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4" r:id="rId1"/>
  </p:sldMasterIdLst>
  <p:notesMasterIdLst>
    <p:notesMasterId r:id="rId27"/>
  </p:notesMasterIdLst>
  <p:sldIdLst>
    <p:sldId id="313" r:id="rId2"/>
    <p:sldId id="301" r:id="rId3"/>
    <p:sldId id="315" r:id="rId4"/>
    <p:sldId id="318" r:id="rId5"/>
    <p:sldId id="331" r:id="rId6"/>
    <p:sldId id="332" r:id="rId7"/>
    <p:sldId id="333" r:id="rId8"/>
    <p:sldId id="334" r:id="rId9"/>
    <p:sldId id="319" r:id="rId10"/>
    <p:sldId id="335" r:id="rId11"/>
    <p:sldId id="317" r:id="rId12"/>
    <p:sldId id="336" r:id="rId13"/>
    <p:sldId id="320" r:id="rId14"/>
    <p:sldId id="337" r:id="rId15"/>
    <p:sldId id="321" r:id="rId16"/>
    <p:sldId id="322" r:id="rId17"/>
    <p:sldId id="323" r:id="rId18"/>
    <p:sldId id="324" r:id="rId19"/>
    <p:sldId id="325" r:id="rId20"/>
    <p:sldId id="326" r:id="rId21"/>
    <p:sldId id="327" r:id="rId22"/>
    <p:sldId id="328" r:id="rId23"/>
    <p:sldId id="329" r:id="rId24"/>
    <p:sldId id="330" r:id="rId25"/>
    <p:sldId id="338" r:id="rId26"/>
  </p:sldIdLst>
  <p:sldSz cx="24384000" cy="13716000"/>
  <p:notesSz cx="6858000" cy="9144000"/>
  <p:custDataLst>
    <p:tags r:id="rId28"/>
  </p:custDataLst>
  <p:defaultTextStyle>
    <a:defPPr>
      <a:defRPr lang="en-US"/>
    </a:defPPr>
    <a:lvl1pPr marL="0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1pPr>
    <a:lvl2pPr marL="1088639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2pPr>
    <a:lvl3pPr marL="2177278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3pPr>
    <a:lvl4pPr marL="3265917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4pPr>
    <a:lvl5pPr marL="4354556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5pPr>
    <a:lvl6pPr marL="5443195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6pPr>
    <a:lvl7pPr marL="6531834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7pPr>
    <a:lvl8pPr marL="7620472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8pPr>
    <a:lvl9pPr marL="8709111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20" userDrawn="1">
          <p15:clr>
            <a:srgbClr val="A4A3A4"/>
          </p15:clr>
        </p15:guide>
        <p15:guide id="2" pos="76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EB"/>
    <a:srgbClr val="E7F7FF"/>
    <a:srgbClr val="D6F7FE"/>
    <a:srgbClr val="EEF7E9"/>
    <a:srgbClr val="0000FF"/>
    <a:srgbClr val="135F82"/>
    <a:srgbClr val="FFFFFF"/>
    <a:srgbClr val="008000"/>
    <a:srgbClr val="242452"/>
    <a:srgbClr val="270F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6698" autoAdjust="0"/>
    <p:restoredTop sz="94139" autoAdjust="0"/>
  </p:normalViewPr>
  <p:slideViewPr>
    <p:cSldViewPr>
      <p:cViewPr varScale="1">
        <p:scale>
          <a:sx n="53" d="100"/>
          <a:sy n="53" d="100"/>
        </p:scale>
        <p:origin x="162" y="228"/>
      </p:cViewPr>
      <p:guideLst>
        <p:guide orient="horz" pos="4320"/>
        <p:guide pos="76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6" d="100"/>
          <a:sy n="56" d="100"/>
        </p:scale>
        <p:origin x="-2886" y="-8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3BB293-0719-4B19-A181-EE36FD0623AD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EA8B73-FCCD-4D4C-BC4E-0CE5120A1B5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9637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1088639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2177278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3265917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4354556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5443195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6531834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7620472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8709111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23D8C-BCC6-453A-B078-455701A55423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5649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23D8C-BCC6-453A-B078-455701A55423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196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2177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23D8C-BCC6-453A-B078-455701A5542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52093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23D8C-BCC6-453A-B078-455701A55423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6177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2177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23D8C-BCC6-453A-B078-455701A5542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9518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23D8C-BCC6-453A-B078-455701A55423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5433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23D8C-BCC6-453A-B078-455701A55423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9228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23D8C-BCC6-453A-B078-455701A55423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2590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23D8C-BCC6-453A-B078-455701A55423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367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23D8C-BCC6-453A-B078-455701A55423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3532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23D8C-BCC6-453A-B078-455701A55423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1167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23D8C-BCC6-453A-B078-455701A55423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01131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23D8C-BCC6-453A-B078-455701A55423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57134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23D8C-BCC6-453A-B078-455701A55423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99689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23D8C-BCC6-453A-B078-455701A55423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18431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23D8C-BCC6-453A-B078-455701A55423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86654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2177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23D8C-BCC6-453A-B078-455701A5542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05492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23D8C-BCC6-453A-B078-455701A55423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1592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2177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23D8C-BCC6-453A-B078-455701A5542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56349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2177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23D8C-BCC6-453A-B078-455701A5542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83410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2177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23D8C-BCC6-453A-B078-455701A5542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12736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2177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23D8C-BCC6-453A-B078-455701A5542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68117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23D8C-BCC6-453A-B078-455701A55423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4255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2177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23D8C-BCC6-453A-B078-455701A5542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16593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0" y="2244726"/>
            <a:ext cx="18288000" cy="4775200"/>
          </a:xfrm>
          <a:prstGeom prst="rect">
            <a:avLst/>
          </a:prstGeom>
        </p:spPr>
        <p:txBody>
          <a:bodyPr anchor="b"/>
          <a:lstStyle>
            <a:lvl1pPr algn="ctr">
              <a:defRPr sz="12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0" y="7204076"/>
            <a:ext cx="18288000" cy="331152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800"/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78770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730251"/>
            <a:ext cx="21031200" cy="265112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930660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449800" y="730250"/>
            <a:ext cx="5257800" cy="11623676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048505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19200" y="12712706"/>
            <a:ext cx="5689601" cy="730250"/>
          </a:xfrm>
          <a:prstGeom prst="rect">
            <a:avLst/>
          </a:prstGeom>
        </p:spPr>
        <p:txBody>
          <a:bodyPr lIns="91426" tIns="45713" rIns="91426" bIns="45713"/>
          <a:lstStyle/>
          <a:p>
            <a:fld id="{D15044BE-B3F3-4258-B55D-9238C2EBFDF1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31205" y="12712706"/>
            <a:ext cx="7721601" cy="730250"/>
          </a:xfrm>
          <a:prstGeom prst="rect">
            <a:avLst/>
          </a:prstGeom>
        </p:spPr>
        <p:txBody>
          <a:bodyPr lIns="91426" tIns="45713" rIns="91426" bIns="45713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475204" y="12712706"/>
            <a:ext cx="5689601" cy="730250"/>
          </a:xfrm>
          <a:prstGeom prst="rect">
            <a:avLst/>
          </a:prstGeom>
        </p:spPr>
        <p:txBody>
          <a:bodyPr lIns="91426" tIns="45713" rIns="91426" bIns="45713"/>
          <a:lstStyle/>
          <a:p>
            <a:fld id="{E56A0A80-8336-46B1-B89F-89FB7E7362A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862067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19202" y="12712702"/>
            <a:ext cx="5689600" cy="730250"/>
          </a:xfrm>
          <a:prstGeom prst="rect">
            <a:avLst/>
          </a:prstGeom>
        </p:spPr>
        <p:txBody>
          <a:bodyPr/>
          <a:lstStyle/>
          <a:p>
            <a:fld id="{D15044BE-B3F3-4258-B55D-9238C2EBFDF1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31200" y="12712702"/>
            <a:ext cx="7721600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475201" y="12712702"/>
            <a:ext cx="5689600" cy="730250"/>
          </a:xfrm>
          <a:prstGeom prst="rect">
            <a:avLst/>
          </a:prstGeom>
        </p:spPr>
        <p:txBody>
          <a:bodyPr/>
          <a:lstStyle/>
          <a:p>
            <a:fld id="{E56A0A80-8336-46B1-B89F-89FB7E7362A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164471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19201" y="12712701"/>
            <a:ext cx="5689600" cy="730250"/>
          </a:xfrm>
          <a:prstGeom prst="rect">
            <a:avLst/>
          </a:prstGeom>
        </p:spPr>
        <p:txBody>
          <a:bodyPr/>
          <a:lstStyle/>
          <a:p>
            <a:fld id="{D15044BE-B3F3-4258-B55D-9238C2EBFDF1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31200" y="12712701"/>
            <a:ext cx="7721600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475200" y="12712701"/>
            <a:ext cx="5689600" cy="730250"/>
          </a:xfrm>
          <a:prstGeom prst="rect">
            <a:avLst/>
          </a:prstGeom>
        </p:spPr>
        <p:txBody>
          <a:bodyPr/>
          <a:lstStyle/>
          <a:p>
            <a:fld id="{E56A0A80-8336-46B1-B89F-89FB7E7362A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766085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19201" y="12712701"/>
            <a:ext cx="5689600" cy="730250"/>
          </a:xfrm>
          <a:prstGeom prst="rect">
            <a:avLst/>
          </a:prstGeom>
        </p:spPr>
        <p:txBody>
          <a:bodyPr/>
          <a:lstStyle/>
          <a:p>
            <a:fld id="{D15044BE-B3F3-4258-B55D-9238C2EBFDF1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31200" y="12712701"/>
            <a:ext cx="7721600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475200" y="12712701"/>
            <a:ext cx="5689600" cy="730250"/>
          </a:xfrm>
          <a:prstGeom prst="rect">
            <a:avLst/>
          </a:prstGeom>
        </p:spPr>
        <p:txBody>
          <a:bodyPr/>
          <a:lstStyle/>
          <a:p>
            <a:fld id="{E56A0A80-8336-46B1-B89F-89FB7E7362A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813515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730251"/>
            <a:ext cx="21031200" cy="265112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615295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3700" y="3419477"/>
            <a:ext cx="21031200" cy="5705474"/>
          </a:xfrm>
          <a:prstGeom prst="rect">
            <a:avLst/>
          </a:prstGeom>
        </p:spPr>
        <p:txBody>
          <a:bodyPr anchor="b"/>
          <a:lstStyle>
            <a:lvl1pPr>
              <a:defRPr sz="12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63700" y="9178927"/>
            <a:ext cx="21031200" cy="30003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594460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730251"/>
            <a:ext cx="21031200" cy="265112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76400" y="3651250"/>
            <a:ext cx="10363200" cy="870267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344400" y="3651250"/>
            <a:ext cx="10363200" cy="870267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683300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730251"/>
            <a:ext cx="21031200" cy="265112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9577" y="3362326"/>
            <a:ext cx="10315574" cy="164782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79577" y="5010150"/>
            <a:ext cx="10315574" cy="736917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44400" y="3362326"/>
            <a:ext cx="10366376" cy="164782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44400" y="5010150"/>
            <a:ext cx="10366376" cy="736917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778250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730251"/>
            <a:ext cx="21031200" cy="265112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510540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246283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  <a:prstGeom prst="rect">
            <a:avLst/>
          </a:prstGeo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66376" y="1974851"/>
            <a:ext cx="12344400" cy="9747250"/>
          </a:xfrm>
          <a:prstGeom prst="rect">
            <a:avLst/>
          </a:prstGeo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7" y="4114800"/>
            <a:ext cx="7864474" cy="76231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481129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  <a:prstGeom prst="rect">
            <a:avLst/>
          </a:prstGeo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366376" y="1974851"/>
            <a:ext cx="12344400" cy="9747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4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7" y="4114800"/>
            <a:ext cx="7864474" cy="76231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707362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02D81D6-6C80-4AD7-8303-A19CA2808612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144203" y="1065704"/>
            <a:ext cx="24239797" cy="1265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094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</p:sldLayoutIdLst>
  <p:transition spd="slow">
    <p:fade/>
  </p:transition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19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8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8.png"/><Relationship Id="rId5" Type="http://schemas.openxmlformats.org/officeDocument/2006/relationships/image" Target="../media/image40.png"/><Relationship Id="rId4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1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5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370.png"/><Relationship Id="rId5" Type="http://schemas.openxmlformats.org/officeDocument/2006/relationships/image" Target="../media/image49.png"/><Relationship Id="rId4" Type="http://schemas.openxmlformats.org/officeDocument/2006/relationships/notesSlide" Target="../notesSlides/notesSlide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8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390.png"/><Relationship Id="rId5" Type="http://schemas.openxmlformats.org/officeDocument/2006/relationships/image" Target="../media/image51.png"/><Relationship Id="rId4" Type="http://schemas.openxmlformats.org/officeDocument/2006/relationships/notesSlide" Target="../notesSlides/notesSlide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0.png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notesSlide" Target="../notesSlides/notesSlide2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0.png"/><Relationship Id="rId4" Type="http://schemas.openxmlformats.org/officeDocument/2006/relationships/image" Target="../media/image45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.png"/><Relationship Id="rId5" Type="http://schemas.openxmlformats.org/officeDocument/2006/relationships/image" Target="../media/image110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E3FF6797-9084-4088-B03C-F68BB0D6D29D}"/>
              </a:ext>
            </a:extLst>
          </p:cNvPr>
          <p:cNvGrpSpPr/>
          <p:nvPr/>
        </p:nvGrpSpPr>
        <p:grpSpPr>
          <a:xfrm>
            <a:off x="9677400" y="1676400"/>
            <a:ext cx="14401800" cy="11181523"/>
            <a:chOff x="9851187" y="2126503"/>
            <a:chExt cx="14401800" cy="11181523"/>
          </a:xfrm>
        </p:grpSpPr>
        <p:grpSp>
          <p:nvGrpSpPr>
            <p:cNvPr id="8" name="Group 7"/>
            <p:cNvGrpSpPr/>
            <p:nvPr/>
          </p:nvGrpSpPr>
          <p:grpSpPr>
            <a:xfrm>
              <a:off x="9851187" y="2126503"/>
              <a:ext cx="14401800" cy="11181523"/>
              <a:chOff x="1339699" y="3448230"/>
              <a:chExt cx="14401800" cy="11181523"/>
            </a:xfrm>
          </p:grpSpPr>
          <p:sp>
            <p:nvSpPr>
              <p:cNvPr id="10" name="Right Triangle 9"/>
              <p:cNvSpPr/>
              <p:nvPr/>
            </p:nvSpPr>
            <p:spPr>
              <a:xfrm flipH="1">
                <a:off x="8958821" y="3486542"/>
                <a:ext cx="193377" cy="212342"/>
              </a:xfrm>
              <a:prstGeom prst="rtTriangle">
                <a:avLst/>
              </a:pr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1" name="Group 10"/>
              <p:cNvGrpSpPr/>
              <p:nvPr/>
            </p:nvGrpSpPr>
            <p:grpSpPr>
              <a:xfrm>
                <a:off x="1339699" y="3448230"/>
                <a:ext cx="14401800" cy="11181523"/>
                <a:chOff x="1339699" y="3448230"/>
                <a:chExt cx="14401800" cy="11181523"/>
              </a:xfrm>
            </p:grpSpPr>
            <p:sp>
              <p:nvSpPr>
                <p:cNvPr id="12" name="Rounded Rectangle 11"/>
                <p:cNvSpPr/>
                <p:nvPr/>
              </p:nvSpPr>
              <p:spPr>
                <a:xfrm>
                  <a:off x="1339699" y="3696072"/>
                  <a:ext cx="14401800" cy="10933681"/>
                </a:xfrm>
                <a:prstGeom prst="roundRect">
                  <a:avLst>
                    <a:gd name="adj" fmla="val 2374"/>
                  </a:avLst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 w="28575">
                  <a:solidFill>
                    <a:srgbClr val="0999C8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36000" tIns="18000" rIns="36000" bIns="18000" rtlCol="0" anchor="ctr"/>
                <a:lstStyle/>
                <a:p>
                  <a:pPr algn="ctr"/>
                  <a:endParaRPr lang="en-US" sz="4600" dirty="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14" name="TextBox 13"/>
                <p:cNvSpPr txBox="1"/>
                <p:nvPr/>
              </p:nvSpPr>
              <p:spPr>
                <a:xfrm>
                  <a:off x="5759299" y="3448230"/>
                  <a:ext cx="3890809" cy="92333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 fontAlgn="auto">
                    <a:spcBef>
                      <a:spcPct val="50000"/>
                    </a:spcBef>
                    <a:spcAft>
                      <a:spcPts val="0"/>
                    </a:spcAft>
                    <a:defRPr/>
                  </a:pPr>
                  <a:r>
                    <a:rPr lang="en-US" sz="5400" b="1" cap="all" dirty="0">
                      <a:ln w="0"/>
                      <a:solidFill>
                        <a:schemeClr val="bg1"/>
                      </a:solidFill>
                      <a:effectLst>
                        <a:reflection blurRad="12700" stA="50000" endPos="50000" dist="5000" dir="5400000" sy="-100000" rotWithShape="0"/>
                      </a:effectLst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CHƯƠNG I</a:t>
                  </a:r>
                </a:p>
              </p:txBody>
            </p:sp>
          </p:grpSp>
        </p:grpSp>
        <p:sp>
          <p:nvSpPr>
            <p:cNvPr id="15" name="Right Triangle 14"/>
            <p:cNvSpPr/>
            <p:nvPr/>
          </p:nvSpPr>
          <p:spPr>
            <a:xfrm flipH="1">
              <a:off x="11477625" y="2164818"/>
              <a:ext cx="193377" cy="212342"/>
            </a:xfrm>
            <a:prstGeom prst="rtTriangle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 Same Side Corner Rectangle 15"/>
            <p:cNvSpPr/>
            <p:nvPr/>
          </p:nvSpPr>
          <p:spPr>
            <a:xfrm flipV="1">
              <a:off x="10003587" y="2164806"/>
              <a:ext cx="14020800" cy="1333291"/>
            </a:xfrm>
            <a:prstGeom prst="round2Same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6"/>
            <p:cNvSpPr>
              <a:spLocks noChangeArrowheads="1"/>
            </p:cNvSpPr>
            <p:nvPr/>
          </p:nvSpPr>
          <p:spPr bwMode="auto">
            <a:xfrm>
              <a:off x="10155987" y="5288484"/>
              <a:ext cx="13868400" cy="51054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just">
                <a:lnSpc>
                  <a:spcPct val="150000"/>
                </a:lnSpc>
                <a:spcBef>
                  <a:spcPct val="20000"/>
                </a:spcBef>
                <a:defRPr/>
              </a:pPr>
              <a:r>
                <a:rPr lang="en-US" sz="6000" b="1" dirty="0">
                  <a:solidFill>
                    <a:srgbClr val="0000FF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§5. </a:t>
              </a:r>
              <a:r>
                <a:rPr lang="en-US" sz="6000" b="1" dirty="0" err="1">
                  <a:solidFill>
                    <a:srgbClr val="0000FF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Giá</a:t>
              </a:r>
              <a:r>
                <a:rPr lang="en-US" sz="6000" b="1" dirty="0">
                  <a:solidFill>
                    <a:srgbClr val="0000FF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6000" b="1" dirty="0" err="1">
                  <a:solidFill>
                    <a:srgbClr val="0000FF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trị</a:t>
              </a:r>
              <a:r>
                <a:rPr lang="en-US" sz="6000" b="1" dirty="0">
                  <a:solidFill>
                    <a:srgbClr val="0000FF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6000" b="1" dirty="0" err="1">
                  <a:solidFill>
                    <a:srgbClr val="0000FF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lượng</a:t>
              </a:r>
              <a:r>
                <a:rPr lang="en-US" sz="6000" b="1" dirty="0">
                  <a:solidFill>
                    <a:srgbClr val="0000FF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6000" b="1" dirty="0" err="1">
                  <a:solidFill>
                    <a:srgbClr val="0000FF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giác</a:t>
              </a:r>
              <a:r>
                <a:rPr lang="en-US" sz="6000" b="1" dirty="0">
                  <a:solidFill>
                    <a:srgbClr val="0000FF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6000" b="1" dirty="0" err="1">
                  <a:solidFill>
                    <a:srgbClr val="0000FF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của</a:t>
              </a:r>
              <a:r>
                <a:rPr lang="en-US" sz="6000" b="1" dirty="0">
                  <a:solidFill>
                    <a:srgbClr val="0000FF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6000" b="1" dirty="0" err="1">
                  <a:solidFill>
                    <a:srgbClr val="0000FF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một</a:t>
              </a:r>
              <a:r>
                <a:rPr lang="en-US" sz="6000" b="1" dirty="0">
                  <a:solidFill>
                    <a:srgbClr val="0000FF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6000" b="1" dirty="0" err="1">
                  <a:solidFill>
                    <a:srgbClr val="0000FF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góc</a:t>
              </a:r>
              <a:r>
                <a:rPr lang="en-US" sz="6000" b="1" dirty="0">
                  <a:solidFill>
                    <a:srgbClr val="0000FF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6000" b="1" dirty="0" err="1">
                  <a:solidFill>
                    <a:srgbClr val="0000FF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từ</a:t>
              </a:r>
              <a:r>
                <a:rPr lang="en-US" sz="6000" b="1" dirty="0">
                  <a:solidFill>
                    <a:srgbClr val="0000FF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0</a:t>
              </a:r>
              <a:r>
                <a:rPr lang="en-US" sz="6000" b="1" baseline="30000" dirty="0">
                  <a:solidFill>
                    <a:srgbClr val="0000FF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0</a:t>
              </a:r>
              <a:r>
                <a:rPr lang="en-US" sz="6000" b="1" dirty="0">
                  <a:solidFill>
                    <a:srgbClr val="0000FF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6000" b="1" dirty="0" err="1">
                  <a:solidFill>
                    <a:srgbClr val="0000FF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đến</a:t>
              </a:r>
              <a:r>
                <a:rPr lang="en-US" sz="6000" b="1" dirty="0">
                  <a:solidFill>
                    <a:srgbClr val="0000FF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180</a:t>
              </a:r>
              <a:r>
                <a:rPr lang="en-US" sz="6000" b="1" baseline="30000" dirty="0">
                  <a:solidFill>
                    <a:srgbClr val="0000FF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0</a:t>
              </a:r>
              <a:endParaRPr lang="en-US" sz="6000" b="1" dirty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  <a:p>
              <a:pPr algn="just">
                <a:lnSpc>
                  <a:spcPct val="150000"/>
                </a:lnSpc>
                <a:spcBef>
                  <a:spcPct val="20000"/>
                </a:spcBef>
                <a:defRPr/>
              </a:pPr>
              <a:r>
                <a:rPr lang="en-US" sz="6000" b="1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§6. </a:t>
              </a:r>
              <a:r>
                <a:rPr lang="en-US" sz="6000" b="1" dirty="0" err="1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Hệ</a:t>
              </a:r>
              <a:r>
                <a:rPr lang="en-US" sz="6000" b="1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6000" b="1" dirty="0" err="1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thức</a:t>
              </a:r>
              <a:r>
                <a:rPr lang="en-US" sz="6000" b="1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6000" b="1" dirty="0" err="1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lượng</a:t>
              </a:r>
              <a:r>
                <a:rPr lang="en-US" sz="6000" b="1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6000" b="1" dirty="0" err="1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trong</a:t>
              </a:r>
              <a:r>
                <a:rPr lang="en-US" sz="6000" b="1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tam </a:t>
              </a:r>
              <a:r>
                <a:rPr lang="en-US" sz="6000" b="1" dirty="0" err="1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giác</a:t>
              </a:r>
              <a:endParaRPr lang="en-US" sz="60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  <a:p>
              <a:pPr algn="just">
                <a:lnSpc>
                  <a:spcPct val="150000"/>
                </a:lnSpc>
                <a:spcBef>
                  <a:spcPct val="20000"/>
                </a:spcBef>
                <a:defRPr/>
              </a:pPr>
              <a:r>
                <a:rPr lang="en-US" sz="6000" b="1" dirty="0">
                  <a:solidFill>
                    <a:srgbClr val="0000FF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6000" b="1" dirty="0" err="1">
                  <a:solidFill>
                    <a:srgbClr val="0000FF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Bài</a:t>
              </a:r>
              <a:r>
                <a:rPr lang="en-US" sz="6000" b="1" dirty="0">
                  <a:solidFill>
                    <a:srgbClr val="0000FF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6000" b="1" dirty="0" err="1">
                  <a:solidFill>
                    <a:srgbClr val="0000FF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tập</a:t>
              </a:r>
              <a:r>
                <a:rPr lang="en-US" sz="6000" b="1" dirty="0">
                  <a:solidFill>
                    <a:srgbClr val="0000FF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6000" b="1" dirty="0" err="1">
                  <a:solidFill>
                    <a:srgbClr val="0000FF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cuối</a:t>
              </a:r>
              <a:r>
                <a:rPr lang="en-US" sz="6000" b="1" dirty="0">
                  <a:solidFill>
                    <a:srgbClr val="0000FF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6000" b="1" dirty="0" err="1">
                  <a:solidFill>
                    <a:srgbClr val="0000FF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chương</a:t>
              </a:r>
              <a:r>
                <a:rPr lang="en-US" sz="6000" b="1" dirty="0">
                  <a:solidFill>
                    <a:srgbClr val="0000FF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3</a:t>
              </a: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10384587" y="2428363"/>
              <a:ext cx="13397066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2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CHƯƠNG </a:t>
              </a:r>
              <a:r>
                <a:rPr lang="en-US" sz="42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III</a:t>
              </a:r>
              <a:r>
                <a:rPr lang="vi-VN" sz="42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 </a:t>
              </a:r>
              <a:r>
                <a:rPr lang="en-US" sz="42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HỆ THỨC LƯỢNG TRONG TAM GIÁC</a:t>
              </a:r>
              <a:endParaRPr lang="vi-VN" sz="4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54FF52DF-8AC8-4DAD-B751-39601E57B2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134" y="1924240"/>
            <a:ext cx="8813299" cy="10933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0518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itle 1">
            <a:extLst>
              <a:ext uri="{FF2B5EF4-FFF2-40B4-BE49-F238E27FC236}">
                <a16:creationId xmlns:a16="http://schemas.microsoft.com/office/drawing/2014/main" id="{D87ADF89-46F9-4713-9744-A644701231B8}"/>
              </a:ext>
            </a:extLst>
          </p:cNvPr>
          <p:cNvSpPr txBox="1">
            <a:spLocks/>
          </p:cNvSpPr>
          <p:nvPr/>
        </p:nvSpPr>
        <p:spPr>
          <a:xfrm>
            <a:off x="304799" y="1879601"/>
            <a:ext cx="5334001" cy="787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/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Tomaho"/>
                <a:ea typeface="+mj-ea"/>
                <a:cs typeface="+mj-cs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j-ea"/>
                <a:cs typeface="+mj-cs"/>
              </a:rPr>
              <a:t>1. ĐỊNH LÍ CÔSIN 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omaho"/>
              <a:ea typeface="+mj-ea"/>
              <a:cs typeface="+mj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9" name="Content Placeholder 2">
                <a:extLst>
                  <a:ext uri="{FF2B5EF4-FFF2-40B4-BE49-F238E27FC236}">
                    <a16:creationId xmlns:a16="http://schemas.microsoft.com/office/drawing/2014/main" id="{14822BB7-DB89-4357-87F0-6E511FC44A6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81000" y="2636668"/>
                <a:ext cx="9906000" cy="10760076"/>
              </a:xfrm>
              <a:prstGeom prst="rect">
                <a:avLst/>
              </a:prstGeom>
              <a:solidFill>
                <a:srgbClr val="D6F7FE"/>
              </a:solidFill>
              <a:ln>
                <a:solidFill>
                  <a:srgbClr val="00B0F0"/>
                </a:solidFill>
              </a:ln>
            </p:spPr>
            <p:txBody>
              <a:bodyPr/>
              <a:lstStyle>
                <a:lvl1pPr marL="457200" indent="-457200" algn="l" defTabSz="1828800" rtl="0" eaLnBrk="1" latinLnBrk="0" hangingPunct="1">
                  <a:lnSpc>
                    <a:spcPct val="90000"/>
                  </a:lnSpc>
                  <a:spcBef>
                    <a:spcPts val="2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1pPr>
                <a:lvl2pPr marL="1371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2pPr>
                <a:lvl3pPr marL="2286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3pPr>
                <a:lvl4pPr marL="3200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4pPr>
                <a:lvl5pPr marL="41148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5pPr>
                <a:lvl6pPr marL="50292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5943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6858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7772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457200" marR="0" lvl="0" indent="-457200" algn="l" defTabSz="1828800" rtl="0" eaLnBrk="1" fontAlgn="auto" latinLnBrk="0" hangingPunct="1">
                  <a:lnSpc>
                    <a:spcPct val="90000"/>
                  </a:lnSpc>
                  <a:spcBef>
                    <a:spcPts val="2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omaho"/>
                  <a:ea typeface="+mn-ea"/>
                  <a:cs typeface="+mn-cs"/>
                </a:endParaRPr>
              </a:p>
              <a:p>
                <a:pPr marL="457200" marR="0" lvl="0" indent="-457200" algn="l" defTabSz="1828800" rtl="0" eaLnBrk="1" fontAlgn="auto" latinLnBrk="0" hangingPunct="1">
                  <a:lnSpc>
                    <a:spcPct val="90000"/>
                  </a:lnSpc>
                  <a:spcBef>
                    <a:spcPts val="2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Trong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hình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3.8,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hãy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thực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hiện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các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bước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sau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để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thiết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lập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công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thức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tính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𝒂</m:t>
                    </m:r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theo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𝒃</m:t>
                    </m:r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,</m:t>
                    </m:r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𝒄</m:t>
                    </m:r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và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giá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trị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lượng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giác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của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góc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𝑨</m:t>
                    </m:r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  <a:p>
                <a:pPr marL="0" marR="0" lvl="0" indent="0" algn="l" defTabSz="1828800" rtl="0" eaLnBrk="1" fontAlgn="auto" latinLnBrk="0" hangingPunct="1">
                  <a:lnSpc>
                    <a:spcPct val="90000"/>
                  </a:lnSpc>
                  <a:spcBef>
                    <a:spcPts val="2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a)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Tính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𝒂</m:t>
                        </m:r>
                      </m:e>
                      <m:sup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sup>
                    </m:sSup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theo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𝑩</m:t>
                    </m:r>
                    <m:sSup>
                      <m:sSup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𝑫</m:t>
                        </m:r>
                      </m:e>
                      <m:sup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sup>
                    </m:sSup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𝑪</m:t>
                    </m:r>
                    <m:sSup>
                      <m:sSup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𝑫</m:t>
                        </m:r>
                      </m:e>
                      <m:sup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sup>
                    </m:sSup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  <a:p>
                <a:pPr marL="0" marR="0" lvl="0" indent="0" algn="l" defTabSz="1828800" rtl="0" eaLnBrk="1" fontAlgn="auto" latinLnBrk="0" hangingPunct="1">
                  <a:lnSpc>
                    <a:spcPct val="90000"/>
                  </a:lnSpc>
                  <a:spcBef>
                    <a:spcPts val="2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b)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Tính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𝒂</m:t>
                        </m:r>
                      </m:e>
                      <m:sup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sup>
                    </m:sSup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theo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𝒃</m:t>
                    </m:r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,</m:t>
                    </m:r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𝒄</m:t>
                    </m:r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𝑫𝑨</m:t>
                    </m:r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  <a:p>
                <a:pPr marL="0" marR="0" lvl="0" indent="0" algn="l" defTabSz="1828800" rtl="0" eaLnBrk="1" fontAlgn="auto" latinLnBrk="0" hangingPunct="1">
                  <a:lnSpc>
                    <a:spcPct val="90000"/>
                  </a:lnSpc>
                  <a:spcBef>
                    <a:spcPts val="2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c)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Tính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𝑫𝑨</m:t>
                    </m:r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theo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𝒄</m:t>
                    </m:r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và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𝒄𝒐𝒔</m:t>
                        </m:r>
                      </m:fName>
                      <m: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𝑨</m:t>
                        </m:r>
                      </m:e>
                    </m:func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  <a:p>
                <a:pPr marL="0" marR="0" lvl="0" indent="0" algn="l" defTabSz="1828800" rtl="0" eaLnBrk="1" fontAlgn="auto" latinLnBrk="0" hangingPunct="1">
                  <a:lnSpc>
                    <a:spcPct val="90000"/>
                  </a:lnSpc>
                  <a:spcBef>
                    <a:spcPts val="2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d) CM: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𝒂</m:t>
                        </m:r>
                      </m:e>
                      <m:sup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sup>
                    </m:sSup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sSup>
                      <m:sSup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𝒃</m:t>
                        </m:r>
                      </m:e>
                      <m:sup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sup>
                    </m:sSup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sSup>
                      <m:sSup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𝒄</m:t>
                        </m:r>
                      </m:e>
                      <m:sup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sup>
                    </m:sSup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𝟐</m:t>
                    </m:r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𝒃𝒄</m:t>
                    </m:r>
                    <m:func>
                      <m:func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𝒄𝒐𝒔</m:t>
                        </m:r>
                      </m:fName>
                      <m: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𝑨</m:t>
                        </m:r>
                      </m:e>
                    </m:func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99" name="Content Placeholder 2">
                <a:extLst>
                  <a:ext uri="{FF2B5EF4-FFF2-40B4-BE49-F238E27FC236}">
                    <a16:creationId xmlns:a16="http://schemas.microsoft.com/office/drawing/2014/main" id="{14822BB7-DB89-4357-87F0-6E511FC44A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" y="2636668"/>
                <a:ext cx="9906000" cy="10760076"/>
              </a:xfrm>
              <a:prstGeom prst="rect">
                <a:avLst/>
              </a:prstGeom>
              <a:blipFill>
                <a:blip r:embed="rId5"/>
                <a:stretch>
                  <a:fillRect l="-2459"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08B49A2E-2A9D-46FD-AE9C-29462A33F0E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470152" y="1447800"/>
                <a:ext cx="13663127" cy="12055476"/>
              </a:xfrm>
              <a:prstGeom prst="rect">
                <a:avLst/>
              </a:prstGeom>
              <a:solidFill>
                <a:srgbClr val="D6F7FE"/>
              </a:solidFill>
              <a:ln>
                <a:solidFill>
                  <a:srgbClr val="00B0F0"/>
                </a:solidFill>
              </a:ln>
            </p:spPr>
            <p:txBody>
              <a:bodyPr/>
              <a:lstStyle>
                <a:lvl1pPr marL="457200" indent="-457200" algn="l" defTabSz="1828800" rtl="0" eaLnBrk="1" latinLnBrk="0" hangingPunct="1">
                  <a:lnSpc>
                    <a:spcPct val="90000"/>
                  </a:lnSpc>
                  <a:spcBef>
                    <a:spcPts val="2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1pPr>
                <a:lvl2pPr marL="1371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2pPr>
                <a:lvl3pPr marL="2286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3pPr>
                <a:lvl4pPr marL="3200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4pPr>
                <a:lvl5pPr marL="41148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5pPr>
                <a:lvl6pPr marL="50292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5943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6858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7772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457200" marR="0" lvl="0" indent="-457200" algn="l" defTabSz="1828800" rtl="0" eaLnBrk="1" fontAlgn="auto" latinLnBrk="0" hangingPunct="1">
                  <a:lnSpc>
                    <a:spcPct val="90000"/>
                  </a:lnSpc>
                  <a:spcBef>
                    <a:spcPts val="2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Chú ý.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Người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ta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chứng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minh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được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kết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quả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trong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HĐ2d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đối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với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cả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các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trường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hợp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góc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𝑨</m:t>
                    </m:r>
                  </m:oMath>
                </a14:m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là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góc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vuông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hoặc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nhọn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.</a:t>
                </a:r>
              </a:p>
              <a:p>
                <a:pPr marL="457200" marR="0" lvl="0" indent="-457200" algn="l" defTabSz="1828800" rtl="0" eaLnBrk="1" fontAlgn="auto" latinLnBrk="0" hangingPunct="1">
                  <a:lnSpc>
                    <a:spcPct val="90000"/>
                  </a:lnSpc>
                  <a:spcBef>
                    <a:spcPts val="2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omaho"/>
                  <a:ea typeface="+mn-ea"/>
                  <a:cs typeface="+mn-cs"/>
                </a:endParaRPr>
              </a:p>
              <a:p>
                <a:pPr marL="457200" marR="0" lvl="0" indent="-457200" algn="l" defTabSz="1828800" rtl="0" eaLnBrk="1" fontAlgn="auto" latinLnBrk="0" hangingPunct="1">
                  <a:lnSpc>
                    <a:spcPct val="90000"/>
                  </a:lnSpc>
                  <a:spcBef>
                    <a:spcPts val="2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omaho"/>
                  <a:ea typeface="+mn-ea"/>
                  <a:cs typeface="+mn-cs"/>
                </a:endParaRPr>
              </a:p>
              <a:p>
                <a:pPr marL="457200" marR="0" lvl="0" indent="-457200" algn="l" defTabSz="1828800" rtl="0" eaLnBrk="1" fontAlgn="auto" latinLnBrk="0" hangingPunct="1">
                  <a:lnSpc>
                    <a:spcPct val="90000"/>
                  </a:lnSpc>
                  <a:spcBef>
                    <a:spcPts val="2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     </a:t>
                </a:r>
                <a:r>
                  <a:rPr kumimoji="0" lang="en-US" sz="4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Định</a:t>
                </a:r>
                <a:r>
                  <a:rPr kumimoji="0" lang="en-US" sz="4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lí</a:t>
                </a:r>
                <a:r>
                  <a:rPr kumimoji="0" lang="en-US" sz="4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Pythagore</a:t>
                </a:r>
                <a:r>
                  <a:rPr kumimoji="0" lang="en-US" sz="4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có</a:t>
                </a:r>
                <a:r>
                  <a:rPr kumimoji="0" lang="en-US" sz="4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phải</a:t>
                </a:r>
                <a:r>
                  <a:rPr kumimoji="0" lang="en-US" sz="4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là</a:t>
                </a:r>
                <a:r>
                  <a:rPr kumimoji="0" lang="en-US" sz="4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một</a:t>
                </a:r>
                <a:r>
                  <a:rPr kumimoji="0" lang="en-US" sz="4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trường</a:t>
                </a:r>
                <a:r>
                  <a:rPr kumimoji="0" lang="en-US" sz="4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hợp</a:t>
                </a:r>
                <a:r>
                  <a:rPr kumimoji="0" lang="en-US" sz="4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đặc</a:t>
                </a:r>
                <a:r>
                  <a:rPr kumimoji="0" lang="en-US" sz="4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biệt</a:t>
                </a:r>
                <a:r>
                  <a:rPr kumimoji="0" lang="en-US" sz="4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của</a:t>
                </a:r>
                <a:r>
                  <a:rPr kumimoji="0" lang="en-US" sz="4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Định</a:t>
                </a:r>
                <a:r>
                  <a:rPr kumimoji="0" lang="en-US" sz="4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lí</a:t>
                </a:r>
                <a:r>
                  <a:rPr kumimoji="0" lang="en-US" sz="4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côsin</a:t>
                </a:r>
                <a:r>
                  <a:rPr kumimoji="0" lang="en-US" sz="4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hay </a:t>
                </a:r>
                <a:r>
                  <a:rPr kumimoji="0" lang="en-US" sz="4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không</a:t>
                </a:r>
                <a:r>
                  <a:rPr kumimoji="0" lang="en-US" sz="4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?</a:t>
                </a:r>
              </a:p>
              <a:p>
                <a:pPr marL="0" marR="0" lvl="0" indent="0" algn="ctr" defTabSz="1828800" rtl="0" eaLnBrk="1" fontAlgn="auto" latinLnBrk="0" hangingPunct="1">
                  <a:lnSpc>
                    <a:spcPct val="90000"/>
                  </a:lnSpc>
                  <a:spcBef>
                    <a:spcPts val="2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Lời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giải</a:t>
                </a:r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omaho"/>
                  <a:ea typeface="+mn-ea"/>
                  <a:cs typeface="+mn-cs"/>
                </a:endParaRPr>
              </a:p>
              <a:p>
                <a:pPr marL="457200" marR="0" lvl="0" indent="-457200" algn="l" defTabSz="1828800" rtl="0" eaLnBrk="1" fontAlgn="auto" latinLnBrk="0" hangingPunct="1">
                  <a:lnSpc>
                    <a:spcPct val="90000"/>
                  </a:lnSpc>
                  <a:spcBef>
                    <a:spcPts val="2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Định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lí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Pythagore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có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phải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là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một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trường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hợp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đặc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biệt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của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Định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lí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côsin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bởi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vì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: Khi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accPr>
                      <m: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𝑨</m:t>
                        </m:r>
                      </m:e>
                    </m:acc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𝟗</m:t>
                    </m:r>
                    <m:sSup>
                      <m:sSup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𝟎</m:t>
                        </m:r>
                      </m:e>
                      <m:sup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𝟎</m:t>
                        </m:r>
                      </m:sup>
                    </m:sSup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⇒</m:t>
                    </m:r>
                    <m:func>
                      <m:func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𝒄𝒐𝒔</m:t>
                        </m:r>
                      </m:fName>
                      <m: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𝑨</m:t>
                        </m:r>
                      </m:e>
                    </m:func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𝟎</m:t>
                    </m:r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:</m:t>
                    </m:r>
                  </m:oMath>
                </a14:m>
                <a:endParaRPr kumimoji="0" 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omaho"/>
                  <a:ea typeface="+mn-ea"/>
                  <a:cs typeface="+mn-cs"/>
                </a:endParaRPr>
              </a:p>
              <a:p>
                <a:pPr marL="0" marR="0" lvl="0" indent="0" algn="l" defTabSz="1828800" rtl="0" eaLnBrk="1" fontAlgn="auto" latinLnBrk="0" hangingPunct="1">
                  <a:lnSpc>
                    <a:spcPct val="90000"/>
                  </a:lnSpc>
                  <a:spcBef>
                    <a:spcPts val="2000"/>
                  </a:spcBef>
                  <a:spcAft>
                    <a:spcPts val="0"/>
                  </a:spcAft>
                  <a:buClrTx/>
                  <a:buSz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4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          </m:t>
                    </m:r>
                    <m:sSup>
                      <m:sSup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𝒂</m:t>
                        </m:r>
                      </m:e>
                      <m:sup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sup>
                    </m:sSup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sSup>
                      <m:sSup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𝒃</m:t>
                        </m:r>
                      </m:e>
                      <m:sup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sup>
                    </m:sSup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sSup>
                      <m:sSup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𝒄</m:t>
                        </m:r>
                      </m:e>
                      <m:sup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sup>
                    </m:sSup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𝟐</m:t>
                    </m:r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𝒃𝒄</m:t>
                    </m:r>
                    <m:func>
                      <m:func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𝒄𝒐𝒔</m:t>
                        </m:r>
                      </m:fName>
                      <m: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𝑨</m:t>
                        </m:r>
                      </m:e>
                    </m:func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⇔</m:t>
                    </m:r>
                    <m:sSup>
                      <m:sSup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𝒂</m:t>
                        </m:r>
                      </m:e>
                      <m:sup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sup>
                    </m:sSup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sSup>
                      <m:sSup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𝒃</m:t>
                        </m:r>
                      </m:e>
                      <m:sup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sup>
                    </m:sSup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sSup>
                      <m:sSup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𝒄</m:t>
                        </m:r>
                      </m:e>
                      <m:sup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sup>
                    </m:sSup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.</a:t>
                </a:r>
              </a:p>
              <a:p>
                <a:pPr marL="457200" marR="0" lvl="0" indent="-457200" algn="l" defTabSz="1828800" rtl="0" eaLnBrk="1" fontAlgn="auto" latinLnBrk="0" hangingPunct="1">
                  <a:lnSpc>
                    <a:spcPct val="90000"/>
                  </a:lnSpc>
                  <a:spcBef>
                    <a:spcPts val="2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Khi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accPr>
                      <m: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𝑩</m:t>
                        </m:r>
                      </m:e>
                    </m:acc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𝟗</m:t>
                    </m:r>
                    <m:sSup>
                      <m:sSup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𝟎</m:t>
                        </m:r>
                      </m:e>
                      <m:sup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𝟎</m:t>
                        </m:r>
                      </m:sup>
                    </m:sSup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⇒</m:t>
                    </m:r>
                    <m:func>
                      <m:func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𝒄𝒐𝒔</m:t>
                        </m:r>
                      </m:fName>
                      <m: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𝑩</m:t>
                        </m:r>
                      </m:e>
                    </m:func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𝟎</m:t>
                    </m:r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:</m:t>
                    </m:r>
                  </m:oMath>
                </a14:m>
                <a:endParaRPr kumimoji="0" 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omaho"/>
                  <a:ea typeface="+mn-ea"/>
                  <a:cs typeface="+mn-cs"/>
                </a:endParaRPr>
              </a:p>
              <a:p>
                <a:pPr marL="0" marR="0" lvl="0" indent="0" algn="l" defTabSz="1828800" rtl="0" eaLnBrk="1" fontAlgn="auto" latinLnBrk="0" hangingPunct="1">
                  <a:lnSpc>
                    <a:spcPct val="90000"/>
                  </a:lnSpc>
                  <a:spcBef>
                    <a:spcPts val="2000"/>
                  </a:spcBef>
                  <a:spcAft>
                    <a:spcPts val="0"/>
                  </a:spcAft>
                  <a:buClrTx/>
                  <a:buSzTx/>
                  <a:buNone/>
                  <a:tabLst/>
                  <a:defRPr/>
                </a:pPr>
                <a:r>
                  <a:rPr kumimoji="0" lang="en-US" sz="4400" b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      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𝒃</m:t>
                        </m:r>
                      </m:e>
                      <m:sup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sup>
                    </m:sSup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sSup>
                      <m:sSup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𝒂</m:t>
                        </m:r>
                      </m:e>
                      <m:sup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sup>
                    </m:sSup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sSup>
                      <m:sSup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𝒄</m:t>
                        </m:r>
                      </m:e>
                      <m:sup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sup>
                    </m:sSup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𝟐</m:t>
                    </m:r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𝒂𝒄</m:t>
                    </m:r>
                    <m:func>
                      <m:func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𝒄𝒐𝒔</m:t>
                        </m:r>
                      </m:fName>
                      <m: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𝑩</m:t>
                        </m:r>
                      </m:e>
                    </m:func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⇔</m:t>
                    </m:r>
                    <m:sSup>
                      <m:sSup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𝒃</m:t>
                        </m:r>
                      </m:e>
                      <m:sup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sup>
                    </m:sSup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sSup>
                      <m:sSup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𝒂</m:t>
                        </m:r>
                      </m:e>
                      <m:sup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sup>
                    </m:sSup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sSup>
                      <m:sSup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𝒄</m:t>
                        </m:r>
                      </m:e>
                      <m:sup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sup>
                    </m:sSup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.</a:t>
                </a:r>
              </a:p>
              <a:p>
                <a:pPr marL="457200" marR="0" lvl="0" indent="-457200" algn="l" defTabSz="1828800" rtl="0" eaLnBrk="1" fontAlgn="auto" latinLnBrk="0" hangingPunct="1">
                  <a:lnSpc>
                    <a:spcPct val="90000"/>
                  </a:lnSpc>
                  <a:spcBef>
                    <a:spcPts val="2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Khi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accPr>
                      <m: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𝑪</m:t>
                        </m:r>
                      </m:e>
                    </m:acc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𝟗</m:t>
                    </m:r>
                    <m:sSup>
                      <m:sSup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𝟎</m:t>
                        </m:r>
                      </m:e>
                      <m:sup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𝟎</m:t>
                        </m:r>
                      </m:sup>
                    </m:sSup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⇒</m:t>
                    </m:r>
                    <m:func>
                      <m:func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𝒄𝒐𝒔</m:t>
                        </m:r>
                      </m:fName>
                      <m: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𝑪</m:t>
                        </m:r>
                      </m:e>
                    </m:func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𝟎</m:t>
                    </m:r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:</m:t>
                    </m:r>
                  </m:oMath>
                </a14:m>
                <a:endParaRPr kumimoji="0" 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omaho"/>
                  <a:ea typeface="+mn-ea"/>
                  <a:cs typeface="+mn-cs"/>
                </a:endParaRPr>
              </a:p>
              <a:p>
                <a:pPr marL="0" marR="0" lvl="0" indent="0" algn="l" defTabSz="1828800" rtl="0" eaLnBrk="1" fontAlgn="auto" latinLnBrk="0" hangingPunct="1">
                  <a:lnSpc>
                    <a:spcPct val="90000"/>
                  </a:lnSpc>
                  <a:spcBef>
                    <a:spcPts val="2000"/>
                  </a:spcBef>
                  <a:spcAft>
                    <a:spcPts val="0"/>
                  </a:spcAft>
                  <a:buClrTx/>
                  <a:buSz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4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             </m:t>
                    </m:r>
                    <m:sSup>
                      <m:sSup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𝒄</m:t>
                        </m:r>
                      </m:e>
                      <m:sup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sup>
                    </m:sSup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sSup>
                      <m:sSup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𝒂</m:t>
                        </m:r>
                      </m:e>
                      <m:sup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sup>
                    </m:sSup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sSup>
                      <m:sSup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𝒃</m:t>
                        </m:r>
                      </m:e>
                      <m:sup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sup>
                    </m:sSup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𝟐</m:t>
                    </m:r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𝒂𝒃</m:t>
                    </m:r>
                    <m:func>
                      <m:func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𝒄𝒐𝒔</m:t>
                        </m:r>
                      </m:fName>
                      <m: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𝑪</m:t>
                        </m:r>
                      </m:e>
                    </m:func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⇔</m:t>
                    </m:r>
                    <m:sSup>
                      <m:sSup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𝒄</m:t>
                        </m:r>
                      </m:e>
                      <m:sup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sup>
                    </m:sSup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sSup>
                      <m:sSup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𝒂</m:t>
                        </m:r>
                      </m:e>
                      <m:sup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sup>
                    </m:sSup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sSup>
                      <m:sSup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𝒃</m:t>
                        </m:r>
                      </m:e>
                      <m:sup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sup>
                    </m:sSup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.</a:t>
                </a:r>
              </a:p>
              <a:p>
                <a:pPr marL="457200" marR="0" lvl="0" indent="-457200" algn="l" defTabSz="1828800" rtl="0" eaLnBrk="1" fontAlgn="auto" latinLnBrk="0" hangingPunct="1">
                  <a:lnSpc>
                    <a:spcPct val="90000"/>
                  </a:lnSpc>
                  <a:spcBef>
                    <a:spcPts val="2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omaho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08B49A2E-2A9D-46FD-AE9C-29462A33F0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70152" y="1447800"/>
                <a:ext cx="13663127" cy="12055476"/>
              </a:xfrm>
              <a:prstGeom prst="rect">
                <a:avLst/>
              </a:prstGeom>
              <a:blipFill>
                <a:blip r:embed="rId6"/>
                <a:stretch>
                  <a:fillRect l="-1828" t="-1668" r="-1382" b="-2577"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>
            <a:extLst>
              <a:ext uri="{FF2B5EF4-FFF2-40B4-BE49-F238E27FC236}">
                <a16:creationId xmlns:a16="http://schemas.microsoft.com/office/drawing/2014/main" id="{26211B4F-0FB1-4E0E-AB1B-A18367EB8854}"/>
              </a:ext>
            </a:extLst>
          </p:cNvPr>
          <p:cNvGrpSpPr/>
          <p:nvPr/>
        </p:nvGrpSpPr>
        <p:grpSpPr>
          <a:xfrm>
            <a:off x="1044679" y="2824315"/>
            <a:ext cx="2895600" cy="990600"/>
            <a:chOff x="0" y="-3072"/>
            <a:chExt cx="1383550" cy="497921"/>
          </a:xfrm>
        </p:grpSpPr>
        <p:sp>
          <p:nvSpPr>
            <p:cNvPr id="8" name="TextBox 321">
              <a:extLst>
                <a:ext uri="{FF2B5EF4-FFF2-40B4-BE49-F238E27FC236}">
                  <a16:creationId xmlns:a16="http://schemas.microsoft.com/office/drawing/2014/main" id="{E2D06873-7D24-4375-83AA-0E9403470ED9}"/>
                </a:ext>
              </a:extLst>
            </p:cNvPr>
            <p:cNvSpPr txBox="1"/>
            <p:nvPr/>
          </p:nvSpPr>
          <p:spPr>
            <a:xfrm>
              <a:off x="646080" y="-3072"/>
              <a:ext cx="737470" cy="4979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marL="0" marR="0" lvl="0" indent="0" algn="l" defTabSz="2177278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scadia Mono"/>
                  <a:cs typeface="Times New Roman" panose="02020603050405020304" pitchFamily="18" charset="0"/>
                </a:rPr>
                <a:t>HĐ2.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FD7070BF-539B-4BC8-B028-3EE167DE7AD9}"/>
                </a:ext>
              </a:extLst>
            </p:cNvPr>
            <p:cNvGrpSpPr/>
            <p:nvPr/>
          </p:nvGrpSpPr>
          <p:grpSpPr>
            <a:xfrm>
              <a:off x="0" y="92326"/>
              <a:ext cx="627012" cy="197663"/>
              <a:chOff x="0" y="92326"/>
              <a:chExt cx="575416" cy="197663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8464880A-D8DA-4CCD-94D4-7D7C420C6136}"/>
                  </a:ext>
                </a:extLst>
              </p:cNvPr>
              <p:cNvGrpSpPr/>
              <p:nvPr/>
            </p:nvGrpSpPr>
            <p:grpSpPr>
              <a:xfrm>
                <a:off x="0" y="92326"/>
                <a:ext cx="575416" cy="197663"/>
                <a:chOff x="0" y="92326"/>
                <a:chExt cx="644449" cy="302837"/>
              </a:xfrm>
            </p:grpSpPr>
            <p:sp>
              <p:nvSpPr>
                <p:cNvPr id="13" name="Arrow: Pentagon 12">
                  <a:extLst>
                    <a:ext uri="{FF2B5EF4-FFF2-40B4-BE49-F238E27FC236}">
                      <a16:creationId xmlns:a16="http://schemas.microsoft.com/office/drawing/2014/main" id="{AF38B4A7-03A9-4FB4-8B18-4EE3D36FA26B}"/>
                    </a:ext>
                  </a:extLst>
                </p:cNvPr>
                <p:cNvSpPr/>
                <p:nvPr/>
              </p:nvSpPr>
              <p:spPr>
                <a:xfrm>
                  <a:off x="0" y="103807"/>
                  <a:ext cx="420648" cy="291356"/>
                </a:xfrm>
                <a:prstGeom prst="homePlat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0" tIns="0" rIns="0" bIns="0" rtlCol="0" anchor="ctr">
                  <a:noAutofit/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4" name="Arrow: Chevron 13">
                  <a:extLst>
                    <a:ext uri="{FF2B5EF4-FFF2-40B4-BE49-F238E27FC236}">
                      <a16:creationId xmlns:a16="http://schemas.microsoft.com/office/drawing/2014/main" id="{C64A88AB-1763-4599-8714-3F75C160C714}"/>
                    </a:ext>
                  </a:extLst>
                </p:cNvPr>
                <p:cNvSpPr/>
                <p:nvPr/>
              </p:nvSpPr>
              <p:spPr>
                <a:xfrm>
                  <a:off x="380243" y="92326"/>
                  <a:ext cx="169459" cy="291671"/>
                </a:xfrm>
                <a:prstGeom prst="chevron">
                  <a:avLst>
                    <a:gd name="adj" fmla="val 83506"/>
                  </a:avLst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0" tIns="0" rIns="0" bIns="0" rtlCol="0" anchor="ctr">
                  <a:noAutofit/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5" name="Arrow: Chevron 14">
                  <a:extLst>
                    <a:ext uri="{FF2B5EF4-FFF2-40B4-BE49-F238E27FC236}">
                      <a16:creationId xmlns:a16="http://schemas.microsoft.com/office/drawing/2014/main" id="{0D396AF4-ACF5-40A4-A159-69056CCC06A4}"/>
                    </a:ext>
                  </a:extLst>
                </p:cNvPr>
                <p:cNvSpPr/>
                <p:nvPr/>
              </p:nvSpPr>
              <p:spPr>
                <a:xfrm>
                  <a:off x="474990" y="92326"/>
                  <a:ext cx="169459" cy="291671"/>
                </a:xfrm>
                <a:prstGeom prst="chevron">
                  <a:avLst>
                    <a:gd name="adj" fmla="val 83506"/>
                  </a:avLst>
                </a:prstGeom>
                <a:solidFill>
                  <a:srgbClr val="0000CC"/>
                </a:solidFill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0" tIns="0" rIns="0" bIns="0" rtlCol="0" anchor="ctr">
                  <a:noAutofit/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1" name="Flowchart: Terminator 10">
                <a:extLst>
                  <a:ext uri="{FF2B5EF4-FFF2-40B4-BE49-F238E27FC236}">
                    <a16:creationId xmlns:a16="http://schemas.microsoft.com/office/drawing/2014/main" id="{9F968EAE-42E4-4CC7-8A9E-D563DDCF5EF0}"/>
                  </a:ext>
                </a:extLst>
              </p:cNvPr>
              <p:cNvSpPr/>
              <p:nvPr/>
            </p:nvSpPr>
            <p:spPr>
              <a:xfrm>
                <a:off x="80311" y="137614"/>
                <a:ext cx="253736" cy="115826"/>
              </a:xfrm>
              <a:prstGeom prst="flowChartTerminator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0" tIns="0" rIns="0" bIns="0" rtlCol="0" anchor="ctr">
                <a:noAutofit/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ACF984FA-B9BD-4901-8649-3C17E056B554}"/>
                  </a:ext>
                </a:extLst>
              </p:cNvPr>
              <p:cNvSpPr/>
              <p:nvPr/>
            </p:nvSpPr>
            <p:spPr>
              <a:xfrm>
                <a:off x="211660" y="142762"/>
                <a:ext cx="92369" cy="95432"/>
              </a:xfrm>
              <a:prstGeom prst="ellipse">
                <a:avLst/>
              </a:prstGeom>
              <a:solidFill>
                <a:srgbClr val="3333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0" tIns="0" rIns="0" bIns="0" rtlCol="0" anchor="ctr">
                <a:noAutofit/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Table 1">
                <a:extLst>
                  <a:ext uri="{FF2B5EF4-FFF2-40B4-BE49-F238E27FC236}">
                    <a16:creationId xmlns:a16="http://schemas.microsoft.com/office/drawing/2014/main" id="{195D457F-AAE0-4FA6-ACF0-59304730B0D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129926903"/>
                  </p:ext>
                </p:extLst>
              </p:nvPr>
            </p:nvGraphicFramePr>
            <p:xfrm>
              <a:off x="14240769" y="2743200"/>
              <a:ext cx="8915400" cy="28194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8915400">
                      <a:extLst>
                        <a:ext uri="{9D8B030D-6E8A-4147-A177-3AD203B41FA5}">
                          <a16:colId xmlns:a16="http://schemas.microsoft.com/office/drawing/2014/main" val="3793541644"/>
                        </a:ext>
                      </a:extLst>
                    </a:gridCol>
                  </a:tblGrid>
                  <a:tr h="2819400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6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4200" b="1" dirty="0">
                              <a:solidFill>
                                <a:srgbClr val="FF0000"/>
                              </a:solidFill>
                              <a:effectLst/>
                            </a:rPr>
                            <a:t>Định </a:t>
                          </a:r>
                          <a:r>
                            <a:rPr lang="en-US" sz="4200" b="1" dirty="0" err="1">
                              <a:solidFill>
                                <a:srgbClr val="FF0000"/>
                              </a:solidFill>
                              <a:effectLst/>
                            </a:rPr>
                            <a:t>lí</a:t>
                          </a:r>
                          <a:r>
                            <a:rPr lang="en-US" sz="4200" b="1" dirty="0">
                              <a:solidFill>
                                <a:srgbClr val="FF0000"/>
                              </a:solidFill>
                              <a:effectLst/>
                            </a:rPr>
                            <a:t> </a:t>
                          </a:r>
                          <a:r>
                            <a:rPr lang="en-US" sz="4200" b="1" dirty="0" err="1">
                              <a:solidFill>
                                <a:srgbClr val="FF0000"/>
                              </a:solidFill>
                              <a:effectLst/>
                            </a:rPr>
                            <a:t>côsin</a:t>
                          </a:r>
                          <a:r>
                            <a:rPr lang="en-US" sz="4200" b="1" dirty="0">
                              <a:solidFill>
                                <a:srgbClr val="FF0000"/>
                              </a:solidFill>
                              <a:effectLst/>
                            </a:rPr>
                            <a:t>. </a:t>
                          </a:r>
                          <a:r>
                            <a:rPr lang="en-US" sz="4200" b="1" dirty="0" err="1">
                              <a:solidFill>
                                <a:srgbClr val="FF0000"/>
                              </a:solidFill>
                              <a:effectLst/>
                            </a:rPr>
                            <a:t>Trong</a:t>
                          </a:r>
                          <a:r>
                            <a:rPr lang="en-US" sz="4200" b="1" dirty="0">
                              <a:solidFill>
                                <a:srgbClr val="FF0000"/>
                              </a:solidFill>
                              <a:effectLst/>
                            </a:rPr>
                            <a:t> tam </a:t>
                          </a:r>
                          <a:r>
                            <a:rPr lang="en-US" sz="4200" b="1" dirty="0" err="1">
                              <a:solidFill>
                                <a:srgbClr val="FF0000"/>
                              </a:solidFill>
                              <a:effectLst/>
                            </a:rPr>
                            <a:t>giác</a:t>
                          </a:r>
                          <a:r>
                            <a:rPr lang="en-US" sz="4200" b="1" dirty="0">
                              <a:solidFill>
                                <a:srgbClr val="FF0000"/>
                              </a:solidFill>
                              <a:effectLst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sz="4200" b="1" i="1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𝑨𝑩𝑪</m:t>
                              </m:r>
                            </m:oMath>
                          </a14:m>
                          <a:r>
                            <a:rPr lang="en-US" sz="4200" b="1" dirty="0">
                              <a:solidFill>
                                <a:srgbClr val="FF0000"/>
                              </a:solidFill>
                              <a:effectLst/>
                            </a:rPr>
                            <a:t>:</a:t>
                          </a:r>
                        </a:p>
                        <a:p>
                          <a:pPr marL="0" marR="0" algn="ctr">
                            <a:lnSpc>
                              <a:spcPct val="106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42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2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𝒂</m:t>
                                  </m:r>
                                </m:e>
                                <m:sup>
                                  <m:r>
                                    <a:rPr lang="en-US" sz="42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  <m:r>
                                <a:rPr lang="en-US" sz="4200" b="1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p>
                                <m:sSupPr>
                                  <m:ctrlPr>
                                    <a:rPr lang="en-US" sz="42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2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𝒃</m:t>
                                  </m:r>
                                </m:e>
                                <m:sup>
                                  <m:r>
                                    <a:rPr lang="en-US" sz="42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  <m:r>
                                <a:rPr lang="en-US" sz="4200" b="1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sz="42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2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𝒄</m:t>
                                  </m:r>
                                </m:e>
                                <m:sup>
                                  <m:r>
                                    <a:rPr lang="en-US" sz="42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  <m:r>
                                <a:rPr lang="en-US" sz="4200" b="1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4200" b="1" i="1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en-US" sz="4200" b="1" i="1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𝒃𝒄</m:t>
                              </m:r>
                              <m:func>
                                <m:funcPr>
                                  <m:ctrlPr>
                                    <a:rPr lang="en-US" sz="42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a:rPr lang="en-US" sz="42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𝒄𝒐𝒔</m:t>
                                  </m:r>
                                </m:fName>
                                <m:e>
                                  <m:r>
                                    <a:rPr lang="en-US" sz="42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𝑨</m:t>
                                  </m:r>
                                </m:e>
                              </m:func>
                            </m:oMath>
                          </a14:m>
                          <a:r>
                            <a:rPr lang="en-US" sz="4200" b="1" dirty="0">
                              <a:solidFill>
                                <a:srgbClr val="FF0000"/>
                              </a:solidFill>
                              <a:effectLst/>
                            </a:rPr>
                            <a:t>, </a:t>
                          </a:r>
                        </a:p>
                        <a:p>
                          <a:pPr marL="0" marR="0" algn="ctr">
                            <a:lnSpc>
                              <a:spcPct val="106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42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2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𝒃</m:t>
                                  </m:r>
                                </m:e>
                                <m:sup>
                                  <m:r>
                                    <a:rPr lang="en-US" sz="42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  <m:r>
                                <a:rPr lang="en-US" sz="4200" b="1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p>
                                <m:sSupPr>
                                  <m:ctrlPr>
                                    <a:rPr lang="en-US" sz="42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2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𝒄</m:t>
                                  </m:r>
                                </m:e>
                                <m:sup>
                                  <m:r>
                                    <a:rPr lang="en-US" sz="42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  <m:r>
                                <a:rPr lang="en-US" sz="4200" b="1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sz="42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2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𝒂</m:t>
                                  </m:r>
                                </m:e>
                                <m:sup>
                                  <m:r>
                                    <a:rPr lang="en-US" sz="42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  <m:r>
                                <a:rPr lang="en-US" sz="4200" b="1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4200" b="1" i="1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en-US" sz="4200" b="1" i="1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𝒄𝒂</m:t>
                              </m:r>
                              <m:func>
                                <m:funcPr>
                                  <m:ctrlPr>
                                    <a:rPr lang="en-US" sz="42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a:rPr lang="en-US" sz="42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𝒄𝒐𝒔</m:t>
                                  </m:r>
                                </m:fName>
                                <m:e>
                                  <m:r>
                                    <a:rPr lang="en-US" sz="42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𝑩</m:t>
                                  </m:r>
                                </m:e>
                              </m:func>
                            </m:oMath>
                          </a14:m>
                          <a:r>
                            <a:rPr lang="en-US" sz="4200" b="1" dirty="0">
                              <a:solidFill>
                                <a:srgbClr val="FF0000"/>
                              </a:solidFill>
                              <a:effectLst/>
                            </a:rPr>
                            <a:t>,</a:t>
                          </a:r>
                        </a:p>
                        <a:p>
                          <a:pPr marL="0" marR="0" algn="ctr">
                            <a:lnSpc>
                              <a:spcPct val="106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42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2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𝒄</m:t>
                                  </m:r>
                                </m:e>
                                <m:sup>
                                  <m:r>
                                    <a:rPr lang="en-US" sz="42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  <m:r>
                                <a:rPr lang="en-US" sz="4200" b="1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p>
                                <m:sSupPr>
                                  <m:ctrlPr>
                                    <a:rPr lang="en-US" sz="42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2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𝒂</m:t>
                                  </m:r>
                                </m:e>
                                <m:sup>
                                  <m:r>
                                    <a:rPr lang="en-US" sz="42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  <m:r>
                                <a:rPr lang="en-US" sz="4200" b="1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sz="42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2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𝒃</m:t>
                                  </m:r>
                                </m:e>
                                <m:sup>
                                  <m:r>
                                    <a:rPr lang="en-US" sz="42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  <m:r>
                                <a:rPr lang="en-US" sz="4200" b="1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4200" b="1" i="1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en-US" sz="4200" b="1" i="1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𝒂𝒃</m:t>
                              </m:r>
                              <m:func>
                                <m:funcPr>
                                  <m:ctrlPr>
                                    <a:rPr lang="en-US" sz="42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a:rPr lang="en-US" sz="42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𝒄𝒐𝒔</m:t>
                                  </m:r>
                                </m:fName>
                                <m:e>
                                  <m:r>
                                    <a:rPr lang="en-US" sz="42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𝑪</m:t>
                                  </m:r>
                                </m:e>
                              </m:func>
                            </m:oMath>
                          </a14:m>
                          <a:r>
                            <a:rPr lang="en-US" sz="4200" b="1" dirty="0">
                              <a:solidFill>
                                <a:srgbClr val="FF0000"/>
                              </a:solidFill>
                              <a:effectLst/>
                            </a:rPr>
                            <a:t>.</a:t>
                          </a:r>
                          <a:endParaRPr lang="en-US" sz="4200" b="1" dirty="0">
                            <a:solidFill>
                              <a:srgbClr val="FF0000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rgbClr val="FFFFEB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4455891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Table 1">
                <a:extLst>
                  <a:ext uri="{FF2B5EF4-FFF2-40B4-BE49-F238E27FC236}">
                    <a16:creationId xmlns:a16="http://schemas.microsoft.com/office/drawing/2014/main" id="{195D457F-AAE0-4FA6-ACF0-59304730B0D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129926903"/>
                  </p:ext>
                </p:extLst>
              </p:nvPr>
            </p:nvGraphicFramePr>
            <p:xfrm>
              <a:off x="14240769" y="2743200"/>
              <a:ext cx="8915400" cy="28194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8915400">
                      <a:extLst>
                        <a:ext uri="{9D8B030D-6E8A-4147-A177-3AD203B41FA5}">
                          <a16:colId xmlns:a16="http://schemas.microsoft.com/office/drawing/2014/main" val="3793541644"/>
                        </a:ext>
                      </a:extLst>
                    </a:gridCol>
                  </a:tblGrid>
                  <a:tr h="28194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7"/>
                          <a:stretch>
                            <a:fillRect l="-68" t="-3888" r="-273" b="-993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44558919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18" name="Picture 17">
            <a:extLst>
              <a:ext uri="{FF2B5EF4-FFF2-40B4-BE49-F238E27FC236}">
                <a16:creationId xmlns:a16="http://schemas.microsoft.com/office/drawing/2014/main" id="{9D054755-8ADC-4748-9ADA-BB77B781C83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82557" y="5300479"/>
            <a:ext cx="1085850" cy="981441"/>
          </a:xfrm>
          <a:prstGeom prst="rect">
            <a:avLst/>
          </a:prstGeom>
        </p:spPr>
      </p:pic>
      <p:pic>
        <p:nvPicPr>
          <p:cNvPr id="17" name="Screen Recording 5">
            <a:hlinkClick r:id="" action="ppaction://media"/>
            <a:extLst>
              <a:ext uri="{FF2B5EF4-FFF2-40B4-BE49-F238E27FC236}">
                <a16:creationId xmlns:a16="http://schemas.microsoft.com/office/drawing/2014/main" id="{63103BCD-D3EB-4CDE-F862-ED00455D9CF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17158" y="9677400"/>
            <a:ext cx="7360990" cy="341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5532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90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itle 1">
            <a:extLst>
              <a:ext uri="{FF2B5EF4-FFF2-40B4-BE49-F238E27FC236}">
                <a16:creationId xmlns:a16="http://schemas.microsoft.com/office/drawing/2014/main" id="{D87ADF89-46F9-4713-9744-A644701231B8}"/>
              </a:ext>
            </a:extLst>
          </p:cNvPr>
          <p:cNvSpPr txBox="1">
            <a:spLocks/>
          </p:cNvSpPr>
          <p:nvPr/>
        </p:nvSpPr>
        <p:spPr>
          <a:xfrm>
            <a:off x="838200" y="1879601"/>
            <a:ext cx="23164800" cy="787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/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Tomaho"/>
                <a:ea typeface="+mj-ea"/>
                <a:cs typeface="+mj-cs"/>
              </a:defRPr>
            </a:lvl1pPr>
          </a:lstStyle>
          <a:p>
            <a:r>
              <a:rPr lang="en-US" b="1" dirty="0"/>
              <a:t>1. ĐỊNH LÍ CÔSIN 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9" name="Content Placeholder 2">
                <a:extLst>
                  <a:ext uri="{FF2B5EF4-FFF2-40B4-BE49-F238E27FC236}">
                    <a16:creationId xmlns:a16="http://schemas.microsoft.com/office/drawing/2014/main" id="{14822BB7-DB89-4357-87F0-6E511FC44A6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28600" y="2743200"/>
                <a:ext cx="11839966" cy="10760076"/>
              </a:xfrm>
              <a:prstGeom prst="rect">
                <a:avLst/>
              </a:prstGeom>
              <a:solidFill>
                <a:srgbClr val="D6F7FE"/>
              </a:solidFill>
              <a:ln>
                <a:solidFill>
                  <a:srgbClr val="00B0F0"/>
                </a:solidFill>
              </a:ln>
            </p:spPr>
            <p:txBody>
              <a:bodyPr/>
              <a:lstStyle>
                <a:lvl1pPr marL="457200" indent="-457200" algn="l" defTabSz="1828800" rtl="0" eaLnBrk="1" latinLnBrk="0" hangingPunct="1">
                  <a:lnSpc>
                    <a:spcPct val="90000"/>
                  </a:lnSpc>
                  <a:spcBef>
                    <a:spcPts val="2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1pPr>
                <a:lvl2pPr marL="1371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2pPr>
                <a:lvl3pPr marL="2286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3pPr>
                <a:lvl4pPr marL="3200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4pPr>
                <a:lvl5pPr marL="41148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5pPr>
                <a:lvl6pPr marL="50292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5943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6858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7772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  <a:p>
                <a:pPr marL="0" indent="0">
                  <a:buNone/>
                </a:pPr>
                <a:r>
                  <a:rPr lang="en-US" sz="4600" b="1" dirty="0"/>
                  <a:t>Cho tam </a:t>
                </a:r>
                <a:r>
                  <a:rPr lang="en-US" sz="4600" b="1" dirty="0" err="1"/>
                  <a:t>giác</a:t>
                </a:r>
                <a:r>
                  <a:rPr lang="en-US" sz="4600" b="1" dirty="0"/>
                  <a:t> </a:t>
                </a:r>
                <a14:m>
                  <m:oMath xmlns:m="http://schemas.openxmlformats.org/officeDocument/2006/math">
                    <m:r>
                      <a:rPr lang="en-US" sz="4600" b="1" i="1">
                        <a:latin typeface="Cambria Math" panose="02040503050406030204" pitchFamily="18" charset="0"/>
                      </a:rPr>
                      <m:t>𝑨𝑩𝑪</m:t>
                    </m:r>
                  </m:oMath>
                </a14:m>
                <a:r>
                  <a:rPr lang="en-US" sz="4600" b="1" dirty="0"/>
                  <a:t> </a:t>
                </a:r>
                <a:r>
                  <a:rPr lang="en-US" sz="4600" b="1" dirty="0" err="1"/>
                  <a:t>có</a:t>
                </a:r>
                <a:r>
                  <a:rPr lang="en-US" sz="4600" b="1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600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600" b="1" i="1"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</m:acc>
                    <m:r>
                      <a:rPr lang="en-US" sz="4600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600" b="1" i="1">
                        <a:latin typeface="Cambria Math" panose="02040503050406030204" pitchFamily="18" charset="0"/>
                      </a:rPr>
                      <m:t>𝟏𝟐</m:t>
                    </m:r>
                    <m:sSup>
                      <m:sSupPr>
                        <m:ctrlPr>
                          <a:rPr lang="en-US" sz="46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600" b="1" i="1">
                            <a:latin typeface="Cambria Math" panose="02040503050406030204" pitchFamily="18" charset="0"/>
                          </a:rPr>
                          <m:t>𝟎</m:t>
                        </m:r>
                      </m:e>
                      <m:sup>
                        <m:r>
                          <a:rPr lang="en-US" sz="4600" b="1" i="1">
                            <a:latin typeface="Cambria Math" panose="02040503050406030204" pitchFamily="18" charset="0"/>
                          </a:rPr>
                          <m:t>𝒐</m:t>
                        </m:r>
                      </m:sup>
                    </m:sSup>
                  </m:oMath>
                </a14:m>
                <a:r>
                  <a:rPr lang="en-US" sz="4600" b="1" dirty="0"/>
                  <a:t> và</a:t>
                </a:r>
              </a:p>
              <a:p>
                <a:pPr marL="0" indent="0">
                  <a:buNone/>
                </a:pPr>
                <a:r>
                  <a:rPr lang="en-US" sz="4600" b="1" dirty="0"/>
                  <a:t> </a:t>
                </a:r>
                <a14:m>
                  <m:oMath xmlns:m="http://schemas.openxmlformats.org/officeDocument/2006/math">
                    <m:r>
                      <a:rPr lang="en-US" sz="4600" b="1" i="1">
                        <a:latin typeface="Cambria Math" panose="02040503050406030204" pitchFamily="18" charset="0"/>
                      </a:rPr>
                      <m:t>𝑨𝑩</m:t>
                    </m:r>
                    <m:r>
                      <a:rPr lang="en-US" sz="4600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600" b="1" i="1">
                        <a:latin typeface="Cambria Math" panose="02040503050406030204" pitchFamily="18" charset="0"/>
                      </a:rPr>
                      <m:t>𝟓</m:t>
                    </m:r>
                    <m:r>
                      <a:rPr lang="en-US" sz="4600" b="1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4600" b="1" i="1">
                        <a:latin typeface="Cambria Math" panose="02040503050406030204" pitchFamily="18" charset="0"/>
                      </a:rPr>
                      <m:t>𝑨𝑪</m:t>
                    </m:r>
                    <m:r>
                      <a:rPr lang="en-US" sz="4600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600" b="1" i="1">
                        <a:latin typeface="Cambria Math" panose="02040503050406030204" pitchFamily="18" charset="0"/>
                      </a:rPr>
                      <m:t>𝟖</m:t>
                    </m:r>
                  </m:oMath>
                </a14:m>
                <a:r>
                  <a:rPr lang="en-US" sz="4600" b="1" dirty="0"/>
                  <a:t>. </a:t>
                </a:r>
                <a:r>
                  <a:rPr lang="en-US" sz="4600" b="1" dirty="0" err="1"/>
                  <a:t>Tính</a:t>
                </a:r>
                <a:r>
                  <a:rPr lang="en-US" sz="4600" b="1" dirty="0"/>
                  <a:t> </a:t>
                </a:r>
                <a:r>
                  <a:rPr lang="en-US" sz="4600" b="1" dirty="0" err="1"/>
                  <a:t>độ</a:t>
                </a:r>
                <a:r>
                  <a:rPr lang="en-US" sz="4600" b="1" dirty="0"/>
                  <a:t> </a:t>
                </a:r>
                <a:r>
                  <a:rPr lang="en-US" sz="4600" b="1" dirty="0" err="1"/>
                  <a:t>dài</a:t>
                </a:r>
                <a:r>
                  <a:rPr lang="en-US" sz="4600" b="1" dirty="0"/>
                  <a:t> </a:t>
                </a:r>
                <a:r>
                  <a:rPr lang="en-US" sz="4600" b="1" dirty="0" err="1"/>
                  <a:t>cạnh</a:t>
                </a:r>
                <a:r>
                  <a:rPr lang="en-US" sz="4600" b="1" dirty="0"/>
                  <a:t> </a:t>
                </a:r>
                <a14:m>
                  <m:oMath xmlns:m="http://schemas.openxmlformats.org/officeDocument/2006/math">
                    <m:r>
                      <a:rPr lang="en-US" sz="4600" b="1" i="1">
                        <a:latin typeface="Cambria Math" panose="02040503050406030204" pitchFamily="18" charset="0"/>
                      </a:rPr>
                      <m:t>𝑩𝑪</m:t>
                    </m:r>
                  </m:oMath>
                </a14:m>
                <a:r>
                  <a:rPr lang="en-US" sz="4600" b="1" dirty="0"/>
                  <a:t>.</a:t>
                </a:r>
              </a:p>
              <a:p>
                <a:endParaRPr lang="en-US" b="1" dirty="0"/>
              </a:p>
              <a:p>
                <a:endParaRPr lang="en-US" b="1" dirty="0"/>
              </a:p>
              <a:p>
                <a:endParaRPr lang="en-US" b="1" dirty="0"/>
              </a:p>
              <a:p>
                <a:endParaRPr lang="en-US" sz="1400" b="1" dirty="0"/>
              </a:p>
              <a:p>
                <a:r>
                  <a:rPr lang="en-US" sz="4600" b="1" dirty="0" err="1"/>
                  <a:t>Giải</a:t>
                </a:r>
                <a:r>
                  <a:rPr lang="en-US" sz="4600" b="1" dirty="0"/>
                  <a:t> (H.3.9)</a:t>
                </a:r>
              </a:p>
              <a:p>
                <a:r>
                  <a:rPr lang="en-US" sz="4600" b="1" dirty="0" err="1"/>
                  <a:t>Áp</a:t>
                </a:r>
                <a:r>
                  <a:rPr lang="en-US" sz="4600" b="1" dirty="0"/>
                  <a:t> </a:t>
                </a:r>
                <a:r>
                  <a:rPr lang="en-US" sz="4600" b="1" dirty="0" err="1"/>
                  <a:t>dụng</a:t>
                </a:r>
                <a:r>
                  <a:rPr lang="en-US" sz="4600" b="1" dirty="0"/>
                  <a:t> </a:t>
                </a:r>
                <a:r>
                  <a:rPr lang="en-US" sz="4600" b="1" dirty="0" err="1"/>
                  <a:t>Định</a:t>
                </a:r>
                <a:r>
                  <a:rPr lang="en-US" sz="4600" b="1" dirty="0"/>
                  <a:t> </a:t>
                </a:r>
                <a:r>
                  <a:rPr lang="en-US" sz="4600" b="1" dirty="0" err="1"/>
                  <a:t>lí</a:t>
                </a:r>
                <a:r>
                  <a:rPr lang="en-US" sz="4600" b="1" dirty="0"/>
                  <a:t> </a:t>
                </a:r>
                <a:r>
                  <a:rPr lang="en-US" sz="4600" b="1" dirty="0" err="1"/>
                  <a:t>côsin</a:t>
                </a:r>
                <a:r>
                  <a:rPr lang="en-US" sz="4600" b="1" dirty="0"/>
                  <a:t> </a:t>
                </a:r>
                <a:r>
                  <a:rPr lang="en-US" sz="4600" b="1" dirty="0" err="1"/>
                  <a:t>cho</a:t>
                </a:r>
                <a:r>
                  <a:rPr lang="en-US" sz="4600" b="1" dirty="0"/>
                  <a:t> tam </a:t>
                </a:r>
                <a:r>
                  <a:rPr lang="en-US" sz="4600" b="1" dirty="0" err="1"/>
                  <a:t>giác</a:t>
                </a:r>
                <a:r>
                  <a:rPr lang="en-US" sz="4600" b="1" dirty="0"/>
                  <a:t> </a:t>
                </a:r>
                <a14:m>
                  <m:oMath xmlns:m="http://schemas.openxmlformats.org/officeDocument/2006/math">
                    <m:r>
                      <a:rPr lang="en-US" sz="4600" b="1" i="1">
                        <a:latin typeface="Cambria Math" panose="02040503050406030204" pitchFamily="18" charset="0"/>
                      </a:rPr>
                      <m:t>𝑨𝑩𝑪</m:t>
                    </m:r>
                  </m:oMath>
                </a14:m>
                <a:r>
                  <a:rPr lang="en-US" sz="4600" b="1" dirty="0"/>
                  <a:t>, ta </a:t>
                </a:r>
                <a:r>
                  <a:rPr lang="en-US" sz="4600" b="1" dirty="0" err="1"/>
                  <a:t>có</a:t>
                </a:r>
                <a:r>
                  <a:rPr lang="en-US" sz="4600" b="1" dirty="0"/>
                  <a:t>:</a:t>
                </a:r>
              </a:p>
              <a:p>
                <a14:m>
                  <m:oMath xmlns:m="http://schemas.openxmlformats.org/officeDocument/2006/math">
                    <m:r>
                      <a:rPr lang="en-US" sz="4600" b="1" i="1">
                        <a:latin typeface="Cambria Math" panose="02040503050406030204" pitchFamily="18" charset="0"/>
                      </a:rPr>
                      <m:t>𝑩</m:t>
                    </m:r>
                    <m:sSup>
                      <m:sSupPr>
                        <m:ctrlPr>
                          <a:rPr lang="en-US" sz="46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600" b="1" i="1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p>
                        <m:r>
                          <a:rPr lang="en-US" sz="4600" b="1" i="1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4600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600" b="1" i="1">
                        <a:latin typeface="Cambria Math" panose="02040503050406030204" pitchFamily="18" charset="0"/>
                      </a:rPr>
                      <m:t>𝑨</m:t>
                    </m:r>
                    <m:sSup>
                      <m:sSupPr>
                        <m:ctrlPr>
                          <a:rPr lang="en-US" sz="46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600" b="1" i="1"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  <m:sup>
                        <m:r>
                          <a:rPr lang="en-US" sz="4600" b="1" i="1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4600" b="1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4600" b="1" i="1">
                        <a:latin typeface="Cambria Math" panose="02040503050406030204" pitchFamily="18" charset="0"/>
                      </a:rPr>
                      <m:t>𝑨</m:t>
                    </m:r>
                    <m:sSup>
                      <m:sSupPr>
                        <m:ctrlPr>
                          <a:rPr lang="en-US" sz="46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600" b="1" i="1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p>
                        <m:r>
                          <a:rPr lang="en-US" sz="4600" b="1" i="1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4600" b="1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4600" b="1" i="1"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4600" b="1" i="1">
                        <a:latin typeface="Cambria Math" panose="02040503050406030204" pitchFamily="18" charset="0"/>
                      </a:rPr>
                      <m:t>𝑨𝑩</m:t>
                    </m:r>
                    <m:r>
                      <a:rPr lang="en-US" sz="4600" b="1" i="1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4600" b="1" i="1">
                        <a:latin typeface="Cambria Math" panose="02040503050406030204" pitchFamily="18" charset="0"/>
                      </a:rPr>
                      <m:t>𝑨𝑪</m:t>
                    </m:r>
                    <m:r>
                      <a:rPr lang="en-US" sz="4600" b="1" i="1">
                        <a:latin typeface="Cambria Math" panose="02040503050406030204" pitchFamily="18" charset="0"/>
                      </a:rPr>
                      <m:t>.</m:t>
                    </m:r>
                    <m:func>
                      <m:funcPr>
                        <m:ctrlPr>
                          <a:rPr lang="en-US" sz="4600" b="1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sz="4600" b="1" i="1">
                            <a:latin typeface="Cambria Math" panose="02040503050406030204" pitchFamily="18" charset="0"/>
                          </a:rPr>
                          <m:t>𝒄𝒐𝒔</m:t>
                        </m:r>
                      </m:fName>
                      <m:e>
                        <m:r>
                          <a:rPr lang="en-US" sz="4600" b="1" i="1">
                            <a:latin typeface="Cambria Math" panose="02040503050406030204" pitchFamily="18" charset="0"/>
                          </a:rPr>
                          <m:t>𝟏</m:t>
                        </m:r>
                      </m:e>
                    </m:func>
                    <m:r>
                      <a:rPr lang="en-US" sz="4600" b="1" i="1">
                        <a:latin typeface="Cambria Math" panose="02040503050406030204" pitchFamily="18" charset="0"/>
                      </a:rPr>
                      <m:t>𝟐</m:t>
                    </m:r>
                    <m:sSup>
                      <m:sSupPr>
                        <m:ctrlPr>
                          <a:rPr lang="en-US" sz="46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600" b="1" i="1">
                            <a:latin typeface="Cambria Math" panose="02040503050406030204" pitchFamily="18" charset="0"/>
                          </a:rPr>
                          <m:t>𝟎</m:t>
                        </m:r>
                      </m:e>
                      <m:sup>
                        <m:r>
                          <a:rPr lang="en-US" sz="4600" b="1" i="1">
                            <a:latin typeface="Cambria Math" panose="02040503050406030204" pitchFamily="18" charset="0"/>
                          </a:rPr>
                          <m:t>𝒐</m:t>
                        </m:r>
                      </m:sup>
                    </m:sSup>
                  </m:oMath>
                </a14:m>
                <a:endParaRPr lang="en-US" sz="4600" b="1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US" sz="4600" b="1" dirty="0"/>
                  <a:t>            </a:t>
                </a:r>
                <a14:m>
                  <m:oMath xmlns:m="http://schemas.openxmlformats.org/officeDocument/2006/math">
                    <m:r>
                      <a:rPr lang="en-US" sz="4600" b="1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46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600" b="1" i="1">
                            <a:latin typeface="Cambria Math" panose="02040503050406030204" pitchFamily="18" charset="0"/>
                          </a:rPr>
                          <m:t>𝟓</m:t>
                        </m:r>
                      </m:e>
                      <m:sup>
                        <m:r>
                          <a:rPr lang="en-US" sz="4600" b="1" i="1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4600" b="1" i="1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46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600" b="1" i="1">
                            <a:latin typeface="Cambria Math" panose="02040503050406030204" pitchFamily="18" charset="0"/>
                          </a:rPr>
                          <m:t>𝟖</m:t>
                        </m:r>
                      </m:e>
                      <m:sup>
                        <m:r>
                          <a:rPr lang="en-US" sz="4600" b="1" i="1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4600" b="1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4600" b="1" i="1"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4600" b="1" i="1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4600" b="1" i="1">
                        <a:latin typeface="Cambria Math" panose="02040503050406030204" pitchFamily="18" charset="0"/>
                      </a:rPr>
                      <m:t>𝟓</m:t>
                    </m:r>
                    <m:r>
                      <a:rPr lang="en-US" sz="4600" b="1" i="1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4600" b="1" i="1">
                        <a:latin typeface="Cambria Math" panose="02040503050406030204" pitchFamily="18" charset="0"/>
                      </a:rPr>
                      <m:t>𝟖</m:t>
                    </m:r>
                    <m:r>
                      <a:rPr lang="en-US" sz="4600" b="1" i="1">
                        <a:latin typeface="Cambria Math" panose="02040503050406030204" pitchFamily="18" charset="0"/>
                      </a:rPr>
                      <m:t>.</m:t>
                    </m:r>
                    <m:d>
                      <m:dPr>
                        <m:ctrlPr>
                          <a:rPr lang="en-US" sz="46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600" b="1" i="1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4600" b="1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600" b="1" i="1"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sz="4600" b="1" i="1">
                                <a:latin typeface="Cambria Math" panose="02040503050406030204" pitchFamily="18" charset="0"/>
                              </a:rPr>
                              <m:t>𝟐</m:t>
                            </m:r>
                          </m:den>
                        </m:f>
                      </m:e>
                    </m:d>
                    <m:r>
                      <a:rPr lang="en-US" sz="4600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600" b="1" i="1">
                        <a:latin typeface="Cambria Math" panose="02040503050406030204" pitchFamily="18" charset="0"/>
                      </a:rPr>
                      <m:t>𝟏𝟐𝟗</m:t>
                    </m:r>
                  </m:oMath>
                </a14:m>
                <a:r>
                  <a:rPr lang="en-US" sz="4600" b="1" dirty="0"/>
                  <a:t> 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lvl="0"/>
                <a:endParaRPr lang="en-US" sz="3200" dirty="0"/>
              </a:p>
            </p:txBody>
          </p:sp>
        </mc:Choice>
        <mc:Fallback xmlns="">
          <p:sp>
            <p:nvSpPr>
              <p:cNvPr id="99" name="Content Placeholder 2">
                <a:extLst>
                  <a:ext uri="{FF2B5EF4-FFF2-40B4-BE49-F238E27FC236}">
                    <a16:creationId xmlns:a16="http://schemas.microsoft.com/office/drawing/2014/main" id="{14822BB7-DB89-4357-87F0-6E511FC44A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2743200"/>
                <a:ext cx="11839966" cy="10760076"/>
              </a:xfrm>
              <a:prstGeom prst="rect">
                <a:avLst/>
              </a:prstGeom>
              <a:blipFill>
                <a:blip r:embed="rId5"/>
                <a:stretch>
                  <a:fillRect l="-2160" r="-2006"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08B49A2E-2A9D-46FD-AE9C-29462A33F0E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2209350" y="2667001"/>
                <a:ext cx="11791792" cy="10760076"/>
              </a:xfrm>
              <a:prstGeom prst="rect">
                <a:avLst/>
              </a:prstGeom>
              <a:solidFill>
                <a:srgbClr val="D6F7FE"/>
              </a:solidFill>
              <a:ln>
                <a:solidFill>
                  <a:srgbClr val="00B0F0"/>
                </a:solidFill>
              </a:ln>
            </p:spPr>
            <p:txBody>
              <a:bodyPr/>
              <a:lstStyle>
                <a:lvl1pPr marL="457200" indent="-457200" algn="l" defTabSz="1828800" rtl="0" eaLnBrk="1" latinLnBrk="0" hangingPunct="1">
                  <a:lnSpc>
                    <a:spcPct val="90000"/>
                  </a:lnSpc>
                  <a:spcBef>
                    <a:spcPts val="2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1pPr>
                <a:lvl2pPr marL="1371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2pPr>
                <a:lvl3pPr marL="2286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3pPr>
                <a:lvl4pPr marL="3200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4pPr>
                <a:lvl5pPr marL="41148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5pPr>
                <a:lvl6pPr marL="50292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5943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6858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7772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b="1" dirty="0"/>
                  <a:t>		    </a:t>
                </a:r>
                <a:r>
                  <a:rPr lang="en-US" b="1" dirty="0" err="1"/>
                  <a:t>Từ</a:t>
                </a:r>
                <a:r>
                  <a:rPr lang="en-US" b="1" dirty="0"/>
                  <a:t> </a:t>
                </a:r>
                <a:r>
                  <a:rPr lang="en-US" b="1" dirty="0" err="1"/>
                  <a:t>Định</a:t>
                </a:r>
                <a:r>
                  <a:rPr lang="en-US" b="1" dirty="0"/>
                  <a:t> </a:t>
                </a:r>
                <a:r>
                  <a:rPr lang="en-US" b="1" dirty="0" err="1"/>
                  <a:t>lí</a:t>
                </a:r>
                <a:r>
                  <a:rPr lang="en-US" b="1" dirty="0"/>
                  <a:t> </a:t>
                </a:r>
                <a:r>
                  <a:rPr lang="en-US" b="1" dirty="0" err="1"/>
                  <a:t>côsin</a:t>
                </a:r>
                <a:r>
                  <a:rPr lang="en-US" b="1" dirty="0"/>
                  <a:t>, </a:t>
                </a:r>
                <a:r>
                  <a:rPr lang="en-US" b="1" dirty="0" err="1"/>
                  <a:t>hãy</a:t>
                </a:r>
                <a:r>
                  <a:rPr lang="en-US" b="1" dirty="0"/>
                  <a:t> </a:t>
                </a:r>
                <a:r>
                  <a:rPr lang="en-US" b="1" dirty="0" err="1"/>
                  <a:t>viết</a:t>
                </a:r>
                <a:r>
                  <a:rPr lang="en-US" b="1" dirty="0"/>
                  <a:t> </a:t>
                </a:r>
                <a:r>
                  <a:rPr lang="en-US" b="1" dirty="0" err="1"/>
                  <a:t>các</a:t>
                </a:r>
                <a:r>
                  <a:rPr lang="en-US" b="1" dirty="0"/>
                  <a:t> </a:t>
                </a:r>
                <a:r>
                  <a:rPr lang="en-US" b="1" dirty="0" err="1"/>
                  <a:t>công</a:t>
                </a:r>
                <a:r>
                  <a:rPr lang="en-US" b="1" dirty="0"/>
                  <a:t> </a:t>
                </a:r>
                <a:r>
                  <a:rPr lang="en-US" b="1" dirty="0" err="1"/>
                  <a:t>thức</a:t>
                </a:r>
                <a:r>
                  <a:rPr lang="en-US" b="1" dirty="0"/>
                  <a:t> </a:t>
                </a:r>
                <a:r>
                  <a:rPr lang="en-US" b="1" dirty="0" err="1"/>
                  <a:t>tính</a:t>
                </a:r>
                <a:r>
                  <a:rPr lang="en-US" b="1" dirty="0"/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𝒄𝒐𝒔</m:t>
                        </m:r>
                      </m:fName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</m:func>
                    <m:r>
                      <a:rPr lang="en-US" b="1" i="1">
                        <a:latin typeface="Cambria Math" panose="02040503050406030204" pitchFamily="18" charset="0"/>
                      </a:rPr>
                      <m:t>,</m:t>
                    </m:r>
                    <m:func>
                      <m:func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𝒄𝒐𝒔</m:t>
                        </m:r>
                      </m:fName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</m:func>
                    <m:r>
                      <a:rPr lang="en-US" b="1" i="1">
                        <a:latin typeface="Cambria Math" panose="02040503050406030204" pitchFamily="18" charset="0"/>
                      </a:rPr>
                      <m:t>,</m:t>
                    </m:r>
                    <m:func>
                      <m:func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𝒄𝒐𝒔</m:t>
                        </m:r>
                      </m:fName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</m:func>
                  </m:oMath>
                </a14:m>
                <a:r>
                  <a:rPr lang="en-US" b="1" dirty="0"/>
                  <a:t> </a:t>
                </a:r>
                <a:r>
                  <a:rPr lang="en-US" b="1" dirty="0" err="1"/>
                  <a:t>theo</a:t>
                </a:r>
                <a:r>
                  <a:rPr lang="en-US" b="1" dirty="0"/>
                  <a:t> </a:t>
                </a:r>
                <a:r>
                  <a:rPr lang="en-US" b="1" dirty="0" err="1"/>
                  <a:t>độ</a:t>
                </a:r>
                <a:r>
                  <a:rPr lang="en-US" b="1" dirty="0"/>
                  <a:t> </a:t>
                </a:r>
                <a:r>
                  <a:rPr lang="en-US" b="1" dirty="0" err="1"/>
                  <a:t>dài</a:t>
                </a:r>
                <a:r>
                  <a:rPr lang="en-US" b="1" dirty="0"/>
                  <a:t> </a:t>
                </a:r>
                <a:r>
                  <a:rPr lang="en-US" b="1" dirty="0" err="1"/>
                  <a:t>các</a:t>
                </a:r>
                <a:r>
                  <a:rPr lang="en-US" b="1" dirty="0"/>
                  <a:t> </a:t>
                </a:r>
                <a:r>
                  <a:rPr lang="en-US" b="1" dirty="0" err="1"/>
                  <a:t>cạnh</a:t>
                </a:r>
                <a:r>
                  <a:rPr lang="en-US" b="1" dirty="0"/>
                  <a:t>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𝒂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𝒃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𝒄</m:t>
                    </m:r>
                  </m:oMath>
                </a14:m>
                <a:r>
                  <a:rPr lang="en-US" b="1" dirty="0"/>
                  <a:t> </a:t>
                </a:r>
                <a:r>
                  <a:rPr lang="en-US" b="1" dirty="0" err="1"/>
                  <a:t>của</a:t>
                </a:r>
                <a:r>
                  <a:rPr lang="en-US" b="1" dirty="0"/>
                  <a:t> tam </a:t>
                </a:r>
                <a:r>
                  <a:rPr lang="en-US" b="1" dirty="0" err="1"/>
                  <a:t>giác</a:t>
                </a:r>
                <a:r>
                  <a:rPr lang="en-US" b="1" dirty="0"/>
                  <a:t>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𝑨𝑩𝑪</m:t>
                    </m:r>
                  </m:oMath>
                </a14:m>
                <a:r>
                  <a:rPr lang="en-US" b="1" dirty="0"/>
                  <a:t>.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08B49A2E-2A9D-46FD-AE9C-29462A33F0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09350" y="2667001"/>
                <a:ext cx="11791792" cy="10760076"/>
              </a:xfrm>
              <a:prstGeom prst="rect">
                <a:avLst/>
              </a:prstGeom>
              <a:blipFill>
                <a:blip r:embed="rId6"/>
                <a:stretch>
                  <a:fillRect l="-2324" t="-1868"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7" name="Group 26">
            <a:extLst>
              <a:ext uri="{FF2B5EF4-FFF2-40B4-BE49-F238E27FC236}">
                <a16:creationId xmlns:a16="http://schemas.microsoft.com/office/drawing/2014/main" id="{DEF3DAE3-C7A3-4525-BFD8-25079905D085}"/>
              </a:ext>
            </a:extLst>
          </p:cNvPr>
          <p:cNvGrpSpPr/>
          <p:nvPr/>
        </p:nvGrpSpPr>
        <p:grpSpPr>
          <a:xfrm>
            <a:off x="953727" y="2791521"/>
            <a:ext cx="3010701" cy="1018479"/>
            <a:chOff x="22440" y="16831"/>
            <a:chExt cx="913236" cy="261398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0CF9AF95-F2F5-4826-89CB-F0ACA73DB33F}"/>
                </a:ext>
              </a:extLst>
            </p:cNvPr>
            <p:cNvGrpSpPr/>
            <p:nvPr/>
          </p:nvGrpSpPr>
          <p:grpSpPr>
            <a:xfrm>
              <a:off x="22440" y="59287"/>
              <a:ext cx="850471" cy="159855"/>
              <a:chOff x="31572" y="60276"/>
              <a:chExt cx="1196628" cy="197828"/>
            </a:xfrm>
          </p:grpSpPr>
          <p:sp>
            <p:nvSpPr>
              <p:cNvPr id="30" name="Arrow: Pentagon 29">
                <a:extLst>
                  <a:ext uri="{FF2B5EF4-FFF2-40B4-BE49-F238E27FC236}">
                    <a16:creationId xmlns:a16="http://schemas.microsoft.com/office/drawing/2014/main" id="{E8741584-E7A1-4ACF-A1B0-5224B9F69492}"/>
                  </a:ext>
                </a:extLst>
              </p:cNvPr>
              <p:cNvSpPr/>
              <p:nvPr/>
            </p:nvSpPr>
            <p:spPr>
              <a:xfrm>
                <a:off x="204585" y="62042"/>
                <a:ext cx="1023615" cy="196062"/>
              </a:xfrm>
              <a:prstGeom prst="homePlate">
                <a:avLst/>
              </a:prstGeom>
              <a:solidFill>
                <a:srgbClr val="FCFFEF"/>
              </a:solidFill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>
                  <a:lnSpc>
                    <a:spcPct val="106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1000" b="1" kern="1200">
                    <a:solidFill>
                      <a:srgbClr val="0000CC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120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1" name="Arrow: Chevron 30">
                <a:extLst>
                  <a:ext uri="{FF2B5EF4-FFF2-40B4-BE49-F238E27FC236}">
                    <a16:creationId xmlns:a16="http://schemas.microsoft.com/office/drawing/2014/main" id="{9C568DD1-1843-4B81-971D-A4C82DEE93E7}"/>
                  </a:ext>
                </a:extLst>
              </p:cNvPr>
              <p:cNvSpPr/>
              <p:nvPr/>
            </p:nvSpPr>
            <p:spPr>
              <a:xfrm>
                <a:off x="31572" y="60341"/>
                <a:ext cx="162630" cy="196062"/>
              </a:xfrm>
              <a:prstGeom prst="chevron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Arrow: Chevron 31">
                <a:extLst>
                  <a:ext uri="{FF2B5EF4-FFF2-40B4-BE49-F238E27FC236}">
                    <a16:creationId xmlns:a16="http://schemas.microsoft.com/office/drawing/2014/main" id="{A92FA0F6-1303-47A9-8224-4E1DD56B472E}"/>
                  </a:ext>
                </a:extLst>
              </p:cNvPr>
              <p:cNvSpPr/>
              <p:nvPr/>
            </p:nvSpPr>
            <p:spPr>
              <a:xfrm>
                <a:off x="116273" y="60276"/>
                <a:ext cx="176766" cy="196062"/>
              </a:xfrm>
              <a:prstGeom prst="chevron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9" name="TextBox 56">
              <a:extLst>
                <a:ext uri="{FF2B5EF4-FFF2-40B4-BE49-F238E27FC236}">
                  <a16:creationId xmlns:a16="http://schemas.microsoft.com/office/drawing/2014/main" id="{B356FE60-8E53-48D9-9EC1-AED752392516}"/>
                </a:ext>
              </a:extLst>
            </p:cNvPr>
            <p:cNvSpPr txBox="1"/>
            <p:nvPr/>
          </p:nvSpPr>
          <p:spPr>
            <a:xfrm>
              <a:off x="188108" y="16831"/>
              <a:ext cx="747568" cy="261398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4800" b="1" kern="1200" dirty="0" err="1">
                  <a:solidFill>
                    <a:srgbClr val="0000CC"/>
                  </a:solidFill>
                  <a:effectLst/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Ví</a:t>
              </a:r>
              <a:r>
                <a:rPr lang="en-US" sz="4800" b="1" kern="1200" dirty="0">
                  <a:solidFill>
                    <a:srgbClr val="0000CC"/>
                  </a:solidFill>
                  <a:effectLst/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800" b="1" kern="1200" dirty="0" err="1">
                  <a:solidFill>
                    <a:srgbClr val="0000CC"/>
                  </a:solidFill>
                  <a:effectLst/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dụ</a:t>
              </a:r>
              <a:r>
                <a:rPr lang="en-US" sz="4800" b="1" kern="1200" dirty="0">
                  <a:solidFill>
                    <a:srgbClr val="0000CC"/>
                  </a:solidFill>
                  <a:effectLst/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 1. </a:t>
              </a:r>
              <a:endParaRPr lang="en-US" sz="4800" dirty="0">
                <a:effectLst/>
                <a:latin typeface="Tomaho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0A44C7B4-D234-42A4-A96B-8B65D1CAF886}"/>
              </a:ext>
            </a:extLst>
          </p:cNvPr>
          <p:cNvGrpSpPr/>
          <p:nvPr/>
        </p:nvGrpSpPr>
        <p:grpSpPr>
          <a:xfrm>
            <a:off x="12220353" y="2673537"/>
            <a:ext cx="4648200" cy="780864"/>
            <a:chOff x="22440" y="44437"/>
            <a:chExt cx="1046652" cy="181419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F73640D2-EAE6-4037-A5E0-13F15B5913D7}"/>
                </a:ext>
              </a:extLst>
            </p:cNvPr>
            <p:cNvGrpSpPr/>
            <p:nvPr/>
          </p:nvGrpSpPr>
          <p:grpSpPr>
            <a:xfrm>
              <a:off x="22440" y="59288"/>
              <a:ext cx="953656" cy="159667"/>
              <a:chOff x="31572" y="60276"/>
              <a:chExt cx="1341810" cy="197595"/>
            </a:xfrm>
          </p:grpSpPr>
          <p:sp>
            <p:nvSpPr>
              <p:cNvPr id="36" name="Arrow: Pentagon 35">
                <a:extLst>
                  <a:ext uri="{FF2B5EF4-FFF2-40B4-BE49-F238E27FC236}">
                    <a16:creationId xmlns:a16="http://schemas.microsoft.com/office/drawing/2014/main" id="{7AEEBEC1-BC20-401B-B0CB-A36D1B8CB23D}"/>
                  </a:ext>
                </a:extLst>
              </p:cNvPr>
              <p:cNvSpPr/>
              <p:nvPr/>
            </p:nvSpPr>
            <p:spPr>
              <a:xfrm>
                <a:off x="204507" y="61809"/>
                <a:ext cx="1168875" cy="196062"/>
              </a:xfrm>
              <a:prstGeom prst="homePlate">
                <a:avLst/>
              </a:prstGeom>
              <a:solidFill>
                <a:srgbClr val="FCFFEF"/>
              </a:solidFill>
              <a:ln w="12700" cap="flat" cmpd="sng" algn="ctr">
                <a:solidFill>
                  <a:srgbClr val="ED7D31">
                    <a:lumMod val="20000"/>
                    <a:lumOff val="80000"/>
                  </a:srgbClr>
                </a:solidFill>
                <a:prstDash val="solid"/>
                <a:miter lim="800000"/>
              </a:ln>
              <a:effectLst/>
            </p:spPr>
            <p:txBody>
              <a:bodyPr tIns="0" rIns="0" bIns="0" rtlCol="0" anchor="ctr"/>
              <a:lstStyle/>
              <a:p>
                <a:pPr marL="0" marR="0">
                  <a:lnSpc>
                    <a:spcPct val="106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1000" b="1" kern="1200">
                    <a:solidFill>
                      <a:srgbClr val="0000CC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120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7" name="Arrow: Chevron 36">
                <a:extLst>
                  <a:ext uri="{FF2B5EF4-FFF2-40B4-BE49-F238E27FC236}">
                    <a16:creationId xmlns:a16="http://schemas.microsoft.com/office/drawing/2014/main" id="{888571A1-4EA9-4556-A07F-60AE235C1890}"/>
                  </a:ext>
                </a:extLst>
              </p:cNvPr>
              <p:cNvSpPr/>
              <p:nvPr/>
            </p:nvSpPr>
            <p:spPr>
              <a:xfrm>
                <a:off x="31572" y="60341"/>
                <a:ext cx="162630" cy="196062"/>
              </a:xfrm>
              <a:prstGeom prst="chevron">
                <a:avLst/>
              </a:prstGeom>
              <a:solidFill>
                <a:srgbClr val="4472C4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tIns="0" rIns="0" bIns="0" rtlCol="0" anchor="ctr"/>
              <a:lstStyle/>
              <a:p>
                <a:endParaRPr lang="en-US"/>
              </a:p>
            </p:txBody>
          </p:sp>
          <p:sp>
            <p:nvSpPr>
              <p:cNvPr id="38" name="Arrow: Chevron 37">
                <a:extLst>
                  <a:ext uri="{FF2B5EF4-FFF2-40B4-BE49-F238E27FC236}">
                    <a16:creationId xmlns:a16="http://schemas.microsoft.com/office/drawing/2014/main" id="{CF48FC9F-5517-45D9-9D50-96BCBC4AAD53}"/>
                  </a:ext>
                </a:extLst>
              </p:cNvPr>
              <p:cNvSpPr/>
              <p:nvPr/>
            </p:nvSpPr>
            <p:spPr>
              <a:xfrm>
                <a:off x="116272" y="60276"/>
                <a:ext cx="176766" cy="196062"/>
              </a:xfrm>
              <a:prstGeom prst="chevron">
                <a:avLst/>
              </a:prstGeom>
              <a:solidFill>
                <a:srgbClr val="FFC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tIns="0" rIns="0" bIns="0" rtlCol="0" anchor="ctr"/>
              <a:lstStyle/>
              <a:p>
                <a:endParaRPr lang="en-US"/>
              </a:p>
            </p:txBody>
          </p:sp>
        </p:grpSp>
        <p:sp>
          <p:nvSpPr>
            <p:cNvPr id="35" name="TextBox 56">
              <a:extLst>
                <a:ext uri="{FF2B5EF4-FFF2-40B4-BE49-F238E27FC236}">
                  <a16:creationId xmlns:a16="http://schemas.microsoft.com/office/drawing/2014/main" id="{D3E17CE7-0F53-41F1-B25F-0292CAED002C}"/>
                </a:ext>
              </a:extLst>
            </p:cNvPr>
            <p:cNvSpPr txBox="1"/>
            <p:nvPr/>
          </p:nvSpPr>
          <p:spPr>
            <a:xfrm>
              <a:off x="142459" y="44437"/>
              <a:ext cx="926633" cy="181419"/>
            </a:xfrm>
            <a:prstGeom prst="rect">
              <a:avLst/>
            </a:prstGeom>
            <a:noFill/>
          </p:spPr>
          <p:txBody>
            <a:bodyPr wrap="square" tIns="0" rIns="0" bIns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4800" b="1" kern="1200" dirty="0">
                  <a:solidFill>
                    <a:srgbClr val="0000CC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</a:t>
              </a:r>
              <a:r>
                <a:rPr lang="en-US" sz="4800" b="1" kern="1200" dirty="0" err="1">
                  <a:solidFill>
                    <a:srgbClr val="0000CC"/>
                  </a:solidFill>
                  <a:effectLst/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Khám</a:t>
              </a:r>
              <a:r>
                <a:rPr lang="en-US" sz="4800" b="1" kern="1200" dirty="0">
                  <a:solidFill>
                    <a:srgbClr val="0000CC"/>
                  </a:solidFill>
                  <a:effectLst/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800" b="1" kern="1200" dirty="0" err="1">
                  <a:solidFill>
                    <a:srgbClr val="0000CC"/>
                  </a:solidFill>
                  <a:effectLst/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phá</a:t>
              </a:r>
              <a:r>
                <a:rPr lang="en-US" sz="4800" b="1" kern="1200" dirty="0">
                  <a:solidFill>
                    <a:srgbClr val="0000CC"/>
                  </a:solidFill>
                  <a:effectLst/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endParaRPr lang="en-US" sz="4800" dirty="0">
                <a:effectLst/>
                <a:latin typeface="Tomaho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8" name="Screen Recording 1">
            <a:hlinkClick r:id="" action="ppaction://media"/>
            <a:extLst>
              <a:ext uri="{FF2B5EF4-FFF2-40B4-BE49-F238E27FC236}">
                <a16:creationId xmlns:a16="http://schemas.microsoft.com/office/drawing/2014/main" id="{DF1FBC87-6011-8E8B-B622-4654D1CFE28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66362" y="5334000"/>
            <a:ext cx="8720638" cy="3276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8241DF84-8290-7B7E-D405-A17368E68C4A}"/>
                  </a:ext>
                </a:extLst>
              </p:cNvPr>
              <p:cNvSpPr txBox="1"/>
              <p:nvPr/>
            </p:nvSpPr>
            <p:spPr>
              <a:xfrm>
                <a:off x="12068566" y="4795055"/>
                <a:ext cx="11839966" cy="815133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4800" b="1" dirty="0">
                    <a:solidFill>
                      <a:srgbClr val="FF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Lời </a:t>
                </a:r>
                <a:r>
                  <a:rPr lang="en-US" sz="4800" b="1" dirty="0" err="1">
                    <a:solidFill>
                      <a:srgbClr val="FF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giải</a:t>
                </a:r>
                <a:r>
                  <a:rPr lang="en-US" sz="4800" b="1" dirty="0">
                    <a:solidFill>
                      <a:srgbClr val="FF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endParaRPr lang="en-US" sz="4800" dirty="0"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540385"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𝒂</m:t>
                          </m:r>
                        </m:e>
                        <m:sup>
                          <m: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4800" b="1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𝒃</m:t>
                          </m:r>
                        </m:e>
                        <m:sup>
                          <m: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4800" b="1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𝒄</m:t>
                          </m:r>
                        </m:e>
                        <m:sup>
                          <m: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4800" b="1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4800" b="1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𝟐</m:t>
                      </m:r>
                      <m:r>
                        <a:rPr lang="en-US" sz="4800" b="1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𝒃𝒄</m:t>
                      </m:r>
                      <m:func>
                        <m:funcPr>
                          <m:ctrlP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𝒄𝒐𝒔</m:t>
                          </m:r>
                        </m:fName>
                        <m:e>
                          <m: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𝑨</m:t>
                          </m:r>
                        </m:e>
                      </m:func>
                    </m:oMath>
                  </m:oMathPara>
                </a14:m>
                <a:endParaRPr lang="en-US" sz="4800" b="1" i="1" dirty="0">
                  <a:effectLst/>
                  <a:latin typeface="Cambria Math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540385"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4800" b="1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mbria Math" panose="02040503050406030204" pitchFamily="18" charset="0"/>
                      </a:rPr>
                      <m:t>⇔</m:t>
                    </m:r>
                    <m:func>
                      <m:funcPr>
                        <m:ctrlP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𝒄𝒐𝒔</m:t>
                        </m:r>
                      </m:fName>
                      <m:e>
                        <m: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𝑨</m:t>
                        </m:r>
                      </m:e>
                    </m:func>
                    <m:r>
                      <a:rPr lang="en-US" sz="4800" b="1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4800" b="1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800" b="1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𝒃</m:t>
                            </m:r>
                          </m:e>
                          <m:sup>
                            <m:r>
                              <a:rPr lang="en-US" sz="4800" b="1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4800" b="1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800" b="1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𝒄</m:t>
                            </m:r>
                          </m:e>
                          <m:sup>
                            <m:r>
                              <a:rPr lang="en-US" sz="4800" b="1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4800" b="1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800" b="1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𝒂</m:t>
                            </m:r>
                          </m:e>
                          <m:sup>
                            <m:r>
                              <a:rPr lang="en-US" sz="4800" b="1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num>
                      <m:den>
                        <m: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𝒃𝒄</m:t>
                        </m:r>
                      </m:den>
                    </m:f>
                  </m:oMath>
                </a14:m>
                <a:r>
                  <a:rPr lang="en-US" sz="4800" b="1" dirty="0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  <a:p>
                <a:pPr marL="540385"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𝒃</m:t>
                          </m:r>
                        </m:e>
                        <m:sup>
                          <m: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4800" b="1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𝒂</m:t>
                          </m:r>
                        </m:e>
                        <m:sup>
                          <m: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4800" b="1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𝒄</m:t>
                          </m:r>
                        </m:e>
                        <m:sup>
                          <m: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4800" b="1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4800" b="1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𝟐</m:t>
                      </m:r>
                      <m:r>
                        <a:rPr lang="en-US" sz="4800" b="1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𝒂𝒄</m:t>
                      </m:r>
                      <m:func>
                        <m:funcPr>
                          <m:ctrlP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𝒄𝒐𝒔</m:t>
                          </m:r>
                        </m:fName>
                        <m:e>
                          <m: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𝑩</m:t>
                          </m:r>
                        </m:e>
                      </m:func>
                    </m:oMath>
                  </m:oMathPara>
                </a14:m>
                <a:endParaRPr lang="en-US" sz="4800" b="1" i="1" dirty="0">
                  <a:effectLst/>
                  <a:latin typeface="Cambria Math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540385"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4800" b="1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mbria Math" panose="02040503050406030204" pitchFamily="18" charset="0"/>
                      </a:rPr>
                      <m:t>⇔</m:t>
                    </m:r>
                    <m:func>
                      <m:funcPr>
                        <m:ctrlP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𝒄𝒐𝒔</m:t>
                        </m:r>
                      </m:fName>
                      <m:e>
                        <m: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𝑩</m:t>
                        </m:r>
                      </m:e>
                    </m:func>
                    <m:r>
                      <a:rPr lang="en-US" sz="4800" b="1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4800" b="1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800" b="1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𝒂</m:t>
                            </m:r>
                          </m:e>
                          <m:sup>
                            <m:r>
                              <a:rPr lang="en-US" sz="4800" b="1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4800" b="1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800" b="1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𝒄</m:t>
                            </m:r>
                          </m:e>
                          <m:sup>
                            <m:r>
                              <a:rPr lang="en-US" sz="4800" b="1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4800" b="1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800" b="1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𝒃</m:t>
                            </m:r>
                          </m:e>
                          <m:sup>
                            <m:r>
                              <a:rPr lang="en-US" sz="4800" b="1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num>
                      <m:den>
                        <m: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𝒂𝒄</m:t>
                        </m:r>
                      </m:den>
                    </m:f>
                  </m:oMath>
                </a14:m>
                <a:r>
                  <a:rPr lang="en-US" sz="4800" b="1" dirty="0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  <a:p>
                <a:pPr marL="540385"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𝒄</m:t>
                          </m:r>
                        </m:e>
                        <m:sup>
                          <m: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4800" b="1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𝒂</m:t>
                          </m:r>
                        </m:e>
                        <m:sup>
                          <m: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4800" b="1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𝒃</m:t>
                          </m:r>
                        </m:e>
                        <m:sup>
                          <m: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4800" b="1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4800" b="1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𝟐</m:t>
                      </m:r>
                      <m:r>
                        <a:rPr lang="en-US" sz="4800" b="1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𝒂𝒃</m:t>
                      </m:r>
                      <m:func>
                        <m:funcPr>
                          <m:ctrlP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𝒄𝒐𝒔</m:t>
                          </m:r>
                        </m:fName>
                        <m:e>
                          <m: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𝑪</m:t>
                          </m:r>
                        </m:e>
                      </m:func>
                    </m:oMath>
                  </m:oMathPara>
                </a14:m>
                <a:endParaRPr lang="en-US" sz="4800" b="1" i="1" dirty="0">
                  <a:effectLst/>
                  <a:latin typeface="Cambria Math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540385"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800" b="1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mbria Math" panose="02040503050406030204" pitchFamily="18" charset="0"/>
                        </a:rPr>
                        <m:t>⇔</m:t>
                      </m:r>
                      <m:func>
                        <m:funcPr>
                          <m:ctrlP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𝒄𝒐𝒔</m:t>
                          </m:r>
                        </m:fName>
                        <m:e>
                          <m: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𝑪</m:t>
                          </m:r>
                        </m:e>
                      </m:func>
                      <m:r>
                        <a:rPr lang="en-US" sz="4800" b="1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4800" b="1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800" b="1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𝒂</m:t>
                              </m:r>
                            </m:e>
                            <m:sup>
                              <m:r>
                                <a:rPr lang="en-US" sz="4800" b="1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4800" b="1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800" b="1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𝒃</m:t>
                              </m:r>
                            </m:e>
                            <m:sup>
                              <m:r>
                                <a:rPr lang="en-US" sz="4800" b="1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4800" b="1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800" b="1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𝒄</m:t>
                              </m:r>
                            </m:e>
                            <m:sup>
                              <m:r>
                                <a:rPr lang="en-US" sz="4800" b="1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</m:sup>
                          </m:sSup>
                        </m:num>
                        <m:den>
                          <m: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  <m: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𝒂𝒃</m:t>
                          </m:r>
                        </m:den>
                      </m:f>
                    </m:oMath>
                  </m:oMathPara>
                </a14:m>
                <a:endParaRPr lang="en-US" sz="4800" b="1" dirty="0"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8241DF84-8290-7B7E-D405-A17368E68C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68566" y="4795055"/>
                <a:ext cx="11839966" cy="8151334"/>
              </a:xfrm>
              <a:prstGeom prst="rect">
                <a:avLst/>
              </a:prstGeom>
              <a:blipFill>
                <a:blip r:embed="rId8"/>
                <a:stretch>
                  <a:fillRect t="-19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3E1AE7CA-8162-1DCB-6320-16F4165CB375}"/>
                  </a:ext>
                </a:extLst>
              </p:cNvPr>
              <p:cNvSpPr txBox="1"/>
              <p:nvPr/>
            </p:nvSpPr>
            <p:spPr>
              <a:xfrm>
                <a:off x="1191102" y="12393915"/>
                <a:ext cx="5546651" cy="81631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Vậy </a:t>
                </a:r>
                <a14:m>
                  <m:oMath xmlns:m="http://schemas.openxmlformats.org/officeDocument/2006/math">
                    <m:r>
                      <a:rPr kumimoji="0" lang="en-US" sz="42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𝑩𝑪</m:t>
                    </m:r>
                    <m:r>
                      <a:rPr kumimoji="0" lang="en-US" sz="42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ad>
                      <m:radPr>
                        <m:degHide m:val="on"/>
                        <m:ctrlPr>
                          <a:rPr kumimoji="0" lang="en-US" sz="42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radPr>
                      <m:deg/>
                      <m:e>
                        <m:r>
                          <a:rPr kumimoji="0" lang="en-US" sz="42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𝟏𝟐𝟗</m:t>
                        </m:r>
                      </m:e>
                    </m:rad>
                  </m:oMath>
                </a14:m>
                <a:r>
                  <a:rPr kumimoji="0" lang="en-US" sz="4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. 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3E1AE7CA-8162-1DCB-6320-16F4165CB3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1102" y="12393915"/>
                <a:ext cx="5546651" cy="816314"/>
              </a:xfrm>
              <a:prstGeom prst="rect">
                <a:avLst/>
              </a:prstGeom>
              <a:blipFill>
                <a:blip r:embed="rId9"/>
                <a:stretch>
                  <a:fillRect l="-4176" t="-5970" b="-32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368746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9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53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  <p:bldLst>
      <p:bldP spid="99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itle 1">
            <a:extLst>
              <a:ext uri="{FF2B5EF4-FFF2-40B4-BE49-F238E27FC236}">
                <a16:creationId xmlns:a16="http://schemas.microsoft.com/office/drawing/2014/main" id="{D87ADF89-46F9-4713-9744-A644701231B8}"/>
              </a:ext>
            </a:extLst>
          </p:cNvPr>
          <p:cNvSpPr txBox="1">
            <a:spLocks/>
          </p:cNvSpPr>
          <p:nvPr/>
        </p:nvSpPr>
        <p:spPr>
          <a:xfrm>
            <a:off x="838200" y="1879601"/>
            <a:ext cx="23164800" cy="787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/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Tomaho"/>
                <a:ea typeface="+mj-ea"/>
                <a:cs typeface="+mj-cs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j-ea"/>
                <a:cs typeface="+mj-cs"/>
              </a:rPr>
              <a:t>1. ĐỊNH LÍ CÔSIN 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omaho"/>
              <a:ea typeface="+mj-ea"/>
              <a:cs typeface="+mj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9" name="Content Placeholder 2">
                <a:extLst>
                  <a:ext uri="{FF2B5EF4-FFF2-40B4-BE49-F238E27FC236}">
                    <a16:creationId xmlns:a16="http://schemas.microsoft.com/office/drawing/2014/main" id="{14822BB7-DB89-4357-87F0-6E511FC44A6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20219" y="2743200"/>
                <a:ext cx="11987308" cy="10760076"/>
              </a:xfrm>
              <a:prstGeom prst="rect">
                <a:avLst/>
              </a:prstGeom>
              <a:solidFill>
                <a:srgbClr val="D6F7FE"/>
              </a:solidFill>
              <a:ln>
                <a:solidFill>
                  <a:srgbClr val="00B0F0"/>
                </a:solidFill>
              </a:ln>
            </p:spPr>
            <p:txBody>
              <a:bodyPr/>
              <a:lstStyle>
                <a:lvl1pPr marL="457200" indent="-457200" algn="l" defTabSz="1828800" rtl="0" eaLnBrk="1" latinLnBrk="0" hangingPunct="1">
                  <a:lnSpc>
                    <a:spcPct val="90000"/>
                  </a:lnSpc>
                  <a:spcBef>
                    <a:spcPts val="2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1pPr>
                <a:lvl2pPr marL="1371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2pPr>
                <a:lvl3pPr marL="2286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3pPr>
                <a:lvl4pPr marL="3200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4pPr>
                <a:lvl5pPr marL="41148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5pPr>
                <a:lvl6pPr marL="50292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5943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6858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7772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457200" marR="0" lvl="0" indent="-457200" algn="l" defTabSz="1828800" rtl="0" eaLnBrk="1" fontAlgn="auto" latinLnBrk="0" hangingPunct="1">
                  <a:lnSpc>
                    <a:spcPct val="90000"/>
                  </a:lnSpc>
                  <a:spcBef>
                    <a:spcPts val="2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omaho"/>
                  <a:ea typeface="+mn-ea"/>
                  <a:cs typeface="+mn-cs"/>
                </a:endParaRPr>
              </a:p>
              <a:p>
                <a:pPr marL="457200" marR="0" lvl="0" indent="-457200" algn="l" defTabSz="1828800" rtl="0" eaLnBrk="1" fontAlgn="auto" latinLnBrk="0" hangingPunct="1">
                  <a:lnSpc>
                    <a:spcPct val="90000"/>
                  </a:lnSpc>
                  <a:spcBef>
                    <a:spcPts val="2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Cho tam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giác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𝑨𝑩𝑪</m:t>
                    </m:r>
                  </m:oMath>
                </a14:m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có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𝑨𝑩</m:t>
                    </m:r>
                    <m:r>
                      <a:rPr kumimoji="0" lang="en-US" sz="4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4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𝟓</m:t>
                    </m:r>
                    <m:r>
                      <a:rPr kumimoji="0" lang="en-US" sz="4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,</m:t>
                    </m:r>
                    <m:r>
                      <a:rPr kumimoji="0" lang="en-US" sz="4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𝑨𝑪</m:t>
                    </m:r>
                    <m:r>
                      <a:rPr kumimoji="0" lang="en-US" sz="4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4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𝟖</m:t>
                    </m:r>
                  </m:oMath>
                </a14:m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và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accPr>
                      <m:e>
                        <m: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𝑨</m:t>
                        </m:r>
                      </m:e>
                    </m:acc>
                    <m:r>
                      <a:rPr kumimoji="0" lang="en-US" sz="4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4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𝟒</m:t>
                    </m:r>
                    <m:sSup>
                      <m:sSupPr>
                        <m:ctrlP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</m:t>
                        </m:r>
                      </m:e>
                      <m:sup>
                        <m: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𝒐</m:t>
                        </m:r>
                      </m:sup>
                    </m:sSup>
                  </m:oMath>
                </a14:m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.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Tính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độ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dài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các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cạnh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và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độ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lớn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các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góc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còn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lại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của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tam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giác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.</a:t>
                </a:r>
              </a:p>
              <a:p>
                <a:pPr marL="457200" marR="0" lvl="0" indent="-457200" algn="l" defTabSz="1828800" rtl="0" eaLnBrk="1" fontAlgn="auto" latinLnBrk="0" hangingPunct="1">
                  <a:lnSpc>
                    <a:spcPct val="90000"/>
                  </a:lnSpc>
                  <a:spcBef>
                    <a:spcPts val="2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Giải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: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Áp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dụng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định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lý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cosin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:</a:t>
                </a:r>
              </a:p>
              <a:p>
                <a:pPr marL="457200" marR="0" lvl="0" indent="-457200" algn="l" defTabSz="1828800" rtl="0" eaLnBrk="1" fontAlgn="auto" latinLnBrk="0" hangingPunct="1">
                  <a:lnSpc>
                    <a:spcPct val="90000"/>
                  </a:lnSpc>
                  <a:spcBef>
                    <a:spcPts val="2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𝑩</m:t>
                    </m:r>
                    <m:sSup>
                      <m:sSupPr>
                        <m:ctrlP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𝑪</m:t>
                        </m:r>
                      </m:e>
                      <m:sup>
                        <m: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sup>
                    </m:sSup>
                    <m:r>
                      <a:rPr kumimoji="0" lang="en-US" sz="4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4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𝑨</m:t>
                    </m:r>
                    <m:sSup>
                      <m:sSupPr>
                        <m:ctrlP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𝑩</m:t>
                        </m:r>
                      </m:e>
                      <m:sup>
                        <m: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sup>
                    </m:sSup>
                    <m:r>
                      <a:rPr kumimoji="0" lang="en-US" sz="4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r>
                      <a:rPr kumimoji="0" lang="en-US" sz="4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𝑨</m:t>
                    </m:r>
                    <m:sSup>
                      <m:sSupPr>
                        <m:ctrlP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𝑪</m:t>
                        </m:r>
                      </m:e>
                      <m:sup>
                        <m: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sup>
                    </m:sSup>
                    <m:r>
                      <a:rPr kumimoji="0" lang="en-US" sz="4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r>
                      <a:rPr kumimoji="0" lang="en-US" sz="4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𝟐</m:t>
                    </m:r>
                    <m:r>
                      <a:rPr kumimoji="0" lang="en-US" sz="4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𝑨𝑩</m:t>
                    </m:r>
                    <m:r>
                      <a:rPr kumimoji="0" lang="en-US" sz="4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.</m:t>
                    </m:r>
                    <m:r>
                      <a:rPr kumimoji="0" lang="en-US" sz="4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𝑨𝑪</m:t>
                    </m:r>
                    <m:r>
                      <a:rPr kumimoji="0" lang="en-US" sz="4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.</m:t>
                    </m:r>
                    <m:func>
                      <m:funcPr>
                        <m:ctrlP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𝒄𝒐𝒔</m:t>
                        </m:r>
                      </m:fName>
                      <m:e>
                        <m: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𝟒</m:t>
                        </m:r>
                      </m:e>
                    </m:func>
                    <m:sSup>
                      <m:sSupPr>
                        <m:ctrlP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</m:t>
                        </m:r>
                      </m:e>
                      <m:sup>
                        <m: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𝒐</m:t>
                        </m:r>
                      </m:sup>
                    </m:sSup>
                  </m:oMath>
                </a14:m>
                <a:endPara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+mn-cs"/>
                </a:endParaRPr>
              </a:p>
              <a:p>
                <a:pPr marL="0" marR="0" lvl="0" indent="0" algn="l" defTabSz="1828800" rtl="0" eaLnBrk="1" fontAlgn="auto" latinLnBrk="0" hangingPunct="1">
                  <a:lnSpc>
                    <a:spcPct val="90000"/>
                  </a:lnSpc>
                  <a:spcBef>
                    <a:spcPts val="2000"/>
                  </a:spcBef>
                  <a:spcAft>
                    <a:spcPts val="0"/>
                  </a:spcAft>
                  <a:buClrTx/>
                  <a:buSz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8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sSup>
                        <m:sSupPr>
                          <m:ctrlPr>
                            <a:rPr kumimoji="0" lang="en-US" sz="4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4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𝟓</m:t>
                          </m:r>
                        </m:e>
                        <m:sup>
                          <m:r>
                            <a:rPr kumimoji="0" lang="en-US" sz="4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</m:t>
                          </m:r>
                        </m:sup>
                      </m:sSup>
                      <m:r>
                        <a:rPr kumimoji="0" lang="en-US" sz="48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sSup>
                        <m:sSupPr>
                          <m:ctrlPr>
                            <a:rPr kumimoji="0" lang="en-US" sz="4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4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𝟖</m:t>
                          </m:r>
                        </m:e>
                        <m:sup>
                          <m:r>
                            <a:rPr kumimoji="0" lang="en-US" sz="4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</m:t>
                          </m:r>
                        </m:sup>
                      </m:sSup>
                      <m:r>
                        <a:rPr kumimoji="0" lang="en-US" sz="48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−</m:t>
                      </m:r>
                      <m:r>
                        <a:rPr kumimoji="0" lang="en-US" sz="48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𝟐</m:t>
                      </m:r>
                      <m:r>
                        <a:rPr kumimoji="0" lang="en-US" sz="48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.</m:t>
                      </m:r>
                      <m:r>
                        <a:rPr kumimoji="0" lang="en-US" sz="48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𝟓</m:t>
                      </m:r>
                      <m:r>
                        <a:rPr kumimoji="0" lang="en-US" sz="48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.</m:t>
                      </m:r>
                      <m:r>
                        <a:rPr kumimoji="0" lang="en-US" sz="48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𝟖</m:t>
                      </m:r>
                      <m:r>
                        <a:rPr kumimoji="0" lang="en-US" sz="48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.</m:t>
                      </m:r>
                      <m:f>
                        <m:fPr>
                          <m:ctrlPr>
                            <a:rPr kumimoji="0" lang="en-US" sz="4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kumimoji="0" lang="en-US" sz="48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radPr>
                            <m:deg/>
                            <m:e>
                              <m:r>
                                <a:rPr kumimoji="0" lang="en-US" sz="48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𝟐</m:t>
                              </m:r>
                            </m:e>
                          </m:rad>
                        </m:num>
                        <m:den>
                          <m:r>
                            <a:rPr kumimoji="0" lang="en-US" sz="4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</m:t>
                          </m:r>
                        </m:den>
                      </m:f>
                      <m:r>
                        <a:rPr kumimoji="0" lang="en-US" sz="48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48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𝟖𝟗</m:t>
                      </m:r>
                      <m:r>
                        <a:rPr kumimoji="0" lang="en-US" sz="48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−</m:t>
                      </m:r>
                      <m:r>
                        <a:rPr kumimoji="0" lang="en-US" sz="48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𝟒𝟎</m:t>
                      </m:r>
                      <m:rad>
                        <m:radPr>
                          <m:degHide m:val="on"/>
                          <m:ctrlPr>
                            <a:rPr kumimoji="0" lang="en-US" sz="4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radPr>
                        <m:deg/>
                        <m:e>
                          <m:r>
                            <a:rPr kumimoji="0" lang="en-US" sz="4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</m:t>
                          </m:r>
                        </m:e>
                      </m:rad>
                    </m:oMath>
                  </m:oMathPara>
                </a14:m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omaho"/>
                  <a:ea typeface="+mn-ea"/>
                  <a:cs typeface="+mn-cs"/>
                </a:endParaRPr>
              </a:p>
              <a:p>
                <a:pPr marL="0" marR="0" lvl="0" indent="0" algn="l" defTabSz="1828800" rtl="0" eaLnBrk="1" fontAlgn="auto" latinLnBrk="0" hangingPunct="1">
                  <a:lnSpc>
                    <a:spcPct val="90000"/>
                  </a:lnSpc>
                  <a:spcBef>
                    <a:spcPts val="2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4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⇒</m:t>
                    </m:r>
                    <m:r>
                      <a:rPr kumimoji="0" lang="en-US" sz="4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𝑩𝑪</m:t>
                    </m:r>
                    <m:r>
                      <a:rPr kumimoji="0" lang="en-US" sz="4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ad>
                      <m:radPr>
                        <m:degHide m:val="on"/>
                        <m:ctrlP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radPr>
                      <m:deg/>
                      <m:e>
                        <m: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𝟖𝟗</m:t>
                        </m:r>
                        <m: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</m:t>
                        </m:r>
                        <m: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𝟒𝟎</m:t>
                        </m:r>
                        <m:rad>
                          <m:radPr>
                            <m:degHide m:val="on"/>
                            <m:ctrlPr>
                              <a:rPr kumimoji="0" lang="en-US" sz="48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radPr>
                          <m:deg/>
                          <m:e>
                            <m:r>
                              <a:rPr kumimoji="0" lang="en-US" sz="48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𝟐</m:t>
                            </m:r>
                          </m:e>
                        </m:rad>
                      </m:e>
                    </m:rad>
                  </m:oMath>
                </a14:m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.</a:t>
                </a:r>
              </a:p>
              <a:p>
                <a:pPr marL="457200" marR="0" lvl="0" indent="-457200" algn="l" defTabSz="1828800" rtl="0" eaLnBrk="1" fontAlgn="auto" latinLnBrk="0" hangingPunct="1">
                  <a:lnSpc>
                    <a:spcPct val="90000"/>
                  </a:lnSpc>
                  <a:spcBef>
                    <a:spcPts val="2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Áp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dụng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định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lý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cosin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:</a:t>
                </a:r>
              </a:p>
              <a:p>
                <a:pPr marL="0" marR="0" lvl="0" indent="0" algn="l" defTabSz="1828800" rtl="0" eaLnBrk="1" fontAlgn="auto" latinLnBrk="0" hangingPunct="1">
                  <a:lnSpc>
                    <a:spcPct val="150000"/>
                  </a:lnSpc>
                  <a:spcBef>
                    <a:spcPts val="2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omaho"/>
                    <a:ea typeface="+mn-ea"/>
                    <a:cs typeface="+mn-cs"/>
                  </a:rPr>
                  <a:t> </a:t>
                </a:r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omaho"/>
                  <a:ea typeface="+mn-ea"/>
                  <a:cs typeface="+mn-cs"/>
                </a:endParaRPr>
              </a:p>
              <a:p>
                <a:pPr marL="0" marR="0" lvl="0" indent="0" algn="l" defTabSz="1828800" rtl="0" eaLnBrk="1" fontAlgn="auto" latinLnBrk="0" hangingPunct="1">
                  <a:lnSpc>
                    <a:spcPct val="90000"/>
                  </a:lnSpc>
                  <a:spcBef>
                    <a:spcPts val="2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omaho"/>
                  <a:ea typeface="+mn-ea"/>
                  <a:cs typeface="+mn-cs"/>
                </a:endParaRPr>
              </a:p>
              <a:p>
                <a:pPr marL="457200" marR="0" lvl="0" indent="-457200" algn="l" defTabSz="1828800" rtl="0" eaLnBrk="1" fontAlgn="auto" latinLnBrk="0" hangingPunct="1">
                  <a:lnSpc>
                    <a:spcPct val="90000"/>
                  </a:lnSpc>
                  <a:spcBef>
                    <a:spcPts val="2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omaho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9" name="Content Placeholder 2">
                <a:extLst>
                  <a:ext uri="{FF2B5EF4-FFF2-40B4-BE49-F238E27FC236}">
                    <a16:creationId xmlns:a16="http://schemas.microsoft.com/office/drawing/2014/main" id="{14822BB7-DB89-4357-87F0-6E511FC44A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219" y="2743200"/>
                <a:ext cx="11987308" cy="10760076"/>
              </a:xfrm>
              <a:prstGeom prst="rect">
                <a:avLst/>
              </a:prstGeom>
              <a:blipFill>
                <a:blip r:embed="rId3"/>
                <a:stretch>
                  <a:fillRect l="-2083" r="-305"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08B49A2E-2A9D-46FD-AE9C-29462A33F0E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2432890" y="2743200"/>
                <a:ext cx="11630891" cy="10760076"/>
              </a:xfrm>
              <a:prstGeom prst="rect">
                <a:avLst/>
              </a:prstGeom>
              <a:solidFill>
                <a:srgbClr val="D6F7FE"/>
              </a:solidFill>
              <a:ln>
                <a:solidFill>
                  <a:srgbClr val="00B0F0"/>
                </a:solidFill>
              </a:ln>
            </p:spPr>
            <p:txBody>
              <a:bodyPr/>
              <a:lstStyle>
                <a:lvl1pPr marL="457200" indent="-457200" algn="l" defTabSz="1828800" rtl="0" eaLnBrk="1" latinLnBrk="0" hangingPunct="1">
                  <a:lnSpc>
                    <a:spcPct val="90000"/>
                  </a:lnSpc>
                  <a:spcBef>
                    <a:spcPts val="2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1pPr>
                <a:lvl2pPr marL="1371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2pPr>
                <a:lvl3pPr marL="2286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3pPr>
                <a:lvl4pPr marL="3200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4pPr>
                <a:lvl5pPr marL="41148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5pPr>
                <a:lvl6pPr marL="50292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5943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6858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7772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457200" marR="0" lvl="0" indent="-457200" algn="l" defTabSz="1828800" rtl="0" eaLnBrk="1" fontAlgn="auto" latinLnBrk="0" hangingPunct="1">
                  <a:lnSpc>
                    <a:spcPct val="90000"/>
                  </a:lnSpc>
                  <a:spcBef>
                    <a:spcPts val="2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en-US" sz="4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accPr>
                      <m:e>
                        <m:r>
                          <a:rPr kumimoji="0" lang="en-US" sz="42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𝑪</m:t>
                        </m:r>
                      </m:e>
                    </m:acc>
                    <m:r>
                      <a:rPr kumimoji="0" lang="en-US" sz="42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≈</m:t>
                    </m:r>
                    <m:r>
                      <a:rPr kumimoji="0" lang="en-US" sz="42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𝟏𝟖</m:t>
                    </m:r>
                    <m:sSup>
                      <m:sSupPr>
                        <m:ctrlPr>
                          <a:rPr kumimoji="0" lang="en-US" sz="42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42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𝟎</m:t>
                        </m:r>
                      </m:e>
                      <m:sup>
                        <m:r>
                          <a:rPr kumimoji="0" lang="en-US" sz="42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𝟎</m:t>
                        </m:r>
                      </m:sup>
                    </m:sSup>
                    <m:r>
                      <a:rPr kumimoji="0" lang="en-US" sz="42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r>
                      <a:rPr kumimoji="0" lang="en-US" sz="42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𝟒</m:t>
                    </m:r>
                    <m:sSup>
                      <m:sSupPr>
                        <m:ctrlPr>
                          <a:rPr kumimoji="0" lang="en-US" sz="42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42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</m:t>
                        </m:r>
                      </m:e>
                      <m:sup>
                        <m:r>
                          <a:rPr kumimoji="0" lang="en-US" sz="42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𝟎</m:t>
                        </m:r>
                      </m:sup>
                    </m:sSup>
                    <m:r>
                      <a:rPr kumimoji="0" lang="en-US" sz="42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r>
                      <a:rPr kumimoji="0" lang="en-US" sz="42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𝟗</m:t>
                    </m:r>
                    <m:sSup>
                      <m:sSupPr>
                        <m:ctrlPr>
                          <a:rPr kumimoji="0" lang="en-US" sz="42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42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</m:e>
                      <m:sup>
                        <m:r>
                          <a:rPr kumimoji="0" lang="en-US" sz="42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𝟎</m:t>
                        </m:r>
                      </m:sup>
                    </m:sSup>
                    <m:sSup>
                      <m:sSupPr>
                        <m:ctrlPr>
                          <a:rPr kumimoji="0" lang="en-US" sz="42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42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𝟗</m:t>
                        </m:r>
                      </m:e>
                      <m:sup>
                        <m:r>
                          <a:rPr kumimoji="0" lang="en-US" sz="42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′</m:t>
                        </m:r>
                      </m:sup>
                    </m:sSup>
                    <m:r>
                      <a:rPr kumimoji="0" lang="en-US" sz="42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𝟐𝟔</m:t>
                    </m:r>
                    <m:r>
                      <a:rPr kumimoji="0" lang="en-US" sz="42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,</m:t>
                    </m:r>
                    <m:r>
                      <a:rPr kumimoji="0" lang="en-US" sz="42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𝟖</m:t>
                    </m:r>
                    <m:sSup>
                      <m:sSupPr>
                        <m:ctrlPr>
                          <a:rPr kumimoji="0" lang="en-US" sz="42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42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e>
                      <m:sup>
                        <m:r>
                          <a:rPr kumimoji="0" lang="en-US" sz="42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′′</m:t>
                        </m:r>
                      </m:sup>
                    </m:sSup>
                  </m:oMath>
                </a14:m>
                <a:endParaRPr kumimoji="0" lang="en-US" sz="42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+mn-cs"/>
                </a:endParaRPr>
              </a:p>
              <a:p>
                <a:pPr marL="0" marR="0" lvl="0" indent="0" algn="l" defTabSz="1828800" rtl="0" eaLnBrk="1" fontAlgn="auto" latinLnBrk="0" hangingPunct="1">
                  <a:lnSpc>
                    <a:spcPct val="90000"/>
                  </a:lnSpc>
                  <a:spcBef>
                    <a:spcPts val="2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42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≈</m:t>
                    </m:r>
                    <m:r>
                      <a:rPr kumimoji="0" lang="en-US" sz="42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𝟒</m:t>
                    </m:r>
                    <m:sSup>
                      <m:sSupPr>
                        <m:ctrlPr>
                          <a:rPr kumimoji="0" lang="en-US" sz="42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42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e>
                      <m:sup>
                        <m:r>
                          <a:rPr kumimoji="0" lang="en-US" sz="42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𝟎</m:t>
                        </m:r>
                      </m:sup>
                    </m:sSup>
                    <m:r>
                      <a:rPr kumimoji="0" lang="en-US" sz="42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𝟓𝟎</m:t>
                    </m:r>
                    <m:r>
                      <a:rPr kumimoji="0" lang="en-US" sz="42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′</m:t>
                    </m:r>
                    <m:r>
                      <a:rPr kumimoji="0" lang="en-US" sz="42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𝟑𝟑</m:t>
                    </m:r>
                    <m:r>
                      <a:rPr kumimoji="0" lang="en-US" sz="42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,</m:t>
                    </m:r>
                    <m:r>
                      <a:rPr kumimoji="0" lang="en-US" sz="42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𝟏𝟕</m:t>
                    </m:r>
                    <m:r>
                      <a:rPr kumimoji="0" lang="en-US" sz="42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′′</m:t>
                    </m:r>
                  </m:oMath>
                </a14:m>
                <a:r>
                  <a:rPr kumimoji="0" lang="en-US" sz="4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.</a:t>
                </a:r>
              </a:p>
              <a:p>
                <a:pPr marL="457200" marR="0" lvl="0" indent="-457200" algn="l" defTabSz="1828800" rtl="0" eaLnBrk="1" fontAlgn="auto" latinLnBrk="0" hangingPunct="1">
                  <a:lnSpc>
                    <a:spcPct val="90000"/>
                  </a:lnSpc>
                  <a:spcBef>
                    <a:spcPts val="2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4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 </a:t>
                </a:r>
                <a:r>
                  <a:rPr kumimoji="0" lang="en-US" sz="4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Vẽ</a:t>
                </a:r>
                <a:r>
                  <a:rPr kumimoji="0" lang="en-US" sz="4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</a:t>
                </a:r>
                <a:r>
                  <a:rPr kumimoji="0" lang="en-US" sz="4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một</a:t>
                </a:r>
                <a:r>
                  <a:rPr kumimoji="0" lang="en-US" sz="4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tam </a:t>
                </a:r>
                <a:r>
                  <a:rPr kumimoji="0" lang="en-US" sz="4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giác</a:t>
                </a:r>
                <a:r>
                  <a:rPr kumimoji="0" lang="en-US" sz="4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2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𝑨𝑩𝑪</m:t>
                    </m:r>
                  </m:oMath>
                </a14:m>
                <a:r>
                  <a:rPr kumimoji="0" lang="en-US" sz="4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, </a:t>
                </a:r>
                <a:r>
                  <a:rPr kumimoji="0" lang="en-US" sz="4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sau</a:t>
                </a:r>
                <a:r>
                  <a:rPr kumimoji="0" lang="en-US" sz="4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</a:t>
                </a:r>
                <a:r>
                  <a:rPr kumimoji="0" lang="en-US" sz="4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đó</a:t>
                </a:r>
                <a:r>
                  <a:rPr kumimoji="0" lang="en-US" sz="4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</a:t>
                </a:r>
                <a:r>
                  <a:rPr kumimoji="0" lang="en-US" sz="4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đo</a:t>
                </a:r>
                <a:r>
                  <a:rPr kumimoji="0" lang="en-US" sz="4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</a:t>
                </a:r>
                <a:r>
                  <a:rPr kumimoji="0" lang="en-US" sz="4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độ</a:t>
                </a:r>
                <a:r>
                  <a:rPr kumimoji="0" lang="en-US" sz="4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</a:t>
                </a:r>
                <a:r>
                  <a:rPr kumimoji="0" lang="en-US" sz="4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dài</a:t>
                </a:r>
                <a:r>
                  <a:rPr kumimoji="0" lang="en-US" sz="4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</a:t>
                </a:r>
                <a:r>
                  <a:rPr kumimoji="0" lang="en-US" sz="4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các</a:t>
                </a:r>
                <a:r>
                  <a:rPr kumimoji="0" lang="en-US" sz="4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</a:t>
                </a:r>
                <a:r>
                  <a:rPr kumimoji="0" lang="en-US" sz="4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cạnh</a:t>
                </a:r>
                <a:r>
                  <a:rPr kumimoji="0" lang="en-US" sz="4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, số </a:t>
                </a:r>
                <a:r>
                  <a:rPr kumimoji="0" lang="en-US" sz="4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đo</a:t>
                </a:r>
                <a:r>
                  <a:rPr kumimoji="0" lang="en-US" sz="4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</a:t>
                </a:r>
                <a:r>
                  <a:rPr kumimoji="0" lang="en-US" sz="4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góc</a:t>
                </a:r>
                <a:r>
                  <a:rPr kumimoji="0" lang="en-US" sz="4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2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𝑨</m:t>
                    </m:r>
                  </m:oMath>
                </a14:m>
                <a:r>
                  <a:rPr kumimoji="0" lang="en-US" sz="4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và </a:t>
                </a:r>
                <a:r>
                  <a:rPr kumimoji="0" lang="en-US" sz="4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kiểm</a:t>
                </a:r>
                <a:r>
                  <a:rPr kumimoji="0" lang="en-US" sz="4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</a:t>
                </a:r>
                <a:r>
                  <a:rPr kumimoji="0" lang="en-US" sz="4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tra</a:t>
                </a:r>
                <a:r>
                  <a:rPr kumimoji="0" lang="en-US" sz="4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</a:t>
                </a:r>
                <a:r>
                  <a:rPr kumimoji="0" lang="en-US" sz="4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tính</a:t>
                </a:r>
                <a:r>
                  <a:rPr kumimoji="0" lang="en-US" sz="4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</a:t>
                </a:r>
                <a:r>
                  <a:rPr kumimoji="0" lang="en-US" sz="4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đúng</a:t>
                </a:r>
                <a:r>
                  <a:rPr kumimoji="0" lang="en-US" sz="4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</a:t>
                </a:r>
                <a:r>
                  <a:rPr kumimoji="0" lang="en-US" sz="4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đắn</a:t>
                </a:r>
                <a:r>
                  <a:rPr kumimoji="0" lang="en-US" sz="4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</a:t>
                </a:r>
                <a:r>
                  <a:rPr kumimoji="0" lang="en-US" sz="4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của</a:t>
                </a:r>
                <a:r>
                  <a:rPr kumimoji="0" lang="en-US" sz="4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</a:t>
                </a:r>
                <a:r>
                  <a:rPr kumimoji="0" lang="en-US" sz="4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Định</a:t>
                </a:r>
                <a:r>
                  <a:rPr kumimoji="0" lang="en-US" sz="4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</a:t>
                </a:r>
                <a:r>
                  <a:rPr kumimoji="0" lang="en-US" sz="4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lí</a:t>
                </a:r>
                <a:r>
                  <a:rPr kumimoji="0" lang="en-US" sz="4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</a:t>
                </a:r>
                <a:r>
                  <a:rPr kumimoji="0" lang="en-US" sz="4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côsin</a:t>
                </a:r>
                <a:r>
                  <a:rPr kumimoji="0" lang="en-US" sz="4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</a:t>
                </a:r>
                <a:r>
                  <a:rPr kumimoji="0" lang="en-US" sz="4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tại</a:t>
                </a:r>
                <a:r>
                  <a:rPr kumimoji="0" lang="en-US" sz="4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</a:t>
                </a:r>
                <a:r>
                  <a:rPr kumimoji="0" lang="en-US" sz="4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đỉnh</a:t>
                </a:r>
                <a:r>
                  <a:rPr kumimoji="0" lang="en-US" sz="4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2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𝑨</m:t>
                    </m:r>
                  </m:oMath>
                </a14:m>
                <a:r>
                  <a:rPr kumimoji="0" lang="en-US" sz="4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</a:t>
                </a:r>
                <a:r>
                  <a:rPr kumimoji="0" lang="en-US" sz="4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đối</a:t>
                </a:r>
                <a:r>
                  <a:rPr kumimoji="0" lang="en-US" sz="4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</a:t>
                </a:r>
                <a:r>
                  <a:rPr kumimoji="0" lang="en-US" sz="4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với</a:t>
                </a:r>
                <a:r>
                  <a:rPr kumimoji="0" lang="en-US" sz="4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tam </a:t>
                </a:r>
                <a:r>
                  <a:rPr kumimoji="0" lang="en-US" sz="4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giác</a:t>
                </a:r>
                <a:r>
                  <a:rPr kumimoji="0" lang="en-US" sz="4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</a:t>
                </a:r>
                <a:r>
                  <a:rPr kumimoji="0" lang="en-US" sz="4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đó</a:t>
                </a:r>
                <a:r>
                  <a:rPr kumimoji="0" lang="en-US" sz="4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.</a:t>
                </a:r>
              </a:p>
              <a:p>
                <a:pPr marL="457200" marR="0" lvl="0" indent="-457200" algn="l" defTabSz="1828800" rtl="0" eaLnBrk="1" fontAlgn="auto" latinLnBrk="0" hangingPunct="1">
                  <a:lnSpc>
                    <a:spcPct val="90000"/>
                  </a:lnSpc>
                  <a:spcBef>
                    <a:spcPts val="2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omaho"/>
                  <a:ea typeface="+mn-ea"/>
                  <a:cs typeface="+mn-cs"/>
                </a:endParaRPr>
              </a:p>
              <a:p>
                <a:pPr marL="457200" marR="0" lvl="0" indent="-457200" algn="l" defTabSz="1828800" rtl="0" eaLnBrk="1" fontAlgn="auto" latinLnBrk="0" hangingPunct="1">
                  <a:lnSpc>
                    <a:spcPct val="90000"/>
                  </a:lnSpc>
                  <a:spcBef>
                    <a:spcPts val="2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omaho"/>
                  <a:ea typeface="+mn-ea"/>
                  <a:cs typeface="+mn-cs"/>
                </a:endParaRPr>
              </a:p>
              <a:p>
                <a:pPr marL="0" marR="0" lvl="0" indent="0" algn="l" defTabSz="1828800" rtl="0" eaLnBrk="1" fontAlgn="auto" latinLnBrk="0" hangingPunct="1">
                  <a:lnSpc>
                    <a:spcPct val="90000"/>
                  </a:lnSpc>
                  <a:spcBef>
                    <a:spcPts val="2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omaho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08B49A2E-2A9D-46FD-AE9C-29462A33F0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32890" y="2743200"/>
                <a:ext cx="11630891" cy="10760076"/>
              </a:xfrm>
              <a:prstGeom prst="rect">
                <a:avLst/>
              </a:prstGeom>
              <a:blipFill>
                <a:blip r:embed="rId4"/>
                <a:stretch>
                  <a:fillRect l="-1781"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7" name="Group 26">
            <a:extLst>
              <a:ext uri="{FF2B5EF4-FFF2-40B4-BE49-F238E27FC236}">
                <a16:creationId xmlns:a16="http://schemas.microsoft.com/office/drawing/2014/main" id="{DEF3DAE3-C7A3-4525-BFD8-25079905D085}"/>
              </a:ext>
            </a:extLst>
          </p:cNvPr>
          <p:cNvGrpSpPr/>
          <p:nvPr/>
        </p:nvGrpSpPr>
        <p:grpSpPr>
          <a:xfrm>
            <a:off x="953727" y="2791521"/>
            <a:ext cx="4340182" cy="1018479"/>
            <a:chOff x="22440" y="16831"/>
            <a:chExt cx="857758" cy="261398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0CF9AF95-F2F5-4826-89CB-F0ACA73DB33F}"/>
                </a:ext>
              </a:extLst>
            </p:cNvPr>
            <p:cNvGrpSpPr/>
            <p:nvPr/>
          </p:nvGrpSpPr>
          <p:grpSpPr>
            <a:xfrm>
              <a:off x="22440" y="59287"/>
              <a:ext cx="850471" cy="159855"/>
              <a:chOff x="31572" y="60276"/>
              <a:chExt cx="1196628" cy="197828"/>
            </a:xfrm>
          </p:grpSpPr>
          <p:sp>
            <p:nvSpPr>
              <p:cNvPr id="30" name="Arrow: Pentagon 29">
                <a:extLst>
                  <a:ext uri="{FF2B5EF4-FFF2-40B4-BE49-F238E27FC236}">
                    <a16:creationId xmlns:a16="http://schemas.microsoft.com/office/drawing/2014/main" id="{E8741584-E7A1-4ACF-A1B0-5224B9F69492}"/>
                  </a:ext>
                </a:extLst>
              </p:cNvPr>
              <p:cNvSpPr/>
              <p:nvPr/>
            </p:nvSpPr>
            <p:spPr>
              <a:xfrm>
                <a:off x="204585" y="62042"/>
                <a:ext cx="1023615" cy="196062"/>
              </a:xfrm>
              <a:prstGeom prst="homePlate">
                <a:avLst/>
              </a:prstGeom>
              <a:solidFill>
                <a:srgbClr val="FCFFEF"/>
              </a:solidFill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2177278" rtl="0" eaLnBrk="1" fontAlgn="auto" latinLnBrk="0" hangingPunct="1">
                  <a:lnSpc>
                    <a:spcPct val="106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Calibri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1" name="Arrow: Chevron 30">
                <a:extLst>
                  <a:ext uri="{FF2B5EF4-FFF2-40B4-BE49-F238E27FC236}">
                    <a16:creationId xmlns:a16="http://schemas.microsoft.com/office/drawing/2014/main" id="{9C568DD1-1843-4B81-971D-A4C82DEE93E7}"/>
                  </a:ext>
                </a:extLst>
              </p:cNvPr>
              <p:cNvSpPr/>
              <p:nvPr/>
            </p:nvSpPr>
            <p:spPr>
              <a:xfrm>
                <a:off x="31572" y="60341"/>
                <a:ext cx="162630" cy="196062"/>
              </a:xfrm>
              <a:prstGeom prst="chevron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" name="Arrow: Chevron 31">
                <a:extLst>
                  <a:ext uri="{FF2B5EF4-FFF2-40B4-BE49-F238E27FC236}">
                    <a16:creationId xmlns:a16="http://schemas.microsoft.com/office/drawing/2014/main" id="{A92FA0F6-1303-47A9-8224-4E1DD56B472E}"/>
                  </a:ext>
                </a:extLst>
              </p:cNvPr>
              <p:cNvSpPr/>
              <p:nvPr/>
            </p:nvSpPr>
            <p:spPr>
              <a:xfrm>
                <a:off x="116273" y="60276"/>
                <a:ext cx="176766" cy="196062"/>
              </a:xfrm>
              <a:prstGeom prst="chevron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29" name="TextBox 56">
              <a:extLst>
                <a:ext uri="{FF2B5EF4-FFF2-40B4-BE49-F238E27FC236}">
                  <a16:creationId xmlns:a16="http://schemas.microsoft.com/office/drawing/2014/main" id="{B356FE60-8E53-48D9-9EC1-AED752392516}"/>
                </a:ext>
              </a:extLst>
            </p:cNvPr>
            <p:cNvSpPr txBox="1"/>
            <p:nvPr/>
          </p:nvSpPr>
          <p:spPr>
            <a:xfrm>
              <a:off x="188108" y="16831"/>
              <a:ext cx="692090" cy="261398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 marL="0" marR="0" lvl="0" indent="0" algn="l" defTabSz="2177278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Luyện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 tập 1. 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0A44C7B4-D234-42A4-A96B-8B65D1CAF886}"/>
              </a:ext>
            </a:extLst>
          </p:cNvPr>
          <p:cNvGrpSpPr/>
          <p:nvPr/>
        </p:nvGrpSpPr>
        <p:grpSpPr>
          <a:xfrm>
            <a:off x="12420600" y="4249447"/>
            <a:ext cx="4572000" cy="780864"/>
            <a:chOff x="22440" y="44437"/>
            <a:chExt cx="978019" cy="181419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F73640D2-EAE6-4037-A5E0-13F15B5913D7}"/>
                </a:ext>
              </a:extLst>
            </p:cNvPr>
            <p:cNvGrpSpPr/>
            <p:nvPr/>
          </p:nvGrpSpPr>
          <p:grpSpPr>
            <a:xfrm>
              <a:off x="22440" y="59288"/>
              <a:ext cx="953656" cy="159667"/>
              <a:chOff x="31572" y="60276"/>
              <a:chExt cx="1341810" cy="197595"/>
            </a:xfrm>
          </p:grpSpPr>
          <p:sp>
            <p:nvSpPr>
              <p:cNvPr id="36" name="Arrow: Pentagon 35">
                <a:extLst>
                  <a:ext uri="{FF2B5EF4-FFF2-40B4-BE49-F238E27FC236}">
                    <a16:creationId xmlns:a16="http://schemas.microsoft.com/office/drawing/2014/main" id="{7AEEBEC1-BC20-401B-B0CB-A36D1B8CB23D}"/>
                  </a:ext>
                </a:extLst>
              </p:cNvPr>
              <p:cNvSpPr/>
              <p:nvPr/>
            </p:nvSpPr>
            <p:spPr>
              <a:xfrm>
                <a:off x="204507" y="61809"/>
                <a:ext cx="1168875" cy="196062"/>
              </a:xfrm>
              <a:prstGeom prst="homePlate">
                <a:avLst/>
              </a:prstGeom>
              <a:solidFill>
                <a:srgbClr val="FCFFEF"/>
              </a:solidFill>
              <a:ln w="12700" cap="flat" cmpd="sng" algn="ctr">
                <a:solidFill>
                  <a:srgbClr val="ED7D31">
                    <a:lumMod val="20000"/>
                    <a:lumOff val="80000"/>
                  </a:srgbClr>
                </a:solidFill>
                <a:prstDash val="solid"/>
                <a:miter lim="800000"/>
              </a:ln>
              <a:effectLst/>
            </p:spPr>
            <p:txBody>
              <a:bodyPr tIns="0" rIns="0" bIns="0" rtlCol="0" anchor="ctr"/>
              <a:lstStyle/>
              <a:p>
                <a:pPr marL="0" marR="0" lvl="0" indent="0" algn="l" defTabSz="2177278" rtl="0" eaLnBrk="1" fontAlgn="auto" latinLnBrk="0" hangingPunct="1">
                  <a:lnSpc>
                    <a:spcPct val="106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7" name="Arrow: Chevron 36">
                <a:extLst>
                  <a:ext uri="{FF2B5EF4-FFF2-40B4-BE49-F238E27FC236}">
                    <a16:creationId xmlns:a16="http://schemas.microsoft.com/office/drawing/2014/main" id="{888571A1-4EA9-4556-A07F-60AE235C1890}"/>
                  </a:ext>
                </a:extLst>
              </p:cNvPr>
              <p:cNvSpPr/>
              <p:nvPr/>
            </p:nvSpPr>
            <p:spPr>
              <a:xfrm>
                <a:off x="31572" y="60341"/>
                <a:ext cx="162630" cy="196062"/>
              </a:xfrm>
              <a:prstGeom prst="chevron">
                <a:avLst/>
              </a:prstGeom>
              <a:solidFill>
                <a:srgbClr val="4472C4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tIns="0" rIns="0" bIns="0" rtlCol="0" anchor="ctr"/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8" name="Arrow: Chevron 37">
                <a:extLst>
                  <a:ext uri="{FF2B5EF4-FFF2-40B4-BE49-F238E27FC236}">
                    <a16:creationId xmlns:a16="http://schemas.microsoft.com/office/drawing/2014/main" id="{CF48FC9F-5517-45D9-9D50-96BCBC4AAD53}"/>
                  </a:ext>
                </a:extLst>
              </p:cNvPr>
              <p:cNvSpPr/>
              <p:nvPr/>
            </p:nvSpPr>
            <p:spPr>
              <a:xfrm>
                <a:off x="116272" y="60276"/>
                <a:ext cx="176766" cy="196062"/>
              </a:xfrm>
              <a:prstGeom prst="chevron">
                <a:avLst/>
              </a:prstGeom>
              <a:solidFill>
                <a:srgbClr val="FFC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tIns="0" rIns="0" bIns="0" rtlCol="0" anchor="ctr"/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35" name="TextBox 56">
              <a:extLst>
                <a:ext uri="{FF2B5EF4-FFF2-40B4-BE49-F238E27FC236}">
                  <a16:creationId xmlns:a16="http://schemas.microsoft.com/office/drawing/2014/main" id="{D3E17CE7-0F53-41F1-B25F-0292CAED002C}"/>
                </a:ext>
              </a:extLst>
            </p:cNvPr>
            <p:cNvSpPr txBox="1"/>
            <p:nvPr/>
          </p:nvSpPr>
          <p:spPr>
            <a:xfrm>
              <a:off x="142459" y="44437"/>
              <a:ext cx="858000" cy="181419"/>
            </a:xfrm>
            <a:prstGeom prst="rect">
              <a:avLst/>
            </a:prstGeom>
            <a:noFill/>
          </p:spPr>
          <p:txBody>
            <a:bodyPr wrap="square" tIns="0" rIns="0" bIns="0">
              <a:noAutofit/>
            </a:bodyPr>
            <a:lstStyle/>
            <a:p>
              <a:pPr marL="0" marR="0" lvl="0" indent="0" algn="l" defTabSz="2177278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Trải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nghiệm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57512E76-D471-25DF-E715-F6568A400A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49200" y="6618201"/>
            <a:ext cx="11272635" cy="604817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672F328E-E086-4BCB-0778-37F9C0AEC3D9}"/>
                  </a:ext>
                </a:extLst>
              </p:cNvPr>
              <p:cNvSpPr txBox="1"/>
              <p:nvPr/>
            </p:nvSpPr>
            <p:spPr>
              <a:xfrm>
                <a:off x="-954806" y="10182668"/>
                <a:ext cx="14573456" cy="351076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50000"/>
                  </a:lnSpc>
                  <a:spcBef>
                    <a:spcPts val="2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kumimoji="0" lang="en-US" sz="4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kumimoji="0" lang="en-US" sz="42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𝒄𝒐𝒔</m:t>
                          </m:r>
                        </m:fName>
                        <m:e>
                          <m:r>
                            <a:rPr kumimoji="0" lang="en-US" sz="42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𝑩</m:t>
                          </m:r>
                        </m:e>
                      </m:func>
                      <m:r>
                        <a:rPr kumimoji="0" lang="en-US" sz="42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0" lang="en-US" sz="42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kumimoji="0" lang="en-US" sz="42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0" lang="en-US" sz="42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𝒂</m:t>
                              </m:r>
                            </m:e>
                            <m:sup>
                              <m:r>
                                <a:rPr kumimoji="0" lang="en-US" sz="42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kumimoji="0" lang="en-US" sz="42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kumimoji="0" lang="en-US" sz="42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0" lang="en-US" sz="42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𝒄</m:t>
                              </m:r>
                            </m:e>
                            <m:sup>
                              <m:r>
                                <a:rPr kumimoji="0" lang="en-US" sz="42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kumimoji="0" lang="en-US" sz="42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kumimoji="0" lang="en-US" sz="42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0" lang="en-US" sz="42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𝒃</m:t>
                              </m:r>
                            </m:e>
                            <m:sup>
                              <m:r>
                                <a:rPr kumimoji="0" lang="en-US" sz="42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num>
                        <m:den>
                          <m:r>
                            <a:rPr kumimoji="0" lang="en-US" sz="42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kumimoji="0" lang="en-US" sz="42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𝒂𝒄</m:t>
                          </m:r>
                        </m:den>
                      </m:f>
                      <m:r>
                        <a:rPr kumimoji="0" lang="en-US" sz="42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0" lang="en-US" sz="42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kumimoji="0" lang="en-US" sz="42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0" lang="en-US" sz="42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𝟖𝟗</m:t>
                              </m:r>
                              <m:r>
                                <a:rPr kumimoji="0" lang="en-US" sz="42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kumimoji="0" lang="en-US" sz="42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𝟒𝟎</m:t>
                              </m:r>
                              <m:rad>
                                <m:radPr>
                                  <m:degHide m:val="on"/>
                                  <m:ctrlPr>
                                    <a:rPr kumimoji="0" lang="en-US" sz="42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kumimoji="0" lang="en-US" sz="42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e>
                              </m:rad>
                            </m:e>
                          </m:d>
                          <m:r>
                            <a:rPr kumimoji="0" lang="en-US" sz="42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kumimoji="0" lang="en-US" sz="42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0" lang="en-US" sz="42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𝟓</m:t>
                              </m:r>
                            </m:e>
                            <m:sup>
                              <m:r>
                                <a:rPr kumimoji="0" lang="en-US" sz="42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kumimoji="0" lang="en-US" sz="42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kumimoji="0" lang="en-US" sz="42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0" lang="en-US" sz="42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𝟖</m:t>
                              </m:r>
                            </m:e>
                            <m:sup>
                              <m:r>
                                <a:rPr kumimoji="0" lang="en-US" sz="42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num>
                        <m:den>
                          <m:r>
                            <a:rPr kumimoji="0" lang="en-US" sz="42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𝟐</m:t>
                          </m:r>
                          <m:d>
                            <m:dPr>
                              <m:ctrlPr>
                                <a:rPr kumimoji="0" lang="en-US" sz="42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0" lang="en-US" sz="42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𝟖𝟗</m:t>
                              </m:r>
                              <m:r>
                                <a:rPr kumimoji="0" lang="en-US" sz="42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kumimoji="0" lang="en-US" sz="42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𝟒𝟎</m:t>
                              </m:r>
                              <m:rad>
                                <m:radPr>
                                  <m:degHide m:val="on"/>
                                  <m:ctrlPr>
                                    <a:rPr kumimoji="0" lang="en-US" sz="42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kumimoji="0" lang="en-US" sz="42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e>
                              </m:rad>
                            </m:e>
                          </m:d>
                          <m:r>
                            <a:rPr kumimoji="0" lang="en-US" sz="42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kumimoji="0" lang="en-US" sz="42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kumimoji="0" lang="en-US" sz="42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0" marR="0" lvl="0" indent="0" algn="l" defTabSz="1828800" rtl="0" eaLnBrk="1" fontAlgn="auto" latinLnBrk="0" hangingPunct="1">
                  <a:lnSpc>
                    <a:spcPct val="150000"/>
                  </a:lnSpc>
                  <a:spcBef>
                    <a:spcPts val="2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2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≈−</m:t>
                      </m:r>
                      <m:r>
                        <a:rPr kumimoji="0" lang="en-US" sz="42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kumimoji="0" lang="en-US" sz="42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kumimoji="0" lang="en-US" sz="42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𝟎𝟐𝟎𝟐</m:t>
                      </m:r>
                      <m:r>
                        <a:rPr kumimoji="0" lang="en-US" sz="42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⇒</m:t>
                      </m:r>
                      <m:acc>
                        <m:accPr>
                          <m:chr m:val="̂"/>
                          <m:ctrlPr>
                            <a:rPr kumimoji="0" lang="en-US" sz="42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kumimoji="0" lang="en-US" sz="42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𝑩</m:t>
                          </m:r>
                        </m:e>
                      </m:acc>
                      <m:r>
                        <a:rPr kumimoji="0" lang="en-US" sz="42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≈</m:t>
                      </m:r>
                      <m:r>
                        <a:rPr kumimoji="0" lang="en-US" sz="42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𝟗</m:t>
                      </m:r>
                      <m:sSup>
                        <m:sSupPr>
                          <m:ctrlPr>
                            <a:rPr kumimoji="0" lang="en-US" sz="42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0" lang="en-US" sz="42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𝟏</m:t>
                          </m:r>
                        </m:e>
                        <m:sup>
                          <m:r>
                            <a:rPr kumimoji="0" lang="en-US" sz="42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𝟎</m:t>
                          </m:r>
                        </m:sup>
                      </m:sSup>
                      <m:r>
                        <a:rPr kumimoji="0" lang="en-US" sz="42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𝟗</m:t>
                      </m:r>
                      <m:r>
                        <a:rPr kumimoji="0" lang="en-US" sz="42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kumimoji="0" lang="en-US" sz="4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672F328E-E086-4BCB-0778-37F9C0AEC3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954806" y="10182668"/>
                <a:ext cx="14573456" cy="351076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2163D778-F10A-FD27-D94B-0A09AE03BC2F}"/>
              </a:ext>
            </a:extLst>
          </p:cNvPr>
          <p:cNvSpPr txBox="1"/>
          <p:nvPr/>
        </p:nvSpPr>
        <p:spPr>
          <a:xfrm>
            <a:off x="15849600" y="9601200"/>
            <a:ext cx="533400" cy="7540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05474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 animBg="1"/>
      <p:bldP spid="7" grpId="0" animBg="1"/>
      <p:bldP spid="3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itle 1">
            <a:extLst>
              <a:ext uri="{FF2B5EF4-FFF2-40B4-BE49-F238E27FC236}">
                <a16:creationId xmlns:a16="http://schemas.microsoft.com/office/drawing/2014/main" id="{D87ADF89-46F9-4713-9744-A644701231B8}"/>
              </a:ext>
            </a:extLst>
          </p:cNvPr>
          <p:cNvSpPr txBox="1">
            <a:spLocks/>
          </p:cNvSpPr>
          <p:nvPr/>
        </p:nvSpPr>
        <p:spPr>
          <a:xfrm>
            <a:off x="838200" y="1879601"/>
            <a:ext cx="23164800" cy="787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/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Tomaho"/>
                <a:ea typeface="+mj-ea"/>
                <a:cs typeface="+mj-cs"/>
              </a:defRPr>
            </a:lvl1pPr>
          </a:lstStyle>
          <a:p>
            <a:r>
              <a:rPr lang="en-US" b="1" dirty="0"/>
              <a:t>1. ĐỊNH LÍ CÔSIN </a:t>
            </a:r>
            <a:endParaRPr lang="en-US" dirty="0"/>
          </a:p>
        </p:txBody>
      </p:sp>
      <p:sp>
        <p:nvSpPr>
          <p:cNvPr id="99" name="Content Placeholder 2">
            <a:extLst>
              <a:ext uri="{FF2B5EF4-FFF2-40B4-BE49-F238E27FC236}">
                <a16:creationId xmlns:a16="http://schemas.microsoft.com/office/drawing/2014/main" id="{14822BB7-DB89-4357-87F0-6E511FC44A6A}"/>
              </a:ext>
            </a:extLst>
          </p:cNvPr>
          <p:cNvSpPr txBox="1">
            <a:spLocks/>
          </p:cNvSpPr>
          <p:nvPr/>
        </p:nvSpPr>
        <p:spPr>
          <a:xfrm>
            <a:off x="320218" y="2743200"/>
            <a:ext cx="12815245" cy="10760076"/>
          </a:xfrm>
          <a:prstGeom prst="rect">
            <a:avLst/>
          </a:prstGeom>
          <a:solidFill>
            <a:srgbClr val="D6F7FE"/>
          </a:solidFill>
          <a:ln>
            <a:solidFill>
              <a:srgbClr val="00B0F0"/>
            </a:solidFill>
          </a:ln>
        </p:spPr>
        <p:txBody>
          <a:bodyPr/>
          <a:lstStyle>
            <a:lvl1pPr marL="457200" indent="-457200" algn="l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1pPr>
            <a:lvl2pPr marL="1371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2pPr>
            <a:lvl3pPr marL="2286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3pPr>
            <a:lvl4pPr marL="3200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4pPr>
            <a:lvl5pPr marL="41148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lvl="0"/>
            <a:endParaRPr lang="en-US" sz="320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8B49A2E-2A9D-46FD-AE9C-29462A33F0E6}"/>
              </a:ext>
            </a:extLst>
          </p:cNvPr>
          <p:cNvSpPr txBox="1">
            <a:spLocks/>
          </p:cNvSpPr>
          <p:nvPr/>
        </p:nvSpPr>
        <p:spPr>
          <a:xfrm>
            <a:off x="13289310" y="2743200"/>
            <a:ext cx="10774471" cy="10760076"/>
          </a:xfrm>
          <a:prstGeom prst="rect">
            <a:avLst/>
          </a:prstGeom>
          <a:solidFill>
            <a:srgbClr val="D6F7FE"/>
          </a:solidFill>
          <a:ln>
            <a:solidFill>
              <a:srgbClr val="00B0F0"/>
            </a:solidFill>
          </a:ln>
        </p:spPr>
        <p:txBody>
          <a:bodyPr/>
          <a:lstStyle>
            <a:lvl1pPr marL="457200" indent="-457200" algn="l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1pPr>
            <a:lvl2pPr marL="1371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2pPr>
            <a:lvl3pPr marL="2286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3pPr>
            <a:lvl4pPr marL="3200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4pPr>
            <a:lvl5pPr marL="41148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b="1" dirty="0"/>
          </a:p>
          <a:p>
            <a:endParaRPr lang="en-US" b="1" dirty="0"/>
          </a:p>
          <a:p>
            <a:pPr marL="0" indent="0">
              <a:buNone/>
            </a:pPr>
            <a:endParaRPr lang="en-US" dirty="0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0A44C7B4-D234-42A4-A96B-8B65D1CAF886}"/>
              </a:ext>
            </a:extLst>
          </p:cNvPr>
          <p:cNvGrpSpPr/>
          <p:nvPr/>
        </p:nvGrpSpPr>
        <p:grpSpPr>
          <a:xfrm>
            <a:off x="320219" y="2743200"/>
            <a:ext cx="4572000" cy="780864"/>
            <a:chOff x="22440" y="44437"/>
            <a:chExt cx="978019" cy="181419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F73640D2-EAE6-4037-A5E0-13F15B5913D7}"/>
                </a:ext>
              </a:extLst>
            </p:cNvPr>
            <p:cNvGrpSpPr/>
            <p:nvPr/>
          </p:nvGrpSpPr>
          <p:grpSpPr>
            <a:xfrm>
              <a:off x="22440" y="59288"/>
              <a:ext cx="953656" cy="159667"/>
              <a:chOff x="31572" y="60276"/>
              <a:chExt cx="1341810" cy="197595"/>
            </a:xfrm>
          </p:grpSpPr>
          <p:sp>
            <p:nvSpPr>
              <p:cNvPr id="36" name="Arrow: Pentagon 35">
                <a:extLst>
                  <a:ext uri="{FF2B5EF4-FFF2-40B4-BE49-F238E27FC236}">
                    <a16:creationId xmlns:a16="http://schemas.microsoft.com/office/drawing/2014/main" id="{7AEEBEC1-BC20-401B-B0CB-A36D1B8CB23D}"/>
                  </a:ext>
                </a:extLst>
              </p:cNvPr>
              <p:cNvSpPr/>
              <p:nvPr/>
            </p:nvSpPr>
            <p:spPr>
              <a:xfrm>
                <a:off x="204507" y="61809"/>
                <a:ext cx="1168875" cy="196062"/>
              </a:xfrm>
              <a:prstGeom prst="homePlate">
                <a:avLst/>
              </a:prstGeom>
              <a:solidFill>
                <a:srgbClr val="FCFFEF"/>
              </a:solidFill>
              <a:ln w="12700" cap="flat" cmpd="sng" algn="ctr">
                <a:solidFill>
                  <a:srgbClr val="ED7D31">
                    <a:lumMod val="20000"/>
                    <a:lumOff val="80000"/>
                  </a:srgbClr>
                </a:solidFill>
                <a:prstDash val="solid"/>
                <a:miter lim="800000"/>
              </a:ln>
              <a:effectLst/>
            </p:spPr>
            <p:txBody>
              <a:bodyPr tIns="0" rIns="0" bIns="0" rtlCol="0" anchor="ctr"/>
              <a:lstStyle/>
              <a:p>
                <a:pPr marL="0" marR="0">
                  <a:lnSpc>
                    <a:spcPct val="106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1000" b="1" kern="1200">
                    <a:solidFill>
                      <a:srgbClr val="0000CC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120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7" name="Arrow: Chevron 36">
                <a:extLst>
                  <a:ext uri="{FF2B5EF4-FFF2-40B4-BE49-F238E27FC236}">
                    <a16:creationId xmlns:a16="http://schemas.microsoft.com/office/drawing/2014/main" id="{888571A1-4EA9-4556-A07F-60AE235C1890}"/>
                  </a:ext>
                </a:extLst>
              </p:cNvPr>
              <p:cNvSpPr/>
              <p:nvPr/>
            </p:nvSpPr>
            <p:spPr>
              <a:xfrm>
                <a:off x="31572" y="60341"/>
                <a:ext cx="162630" cy="196062"/>
              </a:xfrm>
              <a:prstGeom prst="chevron">
                <a:avLst/>
              </a:prstGeom>
              <a:solidFill>
                <a:srgbClr val="4472C4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tIns="0" rIns="0" bIns="0" rtlCol="0" anchor="ctr"/>
              <a:lstStyle/>
              <a:p>
                <a:endParaRPr lang="en-US"/>
              </a:p>
            </p:txBody>
          </p:sp>
          <p:sp>
            <p:nvSpPr>
              <p:cNvPr id="38" name="Arrow: Chevron 37">
                <a:extLst>
                  <a:ext uri="{FF2B5EF4-FFF2-40B4-BE49-F238E27FC236}">
                    <a16:creationId xmlns:a16="http://schemas.microsoft.com/office/drawing/2014/main" id="{CF48FC9F-5517-45D9-9D50-96BCBC4AAD53}"/>
                  </a:ext>
                </a:extLst>
              </p:cNvPr>
              <p:cNvSpPr/>
              <p:nvPr/>
            </p:nvSpPr>
            <p:spPr>
              <a:xfrm>
                <a:off x="116272" y="60276"/>
                <a:ext cx="176766" cy="196062"/>
              </a:xfrm>
              <a:prstGeom prst="chevron">
                <a:avLst/>
              </a:prstGeom>
              <a:solidFill>
                <a:srgbClr val="FFC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tIns="0" rIns="0" bIns="0" rtlCol="0" anchor="ctr"/>
              <a:lstStyle/>
              <a:p>
                <a:endParaRPr lang="en-US"/>
              </a:p>
            </p:txBody>
          </p:sp>
        </p:grpSp>
        <p:sp>
          <p:nvSpPr>
            <p:cNvPr id="35" name="TextBox 56">
              <a:extLst>
                <a:ext uri="{FF2B5EF4-FFF2-40B4-BE49-F238E27FC236}">
                  <a16:creationId xmlns:a16="http://schemas.microsoft.com/office/drawing/2014/main" id="{D3E17CE7-0F53-41F1-B25F-0292CAED002C}"/>
                </a:ext>
              </a:extLst>
            </p:cNvPr>
            <p:cNvSpPr txBox="1"/>
            <p:nvPr/>
          </p:nvSpPr>
          <p:spPr>
            <a:xfrm>
              <a:off x="142459" y="44437"/>
              <a:ext cx="858000" cy="181419"/>
            </a:xfrm>
            <a:prstGeom prst="rect">
              <a:avLst/>
            </a:prstGeom>
            <a:noFill/>
          </p:spPr>
          <p:txBody>
            <a:bodyPr wrap="square" tIns="0" rIns="0" bIns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4800" b="1" kern="1200" dirty="0">
                  <a:solidFill>
                    <a:srgbClr val="0000CC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</a:t>
              </a:r>
              <a:r>
                <a:rPr lang="en-US" sz="4800" b="1" kern="1200" dirty="0" err="1">
                  <a:solidFill>
                    <a:srgbClr val="0000CC"/>
                  </a:solidFill>
                  <a:effectLst/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Trải</a:t>
              </a:r>
              <a:r>
                <a:rPr lang="en-US" sz="4800" b="1" kern="1200" dirty="0">
                  <a:solidFill>
                    <a:srgbClr val="0000CC"/>
                  </a:solidFill>
                  <a:effectLst/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800" b="1" kern="1200" dirty="0" err="1">
                  <a:solidFill>
                    <a:srgbClr val="0000CC"/>
                  </a:solidFill>
                  <a:effectLst/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nghiệm</a:t>
              </a:r>
              <a:r>
                <a:rPr lang="en-US" sz="4800" b="1" kern="1200" dirty="0">
                  <a:solidFill>
                    <a:srgbClr val="0000CC"/>
                  </a:solidFill>
                  <a:effectLst/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endParaRPr lang="en-US" sz="4800" dirty="0">
                <a:effectLst/>
                <a:latin typeface="Tomaho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1D780D82-8BF2-DBB6-3108-58FFC3D25BEF}"/>
                  </a:ext>
                </a:extLst>
              </p:cNvPr>
              <p:cNvSpPr txBox="1"/>
              <p:nvPr/>
            </p:nvSpPr>
            <p:spPr>
              <a:xfrm>
                <a:off x="320219" y="3563615"/>
                <a:ext cx="12418826" cy="207749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3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Vẽ </a:t>
                </a:r>
                <a:r>
                  <a:rPr kumimoji="0" lang="en-US" sz="43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một</a:t>
                </a:r>
                <a:r>
                  <a:rPr kumimoji="0" lang="en-US" sz="43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tam </a:t>
                </a:r>
                <a:r>
                  <a:rPr kumimoji="0" lang="en-US" sz="43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giác</a:t>
                </a:r>
                <a:r>
                  <a:rPr kumimoji="0" lang="en-US" sz="43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3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𝑨𝑩𝑪</m:t>
                    </m:r>
                  </m:oMath>
                </a14:m>
                <a:r>
                  <a:rPr kumimoji="0" lang="en-US" sz="43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, </a:t>
                </a:r>
                <a:r>
                  <a:rPr kumimoji="0" lang="en-US" sz="43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sau</a:t>
                </a:r>
                <a:r>
                  <a:rPr kumimoji="0" lang="en-US" sz="43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r>
                  <a:rPr kumimoji="0" lang="en-US" sz="43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đó</a:t>
                </a:r>
                <a:r>
                  <a:rPr kumimoji="0" lang="en-US" sz="43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r>
                  <a:rPr kumimoji="0" lang="en-US" sz="43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đo</a:t>
                </a:r>
                <a:r>
                  <a:rPr kumimoji="0" lang="en-US" sz="43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r>
                  <a:rPr kumimoji="0" lang="en-US" sz="43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độ</a:t>
                </a:r>
                <a:r>
                  <a:rPr kumimoji="0" lang="en-US" sz="43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r>
                  <a:rPr kumimoji="0" lang="en-US" sz="43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dài</a:t>
                </a:r>
                <a:r>
                  <a:rPr kumimoji="0" lang="en-US" sz="43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r>
                  <a:rPr kumimoji="0" lang="en-US" sz="43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các</a:t>
                </a:r>
                <a:r>
                  <a:rPr kumimoji="0" lang="en-US" sz="43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r>
                  <a:rPr kumimoji="0" lang="en-US" sz="43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cạnh</a:t>
                </a:r>
                <a:r>
                  <a:rPr kumimoji="0" lang="en-US" sz="43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, số </a:t>
                </a:r>
                <a:r>
                  <a:rPr kumimoji="0" lang="en-US" sz="43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đo</a:t>
                </a:r>
                <a:r>
                  <a:rPr kumimoji="0" lang="en-US" sz="43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r>
                  <a:rPr kumimoji="0" lang="en-US" sz="43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góc</a:t>
                </a:r>
                <a:r>
                  <a:rPr kumimoji="0" lang="en-US" sz="43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3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𝑨</m:t>
                    </m:r>
                  </m:oMath>
                </a14:m>
                <a:r>
                  <a:rPr kumimoji="0" lang="en-US" sz="43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và </a:t>
                </a:r>
                <a:r>
                  <a:rPr kumimoji="0" lang="en-US" sz="43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kiểm</a:t>
                </a:r>
                <a:r>
                  <a:rPr kumimoji="0" lang="en-US" sz="43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r>
                  <a:rPr kumimoji="0" lang="en-US" sz="43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tra</a:t>
                </a:r>
                <a:r>
                  <a:rPr kumimoji="0" lang="en-US" sz="43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r>
                  <a:rPr kumimoji="0" lang="en-US" sz="43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tính</a:t>
                </a:r>
                <a:r>
                  <a:rPr kumimoji="0" lang="en-US" sz="43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r>
                  <a:rPr kumimoji="0" lang="en-US" sz="43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đúng</a:t>
                </a:r>
                <a:r>
                  <a:rPr kumimoji="0" lang="en-US" sz="43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r>
                  <a:rPr kumimoji="0" lang="en-US" sz="43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đắn</a:t>
                </a:r>
                <a:r>
                  <a:rPr kumimoji="0" lang="en-US" sz="43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r>
                  <a:rPr kumimoji="0" lang="en-US" sz="43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của</a:t>
                </a:r>
                <a:r>
                  <a:rPr kumimoji="0" lang="en-US" sz="43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r>
                  <a:rPr kumimoji="0" lang="en-US" sz="43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Định</a:t>
                </a:r>
                <a:r>
                  <a:rPr kumimoji="0" lang="en-US" sz="43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r>
                  <a:rPr kumimoji="0" lang="en-US" sz="43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lí</a:t>
                </a:r>
                <a:r>
                  <a:rPr kumimoji="0" lang="en-US" sz="43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r>
                  <a:rPr kumimoji="0" lang="en-US" sz="43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côsin</a:t>
                </a:r>
                <a:r>
                  <a:rPr kumimoji="0" lang="en-US" sz="43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r>
                  <a:rPr kumimoji="0" lang="en-US" sz="43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tại</a:t>
                </a:r>
                <a:r>
                  <a:rPr kumimoji="0" lang="en-US" sz="43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r>
                  <a:rPr kumimoji="0" lang="en-US" sz="43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đỉnh</a:t>
                </a:r>
                <a:r>
                  <a:rPr kumimoji="0" lang="en-US" sz="43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3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𝑨</m:t>
                    </m:r>
                  </m:oMath>
                </a14:m>
                <a:r>
                  <a:rPr kumimoji="0" lang="en-US" sz="43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r>
                  <a:rPr kumimoji="0" lang="en-US" sz="43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đối</a:t>
                </a:r>
                <a:r>
                  <a:rPr kumimoji="0" lang="en-US" sz="43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r>
                  <a:rPr kumimoji="0" lang="en-US" sz="43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với</a:t>
                </a:r>
                <a:r>
                  <a:rPr kumimoji="0" lang="en-US" sz="43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tam </a:t>
                </a:r>
                <a:r>
                  <a:rPr kumimoji="0" lang="en-US" sz="43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giác</a:t>
                </a:r>
                <a:r>
                  <a:rPr kumimoji="0" lang="en-US" sz="43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r>
                  <a:rPr kumimoji="0" lang="en-US" sz="43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đó</a:t>
                </a:r>
                <a:r>
                  <a:rPr kumimoji="0" lang="en-US" sz="43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.</a:t>
                </a: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1D780D82-8BF2-DBB6-3108-58FFC3D25B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219" y="3563615"/>
                <a:ext cx="12418826" cy="2077492"/>
              </a:xfrm>
              <a:prstGeom prst="rect">
                <a:avLst/>
              </a:prstGeom>
              <a:blipFill>
                <a:blip r:embed="rId3"/>
                <a:stretch>
                  <a:fillRect l="-1964" t="-5882" b="-132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EFAF70BF-80D1-16C0-1F17-6F6D0ABC612F}"/>
                  </a:ext>
                </a:extLst>
              </p:cNvPr>
              <p:cNvSpPr txBox="1"/>
              <p:nvPr/>
            </p:nvSpPr>
            <p:spPr>
              <a:xfrm>
                <a:off x="-76200" y="5562600"/>
                <a:ext cx="13521144" cy="786010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4200" b="1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   </a:t>
                </a:r>
                <a:r>
                  <a:rPr lang="en-US" sz="4200" b="1" dirty="0" err="1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Lời</a:t>
                </a:r>
                <a:r>
                  <a:rPr lang="en-US" sz="4200" b="1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b="1" dirty="0" err="1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giải</a:t>
                </a:r>
                <a:r>
                  <a:rPr lang="en-US" sz="4200" b="1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</a:t>
                </a:r>
                <a:r>
                  <a:rPr lang="en-US" sz="4200" b="1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Xét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tam </a:t>
                </a:r>
                <a:r>
                  <a:rPr lang="en-US" sz="4200" b="1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200" b="1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𝑨𝑩𝑪</m:t>
                    </m:r>
                  </m:oMath>
                </a14:m>
                <a:r>
                  <a:rPr lang="en-US" sz="4200" b="1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như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b="1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b="1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vẽ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b="1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sau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</a:t>
                </a:r>
              </a:p>
              <a:p>
                <a:pPr marL="540385">
                  <a:lnSpc>
                    <a:spcPct val="107000"/>
                  </a:lnSpc>
                  <a:spcAft>
                    <a:spcPts val="800"/>
                  </a:spcAft>
                </a:pPr>
                <a:endParaRPr lang="en-US" sz="42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540385">
                  <a:lnSpc>
                    <a:spcPct val="107000"/>
                  </a:lnSpc>
                  <a:spcAft>
                    <a:spcPts val="800"/>
                  </a:spcAft>
                </a:pPr>
                <a:endParaRPr lang="en-US" sz="42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540385">
                  <a:lnSpc>
                    <a:spcPct val="107000"/>
                  </a:lnSpc>
                  <a:spcAft>
                    <a:spcPts val="800"/>
                  </a:spcAft>
                </a:pPr>
                <a:endParaRPr lang="en-US" sz="42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540385">
                  <a:lnSpc>
                    <a:spcPct val="107000"/>
                  </a:lnSpc>
                  <a:spcAft>
                    <a:spcPts val="800"/>
                  </a:spcAft>
                </a:pPr>
                <a:endParaRPr lang="en-US" sz="42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540385">
                  <a:lnSpc>
                    <a:spcPct val="107000"/>
                  </a:lnSpc>
                  <a:spcAft>
                    <a:spcPts val="800"/>
                  </a:spcAft>
                </a:pPr>
                <a:endParaRPr lang="en-US" sz="42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540385">
                  <a:lnSpc>
                    <a:spcPct val="107000"/>
                  </a:lnSpc>
                  <a:spcAft>
                    <a:spcPts val="800"/>
                  </a:spcAft>
                </a:pPr>
                <a:endParaRPr lang="en-US" sz="42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540385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4200" b="1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Áp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b="1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dụng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b="1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Định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b="1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lí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b="1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côsin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b="1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b="1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đỉnh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A, ta </a:t>
                </a:r>
                <a:r>
                  <a:rPr lang="en-US" sz="4200" b="1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</a:t>
                </a:r>
                <a:endParaRPr lang="en-US" sz="42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540385"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200" b="1" i="1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𝑩</m:t>
                      </m:r>
                      <m:sSup>
                        <m:sSupPr>
                          <m:ctrlPr>
                            <a:rPr lang="en-US" sz="4200" b="1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200" b="1" i="1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𝑪</m:t>
                          </m:r>
                        </m:e>
                        <m:sup>
                          <m:r>
                            <a:rPr lang="en-US" sz="4200" b="1" i="1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4200" b="1" i="1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4200" b="1" i="1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𝑨</m:t>
                      </m:r>
                      <m:sSup>
                        <m:sSupPr>
                          <m:ctrlPr>
                            <a:rPr lang="en-US" sz="4200" b="1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200" b="1" i="1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𝑪</m:t>
                          </m:r>
                        </m:e>
                        <m:sup>
                          <m:r>
                            <a:rPr lang="en-US" sz="4200" b="1" i="1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4200" b="1" i="1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4200" b="1" i="1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𝑨</m:t>
                      </m:r>
                      <m:sSup>
                        <m:sSupPr>
                          <m:ctrlPr>
                            <a:rPr lang="en-US" sz="4200" b="1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200" b="1" i="1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𝑩</m:t>
                          </m:r>
                        </m:e>
                        <m:sup>
                          <m:r>
                            <a:rPr lang="en-US" sz="4200" b="1" i="1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4200" b="1" i="1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4200" b="1" i="1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𝟐</m:t>
                      </m:r>
                      <m:r>
                        <a:rPr lang="en-US" sz="4200" b="1" i="1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𝑨𝑪</m:t>
                      </m:r>
                      <m:r>
                        <a:rPr lang="en-US" sz="4200" b="1" i="1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en-US" sz="4200" b="1" i="1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𝑨𝑩</m:t>
                      </m:r>
                      <m:r>
                        <a:rPr lang="en-US" sz="4200" b="1" i="1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  <m:func>
                        <m:funcPr>
                          <m:ctrlPr>
                            <a:rPr lang="en-US" sz="4200" b="1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en-US" sz="4200" b="1" i="1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𝒄𝒐𝒔</m:t>
                          </m:r>
                        </m:fName>
                        <m:e>
                          <m:r>
                            <a:rPr lang="en-US" sz="4200" b="1" i="1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𝑨</m:t>
                          </m:r>
                        </m:e>
                      </m:func>
                    </m:oMath>
                    <m:oMath xmlns:m="http://schemas.openxmlformats.org/officeDocument/2006/math">
                      <m:r>
                        <a:rPr lang="en-US" sz="4200" b="1" i="1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Cambria Math" panose="02040503050406030204" pitchFamily="18" charset="0"/>
                        </a:rPr>
                        <m:t>⇔</m:t>
                      </m:r>
                      <m:r>
                        <a:rPr lang="en-US" sz="4200" b="1" i="1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𝑩</m:t>
                      </m:r>
                      <m:sSup>
                        <m:sSupPr>
                          <m:ctrlPr>
                            <a:rPr lang="en-US" sz="4200" b="1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200" b="1" i="1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𝑪</m:t>
                          </m:r>
                        </m:e>
                        <m:sup>
                          <m:r>
                            <a:rPr lang="en-US" sz="4200" b="1" i="1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4200" b="1" i="1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4200" b="1" i="1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𝟕</m:t>
                      </m:r>
                      <m:r>
                        <a:rPr lang="en-US" sz="4200" b="1" i="1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,</m:t>
                      </m:r>
                      <m:r>
                        <a:rPr lang="en-US" sz="4200" b="1" i="1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𝟔</m:t>
                      </m:r>
                      <m:sSup>
                        <m:sSupPr>
                          <m:ctrlPr>
                            <a:rPr lang="en-US" sz="4200" b="1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200" b="1" i="1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𝟓</m:t>
                          </m:r>
                        </m:e>
                        <m:sup>
                          <m:r>
                            <a:rPr lang="en-US" sz="4200" b="1" i="1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4200" b="1" i="1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4200" b="1" i="1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𝟒</m:t>
                      </m:r>
                      <m:r>
                        <a:rPr lang="en-US" sz="4200" b="1" i="1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,</m:t>
                      </m:r>
                      <m:r>
                        <a:rPr lang="en-US" sz="4200" b="1" i="1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𝟖</m:t>
                      </m:r>
                      <m:sSup>
                        <m:sSupPr>
                          <m:ctrlPr>
                            <a:rPr lang="en-US" sz="4200" b="1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200" b="1" i="1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𝟗</m:t>
                          </m:r>
                        </m:e>
                        <m:sup>
                          <m:r>
                            <a:rPr lang="en-US" sz="4200" b="1" i="1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4200" b="1" i="1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4200" b="1" i="1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𝟐</m:t>
                      </m:r>
                      <m:r>
                        <a:rPr lang="en-US" sz="4200" b="1" i="1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en-US" sz="4200" b="1" i="1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𝟕</m:t>
                      </m:r>
                      <m:r>
                        <a:rPr lang="en-US" sz="4200" b="1" i="1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,</m:t>
                      </m:r>
                      <m:r>
                        <a:rPr lang="en-US" sz="4200" b="1" i="1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𝟔𝟓</m:t>
                      </m:r>
                      <m:r>
                        <a:rPr lang="en-US" sz="4200" b="1" i="1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en-US" sz="4200" b="1" i="1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𝟒</m:t>
                      </m:r>
                      <m:r>
                        <a:rPr lang="en-US" sz="4200" b="1" i="1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,</m:t>
                      </m:r>
                      <m:r>
                        <a:rPr lang="en-US" sz="4200" b="1" i="1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𝟖𝟗</m:t>
                      </m:r>
                      <m:r>
                        <a:rPr lang="en-US" sz="4200" b="1" i="1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  <m:func>
                        <m:funcPr>
                          <m:ctrlPr>
                            <a:rPr lang="en-US" sz="4200" b="1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en-US" sz="4200" b="1" i="1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𝒄𝒐𝒔</m:t>
                          </m:r>
                        </m:fName>
                        <m:e>
                          <m:r>
                            <a:rPr lang="en-US" sz="4200" b="1" i="1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𝟗</m:t>
                          </m:r>
                        </m:e>
                      </m:func>
                      <m:r>
                        <a:rPr lang="en-US" sz="4200" b="1" i="1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𝟐</m:t>
                      </m:r>
                      <m:r>
                        <a:rPr lang="en-US" sz="4200" b="1" i="1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,</m:t>
                      </m:r>
                      <m:r>
                        <a:rPr lang="en-US" sz="4200" b="1" i="1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𝟔</m:t>
                      </m:r>
                      <m:sSup>
                        <m:sSupPr>
                          <m:ctrlPr>
                            <a:rPr lang="en-US" sz="4200" b="1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200" b="1" i="1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𝟏</m:t>
                          </m:r>
                        </m:e>
                        <m:sup>
                          <m:r>
                            <a:rPr lang="en-US" sz="4200" b="1" i="1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𝒐</m:t>
                          </m:r>
                        </m:sup>
                      </m:sSup>
                    </m:oMath>
                  </m:oMathPara>
                </a14:m>
                <a:br>
                  <a:rPr lang="en-US" sz="4200" b="1" dirty="0">
                    <a:effectLst/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endParaRPr lang="en-US" sz="42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EFAF70BF-80D1-16C0-1F17-6F6D0ABC61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76200" y="5562600"/>
                <a:ext cx="13521144" cy="7860100"/>
              </a:xfrm>
              <a:prstGeom prst="rect">
                <a:avLst/>
              </a:prstGeom>
              <a:blipFill>
                <a:blip r:embed="rId4"/>
                <a:stretch>
                  <a:fillRect t="-16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0D0D386-602B-C9CC-B33A-790D78816191}"/>
                  </a:ext>
                </a:extLst>
              </p:cNvPr>
              <p:cNvSpPr txBox="1"/>
              <p:nvPr/>
            </p:nvSpPr>
            <p:spPr>
              <a:xfrm>
                <a:off x="13399693" y="3489029"/>
                <a:ext cx="10984307" cy="30328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4200" b="1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mbria Math" panose="02040503050406030204" pitchFamily="18" charset="0"/>
                      </a:rPr>
                      <m:t>⇔</m:t>
                    </m:r>
                    <m:r>
                      <a:rPr lang="en-US" sz="4200" b="1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𝑩</m:t>
                    </m:r>
                    <m:sSup>
                      <m:sSupPr>
                        <m:ctrlPr>
                          <a:rPr lang="en-US" sz="4200" b="1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200" b="1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𝑪</m:t>
                        </m:r>
                      </m:e>
                      <m:sup>
                        <m:r>
                          <a:rPr lang="en-US" sz="4200" b="1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4200" b="1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≈</m:t>
                    </m:r>
                    <m:r>
                      <a:rPr lang="en-US" sz="4200" b="1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𝟖𝟓</m:t>
                    </m:r>
                    <m:r>
                      <a:rPr lang="en-US" sz="4200" b="1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4200" b="1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𝟖𝟒</m:t>
                    </m:r>
                    <m:r>
                      <a:rPr lang="en-US" sz="4200" b="1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mbria Math" panose="02040503050406030204" pitchFamily="18" charset="0"/>
                      </a:rPr>
                      <m:t>⇔</m:t>
                    </m:r>
                    <m:r>
                      <a:rPr lang="en-US" sz="4200" b="1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𝑩𝑪</m:t>
                    </m:r>
                    <m:r>
                      <a:rPr lang="en-US" sz="4200" b="1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≈</m:t>
                    </m:r>
                    <m:r>
                      <a:rPr lang="en-US" sz="4200" b="1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𝟗</m:t>
                    </m:r>
                    <m:r>
                      <a:rPr lang="en-US" sz="4200" b="1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4200" b="1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𝟐𝟔</m:t>
                    </m:r>
                  </m:oMath>
                </a14:m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42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540385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4200" b="1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Như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b="1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vậy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b="1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kết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b="1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quả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b="1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thu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b="1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b="1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từ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b="1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định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b="1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lí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b="1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xấp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b="1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xỉ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b="1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với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b="1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kết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b="1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quả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b="1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</a:t>
                </a:r>
                <a:r>
                  <a:rPr lang="en-US" sz="4200" b="1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2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540385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4200" b="1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Vậy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b="1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định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b="1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lí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b="1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côsin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b="1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b="1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đỉnh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A </a:t>
                </a:r>
                <a:r>
                  <a:rPr lang="en-US" sz="4200" b="1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b="1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đúng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2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0D0D386-602B-C9CC-B33A-790D788161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99693" y="3489029"/>
                <a:ext cx="10984307" cy="3032818"/>
              </a:xfrm>
              <a:prstGeom prst="rect">
                <a:avLst/>
              </a:prstGeom>
              <a:blipFill>
                <a:blip r:embed="rId5"/>
                <a:stretch>
                  <a:fillRect b="-82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9" name="Picture 38">
            <a:extLst>
              <a:ext uri="{FF2B5EF4-FFF2-40B4-BE49-F238E27FC236}">
                <a16:creationId xmlns:a16="http://schemas.microsoft.com/office/drawing/2014/main" id="{AC6E707E-EA11-4075-579A-D695538B75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98167" y="6313761"/>
            <a:ext cx="8769833" cy="470532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AA936ED-9286-EA97-B1F5-257C0B67EDB9}"/>
              </a:ext>
            </a:extLst>
          </p:cNvPr>
          <p:cNvSpPr txBox="1"/>
          <p:nvPr/>
        </p:nvSpPr>
        <p:spPr>
          <a:xfrm>
            <a:off x="4495800" y="8610600"/>
            <a:ext cx="282528" cy="7540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23824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itle 1">
            <a:extLst>
              <a:ext uri="{FF2B5EF4-FFF2-40B4-BE49-F238E27FC236}">
                <a16:creationId xmlns:a16="http://schemas.microsoft.com/office/drawing/2014/main" id="{D87ADF89-46F9-4713-9744-A644701231B8}"/>
              </a:ext>
            </a:extLst>
          </p:cNvPr>
          <p:cNvSpPr txBox="1">
            <a:spLocks/>
          </p:cNvSpPr>
          <p:nvPr/>
        </p:nvSpPr>
        <p:spPr>
          <a:xfrm>
            <a:off x="838200" y="1879601"/>
            <a:ext cx="23164800" cy="787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/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Tomaho"/>
                <a:ea typeface="+mj-ea"/>
                <a:cs typeface="+mj-cs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j-ea"/>
                <a:cs typeface="+mj-cs"/>
              </a:rPr>
              <a:t>1. ĐỊNH LÍ CÔSIN 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omaho"/>
              <a:ea typeface="+mj-ea"/>
              <a:cs typeface="+mj-cs"/>
            </a:endParaRPr>
          </a:p>
        </p:txBody>
      </p:sp>
      <p:sp>
        <p:nvSpPr>
          <p:cNvPr id="99" name="Content Placeholder 2">
            <a:extLst>
              <a:ext uri="{FF2B5EF4-FFF2-40B4-BE49-F238E27FC236}">
                <a16:creationId xmlns:a16="http://schemas.microsoft.com/office/drawing/2014/main" id="{14822BB7-DB89-4357-87F0-6E511FC44A6A}"/>
              </a:ext>
            </a:extLst>
          </p:cNvPr>
          <p:cNvSpPr txBox="1">
            <a:spLocks/>
          </p:cNvSpPr>
          <p:nvPr/>
        </p:nvSpPr>
        <p:spPr>
          <a:xfrm>
            <a:off x="320219" y="2743200"/>
            <a:ext cx="11630891" cy="10760076"/>
          </a:xfrm>
          <a:prstGeom prst="rect">
            <a:avLst/>
          </a:prstGeom>
          <a:solidFill>
            <a:srgbClr val="D6F7FE"/>
          </a:solidFill>
          <a:ln>
            <a:solidFill>
              <a:srgbClr val="00B0F0"/>
            </a:solidFill>
          </a:ln>
        </p:spPr>
        <p:txBody>
          <a:bodyPr/>
          <a:lstStyle>
            <a:lvl1pPr marL="457200" indent="-457200" algn="l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1pPr>
            <a:lvl2pPr marL="1371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2pPr>
            <a:lvl3pPr marL="2286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3pPr>
            <a:lvl4pPr marL="3200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4pPr>
            <a:lvl5pPr marL="41148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omaho"/>
              <a:ea typeface="+mn-ea"/>
              <a:cs typeface="+mn-cs"/>
            </a:endParaRPr>
          </a:p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omaho"/>
              <a:ea typeface="+mn-ea"/>
              <a:cs typeface="+mn-cs"/>
            </a:endParaRPr>
          </a:p>
          <a:p>
            <a:pPr marL="457200" marR="0" lvl="0" indent="-45720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omaho"/>
              <a:ea typeface="+mn-ea"/>
              <a:cs typeface="+mn-cs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8B49A2E-2A9D-46FD-AE9C-29462A33F0E6}"/>
              </a:ext>
            </a:extLst>
          </p:cNvPr>
          <p:cNvSpPr txBox="1">
            <a:spLocks/>
          </p:cNvSpPr>
          <p:nvPr/>
        </p:nvSpPr>
        <p:spPr>
          <a:xfrm>
            <a:off x="12172964" y="2743200"/>
            <a:ext cx="11890818" cy="10760076"/>
          </a:xfrm>
          <a:prstGeom prst="rect">
            <a:avLst/>
          </a:prstGeom>
          <a:solidFill>
            <a:srgbClr val="D6F7FE"/>
          </a:solidFill>
          <a:ln>
            <a:solidFill>
              <a:srgbClr val="00B0F0"/>
            </a:solidFill>
          </a:ln>
        </p:spPr>
        <p:txBody>
          <a:bodyPr/>
          <a:lstStyle>
            <a:lvl1pPr marL="457200" indent="-457200" algn="l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1pPr>
            <a:lvl2pPr marL="1371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2pPr>
            <a:lvl3pPr marL="2286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3pPr>
            <a:lvl4pPr marL="3200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4pPr>
            <a:lvl5pPr marL="41148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omaho"/>
              <a:ea typeface="+mn-ea"/>
              <a:cs typeface="+mn-cs"/>
            </a:endParaRPr>
          </a:p>
          <a:p>
            <a:pPr marL="457200" marR="0" lvl="0" indent="-45720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omaho"/>
              <a:ea typeface="+mn-ea"/>
              <a:cs typeface="+mn-cs"/>
            </a:endParaRPr>
          </a:p>
          <a:p>
            <a:pPr marL="457200" marR="0" lvl="0" indent="-45720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omaho"/>
              <a:ea typeface="+mn-ea"/>
              <a:cs typeface="+mn-cs"/>
            </a:endParaRPr>
          </a:p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omaho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FD1A26E-1A62-4A6D-BF8F-E7C53EA357C0}"/>
              </a:ext>
            </a:extLst>
          </p:cNvPr>
          <p:cNvGrpSpPr/>
          <p:nvPr/>
        </p:nvGrpSpPr>
        <p:grpSpPr>
          <a:xfrm>
            <a:off x="320219" y="2829083"/>
            <a:ext cx="4781380" cy="1209517"/>
            <a:chOff x="22440" y="45826"/>
            <a:chExt cx="1297409" cy="265814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9382B122-E2D9-4F35-BAE4-ADCDEFFDB72F}"/>
                </a:ext>
              </a:extLst>
            </p:cNvPr>
            <p:cNvGrpSpPr/>
            <p:nvPr/>
          </p:nvGrpSpPr>
          <p:grpSpPr>
            <a:xfrm>
              <a:off x="22440" y="59288"/>
              <a:ext cx="1105787" cy="158481"/>
              <a:chOff x="31572" y="60276"/>
              <a:chExt cx="1555862" cy="196127"/>
            </a:xfrm>
          </p:grpSpPr>
          <p:sp>
            <p:nvSpPr>
              <p:cNvPr id="21" name="Arrow: Pentagon 20">
                <a:extLst>
                  <a:ext uri="{FF2B5EF4-FFF2-40B4-BE49-F238E27FC236}">
                    <a16:creationId xmlns:a16="http://schemas.microsoft.com/office/drawing/2014/main" id="{FC05AA50-3857-4263-85A5-3294CC569BF1}"/>
                  </a:ext>
                </a:extLst>
              </p:cNvPr>
              <p:cNvSpPr/>
              <p:nvPr/>
            </p:nvSpPr>
            <p:spPr>
              <a:xfrm>
                <a:off x="204445" y="61808"/>
                <a:ext cx="1382989" cy="194025"/>
              </a:xfrm>
              <a:prstGeom prst="homePlate">
                <a:avLst/>
              </a:prstGeom>
              <a:solidFill>
                <a:srgbClr val="FCFFEF"/>
              </a:solidFill>
              <a:ln w="12700" cap="flat" cmpd="sng" algn="ctr">
                <a:solidFill>
                  <a:srgbClr val="ED7D31">
                    <a:lumMod val="20000"/>
                    <a:lumOff val="8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l" defTabSz="2177278" rtl="0" eaLnBrk="1" fontAlgn="auto" latinLnBrk="0" hangingPunct="1">
                  <a:lnSpc>
                    <a:spcPct val="106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" name="Arrow: Chevron 21">
                <a:extLst>
                  <a:ext uri="{FF2B5EF4-FFF2-40B4-BE49-F238E27FC236}">
                    <a16:creationId xmlns:a16="http://schemas.microsoft.com/office/drawing/2014/main" id="{077B76CA-8316-4937-9C05-7130070B5043}"/>
                  </a:ext>
                </a:extLst>
              </p:cNvPr>
              <p:cNvSpPr/>
              <p:nvPr/>
            </p:nvSpPr>
            <p:spPr>
              <a:xfrm>
                <a:off x="31572" y="60341"/>
                <a:ext cx="162630" cy="196062"/>
              </a:xfrm>
              <a:prstGeom prst="chevron">
                <a:avLst/>
              </a:prstGeom>
              <a:solidFill>
                <a:srgbClr val="4472C4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" name="Arrow: Chevron 22">
                <a:extLst>
                  <a:ext uri="{FF2B5EF4-FFF2-40B4-BE49-F238E27FC236}">
                    <a16:creationId xmlns:a16="http://schemas.microsoft.com/office/drawing/2014/main" id="{12E201EC-25D6-4AA0-8863-44B23897E023}"/>
                  </a:ext>
                </a:extLst>
              </p:cNvPr>
              <p:cNvSpPr/>
              <p:nvPr/>
            </p:nvSpPr>
            <p:spPr>
              <a:xfrm>
                <a:off x="116273" y="60276"/>
                <a:ext cx="176766" cy="196062"/>
              </a:xfrm>
              <a:prstGeom prst="chevron">
                <a:avLst/>
              </a:prstGeom>
              <a:solidFill>
                <a:srgbClr val="FFC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20" name="TextBox 56">
              <a:extLst>
                <a:ext uri="{FF2B5EF4-FFF2-40B4-BE49-F238E27FC236}">
                  <a16:creationId xmlns:a16="http://schemas.microsoft.com/office/drawing/2014/main" id="{13B442FB-5D8F-4244-8376-9EDFCCEA69DD}"/>
                </a:ext>
              </a:extLst>
            </p:cNvPr>
            <p:cNvSpPr txBox="1"/>
            <p:nvPr/>
          </p:nvSpPr>
          <p:spPr>
            <a:xfrm>
              <a:off x="211532" y="45826"/>
              <a:ext cx="1108317" cy="265814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 marL="0" marR="0" lvl="0" indent="0" algn="l" defTabSz="2177278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Vận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dụng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 1.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66A5DFFF-3BFD-AB9C-A575-FC7557676A95}"/>
              </a:ext>
            </a:extLst>
          </p:cNvPr>
          <p:cNvSpPr txBox="1"/>
          <p:nvPr/>
        </p:nvSpPr>
        <p:spPr>
          <a:xfrm>
            <a:off x="357433" y="3758363"/>
            <a:ext cx="11682167" cy="14219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Dùng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Định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lí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côsin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,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tính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khoảng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cách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được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đề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cập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trong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HĐ1b.</a:t>
            </a:r>
          </a:p>
        </p:txBody>
      </p:sp>
      <p:pic>
        <p:nvPicPr>
          <p:cNvPr id="2050" name="Picture 233">
            <a:extLst>
              <a:ext uri="{FF2B5EF4-FFF2-40B4-BE49-F238E27FC236}">
                <a16:creationId xmlns:a16="http://schemas.microsoft.com/office/drawing/2014/main" id="{50076859-F00B-C126-F83C-7F1A1E1338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7249" y="5238983"/>
            <a:ext cx="8915400" cy="5138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F6A2C5B3-BF2A-D83A-FE89-60EEEF5896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897" y="5053763"/>
            <a:ext cx="2291012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2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Lời</a:t>
            </a:r>
            <a:r>
              <a:rPr kumimoji="0" lang="en-US" altLang="en-US" sz="4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en-US" sz="42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giải</a:t>
            </a:r>
            <a:r>
              <a:rPr kumimoji="0" lang="en-US" altLang="en-US" sz="4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kumimoji="0" lang="en-US" altLang="en-US" sz="4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5ED60D4-F9E2-3182-36F6-0B79015D76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9036" y="5535586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4200" b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9C14CDF-CB72-F8C2-2A2D-E0A9FB6471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2612" y="10601537"/>
            <a:ext cx="11517254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en-US" sz="4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Tàu xuất phát từ cảng Vân Phong, đi theo thướng Đông với vận tốc 20km/h. Sau khi đi 1 giờ, tàu chuyển sang hướng đông nam rồi giữ nguyên vận tốc.</a:t>
            </a:r>
            <a:endParaRPr kumimoji="0" lang="en-US" altLang="en-US" sz="4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5">
                <a:extLst>
                  <a:ext uri="{FF2B5EF4-FFF2-40B4-BE49-F238E27FC236}">
                    <a16:creationId xmlns:a16="http://schemas.microsoft.com/office/drawing/2014/main" id="{7950F2FB-AF3A-B1B3-6D14-F8B77F225C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283669" y="2743200"/>
                <a:ext cx="12150278" cy="1020022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vi-VN" altLang="en-US" sz="40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Giả sử sau 1,5 giờ tàu ở vị trí điểm B.</a:t>
                </a:r>
                <a:endParaRPr kumimoji="0" lang="en-US" altLang="en-US" sz="40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vi-VN" altLang="en-US" sz="40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Ta có quảng đường </a:t>
                </a:r>
                <a:r>
                  <a:rPr kumimoji="0" lang="en-US" altLang="en-US" sz="4000" b="1" i="1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OA=20km</a:t>
                </a:r>
                <a:r>
                  <a:rPr kumimoji="0" lang="vi-VN" altLang="en-US" sz="40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quảng đường </a:t>
                </a:r>
                <a:endParaRPr kumimoji="0" lang="en-US" altLang="en-US" sz="40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4000" b="1" i="1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AB=10km</a:t>
                </a:r>
                <a:r>
                  <a:rPr kumimoji="0" lang="vi-VN" altLang="en-US" sz="40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  <a:endParaRPr kumimoji="0" lang="en-US" altLang="en-US" sz="40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vi-VN" altLang="en-US" sz="40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Khoảng cách giữa tàu và cảng Vân Phong chính là</a:t>
                </a:r>
                <a:endParaRPr kumimoji="0" lang="en-US" altLang="en-US" sz="40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vi-VN" altLang="en-US" sz="40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quảng đường </a:t>
                </a:r>
                <a:r>
                  <a:rPr kumimoji="0" lang="en-US" altLang="en-US" sz="4000" b="1" i="1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OB</a:t>
                </a:r>
                <a:r>
                  <a:rPr kumimoji="0" lang="vi-VN" altLang="en-US" sz="40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  <a:endParaRPr kumimoji="0" lang="en-US" altLang="en-US" sz="40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lvl="0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vi-VN" altLang="en-US" sz="40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Mặt khác,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vi-VN" b="1" i="1">
                            <a:latin typeface="Cambria Math" panose="02040503050406030204" pitchFamily="18" charset="0"/>
                          </a:rPr>
                          <m:t>𝑶𝑨𝑩</m:t>
                        </m:r>
                      </m:e>
                    </m:acc>
                    <m:r>
                      <a:rPr lang="vi-VN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vi-VN" b="1" i="1">
                        <a:latin typeface="Cambria Math" panose="02040503050406030204" pitchFamily="18" charset="0"/>
                      </a:rPr>
                      <m:t>𝟏𝟑</m:t>
                    </m:r>
                    <m:sSup>
                      <m:sSup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vi-VN" b="1" i="1">
                            <a:latin typeface="Cambria Math" panose="02040503050406030204" pitchFamily="18" charset="0"/>
                          </a:rPr>
                          <m:t>𝟓</m:t>
                        </m:r>
                      </m:e>
                      <m:sup>
                        <m:r>
                          <a:rPr lang="vi-VN" b="1" i="1">
                            <a:latin typeface="Cambria Math" panose="02040503050406030204" pitchFamily="18" charset="0"/>
                          </a:rPr>
                          <m:t>𝒐</m:t>
                        </m:r>
                      </m:sup>
                    </m:sSup>
                  </m:oMath>
                </a14:m>
                <a:r>
                  <a:rPr kumimoji="0" lang="en-US" altLang="en-US" sz="40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(do </a:t>
                </a:r>
                <a:r>
                  <a:rPr kumimoji="0" lang="en-US" altLang="en-US" sz="4000" b="1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tàu</a:t>
                </a:r>
                <a:r>
                  <a:rPr kumimoji="0" lang="en-US" altLang="en-US" sz="40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altLang="en-US" sz="4000" b="1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đi</a:t>
                </a:r>
                <a:r>
                  <a:rPr kumimoji="0" lang="en-US" altLang="en-US" sz="40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altLang="en-US" sz="4000" b="1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theo</a:t>
                </a:r>
                <a:r>
                  <a:rPr kumimoji="0" lang="en-US" altLang="en-US" sz="40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altLang="en-US" sz="4000" b="1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hướng</a:t>
                </a:r>
                <a:r>
                  <a:rPr kumimoji="0" lang="en-US" altLang="en-US" sz="40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altLang="en-US" sz="4000" b="1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đông</a:t>
                </a:r>
                <a:r>
                  <a:rPr kumimoji="0" lang="en-US" altLang="en-US" sz="40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altLang="en-US" sz="4000" b="1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nam</a:t>
                </a:r>
                <a:r>
                  <a:rPr kumimoji="0" lang="en-US" altLang="en-US" sz="40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).</a:t>
                </a:r>
                <a:endParaRPr kumimoji="0" lang="en-US" altLang="en-US" sz="40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4000" b="1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Áp</a:t>
                </a:r>
                <a:r>
                  <a:rPr kumimoji="0" lang="en-US" altLang="en-US" sz="40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altLang="en-US" sz="4000" b="1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dụng</a:t>
                </a:r>
                <a:r>
                  <a:rPr kumimoji="0" lang="en-US" altLang="en-US" sz="40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altLang="en-US" sz="4000" b="1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Định</a:t>
                </a:r>
                <a:r>
                  <a:rPr kumimoji="0" lang="en-US" altLang="en-US" sz="40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altLang="en-US" sz="4000" b="1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lí</a:t>
                </a:r>
                <a:r>
                  <a:rPr kumimoji="0" lang="en-US" altLang="en-US" sz="40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altLang="en-US" sz="4000" b="1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côsin</a:t>
                </a:r>
                <a:r>
                  <a:rPr kumimoji="0" lang="en-US" altLang="en-US" sz="40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altLang="en-US" sz="4000" b="1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cho</a:t>
                </a:r>
                <a:r>
                  <a:rPr kumimoji="0" lang="en-US" altLang="en-US" sz="40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tam </a:t>
                </a:r>
                <a:r>
                  <a:rPr kumimoji="0" lang="en-US" altLang="en-US" sz="4000" b="1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giác</a:t>
                </a:r>
                <a:r>
                  <a:rPr kumimoji="0" lang="en-US" altLang="en-US" sz="40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altLang="en-US" sz="4000" b="1" i="1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OAB </a:t>
                </a:r>
                <a:r>
                  <a:rPr kumimoji="0" lang="en-US" altLang="en-US" sz="4000" b="1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tại</a:t>
                </a:r>
                <a:r>
                  <a:rPr kumimoji="0" lang="en-US" altLang="en-US" sz="40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altLang="en-US" sz="4000" b="1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đỉnh</a:t>
                </a:r>
                <a:r>
                  <a:rPr kumimoji="0" lang="en-US" altLang="en-US" sz="40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altLang="en-US" sz="4000" b="1" i="1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</a:t>
                </a:r>
                <a:r>
                  <a:rPr kumimoji="0" lang="en-US" altLang="en-US" sz="40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</a:t>
                </a:r>
                <a:endParaRPr kumimoji="0" lang="en-US" altLang="en-US" sz="40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40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ta </a:t>
                </a:r>
                <a:r>
                  <a:rPr kumimoji="0" lang="en-US" altLang="en-US" sz="4000" b="1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kumimoji="0" lang="en-US" altLang="en-US" sz="40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: </a:t>
                </a:r>
                <a:endParaRPr lang="en-US" altLang="en-US" sz="4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>
                          <a:latin typeface="Cambria Math" panose="02040503050406030204" pitchFamily="18" charset="0"/>
                        </a:rPr>
                        <m:t>𝑶</m:t>
                      </m:r>
                      <m:sSup>
                        <m:sSupPr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𝑩</m:t>
                          </m:r>
                        </m:e>
                        <m:sup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b="1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𝑶</m:t>
                      </m:r>
                      <m:sSup>
                        <m:sSupPr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𝑨</m:t>
                          </m:r>
                        </m:e>
                        <m:sup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b="1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𝑨</m:t>
                      </m:r>
                      <m:sSup>
                        <m:sSupPr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𝑩</m:t>
                          </m:r>
                        </m:e>
                        <m:sup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b="1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𝑶𝑨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𝑨𝑩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.</m:t>
                      </m:r>
                      <m:func>
                        <m:funcPr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𝒄𝒐𝒔</m:t>
                          </m:r>
                        </m:fName>
                        <m:e>
                          <m:acc>
                            <m:accPr>
                              <m:chr m:val="̂"/>
                              <m:ctrlPr>
                                <a:rPr lang="en-US" b="1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𝑶𝑨𝑩</m:t>
                              </m:r>
                            </m:e>
                          </m:acc>
                        </m:e>
                      </m:func>
                    </m:oMath>
                  </m:oMathPara>
                </a14:m>
                <a:endParaRPr lang="en-US" b="1" i="1" dirty="0"/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>
                          <a:latin typeface="Cambria Math" panose="02040503050406030204" pitchFamily="18" charset="0"/>
                        </a:rPr>
                        <m:t>⇔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𝑶</m:t>
                      </m:r>
                      <m:sSup>
                        <m:sSupPr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𝑩</m:t>
                          </m:r>
                        </m:e>
                        <m:sup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b="1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𝟐</m:t>
                      </m:r>
                      <m:sSup>
                        <m:sSupPr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𝟎</m:t>
                          </m:r>
                        </m:e>
                        <m:sup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b="1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𝟏</m:t>
                      </m:r>
                      <m:sSup>
                        <m:sSupPr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𝟎</m:t>
                          </m:r>
                        </m:e>
                        <m:sup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b="1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𝟐𝟎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𝟏𝟎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.</m:t>
                      </m:r>
                      <m:func>
                        <m:funcPr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𝒄𝒐𝒔</m:t>
                          </m:r>
                        </m:fName>
                        <m: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𝟏</m:t>
                          </m:r>
                        </m:e>
                      </m:func>
                      <m:r>
                        <a:rPr lang="en-US" b="1" i="1">
                          <a:latin typeface="Cambria Math" panose="02040503050406030204" pitchFamily="18" charset="0"/>
                        </a:rPr>
                        <m:t>𝟑</m:t>
                      </m:r>
                      <m:sSup>
                        <m:sSupPr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𝟓</m:t>
                          </m:r>
                        </m:e>
                        <m:sup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𝒐</m:t>
                          </m:r>
                        </m:sup>
                      </m:sSup>
                    </m:oMath>
                  </m:oMathPara>
                </a14:m>
                <a:br>
                  <a:rPr lang="en-US" b="1" dirty="0"/>
                </a:br>
                <a14:m>
                  <m:oMath xmlns:m="http://schemas.openxmlformats.org/officeDocument/2006/math">
                    <m:r>
                      <a:rPr lang="en-US" b="1" i="0" smtClean="0">
                        <a:latin typeface="Cambria Math" panose="02040503050406030204" pitchFamily="18" charset="0"/>
                      </a:rPr>
                      <m:t>        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⇔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𝑶</m:t>
                    </m:r>
                    <m:sSup>
                      <m:sSup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  <m:sup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b="1" i="1">
                        <a:latin typeface="Cambria Math" panose="02040503050406030204" pitchFamily="18" charset="0"/>
                      </a:rPr>
                      <m:t>≈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𝟕𝟖𝟐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𝟖𝟒</m:t>
                    </m:r>
                  </m:oMath>
                </a14:m>
                <a:r>
                  <a:rPr kumimoji="0" lang="en-US" altLang="en-US" sz="40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  <a:p>
                <a:pPr lvl="0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en-US" sz="40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Vậy </a:t>
                </a:r>
                <a:r>
                  <a:rPr kumimoji="0" lang="en-US" altLang="en-US" sz="4000" b="1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khoảng</a:t>
                </a:r>
                <a:r>
                  <a:rPr kumimoji="0" lang="en-US" altLang="en-US" sz="40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altLang="en-US" sz="4000" b="1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cách</a:t>
                </a:r>
                <a:r>
                  <a:rPr kumimoji="0" lang="en-US" altLang="en-US" sz="40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altLang="en-US" sz="4000" b="1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từ</a:t>
                </a:r>
                <a:r>
                  <a:rPr kumimoji="0" lang="en-US" altLang="en-US" sz="40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altLang="en-US" sz="4000" b="1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tài</a:t>
                </a:r>
                <a:r>
                  <a:rPr kumimoji="0" lang="en-US" altLang="en-US" sz="40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altLang="en-US" sz="4000" b="1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đến</a:t>
                </a:r>
                <a:r>
                  <a:rPr kumimoji="0" lang="en-US" altLang="en-US" sz="40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altLang="en-US" sz="4000" b="1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cảng</a:t>
                </a:r>
                <a:r>
                  <a:rPr kumimoji="0" lang="en-US" altLang="en-US" sz="40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altLang="en-US" sz="4000" b="1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Vân</a:t>
                </a:r>
                <a:r>
                  <a:rPr kumimoji="0" lang="en-US" altLang="en-US" sz="40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altLang="en-US" sz="4000" b="1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Phong</a:t>
                </a:r>
                <a:r>
                  <a:rPr kumimoji="0" lang="en-US" altLang="en-US" sz="40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altLang="en-US" sz="4000" b="1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xấp</a:t>
                </a:r>
                <a:r>
                  <a:rPr kumimoji="0" lang="en-US" altLang="en-US" sz="40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altLang="en-US" sz="4000" b="1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xỉ</a:t>
                </a:r>
                <a:r>
                  <a:rPr kumimoji="0" lang="en-US" altLang="en-US" sz="40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altLang="en-US" sz="4000" b="1" i="1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27,98km</a:t>
                </a:r>
                <a:r>
                  <a:rPr kumimoji="0" lang="en-US" altLang="en-US" sz="40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 </a:t>
                </a:r>
                <a:endParaRPr kumimoji="0" lang="en-US" altLang="en-US" sz="40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9" name="Rectangle 5">
                <a:extLst>
                  <a:ext uri="{FF2B5EF4-FFF2-40B4-BE49-F238E27FC236}">
                    <a16:creationId xmlns:a16="http://schemas.microsoft.com/office/drawing/2014/main" id="{7950F2FB-AF3A-B1B3-6D14-F8B77F225C6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283669" y="2743200"/>
                <a:ext cx="12150278" cy="10200228"/>
              </a:xfrm>
              <a:prstGeom prst="rect">
                <a:avLst/>
              </a:prstGeom>
              <a:blipFill>
                <a:blip r:embed="rId4"/>
                <a:stretch>
                  <a:fillRect l="-1756" t="-598" b="-2092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160859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3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3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 animBg="1"/>
      <p:bldP spid="7" grpId="0" animBg="1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9" name="Content Placeholder 2">
                <a:extLst>
                  <a:ext uri="{FF2B5EF4-FFF2-40B4-BE49-F238E27FC236}">
                    <a16:creationId xmlns:a16="http://schemas.microsoft.com/office/drawing/2014/main" id="{14822BB7-DB89-4357-87F0-6E511FC44A6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28600" y="1676401"/>
                <a:ext cx="13705371" cy="11826876"/>
              </a:xfrm>
              <a:prstGeom prst="rect">
                <a:avLst/>
              </a:prstGeom>
              <a:solidFill>
                <a:srgbClr val="D6F7FE"/>
              </a:solidFill>
              <a:ln>
                <a:solidFill>
                  <a:srgbClr val="00B0F0"/>
                </a:solidFill>
              </a:ln>
            </p:spPr>
            <p:txBody>
              <a:bodyPr/>
              <a:lstStyle>
                <a:lvl1pPr marL="457200" indent="-457200" algn="l" defTabSz="1828800" rtl="0" eaLnBrk="1" latinLnBrk="0" hangingPunct="1">
                  <a:lnSpc>
                    <a:spcPct val="90000"/>
                  </a:lnSpc>
                  <a:spcBef>
                    <a:spcPts val="2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1pPr>
                <a:lvl2pPr marL="1371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2pPr>
                <a:lvl3pPr marL="2286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3pPr>
                <a:lvl4pPr marL="3200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4pPr>
                <a:lvl5pPr marL="41148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5pPr>
                <a:lvl6pPr marL="50292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5943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6858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7772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  <a:p>
                <a:endParaRPr lang="en-US" b="1" dirty="0"/>
              </a:p>
              <a:p>
                <a:r>
                  <a:rPr lang="en-US" b="1" dirty="0" err="1"/>
                  <a:t>Trong</a:t>
                </a:r>
                <a:r>
                  <a:rPr lang="en-US" b="1" dirty="0"/>
                  <a:t> </a:t>
                </a:r>
                <a:r>
                  <a:rPr lang="en-US" b="1" dirty="0" err="1"/>
                  <a:t>mỗi</a:t>
                </a:r>
                <a:r>
                  <a:rPr lang="en-US" b="1" dirty="0"/>
                  <a:t> </a:t>
                </a:r>
                <a:r>
                  <a:rPr lang="en-US" b="1" dirty="0" err="1"/>
                  <a:t>hình</a:t>
                </a:r>
                <a:r>
                  <a:rPr lang="en-US" b="1" dirty="0"/>
                  <a:t> </a:t>
                </a:r>
                <a:r>
                  <a:rPr lang="en-US" b="1" dirty="0" err="1"/>
                  <a:t>dưới</a:t>
                </a:r>
                <a:r>
                  <a:rPr lang="en-US" b="1" dirty="0"/>
                  <a:t> </a:t>
                </a:r>
                <a:r>
                  <a:rPr lang="en-US" b="1" dirty="0" err="1"/>
                  <a:t>đây</a:t>
                </a:r>
                <a:r>
                  <a:rPr lang="en-US" b="1" dirty="0"/>
                  <a:t>, </a:t>
                </a:r>
                <a:r>
                  <a:rPr lang="en-US" b="1" dirty="0" err="1"/>
                  <a:t>hãy</a:t>
                </a:r>
                <a:r>
                  <a:rPr lang="en-US" b="1" dirty="0"/>
                  <a:t> </a:t>
                </a:r>
                <a:r>
                  <a:rPr lang="en-US" b="1" dirty="0" err="1"/>
                  <a:t>tính</a:t>
                </a:r>
                <a:r>
                  <a:rPr lang="en-US" b="1" dirty="0"/>
                  <a:t>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𝑹</m:t>
                    </m:r>
                  </m:oMath>
                </a14:m>
                <a:r>
                  <a:rPr lang="en-US" b="1" dirty="0"/>
                  <a:t> </a:t>
                </a:r>
                <a:r>
                  <a:rPr lang="en-US" b="1" dirty="0" err="1"/>
                  <a:t>theo</a:t>
                </a:r>
                <a:r>
                  <a:rPr lang="en-US" b="1" dirty="0"/>
                  <a:t>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𝒂</m:t>
                    </m:r>
                  </m:oMath>
                </a14:m>
                <a:r>
                  <a:rPr lang="en-US" b="1" dirty="0"/>
                  <a:t> và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𝒔𝒊𝒏</m:t>
                        </m:r>
                      </m:fName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</m:func>
                  </m:oMath>
                </a14:m>
                <a:r>
                  <a:rPr lang="en-US" b="1" dirty="0"/>
                  <a:t>. </a:t>
                </a:r>
              </a:p>
              <a:p>
                <a:endParaRPr lang="en-US" b="1" dirty="0"/>
              </a:p>
              <a:p>
                <a:endParaRPr lang="en-US" b="1" dirty="0"/>
              </a:p>
              <a:p>
                <a:pPr marL="0" indent="0">
                  <a:buNone/>
                </a:pPr>
                <a:endParaRPr lang="en-US" b="1" dirty="0"/>
              </a:p>
              <a:p>
                <a:pPr marL="0" indent="0">
                  <a:buNone/>
                </a:pPr>
                <a:endParaRPr lang="en-US" b="1" dirty="0"/>
              </a:p>
              <a:p>
                <a:pPr lvl="0"/>
                <a:endParaRPr lang="en-US" sz="3200" dirty="0"/>
              </a:p>
            </p:txBody>
          </p:sp>
        </mc:Choice>
        <mc:Fallback xmlns="">
          <p:sp>
            <p:nvSpPr>
              <p:cNvPr id="99" name="Content Placeholder 2">
                <a:extLst>
                  <a:ext uri="{FF2B5EF4-FFF2-40B4-BE49-F238E27FC236}">
                    <a16:creationId xmlns:a16="http://schemas.microsoft.com/office/drawing/2014/main" id="{14822BB7-DB89-4357-87F0-6E511FC44A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1676401"/>
                <a:ext cx="13705371" cy="11826876"/>
              </a:xfrm>
              <a:prstGeom prst="rect">
                <a:avLst/>
              </a:prstGeom>
              <a:blipFill>
                <a:blip r:embed="rId5"/>
                <a:stretch>
                  <a:fillRect l="-1822"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8B49A2E-2A9D-46FD-AE9C-29462A33F0E6}"/>
              </a:ext>
            </a:extLst>
          </p:cNvPr>
          <p:cNvSpPr txBox="1">
            <a:spLocks/>
          </p:cNvSpPr>
          <p:nvPr/>
        </p:nvSpPr>
        <p:spPr>
          <a:xfrm>
            <a:off x="14014630" y="1600201"/>
            <a:ext cx="10049151" cy="11903076"/>
          </a:xfrm>
          <a:prstGeom prst="rect">
            <a:avLst/>
          </a:prstGeom>
          <a:solidFill>
            <a:srgbClr val="D6F7FE"/>
          </a:solidFill>
          <a:ln>
            <a:solidFill>
              <a:srgbClr val="00B0F0"/>
            </a:solidFill>
          </a:ln>
        </p:spPr>
        <p:txBody>
          <a:bodyPr/>
          <a:lstStyle>
            <a:lvl1pPr marL="457200" indent="-457200" algn="l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1pPr>
            <a:lvl2pPr marL="1371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2pPr>
            <a:lvl3pPr marL="2286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3pPr>
            <a:lvl4pPr marL="3200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4pPr>
            <a:lvl5pPr marL="41148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EF3DAE3-C7A3-4525-BFD8-25079905D085}"/>
              </a:ext>
            </a:extLst>
          </p:cNvPr>
          <p:cNvGrpSpPr/>
          <p:nvPr/>
        </p:nvGrpSpPr>
        <p:grpSpPr>
          <a:xfrm>
            <a:off x="298953" y="2538894"/>
            <a:ext cx="2462639" cy="1018479"/>
            <a:chOff x="22440" y="31731"/>
            <a:chExt cx="664573" cy="261398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0CF9AF95-F2F5-4826-89CB-F0ACA73DB33F}"/>
                </a:ext>
              </a:extLst>
            </p:cNvPr>
            <p:cNvGrpSpPr/>
            <p:nvPr/>
          </p:nvGrpSpPr>
          <p:grpSpPr>
            <a:xfrm>
              <a:off x="22440" y="59287"/>
              <a:ext cx="610119" cy="159855"/>
              <a:chOff x="31572" y="60276"/>
              <a:chExt cx="858448" cy="197828"/>
            </a:xfrm>
          </p:grpSpPr>
          <p:sp>
            <p:nvSpPr>
              <p:cNvPr id="30" name="Arrow: Pentagon 29">
                <a:extLst>
                  <a:ext uri="{FF2B5EF4-FFF2-40B4-BE49-F238E27FC236}">
                    <a16:creationId xmlns:a16="http://schemas.microsoft.com/office/drawing/2014/main" id="{E8741584-E7A1-4ACF-A1B0-5224B9F69492}"/>
                  </a:ext>
                </a:extLst>
              </p:cNvPr>
              <p:cNvSpPr/>
              <p:nvPr/>
            </p:nvSpPr>
            <p:spPr>
              <a:xfrm>
                <a:off x="204585" y="62042"/>
                <a:ext cx="685435" cy="196062"/>
              </a:xfrm>
              <a:prstGeom prst="homePlate">
                <a:avLst/>
              </a:prstGeom>
              <a:solidFill>
                <a:srgbClr val="FCFFEF"/>
              </a:solidFill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>
                  <a:lnSpc>
                    <a:spcPct val="106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1000" b="1" kern="1200">
                    <a:solidFill>
                      <a:srgbClr val="0000CC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120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1" name="Arrow: Chevron 30">
                <a:extLst>
                  <a:ext uri="{FF2B5EF4-FFF2-40B4-BE49-F238E27FC236}">
                    <a16:creationId xmlns:a16="http://schemas.microsoft.com/office/drawing/2014/main" id="{9C568DD1-1843-4B81-971D-A4C82DEE93E7}"/>
                  </a:ext>
                </a:extLst>
              </p:cNvPr>
              <p:cNvSpPr/>
              <p:nvPr/>
            </p:nvSpPr>
            <p:spPr>
              <a:xfrm>
                <a:off x="31572" y="60341"/>
                <a:ext cx="162630" cy="196062"/>
              </a:xfrm>
              <a:prstGeom prst="chevron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Arrow: Chevron 31">
                <a:extLst>
                  <a:ext uri="{FF2B5EF4-FFF2-40B4-BE49-F238E27FC236}">
                    <a16:creationId xmlns:a16="http://schemas.microsoft.com/office/drawing/2014/main" id="{A92FA0F6-1303-47A9-8224-4E1DD56B472E}"/>
                  </a:ext>
                </a:extLst>
              </p:cNvPr>
              <p:cNvSpPr/>
              <p:nvPr/>
            </p:nvSpPr>
            <p:spPr>
              <a:xfrm>
                <a:off x="116273" y="60276"/>
                <a:ext cx="176766" cy="196062"/>
              </a:xfrm>
              <a:prstGeom prst="chevron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9" name="TextBox 56">
              <a:extLst>
                <a:ext uri="{FF2B5EF4-FFF2-40B4-BE49-F238E27FC236}">
                  <a16:creationId xmlns:a16="http://schemas.microsoft.com/office/drawing/2014/main" id="{B356FE60-8E53-48D9-9EC1-AED752392516}"/>
                </a:ext>
              </a:extLst>
            </p:cNvPr>
            <p:cNvSpPr txBox="1"/>
            <p:nvPr/>
          </p:nvSpPr>
          <p:spPr>
            <a:xfrm>
              <a:off x="199859" y="31731"/>
              <a:ext cx="487154" cy="261398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4800" b="1" kern="1200" dirty="0">
                  <a:solidFill>
                    <a:srgbClr val="0000CC"/>
                  </a:solidFill>
                  <a:effectLst/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HĐ3. </a:t>
              </a:r>
              <a:endParaRPr lang="en-US" sz="4800" dirty="0">
                <a:effectLst/>
                <a:latin typeface="Tomaho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Table 1">
                <a:extLst>
                  <a:ext uri="{FF2B5EF4-FFF2-40B4-BE49-F238E27FC236}">
                    <a16:creationId xmlns:a16="http://schemas.microsoft.com/office/drawing/2014/main" id="{9624D03D-6F2A-4EB8-BC27-48EB7BF78DC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368383014"/>
                  </p:ext>
                </p:extLst>
              </p:nvPr>
            </p:nvGraphicFramePr>
            <p:xfrm>
              <a:off x="14248544" y="11131419"/>
              <a:ext cx="9581322" cy="2092897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9581322">
                      <a:extLst>
                        <a:ext uri="{9D8B030D-6E8A-4147-A177-3AD203B41FA5}">
                          <a16:colId xmlns:a16="http://schemas.microsoft.com/office/drawing/2014/main" val="3998227325"/>
                        </a:ext>
                      </a:extLst>
                    </a:gridCol>
                  </a:tblGrid>
                  <a:tr h="161290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6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4800" b="1" dirty="0">
                              <a:solidFill>
                                <a:srgbClr val="FF0000"/>
                              </a:solidFill>
                              <a:effectLst/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Định </a:t>
                          </a:r>
                          <a:r>
                            <a:rPr lang="en-US" sz="4800" b="1" dirty="0" err="1">
                              <a:solidFill>
                                <a:srgbClr val="FF0000"/>
                              </a:solidFill>
                              <a:effectLst/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lí</a:t>
                          </a:r>
                          <a:r>
                            <a:rPr lang="en-US" sz="4800" b="1" dirty="0">
                              <a:solidFill>
                                <a:srgbClr val="FF0000"/>
                              </a:solidFill>
                              <a:effectLst/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 sin. </a:t>
                          </a:r>
                          <a:r>
                            <a:rPr lang="en-US" sz="4800" b="1" dirty="0" err="1">
                              <a:solidFill>
                                <a:srgbClr val="FF0000"/>
                              </a:solidFill>
                              <a:effectLst/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Trong</a:t>
                          </a:r>
                          <a:r>
                            <a:rPr lang="en-US" sz="4800" b="1" dirty="0">
                              <a:solidFill>
                                <a:srgbClr val="FF0000"/>
                              </a:solidFill>
                              <a:effectLst/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 tam </a:t>
                          </a:r>
                          <a:r>
                            <a:rPr lang="en-US" sz="4800" b="1" dirty="0" err="1">
                              <a:solidFill>
                                <a:srgbClr val="FF0000"/>
                              </a:solidFill>
                              <a:effectLst/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giác</a:t>
                          </a:r>
                          <a:r>
                            <a:rPr lang="en-US" sz="4800" b="1" dirty="0">
                              <a:solidFill>
                                <a:srgbClr val="FF0000"/>
                              </a:solidFill>
                              <a:effectLst/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sz="4800" b="1" i="1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𝑨𝑩𝑪</m:t>
                              </m:r>
                            </m:oMath>
                          </a14:m>
                          <a:r>
                            <a:rPr lang="en-US" sz="4800" b="1" dirty="0">
                              <a:solidFill>
                                <a:srgbClr val="FF0000"/>
                              </a:solidFill>
                              <a:effectLst/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: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52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52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𝒂</m:t>
                                  </m:r>
                                </m:num>
                                <m:den>
                                  <m:func>
                                    <m:funcPr>
                                      <m:ctrlPr>
                                        <a:rPr lang="en-US" sz="5200" b="1" i="1">
                                          <a:solidFill>
                                            <a:srgbClr val="FF0000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a:rPr lang="en-US" sz="5200" b="1" i="1">
                                          <a:solidFill>
                                            <a:srgbClr val="FF0000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𝒔𝒊𝒏</m:t>
                                      </m:r>
                                    </m:fName>
                                    <m:e>
                                      <m:r>
                                        <a:rPr lang="en-US" sz="5200" b="1" i="1">
                                          <a:solidFill>
                                            <a:srgbClr val="FF0000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𝑨</m:t>
                                      </m:r>
                                    </m:e>
                                  </m:func>
                                </m:den>
                              </m:f>
                              <m:r>
                                <a:rPr lang="en-US" sz="5200" b="1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lang="en-US" sz="52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52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𝒃</m:t>
                                  </m:r>
                                </m:num>
                                <m:den>
                                  <m:func>
                                    <m:funcPr>
                                      <m:ctrlPr>
                                        <a:rPr lang="en-US" sz="5200" b="1" i="1">
                                          <a:solidFill>
                                            <a:srgbClr val="FF0000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a:rPr lang="en-US" sz="5200" b="1" i="1">
                                          <a:solidFill>
                                            <a:srgbClr val="FF0000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𝒔𝒊𝒏</m:t>
                                      </m:r>
                                    </m:fName>
                                    <m:e>
                                      <m:r>
                                        <a:rPr lang="en-US" sz="5200" b="1" i="1">
                                          <a:solidFill>
                                            <a:srgbClr val="FF0000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𝑩</m:t>
                                      </m:r>
                                    </m:e>
                                  </m:func>
                                </m:den>
                              </m:f>
                              <m:r>
                                <a:rPr lang="en-US" sz="5200" b="1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lang="en-US" sz="52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52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𝒄</m:t>
                                  </m:r>
                                </m:num>
                                <m:den>
                                  <m:func>
                                    <m:funcPr>
                                      <m:ctrlPr>
                                        <a:rPr lang="en-US" sz="5200" b="1" i="1">
                                          <a:solidFill>
                                            <a:srgbClr val="FF0000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a:rPr lang="en-US" sz="5200" b="1" i="1">
                                          <a:solidFill>
                                            <a:srgbClr val="FF0000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𝒔𝒊𝒏</m:t>
                                      </m:r>
                                    </m:fName>
                                    <m:e>
                                      <m:r>
                                        <a:rPr lang="en-US" sz="5200" b="1" i="1">
                                          <a:solidFill>
                                            <a:srgbClr val="FF0000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𝑪</m:t>
                                      </m:r>
                                    </m:e>
                                  </m:func>
                                </m:den>
                              </m:f>
                              <m:r>
                                <a:rPr lang="en-US" sz="5200" b="1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5200" b="1" i="1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en-US" sz="5200" b="1" i="1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𝑹</m:t>
                              </m:r>
                            </m:oMath>
                          </a14:m>
                          <a:r>
                            <a:rPr lang="en-US" sz="4800" b="1" dirty="0">
                              <a:solidFill>
                                <a:srgbClr val="FF0000"/>
                              </a:solidFill>
                              <a:effectLst/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. </a:t>
                          </a:r>
                        </a:p>
                      </a:txBody>
                      <a:tcPr>
                        <a:solidFill>
                          <a:srgbClr val="FFFFEB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7064787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Table 1">
                <a:extLst>
                  <a:ext uri="{FF2B5EF4-FFF2-40B4-BE49-F238E27FC236}">
                    <a16:creationId xmlns:a16="http://schemas.microsoft.com/office/drawing/2014/main" id="{9624D03D-6F2A-4EB8-BC27-48EB7BF78DC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368383014"/>
                  </p:ext>
                </p:extLst>
              </p:nvPr>
            </p:nvGraphicFramePr>
            <p:xfrm>
              <a:off x="14248544" y="11131419"/>
              <a:ext cx="9581322" cy="2092897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9581322">
                      <a:extLst>
                        <a:ext uri="{9D8B030D-6E8A-4147-A177-3AD203B41FA5}">
                          <a16:colId xmlns:a16="http://schemas.microsoft.com/office/drawing/2014/main" val="3998227325"/>
                        </a:ext>
                      </a:extLst>
                    </a:gridCol>
                  </a:tblGrid>
                  <a:tr h="2092897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64" t="-7849" r="-254" b="-52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70647871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13" name="Screen Recording 1">
            <a:hlinkClick r:id="" action="ppaction://media"/>
            <a:extLst>
              <a:ext uri="{FF2B5EF4-FFF2-40B4-BE49-F238E27FC236}">
                <a16:creationId xmlns:a16="http://schemas.microsoft.com/office/drawing/2014/main" id="{C01DF41B-3059-2855-A3DC-8388CDBA0F0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4856" y="6324600"/>
            <a:ext cx="12481144" cy="7086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9BFBA98-2221-C389-1465-32CE918EEAE7}"/>
                  </a:ext>
                </a:extLst>
              </p:cNvPr>
              <p:cNvSpPr txBox="1"/>
              <p:nvPr/>
            </p:nvSpPr>
            <p:spPr>
              <a:xfrm>
                <a:off x="13716000" y="1676400"/>
                <a:ext cx="10439400" cy="945868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4200" b="1" dirty="0" err="1">
                    <a:solidFill>
                      <a:srgbClr val="FF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Lời</a:t>
                </a:r>
                <a:r>
                  <a:rPr lang="en-US" sz="4200" b="1" dirty="0">
                    <a:solidFill>
                      <a:srgbClr val="FF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200" b="1" dirty="0" err="1">
                    <a:solidFill>
                      <a:srgbClr val="FF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giải</a:t>
                </a:r>
                <a:r>
                  <a:rPr lang="en-US" sz="4200" b="1" dirty="0">
                    <a:solidFill>
                      <a:srgbClr val="FF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endParaRPr lang="en-US" sz="4200" b="1" dirty="0"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630555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4200" b="1" dirty="0" err="1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Xét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tam </a:t>
                </a:r>
                <a:r>
                  <a:rPr lang="en-US" sz="4200" b="1" dirty="0" err="1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giác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200" b="1" i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MBC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200" b="1" dirty="0" err="1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vuông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200" b="1" dirty="0" err="1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tại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200" b="1" i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 ta </a:t>
                </a:r>
                <a:r>
                  <a:rPr lang="en-US" sz="4200" b="1" dirty="0" err="1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: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200" b="1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lang="en-US" sz="4200" b="1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𝒔𝒊𝒏</m:t>
                        </m:r>
                      </m:fName>
                      <m:e>
                        <m:r>
                          <a:rPr lang="en-US" sz="4200" b="1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𝑴</m:t>
                        </m:r>
                      </m:e>
                    </m:func>
                    <m:r>
                      <a:rPr lang="en-US" sz="4200" b="1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200" b="1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200" b="1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𝑩𝑪</m:t>
                        </m:r>
                      </m:num>
                      <m:den>
                        <m:r>
                          <a:rPr lang="en-US" sz="4200" b="1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𝑩𝑴</m:t>
                        </m:r>
                      </m:den>
                    </m:f>
                    <m:r>
                      <a:rPr lang="en-US" sz="4200" b="1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200" b="1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200" b="1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𝒂</m:t>
                        </m:r>
                      </m:num>
                      <m:den>
                        <m:r>
                          <a:rPr lang="en-US" sz="4200" b="1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sz="4200" b="1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𝑹</m:t>
                        </m:r>
                      </m:den>
                    </m:f>
                    <m:r>
                      <a:rPr lang="en-US" sz="4200" b="1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mbria Math" panose="02040503050406030204" pitchFamily="18" charset="0"/>
                      </a:rPr>
                      <m:t>⇒</m:t>
                    </m:r>
                    <m:r>
                      <a:rPr lang="en-US" sz="4200" b="1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𝑹</m:t>
                    </m:r>
                    <m:r>
                      <a:rPr lang="en-US" sz="4200" b="1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200" b="1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200" b="1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𝒂</m:t>
                        </m:r>
                      </m:num>
                      <m:den>
                        <m:r>
                          <a:rPr lang="en-US" sz="4200" b="1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  <m:func>
                          <m:funcPr>
                            <m:ctrlPr>
                              <a:rPr lang="en-US" sz="4200" b="1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a:rPr lang="en-US" sz="4200" b="1" i="1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𝒔𝒊𝒏</m:t>
                            </m:r>
                          </m:fName>
                          <m:e>
                            <m:r>
                              <a:rPr lang="en-US" sz="4200" b="1" i="1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𝑴</m:t>
                            </m:r>
                          </m:e>
                        </m:func>
                      </m:den>
                    </m:f>
                  </m:oMath>
                </a14:m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  <a:endParaRPr lang="en-US" sz="4200" b="1" dirty="0"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630555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4200" b="1" dirty="0" err="1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Từ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200" b="1" dirty="0" err="1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Hình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3.10 a ta </a:t>
                </a:r>
                <a:r>
                  <a:rPr lang="en-US" sz="4200" b="1" dirty="0" err="1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200" b="1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fr-FR" sz="4200" b="1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𝑨</m:t>
                        </m:r>
                      </m:e>
                    </m:acc>
                    <m:r>
                      <a:rPr lang="fr-FR" sz="4200" b="1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200" b="1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fr-FR" sz="4200" b="1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𝑴</m:t>
                        </m:r>
                      </m:e>
                    </m:acc>
                  </m:oMath>
                </a14:m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(</a:t>
                </a:r>
                <a:r>
                  <a:rPr lang="en-US" sz="4200" b="1" dirty="0" err="1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cùng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200" b="1" dirty="0" err="1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chắn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200" b="1" dirty="0" err="1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cung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200" b="1" dirty="0" err="1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nhỏ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200" b="1" i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BC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).</a:t>
                </a:r>
                <a:endParaRPr lang="en-US" sz="4200" b="1" dirty="0"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630555"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4200" b="1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  <m:func>
                      <m:funcPr>
                        <m:ctrlPr>
                          <a:rPr lang="en-US" sz="4200" b="1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lang="en-US" sz="4200" b="1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𝒔𝒊𝒏</m:t>
                        </m:r>
                      </m:fName>
                      <m:e>
                        <m:r>
                          <a:rPr lang="en-US" sz="4200" b="1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𝑨</m:t>
                        </m:r>
                      </m:e>
                    </m:func>
                    <m:r>
                      <a:rPr lang="en-US" sz="4200" b="1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unc>
                      <m:funcPr>
                        <m:ctrlPr>
                          <a:rPr lang="en-US" sz="4200" b="1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lang="en-US" sz="4200" b="1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𝒔𝒊𝒏</m:t>
                        </m:r>
                      </m:fName>
                      <m:e>
                        <m:r>
                          <a:rPr lang="en-US" sz="4200" b="1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𝑴</m:t>
                        </m:r>
                      </m:e>
                    </m:func>
                  </m:oMath>
                </a14:m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 Do </a:t>
                </a:r>
                <a:r>
                  <a:rPr lang="en-US" sz="4200" b="1" dirty="0" err="1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đó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200" b="1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𝑹</m:t>
                    </m:r>
                    <m:r>
                      <a:rPr lang="en-US" sz="4200" b="1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200" b="1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200" b="1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𝒂</m:t>
                        </m:r>
                      </m:num>
                      <m:den>
                        <m:r>
                          <a:rPr lang="en-US" sz="4200" b="1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  <m:func>
                          <m:funcPr>
                            <m:ctrlPr>
                              <a:rPr lang="en-US" sz="4200" b="1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a:rPr lang="en-US" sz="4200" b="1" i="1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𝒔𝒊𝒏</m:t>
                            </m:r>
                          </m:fName>
                          <m:e>
                            <m:r>
                              <a:rPr lang="en-US" sz="4200" b="1" i="1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𝑨</m:t>
                            </m:r>
                          </m:e>
                        </m:func>
                      </m:den>
                    </m:f>
                  </m:oMath>
                </a14:m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  <a:endParaRPr lang="en-US" sz="4200" b="1" dirty="0"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630555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4200" b="1" dirty="0" err="1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Hình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3.10 b ta </a:t>
                </a:r>
                <a:r>
                  <a:rPr lang="en-US" sz="4200" b="1" dirty="0" err="1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200" b="1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200" b="1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𝑨</m:t>
                        </m:r>
                      </m:e>
                    </m:acc>
                    <m:r>
                      <a:rPr lang="en-US" sz="4200" b="1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200" b="1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200" b="1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𝑴</m:t>
                        </m:r>
                      </m:e>
                    </m:acc>
                    <m:r>
                      <a:rPr lang="en-US" sz="4200" b="1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200" b="1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𝟏𝟖</m:t>
                    </m:r>
                    <m:sSup>
                      <m:sSupPr>
                        <m:ctrlPr>
                          <a:rPr lang="en-US" sz="4200" b="1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200" b="1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𝟎</m:t>
                        </m:r>
                      </m:e>
                      <m:sup>
                        <m:r>
                          <a:rPr lang="en-US" sz="4200" b="1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𝒐</m:t>
                        </m:r>
                      </m:sup>
                    </m:sSup>
                  </m:oMath>
                </a14:m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</a:p>
              <a:p>
                <a:pPr marL="630555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(</a:t>
                </a:r>
                <a:r>
                  <a:rPr lang="en-US" sz="4200" b="1" dirty="0" err="1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tứ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200" b="1" dirty="0" err="1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giác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200" b="1" i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ABMC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200" b="1" dirty="0" err="1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nội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200" b="1" dirty="0" err="1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tiếp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200" b="1" dirty="0" err="1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đường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200" b="1" dirty="0" err="1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tròn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200" b="1" dirty="0" err="1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tâm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200" b="1" i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O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</a:t>
                </a:r>
                <a:r>
                  <a:rPr lang="en-US" sz="4200" b="1" dirty="0" err="1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bán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200" b="1" dirty="0" err="1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kính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200" b="1" i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R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).</a:t>
                </a:r>
                <a:endParaRPr lang="en-US" sz="4200" b="1" dirty="0"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630555"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4200" b="1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  <m:func>
                      <m:funcPr>
                        <m:ctrlPr>
                          <a:rPr lang="en-US" sz="4200" b="1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lang="en-US" sz="4200" b="1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𝒔𝒊𝒏</m:t>
                        </m:r>
                      </m:fName>
                      <m:e>
                        <m:r>
                          <a:rPr lang="en-US" sz="4200" b="1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𝑨</m:t>
                        </m:r>
                      </m:e>
                    </m:func>
                    <m:r>
                      <a:rPr lang="en-US" sz="4200" b="1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unc>
                      <m:funcPr>
                        <m:ctrlPr>
                          <a:rPr lang="en-US" sz="4200" b="1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lang="en-US" sz="4200" b="1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𝒔𝒊𝒏</m:t>
                        </m:r>
                      </m:fName>
                      <m:e>
                        <m:r>
                          <a:rPr lang="en-US" sz="4200" b="1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𝑴</m:t>
                        </m:r>
                      </m:e>
                    </m:func>
                  </m:oMath>
                </a14:m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 Do </a:t>
                </a:r>
                <a:r>
                  <a:rPr lang="en-US" sz="4200" b="1" dirty="0" err="1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đó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200" b="1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𝑹</m:t>
                    </m:r>
                    <m:r>
                      <a:rPr lang="en-US" sz="4200" b="1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200" b="1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200" b="1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𝒂</m:t>
                        </m:r>
                      </m:num>
                      <m:den>
                        <m:r>
                          <a:rPr lang="en-US" sz="4200" b="1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  <m:func>
                          <m:funcPr>
                            <m:ctrlPr>
                              <a:rPr lang="en-US" sz="4200" b="1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a:rPr lang="en-US" sz="4200" b="1" i="1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𝒔𝒊𝒏</m:t>
                            </m:r>
                          </m:fName>
                          <m:e>
                            <m:r>
                              <a:rPr lang="en-US" sz="4200" b="1" i="1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𝑨</m:t>
                            </m:r>
                          </m:e>
                        </m:func>
                      </m:den>
                    </m:f>
                  </m:oMath>
                </a14:m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  <a:endParaRPr lang="en-US" sz="4200" b="1" dirty="0"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630555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4200" b="1" dirty="0" err="1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Vậy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ở </a:t>
                </a:r>
                <a:r>
                  <a:rPr lang="en-US" sz="4200" b="1" dirty="0" err="1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hai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200" b="1" dirty="0" err="1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hình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ta </a:t>
                </a:r>
                <a:r>
                  <a:rPr lang="en-US" sz="4200" b="1" dirty="0" err="1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đều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200" b="1" dirty="0" err="1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200" b="1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𝑹</m:t>
                    </m:r>
                    <m:r>
                      <a:rPr lang="en-US" sz="4200" b="1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200" b="1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200" b="1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𝒂</m:t>
                        </m:r>
                      </m:num>
                      <m:den>
                        <m:r>
                          <a:rPr lang="en-US" sz="4200" b="1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  <m:func>
                          <m:funcPr>
                            <m:ctrlPr>
                              <a:rPr lang="en-US" sz="4200" b="1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a:rPr lang="en-US" sz="4200" b="1" i="1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𝒔𝒊𝒏</m:t>
                            </m:r>
                          </m:fName>
                          <m:e>
                            <m:r>
                              <a:rPr lang="en-US" sz="4200" b="1" i="1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𝑨</m:t>
                            </m:r>
                          </m:e>
                        </m:func>
                      </m:den>
                    </m:f>
                  </m:oMath>
                </a14:m>
                <a:r>
                  <a:rPr lang="en-US" sz="4200" b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  <a:endParaRPr lang="en-US" sz="4200" b="1" dirty="0"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9BFBA98-2221-C389-1465-32CE918EEA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6000" y="1676400"/>
                <a:ext cx="10439400" cy="9458680"/>
              </a:xfrm>
              <a:prstGeom prst="rect">
                <a:avLst/>
              </a:prstGeom>
              <a:blipFill>
                <a:blip r:embed="rId8"/>
                <a:stretch>
                  <a:fillRect t="-1482" b="-2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7" name="Title 1">
            <a:extLst>
              <a:ext uri="{FF2B5EF4-FFF2-40B4-BE49-F238E27FC236}">
                <a16:creationId xmlns:a16="http://schemas.microsoft.com/office/drawing/2014/main" id="{D87ADF89-46F9-4713-9744-A644701231B8}"/>
              </a:ext>
            </a:extLst>
          </p:cNvPr>
          <p:cNvSpPr txBox="1">
            <a:spLocks/>
          </p:cNvSpPr>
          <p:nvPr/>
        </p:nvSpPr>
        <p:spPr>
          <a:xfrm>
            <a:off x="309586" y="1779219"/>
            <a:ext cx="4648200" cy="787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/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Tomaho"/>
                <a:ea typeface="+mj-ea"/>
                <a:cs typeface="+mj-cs"/>
              </a:defRPr>
            </a:lvl1pPr>
          </a:lstStyle>
          <a:p>
            <a:r>
              <a:rPr lang="en-US" b="1" dirty="0"/>
              <a:t>2. ĐỊNH LÍ SIN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49989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5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  <p:bldLst>
      <p:bldP spid="99" grpId="0" animBg="1"/>
      <p:bldP spid="7" grpId="0" animBg="1"/>
      <p:bldP spid="9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itle 1">
            <a:extLst>
              <a:ext uri="{FF2B5EF4-FFF2-40B4-BE49-F238E27FC236}">
                <a16:creationId xmlns:a16="http://schemas.microsoft.com/office/drawing/2014/main" id="{D87ADF89-46F9-4713-9744-A644701231B8}"/>
              </a:ext>
            </a:extLst>
          </p:cNvPr>
          <p:cNvSpPr txBox="1">
            <a:spLocks/>
          </p:cNvSpPr>
          <p:nvPr/>
        </p:nvSpPr>
        <p:spPr>
          <a:xfrm>
            <a:off x="838200" y="1879601"/>
            <a:ext cx="23164800" cy="787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/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Tomaho"/>
                <a:ea typeface="+mj-ea"/>
                <a:cs typeface="+mj-cs"/>
              </a:defRPr>
            </a:lvl1pPr>
          </a:lstStyle>
          <a:p>
            <a:r>
              <a:rPr lang="en-US" b="1" dirty="0"/>
              <a:t>2. ĐỊNH LÍ SIN 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9" name="Content Placeholder 2">
                <a:extLst>
                  <a:ext uri="{FF2B5EF4-FFF2-40B4-BE49-F238E27FC236}">
                    <a16:creationId xmlns:a16="http://schemas.microsoft.com/office/drawing/2014/main" id="{14822BB7-DB89-4357-87F0-6E511FC44A6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20219" y="2743200"/>
                <a:ext cx="11987308" cy="10760076"/>
              </a:xfrm>
              <a:prstGeom prst="rect">
                <a:avLst/>
              </a:prstGeom>
              <a:solidFill>
                <a:srgbClr val="D6F7FE"/>
              </a:solidFill>
              <a:ln>
                <a:solidFill>
                  <a:srgbClr val="00B0F0"/>
                </a:solidFill>
              </a:ln>
            </p:spPr>
            <p:txBody>
              <a:bodyPr/>
              <a:lstStyle>
                <a:lvl1pPr marL="457200" indent="-457200" algn="l" defTabSz="1828800" rtl="0" eaLnBrk="1" latinLnBrk="0" hangingPunct="1">
                  <a:lnSpc>
                    <a:spcPct val="90000"/>
                  </a:lnSpc>
                  <a:spcBef>
                    <a:spcPts val="2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1pPr>
                <a:lvl2pPr marL="1371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2pPr>
                <a:lvl3pPr marL="2286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3pPr>
                <a:lvl4pPr marL="3200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4pPr>
                <a:lvl5pPr marL="41148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5pPr>
                <a:lvl6pPr marL="50292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5943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6858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7772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  <a:p>
                <a:r>
                  <a:rPr lang="en-US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Cho tam </a:t>
                </a:r>
                <a:r>
                  <a:rPr lang="en-US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giác</a:t>
                </a:r>
                <a:r>
                  <a:rPr lang="en-US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𝑨𝑩𝑪</m:t>
                    </m:r>
                  </m:oMath>
                </a14:m>
                <a:r>
                  <a:rPr lang="en-US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en-US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</m:acc>
                    <m:r>
                      <a:rPr lang="en-US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𝟏𝟑</m:t>
                    </m:r>
                    <m:sSup>
                      <m:sSup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𝟓</m:t>
                        </m:r>
                      </m:e>
                      <m:sup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𝒐</m:t>
                        </m:r>
                      </m:sup>
                    </m:sSup>
                    <m:r>
                      <a:rPr lang="en-US" b="1" i="1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endParaRPr lang="en-US" b="1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</m:acc>
                    <m:r>
                      <a:rPr lang="en-US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𝟏</m:t>
                    </m:r>
                    <m:sSup>
                      <m:sSup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𝟓</m:t>
                        </m:r>
                      </m:e>
                      <m:sup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𝒐</m:t>
                        </m:r>
                      </m:sup>
                    </m:sSup>
                  </m:oMath>
                </a14:m>
                <a:r>
                  <a:rPr lang="en-US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và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𝒃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𝟏𝟐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n-US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Tính</a:t>
                </a:r>
                <a:r>
                  <a:rPr lang="en-US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𝒂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𝒄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𝑹</m:t>
                    </m:r>
                  </m:oMath>
                </a14:m>
                <a:r>
                  <a:rPr lang="en-US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và số </a:t>
                </a:r>
                <a:r>
                  <a:rPr lang="en-US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đo</a:t>
                </a:r>
                <a:r>
                  <a:rPr lang="en-US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góc</a:t>
                </a:r>
                <a:r>
                  <a:rPr lang="en-US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𝑩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n-US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</a:p>
              <a:p>
                <a:endParaRPr lang="en-US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endParaRPr lang="en-US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r>
                  <a:rPr lang="en-US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Giải</a:t>
                </a:r>
                <a:r>
                  <a:rPr lang="en-US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( H.3.11) </a:t>
                </a:r>
              </a:p>
              <a:p>
                <a:r>
                  <a:rPr lang="en-US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Ta </a:t>
                </a:r>
                <a:r>
                  <a:rPr lang="en-US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en-US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</m:acc>
                    <m:r>
                      <a:rPr lang="en-US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𝟏𝟖</m:t>
                    </m:r>
                    <m:sSup>
                      <m:sSup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𝟎</m:t>
                        </m:r>
                      </m:e>
                      <m:sup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𝒐</m:t>
                        </m:r>
                      </m:sup>
                    </m:sSup>
                    <m:r>
                      <a:rPr lang="en-US" b="1" i="1">
                        <a:latin typeface="Cambria Math" panose="02040503050406030204" pitchFamily="18" charset="0"/>
                      </a:rPr>
                      <m:t>−</m:t>
                    </m:r>
                    <m:d>
                      <m:d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̂"/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𝑨</m:t>
                            </m:r>
                          </m:e>
                        </m:acc>
                        <m:r>
                          <a:rPr lang="en-US" b="1" i="1">
                            <a:latin typeface="Cambria Math" panose="02040503050406030204" pitchFamily="18" charset="0"/>
                          </a:rPr>
                          <m:t>+</m:t>
                        </m:r>
                        <m:acc>
                          <m:accPr>
                            <m:chr m:val="̂"/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𝑪</m:t>
                            </m:r>
                          </m:e>
                        </m:acc>
                      </m:e>
                    </m:d>
                  </m:oMath>
                </a14:m>
                <a:endParaRPr lang="en-US" b="1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𝟏𝟖</m:t>
                    </m:r>
                    <m:sSup>
                      <m:sSup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𝟎</m:t>
                        </m:r>
                      </m:e>
                      <m:sup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𝒐</m:t>
                        </m:r>
                      </m:sup>
                    </m:sSup>
                    <m:r>
                      <a:rPr lang="en-US" b="1" i="1">
                        <a:latin typeface="Cambria Math" panose="02040503050406030204" pitchFamily="18" charset="0"/>
                      </a:rPr>
                      <m:t>−(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𝟏𝟑</m:t>
                    </m:r>
                    <m:sSup>
                      <m:sSup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𝟓</m:t>
                        </m:r>
                      </m:e>
                      <m:sup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𝒐</m:t>
                        </m:r>
                      </m:sup>
                    </m:sSup>
                    <m:r>
                      <a:rPr lang="en-US" b="1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𝟏</m:t>
                    </m:r>
                    <m:sSup>
                      <m:sSup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𝟓</m:t>
                        </m:r>
                      </m:e>
                      <m:sup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𝒐</m:t>
                        </m:r>
                      </m:sup>
                    </m:sSup>
                    <m:r>
                      <a:rPr lang="en-US" b="1" i="1">
                        <a:latin typeface="Cambria Math" panose="02040503050406030204" pitchFamily="18" charset="0"/>
                      </a:rPr>
                      <m:t>)=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𝟑</m:t>
                    </m:r>
                    <m:sSup>
                      <m:sSup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𝟎</m:t>
                        </m:r>
                      </m:e>
                      <m:sup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𝒐</m:t>
                        </m:r>
                      </m:sup>
                    </m:sSup>
                  </m:oMath>
                </a14:m>
                <a:r>
                  <a:rPr lang="en-US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 </a:t>
                </a:r>
              </a:p>
              <a:p>
                <a:r>
                  <a:rPr lang="en-US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Áp</a:t>
                </a:r>
                <a:r>
                  <a:rPr lang="en-US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dụng</a:t>
                </a:r>
                <a:r>
                  <a:rPr lang="en-US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Định</a:t>
                </a:r>
                <a:r>
                  <a:rPr lang="en-US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lí</a:t>
                </a:r>
                <a:r>
                  <a:rPr lang="en-US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sin, ta </a:t>
                </a:r>
                <a:r>
                  <a:rPr lang="en-US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en-US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:</a:t>
                </a:r>
              </a:p>
              <a:p>
                <a:pPr marL="0" indent="0">
                  <a:buNone/>
                </a:pPr>
                <a:r>
                  <a:rPr lang="en-US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5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500" b="1" i="1">
                            <a:latin typeface="Cambria Math" panose="02040503050406030204" pitchFamily="18" charset="0"/>
                          </a:rPr>
                          <m:t>𝒂</m:t>
                        </m:r>
                      </m:num>
                      <m:den>
                        <m:func>
                          <m:funcPr>
                            <m:ctrlPr>
                              <a:rPr lang="en-US" sz="5500" b="1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a:rPr lang="en-US" sz="5500" b="1" i="1">
                                <a:latin typeface="Cambria Math" panose="02040503050406030204" pitchFamily="18" charset="0"/>
                              </a:rPr>
                              <m:t>𝒔𝒊𝒏</m:t>
                            </m:r>
                          </m:fName>
                          <m:e>
                            <m:r>
                              <a:rPr lang="en-US" sz="5500" b="1" i="1">
                                <a:latin typeface="Cambria Math" panose="02040503050406030204" pitchFamily="18" charset="0"/>
                              </a:rPr>
                              <m:t>𝟏</m:t>
                            </m:r>
                          </m:e>
                        </m:func>
                        <m:r>
                          <a:rPr lang="en-US" sz="5500" b="1" i="1">
                            <a:latin typeface="Cambria Math" panose="02040503050406030204" pitchFamily="18" charset="0"/>
                          </a:rPr>
                          <m:t>𝟑</m:t>
                        </m:r>
                        <m:sSup>
                          <m:sSupPr>
                            <m:ctrlPr>
                              <a:rPr lang="en-US" sz="5500" b="1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5500" b="1" i="1">
                                <a:latin typeface="Cambria Math" panose="02040503050406030204" pitchFamily="18" charset="0"/>
                              </a:rPr>
                              <m:t>𝟓</m:t>
                            </m:r>
                          </m:e>
                          <m:sup>
                            <m:r>
                              <a:rPr lang="en-US" sz="5500" b="1" i="1"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p>
                        </m:sSup>
                      </m:den>
                    </m:f>
                    <m:r>
                      <a:rPr lang="en-US" sz="5500" b="1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55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500" b="1" i="1">
                            <a:latin typeface="Cambria Math" panose="02040503050406030204" pitchFamily="18" charset="0"/>
                          </a:rPr>
                          <m:t>𝟏𝟐</m:t>
                        </m:r>
                      </m:num>
                      <m:den>
                        <m:func>
                          <m:funcPr>
                            <m:ctrlPr>
                              <a:rPr lang="en-US" sz="5500" b="1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a:rPr lang="en-US" sz="5500" b="1" i="1">
                                <a:latin typeface="Cambria Math" panose="02040503050406030204" pitchFamily="18" charset="0"/>
                              </a:rPr>
                              <m:t>𝒔𝒊𝒏</m:t>
                            </m:r>
                          </m:fName>
                          <m:e>
                            <m:r>
                              <a:rPr lang="en-US" sz="5500" b="1" i="1">
                                <a:latin typeface="Cambria Math" panose="02040503050406030204" pitchFamily="18" charset="0"/>
                              </a:rPr>
                              <m:t>𝟑</m:t>
                            </m:r>
                          </m:e>
                        </m:func>
                        <m:sSup>
                          <m:sSupPr>
                            <m:ctrlPr>
                              <a:rPr lang="en-US" sz="5500" b="1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5500" b="1" i="1">
                                <a:latin typeface="Cambria Math" panose="02040503050406030204" pitchFamily="18" charset="0"/>
                              </a:rPr>
                              <m:t>𝟎</m:t>
                            </m:r>
                          </m:e>
                          <m:sup>
                            <m:r>
                              <a:rPr lang="en-US" sz="5500" b="1" i="1"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p>
                        </m:sSup>
                      </m:den>
                    </m:f>
                    <m:r>
                      <a:rPr lang="en-US" sz="5500" b="1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55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500" b="1" i="1">
                            <a:latin typeface="Cambria Math" panose="02040503050406030204" pitchFamily="18" charset="0"/>
                          </a:rPr>
                          <m:t>𝒄</m:t>
                        </m:r>
                      </m:num>
                      <m:den>
                        <m:func>
                          <m:funcPr>
                            <m:ctrlPr>
                              <a:rPr lang="en-US" sz="5500" b="1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a:rPr lang="en-US" sz="5500" b="1" i="1">
                                <a:latin typeface="Cambria Math" panose="02040503050406030204" pitchFamily="18" charset="0"/>
                              </a:rPr>
                              <m:t>𝒔𝒊𝒏</m:t>
                            </m:r>
                          </m:fName>
                          <m:e>
                            <m:r>
                              <a:rPr lang="en-US" sz="5500" b="1" i="1">
                                <a:latin typeface="Cambria Math" panose="02040503050406030204" pitchFamily="18" charset="0"/>
                              </a:rPr>
                              <m:t>𝟏</m:t>
                            </m:r>
                          </m:e>
                        </m:func>
                        <m:sSup>
                          <m:sSupPr>
                            <m:ctrlPr>
                              <a:rPr lang="en-US" sz="5500" b="1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5500" b="1" i="1">
                                <a:latin typeface="Cambria Math" panose="02040503050406030204" pitchFamily="18" charset="0"/>
                              </a:rPr>
                              <m:t>𝟓</m:t>
                            </m:r>
                          </m:e>
                          <m:sup>
                            <m:r>
                              <a:rPr lang="en-US" sz="5500" b="1" i="1"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p>
                        </m:sSup>
                      </m:den>
                    </m:f>
                    <m:r>
                      <a:rPr lang="en-US" sz="5500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5500" b="1" i="1"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5500" b="1" i="1">
                        <a:latin typeface="Cambria Math" panose="02040503050406030204" pitchFamily="18" charset="0"/>
                      </a:rPr>
                      <m:t>𝑹</m:t>
                    </m:r>
                    <m:r>
                      <a:rPr lang="en-US" sz="5500" b="1" i="1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n-US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</a:p>
              <a:p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lvl="0"/>
                <a:endParaRPr lang="en-US" sz="3200" dirty="0"/>
              </a:p>
            </p:txBody>
          </p:sp>
        </mc:Choice>
        <mc:Fallback xmlns="">
          <p:sp>
            <p:nvSpPr>
              <p:cNvPr id="99" name="Content Placeholder 2">
                <a:extLst>
                  <a:ext uri="{FF2B5EF4-FFF2-40B4-BE49-F238E27FC236}">
                    <a16:creationId xmlns:a16="http://schemas.microsoft.com/office/drawing/2014/main" id="{14822BB7-DB89-4357-87F0-6E511FC44A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219" y="2743200"/>
                <a:ext cx="11987308" cy="10760076"/>
              </a:xfrm>
              <a:prstGeom prst="rect">
                <a:avLst/>
              </a:prstGeom>
              <a:blipFill>
                <a:blip r:embed="rId5"/>
                <a:stretch>
                  <a:fillRect l="-2287"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08B49A2E-2A9D-46FD-AE9C-29462A33F0E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2432890" y="2743200"/>
                <a:ext cx="11630891" cy="10760076"/>
              </a:xfrm>
              <a:prstGeom prst="rect">
                <a:avLst/>
              </a:prstGeom>
              <a:solidFill>
                <a:srgbClr val="D6F7FE"/>
              </a:solidFill>
              <a:ln>
                <a:solidFill>
                  <a:srgbClr val="00B0F0"/>
                </a:solidFill>
              </a:ln>
            </p:spPr>
            <p:txBody>
              <a:bodyPr/>
              <a:lstStyle>
                <a:lvl1pPr marL="457200" indent="-457200" algn="l" defTabSz="1828800" rtl="0" eaLnBrk="1" latinLnBrk="0" hangingPunct="1">
                  <a:lnSpc>
                    <a:spcPct val="90000"/>
                  </a:lnSpc>
                  <a:spcBef>
                    <a:spcPts val="2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1pPr>
                <a:lvl2pPr marL="1371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2pPr>
                <a:lvl3pPr marL="2286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3pPr>
                <a:lvl4pPr marL="3200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4pPr>
                <a:lvl5pPr marL="41148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5pPr>
                <a:lvl6pPr marL="50292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5943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6858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7772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Suy</a:t>
                </a:r>
                <a:r>
                  <a:rPr lang="en-US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ra</a:t>
                </a:r>
                <a:r>
                  <a:rPr lang="en-US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𝒂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𝟏𝟐</m:t>
                        </m:r>
                      </m:num>
                      <m:den>
                        <m:func>
                          <m:funcPr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𝒔𝒊𝒏</m:t>
                            </m:r>
                          </m:fName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𝟑</m:t>
                            </m:r>
                          </m:e>
                        </m:func>
                        <m:sSup>
                          <m:sSupPr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𝟎</m:t>
                            </m:r>
                          </m:e>
                          <m:sup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p>
                        </m:sSup>
                      </m:den>
                    </m:f>
                    <m:func>
                      <m:func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𝒔𝒊𝒏</m:t>
                        </m:r>
                      </m:fName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𝟏</m:t>
                        </m:r>
                      </m:e>
                    </m:func>
                    <m:r>
                      <a:rPr lang="en-US" b="1" i="1">
                        <a:latin typeface="Cambria Math" panose="02040503050406030204" pitchFamily="18" charset="0"/>
                      </a:rPr>
                      <m:t>𝟑</m:t>
                    </m:r>
                    <m:sSup>
                      <m:sSup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𝟓</m:t>
                        </m:r>
                      </m:e>
                      <m:sup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p>
                    <m:r>
                      <a:rPr lang="en-US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𝟏𝟐</m:t>
                    </m:r>
                    <m:rad>
                      <m:radPr>
                        <m:degHide m:val="on"/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𝟐</m:t>
                        </m:r>
                      </m:e>
                    </m:rad>
                    <m:r>
                      <a:rPr lang="en-US" b="1" i="1">
                        <a:latin typeface="Cambria Math" panose="02040503050406030204" pitchFamily="18" charset="0"/>
                      </a:rPr>
                      <m:t>;</m:t>
                    </m:r>
                  </m:oMath>
                </a14:m>
                <a:endParaRPr lang="en-US" b="1" i="1" dirty="0">
                  <a:latin typeface="Cambria Math" panose="02040503050406030204" pitchFamily="18" charset="0"/>
                </a:endParaRPr>
              </a:p>
              <a:p>
                <a:pPr marL="0" indent="0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>
                          <a:latin typeface="Cambria Math" panose="02040503050406030204" pitchFamily="18" charset="0"/>
                        </a:rPr>
                        <m:t>𝒄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𝟏𝟐</m:t>
                          </m:r>
                        </m:num>
                        <m:den>
                          <m:func>
                            <m:funcPr>
                              <m:ctrlPr>
                                <a:rPr lang="en-US" b="1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𝒔𝒊𝒏</m:t>
                              </m:r>
                            </m:fName>
                            <m:e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</m:e>
                          </m:func>
                          <m:sSup>
                            <m:sSupPr>
                              <m:ctrlPr>
                                <a:rPr lang="en-US" b="1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sup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p>
                          </m:sSup>
                        </m:den>
                      </m:f>
                      <m:func>
                        <m:funcPr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𝒔𝒊𝒏</m:t>
                          </m:r>
                        </m:fName>
                        <m: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𝟏</m:t>
                          </m:r>
                        </m:e>
                      </m:func>
                      <m:sSup>
                        <m:sSupPr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𝟓</m:t>
                          </m:r>
                        </m:e>
                        <m:sup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𝟎</m:t>
                          </m:r>
                        </m:sup>
                      </m:sSup>
                    </m:oMath>
                  </m:oMathPara>
                </a14:m>
                <a:endParaRPr lang="en-US" b="1" i="1" dirty="0">
                  <a:latin typeface="Cambria Math" panose="02040503050406030204" pitchFamily="18" charset="0"/>
                </a:endParaRPr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en-US" b="1" dirty="0"/>
                  <a:t>                        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𝟐𝟒</m:t>
                    </m:r>
                    <m:func>
                      <m:func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𝒔𝒊𝒏</m:t>
                        </m:r>
                      </m:fName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𝟏</m:t>
                        </m:r>
                      </m:e>
                    </m:func>
                    <m:sSup>
                      <m:sSup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𝟓</m:t>
                        </m:r>
                      </m:e>
                      <m:sup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p>
                    <m:d>
                      <m:d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≃</m:t>
                        </m:r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𝟔</m:t>
                        </m:r>
                        <m:r>
                          <a:rPr lang="en-US" b="1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𝟐𝟏</m:t>
                        </m:r>
                      </m:e>
                    </m:d>
                    <m:r>
                      <a:rPr lang="en-US" b="1" i="1">
                        <a:latin typeface="Cambria Math" panose="02040503050406030204" pitchFamily="18" charset="0"/>
                      </a:rPr>
                      <m:t>;</m:t>
                    </m:r>
                  </m:oMath>
                </a14:m>
                <a:endParaRPr lang="en-US" b="1" i="1" dirty="0">
                  <a:latin typeface="Cambria Math" panose="02040503050406030204" pitchFamily="18" charset="0"/>
                </a:endParaRPr>
              </a:p>
              <a:p>
                <a:pPr marL="0" indent="0">
                  <a:lnSpc>
                    <a:spcPct val="150000"/>
                  </a:lnSpc>
                  <a:buNone/>
                </a:pP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 </m:t>
                    </m:r>
                    <m:func>
                      <m:func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⇒</m:t>
                        </m:r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𝑹</m:t>
                        </m:r>
                      </m:fName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=</m:t>
                        </m:r>
                      </m:e>
                    </m:func>
                    <m:f>
                      <m:f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𝟏𝟐</m:t>
                        </m:r>
                      </m:num>
                      <m:den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𝟐</m:t>
                        </m:r>
                        <m:func>
                          <m:funcPr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𝒔𝒊𝒏</m:t>
                            </m:r>
                          </m:fName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𝟑</m:t>
                            </m:r>
                          </m:e>
                        </m:func>
                        <m:sSup>
                          <m:sSupPr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𝟎</m:t>
                            </m:r>
                          </m:e>
                          <m:sup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p>
                        </m:sSup>
                      </m:den>
                    </m:f>
                    <m:r>
                      <a:rPr lang="en-US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𝟏𝟐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n-US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08B49A2E-2A9D-46FD-AE9C-29462A33F0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32890" y="2743200"/>
                <a:ext cx="11630891" cy="10760076"/>
              </a:xfrm>
              <a:prstGeom prst="rect">
                <a:avLst/>
              </a:prstGeom>
              <a:blipFill>
                <a:blip r:embed="rId6"/>
                <a:stretch>
                  <a:fillRect l="-2148"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7" name="Group 26">
            <a:extLst>
              <a:ext uri="{FF2B5EF4-FFF2-40B4-BE49-F238E27FC236}">
                <a16:creationId xmlns:a16="http://schemas.microsoft.com/office/drawing/2014/main" id="{DEF3DAE3-C7A3-4525-BFD8-25079905D085}"/>
              </a:ext>
            </a:extLst>
          </p:cNvPr>
          <p:cNvGrpSpPr/>
          <p:nvPr/>
        </p:nvGrpSpPr>
        <p:grpSpPr>
          <a:xfrm>
            <a:off x="1011783" y="2777007"/>
            <a:ext cx="3084873" cy="1018479"/>
            <a:chOff x="22440" y="31731"/>
            <a:chExt cx="609669" cy="261398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0CF9AF95-F2F5-4826-89CB-F0ACA73DB33F}"/>
                </a:ext>
              </a:extLst>
            </p:cNvPr>
            <p:cNvGrpSpPr/>
            <p:nvPr/>
          </p:nvGrpSpPr>
          <p:grpSpPr>
            <a:xfrm>
              <a:off x="22440" y="56989"/>
              <a:ext cx="606801" cy="160779"/>
              <a:chOff x="31572" y="57432"/>
              <a:chExt cx="853779" cy="198971"/>
            </a:xfrm>
          </p:grpSpPr>
          <p:sp>
            <p:nvSpPr>
              <p:cNvPr id="30" name="Arrow: Pentagon 29">
                <a:extLst>
                  <a:ext uri="{FF2B5EF4-FFF2-40B4-BE49-F238E27FC236}">
                    <a16:creationId xmlns:a16="http://schemas.microsoft.com/office/drawing/2014/main" id="{E8741584-E7A1-4ACF-A1B0-5224B9F69492}"/>
                  </a:ext>
                </a:extLst>
              </p:cNvPr>
              <p:cNvSpPr/>
              <p:nvPr/>
            </p:nvSpPr>
            <p:spPr>
              <a:xfrm>
                <a:off x="200549" y="57432"/>
                <a:ext cx="684802" cy="196062"/>
              </a:xfrm>
              <a:prstGeom prst="homePlate">
                <a:avLst/>
              </a:prstGeom>
              <a:solidFill>
                <a:srgbClr val="FCFFEF"/>
              </a:solidFill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>
                  <a:lnSpc>
                    <a:spcPct val="106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1000" b="1" kern="1200">
                    <a:solidFill>
                      <a:srgbClr val="0000CC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120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1" name="Arrow: Chevron 30">
                <a:extLst>
                  <a:ext uri="{FF2B5EF4-FFF2-40B4-BE49-F238E27FC236}">
                    <a16:creationId xmlns:a16="http://schemas.microsoft.com/office/drawing/2014/main" id="{9C568DD1-1843-4B81-971D-A4C82DEE93E7}"/>
                  </a:ext>
                </a:extLst>
              </p:cNvPr>
              <p:cNvSpPr/>
              <p:nvPr/>
            </p:nvSpPr>
            <p:spPr>
              <a:xfrm>
                <a:off x="31572" y="60341"/>
                <a:ext cx="162630" cy="196062"/>
              </a:xfrm>
              <a:prstGeom prst="chevron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Arrow: Chevron 31">
                <a:extLst>
                  <a:ext uri="{FF2B5EF4-FFF2-40B4-BE49-F238E27FC236}">
                    <a16:creationId xmlns:a16="http://schemas.microsoft.com/office/drawing/2014/main" id="{A92FA0F6-1303-47A9-8224-4E1DD56B472E}"/>
                  </a:ext>
                </a:extLst>
              </p:cNvPr>
              <p:cNvSpPr/>
              <p:nvPr/>
            </p:nvSpPr>
            <p:spPr>
              <a:xfrm>
                <a:off x="116273" y="60276"/>
                <a:ext cx="176766" cy="196062"/>
              </a:xfrm>
              <a:prstGeom prst="chevron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9" name="TextBox 56">
              <a:extLst>
                <a:ext uri="{FF2B5EF4-FFF2-40B4-BE49-F238E27FC236}">
                  <a16:creationId xmlns:a16="http://schemas.microsoft.com/office/drawing/2014/main" id="{B356FE60-8E53-48D9-9EC1-AED752392516}"/>
                </a:ext>
              </a:extLst>
            </p:cNvPr>
            <p:cNvSpPr txBox="1"/>
            <p:nvPr/>
          </p:nvSpPr>
          <p:spPr>
            <a:xfrm>
              <a:off x="188108" y="31731"/>
              <a:ext cx="444001" cy="261398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4800" b="1" kern="1200" dirty="0" err="1">
                  <a:solidFill>
                    <a:srgbClr val="0000CC"/>
                  </a:solidFill>
                  <a:effectLst/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V</a:t>
              </a:r>
              <a:r>
                <a:rPr lang="en-US" sz="4800" b="1" dirty="0" err="1">
                  <a:solidFill>
                    <a:srgbClr val="0000CC"/>
                  </a:solidFill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í</a:t>
              </a:r>
              <a:r>
                <a:rPr lang="en-US" sz="4800" b="1" dirty="0">
                  <a:solidFill>
                    <a:srgbClr val="0000CC"/>
                  </a:solidFill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0000CC"/>
                  </a:solidFill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dụ</a:t>
              </a:r>
              <a:r>
                <a:rPr lang="en-US" sz="4800" b="1" kern="1200" dirty="0">
                  <a:solidFill>
                    <a:srgbClr val="0000CC"/>
                  </a:solidFill>
                  <a:effectLst/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 2. </a:t>
              </a:r>
              <a:endParaRPr lang="en-US" sz="4800" dirty="0">
                <a:effectLst/>
                <a:latin typeface="Tomaho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2" name="Screen Recording 4">
            <a:hlinkClick r:id="" action="ppaction://media"/>
            <a:extLst>
              <a:ext uri="{FF2B5EF4-FFF2-40B4-BE49-F238E27FC236}">
                <a16:creationId xmlns:a16="http://schemas.microsoft.com/office/drawing/2014/main" id="{4187B581-D5BD-E65D-3668-0E63D415B56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181600" y="5334000"/>
            <a:ext cx="70104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3224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9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59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itle 1">
            <a:extLst>
              <a:ext uri="{FF2B5EF4-FFF2-40B4-BE49-F238E27FC236}">
                <a16:creationId xmlns:a16="http://schemas.microsoft.com/office/drawing/2014/main" id="{D87ADF89-46F9-4713-9744-A644701231B8}"/>
              </a:ext>
            </a:extLst>
          </p:cNvPr>
          <p:cNvSpPr txBox="1">
            <a:spLocks/>
          </p:cNvSpPr>
          <p:nvPr/>
        </p:nvSpPr>
        <p:spPr>
          <a:xfrm>
            <a:off x="838200" y="1879601"/>
            <a:ext cx="23164800" cy="787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/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Tomaho"/>
                <a:ea typeface="+mj-ea"/>
                <a:cs typeface="+mj-cs"/>
              </a:defRPr>
            </a:lvl1pPr>
          </a:lstStyle>
          <a:p>
            <a:r>
              <a:rPr lang="en-US" b="1" dirty="0"/>
              <a:t>2. ĐỊNH LÍ SIN 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9" name="Content Placeholder 2">
                <a:extLst>
                  <a:ext uri="{FF2B5EF4-FFF2-40B4-BE49-F238E27FC236}">
                    <a16:creationId xmlns:a16="http://schemas.microsoft.com/office/drawing/2014/main" id="{14822BB7-DB89-4357-87F0-6E511FC44A6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20219" y="2743200"/>
                <a:ext cx="11987308" cy="10760076"/>
              </a:xfrm>
              <a:prstGeom prst="rect">
                <a:avLst/>
              </a:prstGeom>
              <a:solidFill>
                <a:srgbClr val="D6F7FE"/>
              </a:solidFill>
              <a:ln>
                <a:solidFill>
                  <a:srgbClr val="00B0F0"/>
                </a:solidFill>
              </a:ln>
            </p:spPr>
            <p:txBody>
              <a:bodyPr/>
              <a:lstStyle>
                <a:lvl1pPr marL="457200" indent="-457200" algn="l" defTabSz="1828800" rtl="0" eaLnBrk="1" latinLnBrk="0" hangingPunct="1">
                  <a:lnSpc>
                    <a:spcPct val="90000"/>
                  </a:lnSpc>
                  <a:spcBef>
                    <a:spcPts val="2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1pPr>
                <a:lvl2pPr marL="1371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2pPr>
                <a:lvl3pPr marL="2286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3pPr>
                <a:lvl4pPr marL="3200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4pPr>
                <a:lvl5pPr marL="41148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5pPr>
                <a:lvl6pPr marL="50292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5943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6858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7772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  <a:p>
                <a:r>
                  <a:rPr lang="en-US" b="1" dirty="0"/>
                  <a:t>Cho tam </a:t>
                </a:r>
                <a:r>
                  <a:rPr lang="en-US" b="1" dirty="0" err="1"/>
                  <a:t>giác</a:t>
                </a:r>
                <a:r>
                  <a:rPr lang="en-US" b="1" dirty="0"/>
                  <a:t>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𝑨𝑩𝑪</m:t>
                    </m:r>
                  </m:oMath>
                </a14:m>
                <a:r>
                  <a:rPr lang="en-US" b="1" dirty="0"/>
                  <a:t> </a:t>
                </a:r>
                <a:r>
                  <a:rPr lang="en-US" b="1" dirty="0" err="1"/>
                  <a:t>có</a:t>
                </a:r>
                <a:r>
                  <a:rPr lang="en-US" b="1" dirty="0"/>
                  <a:t>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𝒃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𝟖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𝒄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𝟓</m:t>
                    </m:r>
                  </m:oMath>
                </a14:m>
                <a:r>
                  <a:rPr lang="en-US" b="1" dirty="0"/>
                  <a:t> và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</m:acc>
                    <m:r>
                      <a:rPr lang="en-US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𝟖</m:t>
                    </m:r>
                    <m:sSup>
                      <m:sSup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𝟎</m:t>
                        </m:r>
                      </m:e>
                      <m:sup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𝒐</m:t>
                        </m:r>
                      </m:sup>
                    </m:sSup>
                  </m:oMath>
                </a14:m>
                <a:r>
                  <a:rPr lang="en-US" b="1" dirty="0"/>
                  <a:t>. </a:t>
                </a:r>
                <a:r>
                  <a:rPr lang="en-US" b="1" dirty="0" err="1"/>
                  <a:t>Tính</a:t>
                </a:r>
                <a:r>
                  <a:rPr lang="en-US" b="1" dirty="0"/>
                  <a:t> số </a:t>
                </a:r>
                <a:r>
                  <a:rPr lang="en-US" b="1" dirty="0" err="1"/>
                  <a:t>đo</a:t>
                </a:r>
                <a:r>
                  <a:rPr lang="en-US" b="1" dirty="0"/>
                  <a:t> </a:t>
                </a:r>
                <a:r>
                  <a:rPr lang="en-US" b="1" dirty="0" err="1"/>
                  <a:t>các</a:t>
                </a:r>
                <a:r>
                  <a:rPr lang="en-US" b="1" dirty="0"/>
                  <a:t> </a:t>
                </a:r>
                <a:r>
                  <a:rPr lang="en-US" b="1" dirty="0" err="1"/>
                  <a:t>góc</a:t>
                </a:r>
                <a:r>
                  <a:rPr lang="en-US" b="1" dirty="0"/>
                  <a:t>, </a:t>
                </a:r>
                <a:r>
                  <a:rPr lang="en-US" b="1" dirty="0" err="1"/>
                  <a:t>bán</a:t>
                </a:r>
                <a:r>
                  <a:rPr lang="en-US" b="1" dirty="0"/>
                  <a:t> </a:t>
                </a:r>
                <a:r>
                  <a:rPr lang="en-US" b="1" dirty="0" err="1"/>
                  <a:t>kính</a:t>
                </a:r>
                <a:r>
                  <a:rPr lang="en-US" b="1" dirty="0"/>
                  <a:t> </a:t>
                </a:r>
                <a:r>
                  <a:rPr lang="en-US" b="1" dirty="0" err="1"/>
                  <a:t>đường</a:t>
                </a:r>
                <a:r>
                  <a:rPr lang="en-US" b="1" dirty="0"/>
                  <a:t> </a:t>
                </a:r>
                <a:r>
                  <a:rPr lang="en-US" b="1" dirty="0" err="1"/>
                  <a:t>tròn</a:t>
                </a:r>
                <a:r>
                  <a:rPr lang="en-US" b="1" dirty="0"/>
                  <a:t> </a:t>
                </a:r>
                <a:r>
                  <a:rPr lang="en-US" b="1" dirty="0" err="1"/>
                  <a:t>ngoại</a:t>
                </a:r>
                <a:r>
                  <a:rPr lang="en-US" b="1" dirty="0"/>
                  <a:t> </a:t>
                </a:r>
                <a:r>
                  <a:rPr lang="en-US" b="1" dirty="0" err="1"/>
                  <a:t>tiếp</a:t>
                </a:r>
                <a:r>
                  <a:rPr lang="en-US" b="1" dirty="0"/>
                  <a:t> và </a:t>
                </a:r>
                <a:r>
                  <a:rPr lang="en-US" b="1" dirty="0" err="1"/>
                  <a:t>độ</a:t>
                </a:r>
                <a:r>
                  <a:rPr lang="en-US" b="1" dirty="0"/>
                  <a:t> </a:t>
                </a:r>
                <a:r>
                  <a:rPr lang="en-US" b="1" dirty="0" err="1"/>
                  <a:t>dài</a:t>
                </a:r>
                <a:r>
                  <a:rPr lang="en-US" b="1" dirty="0"/>
                  <a:t> </a:t>
                </a:r>
                <a:r>
                  <a:rPr lang="en-US" b="1" dirty="0" err="1"/>
                  <a:t>cạnh</a:t>
                </a:r>
                <a:r>
                  <a:rPr lang="en-US" b="1" dirty="0"/>
                  <a:t> </a:t>
                </a:r>
                <a:r>
                  <a:rPr lang="en-US" b="1" dirty="0" err="1"/>
                  <a:t>còn</a:t>
                </a:r>
                <a:r>
                  <a:rPr lang="en-US" b="1" dirty="0"/>
                  <a:t> </a:t>
                </a:r>
                <a:r>
                  <a:rPr lang="en-US" b="1" dirty="0" err="1"/>
                  <a:t>lại</a:t>
                </a:r>
                <a:r>
                  <a:rPr lang="en-US" b="1" dirty="0"/>
                  <a:t> </a:t>
                </a:r>
                <a:r>
                  <a:rPr lang="en-US" b="1" dirty="0" err="1"/>
                  <a:t>của</a:t>
                </a:r>
                <a:r>
                  <a:rPr lang="en-US" b="1" dirty="0"/>
                  <a:t> tam </a:t>
                </a:r>
                <a:r>
                  <a:rPr lang="en-US" b="1" dirty="0" err="1"/>
                  <a:t>giác</a:t>
                </a:r>
                <a:r>
                  <a:rPr lang="en-US" b="1" dirty="0"/>
                  <a:t>.</a:t>
                </a:r>
              </a:p>
              <a:p>
                <a:pPr marL="0" indent="0" algn="ctr">
                  <a:buNone/>
                </a:pPr>
                <a:r>
                  <a:rPr lang="en-US" b="1" dirty="0" err="1">
                    <a:solidFill>
                      <a:srgbClr val="FF0000"/>
                    </a:solidFill>
                  </a:rPr>
                  <a:t>Giải</a:t>
                </a:r>
                <a:endParaRPr lang="en-US" b="1" dirty="0">
                  <a:solidFill>
                    <a:srgbClr val="FF0000"/>
                  </a:solidFill>
                </a:endParaRPr>
              </a:p>
              <a:p>
                <a:r>
                  <a:rPr lang="en-US" b="1" dirty="0" err="1"/>
                  <a:t>Áp</a:t>
                </a:r>
                <a:r>
                  <a:rPr lang="en-US" b="1" dirty="0"/>
                  <a:t> </a:t>
                </a:r>
                <a:r>
                  <a:rPr lang="en-US" b="1" dirty="0" err="1"/>
                  <a:t>dụng</a:t>
                </a:r>
                <a:r>
                  <a:rPr lang="en-US" b="1" dirty="0"/>
                  <a:t> </a:t>
                </a:r>
                <a:r>
                  <a:rPr lang="en-US" b="1" dirty="0" err="1"/>
                  <a:t>Định</a:t>
                </a:r>
                <a:r>
                  <a:rPr lang="en-US" b="1" dirty="0"/>
                  <a:t> </a:t>
                </a:r>
                <a:r>
                  <a:rPr lang="en-US" b="1" dirty="0" err="1"/>
                  <a:t>lí</a:t>
                </a:r>
                <a:r>
                  <a:rPr lang="en-US" b="1" dirty="0"/>
                  <a:t> sin </a:t>
                </a:r>
                <a:r>
                  <a:rPr lang="en-US" b="1" dirty="0" err="1"/>
                  <a:t>cho</a:t>
                </a:r>
                <a:r>
                  <a:rPr lang="en-US" b="1" dirty="0"/>
                  <a:t> tam </a:t>
                </a:r>
                <a:r>
                  <a:rPr lang="en-US" b="1" dirty="0" err="1"/>
                  <a:t>giác</a:t>
                </a:r>
                <a:r>
                  <a:rPr lang="en-US" b="1" dirty="0"/>
                  <a:t>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𝑨𝑩𝑪</m:t>
                    </m:r>
                  </m:oMath>
                </a14:m>
                <a:r>
                  <a:rPr lang="en-US" b="1" dirty="0"/>
                  <a:t> ta </a:t>
                </a:r>
                <a:r>
                  <a:rPr lang="en-US" b="1" dirty="0" err="1"/>
                  <a:t>có</a:t>
                </a:r>
                <a:r>
                  <a:rPr lang="en-US" b="1" dirty="0"/>
                  <a:t>:  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𝒃</m:t>
                          </m:r>
                        </m:num>
                        <m:den>
                          <m:func>
                            <m:funcPr>
                              <m:ctrlPr>
                                <a:rPr lang="en-US" b="1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𝒔𝒊𝒏</m:t>
                              </m:r>
                            </m:fName>
                            <m:e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𝑩</m:t>
                              </m:r>
                            </m:e>
                          </m:func>
                        </m:den>
                      </m:f>
                      <m:r>
                        <a:rPr lang="en-US" b="1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𝒄</m:t>
                          </m:r>
                        </m:num>
                        <m:den>
                          <m:func>
                            <m:funcPr>
                              <m:ctrlPr>
                                <a:rPr lang="en-US" b="1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𝒔𝒊𝒏</m:t>
                              </m:r>
                            </m:fName>
                            <m:e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𝑪</m:t>
                              </m:r>
                            </m:e>
                          </m:func>
                        </m:den>
                      </m:f>
                      <m:r>
                        <a:rPr lang="en-US" b="1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𝑹</m:t>
                      </m:r>
                    </m:oMath>
                  </m:oMathPara>
                </a14:m>
                <a:endParaRPr lang="en-US" b="1" i="1" dirty="0"/>
              </a:p>
              <a:p>
                <a:pPr marL="0" indent="0">
                  <a:buNone/>
                </a:pPr>
                <a:endParaRPr lang="en-US" b="1" i="1" dirty="0"/>
              </a:p>
              <a:p>
                <a:pPr marL="0" indent="0">
                  <a:buNone/>
                </a:pPr>
                <a:endParaRPr lang="en-US" b="1" dirty="0"/>
              </a:p>
              <a:p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lvl="0"/>
                <a:endParaRPr lang="en-US" sz="3200" dirty="0"/>
              </a:p>
            </p:txBody>
          </p:sp>
        </mc:Choice>
        <mc:Fallback xmlns="">
          <p:sp>
            <p:nvSpPr>
              <p:cNvPr id="99" name="Content Placeholder 2">
                <a:extLst>
                  <a:ext uri="{FF2B5EF4-FFF2-40B4-BE49-F238E27FC236}">
                    <a16:creationId xmlns:a16="http://schemas.microsoft.com/office/drawing/2014/main" id="{14822BB7-DB89-4357-87F0-6E511FC44A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219" y="2743200"/>
                <a:ext cx="11987308" cy="10760076"/>
              </a:xfrm>
              <a:prstGeom prst="rect">
                <a:avLst/>
              </a:prstGeom>
              <a:blipFill>
                <a:blip r:embed="rId3"/>
                <a:stretch>
                  <a:fillRect l="-2083" r="-2337"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8B49A2E-2A9D-46FD-AE9C-29462A33F0E6}"/>
              </a:ext>
            </a:extLst>
          </p:cNvPr>
          <p:cNvSpPr txBox="1">
            <a:spLocks/>
          </p:cNvSpPr>
          <p:nvPr/>
        </p:nvSpPr>
        <p:spPr>
          <a:xfrm>
            <a:off x="12432890" y="2743200"/>
            <a:ext cx="11630891" cy="10760076"/>
          </a:xfrm>
          <a:prstGeom prst="rect">
            <a:avLst/>
          </a:prstGeom>
          <a:solidFill>
            <a:srgbClr val="D6F7FE"/>
          </a:solidFill>
          <a:ln>
            <a:solidFill>
              <a:srgbClr val="00B0F0"/>
            </a:solidFill>
          </a:ln>
        </p:spPr>
        <p:txBody>
          <a:bodyPr/>
          <a:lstStyle>
            <a:lvl1pPr marL="457200" indent="-457200" algn="l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1pPr>
            <a:lvl2pPr marL="1371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2pPr>
            <a:lvl3pPr marL="2286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3pPr>
            <a:lvl4pPr marL="3200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4pPr>
            <a:lvl5pPr marL="41148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EF3DAE3-C7A3-4525-BFD8-25079905D085}"/>
              </a:ext>
            </a:extLst>
          </p:cNvPr>
          <p:cNvGrpSpPr/>
          <p:nvPr/>
        </p:nvGrpSpPr>
        <p:grpSpPr>
          <a:xfrm>
            <a:off x="1011783" y="2732173"/>
            <a:ext cx="4322215" cy="782181"/>
            <a:chOff x="22440" y="20224"/>
            <a:chExt cx="991272" cy="200751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0CF9AF95-F2F5-4826-89CB-F0ACA73DB33F}"/>
                </a:ext>
              </a:extLst>
            </p:cNvPr>
            <p:cNvGrpSpPr/>
            <p:nvPr/>
          </p:nvGrpSpPr>
          <p:grpSpPr>
            <a:xfrm>
              <a:off x="22440" y="56989"/>
              <a:ext cx="991272" cy="160779"/>
              <a:chOff x="31572" y="57432"/>
              <a:chExt cx="1394736" cy="198971"/>
            </a:xfrm>
          </p:grpSpPr>
          <p:sp>
            <p:nvSpPr>
              <p:cNvPr id="30" name="Arrow: Pentagon 29">
                <a:extLst>
                  <a:ext uri="{FF2B5EF4-FFF2-40B4-BE49-F238E27FC236}">
                    <a16:creationId xmlns:a16="http://schemas.microsoft.com/office/drawing/2014/main" id="{E8741584-E7A1-4ACF-A1B0-5224B9F69492}"/>
                  </a:ext>
                </a:extLst>
              </p:cNvPr>
              <p:cNvSpPr/>
              <p:nvPr/>
            </p:nvSpPr>
            <p:spPr>
              <a:xfrm>
                <a:off x="200549" y="57432"/>
                <a:ext cx="1225759" cy="196062"/>
              </a:xfrm>
              <a:prstGeom prst="homePlate">
                <a:avLst/>
              </a:prstGeom>
              <a:solidFill>
                <a:srgbClr val="FCFFEF"/>
              </a:solidFill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>
                  <a:lnSpc>
                    <a:spcPct val="106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1000" b="1" kern="1200">
                    <a:solidFill>
                      <a:srgbClr val="0000CC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120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1" name="Arrow: Chevron 30">
                <a:extLst>
                  <a:ext uri="{FF2B5EF4-FFF2-40B4-BE49-F238E27FC236}">
                    <a16:creationId xmlns:a16="http://schemas.microsoft.com/office/drawing/2014/main" id="{9C568DD1-1843-4B81-971D-A4C82DEE93E7}"/>
                  </a:ext>
                </a:extLst>
              </p:cNvPr>
              <p:cNvSpPr/>
              <p:nvPr/>
            </p:nvSpPr>
            <p:spPr>
              <a:xfrm>
                <a:off x="31572" y="60341"/>
                <a:ext cx="162630" cy="196062"/>
              </a:xfrm>
              <a:prstGeom prst="chevron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Arrow: Chevron 31">
                <a:extLst>
                  <a:ext uri="{FF2B5EF4-FFF2-40B4-BE49-F238E27FC236}">
                    <a16:creationId xmlns:a16="http://schemas.microsoft.com/office/drawing/2014/main" id="{A92FA0F6-1303-47A9-8224-4E1DD56B472E}"/>
                  </a:ext>
                </a:extLst>
              </p:cNvPr>
              <p:cNvSpPr/>
              <p:nvPr/>
            </p:nvSpPr>
            <p:spPr>
              <a:xfrm>
                <a:off x="116273" y="60276"/>
                <a:ext cx="176766" cy="196062"/>
              </a:xfrm>
              <a:prstGeom prst="chevron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9" name="TextBox 56">
              <a:extLst>
                <a:ext uri="{FF2B5EF4-FFF2-40B4-BE49-F238E27FC236}">
                  <a16:creationId xmlns:a16="http://schemas.microsoft.com/office/drawing/2014/main" id="{B356FE60-8E53-48D9-9EC1-AED752392516}"/>
                </a:ext>
              </a:extLst>
            </p:cNvPr>
            <p:cNvSpPr txBox="1"/>
            <p:nvPr/>
          </p:nvSpPr>
          <p:spPr>
            <a:xfrm>
              <a:off x="181341" y="20224"/>
              <a:ext cx="783797" cy="200751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4800" b="1" dirty="0">
                  <a:solidFill>
                    <a:srgbClr val="0000CC"/>
                  </a:solidFill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0000CC"/>
                  </a:solidFill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Luyện</a:t>
              </a:r>
              <a:r>
                <a:rPr lang="en-US" sz="4800" b="1" dirty="0">
                  <a:solidFill>
                    <a:srgbClr val="0000CC"/>
                  </a:solidFill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 tập 2.</a:t>
              </a:r>
              <a:r>
                <a:rPr lang="en-US" sz="4800" b="1" kern="1200" dirty="0">
                  <a:solidFill>
                    <a:srgbClr val="0000CC"/>
                  </a:solidFill>
                  <a:effectLst/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endParaRPr lang="en-US" sz="4800" dirty="0">
                <a:effectLst/>
                <a:latin typeface="Tomaho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048E84C-37CC-7A66-5921-0A02F4ECDC86}"/>
                  </a:ext>
                </a:extLst>
              </p:cNvPr>
              <p:cNvSpPr txBox="1"/>
              <p:nvPr/>
            </p:nvSpPr>
            <p:spPr>
              <a:xfrm>
                <a:off x="12150780" y="3514354"/>
                <a:ext cx="12195110" cy="307513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3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⇒</m:t>
                      </m:r>
                      <m:d>
                        <m:dPr>
                          <m:begChr m:val="{"/>
                          <m:endChr m:val=""/>
                          <m:ctrlPr>
                            <a:rPr kumimoji="0" lang="en-US" sz="43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kumimoji="0" lang="en-US" sz="43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eqArrPr>
                            <m:e>
                              <m:func>
                                <m:funcPr>
                                  <m:ctrlPr>
                                    <a:rPr kumimoji="0" lang="en-US" sz="43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uncPr>
                                <m:fName>
                                  <m:r>
                                    <a:rPr kumimoji="0" lang="en-US" sz="43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𝒔𝒊𝒏</m:t>
                                  </m:r>
                                </m:fName>
                                <m:e>
                                  <m:r>
                                    <a:rPr kumimoji="0" lang="en-US" sz="43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𝑪</m:t>
                                  </m:r>
                                </m:e>
                              </m:func>
                              <m:r>
                                <a:rPr kumimoji="0" lang="en-US" sz="43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kumimoji="0" lang="en-US" sz="43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43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𝒄</m:t>
                                  </m:r>
                                  <m:r>
                                    <a:rPr kumimoji="0" lang="en-US" sz="43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.</m:t>
                                  </m:r>
                                  <m:func>
                                    <m:funcPr>
                                      <m:ctrlPr>
                                        <a:rPr kumimoji="0" lang="en-US" sz="4300" b="1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a:rPr kumimoji="0" lang="en-US" sz="4300" b="1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𝒔𝒊𝒏</m:t>
                                      </m:r>
                                    </m:fName>
                                    <m:e>
                                      <m:r>
                                        <a:rPr kumimoji="0" lang="en-US" sz="4300" b="1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𝑩</m:t>
                                      </m:r>
                                    </m:e>
                                  </m:func>
                                </m:num>
                                <m:den>
                                  <m:r>
                                    <a:rPr kumimoji="0" lang="en-US" sz="43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𝒃</m:t>
                                  </m:r>
                                </m:den>
                              </m:f>
                              <m:r>
                                <a:rPr kumimoji="0" lang="en-US" sz="43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kumimoji="0" lang="en-US" sz="43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43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𝟓</m:t>
                                  </m:r>
                                  <m:r>
                                    <a:rPr kumimoji="0" lang="en-US" sz="43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.</m:t>
                                  </m:r>
                                  <m:func>
                                    <m:funcPr>
                                      <m:ctrlPr>
                                        <a:rPr kumimoji="0" lang="en-US" sz="4300" b="1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a:rPr kumimoji="0" lang="en-US" sz="4300" b="1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𝒔𝒊𝒏</m:t>
                                      </m:r>
                                    </m:fName>
                                    <m:e>
                                      <m:r>
                                        <a:rPr kumimoji="0" lang="en-US" sz="4300" b="1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𝟖</m:t>
                                      </m:r>
                                    </m:e>
                                  </m:func>
                                  <m:sSup>
                                    <m:sSupPr>
                                      <m:ctrlPr>
                                        <a:rPr kumimoji="0" lang="en-US" sz="4300" b="1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4300" b="1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𝟎</m:t>
                                      </m:r>
                                    </m:e>
                                    <m:sup>
                                      <m:r>
                                        <a:rPr kumimoji="0" lang="en-US" sz="4300" b="1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𝟎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kumimoji="0" lang="en-US" sz="43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𝟖</m:t>
                                  </m:r>
                                </m:den>
                              </m:f>
                              <m:r>
                                <a:rPr kumimoji="0" lang="en-US" sz="43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≃</m:t>
                              </m:r>
                              <m:r>
                                <a:rPr kumimoji="0" lang="en-US" sz="43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𝟎</m:t>
                              </m:r>
                              <m:r>
                                <a:rPr kumimoji="0" lang="en-US" sz="43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,</m:t>
                              </m:r>
                              <m:r>
                                <a:rPr kumimoji="0" lang="en-US" sz="43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𝟔𝟐</m:t>
                              </m:r>
                            </m:e>
                            <m:e>
                              <m:r>
                                <a:rPr kumimoji="0" lang="en-US" sz="43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𝑹</m:t>
                              </m:r>
                              <m:r>
                                <a:rPr kumimoji="0" lang="en-US" sz="43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kumimoji="0" lang="en-US" sz="43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43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𝒃</m:t>
                                  </m:r>
                                </m:num>
                                <m:den>
                                  <m:r>
                                    <a:rPr kumimoji="0" lang="en-US" sz="43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𝟐</m:t>
                                  </m:r>
                                  <m:func>
                                    <m:funcPr>
                                      <m:ctrlPr>
                                        <a:rPr kumimoji="0" lang="en-US" sz="4300" b="1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a:rPr kumimoji="0" lang="en-US" sz="4300" b="1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𝒔𝒊𝒏</m:t>
                                      </m:r>
                                    </m:fName>
                                    <m:e>
                                      <m:r>
                                        <a:rPr kumimoji="0" lang="en-US" sz="4300" b="1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𝑩</m:t>
                                      </m:r>
                                    </m:e>
                                  </m:func>
                                </m:den>
                              </m:f>
                              <m:r>
                                <a:rPr kumimoji="0" lang="en-US" sz="43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kumimoji="0" lang="en-US" sz="43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43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𝟖</m:t>
                                  </m:r>
                                </m:num>
                                <m:den>
                                  <m:r>
                                    <a:rPr kumimoji="0" lang="en-US" sz="43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𝟐</m:t>
                                  </m:r>
                                  <m:r>
                                    <a:rPr kumimoji="0" lang="en-US" sz="43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.</m:t>
                                  </m:r>
                                  <m:func>
                                    <m:funcPr>
                                      <m:ctrlPr>
                                        <a:rPr kumimoji="0" lang="en-US" sz="4300" b="1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a:rPr kumimoji="0" lang="en-US" sz="4300" b="1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𝒔𝒊𝒏</m:t>
                                      </m:r>
                                    </m:fName>
                                    <m:e>
                                      <m:r>
                                        <a:rPr kumimoji="0" lang="en-US" sz="4300" b="1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𝟖</m:t>
                                      </m:r>
                                    </m:e>
                                  </m:func>
                                  <m:sSup>
                                    <m:sSupPr>
                                      <m:ctrlPr>
                                        <a:rPr kumimoji="0" lang="en-US" sz="4300" b="1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4300" b="1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𝟎</m:t>
                                      </m:r>
                                    </m:e>
                                    <m:sup>
                                      <m:r>
                                        <a:rPr kumimoji="0" lang="en-US" sz="4300" b="1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𝟎</m:t>
                                      </m:r>
                                    </m:sup>
                                  </m:sSup>
                                </m:den>
                              </m:f>
                              <m:r>
                                <a:rPr kumimoji="0" lang="en-US" sz="43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=</m:t>
                              </m:r>
                              <m:r>
                                <a:rPr kumimoji="0" lang="en-US" sz="43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𝟒</m:t>
                              </m:r>
                              <m:r>
                                <a:rPr kumimoji="0" lang="en-US" sz="43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,</m:t>
                              </m:r>
                              <m:r>
                                <a:rPr kumimoji="0" lang="en-US" sz="43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𝟎𝟔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048E84C-37CC-7A66-5921-0A02F4ECDC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50780" y="3514354"/>
                <a:ext cx="12195110" cy="307513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772586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itle 1">
            <a:extLst>
              <a:ext uri="{FF2B5EF4-FFF2-40B4-BE49-F238E27FC236}">
                <a16:creationId xmlns:a16="http://schemas.microsoft.com/office/drawing/2014/main" id="{D87ADF89-46F9-4713-9744-A644701231B8}"/>
              </a:ext>
            </a:extLst>
          </p:cNvPr>
          <p:cNvSpPr txBox="1">
            <a:spLocks/>
          </p:cNvSpPr>
          <p:nvPr/>
        </p:nvSpPr>
        <p:spPr>
          <a:xfrm>
            <a:off x="838200" y="1879600"/>
            <a:ext cx="23164800" cy="23113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/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Tomaho"/>
                <a:ea typeface="+mj-ea"/>
                <a:cs typeface="+mj-cs"/>
              </a:defRPr>
            </a:lvl1pPr>
          </a:lstStyle>
          <a:p>
            <a:r>
              <a:rPr lang="en-US" b="1" dirty="0"/>
              <a:t>3. GIẢI TAM GIÁC VÀ ỨNG DỤNG THỰC TẾ </a:t>
            </a:r>
          </a:p>
          <a:p>
            <a:r>
              <a:rPr lang="en-US" b="1" dirty="0" err="1"/>
              <a:t>Việc</a:t>
            </a:r>
            <a:r>
              <a:rPr lang="en-US" b="1" dirty="0"/>
              <a:t> </a:t>
            </a:r>
            <a:r>
              <a:rPr lang="en-US" b="1" dirty="0" err="1"/>
              <a:t>tính</a:t>
            </a:r>
            <a:r>
              <a:rPr lang="en-US" b="1" dirty="0"/>
              <a:t> </a:t>
            </a:r>
            <a:r>
              <a:rPr lang="en-US" b="1" dirty="0" err="1"/>
              <a:t>độ</a:t>
            </a:r>
            <a:r>
              <a:rPr lang="en-US" b="1" dirty="0"/>
              <a:t> </a:t>
            </a:r>
            <a:r>
              <a:rPr lang="en-US" b="1" dirty="0" err="1"/>
              <a:t>dài</a:t>
            </a:r>
            <a:r>
              <a:rPr lang="en-US" b="1" dirty="0"/>
              <a:t> </a:t>
            </a:r>
            <a:r>
              <a:rPr lang="en-US" b="1" dirty="0" err="1"/>
              <a:t>các</a:t>
            </a:r>
            <a:r>
              <a:rPr lang="en-US" b="1" dirty="0"/>
              <a:t> </a:t>
            </a:r>
            <a:r>
              <a:rPr lang="en-US" b="1" dirty="0" err="1"/>
              <a:t>cạnh</a:t>
            </a:r>
            <a:r>
              <a:rPr lang="en-US" b="1" dirty="0"/>
              <a:t> và số </a:t>
            </a:r>
            <a:r>
              <a:rPr lang="en-US" b="1" dirty="0" err="1"/>
              <a:t>đo</a:t>
            </a:r>
            <a:r>
              <a:rPr lang="en-US" b="1" dirty="0"/>
              <a:t> </a:t>
            </a:r>
            <a:r>
              <a:rPr lang="en-US" b="1" dirty="0" err="1"/>
              <a:t>các</a:t>
            </a:r>
            <a:r>
              <a:rPr lang="en-US" b="1" dirty="0"/>
              <a:t> </a:t>
            </a:r>
            <a:r>
              <a:rPr lang="en-US" b="1" dirty="0" err="1"/>
              <a:t>góc</a:t>
            </a:r>
            <a:r>
              <a:rPr lang="en-US" b="1" dirty="0"/>
              <a:t> </a:t>
            </a:r>
            <a:r>
              <a:rPr lang="en-US" b="1" dirty="0" err="1"/>
              <a:t>của</a:t>
            </a:r>
            <a:r>
              <a:rPr lang="en-US" b="1" dirty="0"/>
              <a:t> </a:t>
            </a:r>
            <a:r>
              <a:rPr lang="en-US" b="1" dirty="0" err="1"/>
              <a:t>một</a:t>
            </a:r>
            <a:r>
              <a:rPr lang="en-US" b="1" dirty="0"/>
              <a:t> tam </a:t>
            </a:r>
            <a:r>
              <a:rPr lang="en-US" b="1" dirty="0" err="1"/>
              <a:t>giác</a:t>
            </a:r>
            <a:r>
              <a:rPr lang="en-US" b="1" dirty="0"/>
              <a:t> </a:t>
            </a:r>
            <a:r>
              <a:rPr lang="en-US" b="1" dirty="0" err="1"/>
              <a:t>khi</a:t>
            </a:r>
            <a:r>
              <a:rPr lang="en-US" b="1" dirty="0"/>
              <a:t> </a:t>
            </a:r>
            <a:r>
              <a:rPr lang="en-US" b="1" dirty="0" err="1"/>
              <a:t>biết</a:t>
            </a:r>
            <a:r>
              <a:rPr lang="en-US" b="1" dirty="0"/>
              <a:t> </a:t>
            </a:r>
            <a:r>
              <a:rPr lang="en-US" b="1" dirty="0" err="1"/>
              <a:t>một</a:t>
            </a:r>
            <a:r>
              <a:rPr lang="en-US" b="1" dirty="0"/>
              <a:t> số </a:t>
            </a:r>
            <a:r>
              <a:rPr lang="en-US" b="1" dirty="0" err="1"/>
              <a:t>yếu</a:t>
            </a:r>
            <a:r>
              <a:rPr lang="en-US" b="1" dirty="0"/>
              <a:t> </a:t>
            </a:r>
            <a:r>
              <a:rPr lang="en-US" b="1" dirty="0" err="1"/>
              <a:t>tố</a:t>
            </a:r>
            <a:r>
              <a:rPr lang="en-US" b="1" dirty="0"/>
              <a:t> </a:t>
            </a:r>
            <a:r>
              <a:rPr lang="en-US" b="1" dirty="0" err="1"/>
              <a:t>của</a:t>
            </a:r>
            <a:r>
              <a:rPr lang="en-US" b="1" dirty="0"/>
              <a:t> tam </a:t>
            </a:r>
            <a:r>
              <a:rPr lang="en-US" b="1" dirty="0" err="1"/>
              <a:t>giác</a:t>
            </a:r>
            <a:r>
              <a:rPr lang="en-US" b="1" dirty="0"/>
              <a:t> </a:t>
            </a:r>
            <a:r>
              <a:rPr lang="en-US" b="1" dirty="0" err="1"/>
              <a:t>đó</a:t>
            </a:r>
            <a:r>
              <a:rPr lang="en-US" b="1" dirty="0"/>
              <a:t> </a:t>
            </a:r>
            <a:r>
              <a:rPr lang="en-US" b="1" dirty="0" err="1"/>
              <a:t>gọi</a:t>
            </a:r>
            <a:r>
              <a:rPr lang="en-US" b="1" dirty="0"/>
              <a:t> </a:t>
            </a:r>
            <a:r>
              <a:rPr lang="en-US" b="1" dirty="0" err="1"/>
              <a:t>là</a:t>
            </a:r>
            <a:r>
              <a:rPr lang="en-US" b="1" dirty="0"/>
              <a:t> </a:t>
            </a:r>
            <a:r>
              <a:rPr lang="en-US" b="1" dirty="0" err="1"/>
              <a:t>giải</a:t>
            </a:r>
            <a:r>
              <a:rPr lang="en-US" b="1" dirty="0"/>
              <a:t> tam </a:t>
            </a:r>
            <a:r>
              <a:rPr lang="en-US" b="1" dirty="0" err="1"/>
              <a:t>giác</a:t>
            </a:r>
            <a:r>
              <a:rPr lang="en-US" b="1" dirty="0"/>
              <a:t>.</a:t>
            </a:r>
          </a:p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9" name="Content Placeholder 2">
                <a:extLst>
                  <a:ext uri="{FF2B5EF4-FFF2-40B4-BE49-F238E27FC236}">
                    <a16:creationId xmlns:a16="http://schemas.microsoft.com/office/drawing/2014/main" id="{14822BB7-DB89-4357-87F0-6E511FC44A6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20219" y="4343400"/>
                <a:ext cx="11987308" cy="9159876"/>
              </a:xfrm>
              <a:prstGeom prst="rect">
                <a:avLst/>
              </a:prstGeom>
              <a:solidFill>
                <a:srgbClr val="D6F7FE"/>
              </a:solidFill>
              <a:ln>
                <a:solidFill>
                  <a:srgbClr val="00B0F0"/>
                </a:solidFill>
              </a:ln>
            </p:spPr>
            <p:txBody>
              <a:bodyPr/>
              <a:lstStyle>
                <a:lvl1pPr marL="457200" indent="-457200" algn="l" defTabSz="1828800" rtl="0" eaLnBrk="1" latinLnBrk="0" hangingPunct="1">
                  <a:lnSpc>
                    <a:spcPct val="90000"/>
                  </a:lnSpc>
                  <a:spcBef>
                    <a:spcPts val="2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1pPr>
                <a:lvl2pPr marL="1371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2pPr>
                <a:lvl3pPr marL="2286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3pPr>
                <a:lvl4pPr marL="3200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4pPr>
                <a:lvl5pPr marL="41148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5pPr>
                <a:lvl6pPr marL="50292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5943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6858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7772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  <a:p>
                <a:pPr marL="0" indent="0">
                  <a:buNone/>
                </a:pPr>
                <a:r>
                  <a:rPr lang="en-US" b="1" dirty="0" err="1"/>
                  <a:t>Giải</a:t>
                </a:r>
                <a:r>
                  <a:rPr lang="en-US" b="1" dirty="0"/>
                  <a:t> tam </a:t>
                </a:r>
                <a:r>
                  <a:rPr lang="en-US" b="1" dirty="0" err="1"/>
                  <a:t>giác</a:t>
                </a:r>
                <a:r>
                  <a:rPr lang="en-US" b="1" dirty="0"/>
                  <a:t>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𝑨𝑩𝑪</m:t>
                    </m:r>
                  </m:oMath>
                </a14:m>
                <a:r>
                  <a:rPr lang="en-US" b="1" dirty="0"/>
                  <a:t>, </a:t>
                </a:r>
                <a:r>
                  <a:rPr lang="en-US" b="1" dirty="0" err="1"/>
                  <a:t>biết</a:t>
                </a:r>
                <a:r>
                  <a:rPr lang="en-US" b="1" dirty="0"/>
                  <a:t>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𝒄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𝟏𝟒</m:t>
                    </m:r>
                  </m:oMath>
                </a14:m>
                <a:r>
                  <a:rPr lang="en-US" b="1" dirty="0"/>
                  <a:t> và</a:t>
                </a:r>
              </a:p>
              <a:p>
                <a:pPr marL="0" indent="0">
                  <a:buNone/>
                </a:pPr>
                <a:r>
                  <a:rPr lang="en-US" b="1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</m:acc>
                    <m:r>
                      <a:rPr lang="en-US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𝟔</m:t>
                    </m:r>
                    <m:sSup>
                      <m:sSup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𝟎</m:t>
                        </m:r>
                      </m:e>
                      <m:sup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𝒐</m:t>
                        </m:r>
                      </m:sup>
                    </m:sSup>
                    <m:r>
                      <a:rPr lang="en-US" b="1" i="1">
                        <a:latin typeface="Cambria Math" panose="02040503050406030204" pitchFamily="18" charset="0"/>
                      </a:rPr>
                      <m:t>,</m:t>
                    </m:r>
                    <m:acc>
                      <m:accPr>
                        <m:chr m:val="̂"/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</m:acc>
                    <m:r>
                      <a:rPr lang="en-US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𝟒</m:t>
                    </m:r>
                    <m:sSup>
                      <m:sSup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𝟎</m:t>
                        </m:r>
                      </m:e>
                      <m:sup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𝒐</m:t>
                        </m:r>
                      </m:sup>
                    </m:sSup>
                    <m:r>
                      <a:rPr lang="en-US" b="1" i="1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b="1" dirty="0"/>
              </a:p>
              <a:p>
                <a:endParaRPr lang="en-US" b="1" dirty="0"/>
              </a:p>
              <a:p>
                <a:endParaRPr lang="en-US" b="1" dirty="0"/>
              </a:p>
              <a:p>
                <a:pPr marL="0" indent="0">
                  <a:buNone/>
                </a:pPr>
                <a:endParaRPr lang="en-US" i="1" dirty="0"/>
              </a:p>
              <a:p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lvl="0"/>
                <a:endParaRPr lang="en-US" sz="3200" dirty="0"/>
              </a:p>
            </p:txBody>
          </p:sp>
        </mc:Choice>
        <mc:Fallback xmlns="">
          <p:sp>
            <p:nvSpPr>
              <p:cNvPr id="99" name="Content Placeholder 2">
                <a:extLst>
                  <a:ext uri="{FF2B5EF4-FFF2-40B4-BE49-F238E27FC236}">
                    <a16:creationId xmlns:a16="http://schemas.microsoft.com/office/drawing/2014/main" id="{14822BB7-DB89-4357-87F0-6E511FC44A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219" y="4343400"/>
                <a:ext cx="11987308" cy="9159876"/>
              </a:xfrm>
              <a:prstGeom prst="rect">
                <a:avLst/>
              </a:prstGeom>
              <a:blipFill>
                <a:blip r:embed="rId5"/>
                <a:stretch>
                  <a:fillRect l="-2287"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08B49A2E-2A9D-46FD-AE9C-29462A33F0E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2432890" y="4343400"/>
                <a:ext cx="11630891" cy="9159876"/>
              </a:xfrm>
              <a:prstGeom prst="rect">
                <a:avLst/>
              </a:prstGeom>
              <a:solidFill>
                <a:srgbClr val="D6F7FE"/>
              </a:solidFill>
              <a:ln>
                <a:solidFill>
                  <a:srgbClr val="00B0F0"/>
                </a:solidFill>
              </a:ln>
            </p:spPr>
            <p:txBody>
              <a:bodyPr/>
              <a:lstStyle>
                <a:lvl1pPr marL="457200" indent="-457200" algn="l" defTabSz="1828800" rtl="0" eaLnBrk="1" latinLnBrk="0" hangingPunct="1">
                  <a:lnSpc>
                    <a:spcPct val="90000"/>
                  </a:lnSpc>
                  <a:spcBef>
                    <a:spcPts val="2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1pPr>
                <a:lvl2pPr marL="1371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2pPr>
                <a:lvl3pPr marL="2286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3pPr>
                <a:lvl4pPr marL="3200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4pPr>
                <a:lvl5pPr marL="41148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5pPr>
                <a:lvl6pPr marL="50292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5943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6858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7772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en-US" b="1" dirty="0">
                    <a:solidFill>
                      <a:srgbClr val="FF0000"/>
                    </a:solidFill>
                  </a:rPr>
                  <a:t>Giải</a:t>
                </a:r>
              </a:p>
              <a:p>
                <a:r>
                  <a:rPr lang="en-US" b="1" dirty="0"/>
                  <a:t>Ta </a:t>
                </a:r>
                <a:r>
                  <a:rPr lang="en-US" b="1" dirty="0" err="1"/>
                  <a:t>có</a:t>
                </a:r>
                <a:r>
                  <a:rPr lang="en-US" b="1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</m:acc>
                    <m:r>
                      <a:rPr lang="en-US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𝟏𝟖</m:t>
                    </m:r>
                    <m:sSup>
                      <m:sSup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𝟎</m:t>
                        </m:r>
                      </m:e>
                      <m:sup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𝒐</m:t>
                        </m:r>
                      </m:sup>
                    </m:sSup>
                    <m:r>
                      <a:rPr lang="en-US" b="1" i="1">
                        <a:latin typeface="Cambria Math" panose="02040503050406030204" pitchFamily="18" charset="0"/>
                      </a:rPr>
                      <m:t>−</m:t>
                    </m:r>
                    <m:d>
                      <m:d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̂"/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𝑨</m:t>
                            </m:r>
                          </m:e>
                        </m:acc>
                        <m:r>
                          <a:rPr lang="en-US" b="1" i="1">
                            <a:latin typeface="Cambria Math" panose="02040503050406030204" pitchFamily="18" charset="0"/>
                          </a:rPr>
                          <m:t>+</m:t>
                        </m:r>
                        <m:acc>
                          <m:accPr>
                            <m:chr m:val="̂"/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𝑩</m:t>
                            </m:r>
                          </m:e>
                        </m:acc>
                      </m:e>
                    </m:d>
                  </m:oMath>
                </a14:m>
                <a:endParaRPr lang="en-US" b="1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𝟏𝟖</m:t>
                      </m:r>
                      <m:sSup>
                        <m:sSupPr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𝟎</m:t>
                          </m:r>
                        </m:e>
                        <m:sup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𝒐</m:t>
                          </m:r>
                        </m:sup>
                      </m:sSup>
                      <m:r>
                        <a:rPr lang="en-US" b="1" i="1">
                          <a:latin typeface="Cambria Math" panose="02040503050406030204" pitchFamily="18" charset="0"/>
                        </a:rPr>
                        <m:t>−(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𝟔</m:t>
                      </m:r>
                      <m:sSup>
                        <m:sSupPr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𝟎</m:t>
                          </m:r>
                        </m:e>
                        <m:sup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𝒐</m:t>
                          </m:r>
                        </m:sup>
                      </m:sSup>
                      <m:r>
                        <a:rPr lang="en-US" b="1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𝟒</m:t>
                      </m:r>
                      <m:sSup>
                        <m:sSupPr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𝟎</m:t>
                          </m:r>
                        </m:e>
                        <m:sup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𝒐</m:t>
                          </m:r>
                        </m:sup>
                      </m:sSup>
                      <m:r>
                        <a:rPr lang="en-US" b="1" i="1">
                          <a:latin typeface="Cambria Math" panose="02040503050406030204" pitchFamily="18" charset="0"/>
                        </a:rPr>
                        <m:t>)=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𝟖</m:t>
                      </m:r>
                      <m:sSup>
                        <m:sSupPr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𝟎</m:t>
                          </m:r>
                        </m:e>
                        <m:sup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𝒐</m:t>
                          </m:r>
                        </m:sup>
                      </m:sSup>
                      <m:r>
                        <a:rPr lang="en-US" b="1" i="1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US" b="1" dirty="0"/>
              </a:p>
              <a:p>
                <a:r>
                  <a:rPr lang="en-US" b="1" dirty="0" err="1"/>
                  <a:t>Áp</a:t>
                </a:r>
                <a:r>
                  <a:rPr lang="en-US" b="1" dirty="0"/>
                  <a:t> </a:t>
                </a:r>
                <a:r>
                  <a:rPr lang="en-US" b="1" dirty="0" err="1"/>
                  <a:t>dụng</a:t>
                </a:r>
                <a:r>
                  <a:rPr lang="en-US" b="1" dirty="0"/>
                  <a:t> </a:t>
                </a:r>
                <a:r>
                  <a:rPr lang="en-US" b="1" dirty="0" err="1"/>
                  <a:t>Định</a:t>
                </a:r>
                <a:r>
                  <a:rPr lang="en-US" b="1" dirty="0"/>
                  <a:t> </a:t>
                </a:r>
                <a:r>
                  <a:rPr lang="en-US" b="1" dirty="0" err="1"/>
                  <a:t>lí</a:t>
                </a:r>
                <a:r>
                  <a:rPr lang="en-US" b="1" dirty="0"/>
                  <a:t> sin ta </a:t>
                </a:r>
                <a:r>
                  <a:rPr lang="en-US" b="1" dirty="0" err="1"/>
                  <a:t>có</a:t>
                </a:r>
                <a:r>
                  <a:rPr lang="en-US" b="1" dirty="0"/>
                  <a:t>:</a:t>
                </a:r>
              </a:p>
              <a:p>
                <a:pPr marL="0" indent="0">
                  <a:buNone/>
                </a:pPr>
                <a:r>
                  <a:rPr lang="en-US" b="1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𝒂</m:t>
                        </m:r>
                      </m:num>
                      <m:den>
                        <m:func>
                          <m:funcPr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𝒔𝒊𝒏</m:t>
                            </m:r>
                          </m:fName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𝟔</m:t>
                            </m:r>
                          </m:e>
                        </m:func>
                        <m:sSup>
                          <m:sSupPr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𝟎</m:t>
                            </m:r>
                          </m:e>
                          <m:sup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p>
                        </m:sSup>
                      </m:den>
                    </m:f>
                    <m:r>
                      <a:rPr lang="en-US" b="1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𝒃</m:t>
                        </m:r>
                      </m:num>
                      <m:den>
                        <m:func>
                          <m:funcPr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𝒔𝒊𝒏</m:t>
                            </m:r>
                          </m:fName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𝟒</m:t>
                            </m:r>
                          </m:e>
                        </m:func>
                        <m:sSup>
                          <m:sSupPr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𝟎</m:t>
                            </m:r>
                          </m:e>
                          <m:sup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p>
                        </m:sSup>
                      </m:den>
                    </m:f>
                    <m:r>
                      <a:rPr lang="en-US" b="1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𝟏𝟒</m:t>
                        </m:r>
                      </m:num>
                      <m:den>
                        <m:func>
                          <m:funcPr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𝒔𝒊𝒏</m:t>
                            </m:r>
                          </m:fName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𝟖</m:t>
                            </m:r>
                          </m:e>
                        </m:func>
                        <m:sSup>
                          <m:sSupPr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𝟎</m:t>
                            </m:r>
                          </m:e>
                          <m:sup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p>
                        </m:sSup>
                      </m:den>
                    </m:f>
                    <m:r>
                      <a:rPr lang="en-US" b="1" i="1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b="1" dirty="0"/>
              </a:p>
              <a:p>
                <a:endParaRPr lang="en-US" b="1" dirty="0"/>
              </a:p>
              <a:p>
                <a:r>
                  <a:rPr lang="en-US" b="1" dirty="0" err="1"/>
                  <a:t>Suy</a:t>
                </a:r>
                <a:r>
                  <a:rPr lang="en-US" b="1" dirty="0"/>
                  <a:t> </a:t>
                </a:r>
                <a:r>
                  <a:rPr lang="en-US" b="1" dirty="0" err="1"/>
                  <a:t>ra</a:t>
                </a:r>
                <a:r>
                  <a:rPr lang="en-US" b="1" dirty="0"/>
                  <a:t>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𝒂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𝟏𝟒</m:t>
                        </m:r>
                        <m:r>
                          <a:rPr lang="en-US" b="1" i="1">
                            <a:latin typeface="Cambria Math" panose="02040503050406030204" pitchFamily="18" charset="0"/>
                          </a:rPr>
                          <m:t>.</m:t>
                        </m:r>
                        <m:func>
                          <m:funcPr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𝒔𝒊𝒏</m:t>
                            </m:r>
                          </m:fName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𝟔</m:t>
                            </m:r>
                          </m:e>
                        </m:func>
                        <m:sSup>
                          <m:sSupPr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𝟎</m:t>
                            </m:r>
                          </m:e>
                          <m:sup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p>
                        </m:sSup>
                      </m:num>
                      <m:den>
                        <m:func>
                          <m:funcPr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𝒔𝒊𝒏</m:t>
                            </m:r>
                          </m:fName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𝟖</m:t>
                            </m:r>
                          </m:e>
                        </m:func>
                        <m:sSup>
                          <m:sSupPr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𝟎</m:t>
                            </m:r>
                          </m:e>
                          <m:sup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p>
                        </m:sSup>
                      </m:den>
                    </m:f>
                    <m:r>
                      <a:rPr lang="en-US" b="1" i="1">
                        <a:latin typeface="Cambria Math" panose="02040503050406030204" pitchFamily="18" charset="0"/>
                      </a:rPr>
                      <m:t>𝟏𝟐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𝟑𝟏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;</m:t>
                    </m:r>
                  </m:oMath>
                </a14:m>
                <a:endParaRPr lang="en-US" b="1" i="1" dirty="0">
                  <a:latin typeface="Cambria Math" panose="02040503050406030204" pitchFamily="18" charset="0"/>
                </a:endParaRPr>
              </a:p>
              <a:p>
                <a:r>
                  <a:rPr lang="en-US" b="1" dirty="0"/>
                  <a:t>           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𝒃</m:t>
                        </m:r>
                      </m:fName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=</m:t>
                        </m:r>
                      </m:e>
                    </m:func>
                    <m:f>
                      <m:f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𝟏𝟒</m:t>
                        </m:r>
                        <m:r>
                          <a:rPr lang="en-US" b="1" i="1">
                            <a:latin typeface="Cambria Math" panose="02040503050406030204" pitchFamily="18" charset="0"/>
                          </a:rPr>
                          <m:t>.</m:t>
                        </m:r>
                        <m:func>
                          <m:funcPr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𝒔𝒊𝒏</m:t>
                            </m:r>
                          </m:fName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𝟒</m:t>
                            </m:r>
                          </m:e>
                        </m:func>
                        <m:sSup>
                          <m:sSupPr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𝟎</m:t>
                            </m:r>
                          </m:e>
                          <m:sup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p>
                        </m:sSup>
                      </m:num>
                      <m:den>
                        <m:func>
                          <m:funcPr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𝒔𝒊𝒏</m:t>
                            </m:r>
                          </m:fName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𝟖</m:t>
                            </m:r>
                          </m:e>
                        </m:func>
                        <m:sSup>
                          <m:sSupPr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𝟎</m:t>
                            </m:r>
                          </m:e>
                          <m:sup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p>
                        </m:sSup>
                      </m:den>
                    </m:f>
                    <m:r>
                      <a:rPr lang="en-US" b="1" i="1">
                        <a:latin typeface="Cambria Math" panose="02040503050406030204" pitchFamily="18" charset="0"/>
                      </a:rPr>
                      <m:t>≃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𝟗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𝟏𝟒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b="1" dirty="0"/>
              </a:p>
              <a:p>
                <a:endParaRPr lang="en-US" b="1" dirty="0"/>
              </a:p>
              <a:p>
                <a:endParaRPr lang="en-US" b="1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08B49A2E-2A9D-46FD-AE9C-29462A33F0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32890" y="4343400"/>
                <a:ext cx="11630891" cy="9159876"/>
              </a:xfrm>
              <a:prstGeom prst="rect">
                <a:avLst/>
              </a:prstGeom>
              <a:blipFill>
                <a:blip r:embed="rId6"/>
                <a:stretch>
                  <a:fillRect l="-2148" t="-2194"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7" name="Group 26">
            <a:extLst>
              <a:ext uri="{FF2B5EF4-FFF2-40B4-BE49-F238E27FC236}">
                <a16:creationId xmlns:a16="http://schemas.microsoft.com/office/drawing/2014/main" id="{DEF3DAE3-C7A3-4525-BFD8-25079905D085}"/>
              </a:ext>
            </a:extLst>
          </p:cNvPr>
          <p:cNvGrpSpPr/>
          <p:nvPr/>
        </p:nvGrpSpPr>
        <p:grpSpPr>
          <a:xfrm>
            <a:off x="1034392" y="4305301"/>
            <a:ext cx="3097209" cy="782181"/>
            <a:chOff x="22440" y="20224"/>
            <a:chExt cx="710325" cy="200751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0CF9AF95-F2F5-4826-89CB-F0ACA73DB33F}"/>
                </a:ext>
              </a:extLst>
            </p:cNvPr>
            <p:cNvGrpSpPr/>
            <p:nvPr/>
          </p:nvGrpSpPr>
          <p:grpSpPr>
            <a:xfrm>
              <a:off x="22440" y="56989"/>
              <a:ext cx="671520" cy="160779"/>
              <a:chOff x="31572" y="57432"/>
              <a:chExt cx="944840" cy="198971"/>
            </a:xfrm>
          </p:grpSpPr>
          <p:sp>
            <p:nvSpPr>
              <p:cNvPr id="30" name="Arrow: Pentagon 29">
                <a:extLst>
                  <a:ext uri="{FF2B5EF4-FFF2-40B4-BE49-F238E27FC236}">
                    <a16:creationId xmlns:a16="http://schemas.microsoft.com/office/drawing/2014/main" id="{E8741584-E7A1-4ACF-A1B0-5224B9F69492}"/>
                  </a:ext>
                </a:extLst>
              </p:cNvPr>
              <p:cNvSpPr/>
              <p:nvPr/>
            </p:nvSpPr>
            <p:spPr>
              <a:xfrm>
                <a:off x="200549" y="57432"/>
                <a:ext cx="775863" cy="196062"/>
              </a:xfrm>
              <a:prstGeom prst="homePlate">
                <a:avLst/>
              </a:prstGeom>
              <a:solidFill>
                <a:srgbClr val="FCFFEF"/>
              </a:solidFill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>
                  <a:lnSpc>
                    <a:spcPct val="106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1000" b="1" kern="1200">
                    <a:solidFill>
                      <a:srgbClr val="0000CC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120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1" name="Arrow: Chevron 30">
                <a:extLst>
                  <a:ext uri="{FF2B5EF4-FFF2-40B4-BE49-F238E27FC236}">
                    <a16:creationId xmlns:a16="http://schemas.microsoft.com/office/drawing/2014/main" id="{9C568DD1-1843-4B81-971D-A4C82DEE93E7}"/>
                  </a:ext>
                </a:extLst>
              </p:cNvPr>
              <p:cNvSpPr/>
              <p:nvPr/>
            </p:nvSpPr>
            <p:spPr>
              <a:xfrm>
                <a:off x="31572" y="60341"/>
                <a:ext cx="162630" cy="196062"/>
              </a:xfrm>
              <a:prstGeom prst="chevron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Arrow: Chevron 31">
                <a:extLst>
                  <a:ext uri="{FF2B5EF4-FFF2-40B4-BE49-F238E27FC236}">
                    <a16:creationId xmlns:a16="http://schemas.microsoft.com/office/drawing/2014/main" id="{A92FA0F6-1303-47A9-8224-4E1DD56B472E}"/>
                  </a:ext>
                </a:extLst>
              </p:cNvPr>
              <p:cNvSpPr/>
              <p:nvPr/>
            </p:nvSpPr>
            <p:spPr>
              <a:xfrm>
                <a:off x="116273" y="60276"/>
                <a:ext cx="176766" cy="196062"/>
              </a:xfrm>
              <a:prstGeom prst="chevron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9" name="TextBox 56">
              <a:extLst>
                <a:ext uri="{FF2B5EF4-FFF2-40B4-BE49-F238E27FC236}">
                  <a16:creationId xmlns:a16="http://schemas.microsoft.com/office/drawing/2014/main" id="{B356FE60-8E53-48D9-9EC1-AED752392516}"/>
                </a:ext>
              </a:extLst>
            </p:cNvPr>
            <p:cNvSpPr txBox="1"/>
            <p:nvPr/>
          </p:nvSpPr>
          <p:spPr>
            <a:xfrm>
              <a:off x="181341" y="20224"/>
              <a:ext cx="551424" cy="200751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4800" b="1" dirty="0">
                  <a:solidFill>
                    <a:srgbClr val="0000CC"/>
                  </a:solidFill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0000CC"/>
                  </a:solidFill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Ví</a:t>
              </a:r>
              <a:r>
                <a:rPr lang="en-US" sz="4800" b="1" dirty="0">
                  <a:solidFill>
                    <a:srgbClr val="0000CC"/>
                  </a:solidFill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0000CC"/>
                  </a:solidFill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dụ</a:t>
              </a:r>
              <a:r>
                <a:rPr lang="en-US" sz="4800" b="1" dirty="0">
                  <a:solidFill>
                    <a:srgbClr val="0000CC"/>
                  </a:solidFill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 3.</a:t>
              </a:r>
              <a:r>
                <a:rPr lang="en-US" sz="4800" b="1" kern="1200" dirty="0">
                  <a:solidFill>
                    <a:srgbClr val="0000CC"/>
                  </a:solidFill>
                  <a:effectLst/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endParaRPr lang="en-US" sz="4800" dirty="0">
                <a:effectLst/>
                <a:latin typeface="Tomaho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2" name="Screen Recording 19">
            <a:hlinkClick r:id="" action="ppaction://media"/>
            <a:extLst>
              <a:ext uri="{FF2B5EF4-FFF2-40B4-BE49-F238E27FC236}">
                <a16:creationId xmlns:a16="http://schemas.microsoft.com/office/drawing/2014/main" id="{9A35C233-52BF-AC3F-2DE0-1A49E089B33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1500" y="6981718"/>
            <a:ext cx="11620499" cy="6653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8745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64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97" grpId="0" animBg="1"/>
      <p:bldP spid="99" grpId="0" animBg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itle 1">
            <a:extLst>
              <a:ext uri="{FF2B5EF4-FFF2-40B4-BE49-F238E27FC236}">
                <a16:creationId xmlns:a16="http://schemas.microsoft.com/office/drawing/2014/main" id="{D87ADF89-46F9-4713-9744-A644701231B8}"/>
              </a:ext>
            </a:extLst>
          </p:cNvPr>
          <p:cNvSpPr txBox="1">
            <a:spLocks/>
          </p:cNvSpPr>
          <p:nvPr/>
        </p:nvSpPr>
        <p:spPr>
          <a:xfrm>
            <a:off x="838200" y="1879601"/>
            <a:ext cx="23164800" cy="7821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/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Tomaho"/>
                <a:ea typeface="+mj-ea"/>
                <a:cs typeface="+mj-cs"/>
              </a:defRPr>
            </a:lvl1pPr>
          </a:lstStyle>
          <a:p>
            <a:r>
              <a:rPr lang="en-US" b="1" dirty="0"/>
              <a:t>3. GIẢI TAM GIÁC VÀ ỨNG DỤNG THỰC TẾ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9" name="Content Placeholder 2">
                <a:extLst>
                  <a:ext uri="{FF2B5EF4-FFF2-40B4-BE49-F238E27FC236}">
                    <a16:creationId xmlns:a16="http://schemas.microsoft.com/office/drawing/2014/main" id="{14822BB7-DB89-4357-87F0-6E511FC44A6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20219" y="2819400"/>
                <a:ext cx="11987308" cy="10683876"/>
              </a:xfrm>
              <a:prstGeom prst="rect">
                <a:avLst/>
              </a:prstGeom>
              <a:solidFill>
                <a:srgbClr val="D6F7FE"/>
              </a:solidFill>
              <a:ln>
                <a:solidFill>
                  <a:srgbClr val="00B0F0"/>
                </a:solidFill>
              </a:ln>
            </p:spPr>
            <p:txBody>
              <a:bodyPr/>
              <a:lstStyle>
                <a:lvl1pPr marL="457200" indent="-457200" algn="l" defTabSz="1828800" rtl="0" eaLnBrk="1" latinLnBrk="0" hangingPunct="1">
                  <a:lnSpc>
                    <a:spcPct val="90000"/>
                  </a:lnSpc>
                  <a:spcBef>
                    <a:spcPts val="2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1pPr>
                <a:lvl2pPr marL="1371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2pPr>
                <a:lvl3pPr marL="2286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3pPr>
                <a:lvl4pPr marL="3200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4pPr>
                <a:lvl5pPr marL="41148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5pPr>
                <a:lvl6pPr marL="50292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5943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6858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7772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  <a:p>
                <a:r>
                  <a:rPr lang="en-US" b="1" dirty="0" err="1"/>
                  <a:t>Giải</a:t>
                </a:r>
                <a:r>
                  <a:rPr lang="en-US" b="1" dirty="0"/>
                  <a:t> tam </a:t>
                </a:r>
                <a:r>
                  <a:rPr lang="en-US" b="1" dirty="0" err="1"/>
                  <a:t>giác</a:t>
                </a:r>
                <a:r>
                  <a:rPr lang="en-US" b="1" dirty="0"/>
                  <a:t>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𝑨𝑩𝑪</m:t>
                    </m:r>
                  </m:oMath>
                </a14:m>
                <a:r>
                  <a:rPr lang="en-US" b="1" dirty="0"/>
                  <a:t>, </a:t>
                </a:r>
                <a:r>
                  <a:rPr lang="en-US" b="1" dirty="0" err="1"/>
                  <a:t>biết</a:t>
                </a:r>
                <a:r>
                  <a:rPr lang="en-US" b="1" dirty="0"/>
                  <a:t>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𝒄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𝟒𝟓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𝒃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𝟑𝟐</m:t>
                    </m:r>
                  </m:oMath>
                </a14:m>
                <a:r>
                  <a:rPr lang="en-US" b="1" dirty="0"/>
                  <a:t> và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</m:acc>
                    <m:r>
                      <a:rPr lang="en-US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𝟖</m:t>
                    </m:r>
                    <m:sSup>
                      <m:sSup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𝟕</m:t>
                        </m:r>
                      </m:e>
                      <m:sup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𝒐</m:t>
                        </m:r>
                      </m:sup>
                    </m:sSup>
                    <m:r>
                      <a:rPr lang="en-US" b="1" i="1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b="1" dirty="0"/>
              </a:p>
              <a:p>
                <a:r>
                  <a:rPr lang="en-US" b="1" dirty="0" err="1">
                    <a:solidFill>
                      <a:srgbClr val="FF0000"/>
                    </a:solidFill>
                  </a:rPr>
                  <a:t>Giải</a:t>
                </a:r>
                <a:endParaRPr lang="en-US" b="1" dirty="0">
                  <a:solidFill>
                    <a:srgbClr val="FF0000"/>
                  </a:solidFill>
                </a:endParaRPr>
              </a:p>
              <a:p>
                <a:r>
                  <a:rPr lang="en-US" b="1" dirty="0" err="1"/>
                  <a:t>Áp</a:t>
                </a:r>
                <a:r>
                  <a:rPr lang="en-US" b="1" dirty="0"/>
                  <a:t> </a:t>
                </a:r>
                <a:r>
                  <a:rPr lang="en-US" b="1" dirty="0" err="1"/>
                  <a:t>dụng</a:t>
                </a:r>
                <a:r>
                  <a:rPr lang="en-US" b="1" dirty="0"/>
                  <a:t> </a:t>
                </a:r>
                <a:r>
                  <a:rPr lang="en-US" b="1" dirty="0" err="1"/>
                  <a:t>Định</a:t>
                </a:r>
                <a:r>
                  <a:rPr lang="en-US" b="1" dirty="0"/>
                  <a:t> </a:t>
                </a:r>
                <a:r>
                  <a:rPr lang="en-US" b="1" dirty="0" err="1"/>
                  <a:t>lí</a:t>
                </a:r>
                <a:r>
                  <a:rPr lang="en-US" b="1" dirty="0"/>
                  <a:t> </a:t>
                </a:r>
                <a:r>
                  <a:rPr lang="en-US" b="1" dirty="0" err="1"/>
                  <a:t>côsin</a:t>
                </a:r>
                <a:r>
                  <a:rPr lang="en-US" b="1" dirty="0"/>
                  <a:t> </a:t>
                </a:r>
                <a:r>
                  <a:rPr lang="en-US" b="1" dirty="0" err="1"/>
                  <a:t>cho</a:t>
                </a:r>
                <a:r>
                  <a:rPr lang="en-US" b="1" dirty="0"/>
                  <a:t> tam </a:t>
                </a:r>
                <a:r>
                  <a:rPr lang="en-US" b="1" dirty="0" err="1"/>
                  <a:t>giác</a:t>
                </a:r>
                <a:r>
                  <a:rPr lang="en-US" b="1" dirty="0"/>
                  <a:t>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𝑨𝑩𝑪</m:t>
                    </m:r>
                  </m:oMath>
                </a14:m>
                <a:r>
                  <a:rPr lang="en-US" b="1" dirty="0"/>
                  <a:t>, ta </a:t>
                </a:r>
                <a:r>
                  <a:rPr lang="en-US" b="1" dirty="0" err="1"/>
                  <a:t>có</a:t>
                </a:r>
                <a:r>
                  <a:rPr lang="en-US" b="1" dirty="0"/>
                  <a:t>:</a:t>
                </a:r>
              </a:p>
              <a:p>
                <a:r>
                  <a:rPr lang="en-US" b="1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p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b="1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𝒃</m:t>
                        </m:r>
                      </m:e>
                      <m:sup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b="1" i="1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𝒄</m:t>
                        </m:r>
                      </m:e>
                      <m:sup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b="1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𝒃𝒄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.</m:t>
                    </m:r>
                    <m:func>
                      <m:func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𝒄𝒐𝒔</m:t>
                        </m:r>
                      </m:fName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</m:func>
                  </m:oMath>
                </a14:m>
                <a:endParaRPr lang="en-US" b="1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𝟑</m:t>
                      </m:r>
                      <m:sSup>
                        <m:sSupPr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𝟐</m:t>
                          </m:r>
                        </m:e>
                        <m:sup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b="1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𝟒</m:t>
                      </m:r>
                      <m:sSup>
                        <m:sSupPr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𝟓</m:t>
                          </m:r>
                        </m:e>
                        <m:sup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b="1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𝟑𝟐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𝟒𝟓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.</m:t>
                      </m:r>
                      <m:func>
                        <m:funcPr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𝒄𝒐𝒔</m:t>
                          </m:r>
                        </m:fName>
                        <m: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𝟖</m:t>
                          </m:r>
                        </m:e>
                      </m:func>
                      <m:sSup>
                        <m:sSupPr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𝟕</m:t>
                          </m:r>
                        </m:e>
                        <m:sup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𝟎</m:t>
                          </m:r>
                        </m:sup>
                      </m:sSup>
                    </m:oMath>
                  </m:oMathPara>
                </a14:m>
                <a:endParaRPr lang="en-US" b="1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US" b="1" dirty="0"/>
                  <a:t>          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𝟐𝟖𝟗𝟖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𝟐𝟕</m:t>
                    </m:r>
                  </m:oMath>
                </a14:m>
                <a:r>
                  <a:rPr lang="en-US" b="1" dirty="0"/>
                  <a:t> </a:t>
                </a:r>
              </a:p>
              <a:p>
                <a:r>
                  <a:rPr lang="en-US" b="1" dirty="0" err="1"/>
                  <a:t>Suy</a:t>
                </a:r>
                <a:r>
                  <a:rPr lang="en-US" b="1" dirty="0"/>
                  <a:t> </a:t>
                </a:r>
                <a:r>
                  <a:rPr lang="en-US" b="1" dirty="0" err="1"/>
                  <a:t>ra</a:t>
                </a:r>
                <a:r>
                  <a:rPr lang="en-US" b="1" dirty="0"/>
                  <a:t>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𝒂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≃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𝟓𝟑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𝟖𝟒</m:t>
                    </m:r>
                  </m:oMath>
                </a14:m>
                <a:r>
                  <a:rPr lang="en-US" b="1" dirty="0"/>
                  <a:t>.</a:t>
                </a:r>
              </a:p>
              <a:p>
                <a:r>
                  <a:rPr lang="en-US" b="1" dirty="0" err="1"/>
                  <a:t>Áp</a:t>
                </a:r>
                <a:r>
                  <a:rPr lang="en-US" b="1" dirty="0"/>
                  <a:t> </a:t>
                </a:r>
                <a:r>
                  <a:rPr lang="en-US" b="1" dirty="0" err="1"/>
                  <a:t>dụng</a:t>
                </a:r>
                <a:r>
                  <a:rPr lang="en-US" b="1" dirty="0"/>
                  <a:t> </a:t>
                </a:r>
                <a:r>
                  <a:rPr lang="en-US" b="1" dirty="0" err="1"/>
                  <a:t>Định</a:t>
                </a:r>
                <a:r>
                  <a:rPr lang="en-US" b="1" dirty="0"/>
                  <a:t> </a:t>
                </a:r>
                <a:r>
                  <a:rPr lang="en-US" b="1" dirty="0" err="1"/>
                  <a:t>lí</a:t>
                </a:r>
                <a:r>
                  <a:rPr lang="en-US" b="1" dirty="0"/>
                  <a:t> sin </a:t>
                </a:r>
                <a:r>
                  <a:rPr lang="en-US" b="1" dirty="0" err="1"/>
                  <a:t>cho</a:t>
                </a:r>
                <a:r>
                  <a:rPr lang="en-US" b="1" dirty="0"/>
                  <a:t> tam </a:t>
                </a:r>
                <a:r>
                  <a:rPr lang="en-US" b="1" dirty="0" err="1"/>
                  <a:t>giác</a:t>
                </a:r>
                <a:r>
                  <a:rPr lang="en-US" b="1" dirty="0"/>
                  <a:t>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𝑨𝑩𝑪</m:t>
                    </m:r>
                  </m:oMath>
                </a14:m>
                <a:r>
                  <a:rPr lang="en-US" b="1" dirty="0"/>
                  <a:t>, ta </a:t>
                </a:r>
                <a:r>
                  <a:rPr lang="en-US" b="1" dirty="0" err="1"/>
                  <a:t>có</a:t>
                </a:r>
                <a:r>
                  <a:rPr lang="en-US" b="1" dirty="0"/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𝟓𝟑</m:t>
                        </m:r>
                        <m:r>
                          <a:rPr lang="en-US" b="1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𝟖𝟒</m:t>
                        </m:r>
                      </m:num>
                      <m:den>
                        <m:func>
                          <m:funcPr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𝒔𝒊𝒏</m:t>
                            </m:r>
                          </m:fName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𝟖</m:t>
                            </m:r>
                          </m:e>
                        </m:func>
                        <m:sSup>
                          <m:sSupPr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𝟕</m:t>
                            </m:r>
                          </m:e>
                          <m:sup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p>
                        </m:sSup>
                      </m:den>
                    </m:f>
                    <m:r>
                      <a:rPr lang="en-US" b="1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𝟑𝟐</m:t>
                        </m:r>
                      </m:num>
                      <m:den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𝒔𝒊𝒏𝑩</m:t>
                        </m:r>
                      </m:den>
                    </m:f>
                  </m:oMath>
                </a14:m>
                <a:endParaRPr lang="en-US" b="1" dirty="0"/>
              </a:p>
              <a:p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i="1" dirty="0"/>
              </a:p>
              <a:p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lvl="0"/>
                <a:endParaRPr lang="en-US" sz="3200" dirty="0"/>
              </a:p>
            </p:txBody>
          </p:sp>
        </mc:Choice>
        <mc:Fallback xmlns="">
          <p:sp>
            <p:nvSpPr>
              <p:cNvPr id="99" name="Content Placeholder 2">
                <a:extLst>
                  <a:ext uri="{FF2B5EF4-FFF2-40B4-BE49-F238E27FC236}">
                    <a16:creationId xmlns:a16="http://schemas.microsoft.com/office/drawing/2014/main" id="{14822BB7-DB89-4357-87F0-6E511FC44A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219" y="2819400"/>
                <a:ext cx="11987308" cy="10683876"/>
              </a:xfrm>
              <a:prstGeom prst="rect">
                <a:avLst/>
              </a:prstGeom>
              <a:blipFill>
                <a:blip r:embed="rId3"/>
                <a:stretch>
                  <a:fillRect l="-2083" r="-1372"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08B49A2E-2A9D-46FD-AE9C-29462A33F0E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2432890" y="2819400"/>
                <a:ext cx="11630891" cy="10683876"/>
              </a:xfrm>
              <a:prstGeom prst="rect">
                <a:avLst/>
              </a:prstGeom>
              <a:solidFill>
                <a:srgbClr val="D6F7FE"/>
              </a:solidFill>
              <a:ln>
                <a:solidFill>
                  <a:srgbClr val="00B0F0"/>
                </a:solidFill>
              </a:ln>
            </p:spPr>
            <p:txBody>
              <a:bodyPr/>
              <a:lstStyle>
                <a:lvl1pPr marL="457200" indent="-457200" algn="l" defTabSz="1828800" rtl="0" eaLnBrk="1" latinLnBrk="0" hangingPunct="1">
                  <a:lnSpc>
                    <a:spcPct val="90000"/>
                  </a:lnSpc>
                  <a:spcBef>
                    <a:spcPts val="2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1pPr>
                <a:lvl2pPr marL="1371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2pPr>
                <a:lvl3pPr marL="2286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3pPr>
                <a:lvl4pPr marL="3200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4pPr>
                <a:lvl5pPr marL="41148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5pPr>
                <a:lvl6pPr marL="50292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5943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6858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7772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b="1" dirty="0"/>
              </a:p>
              <a:p>
                <a:r>
                  <a:rPr lang="en-US" b="1" dirty="0" err="1"/>
                  <a:t>Suy</a:t>
                </a:r>
                <a:r>
                  <a:rPr lang="en-US" b="1" dirty="0"/>
                  <a:t> </a:t>
                </a:r>
                <a:r>
                  <a:rPr lang="en-US" b="1" dirty="0" err="1"/>
                  <a:t>ra</a:t>
                </a:r>
                <a:r>
                  <a:rPr lang="en-US" b="1" dirty="0"/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𝒔𝒊𝒏</m:t>
                        </m:r>
                      </m:fName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</m:func>
                    <m:r>
                      <a:rPr lang="en-US" b="1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𝟑𝟐</m:t>
                        </m:r>
                        <m:r>
                          <a:rPr lang="en-US" b="1" i="1">
                            <a:latin typeface="Cambria Math" panose="02040503050406030204" pitchFamily="18" charset="0"/>
                          </a:rPr>
                          <m:t>.</m:t>
                        </m:r>
                        <m:func>
                          <m:funcPr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𝒔𝒊𝒏</m:t>
                            </m:r>
                          </m:fName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𝟖</m:t>
                            </m:r>
                          </m:e>
                        </m:func>
                        <m:sSup>
                          <m:sSupPr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𝟕</m:t>
                            </m:r>
                          </m:e>
                          <m:sup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p>
                        </m:sSup>
                      </m:num>
                      <m:den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𝟓𝟑</m:t>
                        </m:r>
                        <m:r>
                          <a:rPr lang="en-US" b="1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𝟖𝟒</m:t>
                        </m:r>
                      </m:den>
                    </m:f>
                    <m:r>
                      <a:rPr lang="en-US" b="1" i="1">
                        <a:latin typeface="Cambria Math" panose="02040503050406030204" pitchFamily="18" charset="0"/>
                      </a:rPr>
                      <m:t>≃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𝟓𝟗</m:t>
                    </m:r>
                  </m:oMath>
                </a14:m>
                <a:endParaRPr lang="en-US" b="1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⇒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𝑩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≃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𝟑</m:t>
                    </m:r>
                    <m:sSup>
                      <m:sSup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𝟔</m:t>
                        </m:r>
                      </m:e>
                      <m:sup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p>
                    <m:r>
                      <a:rPr lang="en-US" b="1" i="1">
                        <a:latin typeface="Cambria Math" panose="02040503050406030204" pitchFamily="18" charset="0"/>
                      </a:rPr>
                      <m:t>𝟗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b="1" dirty="0"/>
                  <a:t> .</a:t>
                </a:r>
              </a:p>
              <a:p>
                <a:r>
                  <a:rPr lang="en-US" b="1" dirty="0"/>
                  <a:t>Ta </a:t>
                </a:r>
                <a:r>
                  <a:rPr lang="en-US" b="1" dirty="0" err="1"/>
                  <a:t>có</a:t>
                </a:r>
                <a:r>
                  <a:rPr lang="en-US" b="1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</m:acc>
                    <m:r>
                      <a:rPr lang="en-US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𝟏𝟖</m:t>
                    </m:r>
                    <m:sSup>
                      <m:sSup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𝟎</m:t>
                        </m:r>
                      </m:e>
                      <m:sup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𝒐</m:t>
                        </m:r>
                      </m:sup>
                    </m:sSup>
                    <m:r>
                      <a:rPr lang="en-US" b="1" i="1">
                        <a:latin typeface="Cambria Math" panose="02040503050406030204" pitchFamily="18" charset="0"/>
                      </a:rPr>
                      <m:t>−</m:t>
                    </m:r>
                    <m:d>
                      <m:d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̂"/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𝑨</m:t>
                            </m:r>
                          </m:e>
                        </m:acc>
                        <m:r>
                          <a:rPr lang="en-US" b="1" i="1">
                            <a:latin typeface="Cambria Math" panose="02040503050406030204" pitchFamily="18" charset="0"/>
                          </a:rPr>
                          <m:t>+</m:t>
                        </m:r>
                        <m:acc>
                          <m:accPr>
                            <m:chr m:val="̂"/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𝑩</m:t>
                            </m:r>
                          </m:e>
                        </m:acc>
                      </m:e>
                    </m:d>
                  </m:oMath>
                </a14:m>
                <a:endParaRPr lang="en-US" b="1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𝟏𝟖</m:t>
                      </m:r>
                      <m:sSup>
                        <m:sSupPr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𝟎</m:t>
                          </m:r>
                        </m:e>
                        <m:sup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𝒐</m:t>
                          </m:r>
                        </m:sup>
                      </m:sSup>
                      <m:r>
                        <a:rPr lang="en-US" b="1" i="1">
                          <a:latin typeface="Cambria Math" panose="02040503050406030204" pitchFamily="18" charset="0"/>
                        </a:rPr>
                        <m:t>−(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𝟑</m:t>
                      </m:r>
                      <m:sSup>
                        <m:sSupPr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𝟔</m:t>
                          </m:r>
                        </m:e>
                        <m:sup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𝟎</m:t>
                          </m:r>
                        </m:sup>
                      </m:sSup>
                      <m:r>
                        <a:rPr lang="en-US" b="1" i="1">
                          <a:latin typeface="Cambria Math" panose="02040503050406030204" pitchFamily="18" charset="0"/>
                        </a:rPr>
                        <m:t>𝟗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′+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𝟖</m:t>
                      </m:r>
                      <m:sSup>
                        <m:sSupPr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𝟕</m:t>
                          </m:r>
                        </m:e>
                        <m:sup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𝒐</m:t>
                          </m:r>
                        </m:sup>
                      </m:sSup>
                      <m:r>
                        <a:rPr lang="en-US" b="1" i="1">
                          <a:latin typeface="Cambria Math" panose="02040503050406030204" pitchFamily="18" charset="0"/>
                        </a:rPr>
                        <m:t>)=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𝟓</m:t>
                      </m:r>
                      <m:sSup>
                        <m:sSupPr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𝟔</m:t>
                          </m:r>
                        </m:e>
                        <m:sup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𝒐</m:t>
                          </m:r>
                        </m:sup>
                      </m:sSup>
                      <m:r>
                        <a:rPr lang="en-US" b="1" i="1">
                          <a:latin typeface="Cambria Math" panose="02040503050406030204" pitchFamily="18" charset="0"/>
                        </a:rPr>
                        <m:t>𝟓𝟏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′.</m:t>
                      </m:r>
                    </m:oMath>
                  </m:oMathPara>
                </a14:m>
                <a:endParaRPr lang="en-US" b="1" dirty="0"/>
              </a:p>
              <a:p>
                <a:r>
                  <a:rPr lang="en-US" sz="5400" b="1" dirty="0" err="1">
                    <a:solidFill>
                      <a:srgbClr val="FF0000"/>
                    </a:solidFill>
                  </a:rPr>
                  <a:t>Chú</a:t>
                </a:r>
                <a:r>
                  <a:rPr lang="en-US" sz="5400" b="1" dirty="0">
                    <a:solidFill>
                      <a:srgbClr val="FF0000"/>
                    </a:solidFill>
                  </a:rPr>
                  <a:t> ý. </a:t>
                </a:r>
                <a:r>
                  <a:rPr lang="en-US" b="1" dirty="0" err="1"/>
                  <a:t>Áp</a:t>
                </a:r>
                <a:r>
                  <a:rPr lang="en-US" b="1" dirty="0"/>
                  <a:t> </a:t>
                </a:r>
                <a:r>
                  <a:rPr lang="en-US" b="1" dirty="0" err="1"/>
                  <a:t>dụng</a:t>
                </a:r>
                <a:r>
                  <a:rPr lang="en-US" b="1" dirty="0"/>
                  <a:t> </a:t>
                </a:r>
                <a:r>
                  <a:rPr lang="en-US" b="1" dirty="0" err="1"/>
                  <a:t>các</a:t>
                </a:r>
                <a:r>
                  <a:rPr lang="en-US" b="1" dirty="0"/>
                  <a:t> </a:t>
                </a:r>
                <a:r>
                  <a:rPr lang="en-US" b="1" dirty="0" err="1"/>
                  <a:t>Định</a:t>
                </a:r>
                <a:r>
                  <a:rPr lang="en-US" b="1" dirty="0"/>
                  <a:t> </a:t>
                </a:r>
                <a:r>
                  <a:rPr lang="en-US" b="1" dirty="0" err="1"/>
                  <a:t>lí</a:t>
                </a:r>
                <a:r>
                  <a:rPr lang="en-US" b="1" dirty="0"/>
                  <a:t> </a:t>
                </a:r>
                <a:r>
                  <a:rPr lang="en-US" b="1" dirty="0" err="1"/>
                  <a:t>côsin</a:t>
                </a:r>
                <a:r>
                  <a:rPr lang="en-US" b="1" dirty="0"/>
                  <a:t>, sin và </a:t>
                </a:r>
                <a:r>
                  <a:rPr lang="en-US" b="1" dirty="0" err="1"/>
                  <a:t>sử</a:t>
                </a:r>
                <a:r>
                  <a:rPr lang="en-US" b="1" dirty="0"/>
                  <a:t> </a:t>
                </a:r>
                <a:r>
                  <a:rPr lang="en-US" b="1" dirty="0" err="1"/>
                  <a:t>dụng</a:t>
                </a:r>
                <a:r>
                  <a:rPr lang="en-US" b="1" dirty="0"/>
                  <a:t> </a:t>
                </a:r>
                <a:r>
                  <a:rPr lang="en-US" b="1" dirty="0" err="1"/>
                  <a:t>máy</a:t>
                </a:r>
                <a:r>
                  <a:rPr lang="en-US" b="1" dirty="0"/>
                  <a:t> </a:t>
                </a:r>
                <a:r>
                  <a:rPr lang="en-US" b="1" dirty="0" err="1"/>
                  <a:t>tính</a:t>
                </a:r>
                <a:r>
                  <a:rPr lang="en-US" b="1" dirty="0"/>
                  <a:t> </a:t>
                </a:r>
                <a:r>
                  <a:rPr lang="en-US" b="1" dirty="0" err="1"/>
                  <a:t>cầm</a:t>
                </a:r>
                <a:r>
                  <a:rPr lang="en-US" b="1" dirty="0"/>
                  <a:t> </a:t>
                </a:r>
                <a:r>
                  <a:rPr lang="en-US" b="1" dirty="0" err="1"/>
                  <a:t>tay</a:t>
                </a:r>
                <a:r>
                  <a:rPr lang="en-US" b="1" dirty="0"/>
                  <a:t>, ta </a:t>
                </a:r>
                <a:r>
                  <a:rPr lang="en-US" b="1" dirty="0" err="1"/>
                  <a:t>có</a:t>
                </a:r>
                <a:r>
                  <a:rPr lang="en-US" b="1" dirty="0"/>
                  <a:t> </a:t>
                </a:r>
                <a:r>
                  <a:rPr lang="en-US" b="1" dirty="0" err="1"/>
                  <a:t>thể</a:t>
                </a:r>
                <a:r>
                  <a:rPr lang="en-US" b="1" dirty="0"/>
                  <a:t> </a:t>
                </a:r>
                <a:r>
                  <a:rPr lang="en-US" b="1" dirty="0" err="1"/>
                  <a:t>tính</a:t>
                </a:r>
                <a:r>
                  <a:rPr lang="en-US" b="1" dirty="0"/>
                  <a:t> (</a:t>
                </a:r>
                <a:r>
                  <a:rPr lang="en-US" b="1" dirty="0" err="1"/>
                  <a:t>gần</a:t>
                </a:r>
                <a:r>
                  <a:rPr lang="en-US" b="1" dirty="0"/>
                  <a:t> </a:t>
                </a:r>
                <a:r>
                  <a:rPr lang="en-US" b="1" dirty="0" err="1"/>
                  <a:t>đúng</a:t>
                </a:r>
                <a:r>
                  <a:rPr lang="en-US" b="1" dirty="0"/>
                  <a:t>) </a:t>
                </a:r>
                <a:r>
                  <a:rPr lang="en-US" b="1" dirty="0" err="1"/>
                  <a:t>các</a:t>
                </a:r>
                <a:r>
                  <a:rPr lang="en-US" b="1" dirty="0"/>
                  <a:t> </a:t>
                </a:r>
                <a:r>
                  <a:rPr lang="en-US" b="1" dirty="0" err="1"/>
                  <a:t>cạnh</a:t>
                </a:r>
                <a:r>
                  <a:rPr lang="en-US" b="1" dirty="0"/>
                  <a:t> và </a:t>
                </a:r>
                <a:r>
                  <a:rPr lang="en-US" b="1" dirty="0" err="1"/>
                  <a:t>các</a:t>
                </a:r>
                <a:r>
                  <a:rPr lang="en-US" b="1" dirty="0"/>
                  <a:t> </a:t>
                </a:r>
                <a:r>
                  <a:rPr lang="en-US" b="1" dirty="0" err="1"/>
                  <a:t>góc</a:t>
                </a:r>
                <a:r>
                  <a:rPr lang="en-US" b="1" dirty="0"/>
                  <a:t> </a:t>
                </a:r>
                <a:r>
                  <a:rPr lang="en-US" b="1" dirty="0" err="1"/>
                  <a:t>của</a:t>
                </a:r>
                <a:r>
                  <a:rPr lang="en-US" b="1" dirty="0"/>
                  <a:t> </a:t>
                </a:r>
                <a:r>
                  <a:rPr lang="en-US" b="1" dirty="0" err="1"/>
                  <a:t>một</a:t>
                </a:r>
                <a:r>
                  <a:rPr lang="en-US" b="1" dirty="0"/>
                  <a:t> tam </a:t>
                </a:r>
                <a:r>
                  <a:rPr lang="en-US" b="1" dirty="0" err="1"/>
                  <a:t>giác</a:t>
                </a:r>
                <a:r>
                  <a:rPr lang="en-US" b="1" dirty="0"/>
                  <a:t> </a:t>
                </a:r>
                <a:r>
                  <a:rPr lang="en-US" b="1" dirty="0" err="1"/>
                  <a:t>trong</a:t>
                </a:r>
                <a:r>
                  <a:rPr lang="en-US" b="1" dirty="0"/>
                  <a:t> </a:t>
                </a:r>
                <a:r>
                  <a:rPr lang="en-US" b="1" dirty="0" err="1"/>
                  <a:t>các</a:t>
                </a:r>
                <a:r>
                  <a:rPr lang="en-US" b="1" dirty="0"/>
                  <a:t> </a:t>
                </a:r>
                <a:r>
                  <a:rPr lang="en-US" b="1" dirty="0" err="1"/>
                  <a:t>trường</a:t>
                </a:r>
                <a:r>
                  <a:rPr lang="en-US" b="1" dirty="0"/>
                  <a:t> </a:t>
                </a:r>
                <a:r>
                  <a:rPr lang="en-US" b="1" dirty="0" err="1"/>
                  <a:t>hợp</a:t>
                </a:r>
                <a:r>
                  <a:rPr lang="en-US" b="1" dirty="0"/>
                  <a:t> </a:t>
                </a:r>
                <a:r>
                  <a:rPr lang="en-US" b="1" dirty="0" err="1"/>
                  <a:t>sau</a:t>
                </a:r>
                <a:r>
                  <a:rPr lang="en-US" b="1" dirty="0"/>
                  <a:t>:</a:t>
                </a:r>
              </a:p>
              <a:p>
                <a:pPr lvl="0"/>
                <a:r>
                  <a:rPr lang="en-US" b="1" dirty="0" err="1"/>
                  <a:t>Biết</a:t>
                </a:r>
                <a:r>
                  <a:rPr lang="en-US" b="1" dirty="0"/>
                  <a:t> </a:t>
                </a:r>
                <a:r>
                  <a:rPr lang="en-US" b="1" dirty="0" err="1"/>
                  <a:t>hai</a:t>
                </a:r>
                <a:r>
                  <a:rPr lang="en-US" b="1" dirty="0"/>
                  <a:t> </a:t>
                </a:r>
                <a:r>
                  <a:rPr lang="en-US" b="1" dirty="0" err="1"/>
                  <a:t>cạnh</a:t>
                </a:r>
                <a:r>
                  <a:rPr lang="en-US" b="1" dirty="0"/>
                  <a:t> và </a:t>
                </a:r>
                <a:r>
                  <a:rPr lang="en-US" b="1" dirty="0" err="1"/>
                  <a:t>góc</a:t>
                </a:r>
                <a:r>
                  <a:rPr lang="en-US" b="1" dirty="0"/>
                  <a:t> xen </a:t>
                </a:r>
                <a:r>
                  <a:rPr lang="en-US" b="1" dirty="0" err="1"/>
                  <a:t>giữa</a:t>
                </a:r>
                <a:r>
                  <a:rPr lang="en-US" b="1" dirty="0"/>
                  <a:t>;</a:t>
                </a:r>
              </a:p>
              <a:p>
                <a:pPr lvl="0"/>
                <a:r>
                  <a:rPr lang="en-US" b="1" dirty="0" err="1"/>
                  <a:t>Biết</a:t>
                </a:r>
                <a:r>
                  <a:rPr lang="en-US" b="1" dirty="0"/>
                  <a:t> </a:t>
                </a:r>
                <a:r>
                  <a:rPr lang="en-US" b="1" dirty="0" err="1"/>
                  <a:t>ba</a:t>
                </a:r>
                <a:r>
                  <a:rPr lang="en-US" b="1" dirty="0"/>
                  <a:t> </a:t>
                </a:r>
                <a:r>
                  <a:rPr lang="en-US" b="1" dirty="0" err="1"/>
                  <a:t>cạnh</a:t>
                </a:r>
                <a:r>
                  <a:rPr lang="en-US" b="1" dirty="0"/>
                  <a:t>;</a:t>
                </a:r>
              </a:p>
              <a:p>
                <a:pPr lvl="0"/>
                <a:r>
                  <a:rPr lang="en-US" b="1" dirty="0" err="1"/>
                  <a:t>Biết</a:t>
                </a:r>
                <a:r>
                  <a:rPr lang="en-US" b="1" dirty="0"/>
                  <a:t> </a:t>
                </a:r>
                <a:r>
                  <a:rPr lang="en-US" b="1" dirty="0" err="1"/>
                  <a:t>một</a:t>
                </a:r>
                <a:r>
                  <a:rPr lang="en-US" b="1" dirty="0"/>
                  <a:t> </a:t>
                </a:r>
                <a:r>
                  <a:rPr lang="en-US" b="1" dirty="0" err="1"/>
                  <a:t>cạnh</a:t>
                </a:r>
                <a:r>
                  <a:rPr lang="en-US" b="1" dirty="0"/>
                  <a:t> và </a:t>
                </a:r>
                <a:r>
                  <a:rPr lang="en-US" b="1" dirty="0" err="1"/>
                  <a:t>hai</a:t>
                </a:r>
                <a:r>
                  <a:rPr lang="en-US" b="1" dirty="0"/>
                  <a:t> </a:t>
                </a:r>
                <a:r>
                  <a:rPr lang="en-US" b="1" dirty="0" err="1"/>
                  <a:t>góc</a:t>
                </a:r>
                <a:r>
                  <a:rPr lang="en-US" b="1" dirty="0"/>
                  <a:t> </a:t>
                </a:r>
                <a:r>
                  <a:rPr lang="en-US" b="1" dirty="0" err="1"/>
                  <a:t>kề</a:t>
                </a:r>
                <a:r>
                  <a:rPr lang="en-US" b="1" dirty="0"/>
                  <a:t>.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08B49A2E-2A9D-46FD-AE9C-29462A33F0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32890" y="2819400"/>
                <a:ext cx="11630891" cy="10683876"/>
              </a:xfrm>
              <a:prstGeom prst="rect">
                <a:avLst/>
              </a:prstGeom>
              <a:blipFill>
                <a:blip r:embed="rId4"/>
                <a:stretch>
                  <a:fillRect l="-2514" r="-1676" b="-399"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7" name="Group 26">
            <a:extLst>
              <a:ext uri="{FF2B5EF4-FFF2-40B4-BE49-F238E27FC236}">
                <a16:creationId xmlns:a16="http://schemas.microsoft.com/office/drawing/2014/main" id="{DEF3DAE3-C7A3-4525-BFD8-25079905D085}"/>
              </a:ext>
            </a:extLst>
          </p:cNvPr>
          <p:cNvGrpSpPr/>
          <p:nvPr/>
        </p:nvGrpSpPr>
        <p:grpSpPr>
          <a:xfrm>
            <a:off x="1085850" y="2819400"/>
            <a:ext cx="4171952" cy="782181"/>
            <a:chOff x="22440" y="20224"/>
            <a:chExt cx="909715" cy="200751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0CF9AF95-F2F5-4826-89CB-F0ACA73DB33F}"/>
                </a:ext>
              </a:extLst>
            </p:cNvPr>
            <p:cNvGrpSpPr/>
            <p:nvPr/>
          </p:nvGrpSpPr>
          <p:grpSpPr>
            <a:xfrm>
              <a:off x="22440" y="56989"/>
              <a:ext cx="909715" cy="160779"/>
              <a:chOff x="31572" y="57432"/>
              <a:chExt cx="1279984" cy="198971"/>
            </a:xfrm>
          </p:grpSpPr>
          <p:sp>
            <p:nvSpPr>
              <p:cNvPr id="30" name="Arrow: Pentagon 29">
                <a:extLst>
                  <a:ext uri="{FF2B5EF4-FFF2-40B4-BE49-F238E27FC236}">
                    <a16:creationId xmlns:a16="http://schemas.microsoft.com/office/drawing/2014/main" id="{E8741584-E7A1-4ACF-A1B0-5224B9F69492}"/>
                  </a:ext>
                </a:extLst>
              </p:cNvPr>
              <p:cNvSpPr/>
              <p:nvPr/>
            </p:nvSpPr>
            <p:spPr>
              <a:xfrm>
                <a:off x="200549" y="57432"/>
                <a:ext cx="1111007" cy="196062"/>
              </a:xfrm>
              <a:prstGeom prst="homePlate">
                <a:avLst/>
              </a:prstGeom>
              <a:solidFill>
                <a:srgbClr val="FCFFEF"/>
              </a:solidFill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>
                  <a:lnSpc>
                    <a:spcPct val="106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1000" b="1" kern="1200">
                    <a:solidFill>
                      <a:srgbClr val="0000CC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120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1" name="Arrow: Chevron 30">
                <a:extLst>
                  <a:ext uri="{FF2B5EF4-FFF2-40B4-BE49-F238E27FC236}">
                    <a16:creationId xmlns:a16="http://schemas.microsoft.com/office/drawing/2014/main" id="{9C568DD1-1843-4B81-971D-A4C82DEE93E7}"/>
                  </a:ext>
                </a:extLst>
              </p:cNvPr>
              <p:cNvSpPr/>
              <p:nvPr/>
            </p:nvSpPr>
            <p:spPr>
              <a:xfrm>
                <a:off x="31572" y="60341"/>
                <a:ext cx="162630" cy="196062"/>
              </a:xfrm>
              <a:prstGeom prst="chevron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Arrow: Chevron 31">
                <a:extLst>
                  <a:ext uri="{FF2B5EF4-FFF2-40B4-BE49-F238E27FC236}">
                    <a16:creationId xmlns:a16="http://schemas.microsoft.com/office/drawing/2014/main" id="{A92FA0F6-1303-47A9-8224-4E1DD56B472E}"/>
                  </a:ext>
                </a:extLst>
              </p:cNvPr>
              <p:cNvSpPr/>
              <p:nvPr/>
            </p:nvSpPr>
            <p:spPr>
              <a:xfrm>
                <a:off x="116273" y="60276"/>
                <a:ext cx="176766" cy="196062"/>
              </a:xfrm>
              <a:prstGeom prst="chevron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9" name="TextBox 56">
              <a:extLst>
                <a:ext uri="{FF2B5EF4-FFF2-40B4-BE49-F238E27FC236}">
                  <a16:creationId xmlns:a16="http://schemas.microsoft.com/office/drawing/2014/main" id="{B356FE60-8E53-48D9-9EC1-AED752392516}"/>
                </a:ext>
              </a:extLst>
            </p:cNvPr>
            <p:cNvSpPr txBox="1"/>
            <p:nvPr/>
          </p:nvSpPr>
          <p:spPr>
            <a:xfrm>
              <a:off x="166835" y="20224"/>
              <a:ext cx="765320" cy="200751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4800" b="1" dirty="0">
                  <a:solidFill>
                    <a:srgbClr val="0000CC"/>
                  </a:solidFill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0000CC"/>
                  </a:solidFill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Luyện</a:t>
              </a:r>
              <a:r>
                <a:rPr lang="en-US" sz="4800" b="1" dirty="0">
                  <a:solidFill>
                    <a:srgbClr val="0000CC"/>
                  </a:solidFill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 tập 3.</a:t>
              </a:r>
              <a:r>
                <a:rPr lang="en-US" sz="4800" b="1" kern="1200" dirty="0">
                  <a:solidFill>
                    <a:srgbClr val="0000CC"/>
                  </a:solidFill>
                  <a:effectLst/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endParaRPr lang="en-US" sz="4800" dirty="0">
                <a:effectLst/>
                <a:latin typeface="Tomaho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353899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708C62C3-3138-4092-86C2-85A1567C6E78}"/>
              </a:ext>
            </a:extLst>
          </p:cNvPr>
          <p:cNvGrpSpPr/>
          <p:nvPr/>
        </p:nvGrpSpPr>
        <p:grpSpPr>
          <a:xfrm>
            <a:off x="148770" y="1828800"/>
            <a:ext cx="23798723" cy="11742140"/>
            <a:chOff x="1447797" y="1793807"/>
            <a:chExt cx="23798723" cy="11742140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E17C9077-2F0E-4830-9CBB-2CF87E745444}"/>
                </a:ext>
              </a:extLst>
            </p:cNvPr>
            <p:cNvGrpSpPr/>
            <p:nvPr/>
          </p:nvGrpSpPr>
          <p:grpSpPr>
            <a:xfrm>
              <a:off x="1447797" y="1793807"/>
              <a:ext cx="23798723" cy="11742140"/>
              <a:chOff x="1447797" y="1793807"/>
              <a:chExt cx="23798723" cy="11742140"/>
            </a:xfrm>
          </p:grpSpPr>
          <p:grpSp>
            <p:nvGrpSpPr>
              <p:cNvPr id="69" name="Group 68"/>
              <p:cNvGrpSpPr/>
              <p:nvPr/>
            </p:nvGrpSpPr>
            <p:grpSpPr>
              <a:xfrm>
                <a:off x="1585465" y="1797127"/>
                <a:ext cx="23661055" cy="11738820"/>
                <a:chOff x="-3529363" y="3448230"/>
                <a:chExt cx="23661055" cy="11738820"/>
              </a:xfrm>
            </p:grpSpPr>
            <p:sp>
              <p:nvSpPr>
                <p:cNvPr id="70" name="Right Triangle 69"/>
                <p:cNvSpPr/>
                <p:nvPr/>
              </p:nvSpPr>
              <p:spPr>
                <a:xfrm flipH="1">
                  <a:off x="8958821" y="3486542"/>
                  <a:ext cx="193377" cy="212342"/>
                </a:xfrm>
                <a:prstGeom prst="rtTriangle">
                  <a:avLst/>
                </a:prstGeom>
                <a:solidFill>
                  <a:schemeClr val="accent5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71" name="Group 70"/>
                <p:cNvGrpSpPr/>
                <p:nvPr/>
              </p:nvGrpSpPr>
              <p:grpSpPr>
                <a:xfrm>
                  <a:off x="-3529363" y="3448230"/>
                  <a:ext cx="23661055" cy="11738820"/>
                  <a:chOff x="-3529363" y="3448230"/>
                  <a:chExt cx="23661055" cy="11738820"/>
                </a:xfrm>
              </p:grpSpPr>
              <p:sp>
                <p:nvSpPr>
                  <p:cNvPr id="72" name="Rounded Rectangle 71"/>
                  <p:cNvSpPr/>
                  <p:nvPr/>
                </p:nvSpPr>
                <p:spPr>
                  <a:xfrm>
                    <a:off x="-3529363" y="3657264"/>
                    <a:ext cx="23661055" cy="11529786"/>
                  </a:xfrm>
                  <a:prstGeom prst="roundRect">
                    <a:avLst>
                      <a:gd name="adj" fmla="val 2127"/>
                    </a:avLst>
                  </a:prstGeom>
                  <a:solidFill>
                    <a:schemeClr val="bg1"/>
                  </a:solidFill>
                  <a:ln w="28575">
                    <a:solidFill>
                      <a:srgbClr val="0999C8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36000" tIns="18000" rIns="36000" bIns="18000" rtlCol="0" anchor="ctr"/>
                  <a:lstStyle/>
                  <a:p>
                    <a:pPr algn="ctr"/>
                    <a:endParaRPr lang="en-US" sz="4600" dirty="0">
                      <a:latin typeface="Tahoma" pitchFamily="34" charset="0"/>
                      <a:ea typeface="Tahoma" pitchFamily="34" charset="0"/>
                      <a:cs typeface="Tahoma" pitchFamily="34" charset="0"/>
                    </a:endParaRPr>
                  </a:p>
                </p:txBody>
              </p:sp>
              <p:sp>
                <p:nvSpPr>
                  <p:cNvPr id="73" name="TextBox 72"/>
                  <p:cNvSpPr txBox="1"/>
                  <p:nvPr/>
                </p:nvSpPr>
                <p:spPr>
                  <a:xfrm>
                    <a:off x="5759299" y="3448230"/>
                    <a:ext cx="3890809" cy="92333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 fontAlgn="auto">
                      <a:spcBef>
                        <a:spcPct val="50000"/>
                      </a:spcBef>
                      <a:spcAft>
                        <a:spcPts val="0"/>
                      </a:spcAft>
                      <a:defRPr/>
                    </a:pPr>
                    <a:r>
                      <a:rPr lang="en-US" sz="5400" b="1" cap="all" dirty="0">
                        <a:ln w="0"/>
                        <a:solidFill>
                          <a:schemeClr val="bg1"/>
                        </a:solidFill>
                        <a:effectLst>
                          <a:reflection blurRad="12700" stA="50000" endPos="50000" dist="5000" dir="5400000" sy="-100000" rotWithShape="0"/>
                        </a:effectLst>
                        <a:latin typeface="Tahoma" pitchFamily="34" charset="0"/>
                        <a:ea typeface="Tahoma" pitchFamily="34" charset="0"/>
                        <a:cs typeface="Tahoma" pitchFamily="34" charset="0"/>
                      </a:rPr>
                      <a:t>CHƯƠNG I</a:t>
                    </a:r>
                  </a:p>
                </p:txBody>
              </p:sp>
            </p:grpSp>
          </p:grpSp>
          <p:sp>
            <p:nvSpPr>
              <p:cNvPr id="74" name="Right Triangle 73"/>
              <p:cNvSpPr/>
              <p:nvPr/>
            </p:nvSpPr>
            <p:spPr>
              <a:xfrm flipH="1">
                <a:off x="7921388" y="1793819"/>
                <a:ext cx="193377" cy="212342"/>
              </a:xfrm>
              <a:prstGeom prst="rtTriangle">
                <a:avLst/>
              </a:pr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Round Same Side Corner Rectangle 95"/>
              <p:cNvSpPr/>
              <p:nvPr/>
            </p:nvSpPr>
            <p:spPr>
              <a:xfrm flipV="1">
                <a:off x="4731544" y="1793807"/>
                <a:ext cx="15994855" cy="1181261"/>
              </a:xfrm>
              <a:prstGeom prst="round2SameRect">
                <a:avLst>
                  <a:gd name="adj1" fmla="val 6458"/>
                  <a:gd name="adj2" fmla="val 0"/>
                </a:avLst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98" name="TextBox 97"/>
              <p:cNvSpPr txBox="1"/>
              <p:nvPr/>
            </p:nvSpPr>
            <p:spPr>
              <a:xfrm>
                <a:off x="4850021" y="1953929"/>
                <a:ext cx="15716833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4800" b="1" dirty="0">
                    <a:solidFill>
                      <a:srgbClr val="C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CHƯƠNG </a:t>
                </a:r>
                <a:r>
                  <a:rPr lang="en-US" sz="4800" b="1" dirty="0">
                    <a:solidFill>
                      <a:srgbClr val="C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II</a:t>
                </a:r>
                <a:r>
                  <a:rPr lang="vi-VN" sz="4800" b="1" dirty="0">
                    <a:solidFill>
                      <a:srgbClr val="C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I. </a:t>
                </a:r>
                <a:r>
                  <a:rPr lang="en-US" sz="4800" b="1" dirty="0">
                    <a:solidFill>
                      <a:srgbClr val="C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HỆ THỨC LƯỢNG TRONG TAM GIÁC</a:t>
                </a:r>
                <a:endParaRPr lang="vi-VN" sz="4800" b="1" dirty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pic>
            <p:nvPicPr>
              <p:cNvPr id="104" name="Picture 53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71230" y="2975075"/>
                <a:ext cx="1495424" cy="14954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7" name="Rectangle 16"/>
              <p:cNvSpPr/>
              <p:nvPr/>
            </p:nvSpPr>
            <p:spPr>
              <a:xfrm>
                <a:off x="7467544" y="4114018"/>
                <a:ext cx="13632086" cy="833229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10" tIns="45705" rIns="91410" bIns="45705" rtlCol="0" anchor="ctr"/>
              <a:lstStyle/>
              <a:p>
                <a:pPr algn="ctr"/>
                <a:endPara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grpSp>
            <p:nvGrpSpPr>
              <p:cNvPr id="56" name="Group 60"/>
              <p:cNvGrpSpPr/>
              <p:nvPr/>
            </p:nvGrpSpPr>
            <p:grpSpPr>
              <a:xfrm>
                <a:off x="1447801" y="5440128"/>
                <a:ext cx="6671156" cy="1078079"/>
                <a:chOff x="7459670" y="7262101"/>
                <a:chExt cx="6671929" cy="1078204"/>
              </a:xfrm>
            </p:grpSpPr>
            <p:sp>
              <p:nvSpPr>
                <p:cNvPr id="57" name="Rectangle 56"/>
                <p:cNvSpPr/>
                <p:nvPr/>
              </p:nvSpPr>
              <p:spPr>
                <a:xfrm>
                  <a:off x="9092456" y="7262101"/>
                  <a:ext cx="5039143" cy="81570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  <a:defRPr/>
                  </a:pPr>
                  <a:r>
                    <a:rPr lang="en-US" sz="4700" b="1" dirty="0">
                      <a:solidFill>
                        <a:srgbClr val="FF0000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ĐỊNH LÍ CÔSIN</a:t>
                  </a:r>
                </a:p>
              </p:txBody>
            </p:sp>
            <p:grpSp>
              <p:nvGrpSpPr>
                <p:cNvPr id="58" name="Group 26"/>
                <p:cNvGrpSpPr/>
                <p:nvPr/>
              </p:nvGrpSpPr>
              <p:grpSpPr>
                <a:xfrm>
                  <a:off x="7459670" y="7311861"/>
                  <a:ext cx="1451595" cy="1028444"/>
                  <a:chOff x="7459669" y="7769061"/>
                  <a:chExt cx="1439611" cy="1028444"/>
                </a:xfrm>
              </p:grpSpPr>
              <p:sp>
                <p:nvSpPr>
                  <p:cNvPr id="59" name="Isosceles Triangle 44"/>
                  <p:cNvSpPr/>
                  <p:nvPr/>
                </p:nvSpPr>
                <p:spPr>
                  <a:xfrm rot="16200000">
                    <a:off x="7469936" y="8643550"/>
                    <a:ext cx="143688" cy="164221"/>
                  </a:xfrm>
                  <a:custGeom>
                    <a:avLst/>
                    <a:gdLst>
                      <a:gd name="connsiteX0" fmla="*/ 0 w 293725"/>
                      <a:gd name="connsiteY0" fmla="*/ 164224 h 164224"/>
                      <a:gd name="connsiteX1" fmla="*/ 146863 w 293725"/>
                      <a:gd name="connsiteY1" fmla="*/ 0 h 164224"/>
                      <a:gd name="connsiteX2" fmla="*/ 293725 w 293725"/>
                      <a:gd name="connsiteY2" fmla="*/ 164224 h 164224"/>
                      <a:gd name="connsiteX3" fmla="*/ 0 w 293725"/>
                      <a:gd name="connsiteY3" fmla="*/ 164224 h 164224"/>
                      <a:gd name="connsiteX0" fmla="*/ 2363 w 296088"/>
                      <a:gd name="connsiteY0" fmla="*/ 164221 h 164221"/>
                      <a:gd name="connsiteX1" fmla="*/ 0 w 296088"/>
                      <a:gd name="connsiteY1" fmla="*/ 0 h 164221"/>
                      <a:gd name="connsiteX2" fmla="*/ 296088 w 296088"/>
                      <a:gd name="connsiteY2" fmla="*/ 164221 h 164221"/>
                      <a:gd name="connsiteX3" fmla="*/ 2363 w 296088"/>
                      <a:gd name="connsiteY3" fmla="*/ 164221 h 1642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96088" h="164221">
                        <a:moveTo>
                          <a:pt x="2363" y="164221"/>
                        </a:moveTo>
                        <a:cubicBezTo>
                          <a:pt x="1575" y="109481"/>
                          <a:pt x="788" y="54740"/>
                          <a:pt x="0" y="0"/>
                        </a:cubicBezTo>
                        <a:lnTo>
                          <a:pt x="296088" y="164221"/>
                        </a:lnTo>
                        <a:lnTo>
                          <a:pt x="2363" y="164221"/>
                        </a:lnTo>
                        <a:close/>
                      </a:path>
                    </a:pathLst>
                  </a:custGeom>
                  <a:solidFill>
                    <a:schemeClr val="accent5">
                      <a:lumMod val="5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3200">
                      <a:solidFill>
                        <a:prstClr val="white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grpSp>
                <p:nvGrpSpPr>
                  <p:cNvPr id="60" name="Group 28"/>
                  <p:cNvGrpSpPr/>
                  <p:nvPr/>
                </p:nvGrpSpPr>
                <p:grpSpPr>
                  <a:xfrm>
                    <a:off x="7527680" y="7769061"/>
                    <a:ext cx="1371600" cy="765976"/>
                    <a:chOff x="7527680" y="7769061"/>
                    <a:chExt cx="1371600" cy="765976"/>
                  </a:xfrm>
                </p:grpSpPr>
                <p:sp>
                  <p:nvSpPr>
                    <p:cNvPr id="61" name="Round Same Side Corner Rectangle 60"/>
                    <p:cNvSpPr/>
                    <p:nvPr/>
                  </p:nvSpPr>
                  <p:spPr>
                    <a:xfrm rot="5400000">
                      <a:off x="7847720" y="7449021"/>
                      <a:ext cx="731520" cy="1371600"/>
                    </a:xfrm>
                    <a:prstGeom prst="round2SameRect">
                      <a:avLst/>
                    </a:prstGeom>
                    <a:solidFill>
                      <a:srgbClr val="135F82"/>
                    </a:solidFill>
                    <a:ln>
                      <a:solidFill>
                        <a:schemeClr val="bg1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3200">
                        <a:solidFill>
                          <a:prstClr val="white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p:txBody>
                </p:sp>
                <p:sp>
                  <p:nvSpPr>
                    <p:cNvPr id="62" name="TextBox 61"/>
                    <p:cNvSpPr txBox="1"/>
                    <p:nvPr/>
                  </p:nvSpPr>
                  <p:spPr>
                    <a:xfrm>
                      <a:off x="7958807" y="7827069"/>
                      <a:ext cx="507514" cy="707968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ctr"/>
                      <a:r>
                        <a:rPr lang="en-US" sz="4000" b="1" dirty="0">
                          <a:solidFill>
                            <a:prstClr val="white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</a:t>
                      </a:r>
                    </a:p>
                  </p:txBody>
                </p:sp>
              </p:grpSp>
            </p:grpSp>
          </p:grpSp>
          <p:grpSp>
            <p:nvGrpSpPr>
              <p:cNvPr id="63" name="Group 67"/>
              <p:cNvGrpSpPr/>
              <p:nvPr/>
            </p:nvGrpSpPr>
            <p:grpSpPr>
              <a:xfrm>
                <a:off x="1516371" y="6574103"/>
                <a:ext cx="5288491" cy="824626"/>
                <a:chOff x="7528249" y="6284300"/>
                <a:chExt cx="5289107" cy="824721"/>
              </a:xfrm>
            </p:grpSpPr>
            <p:sp>
              <p:nvSpPr>
                <p:cNvPr id="75" name="Rectangle 74"/>
                <p:cNvSpPr/>
                <p:nvPr/>
              </p:nvSpPr>
              <p:spPr>
                <a:xfrm>
                  <a:off x="9033507" y="6293319"/>
                  <a:ext cx="3783849" cy="81570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None/>
                    <a:defRPr/>
                  </a:pPr>
                  <a:r>
                    <a:rPr lang="en-US" sz="4700" b="1" spc="-150" dirty="0">
                      <a:solidFill>
                        <a:srgbClr val="FF0000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ĐỊNH LÍ SIN</a:t>
                  </a:r>
                </a:p>
              </p:txBody>
            </p:sp>
            <p:grpSp>
              <p:nvGrpSpPr>
                <p:cNvPr id="78" name="Group 41"/>
                <p:cNvGrpSpPr/>
                <p:nvPr/>
              </p:nvGrpSpPr>
              <p:grpSpPr>
                <a:xfrm>
                  <a:off x="7528249" y="6284300"/>
                  <a:ext cx="1383018" cy="767698"/>
                  <a:chOff x="7527681" y="5303605"/>
                  <a:chExt cx="1371600" cy="767698"/>
                </a:xfrm>
              </p:grpSpPr>
              <p:sp>
                <p:nvSpPr>
                  <p:cNvPr id="79" name="Round Same Side Corner Rectangle 78"/>
                  <p:cNvSpPr/>
                  <p:nvPr/>
                </p:nvSpPr>
                <p:spPr>
                  <a:xfrm rot="5400000">
                    <a:off x="7847721" y="5019743"/>
                    <a:ext cx="731520" cy="1371600"/>
                  </a:xfrm>
                  <a:prstGeom prst="round2SameRect">
                    <a:avLst/>
                  </a:prstGeom>
                  <a:solidFill>
                    <a:srgbClr val="135F82"/>
                  </a:solidFill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3200">
                      <a:solidFill>
                        <a:prstClr val="white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sp>
                <p:nvSpPr>
                  <p:cNvPr id="80" name="TextBox 79"/>
                  <p:cNvSpPr txBox="1"/>
                  <p:nvPr/>
                </p:nvSpPr>
                <p:spPr>
                  <a:xfrm>
                    <a:off x="7918127" y="5303605"/>
                    <a:ext cx="507513" cy="70796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sz="4000" b="1" dirty="0">
                        <a:solidFill>
                          <a:prstClr val="white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2</a:t>
                    </a:r>
                  </a:p>
                </p:txBody>
              </p:sp>
            </p:grpSp>
          </p:grpSp>
          <p:grpSp>
            <p:nvGrpSpPr>
              <p:cNvPr id="81" name="Group 74"/>
              <p:cNvGrpSpPr/>
              <p:nvPr/>
            </p:nvGrpSpPr>
            <p:grpSpPr>
              <a:xfrm>
                <a:off x="1447800" y="9053044"/>
                <a:ext cx="13912377" cy="961627"/>
                <a:chOff x="7459670" y="7909810"/>
                <a:chExt cx="13913990" cy="961739"/>
              </a:xfrm>
            </p:grpSpPr>
            <p:sp>
              <p:nvSpPr>
                <p:cNvPr id="82" name="Rectangle 81"/>
                <p:cNvSpPr/>
                <p:nvPr/>
              </p:nvSpPr>
              <p:spPr>
                <a:xfrm>
                  <a:off x="8900530" y="7954517"/>
                  <a:ext cx="12473130" cy="81570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  <a:defRPr/>
                  </a:pPr>
                  <a:r>
                    <a:rPr lang="en-US" sz="4700" b="1" dirty="0">
                      <a:solidFill>
                        <a:srgbClr val="242452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:r>
                    <a:rPr lang="en-US" sz="4700" b="1" dirty="0">
                      <a:solidFill>
                        <a:srgbClr val="FF0000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CÔNG THỨC TÍNH DIỆN TÍCH TAM GIÁC</a:t>
                  </a:r>
                </a:p>
              </p:txBody>
            </p:sp>
            <p:grpSp>
              <p:nvGrpSpPr>
                <p:cNvPr id="83" name="Group 44"/>
                <p:cNvGrpSpPr/>
                <p:nvPr/>
              </p:nvGrpSpPr>
              <p:grpSpPr>
                <a:xfrm>
                  <a:off x="7459670" y="7909810"/>
                  <a:ext cx="1392615" cy="961739"/>
                  <a:chOff x="7459669" y="5471410"/>
                  <a:chExt cx="1381118" cy="961739"/>
                </a:xfrm>
              </p:grpSpPr>
              <p:sp>
                <p:nvSpPr>
                  <p:cNvPr id="84" name="Isosceles Triangle 44"/>
                  <p:cNvSpPr/>
                  <p:nvPr/>
                </p:nvSpPr>
                <p:spPr>
                  <a:xfrm rot="16200000">
                    <a:off x="7469936" y="6279194"/>
                    <a:ext cx="143688" cy="164221"/>
                  </a:xfrm>
                  <a:custGeom>
                    <a:avLst/>
                    <a:gdLst>
                      <a:gd name="connsiteX0" fmla="*/ 0 w 293725"/>
                      <a:gd name="connsiteY0" fmla="*/ 164224 h 164224"/>
                      <a:gd name="connsiteX1" fmla="*/ 146863 w 293725"/>
                      <a:gd name="connsiteY1" fmla="*/ 0 h 164224"/>
                      <a:gd name="connsiteX2" fmla="*/ 293725 w 293725"/>
                      <a:gd name="connsiteY2" fmla="*/ 164224 h 164224"/>
                      <a:gd name="connsiteX3" fmla="*/ 0 w 293725"/>
                      <a:gd name="connsiteY3" fmla="*/ 164224 h 164224"/>
                      <a:gd name="connsiteX0" fmla="*/ 2363 w 296088"/>
                      <a:gd name="connsiteY0" fmla="*/ 164221 h 164221"/>
                      <a:gd name="connsiteX1" fmla="*/ 0 w 296088"/>
                      <a:gd name="connsiteY1" fmla="*/ 0 h 164221"/>
                      <a:gd name="connsiteX2" fmla="*/ 296088 w 296088"/>
                      <a:gd name="connsiteY2" fmla="*/ 164221 h 164221"/>
                      <a:gd name="connsiteX3" fmla="*/ 2363 w 296088"/>
                      <a:gd name="connsiteY3" fmla="*/ 164221 h 1642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96088" h="164221">
                        <a:moveTo>
                          <a:pt x="2363" y="164221"/>
                        </a:moveTo>
                        <a:cubicBezTo>
                          <a:pt x="1575" y="109481"/>
                          <a:pt x="788" y="54740"/>
                          <a:pt x="0" y="0"/>
                        </a:cubicBezTo>
                        <a:lnTo>
                          <a:pt x="296088" y="164221"/>
                        </a:lnTo>
                        <a:lnTo>
                          <a:pt x="2363" y="164221"/>
                        </a:lnTo>
                        <a:close/>
                      </a:path>
                    </a:pathLst>
                  </a:custGeom>
                  <a:solidFill>
                    <a:schemeClr val="accent5">
                      <a:lumMod val="5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3200">
                      <a:solidFill>
                        <a:prstClr val="white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grpSp>
                <p:nvGrpSpPr>
                  <p:cNvPr id="85" name="Group 46"/>
                  <p:cNvGrpSpPr/>
                  <p:nvPr/>
                </p:nvGrpSpPr>
                <p:grpSpPr>
                  <a:xfrm>
                    <a:off x="7469187" y="5471410"/>
                    <a:ext cx="1371600" cy="775707"/>
                    <a:chOff x="7469187" y="5471410"/>
                    <a:chExt cx="1371600" cy="775707"/>
                  </a:xfrm>
                </p:grpSpPr>
                <p:sp>
                  <p:nvSpPr>
                    <p:cNvPr id="86" name="Round Same Side Corner Rectangle 85"/>
                    <p:cNvSpPr/>
                    <p:nvPr/>
                  </p:nvSpPr>
                  <p:spPr>
                    <a:xfrm rot="5400000">
                      <a:off x="7789227" y="5195557"/>
                      <a:ext cx="731520" cy="1371600"/>
                    </a:xfrm>
                    <a:prstGeom prst="round2SameRect">
                      <a:avLst/>
                    </a:prstGeom>
                    <a:solidFill>
                      <a:srgbClr val="135F82"/>
                    </a:solidFill>
                    <a:ln>
                      <a:solidFill>
                        <a:schemeClr val="bg1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3200">
                        <a:solidFill>
                          <a:prstClr val="white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p:txBody>
                </p:sp>
                <p:sp>
                  <p:nvSpPr>
                    <p:cNvPr id="87" name="TextBox 86"/>
                    <p:cNvSpPr txBox="1"/>
                    <p:nvPr/>
                  </p:nvSpPr>
                  <p:spPr>
                    <a:xfrm>
                      <a:off x="7958808" y="5471410"/>
                      <a:ext cx="507513" cy="707968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ctr"/>
                      <a:r>
                        <a:rPr lang="en-US" sz="4000" b="1" dirty="0">
                          <a:solidFill>
                            <a:prstClr val="white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</a:t>
                      </a:r>
                    </a:p>
                  </p:txBody>
                </p:sp>
              </p:grpSp>
            </p:grpSp>
          </p:grpSp>
          <p:grpSp>
            <p:nvGrpSpPr>
              <p:cNvPr id="47" name="Group 67"/>
              <p:cNvGrpSpPr/>
              <p:nvPr/>
            </p:nvGrpSpPr>
            <p:grpSpPr>
              <a:xfrm>
                <a:off x="1447797" y="7779763"/>
                <a:ext cx="13196489" cy="1024437"/>
                <a:chOff x="7459668" y="6321794"/>
                <a:chExt cx="17061982" cy="1024553"/>
              </a:xfrm>
            </p:grpSpPr>
            <p:sp>
              <p:nvSpPr>
                <p:cNvPr id="48" name="Rectangle 47"/>
                <p:cNvSpPr/>
                <p:nvPr/>
              </p:nvSpPr>
              <p:spPr>
                <a:xfrm>
                  <a:off x="9561556" y="6321809"/>
                  <a:ext cx="14960094" cy="81570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None/>
                    <a:defRPr/>
                  </a:pPr>
                  <a:r>
                    <a:rPr lang="en-US" sz="4700" b="1" spc="-150" dirty="0">
                      <a:solidFill>
                        <a:srgbClr val="FF0000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GIẢI TAM GIÁC VÀ ỨNG DỤNG THỰC TẾ</a:t>
                  </a:r>
                </a:p>
              </p:txBody>
            </p:sp>
            <p:grpSp>
              <p:nvGrpSpPr>
                <p:cNvPr id="49" name="Group 32"/>
                <p:cNvGrpSpPr/>
                <p:nvPr/>
              </p:nvGrpSpPr>
              <p:grpSpPr>
                <a:xfrm>
                  <a:off x="7459668" y="6321794"/>
                  <a:ext cx="1876588" cy="1024553"/>
                  <a:chOff x="7459669" y="5341099"/>
                  <a:chExt cx="1861096" cy="1024553"/>
                </a:xfrm>
              </p:grpSpPr>
              <p:sp>
                <p:nvSpPr>
                  <p:cNvPr id="50" name="Isosceles Triangle 44"/>
                  <p:cNvSpPr/>
                  <p:nvPr/>
                </p:nvSpPr>
                <p:spPr>
                  <a:xfrm rot="16200000">
                    <a:off x="7469936" y="6211697"/>
                    <a:ext cx="143688" cy="164221"/>
                  </a:xfrm>
                  <a:custGeom>
                    <a:avLst/>
                    <a:gdLst>
                      <a:gd name="connsiteX0" fmla="*/ 0 w 293725"/>
                      <a:gd name="connsiteY0" fmla="*/ 164224 h 164224"/>
                      <a:gd name="connsiteX1" fmla="*/ 146863 w 293725"/>
                      <a:gd name="connsiteY1" fmla="*/ 0 h 164224"/>
                      <a:gd name="connsiteX2" fmla="*/ 293725 w 293725"/>
                      <a:gd name="connsiteY2" fmla="*/ 164224 h 164224"/>
                      <a:gd name="connsiteX3" fmla="*/ 0 w 293725"/>
                      <a:gd name="connsiteY3" fmla="*/ 164224 h 164224"/>
                      <a:gd name="connsiteX0" fmla="*/ 2363 w 296088"/>
                      <a:gd name="connsiteY0" fmla="*/ 164221 h 164221"/>
                      <a:gd name="connsiteX1" fmla="*/ 0 w 296088"/>
                      <a:gd name="connsiteY1" fmla="*/ 0 h 164221"/>
                      <a:gd name="connsiteX2" fmla="*/ 296088 w 296088"/>
                      <a:gd name="connsiteY2" fmla="*/ 164221 h 164221"/>
                      <a:gd name="connsiteX3" fmla="*/ 2363 w 296088"/>
                      <a:gd name="connsiteY3" fmla="*/ 164221 h 1642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96088" h="164221">
                        <a:moveTo>
                          <a:pt x="2363" y="164221"/>
                        </a:moveTo>
                        <a:cubicBezTo>
                          <a:pt x="1575" y="109481"/>
                          <a:pt x="788" y="54740"/>
                          <a:pt x="0" y="0"/>
                        </a:cubicBezTo>
                        <a:lnTo>
                          <a:pt x="296088" y="164221"/>
                        </a:lnTo>
                        <a:lnTo>
                          <a:pt x="2363" y="164221"/>
                        </a:lnTo>
                        <a:close/>
                      </a:path>
                    </a:pathLst>
                  </a:custGeom>
                  <a:solidFill>
                    <a:schemeClr val="accent5">
                      <a:lumMod val="5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3200">
                      <a:solidFill>
                        <a:prstClr val="white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grpSp>
                <p:nvGrpSpPr>
                  <p:cNvPr id="51" name="Group 41"/>
                  <p:cNvGrpSpPr/>
                  <p:nvPr/>
                </p:nvGrpSpPr>
                <p:grpSpPr>
                  <a:xfrm>
                    <a:off x="7544819" y="5341099"/>
                    <a:ext cx="1775946" cy="788557"/>
                    <a:chOff x="7544819" y="5341099"/>
                    <a:chExt cx="1775946" cy="788557"/>
                  </a:xfrm>
                </p:grpSpPr>
                <p:sp>
                  <p:nvSpPr>
                    <p:cNvPr id="52" name="Round Same Side Corner Rectangle 51"/>
                    <p:cNvSpPr/>
                    <p:nvPr/>
                  </p:nvSpPr>
                  <p:spPr>
                    <a:xfrm rot="5400000">
                      <a:off x="8038513" y="4847405"/>
                      <a:ext cx="788557" cy="1775946"/>
                    </a:xfrm>
                    <a:prstGeom prst="round2SameRect">
                      <a:avLst/>
                    </a:prstGeom>
                    <a:solidFill>
                      <a:srgbClr val="135F82"/>
                    </a:solidFill>
                    <a:ln>
                      <a:solidFill>
                        <a:schemeClr val="bg1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3200">
                        <a:solidFill>
                          <a:prstClr val="white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p:txBody>
                </p:sp>
                <p:sp>
                  <p:nvSpPr>
                    <p:cNvPr id="53" name="TextBox 52"/>
                    <p:cNvSpPr txBox="1"/>
                    <p:nvPr/>
                  </p:nvSpPr>
                  <p:spPr>
                    <a:xfrm>
                      <a:off x="8092889" y="5381389"/>
                      <a:ext cx="656098" cy="707968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ctr"/>
                      <a:r>
                        <a:rPr lang="en-US" sz="4000" b="1" dirty="0">
                          <a:solidFill>
                            <a:prstClr val="white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</a:t>
                      </a:r>
                    </a:p>
                  </p:txBody>
                </p:sp>
              </p:grpSp>
            </p:grpSp>
          </p:grpSp>
          <p:sp>
            <p:nvSpPr>
              <p:cNvPr id="68" name="TextBox 67"/>
              <p:cNvSpPr txBox="1"/>
              <p:nvPr/>
            </p:nvSpPr>
            <p:spPr>
              <a:xfrm>
                <a:off x="1941417" y="12402773"/>
                <a:ext cx="530915" cy="707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4000" b="1" dirty="0">
                    <a:solidFill>
                      <a:prstClr val="white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5</a:t>
                </a:r>
              </a:p>
            </p:txBody>
          </p:sp>
        </p:grpSp>
        <p:sp>
          <p:nvSpPr>
            <p:cNvPr id="103" name="Google Shape;122;p14">
              <a:extLst>
                <a:ext uri="{FF2B5EF4-FFF2-40B4-BE49-F238E27FC236}">
                  <a16:creationId xmlns:a16="http://schemas.microsoft.com/office/drawing/2014/main" id="{FAF7E6E7-D68E-4774-9801-54F6529B128E}"/>
                </a:ext>
              </a:extLst>
            </p:cNvPr>
            <p:cNvSpPr/>
            <p:nvPr/>
          </p:nvSpPr>
          <p:spPr>
            <a:xfrm>
              <a:off x="3165290" y="3009806"/>
              <a:ext cx="4418523" cy="882637"/>
            </a:xfrm>
            <a:prstGeom prst="rect">
              <a:avLst/>
            </a:prstGeom>
            <a:noFill/>
            <a:ln>
              <a:noFill/>
            </a:ln>
            <a:effectLst>
              <a:outerShdw blurRad="152400" dist="317500" dir="5400000" sx="90000" sy="-19000" rotWithShape="0">
                <a:srgbClr val="000000">
                  <a:alpha val="14901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  <a:scene3d>
                <a:camera prst="orthographicFront"/>
                <a:lightRig rig="threePt" dir="t"/>
              </a:scene3d>
              <a:sp3d prstMaterial="metal"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6000">
                  <a:solidFill>
                    <a:srgbClr val="FF0000"/>
                  </a:solidFill>
                  <a:effectLst>
                    <a:glow rad="76200">
                      <a:srgbClr val="FFFF00">
                        <a:alpha val="47000"/>
                      </a:srgbClr>
                    </a:glow>
                    <a:outerShdw blurRad="50800" dist="38100" dir="18900000" algn="bl" rotWithShape="0">
                      <a:srgbClr val="0000CC">
                        <a:alpha val="40000"/>
                      </a:srgbClr>
                    </a:outerShdw>
                  </a:effectLst>
                  <a:latin typeface="Bahnschrift SemiBold SemiConden" panose="020B0502040204020203" pitchFamily="34" charset="0"/>
                  <a:sym typeface="Baumans"/>
                </a:rPr>
                <a:t>TOÁN ĐẠI SỐ  </a:t>
              </a:r>
              <a:endParaRPr sz="6000" dirty="0">
                <a:solidFill>
                  <a:srgbClr val="FF0000"/>
                </a:solidFill>
                <a:effectLst>
                  <a:glow rad="76200">
                    <a:srgbClr val="FFFF00">
                      <a:alpha val="47000"/>
                    </a:srgbClr>
                  </a:glow>
                  <a:outerShdw blurRad="50800" dist="38100" dir="18900000" algn="bl" rotWithShape="0">
                    <a:srgbClr val="0000CC">
                      <a:alpha val="40000"/>
                    </a:srgbClr>
                  </a:outerShdw>
                </a:effectLst>
                <a:latin typeface="Bahnschrift SemiBold SemiConden" panose="020B0502040204020203" pitchFamily="34" charset="0"/>
              </a:endParaRPr>
            </a:p>
          </p:txBody>
        </p:sp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7EC462C3-097E-478F-9154-33220765427C}"/>
                </a:ext>
              </a:extLst>
            </p:cNvPr>
            <p:cNvGrpSpPr/>
            <p:nvPr/>
          </p:nvGrpSpPr>
          <p:grpSpPr>
            <a:xfrm>
              <a:off x="4441592" y="3900043"/>
              <a:ext cx="1316269" cy="1323399"/>
              <a:chOff x="4902568" y="2922072"/>
              <a:chExt cx="1316269" cy="1323399"/>
            </a:xfrm>
          </p:grpSpPr>
          <p:grpSp>
            <p:nvGrpSpPr>
              <p:cNvPr id="106" name="Group 105">
                <a:extLst>
                  <a:ext uri="{FF2B5EF4-FFF2-40B4-BE49-F238E27FC236}">
                    <a16:creationId xmlns:a16="http://schemas.microsoft.com/office/drawing/2014/main" id="{392A2278-170A-49E8-B48D-301797CCDF5E}"/>
                  </a:ext>
                </a:extLst>
              </p:cNvPr>
              <p:cNvGrpSpPr/>
              <p:nvPr/>
            </p:nvGrpSpPr>
            <p:grpSpPr>
              <a:xfrm>
                <a:off x="5015148" y="2971696"/>
                <a:ext cx="1175009" cy="1143519"/>
                <a:chOff x="5015148" y="2971695"/>
                <a:chExt cx="1175009" cy="1143520"/>
              </a:xfrm>
            </p:grpSpPr>
            <p:sp>
              <p:nvSpPr>
                <p:cNvPr id="108" name="Oval 107">
                  <a:extLst>
                    <a:ext uri="{FF2B5EF4-FFF2-40B4-BE49-F238E27FC236}">
                      <a16:creationId xmlns:a16="http://schemas.microsoft.com/office/drawing/2014/main" id="{4E1041DC-D475-450B-91E9-794165D6DE77}"/>
                    </a:ext>
                  </a:extLst>
                </p:cNvPr>
                <p:cNvSpPr/>
                <p:nvPr/>
              </p:nvSpPr>
              <p:spPr>
                <a:xfrm>
                  <a:off x="5015148" y="2971695"/>
                  <a:ext cx="1175009" cy="1143520"/>
                </a:xfrm>
                <a:prstGeom prst="ellipse">
                  <a:avLst/>
                </a:prstGeom>
                <a:solidFill>
                  <a:srgbClr val="FFFF0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Oval 108">
                  <a:extLst>
                    <a:ext uri="{FF2B5EF4-FFF2-40B4-BE49-F238E27FC236}">
                      <a16:creationId xmlns:a16="http://schemas.microsoft.com/office/drawing/2014/main" id="{1BBB2B80-ECD5-421E-A4F7-BBA59D5C9CDF}"/>
                    </a:ext>
                  </a:extLst>
                </p:cNvPr>
                <p:cNvSpPr/>
                <p:nvPr/>
              </p:nvSpPr>
              <p:spPr>
                <a:xfrm>
                  <a:off x="5015148" y="2993775"/>
                  <a:ext cx="1091111" cy="1121440"/>
                </a:xfrm>
                <a:prstGeom prst="ellipse">
                  <a:avLst/>
                </a:prstGeom>
                <a:solidFill>
                  <a:srgbClr val="3333FF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7" name="Google Shape;123;p14">
                <a:extLst>
                  <a:ext uri="{FF2B5EF4-FFF2-40B4-BE49-F238E27FC236}">
                    <a16:creationId xmlns:a16="http://schemas.microsoft.com/office/drawing/2014/main" id="{F38EB064-8955-4FC1-9AF5-C49985002268}"/>
                  </a:ext>
                </a:extLst>
              </p:cNvPr>
              <p:cNvSpPr txBox="1"/>
              <p:nvPr/>
            </p:nvSpPr>
            <p:spPr>
              <a:xfrm>
                <a:off x="4902568" y="2922072"/>
                <a:ext cx="1316269" cy="1323399"/>
              </a:xfrm>
              <a:prstGeom prst="rect">
                <a:avLst/>
              </a:prstGeom>
              <a:noFill/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8000">
                    <a:solidFill>
                      <a:schemeClr val="bg1"/>
                    </a:solidFill>
                    <a:latin typeface="Yu Gothic UI Semilight" panose="020B0400000000000000" pitchFamily="34" charset="-128"/>
                    <a:ea typeface="Yu Gothic UI Semilight" panose="020B0400000000000000" pitchFamily="34" charset="-128"/>
                  </a:rPr>
                  <a:t>➉</a:t>
                </a:r>
                <a:endParaRPr sz="8000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1AE93CD5-DF59-40D6-86A3-C22A2276DF2D}"/>
              </a:ext>
            </a:extLst>
          </p:cNvPr>
          <p:cNvGrpSpPr/>
          <p:nvPr/>
        </p:nvGrpSpPr>
        <p:grpSpPr>
          <a:xfrm>
            <a:off x="6112487" y="3208277"/>
            <a:ext cx="17795896" cy="1339979"/>
            <a:chOff x="6112487" y="3208277"/>
            <a:chExt cx="17795896" cy="1339979"/>
          </a:xfrm>
        </p:grpSpPr>
        <p:grpSp>
          <p:nvGrpSpPr>
            <p:cNvPr id="112" name="Group 111">
              <a:extLst>
                <a:ext uri="{FF2B5EF4-FFF2-40B4-BE49-F238E27FC236}">
                  <a16:creationId xmlns:a16="http://schemas.microsoft.com/office/drawing/2014/main" id="{1F6311BF-A4CF-4E55-85D0-0A86514BB33B}"/>
                </a:ext>
              </a:extLst>
            </p:cNvPr>
            <p:cNvGrpSpPr/>
            <p:nvPr/>
          </p:nvGrpSpPr>
          <p:grpSpPr>
            <a:xfrm>
              <a:off x="6112487" y="3208277"/>
              <a:ext cx="9508514" cy="1339979"/>
              <a:chOff x="71819" y="108752"/>
              <a:chExt cx="3623334" cy="872484"/>
            </a:xfrm>
          </p:grpSpPr>
          <p:pic>
            <p:nvPicPr>
              <p:cNvPr id="113" name="Picture 112">
                <a:extLst>
                  <a:ext uri="{FF2B5EF4-FFF2-40B4-BE49-F238E27FC236}">
                    <a16:creationId xmlns:a16="http://schemas.microsoft.com/office/drawing/2014/main" id="{E248C2BE-8566-4C92-B9DC-0F7EBDD761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1819" y="148683"/>
                <a:ext cx="3623334" cy="824094"/>
              </a:xfrm>
              <a:prstGeom prst="rect">
                <a:avLst/>
              </a:prstGeom>
            </p:spPr>
          </p:pic>
          <p:sp>
            <p:nvSpPr>
              <p:cNvPr id="115" name="TextBox 321">
                <a:extLst>
                  <a:ext uri="{FF2B5EF4-FFF2-40B4-BE49-F238E27FC236}">
                    <a16:creationId xmlns:a16="http://schemas.microsoft.com/office/drawing/2014/main" id="{EFE5FD9A-8DAE-41E9-BE5B-4B8636094028}"/>
                  </a:ext>
                </a:extLst>
              </p:cNvPr>
              <p:cNvSpPr txBox="1"/>
              <p:nvPr/>
            </p:nvSpPr>
            <p:spPr>
              <a:xfrm>
                <a:off x="123610" y="108752"/>
                <a:ext cx="612133" cy="872484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6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6000" b="1" dirty="0"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6</a:t>
                </a:r>
                <a:endParaRPr lang="en-US" sz="60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34F8E6D-9818-48E0-9A9E-B9B390FBA89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944600" y="3269604"/>
              <a:ext cx="9963783" cy="1278652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8FDDB460-CB8B-421C-A224-7CE97E17D46C}"/>
              </a:ext>
            </a:extLst>
          </p:cNvPr>
          <p:cNvSpPr txBox="1"/>
          <p:nvPr/>
        </p:nvSpPr>
        <p:spPr>
          <a:xfrm>
            <a:off x="8271383" y="3439119"/>
            <a:ext cx="11494478" cy="732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100" b="1" kern="1200" dirty="0">
                <a:solidFill>
                  <a:srgbClr val="FCFFEF"/>
                </a:solidFill>
                <a:effectLst/>
                <a:latin typeface="Tomaho"/>
                <a:ea typeface="Cascadia Mono"/>
                <a:cs typeface="Times New Roman" panose="02020603050405020304" pitchFamily="18" charset="0"/>
              </a:rPr>
              <a:t>HỆ THỨC LƯỢNG TRONG TAM GIÁC</a:t>
            </a:r>
            <a:endParaRPr lang="en-US" sz="4100" b="1" dirty="0">
              <a:effectLst/>
              <a:latin typeface="Tomaho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2" name="Round Same Side Corner Rectangle 85">
            <a:extLst>
              <a:ext uri="{FF2B5EF4-FFF2-40B4-BE49-F238E27FC236}">
                <a16:creationId xmlns:a16="http://schemas.microsoft.com/office/drawing/2014/main" id="{27F7A6BB-140D-4BDD-8524-4674AF23FC99}"/>
              </a:ext>
            </a:extLst>
          </p:cNvPr>
          <p:cNvSpPr/>
          <p:nvPr/>
        </p:nvSpPr>
        <p:spPr>
          <a:xfrm rot="5400000">
            <a:off x="501012" y="10042645"/>
            <a:ext cx="731435" cy="1382858"/>
          </a:xfrm>
          <a:prstGeom prst="round2SameRect">
            <a:avLst/>
          </a:prstGeom>
          <a:solidFill>
            <a:srgbClr val="135F82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9EE3911D-5EB0-44F2-ADDB-EE4737CF3D7E}"/>
              </a:ext>
            </a:extLst>
          </p:cNvPr>
          <p:cNvSpPr txBox="1"/>
          <p:nvPr/>
        </p:nvSpPr>
        <p:spPr>
          <a:xfrm>
            <a:off x="668940" y="10324175"/>
            <a:ext cx="5116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</a:p>
        </p:txBody>
      </p:sp>
      <p:sp>
        <p:nvSpPr>
          <p:cNvPr id="94" name="Round Same Side Corner Rectangle 85">
            <a:extLst>
              <a:ext uri="{FF2B5EF4-FFF2-40B4-BE49-F238E27FC236}">
                <a16:creationId xmlns:a16="http://schemas.microsoft.com/office/drawing/2014/main" id="{8510BD55-75D2-432F-8E1B-8B7BE03ECBC3}"/>
              </a:ext>
            </a:extLst>
          </p:cNvPr>
          <p:cNvSpPr/>
          <p:nvPr/>
        </p:nvSpPr>
        <p:spPr>
          <a:xfrm rot="5400000">
            <a:off x="484077" y="11177177"/>
            <a:ext cx="731435" cy="1382858"/>
          </a:xfrm>
          <a:prstGeom prst="round2SameRect">
            <a:avLst/>
          </a:prstGeom>
          <a:solidFill>
            <a:srgbClr val="135F82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5DECEA38-9372-4738-9A7F-078D4FA5A23B}"/>
              </a:ext>
            </a:extLst>
          </p:cNvPr>
          <p:cNvSpPr txBox="1"/>
          <p:nvPr/>
        </p:nvSpPr>
        <p:spPr>
          <a:xfrm>
            <a:off x="652005" y="11458707"/>
            <a:ext cx="5116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C1557DD1-56C7-4CB9-B967-873E35FA6058}"/>
              </a:ext>
            </a:extLst>
          </p:cNvPr>
          <p:cNvSpPr/>
          <p:nvPr/>
        </p:nvSpPr>
        <p:spPr>
          <a:xfrm>
            <a:off x="1606398" y="10301143"/>
            <a:ext cx="2831224" cy="8156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sz="4700" b="1" dirty="0">
                <a:solidFill>
                  <a:srgbClr val="2424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BÀI TẬP</a:t>
            </a: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7CB2E3EC-097D-421C-90FC-12E5943BC7BF}"/>
              </a:ext>
            </a:extLst>
          </p:cNvPr>
          <p:cNvSpPr/>
          <p:nvPr/>
        </p:nvSpPr>
        <p:spPr>
          <a:xfrm>
            <a:off x="1691064" y="11435667"/>
            <a:ext cx="7378943" cy="8156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sz="4700" b="1" dirty="0">
                <a:solidFill>
                  <a:srgbClr val="2424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BÀI TẬP TRẮC NGHIỆM</a:t>
            </a:r>
          </a:p>
        </p:txBody>
      </p:sp>
    </p:spTree>
    <p:extLst>
      <p:ext uri="{BB962C8B-B14F-4D97-AF65-F5344CB8AC3E}">
        <p14:creationId xmlns:p14="http://schemas.microsoft.com/office/powerpoint/2010/main" val="22184254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 animBg="1"/>
      <p:bldP spid="93" grpId="0"/>
      <p:bldP spid="94" grpId="0" animBg="1"/>
      <p:bldP spid="95" grpId="0"/>
      <p:bldP spid="97" grpId="0"/>
      <p:bldP spid="9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itle 1">
            <a:extLst>
              <a:ext uri="{FF2B5EF4-FFF2-40B4-BE49-F238E27FC236}">
                <a16:creationId xmlns:a16="http://schemas.microsoft.com/office/drawing/2014/main" id="{D87ADF89-46F9-4713-9744-A644701231B8}"/>
              </a:ext>
            </a:extLst>
          </p:cNvPr>
          <p:cNvSpPr txBox="1">
            <a:spLocks/>
          </p:cNvSpPr>
          <p:nvPr/>
        </p:nvSpPr>
        <p:spPr>
          <a:xfrm>
            <a:off x="838200" y="1879601"/>
            <a:ext cx="23164800" cy="7821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/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Tomaho"/>
                <a:ea typeface="+mj-ea"/>
                <a:cs typeface="+mj-cs"/>
              </a:defRPr>
            </a:lvl1pPr>
          </a:lstStyle>
          <a:p>
            <a:r>
              <a:rPr lang="en-US" b="1" dirty="0"/>
              <a:t>3. GIẢI TAM GIÁC VÀ ỨNG DỤNG THỰC TẾ </a:t>
            </a:r>
          </a:p>
        </p:txBody>
      </p:sp>
      <p:sp>
        <p:nvSpPr>
          <p:cNvPr id="99" name="Content Placeholder 2">
            <a:extLst>
              <a:ext uri="{FF2B5EF4-FFF2-40B4-BE49-F238E27FC236}">
                <a16:creationId xmlns:a16="http://schemas.microsoft.com/office/drawing/2014/main" id="{14822BB7-DB89-4357-87F0-6E511FC44A6A}"/>
              </a:ext>
            </a:extLst>
          </p:cNvPr>
          <p:cNvSpPr txBox="1">
            <a:spLocks/>
          </p:cNvSpPr>
          <p:nvPr/>
        </p:nvSpPr>
        <p:spPr>
          <a:xfrm>
            <a:off x="320219" y="2819400"/>
            <a:ext cx="11987308" cy="10683876"/>
          </a:xfrm>
          <a:prstGeom prst="rect">
            <a:avLst/>
          </a:prstGeom>
          <a:solidFill>
            <a:srgbClr val="D6F7FE"/>
          </a:solidFill>
          <a:ln>
            <a:solidFill>
              <a:srgbClr val="00B0F0"/>
            </a:solidFill>
          </a:ln>
        </p:spPr>
        <p:txBody>
          <a:bodyPr/>
          <a:lstStyle>
            <a:lvl1pPr marL="457200" indent="-457200" algn="l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1pPr>
            <a:lvl2pPr marL="1371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2pPr>
            <a:lvl3pPr marL="2286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3pPr>
            <a:lvl4pPr marL="3200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4pPr>
            <a:lvl5pPr marL="41148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  <a:p>
            <a:r>
              <a:rPr lang="en-US" b="1" dirty="0" err="1"/>
              <a:t>Trở</a:t>
            </a:r>
            <a:r>
              <a:rPr lang="en-US" b="1" dirty="0"/>
              <a:t> </a:t>
            </a:r>
            <a:r>
              <a:rPr lang="en-US" b="1" dirty="0" err="1"/>
              <a:t>lại</a:t>
            </a:r>
            <a:r>
              <a:rPr lang="en-US" b="1" dirty="0"/>
              <a:t> </a:t>
            </a:r>
            <a:r>
              <a:rPr lang="en-US" b="1" i="1" dirty="0" err="1"/>
              <a:t>tình</a:t>
            </a:r>
            <a:r>
              <a:rPr lang="en-US" b="1" i="1" dirty="0"/>
              <a:t> </a:t>
            </a:r>
            <a:r>
              <a:rPr lang="en-US" b="1" i="1" dirty="0" err="1"/>
              <a:t>huống</a:t>
            </a:r>
            <a:r>
              <a:rPr lang="en-US" b="1" i="1" dirty="0"/>
              <a:t> </a:t>
            </a:r>
            <a:r>
              <a:rPr lang="en-US" b="1" i="1" dirty="0" err="1"/>
              <a:t>mở</a:t>
            </a:r>
            <a:r>
              <a:rPr lang="en-US" b="1" i="1" dirty="0"/>
              <a:t> </a:t>
            </a:r>
            <a:r>
              <a:rPr lang="en-US" b="1" i="1" dirty="0" err="1"/>
              <a:t>đầu</a:t>
            </a:r>
            <a:r>
              <a:rPr lang="en-US" b="1" dirty="0"/>
              <a:t>, </a:t>
            </a:r>
            <a:r>
              <a:rPr lang="en-US" b="1" dirty="0" err="1"/>
              <a:t>theo</a:t>
            </a:r>
            <a:r>
              <a:rPr lang="en-US" b="1" dirty="0"/>
              <a:t> </a:t>
            </a:r>
            <a:r>
              <a:rPr lang="en-US" b="1" dirty="0" err="1"/>
              <a:t>các</a:t>
            </a:r>
            <a:r>
              <a:rPr lang="en-US" b="1" dirty="0"/>
              <a:t> </a:t>
            </a:r>
            <a:r>
              <a:rPr lang="en-US" b="1" dirty="0" err="1"/>
              <a:t>bước</a:t>
            </a:r>
            <a:r>
              <a:rPr lang="en-US" b="1" dirty="0"/>
              <a:t> </a:t>
            </a:r>
            <a:r>
              <a:rPr lang="en-US" b="1" dirty="0" err="1"/>
              <a:t>sau</a:t>
            </a:r>
            <a:r>
              <a:rPr lang="en-US" b="1" dirty="0"/>
              <a:t>, ta </a:t>
            </a:r>
            <a:r>
              <a:rPr lang="en-US" b="1" dirty="0" err="1"/>
              <a:t>có</a:t>
            </a:r>
            <a:r>
              <a:rPr lang="en-US" b="1" dirty="0"/>
              <a:t> </a:t>
            </a:r>
            <a:r>
              <a:rPr lang="en-US" b="1" dirty="0" err="1"/>
              <a:t>thể</a:t>
            </a:r>
            <a:r>
              <a:rPr lang="en-US" b="1" dirty="0"/>
              <a:t> </a:t>
            </a:r>
            <a:r>
              <a:rPr lang="en-US" b="1" dirty="0" err="1"/>
              <a:t>tiến</a:t>
            </a:r>
            <a:r>
              <a:rPr lang="en-US" b="1" dirty="0"/>
              <a:t> </a:t>
            </a:r>
            <a:r>
              <a:rPr lang="en-US" b="1" dirty="0" err="1"/>
              <a:t>hành</a:t>
            </a:r>
            <a:r>
              <a:rPr lang="en-US" b="1" dirty="0"/>
              <a:t> </a:t>
            </a:r>
            <a:r>
              <a:rPr lang="en-US" b="1" dirty="0" err="1"/>
              <a:t>đo</a:t>
            </a:r>
            <a:r>
              <a:rPr lang="en-US" b="1" dirty="0"/>
              <a:t> </a:t>
            </a:r>
            <a:r>
              <a:rPr lang="en-US" b="1" dirty="0" err="1"/>
              <a:t>khoảng</a:t>
            </a:r>
            <a:r>
              <a:rPr lang="en-US" b="1" dirty="0"/>
              <a:t> </a:t>
            </a:r>
            <a:r>
              <a:rPr lang="en-US" b="1" dirty="0" err="1"/>
              <a:t>cách</a:t>
            </a:r>
            <a:r>
              <a:rPr lang="en-US" b="1" dirty="0"/>
              <a:t> </a:t>
            </a:r>
            <a:r>
              <a:rPr lang="en-US" b="1" dirty="0" err="1"/>
              <a:t>từ</a:t>
            </a:r>
            <a:r>
              <a:rPr lang="en-US" b="1" dirty="0"/>
              <a:t> </a:t>
            </a:r>
            <a:r>
              <a:rPr lang="en-US" b="1" dirty="0" err="1"/>
              <a:t>vị</a:t>
            </a:r>
            <a:r>
              <a:rPr lang="en-US" b="1" dirty="0"/>
              <a:t> </a:t>
            </a:r>
            <a:r>
              <a:rPr lang="en-US" b="1" dirty="0" err="1"/>
              <a:t>trí</a:t>
            </a:r>
            <a:r>
              <a:rPr lang="en-US" b="1" dirty="0"/>
              <a:t> A </a:t>
            </a:r>
            <a:r>
              <a:rPr lang="en-US" b="1" dirty="0" err="1"/>
              <a:t>trên</a:t>
            </a:r>
            <a:r>
              <a:rPr lang="en-US" b="1" dirty="0"/>
              <a:t> </a:t>
            </a:r>
            <a:r>
              <a:rPr lang="en-US" b="1" dirty="0" err="1"/>
              <a:t>bờ</a:t>
            </a:r>
            <a:r>
              <a:rPr lang="en-US" b="1" dirty="0"/>
              <a:t> </a:t>
            </a:r>
            <a:r>
              <a:rPr lang="en-US" b="1" dirty="0" err="1"/>
              <a:t>hồ</a:t>
            </a:r>
            <a:r>
              <a:rPr lang="en-US" b="1" dirty="0"/>
              <a:t> </a:t>
            </a:r>
            <a:r>
              <a:rPr lang="en-US" b="1" dirty="0" err="1"/>
              <a:t>Hoàn</a:t>
            </a:r>
            <a:r>
              <a:rPr lang="en-US" b="1" dirty="0"/>
              <a:t> </a:t>
            </a:r>
            <a:r>
              <a:rPr lang="en-US" b="1" dirty="0" err="1"/>
              <a:t>Kiếm</a:t>
            </a:r>
            <a:r>
              <a:rPr lang="en-US" b="1" dirty="0"/>
              <a:t> </a:t>
            </a:r>
            <a:r>
              <a:rPr lang="en-US" b="1" dirty="0" err="1"/>
              <a:t>đến</a:t>
            </a:r>
            <a:r>
              <a:rPr lang="en-US" b="1" dirty="0"/>
              <a:t> </a:t>
            </a:r>
            <a:r>
              <a:rPr lang="en-US" b="1" dirty="0" err="1"/>
              <a:t>Tháp</a:t>
            </a:r>
            <a:r>
              <a:rPr lang="en-US" b="1" dirty="0"/>
              <a:t> </a:t>
            </a:r>
            <a:r>
              <a:rPr lang="en-US" b="1" dirty="0" err="1"/>
              <a:t>Rùa</a:t>
            </a:r>
            <a:r>
              <a:rPr lang="en-US" b="1" dirty="0"/>
              <a:t> (H.3.12):</a:t>
            </a:r>
          </a:p>
          <a:p>
            <a:r>
              <a:rPr lang="en-US" b="1" i="1" dirty="0" err="1">
                <a:solidFill>
                  <a:srgbClr val="FF0000"/>
                </a:solidFill>
              </a:rPr>
              <a:t>Bước</a:t>
            </a:r>
            <a:r>
              <a:rPr lang="en-US" b="1" i="1" dirty="0">
                <a:solidFill>
                  <a:srgbClr val="FF0000"/>
                </a:solidFill>
              </a:rPr>
              <a:t> 1.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/>
              <a:t>Trên</a:t>
            </a:r>
            <a:r>
              <a:rPr lang="en-US" b="1" dirty="0"/>
              <a:t> </a:t>
            </a:r>
            <a:r>
              <a:rPr lang="en-US" b="1" dirty="0" err="1"/>
              <a:t>bờ</a:t>
            </a:r>
            <a:r>
              <a:rPr lang="en-US" b="1" dirty="0"/>
              <a:t>, </a:t>
            </a:r>
            <a:r>
              <a:rPr lang="en-US" b="1" dirty="0" err="1"/>
              <a:t>đặt</a:t>
            </a:r>
            <a:r>
              <a:rPr lang="en-US" b="1" dirty="0"/>
              <a:t> </a:t>
            </a:r>
            <a:r>
              <a:rPr lang="en-US" b="1" dirty="0" err="1"/>
              <a:t>một</a:t>
            </a:r>
            <a:r>
              <a:rPr lang="en-US" b="1" dirty="0"/>
              <a:t> </a:t>
            </a:r>
            <a:r>
              <a:rPr lang="en-US" b="1" dirty="0" err="1"/>
              <a:t>cọc</a:t>
            </a:r>
            <a:r>
              <a:rPr lang="en-US" b="1" dirty="0"/>
              <a:t> </a:t>
            </a:r>
            <a:r>
              <a:rPr lang="en-US" b="1" dirty="0" err="1"/>
              <a:t>tiêu</a:t>
            </a:r>
            <a:r>
              <a:rPr lang="en-US" b="1" dirty="0"/>
              <a:t> </a:t>
            </a:r>
            <a:r>
              <a:rPr lang="en-US" b="1" dirty="0" err="1"/>
              <a:t>yại</a:t>
            </a:r>
            <a:r>
              <a:rPr lang="en-US" b="1" dirty="0"/>
              <a:t> </a:t>
            </a:r>
            <a:r>
              <a:rPr lang="en-US" b="1" dirty="0" err="1"/>
              <a:t>vị</a:t>
            </a:r>
            <a:r>
              <a:rPr lang="en-US" b="1" dirty="0"/>
              <a:t> </a:t>
            </a:r>
            <a:r>
              <a:rPr lang="en-US" b="1" dirty="0" err="1"/>
              <a:t>trí</a:t>
            </a:r>
            <a:r>
              <a:rPr lang="en-US" b="1" dirty="0"/>
              <a:t> A và </a:t>
            </a:r>
            <a:r>
              <a:rPr lang="en-US" b="1" dirty="0" err="1"/>
              <a:t>một</a:t>
            </a:r>
            <a:r>
              <a:rPr lang="en-US" b="1" dirty="0"/>
              <a:t> </a:t>
            </a:r>
            <a:r>
              <a:rPr lang="en-US" b="1" dirty="0" err="1"/>
              <a:t>cọc</a:t>
            </a:r>
            <a:r>
              <a:rPr lang="en-US" b="1" dirty="0"/>
              <a:t> </a:t>
            </a:r>
            <a:r>
              <a:rPr lang="en-US" b="1" dirty="0" err="1"/>
              <a:t>tiêu</a:t>
            </a:r>
            <a:r>
              <a:rPr lang="en-US" b="1" dirty="0"/>
              <a:t> </a:t>
            </a:r>
            <a:r>
              <a:rPr lang="en-US" b="1" dirty="0" err="1"/>
              <a:t>tại</a:t>
            </a:r>
            <a:r>
              <a:rPr lang="en-US" b="1" dirty="0"/>
              <a:t> </a:t>
            </a:r>
            <a:r>
              <a:rPr lang="en-US" b="1" dirty="0" err="1"/>
              <a:t>vị</a:t>
            </a:r>
            <a:r>
              <a:rPr lang="en-US" b="1" dirty="0"/>
              <a:t> </a:t>
            </a:r>
            <a:r>
              <a:rPr lang="en-US" b="1" dirty="0" err="1"/>
              <a:t>trí</a:t>
            </a:r>
            <a:r>
              <a:rPr lang="en-US" b="1" dirty="0"/>
              <a:t> B </a:t>
            </a:r>
            <a:r>
              <a:rPr lang="en-US" b="1" dirty="0" err="1"/>
              <a:t>nào</a:t>
            </a:r>
            <a:r>
              <a:rPr lang="en-US" b="1" dirty="0"/>
              <a:t> </a:t>
            </a:r>
            <a:r>
              <a:rPr lang="en-US" b="1" dirty="0" err="1"/>
              <a:t>đó</a:t>
            </a:r>
            <a:r>
              <a:rPr lang="en-US" b="1" dirty="0"/>
              <a:t>. </a:t>
            </a:r>
            <a:r>
              <a:rPr lang="en-US" b="1" dirty="0" err="1"/>
              <a:t>Đo</a:t>
            </a:r>
            <a:r>
              <a:rPr lang="en-US" b="1" dirty="0"/>
              <a:t> </a:t>
            </a:r>
            <a:r>
              <a:rPr lang="en-US" b="1" dirty="0" err="1"/>
              <a:t>khoảng</a:t>
            </a:r>
            <a:r>
              <a:rPr lang="en-US" b="1" dirty="0"/>
              <a:t> </a:t>
            </a:r>
            <a:r>
              <a:rPr lang="en-US" b="1" dirty="0" err="1"/>
              <a:t>cách</a:t>
            </a:r>
            <a:r>
              <a:rPr lang="en-US" b="1" dirty="0"/>
              <a:t> AB.</a:t>
            </a:r>
          </a:p>
          <a:p>
            <a:r>
              <a:rPr lang="en-US" b="1" i="1" dirty="0" err="1">
                <a:solidFill>
                  <a:srgbClr val="FF0000"/>
                </a:solidFill>
              </a:rPr>
              <a:t>Bước</a:t>
            </a:r>
            <a:r>
              <a:rPr lang="en-US" b="1" i="1" dirty="0">
                <a:solidFill>
                  <a:srgbClr val="FF0000"/>
                </a:solidFill>
              </a:rPr>
              <a:t> 2.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/>
              <a:t>Đứng</a:t>
            </a:r>
            <a:r>
              <a:rPr lang="en-US" b="1" dirty="0"/>
              <a:t> </a:t>
            </a:r>
            <a:r>
              <a:rPr lang="en-US" b="1" dirty="0" err="1"/>
              <a:t>tại</a:t>
            </a:r>
            <a:r>
              <a:rPr lang="en-US" b="1" dirty="0"/>
              <a:t> </a:t>
            </a:r>
            <a:r>
              <a:rPr lang="en-US" b="1" dirty="0" err="1"/>
              <a:t>vị</a:t>
            </a:r>
            <a:r>
              <a:rPr lang="en-US" b="1" dirty="0"/>
              <a:t> </a:t>
            </a:r>
            <a:r>
              <a:rPr lang="en-US" b="1" dirty="0" err="1"/>
              <a:t>trí</a:t>
            </a:r>
            <a:r>
              <a:rPr lang="en-US" b="1" dirty="0"/>
              <a:t> A, </a:t>
            </a:r>
            <a:r>
              <a:rPr lang="en-US" b="1" dirty="0" err="1"/>
              <a:t>ngắm</a:t>
            </a:r>
            <a:r>
              <a:rPr lang="en-US" b="1" dirty="0"/>
              <a:t> </a:t>
            </a:r>
            <a:r>
              <a:rPr lang="en-US" b="1" dirty="0" err="1"/>
              <a:t>Tháp</a:t>
            </a:r>
            <a:r>
              <a:rPr lang="en-US" b="1" dirty="0"/>
              <a:t> </a:t>
            </a:r>
            <a:r>
              <a:rPr lang="en-US" b="1" dirty="0" err="1"/>
              <a:t>Rùa</a:t>
            </a:r>
            <a:r>
              <a:rPr lang="en-US" b="1" dirty="0"/>
              <a:t> và </a:t>
            </a:r>
            <a:r>
              <a:rPr lang="en-US" b="1" dirty="0" err="1"/>
              <a:t>cọc</a:t>
            </a:r>
            <a:r>
              <a:rPr lang="en-US" b="1" dirty="0"/>
              <a:t> </a:t>
            </a:r>
            <a:r>
              <a:rPr lang="en-US" b="1" dirty="0" err="1"/>
              <a:t>tiêu</a:t>
            </a:r>
            <a:r>
              <a:rPr lang="en-US" b="1" dirty="0"/>
              <a:t> B </a:t>
            </a:r>
            <a:r>
              <a:rPr lang="en-US" b="1" dirty="0" err="1"/>
              <a:t>để</a:t>
            </a:r>
            <a:r>
              <a:rPr lang="en-US" b="1" dirty="0"/>
              <a:t> </a:t>
            </a:r>
            <a:r>
              <a:rPr lang="en-US" b="1" dirty="0" err="1"/>
              <a:t>đo</a:t>
            </a:r>
            <a:r>
              <a:rPr lang="en-US" b="1" dirty="0"/>
              <a:t> </a:t>
            </a:r>
            <a:r>
              <a:rPr lang="en-US" b="1" dirty="0" err="1"/>
              <a:t>gpcs</a:t>
            </a:r>
            <a:r>
              <a:rPr lang="en-US" b="1" dirty="0"/>
              <a:t> </a:t>
            </a:r>
            <a:r>
              <a:rPr lang="en-US" b="1" dirty="0" err="1"/>
              <a:t>tạo</a:t>
            </a:r>
            <a:r>
              <a:rPr lang="en-US" b="1" dirty="0"/>
              <a:t> </a:t>
            </a:r>
            <a:r>
              <a:rPr lang="en-US" b="1" dirty="0" err="1"/>
              <a:t>bởi</a:t>
            </a:r>
            <a:r>
              <a:rPr lang="en-US" b="1" dirty="0"/>
              <a:t> </a:t>
            </a:r>
            <a:r>
              <a:rPr lang="en-US" b="1" dirty="0" err="1"/>
              <a:t>hai</a:t>
            </a:r>
            <a:r>
              <a:rPr lang="en-US" b="1" dirty="0"/>
              <a:t> </a:t>
            </a:r>
            <a:r>
              <a:rPr lang="en-US" b="1" dirty="0" err="1"/>
              <a:t>hướng</a:t>
            </a:r>
            <a:r>
              <a:rPr lang="en-US" b="1" dirty="0"/>
              <a:t> </a:t>
            </a:r>
            <a:r>
              <a:rPr lang="en-US" b="1" dirty="0" err="1"/>
              <a:t>ngắm</a:t>
            </a:r>
            <a:r>
              <a:rPr lang="en-US" b="1" dirty="0"/>
              <a:t> </a:t>
            </a:r>
            <a:r>
              <a:rPr lang="en-US" b="1" dirty="0" err="1"/>
              <a:t>đó</a:t>
            </a:r>
            <a:r>
              <a:rPr lang="en-US" b="1" dirty="0"/>
              <a:t>.</a:t>
            </a:r>
          </a:p>
          <a:p>
            <a:r>
              <a:rPr lang="en-US" b="1" i="1" dirty="0" err="1">
                <a:solidFill>
                  <a:srgbClr val="FF0000"/>
                </a:solidFill>
              </a:rPr>
              <a:t>Bước</a:t>
            </a:r>
            <a:r>
              <a:rPr lang="en-US" b="1" i="1" dirty="0">
                <a:solidFill>
                  <a:srgbClr val="FF0000"/>
                </a:solidFill>
              </a:rPr>
              <a:t> 3.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/>
              <a:t>Đứng</a:t>
            </a:r>
            <a:r>
              <a:rPr lang="en-US" b="1" dirty="0"/>
              <a:t> </a:t>
            </a:r>
            <a:r>
              <a:rPr lang="en-US" b="1" dirty="0" err="1"/>
              <a:t>tại</a:t>
            </a:r>
            <a:r>
              <a:rPr lang="en-US" b="1" dirty="0"/>
              <a:t> B, </a:t>
            </a:r>
            <a:r>
              <a:rPr lang="en-US" b="1" dirty="0" err="1"/>
              <a:t>ngắm</a:t>
            </a:r>
            <a:r>
              <a:rPr lang="en-US" b="1" dirty="0"/>
              <a:t> </a:t>
            </a:r>
            <a:r>
              <a:rPr lang="en-US" b="1" dirty="0" err="1"/>
              <a:t>cọc</a:t>
            </a:r>
            <a:r>
              <a:rPr lang="en-US" b="1" dirty="0"/>
              <a:t> </a:t>
            </a:r>
            <a:r>
              <a:rPr lang="en-US" b="1" dirty="0" err="1"/>
              <a:t>tiêu</a:t>
            </a:r>
            <a:r>
              <a:rPr lang="en-US" b="1" dirty="0"/>
              <a:t> A và </a:t>
            </a:r>
            <a:r>
              <a:rPr lang="en-US" b="1" dirty="0" err="1"/>
              <a:t>Tháp</a:t>
            </a:r>
            <a:r>
              <a:rPr lang="en-US" b="1" dirty="0"/>
              <a:t> </a:t>
            </a:r>
            <a:r>
              <a:rPr lang="en-US" b="1" dirty="0" err="1"/>
              <a:t>Rùa</a:t>
            </a:r>
            <a:r>
              <a:rPr lang="en-US" b="1" dirty="0"/>
              <a:t> </a:t>
            </a:r>
            <a:r>
              <a:rPr lang="en-US" b="1" dirty="0" err="1"/>
              <a:t>để</a:t>
            </a:r>
            <a:r>
              <a:rPr lang="en-US" b="1" dirty="0"/>
              <a:t> </a:t>
            </a:r>
            <a:r>
              <a:rPr lang="en-US" b="1" dirty="0" err="1"/>
              <a:t>đo</a:t>
            </a:r>
            <a:r>
              <a:rPr lang="en-US" b="1" dirty="0"/>
              <a:t> </a:t>
            </a:r>
            <a:r>
              <a:rPr lang="en-US" b="1" dirty="0" err="1"/>
              <a:t>góc</a:t>
            </a:r>
            <a:r>
              <a:rPr lang="en-US" b="1" dirty="0"/>
              <a:t> </a:t>
            </a:r>
            <a:r>
              <a:rPr lang="en-US" b="1" dirty="0" err="1"/>
              <a:t>tạo</a:t>
            </a:r>
            <a:r>
              <a:rPr lang="en-US" b="1" dirty="0"/>
              <a:t> </a:t>
            </a:r>
            <a:r>
              <a:rPr lang="en-US" b="1" dirty="0" err="1"/>
              <a:t>bởi</a:t>
            </a:r>
            <a:r>
              <a:rPr lang="en-US" b="1" dirty="0"/>
              <a:t> </a:t>
            </a:r>
            <a:r>
              <a:rPr lang="en-US" b="1" dirty="0" err="1"/>
              <a:t>hai</a:t>
            </a:r>
            <a:r>
              <a:rPr lang="en-US" b="1" dirty="0"/>
              <a:t> </a:t>
            </a:r>
            <a:r>
              <a:rPr lang="en-US" b="1" dirty="0" err="1"/>
              <a:t>hướng</a:t>
            </a:r>
            <a:r>
              <a:rPr lang="en-US" b="1" dirty="0"/>
              <a:t> </a:t>
            </a:r>
            <a:r>
              <a:rPr lang="en-US" b="1" dirty="0" err="1"/>
              <a:t>ngắm</a:t>
            </a:r>
            <a:r>
              <a:rPr lang="en-US" b="1" dirty="0"/>
              <a:t> </a:t>
            </a:r>
            <a:r>
              <a:rPr lang="en-US" b="1" dirty="0" err="1"/>
              <a:t>đó</a:t>
            </a:r>
            <a:r>
              <a:rPr lang="en-US" b="1" dirty="0"/>
              <a:t>.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i="1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lvl="0"/>
            <a:endParaRPr 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08B49A2E-2A9D-46FD-AE9C-29462A33F0E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2432890" y="2819400"/>
                <a:ext cx="11630891" cy="10683876"/>
              </a:xfrm>
              <a:prstGeom prst="rect">
                <a:avLst/>
              </a:prstGeom>
              <a:solidFill>
                <a:srgbClr val="D6F7FE"/>
              </a:solidFill>
              <a:ln>
                <a:solidFill>
                  <a:srgbClr val="00B0F0"/>
                </a:solidFill>
              </a:ln>
            </p:spPr>
            <p:txBody>
              <a:bodyPr/>
              <a:lstStyle>
                <a:lvl1pPr marL="457200" indent="-457200" algn="l" defTabSz="1828800" rtl="0" eaLnBrk="1" latinLnBrk="0" hangingPunct="1">
                  <a:lnSpc>
                    <a:spcPct val="90000"/>
                  </a:lnSpc>
                  <a:spcBef>
                    <a:spcPts val="2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1pPr>
                <a:lvl2pPr marL="1371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2pPr>
                <a:lvl3pPr marL="2286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3pPr>
                <a:lvl4pPr marL="3200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4pPr>
                <a:lvl5pPr marL="41148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5pPr>
                <a:lvl6pPr marL="50292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5943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6858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7772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b="1" i="1" dirty="0" err="1">
                    <a:solidFill>
                      <a:srgbClr val="FF0000"/>
                    </a:solidFill>
                  </a:rPr>
                  <a:t>Bước</a:t>
                </a:r>
                <a:r>
                  <a:rPr lang="en-US" b="1" i="1" dirty="0">
                    <a:solidFill>
                      <a:srgbClr val="FF0000"/>
                    </a:solidFill>
                  </a:rPr>
                  <a:t> 4.</a:t>
                </a:r>
                <a:r>
                  <a:rPr lang="en-US" b="1" dirty="0"/>
                  <a:t> </a:t>
                </a:r>
                <a:r>
                  <a:rPr lang="en-US" b="1" dirty="0" err="1"/>
                  <a:t>Gọi</a:t>
                </a:r>
                <a:r>
                  <a:rPr lang="en-US" b="1" dirty="0"/>
                  <a:t> C </a:t>
                </a:r>
                <a:r>
                  <a:rPr lang="en-US" b="1" dirty="0" err="1"/>
                  <a:t>là</a:t>
                </a:r>
                <a:r>
                  <a:rPr lang="en-US" b="1" dirty="0"/>
                  <a:t> </a:t>
                </a:r>
                <a:r>
                  <a:rPr lang="en-US" b="1" dirty="0" err="1"/>
                  <a:t>vị</a:t>
                </a:r>
                <a:r>
                  <a:rPr lang="en-US" b="1" dirty="0"/>
                  <a:t> </a:t>
                </a:r>
                <a:r>
                  <a:rPr lang="en-US" b="1" dirty="0" err="1"/>
                  <a:t>trí</a:t>
                </a:r>
                <a:r>
                  <a:rPr lang="en-US" b="1" dirty="0"/>
                  <a:t> </a:t>
                </a:r>
                <a:r>
                  <a:rPr lang="en-US" b="1" dirty="0" err="1"/>
                  <a:t>của</a:t>
                </a:r>
                <a:r>
                  <a:rPr lang="en-US" b="1" dirty="0"/>
                  <a:t> </a:t>
                </a:r>
                <a:r>
                  <a:rPr lang="en-US" b="1" dirty="0" err="1"/>
                  <a:t>Tháp</a:t>
                </a:r>
                <a:r>
                  <a:rPr lang="en-US" b="1" dirty="0"/>
                  <a:t> </a:t>
                </a:r>
                <a:r>
                  <a:rPr lang="en-US" b="1" dirty="0" err="1"/>
                  <a:t>Rùa</a:t>
                </a:r>
                <a:r>
                  <a:rPr lang="en-US" b="1" dirty="0"/>
                  <a:t>. </a:t>
                </a:r>
                <a:r>
                  <a:rPr lang="en-US" b="1" dirty="0" err="1"/>
                  <a:t>Áp</a:t>
                </a:r>
                <a:r>
                  <a:rPr lang="en-US" b="1" dirty="0"/>
                  <a:t> </a:t>
                </a:r>
                <a:r>
                  <a:rPr lang="en-US" b="1" dirty="0" err="1"/>
                  <a:t>dụng</a:t>
                </a:r>
                <a:r>
                  <a:rPr lang="en-US" b="1" dirty="0"/>
                  <a:t> </a:t>
                </a:r>
                <a:r>
                  <a:rPr lang="en-US" b="1" dirty="0" err="1"/>
                  <a:t>Định</a:t>
                </a:r>
                <a:r>
                  <a:rPr lang="en-US" b="1" dirty="0"/>
                  <a:t> </a:t>
                </a:r>
                <a:r>
                  <a:rPr lang="en-US" b="1" dirty="0" err="1"/>
                  <a:t>lí</a:t>
                </a:r>
                <a:r>
                  <a:rPr lang="en-US" b="1" dirty="0"/>
                  <a:t> sin </a:t>
                </a:r>
                <a:r>
                  <a:rPr lang="en-US" b="1" dirty="0" err="1"/>
                  <a:t>cho</a:t>
                </a:r>
                <a:r>
                  <a:rPr lang="en-US" b="1" dirty="0"/>
                  <a:t> tam </a:t>
                </a:r>
                <a:r>
                  <a:rPr lang="en-US" b="1" dirty="0" err="1"/>
                  <a:t>giác</a:t>
                </a:r>
                <a:r>
                  <a:rPr lang="en-US" b="1" dirty="0"/>
                  <a:t>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𝑨𝑩𝑪</m:t>
                    </m:r>
                  </m:oMath>
                </a14:m>
                <a:r>
                  <a:rPr lang="en-US" b="1" dirty="0" err="1"/>
                  <a:t>để</a:t>
                </a:r>
                <a:r>
                  <a:rPr lang="en-US" b="1" dirty="0"/>
                  <a:t> </a:t>
                </a:r>
                <a:r>
                  <a:rPr lang="en-US" b="1" dirty="0" err="1"/>
                  <a:t>tính</a:t>
                </a:r>
                <a:r>
                  <a:rPr lang="en-US" b="1" dirty="0"/>
                  <a:t> </a:t>
                </a:r>
                <a:r>
                  <a:rPr lang="en-US" b="1" dirty="0" err="1"/>
                  <a:t>độ</a:t>
                </a:r>
                <a:r>
                  <a:rPr lang="en-US" b="1" dirty="0"/>
                  <a:t> </a:t>
                </a:r>
                <a:r>
                  <a:rPr lang="en-US" b="1" dirty="0" err="1"/>
                  <a:t>dài</a:t>
                </a:r>
                <a:r>
                  <a:rPr lang="en-US" b="1" dirty="0"/>
                  <a:t> </a:t>
                </a:r>
                <a:r>
                  <a:rPr lang="en-US" b="1" dirty="0" err="1"/>
                  <a:t>cạnh</a:t>
                </a:r>
                <a:r>
                  <a:rPr lang="en-US" b="1" dirty="0"/>
                  <a:t>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𝑨𝑪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n-US" b="1" dirty="0"/>
                  <a:t> </a:t>
                </a:r>
              </a:p>
              <a:p>
                <a:endParaRPr lang="en-US" b="1" dirty="0"/>
              </a:p>
              <a:p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08B49A2E-2A9D-46FD-AE9C-29462A33F0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32890" y="2819400"/>
                <a:ext cx="11630891" cy="10683876"/>
              </a:xfrm>
              <a:prstGeom prst="rect">
                <a:avLst/>
              </a:prstGeom>
              <a:blipFill>
                <a:blip r:embed="rId3"/>
                <a:stretch>
                  <a:fillRect l="-2148" t="-1881"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7" name="Group 26">
            <a:extLst>
              <a:ext uri="{FF2B5EF4-FFF2-40B4-BE49-F238E27FC236}">
                <a16:creationId xmlns:a16="http://schemas.microsoft.com/office/drawing/2014/main" id="{DEF3DAE3-C7A3-4525-BFD8-25079905D085}"/>
              </a:ext>
            </a:extLst>
          </p:cNvPr>
          <p:cNvGrpSpPr/>
          <p:nvPr/>
        </p:nvGrpSpPr>
        <p:grpSpPr>
          <a:xfrm>
            <a:off x="1085850" y="2819400"/>
            <a:ext cx="3181349" cy="782181"/>
            <a:chOff x="22440" y="20224"/>
            <a:chExt cx="693709" cy="200751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0CF9AF95-F2F5-4826-89CB-F0ACA73DB33F}"/>
                </a:ext>
              </a:extLst>
            </p:cNvPr>
            <p:cNvGrpSpPr/>
            <p:nvPr/>
          </p:nvGrpSpPr>
          <p:grpSpPr>
            <a:xfrm>
              <a:off x="22440" y="56989"/>
              <a:ext cx="693709" cy="160779"/>
              <a:chOff x="31572" y="57432"/>
              <a:chExt cx="976060" cy="198971"/>
            </a:xfrm>
          </p:grpSpPr>
          <p:sp>
            <p:nvSpPr>
              <p:cNvPr id="30" name="Arrow: Pentagon 29">
                <a:extLst>
                  <a:ext uri="{FF2B5EF4-FFF2-40B4-BE49-F238E27FC236}">
                    <a16:creationId xmlns:a16="http://schemas.microsoft.com/office/drawing/2014/main" id="{E8741584-E7A1-4ACF-A1B0-5224B9F69492}"/>
                  </a:ext>
                </a:extLst>
              </p:cNvPr>
              <p:cNvSpPr/>
              <p:nvPr/>
            </p:nvSpPr>
            <p:spPr>
              <a:xfrm>
                <a:off x="200549" y="57432"/>
                <a:ext cx="807083" cy="196062"/>
              </a:xfrm>
              <a:prstGeom prst="homePlate">
                <a:avLst/>
              </a:prstGeom>
              <a:solidFill>
                <a:srgbClr val="FCFFEF"/>
              </a:solidFill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>
                  <a:lnSpc>
                    <a:spcPct val="106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1000" b="1" kern="1200">
                    <a:solidFill>
                      <a:srgbClr val="0000CC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120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1" name="Arrow: Chevron 30">
                <a:extLst>
                  <a:ext uri="{FF2B5EF4-FFF2-40B4-BE49-F238E27FC236}">
                    <a16:creationId xmlns:a16="http://schemas.microsoft.com/office/drawing/2014/main" id="{9C568DD1-1843-4B81-971D-A4C82DEE93E7}"/>
                  </a:ext>
                </a:extLst>
              </p:cNvPr>
              <p:cNvSpPr/>
              <p:nvPr/>
            </p:nvSpPr>
            <p:spPr>
              <a:xfrm>
                <a:off x="31572" y="60341"/>
                <a:ext cx="162630" cy="196062"/>
              </a:xfrm>
              <a:prstGeom prst="chevron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Arrow: Chevron 31">
                <a:extLst>
                  <a:ext uri="{FF2B5EF4-FFF2-40B4-BE49-F238E27FC236}">
                    <a16:creationId xmlns:a16="http://schemas.microsoft.com/office/drawing/2014/main" id="{A92FA0F6-1303-47A9-8224-4E1DD56B472E}"/>
                  </a:ext>
                </a:extLst>
              </p:cNvPr>
              <p:cNvSpPr/>
              <p:nvPr/>
            </p:nvSpPr>
            <p:spPr>
              <a:xfrm>
                <a:off x="116273" y="60276"/>
                <a:ext cx="176766" cy="196062"/>
              </a:xfrm>
              <a:prstGeom prst="chevron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9" name="TextBox 56">
              <a:extLst>
                <a:ext uri="{FF2B5EF4-FFF2-40B4-BE49-F238E27FC236}">
                  <a16:creationId xmlns:a16="http://schemas.microsoft.com/office/drawing/2014/main" id="{B356FE60-8E53-48D9-9EC1-AED752392516}"/>
                </a:ext>
              </a:extLst>
            </p:cNvPr>
            <p:cNvSpPr txBox="1"/>
            <p:nvPr/>
          </p:nvSpPr>
          <p:spPr>
            <a:xfrm>
              <a:off x="166835" y="20224"/>
              <a:ext cx="499467" cy="200751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4800" b="1" dirty="0">
                  <a:solidFill>
                    <a:srgbClr val="0000CC"/>
                  </a:solidFill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0000CC"/>
                  </a:solidFill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Ví</a:t>
              </a:r>
              <a:r>
                <a:rPr lang="en-US" sz="4800" b="1" dirty="0">
                  <a:solidFill>
                    <a:srgbClr val="0000CC"/>
                  </a:solidFill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0000CC"/>
                  </a:solidFill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dụ</a:t>
              </a:r>
              <a:r>
                <a:rPr lang="en-US" sz="4800" b="1" dirty="0">
                  <a:solidFill>
                    <a:srgbClr val="0000CC"/>
                  </a:solidFill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 4.</a:t>
              </a:r>
              <a:r>
                <a:rPr lang="en-US" sz="4800" b="1" kern="1200" dirty="0">
                  <a:solidFill>
                    <a:srgbClr val="0000CC"/>
                  </a:solidFill>
                  <a:effectLst/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endParaRPr lang="en-US" sz="4800" dirty="0">
                <a:effectLst/>
                <a:latin typeface="Tomaho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1" name="Hình ảnh 162">
            <a:extLst>
              <a:ext uri="{FF2B5EF4-FFF2-40B4-BE49-F238E27FC236}">
                <a16:creationId xmlns:a16="http://schemas.microsoft.com/office/drawing/2014/main" id="{031DDCC8-1139-46ED-AAAB-2D118F65EF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67290" y="4876800"/>
            <a:ext cx="10907110" cy="8397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3224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 animBg="1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itle 1">
            <a:extLst>
              <a:ext uri="{FF2B5EF4-FFF2-40B4-BE49-F238E27FC236}">
                <a16:creationId xmlns:a16="http://schemas.microsoft.com/office/drawing/2014/main" id="{D87ADF89-46F9-4713-9744-A644701231B8}"/>
              </a:ext>
            </a:extLst>
          </p:cNvPr>
          <p:cNvSpPr txBox="1">
            <a:spLocks/>
          </p:cNvSpPr>
          <p:nvPr/>
        </p:nvSpPr>
        <p:spPr>
          <a:xfrm>
            <a:off x="838200" y="1879601"/>
            <a:ext cx="23164800" cy="225560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/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Tomaho"/>
                <a:ea typeface="+mj-ea"/>
                <a:cs typeface="+mj-cs"/>
              </a:defRPr>
            </a:lvl1pPr>
          </a:lstStyle>
          <a:p>
            <a:r>
              <a:rPr lang="en-US" b="1" dirty="0"/>
              <a:t>4. CÔNG THỨC TÍNH DIỆN TÍCH TAM GIÁC</a:t>
            </a:r>
          </a:p>
          <a:p>
            <a:r>
              <a:rPr lang="en-US" b="1" dirty="0"/>
              <a:t>Ta </a:t>
            </a:r>
            <a:r>
              <a:rPr lang="en-US" b="1" dirty="0" err="1"/>
              <a:t>đã</a:t>
            </a:r>
            <a:r>
              <a:rPr lang="en-US" b="1" dirty="0"/>
              <a:t> </a:t>
            </a:r>
            <a:r>
              <a:rPr lang="en-US" b="1" dirty="0" err="1"/>
              <a:t>biết</a:t>
            </a:r>
            <a:r>
              <a:rPr lang="en-US" b="1" dirty="0"/>
              <a:t> </a:t>
            </a:r>
            <a:r>
              <a:rPr lang="en-US" b="1" dirty="0" err="1"/>
              <a:t>tính</a:t>
            </a:r>
            <a:r>
              <a:rPr lang="en-US" b="1" dirty="0"/>
              <a:t> </a:t>
            </a:r>
            <a:r>
              <a:rPr lang="en-US" b="1" dirty="0" err="1"/>
              <a:t>diện</a:t>
            </a:r>
            <a:r>
              <a:rPr lang="en-US" b="1" dirty="0"/>
              <a:t> tích tam </a:t>
            </a:r>
            <a:r>
              <a:rPr lang="en-US" b="1" dirty="0" err="1"/>
              <a:t>giác</a:t>
            </a:r>
            <a:r>
              <a:rPr lang="en-US" b="1" dirty="0"/>
              <a:t> </a:t>
            </a:r>
            <a:r>
              <a:rPr lang="en-US" b="1" dirty="0" err="1"/>
              <a:t>theo</a:t>
            </a:r>
            <a:r>
              <a:rPr lang="en-US" b="1" dirty="0"/>
              <a:t> </a:t>
            </a:r>
            <a:r>
              <a:rPr lang="en-US" b="1" dirty="0" err="1"/>
              <a:t>chiều</a:t>
            </a:r>
            <a:r>
              <a:rPr lang="en-US" b="1" dirty="0"/>
              <a:t> </a:t>
            </a:r>
            <a:r>
              <a:rPr lang="en-US" b="1" dirty="0" err="1"/>
              <a:t>cao</a:t>
            </a:r>
            <a:r>
              <a:rPr lang="en-US" b="1" dirty="0"/>
              <a:t> và </a:t>
            </a:r>
            <a:r>
              <a:rPr lang="en-US" b="1" dirty="0" err="1"/>
              <a:t>độ</a:t>
            </a:r>
            <a:r>
              <a:rPr lang="en-US" b="1" dirty="0"/>
              <a:t> </a:t>
            </a:r>
            <a:r>
              <a:rPr lang="en-US" b="1" dirty="0" err="1"/>
              <a:t>dài</a:t>
            </a:r>
            <a:r>
              <a:rPr lang="en-US" b="1" dirty="0"/>
              <a:t> </a:t>
            </a:r>
            <a:r>
              <a:rPr lang="en-US" b="1" dirty="0" err="1"/>
              <a:t>cạnh</a:t>
            </a:r>
            <a:r>
              <a:rPr lang="en-US" b="1" dirty="0"/>
              <a:t> </a:t>
            </a:r>
            <a:r>
              <a:rPr lang="en-US" b="1" dirty="0" err="1"/>
              <a:t>đáy</a:t>
            </a:r>
            <a:r>
              <a:rPr lang="en-US" b="1" dirty="0"/>
              <a:t> </a:t>
            </a:r>
            <a:r>
              <a:rPr lang="en-US" b="1" dirty="0" err="1"/>
              <a:t>tương</a:t>
            </a:r>
            <a:r>
              <a:rPr lang="en-US" b="1" dirty="0"/>
              <a:t> </a:t>
            </a:r>
            <a:r>
              <a:rPr lang="en-US" b="1" dirty="0" err="1"/>
              <a:t>ứng</a:t>
            </a:r>
            <a:r>
              <a:rPr lang="en-US" b="1" dirty="0"/>
              <a:t>. </a:t>
            </a:r>
            <a:r>
              <a:rPr lang="en-US" b="1" dirty="0" err="1"/>
              <a:t>Liệu</a:t>
            </a:r>
            <a:r>
              <a:rPr lang="en-US" b="1" dirty="0"/>
              <a:t> </a:t>
            </a:r>
            <a:r>
              <a:rPr lang="en-US" b="1" dirty="0" err="1"/>
              <a:t>còn</a:t>
            </a:r>
            <a:r>
              <a:rPr lang="en-US" b="1" dirty="0"/>
              <a:t> </a:t>
            </a:r>
            <a:r>
              <a:rPr lang="en-US" b="1" dirty="0" err="1"/>
              <a:t>công</a:t>
            </a:r>
            <a:r>
              <a:rPr lang="en-US" b="1" dirty="0"/>
              <a:t> </a:t>
            </a:r>
            <a:r>
              <a:rPr lang="en-US" b="1" dirty="0" err="1"/>
              <a:t>thức</a:t>
            </a:r>
            <a:r>
              <a:rPr lang="en-US" b="1" dirty="0"/>
              <a:t> </a:t>
            </a:r>
            <a:r>
              <a:rPr lang="en-US" b="1" dirty="0" err="1"/>
              <a:t>nào</a:t>
            </a:r>
            <a:r>
              <a:rPr lang="en-US" b="1" dirty="0"/>
              <a:t> </a:t>
            </a:r>
            <a:r>
              <a:rPr lang="en-US" b="1" dirty="0" err="1"/>
              <a:t>khác</a:t>
            </a:r>
            <a:r>
              <a:rPr lang="en-US" b="1" dirty="0"/>
              <a:t> </a:t>
            </a:r>
            <a:r>
              <a:rPr lang="en-US" b="1" dirty="0" err="1"/>
              <a:t>để</a:t>
            </a:r>
            <a:r>
              <a:rPr lang="en-US" b="1" dirty="0"/>
              <a:t> </a:t>
            </a:r>
            <a:r>
              <a:rPr lang="en-US" b="1" dirty="0" err="1"/>
              <a:t>tính</a:t>
            </a:r>
            <a:r>
              <a:rPr lang="en-US" b="1" dirty="0"/>
              <a:t> </a:t>
            </a:r>
            <a:r>
              <a:rPr lang="en-US" b="1" dirty="0" err="1"/>
              <a:t>diện</a:t>
            </a:r>
            <a:r>
              <a:rPr lang="en-US" b="1" dirty="0"/>
              <a:t> tích tam </a:t>
            </a:r>
            <a:r>
              <a:rPr lang="en-US" b="1" dirty="0" err="1"/>
              <a:t>giác</a:t>
            </a:r>
            <a:r>
              <a:rPr lang="en-US" b="1" dirty="0"/>
              <a:t> hay </a:t>
            </a:r>
            <a:r>
              <a:rPr lang="en-US" b="1" dirty="0" err="1"/>
              <a:t>không</a:t>
            </a:r>
            <a:r>
              <a:rPr lang="en-US" b="1" dirty="0"/>
              <a:t>?</a:t>
            </a:r>
          </a:p>
          <a:p>
            <a:endParaRPr lang="en-US" b="1" dirty="0"/>
          </a:p>
          <a:p>
            <a:endParaRPr lang="en-US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9" name="Content Placeholder 2">
                <a:extLst>
                  <a:ext uri="{FF2B5EF4-FFF2-40B4-BE49-F238E27FC236}">
                    <a16:creationId xmlns:a16="http://schemas.microsoft.com/office/drawing/2014/main" id="{14822BB7-DB89-4357-87F0-6E511FC44A6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73092" y="4343400"/>
                <a:ext cx="12034435" cy="9159876"/>
              </a:xfrm>
              <a:prstGeom prst="rect">
                <a:avLst/>
              </a:prstGeom>
              <a:solidFill>
                <a:srgbClr val="D6F7FE"/>
              </a:solidFill>
              <a:ln>
                <a:solidFill>
                  <a:srgbClr val="00B0F0"/>
                </a:solidFill>
              </a:ln>
            </p:spPr>
            <p:txBody>
              <a:bodyPr/>
              <a:lstStyle>
                <a:lvl1pPr marL="457200" indent="-457200" algn="l" defTabSz="1828800" rtl="0" eaLnBrk="1" latinLnBrk="0" hangingPunct="1">
                  <a:lnSpc>
                    <a:spcPct val="90000"/>
                  </a:lnSpc>
                  <a:spcBef>
                    <a:spcPts val="2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1pPr>
                <a:lvl2pPr marL="1371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2pPr>
                <a:lvl3pPr marL="2286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3pPr>
                <a:lvl4pPr marL="3200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4pPr>
                <a:lvl5pPr marL="41148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5pPr>
                <a:lvl6pPr marL="50292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5943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6858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7772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  <a:p>
                <a:r>
                  <a:rPr lang="en-US" b="1" dirty="0"/>
                  <a:t>Cho tam </a:t>
                </a:r>
                <a:r>
                  <a:rPr lang="en-US" b="1" dirty="0" err="1"/>
                  <a:t>giác</a:t>
                </a:r>
                <a:r>
                  <a:rPr lang="en-US" b="1" dirty="0"/>
                  <a:t>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𝑨𝑩𝑪</m:t>
                    </m:r>
                  </m:oMath>
                </a14:m>
                <a:r>
                  <a:rPr lang="en-US" b="1" dirty="0"/>
                  <a:t> </a:t>
                </a:r>
                <a:r>
                  <a:rPr lang="en-US" b="1" dirty="0" err="1"/>
                  <a:t>với</a:t>
                </a:r>
                <a:r>
                  <a:rPr lang="en-US" b="1" dirty="0"/>
                  <a:t>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𝑰</m:t>
                    </m:r>
                  </m:oMath>
                </a14:m>
                <a:r>
                  <a:rPr lang="en-US" b="1" dirty="0"/>
                  <a:t> </a:t>
                </a:r>
                <a:r>
                  <a:rPr lang="en-US" b="1" dirty="0" err="1"/>
                  <a:t>là</a:t>
                </a:r>
                <a:r>
                  <a:rPr lang="en-US" b="1" dirty="0"/>
                  <a:t> </a:t>
                </a:r>
                <a:r>
                  <a:rPr lang="en-US" b="1" dirty="0" err="1"/>
                  <a:t>tâm</a:t>
                </a:r>
                <a:r>
                  <a:rPr lang="en-US" b="1" dirty="0"/>
                  <a:t> </a:t>
                </a:r>
                <a:r>
                  <a:rPr lang="en-US" b="1" dirty="0" err="1"/>
                  <a:t>đường</a:t>
                </a:r>
                <a:r>
                  <a:rPr lang="en-US" b="1" dirty="0"/>
                  <a:t> </a:t>
                </a:r>
                <a:r>
                  <a:rPr lang="en-US" b="1" dirty="0" err="1"/>
                  <a:t>tròn</a:t>
                </a:r>
                <a:r>
                  <a:rPr lang="en-US" b="1" dirty="0"/>
                  <a:t> </a:t>
                </a:r>
                <a:r>
                  <a:rPr lang="en-US" b="1" dirty="0" err="1"/>
                  <a:t>nội</a:t>
                </a:r>
                <a:r>
                  <a:rPr lang="en-US" b="1" dirty="0"/>
                  <a:t> </a:t>
                </a:r>
                <a:r>
                  <a:rPr lang="en-US" b="1" dirty="0" err="1"/>
                  <a:t>tiếp</a:t>
                </a:r>
                <a:r>
                  <a:rPr lang="en-US" b="1" dirty="0"/>
                  <a:t> tam </a:t>
                </a:r>
                <a:r>
                  <a:rPr lang="en-US" b="1" dirty="0" err="1"/>
                  <a:t>giác</a:t>
                </a:r>
                <a:r>
                  <a:rPr lang="en-US" b="1" dirty="0"/>
                  <a:t>. </a:t>
                </a:r>
              </a:p>
              <a:p>
                <a:endParaRPr lang="en-US" b="1" i="1" dirty="0"/>
              </a:p>
              <a:p>
                <a:endParaRPr lang="en-US" b="1" i="1" dirty="0"/>
              </a:p>
              <a:p>
                <a:pPr lvl="0"/>
                <a:endParaRPr lang="en-US" b="1" dirty="0"/>
              </a:p>
              <a:p>
                <a:pPr lvl="0"/>
                <a:r>
                  <a:rPr lang="en-US" b="1" dirty="0"/>
                  <a:t>a) </a:t>
                </a:r>
                <a:r>
                  <a:rPr lang="en-US" b="1" dirty="0" err="1"/>
                  <a:t>Nêu</a:t>
                </a:r>
                <a:r>
                  <a:rPr lang="en-US" b="1" dirty="0"/>
                  <a:t> </a:t>
                </a:r>
                <a:r>
                  <a:rPr lang="en-US" b="1" dirty="0" err="1"/>
                  <a:t>mối</a:t>
                </a:r>
                <a:r>
                  <a:rPr lang="en-US" b="1" dirty="0"/>
                  <a:t> </a:t>
                </a:r>
                <a:r>
                  <a:rPr lang="en-US" b="1" dirty="0" err="1"/>
                  <a:t>liên</a:t>
                </a:r>
                <a:r>
                  <a:rPr lang="en-US" b="1" dirty="0"/>
                  <a:t> </a:t>
                </a:r>
                <a:r>
                  <a:rPr lang="en-US" b="1" dirty="0" err="1"/>
                  <a:t>hệ</a:t>
                </a:r>
                <a:r>
                  <a:rPr lang="en-US" b="1" dirty="0"/>
                  <a:t> </a:t>
                </a:r>
                <a:r>
                  <a:rPr lang="en-US" b="1" dirty="0" err="1"/>
                  <a:t>giữa</a:t>
                </a:r>
                <a:r>
                  <a:rPr lang="en-US" b="1" dirty="0"/>
                  <a:t> </a:t>
                </a:r>
                <a:r>
                  <a:rPr lang="en-US" b="1" dirty="0" err="1"/>
                  <a:t>diện</a:t>
                </a:r>
                <a:r>
                  <a:rPr lang="en-US" b="1" dirty="0"/>
                  <a:t> tích tam </a:t>
                </a:r>
                <a:r>
                  <a:rPr lang="en-US" b="1" dirty="0" err="1"/>
                  <a:t>giác</a:t>
                </a:r>
                <a:r>
                  <a:rPr lang="en-US" b="1" dirty="0"/>
                  <a:t>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𝑨𝑩𝑪</m:t>
                    </m:r>
                  </m:oMath>
                </a14:m>
                <a:r>
                  <a:rPr lang="en-US" b="1" dirty="0"/>
                  <a:t> và </a:t>
                </a:r>
                <a:r>
                  <a:rPr lang="en-US" b="1" dirty="0" err="1"/>
                  <a:t>diện</a:t>
                </a:r>
                <a:r>
                  <a:rPr lang="en-US" b="1" dirty="0"/>
                  <a:t> tích </a:t>
                </a:r>
                <a:r>
                  <a:rPr lang="en-US" b="1" dirty="0" err="1"/>
                  <a:t>các</a:t>
                </a:r>
                <a:r>
                  <a:rPr lang="en-US" b="1" dirty="0"/>
                  <a:t> tam </a:t>
                </a:r>
                <a:r>
                  <a:rPr lang="en-US" b="1" dirty="0" err="1"/>
                  <a:t>giác</a:t>
                </a:r>
                <a:r>
                  <a:rPr lang="en-US" b="1" dirty="0"/>
                  <a:t>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𝑰𝑩𝑪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𝑰𝑪𝑨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𝑰𝑨𝑩</m:t>
                    </m:r>
                  </m:oMath>
                </a14:m>
                <a:r>
                  <a:rPr lang="en-US" b="1" dirty="0"/>
                  <a:t>.</a:t>
                </a:r>
              </a:p>
              <a:p>
                <a:pPr lvl="0"/>
                <a:r>
                  <a:rPr lang="en-US" b="1" dirty="0"/>
                  <a:t>b) </a:t>
                </a:r>
                <a:r>
                  <a:rPr lang="en-US" b="1" dirty="0" err="1"/>
                  <a:t>Tính</a:t>
                </a:r>
                <a:r>
                  <a:rPr lang="en-US" b="1" dirty="0"/>
                  <a:t> </a:t>
                </a:r>
                <a:r>
                  <a:rPr lang="en-US" b="1" dirty="0" err="1"/>
                  <a:t>diện</a:t>
                </a:r>
                <a:r>
                  <a:rPr lang="en-US" b="1" dirty="0"/>
                  <a:t> tích tam </a:t>
                </a:r>
                <a:r>
                  <a:rPr lang="en-US" b="1" dirty="0" err="1"/>
                  <a:t>giác</a:t>
                </a:r>
                <a:r>
                  <a:rPr lang="en-US" b="1" dirty="0"/>
                  <a:t>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𝑨𝑩𝑪</m:t>
                    </m:r>
                  </m:oMath>
                </a14:m>
                <a:r>
                  <a:rPr lang="en-US" b="1" dirty="0" err="1"/>
                  <a:t>theo</a:t>
                </a:r>
                <a:r>
                  <a:rPr lang="en-US" b="1" dirty="0"/>
                  <a:t>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𝒓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𝒂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𝒃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𝒄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n-US" b="1" dirty="0"/>
                  <a:t> </a:t>
                </a:r>
              </a:p>
              <a:p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i="1" dirty="0"/>
              </a:p>
              <a:p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lvl="0"/>
                <a:endParaRPr lang="en-US" sz="3200" dirty="0"/>
              </a:p>
            </p:txBody>
          </p:sp>
        </mc:Choice>
        <mc:Fallback xmlns="">
          <p:sp>
            <p:nvSpPr>
              <p:cNvPr id="99" name="Content Placeholder 2">
                <a:extLst>
                  <a:ext uri="{FF2B5EF4-FFF2-40B4-BE49-F238E27FC236}">
                    <a16:creationId xmlns:a16="http://schemas.microsoft.com/office/drawing/2014/main" id="{14822BB7-DB89-4357-87F0-6E511FC44A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092" y="4343400"/>
                <a:ext cx="12034435" cy="9159876"/>
              </a:xfrm>
              <a:prstGeom prst="rect">
                <a:avLst/>
              </a:prstGeom>
              <a:blipFill>
                <a:blip r:embed="rId5"/>
                <a:stretch>
                  <a:fillRect l="-2075"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8B49A2E-2A9D-46FD-AE9C-29462A33F0E6}"/>
              </a:ext>
            </a:extLst>
          </p:cNvPr>
          <p:cNvSpPr txBox="1">
            <a:spLocks/>
          </p:cNvSpPr>
          <p:nvPr/>
        </p:nvSpPr>
        <p:spPr>
          <a:xfrm>
            <a:off x="12480017" y="4334242"/>
            <a:ext cx="11630891" cy="9159876"/>
          </a:xfrm>
          <a:prstGeom prst="rect">
            <a:avLst/>
          </a:prstGeom>
          <a:solidFill>
            <a:srgbClr val="D6F7FE"/>
          </a:solidFill>
          <a:ln>
            <a:solidFill>
              <a:srgbClr val="00B0F0"/>
            </a:solidFill>
          </a:ln>
        </p:spPr>
        <p:txBody>
          <a:bodyPr/>
          <a:lstStyle>
            <a:lvl1pPr marL="457200" indent="-457200" algn="l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1pPr>
            <a:lvl2pPr marL="1371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2pPr>
            <a:lvl3pPr marL="2286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3pPr>
            <a:lvl4pPr marL="3200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4pPr>
            <a:lvl5pPr marL="41148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EF3DAE3-C7A3-4525-BFD8-25079905D085}"/>
              </a:ext>
            </a:extLst>
          </p:cNvPr>
          <p:cNvGrpSpPr/>
          <p:nvPr/>
        </p:nvGrpSpPr>
        <p:grpSpPr>
          <a:xfrm>
            <a:off x="1111469" y="4334242"/>
            <a:ext cx="2546133" cy="782181"/>
            <a:chOff x="22440" y="20224"/>
            <a:chExt cx="555197" cy="200751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0CF9AF95-F2F5-4826-89CB-F0ACA73DB33F}"/>
                </a:ext>
              </a:extLst>
            </p:cNvPr>
            <p:cNvGrpSpPr/>
            <p:nvPr/>
          </p:nvGrpSpPr>
          <p:grpSpPr>
            <a:xfrm>
              <a:off x="22440" y="56989"/>
              <a:ext cx="555197" cy="160779"/>
              <a:chOff x="31572" y="57432"/>
              <a:chExt cx="781171" cy="198971"/>
            </a:xfrm>
          </p:grpSpPr>
          <p:sp>
            <p:nvSpPr>
              <p:cNvPr id="30" name="Arrow: Pentagon 29">
                <a:extLst>
                  <a:ext uri="{FF2B5EF4-FFF2-40B4-BE49-F238E27FC236}">
                    <a16:creationId xmlns:a16="http://schemas.microsoft.com/office/drawing/2014/main" id="{E8741584-E7A1-4ACF-A1B0-5224B9F69492}"/>
                  </a:ext>
                </a:extLst>
              </p:cNvPr>
              <p:cNvSpPr/>
              <p:nvPr/>
            </p:nvSpPr>
            <p:spPr>
              <a:xfrm>
                <a:off x="200549" y="57432"/>
                <a:ext cx="612194" cy="196062"/>
              </a:xfrm>
              <a:prstGeom prst="homePlate">
                <a:avLst/>
              </a:prstGeom>
              <a:solidFill>
                <a:srgbClr val="FCFFEF"/>
              </a:solidFill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>
                  <a:lnSpc>
                    <a:spcPct val="106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1000" b="1" kern="1200">
                    <a:solidFill>
                      <a:srgbClr val="0000CC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120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1" name="Arrow: Chevron 30">
                <a:extLst>
                  <a:ext uri="{FF2B5EF4-FFF2-40B4-BE49-F238E27FC236}">
                    <a16:creationId xmlns:a16="http://schemas.microsoft.com/office/drawing/2014/main" id="{9C568DD1-1843-4B81-971D-A4C82DEE93E7}"/>
                  </a:ext>
                </a:extLst>
              </p:cNvPr>
              <p:cNvSpPr/>
              <p:nvPr/>
            </p:nvSpPr>
            <p:spPr>
              <a:xfrm>
                <a:off x="31572" y="60341"/>
                <a:ext cx="162630" cy="196062"/>
              </a:xfrm>
              <a:prstGeom prst="chevron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Arrow: Chevron 31">
                <a:extLst>
                  <a:ext uri="{FF2B5EF4-FFF2-40B4-BE49-F238E27FC236}">
                    <a16:creationId xmlns:a16="http://schemas.microsoft.com/office/drawing/2014/main" id="{A92FA0F6-1303-47A9-8224-4E1DD56B472E}"/>
                  </a:ext>
                </a:extLst>
              </p:cNvPr>
              <p:cNvSpPr/>
              <p:nvPr/>
            </p:nvSpPr>
            <p:spPr>
              <a:xfrm>
                <a:off x="116273" y="60276"/>
                <a:ext cx="176766" cy="196062"/>
              </a:xfrm>
              <a:prstGeom prst="chevron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9" name="TextBox 56">
              <a:extLst>
                <a:ext uri="{FF2B5EF4-FFF2-40B4-BE49-F238E27FC236}">
                  <a16:creationId xmlns:a16="http://schemas.microsoft.com/office/drawing/2014/main" id="{B356FE60-8E53-48D9-9EC1-AED752392516}"/>
                </a:ext>
              </a:extLst>
            </p:cNvPr>
            <p:cNvSpPr txBox="1"/>
            <p:nvPr/>
          </p:nvSpPr>
          <p:spPr>
            <a:xfrm>
              <a:off x="166835" y="20224"/>
              <a:ext cx="377570" cy="200751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4800" b="1" dirty="0">
                  <a:solidFill>
                    <a:srgbClr val="0000CC"/>
                  </a:solidFill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 HĐ 4.</a:t>
              </a:r>
              <a:r>
                <a:rPr lang="en-US" sz="4800" b="1" kern="1200" dirty="0">
                  <a:solidFill>
                    <a:srgbClr val="0000CC"/>
                  </a:solidFill>
                  <a:effectLst/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endParaRPr lang="en-US" sz="4800" dirty="0">
                <a:effectLst/>
                <a:latin typeface="Tomaho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Rectangle 10">
            <a:extLst>
              <a:ext uri="{FF2B5EF4-FFF2-40B4-BE49-F238E27FC236}">
                <a16:creationId xmlns:a16="http://schemas.microsoft.com/office/drawing/2014/main" id="{8233E2B0-0EC7-4FE9-8FF2-54F676EA43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438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3B9972D3-D905-431F-9A4C-4D14128E230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32530140"/>
                  </p:ext>
                </p:extLst>
              </p:nvPr>
            </p:nvGraphicFramePr>
            <p:xfrm>
              <a:off x="14249400" y="5557604"/>
              <a:ext cx="9180873" cy="1909064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9180873">
                      <a:extLst>
                        <a:ext uri="{9D8B030D-6E8A-4147-A177-3AD203B41FA5}">
                          <a16:colId xmlns:a16="http://schemas.microsoft.com/office/drawing/2014/main" val="3766786674"/>
                        </a:ext>
                      </a:extLst>
                    </a:gridCol>
                  </a:tblGrid>
                  <a:tr h="12382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800" dirty="0">
                              <a:solidFill>
                                <a:schemeClr val="tx1"/>
                              </a:solidFill>
                              <a:effectLst/>
                            </a:rPr>
                            <a:t>Công </a:t>
                          </a:r>
                          <a:r>
                            <a:rPr lang="en-US" sz="4800" dirty="0" err="1">
                              <a:solidFill>
                                <a:schemeClr val="tx1"/>
                              </a:solidFill>
                              <a:effectLst/>
                            </a:rPr>
                            <a:t>thức</a:t>
                          </a:r>
                          <a:r>
                            <a:rPr lang="en-US" sz="4800" dirty="0">
                              <a:solidFill>
                                <a:schemeClr val="tx1"/>
                              </a:solidFill>
                              <a:effectLst/>
                            </a:rPr>
                            <a:t> </a:t>
                          </a:r>
                          <a:r>
                            <a:rPr lang="en-US" sz="4800" dirty="0" err="1">
                              <a:solidFill>
                                <a:schemeClr val="tx1"/>
                              </a:solidFill>
                              <a:effectLst/>
                            </a:rPr>
                            <a:t>tính</a:t>
                          </a:r>
                          <a:r>
                            <a:rPr lang="en-US" sz="4800" dirty="0">
                              <a:solidFill>
                                <a:schemeClr val="tx1"/>
                              </a:solidFill>
                              <a:effectLst/>
                            </a:rPr>
                            <a:t> </a:t>
                          </a:r>
                          <a:r>
                            <a:rPr lang="en-US" sz="4800" dirty="0" err="1">
                              <a:solidFill>
                                <a:schemeClr val="tx1"/>
                              </a:solidFill>
                              <a:effectLst/>
                            </a:rPr>
                            <a:t>diện</a:t>
                          </a:r>
                          <a:r>
                            <a:rPr lang="en-US" sz="4800" dirty="0">
                              <a:solidFill>
                                <a:schemeClr val="tx1"/>
                              </a:solidFill>
                              <a:effectLst/>
                            </a:rPr>
                            <a:t> tích tam </a:t>
                          </a:r>
                          <a:r>
                            <a:rPr lang="en-US" sz="4800" dirty="0" err="1">
                              <a:solidFill>
                                <a:schemeClr val="tx1"/>
                              </a:solidFill>
                              <a:effectLst/>
                            </a:rPr>
                            <a:t>giác</a:t>
                          </a:r>
                          <a:r>
                            <a:rPr lang="en-US" sz="4800" dirty="0">
                              <a:solidFill>
                                <a:schemeClr val="tx1"/>
                              </a:solidFill>
                              <a:effectLst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sz="4800" b="1" i="1" kern="120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𝑆</m:t>
                              </m:r>
                              <m:r>
                                <a:rPr lang="en-US" sz="4800" b="1" i="1" kern="120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=</m:t>
                              </m:r>
                              <m:r>
                                <a:rPr lang="en-US" sz="4800" b="1" i="1" kern="120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𝑝𝑟</m:t>
                              </m:r>
                              <m:r>
                                <a:rPr lang="en-US" sz="4800" b="1" i="1" kern="120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lang="en-US" sz="4800" b="1" i="1" kern="120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d>
                                    <m:dPr>
                                      <m:ctrlPr>
                                        <a:rPr lang="en-US" sz="4800" b="1" i="1" kern="120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4800" b="1" i="1" kern="120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𝑎</m:t>
                                      </m:r>
                                      <m:r>
                                        <a:rPr lang="en-US" sz="4800" b="1" i="1" kern="120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+</m:t>
                                      </m:r>
                                      <m:r>
                                        <a:rPr lang="en-US" sz="4800" b="1" i="1" kern="120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𝑏</m:t>
                                      </m:r>
                                      <m:r>
                                        <a:rPr lang="en-US" sz="4800" b="1" i="1" kern="120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+</m:t>
                                      </m:r>
                                      <m:r>
                                        <a:rPr lang="en-US" sz="4800" b="1" i="1" kern="120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𝑐</m:t>
                                      </m:r>
                                    </m:e>
                                  </m:d>
                                  <m:r>
                                    <a:rPr lang="en-US" sz="4800" b="1" i="1" kern="120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𝑟</m:t>
                                  </m:r>
                                </m:num>
                                <m:den>
                                  <m:r>
                                    <a:rPr lang="en-US" sz="4800" b="1" i="1" kern="120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2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3600" b="1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. </a:t>
                          </a:r>
                          <a:endParaRPr lang="en-US" sz="4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solidFill>
                          <a:srgbClr val="FFFFEB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3083909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3B9972D3-D905-431F-9A4C-4D14128E230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32530140"/>
                  </p:ext>
                </p:extLst>
              </p:nvPr>
            </p:nvGraphicFramePr>
            <p:xfrm>
              <a:off x="14249400" y="5557604"/>
              <a:ext cx="9180873" cy="1909064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9180873">
                      <a:extLst>
                        <a:ext uri="{9D8B030D-6E8A-4147-A177-3AD203B41FA5}">
                          <a16:colId xmlns:a16="http://schemas.microsoft.com/office/drawing/2014/main" val="3766786674"/>
                        </a:ext>
                      </a:extLst>
                    </a:gridCol>
                  </a:tblGrid>
                  <a:tr h="1909064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66" t="-6688" r="-265" b="-25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30839095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15" name="Screen Recording 44">
            <a:hlinkClick r:id="" action="ppaction://media"/>
            <a:extLst>
              <a:ext uri="{FF2B5EF4-FFF2-40B4-BE49-F238E27FC236}">
                <a16:creationId xmlns:a16="http://schemas.microsoft.com/office/drawing/2014/main" id="{D06EC772-6DBF-9F02-A805-30413FDC0A9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1471" t="14894" r="7354" b="3782"/>
          <a:stretch/>
        </p:blipFill>
        <p:spPr>
          <a:xfrm>
            <a:off x="7315200" y="6096000"/>
            <a:ext cx="472440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872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49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  <p:bldLst>
      <p:bldP spid="97" grpId="0" animBg="1"/>
      <p:bldP spid="99" grpId="0" animBg="1"/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itle 1">
            <a:extLst>
              <a:ext uri="{FF2B5EF4-FFF2-40B4-BE49-F238E27FC236}">
                <a16:creationId xmlns:a16="http://schemas.microsoft.com/office/drawing/2014/main" id="{D87ADF89-46F9-4713-9744-A644701231B8}"/>
              </a:ext>
            </a:extLst>
          </p:cNvPr>
          <p:cNvSpPr txBox="1">
            <a:spLocks/>
          </p:cNvSpPr>
          <p:nvPr/>
        </p:nvSpPr>
        <p:spPr>
          <a:xfrm>
            <a:off x="838200" y="1879602"/>
            <a:ext cx="23164800" cy="7821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/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Tomaho"/>
                <a:ea typeface="+mj-ea"/>
                <a:cs typeface="+mj-cs"/>
              </a:defRPr>
            </a:lvl1pPr>
          </a:lstStyle>
          <a:p>
            <a:r>
              <a:rPr lang="en-US" b="1" dirty="0"/>
              <a:t>4. CÔNG THỨC TÍNH DIỆN TÍCH TAM GIÁC</a:t>
            </a:r>
          </a:p>
          <a:p>
            <a:endParaRPr lang="en-US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9" name="Content Placeholder 2">
                <a:extLst>
                  <a:ext uri="{FF2B5EF4-FFF2-40B4-BE49-F238E27FC236}">
                    <a16:creationId xmlns:a16="http://schemas.microsoft.com/office/drawing/2014/main" id="{14822BB7-DB89-4357-87F0-6E511FC44A6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73092" y="2819400"/>
                <a:ext cx="12034435" cy="10683876"/>
              </a:xfrm>
              <a:prstGeom prst="rect">
                <a:avLst/>
              </a:prstGeom>
              <a:solidFill>
                <a:srgbClr val="D6F7FE"/>
              </a:solidFill>
              <a:ln>
                <a:solidFill>
                  <a:srgbClr val="00B0F0"/>
                </a:solidFill>
              </a:ln>
            </p:spPr>
            <p:txBody>
              <a:bodyPr/>
              <a:lstStyle>
                <a:lvl1pPr marL="457200" indent="-457200" algn="l" defTabSz="1828800" rtl="0" eaLnBrk="1" latinLnBrk="0" hangingPunct="1">
                  <a:lnSpc>
                    <a:spcPct val="90000"/>
                  </a:lnSpc>
                  <a:spcBef>
                    <a:spcPts val="2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1pPr>
                <a:lvl2pPr marL="1371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2pPr>
                <a:lvl3pPr marL="2286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3pPr>
                <a:lvl4pPr marL="3200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4pPr>
                <a:lvl5pPr marL="41148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5pPr>
                <a:lvl6pPr marL="50292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5943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6858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7772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  <a:p>
                <a:r>
                  <a:rPr lang="en-US" b="1" dirty="0"/>
                  <a:t>Cho tam </a:t>
                </a:r>
                <a:r>
                  <a:rPr lang="en-US" b="1" dirty="0" err="1"/>
                  <a:t>giác</a:t>
                </a:r>
                <a:r>
                  <a:rPr lang="en-US" b="1" dirty="0"/>
                  <a:t>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𝑨𝑩𝑪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b="1" dirty="0" err="1"/>
                  <a:t>với</a:t>
                </a:r>
                <a:r>
                  <a:rPr lang="en-US" b="1" dirty="0"/>
                  <a:t> </a:t>
                </a:r>
                <a:r>
                  <a:rPr lang="en-US" b="1" dirty="0" err="1"/>
                  <a:t>đường</a:t>
                </a:r>
                <a:r>
                  <a:rPr lang="en-US" b="1" dirty="0"/>
                  <a:t> </a:t>
                </a:r>
                <a:r>
                  <a:rPr lang="en-US" b="1" dirty="0" err="1"/>
                  <a:t>cao</a:t>
                </a:r>
                <a:r>
                  <a:rPr lang="en-US" b="1" dirty="0"/>
                  <a:t>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𝑩𝑫</m:t>
                    </m:r>
                  </m:oMath>
                </a14:m>
                <a:r>
                  <a:rPr lang="en-US" b="1" dirty="0"/>
                  <a:t>.</a:t>
                </a:r>
                <a:endParaRPr lang="en-US" b="1" i="1" dirty="0"/>
              </a:p>
              <a:p>
                <a:pPr lvl="0"/>
                <a:r>
                  <a:rPr lang="en-US" b="1" dirty="0"/>
                  <a:t>a) </a:t>
                </a:r>
                <a:r>
                  <a:rPr lang="en-US" b="1" dirty="0" err="1"/>
                  <a:t>Biểu</a:t>
                </a:r>
                <a:r>
                  <a:rPr lang="en-US" b="1" dirty="0"/>
                  <a:t> </a:t>
                </a:r>
                <a:r>
                  <a:rPr lang="en-US" b="1" dirty="0" err="1"/>
                  <a:t>thị</a:t>
                </a:r>
                <a:r>
                  <a:rPr lang="en-US" b="1" dirty="0"/>
                  <a:t>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𝑩𝑫</m:t>
                    </m:r>
                  </m:oMath>
                </a14:m>
                <a:r>
                  <a:rPr lang="en-US" b="1" dirty="0" err="1"/>
                  <a:t>theo</a:t>
                </a:r>
                <a:r>
                  <a:rPr lang="en-US" b="1" dirty="0"/>
                  <a:t>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𝑨𝑩</m:t>
                    </m:r>
                  </m:oMath>
                </a14:m>
                <a:r>
                  <a:rPr lang="en-US" b="1" dirty="0"/>
                  <a:t>và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𝒔𝒊𝒏</m:t>
                        </m:r>
                      </m:fName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</m:func>
                  </m:oMath>
                </a14:m>
                <a:r>
                  <a:rPr lang="en-US" b="1" dirty="0"/>
                  <a:t>.</a:t>
                </a:r>
              </a:p>
              <a:p>
                <a:pPr lvl="0"/>
                <a:r>
                  <a:rPr lang="en-US" b="1" dirty="0"/>
                  <a:t>b) </a:t>
                </a:r>
                <a:r>
                  <a:rPr lang="en-US" b="1" dirty="0" err="1"/>
                  <a:t>Viết</a:t>
                </a:r>
                <a:r>
                  <a:rPr lang="en-US" b="1" dirty="0"/>
                  <a:t> </a:t>
                </a:r>
                <a:r>
                  <a:rPr lang="en-US" b="1" dirty="0" err="1"/>
                  <a:t>công</a:t>
                </a:r>
                <a:r>
                  <a:rPr lang="en-US" b="1" dirty="0"/>
                  <a:t> </a:t>
                </a:r>
                <a:r>
                  <a:rPr lang="en-US" b="1" dirty="0" err="1"/>
                  <a:t>thức</a:t>
                </a:r>
                <a:r>
                  <a:rPr lang="en-US" b="1" dirty="0"/>
                  <a:t> </a:t>
                </a:r>
                <a:r>
                  <a:rPr lang="en-US" b="1" dirty="0" err="1"/>
                  <a:t>tính</a:t>
                </a:r>
                <a:r>
                  <a:rPr lang="en-US" b="1" dirty="0"/>
                  <a:t> </a:t>
                </a:r>
                <a:r>
                  <a:rPr lang="en-US" b="1" dirty="0" err="1"/>
                  <a:t>diện</a:t>
                </a:r>
                <a:r>
                  <a:rPr lang="en-US" b="1" dirty="0"/>
                  <a:t> tích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𝑺</m:t>
                    </m:r>
                  </m:oMath>
                </a14:m>
                <a:r>
                  <a:rPr lang="en-US" b="1" dirty="0"/>
                  <a:t> </a:t>
                </a:r>
                <a:r>
                  <a:rPr lang="en-US" b="1" dirty="0" err="1"/>
                  <a:t>của</a:t>
                </a:r>
                <a:r>
                  <a:rPr lang="en-US" b="1" dirty="0"/>
                  <a:t> tam </a:t>
                </a:r>
                <a:r>
                  <a:rPr lang="en-US" b="1" dirty="0" err="1"/>
                  <a:t>giác</a:t>
                </a:r>
                <a:r>
                  <a:rPr lang="en-US" b="1" dirty="0"/>
                  <a:t>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𝑨𝑩𝑪</m:t>
                    </m:r>
                  </m:oMath>
                </a14:m>
                <a:r>
                  <a:rPr lang="en-US" b="1" dirty="0" err="1"/>
                  <a:t>theo</a:t>
                </a:r>
                <a:r>
                  <a:rPr lang="en-US" b="1" dirty="0"/>
                  <a:t>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𝒃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,​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𝒄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,</m:t>
                    </m:r>
                    <m:func>
                      <m:func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𝒔𝒊𝒏</m:t>
                        </m:r>
                      </m:fName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</m:func>
                  </m:oMath>
                </a14:m>
                <a:r>
                  <a:rPr lang="en-US" b="1" dirty="0"/>
                  <a:t> .</a:t>
                </a:r>
              </a:p>
              <a:p>
                <a:endParaRPr lang="en-US" b="1" i="1" dirty="0"/>
              </a:p>
              <a:p>
                <a:pPr lvl="0"/>
                <a:endParaRPr lang="en-US" dirty="0"/>
              </a:p>
              <a:p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i="1" dirty="0"/>
              </a:p>
              <a:p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lvl="0"/>
                <a:endParaRPr lang="en-US" sz="3200" dirty="0"/>
              </a:p>
            </p:txBody>
          </p:sp>
        </mc:Choice>
        <mc:Fallback xmlns="">
          <p:sp>
            <p:nvSpPr>
              <p:cNvPr id="99" name="Content Placeholder 2">
                <a:extLst>
                  <a:ext uri="{FF2B5EF4-FFF2-40B4-BE49-F238E27FC236}">
                    <a16:creationId xmlns:a16="http://schemas.microsoft.com/office/drawing/2014/main" id="{14822BB7-DB89-4357-87F0-6E511FC44A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092" y="2819400"/>
                <a:ext cx="12034435" cy="10683876"/>
              </a:xfrm>
              <a:prstGeom prst="rect">
                <a:avLst/>
              </a:prstGeom>
              <a:blipFill>
                <a:blip r:embed="rId5"/>
                <a:stretch>
                  <a:fillRect l="-2075"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8B49A2E-2A9D-46FD-AE9C-29462A33F0E6}"/>
              </a:ext>
            </a:extLst>
          </p:cNvPr>
          <p:cNvSpPr txBox="1">
            <a:spLocks/>
          </p:cNvSpPr>
          <p:nvPr/>
        </p:nvSpPr>
        <p:spPr>
          <a:xfrm>
            <a:off x="12480017" y="2819400"/>
            <a:ext cx="11630891" cy="10674718"/>
          </a:xfrm>
          <a:prstGeom prst="rect">
            <a:avLst/>
          </a:prstGeom>
          <a:solidFill>
            <a:srgbClr val="D6F7FE"/>
          </a:solidFill>
          <a:ln>
            <a:solidFill>
              <a:srgbClr val="00B0F0"/>
            </a:solidFill>
          </a:ln>
        </p:spPr>
        <p:txBody>
          <a:bodyPr/>
          <a:lstStyle>
            <a:lvl1pPr marL="457200" indent="-457200" algn="l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1pPr>
            <a:lvl2pPr marL="1371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2pPr>
            <a:lvl3pPr marL="2286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3pPr>
            <a:lvl4pPr marL="3200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4pPr>
            <a:lvl5pPr marL="41148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EF3DAE3-C7A3-4525-BFD8-25079905D085}"/>
              </a:ext>
            </a:extLst>
          </p:cNvPr>
          <p:cNvGrpSpPr/>
          <p:nvPr/>
        </p:nvGrpSpPr>
        <p:grpSpPr>
          <a:xfrm>
            <a:off x="1066800" y="2819400"/>
            <a:ext cx="2546133" cy="782181"/>
            <a:chOff x="22440" y="20224"/>
            <a:chExt cx="555197" cy="200751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0CF9AF95-F2F5-4826-89CB-F0ACA73DB33F}"/>
                </a:ext>
              </a:extLst>
            </p:cNvPr>
            <p:cNvGrpSpPr/>
            <p:nvPr/>
          </p:nvGrpSpPr>
          <p:grpSpPr>
            <a:xfrm>
              <a:off x="22440" y="56989"/>
              <a:ext cx="555197" cy="160779"/>
              <a:chOff x="31572" y="57432"/>
              <a:chExt cx="781171" cy="198971"/>
            </a:xfrm>
          </p:grpSpPr>
          <p:sp>
            <p:nvSpPr>
              <p:cNvPr id="30" name="Arrow: Pentagon 29">
                <a:extLst>
                  <a:ext uri="{FF2B5EF4-FFF2-40B4-BE49-F238E27FC236}">
                    <a16:creationId xmlns:a16="http://schemas.microsoft.com/office/drawing/2014/main" id="{E8741584-E7A1-4ACF-A1B0-5224B9F69492}"/>
                  </a:ext>
                </a:extLst>
              </p:cNvPr>
              <p:cNvSpPr/>
              <p:nvPr/>
            </p:nvSpPr>
            <p:spPr>
              <a:xfrm>
                <a:off x="200549" y="57432"/>
                <a:ext cx="612194" cy="196062"/>
              </a:xfrm>
              <a:prstGeom prst="homePlate">
                <a:avLst/>
              </a:prstGeom>
              <a:solidFill>
                <a:srgbClr val="FCFFEF"/>
              </a:solidFill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>
                  <a:lnSpc>
                    <a:spcPct val="106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1000" b="1" kern="1200">
                    <a:solidFill>
                      <a:srgbClr val="0000CC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120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1" name="Arrow: Chevron 30">
                <a:extLst>
                  <a:ext uri="{FF2B5EF4-FFF2-40B4-BE49-F238E27FC236}">
                    <a16:creationId xmlns:a16="http://schemas.microsoft.com/office/drawing/2014/main" id="{9C568DD1-1843-4B81-971D-A4C82DEE93E7}"/>
                  </a:ext>
                </a:extLst>
              </p:cNvPr>
              <p:cNvSpPr/>
              <p:nvPr/>
            </p:nvSpPr>
            <p:spPr>
              <a:xfrm>
                <a:off x="31572" y="60341"/>
                <a:ext cx="162630" cy="196062"/>
              </a:xfrm>
              <a:prstGeom prst="chevron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Arrow: Chevron 31">
                <a:extLst>
                  <a:ext uri="{FF2B5EF4-FFF2-40B4-BE49-F238E27FC236}">
                    <a16:creationId xmlns:a16="http://schemas.microsoft.com/office/drawing/2014/main" id="{A92FA0F6-1303-47A9-8224-4E1DD56B472E}"/>
                  </a:ext>
                </a:extLst>
              </p:cNvPr>
              <p:cNvSpPr/>
              <p:nvPr/>
            </p:nvSpPr>
            <p:spPr>
              <a:xfrm>
                <a:off x="116273" y="60276"/>
                <a:ext cx="176766" cy="196062"/>
              </a:xfrm>
              <a:prstGeom prst="chevron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9" name="TextBox 56">
              <a:extLst>
                <a:ext uri="{FF2B5EF4-FFF2-40B4-BE49-F238E27FC236}">
                  <a16:creationId xmlns:a16="http://schemas.microsoft.com/office/drawing/2014/main" id="{B356FE60-8E53-48D9-9EC1-AED752392516}"/>
                </a:ext>
              </a:extLst>
            </p:cNvPr>
            <p:cNvSpPr txBox="1"/>
            <p:nvPr/>
          </p:nvSpPr>
          <p:spPr>
            <a:xfrm>
              <a:off x="166835" y="20224"/>
              <a:ext cx="377570" cy="200751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4800" b="1" dirty="0">
                  <a:solidFill>
                    <a:srgbClr val="0000CC"/>
                  </a:solidFill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 HĐ 5.</a:t>
              </a:r>
              <a:r>
                <a:rPr lang="en-US" sz="4800" b="1" kern="1200" dirty="0">
                  <a:solidFill>
                    <a:srgbClr val="0000CC"/>
                  </a:solidFill>
                  <a:effectLst/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endParaRPr lang="en-US" sz="4800" dirty="0">
                <a:effectLst/>
                <a:latin typeface="Tomaho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Rectangle 10">
            <a:extLst>
              <a:ext uri="{FF2B5EF4-FFF2-40B4-BE49-F238E27FC236}">
                <a16:creationId xmlns:a16="http://schemas.microsoft.com/office/drawing/2014/main" id="{8233E2B0-0EC7-4FE9-8FF2-54F676EA43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438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28522A8B-7FC9-41F2-820F-DD8860E208C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032800239"/>
                  </p:ext>
                </p:extLst>
              </p:nvPr>
            </p:nvGraphicFramePr>
            <p:xfrm>
              <a:off x="12617622" y="5964294"/>
              <a:ext cx="11382927" cy="219246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1382927">
                      <a:extLst>
                        <a:ext uri="{9D8B030D-6E8A-4147-A177-3AD203B41FA5}">
                          <a16:colId xmlns:a16="http://schemas.microsoft.com/office/drawing/2014/main" val="3556034665"/>
                        </a:ext>
                      </a:extLst>
                    </a:gridCol>
                  </a:tblGrid>
                  <a:tr h="125730">
                    <a:tc>
                      <a:txBody>
                        <a:bodyPr/>
                        <a:lstStyle/>
                        <a:p>
                          <a:r>
                            <a:rPr lang="en-US" sz="4800" dirty="0">
                              <a:solidFill>
                                <a:schemeClr val="tx1"/>
                              </a:solidFill>
                              <a:effectLst/>
                            </a:rPr>
                            <a:t>Công </a:t>
                          </a:r>
                          <a:r>
                            <a:rPr lang="en-US" sz="4800" dirty="0" err="1">
                              <a:solidFill>
                                <a:schemeClr val="tx1"/>
                              </a:solidFill>
                              <a:effectLst/>
                            </a:rPr>
                            <a:t>thức</a:t>
                          </a:r>
                          <a:r>
                            <a:rPr lang="en-US" sz="4800" dirty="0">
                              <a:solidFill>
                                <a:schemeClr val="tx1"/>
                              </a:solidFill>
                              <a:effectLst/>
                            </a:rPr>
                            <a:t> </a:t>
                          </a:r>
                          <a:r>
                            <a:rPr lang="en-US" sz="4800" dirty="0" err="1">
                              <a:solidFill>
                                <a:schemeClr val="tx1"/>
                              </a:solidFill>
                              <a:effectLst/>
                            </a:rPr>
                            <a:t>tính</a:t>
                          </a:r>
                          <a:r>
                            <a:rPr lang="en-US" sz="4800" dirty="0">
                              <a:solidFill>
                                <a:schemeClr val="tx1"/>
                              </a:solidFill>
                              <a:effectLst/>
                            </a:rPr>
                            <a:t> </a:t>
                          </a:r>
                          <a:r>
                            <a:rPr lang="en-US" sz="4800" dirty="0" err="1">
                              <a:solidFill>
                                <a:schemeClr val="tx1"/>
                              </a:solidFill>
                              <a:effectLst/>
                            </a:rPr>
                            <a:t>diện</a:t>
                          </a:r>
                          <a:r>
                            <a:rPr lang="en-US" sz="4800" dirty="0">
                              <a:solidFill>
                                <a:schemeClr val="tx1"/>
                              </a:solidFill>
                              <a:effectLst/>
                            </a:rPr>
                            <a:t> tích tam </a:t>
                          </a:r>
                          <a:r>
                            <a:rPr lang="en-US" sz="4800" dirty="0" err="1">
                              <a:solidFill>
                                <a:schemeClr val="tx1"/>
                              </a:solidFill>
                              <a:effectLst/>
                            </a:rPr>
                            <a:t>giác</a:t>
                          </a:r>
                          <a:r>
                            <a:rPr lang="en-US" sz="4800" dirty="0">
                              <a:solidFill>
                                <a:schemeClr val="tx1"/>
                              </a:solidFill>
                              <a:effectLst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sz="4800" b="1" i="1" kern="120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𝑨𝑩𝑪</m:t>
                              </m:r>
                            </m:oMath>
                          </a14:m>
                          <a:r>
                            <a:rPr lang="en-US" sz="4800" b="1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: </a:t>
                          </a:r>
                        </a:p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800" b="1" i="1" kern="12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𝑺</m:t>
                                </m:r>
                                <m:r>
                                  <a:rPr lang="en-US" sz="4800" b="1" i="1" kern="12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en-US" sz="4800" b="1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4800" b="1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𝟏</m:t>
                                    </m:r>
                                  </m:num>
                                  <m:den>
                                    <m:r>
                                      <a:rPr lang="en-US" sz="4800" b="1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𝟐</m:t>
                                    </m:r>
                                  </m:den>
                                </m:f>
                                <m:r>
                                  <a:rPr lang="en-US" sz="4800" b="1" i="1" kern="12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𝒃𝒄</m:t>
                                </m:r>
                                <m:func>
                                  <m:funcPr>
                                    <m:ctrlPr>
                                      <a:rPr lang="en-US" sz="4800" b="1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funcPr>
                                  <m:fName>
                                    <m:r>
                                      <a:rPr lang="en-US" sz="4800" b="1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𝒔𝒊𝒏</m:t>
                                    </m:r>
                                  </m:fName>
                                  <m:e>
                                    <m:r>
                                      <a:rPr lang="en-US" sz="4800" b="1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𝑨</m:t>
                                    </m:r>
                                  </m:e>
                                </m:func>
                                <m:r>
                                  <a:rPr lang="en-US" sz="4800" b="1" i="1" kern="12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en-US" sz="4800" b="1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4800" b="1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𝟏</m:t>
                                    </m:r>
                                  </m:num>
                                  <m:den>
                                    <m:r>
                                      <a:rPr lang="en-US" sz="4800" b="1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𝟐</m:t>
                                    </m:r>
                                  </m:den>
                                </m:f>
                                <m:r>
                                  <a:rPr lang="en-US" sz="4800" b="1" i="1" kern="12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𝒂𝒄</m:t>
                                </m:r>
                                <m:func>
                                  <m:funcPr>
                                    <m:ctrlPr>
                                      <a:rPr lang="en-US" sz="4800" b="1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funcPr>
                                  <m:fName>
                                    <m:r>
                                      <a:rPr lang="en-US" sz="4800" b="1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𝒔𝒊𝒏𝑩</m:t>
                                    </m:r>
                                  </m:fName>
                                  <m:e>
                                    <m:r>
                                      <a:rPr lang="en-US" sz="4800" b="1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=</m:t>
                                    </m:r>
                                  </m:e>
                                </m:func>
                                <m:f>
                                  <m:fPr>
                                    <m:ctrlPr>
                                      <a:rPr lang="en-US" sz="4800" b="1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4800" b="1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𝟏</m:t>
                                    </m:r>
                                  </m:num>
                                  <m:den>
                                    <m:r>
                                      <a:rPr lang="en-US" sz="4800" b="1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𝟐</m:t>
                                    </m:r>
                                  </m:den>
                                </m:f>
                                <m:r>
                                  <a:rPr lang="en-US" sz="4800" b="1" i="1" kern="12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𝒂𝒃𝒔𝒊𝒏𝑪</m:t>
                                </m:r>
                                <m:r>
                                  <a:rPr lang="en-US" sz="4800" b="1" i="1" kern="12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.</m:t>
                                </m:r>
                              </m:oMath>
                            </m:oMathPara>
                          </a14:m>
                          <a:endParaRPr lang="en-US" sz="48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solidFill>
                          <a:srgbClr val="FFFFEB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1300183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28522A8B-7FC9-41F2-820F-DD8860E208C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032800239"/>
                  </p:ext>
                </p:extLst>
              </p:nvPr>
            </p:nvGraphicFramePr>
            <p:xfrm>
              <a:off x="12617622" y="5964294"/>
              <a:ext cx="11382927" cy="219246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1382927">
                      <a:extLst>
                        <a:ext uri="{9D8B030D-6E8A-4147-A177-3AD203B41FA5}">
                          <a16:colId xmlns:a16="http://schemas.microsoft.com/office/drawing/2014/main" val="3556034665"/>
                        </a:ext>
                      </a:extLst>
                    </a:gridCol>
                  </a:tblGrid>
                  <a:tr h="219246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54" t="-6094" r="-214" b="-110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13001833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17" name="Screen Recording 66">
            <a:hlinkClick r:id="" action="ppaction://media"/>
            <a:extLst>
              <a:ext uri="{FF2B5EF4-FFF2-40B4-BE49-F238E27FC236}">
                <a16:creationId xmlns:a16="http://schemas.microsoft.com/office/drawing/2014/main" id="{C040C002-719E-CA07-57A8-336DE2C84A0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66800" y="7467600"/>
            <a:ext cx="10896600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7932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  <p:bldLst>
      <p:bldP spid="99" grpId="0" animBg="1"/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itle 1">
            <a:extLst>
              <a:ext uri="{FF2B5EF4-FFF2-40B4-BE49-F238E27FC236}">
                <a16:creationId xmlns:a16="http://schemas.microsoft.com/office/drawing/2014/main" id="{D87ADF89-46F9-4713-9744-A644701231B8}"/>
              </a:ext>
            </a:extLst>
          </p:cNvPr>
          <p:cNvSpPr txBox="1">
            <a:spLocks/>
          </p:cNvSpPr>
          <p:nvPr/>
        </p:nvSpPr>
        <p:spPr>
          <a:xfrm>
            <a:off x="838200" y="1879602"/>
            <a:ext cx="23164800" cy="7821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/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Tomaho"/>
                <a:ea typeface="+mj-ea"/>
                <a:cs typeface="+mj-cs"/>
              </a:defRPr>
            </a:lvl1pPr>
          </a:lstStyle>
          <a:p>
            <a:r>
              <a:rPr lang="en-US" b="1" dirty="0"/>
              <a:t>4. CÔNG THỨC TÍNH DIỆN TÍCH TAM GIÁC</a:t>
            </a:r>
          </a:p>
          <a:p>
            <a:endParaRPr lang="en-US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9" name="Content Placeholder 2">
                <a:extLst>
                  <a:ext uri="{FF2B5EF4-FFF2-40B4-BE49-F238E27FC236}">
                    <a16:creationId xmlns:a16="http://schemas.microsoft.com/office/drawing/2014/main" id="{14822BB7-DB89-4357-87F0-6E511FC44A6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73092" y="2819400"/>
                <a:ext cx="12034435" cy="10683876"/>
              </a:xfrm>
              <a:prstGeom prst="rect">
                <a:avLst/>
              </a:prstGeom>
              <a:solidFill>
                <a:srgbClr val="D6F7FE"/>
              </a:solidFill>
              <a:ln>
                <a:solidFill>
                  <a:srgbClr val="00B0F0"/>
                </a:solidFill>
              </a:ln>
            </p:spPr>
            <p:txBody>
              <a:bodyPr/>
              <a:lstStyle>
                <a:lvl1pPr marL="457200" indent="-457200" algn="l" defTabSz="1828800" rtl="0" eaLnBrk="1" latinLnBrk="0" hangingPunct="1">
                  <a:lnSpc>
                    <a:spcPct val="90000"/>
                  </a:lnSpc>
                  <a:spcBef>
                    <a:spcPts val="2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1pPr>
                <a:lvl2pPr marL="1371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2pPr>
                <a:lvl3pPr marL="2286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3pPr>
                <a:lvl4pPr marL="3200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4pPr>
                <a:lvl5pPr marL="41148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5pPr>
                <a:lvl6pPr marL="50292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5943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6858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7772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  <a:p>
                <a:r>
                  <a:rPr lang="en-US" b="1" dirty="0" err="1"/>
                  <a:t>Tính</a:t>
                </a:r>
                <a:r>
                  <a:rPr lang="en-US" b="1" dirty="0"/>
                  <a:t> </a:t>
                </a:r>
                <a:r>
                  <a:rPr lang="en-US" b="1" dirty="0" err="1"/>
                  <a:t>diện</a:t>
                </a:r>
                <a:r>
                  <a:rPr lang="en-US" b="1" dirty="0"/>
                  <a:t> tích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𝑺</m:t>
                    </m:r>
                  </m:oMath>
                </a14:m>
                <a:r>
                  <a:rPr lang="en-US" b="1" dirty="0"/>
                  <a:t> </a:t>
                </a:r>
                <a:r>
                  <a:rPr lang="en-US" b="1" dirty="0" err="1"/>
                  <a:t>của</a:t>
                </a:r>
                <a:r>
                  <a:rPr lang="en-US" b="1" dirty="0"/>
                  <a:t> tam </a:t>
                </a:r>
                <a:r>
                  <a:rPr lang="en-US" b="1" dirty="0" err="1"/>
                  <a:t>giác</a:t>
                </a:r>
                <a:r>
                  <a:rPr lang="en-US" b="1" dirty="0"/>
                  <a:t>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𝑨𝑩𝑪</m:t>
                    </m:r>
                  </m:oMath>
                </a14:m>
                <a:r>
                  <a:rPr lang="en-US" b="1" dirty="0" err="1"/>
                  <a:t>có</a:t>
                </a:r>
                <a:r>
                  <a:rPr lang="en-US" b="1" dirty="0"/>
                  <a:t>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𝒄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𝟒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𝒃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𝟔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,</m:t>
                    </m:r>
                    <m:acc>
                      <m:accPr>
                        <m:chr m:val="̂"/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</m:acc>
                    <m:r>
                      <a:rPr lang="en-US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𝟏𝟓</m:t>
                    </m:r>
                    <m:sSup>
                      <m:sSup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𝟎</m:t>
                        </m:r>
                      </m:e>
                      <m:sup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𝒐</m:t>
                        </m:r>
                      </m:sup>
                    </m:sSup>
                    <m:r>
                      <a:rPr lang="en-US" b="1" i="1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n-US" b="1" dirty="0"/>
                  <a:t> </a:t>
                </a:r>
              </a:p>
              <a:p>
                <a:endParaRPr lang="en-US" b="1" i="1" dirty="0"/>
              </a:p>
              <a:p>
                <a:pPr lvl="0"/>
                <a:endParaRPr lang="en-US" b="1" dirty="0"/>
              </a:p>
              <a:p>
                <a:pPr lvl="0"/>
                <a:endParaRPr lang="en-US" b="1" dirty="0"/>
              </a:p>
              <a:p>
                <a:r>
                  <a:rPr lang="en-US" b="1" dirty="0" err="1"/>
                  <a:t>Giải</a:t>
                </a:r>
                <a:r>
                  <a:rPr lang="en-US" b="1" dirty="0"/>
                  <a:t> (H.3.15)</a:t>
                </a:r>
              </a:p>
              <a:p>
                <a:r>
                  <a:rPr lang="en-US" b="1" dirty="0"/>
                  <a:t>Ta </a:t>
                </a:r>
                <a:r>
                  <a:rPr lang="en-US" b="1" dirty="0" err="1"/>
                  <a:t>có</a:t>
                </a:r>
                <a:r>
                  <a:rPr lang="en-US" b="1" dirty="0"/>
                  <a:t>: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𝑺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b="1" i="1">
                        <a:latin typeface="Cambria Math" panose="02040503050406030204" pitchFamily="18" charset="0"/>
                      </a:rPr>
                      <m:t>𝒃𝒄</m:t>
                    </m:r>
                    <m:func>
                      <m:func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𝒔𝒊𝒏</m:t>
                        </m:r>
                      </m:fName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</m:func>
                  </m:oMath>
                </a14:m>
                <a:endParaRPr lang="en-US" b="1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US" b="1" dirty="0"/>
                  <a:t>	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b="1" i="1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𝟔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𝟒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.</m:t>
                    </m:r>
                    <m:func>
                      <m:func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𝒔𝒊𝒏</m:t>
                        </m:r>
                      </m:fName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𝟏</m:t>
                        </m:r>
                      </m:e>
                    </m:func>
                    <m:r>
                      <a:rPr lang="en-US" b="1" i="1">
                        <a:latin typeface="Cambria Math" panose="02040503050406030204" pitchFamily="18" charset="0"/>
                      </a:rPr>
                      <m:t>𝟓</m:t>
                    </m:r>
                    <m:sSup>
                      <m:sSup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𝟎</m:t>
                        </m:r>
                      </m:e>
                      <m:sup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p>
                    <m:r>
                      <a:rPr lang="en-US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𝟔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n-US" b="1" dirty="0"/>
                  <a:t> </a:t>
                </a:r>
              </a:p>
              <a:p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i="1" dirty="0"/>
              </a:p>
              <a:p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lvl="0"/>
                <a:endParaRPr lang="en-US" sz="3200" dirty="0"/>
              </a:p>
            </p:txBody>
          </p:sp>
        </mc:Choice>
        <mc:Fallback xmlns="">
          <p:sp>
            <p:nvSpPr>
              <p:cNvPr id="99" name="Content Placeholder 2">
                <a:extLst>
                  <a:ext uri="{FF2B5EF4-FFF2-40B4-BE49-F238E27FC236}">
                    <a16:creationId xmlns:a16="http://schemas.microsoft.com/office/drawing/2014/main" id="{14822BB7-DB89-4357-87F0-6E511FC44A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092" y="2819400"/>
                <a:ext cx="12034435" cy="10683876"/>
              </a:xfrm>
              <a:prstGeom prst="rect">
                <a:avLst/>
              </a:prstGeom>
              <a:blipFill>
                <a:blip r:embed="rId5"/>
                <a:stretch>
                  <a:fillRect l="-2075"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08B49A2E-2A9D-46FD-AE9C-29462A33F0E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2480017" y="2819400"/>
                <a:ext cx="11630891" cy="10674718"/>
              </a:xfrm>
              <a:prstGeom prst="rect">
                <a:avLst/>
              </a:prstGeom>
              <a:solidFill>
                <a:srgbClr val="D6F7FE"/>
              </a:solidFill>
              <a:ln>
                <a:solidFill>
                  <a:srgbClr val="00B0F0"/>
                </a:solidFill>
              </a:ln>
            </p:spPr>
            <p:txBody>
              <a:bodyPr/>
              <a:lstStyle>
                <a:lvl1pPr marL="457200" indent="-457200" algn="l" defTabSz="1828800" rtl="0" eaLnBrk="1" latinLnBrk="0" hangingPunct="1">
                  <a:lnSpc>
                    <a:spcPct val="90000"/>
                  </a:lnSpc>
                  <a:spcBef>
                    <a:spcPts val="2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1pPr>
                <a:lvl2pPr marL="1371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2pPr>
                <a:lvl3pPr marL="2286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3pPr>
                <a:lvl4pPr marL="3200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4pPr>
                <a:lvl5pPr marL="41148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5pPr>
                <a:lvl6pPr marL="50292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5943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6858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7772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  <a:p>
                <a:r>
                  <a:rPr lang="en-US" b="1" dirty="0" err="1"/>
                  <a:t>Tính</a:t>
                </a:r>
                <a:r>
                  <a:rPr lang="en-US" b="1" dirty="0"/>
                  <a:t> </a:t>
                </a:r>
                <a:r>
                  <a:rPr lang="en-US" b="1" dirty="0" err="1"/>
                  <a:t>diện</a:t>
                </a:r>
                <a:r>
                  <a:rPr lang="en-US" b="1" dirty="0"/>
                  <a:t> tích tam </a:t>
                </a:r>
                <a:r>
                  <a:rPr lang="en-US" b="1" dirty="0" err="1"/>
                  <a:t>giác</a:t>
                </a:r>
                <a:r>
                  <a:rPr lang="en-US" b="1" dirty="0"/>
                  <a:t>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𝑨𝑩𝑪</m:t>
                    </m:r>
                  </m:oMath>
                </a14:m>
                <a:r>
                  <a:rPr lang="en-US" b="1" dirty="0"/>
                  <a:t> </a:t>
                </a:r>
                <a:r>
                  <a:rPr lang="en-US" b="1" dirty="0" err="1"/>
                  <a:t>có</a:t>
                </a:r>
                <a:r>
                  <a:rPr lang="en-US" b="1" dirty="0"/>
                  <a:t>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𝒃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,</m:t>
                    </m:r>
                    <m:acc>
                      <m:accPr>
                        <m:chr m:val="̂"/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</m:acc>
                    <m:r>
                      <a:rPr lang="en-US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𝟑</m:t>
                    </m:r>
                    <m:sSup>
                      <m:sSup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𝟎</m:t>
                        </m:r>
                      </m:e>
                      <m:sup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𝒐</m:t>
                        </m:r>
                      </m:sup>
                    </m:sSup>
                    <m:r>
                      <a:rPr lang="en-US" b="1" i="1">
                        <a:latin typeface="Cambria Math" panose="02040503050406030204" pitchFamily="18" charset="0"/>
                      </a:rPr>
                      <m:t>,</m:t>
                    </m:r>
                    <m:acc>
                      <m:accPr>
                        <m:chr m:val="̂"/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</m:acc>
                    <m:r>
                      <a:rPr lang="en-US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𝟒</m:t>
                    </m:r>
                    <m:sSup>
                      <m:sSup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𝟓</m:t>
                        </m:r>
                      </m:e>
                      <m:sup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𝒐</m:t>
                        </m:r>
                      </m:sup>
                    </m:sSup>
                    <m:r>
                      <a:rPr lang="en-US" b="1" i="1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n-US" b="1" dirty="0"/>
                  <a:t> </a:t>
                </a:r>
              </a:p>
              <a:p>
                <a:r>
                  <a:rPr lang="en-US" b="1" dirty="0" err="1"/>
                  <a:t>Giải</a:t>
                </a:r>
                <a:endParaRPr lang="en-US" b="1" dirty="0"/>
              </a:p>
              <a:p>
                <a:r>
                  <a:rPr lang="en-US" b="1" dirty="0"/>
                  <a:t>Ta </a:t>
                </a:r>
                <a:r>
                  <a:rPr lang="en-US" b="1" dirty="0" err="1"/>
                  <a:t>có</a:t>
                </a:r>
                <a:r>
                  <a:rPr lang="en-US" b="1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</m:acc>
                    <m:r>
                      <a:rPr lang="en-US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𝟏𝟖</m:t>
                    </m:r>
                    <m:sSup>
                      <m:sSup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𝟎</m:t>
                        </m:r>
                      </m:e>
                      <m:sup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𝒐</m:t>
                        </m:r>
                      </m:sup>
                    </m:sSup>
                    <m:r>
                      <a:rPr lang="en-US" b="1" i="1">
                        <a:latin typeface="Cambria Math" panose="02040503050406030204" pitchFamily="18" charset="0"/>
                      </a:rPr>
                      <m:t>−(</m:t>
                    </m:r>
                    <m:acc>
                      <m:accPr>
                        <m:chr m:val="̂"/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</m:acc>
                    <m:r>
                      <a:rPr lang="en-US" b="1" i="1"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</m:acc>
                    <m:r>
                      <a:rPr lang="en-US" b="1" i="1">
                        <a:latin typeface="Cambria Math" panose="02040503050406030204" pitchFamily="18" charset="0"/>
                      </a:rPr>
                      <m:t>)=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𝟏𝟖</m:t>
                    </m:r>
                    <m:sSup>
                      <m:sSup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𝟎</m:t>
                        </m:r>
                      </m:e>
                      <m:sup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𝒐</m:t>
                        </m:r>
                      </m:sup>
                    </m:sSup>
                    <m:r>
                      <a:rPr lang="en-US" b="1" i="1">
                        <a:latin typeface="Cambria Math" panose="02040503050406030204" pitchFamily="18" charset="0"/>
                      </a:rPr>
                      <m:t>−(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𝟑</m:t>
                    </m:r>
                    <m:sSup>
                      <m:sSup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𝟎</m:t>
                        </m:r>
                      </m:e>
                      <m:sup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𝒐</m:t>
                        </m:r>
                      </m:sup>
                    </m:sSup>
                    <m:r>
                      <a:rPr lang="en-US" b="1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𝟒𝟎𝟓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)=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𝟏𝟎</m:t>
                    </m:r>
                    <m:sSup>
                      <m:sSup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𝟓</m:t>
                        </m:r>
                      </m:e>
                      <m:sup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𝒐</m:t>
                        </m:r>
                      </m:sup>
                    </m:sSup>
                    <m:r>
                      <a:rPr lang="en-US" b="1" i="1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b="1" dirty="0"/>
              </a:p>
              <a:p>
                <a:r>
                  <a:rPr lang="en-US" b="1" dirty="0" err="1"/>
                  <a:t>Áp</a:t>
                </a:r>
                <a:r>
                  <a:rPr lang="en-US" b="1" dirty="0"/>
                  <a:t> </a:t>
                </a:r>
                <a:r>
                  <a:rPr lang="en-US" b="1" dirty="0" err="1"/>
                  <a:t>dụng</a:t>
                </a:r>
                <a:r>
                  <a:rPr lang="en-US" b="1" dirty="0"/>
                  <a:t> </a:t>
                </a:r>
                <a:r>
                  <a:rPr lang="en-US" b="1" dirty="0" err="1"/>
                  <a:t>Định</a:t>
                </a:r>
                <a:r>
                  <a:rPr lang="en-US" b="1" dirty="0"/>
                  <a:t> </a:t>
                </a:r>
                <a:r>
                  <a:rPr lang="en-US" b="1" dirty="0" err="1"/>
                  <a:t>lí</a:t>
                </a:r>
                <a:r>
                  <a:rPr lang="en-US" b="1" dirty="0"/>
                  <a:t> sin </a:t>
                </a:r>
                <a:r>
                  <a:rPr lang="en-US" b="1" dirty="0" err="1"/>
                  <a:t>cho</a:t>
                </a:r>
                <a:r>
                  <a:rPr lang="en-US" b="1" dirty="0"/>
                  <a:t> tam </a:t>
                </a:r>
                <a:r>
                  <a:rPr lang="en-US" b="1" dirty="0" err="1"/>
                  <a:t>giác</a:t>
                </a:r>
                <a:r>
                  <a:rPr lang="en-US" b="1" dirty="0"/>
                  <a:t>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𝑨𝑩𝑪</m:t>
                    </m:r>
                  </m:oMath>
                </a14:m>
                <a:r>
                  <a:rPr lang="en-US" b="1" dirty="0"/>
                  <a:t>ta </a:t>
                </a:r>
                <a:r>
                  <a:rPr lang="en-US" b="1" dirty="0" err="1"/>
                  <a:t>có</a:t>
                </a:r>
                <a:r>
                  <a:rPr lang="en-US" b="1" dirty="0"/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𝒄</m:t>
                        </m:r>
                      </m:num>
                      <m:den>
                        <m:func>
                          <m:funcPr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𝒔𝒊𝒏</m:t>
                            </m:r>
                          </m:fName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𝟒</m:t>
                            </m:r>
                          </m:e>
                        </m:func>
                        <m:sSup>
                          <m:sSupPr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𝟓</m:t>
                            </m:r>
                          </m:e>
                          <m:sup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p>
                        </m:sSup>
                      </m:den>
                    </m:f>
                    <m:r>
                      <a:rPr lang="en-US" b="1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func>
                          <m:funcPr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𝒔𝒊𝒏</m:t>
                            </m:r>
                          </m:fName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𝟑</m:t>
                            </m:r>
                          </m:e>
                        </m:func>
                        <m:sSup>
                          <m:sSupPr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𝟎</m:t>
                            </m:r>
                          </m:e>
                          <m:sup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p>
                        </m:sSup>
                      </m:den>
                    </m:f>
                    <m:r>
                      <a:rPr lang="en-US" b="1" i="1">
                        <a:latin typeface="Cambria Math" panose="02040503050406030204" pitchFamily="18" charset="0"/>
                      </a:rPr>
                      <m:t>⇒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𝒄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b="1" i="1">
                            <a:latin typeface="Cambria Math" panose="02040503050406030204" pitchFamily="18" charset="0"/>
                          </a:rPr>
                          <m:t>.</m:t>
                        </m:r>
                        <m:func>
                          <m:funcPr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𝒔𝒊𝒏</m:t>
                            </m:r>
                          </m:fName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𝟒</m:t>
                            </m:r>
                          </m:e>
                        </m:func>
                        <m:sSup>
                          <m:sSupPr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𝟓</m:t>
                            </m:r>
                          </m:e>
                          <m:sup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p>
                        </m:sSup>
                      </m:num>
                      <m:den>
                        <m:func>
                          <m:funcPr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𝒔𝒊𝒏</m:t>
                            </m:r>
                          </m:fName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𝟑</m:t>
                            </m:r>
                          </m:e>
                        </m:func>
                        <m:sSup>
                          <m:sSupPr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𝟎</m:t>
                            </m:r>
                          </m:e>
                          <m:sup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p>
                        </m:sSup>
                      </m:den>
                    </m:f>
                    <m:r>
                      <a:rPr lang="en-US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𝟐</m:t>
                    </m:r>
                    <m:rad>
                      <m:radPr>
                        <m:degHide m:val="on"/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𝟐</m:t>
                        </m:r>
                      </m:e>
                    </m:rad>
                    <m:r>
                      <a:rPr lang="en-US" b="1" i="1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b="1" dirty="0"/>
              </a:p>
              <a:p>
                <a:r>
                  <a:rPr lang="en-US" b="1" dirty="0"/>
                  <a:t>Ta </a:t>
                </a:r>
                <a:r>
                  <a:rPr lang="en-US" b="1" dirty="0" err="1"/>
                  <a:t>có</a:t>
                </a:r>
                <a:r>
                  <a:rPr lang="en-US" b="1" dirty="0"/>
                  <a:t>: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𝑺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b="1" i="1">
                        <a:latin typeface="Cambria Math" panose="02040503050406030204" pitchFamily="18" charset="0"/>
                      </a:rPr>
                      <m:t>𝒃𝒄</m:t>
                    </m:r>
                    <m:func>
                      <m:func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𝒔𝒊𝒏</m:t>
                        </m:r>
                      </m:fName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</m:func>
                    <m:r>
                      <a:rPr lang="en-US" b="1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b="1" i="1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𝟐</m:t>
                    </m:r>
                    <m:rad>
                      <m:radPr>
                        <m:degHide m:val="on"/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𝟐</m:t>
                        </m:r>
                      </m:e>
                    </m:rad>
                    <m:r>
                      <a:rPr lang="en-US" b="1" i="1">
                        <a:latin typeface="Cambria Math" panose="02040503050406030204" pitchFamily="18" charset="0"/>
                      </a:rPr>
                      <m:t>.</m:t>
                    </m:r>
                    <m:func>
                      <m:func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𝒔𝒊𝒏</m:t>
                        </m:r>
                      </m:fName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𝟏</m:t>
                        </m:r>
                      </m:e>
                    </m:func>
                    <m:r>
                      <a:rPr lang="en-US" b="1" i="1">
                        <a:latin typeface="Cambria Math" panose="02040503050406030204" pitchFamily="18" charset="0"/>
                      </a:rPr>
                      <m:t>𝟎</m:t>
                    </m:r>
                    <m:sSup>
                      <m:sSup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𝟓</m:t>
                        </m:r>
                      </m:e>
                      <m:sup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p>
                    <m:r>
                      <a:rPr lang="en-US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+</m:t>
                    </m:r>
                    <m:rad>
                      <m:radPr>
                        <m:degHide m:val="on"/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𝟑</m:t>
                        </m:r>
                      </m:e>
                    </m:rad>
                    <m:r>
                      <a:rPr lang="en-US" b="1" i="1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b="1" dirty="0"/>
              </a:p>
              <a:p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08B49A2E-2A9D-46FD-AE9C-29462A33F0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80017" y="2819400"/>
                <a:ext cx="11630891" cy="10674718"/>
              </a:xfrm>
              <a:prstGeom prst="rect">
                <a:avLst/>
              </a:prstGeom>
              <a:blipFill>
                <a:blip r:embed="rId6"/>
                <a:stretch>
                  <a:fillRect l="-2094" r="-1937"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7" name="Group 26">
            <a:extLst>
              <a:ext uri="{FF2B5EF4-FFF2-40B4-BE49-F238E27FC236}">
                <a16:creationId xmlns:a16="http://schemas.microsoft.com/office/drawing/2014/main" id="{DEF3DAE3-C7A3-4525-BFD8-25079905D085}"/>
              </a:ext>
            </a:extLst>
          </p:cNvPr>
          <p:cNvGrpSpPr/>
          <p:nvPr/>
        </p:nvGrpSpPr>
        <p:grpSpPr>
          <a:xfrm>
            <a:off x="533400" y="2848428"/>
            <a:ext cx="3657600" cy="782181"/>
            <a:chOff x="22440" y="27674"/>
            <a:chExt cx="555197" cy="200751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0CF9AF95-F2F5-4826-89CB-F0ACA73DB33F}"/>
                </a:ext>
              </a:extLst>
            </p:cNvPr>
            <p:cNvGrpSpPr/>
            <p:nvPr/>
          </p:nvGrpSpPr>
          <p:grpSpPr>
            <a:xfrm>
              <a:off x="22440" y="56989"/>
              <a:ext cx="555197" cy="160779"/>
              <a:chOff x="31572" y="57432"/>
              <a:chExt cx="781171" cy="198971"/>
            </a:xfrm>
          </p:grpSpPr>
          <p:sp>
            <p:nvSpPr>
              <p:cNvPr id="30" name="Arrow: Pentagon 29">
                <a:extLst>
                  <a:ext uri="{FF2B5EF4-FFF2-40B4-BE49-F238E27FC236}">
                    <a16:creationId xmlns:a16="http://schemas.microsoft.com/office/drawing/2014/main" id="{E8741584-E7A1-4ACF-A1B0-5224B9F69492}"/>
                  </a:ext>
                </a:extLst>
              </p:cNvPr>
              <p:cNvSpPr/>
              <p:nvPr/>
            </p:nvSpPr>
            <p:spPr>
              <a:xfrm>
                <a:off x="200549" y="57432"/>
                <a:ext cx="612194" cy="196062"/>
              </a:xfrm>
              <a:prstGeom prst="homePlate">
                <a:avLst/>
              </a:prstGeom>
              <a:solidFill>
                <a:srgbClr val="FCFFEF"/>
              </a:solidFill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>
                  <a:lnSpc>
                    <a:spcPct val="106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1000" b="1" kern="1200">
                    <a:solidFill>
                      <a:srgbClr val="0000CC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120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1" name="Arrow: Chevron 30">
                <a:extLst>
                  <a:ext uri="{FF2B5EF4-FFF2-40B4-BE49-F238E27FC236}">
                    <a16:creationId xmlns:a16="http://schemas.microsoft.com/office/drawing/2014/main" id="{9C568DD1-1843-4B81-971D-A4C82DEE93E7}"/>
                  </a:ext>
                </a:extLst>
              </p:cNvPr>
              <p:cNvSpPr/>
              <p:nvPr/>
            </p:nvSpPr>
            <p:spPr>
              <a:xfrm>
                <a:off x="31572" y="60341"/>
                <a:ext cx="162630" cy="196062"/>
              </a:xfrm>
              <a:prstGeom prst="chevron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Arrow: Chevron 31">
                <a:extLst>
                  <a:ext uri="{FF2B5EF4-FFF2-40B4-BE49-F238E27FC236}">
                    <a16:creationId xmlns:a16="http://schemas.microsoft.com/office/drawing/2014/main" id="{A92FA0F6-1303-47A9-8224-4E1DD56B472E}"/>
                  </a:ext>
                </a:extLst>
              </p:cNvPr>
              <p:cNvSpPr/>
              <p:nvPr/>
            </p:nvSpPr>
            <p:spPr>
              <a:xfrm>
                <a:off x="116273" y="60276"/>
                <a:ext cx="176766" cy="196062"/>
              </a:xfrm>
              <a:prstGeom prst="chevron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9" name="TextBox 56">
              <a:extLst>
                <a:ext uri="{FF2B5EF4-FFF2-40B4-BE49-F238E27FC236}">
                  <a16:creationId xmlns:a16="http://schemas.microsoft.com/office/drawing/2014/main" id="{B356FE60-8E53-48D9-9EC1-AED752392516}"/>
                </a:ext>
              </a:extLst>
            </p:cNvPr>
            <p:cNvSpPr txBox="1"/>
            <p:nvPr/>
          </p:nvSpPr>
          <p:spPr>
            <a:xfrm>
              <a:off x="188865" y="27674"/>
              <a:ext cx="377570" cy="200751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4800" b="1" dirty="0">
                  <a:solidFill>
                    <a:srgbClr val="0000CC"/>
                  </a:solidFill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0000CC"/>
                  </a:solidFill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Ví</a:t>
              </a:r>
              <a:r>
                <a:rPr lang="en-US" sz="4800" b="1" dirty="0">
                  <a:solidFill>
                    <a:srgbClr val="0000CC"/>
                  </a:solidFill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0000CC"/>
                  </a:solidFill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dụ</a:t>
              </a:r>
              <a:r>
                <a:rPr lang="en-US" sz="4800" b="1" dirty="0">
                  <a:solidFill>
                    <a:srgbClr val="0000CC"/>
                  </a:solidFill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 5.</a:t>
              </a:r>
              <a:r>
                <a:rPr lang="en-US" sz="4800" b="1" kern="1200" dirty="0">
                  <a:solidFill>
                    <a:srgbClr val="0000CC"/>
                  </a:solidFill>
                  <a:effectLst/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endParaRPr lang="en-US" sz="4800" dirty="0">
                <a:effectLst/>
                <a:latin typeface="Tomaho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Rectangle 10">
            <a:extLst>
              <a:ext uri="{FF2B5EF4-FFF2-40B4-BE49-F238E27FC236}">
                <a16:creationId xmlns:a16="http://schemas.microsoft.com/office/drawing/2014/main" id="{8233E2B0-0EC7-4FE9-8FF2-54F676EA43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438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363AB98-7556-4756-94C7-CB2F7E0315CD}"/>
              </a:ext>
            </a:extLst>
          </p:cNvPr>
          <p:cNvGrpSpPr/>
          <p:nvPr/>
        </p:nvGrpSpPr>
        <p:grpSpPr>
          <a:xfrm>
            <a:off x="12647645" y="2865682"/>
            <a:ext cx="4642502" cy="782181"/>
            <a:chOff x="22440" y="27674"/>
            <a:chExt cx="704698" cy="200751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BEE54922-CC51-4DE7-82E0-E28B70C7D232}"/>
                </a:ext>
              </a:extLst>
            </p:cNvPr>
            <p:cNvGrpSpPr/>
            <p:nvPr/>
          </p:nvGrpSpPr>
          <p:grpSpPr>
            <a:xfrm>
              <a:off x="22440" y="56989"/>
              <a:ext cx="704698" cy="160779"/>
              <a:chOff x="31572" y="57432"/>
              <a:chExt cx="991522" cy="198971"/>
            </a:xfrm>
          </p:grpSpPr>
          <p:sp>
            <p:nvSpPr>
              <p:cNvPr id="19" name="Arrow: Pentagon 18">
                <a:extLst>
                  <a:ext uri="{FF2B5EF4-FFF2-40B4-BE49-F238E27FC236}">
                    <a16:creationId xmlns:a16="http://schemas.microsoft.com/office/drawing/2014/main" id="{A2D9B891-3DE2-461A-A057-FC13FAE3DDF9}"/>
                  </a:ext>
                </a:extLst>
              </p:cNvPr>
              <p:cNvSpPr/>
              <p:nvPr/>
            </p:nvSpPr>
            <p:spPr>
              <a:xfrm>
                <a:off x="200549" y="57432"/>
                <a:ext cx="822545" cy="196062"/>
              </a:xfrm>
              <a:prstGeom prst="homePlate">
                <a:avLst/>
              </a:prstGeom>
              <a:solidFill>
                <a:srgbClr val="FCFFEF"/>
              </a:solidFill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>
                  <a:lnSpc>
                    <a:spcPct val="106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1000" b="1" kern="1200">
                    <a:solidFill>
                      <a:srgbClr val="0000CC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120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" name="Arrow: Chevron 19">
                <a:extLst>
                  <a:ext uri="{FF2B5EF4-FFF2-40B4-BE49-F238E27FC236}">
                    <a16:creationId xmlns:a16="http://schemas.microsoft.com/office/drawing/2014/main" id="{AA7AC7B4-0785-45E3-9501-4BFEF6E6D56F}"/>
                  </a:ext>
                </a:extLst>
              </p:cNvPr>
              <p:cNvSpPr/>
              <p:nvPr/>
            </p:nvSpPr>
            <p:spPr>
              <a:xfrm>
                <a:off x="31572" y="60341"/>
                <a:ext cx="162630" cy="196062"/>
              </a:xfrm>
              <a:prstGeom prst="chevron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" name="Arrow: Chevron 20">
                <a:extLst>
                  <a:ext uri="{FF2B5EF4-FFF2-40B4-BE49-F238E27FC236}">
                    <a16:creationId xmlns:a16="http://schemas.microsoft.com/office/drawing/2014/main" id="{B057CB17-14BA-4FEC-B092-4F13D0EF6F56}"/>
                  </a:ext>
                </a:extLst>
              </p:cNvPr>
              <p:cNvSpPr/>
              <p:nvPr/>
            </p:nvSpPr>
            <p:spPr>
              <a:xfrm>
                <a:off x="116273" y="60276"/>
                <a:ext cx="176766" cy="196062"/>
              </a:xfrm>
              <a:prstGeom prst="chevron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8" name="TextBox 56">
              <a:extLst>
                <a:ext uri="{FF2B5EF4-FFF2-40B4-BE49-F238E27FC236}">
                  <a16:creationId xmlns:a16="http://schemas.microsoft.com/office/drawing/2014/main" id="{5D633E74-B19E-4DEE-B0B5-55605DB8D0CD}"/>
                </a:ext>
              </a:extLst>
            </p:cNvPr>
            <p:cNvSpPr txBox="1"/>
            <p:nvPr/>
          </p:nvSpPr>
          <p:spPr>
            <a:xfrm>
              <a:off x="188865" y="27674"/>
              <a:ext cx="538273" cy="200751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4800" b="1" dirty="0">
                  <a:solidFill>
                    <a:srgbClr val="0000CC"/>
                  </a:solidFill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0000CC"/>
                  </a:solidFill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Luyện</a:t>
              </a:r>
              <a:r>
                <a:rPr lang="en-US" sz="4800" b="1" dirty="0">
                  <a:solidFill>
                    <a:srgbClr val="0000CC"/>
                  </a:solidFill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 tập 4.</a:t>
              </a:r>
              <a:r>
                <a:rPr lang="en-US" sz="4800" b="1" kern="1200" dirty="0">
                  <a:solidFill>
                    <a:srgbClr val="0000CC"/>
                  </a:solidFill>
                  <a:effectLst/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endParaRPr lang="en-US" sz="4800" dirty="0">
                <a:effectLst/>
                <a:latin typeface="Tomaho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2" name="Screen Recording 1">
            <a:hlinkClick r:id="" action="ppaction://media"/>
            <a:extLst>
              <a:ext uri="{FF2B5EF4-FFF2-40B4-BE49-F238E27FC236}">
                <a16:creationId xmlns:a16="http://schemas.microsoft.com/office/drawing/2014/main" id="{C953CA9E-DC6D-C75B-24E3-B450C4E7042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971800" y="5248558"/>
            <a:ext cx="8229599" cy="2828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2100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8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</p:childTnLst>
        </p:cTn>
      </p:par>
    </p:tnLst>
    <p:bldLst>
      <p:bldP spid="99" grpId="0" animBg="1"/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itle 1">
            <a:extLst>
              <a:ext uri="{FF2B5EF4-FFF2-40B4-BE49-F238E27FC236}">
                <a16:creationId xmlns:a16="http://schemas.microsoft.com/office/drawing/2014/main" id="{D87ADF89-46F9-4713-9744-A644701231B8}"/>
              </a:ext>
            </a:extLst>
          </p:cNvPr>
          <p:cNvSpPr txBox="1">
            <a:spLocks/>
          </p:cNvSpPr>
          <p:nvPr/>
        </p:nvSpPr>
        <p:spPr>
          <a:xfrm>
            <a:off x="838200" y="1879602"/>
            <a:ext cx="23164800" cy="7821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/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Tomaho"/>
                <a:ea typeface="+mj-ea"/>
                <a:cs typeface="+mj-cs"/>
              </a:defRPr>
            </a:lvl1pPr>
          </a:lstStyle>
          <a:p>
            <a:r>
              <a:rPr lang="en-US" b="1" dirty="0"/>
              <a:t>4. CÔNG THỨC TÍNH DIỆN TÍCH TAM GIÁC</a:t>
            </a:r>
          </a:p>
          <a:p>
            <a:endParaRPr lang="en-US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9" name="Content Placeholder 2">
                <a:extLst>
                  <a:ext uri="{FF2B5EF4-FFF2-40B4-BE49-F238E27FC236}">
                    <a16:creationId xmlns:a16="http://schemas.microsoft.com/office/drawing/2014/main" id="{14822BB7-DB89-4357-87F0-6E511FC44A6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73092" y="2819400"/>
                <a:ext cx="12034435" cy="10683876"/>
              </a:xfrm>
              <a:prstGeom prst="rect">
                <a:avLst/>
              </a:prstGeom>
              <a:solidFill>
                <a:srgbClr val="D6F7FE"/>
              </a:solidFill>
              <a:ln>
                <a:solidFill>
                  <a:srgbClr val="00B0F0"/>
                </a:solidFill>
              </a:ln>
            </p:spPr>
            <p:txBody>
              <a:bodyPr/>
              <a:lstStyle>
                <a:lvl1pPr marL="457200" indent="-457200" algn="l" defTabSz="1828800" rtl="0" eaLnBrk="1" latinLnBrk="0" hangingPunct="1">
                  <a:lnSpc>
                    <a:spcPct val="90000"/>
                  </a:lnSpc>
                  <a:spcBef>
                    <a:spcPts val="2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1pPr>
                <a:lvl2pPr marL="1371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2pPr>
                <a:lvl3pPr marL="2286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3pPr>
                <a:lvl4pPr marL="3200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4pPr>
                <a:lvl5pPr marL="41148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5pPr>
                <a:lvl6pPr marL="50292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5943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6858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7772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  <a:p>
                <a:r>
                  <a:rPr lang="en-US" b="1" dirty="0" err="1"/>
                  <a:t>Tính</a:t>
                </a:r>
                <a:r>
                  <a:rPr lang="en-US" b="1" dirty="0"/>
                  <a:t> </a:t>
                </a:r>
                <a:r>
                  <a:rPr lang="en-US" b="1" dirty="0" err="1"/>
                  <a:t>diện</a:t>
                </a:r>
                <a:r>
                  <a:rPr lang="en-US" b="1" dirty="0"/>
                  <a:t> tích tam </a:t>
                </a:r>
                <a:r>
                  <a:rPr lang="en-US" b="1" dirty="0" err="1"/>
                  <a:t>giác</a:t>
                </a:r>
                <a:r>
                  <a:rPr lang="en-US" b="1" dirty="0"/>
                  <a:t>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𝑨𝑩𝑪</m:t>
                    </m:r>
                  </m:oMath>
                </a14:m>
                <a:r>
                  <a:rPr lang="en-US" b="1" dirty="0"/>
                  <a:t> </a:t>
                </a:r>
                <a:r>
                  <a:rPr lang="en-US" b="1" dirty="0" err="1"/>
                  <a:t>có</a:t>
                </a:r>
                <a:r>
                  <a:rPr lang="en-US" b="1" dirty="0"/>
                  <a:t>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𝒃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,</m:t>
                    </m:r>
                    <m:acc>
                      <m:accPr>
                        <m:chr m:val="̂"/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</m:acc>
                    <m:r>
                      <a:rPr lang="en-US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𝟑</m:t>
                    </m:r>
                    <m:sSup>
                      <m:sSup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𝟎</m:t>
                        </m:r>
                      </m:e>
                      <m:sup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𝒐</m:t>
                        </m:r>
                      </m:sup>
                    </m:sSup>
                    <m:r>
                      <a:rPr lang="en-US" b="1" i="1">
                        <a:latin typeface="Cambria Math" panose="02040503050406030204" pitchFamily="18" charset="0"/>
                      </a:rPr>
                      <m:t>,</m:t>
                    </m:r>
                    <m:acc>
                      <m:accPr>
                        <m:chr m:val="̂"/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</m:acc>
                    <m:r>
                      <a:rPr lang="en-US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𝟒</m:t>
                    </m:r>
                    <m:sSup>
                      <m:sSup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𝟓</m:t>
                        </m:r>
                      </m:e>
                      <m:sup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𝒐</m:t>
                        </m:r>
                      </m:sup>
                    </m:sSup>
                    <m:r>
                      <a:rPr lang="en-US" b="1" i="1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n-US" b="1" dirty="0"/>
                  <a:t> </a:t>
                </a:r>
                <a:endParaRPr lang="en-US" b="1" i="1" dirty="0"/>
              </a:p>
              <a:p>
                <a:r>
                  <a:rPr lang="en-US" b="1" dirty="0" err="1"/>
                  <a:t>Giải</a:t>
                </a:r>
                <a:r>
                  <a:rPr lang="en-US" b="1" dirty="0"/>
                  <a:t> (H.3.15)</a:t>
                </a:r>
              </a:p>
              <a:p>
                <a:r>
                  <a:rPr lang="en-US" b="1" dirty="0"/>
                  <a:t>Ta </a:t>
                </a:r>
                <a:r>
                  <a:rPr lang="en-US" b="1" dirty="0" err="1"/>
                  <a:t>có</a:t>
                </a:r>
                <a:r>
                  <a:rPr lang="en-US" b="1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</m:acc>
                    <m:r>
                      <a:rPr lang="en-US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𝟏𝟖</m:t>
                    </m:r>
                    <m:sSup>
                      <m:sSup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𝟎</m:t>
                        </m:r>
                      </m:e>
                      <m:sup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𝒐</m:t>
                        </m:r>
                      </m:sup>
                    </m:sSup>
                    <m:r>
                      <a:rPr lang="en-US" b="1" i="1">
                        <a:latin typeface="Cambria Math" panose="02040503050406030204" pitchFamily="18" charset="0"/>
                      </a:rPr>
                      <m:t>−</m:t>
                    </m:r>
                    <m:d>
                      <m:d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̂"/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𝑪</m:t>
                            </m:r>
                          </m:e>
                        </m:acc>
                        <m:r>
                          <a:rPr lang="en-US" b="1" i="1">
                            <a:latin typeface="Cambria Math" panose="02040503050406030204" pitchFamily="18" charset="0"/>
                          </a:rPr>
                          <m:t>+</m:t>
                        </m:r>
                        <m:acc>
                          <m:accPr>
                            <m:chr m:val="̂"/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𝑩</m:t>
                            </m:r>
                          </m:e>
                        </m:acc>
                      </m:e>
                    </m:d>
                  </m:oMath>
                </a14:m>
                <a:endParaRPr lang="en-US" b="1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US" b="1" dirty="0"/>
                  <a:t>                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𝟏𝟖</m:t>
                    </m:r>
                    <m:sSup>
                      <m:sSup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𝟎</m:t>
                        </m:r>
                      </m:e>
                      <m:sup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𝒐</m:t>
                        </m:r>
                      </m:sup>
                    </m:sSup>
                    <m:r>
                      <a:rPr lang="en-US" b="1" i="1">
                        <a:latin typeface="Cambria Math" panose="02040503050406030204" pitchFamily="18" charset="0"/>
                      </a:rPr>
                      <m:t>−(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𝟑</m:t>
                    </m:r>
                    <m:sSup>
                      <m:sSup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𝟎</m:t>
                        </m:r>
                      </m:e>
                      <m:sup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𝒐</m:t>
                        </m:r>
                      </m:sup>
                    </m:sSup>
                    <m:r>
                      <a:rPr lang="en-US" b="1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𝟒𝟎𝟓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)=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𝟏𝟎</m:t>
                    </m:r>
                    <m:sSup>
                      <m:sSup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𝟓</m:t>
                        </m:r>
                      </m:e>
                      <m:sup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𝒐</m:t>
                        </m:r>
                      </m:sup>
                    </m:sSup>
                    <m:r>
                      <a:rPr lang="en-US" b="1" i="1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b="1" dirty="0"/>
              </a:p>
              <a:p>
                <a:r>
                  <a:rPr lang="en-US" b="1" dirty="0" err="1"/>
                  <a:t>Áp</a:t>
                </a:r>
                <a:r>
                  <a:rPr lang="en-US" b="1" dirty="0"/>
                  <a:t> </a:t>
                </a:r>
                <a:r>
                  <a:rPr lang="en-US" b="1" dirty="0" err="1"/>
                  <a:t>dụng</a:t>
                </a:r>
                <a:r>
                  <a:rPr lang="en-US" b="1" dirty="0"/>
                  <a:t> </a:t>
                </a:r>
                <a:r>
                  <a:rPr lang="en-US" b="1" dirty="0" err="1"/>
                  <a:t>Định</a:t>
                </a:r>
                <a:r>
                  <a:rPr lang="en-US" b="1" dirty="0"/>
                  <a:t> </a:t>
                </a:r>
                <a:r>
                  <a:rPr lang="en-US" b="1" dirty="0" err="1"/>
                  <a:t>lí</a:t>
                </a:r>
                <a:r>
                  <a:rPr lang="en-US" b="1" dirty="0"/>
                  <a:t> sin </a:t>
                </a:r>
                <a:r>
                  <a:rPr lang="en-US" b="1" dirty="0" err="1"/>
                  <a:t>cho</a:t>
                </a:r>
                <a:r>
                  <a:rPr lang="en-US" b="1" dirty="0"/>
                  <a:t> tam </a:t>
                </a:r>
                <a:r>
                  <a:rPr lang="en-US" b="1" dirty="0" err="1"/>
                  <a:t>giác</a:t>
                </a:r>
                <a:r>
                  <a:rPr lang="en-US" b="1" dirty="0"/>
                  <a:t>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𝑨𝑩𝑪</m:t>
                    </m:r>
                  </m:oMath>
                </a14:m>
                <a:r>
                  <a:rPr lang="en-US" b="1" dirty="0"/>
                  <a:t>ta </a:t>
                </a:r>
                <a:r>
                  <a:rPr lang="en-US" b="1" dirty="0" err="1"/>
                  <a:t>có</a:t>
                </a:r>
                <a:r>
                  <a:rPr lang="en-US" b="1" dirty="0"/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𝒄</m:t>
                        </m:r>
                      </m:num>
                      <m:den>
                        <m:func>
                          <m:funcPr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𝒔𝒊𝒏</m:t>
                            </m:r>
                          </m:fName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𝟒</m:t>
                            </m:r>
                          </m:e>
                        </m:func>
                        <m:sSup>
                          <m:sSupPr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𝟓</m:t>
                            </m:r>
                          </m:e>
                          <m:sup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p>
                        </m:sSup>
                      </m:den>
                    </m:f>
                    <m:r>
                      <a:rPr lang="en-US" b="1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func>
                          <m:funcPr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𝒔𝒊𝒏</m:t>
                            </m:r>
                          </m:fName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𝟑</m:t>
                            </m:r>
                          </m:e>
                        </m:func>
                        <m:sSup>
                          <m:sSupPr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𝟎</m:t>
                            </m:r>
                          </m:e>
                          <m:sup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p>
                        </m:sSup>
                      </m:den>
                    </m:f>
                    <m:r>
                      <a:rPr lang="en-US" b="1" i="1">
                        <a:latin typeface="Cambria Math" panose="02040503050406030204" pitchFamily="18" charset="0"/>
                      </a:rPr>
                      <m:t>⇒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𝒄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b="1" i="1">
                            <a:latin typeface="Cambria Math" panose="02040503050406030204" pitchFamily="18" charset="0"/>
                          </a:rPr>
                          <m:t>.</m:t>
                        </m:r>
                        <m:func>
                          <m:funcPr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𝒔𝒊𝒏</m:t>
                            </m:r>
                          </m:fName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𝟒</m:t>
                            </m:r>
                          </m:e>
                        </m:func>
                        <m:sSup>
                          <m:sSupPr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𝟓</m:t>
                            </m:r>
                          </m:e>
                          <m:sup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p>
                        </m:sSup>
                      </m:num>
                      <m:den>
                        <m:func>
                          <m:funcPr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𝒔𝒊𝒏</m:t>
                            </m:r>
                          </m:fName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𝟑</m:t>
                            </m:r>
                          </m:e>
                        </m:func>
                        <m:sSup>
                          <m:sSupPr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𝟎</m:t>
                            </m:r>
                          </m:e>
                          <m:sup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p>
                        </m:sSup>
                      </m:den>
                    </m:f>
                    <m:r>
                      <a:rPr lang="en-US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𝟐</m:t>
                    </m:r>
                    <m:rad>
                      <m:radPr>
                        <m:degHide m:val="on"/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𝟐</m:t>
                        </m:r>
                      </m:e>
                    </m:rad>
                    <m:r>
                      <a:rPr lang="en-US" b="1" i="1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b="1" dirty="0"/>
              </a:p>
              <a:p>
                <a:r>
                  <a:rPr lang="en-US" b="1" dirty="0"/>
                  <a:t>Ta </a:t>
                </a:r>
                <a:r>
                  <a:rPr lang="en-US" b="1" dirty="0" err="1"/>
                  <a:t>có</a:t>
                </a:r>
                <a:r>
                  <a:rPr lang="en-US" b="1" dirty="0"/>
                  <a:t>: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𝑺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b="1" i="1">
                        <a:latin typeface="Cambria Math" panose="02040503050406030204" pitchFamily="18" charset="0"/>
                      </a:rPr>
                      <m:t>𝒃𝒄</m:t>
                    </m:r>
                    <m:func>
                      <m:func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𝒔𝒊𝒏</m:t>
                        </m:r>
                      </m:fName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</m:func>
                  </m:oMath>
                </a14:m>
                <a:endParaRPr lang="en-US" b="1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US" b="1" dirty="0"/>
                  <a:t>                 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b="1" i="1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𝟐</m:t>
                    </m:r>
                    <m:rad>
                      <m:radPr>
                        <m:degHide m:val="on"/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𝟐</m:t>
                        </m:r>
                      </m:e>
                    </m:rad>
                    <m:r>
                      <a:rPr lang="en-US" b="1" i="1">
                        <a:latin typeface="Cambria Math" panose="02040503050406030204" pitchFamily="18" charset="0"/>
                      </a:rPr>
                      <m:t>.</m:t>
                    </m:r>
                    <m:func>
                      <m:func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𝒔𝒊𝒏</m:t>
                        </m:r>
                      </m:fName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𝟏</m:t>
                        </m:r>
                      </m:e>
                    </m:func>
                    <m:r>
                      <a:rPr lang="en-US" b="1" i="1">
                        <a:latin typeface="Cambria Math" panose="02040503050406030204" pitchFamily="18" charset="0"/>
                      </a:rPr>
                      <m:t>𝟎</m:t>
                    </m:r>
                    <m:sSup>
                      <m:sSup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𝟓</m:t>
                        </m:r>
                      </m:e>
                      <m:sup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p>
                    <m:r>
                      <a:rPr lang="en-US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+</m:t>
                    </m:r>
                    <m:rad>
                      <m:radPr>
                        <m:degHide m:val="on"/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𝟑</m:t>
                        </m:r>
                      </m:e>
                    </m:rad>
                    <m:r>
                      <a:rPr lang="en-US" b="1" i="1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b="1" dirty="0"/>
              </a:p>
              <a:p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i="1" dirty="0"/>
              </a:p>
              <a:p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lvl="0"/>
                <a:endParaRPr lang="en-US" sz="3200" dirty="0"/>
              </a:p>
            </p:txBody>
          </p:sp>
        </mc:Choice>
        <mc:Fallback xmlns="">
          <p:sp>
            <p:nvSpPr>
              <p:cNvPr id="99" name="Content Placeholder 2">
                <a:extLst>
                  <a:ext uri="{FF2B5EF4-FFF2-40B4-BE49-F238E27FC236}">
                    <a16:creationId xmlns:a16="http://schemas.microsoft.com/office/drawing/2014/main" id="{14822BB7-DB89-4357-87F0-6E511FC44A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092" y="2819400"/>
                <a:ext cx="12034435" cy="10683876"/>
              </a:xfrm>
              <a:prstGeom prst="rect">
                <a:avLst/>
              </a:prstGeom>
              <a:blipFill>
                <a:blip r:embed="rId3"/>
                <a:stretch>
                  <a:fillRect l="-2075"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08B49A2E-2A9D-46FD-AE9C-29462A33F0E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2480017" y="2819400"/>
                <a:ext cx="11630891" cy="10674718"/>
              </a:xfrm>
              <a:prstGeom prst="rect">
                <a:avLst/>
              </a:prstGeom>
              <a:solidFill>
                <a:srgbClr val="D6F7FE"/>
              </a:solidFill>
              <a:ln>
                <a:solidFill>
                  <a:srgbClr val="00B0F0"/>
                </a:solidFill>
              </a:ln>
            </p:spPr>
            <p:txBody>
              <a:bodyPr/>
              <a:lstStyle>
                <a:lvl1pPr marL="457200" indent="-457200" algn="l" defTabSz="1828800" rtl="0" eaLnBrk="1" latinLnBrk="0" hangingPunct="1">
                  <a:lnSpc>
                    <a:spcPct val="90000"/>
                  </a:lnSpc>
                  <a:spcBef>
                    <a:spcPts val="2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1pPr>
                <a:lvl2pPr marL="1371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2pPr>
                <a:lvl3pPr marL="2286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3pPr>
                <a:lvl4pPr marL="3200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4pPr>
                <a:lvl5pPr marL="41148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5pPr>
                <a:lvl6pPr marL="50292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5943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6858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7772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b="1" i="1" dirty="0"/>
                  <a:t>Chú ý.</a:t>
                </a:r>
                <a:r>
                  <a:rPr lang="en-US" b="1" dirty="0"/>
                  <a:t> Do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𝒔𝒊𝒏</m:t>
                        </m:r>
                      </m:fName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</m:func>
                    <m:r>
                      <a:rPr lang="en-US" b="1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𝒂</m:t>
                        </m:r>
                      </m:num>
                      <m:den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𝑹</m:t>
                        </m:r>
                      </m:den>
                    </m:f>
                  </m:oMath>
                </a14:m>
                <a:r>
                  <a:rPr lang="en-US" b="1" dirty="0"/>
                  <a:t> </a:t>
                </a:r>
                <a:r>
                  <a:rPr lang="en-US" b="1" dirty="0" err="1"/>
                  <a:t>nên</a:t>
                </a:r>
                <a:r>
                  <a:rPr lang="en-US" b="1" dirty="0"/>
                  <a:t> </a:t>
                </a:r>
                <a:r>
                  <a:rPr lang="en-US" b="1" dirty="0" err="1"/>
                  <a:t>từ</a:t>
                </a:r>
                <a:r>
                  <a:rPr lang="en-US" b="1" dirty="0"/>
                  <a:t> </a:t>
                </a:r>
                <a:r>
                  <a:rPr lang="en-US" b="1" dirty="0" err="1"/>
                  <a:t>công</a:t>
                </a:r>
                <a:r>
                  <a:rPr lang="en-US" b="1" dirty="0"/>
                  <a:t> </a:t>
                </a:r>
                <a:r>
                  <a:rPr lang="en-US" b="1" dirty="0" err="1"/>
                  <a:t>thức</a:t>
                </a:r>
                <a:br>
                  <a:rPr lang="en-US" b="1" dirty="0"/>
                </a:br>
                <a:r>
                  <a:rPr lang="en-US" b="1" dirty="0"/>
                  <a:t>                   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𝑺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b="1" i="1">
                        <a:latin typeface="Cambria Math" panose="02040503050406030204" pitchFamily="18" charset="0"/>
                      </a:rPr>
                      <m:t>𝒃𝒄</m:t>
                    </m:r>
                    <m:func>
                      <m:func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𝒔𝒊𝒏</m:t>
                        </m:r>
                      </m:fName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</m:func>
                  </m:oMath>
                </a14:m>
                <a:r>
                  <a:rPr lang="en-US" b="1" dirty="0"/>
                  <a:t>   ta </a:t>
                </a:r>
                <a:r>
                  <a:rPr lang="en-US" b="1" dirty="0" err="1"/>
                  <a:t>có</a:t>
                </a:r>
                <a:r>
                  <a:rPr lang="en-US" b="1" dirty="0"/>
                  <a:t>:</a:t>
                </a:r>
              </a:p>
              <a:p>
                <a:endParaRPr lang="en-US" b="1" dirty="0"/>
              </a:p>
              <a:p>
                <a:endParaRPr lang="en-US" b="1" dirty="0"/>
              </a:p>
              <a:p>
                <a:endParaRPr lang="en-US" b="1" dirty="0"/>
              </a:p>
              <a:p>
                <a:endParaRPr lang="en-US" b="1" dirty="0"/>
              </a:p>
              <a:p>
                <a:r>
                  <a:rPr lang="en-US" b="1" dirty="0"/>
                  <a:t>Ta </a:t>
                </a:r>
                <a:r>
                  <a:rPr lang="en-US" b="1" dirty="0" err="1"/>
                  <a:t>đã</a:t>
                </a:r>
                <a:r>
                  <a:rPr lang="en-US" b="1" dirty="0"/>
                  <a:t> </a:t>
                </a:r>
                <a:r>
                  <a:rPr lang="en-US" b="1" dirty="0" err="1"/>
                  <a:t>biết</a:t>
                </a:r>
                <a:r>
                  <a:rPr lang="en-US" b="1" dirty="0"/>
                  <a:t> </a:t>
                </a:r>
                <a:r>
                  <a:rPr lang="en-US" b="1" dirty="0" err="1"/>
                  <a:t>tính</a:t>
                </a:r>
                <a:r>
                  <a:rPr lang="en-US" b="1" dirty="0"/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𝒄𝒐𝒔</m:t>
                        </m:r>
                      </m:fName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</m:func>
                  </m:oMath>
                </a14:m>
                <a:r>
                  <a:rPr lang="en-US" b="1" dirty="0"/>
                  <a:t> </a:t>
                </a:r>
                <a:r>
                  <a:rPr lang="en-US" b="1" dirty="0" err="1"/>
                  <a:t>theo</a:t>
                </a:r>
                <a:r>
                  <a:rPr lang="en-US" b="1" dirty="0"/>
                  <a:t> </a:t>
                </a:r>
                <a:r>
                  <a:rPr lang="en-US" b="1" dirty="0" err="1"/>
                  <a:t>độ</a:t>
                </a:r>
                <a:r>
                  <a:rPr lang="en-US" b="1" dirty="0"/>
                  <a:t> </a:t>
                </a:r>
                <a:r>
                  <a:rPr lang="en-US" b="1" dirty="0" err="1"/>
                  <a:t>dài</a:t>
                </a:r>
                <a:r>
                  <a:rPr lang="en-US" b="1" dirty="0"/>
                  <a:t> </a:t>
                </a:r>
                <a:r>
                  <a:rPr lang="en-US" b="1" dirty="0" err="1"/>
                  <a:t>các</a:t>
                </a:r>
                <a:r>
                  <a:rPr lang="en-US" b="1" dirty="0"/>
                  <a:t> </a:t>
                </a:r>
                <a:r>
                  <a:rPr lang="en-US" b="1" dirty="0" err="1"/>
                  <a:t>cạnh</a:t>
                </a:r>
                <a:r>
                  <a:rPr lang="en-US" b="1" dirty="0"/>
                  <a:t> </a:t>
                </a:r>
                <a:r>
                  <a:rPr lang="en-US" b="1" dirty="0" err="1"/>
                  <a:t>của</a:t>
                </a:r>
                <a:r>
                  <a:rPr lang="en-US" b="1" dirty="0"/>
                  <a:t> tam </a:t>
                </a:r>
                <a:r>
                  <a:rPr lang="en-US" b="1" dirty="0" err="1"/>
                  <a:t>giác</a:t>
                </a:r>
                <a:r>
                  <a:rPr lang="en-US" b="1" dirty="0"/>
                  <a:t>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𝑨𝑩𝑪</m:t>
                    </m:r>
                  </m:oMath>
                </a14:m>
                <a:r>
                  <a:rPr lang="en-US" b="1" dirty="0"/>
                  <a:t>. </a:t>
                </a:r>
                <a:r>
                  <a:rPr lang="en-US" b="1" dirty="0" err="1"/>
                  <a:t>Liệu</a:t>
                </a:r>
                <a:r>
                  <a:rPr lang="en-US" b="1" dirty="0"/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𝒔𝒊𝒏</m:t>
                        </m:r>
                      </m:fName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</m:func>
                  </m:oMath>
                </a14:m>
                <a:r>
                  <a:rPr lang="en-US" b="1" dirty="0"/>
                  <a:t> và </a:t>
                </a:r>
                <a:r>
                  <a:rPr lang="en-US" b="1" dirty="0" err="1"/>
                  <a:t>diện</a:t>
                </a:r>
                <a:r>
                  <a:rPr lang="en-US" b="1" dirty="0"/>
                  <a:t> tích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𝑺</m:t>
                    </m:r>
                  </m:oMath>
                </a14:m>
                <a:r>
                  <a:rPr lang="en-US" b="1" dirty="0"/>
                  <a:t> </a:t>
                </a:r>
                <a:r>
                  <a:rPr lang="en-US" b="1" dirty="0" err="1"/>
                  <a:t>của</a:t>
                </a:r>
                <a:r>
                  <a:rPr lang="en-US" b="1" dirty="0"/>
                  <a:t> tam </a:t>
                </a:r>
                <a:r>
                  <a:rPr lang="en-US" b="1" dirty="0" err="1"/>
                  <a:t>giác</a:t>
                </a:r>
                <a:r>
                  <a:rPr lang="en-US" b="1" dirty="0"/>
                  <a:t> </a:t>
                </a:r>
                <a:r>
                  <a:rPr lang="en-US" b="1" dirty="0" err="1"/>
                  <a:t>có</a:t>
                </a:r>
                <a:r>
                  <a:rPr lang="en-US" b="1" dirty="0"/>
                  <a:t> </a:t>
                </a:r>
                <a:r>
                  <a:rPr lang="en-US" b="1" dirty="0" err="1"/>
                  <a:t>được</a:t>
                </a:r>
                <a:r>
                  <a:rPr lang="en-US" b="1" dirty="0"/>
                  <a:t> </a:t>
                </a:r>
                <a:r>
                  <a:rPr lang="en-US" b="1" dirty="0" err="1"/>
                  <a:t>tính</a:t>
                </a:r>
                <a:r>
                  <a:rPr lang="en-US" b="1" dirty="0"/>
                  <a:t> </a:t>
                </a:r>
                <a:r>
                  <a:rPr lang="en-US" b="1" dirty="0" err="1"/>
                  <a:t>theo</a:t>
                </a:r>
                <a:r>
                  <a:rPr lang="en-US" b="1" dirty="0"/>
                  <a:t> </a:t>
                </a:r>
                <a:r>
                  <a:rPr lang="en-US" b="1" dirty="0" err="1"/>
                  <a:t>các</a:t>
                </a:r>
                <a:r>
                  <a:rPr lang="en-US" b="1" dirty="0"/>
                  <a:t> </a:t>
                </a:r>
                <a:r>
                  <a:rPr lang="en-US" b="1" dirty="0" err="1"/>
                  <a:t>cạnh</a:t>
                </a:r>
                <a:r>
                  <a:rPr lang="en-US" b="1" dirty="0"/>
                  <a:t> </a:t>
                </a:r>
                <a:r>
                  <a:rPr lang="en-US" b="1" dirty="0" err="1"/>
                  <a:t>của</a:t>
                </a:r>
                <a:r>
                  <a:rPr lang="en-US" b="1" dirty="0"/>
                  <a:t> tam </a:t>
                </a:r>
                <a:r>
                  <a:rPr lang="en-US" b="1" dirty="0" err="1"/>
                  <a:t>giác</a:t>
                </a:r>
                <a:r>
                  <a:rPr lang="en-US" b="1" dirty="0"/>
                  <a:t>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𝑨𝑩𝑪</m:t>
                    </m:r>
                  </m:oMath>
                </a14:m>
                <a:r>
                  <a:rPr lang="en-US" b="1" dirty="0"/>
                  <a:t> hay </a:t>
                </a:r>
                <a:r>
                  <a:rPr lang="en-US" b="1" dirty="0" err="1"/>
                  <a:t>không</a:t>
                </a:r>
                <a:r>
                  <a:rPr lang="en-US" b="1" dirty="0"/>
                  <a:t>?</a:t>
                </a:r>
              </a:p>
              <a:p>
                <a:endParaRPr lang="en-US" b="1" dirty="0"/>
              </a:p>
              <a:p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08B49A2E-2A9D-46FD-AE9C-29462A33F0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80017" y="2819400"/>
                <a:ext cx="11630891" cy="10674718"/>
              </a:xfrm>
              <a:prstGeom prst="rect">
                <a:avLst/>
              </a:prstGeom>
              <a:blipFill>
                <a:blip r:embed="rId4"/>
                <a:stretch>
                  <a:fillRect l="-2094" t="-1027"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7" name="Group 26">
            <a:extLst>
              <a:ext uri="{FF2B5EF4-FFF2-40B4-BE49-F238E27FC236}">
                <a16:creationId xmlns:a16="http://schemas.microsoft.com/office/drawing/2014/main" id="{DEF3DAE3-C7A3-4525-BFD8-25079905D085}"/>
              </a:ext>
            </a:extLst>
          </p:cNvPr>
          <p:cNvGrpSpPr/>
          <p:nvPr/>
        </p:nvGrpSpPr>
        <p:grpSpPr>
          <a:xfrm>
            <a:off x="1066800" y="2848428"/>
            <a:ext cx="4760084" cy="782181"/>
            <a:chOff x="22440" y="27674"/>
            <a:chExt cx="722546" cy="200751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0CF9AF95-F2F5-4826-89CB-F0ACA73DB33F}"/>
                </a:ext>
              </a:extLst>
            </p:cNvPr>
            <p:cNvGrpSpPr/>
            <p:nvPr/>
          </p:nvGrpSpPr>
          <p:grpSpPr>
            <a:xfrm>
              <a:off x="22440" y="56989"/>
              <a:ext cx="722546" cy="160779"/>
              <a:chOff x="31572" y="57432"/>
              <a:chExt cx="1016634" cy="198971"/>
            </a:xfrm>
          </p:grpSpPr>
          <p:sp>
            <p:nvSpPr>
              <p:cNvPr id="30" name="Arrow: Pentagon 29">
                <a:extLst>
                  <a:ext uri="{FF2B5EF4-FFF2-40B4-BE49-F238E27FC236}">
                    <a16:creationId xmlns:a16="http://schemas.microsoft.com/office/drawing/2014/main" id="{E8741584-E7A1-4ACF-A1B0-5224B9F69492}"/>
                  </a:ext>
                </a:extLst>
              </p:cNvPr>
              <p:cNvSpPr/>
              <p:nvPr/>
            </p:nvSpPr>
            <p:spPr>
              <a:xfrm>
                <a:off x="200549" y="57432"/>
                <a:ext cx="847657" cy="196062"/>
              </a:xfrm>
              <a:prstGeom prst="homePlate">
                <a:avLst/>
              </a:prstGeom>
              <a:solidFill>
                <a:srgbClr val="FCFFEF"/>
              </a:solidFill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>
                  <a:lnSpc>
                    <a:spcPct val="106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1000" b="1" kern="1200">
                    <a:solidFill>
                      <a:srgbClr val="0000CC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120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1" name="Arrow: Chevron 30">
                <a:extLst>
                  <a:ext uri="{FF2B5EF4-FFF2-40B4-BE49-F238E27FC236}">
                    <a16:creationId xmlns:a16="http://schemas.microsoft.com/office/drawing/2014/main" id="{9C568DD1-1843-4B81-971D-A4C82DEE93E7}"/>
                  </a:ext>
                </a:extLst>
              </p:cNvPr>
              <p:cNvSpPr/>
              <p:nvPr/>
            </p:nvSpPr>
            <p:spPr>
              <a:xfrm>
                <a:off x="31572" y="60341"/>
                <a:ext cx="162630" cy="196062"/>
              </a:xfrm>
              <a:prstGeom prst="chevron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Arrow: Chevron 31">
                <a:extLst>
                  <a:ext uri="{FF2B5EF4-FFF2-40B4-BE49-F238E27FC236}">
                    <a16:creationId xmlns:a16="http://schemas.microsoft.com/office/drawing/2014/main" id="{A92FA0F6-1303-47A9-8224-4E1DD56B472E}"/>
                  </a:ext>
                </a:extLst>
              </p:cNvPr>
              <p:cNvSpPr/>
              <p:nvPr/>
            </p:nvSpPr>
            <p:spPr>
              <a:xfrm>
                <a:off x="116273" y="60276"/>
                <a:ext cx="176766" cy="196062"/>
              </a:xfrm>
              <a:prstGeom prst="chevron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9" name="TextBox 56">
              <a:extLst>
                <a:ext uri="{FF2B5EF4-FFF2-40B4-BE49-F238E27FC236}">
                  <a16:creationId xmlns:a16="http://schemas.microsoft.com/office/drawing/2014/main" id="{B356FE60-8E53-48D9-9EC1-AED752392516}"/>
                </a:ext>
              </a:extLst>
            </p:cNvPr>
            <p:cNvSpPr txBox="1"/>
            <p:nvPr/>
          </p:nvSpPr>
          <p:spPr>
            <a:xfrm>
              <a:off x="188865" y="27674"/>
              <a:ext cx="530676" cy="200751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4800" b="1" dirty="0">
                  <a:solidFill>
                    <a:srgbClr val="0000CC"/>
                  </a:solidFill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0000CC"/>
                  </a:solidFill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Luyện</a:t>
              </a:r>
              <a:r>
                <a:rPr lang="en-US" sz="4800" b="1" dirty="0">
                  <a:solidFill>
                    <a:srgbClr val="0000CC"/>
                  </a:solidFill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 tập 4.</a:t>
              </a:r>
              <a:endParaRPr lang="en-US" sz="4800" dirty="0">
                <a:effectLst/>
                <a:latin typeface="Tomaho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Rectangle 10">
            <a:extLst>
              <a:ext uri="{FF2B5EF4-FFF2-40B4-BE49-F238E27FC236}">
                <a16:creationId xmlns:a16="http://schemas.microsoft.com/office/drawing/2014/main" id="{8233E2B0-0EC7-4FE9-8FF2-54F676EA43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438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Table 2">
                <a:extLst>
                  <a:ext uri="{FF2B5EF4-FFF2-40B4-BE49-F238E27FC236}">
                    <a16:creationId xmlns:a16="http://schemas.microsoft.com/office/drawing/2014/main" id="{08B9D1F6-B86E-4C21-9431-97CB4D555E1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68270968"/>
                  </p:ext>
                </p:extLst>
              </p:nvPr>
            </p:nvGraphicFramePr>
            <p:xfrm>
              <a:off x="14333062" y="4863592"/>
              <a:ext cx="7924800" cy="199491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7924800">
                      <a:extLst>
                        <a:ext uri="{9D8B030D-6E8A-4147-A177-3AD203B41FA5}">
                          <a16:colId xmlns:a16="http://schemas.microsoft.com/office/drawing/2014/main" val="4042000786"/>
                        </a:ext>
                      </a:extLst>
                    </a:gridCol>
                  </a:tblGrid>
                  <a:tr h="0">
                    <a:tc>
                      <a:txBody>
                        <a:bodyPr/>
                        <a:lstStyle/>
                        <a:p>
                          <a:pPr marL="228600" marR="0" algn="ctr">
                            <a:lnSpc>
                              <a:spcPct val="106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4800" dirty="0">
                              <a:solidFill>
                                <a:schemeClr val="tx1"/>
                              </a:solidFill>
                              <a:effectLst/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Công </a:t>
                          </a:r>
                          <a:r>
                            <a:rPr lang="en-US" sz="4800" dirty="0" err="1">
                              <a:solidFill>
                                <a:schemeClr val="tx1"/>
                              </a:solidFill>
                              <a:effectLst/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thức</a:t>
                          </a:r>
                          <a:r>
                            <a:rPr lang="en-US" sz="4800" dirty="0">
                              <a:solidFill>
                                <a:schemeClr val="tx1"/>
                              </a:solidFill>
                              <a:effectLst/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 </a:t>
                          </a:r>
                          <a:r>
                            <a:rPr lang="en-US" sz="4800" dirty="0" err="1">
                              <a:solidFill>
                                <a:schemeClr val="tx1"/>
                              </a:solidFill>
                              <a:effectLst/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tính</a:t>
                          </a:r>
                          <a:r>
                            <a:rPr lang="en-US" sz="4800" dirty="0">
                              <a:solidFill>
                                <a:schemeClr val="tx1"/>
                              </a:solidFill>
                              <a:effectLst/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 </a:t>
                          </a:r>
                          <a:r>
                            <a:rPr lang="en-US" sz="4800" dirty="0" err="1">
                              <a:solidFill>
                                <a:schemeClr val="tx1"/>
                              </a:solidFill>
                              <a:effectLst/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diện</a:t>
                          </a:r>
                          <a:r>
                            <a:rPr lang="en-US" sz="4800" dirty="0">
                              <a:solidFill>
                                <a:schemeClr val="tx1"/>
                              </a:solidFill>
                              <a:effectLst/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 tích tam </a:t>
                          </a:r>
                          <a:r>
                            <a:rPr lang="en-US" sz="4800" dirty="0" err="1">
                              <a:solidFill>
                                <a:schemeClr val="tx1"/>
                              </a:solidFill>
                              <a:effectLst/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giác</a:t>
                          </a:r>
                          <a:r>
                            <a:rPr lang="en-US" sz="4800" dirty="0">
                              <a:solidFill>
                                <a:schemeClr val="tx1"/>
                              </a:solidFill>
                              <a:effectLst/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sz="4800" b="1" i="1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𝑨𝑩𝑪</m:t>
                              </m:r>
                            </m:oMath>
                          </a14:m>
                          <a:r>
                            <a:rPr lang="en-US" sz="4800" b="1" dirty="0">
                              <a:solidFill>
                                <a:schemeClr val="tx1"/>
                              </a:solidFill>
                              <a:effectLst/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: </a:t>
                          </a:r>
                          <a14:m>
                            <m:oMath xmlns:m="http://schemas.openxmlformats.org/officeDocument/2006/math">
                              <m:r>
                                <a:rPr lang="en-US" sz="4800" b="1" i="1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𝑺</m:t>
                              </m:r>
                              <m:r>
                                <a:rPr lang="en-US" sz="4800" b="1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lang="en-US" sz="4800" b="1" i="1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4800" b="1" i="1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𝒂𝒃𝒄</m:t>
                                  </m:r>
                                </m:num>
                                <m:den>
                                  <m:r>
                                    <a:rPr lang="en-US" sz="4800" b="1" i="1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𝟒</m:t>
                                  </m:r>
                                  <m:r>
                                    <a:rPr lang="en-US" sz="4800" b="1" i="1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𝑹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4800" b="1" dirty="0">
                              <a:solidFill>
                                <a:schemeClr val="tx1"/>
                              </a:solidFill>
                              <a:effectLst/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.</a:t>
                          </a:r>
                        </a:p>
                      </a:txBody>
                      <a:tcPr>
                        <a:solidFill>
                          <a:srgbClr val="FFFFEB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5734779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Table 2">
                <a:extLst>
                  <a:ext uri="{FF2B5EF4-FFF2-40B4-BE49-F238E27FC236}">
                    <a16:creationId xmlns:a16="http://schemas.microsoft.com/office/drawing/2014/main" id="{08B9D1F6-B86E-4C21-9431-97CB4D555E1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68270968"/>
                  </p:ext>
                </p:extLst>
              </p:nvPr>
            </p:nvGraphicFramePr>
            <p:xfrm>
              <a:off x="14333062" y="4863592"/>
              <a:ext cx="7924800" cy="199491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7924800">
                      <a:extLst>
                        <a:ext uri="{9D8B030D-6E8A-4147-A177-3AD203B41FA5}">
                          <a16:colId xmlns:a16="http://schemas.microsoft.com/office/drawing/2014/main" val="4042000786"/>
                        </a:ext>
                      </a:extLst>
                    </a:gridCol>
                  </a:tblGrid>
                  <a:tr h="199491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77" t="-7903" r="-307" b="-699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57347790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22" name="Group 21">
            <a:extLst>
              <a:ext uri="{FF2B5EF4-FFF2-40B4-BE49-F238E27FC236}">
                <a16:creationId xmlns:a16="http://schemas.microsoft.com/office/drawing/2014/main" id="{7FA83AE2-C7AA-482A-BA37-B30830689BC0}"/>
              </a:ext>
            </a:extLst>
          </p:cNvPr>
          <p:cNvGrpSpPr/>
          <p:nvPr/>
        </p:nvGrpSpPr>
        <p:grpSpPr>
          <a:xfrm>
            <a:off x="12725400" y="7234317"/>
            <a:ext cx="4760084" cy="782181"/>
            <a:chOff x="22440" y="27674"/>
            <a:chExt cx="722546" cy="200751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3EA6E730-FABB-4357-8D94-C901A2D8A58B}"/>
                </a:ext>
              </a:extLst>
            </p:cNvPr>
            <p:cNvGrpSpPr/>
            <p:nvPr/>
          </p:nvGrpSpPr>
          <p:grpSpPr>
            <a:xfrm>
              <a:off x="22440" y="56989"/>
              <a:ext cx="722546" cy="160779"/>
              <a:chOff x="31572" y="57432"/>
              <a:chExt cx="1016634" cy="198971"/>
            </a:xfrm>
          </p:grpSpPr>
          <p:sp>
            <p:nvSpPr>
              <p:cNvPr id="25" name="Arrow: Pentagon 24">
                <a:extLst>
                  <a:ext uri="{FF2B5EF4-FFF2-40B4-BE49-F238E27FC236}">
                    <a16:creationId xmlns:a16="http://schemas.microsoft.com/office/drawing/2014/main" id="{AA75FF50-C617-4CED-A1D9-898FE0482F4B}"/>
                  </a:ext>
                </a:extLst>
              </p:cNvPr>
              <p:cNvSpPr/>
              <p:nvPr/>
            </p:nvSpPr>
            <p:spPr>
              <a:xfrm>
                <a:off x="200549" y="57432"/>
                <a:ext cx="847657" cy="196062"/>
              </a:xfrm>
              <a:prstGeom prst="homePlate">
                <a:avLst/>
              </a:prstGeom>
              <a:solidFill>
                <a:srgbClr val="FCFFEF"/>
              </a:solidFill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>
                  <a:lnSpc>
                    <a:spcPct val="106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1000" b="1" kern="1200">
                    <a:solidFill>
                      <a:srgbClr val="0000CC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120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6" name="Arrow: Chevron 25">
                <a:extLst>
                  <a:ext uri="{FF2B5EF4-FFF2-40B4-BE49-F238E27FC236}">
                    <a16:creationId xmlns:a16="http://schemas.microsoft.com/office/drawing/2014/main" id="{A4EC1DAF-00F7-42BB-8ED7-F84F8D949945}"/>
                  </a:ext>
                </a:extLst>
              </p:cNvPr>
              <p:cNvSpPr/>
              <p:nvPr/>
            </p:nvSpPr>
            <p:spPr>
              <a:xfrm>
                <a:off x="31572" y="60341"/>
                <a:ext cx="162630" cy="196062"/>
              </a:xfrm>
              <a:prstGeom prst="chevron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" name="Arrow: Chevron 32">
                <a:extLst>
                  <a:ext uri="{FF2B5EF4-FFF2-40B4-BE49-F238E27FC236}">
                    <a16:creationId xmlns:a16="http://schemas.microsoft.com/office/drawing/2014/main" id="{316F44C2-5618-4D13-8220-DEC3E4CF4C87}"/>
                  </a:ext>
                </a:extLst>
              </p:cNvPr>
              <p:cNvSpPr/>
              <p:nvPr/>
            </p:nvSpPr>
            <p:spPr>
              <a:xfrm>
                <a:off x="116273" y="60276"/>
                <a:ext cx="176766" cy="196062"/>
              </a:xfrm>
              <a:prstGeom prst="chevron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4" name="TextBox 56">
              <a:extLst>
                <a:ext uri="{FF2B5EF4-FFF2-40B4-BE49-F238E27FC236}">
                  <a16:creationId xmlns:a16="http://schemas.microsoft.com/office/drawing/2014/main" id="{A985A6F7-BF70-4B42-AB6A-2E9064079024}"/>
                </a:ext>
              </a:extLst>
            </p:cNvPr>
            <p:cNvSpPr txBox="1"/>
            <p:nvPr/>
          </p:nvSpPr>
          <p:spPr>
            <a:xfrm>
              <a:off x="211250" y="27674"/>
              <a:ext cx="530676" cy="200751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4800" b="1" dirty="0">
                  <a:solidFill>
                    <a:srgbClr val="0000CC"/>
                  </a:solidFill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0000CC"/>
                  </a:solidFill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Thảo</a:t>
              </a:r>
              <a:r>
                <a:rPr lang="en-US" sz="4800" b="1" dirty="0">
                  <a:solidFill>
                    <a:srgbClr val="0000CC"/>
                  </a:solidFill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0000CC"/>
                  </a:solidFill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luận</a:t>
              </a:r>
              <a:endParaRPr lang="en-US" sz="4800" dirty="0">
                <a:effectLst/>
                <a:latin typeface="Tomaho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816488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 animBg="1"/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itle 1">
            <a:extLst>
              <a:ext uri="{FF2B5EF4-FFF2-40B4-BE49-F238E27FC236}">
                <a16:creationId xmlns:a16="http://schemas.microsoft.com/office/drawing/2014/main" id="{D87ADF89-46F9-4713-9744-A644701231B8}"/>
              </a:ext>
            </a:extLst>
          </p:cNvPr>
          <p:cNvSpPr txBox="1">
            <a:spLocks/>
          </p:cNvSpPr>
          <p:nvPr/>
        </p:nvSpPr>
        <p:spPr>
          <a:xfrm>
            <a:off x="838200" y="1879602"/>
            <a:ext cx="23164800" cy="7821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/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Tomaho"/>
                <a:ea typeface="+mj-ea"/>
                <a:cs typeface="+mj-cs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j-ea"/>
                <a:cs typeface="+mj-cs"/>
              </a:rPr>
              <a:t>4. CÔNG THỨC TÍNH DIỆN TÍCH TAM GIÁC</a:t>
            </a:r>
          </a:p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omaho"/>
              <a:ea typeface="+mj-ea"/>
              <a:cs typeface="+mj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9" name="Content Placeholder 2">
                <a:extLst>
                  <a:ext uri="{FF2B5EF4-FFF2-40B4-BE49-F238E27FC236}">
                    <a16:creationId xmlns:a16="http://schemas.microsoft.com/office/drawing/2014/main" id="{14822BB7-DB89-4357-87F0-6E511FC44A6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73093" y="2819400"/>
                <a:ext cx="10928308" cy="10683876"/>
              </a:xfrm>
              <a:prstGeom prst="rect">
                <a:avLst/>
              </a:prstGeom>
              <a:solidFill>
                <a:srgbClr val="D6F7FE"/>
              </a:solidFill>
              <a:ln>
                <a:solidFill>
                  <a:srgbClr val="00B0F0"/>
                </a:solidFill>
              </a:ln>
            </p:spPr>
            <p:txBody>
              <a:bodyPr/>
              <a:lstStyle>
                <a:lvl1pPr marL="457200" indent="-457200" algn="l" defTabSz="1828800" rtl="0" eaLnBrk="1" latinLnBrk="0" hangingPunct="1">
                  <a:lnSpc>
                    <a:spcPct val="90000"/>
                  </a:lnSpc>
                  <a:spcBef>
                    <a:spcPts val="2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1pPr>
                <a:lvl2pPr marL="1371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2pPr>
                <a:lvl3pPr marL="2286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3pPr>
                <a:lvl4pPr marL="3200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4pPr>
                <a:lvl5pPr marL="41148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5pPr>
                <a:lvl6pPr marL="50292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5943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6858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7772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457200" marR="0" lvl="0" indent="-457200" algn="l" defTabSz="1828800" rtl="0" eaLnBrk="1" fontAlgn="auto" latinLnBrk="0" hangingPunct="1">
                  <a:lnSpc>
                    <a:spcPct val="90000"/>
                  </a:lnSpc>
                  <a:spcBef>
                    <a:spcPts val="2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omaho"/>
                  <a:ea typeface="+mn-ea"/>
                  <a:cs typeface="+mn-cs"/>
                </a:endParaRPr>
              </a:p>
              <a:p>
                <a:pPr marL="0" indent="0">
                  <a:buNone/>
                </a:pPr>
                <a:r>
                  <a:rPr lang="en-US" sz="45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Ta </a:t>
                </a:r>
                <a:r>
                  <a:rPr lang="en-US" sz="45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đã</a:t>
                </a:r>
                <a:r>
                  <a:rPr lang="en-US" sz="45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5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biết</a:t>
                </a:r>
                <a:r>
                  <a:rPr lang="en-US" sz="45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5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tính</a:t>
                </a:r>
                <a:r>
                  <a:rPr lang="en-US" sz="45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5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sz="45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𝒄𝒐𝒔</m:t>
                        </m:r>
                      </m:fName>
                      <m:e>
                        <m:r>
                          <a:rPr lang="en-US" sz="45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</m:func>
                  </m:oMath>
                </a14:m>
                <a:r>
                  <a:rPr lang="en-US" sz="45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5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theo</a:t>
                </a:r>
                <a:r>
                  <a:rPr lang="en-US" sz="45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5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độ</a:t>
                </a:r>
                <a:r>
                  <a:rPr lang="en-US" sz="45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5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dài</a:t>
                </a:r>
                <a:r>
                  <a:rPr lang="en-US" sz="45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5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các</a:t>
                </a:r>
                <a:r>
                  <a:rPr lang="en-US" sz="45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5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cạnh</a:t>
                </a:r>
                <a:r>
                  <a:rPr lang="en-US" sz="45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5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của</a:t>
                </a:r>
                <a:r>
                  <a:rPr lang="en-US" sz="45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tam </a:t>
                </a:r>
                <a:r>
                  <a:rPr lang="en-US" sz="45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giác</a:t>
                </a:r>
                <a:r>
                  <a:rPr lang="en-US" sz="45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5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𝑨𝑩𝑪</m:t>
                    </m:r>
                  </m:oMath>
                </a14:m>
                <a:r>
                  <a:rPr lang="en-US" sz="45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 </a:t>
                </a:r>
                <a:r>
                  <a:rPr lang="en-US" sz="45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Liệu</a:t>
                </a:r>
                <a:r>
                  <a:rPr lang="en-US" sz="45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5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sz="45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𝒔𝒊𝒏</m:t>
                        </m:r>
                      </m:fName>
                      <m:e>
                        <m:r>
                          <a:rPr lang="en-US" sz="45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</m:func>
                  </m:oMath>
                </a14:m>
                <a:r>
                  <a:rPr lang="en-US" sz="45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và </a:t>
                </a:r>
                <a:r>
                  <a:rPr lang="en-US" sz="45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diện</a:t>
                </a:r>
                <a:r>
                  <a:rPr lang="en-US" sz="45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tích </a:t>
                </a:r>
                <a14:m>
                  <m:oMath xmlns:m="http://schemas.openxmlformats.org/officeDocument/2006/math">
                    <m:r>
                      <a:rPr lang="en-US" sz="45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𝑺</m:t>
                    </m:r>
                  </m:oMath>
                </a14:m>
                <a:r>
                  <a:rPr lang="en-US" sz="45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5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của</a:t>
                </a:r>
                <a:r>
                  <a:rPr lang="en-US" sz="45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tam </a:t>
                </a:r>
                <a:r>
                  <a:rPr lang="en-US" sz="45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giác</a:t>
                </a:r>
                <a:r>
                  <a:rPr lang="en-US" sz="45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5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en-US" sz="45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5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được</a:t>
                </a:r>
                <a:r>
                  <a:rPr lang="en-US" sz="45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5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tính</a:t>
                </a:r>
                <a:r>
                  <a:rPr lang="en-US" sz="45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5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theo</a:t>
                </a:r>
                <a:r>
                  <a:rPr lang="en-US" sz="45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5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các</a:t>
                </a:r>
                <a:r>
                  <a:rPr lang="en-US" sz="45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5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cạnh</a:t>
                </a:r>
                <a:r>
                  <a:rPr lang="en-US" sz="45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5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của</a:t>
                </a:r>
                <a:r>
                  <a:rPr lang="en-US" sz="45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tam </a:t>
                </a:r>
                <a:r>
                  <a:rPr lang="en-US" sz="45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giác</a:t>
                </a:r>
                <a:r>
                  <a:rPr lang="en-US" sz="45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5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𝑨𝑩𝑪</m:t>
                    </m:r>
                  </m:oMath>
                </a14:m>
                <a:r>
                  <a:rPr lang="en-US" sz="45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hay </a:t>
                </a:r>
                <a:r>
                  <a:rPr lang="en-US" sz="45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không</a:t>
                </a:r>
                <a:r>
                  <a:rPr lang="en-US" sz="45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?</a:t>
                </a:r>
              </a:p>
              <a:p>
                <a:pPr marL="457200" marR="0" lvl="0" indent="-457200" algn="l" defTabSz="1828800" rtl="0" eaLnBrk="1" fontAlgn="auto" latinLnBrk="0" hangingPunct="1">
                  <a:lnSpc>
                    <a:spcPct val="90000"/>
                  </a:lnSpc>
                  <a:spcBef>
                    <a:spcPts val="2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omaho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9" name="Content Placeholder 2">
                <a:extLst>
                  <a:ext uri="{FF2B5EF4-FFF2-40B4-BE49-F238E27FC236}">
                    <a16:creationId xmlns:a16="http://schemas.microsoft.com/office/drawing/2014/main" id="{14822BB7-DB89-4357-87F0-6E511FC44A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093" y="2819400"/>
                <a:ext cx="10928308" cy="10683876"/>
              </a:xfrm>
              <a:prstGeom prst="rect">
                <a:avLst/>
              </a:prstGeom>
              <a:blipFill>
                <a:blip r:embed="rId3"/>
                <a:stretch>
                  <a:fillRect l="-2284" r="-669"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8B49A2E-2A9D-46FD-AE9C-29462A33F0E6}"/>
              </a:ext>
            </a:extLst>
          </p:cNvPr>
          <p:cNvSpPr txBox="1">
            <a:spLocks/>
          </p:cNvSpPr>
          <p:nvPr/>
        </p:nvSpPr>
        <p:spPr>
          <a:xfrm>
            <a:off x="11316929" y="2819400"/>
            <a:ext cx="12793979" cy="10674718"/>
          </a:xfrm>
          <a:prstGeom prst="rect">
            <a:avLst/>
          </a:prstGeom>
          <a:solidFill>
            <a:srgbClr val="D6F7FE"/>
          </a:solidFill>
          <a:ln>
            <a:solidFill>
              <a:srgbClr val="00B0F0"/>
            </a:solidFill>
          </a:ln>
        </p:spPr>
        <p:txBody>
          <a:bodyPr/>
          <a:lstStyle>
            <a:lvl1pPr marL="457200" indent="-457200" algn="l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1pPr>
            <a:lvl2pPr marL="1371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2pPr>
            <a:lvl3pPr marL="2286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3pPr>
            <a:lvl4pPr marL="3200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4pPr>
            <a:lvl5pPr marL="41148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omaho"/>
              <a:ea typeface="+mn-ea"/>
              <a:cs typeface="+mn-cs"/>
            </a:endParaRPr>
          </a:p>
          <a:p>
            <a:pPr marL="457200" marR="0" lvl="0" indent="-45720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omaho"/>
              <a:ea typeface="+mn-ea"/>
              <a:cs typeface="+mn-cs"/>
            </a:endParaRPr>
          </a:p>
          <a:p>
            <a:pPr marL="457200" marR="0" lvl="0" indent="-45720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omaho"/>
              <a:ea typeface="+mn-ea"/>
              <a:cs typeface="+mn-cs"/>
            </a:endParaRPr>
          </a:p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omaho"/>
              <a:ea typeface="+mn-ea"/>
              <a:cs typeface="+mn-cs"/>
            </a:endParaRPr>
          </a:p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omaho"/>
              <a:ea typeface="+mn-ea"/>
              <a:cs typeface="+mn-cs"/>
            </a:endParaRPr>
          </a:p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omaho"/>
              <a:ea typeface="+mn-ea"/>
              <a:cs typeface="+mn-cs"/>
            </a:endParaRPr>
          </a:p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omaho"/>
              <a:ea typeface="+mn-ea"/>
              <a:cs typeface="+mn-cs"/>
            </a:endParaRPr>
          </a:p>
        </p:txBody>
      </p:sp>
      <p:sp>
        <p:nvSpPr>
          <p:cNvPr id="2" name="Rectangle 10">
            <a:extLst>
              <a:ext uri="{FF2B5EF4-FFF2-40B4-BE49-F238E27FC236}">
                <a16:creationId xmlns:a16="http://schemas.microsoft.com/office/drawing/2014/main" id="{8233E2B0-0EC7-4FE9-8FF2-54F676EA43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438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2177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FA83AE2-C7AA-482A-BA37-B30830689BC0}"/>
              </a:ext>
            </a:extLst>
          </p:cNvPr>
          <p:cNvGrpSpPr/>
          <p:nvPr/>
        </p:nvGrpSpPr>
        <p:grpSpPr>
          <a:xfrm>
            <a:off x="278408" y="2819400"/>
            <a:ext cx="4760084" cy="782181"/>
            <a:chOff x="22440" y="27674"/>
            <a:chExt cx="722546" cy="200751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3EA6E730-FABB-4357-8D94-C901A2D8A58B}"/>
                </a:ext>
              </a:extLst>
            </p:cNvPr>
            <p:cNvGrpSpPr/>
            <p:nvPr/>
          </p:nvGrpSpPr>
          <p:grpSpPr>
            <a:xfrm>
              <a:off x="22440" y="56989"/>
              <a:ext cx="722546" cy="160779"/>
              <a:chOff x="31572" y="57432"/>
              <a:chExt cx="1016634" cy="198971"/>
            </a:xfrm>
          </p:grpSpPr>
          <p:sp>
            <p:nvSpPr>
              <p:cNvPr id="25" name="Arrow: Pentagon 24">
                <a:extLst>
                  <a:ext uri="{FF2B5EF4-FFF2-40B4-BE49-F238E27FC236}">
                    <a16:creationId xmlns:a16="http://schemas.microsoft.com/office/drawing/2014/main" id="{AA75FF50-C617-4CED-A1D9-898FE0482F4B}"/>
                  </a:ext>
                </a:extLst>
              </p:cNvPr>
              <p:cNvSpPr/>
              <p:nvPr/>
            </p:nvSpPr>
            <p:spPr>
              <a:xfrm>
                <a:off x="200549" y="57432"/>
                <a:ext cx="847657" cy="196062"/>
              </a:xfrm>
              <a:prstGeom prst="homePlate">
                <a:avLst/>
              </a:prstGeom>
              <a:solidFill>
                <a:srgbClr val="FCFFEF"/>
              </a:solidFill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2177278" rtl="0" eaLnBrk="1" fontAlgn="auto" latinLnBrk="0" hangingPunct="1">
                  <a:lnSpc>
                    <a:spcPct val="106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Calibri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6" name="Arrow: Chevron 25">
                <a:extLst>
                  <a:ext uri="{FF2B5EF4-FFF2-40B4-BE49-F238E27FC236}">
                    <a16:creationId xmlns:a16="http://schemas.microsoft.com/office/drawing/2014/main" id="{A4EC1DAF-00F7-42BB-8ED7-F84F8D949945}"/>
                  </a:ext>
                </a:extLst>
              </p:cNvPr>
              <p:cNvSpPr/>
              <p:nvPr/>
            </p:nvSpPr>
            <p:spPr>
              <a:xfrm>
                <a:off x="31572" y="60341"/>
                <a:ext cx="162630" cy="196062"/>
              </a:xfrm>
              <a:prstGeom prst="chevron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" name="Arrow: Chevron 32">
                <a:extLst>
                  <a:ext uri="{FF2B5EF4-FFF2-40B4-BE49-F238E27FC236}">
                    <a16:creationId xmlns:a16="http://schemas.microsoft.com/office/drawing/2014/main" id="{316F44C2-5618-4D13-8220-DEC3E4CF4C87}"/>
                  </a:ext>
                </a:extLst>
              </p:cNvPr>
              <p:cNvSpPr/>
              <p:nvPr/>
            </p:nvSpPr>
            <p:spPr>
              <a:xfrm>
                <a:off x="116273" y="60276"/>
                <a:ext cx="176766" cy="196062"/>
              </a:xfrm>
              <a:prstGeom prst="chevron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24" name="TextBox 56">
              <a:extLst>
                <a:ext uri="{FF2B5EF4-FFF2-40B4-BE49-F238E27FC236}">
                  <a16:creationId xmlns:a16="http://schemas.microsoft.com/office/drawing/2014/main" id="{A985A6F7-BF70-4B42-AB6A-2E9064079024}"/>
                </a:ext>
              </a:extLst>
            </p:cNvPr>
            <p:cNvSpPr txBox="1"/>
            <p:nvPr/>
          </p:nvSpPr>
          <p:spPr>
            <a:xfrm>
              <a:off x="211250" y="27674"/>
              <a:ext cx="530676" cy="200751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 marL="0" marR="0" lvl="0" indent="0" algn="l" defTabSz="2177278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Thảo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omaho"/>
                  <a:ea typeface="Calibri" panose="020F0502020204030204" pitchFamily="34" charset="0"/>
                  <a:cs typeface="Times New Roman" panose="02020603050405020304" pitchFamily="18" charset="0"/>
                </a:rPr>
                <a:t>luận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A48C6E0B-9A35-47A9-9659-07A622D4405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238723363"/>
                  </p:ext>
                </p:extLst>
              </p:nvPr>
            </p:nvGraphicFramePr>
            <p:xfrm>
              <a:off x="11887200" y="9715537"/>
              <a:ext cx="11469480" cy="1863789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1469480">
                      <a:extLst>
                        <a:ext uri="{9D8B030D-6E8A-4147-A177-3AD203B41FA5}">
                          <a16:colId xmlns:a16="http://schemas.microsoft.com/office/drawing/2014/main" val="3111074408"/>
                        </a:ext>
                      </a:extLst>
                    </a:gridCol>
                  </a:tblGrid>
                  <a:tr h="0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6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4800" dirty="0">
                              <a:solidFill>
                                <a:schemeClr val="tx1"/>
                              </a:solidFill>
                              <a:effectLst/>
                            </a:rPr>
                            <a:t>Công </a:t>
                          </a:r>
                          <a:r>
                            <a:rPr lang="en-US" sz="4800" dirty="0" err="1">
                              <a:solidFill>
                                <a:schemeClr val="tx1"/>
                              </a:solidFill>
                              <a:effectLst/>
                            </a:rPr>
                            <a:t>thức</a:t>
                          </a:r>
                          <a:r>
                            <a:rPr lang="en-US" sz="4800" dirty="0">
                              <a:solidFill>
                                <a:schemeClr val="tx1"/>
                              </a:solidFill>
                              <a:effectLst/>
                            </a:rPr>
                            <a:t> Heron.  </a:t>
                          </a:r>
                          <a:r>
                            <a:rPr lang="en-US" sz="4800" dirty="0" err="1">
                              <a:solidFill>
                                <a:schemeClr val="tx1"/>
                              </a:solidFill>
                              <a:effectLst/>
                            </a:rPr>
                            <a:t>Trong</a:t>
                          </a:r>
                          <a:r>
                            <a:rPr lang="en-US" sz="4800" dirty="0">
                              <a:solidFill>
                                <a:schemeClr val="tx1"/>
                              </a:solidFill>
                              <a:effectLst/>
                            </a:rPr>
                            <a:t> tam </a:t>
                          </a:r>
                          <a:r>
                            <a:rPr lang="en-US" sz="4800" dirty="0" err="1">
                              <a:solidFill>
                                <a:schemeClr val="tx1"/>
                              </a:solidFill>
                              <a:effectLst/>
                            </a:rPr>
                            <a:t>giác</a:t>
                          </a:r>
                          <a:r>
                            <a:rPr lang="en-US" sz="4800" dirty="0">
                              <a:solidFill>
                                <a:schemeClr val="tx1"/>
                              </a:solidFill>
                              <a:effectLst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sz="4800" b="1" i="1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𝑨𝑩𝑪</m:t>
                              </m:r>
                            </m:oMath>
                          </a14:m>
                          <a:r>
                            <a:rPr lang="en-US" sz="4800" b="1" dirty="0">
                              <a:solidFill>
                                <a:schemeClr val="tx1"/>
                              </a:solidFill>
                              <a:effectLst/>
                            </a:rPr>
                            <a:t>:</a:t>
                          </a:r>
                        </a:p>
                        <a:p>
                          <a:pPr marL="0" marR="0" algn="ctr">
                            <a:lnSpc>
                              <a:spcPct val="106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4800" b="1" dirty="0">
                              <a:solidFill>
                                <a:schemeClr val="tx1"/>
                              </a:solidFill>
                              <a:effectLst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sz="4800" b="1" i="1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𝑺</m:t>
                              </m:r>
                              <m:r>
                                <a:rPr lang="en-US" sz="4800" b="1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ad>
                                <m:radPr>
                                  <m:degHide m:val="on"/>
                                  <m:ctrlPr>
                                    <a:rPr lang="en-US" sz="4800" b="1" i="1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4800" b="1" i="1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𝒑</m:t>
                                  </m:r>
                                  <m:r>
                                    <a:rPr lang="en-US" sz="4800" b="1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4800" b="1" i="1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𝒑</m:t>
                                  </m:r>
                                  <m:r>
                                    <a:rPr lang="en-US" sz="4800" b="1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4800" b="1" i="1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𝒂</m:t>
                                  </m:r>
                                  <m:r>
                                    <a:rPr lang="en-US" sz="4800" b="1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)(</m:t>
                                  </m:r>
                                  <m:r>
                                    <a:rPr lang="en-US" sz="4800" b="1" i="1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𝒑</m:t>
                                  </m:r>
                                  <m:r>
                                    <a:rPr lang="en-US" sz="4800" b="1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4800" b="1" i="1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𝒃</m:t>
                                  </m:r>
                                  <m:r>
                                    <a:rPr lang="en-US" sz="4800" b="1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)(</m:t>
                                  </m:r>
                                  <m:r>
                                    <a:rPr lang="en-US" sz="4800" b="1" i="1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𝒑</m:t>
                                  </m:r>
                                  <m:r>
                                    <a:rPr lang="en-US" sz="4800" b="1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4800" b="1" i="1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𝒄</m:t>
                                  </m:r>
                                  <m:r>
                                    <a:rPr lang="en-US" sz="4800" b="1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</m:rad>
                            </m:oMath>
                          </a14:m>
                          <a:r>
                            <a:rPr lang="en-US" sz="4800" dirty="0">
                              <a:solidFill>
                                <a:schemeClr val="tx1"/>
                              </a:solidFill>
                              <a:effectLst/>
                            </a:rPr>
                            <a:t>.</a:t>
                          </a:r>
                          <a:endParaRPr lang="en-US" sz="48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rgbClr val="FFFFEB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4067194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A48C6E0B-9A35-47A9-9659-07A622D4405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238723363"/>
                  </p:ext>
                </p:extLst>
              </p:nvPr>
            </p:nvGraphicFramePr>
            <p:xfrm>
              <a:off x="11887200" y="9715537"/>
              <a:ext cx="11469480" cy="1863789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1469480">
                      <a:extLst>
                        <a:ext uri="{9D8B030D-6E8A-4147-A177-3AD203B41FA5}">
                          <a16:colId xmlns:a16="http://schemas.microsoft.com/office/drawing/2014/main" val="3111074408"/>
                        </a:ext>
                      </a:extLst>
                    </a:gridCol>
                  </a:tblGrid>
                  <a:tr h="186378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06" t="-6515" r="-213" b="-1563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40671941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C11778D-25E0-D662-FC00-AF1A04F1D5F2}"/>
                  </a:ext>
                </a:extLst>
              </p:cNvPr>
              <p:cNvSpPr txBox="1"/>
              <p:nvPr/>
            </p:nvSpPr>
            <p:spPr>
              <a:xfrm>
                <a:off x="157565" y="6547536"/>
                <a:ext cx="12034435" cy="69465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4800" b="1" dirty="0" err="1">
                    <a:solidFill>
                      <a:srgbClr val="FF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Lời</a:t>
                </a:r>
                <a:r>
                  <a:rPr lang="en-US" sz="4800" b="1" dirty="0">
                    <a:solidFill>
                      <a:srgbClr val="FF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srgbClr val="FF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giải</a:t>
                </a:r>
                <a:r>
                  <a:rPr lang="en-US" sz="4800" b="1" dirty="0">
                    <a:solidFill>
                      <a:srgbClr val="FF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endParaRPr lang="en-US" sz="4800" dirty="0"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450215" algn="just">
                  <a:lnSpc>
                    <a:spcPct val="107000"/>
                  </a:lnSpc>
                  <a:spcAft>
                    <a:spcPts val="800"/>
                  </a:spcAft>
                  <a:tabLst>
                    <a:tab pos="2438400" algn="l"/>
                  </a:tabLst>
                </a:pPr>
                <a:r>
                  <a:rPr lang="en-US" sz="4800" b="1" dirty="0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Ta </a:t>
                </a:r>
                <a:r>
                  <a:rPr lang="en-US" sz="4800" b="1" dirty="0" err="1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en-US" sz="4800" b="1" dirty="0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: </a:t>
                </a:r>
              </a:p>
              <a:p>
                <a:pPr marL="450215" algn="just">
                  <a:lnSpc>
                    <a:spcPct val="107000"/>
                  </a:lnSpc>
                  <a:spcAft>
                    <a:spcPts val="800"/>
                  </a:spcAft>
                  <a:tabLst>
                    <a:tab pos="2438400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𝒔𝒊𝒏</m:t>
                          </m:r>
                        </m:fName>
                        <m:e>
                          <m: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𝑨</m:t>
                          </m:r>
                        </m:e>
                      </m:func>
                      <m:r>
                        <a:rPr lang="en-US" sz="4800" b="1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  <m: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func>
                            <m:funcPr>
                              <m:ctrlPr>
                                <a:rPr lang="en-US" sz="4800" b="1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sSup>
                                <m:sSupPr>
                                  <m:ctrlPr>
                                    <a:rPr lang="en-US" sz="4800" b="1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800" b="1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𝒄𝒐𝒔</m:t>
                                  </m:r>
                                </m:e>
                                <m:sup>
                                  <m:r>
                                    <a:rPr lang="en-US" sz="4800" b="1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</m:fName>
                            <m:e>
                              <m:r>
                                <a:rPr lang="en-US" sz="4800" b="1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𝑨</m:t>
                              </m:r>
                            </m:e>
                          </m:func>
                        </m:e>
                      </m:rad>
                    </m:oMath>
                    <m:oMath xmlns:m="http://schemas.openxmlformats.org/officeDocument/2006/math">
                      <m:r>
                        <a:rPr lang="en-US" sz="4800" b="1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  <m: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4800" b="1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4800" b="1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4800" b="1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fPr>
                                    <m:num>
                                      <m:sSup>
                                        <m:sSupPr>
                                          <m:ctrlPr>
                                            <a:rPr lang="en-US" sz="4800" b="1" i="1">
                                              <a:effectLst/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4800" b="1" i="1">
                                              <a:effectLst/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Times New Roman" panose="02020603050405020304" pitchFamily="18" charset="0"/>
                                            </a:rPr>
                                            <m:t>𝒃</m:t>
                                          </m:r>
                                        </m:e>
                                        <m:sup>
                                          <m:r>
                                            <a:rPr lang="en-US" sz="4800" b="1" i="1">
                                              <a:effectLst/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Times New Roman" panose="02020603050405020304" pitchFamily="18" charset="0"/>
                                            </a:rPr>
                                            <m:t>𝟐</m:t>
                                          </m:r>
                                        </m:sup>
                                      </m:sSup>
                                      <m:r>
                                        <a:rPr lang="en-US" sz="4800" b="1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+</m:t>
                                      </m:r>
                                      <m:sSup>
                                        <m:sSupPr>
                                          <m:ctrlPr>
                                            <a:rPr lang="en-US" sz="4800" b="1" i="1">
                                              <a:effectLst/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4800" b="1" i="1">
                                              <a:effectLst/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Times New Roman" panose="02020603050405020304" pitchFamily="18" charset="0"/>
                                            </a:rPr>
                                            <m:t>𝒄</m:t>
                                          </m:r>
                                        </m:e>
                                        <m:sup>
                                          <m:r>
                                            <a:rPr lang="en-US" sz="4800" b="1" i="1">
                                              <a:effectLst/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Times New Roman" panose="02020603050405020304" pitchFamily="18" charset="0"/>
                                            </a:rPr>
                                            <m:t>𝟐</m:t>
                                          </m:r>
                                        </m:sup>
                                      </m:sSup>
                                      <m:r>
                                        <a:rPr lang="en-US" sz="4800" b="1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−</m:t>
                                      </m:r>
                                      <m:sSup>
                                        <m:sSupPr>
                                          <m:ctrlPr>
                                            <a:rPr lang="en-US" sz="4800" b="1" i="1">
                                              <a:effectLst/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4800" b="1" i="1">
                                              <a:effectLst/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Times New Roman" panose="02020603050405020304" pitchFamily="18" charset="0"/>
                                            </a:rPr>
                                            <m:t>𝒂</m:t>
                                          </m:r>
                                        </m:e>
                                        <m:sup>
                                          <m:r>
                                            <a:rPr lang="en-US" sz="4800" b="1" i="1">
                                              <a:effectLst/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Times New Roman" panose="02020603050405020304" pitchFamily="18" charset="0"/>
                                            </a:rPr>
                                            <m:t>𝟐</m:t>
                                          </m:r>
                                        </m:sup>
                                      </m:sSup>
                                    </m:num>
                                    <m:den>
                                      <m:r>
                                        <a:rPr lang="en-US" sz="4800" b="1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𝟐</m:t>
                                      </m:r>
                                      <m:r>
                                        <a:rPr lang="en-US" sz="4800" b="1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𝒃𝒄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sz="4800" b="1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</m:sup>
                          </m:sSup>
                        </m:e>
                      </m:rad>
                    </m:oMath>
                    <m:oMath xmlns:m="http://schemas.openxmlformats.org/officeDocument/2006/math">
                      <m:r>
                        <a:rPr lang="en-US" sz="4800" b="1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4800" b="1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sSup>
                                <m:sSupPr>
                                  <m:ctrlPr>
                                    <a:rPr lang="en-US" sz="4800" b="1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4800" b="1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4800" b="1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𝟐</m:t>
                                      </m:r>
                                      <m:r>
                                        <a:rPr lang="en-US" sz="4800" b="1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𝒃𝒄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4800" b="1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  <m:r>
                                <a:rPr lang="en-US" sz="4800" b="1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sz="4800" b="1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4800" b="1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en-US" sz="4800" b="1" i="1">
                                              <a:effectLst/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4800" b="1" i="1">
                                              <a:effectLst/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Times New Roman" panose="02020603050405020304" pitchFamily="18" charset="0"/>
                                            </a:rPr>
                                            <m:t>𝒃</m:t>
                                          </m:r>
                                        </m:e>
                                        <m:sup>
                                          <m:r>
                                            <a:rPr lang="en-US" sz="4800" b="1" i="1">
                                              <a:effectLst/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Times New Roman" panose="02020603050405020304" pitchFamily="18" charset="0"/>
                                            </a:rPr>
                                            <m:t>𝟐</m:t>
                                          </m:r>
                                        </m:sup>
                                      </m:sSup>
                                      <m:r>
                                        <a:rPr lang="en-US" sz="4800" b="1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+</m:t>
                                      </m:r>
                                      <m:sSup>
                                        <m:sSupPr>
                                          <m:ctrlPr>
                                            <a:rPr lang="en-US" sz="4800" b="1" i="1">
                                              <a:effectLst/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4800" b="1" i="1">
                                              <a:effectLst/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Times New Roman" panose="02020603050405020304" pitchFamily="18" charset="0"/>
                                            </a:rPr>
                                            <m:t>𝒄</m:t>
                                          </m:r>
                                        </m:e>
                                        <m:sup>
                                          <m:r>
                                            <a:rPr lang="en-US" sz="4800" b="1" i="1">
                                              <a:effectLst/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Times New Roman" panose="02020603050405020304" pitchFamily="18" charset="0"/>
                                            </a:rPr>
                                            <m:t>𝟐</m:t>
                                          </m:r>
                                        </m:sup>
                                      </m:sSup>
                                      <m:r>
                                        <a:rPr lang="en-US" sz="4800" b="1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−</m:t>
                                      </m:r>
                                      <m:sSup>
                                        <m:sSupPr>
                                          <m:ctrlPr>
                                            <a:rPr lang="en-US" sz="4800" b="1" i="1">
                                              <a:effectLst/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4800" b="1" i="1">
                                              <a:effectLst/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Times New Roman" panose="02020603050405020304" pitchFamily="18" charset="0"/>
                                            </a:rPr>
                                            <m:t>𝒂</m:t>
                                          </m:r>
                                        </m:e>
                                        <m:sup>
                                          <m:r>
                                            <a:rPr lang="en-US" sz="4800" b="1" i="1">
                                              <a:effectLst/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Times New Roman" panose="02020603050405020304" pitchFamily="18" charset="0"/>
                                            </a:rPr>
                                            <m:t>𝟐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  <m:sup>
                                  <m:r>
                                    <a:rPr lang="en-US" sz="4800" b="1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</m:e>
                          </m:rad>
                        </m:num>
                        <m:den>
                          <m: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  <m: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𝒃𝒄</m:t>
                          </m:r>
                        </m:den>
                      </m:f>
                    </m:oMath>
                  </m:oMathPara>
                </a14:m>
                <a:br>
                  <a:rPr lang="en-US" sz="4800" b="1" i="1" dirty="0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</a:br>
                <a:endParaRPr lang="en-US" sz="4800" dirty="0"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C11778D-25E0-D662-FC00-AF1A04F1D5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565" y="6547536"/>
                <a:ext cx="12034435" cy="6946582"/>
              </a:xfrm>
              <a:prstGeom prst="rect">
                <a:avLst/>
              </a:prstGeom>
              <a:blipFill>
                <a:blip r:embed="rId5"/>
                <a:stretch>
                  <a:fillRect t="-22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B5216F65-A3B0-12D9-CE31-565B20BA776A}"/>
                  </a:ext>
                </a:extLst>
              </p:cNvPr>
              <p:cNvSpPr txBox="1"/>
              <p:nvPr/>
            </p:nvSpPr>
            <p:spPr>
              <a:xfrm>
                <a:off x="11322245" y="2785070"/>
                <a:ext cx="12034435" cy="574670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4800" b="1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d>
                                <m:dPr>
                                  <m:ctrlPr>
                                    <a:rPr lang="en-US" sz="4800" b="1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4800" b="1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  <m:r>
                                    <a:rPr lang="en-US" sz="4800" b="1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𝒃𝒄</m:t>
                                  </m:r>
                                  <m:r>
                                    <a:rPr lang="en-US" sz="4800" b="1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−</m:t>
                                  </m:r>
                                  <m:sSup>
                                    <m:sSupPr>
                                      <m:ctrlPr>
                                        <a:rPr lang="en-US" sz="4800" b="1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4800" b="1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𝒃</m:t>
                                      </m:r>
                                    </m:e>
                                    <m:sup>
                                      <m:r>
                                        <a:rPr lang="en-US" sz="4800" b="1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𝟐</m:t>
                                      </m:r>
                                    </m:sup>
                                  </m:sSup>
                                  <m:r>
                                    <a:rPr lang="en-US" sz="4800" b="1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−</m:t>
                                  </m:r>
                                  <m:sSup>
                                    <m:sSupPr>
                                      <m:ctrlPr>
                                        <a:rPr lang="en-US" sz="4800" b="1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4800" b="1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𝒄</m:t>
                                      </m:r>
                                    </m:e>
                                    <m:sup>
                                      <m:r>
                                        <a:rPr lang="en-US" sz="4800" b="1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𝟐</m:t>
                                      </m:r>
                                    </m:sup>
                                  </m:sSup>
                                  <m:r>
                                    <a:rPr lang="en-US" sz="4800" b="1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+</m:t>
                                  </m:r>
                                  <m:sSup>
                                    <m:sSupPr>
                                      <m:ctrlPr>
                                        <a:rPr lang="en-US" sz="4800" b="1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4800" b="1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𝒂</m:t>
                                      </m:r>
                                    </m:e>
                                    <m:sup>
                                      <m:r>
                                        <a:rPr lang="en-US" sz="4800" b="1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𝟐</m:t>
                                      </m:r>
                                    </m:sup>
                                  </m:sSup>
                                </m:e>
                              </m:d>
                              <m:d>
                                <m:dPr>
                                  <m:ctrlPr>
                                    <a:rPr lang="en-US" sz="4800" b="1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4800" b="1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  <m:r>
                                    <a:rPr lang="en-US" sz="4800" b="1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𝒃𝒄</m:t>
                                  </m:r>
                                  <m:r>
                                    <a:rPr lang="en-US" sz="4800" b="1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+</m:t>
                                  </m:r>
                                  <m:sSup>
                                    <m:sSupPr>
                                      <m:ctrlPr>
                                        <a:rPr lang="en-US" sz="4800" b="1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4800" b="1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𝒃</m:t>
                                      </m:r>
                                    </m:e>
                                    <m:sup>
                                      <m:r>
                                        <a:rPr lang="en-US" sz="4800" b="1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𝟐</m:t>
                                      </m:r>
                                    </m:sup>
                                  </m:sSup>
                                  <m:r>
                                    <a:rPr lang="en-US" sz="4800" b="1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+</m:t>
                                  </m:r>
                                  <m:sSup>
                                    <m:sSupPr>
                                      <m:ctrlPr>
                                        <a:rPr lang="en-US" sz="4800" b="1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4800" b="1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𝒄</m:t>
                                      </m:r>
                                    </m:e>
                                    <m:sup>
                                      <m:r>
                                        <a:rPr lang="en-US" sz="4800" b="1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𝟐</m:t>
                                      </m:r>
                                    </m:sup>
                                  </m:sSup>
                                  <m:r>
                                    <a:rPr lang="en-US" sz="4800" b="1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−</m:t>
                                  </m:r>
                                  <m:sSup>
                                    <m:sSupPr>
                                      <m:ctrlPr>
                                        <a:rPr lang="en-US" sz="4800" b="1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4800" b="1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𝒂</m:t>
                                      </m:r>
                                    </m:e>
                                    <m:sup>
                                      <m:r>
                                        <a:rPr lang="en-US" sz="4800" b="1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𝟐</m:t>
                                      </m:r>
                                    </m:sup>
                                  </m:sSup>
                                </m:e>
                              </m:d>
                            </m:e>
                          </m:rad>
                        </m:num>
                        <m:den>
                          <m: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  <m: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𝒃𝒄</m:t>
                          </m:r>
                        </m:den>
                      </m:f>
                    </m:oMath>
                  </m:oMathPara>
                </a14:m>
                <a:br>
                  <a:rPr lang="en-US" sz="4800" dirty="0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</a:br>
                <a14:m>
                  <m:oMath xmlns:m="http://schemas.openxmlformats.org/officeDocument/2006/math">
                    <m:r>
                      <a:rPr lang="en-US" sz="4800" b="1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4800" b="1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d>
                              <m:dPr>
                                <m:ctrlPr>
                                  <a:rPr lang="en-US" sz="4800" b="1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sz="4800" b="1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4800" b="1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𝒂</m:t>
                                    </m:r>
                                  </m:e>
                                  <m:sup>
                                    <m:r>
                                      <a:rPr lang="en-US" sz="4800" b="1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𝟐</m:t>
                                    </m:r>
                                  </m:sup>
                                </m:sSup>
                                <m:r>
                                  <a:rPr lang="en-US" sz="4800" b="1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sSup>
                                  <m:sSupPr>
                                    <m:ctrlPr>
                                      <a:rPr lang="en-US" sz="4800" b="1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ctrlPr>
                                          <a:rPr lang="en-US" sz="4800" b="1" i="1"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4800" b="1" i="1"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𝒃</m:t>
                                        </m:r>
                                        <m:r>
                                          <a:rPr lang="en-US" sz="4800" b="1" i="1"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−</m:t>
                                        </m:r>
                                        <m:r>
                                          <a:rPr lang="en-US" sz="4800" b="1" i="1"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𝒄</m:t>
                                        </m:r>
                                      </m:e>
                                    </m:d>
                                  </m:e>
                                  <m:sup>
                                    <m:r>
                                      <a:rPr lang="en-US" sz="4800" b="1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𝟐</m:t>
                                    </m:r>
                                  </m:sup>
                                </m:sSup>
                              </m:e>
                            </m:d>
                            <m:d>
                              <m:dPr>
                                <m:ctrlPr>
                                  <a:rPr lang="en-US" sz="4800" b="1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sz="4800" b="1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ctrlPr>
                                          <a:rPr lang="en-US" sz="4800" b="1" i="1"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4800" b="1" i="1"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𝒃</m:t>
                                        </m:r>
                                        <m:r>
                                          <a:rPr lang="en-US" sz="4800" b="1" i="1"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+</m:t>
                                        </m:r>
                                        <m:r>
                                          <a:rPr lang="en-US" sz="4800" b="1" i="1"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𝒄</m:t>
                                        </m:r>
                                      </m:e>
                                    </m:d>
                                  </m:e>
                                  <m:sup>
                                    <m:r>
                                      <a:rPr lang="en-US" sz="4800" b="1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𝟐</m:t>
                                    </m:r>
                                  </m:sup>
                                </m:sSup>
                                <m:r>
                                  <a:rPr lang="en-US" sz="4800" b="1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sSup>
                                  <m:sSupPr>
                                    <m:ctrlPr>
                                      <a:rPr lang="en-US" sz="4800" b="1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4800" b="1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𝒂</m:t>
                                    </m:r>
                                  </m:e>
                                  <m:sup>
                                    <m:r>
                                      <a:rPr lang="en-US" sz="4800" b="1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𝟐</m:t>
                                    </m:r>
                                  </m:sup>
                                </m:sSup>
                              </m:e>
                            </m:d>
                          </m:e>
                        </m:rad>
                      </m:num>
                      <m:den>
                        <m: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𝒃𝒄</m:t>
                        </m:r>
                      </m:den>
                    </m:f>
                    <m:r>
                      <a:rPr lang="en-US" sz="4800" b="1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4800" b="1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800" b="1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𝒑</m:t>
                            </m:r>
                            <m:d>
                              <m:dPr>
                                <m:ctrlPr>
                                  <a:rPr lang="en-US" sz="4800" b="1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4800" b="1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𝒑</m:t>
                                </m:r>
                                <m:r>
                                  <a:rPr lang="en-US" sz="4800" b="1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r>
                                  <a:rPr lang="en-US" sz="4800" b="1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𝒂</m:t>
                                </m:r>
                              </m:e>
                            </m:d>
                            <m:d>
                              <m:dPr>
                                <m:ctrlPr>
                                  <a:rPr lang="en-US" sz="4800" b="1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4800" b="1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𝒑</m:t>
                                </m:r>
                                <m:r>
                                  <a:rPr lang="en-US" sz="4800" b="1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r>
                                  <a:rPr lang="en-US" sz="4800" b="1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𝒃</m:t>
                                </m:r>
                              </m:e>
                            </m:d>
                            <m:d>
                              <m:dPr>
                                <m:ctrlPr>
                                  <a:rPr lang="en-US" sz="4800" b="1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4800" b="1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𝒑</m:t>
                                </m:r>
                                <m:r>
                                  <a:rPr lang="en-US" sz="4800" b="1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r>
                                  <a:rPr lang="en-US" sz="4800" b="1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𝒄</m:t>
                                </m:r>
                              </m:e>
                            </m:d>
                          </m:e>
                        </m:rad>
                      </m:num>
                      <m:den>
                        <m: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𝒃𝒄</m:t>
                        </m:r>
                      </m:den>
                    </m:f>
                  </m:oMath>
                </a14:m>
                <a:r>
                  <a:rPr lang="en-US" sz="4800" b="1" dirty="0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</a:p>
              <a:p>
                <a:pPr marL="450215" algn="just">
                  <a:lnSpc>
                    <a:spcPct val="107000"/>
                  </a:lnSpc>
                  <a:spcAft>
                    <a:spcPts val="800"/>
                  </a:spcAft>
                  <a:tabLst>
                    <a:tab pos="2438400" algn="l"/>
                  </a:tabLst>
                </a:pPr>
                <a:r>
                  <a:rPr lang="en-US" sz="4800" b="1" dirty="0" err="1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Nên</a:t>
                </a:r>
                <a:r>
                  <a:rPr lang="en-US" sz="4800" b="1" dirty="0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từ</a:t>
                </a:r>
                <a:r>
                  <a:rPr lang="en-US" sz="4800" b="1" dirty="0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công</a:t>
                </a:r>
                <a:r>
                  <a:rPr lang="en-US" sz="4800" b="1" dirty="0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thức</a:t>
                </a:r>
                <a:r>
                  <a:rPr lang="en-US" sz="4800" b="1" dirty="0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𝑺</m:t>
                    </m:r>
                    <m:r>
                      <a:rPr lang="en-US" sz="48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  <m:r>
                      <a:rPr lang="en-US" sz="48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𝒃𝒄</m:t>
                    </m:r>
                    <m:r>
                      <a:rPr lang="en-US" sz="4800" b="1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func>
                      <m:funcPr>
                        <m:ctrlP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𝒔𝒊𝒏</m:t>
                        </m:r>
                      </m:fName>
                      <m:e>
                        <m: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𝑨</m:t>
                        </m:r>
                      </m:e>
                    </m:func>
                  </m:oMath>
                </a14:m>
                <a:r>
                  <a:rPr lang="en-US" sz="4800" b="1" dirty="0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ta </a:t>
                </a:r>
                <a:r>
                  <a:rPr lang="en-US" sz="4800" b="1" dirty="0" err="1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en-US" sz="4800" b="1" dirty="0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48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𝑺</m:t>
                    </m:r>
                    <m:r>
                      <a:rPr lang="en-US" sz="48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𝒑</m:t>
                        </m:r>
                        <m: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𝒑</m:t>
                        </m:r>
                        <m: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𝒂</m:t>
                        </m:r>
                        <m: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)(</m:t>
                        </m:r>
                        <m: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𝒑</m:t>
                        </m:r>
                        <m: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𝒃</m:t>
                        </m:r>
                        <m: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)(</m:t>
                        </m:r>
                        <m: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𝒑</m:t>
                        </m:r>
                        <m: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𝒄</m:t>
                        </m:r>
                        <m: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</m:rad>
                  </m:oMath>
                </a14:m>
                <a:endParaRPr lang="en-US" sz="4800" b="1" dirty="0"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B5216F65-A3B0-12D9-CE31-565B20BA77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22245" y="2785070"/>
                <a:ext cx="12034435" cy="5746701"/>
              </a:xfrm>
              <a:prstGeom prst="rect">
                <a:avLst/>
              </a:prstGeom>
              <a:blipFill>
                <a:blip r:embed="rId6"/>
                <a:stretch>
                  <a:fillRect r="-39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811147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1A29001-3C10-4FEF-981D-E260279A6E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9600" y="1905000"/>
            <a:ext cx="15849600" cy="850997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A6A0871-71B1-40A3-B27C-9D619C7955C5}"/>
              </a:ext>
            </a:extLst>
          </p:cNvPr>
          <p:cNvSpPr txBox="1"/>
          <p:nvPr/>
        </p:nvSpPr>
        <p:spPr>
          <a:xfrm>
            <a:off x="6409267" y="11506200"/>
            <a:ext cx="17974733" cy="8115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800" b="1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Tháp</a:t>
            </a:r>
            <a:r>
              <a:rPr lang="en-US" sz="4800" b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Rùa</a:t>
            </a:r>
            <a:r>
              <a:rPr lang="en-US" sz="4800" b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nằm</a:t>
            </a:r>
            <a:r>
              <a:rPr lang="en-US" sz="4800" b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4800" b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lòng</a:t>
            </a:r>
            <a:r>
              <a:rPr lang="en-US" sz="4800" b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hồ</a:t>
            </a:r>
            <a:r>
              <a:rPr lang="en-US" sz="4800" b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Hoàn</a:t>
            </a:r>
            <a:r>
              <a:rPr lang="en-US" sz="4800" b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Kiếm</a:t>
            </a:r>
            <a:r>
              <a:rPr lang="en-US" sz="4800" b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ở </a:t>
            </a:r>
            <a:r>
              <a:rPr lang="en-US" sz="4800" b="1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Thủ</a:t>
            </a:r>
            <a:r>
              <a:rPr lang="en-US" sz="4800" b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đô</a:t>
            </a:r>
            <a:r>
              <a:rPr lang="en-US" sz="4800" b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Hà</a:t>
            </a:r>
            <a:r>
              <a:rPr lang="en-US" sz="4800" b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Nội</a:t>
            </a:r>
            <a:endParaRPr lang="en-US" sz="2000" b="1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704560A4-ADF1-4AA4-A3CD-521342EAE3DF}"/>
              </a:ext>
            </a:extLst>
          </p:cNvPr>
          <p:cNvSpPr/>
          <p:nvPr/>
        </p:nvSpPr>
        <p:spPr>
          <a:xfrm>
            <a:off x="304800" y="1600200"/>
            <a:ext cx="7924800" cy="11339302"/>
          </a:xfrm>
          <a:prstGeom prst="cloudCallout">
            <a:avLst>
              <a:gd name="adj1" fmla="val -48261"/>
              <a:gd name="adj2" fmla="val 5227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US" sz="54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4800" b="1" dirty="0" err="1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Ngắm</a:t>
            </a:r>
            <a:r>
              <a:rPr lang="en-US" sz="4800" b="1" dirty="0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Tháp</a:t>
            </a:r>
            <a:r>
              <a:rPr lang="en-US" sz="4800" b="1" dirty="0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Rùa</a:t>
            </a:r>
            <a:r>
              <a:rPr lang="en-US" sz="4800" b="1" dirty="0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lang="en-US" sz="4800" b="1" dirty="0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bờ</a:t>
            </a:r>
            <a:r>
              <a:rPr lang="en-US" sz="4800" b="1" dirty="0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4800" b="1" dirty="0" err="1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chỉ</a:t>
            </a:r>
            <a:r>
              <a:rPr lang="en-US" sz="4800" b="1" dirty="0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với</a:t>
            </a:r>
            <a:r>
              <a:rPr lang="en-US" sz="4800" b="1" dirty="0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lang="en-US" sz="4800" b="1" dirty="0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dụng</a:t>
            </a:r>
            <a:r>
              <a:rPr lang="en-US" sz="4800" b="1" dirty="0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cụ</a:t>
            </a:r>
            <a:r>
              <a:rPr lang="en-US" sz="4800" b="1" dirty="0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đơn</a:t>
            </a:r>
            <a:r>
              <a:rPr lang="en-US" sz="4800" b="1" dirty="0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giản</a:t>
            </a:r>
            <a:r>
              <a:rPr lang="en-US" sz="4800" b="1" dirty="0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4800" b="1" dirty="0" err="1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dễ</a:t>
            </a:r>
            <a:r>
              <a:rPr lang="en-US" sz="4800" b="1" dirty="0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chuẩn</a:t>
            </a:r>
            <a:r>
              <a:rPr lang="en-US" sz="4800" b="1" dirty="0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bị</a:t>
            </a:r>
            <a:r>
              <a:rPr lang="en-US" sz="4800" b="1" dirty="0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ta </a:t>
            </a:r>
            <a:r>
              <a:rPr lang="en-US" sz="4800" b="1" dirty="0" err="1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cũng</a:t>
            </a:r>
            <a:r>
              <a:rPr lang="en-US" sz="4800" b="1" dirty="0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4800" b="1" dirty="0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thể</a:t>
            </a:r>
            <a:r>
              <a:rPr lang="en-US" sz="4800" b="1" dirty="0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xác</a:t>
            </a:r>
            <a:r>
              <a:rPr lang="en-US" sz="4800" b="1" dirty="0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định</a:t>
            </a:r>
            <a:r>
              <a:rPr lang="en-US" sz="4800" b="1" dirty="0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4800" b="1" dirty="0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khoảng</a:t>
            </a:r>
            <a:r>
              <a:rPr lang="en-US" sz="4800" b="1" dirty="0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cách</a:t>
            </a:r>
            <a:r>
              <a:rPr lang="en-US" sz="4800" b="1" dirty="0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lang="en-US" sz="4800" b="1" dirty="0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vị</a:t>
            </a:r>
            <a:r>
              <a:rPr lang="en-US" sz="4800" b="1" dirty="0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trí</a:t>
            </a:r>
            <a:r>
              <a:rPr lang="en-US" sz="4800" b="1" dirty="0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ta </a:t>
            </a:r>
            <a:r>
              <a:rPr lang="en-US" sz="4800" b="1" dirty="0" err="1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đứng</a:t>
            </a:r>
            <a:r>
              <a:rPr lang="en-US" sz="4800" b="1" dirty="0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tới</a:t>
            </a:r>
            <a:r>
              <a:rPr lang="en-US" sz="4800" b="1" dirty="0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Tháp</a:t>
            </a:r>
            <a:r>
              <a:rPr lang="en-US" sz="4800" b="1" dirty="0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Rùa</a:t>
            </a:r>
            <a:r>
              <a:rPr lang="en-US" sz="4800" b="1" dirty="0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4800" b="1" dirty="0" err="1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4800" b="1" dirty="0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4800" b="1" dirty="0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biết</a:t>
            </a:r>
            <a:r>
              <a:rPr lang="en-US" sz="4800" b="1" dirty="0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vì</a:t>
            </a:r>
            <a:r>
              <a:rPr lang="en-US" sz="4800" b="1" dirty="0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sao</a:t>
            </a:r>
            <a:r>
              <a:rPr lang="en-US" sz="4800" b="1" dirty="0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16989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itle 1">
            <a:extLst>
              <a:ext uri="{FF2B5EF4-FFF2-40B4-BE49-F238E27FC236}">
                <a16:creationId xmlns:a16="http://schemas.microsoft.com/office/drawing/2014/main" id="{D87ADF89-46F9-4713-9744-A644701231B8}"/>
              </a:ext>
            </a:extLst>
          </p:cNvPr>
          <p:cNvSpPr txBox="1">
            <a:spLocks/>
          </p:cNvSpPr>
          <p:nvPr/>
        </p:nvSpPr>
        <p:spPr>
          <a:xfrm>
            <a:off x="838200" y="1879601"/>
            <a:ext cx="23164800" cy="787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/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Tomaho"/>
                <a:ea typeface="+mj-ea"/>
                <a:cs typeface="+mj-cs"/>
              </a:defRPr>
            </a:lvl1pPr>
          </a:lstStyle>
          <a:p>
            <a:r>
              <a:rPr lang="en-US" b="1" dirty="0"/>
              <a:t>1. ĐỊNH LÍ CÔSIN </a:t>
            </a:r>
            <a:endParaRPr lang="en-US" dirty="0"/>
          </a:p>
        </p:txBody>
      </p:sp>
      <p:sp>
        <p:nvSpPr>
          <p:cNvPr id="99" name="Content Placeholder 2">
            <a:extLst>
              <a:ext uri="{FF2B5EF4-FFF2-40B4-BE49-F238E27FC236}">
                <a16:creationId xmlns:a16="http://schemas.microsoft.com/office/drawing/2014/main" id="{14822BB7-DB89-4357-87F0-6E511FC44A6A}"/>
              </a:ext>
            </a:extLst>
          </p:cNvPr>
          <p:cNvSpPr txBox="1">
            <a:spLocks/>
          </p:cNvSpPr>
          <p:nvPr/>
        </p:nvSpPr>
        <p:spPr>
          <a:xfrm>
            <a:off x="838200" y="2742364"/>
            <a:ext cx="11353800" cy="10678961"/>
          </a:xfrm>
          <a:prstGeom prst="rect">
            <a:avLst/>
          </a:prstGeom>
          <a:solidFill>
            <a:srgbClr val="D6F7FE"/>
          </a:solidFill>
          <a:ln>
            <a:solidFill>
              <a:srgbClr val="00B0F0"/>
            </a:solidFill>
          </a:ln>
        </p:spPr>
        <p:txBody>
          <a:bodyPr/>
          <a:lstStyle>
            <a:lvl1pPr marL="457200" indent="-457200" algn="l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1pPr>
            <a:lvl2pPr marL="1371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2pPr>
            <a:lvl3pPr marL="2286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3pPr>
            <a:lvl4pPr marL="3200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4pPr>
            <a:lvl5pPr marL="41148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  <a:p>
            <a:r>
              <a:rPr lang="en-US" b="1" dirty="0" err="1"/>
              <a:t>Một</a:t>
            </a:r>
            <a:r>
              <a:rPr lang="en-US" b="1" dirty="0"/>
              <a:t> </a:t>
            </a:r>
            <a:r>
              <a:rPr lang="en-US" b="1" dirty="0" err="1"/>
              <a:t>tàu</a:t>
            </a:r>
            <a:r>
              <a:rPr lang="en-US" b="1" dirty="0"/>
              <a:t> </a:t>
            </a:r>
            <a:r>
              <a:rPr lang="en-US" b="1" dirty="0" err="1"/>
              <a:t>biển</a:t>
            </a:r>
            <a:r>
              <a:rPr lang="en-US" b="1" dirty="0"/>
              <a:t> </a:t>
            </a:r>
            <a:r>
              <a:rPr lang="en-US" b="1" dirty="0" err="1"/>
              <a:t>xuất</a:t>
            </a:r>
            <a:r>
              <a:rPr lang="en-US" b="1" dirty="0"/>
              <a:t> </a:t>
            </a:r>
            <a:r>
              <a:rPr lang="en-US" b="1" dirty="0" err="1"/>
              <a:t>phát</a:t>
            </a:r>
            <a:r>
              <a:rPr lang="en-US" b="1" dirty="0"/>
              <a:t> </a:t>
            </a:r>
            <a:r>
              <a:rPr lang="en-US" b="1" dirty="0" err="1"/>
              <a:t>từ</a:t>
            </a:r>
            <a:r>
              <a:rPr lang="en-US" b="1" dirty="0"/>
              <a:t> </a:t>
            </a:r>
            <a:r>
              <a:rPr lang="en-US" b="1" dirty="0" err="1"/>
              <a:t>cảng</a:t>
            </a:r>
            <a:r>
              <a:rPr lang="en-US" b="1" dirty="0"/>
              <a:t> </a:t>
            </a:r>
            <a:r>
              <a:rPr lang="en-US" b="1" dirty="0" err="1"/>
              <a:t>Vân</a:t>
            </a:r>
            <a:r>
              <a:rPr lang="en-US" b="1" dirty="0"/>
              <a:t> </a:t>
            </a:r>
            <a:r>
              <a:rPr lang="en-US" b="1" dirty="0" err="1"/>
              <a:t>Phong</a:t>
            </a:r>
            <a:r>
              <a:rPr lang="en-US" b="1" dirty="0"/>
              <a:t> (</a:t>
            </a:r>
            <a:r>
              <a:rPr lang="en-US" b="1" dirty="0" err="1"/>
              <a:t>Khánh</a:t>
            </a:r>
            <a:r>
              <a:rPr lang="en-US" b="1" dirty="0"/>
              <a:t> </a:t>
            </a:r>
            <a:r>
              <a:rPr lang="en-US" b="1" dirty="0" err="1"/>
              <a:t>Hòa</a:t>
            </a:r>
            <a:r>
              <a:rPr lang="en-US" b="1" dirty="0"/>
              <a:t>) </a:t>
            </a:r>
            <a:r>
              <a:rPr lang="en-US" b="1" dirty="0" err="1"/>
              <a:t>theo</a:t>
            </a:r>
            <a:r>
              <a:rPr lang="en-US" b="1" dirty="0"/>
              <a:t> </a:t>
            </a:r>
            <a:r>
              <a:rPr lang="en-US" b="1" dirty="0" err="1"/>
              <a:t>hướng</a:t>
            </a:r>
            <a:r>
              <a:rPr lang="en-US" b="1" dirty="0"/>
              <a:t> </a:t>
            </a:r>
            <a:r>
              <a:rPr lang="en-US" b="1" dirty="0" err="1"/>
              <a:t>đông</a:t>
            </a:r>
            <a:r>
              <a:rPr lang="en-US" b="1" dirty="0"/>
              <a:t> </a:t>
            </a:r>
            <a:r>
              <a:rPr lang="en-US" b="1" dirty="0" err="1"/>
              <a:t>với</a:t>
            </a:r>
            <a:r>
              <a:rPr lang="en-US" b="1" dirty="0"/>
              <a:t> </a:t>
            </a:r>
            <a:r>
              <a:rPr lang="en-US" b="1" dirty="0" err="1"/>
              <a:t>vận</a:t>
            </a:r>
            <a:r>
              <a:rPr lang="en-US" b="1" dirty="0"/>
              <a:t> </a:t>
            </a:r>
            <a:r>
              <a:rPr lang="en-US" b="1" dirty="0" err="1"/>
              <a:t>tốc</a:t>
            </a:r>
            <a:r>
              <a:rPr lang="en-US" b="1" dirty="0"/>
              <a:t> 20 km/h. Sau </a:t>
            </a:r>
            <a:r>
              <a:rPr lang="en-US" b="1" dirty="0" err="1"/>
              <a:t>khi</a:t>
            </a:r>
            <a:r>
              <a:rPr lang="en-US" b="1" dirty="0"/>
              <a:t> </a:t>
            </a:r>
            <a:r>
              <a:rPr lang="en-US" b="1" dirty="0" err="1"/>
              <a:t>đi</a:t>
            </a:r>
            <a:r>
              <a:rPr lang="en-US" b="1" dirty="0"/>
              <a:t> </a:t>
            </a:r>
            <a:r>
              <a:rPr lang="en-US" b="1" dirty="0" err="1"/>
              <a:t>được</a:t>
            </a:r>
            <a:r>
              <a:rPr lang="en-US" b="1" dirty="0"/>
              <a:t> 1 </a:t>
            </a:r>
            <a:r>
              <a:rPr lang="en-US" b="1" dirty="0" err="1"/>
              <a:t>giờ</a:t>
            </a:r>
            <a:r>
              <a:rPr lang="en-US" b="1" dirty="0"/>
              <a:t>, </a:t>
            </a:r>
            <a:r>
              <a:rPr lang="en-US" b="1" dirty="0" err="1"/>
              <a:t>tàu</a:t>
            </a:r>
            <a:r>
              <a:rPr lang="en-US" b="1" dirty="0"/>
              <a:t> </a:t>
            </a:r>
            <a:r>
              <a:rPr lang="en-US" b="1" dirty="0" err="1"/>
              <a:t>chuyển</a:t>
            </a:r>
            <a:r>
              <a:rPr lang="en-US" b="1" dirty="0"/>
              <a:t> sang </a:t>
            </a:r>
            <a:r>
              <a:rPr lang="en-US" b="1" dirty="0" err="1"/>
              <a:t>hướng</a:t>
            </a:r>
            <a:r>
              <a:rPr lang="en-US" b="1" dirty="0"/>
              <a:t> </a:t>
            </a:r>
            <a:r>
              <a:rPr lang="en-US" b="1" dirty="0" err="1"/>
              <a:t>đông</a:t>
            </a:r>
            <a:r>
              <a:rPr lang="en-US" b="1" dirty="0"/>
              <a:t> </a:t>
            </a:r>
            <a:r>
              <a:rPr lang="en-US" b="1" dirty="0" err="1"/>
              <a:t>nam</a:t>
            </a:r>
            <a:r>
              <a:rPr lang="en-US" b="1" dirty="0"/>
              <a:t> </a:t>
            </a:r>
            <a:r>
              <a:rPr lang="en-US" b="1" dirty="0" err="1"/>
              <a:t>rồi</a:t>
            </a:r>
            <a:r>
              <a:rPr lang="en-US" b="1" dirty="0"/>
              <a:t> </a:t>
            </a:r>
            <a:r>
              <a:rPr lang="en-US" b="1" dirty="0" err="1"/>
              <a:t>giữ</a:t>
            </a:r>
            <a:r>
              <a:rPr lang="en-US" b="1" dirty="0"/>
              <a:t> </a:t>
            </a:r>
            <a:r>
              <a:rPr lang="en-US" b="1" dirty="0" err="1"/>
              <a:t>nguyên</a:t>
            </a:r>
            <a:r>
              <a:rPr lang="en-US" b="1" dirty="0"/>
              <a:t> </a:t>
            </a:r>
            <a:r>
              <a:rPr lang="en-US" b="1" dirty="0" err="1"/>
              <a:t>vận</a:t>
            </a:r>
            <a:r>
              <a:rPr lang="en-US" b="1" dirty="0"/>
              <a:t> </a:t>
            </a:r>
            <a:r>
              <a:rPr lang="en-US" b="1" dirty="0" err="1"/>
              <a:t>tộc</a:t>
            </a:r>
            <a:r>
              <a:rPr lang="en-US" b="1" dirty="0"/>
              <a:t> và </a:t>
            </a:r>
            <a:r>
              <a:rPr lang="en-US" b="1" dirty="0" err="1"/>
              <a:t>đi</a:t>
            </a:r>
            <a:r>
              <a:rPr lang="en-US" b="1" dirty="0"/>
              <a:t> </a:t>
            </a:r>
            <a:r>
              <a:rPr lang="en-US" b="1" dirty="0" err="1"/>
              <a:t>tiếp</a:t>
            </a:r>
            <a:r>
              <a:rPr lang="en-US" b="1" dirty="0"/>
              <a:t>.</a:t>
            </a:r>
          </a:p>
          <a:p>
            <a:pPr lvl="0"/>
            <a:r>
              <a:rPr lang="en-US" b="1" dirty="0"/>
              <a:t>a) </a:t>
            </a:r>
            <a:r>
              <a:rPr lang="en-US" b="1" dirty="0" err="1"/>
              <a:t>Hãy</a:t>
            </a:r>
            <a:r>
              <a:rPr lang="en-US" b="1" dirty="0"/>
              <a:t> </a:t>
            </a:r>
            <a:r>
              <a:rPr lang="en-US" b="1" dirty="0" err="1"/>
              <a:t>vẽ</a:t>
            </a:r>
            <a:r>
              <a:rPr lang="en-US" b="1" dirty="0"/>
              <a:t> </a:t>
            </a:r>
            <a:r>
              <a:rPr lang="en-US" b="1" dirty="0" err="1"/>
              <a:t>sơ</a:t>
            </a:r>
            <a:r>
              <a:rPr lang="en-US" b="1" dirty="0"/>
              <a:t> </a:t>
            </a:r>
            <a:r>
              <a:rPr lang="en-US" b="1" dirty="0" err="1"/>
              <a:t>đồ</a:t>
            </a:r>
            <a:r>
              <a:rPr lang="en-US" b="1" dirty="0"/>
              <a:t> </a:t>
            </a:r>
            <a:r>
              <a:rPr lang="en-US" b="1" dirty="0" err="1"/>
              <a:t>đường</a:t>
            </a:r>
            <a:r>
              <a:rPr lang="en-US" b="1" dirty="0"/>
              <a:t> </a:t>
            </a:r>
            <a:r>
              <a:rPr lang="en-US" b="1" dirty="0" err="1"/>
              <a:t>đi</a:t>
            </a:r>
            <a:r>
              <a:rPr lang="en-US" b="1" dirty="0"/>
              <a:t> </a:t>
            </a:r>
            <a:r>
              <a:rPr lang="en-US" b="1" dirty="0" err="1"/>
              <a:t>của</a:t>
            </a:r>
            <a:r>
              <a:rPr lang="en-US" b="1" dirty="0"/>
              <a:t> </a:t>
            </a:r>
            <a:r>
              <a:rPr lang="en-US" b="1" dirty="0" err="1"/>
              <a:t>tàu</a:t>
            </a:r>
            <a:r>
              <a:rPr lang="en-US" b="1" dirty="0"/>
              <a:t> </a:t>
            </a:r>
            <a:r>
              <a:rPr lang="en-US" b="1" dirty="0" err="1"/>
              <a:t>trong</a:t>
            </a:r>
            <a:r>
              <a:rPr lang="en-US" b="1" dirty="0"/>
              <a:t> 1,5 </a:t>
            </a:r>
            <a:r>
              <a:rPr lang="en-US" b="1" dirty="0" err="1"/>
              <a:t>giờ</a:t>
            </a:r>
            <a:r>
              <a:rPr lang="en-US" b="1" dirty="0"/>
              <a:t> </a:t>
            </a:r>
            <a:r>
              <a:rPr lang="en-US" b="1" dirty="0" err="1"/>
              <a:t>kể</a:t>
            </a:r>
            <a:r>
              <a:rPr lang="en-US" b="1" dirty="0"/>
              <a:t> </a:t>
            </a:r>
            <a:r>
              <a:rPr lang="en-US" b="1" dirty="0" err="1"/>
              <a:t>từ</a:t>
            </a:r>
            <a:r>
              <a:rPr lang="en-US" b="1" dirty="0"/>
              <a:t> </a:t>
            </a:r>
            <a:r>
              <a:rPr lang="en-US" b="1" dirty="0" err="1"/>
              <a:t>khi</a:t>
            </a:r>
            <a:r>
              <a:rPr lang="en-US" b="1" dirty="0"/>
              <a:t> </a:t>
            </a:r>
            <a:r>
              <a:rPr lang="en-US" b="1" dirty="0" err="1"/>
              <a:t>xuất</a:t>
            </a:r>
            <a:r>
              <a:rPr lang="en-US" b="1" dirty="0"/>
              <a:t> </a:t>
            </a:r>
            <a:r>
              <a:rPr lang="en-US" b="1" dirty="0" err="1"/>
              <a:t>phát</a:t>
            </a:r>
            <a:r>
              <a:rPr lang="en-US" b="1" dirty="0"/>
              <a:t> (1 km </a:t>
            </a:r>
            <a:r>
              <a:rPr lang="en-US" b="1" dirty="0" err="1"/>
              <a:t>trên</a:t>
            </a:r>
            <a:r>
              <a:rPr lang="en-US" b="1" dirty="0"/>
              <a:t> </a:t>
            </a:r>
            <a:r>
              <a:rPr lang="en-US" b="1" dirty="0" err="1"/>
              <a:t>thực</a:t>
            </a:r>
            <a:r>
              <a:rPr lang="en-US" b="1" dirty="0"/>
              <a:t> </a:t>
            </a:r>
            <a:r>
              <a:rPr lang="en-US" b="1" dirty="0" err="1"/>
              <a:t>tế</a:t>
            </a:r>
            <a:r>
              <a:rPr lang="en-US" b="1" dirty="0"/>
              <a:t> </a:t>
            </a:r>
            <a:r>
              <a:rPr lang="en-US" b="1" dirty="0" err="1"/>
              <a:t>ứng</a:t>
            </a:r>
            <a:r>
              <a:rPr lang="en-US" b="1" dirty="0"/>
              <a:t> </a:t>
            </a:r>
            <a:r>
              <a:rPr lang="en-US" b="1" dirty="0" err="1"/>
              <a:t>dụng</a:t>
            </a:r>
            <a:r>
              <a:rPr lang="en-US" b="1" dirty="0"/>
              <a:t> </a:t>
            </a:r>
            <a:r>
              <a:rPr lang="en-US" b="1" dirty="0" err="1"/>
              <a:t>với</a:t>
            </a:r>
            <a:r>
              <a:rPr lang="en-US" b="1" dirty="0"/>
              <a:t> 1 cm </a:t>
            </a:r>
            <a:r>
              <a:rPr lang="en-US" b="1" dirty="0" err="1"/>
              <a:t>trên</a:t>
            </a:r>
            <a:r>
              <a:rPr lang="en-US" b="1" dirty="0"/>
              <a:t> </a:t>
            </a:r>
            <a:r>
              <a:rPr lang="en-US" b="1" dirty="0" err="1"/>
              <a:t>bản</a:t>
            </a:r>
            <a:r>
              <a:rPr lang="en-US" b="1" dirty="0"/>
              <a:t> </a:t>
            </a:r>
            <a:r>
              <a:rPr lang="en-US" b="1" dirty="0" err="1"/>
              <a:t>vẽ</a:t>
            </a:r>
            <a:r>
              <a:rPr lang="en-US" b="1" dirty="0"/>
              <a:t>).</a:t>
            </a:r>
          </a:p>
          <a:p>
            <a:pPr lvl="0"/>
            <a:r>
              <a:rPr lang="en-US" b="1" dirty="0"/>
              <a:t>b) </a:t>
            </a:r>
            <a:r>
              <a:rPr lang="en-US" b="1" dirty="0" err="1"/>
              <a:t>Hãy</a:t>
            </a:r>
            <a:r>
              <a:rPr lang="en-US" b="1" dirty="0"/>
              <a:t> </a:t>
            </a:r>
            <a:r>
              <a:rPr lang="en-US" b="1" dirty="0" err="1"/>
              <a:t>đo</a:t>
            </a:r>
            <a:r>
              <a:rPr lang="en-US" b="1" dirty="0"/>
              <a:t> </a:t>
            </a:r>
            <a:r>
              <a:rPr lang="en-US" b="1" dirty="0" err="1"/>
              <a:t>trực</a:t>
            </a:r>
            <a:r>
              <a:rPr lang="en-US" b="1" dirty="0"/>
              <a:t> </a:t>
            </a:r>
            <a:r>
              <a:rPr lang="en-US" b="1" dirty="0" err="1"/>
              <a:t>tiếp</a:t>
            </a:r>
            <a:r>
              <a:rPr lang="en-US" b="1" dirty="0"/>
              <a:t> </a:t>
            </a:r>
            <a:r>
              <a:rPr lang="en-US" b="1" dirty="0" err="1"/>
              <a:t>trên</a:t>
            </a:r>
            <a:r>
              <a:rPr lang="en-US" b="1" dirty="0"/>
              <a:t> </a:t>
            </a:r>
            <a:r>
              <a:rPr lang="en-US" b="1" dirty="0" err="1"/>
              <a:t>bản</a:t>
            </a:r>
            <a:r>
              <a:rPr lang="en-US" b="1" dirty="0"/>
              <a:t> </a:t>
            </a:r>
            <a:r>
              <a:rPr lang="en-US" b="1" dirty="0" err="1"/>
              <a:t>vẽ</a:t>
            </a:r>
            <a:r>
              <a:rPr lang="en-US" b="1" dirty="0"/>
              <a:t> và </a:t>
            </a:r>
            <a:r>
              <a:rPr lang="en-US" b="1" dirty="0" err="1"/>
              <a:t>cho</a:t>
            </a:r>
            <a:r>
              <a:rPr lang="en-US" b="1" dirty="0"/>
              <a:t> </a:t>
            </a:r>
            <a:r>
              <a:rPr lang="en-US" b="1" dirty="0" err="1"/>
              <a:t>biết</a:t>
            </a:r>
            <a:r>
              <a:rPr lang="en-US" b="1" dirty="0"/>
              <a:t> </a:t>
            </a:r>
            <a:r>
              <a:rPr lang="en-US" b="1" dirty="0" err="1"/>
              <a:t>sau</a:t>
            </a:r>
            <a:r>
              <a:rPr lang="en-US" b="1" dirty="0"/>
              <a:t> 1,5 </a:t>
            </a:r>
            <a:r>
              <a:rPr lang="en-US" b="1" dirty="0" err="1"/>
              <a:t>giờ</a:t>
            </a:r>
            <a:r>
              <a:rPr lang="en-US" b="1" dirty="0"/>
              <a:t> </a:t>
            </a:r>
            <a:r>
              <a:rPr lang="en-US" b="1" dirty="0" err="1"/>
              <a:t>kể</a:t>
            </a:r>
            <a:r>
              <a:rPr lang="en-US" b="1" dirty="0"/>
              <a:t> </a:t>
            </a:r>
            <a:r>
              <a:rPr lang="en-US" b="1" dirty="0" err="1"/>
              <a:t>từ</a:t>
            </a:r>
            <a:r>
              <a:rPr lang="en-US" b="1" dirty="0"/>
              <a:t> </a:t>
            </a:r>
            <a:r>
              <a:rPr lang="en-US" b="1" dirty="0" err="1"/>
              <a:t>khi</a:t>
            </a:r>
            <a:r>
              <a:rPr lang="en-US" b="1" dirty="0"/>
              <a:t> </a:t>
            </a:r>
            <a:r>
              <a:rPr lang="en-US" b="1" dirty="0" err="1"/>
              <a:t>xuất</a:t>
            </a:r>
            <a:r>
              <a:rPr lang="en-US" b="1" dirty="0"/>
              <a:t> </a:t>
            </a:r>
            <a:r>
              <a:rPr lang="en-US" b="1" dirty="0" err="1"/>
              <a:t>phát</a:t>
            </a:r>
            <a:r>
              <a:rPr lang="en-US" b="1" dirty="0"/>
              <a:t>, </a:t>
            </a:r>
            <a:r>
              <a:rPr lang="en-US" b="1" dirty="0" err="1"/>
              <a:t>tàu</a:t>
            </a:r>
            <a:r>
              <a:rPr lang="en-US" b="1" dirty="0"/>
              <a:t> </a:t>
            </a:r>
            <a:r>
              <a:rPr lang="en-US" b="1" dirty="0" err="1"/>
              <a:t>cách</a:t>
            </a:r>
            <a:r>
              <a:rPr lang="en-US" b="1" dirty="0"/>
              <a:t> </a:t>
            </a:r>
            <a:r>
              <a:rPr lang="en-US" b="1" dirty="0" err="1"/>
              <a:t>cảng</a:t>
            </a:r>
            <a:r>
              <a:rPr lang="en-US" b="1" dirty="0"/>
              <a:t> </a:t>
            </a:r>
            <a:r>
              <a:rPr lang="en-US" b="1" dirty="0" err="1"/>
              <a:t>Vân</a:t>
            </a:r>
            <a:r>
              <a:rPr lang="en-US" b="1" dirty="0"/>
              <a:t> </a:t>
            </a:r>
            <a:r>
              <a:rPr lang="en-US" b="1" dirty="0" err="1"/>
              <a:t>Phong</a:t>
            </a:r>
            <a:r>
              <a:rPr lang="en-US" b="1" dirty="0"/>
              <a:t> bao </a:t>
            </a:r>
            <a:r>
              <a:rPr lang="en-US" b="1" dirty="0" err="1"/>
              <a:t>nhiêu</a:t>
            </a:r>
            <a:r>
              <a:rPr lang="en-US" b="1" dirty="0"/>
              <a:t> </a:t>
            </a:r>
            <a:r>
              <a:rPr lang="en-US" b="1" dirty="0" err="1"/>
              <a:t>kilômét</a:t>
            </a:r>
            <a:r>
              <a:rPr lang="en-US" b="1" dirty="0"/>
              <a:t> (số </a:t>
            </a:r>
            <a:r>
              <a:rPr lang="en-US" b="1" dirty="0" err="1"/>
              <a:t>đo</a:t>
            </a:r>
            <a:r>
              <a:rPr lang="en-US" b="1" dirty="0"/>
              <a:t> </a:t>
            </a:r>
            <a:r>
              <a:rPr lang="en-US" b="1" dirty="0" err="1"/>
              <a:t>gần</a:t>
            </a:r>
            <a:r>
              <a:rPr lang="en-US" b="1" dirty="0"/>
              <a:t> </a:t>
            </a:r>
            <a:r>
              <a:rPr lang="en-US" b="1" dirty="0" err="1"/>
              <a:t>đúng</a:t>
            </a:r>
            <a:r>
              <a:rPr lang="en-US" b="1" dirty="0"/>
              <a:t>).</a:t>
            </a:r>
          </a:p>
          <a:p>
            <a:pPr lvl="0"/>
            <a:endParaRPr 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08B49A2E-2A9D-46FD-AE9C-29462A33F0E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2344400" y="2743200"/>
                <a:ext cx="11630891" cy="10760076"/>
              </a:xfrm>
              <a:prstGeom prst="rect">
                <a:avLst/>
              </a:prstGeom>
              <a:solidFill>
                <a:srgbClr val="D6F7FE"/>
              </a:solidFill>
              <a:ln>
                <a:solidFill>
                  <a:srgbClr val="00B0F0"/>
                </a:solidFill>
              </a:ln>
            </p:spPr>
            <p:txBody>
              <a:bodyPr/>
              <a:lstStyle>
                <a:lvl1pPr marL="457200" indent="-457200" algn="l" defTabSz="1828800" rtl="0" eaLnBrk="1" latinLnBrk="0" hangingPunct="1">
                  <a:lnSpc>
                    <a:spcPct val="90000"/>
                  </a:lnSpc>
                  <a:spcBef>
                    <a:spcPts val="2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1pPr>
                <a:lvl2pPr marL="1371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2pPr>
                <a:lvl3pPr marL="2286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3pPr>
                <a:lvl4pPr marL="3200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4pPr>
                <a:lvl5pPr marL="41148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5pPr>
                <a:lvl6pPr marL="50292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5943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6858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7772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/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c)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Nếu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sau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khi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đi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được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2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giờ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tàu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chuyển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sang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hướng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nam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(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thay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vì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hướng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đông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nam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)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thì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thể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dùng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Định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lí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Pythagore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(Pi-ta-go)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để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tính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chính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xác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các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số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đo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trong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câu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b hay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không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?</a:t>
                </a:r>
              </a:p>
              <a:p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Đối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với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tam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giác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1" i="1">
                        <a:latin typeface="Cambria Math" panose="02040503050406030204" pitchFamily="18" charset="0"/>
                      </a:rPr>
                      <m:t>𝑨𝑩𝑪</m:t>
                    </m:r>
                  </m:oMath>
                </a14:m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ta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thường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kí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hiệu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1" i="1">
                        <a:latin typeface="Cambria Math" panose="02040503050406030204" pitchFamily="18" charset="0"/>
                      </a:rPr>
                      <m:t>𝑨</m:t>
                    </m:r>
                    <m:r>
                      <a:rPr lang="en-US" sz="4400" b="1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4400" b="1" i="1">
                        <a:latin typeface="Cambria Math" panose="02040503050406030204" pitchFamily="18" charset="0"/>
                      </a:rPr>
                      <m:t>𝑩</m:t>
                    </m:r>
                    <m:r>
                      <a:rPr lang="en-US" sz="4400" b="1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4400" b="1" i="1">
                        <a:latin typeface="Cambria Math" panose="02040503050406030204" pitchFamily="18" charset="0"/>
                      </a:rPr>
                      <m:t>𝑪</m:t>
                    </m:r>
                  </m:oMath>
                </a14:m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các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góc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của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tam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giác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tại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đỉnh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tương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ứng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en-US" sz="4400" b="1" i="1">
                        <a:latin typeface="Cambria Math" panose="02040503050406030204" pitchFamily="18" charset="0"/>
                      </a:rPr>
                      <m:t>𝒂</m:t>
                    </m:r>
                    <m:r>
                      <a:rPr lang="en-US" sz="4400" b="1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4400" b="1" i="1">
                        <a:latin typeface="Cambria Math" panose="02040503050406030204" pitchFamily="18" charset="0"/>
                      </a:rPr>
                      <m:t>𝒃</m:t>
                    </m:r>
                    <m:r>
                      <a:rPr lang="en-US" sz="4400" b="1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4400" b="1" i="1">
                        <a:latin typeface="Cambria Math" panose="02040503050406030204" pitchFamily="18" charset="0"/>
                      </a:rPr>
                      <m:t>𝒄</m:t>
                    </m:r>
                  </m:oMath>
                </a14:m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tương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ứng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độ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dài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của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các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cạnh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đối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diện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với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đỉnh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1" i="1">
                        <a:latin typeface="Cambria Math" panose="02040503050406030204" pitchFamily="18" charset="0"/>
                      </a:rPr>
                      <m:t>𝑨</m:t>
                    </m:r>
                    <m:r>
                      <a:rPr lang="en-US" sz="4400" b="1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4400" b="1" i="1">
                        <a:latin typeface="Cambria Math" panose="02040503050406030204" pitchFamily="18" charset="0"/>
                      </a:rPr>
                      <m:t>𝑩</m:t>
                    </m:r>
                    <m:r>
                      <a:rPr lang="en-US" sz="4400" b="1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4400" b="1" i="1">
                        <a:latin typeface="Cambria Math" panose="02040503050406030204" pitchFamily="18" charset="0"/>
                      </a:rPr>
                      <m:t>𝑪</m:t>
                    </m:r>
                  </m:oMath>
                </a14:m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en-US" sz="4400" b="1" i="1">
                        <a:latin typeface="Cambria Math" panose="02040503050406030204" pitchFamily="18" charset="0"/>
                      </a:rPr>
                      <m:t>𝒑</m:t>
                    </m:r>
                  </m:oMath>
                </a14:m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nữa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chu vi; </a:t>
                </a:r>
                <a14:m>
                  <m:oMath xmlns:m="http://schemas.openxmlformats.org/officeDocument/2006/math">
                    <m:r>
                      <a:rPr lang="en-US" sz="4400" b="1" i="1">
                        <a:latin typeface="Cambria Math" panose="02040503050406030204" pitchFamily="18" charset="0"/>
                      </a:rPr>
                      <m:t>𝑺</m:t>
                    </m:r>
                  </m:oMath>
                </a14:m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diện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tích; </a:t>
                </a:r>
                <a14:m>
                  <m:oMath xmlns:m="http://schemas.openxmlformats.org/officeDocument/2006/math">
                    <m:r>
                      <a:rPr lang="en-US" sz="4400" b="1" i="1">
                        <a:latin typeface="Cambria Math" panose="02040503050406030204" pitchFamily="18" charset="0"/>
                      </a:rPr>
                      <m:t>𝑹</m:t>
                    </m:r>
                    <m:r>
                      <a:rPr lang="en-US" sz="4400" b="1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4400" b="1" i="1">
                        <a:latin typeface="Cambria Math" panose="02040503050406030204" pitchFamily="18" charset="0"/>
                      </a:rPr>
                      <m:t>𝒓</m:t>
                    </m:r>
                  </m:oMath>
                </a14:m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tương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ứng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bán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kính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đường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tròn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ngoại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tiếp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nội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tiếp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tam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giác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08B49A2E-2A9D-46FD-AE9C-29462A33F0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44400" y="2743200"/>
                <a:ext cx="11630891" cy="10760076"/>
              </a:xfrm>
              <a:prstGeom prst="rect">
                <a:avLst/>
              </a:prstGeom>
              <a:blipFill>
                <a:blip r:embed="rId3"/>
                <a:stretch>
                  <a:fillRect l="-1832" t="-1698" r="-1990"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Picture 24">
            <a:extLst>
              <a:ext uri="{FF2B5EF4-FFF2-40B4-BE49-F238E27FC236}">
                <a16:creationId xmlns:a16="http://schemas.microsoft.com/office/drawing/2014/main" id="{244D6E10-584B-4D81-B179-926C70F36F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45891" y="8123238"/>
            <a:ext cx="6629400" cy="5298087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26211B4F-0FB1-4E0E-AB1B-A18367EB8854}"/>
              </a:ext>
            </a:extLst>
          </p:cNvPr>
          <p:cNvGrpSpPr/>
          <p:nvPr/>
        </p:nvGrpSpPr>
        <p:grpSpPr>
          <a:xfrm>
            <a:off x="1044679" y="2824315"/>
            <a:ext cx="2895600" cy="990600"/>
            <a:chOff x="0" y="-3072"/>
            <a:chExt cx="1383550" cy="497921"/>
          </a:xfrm>
        </p:grpSpPr>
        <p:sp>
          <p:nvSpPr>
            <p:cNvPr id="8" name="TextBox 321">
              <a:extLst>
                <a:ext uri="{FF2B5EF4-FFF2-40B4-BE49-F238E27FC236}">
                  <a16:creationId xmlns:a16="http://schemas.microsoft.com/office/drawing/2014/main" id="{E2D06873-7D24-4375-83AA-0E9403470ED9}"/>
                </a:ext>
              </a:extLst>
            </p:cNvPr>
            <p:cNvSpPr txBox="1"/>
            <p:nvPr/>
          </p:nvSpPr>
          <p:spPr>
            <a:xfrm>
              <a:off x="646080" y="-3072"/>
              <a:ext cx="737470" cy="4979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4800" b="1" kern="12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scadia Mono"/>
                  <a:cs typeface="Times New Roman" panose="02020603050405020304" pitchFamily="18" charset="0"/>
                </a:rPr>
                <a:t>HĐ1.</a:t>
              </a:r>
              <a:endParaRPr lang="en-US" sz="4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FD7070BF-539B-4BC8-B028-3EE167DE7AD9}"/>
                </a:ext>
              </a:extLst>
            </p:cNvPr>
            <p:cNvGrpSpPr/>
            <p:nvPr/>
          </p:nvGrpSpPr>
          <p:grpSpPr>
            <a:xfrm>
              <a:off x="0" y="92326"/>
              <a:ext cx="627012" cy="197663"/>
              <a:chOff x="0" y="92326"/>
              <a:chExt cx="575416" cy="197663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8464880A-D8DA-4CCD-94D4-7D7C420C6136}"/>
                  </a:ext>
                </a:extLst>
              </p:cNvPr>
              <p:cNvGrpSpPr/>
              <p:nvPr/>
            </p:nvGrpSpPr>
            <p:grpSpPr>
              <a:xfrm>
                <a:off x="0" y="92326"/>
                <a:ext cx="575416" cy="197663"/>
                <a:chOff x="0" y="92326"/>
                <a:chExt cx="644449" cy="302837"/>
              </a:xfrm>
            </p:grpSpPr>
            <p:sp>
              <p:nvSpPr>
                <p:cNvPr id="13" name="Arrow: Pentagon 12">
                  <a:extLst>
                    <a:ext uri="{FF2B5EF4-FFF2-40B4-BE49-F238E27FC236}">
                      <a16:creationId xmlns:a16="http://schemas.microsoft.com/office/drawing/2014/main" id="{AF38B4A7-03A9-4FB4-8B18-4EE3D36FA26B}"/>
                    </a:ext>
                  </a:extLst>
                </p:cNvPr>
                <p:cNvSpPr/>
                <p:nvPr/>
              </p:nvSpPr>
              <p:spPr>
                <a:xfrm>
                  <a:off x="0" y="103807"/>
                  <a:ext cx="420648" cy="291356"/>
                </a:xfrm>
                <a:prstGeom prst="homePlat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0" tIns="0" rIns="0" bIns="0" rtlCol="0" anchor="ctr"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4" name="Arrow: Chevron 13">
                  <a:extLst>
                    <a:ext uri="{FF2B5EF4-FFF2-40B4-BE49-F238E27FC236}">
                      <a16:creationId xmlns:a16="http://schemas.microsoft.com/office/drawing/2014/main" id="{C64A88AB-1763-4599-8714-3F75C160C714}"/>
                    </a:ext>
                  </a:extLst>
                </p:cNvPr>
                <p:cNvSpPr/>
                <p:nvPr/>
              </p:nvSpPr>
              <p:spPr>
                <a:xfrm>
                  <a:off x="380243" y="92326"/>
                  <a:ext cx="169459" cy="291671"/>
                </a:xfrm>
                <a:prstGeom prst="chevron">
                  <a:avLst>
                    <a:gd name="adj" fmla="val 83506"/>
                  </a:avLst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0" tIns="0" rIns="0" bIns="0" rtlCol="0" anchor="ctr"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5" name="Arrow: Chevron 14">
                  <a:extLst>
                    <a:ext uri="{FF2B5EF4-FFF2-40B4-BE49-F238E27FC236}">
                      <a16:creationId xmlns:a16="http://schemas.microsoft.com/office/drawing/2014/main" id="{0D396AF4-ACF5-40A4-A159-69056CCC06A4}"/>
                    </a:ext>
                  </a:extLst>
                </p:cNvPr>
                <p:cNvSpPr/>
                <p:nvPr/>
              </p:nvSpPr>
              <p:spPr>
                <a:xfrm>
                  <a:off x="474990" y="92326"/>
                  <a:ext cx="169459" cy="291671"/>
                </a:xfrm>
                <a:prstGeom prst="chevron">
                  <a:avLst>
                    <a:gd name="adj" fmla="val 83506"/>
                  </a:avLst>
                </a:prstGeom>
                <a:solidFill>
                  <a:srgbClr val="0000CC"/>
                </a:solidFill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0" tIns="0" rIns="0" bIns="0" rtlCol="0" anchor="ctr">
                  <a:noAutofit/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11" name="Flowchart: Terminator 10">
                <a:extLst>
                  <a:ext uri="{FF2B5EF4-FFF2-40B4-BE49-F238E27FC236}">
                    <a16:creationId xmlns:a16="http://schemas.microsoft.com/office/drawing/2014/main" id="{9F968EAE-42E4-4CC7-8A9E-D563DDCF5EF0}"/>
                  </a:ext>
                </a:extLst>
              </p:cNvPr>
              <p:cNvSpPr/>
              <p:nvPr/>
            </p:nvSpPr>
            <p:spPr>
              <a:xfrm>
                <a:off x="80311" y="137614"/>
                <a:ext cx="253736" cy="115826"/>
              </a:xfrm>
              <a:prstGeom prst="flowChartTerminator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0" tIns="0" rIns="0" bIns="0" rtlCol="0" anchor="ctr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ACF984FA-B9BD-4901-8649-3C17E056B554}"/>
                  </a:ext>
                </a:extLst>
              </p:cNvPr>
              <p:cNvSpPr/>
              <p:nvPr/>
            </p:nvSpPr>
            <p:spPr>
              <a:xfrm>
                <a:off x="211660" y="142762"/>
                <a:ext cx="92369" cy="95432"/>
              </a:xfrm>
              <a:prstGeom prst="ellipse">
                <a:avLst/>
              </a:prstGeom>
              <a:solidFill>
                <a:srgbClr val="3333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0" tIns="0" rIns="0" bIns="0" rtlCol="0" anchor="ctr">
                <a:noAutofit/>
              </a:bodyPr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973375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9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itle 1">
            <a:extLst>
              <a:ext uri="{FF2B5EF4-FFF2-40B4-BE49-F238E27FC236}">
                <a16:creationId xmlns:a16="http://schemas.microsoft.com/office/drawing/2014/main" id="{D87ADF89-46F9-4713-9744-A644701231B8}"/>
              </a:ext>
            </a:extLst>
          </p:cNvPr>
          <p:cNvSpPr txBox="1">
            <a:spLocks/>
          </p:cNvSpPr>
          <p:nvPr/>
        </p:nvSpPr>
        <p:spPr>
          <a:xfrm>
            <a:off x="533400" y="1904999"/>
            <a:ext cx="23393400" cy="7620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/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Tomaho"/>
                <a:ea typeface="+mj-ea"/>
                <a:cs typeface="+mj-cs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j-ea"/>
                <a:cs typeface="+mj-cs"/>
              </a:rPr>
              <a:t>1. ĐỊNH LÍ CÔSIN 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omaho"/>
              <a:ea typeface="+mj-ea"/>
              <a:cs typeface="+mj-cs"/>
            </a:endParaRPr>
          </a:p>
        </p:txBody>
      </p:sp>
      <p:sp>
        <p:nvSpPr>
          <p:cNvPr id="99" name="Content Placeholder 2">
            <a:extLst>
              <a:ext uri="{FF2B5EF4-FFF2-40B4-BE49-F238E27FC236}">
                <a16:creationId xmlns:a16="http://schemas.microsoft.com/office/drawing/2014/main" id="{14822BB7-DB89-4357-87F0-6E511FC44A6A}"/>
              </a:ext>
            </a:extLst>
          </p:cNvPr>
          <p:cNvSpPr txBox="1">
            <a:spLocks/>
          </p:cNvSpPr>
          <p:nvPr/>
        </p:nvSpPr>
        <p:spPr>
          <a:xfrm>
            <a:off x="533400" y="2743200"/>
            <a:ext cx="11353800" cy="10760076"/>
          </a:xfrm>
          <a:prstGeom prst="rect">
            <a:avLst/>
          </a:prstGeom>
          <a:solidFill>
            <a:srgbClr val="D6F7FE"/>
          </a:solidFill>
          <a:ln>
            <a:solidFill>
              <a:srgbClr val="00B0F0"/>
            </a:solidFill>
          </a:ln>
        </p:spPr>
        <p:txBody>
          <a:bodyPr/>
          <a:lstStyle>
            <a:lvl1pPr marL="457200" indent="-457200" algn="l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1pPr>
            <a:lvl2pPr marL="1371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2pPr>
            <a:lvl3pPr marL="2286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3pPr>
            <a:lvl4pPr marL="3200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4pPr>
            <a:lvl5pPr marL="41148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omaho"/>
              <a:ea typeface="+mn-ea"/>
              <a:cs typeface="+mn-cs"/>
            </a:endParaRPr>
          </a:p>
          <a:p>
            <a:pPr marL="457200" marR="0" lvl="0" indent="-45720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Một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tàu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biển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xuất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phát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từ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cảng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Vân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Phong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(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Khánh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Hòa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)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theo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hướng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đông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với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vận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tốc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20 km/h. Sau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khi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đi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được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1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giờ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,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tàu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chuyển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sang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hướng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đông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nam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rồi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giữ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nguyên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vận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tộc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và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đi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tiếp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.</a:t>
            </a:r>
          </a:p>
          <a:p>
            <a:pPr marL="457200" marR="0" lvl="0" indent="-45720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a)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Hãy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vẽ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sơ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đồ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đường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đi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của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tàu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trong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1,5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giờ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kể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từ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khi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xuất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phát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(1 km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trên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thực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tế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ứng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dụng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với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1 cm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trên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bản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vẽ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).</a:t>
            </a:r>
          </a:p>
          <a:p>
            <a:pPr marL="457200" marR="0" lvl="0" indent="-45720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Lời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giải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omaho"/>
              <a:ea typeface="+mn-ea"/>
              <a:cs typeface="+mn-cs"/>
            </a:endParaRPr>
          </a:p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a,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Giả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sử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tàu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biển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xuất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phát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từ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điểm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O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như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hình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vẽ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omaho"/>
              <a:ea typeface="+mn-ea"/>
              <a:cs typeface="+mn-cs"/>
            </a:endParaRPr>
          </a:p>
          <a:p>
            <a:pPr marL="457200" marR="0" lvl="0" indent="-45720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Trong 1 giờ, tàu di chuyển từ O đến A với quãng đường là: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omaho"/>
              <a:ea typeface="+mn-ea"/>
              <a:cs typeface="+mn-cs"/>
            </a:endParaRPr>
          </a:p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omaho"/>
              <a:ea typeface="+mn-ea"/>
              <a:cs typeface="+mn-cs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8B49A2E-2A9D-46FD-AE9C-29462A33F0E6}"/>
              </a:ext>
            </a:extLst>
          </p:cNvPr>
          <p:cNvSpPr txBox="1">
            <a:spLocks/>
          </p:cNvSpPr>
          <p:nvPr/>
        </p:nvSpPr>
        <p:spPr>
          <a:xfrm>
            <a:off x="12295909" y="2743200"/>
            <a:ext cx="11630891" cy="10760076"/>
          </a:xfrm>
          <a:prstGeom prst="rect">
            <a:avLst/>
          </a:prstGeom>
          <a:solidFill>
            <a:srgbClr val="D6F7FE"/>
          </a:solidFill>
          <a:ln>
            <a:solidFill>
              <a:srgbClr val="00B0F0"/>
            </a:solidFill>
          </a:ln>
        </p:spPr>
        <p:txBody>
          <a:bodyPr/>
          <a:lstStyle>
            <a:lvl1pPr marL="457200" indent="-457200" algn="l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1pPr>
            <a:lvl2pPr marL="1371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2pPr>
            <a:lvl3pPr marL="2286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3pPr>
            <a:lvl4pPr marL="3200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4pPr>
            <a:lvl5pPr marL="41148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omaho"/>
              <a:ea typeface="+mn-ea"/>
              <a:cs typeface="+mn-cs"/>
            </a:endParaRPr>
          </a:p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omaho"/>
              <a:ea typeface="+mn-ea"/>
              <a:cs typeface="+mn-cs"/>
            </a:endParaRPr>
          </a:p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omaho"/>
              <a:ea typeface="+mn-ea"/>
              <a:cs typeface="+mn-cs"/>
            </a:endParaRPr>
          </a:p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omaho"/>
              <a:ea typeface="+mn-ea"/>
              <a:cs typeface="+mn-cs"/>
            </a:endParaRPr>
          </a:p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omaho"/>
              <a:ea typeface="+mn-ea"/>
              <a:cs typeface="+mn-cs"/>
            </a:endParaRPr>
          </a:p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omaho"/>
              <a:ea typeface="+mn-ea"/>
              <a:cs typeface="+mn-cs"/>
            </a:endParaRPr>
          </a:p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omaho"/>
              <a:ea typeface="+mn-ea"/>
              <a:cs typeface="+mn-cs"/>
            </a:endParaRPr>
          </a:p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omaho"/>
              <a:ea typeface="+mn-ea"/>
              <a:cs typeface="+mn-cs"/>
            </a:endParaRPr>
          </a:p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20.1 =20 (km) tương ứng với 20 cm trên sơ đồ.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omaho"/>
              <a:ea typeface="+mn-ea"/>
              <a:cs typeface="+mn-cs"/>
            </a:endParaRPr>
          </a:p>
          <a:p>
            <a:pPr marL="457200" marR="0" lvl="0" indent="-45720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Trong 0,5 giờ tiếp theo, tàu di chuyển từ A đến B với quãng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omaho"/>
              <a:ea typeface="+mn-ea"/>
              <a:cs typeface="+mn-cs"/>
            </a:endParaRPr>
          </a:p>
          <a:p>
            <a:pPr marL="457200" marR="0" lvl="0" indent="-45720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đường là: 20.0,5 = 10 (km) tương ứng với 10 cm trên sơ đồ.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omaho"/>
              <a:ea typeface="+mn-ea"/>
              <a:cs typeface="+mn-cs"/>
            </a:endParaRPr>
          </a:p>
          <a:p>
            <a:pPr marL="457200" marR="0" lvl="0" indent="-45720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6211B4F-0FB1-4E0E-AB1B-A18367EB8854}"/>
              </a:ext>
            </a:extLst>
          </p:cNvPr>
          <p:cNvGrpSpPr/>
          <p:nvPr/>
        </p:nvGrpSpPr>
        <p:grpSpPr>
          <a:xfrm>
            <a:off x="739879" y="2824315"/>
            <a:ext cx="2895600" cy="990600"/>
            <a:chOff x="0" y="-3072"/>
            <a:chExt cx="1383550" cy="497921"/>
          </a:xfrm>
        </p:grpSpPr>
        <p:sp>
          <p:nvSpPr>
            <p:cNvPr id="8" name="TextBox 321">
              <a:extLst>
                <a:ext uri="{FF2B5EF4-FFF2-40B4-BE49-F238E27FC236}">
                  <a16:creationId xmlns:a16="http://schemas.microsoft.com/office/drawing/2014/main" id="{E2D06873-7D24-4375-83AA-0E9403470ED9}"/>
                </a:ext>
              </a:extLst>
            </p:cNvPr>
            <p:cNvSpPr txBox="1"/>
            <p:nvPr/>
          </p:nvSpPr>
          <p:spPr>
            <a:xfrm>
              <a:off x="646080" y="-3072"/>
              <a:ext cx="737470" cy="4979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marL="0" marR="0" lvl="0" indent="0" algn="l" defTabSz="2177278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scadia Mono"/>
                  <a:cs typeface="Times New Roman" panose="02020603050405020304" pitchFamily="18" charset="0"/>
                </a:rPr>
                <a:t>HĐ1.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FD7070BF-539B-4BC8-B028-3EE167DE7AD9}"/>
                </a:ext>
              </a:extLst>
            </p:cNvPr>
            <p:cNvGrpSpPr/>
            <p:nvPr/>
          </p:nvGrpSpPr>
          <p:grpSpPr>
            <a:xfrm>
              <a:off x="0" y="92326"/>
              <a:ext cx="627012" cy="197663"/>
              <a:chOff x="0" y="92326"/>
              <a:chExt cx="575416" cy="197663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8464880A-D8DA-4CCD-94D4-7D7C420C6136}"/>
                  </a:ext>
                </a:extLst>
              </p:cNvPr>
              <p:cNvGrpSpPr/>
              <p:nvPr/>
            </p:nvGrpSpPr>
            <p:grpSpPr>
              <a:xfrm>
                <a:off x="0" y="92326"/>
                <a:ext cx="575416" cy="197663"/>
                <a:chOff x="0" y="92326"/>
                <a:chExt cx="644449" cy="302837"/>
              </a:xfrm>
            </p:grpSpPr>
            <p:sp>
              <p:nvSpPr>
                <p:cNvPr id="13" name="Arrow: Pentagon 12">
                  <a:extLst>
                    <a:ext uri="{FF2B5EF4-FFF2-40B4-BE49-F238E27FC236}">
                      <a16:creationId xmlns:a16="http://schemas.microsoft.com/office/drawing/2014/main" id="{AF38B4A7-03A9-4FB4-8B18-4EE3D36FA26B}"/>
                    </a:ext>
                  </a:extLst>
                </p:cNvPr>
                <p:cNvSpPr/>
                <p:nvPr/>
              </p:nvSpPr>
              <p:spPr>
                <a:xfrm>
                  <a:off x="0" y="103807"/>
                  <a:ext cx="420648" cy="291356"/>
                </a:xfrm>
                <a:prstGeom prst="homePlat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0" tIns="0" rIns="0" bIns="0" rtlCol="0" anchor="ctr">
                  <a:noAutofit/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4" name="Arrow: Chevron 13">
                  <a:extLst>
                    <a:ext uri="{FF2B5EF4-FFF2-40B4-BE49-F238E27FC236}">
                      <a16:creationId xmlns:a16="http://schemas.microsoft.com/office/drawing/2014/main" id="{C64A88AB-1763-4599-8714-3F75C160C714}"/>
                    </a:ext>
                  </a:extLst>
                </p:cNvPr>
                <p:cNvSpPr/>
                <p:nvPr/>
              </p:nvSpPr>
              <p:spPr>
                <a:xfrm>
                  <a:off x="380243" y="92326"/>
                  <a:ext cx="169459" cy="291671"/>
                </a:xfrm>
                <a:prstGeom prst="chevron">
                  <a:avLst>
                    <a:gd name="adj" fmla="val 83506"/>
                  </a:avLst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0" tIns="0" rIns="0" bIns="0" rtlCol="0" anchor="ctr">
                  <a:noAutofit/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5" name="Arrow: Chevron 14">
                  <a:extLst>
                    <a:ext uri="{FF2B5EF4-FFF2-40B4-BE49-F238E27FC236}">
                      <a16:creationId xmlns:a16="http://schemas.microsoft.com/office/drawing/2014/main" id="{0D396AF4-ACF5-40A4-A159-69056CCC06A4}"/>
                    </a:ext>
                  </a:extLst>
                </p:cNvPr>
                <p:cNvSpPr/>
                <p:nvPr/>
              </p:nvSpPr>
              <p:spPr>
                <a:xfrm>
                  <a:off x="474990" y="92326"/>
                  <a:ext cx="169459" cy="291671"/>
                </a:xfrm>
                <a:prstGeom prst="chevron">
                  <a:avLst>
                    <a:gd name="adj" fmla="val 83506"/>
                  </a:avLst>
                </a:prstGeom>
                <a:solidFill>
                  <a:srgbClr val="0000CC"/>
                </a:solidFill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0" tIns="0" rIns="0" bIns="0" rtlCol="0" anchor="ctr">
                  <a:noAutofit/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1" name="Flowchart: Terminator 10">
                <a:extLst>
                  <a:ext uri="{FF2B5EF4-FFF2-40B4-BE49-F238E27FC236}">
                    <a16:creationId xmlns:a16="http://schemas.microsoft.com/office/drawing/2014/main" id="{9F968EAE-42E4-4CC7-8A9E-D563DDCF5EF0}"/>
                  </a:ext>
                </a:extLst>
              </p:cNvPr>
              <p:cNvSpPr/>
              <p:nvPr/>
            </p:nvSpPr>
            <p:spPr>
              <a:xfrm>
                <a:off x="80311" y="137614"/>
                <a:ext cx="253736" cy="115826"/>
              </a:xfrm>
              <a:prstGeom prst="flowChartTerminator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0" tIns="0" rIns="0" bIns="0" rtlCol="0" anchor="ctr">
                <a:noAutofit/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ACF984FA-B9BD-4901-8649-3C17E056B554}"/>
                  </a:ext>
                </a:extLst>
              </p:cNvPr>
              <p:cNvSpPr/>
              <p:nvPr/>
            </p:nvSpPr>
            <p:spPr>
              <a:xfrm>
                <a:off x="211660" y="142762"/>
                <a:ext cx="92369" cy="95432"/>
              </a:xfrm>
              <a:prstGeom prst="ellipse">
                <a:avLst/>
              </a:prstGeom>
              <a:solidFill>
                <a:srgbClr val="3333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0" tIns="0" rIns="0" bIns="0" rtlCol="0" anchor="ctr">
                <a:noAutofit/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7B15F501-14A4-A1F8-9EF1-7024DC6664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06851" y="2862415"/>
            <a:ext cx="8763000" cy="6492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4224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9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itle 1">
            <a:extLst>
              <a:ext uri="{FF2B5EF4-FFF2-40B4-BE49-F238E27FC236}">
                <a16:creationId xmlns:a16="http://schemas.microsoft.com/office/drawing/2014/main" id="{D87ADF89-46F9-4713-9744-A644701231B8}"/>
              </a:ext>
            </a:extLst>
          </p:cNvPr>
          <p:cNvSpPr txBox="1">
            <a:spLocks/>
          </p:cNvSpPr>
          <p:nvPr/>
        </p:nvSpPr>
        <p:spPr>
          <a:xfrm>
            <a:off x="533400" y="1904999"/>
            <a:ext cx="23393400" cy="7620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/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Tomaho"/>
                <a:ea typeface="+mj-ea"/>
                <a:cs typeface="+mj-cs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j-ea"/>
                <a:cs typeface="+mj-cs"/>
              </a:rPr>
              <a:t>1. ĐỊNH LÍ CÔSIN 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omaho"/>
              <a:ea typeface="+mj-ea"/>
              <a:cs typeface="+mj-cs"/>
            </a:endParaRPr>
          </a:p>
        </p:txBody>
      </p:sp>
      <p:sp>
        <p:nvSpPr>
          <p:cNvPr id="99" name="Content Placeholder 2">
            <a:extLst>
              <a:ext uri="{FF2B5EF4-FFF2-40B4-BE49-F238E27FC236}">
                <a16:creationId xmlns:a16="http://schemas.microsoft.com/office/drawing/2014/main" id="{14822BB7-DB89-4357-87F0-6E511FC44A6A}"/>
              </a:ext>
            </a:extLst>
          </p:cNvPr>
          <p:cNvSpPr txBox="1">
            <a:spLocks/>
          </p:cNvSpPr>
          <p:nvPr/>
        </p:nvSpPr>
        <p:spPr>
          <a:xfrm>
            <a:off x="533400" y="2743200"/>
            <a:ext cx="11353800" cy="10760076"/>
          </a:xfrm>
          <a:prstGeom prst="rect">
            <a:avLst/>
          </a:prstGeom>
          <a:solidFill>
            <a:srgbClr val="D6F7FE"/>
          </a:solidFill>
          <a:ln>
            <a:solidFill>
              <a:srgbClr val="00B0F0"/>
            </a:solidFill>
          </a:ln>
        </p:spPr>
        <p:txBody>
          <a:bodyPr/>
          <a:lstStyle>
            <a:lvl1pPr marL="457200" indent="-457200" algn="l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1pPr>
            <a:lvl2pPr marL="1371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2pPr>
            <a:lvl3pPr marL="2286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3pPr>
            <a:lvl4pPr marL="3200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4pPr>
            <a:lvl5pPr marL="41148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omaho"/>
              <a:ea typeface="+mn-ea"/>
              <a:cs typeface="+mn-cs"/>
            </a:endParaRPr>
          </a:p>
          <a:p>
            <a:pPr marL="457200" marR="0" lvl="0" indent="-45720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Một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tàu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biển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xuất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phát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từ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cảng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Vân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Phong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(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Khánh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Hòa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)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theo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hướng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đông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với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vận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tốc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20 km/h. Sau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khi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đi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được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1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giờ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,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tàu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chuyển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sang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hướng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đông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nam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rồi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giữ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nguyên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vận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tộc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và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đi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tiếp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.</a:t>
            </a:r>
          </a:p>
          <a:p>
            <a:pPr marL="457200" marR="0" lvl="0" indent="-45720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a)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Hãy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vẽ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sơ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đồ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đường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đi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của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tàu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trong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1,5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giờ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kể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từ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khi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xuất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phát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(1 km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trên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thực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tế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ứng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dụng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với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1 cm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trên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bản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vẽ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).</a:t>
            </a:r>
          </a:p>
          <a:p>
            <a:pPr marL="457200" marR="0" lvl="0" indent="-45720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b)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Hãy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đo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trực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tiếp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trên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bản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vẽ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và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cho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biết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sau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1,5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giờ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kể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từ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khi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xuất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phát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,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tàu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cách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cảng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Vân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Phong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bao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nhiêu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kilômét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(số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đo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gần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đúng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).</a:t>
            </a:r>
          </a:p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			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omaho"/>
              <a:ea typeface="+mn-ea"/>
              <a:cs typeface="+mn-cs"/>
            </a:endParaRPr>
          </a:p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omaho"/>
              <a:ea typeface="+mn-ea"/>
              <a:cs typeface="+mn-cs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8B49A2E-2A9D-46FD-AE9C-29462A33F0E6}"/>
              </a:ext>
            </a:extLst>
          </p:cNvPr>
          <p:cNvSpPr txBox="1">
            <a:spLocks/>
          </p:cNvSpPr>
          <p:nvPr/>
        </p:nvSpPr>
        <p:spPr>
          <a:xfrm>
            <a:off x="12295909" y="2743200"/>
            <a:ext cx="11630891" cy="10760076"/>
          </a:xfrm>
          <a:prstGeom prst="rect">
            <a:avLst/>
          </a:prstGeom>
          <a:solidFill>
            <a:srgbClr val="D6F7FE"/>
          </a:solidFill>
          <a:ln>
            <a:solidFill>
              <a:srgbClr val="00B0F0"/>
            </a:solidFill>
          </a:ln>
        </p:spPr>
        <p:txBody>
          <a:bodyPr/>
          <a:lstStyle>
            <a:lvl1pPr marL="457200" indent="-457200" algn="l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1pPr>
            <a:lvl2pPr marL="1371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2pPr>
            <a:lvl3pPr marL="2286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3pPr>
            <a:lvl4pPr marL="3200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4pPr>
            <a:lvl5pPr marL="41148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6211B4F-0FB1-4E0E-AB1B-A18367EB8854}"/>
              </a:ext>
            </a:extLst>
          </p:cNvPr>
          <p:cNvGrpSpPr/>
          <p:nvPr/>
        </p:nvGrpSpPr>
        <p:grpSpPr>
          <a:xfrm>
            <a:off x="739879" y="2824315"/>
            <a:ext cx="2895600" cy="990600"/>
            <a:chOff x="0" y="-3072"/>
            <a:chExt cx="1383550" cy="497921"/>
          </a:xfrm>
        </p:grpSpPr>
        <p:sp>
          <p:nvSpPr>
            <p:cNvPr id="8" name="TextBox 321">
              <a:extLst>
                <a:ext uri="{FF2B5EF4-FFF2-40B4-BE49-F238E27FC236}">
                  <a16:creationId xmlns:a16="http://schemas.microsoft.com/office/drawing/2014/main" id="{E2D06873-7D24-4375-83AA-0E9403470ED9}"/>
                </a:ext>
              </a:extLst>
            </p:cNvPr>
            <p:cNvSpPr txBox="1"/>
            <p:nvPr/>
          </p:nvSpPr>
          <p:spPr>
            <a:xfrm>
              <a:off x="646080" y="-3072"/>
              <a:ext cx="737470" cy="4979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marL="0" marR="0" lvl="0" indent="0" algn="l" defTabSz="2177278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scadia Mono"/>
                  <a:cs typeface="Times New Roman" panose="02020603050405020304" pitchFamily="18" charset="0"/>
                </a:rPr>
                <a:t>HĐ1.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FD7070BF-539B-4BC8-B028-3EE167DE7AD9}"/>
                </a:ext>
              </a:extLst>
            </p:cNvPr>
            <p:cNvGrpSpPr/>
            <p:nvPr/>
          </p:nvGrpSpPr>
          <p:grpSpPr>
            <a:xfrm>
              <a:off x="0" y="92326"/>
              <a:ext cx="627012" cy="197663"/>
              <a:chOff x="0" y="92326"/>
              <a:chExt cx="575416" cy="197663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8464880A-D8DA-4CCD-94D4-7D7C420C6136}"/>
                  </a:ext>
                </a:extLst>
              </p:cNvPr>
              <p:cNvGrpSpPr/>
              <p:nvPr/>
            </p:nvGrpSpPr>
            <p:grpSpPr>
              <a:xfrm>
                <a:off x="0" y="92326"/>
                <a:ext cx="575416" cy="197663"/>
                <a:chOff x="0" y="92326"/>
                <a:chExt cx="644449" cy="302837"/>
              </a:xfrm>
            </p:grpSpPr>
            <p:sp>
              <p:nvSpPr>
                <p:cNvPr id="13" name="Arrow: Pentagon 12">
                  <a:extLst>
                    <a:ext uri="{FF2B5EF4-FFF2-40B4-BE49-F238E27FC236}">
                      <a16:creationId xmlns:a16="http://schemas.microsoft.com/office/drawing/2014/main" id="{AF38B4A7-03A9-4FB4-8B18-4EE3D36FA26B}"/>
                    </a:ext>
                  </a:extLst>
                </p:cNvPr>
                <p:cNvSpPr/>
                <p:nvPr/>
              </p:nvSpPr>
              <p:spPr>
                <a:xfrm>
                  <a:off x="0" y="103807"/>
                  <a:ext cx="420648" cy="291356"/>
                </a:xfrm>
                <a:prstGeom prst="homePlat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0" tIns="0" rIns="0" bIns="0" rtlCol="0" anchor="ctr">
                  <a:noAutofit/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4" name="Arrow: Chevron 13">
                  <a:extLst>
                    <a:ext uri="{FF2B5EF4-FFF2-40B4-BE49-F238E27FC236}">
                      <a16:creationId xmlns:a16="http://schemas.microsoft.com/office/drawing/2014/main" id="{C64A88AB-1763-4599-8714-3F75C160C714}"/>
                    </a:ext>
                  </a:extLst>
                </p:cNvPr>
                <p:cNvSpPr/>
                <p:nvPr/>
              </p:nvSpPr>
              <p:spPr>
                <a:xfrm>
                  <a:off x="380243" y="92326"/>
                  <a:ext cx="169459" cy="291671"/>
                </a:xfrm>
                <a:prstGeom prst="chevron">
                  <a:avLst>
                    <a:gd name="adj" fmla="val 83506"/>
                  </a:avLst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0" tIns="0" rIns="0" bIns="0" rtlCol="0" anchor="ctr">
                  <a:noAutofit/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5" name="Arrow: Chevron 14">
                  <a:extLst>
                    <a:ext uri="{FF2B5EF4-FFF2-40B4-BE49-F238E27FC236}">
                      <a16:creationId xmlns:a16="http://schemas.microsoft.com/office/drawing/2014/main" id="{0D396AF4-ACF5-40A4-A159-69056CCC06A4}"/>
                    </a:ext>
                  </a:extLst>
                </p:cNvPr>
                <p:cNvSpPr/>
                <p:nvPr/>
              </p:nvSpPr>
              <p:spPr>
                <a:xfrm>
                  <a:off x="474990" y="92326"/>
                  <a:ext cx="169459" cy="291671"/>
                </a:xfrm>
                <a:prstGeom prst="chevron">
                  <a:avLst>
                    <a:gd name="adj" fmla="val 83506"/>
                  </a:avLst>
                </a:prstGeom>
                <a:solidFill>
                  <a:srgbClr val="0000CC"/>
                </a:solidFill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0" tIns="0" rIns="0" bIns="0" rtlCol="0" anchor="ctr">
                  <a:noAutofit/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1" name="Flowchart: Terminator 10">
                <a:extLst>
                  <a:ext uri="{FF2B5EF4-FFF2-40B4-BE49-F238E27FC236}">
                    <a16:creationId xmlns:a16="http://schemas.microsoft.com/office/drawing/2014/main" id="{9F968EAE-42E4-4CC7-8A9E-D563DDCF5EF0}"/>
                  </a:ext>
                </a:extLst>
              </p:cNvPr>
              <p:cNvSpPr/>
              <p:nvPr/>
            </p:nvSpPr>
            <p:spPr>
              <a:xfrm>
                <a:off x="80311" y="137614"/>
                <a:ext cx="253736" cy="115826"/>
              </a:xfrm>
              <a:prstGeom prst="flowChartTerminator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0" tIns="0" rIns="0" bIns="0" rtlCol="0" anchor="ctr">
                <a:noAutofit/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ACF984FA-B9BD-4901-8649-3C17E056B554}"/>
                  </a:ext>
                </a:extLst>
              </p:cNvPr>
              <p:cNvSpPr/>
              <p:nvPr/>
            </p:nvSpPr>
            <p:spPr>
              <a:xfrm>
                <a:off x="211660" y="142762"/>
                <a:ext cx="92369" cy="95432"/>
              </a:xfrm>
              <a:prstGeom prst="ellipse">
                <a:avLst/>
              </a:prstGeom>
              <a:solidFill>
                <a:srgbClr val="3333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0" tIns="0" rIns="0" bIns="0" rtlCol="0" anchor="ctr">
                <a:noAutofit/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2081" name="Picture 202">
            <a:extLst>
              <a:ext uri="{FF2B5EF4-FFF2-40B4-BE49-F238E27FC236}">
                <a16:creationId xmlns:a16="http://schemas.microsoft.com/office/drawing/2014/main" id="{89974652-12AD-C352-6722-0B61F3AB55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09560" y="5276249"/>
            <a:ext cx="6051316" cy="4151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Rectangle 34">
            <a:extLst>
              <a:ext uri="{FF2B5EF4-FFF2-40B4-BE49-F238E27FC236}">
                <a16:creationId xmlns:a16="http://schemas.microsoft.com/office/drawing/2014/main" id="{068819CA-3B82-5285-972E-E76CD4CB8F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26732" y="9568490"/>
            <a:ext cx="10416972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b) Trên sơ đồ, khoảng cách từ cảng đến tàu là đoạn OB dài khoảng 28 cm.</a:t>
            </a:r>
            <a:endParaRPr kumimoji="0" lang="en-US" altLang="en-US" sz="4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3" name="Rectangle 35">
            <a:extLst>
              <a:ext uri="{FF2B5EF4-FFF2-40B4-BE49-F238E27FC236}">
                <a16:creationId xmlns:a16="http://schemas.microsoft.com/office/drawing/2014/main" id="{10EDA615-3E14-4D19-640B-2578AB56E9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2478" y="12199937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2177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Rectangle 36">
            <a:extLst>
              <a:ext uri="{FF2B5EF4-FFF2-40B4-BE49-F238E27FC236}">
                <a16:creationId xmlns:a16="http://schemas.microsoft.com/office/drawing/2014/main" id="{EDE0595B-1879-20CE-26D5-7BC36E54EE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602932" y="11351217"/>
            <a:ext cx="11247668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 đó khoảng cách từ cảng đến tàu thực tế khoảng 28 km.</a:t>
            </a:r>
            <a:endParaRPr kumimoji="0" lang="vi-VN" altLang="en-US" sz="4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96A8326-9226-404C-01BC-1A0AC194B618}"/>
              </a:ext>
            </a:extLst>
          </p:cNvPr>
          <p:cNvSpPr txBox="1"/>
          <p:nvPr/>
        </p:nvSpPr>
        <p:spPr>
          <a:xfrm>
            <a:off x="16701499" y="3218184"/>
            <a:ext cx="2653302" cy="7540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2177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Lời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giải</a:t>
            </a:r>
            <a:endParaRPr kumimoji="0" lang="en-US" sz="4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178944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9" grpId="0" animBg="1"/>
      <p:bldP spid="7" grpId="0" animBg="1"/>
      <p:bldP spid="42" grpId="0"/>
      <p:bldP spid="45" grpId="0"/>
      <p:bldP spid="5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itle 1">
            <a:extLst>
              <a:ext uri="{FF2B5EF4-FFF2-40B4-BE49-F238E27FC236}">
                <a16:creationId xmlns:a16="http://schemas.microsoft.com/office/drawing/2014/main" id="{D87ADF89-46F9-4713-9744-A644701231B8}"/>
              </a:ext>
            </a:extLst>
          </p:cNvPr>
          <p:cNvSpPr txBox="1">
            <a:spLocks/>
          </p:cNvSpPr>
          <p:nvPr/>
        </p:nvSpPr>
        <p:spPr>
          <a:xfrm>
            <a:off x="533400" y="1904999"/>
            <a:ext cx="23393400" cy="7620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/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Tomaho"/>
                <a:ea typeface="+mj-ea"/>
                <a:cs typeface="+mj-cs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j-ea"/>
                <a:cs typeface="+mj-cs"/>
              </a:rPr>
              <a:t>1. ĐỊNH LÍ CÔSIN 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omaho"/>
              <a:ea typeface="+mj-ea"/>
              <a:cs typeface="+mj-cs"/>
            </a:endParaRPr>
          </a:p>
        </p:txBody>
      </p:sp>
      <p:sp>
        <p:nvSpPr>
          <p:cNvPr id="99" name="Content Placeholder 2">
            <a:extLst>
              <a:ext uri="{FF2B5EF4-FFF2-40B4-BE49-F238E27FC236}">
                <a16:creationId xmlns:a16="http://schemas.microsoft.com/office/drawing/2014/main" id="{14822BB7-DB89-4357-87F0-6E511FC44A6A}"/>
              </a:ext>
            </a:extLst>
          </p:cNvPr>
          <p:cNvSpPr txBox="1">
            <a:spLocks/>
          </p:cNvSpPr>
          <p:nvPr/>
        </p:nvSpPr>
        <p:spPr>
          <a:xfrm>
            <a:off x="533400" y="2743200"/>
            <a:ext cx="11353800" cy="10760076"/>
          </a:xfrm>
          <a:prstGeom prst="rect">
            <a:avLst/>
          </a:prstGeom>
          <a:solidFill>
            <a:srgbClr val="D6F7FE"/>
          </a:solidFill>
          <a:ln>
            <a:solidFill>
              <a:srgbClr val="00B0F0"/>
            </a:solidFill>
          </a:ln>
        </p:spPr>
        <p:txBody>
          <a:bodyPr/>
          <a:lstStyle>
            <a:lvl1pPr marL="457200" indent="-457200" algn="l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1pPr>
            <a:lvl2pPr marL="1371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2pPr>
            <a:lvl3pPr marL="2286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3pPr>
            <a:lvl4pPr marL="3200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4pPr>
            <a:lvl5pPr marL="41148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omaho"/>
              <a:ea typeface="+mn-ea"/>
              <a:cs typeface="+mn-cs"/>
            </a:endParaRPr>
          </a:p>
          <a:p>
            <a:pPr marL="457200" marR="0" lvl="0" indent="-45720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Một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tàu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biển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xuất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phát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từ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cảng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Vân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Phong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(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Khánh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Hòa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)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theo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hướng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đông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với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vận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tốc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20 km/h. Sau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khi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đi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được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1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giờ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,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tàu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chuyển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sang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hướng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đông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nam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rồi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giữ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nguyên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vận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tộc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và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đi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tiếp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n-ea"/>
                <a:cs typeface="+mn-cs"/>
              </a:rPr>
              <a:t>.</a:t>
            </a:r>
          </a:p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c) </a:t>
            </a:r>
            <a:r>
              <a:rPr kumimoji="0" lang="en-US" sz="4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Nếu</a:t>
            </a:r>
            <a:r>
              <a:rPr kumimoji="0" lang="en-US" sz="4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sau</a:t>
            </a:r>
            <a:r>
              <a:rPr kumimoji="0" lang="en-US" sz="4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khi</a:t>
            </a:r>
            <a:r>
              <a:rPr kumimoji="0" lang="en-US" sz="4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</a:t>
            </a:r>
            <a:r>
              <a:rPr kumimoji="0" lang="en-US" sz="4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kumimoji="0" lang="en-US" sz="4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 </a:t>
            </a:r>
            <a:r>
              <a:rPr kumimoji="0" lang="en-US" sz="4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giờ</a:t>
            </a:r>
            <a:r>
              <a:rPr kumimoji="0" lang="en-US" sz="4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US" sz="4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tàu</a:t>
            </a:r>
            <a:r>
              <a:rPr kumimoji="0" lang="en-US" sz="4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chuyển</a:t>
            </a:r>
            <a:r>
              <a:rPr kumimoji="0" lang="en-US" sz="4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sang </a:t>
            </a:r>
            <a:r>
              <a:rPr kumimoji="0" lang="en-US" sz="4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hướng</a:t>
            </a:r>
            <a:r>
              <a:rPr kumimoji="0" lang="en-US" sz="4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nam</a:t>
            </a:r>
            <a:r>
              <a:rPr kumimoji="0" lang="en-US" sz="4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kumimoji="0" lang="en-US" sz="4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thay</a:t>
            </a:r>
            <a:r>
              <a:rPr kumimoji="0" lang="en-US" sz="4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vì</a:t>
            </a:r>
            <a:r>
              <a:rPr kumimoji="0" lang="en-US" sz="4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hướng</a:t>
            </a:r>
            <a:r>
              <a:rPr kumimoji="0" lang="en-US" sz="4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đông</a:t>
            </a:r>
            <a:r>
              <a:rPr kumimoji="0" lang="en-US" sz="4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nam</a:t>
            </a:r>
            <a:r>
              <a:rPr kumimoji="0" lang="en-US" sz="4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</a:t>
            </a:r>
            <a:r>
              <a:rPr kumimoji="0" lang="en-US" sz="4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thì</a:t>
            </a:r>
            <a:r>
              <a:rPr kumimoji="0" lang="en-US" sz="4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kumimoji="0" lang="en-US" sz="4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thể</a:t>
            </a:r>
            <a:r>
              <a:rPr kumimoji="0" lang="en-US" sz="4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dùng</a:t>
            </a:r>
            <a:r>
              <a:rPr kumimoji="0" lang="en-US" sz="4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Định</a:t>
            </a:r>
            <a:r>
              <a:rPr kumimoji="0" lang="en-US" sz="4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lí</a:t>
            </a:r>
            <a:r>
              <a:rPr kumimoji="0" lang="en-US" sz="4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Pythagore</a:t>
            </a:r>
            <a:r>
              <a:rPr kumimoji="0" lang="en-US" sz="4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(Pi-ta-go) </a:t>
            </a:r>
            <a:r>
              <a:rPr kumimoji="0" lang="en-US" sz="4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kumimoji="0" lang="en-US" sz="4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tính</a:t>
            </a:r>
            <a:r>
              <a:rPr kumimoji="0" lang="en-US" sz="4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chính</a:t>
            </a:r>
            <a:r>
              <a:rPr kumimoji="0" lang="en-US" sz="4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xác</a:t>
            </a:r>
            <a:r>
              <a:rPr kumimoji="0" lang="en-US" sz="4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kumimoji="0" lang="en-US" sz="4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số </a:t>
            </a:r>
            <a:r>
              <a:rPr kumimoji="0" lang="en-US" sz="4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đo</a:t>
            </a:r>
            <a:r>
              <a:rPr kumimoji="0" lang="en-US" sz="4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kumimoji="0" lang="en-US" sz="4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kumimoji="0" lang="en-US" sz="4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 hay </a:t>
            </a:r>
            <a:r>
              <a:rPr kumimoji="0" lang="en-US" sz="4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kumimoji="0" lang="en-US" sz="4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omaho"/>
              <a:ea typeface="+mn-ea"/>
              <a:cs typeface="+mn-cs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8B49A2E-2A9D-46FD-AE9C-29462A33F0E6}"/>
              </a:ext>
            </a:extLst>
          </p:cNvPr>
          <p:cNvSpPr txBox="1">
            <a:spLocks/>
          </p:cNvSpPr>
          <p:nvPr/>
        </p:nvSpPr>
        <p:spPr>
          <a:xfrm>
            <a:off x="12093679" y="2743200"/>
            <a:ext cx="11833122" cy="10760076"/>
          </a:xfrm>
          <a:prstGeom prst="rect">
            <a:avLst/>
          </a:prstGeom>
          <a:solidFill>
            <a:srgbClr val="D6F7FE"/>
          </a:solidFill>
          <a:ln>
            <a:solidFill>
              <a:srgbClr val="00B0F0"/>
            </a:solidFill>
          </a:ln>
        </p:spPr>
        <p:txBody>
          <a:bodyPr/>
          <a:lstStyle>
            <a:lvl1pPr marL="457200" indent="-457200" algn="l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1pPr>
            <a:lvl2pPr marL="1371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2pPr>
            <a:lvl3pPr marL="2286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3pPr>
            <a:lvl4pPr marL="3200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4pPr>
            <a:lvl5pPr marL="41148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6211B4F-0FB1-4E0E-AB1B-A18367EB8854}"/>
              </a:ext>
            </a:extLst>
          </p:cNvPr>
          <p:cNvGrpSpPr/>
          <p:nvPr/>
        </p:nvGrpSpPr>
        <p:grpSpPr>
          <a:xfrm>
            <a:off x="739879" y="2824315"/>
            <a:ext cx="2895600" cy="990600"/>
            <a:chOff x="0" y="-3072"/>
            <a:chExt cx="1383550" cy="497921"/>
          </a:xfrm>
        </p:grpSpPr>
        <p:sp>
          <p:nvSpPr>
            <p:cNvPr id="8" name="TextBox 321">
              <a:extLst>
                <a:ext uri="{FF2B5EF4-FFF2-40B4-BE49-F238E27FC236}">
                  <a16:creationId xmlns:a16="http://schemas.microsoft.com/office/drawing/2014/main" id="{E2D06873-7D24-4375-83AA-0E9403470ED9}"/>
                </a:ext>
              </a:extLst>
            </p:cNvPr>
            <p:cNvSpPr txBox="1"/>
            <p:nvPr/>
          </p:nvSpPr>
          <p:spPr>
            <a:xfrm>
              <a:off x="646080" y="-3072"/>
              <a:ext cx="737470" cy="4979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marL="0" marR="0" lvl="0" indent="0" algn="l" defTabSz="2177278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scadia Mono"/>
                  <a:cs typeface="Times New Roman" panose="02020603050405020304" pitchFamily="18" charset="0"/>
                </a:rPr>
                <a:t>HĐ1.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FD7070BF-539B-4BC8-B028-3EE167DE7AD9}"/>
                </a:ext>
              </a:extLst>
            </p:cNvPr>
            <p:cNvGrpSpPr/>
            <p:nvPr/>
          </p:nvGrpSpPr>
          <p:grpSpPr>
            <a:xfrm>
              <a:off x="0" y="92326"/>
              <a:ext cx="627012" cy="197663"/>
              <a:chOff x="0" y="92326"/>
              <a:chExt cx="575416" cy="197663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8464880A-D8DA-4CCD-94D4-7D7C420C6136}"/>
                  </a:ext>
                </a:extLst>
              </p:cNvPr>
              <p:cNvGrpSpPr/>
              <p:nvPr/>
            </p:nvGrpSpPr>
            <p:grpSpPr>
              <a:xfrm>
                <a:off x="0" y="92326"/>
                <a:ext cx="575416" cy="197663"/>
                <a:chOff x="0" y="92326"/>
                <a:chExt cx="644449" cy="302837"/>
              </a:xfrm>
            </p:grpSpPr>
            <p:sp>
              <p:nvSpPr>
                <p:cNvPr id="13" name="Arrow: Pentagon 12">
                  <a:extLst>
                    <a:ext uri="{FF2B5EF4-FFF2-40B4-BE49-F238E27FC236}">
                      <a16:creationId xmlns:a16="http://schemas.microsoft.com/office/drawing/2014/main" id="{AF38B4A7-03A9-4FB4-8B18-4EE3D36FA26B}"/>
                    </a:ext>
                  </a:extLst>
                </p:cNvPr>
                <p:cNvSpPr/>
                <p:nvPr/>
              </p:nvSpPr>
              <p:spPr>
                <a:xfrm>
                  <a:off x="0" y="103807"/>
                  <a:ext cx="420648" cy="291356"/>
                </a:xfrm>
                <a:prstGeom prst="homePlat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0" tIns="0" rIns="0" bIns="0" rtlCol="0" anchor="ctr">
                  <a:noAutofit/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4" name="Arrow: Chevron 13">
                  <a:extLst>
                    <a:ext uri="{FF2B5EF4-FFF2-40B4-BE49-F238E27FC236}">
                      <a16:creationId xmlns:a16="http://schemas.microsoft.com/office/drawing/2014/main" id="{C64A88AB-1763-4599-8714-3F75C160C714}"/>
                    </a:ext>
                  </a:extLst>
                </p:cNvPr>
                <p:cNvSpPr/>
                <p:nvPr/>
              </p:nvSpPr>
              <p:spPr>
                <a:xfrm>
                  <a:off x="380243" y="92326"/>
                  <a:ext cx="169459" cy="291671"/>
                </a:xfrm>
                <a:prstGeom prst="chevron">
                  <a:avLst>
                    <a:gd name="adj" fmla="val 83506"/>
                  </a:avLst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0" tIns="0" rIns="0" bIns="0" rtlCol="0" anchor="ctr">
                  <a:noAutofit/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5" name="Arrow: Chevron 14">
                  <a:extLst>
                    <a:ext uri="{FF2B5EF4-FFF2-40B4-BE49-F238E27FC236}">
                      <a16:creationId xmlns:a16="http://schemas.microsoft.com/office/drawing/2014/main" id="{0D396AF4-ACF5-40A4-A159-69056CCC06A4}"/>
                    </a:ext>
                  </a:extLst>
                </p:cNvPr>
                <p:cNvSpPr/>
                <p:nvPr/>
              </p:nvSpPr>
              <p:spPr>
                <a:xfrm>
                  <a:off x="474990" y="92326"/>
                  <a:ext cx="169459" cy="291671"/>
                </a:xfrm>
                <a:prstGeom prst="chevron">
                  <a:avLst>
                    <a:gd name="adj" fmla="val 83506"/>
                  </a:avLst>
                </a:prstGeom>
                <a:solidFill>
                  <a:srgbClr val="0000CC"/>
                </a:solidFill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0" tIns="0" rIns="0" bIns="0" rtlCol="0" anchor="ctr">
                  <a:noAutofit/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1" name="Flowchart: Terminator 10">
                <a:extLst>
                  <a:ext uri="{FF2B5EF4-FFF2-40B4-BE49-F238E27FC236}">
                    <a16:creationId xmlns:a16="http://schemas.microsoft.com/office/drawing/2014/main" id="{9F968EAE-42E4-4CC7-8A9E-D563DDCF5EF0}"/>
                  </a:ext>
                </a:extLst>
              </p:cNvPr>
              <p:cNvSpPr/>
              <p:nvPr/>
            </p:nvSpPr>
            <p:spPr>
              <a:xfrm>
                <a:off x="80311" y="137614"/>
                <a:ext cx="253736" cy="115826"/>
              </a:xfrm>
              <a:prstGeom prst="flowChartTerminator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0" tIns="0" rIns="0" bIns="0" rtlCol="0" anchor="ctr">
                <a:noAutofit/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ACF984FA-B9BD-4901-8649-3C17E056B554}"/>
                  </a:ext>
                </a:extLst>
              </p:cNvPr>
              <p:cNvSpPr/>
              <p:nvPr/>
            </p:nvSpPr>
            <p:spPr>
              <a:xfrm>
                <a:off x="211660" y="142762"/>
                <a:ext cx="92369" cy="95432"/>
              </a:xfrm>
              <a:prstGeom prst="ellipse">
                <a:avLst/>
              </a:prstGeom>
              <a:solidFill>
                <a:srgbClr val="3333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0" tIns="0" rIns="0" bIns="0" rtlCol="0" anchor="ctr">
                <a:noAutofit/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892810D4-3807-94A4-B57F-A59AFDCBB69B}"/>
              </a:ext>
            </a:extLst>
          </p:cNvPr>
          <p:cNvSpPr txBox="1"/>
          <p:nvPr/>
        </p:nvSpPr>
        <p:spPr>
          <a:xfrm>
            <a:off x="4883649" y="10218747"/>
            <a:ext cx="2653302" cy="7540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2177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Lời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giải</a:t>
            </a:r>
            <a:endParaRPr kumimoji="0" lang="en-US" sz="4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F196206-63C2-8DE4-8A2A-83B4FAFEF749}"/>
              </a:ext>
            </a:extLst>
          </p:cNvPr>
          <p:cNvSpPr txBox="1"/>
          <p:nvPr/>
        </p:nvSpPr>
        <p:spPr>
          <a:xfrm>
            <a:off x="445440" y="10972800"/>
            <a:ext cx="11441759" cy="20747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0215" marR="0" lvl="0" indent="0" algn="l" defTabSz="2177278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c) Nếu sau khi đi được 2 giờ, tàu chuyển sang hướng nam 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(thay vì hướng đông nam) thì sơ đồ đường đi của tàu như sau:</a:t>
            </a:r>
            <a:endParaRPr kumimoji="0" lang="en-US" sz="4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6EBCA35-371C-817D-BF03-BF137270A132}"/>
                  </a:ext>
                </a:extLst>
              </p:cNvPr>
              <p:cNvSpPr txBox="1"/>
              <p:nvPr/>
            </p:nvSpPr>
            <p:spPr>
              <a:xfrm>
                <a:off x="11812772" y="2787026"/>
                <a:ext cx="11961628" cy="950221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0215" marR="0" lvl="0" indent="180340" algn="l" defTabSz="2177278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Sau 2 giờ đầu, tàu đi từ O đến A, với quãng đường là </a:t>
                </a:r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450215" marR="0" lvl="0" indent="180340" algn="l" defTabSz="2177278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20.2 = 40 (km) tương ứng 40 cm trên sơ đồ.</a:t>
                </a:r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450215" marR="0" lvl="0" indent="180340" algn="l" defTabSz="2177278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Sau đó, tàu chuyển sang hướng nam, vị trí của tàu là điểm B.</a:t>
                </a:r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450215" marR="0" lvl="0" indent="180340" algn="l" defTabSz="2177278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Khi đó ta có thể tính chính xác khoảng cách từ cảng đến</a:t>
                </a:r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450215" marR="0" lvl="0" indent="180340" algn="l" defTabSz="2177278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tàu, chính là đoạn OB (do tam giác OAB vuông tại A)</a:t>
                </a:r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450215" marR="0" lvl="0" indent="180340" algn="l" defTabSz="2177278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dựa vào định lí Pythagore:</a:t>
                </a:r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450215" marR="0" lvl="0" indent="180340" algn="l" defTabSz="2177278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vi-VN" sz="4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𝑶𝑩</m:t>
                    </m:r>
                    <m:r>
                      <a:rPr kumimoji="0" lang="vi-VN" sz="4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kumimoji="0" lang="vi-VN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𝑶</m:t>
                        </m:r>
                        <m:sSup>
                          <m:sSupPr>
                            <m:ctrlPr>
                              <a:rPr kumimoji="0" lang="en-US" sz="44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kumimoji="0" lang="vi-VN" sz="4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𝑨</m:t>
                            </m:r>
                          </m:e>
                          <m:sup>
                            <m:r>
                              <a:rPr kumimoji="0" lang="vi-VN" sz="4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kumimoji="0" lang="vi-VN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kumimoji="0" lang="vi-VN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𝑨</m:t>
                        </m:r>
                        <m:sSup>
                          <m:sSupPr>
                            <m:ctrlPr>
                              <a:rPr kumimoji="0" lang="en-US" sz="44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kumimoji="0" lang="vi-VN" sz="4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𝑩</m:t>
                            </m:r>
                          </m:e>
                          <m:sup>
                            <m:r>
                              <a:rPr kumimoji="0" lang="vi-VN" sz="4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e>
                    </m:rad>
                  </m:oMath>
                </a14:m>
                <a:r>
                  <a:rPr kumimoji="0" lang="vi-VN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 </a:t>
                </a:r>
                <a:endParaRPr kumimoji="0" lang="en-US" sz="43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6EBCA35-371C-817D-BF03-BF137270A1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12772" y="2787026"/>
                <a:ext cx="11961628" cy="9502217"/>
              </a:xfrm>
              <a:prstGeom prst="rect">
                <a:avLst/>
              </a:prstGeom>
              <a:blipFill>
                <a:blip r:embed="rId3"/>
                <a:stretch>
                  <a:fillRect t="-1475" r="-2548" b="-17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4239038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9" grpId="0" animBg="1"/>
      <p:bldP spid="7" grpId="0" animBg="1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itle 1">
            <a:extLst>
              <a:ext uri="{FF2B5EF4-FFF2-40B4-BE49-F238E27FC236}">
                <a16:creationId xmlns:a16="http://schemas.microsoft.com/office/drawing/2014/main" id="{D87ADF89-46F9-4713-9744-A644701231B8}"/>
              </a:ext>
            </a:extLst>
          </p:cNvPr>
          <p:cNvSpPr txBox="1">
            <a:spLocks/>
          </p:cNvSpPr>
          <p:nvPr/>
        </p:nvSpPr>
        <p:spPr>
          <a:xfrm>
            <a:off x="838200" y="1879601"/>
            <a:ext cx="23164800" cy="787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/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Tomaho"/>
                <a:ea typeface="+mj-ea"/>
                <a:cs typeface="+mj-cs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omaho"/>
                <a:ea typeface="+mj-ea"/>
                <a:cs typeface="+mj-cs"/>
              </a:rPr>
              <a:t>1. ĐỊNH LÍ CÔSIN 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omaho"/>
              <a:ea typeface="+mj-ea"/>
              <a:cs typeface="+mj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9" name="Content Placeholder 2">
                <a:extLst>
                  <a:ext uri="{FF2B5EF4-FFF2-40B4-BE49-F238E27FC236}">
                    <a16:creationId xmlns:a16="http://schemas.microsoft.com/office/drawing/2014/main" id="{14822BB7-DB89-4357-87F0-6E511FC44A6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8200" y="2636668"/>
                <a:ext cx="11353800" cy="10760076"/>
              </a:xfrm>
              <a:prstGeom prst="rect">
                <a:avLst/>
              </a:prstGeom>
              <a:solidFill>
                <a:srgbClr val="D6F7FE"/>
              </a:solidFill>
              <a:ln>
                <a:solidFill>
                  <a:srgbClr val="00B0F0"/>
                </a:solidFill>
              </a:ln>
            </p:spPr>
            <p:txBody>
              <a:bodyPr/>
              <a:lstStyle>
                <a:lvl1pPr marL="457200" indent="-457200" algn="l" defTabSz="1828800" rtl="0" eaLnBrk="1" latinLnBrk="0" hangingPunct="1">
                  <a:lnSpc>
                    <a:spcPct val="90000"/>
                  </a:lnSpc>
                  <a:spcBef>
                    <a:spcPts val="2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1pPr>
                <a:lvl2pPr marL="1371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2pPr>
                <a:lvl3pPr marL="2286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3pPr>
                <a:lvl4pPr marL="3200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4pPr>
                <a:lvl5pPr marL="41148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5pPr>
                <a:lvl6pPr marL="50292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5943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6858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7772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457200" marR="0" lvl="0" indent="-457200" algn="l" defTabSz="1828800" rtl="0" eaLnBrk="1" fontAlgn="auto" latinLnBrk="0" hangingPunct="1">
                  <a:lnSpc>
                    <a:spcPct val="90000"/>
                  </a:lnSpc>
                  <a:spcBef>
                    <a:spcPts val="2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omaho"/>
                  <a:ea typeface="+mn-ea"/>
                  <a:cs typeface="+mn-cs"/>
                </a:endParaRPr>
              </a:p>
              <a:p>
                <a:pPr marL="457200" marR="0" lvl="0" indent="-457200" algn="l" defTabSz="1828800" rtl="0" eaLnBrk="1" fontAlgn="auto" latinLnBrk="0" hangingPunct="1">
                  <a:lnSpc>
                    <a:spcPct val="90000"/>
                  </a:lnSpc>
                  <a:spcBef>
                    <a:spcPts val="2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Trong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hình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3.8,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hãy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thực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hiện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các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bước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sau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để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thiết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lập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công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thức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tính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𝒂</m:t>
                    </m:r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theo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𝒃</m:t>
                    </m:r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,</m:t>
                    </m:r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𝒄</m:t>
                    </m:r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và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giá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trị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lượng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giác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của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góc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𝑨</m:t>
                    </m:r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  <a:p>
                <a:pPr marL="0" marR="0" lvl="0" indent="0" algn="l" defTabSz="1828800" rtl="0" eaLnBrk="1" fontAlgn="auto" latinLnBrk="0" hangingPunct="1">
                  <a:lnSpc>
                    <a:spcPct val="90000"/>
                  </a:lnSpc>
                  <a:spcBef>
                    <a:spcPts val="2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a)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Tính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𝒂</m:t>
                        </m:r>
                      </m:e>
                      <m:sup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sup>
                    </m:sSup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theo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𝑩</m:t>
                    </m:r>
                    <m:sSup>
                      <m:sSup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𝑫</m:t>
                        </m:r>
                      </m:e>
                      <m:sup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sup>
                    </m:sSup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𝑪</m:t>
                    </m:r>
                    <m:sSup>
                      <m:sSup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𝑫</m:t>
                        </m:r>
                      </m:e>
                      <m:sup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sup>
                    </m:sSup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  <a:p>
                <a:pPr marL="0" marR="0" lvl="0" indent="0" algn="l" defTabSz="1828800" rtl="0" eaLnBrk="1" fontAlgn="auto" latinLnBrk="0" hangingPunct="1">
                  <a:lnSpc>
                    <a:spcPct val="90000"/>
                  </a:lnSpc>
                  <a:spcBef>
                    <a:spcPts val="2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b)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Tính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𝒂</m:t>
                        </m:r>
                      </m:e>
                      <m:sup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sup>
                    </m:sSup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theo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𝒃</m:t>
                    </m:r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,</m:t>
                    </m:r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𝒄</m:t>
                    </m:r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𝑫𝑨</m:t>
                    </m:r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  <a:p>
                <a:pPr marL="0" marR="0" lvl="0" indent="0" algn="l" defTabSz="1828800" rtl="0" eaLnBrk="1" fontAlgn="auto" latinLnBrk="0" hangingPunct="1">
                  <a:lnSpc>
                    <a:spcPct val="90000"/>
                  </a:lnSpc>
                  <a:spcBef>
                    <a:spcPts val="2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c)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Tính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𝑫𝑨</m:t>
                    </m:r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theo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𝒄</m:t>
                    </m:r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và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𝒄𝒐𝒔</m:t>
                        </m:r>
                      </m:fName>
                      <m: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𝑨</m:t>
                        </m:r>
                      </m:e>
                    </m:func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  <a:p>
                <a:pPr marL="0" marR="0" lvl="0" indent="0" algn="l" defTabSz="1828800" rtl="0" eaLnBrk="1" fontAlgn="auto" latinLnBrk="0" hangingPunct="1">
                  <a:lnSpc>
                    <a:spcPct val="90000"/>
                  </a:lnSpc>
                  <a:spcBef>
                    <a:spcPts val="2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d)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Chứng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minh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𝒂</m:t>
                        </m:r>
                      </m:e>
                      <m:sup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sup>
                    </m:sSup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sSup>
                      <m:sSup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𝒃</m:t>
                        </m:r>
                      </m:e>
                      <m:sup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sup>
                    </m:sSup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sSup>
                      <m:sSup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𝒄</m:t>
                        </m:r>
                      </m:e>
                      <m:sup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sup>
                    </m:sSup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𝟐</m:t>
                    </m:r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𝒃𝒄</m:t>
                    </m:r>
                    <m:func>
                      <m:func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𝒄𝒐𝒔</m:t>
                        </m:r>
                      </m:fName>
                      <m:e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𝑨</m:t>
                        </m:r>
                      </m:e>
                    </m:func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99" name="Content Placeholder 2">
                <a:extLst>
                  <a:ext uri="{FF2B5EF4-FFF2-40B4-BE49-F238E27FC236}">
                    <a16:creationId xmlns:a16="http://schemas.microsoft.com/office/drawing/2014/main" id="{14822BB7-DB89-4357-87F0-6E511FC44A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2636668"/>
                <a:ext cx="11353800" cy="10760076"/>
              </a:xfrm>
              <a:prstGeom prst="rect">
                <a:avLst/>
              </a:prstGeom>
              <a:blipFill>
                <a:blip r:embed="rId5"/>
                <a:stretch>
                  <a:fillRect l="-2146"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8B49A2E-2A9D-46FD-AE9C-29462A33F0E6}"/>
              </a:ext>
            </a:extLst>
          </p:cNvPr>
          <p:cNvSpPr txBox="1">
            <a:spLocks/>
          </p:cNvSpPr>
          <p:nvPr/>
        </p:nvSpPr>
        <p:spPr>
          <a:xfrm>
            <a:off x="12344400" y="2636668"/>
            <a:ext cx="11630891" cy="10866608"/>
          </a:xfrm>
          <a:prstGeom prst="rect">
            <a:avLst/>
          </a:prstGeom>
          <a:solidFill>
            <a:srgbClr val="D6F7FE"/>
          </a:solidFill>
          <a:ln>
            <a:solidFill>
              <a:srgbClr val="00B0F0"/>
            </a:solidFill>
          </a:ln>
        </p:spPr>
        <p:txBody>
          <a:bodyPr/>
          <a:lstStyle>
            <a:lvl1pPr marL="457200" indent="-457200" algn="l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1pPr>
            <a:lvl2pPr marL="1371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2pPr>
            <a:lvl3pPr marL="2286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3pPr>
            <a:lvl4pPr marL="3200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4pPr>
            <a:lvl5pPr marL="41148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omaho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6211B4F-0FB1-4E0E-AB1B-A18367EB8854}"/>
              </a:ext>
            </a:extLst>
          </p:cNvPr>
          <p:cNvGrpSpPr/>
          <p:nvPr/>
        </p:nvGrpSpPr>
        <p:grpSpPr>
          <a:xfrm>
            <a:off x="1044679" y="2824315"/>
            <a:ext cx="2895600" cy="990600"/>
            <a:chOff x="0" y="-3072"/>
            <a:chExt cx="1383550" cy="497921"/>
          </a:xfrm>
        </p:grpSpPr>
        <p:sp>
          <p:nvSpPr>
            <p:cNvPr id="8" name="TextBox 321">
              <a:extLst>
                <a:ext uri="{FF2B5EF4-FFF2-40B4-BE49-F238E27FC236}">
                  <a16:creationId xmlns:a16="http://schemas.microsoft.com/office/drawing/2014/main" id="{E2D06873-7D24-4375-83AA-0E9403470ED9}"/>
                </a:ext>
              </a:extLst>
            </p:cNvPr>
            <p:cNvSpPr txBox="1"/>
            <p:nvPr/>
          </p:nvSpPr>
          <p:spPr>
            <a:xfrm>
              <a:off x="646080" y="-3072"/>
              <a:ext cx="737470" cy="4979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marL="0" marR="0" lvl="0" indent="0" algn="l" defTabSz="2177278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scadia Mono"/>
                  <a:cs typeface="Times New Roman" panose="02020603050405020304" pitchFamily="18" charset="0"/>
                </a:rPr>
                <a:t>HĐ2.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FD7070BF-539B-4BC8-B028-3EE167DE7AD9}"/>
                </a:ext>
              </a:extLst>
            </p:cNvPr>
            <p:cNvGrpSpPr/>
            <p:nvPr/>
          </p:nvGrpSpPr>
          <p:grpSpPr>
            <a:xfrm>
              <a:off x="0" y="92326"/>
              <a:ext cx="627012" cy="197663"/>
              <a:chOff x="0" y="92326"/>
              <a:chExt cx="575416" cy="197663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8464880A-D8DA-4CCD-94D4-7D7C420C6136}"/>
                  </a:ext>
                </a:extLst>
              </p:cNvPr>
              <p:cNvGrpSpPr/>
              <p:nvPr/>
            </p:nvGrpSpPr>
            <p:grpSpPr>
              <a:xfrm>
                <a:off x="0" y="92326"/>
                <a:ext cx="575416" cy="197663"/>
                <a:chOff x="0" y="92326"/>
                <a:chExt cx="644449" cy="302837"/>
              </a:xfrm>
            </p:grpSpPr>
            <p:sp>
              <p:nvSpPr>
                <p:cNvPr id="13" name="Arrow: Pentagon 12">
                  <a:extLst>
                    <a:ext uri="{FF2B5EF4-FFF2-40B4-BE49-F238E27FC236}">
                      <a16:creationId xmlns:a16="http://schemas.microsoft.com/office/drawing/2014/main" id="{AF38B4A7-03A9-4FB4-8B18-4EE3D36FA26B}"/>
                    </a:ext>
                  </a:extLst>
                </p:cNvPr>
                <p:cNvSpPr/>
                <p:nvPr/>
              </p:nvSpPr>
              <p:spPr>
                <a:xfrm>
                  <a:off x="0" y="103807"/>
                  <a:ext cx="420648" cy="291356"/>
                </a:xfrm>
                <a:prstGeom prst="homePlat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0" tIns="0" rIns="0" bIns="0" rtlCol="0" anchor="ctr">
                  <a:noAutofit/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4" name="Arrow: Chevron 13">
                  <a:extLst>
                    <a:ext uri="{FF2B5EF4-FFF2-40B4-BE49-F238E27FC236}">
                      <a16:creationId xmlns:a16="http://schemas.microsoft.com/office/drawing/2014/main" id="{C64A88AB-1763-4599-8714-3F75C160C714}"/>
                    </a:ext>
                  </a:extLst>
                </p:cNvPr>
                <p:cNvSpPr/>
                <p:nvPr/>
              </p:nvSpPr>
              <p:spPr>
                <a:xfrm>
                  <a:off x="380243" y="92326"/>
                  <a:ext cx="169459" cy="291671"/>
                </a:xfrm>
                <a:prstGeom prst="chevron">
                  <a:avLst>
                    <a:gd name="adj" fmla="val 83506"/>
                  </a:avLst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0" tIns="0" rIns="0" bIns="0" rtlCol="0" anchor="ctr">
                  <a:noAutofit/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5" name="Arrow: Chevron 14">
                  <a:extLst>
                    <a:ext uri="{FF2B5EF4-FFF2-40B4-BE49-F238E27FC236}">
                      <a16:creationId xmlns:a16="http://schemas.microsoft.com/office/drawing/2014/main" id="{0D396AF4-ACF5-40A4-A159-69056CCC06A4}"/>
                    </a:ext>
                  </a:extLst>
                </p:cNvPr>
                <p:cNvSpPr/>
                <p:nvPr/>
              </p:nvSpPr>
              <p:spPr>
                <a:xfrm>
                  <a:off x="474990" y="92326"/>
                  <a:ext cx="169459" cy="291671"/>
                </a:xfrm>
                <a:prstGeom prst="chevron">
                  <a:avLst>
                    <a:gd name="adj" fmla="val 83506"/>
                  </a:avLst>
                </a:prstGeom>
                <a:solidFill>
                  <a:srgbClr val="0000CC"/>
                </a:solidFill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0" tIns="0" rIns="0" bIns="0" rtlCol="0" anchor="ctr">
                  <a:noAutofit/>
                </a:bodyPr>
                <a:lstStyle/>
                <a:p>
                  <a:pPr marL="0" marR="0" lvl="0" indent="0" algn="l" defTabSz="21772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1" name="Flowchart: Terminator 10">
                <a:extLst>
                  <a:ext uri="{FF2B5EF4-FFF2-40B4-BE49-F238E27FC236}">
                    <a16:creationId xmlns:a16="http://schemas.microsoft.com/office/drawing/2014/main" id="{9F968EAE-42E4-4CC7-8A9E-D563DDCF5EF0}"/>
                  </a:ext>
                </a:extLst>
              </p:cNvPr>
              <p:cNvSpPr/>
              <p:nvPr/>
            </p:nvSpPr>
            <p:spPr>
              <a:xfrm>
                <a:off x="80311" y="137614"/>
                <a:ext cx="253736" cy="115826"/>
              </a:xfrm>
              <a:prstGeom prst="flowChartTerminator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0" tIns="0" rIns="0" bIns="0" rtlCol="0" anchor="ctr">
                <a:noAutofit/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ACF984FA-B9BD-4901-8649-3C17E056B554}"/>
                  </a:ext>
                </a:extLst>
              </p:cNvPr>
              <p:cNvSpPr/>
              <p:nvPr/>
            </p:nvSpPr>
            <p:spPr>
              <a:xfrm>
                <a:off x="211660" y="142762"/>
                <a:ext cx="92369" cy="95432"/>
              </a:xfrm>
              <a:prstGeom prst="ellipse">
                <a:avLst/>
              </a:prstGeom>
              <a:solidFill>
                <a:srgbClr val="3333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0" tIns="0" rIns="0" bIns="0" rtlCol="0" anchor="ctr">
                <a:noAutofit/>
              </a:bodyPr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17" name="Screen Recording 5">
            <a:hlinkClick r:id="" action="ppaction://media"/>
            <a:extLst>
              <a:ext uri="{FF2B5EF4-FFF2-40B4-BE49-F238E27FC236}">
                <a16:creationId xmlns:a16="http://schemas.microsoft.com/office/drawing/2014/main" id="{63103BCD-D3EB-4CDE-F862-ED00455D9CF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64010" y="9601200"/>
            <a:ext cx="7360990" cy="34167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C41A84EF-63FA-D86B-B83E-444BA2585FC0}"/>
                  </a:ext>
                </a:extLst>
              </p:cNvPr>
              <p:cNvSpPr txBox="1"/>
              <p:nvPr/>
            </p:nvSpPr>
            <p:spPr>
              <a:xfrm>
                <a:off x="12039601" y="2638737"/>
                <a:ext cx="11935690" cy="110772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630555"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4800" b="1" dirty="0">
                    <a:solidFill>
                      <a:srgbClr val="FF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Lời </a:t>
                </a:r>
                <a:r>
                  <a:rPr lang="en-US" sz="4800" b="1" dirty="0" err="1">
                    <a:solidFill>
                      <a:srgbClr val="FF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giải</a:t>
                </a:r>
                <a:endParaRPr lang="en-US" sz="4800" dirty="0"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1544955" indent="-914400">
                  <a:lnSpc>
                    <a:spcPct val="107000"/>
                  </a:lnSpc>
                  <a:spcAft>
                    <a:spcPts val="800"/>
                  </a:spcAft>
                  <a:buAutoNum type="alphaLcParenR"/>
                </a:pPr>
                <a:r>
                  <a:rPr lang="en-US" sz="4800" b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Tam </a:t>
                </a:r>
                <a:r>
                  <a:rPr lang="en-US" sz="4800" b="1" dirty="0" err="1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giác</a:t>
                </a:r>
                <a:r>
                  <a:rPr lang="en-US" sz="4800" b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vuông</a:t>
                </a:r>
                <a:r>
                  <a:rPr lang="en-US" sz="4800" b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𝑩𝑪𝑫</m:t>
                    </m:r>
                  </m:oMath>
                </a14:m>
                <a:r>
                  <a:rPr lang="en-US" sz="4800" b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:</a:t>
                </a:r>
              </a:p>
              <a:p>
                <a:pPr marL="630555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4800" b="1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	</a:t>
                </a:r>
                <a:r>
                  <a:rPr lang="en-US" sz="4800" b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  <m:sup>
                        <m: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48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8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𝑩</m:t>
                    </m:r>
                    <m:sSup>
                      <m:sSupPr>
                        <m:ctrlP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𝑫</m:t>
                        </m:r>
                      </m:e>
                      <m:sup>
                        <m: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48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48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𝑪</m:t>
                    </m:r>
                    <m:sSup>
                      <m:sSupPr>
                        <m:ctrlP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𝑫</m:t>
                        </m:r>
                      </m:e>
                      <m:sup>
                        <m: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4800" b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.</a:t>
                </a:r>
                <a:endParaRPr lang="en-US" sz="4800" b="1" dirty="0"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630555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4800" b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48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𝑩</m:t>
                    </m:r>
                    <m:sSup>
                      <m:sSupPr>
                        <m:ctrlP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𝑫</m:t>
                        </m:r>
                      </m:e>
                      <m:sup>
                        <m: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48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𝒄</m:t>
                        </m:r>
                      </m:e>
                      <m:sup>
                        <m: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48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8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𝑨</m:t>
                    </m:r>
                    <m:sSup>
                      <m:sSupPr>
                        <m:ctrlP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𝑫</m:t>
                        </m:r>
                      </m:e>
                      <m:sup>
                        <m: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4800" b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và</a:t>
                </a:r>
                <a:r>
                  <a:rPr lang="en-US" sz="4800" b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</a:p>
              <a:p>
                <a:pPr marL="630555"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𝑪</m:t>
                      </m:r>
                      <m:sSup>
                        <m:sSupPr>
                          <m:ctrlP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𝑫</m:t>
                          </m:r>
                        </m:e>
                        <m:sup>
                          <m: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48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4800" b="1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800" b="1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𝑨𝑫</m:t>
                              </m:r>
                              <m:r>
                                <a:rPr lang="en-US" sz="4800" b="1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sz="4800" b="1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𝒃</m:t>
                              </m:r>
                            </m:e>
                          </m:d>
                        </m:e>
                        <m:sup>
                          <m: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48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48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𝑨</m:t>
                      </m:r>
                      <m:sSup>
                        <m:sSupPr>
                          <m:ctrlP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𝑫</m:t>
                          </m:r>
                        </m:e>
                        <m:sup>
                          <m: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48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48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𝟐</m:t>
                      </m:r>
                      <m:r>
                        <a:rPr lang="en-US" sz="48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en-US" sz="48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𝑨𝑫</m:t>
                      </m:r>
                      <m:r>
                        <a:rPr lang="en-US" sz="48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en-US" sz="48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𝒃</m:t>
                      </m:r>
                      <m:r>
                        <a:rPr lang="en-US" sz="48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𝒃</m:t>
                          </m:r>
                        </m:e>
                        <m:sup>
                          <m: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en-US" sz="4800" b="1" dirty="0"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630555"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Cambria Math" panose="02040503050406030204" pitchFamily="18" charset="0"/>
                        </a:rPr>
                        <m:t>⇒</m:t>
                      </m:r>
                      <m:sSup>
                        <m:sSupPr>
                          <m:ctrlP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𝒂</m:t>
                          </m:r>
                        </m:e>
                        <m:sup>
                          <m: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48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𝒄</m:t>
                          </m:r>
                        </m:e>
                        <m:sup>
                          <m: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48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48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𝑨</m:t>
                      </m:r>
                      <m:sSup>
                        <m:sSupPr>
                          <m:ctrlP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𝑫</m:t>
                          </m:r>
                        </m:e>
                        <m:sup>
                          <m: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48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4800" b="1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800" b="1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𝑨𝑫</m:t>
                              </m:r>
                              <m:r>
                                <a:rPr lang="en-US" sz="4800" b="1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sz="4800" b="1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𝒃</m:t>
                              </m:r>
                            </m:e>
                          </m:d>
                        </m:e>
                        <m:sup>
                          <m: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48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𝒃</m:t>
                          </m:r>
                        </m:e>
                        <m:sup>
                          <m: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48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𝒄</m:t>
                          </m:r>
                        </m:e>
                        <m:sup>
                          <m:r>
                            <a:rPr lang="en-US" sz="48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48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48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𝟐</m:t>
                      </m:r>
                      <m:r>
                        <a:rPr lang="en-US" sz="48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en-US" sz="48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𝑨𝑫</m:t>
                      </m:r>
                      <m:r>
                        <a:rPr lang="en-US" sz="48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en-US" sz="48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𝒃</m:t>
                      </m:r>
                    </m:oMath>
                  </m:oMathPara>
                </a14:m>
                <a:endParaRPr lang="en-US" sz="4800" b="1" dirty="0"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630555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4800" b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c) Tam </a:t>
                </a:r>
                <a:r>
                  <a:rPr lang="en-US" sz="4800" b="1" dirty="0" err="1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giác</a:t>
                </a:r>
                <a:r>
                  <a:rPr lang="en-US" sz="4800" b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𝑩𝑨𝑫</m:t>
                    </m:r>
                  </m:oMath>
                </a14:m>
                <a:r>
                  <a:rPr lang="en-US" sz="4800" b="1" dirty="0" err="1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vuông</a:t>
                </a:r>
                <a:r>
                  <a:rPr lang="en-US" sz="4800" b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tại</a:t>
                </a:r>
                <a:r>
                  <a:rPr lang="en-US" sz="4800" b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𝑨</m:t>
                    </m:r>
                  </m:oMath>
                </a14:m>
                <a:r>
                  <a:rPr lang="en-US" sz="4800" b="1" dirty="0" err="1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en-US" sz="4800" b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: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𝒄𝒐𝒔</m:t>
                        </m:r>
                      </m:fName>
                      <m:e>
                        <m: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𝑨</m:t>
                        </m:r>
                      </m:e>
                    </m:func>
                    <m:r>
                      <a:rPr lang="en-US" sz="48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𝑨𝑫</m:t>
                        </m:r>
                      </m:num>
                      <m:den>
                        <m: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𝒄</m:t>
                        </m:r>
                      </m:den>
                    </m:f>
                    <m:r>
                      <a:rPr lang="en-US" sz="48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mbria Math" panose="02040503050406030204" pitchFamily="18" charset="0"/>
                      </a:rPr>
                      <m:t>⇒</m:t>
                    </m:r>
                    <m:r>
                      <a:rPr lang="en-US" sz="48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𝑨𝑫</m:t>
                    </m:r>
                    <m:r>
                      <a:rPr lang="en-US" sz="48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8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𝒄</m:t>
                    </m:r>
                    <m:r>
                      <a:rPr lang="en-US" sz="48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func>
                      <m:funcPr>
                        <m:ctrlP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𝒄𝒐𝒔</m:t>
                        </m:r>
                      </m:fName>
                      <m:e>
                        <m: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𝑨</m:t>
                        </m:r>
                      </m:e>
                    </m:func>
                  </m:oMath>
                </a14:m>
                <a:endParaRPr lang="en-US" sz="4800" b="1" dirty="0"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630555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4800" b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d) Theo </a:t>
                </a:r>
                <a:r>
                  <a:rPr lang="en-US" sz="4800" b="1" dirty="0" err="1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câu</a:t>
                </a:r>
                <a:r>
                  <a:rPr lang="en-US" sz="4800" b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b) ta </a:t>
                </a:r>
                <a:r>
                  <a:rPr lang="en-US" sz="4800" b="1" dirty="0" err="1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en-US" sz="4800" b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: </a:t>
                </a:r>
              </a:p>
              <a:p>
                <a:pPr marL="630555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4800" b="1" dirty="0">
                    <a:solidFill>
                      <a:srgbClr val="000000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  <m:sup>
                        <m: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48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𝒃</m:t>
                        </m:r>
                      </m:e>
                      <m:sup>
                        <m: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48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𝒄</m:t>
                        </m:r>
                      </m:e>
                      <m:sup>
                        <m: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48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48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𝟐</m:t>
                    </m:r>
                    <m:r>
                      <a:rPr lang="en-US" sz="48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48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𝑨𝑫</m:t>
                    </m:r>
                    <m:r>
                      <a:rPr lang="en-US" sz="48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48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𝒃</m:t>
                    </m:r>
                  </m:oMath>
                </a14:m>
                <a:endParaRPr lang="en-US" sz="4800" b="1" i="1" dirty="0"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630555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4800" b="1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</a:t>
                </a:r>
                <a14:m>
                  <m:oMath xmlns:m="http://schemas.openxmlformats.org/officeDocument/2006/math">
                    <m:r>
                      <a:rPr lang="en-US" sz="48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𝒃</m:t>
                        </m:r>
                      </m:e>
                      <m:sup>
                        <m: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48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𝒄</m:t>
                        </m:r>
                      </m:e>
                      <m:sup>
                        <m: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48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48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𝟐</m:t>
                    </m:r>
                    <m:r>
                      <a:rPr lang="en-US" sz="48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48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𝒃𝒄</m:t>
                    </m:r>
                    <m:r>
                      <a:rPr lang="en-US" sz="48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func>
                      <m:funcPr>
                        <m:ctrlP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𝒄𝒐𝒔</m:t>
                        </m:r>
                      </m:fName>
                      <m:e>
                        <m:r>
                          <a:rPr lang="en-US" sz="4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𝑨</m:t>
                        </m:r>
                      </m:e>
                    </m:func>
                  </m:oMath>
                </a14:m>
                <a:endParaRPr lang="en-US" sz="4800" b="1" dirty="0"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C41A84EF-63FA-D86B-B83E-444BA2585F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39601" y="2638737"/>
                <a:ext cx="11935690" cy="11077263"/>
              </a:xfrm>
              <a:prstGeom prst="rect">
                <a:avLst/>
              </a:prstGeom>
              <a:blipFill>
                <a:blip r:embed="rId7"/>
                <a:stretch>
                  <a:fillRect t="-14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151977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90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itle 1">
            <a:extLst>
              <a:ext uri="{FF2B5EF4-FFF2-40B4-BE49-F238E27FC236}">
                <a16:creationId xmlns:a16="http://schemas.microsoft.com/office/drawing/2014/main" id="{D87ADF89-46F9-4713-9744-A644701231B8}"/>
              </a:ext>
            </a:extLst>
          </p:cNvPr>
          <p:cNvSpPr txBox="1">
            <a:spLocks/>
          </p:cNvSpPr>
          <p:nvPr/>
        </p:nvSpPr>
        <p:spPr>
          <a:xfrm>
            <a:off x="304799" y="1879601"/>
            <a:ext cx="23828479" cy="787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/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Tomaho"/>
                <a:ea typeface="+mj-ea"/>
                <a:cs typeface="+mj-cs"/>
              </a:defRPr>
            </a:lvl1pPr>
          </a:lstStyle>
          <a:p>
            <a:r>
              <a:rPr lang="en-US" b="1" dirty="0"/>
              <a:t>1. ĐỊNH LÍ CÔSIN 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9" name="Content Placeholder 2">
                <a:extLst>
                  <a:ext uri="{FF2B5EF4-FFF2-40B4-BE49-F238E27FC236}">
                    <a16:creationId xmlns:a16="http://schemas.microsoft.com/office/drawing/2014/main" id="{14822BB7-DB89-4357-87F0-6E511FC44A6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81000" y="2636668"/>
                <a:ext cx="10515600" cy="10760076"/>
              </a:xfrm>
              <a:prstGeom prst="rect">
                <a:avLst/>
              </a:prstGeom>
              <a:solidFill>
                <a:srgbClr val="D6F7FE"/>
              </a:solidFill>
              <a:ln>
                <a:solidFill>
                  <a:srgbClr val="00B0F0"/>
                </a:solidFill>
              </a:ln>
            </p:spPr>
            <p:txBody>
              <a:bodyPr/>
              <a:lstStyle>
                <a:lvl1pPr marL="457200" indent="-457200" algn="l" defTabSz="1828800" rtl="0" eaLnBrk="1" latinLnBrk="0" hangingPunct="1">
                  <a:lnSpc>
                    <a:spcPct val="90000"/>
                  </a:lnSpc>
                  <a:spcBef>
                    <a:spcPts val="2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1pPr>
                <a:lvl2pPr marL="1371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2pPr>
                <a:lvl3pPr marL="2286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3pPr>
                <a:lvl4pPr marL="3200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4pPr>
                <a:lvl5pPr marL="41148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5pPr>
                <a:lvl6pPr marL="50292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5943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6858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7772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  <a:p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Trong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hình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3.8,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hãy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thực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hiện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các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bước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sau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để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thiết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lập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công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thức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tính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1" i="1">
                        <a:latin typeface="Cambria Math" panose="02040503050406030204" pitchFamily="18" charset="0"/>
                      </a:rPr>
                      <m:t>𝒂</m:t>
                    </m:r>
                  </m:oMath>
                </a14:m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theo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1" i="1">
                        <a:latin typeface="Cambria Math" panose="02040503050406030204" pitchFamily="18" charset="0"/>
                      </a:rPr>
                      <m:t>𝒃</m:t>
                    </m:r>
                    <m:r>
                      <a:rPr lang="en-US" sz="4400" b="1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4400" b="1" i="1">
                        <a:latin typeface="Cambria Math" panose="02040503050406030204" pitchFamily="18" charset="0"/>
                      </a:rPr>
                      <m:t>𝒄</m:t>
                    </m:r>
                  </m:oMath>
                </a14:m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và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giá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trị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lượng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giác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của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góc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1" i="1">
                        <a:latin typeface="Cambria Math" panose="02040503050406030204" pitchFamily="18" charset="0"/>
                      </a:rPr>
                      <m:t>𝑨</m:t>
                    </m:r>
                  </m:oMath>
                </a14:m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  <a:p>
                <a:pPr marL="0" lvl="0" indent="0">
                  <a:buNone/>
                </a:pP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a)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Tính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4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p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theo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1" i="1">
                        <a:latin typeface="Cambria Math" panose="02040503050406030204" pitchFamily="18" charset="0"/>
                      </a:rPr>
                      <m:t>𝑩</m:t>
                    </m:r>
                    <m:sSup>
                      <m:sSupPr>
                        <m:ctrlPr>
                          <a:rPr lang="en-US" sz="44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𝑫</m:t>
                        </m:r>
                      </m:e>
                      <m:sup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en-US" sz="4400" b="1" i="1">
                        <a:latin typeface="Cambria Math" panose="02040503050406030204" pitchFamily="18" charset="0"/>
                      </a:rPr>
                      <m:t>𝑪</m:t>
                    </m:r>
                    <m:sSup>
                      <m:sSupPr>
                        <m:ctrlPr>
                          <a:rPr lang="en-US" sz="44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𝑫</m:t>
                        </m:r>
                      </m:e>
                      <m:sup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  <a:p>
                <a:pPr marL="0" lvl="0" indent="0">
                  <a:buNone/>
                </a:pP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b)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Tính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4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p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theo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1" i="1">
                        <a:latin typeface="Cambria Math" panose="02040503050406030204" pitchFamily="18" charset="0"/>
                      </a:rPr>
                      <m:t>𝒃</m:t>
                    </m:r>
                    <m:r>
                      <a:rPr lang="en-US" sz="4400" b="1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4400" b="1" i="1">
                        <a:latin typeface="Cambria Math" panose="02040503050406030204" pitchFamily="18" charset="0"/>
                      </a:rPr>
                      <m:t>𝒄</m:t>
                    </m:r>
                  </m:oMath>
                </a14:m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en-US" sz="4400" b="1" i="1">
                        <a:latin typeface="Cambria Math" panose="02040503050406030204" pitchFamily="18" charset="0"/>
                      </a:rPr>
                      <m:t>𝑫𝑨</m:t>
                    </m:r>
                  </m:oMath>
                </a14:m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  <a:p>
                <a:pPr marL="0" lvl="0" indent="0">
                  <a:buNone/>
                </a:pP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c)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Tính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1" i="1">
                        <a:latin typeface="Cambria Math" panose="02040503050406030204" pitchFamily="18" charset="0"/>
                      </a:rPr>
                      <m:t>𝑫𝑨</m:t>
                    </m:r>
                  </m:oMath>
                </a14:m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theo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1" i="1">
                        <a:latin typeface="Cambria Math" panose="02040503050406030204" pitchFamily="18" charset="0"/>
                      </a:rPr>
                      <m:t>𝒄</m:t>
                    </m:r>
                  </m:oMath>
                </a14:m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và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400" b="1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𝒄𝒐𝒔</m:t>
                        </m:r>
                      </m:fName>
                      <m:e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</m:func>
                  </m:oMath>
                </a14:m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  <a:p>
                <a:pPr marL="0" indent="0">
                  <a:buNone/>
                </a:pP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d) CM: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4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p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4400" b="1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44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𝒃</m:t>
                        </m:r>
                      </m:e>
                      <m:sup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4400" b="1" i="1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44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𝒄</m:t>
                        </m:r>
                      </m:e>
                      <m:sup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4400" b="1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4400" b="1" i="1"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4400" b="1" i="1">
                        <a:latin typeface="Cambria Math" panose="02040503050406030204" pitchFamily="18" charset="0"/>
                      </a:rPr>
                      <m:t>𝒃𝒄</m:t>
                    </m:r>
                    <m:func>
                      <m:funcPr>
                        <m:ctrlPr>
                          <a:rPr lang="en-US" sz="4400" b="1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𝒄𝒐𝒔</m:t>
                        </m:r>
                      </m:fName>
                      <m:e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</m:func>
                  </m:oMath>
                </a14:m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99" name="Content Placeholder 2">
                <a:extLst>
                  <a:ext uri="{FF2B5EF4-FFF2-40B4-BE49-F238E27FC236}">
                    <a16:creationId xmlns:a16="http://schemas.microsoft.com/office/drawing/2014/main" id="{14822BB7-DB89-4357-87F0-6E511FC44A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" y="2636668"/>
                <a:ext cx="10515600" cy="10760076"/>
              </a:xfrm>
              <a:prstGeom prst="rect">
                <a:avLst/>
              </a:prstGeom>
              <a:blipFill>
                <a:blip r:embed="rId5"/>
                <a:stretch>
                  <a:fillRect l="-2316" r="-1621"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08B49A2E-2A9D-46FD-AE9C-29462A33F0E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049000" y="2636874"/>
                <a:ext cx="13084279" cy="10866402"/>
              </a:xfrm>
              <a:prstGeom prst="rect">
                <a:avLst/>
              </a:prstGeom>
              <a:solidFill>
                <a:srgbClr val="D6F7FE"/>
              </a:solidFill>
              <a:ln>
                <a:solidFill>
                  <a:srgbClr val="00B0F0"/>
                </a:solidFill>
              </a:ln>
            </p:spPr>
            <p:txBody>
              <a:bodyPr/>
              <a:lstStyle>
                <a:lvl1pPr marL="457200" indent="-457200" algn="l" defTabSz="1828800" rtl="0" eaLnBrk="1" latinLnBrk="0" hangingPunct="1">
                  <a:lnSpc>
                    <a:spcPct val="90000"/>
                  </a:lnSpc>
                  <a:spcBef>
                    <a:spcPts val="2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1pPr>
                <a:lvl2pPr marL="1371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2pPr>
                <a:lvl3pPr marL="2286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3pPr>
                <a:lvl4pPr marL="3200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4pPr>
                <a:lvl5pPr marL="41148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4800" kern="1200">
                    <a:solidFill>
                      <a:schemeClr val="tx1"/>
                    </a:solidFill>
                    <a:latin typeface="Tomaho"/>
                    <a:ea typeface="+mn-ea"/>
                    <a:cs typeface="+mn-cs"/>
                  </a:defRPr>
                </a:lvl5pPr>
                <a:lvl6pPr marL="50292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59436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68580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7772400" indent="-457200" algn="l" defTabSz="18288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173355" indent="0">
                  <a:lnSpc>
                    <a:spcPct val="107000"/>
                  </a:lnSpc>
                  <a:spcAft>
                    <a:spcPts val="800"/>
                  </a:spcAft>
                  <a:buNone/>
                </a:pPr>
                <a:r>
                  <a:rPr lang="en-US" sz="4400" b="1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d) Theo </a:t>
                </a:r>
                <a:r>
                  <a:rPr lang="en-US" sz="4400" b="1" dirty="0" err="1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câu</a:t>
                </a:r>
                <a:r>
                  <a:rPr lang="en-US" sz="4400" b="1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b) ta </a:t>
                </a:r>
                <a:r>
                  <a:rPr lang="en-US" sz="4400" b="1" dirty="0" err="1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en-US" sz="4400" b="1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: </a:t>
                </a:r>
              </a:p>
              <a:p>
                <a:pPr marL="173355" indent="0">
                  <a:lnSpc>
                    <a:spcPct val="107000"/>
                  </a:lnSpc>
                  <a:spcAft>
                    <a:spcPts val="8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4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4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𝒂</m:t>
                          </m:r>
                        </m:e>
                        <m:sup>
                          <m:r>
                            <a:rPr lang="en-US" sz="44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4400" b="1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44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4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𝒃</m:t>
                          </m:r>
                        </m:e>
                        <m:sup>
                          <m:r>
                            <a:rPr lang="en-US" sz="44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4400" b="1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44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4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𝒄</m:t>
                          </m:r>
                        </m:e>
                        <m:sup>
                          <m:r>
                            <a:rPr lang="en-US" sz="44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4400" b="1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4400" b="1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𝟐</m:t>
                      </m:r>
                      <m:r>
                        <a:rPr lang="en-US" sz="4400" b="1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en-US" sz="4400" b="1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𝑨𝑫</m:t>
                      </m:r>
                      <m:r>
                        <a:rPr lang="en-US" sz="4400" b="1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en-US" sz="4400" b="1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𝒃</m:t>
                      </m:r>
                      <m:r>
                        <a:rPr lang="en-US" sz="4400" b="1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44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4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𝒃</m:t>
                          </m:r>
                        </m:e>
                        <m:sup>
                          <m:r>
                            <a:rPr lang="en-US" sz="44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4400" b="1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44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4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𝒄</m:t>
                          </m:r>
                        </m:e>
                        <m:sup>
                          <m:r>
                            <a:rPr lang="en-US" sz="44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4400" b="1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4400" b="1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𝟐</m:t>
                      </m:r>
                      <m:r>
                        <a:rPr lang="en-US" sz="4400" b="1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en-US" sz="4400" b="1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𝒃𝒄</m:t>
                      </m:r>
                      <m:r>
                        <a:rPr lang="en-US" sz="4400" b="1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  <m:func>
                        <m:funcPr>
                          <m:ctrlPr>
                            <a:rPr lang="en-US" sz="44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en-US" sz="44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𝒄𝒐𝒔</m:t>
                          </m:r>
                        </m:fName>
                        <m:e>
                          <m:r>
                            <a:rPr lang="en-US" sz="44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𝑨</m:t>
                          </m:r>
                        </m:e>
                      </m:func>
                    </m:oMath>
                  </m:oMathPara>
                </a14:m>
                <a:endParaRPr lang="en-US" sz="4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r>
                  <a:rPr lang="en-US" b="1" dirty="0" err="1">
                    <a:solidFill>
                      <a:srgbClr val="FF0000"/>
                    </a:solidFill>
                  </a:rPr>
                  <a:t>Chú</a:t>
                </a:r>
                <a:r>
                  <a:rPr lang="en-US" b="1" dirty="0">
                    <a:solidFill>
                      <a:srgbClr val="FF0000"/>
                    </a:solidFill>
                  </a:rPr>
                  <a:t> ý.</a:t>
                </a:r>
                <a:r>
                  <a:rPr lang="en-US" b="1" dirty="0"/>
                  <a:t> </a:t>
                </a:r>
                <a:r>
                  <a:rPr lang="en-US" b="1" dirty="0" err="1"/>
                  <a:t>Người</a:t>
                </a:r>
                <a:r>
                  <a:rPr lang="en-US" b="1" dirty="0"/>
                  <a:t> ta </a:t>
                </a:r>
                <a:r>
                  <a:rPr lang="en-US" b="1" dirty="0" err="1"/>
                  <a:t>chứng</a:t>
                </a:r>
                <a:r>
                  <a:rPr lang="en-US" b="1" dirty="0"/>
                  <a:t> </a:t>
                </a:r>
                <a:r>
                  <a:rPr lang="en-US" b="1" dirty="0" err="1"/>
                  <a:t>minh</a:t>
                </a:r>
                <a:r>
                  <a:rPr lang="en-US" b="1" dirty="0"/>
                  <a:t> </a:t>
                </a:r>
                <a:r>
                  <a:rPr lang="en-US" b="1" dirty="0" err="1"/>
                  <a:t>được</a:t>
                </a:r>
                <a:r>
                  <a:rPr lang="en-US" b="1" dirty="0"/>
                  <a:t> </a:t>
                </a:r>
                <a:r>
                  <a:rPr lang="en-US" b="1" dirty="0" err="1"/>
                  <a:t>kết</a:t>
                </a:r>
                <a:r>
                  <a:rPr lang="en-US" b="1" dirty="0"/>
                  <a:t> </a:t>
                </a:r>
                <a:r>
                  <a:rPr lang="en-US" b="1" dirty="0" err="1"/>
                  <a:t>quả</a:t>
                </a:r>
                <a:r>
                  <a:rPr lang="en-US" b="1" dirty="0"/>
                  <a:t> </a:t>
                </a:r>
                <a:r>
                  <a:rPr lang="en-US" b="1" dirty="0" err="1"/>
                  <a:t>trong</a:t>
                </a:r>
                <a:r>
                  <a:rPr lang="en-US" b="1" dirty="0"/>
                  <a:t> HĐ2d </a:t>
                </a:r>
                <a:r>
                  <a:rPr lang="en-US" b="1" dirty="0" err="1"/>
                  <a:t>đối</a:t>
                </a:r>
                <a:r>
                  <a:rPr lang="en-US" b="1" dirty="0"/>
                  <a:t> </a:t>
                </a:r>
                <a:r>
                  <a:rPr lang="en-US" b="1" dirty="0" err="1"/>
                  <a:t>với</a:t>
                </a:r>
                <a:r>
                  <a:rPr lang="en-US" b="1" dirty="0"/>
                  <a:t> </a:t>
                </a:r>
                <a:r>
                  <a:rPr lang="en-US" b="1" dirty="0" err="1"/>
                  <a:t>cả</a:t>
                </a:r>
                <a:r>
                  <a:rPr lang="en-US" b="1" dirty="0"/>
                  <a:t> </a:t>
                </a:r>
                <a:r>
                  <a:rPr lang="en-US" b="1" dirty="0" err="1"/>
                  <a:t>các</a:t>
                </a:r>
                <a:r>
                  <a:rPr lang="en-US" b="1" dirty="0"/>
                  <a:t> </a:t>
                </a:r>
                <a:r>
                  <a:rPr lang="en-US" b="1" dirty="0" err="1"/>
                  <a:t>trường</a:t>
                </a:r>
                <a:r>
                  <a:rPr lang="en-US" b="1" dirty="0"/>
                  <a:t> </a:t>
                </a:r>
                <a:r>
                  <a:rPr lang="en-US" b="1" dirty="0" err="1"/>
                  <a:t>hợp</a:t>
                </a:r>
                <a:r>
                  <a:rPr lang="en-US" b="1" dirty="0"/>
                  <a:t> </a:t>
                </a:r>
                <a:r>
                  <a:rPr lang="en-US" b="1" dirty="0" err="1"/>
                  <a:t>góc</a:t>
                </a:r>
                <a:r>
                  <a:rPr lang="en-US" b="1" dirty="0"/>
                  <a:t>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𝑨</m:t>
                    </m:r>
                  </m:oMath>
                </a14:m>
                <a:r>
                  <a:rPr lang="en-US" b="1" dirty="0"/>
                  <a:t> </a:t>
                </a:r>
                <a:r>
                  <a:rPr lang="en-US" b="1" dirty="0" err="1"/>
                  <a:t>là</a:t>
                </a:r>
                <a:r>
                  <a:rPr lang="en-US" b="1" dirty="0"/>
                  <a:t> </a:t>
                </a:r>
                <a:r>
                  <a:rPr lang="en-US" b="1" dirty="0" err="1"/>
                  <a:t>góc</a:t>
                </a:r>
                <a:r>
                  <a:rPr lang="en-US" b="1" dirty="0"/>
                  <a:t> </a:t>
                </a:r>
                <a:r>
                  <a:rPr lang="en-US" b="1" dirty="0" err="1"/>
                  <a:t>vuông</a:t>
                </a:r>
                <a:r>
                  <a:rPr lang="en-US" b="1" dirty="0"/>
                  <a:t> </a:t>
                </a:r>
                <a:r>
                  <a:rPr lang="en-US" b="1" dirty="0" err="1"/>
                  <a:t>hoặc</a:t>
                </a:r>
                <a:r>
                  <a:rPr lang="en-US" b="1" dirty="0"/>
                  <a:t> </a:t>
                </a:r>
                <a:r>
                  <a:rPr lang="en-US" b="1" dirty="0" err="1"/>
                  <a:t>nhọn</a:t>
                </a:r>
                <a:r>
                  <a:rPr lang="en-US" b="1" dirty="0"/>
                  <a:t>.</a:t>
                </a:r>
              </a:p>
              <a:p>
                <a:endParaRPr lang="en-US" b="1" dirty="0"/>
              </a:p>
              <a:p>
                <a:endParaRPr lang="en-US" b="1" dirty="0"/>
              </a:p>
              <a:p>
                <a:endParaRPr lang="en-US" b="1" dirty="0"/>
              </a:p>
              <a:p>
                <a:r>
                  <a:rPr lang="en-US" b="1" dirty="0"/>
                  <a:t>      </a:t>
                </a:r>
                <a:r>
                  <a:rPr lang="en-US" sz="4400" b="1" dirty="0" err="1"/>
                  <a:t>Định</a:t>
                </a:r>
                <a:r>
                  <a:rPr lang="en-US" sz="4400" b="1" dirty="0"/>
                  <a:t> </a:t>
                </a:r>
                <a:r>
                  <a:rPr lang="en-US" sz="4400" b="1" dirty="0" err="1"/>
                  <a:t>lí</a:t>
                </a:r>
                <a:r>
                  <a:rPr lang="en-US" sz="4400" b="1" dirty="0"/>
                  <a:t> </a:t>
                </a:r>
                <a:r>
                  <a:rPr lang="en-US" sz="4400" b="1" dirty="0" err="1"/>
                  <a:t>Pythagore</a:t>
                </a:r>
                <a:r>
                  <a:rPr lang="en-US" sz="4400" b="1" dirty="0"/>
                  <a:t> </a:t>
                </a:r>
                <a:r>
                  <a:rPr lang="en-US" sz="4400" b="1" dirty="0" err="1"/>
                  <a:t>có</a:t>
                </a:r>
                <a:r>
                  <a:rPr lang="en-US" sz="4400" b="1" dirty="0"/>
                  <a:t> </a:t>
                </a:r>
                <a:r>
                  <a:rPr lang="en-US" sz="4400" b="1" dirty="0" err="1"/>
                  <a:t>phải</a:t>
                </a:r>
                <a:r>
                  <a:rPr lang="en-US" sz="4400" b="1" dirty="0"/>
                  <a:t> </a:t>
                </a:r>
                <a:r>
                  <a:rPr lang="en-US" sz="4400" b="1" dirty="0" err="1"/>
                  <a:t>là</a:t>
                </a:r>
                <a:r>
                  <a:rPr lang="en-US" sz="4400" b="1" dirty="0"/>
                  <a:t> </a:t>
                </a:r>
                <a:r>
                  <a:rPr lang="en-US" sz="4400" b="1" dirty="0" err="1"/>
                  <a:t>một</a:t>
                </a:r>
                <a:r>
                  <a:rPr lang="en-US" sz="4400" b="1" dirty="0"/>
                  <a:t> </a:t>
                </a:r>
                <a:r>
                  <a:rPr lang="en-US" sz="4400" b="1" dirty="0" err="1"/>
                  <a:t>trường</a:t>
                </a:r>
                <a:r>
                  <a:rPr lang="en-US" sz="4400" b="1" dirty="0"/>
                  <a:t> </a:t>
                </a:r>
                <a:r>
                  <a:rPr lang="en-US" sz="4400" b="1" dirty="0" err="1"/>
                  <a:t>hợp</a:t>
                </a:r>
                <a:r>
                  <a:rPr lang="en-US" sz="4400" b="1" dirty="0"/>
                  <a:t> </a:t>
                </a:r>
                <a:r>
                  <a:rPr lang="en-US" sz="4400" b="1" dirty="0" err="1"/>
                  <a:t>đặc</a:t>
                </a:r>
                <a:r>
                  <a:rPr lang="en-US" sz="4400" b="1" dirty="0"/>
                  <a:t> </a:t>
                </a:r>
                <a:r>
                  <a:rPr lang="en-US" sz="4400" b="1" dirty="0" err="1"/>
                  <a:t>biệt</a:t>
                </a:r>
                <a:r>
                  <a:rPr lang="en-US" sz="4400" b="1" dirty="0"/>
                  <a:t> </a:t>
                </a:r>
                <a:r>
                  <a:rPr lang="en-US" sz="4400" b="1" dirty="0" err="1"/>
                  <a:t>của</a:t>
                </a:r>
                <a:r>
                  <a:rPr lang="en-US" sz="4400" b="1" dirty="0"/>
                  <a:t> </a:t>
                </a:r>
                <a:r>
                  <a:rPr lang="en-US" sz="4400" b="1" dirty="0" err="1"/>
                  <a:t>Định</a:t>
                </a:r>
                <a:r>
                  <a:rPr lang="en-US" sz="4400" b="1" dirty="0"/>
                  <a:t> </a:t>
                </a:r>
                <a:r>
                  <a:rPr lang="en-US" sz="4400" b="1" dirty="0" err="1"/>
                  <a:t>lí</a:t>
                </a:r>
                <a:r>
                  <a:rPr lang="en-US" sz="4400" b="1" dirty="0"/>
                  <a:t> </a:t>
                </a:r>
                <a:r>
                  <a:rPr lang="en-US" sz="4400" b="1" dirty="0" err="1"/>
                  <a:t>côsin</a:t>
                </a:r>
                <a:r>
                  <a:rPr lang="en-US" sz="4400" b="1" dirty="0"/>
                  <a:t> hay </a:t>
                </a:r>
                <a:r>
                  <a:rPr lang="en-US" sz="4400" b="1" dirty="0" err="1"/>
                  <a:t>không</a:t>
                </a:r>
                <a:r>
                  <a:rPr lang="en-US" sz="4400" b="1" dirty="0"/>
                  <a:t>?</a:t>
                </a:r>
              </a:p>
              <a:p>
                <a:pPr marL="0" indent="0" algn="ctr">
                  <a:buNone/>
                </a:pPr>
                <a:r>
                  <a:rPr lang="en-US" sz="4400" b="1" dirty="0" err="1">
                    <a:solidFill>
                      <a:srgbClr val="FF0000"/>
                    </a:solidFill>
                  </a:rPr>
                  <a:t>Lời</a:t>
                </a:r>
                <a:r>
                  <a:rPr lang="en-US" sz="4400" b="1" dirty="0">
                    <a:solidFill>
                      <a:srgbClr val="FF0000"/>
                    </a:solidFill>
                  </a:rPr>
                  <a:t> </a:t>
                </a:r>
                <a:r>
                  <a:rPr lang="en-US" sz="4400" b="1" dirty="0" err="1">
                    <a:solidFill>
                      <a:srgbClr val="FF0000"/>
                    </a:solidFill>
                  </a:rPr>
                  <a:t>giải</a:t>
                </a:r>
                <a:endParaRPr lang="en-US" sz="4400" b="1" dirty="0">
                  <a:solidFill>
                    <a:srgbClr val="FF0000"/>
                  </a:solidFill>
                </a:endParaRPr>
              </a:p>
              <a:p>
                <a:r>
                  <a:rPr lang="en-US" dirty="0" err="1"/>
                  <a:t>Định</a:t>
                </a:r>
                <a:r>
                  <a:rPr lang="en-US" dirty="0"/>
                  <a:t> </a:t>
                </a:r>
                <a:r>
                  <a:rPr lang="en-US" dirty="0" err="1"/>
                  <a:t>lí</a:t>
                </a:r>
                <a:r>
                  <a:rPr lang="en-US" dirty="0"/>
                  <a:t> </a:t>
                </a:r>
                <a:r>
                  <a:rPr lang="en-US" dirty="0" err="1"/>
                  <a:t>Pythagore</a:t>
                </a:r>
                <a:r>
                  <a:rPr lang="en-US" dirty="0"/>
                  <a:t> </a:t>
                </a:r>
                <a:r>
                  <a:rPr lang="en-US" dirty="0" err="1"/>
                  <a:t>có</a:t>
                </a:r>
                <a:r>
                  <a:rPr lang="en-US" dirty="0"/>
                  <a:t> </a:t>
                </a:r>
                <a:r>
                  <a:rPr lang="en-US" dirty="0" err="1"/>
                  <a:t>phải</a:t>
                </a:r>
                <a:r>
                  <a:rPr lang="en-US" dirty="0"/>
                  <a:t> </a:t>
                </a:r>
                <a:r>
                  <a:rPr lang="en-US" dirty="0" err="1"/>
                  <a:t>là</a:t>
                </a:r>
                <a:r>
                  <a:rPr lang="en-US" dirty="0"/>
                  <a:t> </a:t>
                </a:r>
                <a:r>
                  <a:rPr lang="en-US" dirty="0" err="1"/>
                  <a:t>một</a:t>
                </a:r>
                <a:r>
                  <a:rPr lang="en-US" dirty="0"/>
                  <a:t> </a:t>
                </a:r>
                <a:r>
                  <a:rPr lang="en-US" dirty="0" err="1"/>
                  <a:t>trường</a:t>
                </a:r>
                <a:r>
                  <a:rPr lang="en-US" dirty="0"/>
                  <a:t> </a:t>
                </a:r>
                <a:r>
                  <a:rPr lang="en-US" dirty="0" err="1"/>
                  <a:t>hợp</a:t>
                </a:r>
                <a:r>
                  <a:rPr lang="en-US" dirty="0"/>
                  <a:t> </a:t>
                </a:r>
                <a:r>
                  <a:rPr lang="en-US" dirty="0" err="1"/>
                  <a:t>đặc</a:t>
                </a:r>
                <a:r>
                  <a:rPr lang="en-US" dirty="0"/>
                  <a:t> </a:t>
                </a:r>
                <a:r>
                  <a:rPr lang="en-US" dirty="0" err="1"/>
                  <a:t>biệt</a:t>
                </a:r>
                <a:r>
                  <a:rPr lang="en-US" dirty="0"/>
                  <a:t> </a:t>
                </a:r>
                <a:r>
                  <a:rPr lang="en-US" dirty="0" err="1"/>
                  <a:t>của</a:t>
                </a:r>
                <a:r>
                  <a:rPr lang="en-US" dirty="0"/>
                  <a:t> </a:t>
                </a:r>
                <a:r>
                  <a:rPr lang="en-US" dirty="0" err="1"/>
                  <a:t>Định</a:t>
                </a:r>
                <a:r>
                  <a:rPr lang="en-US" dirty="0"/>
                  <a:t> </a:t>
                </a:r>
                <a:r>
                  <a:rPr lang="en-US" dirty="0" err="1"/>
                  <a:t>lí</a:t>
                </a:r>
                <a:r>
                  <a:rPr lang="en-US" dirty="0"/>
                  <a:t> </a:t>
                </a:r>
                <a:r>
                  <a:rPr lang="en-US" dirty="0" err="1"/>
                  <a:t>côsin</a:t>
                </a:r>
                <a:r>
                  <a:rPr lang="en-US" dirty="0"/>
                  <a:t> </a:t>
                </a:r>
                <a:r>
                  <a:rPr lang="en-US" dirty="0" err="1"/>
                  <a:t>bởi</a:t>
                </a:r>
                <a:r>
                  <a:rPr lang="en-US" dirty="0"/>
                  <a:t> </a:t>
                </a:r>
                <a:r>
                  <a:rPr lang="en-US" dirty="0" err="1"/>
                  <a:t>vì</a:t>
                </a:r>
                <a:r>
                  <a:rPr lang="en-US" dirty="0"/>
                  <a:t>:</a:t>
                </a:r>
              </a:p>
              <a:p>
                <a:r>
                  <a:rPr lang="en-US" dirty="0"/>
                  <a:t>Khi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acc>
                    <m:r>
                      <a:rPr lang="en-US" i="1">
                        <a:latin typeface="Cambria Math" panose="02040503050406030204" pitchFamily="18" charset="0"/>
                      </a:rPr>
                      <m:t>=9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⇒</m:t>
                    </m:r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i="1">
                            <a:latin typeface="Cambria Math" panose="02040503050406030204" pitchFamily="18" charset="0"/>
                          </a:rPr>
                          <m:t>𝑐𝑜𝑠</m:t>
                        </m:r>
                      </m:fName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US" i="1">
                        <a:latin typeface="Cambria Math" panose="02040503050406030204" pitchFamily="18" charset="0"/>
                      </a:rPr>
                      <m:t>=0: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−2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𝑏𝑐</m:t>
                    </m:r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i="1">
                            <a:latin typeface="Cambria Math" panose="02040503050406030204" pitchFamily="18" charset="0"/>
                          </a:rPr>
                          <m:t>𝑐𝑜𝑠</m:t>
                        </m:r>
                      </m:fName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func>
                    <m:r>
                      <a:rPr lang="en-US" i="1">
                        <a:latin typeface="Cambria Math" panose="02040503050406030204" pitchFamily="18" charset="0"/>
                      </a:rPr>
                      <m:t>⇔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.</a:t>
                </a:r>
              </a:p>
              <a:p>
                <a:r>
                  <a:rPr lang="en-US" dirty="0"/>
                  <a:t>Khi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  <m:r>
                      <a:rPr lang="en-US" i="1">
                        <a:latin typeface="Cambria Math" panose="02040503050406030204" pitchFamily="18" charset="0"/>
                      </a:rPr>
                      <m:t>=9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⇒</m:t>
                    </m:r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i="1">
                            <a:latin typeface="Cambria Math" panose="02040503050406030204" pitchFamily="18" charset="0"/>
                          </a:rPr>
                          <m:t>𝑐𝑜𝑠</m:t>
                        </m:r>
                      </m:fName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func>
                    <m:r>
                      <a:rPr lang="en-US" i="1">
                        <a:latin typeface="Cambria Math" panose="02040503050406030204" pitchFamily="18" charset="0"/>
                      </a:rPr>
                      <m:t>=0: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−2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𝑎𝑐</m:t>
                    </m:r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i="1">
                            <a:latin typeface="Cambria Math" panose="02040503050406030204" pitchFamily="18" charset="0"/>
                          </a:rPr>
                          <m:t>𝑐𝑜𝑠</m:t>
                        </m:r>
                      </m:fName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func>
                    <m:r>
                      <a:rPr lang="en-US" i="1">
                        <a:latin typeface="Cambria Math" panose="02040503050406030204" pitchFamily="18" charset="0"/>
                      </a:rPr>
                      <m:t>⇔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.</a:t>
                </a:r>
              </a:p>
              <a:p>
                <a:r>
                  <a:rPr lang="en-US" dirty="0"/>
                  <a:t>Khi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acc>
                    <m:r>
                      <a:rPr lang="en-US" i="1">
                        <a:latin typeface="Cambria Math" panose="02040503050406030204" pitchFamily="18" charset="0"/>
                      </a:rPr>
                      <m:t>=9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⇒</m:t>
                    </m:r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i="1">
                            <a:latin typeface="Cambria Math" panose="02040503050406030204" pitchFamily="18" charset="0"/>
                          </a:rPr>
                          <m:t>𝑐𝑜𝑠</m:t>
                        </m:r>
                      </m:fName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func>
                    <m:r>
                      <a:rPr lang="en-US" i="1">
                        <a:latin typeface="Cambria Math" panose="02040503050406030204" pitchFamily="18" charset="0"/>
                      </a:rPr>
                      <m:t>=0: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−2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𝑎𝑏</m:t>
                    </m:r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i="1">
                            <a:latin typeface="Cambria Math" panose="02040503050406030204" pitchFamily="18" charset="0"/>
                          </a:rPr>
                          <m:t>𝑐𝑜𝑠</m:t>
                        </m:r>
                      </m:fName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func>
                    <m:r>
                      <a:rPr lang="en-US" i="1">
                        <a:latin typeface="Cambria Math" panose="02040503050406030204" pitchFamily="18" charset="0"/>
                      </a:rPr>
                      <m:t>⇔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.</a:t>
                </a:r>
                <a:endParaRPr lang="en-US" b="1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08B49A2E-2A9D-46FD-AE9C-29462A33F0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49000" y="2636874"/>
                <a:ext cx="13084279" cy="10866402"/>
              </a:xfrm>
              <a:prstGeom prst="rect">
                <a:avLst/>
              </a:prstGeom>
              <a:blipFill>
                <a:blip r:embed="rId6"/>
                <a:stretch>
                  <a:fillRect l="-1909" t="-1289" b="-45404"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>
            <a:extLst>
              <a:ext uri="{FF2B5EF4-FFF2-40B4-BE49-F238E27FC236}">
                <a16:creationId xmlns:a16="http://schemas.microsoft.com/office/drawing/2014/main" id="{26211B4F-0FB1-4E0E-AB1B-A18367EB8854}"/>
              </a:ext>
            </a:extLst>
          </p:cNvPr>
          <p:cNvGrpSpPr/>
          <p:nvPr/>
        </p:nvGrpSpPr>
        <p:grpSpPr>
          <a:xfrm>
            <a:off x="1044679" y="2824315"/>
            <a:ext cx="2895600" cy="990600"/>
            <a:chOff x="0" y="-3072"/>
            <a:chExt cx="1383550" cy="497921"/>
          </a:xfrm>
        </p:grpSpPr>
        <p:sp>
          <p:nvSpPr>
            <p:cNvPr id="8" name="TextBox 321">
              <a:extLst>
                <a:ext uri="{FF2B5EF4-FFF2-40B4-BE49-F238E27FC236}">
                  <a16:creationId xmlns:a16="http://schemas.microsoft.com/office/drawing/2014/main" id="{E2D06873-7D24-4375-83AA-0E9403470ED9}"/>
                </a:ext>
              </a:extLst>
            </p:cNvPr>
            <p:cNvSpPr txBox="1"/>
            <p:nvPr/>
          </p:nvSpPr>
          <p:spPr>
            <a:xfrm>
              <a:off x="646080" y="-3072"/>
              <a:ext cx="737470" cy="4979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4800" b="1" kern="12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scadia Mono"/>
                  <a:cs typeface="Times New Roman" panose="02020603050405020304" pitchFamily="18" charset="0"/>
                </a:rPr>
                <a:t>HĐ2.</a:t>
              </a:r>
              <a:endParaRPr lang="en-US" sz="4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FD7070BF-539B-4BC8-B028-3EE167DE7AD9}"/>
                </a:ext>
              </a:extLst>
            </p:cNvPr>
            <p:cNvGrpSpPr/>
            <p:nvPr/>
          </p:nvGrpSpPr>
          <p:grpSpPr>
            <a:xfrm>
              <a:off x="0" y="92326"/>
              <a:ext cx="627012" cy="197663"/>
              <a:chOff x="0" y="92326"/>
              <a:chExt cx="575416" cy="197663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8464880A-D8DA-4CCD-94D4-7D7C420C6136}"/>
                  </a:ext>
                </a:extLst>
              </p:cNvPr>
              <p:cNvGrpSpPr/>
              <p:nvPr/>
            </p:nvGrpSpPr>
            <p:grpSpPr>
              <a:xfrm>
                <a:off x="0" y="92326"/>
                <a:ext cx="575416" cy="197663"/>
                <a:chOff x="0" y="92326"/>
                <a:chExt cx="644449" cy="302837"/>
              </a:xfrm>
            </p:grpSpPr>
            <p:sp>
              <p:nvSpPr>
                <p:cNvPr id="13" name="Arrow: Pentagon 12">
                  <a:extLst>
                    <a:ext uri="{FF2B5EF4-FFF2-40B4-BE49-F238E27FC236}">
                      <a16:creationId xmlns:a16="http://schemas.microsoft.com/office/drawing/2014/main" id="{AF38B4A7-03A9-4FB4-8B18-4EE3D36FA26B}"/>
                    </a:ext>
                  </a:extLst>
                </p:cNvPr>
                <p:cNvSpPr/>
                <p:nvPr/>
              </p:nvSpPr>
              <p:spPr>
                <a:xfrm>
                  <a:off x="0" y="103807"/>
                  <a:ext cx="420648" cy="291356"/>
                </a:xfrm>
                <a:prstGeom prst="homePlat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0" tIns="0" rIns="0" bIns="0" rtlCol="0" anchor="ctr"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4" name="Arrow: Chevron 13">
                  <a:extLst>
                    <a:ext uri="{FF2B5EF4-FFF2-40B4-BE49-F238E27FC236}">
                      <a16:creationId xmlns:a16="http://schemas.microsoft.com/office/drawing/2014/main" id="{C64A88AB-1763-4599-8714-3F75C160C714}"/>
                    </a:ext>
                  </a:extLst>
                </p:cNvPr>
                <p:cNvSpPr/>
                <p:nvPr/>
              </p:nvSpPr>
              <p:spPr>
                <a:xfrm>
                  <a:off x="380243" y="92326"/>
                  <a:ext cx="169459" cy="291671"/>
                </a:xfrm>
                <a:prstGeom prst="chevron">
                  <a:avLst>
                    <a:gd name="adj" fmla="val 83506"/>
                  </a:avLst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0" tIns="0" rIns="0" bIns="0" rtlCol="0" anchor="ctr"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5" name="Arrow: Chevron 14">
                  <a:extLst>
                    <a:ext uri="{FF2B5EF4-FFF2-40B4-BE49-F238E27FC236}">
                      <a16:creationId xmlns:a16="http://schemas.microsoft.com/office/drawing/2014/main" id="{0D396AF4-ACF5-40A4-A159-69056CCC06A4}"/>
                    </a:ext>
                  </a:extLst>
                </p:cNvPr>
                <p:cNvSpPr/>
                <p:nvPr/>
              </p:nvSpPr>
              <p:spPr>
                <a:xfrm>
                  <a:off x="474990" y="92326"/>
                  <a:ext cx="169459" cy="291671"/>
                </a:xfrm>
                <a:prstGeom prst="chevron">
                  <a:avLst>
                    <a:gd name="adj" fmla="val 83506"/>
                  </a:avLst>
                </a:prstGeom>
                <a:solidFill>
                  <a:srgbClr val="0000CC"/>
                </a:solidFill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0" tIns="0" rIns="0" bIns="0" rtlCol="0" anchor="ctr">
                  <a:noAutofit/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11" name="Flowchart: Terminator 10">
                <a:extLst>
                  <a:ext uri="{FF2B5EF4-FFF2-40B4-BE49-F238E27FC236}">
                    <a16:creationId xmlns:a16="http://schemas.microsoft.com/office/drawing/2014/main" id="{9F968EAE-42E4-4CC7-8A9E-D563DDCF5EF0}"/>
                  </a:ext>
                </a:extLst>
              </p:cNvPr>
              <p:cNvSpPr/>
              <p:nvPr/>
            </p:nvSpPr>
            <p:spPr>
              <a:xfrm>
                <a:off x="80311" y="137614"/>
                <a:ext cx="253736" cy="115826"/>
              </a:xfrm>
              <a:prstGeom prst="flowChartTerminator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0" tIns="0" rIns="0" bIns="0" rtlCol="0" anchor="ctr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ACF984FA-B9BD-4901-8649-3C17E056B554}"/>
                  </a:ext>
                </a:extLst>
              </p:cNvPr>
              <p:cNvSpPr/>
              <p:nvPr/>
            </p:nvSpPr>
            <p:spPr>
              <a:xfrm>
                <a:off x="211660" y="142762"/>
                <a:ext cx="92369" cy="95432"/>
              </a:xfrm>
              <a:prstGeom prst="ellipse">
                <a:avLst/>
              </a:prstGeom>
              <a:solidFill>
                <a:srgbClr val="3333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0" tIns="0" rIns="0" bIns="0" rtlCol="0" anchor="ctr">
                <a:noAutofit/>
              </a:bodyPr>
              <a:lstStyle/>
              <a:p>
                <a:endParaRPr lang="en-US"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Table 1">
                <a:extLst>
                  <a:ext uri="{FF2B5EF4-FFF2-40B4-BE49-F238E27FC236}">
                    <a16:creationId xmlns:a16="http://schemas.microsoft.com/office/drawing/2014/main" id="{195D457F-AAE0-4FA6-ACF0-59304730B0D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98318823"/>
                  </p:ext>
                </p:extLst>
              </p:nvPr>
            </p:nvGraphicFramePr>
            <p:xfrm>
              <a:off x="13868400" y="6559942"/>
              <a:ext cx="8915400" cy="29438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8915400">
                      <a:extLst>
                        <a:ext uri="{9D8B030D-6E8A-4147-A177-3AD203B41FA5}">
                          <a16:colId xmlns:a16="http://schemas.microsoft.com/office/drawing/2014/main" val="3793541644"/>
                        </a:ext>
                      </a:extLst>
                    </a:gridCol>
                  </a:tblGrid>
                  <a:tr h="2819400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6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4400" b="1" dirty="0">
                              <a:solidFill>
                                <a:srgbClr val="FF0000"/>
                              </a:solidFill>
                              <a:effectLst/>
                            </a:rPr>
                            <a:t>Định </a:t>
                          </a:r>
                          <a:r>
                            <a:rPr lang="en-US" sz="4400" b="1" dirty="0" err="1">
                              <a:solidFill>
                                <a:srgbClr val="FF0000"/>
                              </a:solidFill>
                              <a:effectLst/>
                            </a:rPr>
                            <a:t>lí</a:t>
                          </a:r>
                          <a:r>
                            <a:rPr lang="en-US" sz="4400" b="1" dirty="0">
                              <a:solidFill>
                                <a:srgbClr val="FF0000"/>
                              </a:solidFill>
                              <a:effectLst/>
                            </a:rPr>
                            <a:t> </a:t>
                          </a:r>
                          <a:r>
                            <a:rPr lang="en-US" sz="4400" b="1" dirty="0" err="1">
                              <a:solidFill>
                                <a:srgbClr val="FF0000"/>
                              </a:solidFill>
                              <a:effectLst/>
                            </a:rPr>
                            <a:t>côsin</a:t>
                          </a:r>
                          <a:r>
                            <a:rPr lang="en-US" sz="4400" b="1" dirty="0">
                              <a:solidFill>
                                <a:srgbClr val="FF0000"/>
                              </a:solidFill>
                              <a:effectLst/>
                            </a:rPr>
                            <a:t>. </a:t>
                          </a:r>
                          <a:r>
                            <a:rPr lang="en-US" sz="4400" b="1" dirty="0" err="1">
                              <a:solidFill>
                                <a:srgbClr val="FF0000"/>
                              </a:solidFill>
                              <a:effectLst/>
                            </a:rPr>
                            <a:t>Trong</a:t>
                          </a:r>
                          <a:r>
                            <a:rPr lang="en-US" sz="4400" b="1" dirty="0">
                              <a:solidFill>
                                <a:srgbClr val="FF0000"/>
                              </a:solidFill>
                              <a:effectLst/>
                            </a:rPr>
                            <a:t> tam </a:t>
                          </a:r>
                          <a:r>
                            <a:rPr lang="en-US" sz="4400" b="1" dirty="0" err="1">
                              <a:solidFill>
                                <a:srgbClr val="FF0000"/>
                              </a:solidFill>
                              <a:effectLst/>
                            </a:rPr>
                            <a:t>giác</a:t>
                          </a:r>
                          <a:r>
                            <a:rPr lang="en-US" sz="4400" b="1" dirty="0">
                              <a:solidFill>
                                <a:srgbClr val="FF0000"/>
                              </a:solidFill>
                              <a:effectLst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sz="4400" b="1" i="1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𝑨𝑩𝑪</m:t>
                              </m:r>
                            </m:oMath>
                          </a14:m>
                          <a:r>
                            <a:rPr lang="en-US" sz="4400" b="1" dirty="0">
                              <a:solidFill>
                                <a:srgbClr val="FF0000"/>
                              </a:solidFill>
                              <a:effectLst/>
                            </a:rPr>
                            <a:t>:</a:t>
                          </a:r>
                        </a:p>
                        <a:p>
                          <a:pPr marL="0" marR="0" algn="ctr">
                            <a:lnSpc>
                              <a:spcPct val="106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44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4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𝒂</m:t>
                                  </m:r>
                                </m:e>
                                <m:sup>
                                  <m:r>
                                    <a:rPr lang="en-US" sz="44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  <m:r>
                                <a:rPr lang="en-US" sz="4400" b="1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p>
                                <m:sSupPr>
                                  <m:ctrlPr>
                                    <a:rPr lang="en-US" sz="44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4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𝒃</m:t>
                                  </m:r>
                                </m:e>
                                <m:sup>
                                  <m:r>
                                    <a:rPr lang="en-US" sz="44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  <m:r>
                                <a:rPr lang="en-US" sz="4400" b="1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sz="44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4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𝒄</m:t>
                                  </m:r>
                                </m:e>
                                <m:sup>
                                  <m:r>
                                    <a:rPr lang="en-US" sz="44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  <m:r>
                                <a:rPr lang="en-US" sz="4400" b="1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4400" b="1" i="1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en-US" sz="4400" b="1" i="1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𝒃𝒄</m:t>
                              </m:r>
                              <m:func>
                                <m:funcPr>
                                  <m:ctrlPr>
                                    <a:rPr lang="en-US" sz="44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a:rPr lang="en-US" sz="44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𝒄𝒐𝒔</m:t>
                                  </m:r>
                                </m:fName>
                                <m:e>
                                  <m:r>
                                    <a:rPr lang="en-US" sz="44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𝑨</m:t>
                                  </m:r>
                                </m:e>
                              </m:func>
                            </m:oMath>
                          </a14:m>
                          <a:r>
                            <a:rPr lang="en-US" sz="4400" b="1" dirty="0">
                              <a:solidFill>
                                <a:srgbClr val="FF0000"/>
                              </a:solidFill>
                              <a:effectLst/>
                            </a:rPr>
                            <a:t>, </a:t>
                          </a:r>
                        </a:p>
                        <a:p>
                          <a:pPr marL="0" marR="0" algn="ctr">
                            <a:lnSpc>
                              <a:spcPct val="106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44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4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𝒃</m:t>
                                  </m:r>
                                </m:e>
                                <m:sup>
                                  <m:r>
                                    <a:rPr lang="en-US" sz="44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  <m:r>
                                <a:rPr lang="en-US" sz="4400" b="1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p>
                                <m:sSupPr>
                                  <m:ctrlPr>
                                    <a:rPr lang="en-US" sz="44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4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𝒄</m:t>
                                  </m:r>
                                </m:e>
                                <m:sup>
                                  <m:r>
                                    <a:rPr lang="en-US" sz="44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  <m:r>
                                <a:rPr lang="en-US" sz="4400" b="1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sz="44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4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𝒂</m:t>
                                  </m:r>
                                </m:e>
                                <m:sup>
                                  <m:r>
                                    <a:rPr lang="en-US" sz="44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  <m:r>
                                <a:rPr lang="en-US" sz="4400" b="1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4400" b="1" i="1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en-US" sz="4400" b="1" i="1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𝒄𝒂</m:t>
                              </m:r>
                              <m:func>
                                <m:funcPr>
                                  <m:ctrlPr>
                                    <a:rPr lang="en-US" sz="44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a:rPr lang="en-US" sz="44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𝒄𝒐𝒔</m:t>
                                  </m:r>
                                </m:fName>
                                <m:e>
                                  <m:r>
                                    <a:rPr lang="en-US" sz="44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𝑩</m:t>
                                  </m:r>
                                </m:e>
                              </m:func>
                            </m:oMath>
                          </a14:m>
                          <a:r>
                            <a:rPr lang="en-US" sz="4400" b="1" dirty="0">
                              <a:solidFill>
                                <a:srgbClr val="FF0000"/>
                              </a:solidFill>
                              <a:effectLst/>
                            </a:rPr>
                            <a:t>,</a:t>
                          </a:r>
                        </a:p>
                        <a:p>
                          <a:pPr marL="0" marR="0" algn="ctr">
                            <a:lnSpc>
                              <a:spcPct val="106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44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4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𝒄</m:t>
                                  </m:r>
                                </m:e>
                                <m:sup>
                                  <m:r>
                                    <a:rPr lang="en-US" sz="44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  <m:r>
                                <a:rPr lang="en-US" sz="4400" b="1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p>
                                <m:sSupPr>
                                  <m:ctrlPr>
                                    <a:rPr lang="en-US" sz="44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4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𝒂</m:t>
                                  </m:r>
                                </m:e>
                                <m:sup>
                                  <m:r>
                                    <a:rPr lang="en-US" sz="44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  <m:r>
                                <a:rPr lang="en-US" sz="4400" b="1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sz="44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4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𝒃</m:t>
                                  </m:r>
                                </m:e>
                                <m:sup>
                                  <m:r>
                                    <a:rPr lang="en-US" sz="44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  <m:r>
                                <a:rPr lang="en-US" sz="4400" b="1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4400" b="1" i="1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en-US" sz="4400" b="1" i="1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𝒂𝒃</m:t>
                              </m:r>
                              <m:func>
                                <m:funcPr>
                                  <m:ctrlPr>
                                    <a:rPr lang="en-US" sz="44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a:rPr lang="en-US" sz="44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𝒄𝒐𝒔</m:t>
                                  </m:r>
                                </m:fName>
                                <m:e>
                                  <m:r>
                                    <a:rPr lang="en-US" sz="4400" b="1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𝑪</m:t>
                                  </m:r>
                                </m:e>
                              </m:func>
                            </m:oMath>
                          </a14:m>
                          <a:r>
                            <a:rPr lang="en-US" sz="4400" b="1" dirty="0">
                              <a:solidFill>
                                <a:srgbClr val="FF0000"/>
                              </a:solidFill>
                              <a:effectLst/>
                            </a:rPr>
                            <a:t>.</a:t>
                          </a:r>
                          <a:endParaRPr lang="en-US" sz="4400" b="1" dirty="0">
                            <a:solidFill>
                              <a:srgbClr val="FF0000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rgbClr val="FFFFEB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4455891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Table 1">
                <a:extLst>
                  <a:ext uri="{FF2B5EF4-FFF2-40B4-BE49-F238E27FC236}">
                    <a16:creationId xmlns:a16="http://schemas.microsoft.com/office/drawing/2014/main" id="{195D457F-AAE0-4FA6-ACF0-59304730B0D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98318823"/>
                  </p:ext>
                </p:extLst>
              </p:nvPr>
            </p:nvGraphicFramePr>
            <p:xfrm>
              <a:off x="13868400" y="6559942"/>
              <a:ext cx="8915400" cy="29438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8915400">
                      <a:extLst>
                        <a:ext uri="{9D8B030D-6E8A-4147-A177-3AD203B41FA5}">
                          <a16:colId xmlns:a16="http://schemas.microsoft.com/office/drawing/2014/main" val="3793541644"/>
                        </a:ext>
                      </a:extLst>
                    </a:gridCol>
                  </a:tblGrid>
                  <a:tr h="29438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7"/>
                          <a:stretch>
                            <a:fillRect l="-137" t="-3926" r="-273" b="-991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44558919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18" name="Picture 17">
            <a:extLst>
              <a:ext uri="{FF2B5EF4-FFF2-40B4-BE49-F238E27FC236}">
                <a16:creationId xmlns:a16="http://schemas.microsoft.com/office/drawing/2014/main" id="{9D054755-8ADC-4748-9ADA-BB77B781C83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45593" y="9410365"/>
            <a:ext cx="1085850" cy="981441"/>
          </a:xfrm>
          <a:prstGeom prst="rect">
            <a:avLst/>
          </a:prstGeom>
        </p:spPr>
      </p:pic>
      <p:pic>
        <p:nvPicPr>
          <p:cNvPr id="17" name="Screen Recording 5">
            <a:hlinkClick r:id="" action="ppaction://media"/>
            <a:extLst>
              <a:ext uri="{FF2B5EF4-FFF2-40B4-BE49-F238E27FC236}">
                <a16:creationId xmlns:a16="http://schemas.microsoft.com/office/drawing/2014/main" id="{63103BCD-D3EB-4CDE-F862-ED00455D9CF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535610" y="9901086"/>
            <a:ext cx="7360990" cy="341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95691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8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8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7&quot;/&gt;&lt;/object&gt;&lt;object type=&quot;3&quot; unique_id=&quot;10004&quot;&gt;&lt;property id=&quot;20148&quot; value=&quot;5&quot;/&gt;&lt;property id=&quot;20300&quot; value=&quot;Slide 2&quot;/&gt;&lt;property id=&quot;20307&quot; value=&quot;258&quot;/&gt;&lt;/object&gt;&lt;object type=&quot;3&quot; unique_id=&quot;10005&quot;&gt;&lt;property id=&quot;20148&quot; value=&quot;5&quot;/&gt;&lt;property id=&quot;20300&quot; value=&quot;Slide 3&quot;/&gt;&lt;property id=&quot;20307&quot; value=&quot;259&quot;/&gt;&lt;/object&gt;&lt;object type=&quot;3&quot; unique_id=&quot;10006&quot;&gt;&lt;property id=&quot;20148&quot; value=&quot;5&quot;/&gt;&lt;property id=&quot;20300&quot; value=&quot;Slide 4&quot;/&gt;&lt;property id=&quot;20307&quot; value=&quot;260&quot;/&gt;&lt;/object&gt;&lt;object type=&quot;3&quot; unique_id=&quot;10007&quot;&gt;&lt;property id=&quot;20148&quot; value=&quot;5&quot;/&gt;&lt;property id=&quot;20300&quot; value=&quot;Slide 5&quot;/&gt;&lt;property id=&quot;20307&quot; value=&quot;262&quot;/&gt;&lt;/object&gt;&lt;object type=&quot;3&quot; unique_id=&quot;10008&quot;&gt;&lt;property id=&quot;20148&quot; value=&quot;5&quot;/&gt;&lt;property id=&quot;20300&quot; value=&quot;Slide 6&quot;/&gt;&lt;property id=&quot;20307&quot; value=&quot;263&quot;/&gt;&lt;/object&gt;&lt;object type=&quot;3&quot; unique_id=&quot;10009&quot;&gt;&lt;property id=&quot;20148&quot; value=&quot;5&quot;/&gt;&lt;property id=&quot;20300&quot; value=&quot;Slide 7&quot;/&gt;&lt;property id=&quot;20307&quot; value=&quot;264&quot;/&gt;&lt;/object&gt;&lt;object type=&quot;3&quot; unique_id=&quot;10010&quot;&gt;&lt;property id=&quot;20148&quot; value=&quot;5&quot;/&gt;&lt;property id=&quot;20300&quot; value=&quot;Slide 8&quot;/&gt;&lt;property id=&quot;20307&quot; value=&quot;265&quot;/&gt;&lt;/object&gt;&lt;object type=&quot;3&quot; unique_id=&quot;10011&quot;&gt;&lt;property id=&quot;20148&quot; value=&quot;5&quot;/&gt;&lt;property id=&quot;20300&quot; value=&quot;Slide 9&quot;/&gt;&lt;property id=&quot;20307&quot; value=&quot;266&quot;/&gt;&lt;/object&gt;&lt;object type=&quot;3&quot; unique_id=&quot;10012&quot;&gt;&lt;property id=&quot;20148&quot; value=&quot;5&quot;/&gt;&lt;property id=&quot;20300&quot; value=&quot;Slide 10&quot;/&gt;&lt;property id=&quot;20307&quot; value=&quot;267&quot;/&gt;&lt;/object&gt;&lt;object type=&quot;3&quot; unique_id=&quot;10013&quot;&gt;&lt;property id=&quot;20148&quot; value=&quot;5&quot;/&gt;&lt;property id=&quot;20300&quot; value=&quot;Slide 11&quot;/&gt;&lt;property id=&quot;20307&quot; value=&quot;269&quot;/&gt;&lt;/object&gt;&lt;object type=&quot;3&quot; unique_id=&quot;10014&quot;&gt;&lt;property id=&quot;20148&quot; value=&quot;5&quot;/&gt;&lt;property id=&quot;20300&quot; value=&quot;Slide 12&quot;/&gt;&lt;property id=&quot;20307&quot; value=&quot;270&quot;/&gt;&lt;/object&gt;&lt;object type=&quot;3&quot; unique_id=&quot;10015&quot;&gt;&lt;property id=&quot;20148&quot; value=&quot;5&quot;/&gt;&lt;property id=&quot;20300&quot; value=&quot;Slide 13&quot;/&gt;&lt;property id=&quot;20307&quot; value=&quot;274&quot;/&gt;&lt;/object&gt;&lt;object type=&quot;3&quot; unique_id=&quot;10016&quot;&gt;&lt;property id=&quot;20148&quot; value=&quot;5&quot;/&gt;&lt;property id=&quot;20300&quot; value=&quot;Slide 14&quot;/&gt;&lt;property id=&quot;20307&quot; value=&quot;275&quot;/&gt;&lt;/object&gt;&lt;object type=&quot;3&quot; unique_id=&quot;10017&quot;&gt;&lt;property id=&quot;20148&quot; value=&quot;5&quot;/&gt;&lt;property id=&quot;20300&quot; value=&quot;Slide 15&quot;/&gt;&lt;property id=&quot;20307&quot; value=&quot;276&quot;/&gt;&lt;/object&gt;&lt;object type=&quot;3&quot; unique_id=&quot;10018&quot;&gt;&lt;property id=&quot;20148&quot; value=&quot;5&quot;/&gt;&lt;property id=&quot;20300&quot; value=&quot;Slide 16&quot;/&gt;&lt;property id=&quot;20307&quot; value=&quot;277&quot;/&gt;&lt;/object&gt;&lt;object type=&quot;3&quot; unique_id=&quot;10019&quot;&gt;&lt;property id=&quot;20148&quot; value=&quot;5&quot;/&gt;&lt;property id=&quot;20300&quot; value=&quot;Slide 17&quot;/&gt;&lt;property id=&quot;20307&quot; value=&quot;271&quot;/&gt;&lt;/object&gt;&lt;object type=&quot;3&quot; unique_id=&quot;10020&quot;&gt;&lt;property id=&quot;20148&quot; value=&quot;5&quot;/&gt;&lt;property id=&quot;20300&quot; value=&quot;Slide 18&quot;/&gt;&lt;property id=&quot;20307&quot; value=&quot;278&quot;/&gt;&lt;/object&gt;&lt;object type=&quot;3&quot; unique_id=&quot;10021&quot;&gt;&lt;property id=&quot;20148&quot; value=&quot;5&quot;/&gt;&lt;property id=&quot;20300&quot; value=&quot;Slide 19&quot;/&gt;&lt;property id=&quot;20307&quot; value=&quot;279&quot;/&gt;&lt;/object&gt;&lt;object type=&quot;3&quot; unique_id=&quot;10022&quot;&gt;&lt;property id=&quot;20148&quot; value=&quot;5&quot;/&gt;&lt;property id=&quot;20300&quot; value=&quot;Slide 20&quot;/&gt;&lt;property id=&quot;20307&quot; value=&quot;272&quot;/&gt;&lt;/object&gt;&lt;object type=&quot;3&quot; unique_id=&quot;10023&quot;&gt;&lt;property id=&quot;20148&quot; value=&quot;5&quot;/&gt;&lt;property id=&quot;20300&quot; value=&quot;Slide 21&quot;/&gt;&lt;property id=&quot;20307&quot; value=&quot;273&quot;/&gt;&lt;/object&gt;&lt;object type=&quot;3&quot; unique_id=&quot;10024&quot;&gt;&lt;property id=&quot;20148&quot; value=&quot;5&quot;/&gt;&lt;property id=&quot;20300&quot; value=&quot;Slide 22&quot;/&gt;&lt;property id=&quot;20307&quot; value=&quot;268&quot;/&gt;&lt;/object&gt;&lt;object type=&quot;3&quot; unique_id=&quot;10025&quot;&gt;&lt;property id=&quot;20148&quot; value=&quot;5&quot;/&gt;&lt;property id=&quot;20300&quot; value=&quot;Slide 23&quot;/&gt;&lt;property id=&quot;20307&quot; value=&quot;280&quot;/&gt;&lt;/object&gt;&lt;object type=&quot;3&quot; unique_id=&quot;10026&quot;&gt;&lt;property id=&quot;20148&quot; value=&quot;5&quot;/&gt;&lt;property id=&quot;20300&quot; value=&quot;Slide 24&quot;/&gt;&lt;property id=&quot;20307&quot; value=&quot;281&quot;/&gt;&lt;/object&gt;&lt;object type=&quot;3&quot; unique_id=&quot;10027&quot;&gt;&lt;property id=&quot;20148&quot; value=&quot;5&quot;/&gt;&lt;property id=&quot;20300&quot; value=&quot;Slide 25&quot;/&gt;&lt;property id=&quot;20307&quot; value=&quot;282&quot;/&gt;&lt;/object&gt;&lt;/object&gt;&lt;object type=&quot;8&quot; unique_id=&quot;10056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3703</TotalTime>
  <Words>3871</Words>
  <Application>Microsoft Office PowerPoint</Application>
  <PresentationFormat>Custom</PresentationFormat>
  <Paragraphs>471</Paragraphs>
  <Slides>25</Slides>
  <Notes>24</Notes>
  <HiddenSlides>0</HiddenSlides>
  <MMClips>10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4" baseType="lpstr">
      <vt:lpstr>Yu Gothic UI Semilight</vt:lpstr>
      <vt:lpstr>Arial</vt:lpstr>
      <vt:lpstr>Bahnschrift SemiBold SemiConden</vt:lpstr>
      <vt:lpstr>Calibri</vt:lpstr>
      <vt:lpstr>Cambria Math</vt:lpstr>
      <vt:lpstr>Tahoma</vt:lpstr>
      <vt:lpstr>Times New Roman</vt:lpstr>
      <vt:lpstr>Tomaho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>9Slide.vn</dc:subject>
  <dc:creator>BINH</dc:creator>
  <dc:description>9Slide.vn</dc:description>
  <cp:lastModifiedBy>User</cp:lastModifiedBy>
  <cp:revision>358</cp:revision>
  <dcterms:created xsi:type="dcterms:W3CDTF">2013-08-31T11:42:51Z</dcterms:created>
  <dcterms:modified xsi:type="dcterms:W3CDTF">2024-10-22T11:17:12Z</dcterms:modified>
  <cp:category>9Slide.vn</cp:category>
</cp:coreProperties>
</file>