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7"/>
  </p:notesMasterIdLst>
  <p:sldIdLst>
    <p:sldId id="313" r:id="rId3"/>
    <p:sldId id="301" r:id="rId4"/>
    <p:sldId id="315" r:id="rId5"/>
    <p:sldId id="316" r:id="rId6"/>
    <p:sldId id="321" r:id="rId7"/>
    <p:sldId id="323" r:id="rId8"/>
    <p:sldId id="322" r:id="rId9"/>
    <p:sldId id="324" r:id="rId10"/>
    <p:sldId id="325" r:id="rId11"/>
    <p:sldId id="317" r:id="rId12"/>
    <p:sldId id="326" r:id="rId13"/>
    <p:sldId id="318" r:id="rId14"/>
    <p:sldId id="327" r:id="rId15"/>
    <p:sldId id="328" r:id="rId16"/>
  </p:sldIdLst>
  <p:sldSz cx="24384000" cy="13716000"/>
  <p:notesSz cx="6858000" cy="9144000"/>
  <p:custDataLst>
    <p:tags r:id="rId1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7F7FF"/>
    <a:srgbClr val="D6F7FE"/>
    <a:srgbClr val="EEF7E9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8" autoAdjust="0"/>
    <p:restoredTop sz="94139" autoAdjust="0"/>
  </p:normalViewPr>
  <p:slideViewPr>
    <p:cSldViewPr>
      <p:cViewPr varScale="1">
        <p:scale>
          <a:sx n="53" d="100"/>
          <a:sy n="53" d="100"/>
        </p:scale>
        <p:origin x="162" y="22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7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34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80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09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04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29.png"/><Relationship Id="rId7" Type="http://schemas.openxmlformats.org/officeDocument/2006/relationships/image" Target="../media/image3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2.png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400198" y="1676401"/>
            <a:ext cx="23583604" cy="1181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228600" y="3810000"/>
            <a:ext cx="23770191" cy="10896600"/>
            <a:chOff x="48567" y="4381499"/>
            <a:chExt cx="22929848" cy="960119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296388" y="5322556"/>
              <a:ext cx="22682027" cy="866014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6779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9" name="Rounded Rectangle 41">
            <a:extLst>
              <a:ext uri="{FF2B5EF4-FFF2-40B4-BE49-F238E27FC236}">
                <a16:creationId xmlns:a16="http://schemas.microsoft.com/office/drawing/2014/main" id="{CC866FB0-B137-49F3-A47E-0B1A18FC432E}"/>
              </a:ext>
            </a:extLst>
          </p:cNvPr>
          <p:cNvSpPr/>
          <p:nvPr/>
        </p:nvSpPr>
        <p:spPr>
          <a:xfrm>
            <a:off x="0" y="1828800"/>
            <a:ext cx="23594672" cy="189216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0" y="2286000"/>
            <a:ext cx="3867704" cy="1066797"/>
            <a:chOff x="22440" y="16831"/>
            <a:chExt cx="757326" cy="292729"/>
          </a:xfrm>
        </p:grpSpPr>
        <p:grpSp>
          <p:nvGrpSpPr>
            <p:cNvPr id="33" name="Group 32"/>
            <p:cNvGrpSpPr/>
            <p:nvPr/>
          </p:nvGrpSpPr>
          <p:grpSpPr>
            <a:xfrm>
              <a:off x="22440" y="16831"/>
              <a:ext cx="706239" cy="292729"/>
              <a:chOff x="31572" y="7735"/>
              <a:chExt cx="993691" cy="362266"/>
            </a:xfrm>
          </p:grpSpPr>
          <p:sp>
            <p:nvSpPr>
              <p:cNvPr id="35" name="Arrow: Pentagon 25"/>
              <p:cNvSpPr/>
              <p:nvPr/>
            </p:nvSpPr>
            <p:spPr>
              <a:xfrm>
                <a:off x="204585" y="7735"/>
                <a:ext cx="820678" cy="362266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kern="120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4" name="TextBox 56"/>
            <p:cNvSpPr txBox="1"/>
            <p:nvPr/>
          </p:nvSpPr>
          <p:spPr>
            <a:xfrm>
              <a:off x="188148" y="16831"/>
              <a:ext cx="591618" cy="27182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 err="1">
                  <a:solidFill>
                    <a:srgbClr val="00CC99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kern="1200" dirty="0">
                  <a:solidFill>
                    <a:srgbClr val="00CC99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00CC99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kern="1200" dirty="0">
                  <a:solidFill>
                    <a:srgbClr val="00CC99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  <a:endPara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191000" y="2209800"/>
                <a:ext cx="16687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209800"/>
                <a:ext cx="166878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498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800" y="4419600"/>
            <a:ext cx="7455649" cy="582246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066800" y="4953000"/>
                <a:ext cx="15316200" cy="2290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𝒙𝑶𝑴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953000"/>
                <a:ext cx="15316200" cy="2290114"/>
              </a:xfrm>
              <a:prstGeom prst="rect">
                <a:avLst/>
              </a:prstGeom>
              <a:blipFill rotWithShape="0">
                <a:blip r:embed="rId5"/>
                <a:stretch>
                  <a:fillRect l="-1592" t="-6400" r="-1552" b="-9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66800" y="7315200"/>
                <a:ext cx="15621000" cy="1469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𝒙𝑶𝑴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𝑴𝑶𝑵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𝑴𝑶𝑷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𝑴𝑶𝑵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𝑴𝑶𝑷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huyền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𝑶𝑴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7315200"/>
                <a:ext cx="15621000" cy="1469248"/>
              </a:xfrm>
              <a:prstGeom prst="rect">
                <a:avLst/>
              </a:prstGeom>
              <a:blipFill rotWithShape="0">
                <a:blip r:embed="rId6"/>
                <a:stretch>
                  <a:fillRect l="-1561" t="-7469" r="-897" b="-18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90600" y="8610600"/>
                <a:ext cx="16078200" cy="2540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𝑶𝑵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𝑶𝑷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8610600"/>
                <a:ext cx="16078200" cy="2540054"/>
              </a:xfrm>
              <a:prstGeom prst="rect">
                <a:avLst/>
              </a:prstGeom>
              <a:blipFill rotWithShape="0">
                <a:blip r:embed="rId7"/>
                <a:stretch>
                  <a:fillRect l="-1555" r="-1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219200" y="11201400"/>
                <a:ext cx="21336000" cy="1980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mtClean="0">
                        <a:solidFill>
                          <a:srgbClr val="00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cos</m:t>
                    </m:r>
                    <m:r>
                      <m:rPr>
                        <m:nor/>
                      </m:rPr>
                      <a:rPr lang="en-US" sz="4400" b="1" smtClean="0">
                        <a:solidFill>
                          <a:srgbClr val="00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13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1201400"/>
                <a:ext cx="21336000" cy="1980542"/>
              </a:xfrm>
              <a:prstGeom prst="rect">
                <a:avLst/>
              </a:prstGeom>
              <a:blipFill rotWithShape="0">
                <a:blip r:embed="rId8"/>
                <a:stretch>
                  <a:fillRect l="-1143" t="-7407" b="-4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457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8" grpId="0"/>
      <p:bldP spid="40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228600" y="3810000"/>
            <a:ext cx="23770191" cy="10896600"/>
            <a:chOff x="48567" y="4381499"/>
            <a:chExt cx="22929848" cy="960119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296388" y="5322556"/>
              <a:ext cx="22682027" cy="866014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6779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9" name="Rounded Rectangle 41">
            <a:extLst>
              <a:ext uri="{FF2B5EF4-FFF2-40B4-BE49-F238E27FC236}">
                <a16:creationId xmlns:a16="http://schemas.microsoft.com/office/drawing/2014/main" id="{CC866FB0-B137-49F3-A47E-0B1A18FC432E}"/>
              </a:ext>
            </a:extLst>
          </p:cNvPr>
          <p:cNvSpPr/>
          <p:nvPr/>
        </p:nvSpPr>
        <p:spPr>
          <a:xfrm>
            <a:off x="0" y="1828800"/>
            <a:ext cx="23594672" cy="189216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0" y="2233742"/>
            <a:ext cx="4952999" cy="1214846"/>
            <a:chOff x="22440" y="4239"/>
            <a:chExt cx="769159" cy="292729"/>
          </a:xfrm>
        </p:grpSpPr>
        <p:grpSp>
          <p:nvGrpSpPr>
            <p:cNvPr id="33" name="Group 32"/>
            <p:cNvGrpSpPr/>
            <p:nvPr/>
          </p:nvGrpSpPr>
          <p:grpSpPr>
            <a:xfrm>
              <a:off x="22440" y="4239"/>
              <a:ext cx="769159" cy="292729"/>
              <a:chOff x="31572" y="-7847"/>
              <a:chExt cx="1082221" cy="362266"/>
            </a:xfrm>
          </p:grpSpPr>
          <p:sp>
            <p:nvSpPr>
              <p:cNvPr id="35" name="Arrow: Pentagon 25"/>
              <p:cNvSpPr/>
              <p:nvPr/>
            </p:nvSpPr>
            <p:spPr>
              <a:xfrm>
                <a:off x="204585" y="-7847"/>
                <a:ext cx="909208" cy="362266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4" name="TextBox 56"/>
            <p:cNvSpPr txBox="1"/>
            <p:nvPr/>
          </p:nvSpPr>
          <p:spPr>
            <a:xfrm>
              <a:off x="188148" y="16831"/>
              <a:ext cx="591618" cy="27182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00CC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400" b="1" dirty="0">
                  <a:solidFill>
                    <a:srgbClr val="00CC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CC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solidFill>
                    <a:srgbClr val="00CC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  <a:endPara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86400" y="2286000"/>
                <a:ext cx="16687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286000"/>
                <a:ext cx="166878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461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066800" y="4953000"/>
                <a:ext cx="15316200" cy="2290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𝒙𝑶𝑴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953000"/>
                <a:ext cx="15316200" cy="2290114"/>
              </a:xfrm>
              <a:prstGeom prst="rect">
                <a:avLst/>
              </a:prstGeom>
              <a:blipFill rotWithShape="0">
                <a:blip r:embed="rId4"/>
                <a:stretch>
                  <a:fillRect l="-1592" t="-6400" r="-1552" b="-9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66800" y="7315200"/>
                <a:ext cx="15621000" cy="1469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𝒙𝑶𝑴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𝑴𝑶𝑵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𝑴𝑶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đường cao của tam giác đều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𝑸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 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7315200"/>
                <a:ext cx="15621000" cy="1469248"/>
              </a:xfrm>
              <a:prstGeom prst="rect">
                <a:avLst/>
              </a:prstGeom>
              <a:blipFill rotWithShape="0">
                <a:blip r:embed="rId5"/>
                <a:stretch>
                  <a:fillRect l="-1561" t="-7469" b="-18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90600" y="8610600"/>
                <a:ext cx="16078200" cy="2540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𝑶𝑵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8610600"/>
                <a:ext cx="16078200" cy="2540054"/>
              </a:xfrm>
              <a:prstGeom prst="rect">
                <a:avLst/>
              </a:prstGeom>
              <a:blipFill rotWithShape="0">
                <a:blip r:embed="rId6"/>
                <a:stretch>
                  <a:fillRect l="-1555" r="-1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219200" y="11201400"/>
                <a:ext cx="21336000" cy="2003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tabLst>
                    <a:tab pos="180340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𝒕𝒂𝒏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𝒄𝒐𝒕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1201400"/>
                <a:ext cx="21336000" cy="2003369"/>
              </a:xfrm>
              <a:prstGeom prst="rect">
                <a:avLst/>
              </a:prstGeom>
              <a:blipFill rotWithShape="0">
                <a:blip r:embed="rId7"/>
                <a:stretch>
                  <a:fillRect l="-1143" t="-7317" b="-2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0" y="4876800"/>
            <a:ext cx="6777863" cy="53031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/>
          <p:cNvCxnSpPr/>
          <p:nvPr/>
        </p:nvCxnSpPr>
        <p:spPr>
          <a:xfrm flipH="1">
            <a:off x="17323526" y="6553200"/>
            <a:ext cx="1371600" cy="1905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840200" y="7696200"/>
            <a:ext cx="840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012421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8" grpId="0"/>
      <p:bldP spid="40" grpId="0"/>
      <p:bldP spid="41" grpId="0"/>
      <p:bldP spid="42" grpId="0"/>
      <p:bldP spid="43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2">
            <a:extLst>
              <a:ext uri="{FF2B5EF4-FFF2-40B4-BE49-F238E27FC236}">
                <a16:creationId xmlns:a16="http://schemas.microsoft.com/office/drawing/2014/main" id="{8EC90793-DF17-4A07-A5D2-DB94D58C8AE3}"/>
              </a:ext>
            </a:extLst>
          </p:cNvPr>
          <p:cNvSpPr/>
          <p:nvPr/>
        </p:nvSpPr>
        <p:spPr>
          <a:xfrm>
            <a:off x="124903" y="1752600"/>
            <a:ext cx="23954297" cy="11734800"/>
          </a:xfrm>
          <a:prstGeom prst="roundRect">
            <a:avLst>
              <a:gd name="adj" fmla="val 2239"/>
            </a:avLst>
          </a:prstGeom>
          <a:solidFill>
            <a:srgbClr val="DAE3F3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endParaRPr lang="en-US" sz="4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2133600"/>
            <a:ext cx="1828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gần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800" y="4724400"/>
            <a:ext cx="16916400" cy="404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Chẳng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cầm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bấm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phím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(SETUP)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bấm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phím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" name="Picture 50"/>
          <p:cNvPicPr/>
          <p:nvPr/>
        </p:nvPicPr>
        <p:blipFill>
          <a:blip r:embed="rId2"/>
          <a:stretch>
            <a:fillRect/>
          </a:stretch>
        </p:blipFill>
        <p:spPr>
          <a:xfrm>
            <a:off x="18821400" y="2895600"/>
            <a:ext cx="4267200" cy="8839200"/>
          </a:xfrm>
          <a:prstGeom prst="rect">
            <a:avLst/>
          </a:prstGeom>
        </p:spPr>
      </p:pic>
      <p:pic>
        <p:nvPicPr>
          <p:cNvPr id="52" name="Picture 5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6"/>
          <a:stretch/>
        </p:blipFill>
        <p:spPr bwMode="auto">
          <a:xfrm>
            <a:off x="7543800" y="5638800"/>
            <a:ext cx="1651481" cy="671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6"/>
          <a:stretch/>
        </p:blipFill>
        <p:spPr bwMode="auto">
          <a:xfrm>
            <a:off x="9296400" y="5621555"/>
            <a:ext cx="1364860" cy="671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6"/>
          <a:stretch/>
        </p:blipFill>
        <p:spPr bwMode="auto">
          <a:xfrm>
            <a:off x="762000" y="6426200"/>
            <a:ext cx="1219200" cy="60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2514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2">
            <a:extLst>
              <a:ext uri="{FF2B5EF4-FFF2-40B4-BE49-F238E27FC236}">
                <a16:creationId xmlns:a16="http://schemas.microsoft.com/office/drawing/2014/main" id="{8EC90793-DF17-4A07-A5D2-DB94D58C8AE3}"/>
              </a:ext>
            </a:extLst>
          </p:cNvPr>
          <p:cNvSpPr/>
          <p:nvPr/>
        </p:nvSpPr>
        <p:spPr>
          <a:xfrm>
            <a:off x="124903" y="1752600"/>
            <a:ext cx="23954297" cy="11734800"/>
          </a:xfrm>
          <a:prstGeom prst="roundRect">
            <a:avLst>
              <a:gd name="adj" fmla="val 2239"/>
            </a:avLst>
          </a:prstGeom>
          <a:solidFill>
            <a:srgbClr val="DAE3F3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endParaRPr lang="en-US" sz="4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" y="2133600"/>
            <a:ext cx="2308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008815"/>
                  </p:ext>
                </p:extLst>
              </p:nvPr>
            </p:nvGraphicFramePr>
            <p:xfrm>
              <a:off x="1143000" y="3962400"/>
              <a:ext cx="22402800" cy="528770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181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658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562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075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Tính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Bấm</a:t>
                          </a: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phím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Kết quả</a:t>
                          </a:r>
                          <a:endParaRPr lang="en-US" sz="48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0576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48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𝒔𝒊𝒏</m:t>
                                    </m:r>
                                  </m:fName>
                                  <m: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e>
                                </m:func>
                                <m:sSup>
                                  <m:sSup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𝟖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𝟓𝟎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𝟒𝟎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"</m:t>
                                </m:r>
                              </m:oMath>
                            </m:oMathPara>
                          </a14:m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 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0576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8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𝒄𝒐𝒔</m:t>
                                    </m:r>
                                    <m:r>
                                      <a:rPr lang="en-US" sz="48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𝟏𝟏𝟐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𝟏𝟐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𝟒𝟓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"</m:t>
                                </m:r>
                              </m:oMath>
                            </m:oMathPara>
                          </a14:m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   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58565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𝒕𝒂𝒏</m:t>
                                    </m:r>
                                  </m:fName>
                                  <m: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e>
                                </m:func>
                                <m:sSup>
                                  <m:sSup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8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008815"/>
                  </p:ext>
                </p:extLst>
              </p:nvPr>
            </p:nvGraphicFramePr>
            <p:xfrm>
              <a:off x="1143000" y="3962400"/>
              <a:ext cx="22402800" cy="528770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181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658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562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122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Tính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Bấm</a:t>
                          </a: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phím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Kết quả</a:t>
                          </a:r>
                          <a:endParaRPr lang="en-US" sz="48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4949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8" t="-61224" r="-332706" b="-2073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 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4949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8" t="-160569" r="-332706" b="-1065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   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5856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8" t="-246538" r="-332706" b="-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880" y="4800600"/>
            <a:ext cx="11466991" cy="1225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487" y="6473257"/>
            <a:ext cx="11459027" cy="1074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8001000"/>
            <a:ext cx="3580948" cy="11574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10363200"/>
            <a:ext cx="5791200" cy="167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068800" y="4648200"/>
                <a:ext cx="7315200" cy="1654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1828800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𝟓𝟎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𝟒𝟎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"≈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𝟕𝟓𝟐𝟗𝟐𝟓𝟔𝟐𝟗𝟏</m:t>
                      </m:r>
                    </m:oMath>
                  </m:oMathPara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8800" y="4648200"/>
                <a:ext cx="7315200" cy="16548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135600" y="6248400"/>
                <a:ext cx="5334000" cy="154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1828800">
                  <a:lnSpc>
                    <a:spcPct val="107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𝟏𝟏𝟐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𝟏𝟐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𝟒𝟓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"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≈−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𝟑𝟕𝟖𝟎𝟒𝟐𝟕𝟕𝟏𝟓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5600" y="6248400"/>
                <a:ext cx="5334000" cy="154131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657600" y="10515600"/>
            <a:ext cx="8686800" cy="144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907000" y="7924800"/>
                <a:ext cx="5638800" cy="902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func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0" y="7924800"/>
                <a:ext cx="5638800" cy="90204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493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2">
            <a:extLst>
              <a:ext uri="{FF2B5EF4-FFF2-40B4-BE49-F238E27FC236}">
                <a16:creationId xmlns:a16="http://schemas.microsoft.com/office/drawing/2014/main" id="{8EC90793-DF17-4A07-A5D2-DB94D58C8AE3}"/>
              </a:ext>
            </a:extLst>
          </p:cNvPr>
          <p:cNvSpPr/>
          <p:nvPr/>
        </p:nvSpPr>
        <p:spPr>
          <a:xfrm>
            <a:off x="124903" y="1752600"/>
            <a:ext cx="23954297" cy="11734800"/>
          </a:xfrm>
          <a:prstGeom prst="roundRect">
            <a:avLst>
              <a:gd name="adj" fmla="val 2239"/>
            </a:avLst>
          </a:prstGeom>
          <a:solidFill>
            <a:srgbClr val="DAE3F3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endParaRPr lang="en-US" sz="4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10363200"/>
            <a:ext cx="5791200" cy="167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10515600"/>
            <a:ext cx="8686800" cy="144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1981200"/>
            <a:ext cx="19735800" cy="1049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4752593"/>
                  </p:ext>
                </p:extLst>
              </p:nvPr>
            </p:nvGraphicFramePr>
            <p:xfrm>
              <a:off x="1066800" y="3901440"/>
              <a:ext cx="22098000" cy="347805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63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72973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2946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1683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Tìm</a:t>
                          </a: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biết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Bấm</a:t>
                          </a: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phím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Kết quả</a:t>
                          </a:r>
                          <a:endParaRPr lang="en-US" sz="48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0973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𝒔𝒊𝒏</m:t>
                                    </m:r>
                                  </m:fName>
                                  <m: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𝟑𝟒𝟓𝟔</m:t>
                                </m:r>
                              </m:oMath>
                            </m:oMathPara>
                          </a14:m>
                          <a:endParaRPr lang="en-US" sz="48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</a:t>
                          </a: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4752593"/>
                  </p:ext>
                </p:extLst>
              </p:nvPr>
            </p:nvGraphicFramePr>
            <p:xfrm>
              <a:off x="1066800" y="3901440"/>
              <a:ext cx="22098000" cy="347805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63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72973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2946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1683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32" t="-2083" r="-292649" b="-200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Bấm</a:t>
                          </a: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phím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Kết quả</a:t>
                          </a:r>
                          <a:endParaRPr lang="en-US" sz="48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097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32" t="-51715" r="-292649" b="-1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</a:t>
                          </a: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TextBox 15"/>
          <p:cNvSpPr txBox="1"/>
          <p:nvPr/>
        </p:nvSpPr>
        <p:spPr>
          <a:xfrm>
            <a:off x="14859000" y="9296400"/>
            <a:ext cx="5715000" cy="144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973800" y="5562600"/>
                <a:ext cx="4343400" cy="882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𝟏𝟑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𝟕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"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3800" y="5562600"/>
                <a:ext cx="4343400" cy="8826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5486400"/>
            <a:ext cx="11249236" cy="133833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90600" y="76200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Chú</a:t>
            </a:r>
            <a:r>
              <a:rPr lang="en-US" sz="4800" b="1" dirty="0">
                <a:solidFill>
                  <a:srgbClr val="FF0000"/>
                </a:solidFill>
              </a:rPr>
              <a:t> ý</a:t>
            </a:r>
            <a:endParaRPr lang="en-US" sz="4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14400" y="8458200"/>
                <a:ext cx="22174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đưa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8458200"/>
                <a:ext cx="22174200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1292" b="-15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43000" y="10058400"/>
                <a:ext cx="21336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Muốn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, 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0058400"/>
                <a:ext cx="21336000" cy="1569660"/>
              </a:xfrm>
              <a:prstGeom prst="rect">
                <a:avLst/>
              </a:prstGeom>
              <a:blipFill rotWithShape="0">
                <a:blip r:embed="rId6"/>
                <a:stretch>
                  <a:fillRect l="-1314" t="-9339" b="-19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4545"/>
          <a:stretch/>
        </p:blipFill>
        <p:spPr bwMode="auto">
          <a:xfrm>
            <a:off x="4953000" y="10896600"/>
            <a:ext cx="1168292" cy="744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40"/>
          <a:stretch/>
        </p:blipFill>
        <p:spPr bwMode="auto">
          <a:xfrm>
            <a:off x="13030200" y="10972800"/>
            <a:ext cx="1168292" cy="744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1"/>
          <a:stretch/>
        </p:blipFill>
        <p:spPr bwMode="auto">
          <a:xfrm>
            <a:off x="14706600" y="10972800"/>
            <a:ext cx="1316904" cy="744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93263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9" grpId="0"/>
      <p:bldP spid="2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81493" y="1676400"/>
            <a:ext cx="22817235" cy="10080115"/>
            <a:chOff x="1438692" y="1651082"/>
            <a:chExt cx="22817235" cy="1078379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38692" y="1651082"/>
              <a:ext cx="22817235" cy="10783793"/>
              <a:chOff x="1438692" y="1651082"/>
              <a:chExt cx="22817235" cy="10783793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0637748"/>
                <a:chOff x="-3538955" y="3448230"/>
                <a:chExt cx="22680054" cy="10637748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0637748"/>
                  <a:chOff x="-3538955" y="3448230"/>
                  <a:chExt cx="22680054" cy="10637748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0493265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7620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5029199" y="1651082"/>
                <a:ext cx="15278635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648199" y="1814121"/>
                <a:ext cx="16193036" cy="889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I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THỨC LƯỢNG TRONG TAM GIÁC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38692" y="6012519"/>
                <a:ext cx="13186336" cy="927903"/>
                <a:chOff x="7450558" y="7834555"/>
                <a:chExt cx="13187865" cy="928010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215447" y="7875170"/>
                  <a:ext cx="11422976" cy="8873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48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 TRỊ LƯỢNG GIÁC CỦA MỘT GÓC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0558" y="7834555"/>
                  <a:ext cx="1383018" cy="796752"/>
                  <a:chOff x="7450631" y="8291755"/>
                  <a:chExt cx="1371600" cy="796752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28148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50631" y="8356987"/>
                    <a:ext cx="1371600" cy="731520"/>
                    <a:chOff x="7450631" y="8356987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70671" y="8036947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40249" y="8360620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8" y="7460331"/>
                <a:ext cx="20860319" cy="962610"/>
                <a:chOff x="7459672" y="7170625"/>
                <a:chExt cx="20862705" cy="962719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1075" y="7260701"/>
                  <a:ext cx="19211302" cy="872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MỐI QUAN HỆ GIỮA GIÁ TRỊ LƯỢNG GIÁC CỦA HAI GÓC BÙ NHAU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2" y="7170625"/>
                  <a:ext cx="1411234" cy="848755"/>
                  <a:chOff x="7459669" y="6189930"/>
                  <a:chExt cx="1399583" cy="848755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617966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87652" y="6307165"/>
                    <a:ext cx="1371600" cy="731520"/>
                    <a:chOff x="7487652" y="6307165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07692" y="598712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77269" y="6310797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7" y="8899391"/>
                <a:ext cx="4121464" cy="948792"/>
                <a:chOff x="7459670" y="7441560"/>
                <a:chExt cx="5328716" cy="948901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7517816"/>
                  <a:ext cx="3258467" cy="8726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7441560"/>
                  <a:ext cx="1800333" cy="864774"/>
                  <a:chOff x="7459669" y="6460865"/>
                  <a:chExt cx="1785470" cy="864774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45059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93" y="6537082"/>
                    <a:ext cx="1775946" cy="788557"/>
                    <a:chOff x="7469193" y="6537082"/>
                    <a:chExt cx="1775946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7" y="6043388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104943" y="6577389"/>
                      <a:ext cx="656096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HÌNH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9786C1-301C-402F-B908-633A570E2C52}"/>
              </a:ext>
            </a:extLst>
          </p:cNvPr>
          <p:cNvGrpSpPr/>
          <p:nvPr/>
        </p:nvGrpSpPr>
        <p:grpSpPr>
          <a:xfrm>
            <a:off x="7007312" y="3313402"/>
            <a:ext cx="16791416" cy="2172998"/>
            <a:chOff x="7007312" y="3313402"/>
            <a:chExt cx="16791416" cy="1309627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F6311BF-A4CF-4E55-85D0-0A86514BB33B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3D231A-4F31-4CD1-BF95-3B25C6FBC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B80CDAB-FCA9-4E95-8F6A-72A9575E1286}"/>
              </a:ext>
            </a:extLst>
          </p:cNvPr>
          <p:cNvSpPr txBox="1"/>
          <p:nvPr/>
        </p:nvSpPr>
        <p:spPr>
          <a:xfrm>
            <a:off x="9829801" y="3434715"/>
            <a:ext cx="11887200" cy="206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6000" b="1" dirty="0">
                <a:solidFill>
                  <a:srgbClr val="FCFFEF"/>
                </a:solidFill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GIÁ TRỊ LƯỢNG GIÁC CỦA 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6000" b="1" dirty="0">
                <a:solidFill>
                  <a:srgbClr val="FCFFEF"/>
                </a:solidFill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MỘT GÓC TỪ 0</a:t>
            </a:r>
            <a:r>
              <a:rPr lang="en-US" sz="6000" b="1" baseline="30000" dirty="0">
                <a:solidFill>
                  <a:srgbClr val="FCFFEF"/>
                </a:solidFill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0</a:t>
            </a:r>
            <a:r>
              <a:rPr lang="en-US" sz="6000" b="1" dirty="0">
                <a:solidFill>
                  <a:srgbClr val="FCFFEF"/>
                </a:solidFill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 ĐẾN 180</a:t>
            </a:r>
            <a:r>
              <a:rPr lang="en-US" sz="6000" b="1" baseline="30000" dirty="0">
                <a:solidFill>
                  <a:srgbClr val="FCFFEF"/>
                </a:solidFill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0</a:t>
            </a:r>
            <a:r>
              <a:rPr lang="en-US" sz="6000" b="1" dirty="0">
                <a:solidFill>
                  <a:srgbClr val="FCFFEF"/>
                </a:solidFill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 </a:t>
            </a:r>
            <a:endParaRPr lang="en-US" sz="4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93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2895600"/>
            <a:ext cx="6781800" cy="67056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bù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96200" y="2895600"/>
                <a:ext cx="16306800" cy="67056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𝟏𝟖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dung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tiễn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2895600"/>
                <a:ext cx="16306800" cy="6705600"/>
              </a:xfrm>
              <a:prstGeom prst="rect">
                <a:avLst/>
              </a:prstGeom>
              <a:blipFill rotWithShape="0">
                <a:blip r:embed="rId3"/>
                <a:stretch>
                  <a:fillRect l="-1532" r="-1457" b="-99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743200" y="1905000"/>
            <a:ext cx="3733800" cy="75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THUẬT NGỮ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39800" y="19050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 THỨC, KĨ NĂNG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670800" y="190500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23317200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5697200" y="2742851"/>
            <a:ext cx="6477000" cy="3886549"/>
          </a:xfrm>
          <a:prstGeom prst="wedgeRoundRectCallout">
            <a:avLst>
              <a:gd name="adj1" fmla="val -10927"/>
              <a:gd name="adj2" fmla="val 69079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nhọn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tù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8211800" y="7391400"/>
            <a:ext cx="5689726" cy="463785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858000"/>
            <a:ext cx="8153801" cy="64008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1219200" y="2133600"/>
                <a:ext cx="4267200" cy="2404745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133600"/>
                <a:ext cx="4267200" cy="2404745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6324600" y="2209800"/>
                <a:ext cx="3901440" cy="2438400"/>
              </a:xfrm>
              <a:prstGeom prst="roundRect">
                <a:avLst/>
              </a:prstGeom>
              <a:solidFill>
                <a:srgbClr val="FF99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cos</m:t>
                      </m:r>
                      <m:r>
                        <a:rPr kumimoji="0" lang="en-US" sz="4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kumimoji="0" lang="en-US" sz="4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209800"/>
                <a:ext cx="3901440" cy="24384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1219200" y="4724400"/>
                <a:ext cx="4114800" cy="2480945"/>
              </a:xfrm>
              <a:prstGeom prst="roundRect">
                <a:avLst/>
              </a:prstGeom>
              <a:solidFill>
                <a:srgbClr val="FF99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4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func>
                      <m:r>
                        <a:rPr kumimoji="0" lang="en-US" sz="4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724400"/>
                <a:ext cx="4114800" cy="248094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6248400" y="4724400"/>
                <a:ext cx="4114800" cy="2362200"/>
              </a:xfrm>
              <a:prstGeom prst="roundRect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cot</m:t>
                      </m:r>
                      <m:r>
                        <a:rPr kumimoji="0" lang="en-US" sz="4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kumimoji="0" lang="en-US" sz="4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724400"/>
                <a:ext cx="4114800" cy="23622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ular Callout 11"/>
          <p:cNvSpPr/>
          <p:nvPr/>
        </p:nvSpPr>
        <p:spPr>
          <a:xfrm>
            <a:off x="1828800" y="8077200"/>
            <a:ext cx="6477000" cy="3886549"/>
          </a:xfrm>
          <a:prstGeom prst="wedgeRoundRectCallout">
            <a:avLst>
              <a:gd name="adj1" fmla="val -10927"/>
              <a:gd name="adj2" fmla="val 69079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Nhắc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nhọn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3048000"/>
                <a:ext cx="23393400" cy="102870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Oxy,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(H.3.2)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trước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𝒙𝑶𝑴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48000"/>
                <a:ext cx="23393400" cy="10287000"/>
              </a:xfrm>
              <a:prstGeom prst="rect">
                <a:avLst/>
              </a:prstGeom>
              <a:blipFill rotWithShape="0">
                <a:blip r:embed="rId3"/>
                <a:stretch>
                  <a:fillRect l="-1042" t="-1479" r="-112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457200" y="1752600"/>
            <a:ext cx="233934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GIÁ TRỊ LƯỢNG GIÁC CỦA MỘT GÓC</a:t>
            </a:r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070600"/>
            <a:ext cx="7668532" cy="596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5468" y="5994400"/>
            <a:ext cx="7668532" cy="59098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/>
          <p:cNvGrpSpPr/>
          <p:nvPr/>
        </p:nvGrpSpPr>
        <p:grpSpPr>
          <a:xfrm>
            <a:off x="731520" y="6492240"/>
            <a:ext cx="3318660" cy="1395527"/>
            <a:chOff x="0" y="-14726"/>
            <a:chExt cx="1497587" cy="451406"/>
          </a:xfrm>
        </p:grpSpPr>
        <p:sp>
          <p:nvSpPr>
            <p:cNvPr id="21" name="TextBox 321"/>
            <p:cNvSpPr txBox="1"/>
            <p:nvPr/>
          </p:nvSpPr>
          <p:spPr>
            <a:xfrm>
              <a:off x="634066" y="-14726"/>
              <a:ext cx="863521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HĐ1: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6" name="Arrow: Pentagon 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Arrow: Chevron 11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6600"/>
                </a:solidFill>
                <a:ln w="12700" cap="flat" cmpd="sng" algn="ctr">
                  <a:solidFill>
                    <a:srgbClr val="FF66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Arrow: Chevron 12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6600"/>
                </a:solidFill>
                <a:ln w="12700" cap="flat" cmpd="sng" algn="ctr">
                  <a:solidFill>
                    <a:srgbClr val="FF66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4" name="Flowchart: Terminator 23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14"/>
              <p:cNvSpPr>
                <a:spLocks noChangeArrowheads="1"/>
              </p:cNvSpPr>
              <p:nvPr/>
            </p:nvSpPr>
            <p:spPr bwMode="auto">
              <a:xfrm>
                <a:off x="762000" y="7780896"/>
                <a:ext cx="8839200" cy="3768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lvl="0" defTabSz="914400"/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7780896"/>
                <a:ext cx="8839200" cy="3768660"/>
              </a:xfrm>
              <a:prstGeom prst="rect">
                <a:avLst/>
              </a:prstGeom>
              <a:blipFill rotWithShape="0">
                <a:blip r:embed="rId6"/>
                <a:stretch>
                  <a:fillRect l="-3103" t="-3393" r="-2966" b="-80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762000" y="11658600"/>
                <a:ext cx="22936200" cy="1673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1658600"/>
                <a:ext cx="22936200" cy="1673022"/>
              </a:xfrm>
              <a:prstGeom prst="rect">
                <a:avLst/>
              </a:prstGeom>
              <a:blipFill rotWithShape="0">
                <a:blip r:embed="rId7"/>
                <a:stretch>
                  <a:fillRect l="-1196" t="-9489" r="-824" b="-14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7884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4" grpId="0" animBg="1"/>
      <p:bldP spid="96" grpId="0"/>
      <p:bldP spid="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" y="3429000"/>
                <a:ext cx="24140160" cy="102870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ts val="1650"/>
                  </a:lnSpc>
                  <a:spcAft>
                    <a:spcPts val="800"/>
                  </a:spcAft>
                  <a:buNone/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ts val="1650"/>
                  </a:lnSpc>
                  <a:spcAft>
                    <a:spcPts val="800"/>
                  </a:spcAft>
                  <a:buNone/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ts val="1650"/>
                  </a:lnSpc>
                  <a:spcAft>
                    <a:spcPts val="800"/>
                  </a:spcAft>
                  <a:buNone/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ts val="1650"/>
                  </a:lnSpc>
                  <a:spcAft>
                    <a:spcPts val="800"/>
                  </a:spcAft>
                  <a:buNone/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ts val="1650"/>
                  </a:lnSpc>
                  <a:spcAft>
                    <a:spcPts val="800"/>
                  </a:spcAft>
                  <a:buNone/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ts val="1650"/>
                  </a:lnSpc>
                  <a:spcAft>
                    <a:spcPts val="800"/>
                  </a:spcAft>
                  <a:buNone/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r>
                  <a:rPr lang="en-US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);</a:t>
                </a:r>
              </a:p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r>
                  <a:rPr lang="en-US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endParaRPr lang="en-US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3429000"/>
                <a:ext cx="24140160" cy="10287000"/>
              </a:xfrm>
              <a:prstGeom prst="rect">
                <a:avLst/>
              </a:prstGeom>
              <a:blipFill rotWithShape="0">
                <a:blip r:embed="rId3"/>
                <a:stretch>
                  <a:fillRect l="-103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457200" y="1981200"/>
            <a:ext cx="24563070" cy="93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GIÁ TRỊ LƯỢNG GIÁC CỦA MỘT GÓC</a:t>
            </a:r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9" y="2819400"/>
            <a:ext cx="8051959" cy="596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6799" y="2819400"/>
            <a:ext cx="8051959" cy="590989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4572000"/>
                <a:ext cx="8321040" cy="2357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0" indent="-914400">
                  <a:buAutoNum type="alphaLcParenR"/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𝒙𝑶𝑪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𝑨𝑶𝑪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);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572000"/>
                <a:ext cx="8321040" cy="2357184"/>
              </a:xfrm>
              <a:prstGeom prst="rect">
                <a:avLst/>
              </a:prstGeom>
              <a:blipFill rotWithShape="0">
                <a:blip r:embed="rId6"/>
                <a:stretch>
                  <a:fillRect l="-3370" t="-6460" b="-1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30926" y="10498186"/>
                <a:ext cx="24307800" cy="3051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cos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𝑶𝑴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𝑶𝑴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𝑶𝑴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cos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26" y="10498186"/>
                <a:ext cx="24307800" cy="3051220"/>
              </a:xfrm>
              <a:prstGeom prst="rect">
                <a:avLst/>
              </a:prstGeom>
              <a:blipFill rotWithShape="0">
                <a:blip r:embed="rId7"/>
                <a:stretch>
                  <a:fillRect l="-1128" b="-7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699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2410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=&gt;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Mở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rộng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niệm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241000" cy="11411749"/>
              </a:xfrm>
              <a:prstGeom prst="rect">
                <a:avLst/>
              </a:prstGeom>
              <a:blipFill rotWithShape="0">
                <a:blip r:embed="rId3"/>
                <a:stretch>
                  <a:fillRect l="-1075" t="-1814" r="-76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2041" y="2514600"/>
            <a:ext cx="8051959" cy="590989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19200" y="3505200"/>
                <a:ext cx="14859000" cy="2410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𝒙𝑶𝑴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505200"/>
                <a:ext cx="14859000" cy="2410275"/>
              </a:xfrm>
              <a:prstGeom prst="rect">
                <a:avLst/>
              </a:prstGeom>
              <a:blipFill rotWithShape="0">
                <a:blip r:embed="rId5"/>
                <a:stretch>
                  <a:fillRect l="-1846" t="-6582" b="-12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0600" y="5638800"/>
                <a:ext cx="16306800" cy="2166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638800"/>
                <a:ext cx="16306800" cy="2166170"/>
              </a:xfrm>
              <a:prstGeom prst="rect">
                <a:avLst/>
              </a:prstGeom>
              <a:blipFill rotWithShape="0">
                <a:blip r:embed="rId6"/>
                <a:stretch>
                  <a:fillRect l="-1757" b="-13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9200" y="7848600"/>
                <a:ext cx="158496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Côsin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  <a:p>
                <a:pPr lvl="0"/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7848600"/>
                <a:ext cx="15849600" cy="1569660"/>
              </a:xfrm>
              <a:prstGeom prst="rect">
                <a:avLst/>
              </a:prstGeom>
              <a:blipFill rotWithShape="0">
                <a:blip r:embed="rId7"/>
                <a:stretch>
                  <a:fillRect l="-1731" t="-9339" b="-19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66800" y="9067800"/>
                <a:ext cx="22130657" cy="4430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(hay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𝒕𝒂𝒏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𝟏𝟖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(hay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</a:t>
                </a: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côtang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𝒄𝒐𝒕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9067800"/>
                <a:ext cx="22130657" cy="4430636"/>
              </a:xfrm>
              <a:prstGeom prst="rect">
                <a:avLst/>
              </a:prstGeom>
              <a:blipFill rotWithShape="0">
                <a:blip r:embed="rId8"/>
                <a:stretch>
                  <a:fillRect l="-1295" r="-1240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9779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" grpId="0"/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23241000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200" y="2590800"/>
            <a:ext cx="8051959" cy="59098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524000" y="2819400"/>
            <a:ext cx="10515600" cy="88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1295400" y="4495800"/>
                <a:ext cx="11582400" cy="4953000"/>
              </a:xfrm>
              <a:prstGeom prst="round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28575" cap="flat" cmpd="sng" algn="ctr">
                <a:solidFill>
                  <a:srgbClr val="FF66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4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func>
                      <m:r>
                        <a:rPr kumimoji="0" lang="en-US" sz="4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</m:e>
                          </m:func>
                        </m:den>
                      </m:f>
                      <m:d>
                        <m:dPr>
                          <m:ctrlP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𝜶</m:t>
                          </m:r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≠</m:t>
                          </m:r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  <m:sSup>
                            <m:sSupPr>
                              <m:ctrlP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p>
                        </m:e>
                      </m:d>
                      <m:r>
                        <a:rPr kumimoji="0" lang="en-US" sz="4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kumimoji="0" lang="en-US" sz="48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defTabSz="9144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𝒄𝒐𝒕</m:t>
                        </m:r>
                      </m:fName>
                      <m:e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800" b="1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800" b="1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func>
                      </m:den>
                    </m:f>
                  </m:oMath>
                </a14:m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sSup>
                      <m:sSup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</m:t>
                    </m:r>
                    <m:sSup>
                      <m:sSup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);</a:t>
                </a:r>
              </a:p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𝒄𝒐𝒕</m:t>
                            </m:r>
                          </m:fName>
                          <m:e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func>
                      </m:den>
                    </m:f>
                    <m:d>
                      <m:d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∉</m:t>
                        </m:r>
                        <m:d>
                          <m:dPr>
                            <m:begChr m:val="{"/>
                            <m:endChr m:val="}"/>
                            <m:ctrlP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 Math" panose="02040503050406030204" pitchFamily="18" charset="0"/>
                                  </a:rPr>
                                  <m:t>∘</m:t>
                                </m:r>
                              </m:sup>
                            </m:sSup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 Math" panose="02040503050406030204" pitchFamily="18" charset="0"/>
                                  </a:rPr>
                                  <m:t>∘</m:t>
                                </m:r>
                              </m:sup>
                            </m:sSup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 Math" panose="02040503050406030204" pitchFamily="18" charset="0"/>
                                  </a:rPr>
                                  <m:t>∘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495800"/>
                <a:ext cx="11582400" cy="4953000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rgbClr val="FF66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1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6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57200" y="1905000"/>
            <a:ext cx="23241000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1828800"/>
            <a:ext cx="1859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(GTLG)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nhớ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5137674" y="3429000"/>
            <a:ext cx="8331835" cy="3276600"/>
          </a:xfrm>
          <a:prstGeom prst="wedgeRoundRectCallout">
            <a:avLst>
              <a:gd name="adj1" fmla="val -5688"/>
              <a:gd name="adj2" fmla="val 99766"/>
              <a:gd name="adj3" fmla="val 16667"/>
            </a:avLst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8745200" y="8534400"/>
            <a:ext cx="4267200" cy="3962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4222066"/>
                  </p:ext>
                </p:extLst>
              </p:nvPr>
            </p:nvGraphicFramePr>
            <p:xfrm>
              <a:off x="1421674" y="3886200"/>
              <a:ext cx="14362749" cy="880586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15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2610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549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103949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40995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sz="4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GTLG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18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6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u="none" strike="noStrike">
                              <a:effectLst/>
                              <a:uFill>
                                <a:solidFill>
                                  <a:srgbClr val="FF0000"/>
                                </a:solidFill>
                              </a:u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79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𝑠𝑖𝑛</m:t>
                                    </m:r>
                                  </m:fName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679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4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679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𝑡𝑎𝑛</m:t>
                                    </m:r>
                                  </m:fName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||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679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𝑐𝑜𝑡</m:t>
                                    </m:r>
                                  </m:fName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||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||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0">
                    <a:tc gridSpan="7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FF66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Bảng</a:t>
                          </a:r>
                          <a:r>
                            <a:rPr lang="en-US" sz="4800" b="1" dirty="0">
                              <a:solidFill>
                                <a:srgbClr val="FF66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3.1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4222066"/>
                  </p:ext>
                </p:extLst>
              </p:nvPr>
            </p:nvGraphicFramePr>
            <p:xfrm>
              <a:off x="1421674" y="3886200"/>
              <a:ext cx="14362749" cy="885863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1537"/>
                    <a:gridCol w="1226106"/>
                    <a:gridCol w="1554957"/>
                    <a:gridCol w="1981200"/>
                    <a:gridCol w="1828800"/>
                    <a:gridCol w="1828800"/>
                    <a:gridCol w="2057400"/>
                    <a:gridCol w="1103949"/>
                  </a:tblGrid>
                  <a:tr h="15654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blipFill rotWithShape="0">
                          <a:blip r:embed="rId4"/>
                          <a:stretch>
                            <a:fillRect l="-219" t="-389" r="-416886" b="-489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6238" t="-389" r="-841089" b="-489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8431" t="-389" r="-566275" b="-489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81231" t="-389" r="-344308" b="-489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3000" t="-389" r="-273000" b="-489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13000" t="-389" r="-173000" b="-489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4083" t="-389" r="-53550" b="-489105"/>
                          </a:stretch>
                        </a:blipFill>
                      </a:tcPr>
                    </a:tc>
                    <a:tc rowSpan="6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u="none" strike="noStrike">
                              <a:effectLst/>
                              <a:uFill>
                                <a:solidFill>
                                  <a:srgbClr val="FF0000"/>
                                </a:solidFill>
                              </a:u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6440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19" t="-95556" r="-416886" b="-3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6238" t="-95556" r="-841089" b="-3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8431" t="-95556" r="-566275" b="-3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81231" t="-95556" r="-344308" b="-3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3000" t="-95556" r="-273000" b="-3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13000" t="-95556" r="-173000" b="-3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4083" t="-95556" r="-53550" b="-36555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6440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19" t="-195556" r="-416886" b="-2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6238" t="-195556" r="-841089" b="-2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8431" t="-195556" r="-566275" b="-2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81231" t="-195556" r="-344308" b="-2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3000" t="-195556" r="-273000" b="-2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13000" t="-195556" r="-173000" b="-2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4083" t="-195556" r="-53550" b="-26555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6464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19" t="-295556" r="-416886" b="-1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6238" t="-295556" r="-841089" b="-1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8431" t="-295556" r="-566275" b="-1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81231" t="-295556" r="-344308" b="-1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3000" t="-295556" r="-273000" b="-1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13000" t="-295556" r="-173000" b="-1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4083" t="-295556" r="-53550" b="-16555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6464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19" t="-395556" r="-416886" b="-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6238" t="-395556" r="-841089" b="-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8431" t="-395556" r="-566275" b="-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81231" t="-395556" r="-344308" b="-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3000" t="-395556" r="-273000" b="-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13000" t="-395556" r="-173000" b="-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4083" t="-395556" r="-53550" b="-6555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712216">
                    <a:tc gridSpan="7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 smtClean="0">
                              <a:solidFill>
                                <a:srgbClr val="FF66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Bảng</a:t>
                          </a:r>
                          <a:r>
                            <a:rPr lang="en-US" sz="4800" b="1" dirty="0" smtClean="0">
                              <a:solidFill>
                                <a:srgbClr val="FF66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>
                              <a:solidFill>
                                <a:srgbClr val="FF66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3.1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cxnSp>
        <p:nvCxnSpPr>
          <p:cNvPr id="12" name="Straight Connector 11"/>
          <p:cNvCxnSpPr/>
          <p:nvPr/>
        </p:nvCxnSpPr>
        <p:spPr>
          <a:xfrm>
            <a:off x="21894800" y="3910148"/>
            <a:ext cx="0" cy="685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995674" y="3910148"/>
            <a:ext cx="0" cy="685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728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3536</TotalTime>
  <Words>1286</Words>
  <Application>Microsoft Office PowerPoint</Application>
  <PresentationFormat>Custom</PresentationFormat>
  <Paragraphs>170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Yu Gothic UI Semilight</vt:lpstr>
      <vt:lpstr>Arial</vt:lpstr>
      <vt:lpstr>Bahnschrift SemiBold SemiConden</vt:lpstr>
      <vt:lpstr>Calibri</vt:lpstr>
      <vt:lpstr>Cambria Math</vt:lpstr>
      <vt:lpstr>Symbol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BINH</dc:creator>
  <dc:description>9Slide.vn</dc:description>
  <cp:lastModifiedBy>User</cp:lastModifiedBy>
  <cp:revision>367</cp:revision>
  <dcterms:created xsi:type="dcterms:W3CDTF">2013-08-31T11:42:51Z</dcterms:created>
  <dcterms:modified xsi:type="dcterms:W3CDTF">2024-10-22T11:13:47Z</dcterms:modified>
  <cp:category>9Slide.vn</cp:category>
</cp:coreProperties>
</file>