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9" r:id="rId2"/>
    <p:sldMasterId id="2147483708" r:id="rId3"/>
  </p:sldMasterIdLst>
  <p:notesMasterIdLst>
    <p:notesMasterId r:id="rId60"/>
  </p:notesMasterIdLst>
  <p:sldIdLst>
    <p:sldId id="453" r:id="rId4"/>
    <p:sldId id="489" r:id="rId5"/>
    <p:sldId id="368" r:id="rId6"/>
    <p:sldId id="459" r:id="rId7"/>
    <p:sldId id="369" r:id="rId8"/>
    <p:sldId id="370" r:id="rId9"/>
    <p:sldId id="371" r:id="rId10"/>
    <p:sldId id="490" r:id="rId11"/>
    <p:sldId id="429" r:id="rId12"/>
    <p:sldId id="493" r:id="rId13"/>
    <p:sldId id="494" r:id="rId14"/>
    <p:sldId id="431" r:id="rId15"/>
    <p:sldId id="461" r:id="rId16"/>
    <p:sldId id="496" r:id="rId17"/>
    <p:sldId id="497" r:id="rId18"/>
    <p:sldId id="499" r:id="rId19"/>
    <p:sldId id="473" r:id="rId20"/>
    <p:sldId id="500" r:id="rId21"/>
    <p:sldId id="372" r:id="rId22"/>
    <p:sldId id="501" r:id="rId23"/>
    <p:sldId id="465" r:id="rId24"/>
    <p:sldId id="474" r:id="rId25"/>
    <p:sldId id="463" r:id="rId26"/>
    <p:sldId id="502" r:id="rId27"/>
    <p:sldId id="433" r:id="rId28"/>
    <p:sldId id="476" r:id="rId29"/>
    <p:sldId id="377" r:id="rId30"/>
    <p:sldId id="503" r:id="rId31"/>
    <p:sldId id="504" r:id="rId32"/>
    <p:sldId id="505" r:id="rId33"/>
    <p:sldId id="506" r:id="rId34"/>
    <p:sldId id="507" r:id="rId35"/>
    <p:sldId id="508" r:id="rId36"/>
    <p:sldId id="509" r:id="rId37"/>
    <p:sldId id="510" r:id="rId38"/>
    <p:sldId id="511" r:id="rId39"/>
    <p:sldId id="512" r:id="rId40"/>
    <p:sldId id="379" r:id="rId41"/>
    <p:sldId id="513" r:id="rId42"/>
    <p:sldId id="514" r:id="rId43"/>
    <p:sldId id="515" r:id="rId44"/>
    <p:sldId id="381" r:id="rId45"/>
    <p:sldId id="516" r:id="rId46"/>
    <p:sldId id="517" r:id="rId47"/>
    <p:sldId id="518" r:id="rId48"/>
    <p:sldId id="382" r:id="rId49"/>
    <p:sldId id="519" r:id="rId50"/>
    <p:sldId id="520" r:id="rId51"/>
    <p:sldId id="521" r:id="rId52"/>
    <p:sldId id="485" r:id="rId53"/>
    <p:sldId id="383" r:id="rId54"/>
    <p:sldId id="387" r:id="rId55"/>
    <p:sldId id="436" r:id="rId56"/>
    <p:sldId id="522" r:id="rId57"/>
    <p:sldId id="426" r:id="rId58"/>
    <p:sldId id="427" r:id="rId59"/>
  </p:sldIdLst>
  <p:sldSz cx="18288000" cy="10287000"/>
  <p:notesSz cx="6858000" cy="9144000"/>
  <p:embeddedFontLst>
    <p:embeddedFont>
      <p:font typeface="Anaheim" panose="020B0604020202020204" charset="0"/>
      <p:regular r:id="rId61"/>
      <p:bold r:id="rId62"/>
    </p:embeddedFont>
    <p:embeddedFont>
      <p:font typeface="Bebas Neue" panose="020B0604020202020204" charset="0"/>
      <p:regular r:id="rId63"/>
    </p:embeddedFon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
      <p:font typeface="Cambria Math" panose="02040503050406030204" pitchFamily="18" charset="0"/>
      <p:regular r:id="rId70"/>
    </p:embeddedFont>
    <p:embeddedFont>
      <p:font typeface="DM Sans" panose="020B0604020202020204" charset="0"/>
      <p:regular r:id="rId71"/>
      <p:bold r:id="rId72"/>
      <p:italic r:id="rId73"/>
      <p:boldItalic r:id="rId74"/>
    </p:embeddedFont>
    <p:embeddedFont>
      <p:font typeface="Krona One" panose="020B0604020202020204" charset="0"/>
      <p:regular r:id="rId75"/>
    </p:embeddedFont>
    <p:embeddedFont>
      <p:font typeface="Merriweather Sans" panose="020B0604020202020204" charset="0"/>
      <p:regular r:id="rId76"/>
      <p:bold r:id="rId77"/>
      <p:italic r:id="rId78"/>
      <p:boldItalic r:id="rId79"/>
    </p:embeddedFont>
    <p:embeddedFont>
      <p:font typeface="Nunito Light" panose="020B0604020202020204" charset="0"/>
      <p:regular r:id="rId80"/>
      <p:italic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B7B9"/>
    <a:srgbClr val="F9E799"/>
    <a:srgbClr val="FCE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562" autoAdjust="0"/>
  </p:normalViewPr>
  <p:slideViewPr>
    <p:cSldViewPr>
      <p:cViewPr varScale="1">
        <p:scale>
          <a:sx n="56" d="100"/>
          <a:sy n="56" d="100"/>
        </p:scale>
        <p:origin x="113"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6.fntdata"/><Relationship Id="rId7" Type="http://schemas.openxmlformats.org/officeDocument/2006/relationships/slide" Target="slides/slide4.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6.fntdata"/><Relationship Id="rId61" Type="http://schemas.openxmlformats.org/officeDocument/2006/relationships/font" Target="fonts/font1.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6D1F0-9426-4C81-A1BA-D3DE990B44E6}"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D34CF-75A0-451E-A415-25512DF8FA75}" type="slidenum">
              <a:rPr lang="en-US" smtClean="0"/>
              <a:t>‹#›</a:t>
            </a:fld>
            <a:endParaRPr lang="en-US"/>
          </a:p>
        </p:txBody>
      </p:sp>
    </p:spTree>
    <p:extLst>
      <p:ext uri="{BB962C8B-B14F-4D97-AF65-F5344CB8AC3E}">
        <p14:creationId xmlns:p14="http://schemas.microsoft.com/office/powerpoint/2010/main" val="290151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3607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904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257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627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195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560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561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200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611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244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12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1962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424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83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607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6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107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2726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14133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013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a:t>
            </a:r>
            <a:r>
              <a:rPr lang="en-US" baseline="0"/>
              <a:t> vào trái táo để chuyển đến câu hỏi. Sau khi HS trả lời xong, bấm lại vào trái táo đó để hái táo</a:t>
            </a:r>
            <a:endParaRPr lang="en-US"/>
          </a:p>
        </p:txBody>
      </p:sp>
    </p:spTree>
    <p:extLst>
      <p:ext uri="{BB962C8B-B14F-4D97-AF65-F5344CB8AC3E}">
        <p14:creationId xmlns:p14="http://schemas.microsoft.com/office/powerpoint/2010/main" val="3213466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a:t>
            </a:r>
            <a:r>
              <a:rPr lang="en-US" baseline="0"/>
              <a:t> vào nút quay về để quay lại trang chọn câu hỏi</a:t>
            </a:r>
            <a:endParaRPr lang="en-US"/>
          </a:p>
        </p:txBody>
      </p:sp>
    </p:spTree>
    <p:extLst>
      <p:ext uri="{BB962C8B-B14F-4D97-AF65-F5344CB8AC3E}">
        <p14:creationId xmlns:p14="http://schemas.microsoft.com/office/powerpoint/2010/main" val="239800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473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735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5399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536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0896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077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01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4419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182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422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38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954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6084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920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009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7157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45459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844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441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684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78099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20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178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558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44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585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37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aphicFrame>
        <p:nvGraphicFramePr>
          <p:cNvPr id="9" name="Google Shape;9;p2"/>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 name="Google Shape;10;p2"/>
          <p:cNvSpPr txBox="1">
            <a:spLocks noGrp="1"/>
          </p:cNvSpPr>
          <p:nvPr>
            <p:ph type="ctrTitle"/>
          </p:nvPr>
        </p:nvSpPr>
        <p:spPr>
          <a:xfrm>
            <a:off x="1944550" y="1989400"/>
            <a:ext cx="13557600" cy="4954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12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944574" y="7345976"/>
            <a:ext cx="7753200" cy="951600"/>
          </a:xfrm>
          <a:prstGeom prst="rect">
            <a:avLst/>
          </a:prstGeom>
          <a:solidFill>
            <a:srgbClr val="F7DE78"/>
          </a:solidFill>
        </p:spPr>
        <p:txBody>
          <a:bodyPr spcFirstLastPara="1" wrap="square" lIns="91425" tIns="91425" rIns="91425" bIns="91425" anchor="t" anchorCtr="0">
            <a:noAutofit/>
          </a:bodyPr>
          <a:lstStyle>
            <a:lvl1pPr lvl="0">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grpSp>
        <p:nvGrpSpPr>
          <p:cNvPr id="12" name="Google Shape;12;p2"/>
          <p:cNvGrpSpPr/>
          <p:nvPr/>
        </p:nvGrpSpPr>
        <p:grpSpPr>
          <a:xfrm>
            <a:off x="812400" y="9643151"/>
            <a:ext cx="16663200" cy="148650"/>
            <a:chOff x="406200" y="4821575"/>
            <a:chExt cx="8331600" cy="74325"/>
          </a:xfrm>
        </p:grpSpPr>
        <p:cxnSp>
          <p:nvCxnSpPr>
            <p:cNvPr id="13" name="Google Shape;13;p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5" name="Google Shape;15;p2"/>
          <p:cNvGrpSpPr/>
          <p:nvPr/>
        </p:nvGrpSpPr>
        <p:grpSpPr>
          <a:xfrm>
            <a:off x="812400" y="479701"/>
            <a:ext cx="16663200" cy="148650"/>
            <a:chOff x="406200" y="239850"/>
            <a:chExt cx="8331600" cy="74325"/>
          </a:xfrm>
        </p:grpSpPr>
        <p:cxnSp>
          <p:nvCxnSpPr>
            <p:cNvPr id="16" name="Google Shape;16;p2"/>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8" name="Google Shape;18;p2"/>
          <p:cNvGrpSpPr/>
          <p:nvPr/>
        </p:nvGrpSpPr>
        <p:grpSpPr>
          <a:xfrm rot="-1360551">
            <a:off x="394706" y="320971"/>
            <a:ext cx="1331444" cy="2314370"/>
            <a:chOff x="5100475" y="841475"/>
            <a:chExt cx="845625" cy="1469900"/>
          </a:xfrm>
        </p:grpSpPr>
        <p:sp>
          <p:nvSpPr>
            <p:cNvPr id="19" name="Google Shape;19;p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2225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graphicFrame>
        <p:nvGraphicFramePr>
          <p:cNvPr id="344" name="Google Shape;344;p31"/>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345" name="Google Shape;345;p31"/>
          <p:cNvGrpSpPr/>
          <p:nvPr/>
        </p:nvGrpSpPr>
        <p:grpSpPr>
          <a:xfrm>
            <a:off x="812400" y="479701"/>
            <a:ext cx="16663200" cy="148650"/>
            <a:chOff x="406200" y="239850"/>
            <a:chExt cx="8331600" cy="74325"/>
          </a:xfrm>
        </p:grpSpPr>
        <p:cxnSp>
          <p:nvCxnSpPr>
            <p:cNvPr id="346" name="Google Shape;346;p31"/>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47" name="Google Shape;347;p31"/>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348" name="Google Shape;348;p31"/>
          <p:cNvGrpSpPr/>
          <p:nvPr/>
        </p:nvGrpSpPr>
        <p:grpSpPr>
          <a:xfrm>
            <a:off x="13433937" y="9240322"/>
            <a:ext cx="4738858" cy="944292"/>
            <a:chOff x="4562225" y="4640000"/>
            <a:chExt cx="2806050" cy="559150"/>
          </a:xfrm>
        </p:grpSpPr>
        <p:sp>
          <p:nvSpPr>
            <p:cNvPr id="349" name="Google Shape;349;p31"/>
            <p:cNvSpPr/>
            <p:nvPr/>
          </p:nvSpPr>
          <p:spPr>
            <a:xfrm>
              <a:off x="4562225" y="4640000"/>
              <a:ext cx="2806050" cy="559150"/>
            </a:xfrm>
            <a:custGeom>
              <a:avLst/>
              <a:gdLst/>
              <a:ahLst/>
              <a:cxnLst/>
              <a:rect l="l" t="t" r="r" b="b"/>
              <a:pathLst>
                <a:path w="112242" h="22366" extrusionOk="0">
                  <a:moveTo>
                    <a:pt x="110686" y="1"/>
                  </a:moveTo>
                  <a:cubicBezTo>
                    <a:pt x="110676" y="1"/>
                    <a:pt x="110667" y="1"/>
                    <a:pt x="110658" y="1"/>
                  </a:cubicBezTo>
                  <a:lnTo>
                    <a:pt x="1071" y="2896"/>
                  </a:lnTo>
                  <a:cubicBezTo>
                    <a:pt x="472" y="2913"/>
                    <a:pt x="1" y="3411"/>
                    <a:pt x="16" y="4008"/>
                  </a:cubicBezTo>
                  <a:lnTo>
                    <a:pt x="473" y="21312"/>
                  </a:lnTo>
                  <a:cubicBezTo>
                    <a:pt x="490" y="21899"/>
                    <a:pt x="971" y="22366"/>
                    <a:pt x="1554" y="22366"/>
                  </a:cubicBezTo>
                  <a:cubicBezTo>
                    <a:pt x="1564" y="22366"/>
                    <a:pt x="1575" y="22366"/>
                    <a:pt x="1585" y="22366"/>
                  </a:cubicBezTo>
                  <a:lnTo>
                    <a:pt x="111174" y="19470"/>
                  </a:lnTo>
                  <a:cubicBezTo>
                    <a:pt x="111771" y="19454"/>
                    <a:pt x="112242" y="18958"/>
                    <a:pt x="112227" y="18359"/>
                  </a:cubicBezTo>
                  <a:lnTo>
                    <a:pt x="111769" y="1056"/>
                  </a:lnTo>
                  <a:cubicBezTo>
                    <a:pt x="111755" y="466"/>
                    <a:pt x="111272" y="1"/>
                    <a:pt x="11068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1"/>
            <p:cNvSpPr/>
            <p:nvPr/>
          </p:nvSpPr>
          <p:spPr>
            <a:xfrm>
              <a:off x="4589425" y="4667525"/>
              <a:ext cx="2751200" cy="504825"/>
            </a:xfrm>
            <a:custGeom>
              <a:avLst/>
              <a:gdLst/>
              <a:ahLst/>
              <a:cxnLst/>
              <a:rect l="l" t="t" r="r" b="b"/>
              <a:pathLst>
                <a:path w="110048" h="20193" extrusionOk="0">
                  <a:moveTo>
                    <a:pt x="109590" y="0"/>
                  </a:moveTo>
                  <a:lnTo>
                    <a:pt x="1" y="2890"/>
                  </a:lnTo>
                  <a:lnTo>
                    <a:pt x="457" y="20193"/>
                  </a:lnTo>
                  <a:lnTo>
                    <a:pt x="110047" y="17305"/>
                  </a:lnTo>
                  <a:lnTo>
                    <a:pt x="10959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1"/>
            <p:cNvSpPr/>
            <p:nvPr/>
          </p:nvSpPr>
          <p:spPr>
            <a:xfrm>
              <a:off x="4598850" y="5024050"/>
              <a:ext cx="2740475" cy="100550"/>
            </a:xfrm>
            <a:custGeom>
              <a:avLst/>
              <a:gdLst/>
              <a:ahLst/>
              <a:cxnLst/>
              <a:rect l="l" t="t" r="r" b="b"/>
              <a:pathLst>
                <a:path w="109619" h="4022" extrusionOk="0">
                  <a:moveTo>
                    <a:pt x="109589" y="0"/>
                  </a:moveTo>
                  <a:lnTo>
                    <a:pt x="0" y="2889"/>
                  </a:lnTo>
                  <a:lnTo>
                    <a:pt x="30" y="4022"/>
                  </a:lnTo>
                  <a:lnTo>
                    <a:pt x="109619" y="1132"/>
                  </a:lnTo>
                  <a:lnTo>
                    <a:pt x="10958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1"/>
            <p:cNvSpPr/>
            <p:nvPr/>
          </p:nvSpPr>
          <p:spPr>
            <a:xfrm>
              <a:off x="4660525" y="4737450"/>
              <a:ext cx="22500" cy="206300"/>
            </a:xfrm>
            <a:custGeom>
              <a:avLst/>
              <a:gdLst/>
              <a:ahLst/>
              <a:cxnLst/>
              <a:rect l="l" t="t" r="r" b="b"/>
              <a:pathLst>
                <a:path w="900" h="8252" extrusionOk="0">
                  <a:moveTo>
                    <a:pt x="683" y="0"/>
                  </a:moveTo>
                  <a:lnTo>
                    <a:pt x="1" y="17"/>
                  </a:lnTo>
                  <a:lnTo>
                    <a:pt x="219" y="8251"/>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1"/>
            <p:cNvSpPr/>
            <p:nvPr/>
          </p:nvSpPr>
          <p:spPr>
            <a:xfrm>
              <a:off x="4714425" y="4736025"/>
              <a:ext cx="20250" cy="121025"/>
            </a:xfrm>
            <a:custGeom>
              <a:avLst/>
              <a:gdLst/>
              <a:ahLst/>
              <a:cxnLst/>
              <a:rect l="l" t="t" r="r" b="b"/>
              <a:pathLst>
                <a:path w="810" h="4841" extrusionOk="0">
                  <a:moveTo>
                    <a:pt x="682" y="0"/>
                  </a:moveTo>
                  <a:lnTo>
                    <a:pt x="1" y="19"/>
                  </a:lnTo>
                  <a:lnTo>
                    <a:pt x="127" y="4841"/>
                  </a:lnTo>
                  <a:lnTo>
                    <a:pt x="810"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1"/>
            <p:cNvSpPr/>
            <p:nvPr/>
          </p:nvSpPr>
          <p:spPr>
            <a:xfrm>
              <a:off x="4770750" y="4734525"/>
              <a:ext cx="20250" cy="121025"/>
            </a:xfrm>
            <a:custGeom>
              <a:avLst/>
              <a:gdLst/>
              <a:ahLst/>
              <a:cxnLst/>
              <a:rect l="l" t="t" r="r" b="b"/>
              <a:pathLst>
                <a:path w="810" h="4841" extrusionOk="0">
                  <a:moveTo>
                    <a:pt x="683" y="1"/>
                  </a:moveTo>
                  <a:lnTo>
                    <a:pt x="1" y="19"/>
                  </a:lnTo>
                  <a:lnTo>
                    <a:pt x="129" y="4841"/>
                  </a:lnTo>
                  <a:lnTo>
                    <a:pt x="810" y="4824"/>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1"/>
            <p:cNvSpPr/>
            <p:nvPr/>
          </p:nvSpPr>
          <p:spPr>
            <a:xfrm>
              <a:off x="4827125" y="4733075"/>
              <a:ext cx="20250" cy="121025"/>
            </a:xfrm>
            <a:custGeom>
              <a:avLst/>
              <a:gdLst/>
              <a:ahLst/>
              <a:cxnLst/>
              <a:rect l="l" t="t" r="r" b="b"/>
              <a:pathLst>
                <a:path w="810" h="4841" extrusionOk="0">
                  <a:moveTo>
                    <a:pt x="683" y="0"/>
                  </a:moveTo>
                  <a:lnTo>
                    <a:pt x="0" y="19"/>
                  </a:lnTo>
                  <a:lnTo>
                    <a:pt x="129"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31"/>
            <p:cNvSpPr/>
            <p:nvPr/>
          </p:nvSpPr>
          <p:spPr>
            <a:xfrm>
              <a:off x="4883500" y="47315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31"/>
            <p:cNvSpPr/>
            <p:nvPr/>
          </p:nvSpPr>
          <p:spPr>
            <a:xfrm>
              <a:off x="4937966" y="4733196"/>
              <a:ext cx="23275" cy="206475"/>
            </a:xfrm>
            <a:custGeom>
              <a:avLst/>
              <a:gdLst/>
              <a:ahLst/>
              <a:cxnLst/>
              <a:rect l="l" t="t" r="r" b="b"/>
              <a:pathLst>
                <a:path w="931" h="8259" extrusionOk="0">
                  <a:moveTo>
                    <a:pt x="683" y="1"/>
                  </a:moveTo>
                  <a:lnTo>
                    <a:pt x="1" y="23"/>
                  </a:lnTo>
                  <a:lnTo>
                    <a:pt x="249" y="8259"/>
                  </a:lnTo>
                  <a:lnTo>
                    <a:pt x="931" y="8239"/>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1"/>
            <p:cNvSpPr/>
            <p:nvPr/>
          </p:nvSpPr>
          <p:spPr>
            <a:xfrm>
              <a:off x="4988850" y="472877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1"/>
            <p:cNvSpPr/>
            <p:nvPr/>
          </p:nvSpPr>
          <p:spPr>
            <a:xfrm>
              <a:off x="5045175" y="4727325"/>
              <a:ext cx="20250" cy="121025"/>
            </a:xfrm>
            <a:custGeom>
              <a:avLst/>
              <a:gdLst/>
              <a:ahLst/>
              <a:cxnLst/>
              <a:rect l="l" t="t" r="r" b="b"/>
              <a:pathLst>
                <a:path w="810" h="4841" extrusionOk="0">
                  <a:moveTo>
                    <a:pt x="683" y="1"/>
                  </a:moveTo>
                  <a:lnTo>
                    <a:pt x="1"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1"/>
            <p:cNvSpPr/>
            <p:nvPr/>
          </p:nvSpPr>
          <p:spPr>
            <a:xfrm>
              <a:off x="5101675" y="4725700"/>
              <a:ext cx="20225" cy="121050"/>
            </a:xfrm>
            <a:custGeom>
              <a:avLst/>
              <a:gdLst/>
              <a:ahLst/>
              <a:cxnLst/>
              <a:rect l="l" t="t" r="r" b="b"/>
              <a:pathLst>
                <a:path w="809" h="4842" extrusionOk="0">
                  <a:moveTo>
                    <a:pt x="682" y="1"/>
                  </a:moveTo>
                  <a:lnTo>
                    <a:pt x="0" y="17"/>
                  </a:lnTo>
                  <a:lnTo>
                    <a:pt x="127" y="4841"/>
                  </a:lnTo>
                  <a:lnTo>
                    <a:pt x="809" y="4823"/>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1"/>
            <p:cNvSpPr/>
            <p:nvPr/>
          </p:nvSpPr>
          <p:spPr>
            <a:xfrm>
              <a:off x="5157900" y="472432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1"/>
            <p:cNvSpPr/>
            <p:nvPr/>
          </p:nvSpPr>
          <p:spPr>
            <a:xfrm>
              <a:off x="5209400" y="4722925"/>
              <a:ext cx="22500" cy="206300"/>
            </a:xfrm>
            <a:custGeom>
              <a:avLst/>
              <a:gdLst/>
              <a:ahLst/>
              <a:cxnLst/>
              <a:rect l="l" t="t" r="r" b="b"/>
              <a:pathLst>
                <a:path w="900" h="8252" extrusionOk="0">
                  <a:moveTo>
                    <a:pt x="683" y="0"/>
                  </a:moveTo>
                  <a:lnTo>
                    <a:pt x="1" y="19"/>
                  </a:lnTo>
                  <a:lnTo>
                    <a:pt x="219" y="8252"/>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31"/>
            <p:cNvSpPr/>
            <p:nvPr/>
          </p:nvSpPr>
          <p:spPr>
            <a:xfrm>
              <a:off x="5263275" y="4721550"/>
              <a:ext cx="20250" cy="121025"/>
            </a:xfrm>
            <a:custGeom>
              <a:avLst/>
              <a:gdLst/>
              <a:ahLst/>
              <a:cxnLst/>
              <a:rect l="l" t="t" r="r" b="b"/>
              <a:pathLst>
                <a:path w="810" h="4841" extrusionOk="0">
                  <a:moveTo>
                    <a:pt x="681" y="0"/>
                  </a:moveTo>
                  <a:lnTo>
                    <a:pt x="0"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31"/>
            <p:cNvSpPr/>
            <p:nvPr/>
          </p:nvSpPr>
          <p:spPr>
            <a:xfrm>
              <a:off x="5319600" y="4720100"/>
              <a:ext cx="20225" cy="121025"/>
            </a:xfrm>
            <a:custGeom>
              <a:avLst/>
              <a:gdLst/>
              <a:ahLst/>
              <a:cxnLst/>
              <a:rect l="l" t="t" r="r" b="b"/>
              <a:pathLst>
                <a:path w="809" h="4841" extrusionOk="0">
                  <a:moveTo>
                    <a:pt x="682" y="0"/>
                  </a:moveTo>
                  <a:lnTo>
                    <a:pt x="0" y="19"/>
                  </a:lnTo>
                  <a:lnTo>
                    <a:pt x="128"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1"/>
            <p:cNvSpPr/>
            <p:nvPr/>
          </p:nvSpPr>
          <p:spPr>
            <a:xfrm>
              <a:off x="5375950" y="4718600"/>
              <a:ext cx="20250" cy="121025"/>
            </a:xfrm>
            <a:custGeom>
              <a:avLst/>
              <a:gdLst/>
              <a:ahLst/>
              <a:cxnLst/>
              <a:rect l="l" t="t" r="r" b="b"/>
              <a:pathLst>
                <a:path w="810" h="4841" extrusionOk="0">
                  <a:moveTo>
                    <a:pt x="683" y="0"/>
                  </a:moveTo>
                  <a:lnTo>
                    <a:pt x="1" y="19"/>
                  </a:lnTo>
                  <a:lnTo>
                    <a:pt x="129" y="4841"/>
                  </a:lnTo>
                  <a:lnTo>
                    <a:pt x="810"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1"/>
            <p:cNvSpPr/>
            <p:nvPr/>
          </p:nvSpPr>
          <p:spPr>
            <a:xfrm>
              <a:off x="5432325" y="4717100"/>
              <a:ext cx="20250" cy="121025"/>
            </a:xfrm>
            <a:custGeom>
              <a:avLst/>
              <a:gdLst/>
              <a:ahLst/>
              <a:cxnLst/>
              <a:rect l="l" t="t" r="r" b="b"/>
              <a:pathLst>
                <a:path w="810" h="4841" extrusionOk="0">
                  <a:moveTo>
                    <a:pt x="683" y="0"/>
                  </a:moveTo>
                  <a:lnTo>
                    <a:pt x="0" y="19"/>
                  </a:lnTo>
                  <a:lnTo>
                    <a:pt x="127"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1"/>
            <p:cNvSpPr/>
            <p:nvPr/>
          </p:nvSpPr>
          <p:spPr>
            <a:xfrm>
              <a:off x="5483775" y="4715725"/>
              <a:ext cx="22500" cy="206300"/>
            </a:xfrm>
            <a:custGeom>
              <a:avLst/>
              <a:gdLst/>
              <a:ahLst/>
              <a:cxnLst/>
              <a:rect l="l" t="t" r="r" b="b"/>
              <a:pathLst>
                <a:path w="900" h="8252" extrusionOk="0">
                  <a:moveTo>
                    <a:pt x="683" y="1"/>
                  </a:moveTo>
                  <a:lnTo>
                    <a:pt x="1" y="19"/>
                  </a:lnTo>
                  <a:lnTo>
                    <a:pt x="219" y="8252"/>
                  </a:lnTo>
                  <a:lnTo>
                    <a:pt x="899" y="823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1"/>
            <p:cNvSpPr/>
            <p:nvPr/>
          </p:nvSpPr>
          <p:spPr>
            <a:xfrm>
              <a:off x="5537700" y="4714350"/>
              <a:ext cx="20225" cy="121025"/>
            </a:xfrm>
            <a:custGeom>
              <a:avLst/>
              <a:gdLst/>
              <a:ahLst/>
              <a:cxnLst/>
              <a:rect l="l" t="t" r="r" b="b"/>
              <a:pathLst>
                <a:path w="809" h="4841" extrusionOk="0">
                  <a:moveTo>
                    <a:pt x="681" y="1"/>
                  </a:moveTo>
                  <a:lnTo>
                    <a:pt x="0" y="17"/>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1"/>
            <p:cNvSpPr/>
            <p:nvPr/>
          </p:nvSpPr>
          <p:spPr>
            <a:xfrm>
              <a:off x="5594100" y="47127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1"/>
            <p:cNvSpPr/>
            <p:nvPr/>
          </p:nvSpPr>
          <p:spPr>
            <a:xfrm>
              <a:off x="5650375" y="4711350"/>
              <a:ext cx="20250" cy="121050"/>
            </a:xfrm>
            <a:custGeom>
              <a:avLst/>
              <a:gdLst/>
              <a:ahLst/>
              <a:cxnLst/>
              <a:rect l="l" t="t" r="r" b="b"/>
              <a:pathLst>
                <a:path w="810" h="4842" extrusionOk="0">
                  <a:moveTo>
                    <a:pt x="683" y="1"/>
                  </a:moveTo>
                  <a:lnTo>
                    <a:pt x="1" y="19"/>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1"/>
            <p:cNvSpPr/>
            <p:nvPr/>
          </p:nvSpPr>
          <p:spPr>
            <a:xfrm>
              <a:off x="5706775" y="4709825"/>
              <a:ext cx="20250" cy="121025"/>
            </a:xfrm>
            <a:custGeom>
              <a:avLst/>
              <a:gdLst/>
              <a:ahLst/>
              <a:cxnLst/>
              <a:rect l="l" t="t" r="r" b="b"/>
              <a:pathLst>
                <a:path w="810" h="4841" extrusionOk="0">
                  <a:moveTo>
                    <a:pt x="683" y="0"/>
                  </a:moveTo>
                  <a:lnTo>
                    <a:pt x="1" y="17"/>
                  </a:lnTo>
                  <a:lnTo>
                    <a:pt x="129"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1"/>
            <p:cNvSpPr/>
            <p:nvPr/>
          </p:nvSpPr>
          <p:spPr>
            <a:xfrm>
              <a:off x="5758250" y="4708500"/>
              <a:ext cx="22475" cy="206300"/>
            </a:xfrm>
            <a:custGeom>
              <a:avLst/>
              <a:gdLst/>
              <a:ahLst/>
              <a:cxnLst/>
              <a:rect l="l" t="t" r="r" b="b"/>
              <a:pathLst>
                <a:path w="899" h="8252" extrusionOk="0">
                  <a:moveTo>
                    <a:pt x="681" y="0"/>
                  </a:moveTo>
                  <a:lnTo>
                    <a:pt x="0" y="18"/>
                  </a:lnTo>
                  <a:lnTo>
                    <a:pt x="216" y="8251"/>
                  </a:lnTo>
                  <a:lnTo>
                    <a:pt x="899" y="8233"/>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1"/>
            <p:cNvSpPr/>
            <p:nvPr/>
          </p:nvSpPr>
          <p:spPr>
            <a:xfrm>
              <a:off x="5812150" y="4707025"/>
              <a:ext cx="20250" cy="121050"/>
            </a:xfrm>
            <a:custGeom>
              <a:avLst/>
              <a:gdLst/>
              <a:ahLst/>
              <a:cxnLst/>
              <a:rect l="l" t="t" r="r" b="b"/>
              <a:pathLst>
                <a:path w="810" h="4842" extrusionOk="0">
                  <a:moveTo>
                    <a:pt x="683" y="1"/>
                  </a:moveTo>
                  <a:lnTo>
                    <a:pt x="0"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1"/>
            <p:cNvSpPr/>
            <p:nvPr/>
          </p:nvSpPr>
          <p:spPr>
            <a:xfrm>
              <a:off x="5868500" y="4705525"/>
              <a:ext cx="20250" cy="121050"/>
            </a:xfrm>
            <a:custGeom>
              <a:avLst/>
              <a:gdLst/>
              <a:ahLst/>
              <a:cxnLst/>
              <a:rect l="l" t="t" r="r" b="b"/>
              <a:pathLst>
                <a:path w="810" h="4842" extrusionOk="0">
                  <a:moveTo>
                    <a:pt x="682" y="1"/>
                  </a:moveTo>
                  <a:lnTo>
                    <a:pt x="1" y="19"/>
                  </a:lnTo>
                  <a:lnTo>
                    <a:pt x="127" y="4841"/>
                  </a:lnTo>
                  <a:lnTo>
                    <a:pt x="810" y="4824"/>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1"/>
            <p:cNvSpPr/>
            <p:nvPr/>
          </p:nvSpPr>
          <p:spPr>
            <a:xfrm>
              <a:off x="5924825" y="4704075"/>
              <a:ext cx="20250" cy="121025"/>
            </a:xfrm>
            <a:custGeom>
              <a:avLst/>
              <a:gdLst/>
              <a:ahLst/>
              <a:cxnLst/>
              <a:rect l="l" t="t" r="r" b="b"/>
              <a:pathLst>
                <a:path w="810" h="4841" extrusionOk="0">
                  <a:moveTo>
                    <a:pt x="683" y="1"/>
                  </a:moveTo>
                  <a:lnTo>
                    <a:pt x="1" y="17"/>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1"/>
            <p:cNvSpPr/>
            <p:nvPr/>
          </p:nvSpPr>
          <p:spPr>
            <a:xfrm>
              <a:off x="5981200" y="4702575"/>
              <a:ext cx="20250" cy="121025"/>
            </a:xfrm>
            <a:custGeom>
              <a:avLst/>
              <a:gdLst/>
              <a:ahLst/>
              <a:cxnLst/>
              <a:rect l="l" t="t" r="r" b="b"/>
              <a:pathLst>
                <a:path w="810" h="4841" extrusionOk="0">
                  <a:moveTo>
                    <a:pt x="683" y="1"/>
                  </a:moveTo>
                  <a:lnTo>
                    <a:pt x="0"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1"/>
            <p:cNvSpPr/>
            <p:nvPr/>
          </p:nvSpPr>
          <p:spPr>
            <a:xfrm>
              <a:off x="6032650" y="4701250"/>
              <a:ext cx="22500" cy="206300"/>
            </a:xfrm>
            <a:custGeom>
              <a:avLst/>
              <a:gdLst/>
              <a:ahLst/>
              <a:cxnLst/>
              <a:rect l="l" t="t" r="r" b="b"/>
              <a:pathLst>
                <a:path w="900" h="8252" extrusionOk="0">
                  <a:moveTo>
                    <a:pt x="681" y="0"/>
                  </a:moveTo>
                  <a:lnTo>
                    <a:pt x="1" y="19"/>
                  </a:lnTo>
                  <a:lnTo>
                    <a:pt x="217" y="8252"/>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1"/>
            <p:cNvSpPr/>
            <p:nvPr/>
          </p:nvSpPr>
          <p:spPr>
            <a:xfrm>
              <a:off x="6086575" y="4699800"/>
              <a:ext cx="20225" cy="121025"/>
            </a:xfrm>
            <a:custGeom>
              <a:avLst/>
              <a:gdLst/>
              <a:ahLst/>
              <a:cxnLst/>
              <a:rect l="l" t="t" r="r" b="b"/>
              <a:pathLst>
                <a:path w="809" h="4841" extrusionOk="0">
                  <a:moveTo>
                    <a:pt x="682" y="0"/>
                  </a:moveTo>
                  <a:lnTo>
                    <a:pt x="0" y="19"/>
                  </a:lnTo>
                  <a:lnTo>
                    <a:pt x="127" y="4841"/>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1"/>
            <p:cNvSpPr/>
            <p:nvPr/>
          </p:nvSpPr>
          <p:spPr>
            <a:xfrm>
              <a:off x="6142925" y="4698300"/>
              <a:ext cx="20250" cy="121025"/>
            </a:xfrm>
            <a:custGeom>
              <a:avLst/>
              <a:gdLst/>
              <a:ahLst/>
              <a:cxnLst/>
              <a:rect l="l" t="t" r="r" b="b"/>
              <a:pathLst>
                <a:path w="810" h="4841" extrusionOk="0">
                  <a:moveTo>
                    <a:pt x="681" y="0"/>
                  </a:moveTo>
                  <a:lnTo>
                    <a:pt x="1"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1"/>
            <p:cNvSpPr/>
            <p:nvPr/>
          </p:nvSpPr>
          <p:spPr>
            <a:xfrm>
              <a:off x="6199250" y="4696800"/>
              <a:ext cx="20250" cy="121075"/>
            </a:xfrm>
            <a:custGeom>
              <a:avLst/>
              <a:gdLst/>
              <a:ahLst/>
              <a:cxnLst/>
              <a:rect l="l" t="t" r="r" b="b"/>
              <a:pathLst>
                <a:path w="810" h="4843" extrusionOk="0">
                  <a:moveTo>
                    <a:pt x="683" y="0"/>
                  </a:moveTo>
                  <a:lnTo>
                    <a:pt x="1" y="19"/>
                  </a:lnTo>
                  <a:lnTo>
                    <a:pt x="129" y="4842"/>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1"/>
            <p:cNvSpPr/>
            <p:nvPr/>
          </p:nvSpPr>
          <p:spPr>
            <a:xfrm>
              <a:off x="6255575" y="4695425"/>
              <a:ext cx="20250" cy="121025"/>
            </a:xfrm>
            <a:custGeom>
              <a:avLst/>
              <a:gdLst/>
              <a:ahLst/>
              <a:cxnLst/>
              <a:rect l="l" t="t" r="r" b="b"/>
              <a:pathLst>
                <a:path w="810" h="4841" extrusionOk="0">
                  <a:moveTo>
                    <a:pt x="683" y="1"/>
                  </a:moveTo>
                  <a:lnTo>
                    <a:pt x="0" y="17"/>
                  </a:lnTo>
                  <a:lnTo>
                    <a:pt x="127" y="4841"/>
                  </a:lnTo>
                  <a:lnTo>
                    <a:pt x="809"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1"/>
            <p:cNvSpPr/>
            <p:nvPr/>
          </p:nvSpPr>
          <p:spPr>
            <a:xfrm>
              <a:off x="6307075" y="4694000"/>
              <a:ext cx="22475" cy="206350"/>
            </a:xfrm>
            <a:custGeom>
              <a:avLst/>
              <a:gdLst/>
              <a:ahLst/>
              <a:cxnLst/>
              <a:rect l="l" t="t" r="r" b="b"/>
              <a:pathLst>
                <a:path w="899" h="8254" extrusionOk="0">
                  <a:moveTo>
                    <a:pt x="681" y="1"/>
                  </a:moveTo>
                  <a:lnTo>
                    <a:pt x="0" y="19"/>
                  </a:lnTo>
                  <a:lnTo>
                    <a:pt x="217" y="8254"/>
                  </a:lnTo>
                  <a:lnTo>
                    <a:pt x="899" y="8236"/>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1"/>
            <p:cNvSpPr/>
            <p:nvPr/>
          </p:nvSpPr>
          <p:spPr>
            <a:xfrm>
              <a:off x="6360975" y="4692550"/>
              <a:ext cx="20250" cy="121025"/>
            </a:xfrm>
            <a:custGeom>
              <a:avLst/>
              <a:gdLst/>
              <a:ahLst/>
              <a:cxnLst/>
              <a:rect l="l" t="t" r="r" b="b"/>
              <a:pathLst>
                <a:path w="810" h="4841"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1"/>
            <p:cNvSpPr/>
            <p:nvPr/>
          </p:nvSpPr>
          <p:spPr>
            <a:xfrm>
              <a:off x="6417350" y="4691050"/>
              <a:ext cx="20250" cy="121050"/>
            </a:xfrm>
            <a:custGeom>
              <a:avLst/>
              <a:gdLst/>
              <a:ahLst/>
              <a:cxnLst/>
              <a:rect l="l" t="t" r="r" b="b"/>
              <a:pathLst>
                <a:path w="810" h="4842"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31"/>
            <p:cNvSpPr/>
            <p:nvPr/>
          </p:nvSpPr>
          <p:spPr>
            <a:xfrm>
              <a:off x="6473625" y="4689650"/>
              <a:ext cx="20250" cy="121025"/>
            </a:xfrm>
            <a:custGeom>
              <a:avLst/>
              <a:gdLst/>
              <a:ahLst/>
              <a:cxnLst/>
              <a:rect l="l" t="t" r="r" b="b"/>
              <a:pathLst>
                <a:path w="810" h="4841" extrusionOk="0">
                  <a:moveTo>
                    <a:pt x="683" y="0"/>
                  </a:moveTo>
                  <a:lnTo>
                    <a:pt x="1" y="19"/>
                  </a:lnTo>
                  <a:lnTo>
                    <a:pt x="129"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31"/>
            <p:cNvSpPr/>
            <p:nvPr/>
          </p:nvSpPr>
          <p:spPr>
            <a:xfrm>
              <a:off x="6530000" y="4688200"/>
              <a:ext cx="20225" cy="121025"/>
            </a:xfrm>
            <a:custGeom>
              <a:avLst/>
              <a:gdLst/>
              <a:ahLst/>
              <a:cxnLst/>
              <a:rect l="l" t="t" r="r" b="b"/>
              <a:pathLst>
                <a:path w="809" h="4841" extrusionOk="0">
                  <a:moveTo>
                    <a:pt x="682" y="0"/>
                  </a:moveTo>
                  <a:lnTo>
                    <a:pt x="0" y="18"/>
                  </a:lnTo>
                  <a:lnTo>
                    <a:pt x="127"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1"/>
            <p:cNvSpPr/>
            <p:nvPr/>
          </p:nvSpPr>
          <p:spPr>
            <a:xfrm>
              <a:off x="6581500" y="4686775"/>
              <a:ext cx="22475" cy="206350"/>
            </a:xfrm>
            <a:custGeom>
              <a:avLst/>
              <a:gdLst/>
              <a:ahLst/>
              <a:cxnLst/>
              <a:rect l="l" t="t" r="r" b="b"/>
              <a:pathLst>
                <a:path w="899" h="8254" extrusionOk="0">
                  <a:moveTo>
                    <a:pt x="681" y="0"/>
                  </a:moveTo>
                  <a:lnTo>
                    <a:pt x="0" y="19"/>
                  </a:lnTo>
                  <a:lnTo>
                    <a:pt x="216"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1"/>
            <p:cNvSpPr/>
            <p:nvPr/>
          </p:nvSpPr>
          <p:spPr>
            <a:xfrm>
              <a:off x="6635350" y="4685400"/>
              <a:ext cx="20250" cy="121025"/>
            </a:xfrm>
            <a:custGeom>
              <a:avLst/>
              <a:gdLst/>
              <a:ahLst/>
              <a:cxnLst/>
              <a:rect l="l" t="t" r="r" b="b"/>
              <a:pathLst>
                <a:path w="810" h="4841" extrusionOk="0">
                  <a:moveTo>
                    <a:pt x="681" y="1"/>
                  </a:moveTo>
                  <a:lnTo>
                    <a:pt x="1" y="19"/>
                  </a:lnTo>
                  <a:lnTo>
                    <a:pt x="127" y="4841"/>
                  </a:lnTo>
                  <a:lnTo>
                    <a:pt x="809" y="4822"/>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1"/>
            <p:cNvSpPr/>
            <p:nvPr/>
          </p:nvSpPr>
          <p:spPr>
            <a:xfrm>
              <a:off x="6691725" y="4683900"/>
              <a:ext cx="20250" cy="121025"/>
            </a:xfrm>
            <a:custGeom>
              <a:avLst/>
              <a:gdLst/>
              <a:ahLst/>
              <a:cxnLst/>
              <a:rect l="l" t="t" r="r" b="b"/>
              <a:pathLst>
                <a:path w="810"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31"/>
            <p:cNvSpPr/>
            <p:nvPr/>
          </p:nvSpPr>
          <p:spPr>
            <a:xfrm>
              <a:off x="6748050" y="4682450"/>
              <a:ext cx="20225" cy="121025"/>
            </a:xfrm>
            <a:custGeom>
              <a:avLst/>
              <a:gdLst/>
              <a:ahLst/>
              <a:cxnLst/>
              <a:rect l="l" t="t" r="r" b="b"/>
              <a:pathLst>
                <a:path w="809" h="4841" extrusionOk="0">
                  <a:moveTo>
                    <a:pt x="683" y="0"/>
                  </a:moveTo>
                  <a:lnTo>
                    <a:pt x="0" y="17"/>
                  </a:lnTo>
                  <a:lnTo>
                    <a:pt x="128"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31"/>
            <p:cNvSpPr/>
            <p:nvPr/>
          </p:nvSpPr>
          <p:spPr>
            <a:xfrm>
              <a:off x="6804400" y="4680950"/>
              <a:ext cx="20250" cy="121025"/>
            </a:xfrm>
            <a:custGeom>
              <a:avLst/>
              <a:gdLst/>
              <a:ahLst/>
              <a:cxnLst/>
              <a:rect l="l" t="t" r="r" b="b"/>
              <a:pathLst>
                <a:path w="810" h="4841" extrusionOk="0">
                  <a:moveTo>
                    <a:pt x="683" y="1"/>
                  </a:moveTo>
                  <a:lnTo>
                    <a:pt x="1" y="19"/>
                  </a:lnTo>
                  <a:lnTo>
                    <a:pt x="127" y="4841"/>
                  </a:lnTo>
                  <a:lnTo>
                    <a:pt x="810"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31"/>
            <p:cNvSpPr/>
            <p:nvPr/>
          </p:nvSpPr>
          <p:spPr>
            <a:xfrm>
              <a:off x="6855875" y="4679525"/>
              <a:ext cx="22525" cy="206350"/>
            </a:xfrm>
            <a:custGeom>
              <a:avLst/>
              <a:gdLst/>
              <a:ahLst/>
              <a:cxnLst/>
              <a:rect l="l" t="t" r="r" b="b"/>
              <a:pathLst>
                <a:path w="901" h="8254" extrusionOk="0">
                  <a:moveTo>
                    <a:pt x="682" y="1"/>
                  </a:moveTo>
                  <a:lnTo>
                    <a:pt x="0" y="19"/>
                  </a:lnTo>
                  <a:lnTo>
                    <a:pt x="218" y="8254"/>
                  </a:lnTo>
                  <a:lnTo>
                    <a:pt x="900" y="8236"/>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31"/>
            <p:cNvSpPr/>
            <p:nvPr/>
          </p:nvSpPr>
          <p:spPr>
            <a:xfrm>
              <a:off x="6909775" y="4678175"/>
              <a:ext cx="20250" cy="121025"/>
            </a:xfrm>
            <a:custGeom>
              <a:avLst/>
              <a:gdLst/>
              <a:ahLst/>
              <a:cxnLst/>
              <a:rect l="l" t="t" r="r" b="b"/>
              <a:pathLst>
                <a:path w="810" h="4841" extrusionOk="0">
                  <a:moveTo>
                    <a:pt x="683" y="0"/>
                  </a:moveTo>
                  <a:lnTo>
                    <a:pt x="1" y="18"/>
                  </a:lnTo>
                  <a:lnTo>
                    <a:pt x="127"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31"/>
            <p:cNvSpPr/>
            <p:nvPr/>
          </p:nvSpPr>
          <p:spPr>
            <a:xfrm>
              <a:off x="6966100" y="4676675"/>
              <a:ext cx="20250" cy="121025"/>
            </a:xfrm>
            <a:custGeom>
              <a:avLst/>
              <a:gdLst/>
              <a:ahLst/>
              <a:cxnLst/>
              <a:rect l="l" t="t" r="r" b="b"/>
              <a:pathLst>
                <a:path w="810" h="4841" extrusionOk="0">
                  <a:moveTo>
                    <a:pt x="683" y="0"/>
                  </a:moveTo>
                  <a:lnTo>
                    <a:pt x="0" y="18"/>
                  </a:lnTo>
                  <a:lnTo>
                    <a:pt x="129" y="4840"/>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31"/>
            <p:cNvSpPr/>
            <p:nvPr/>
          </p:nvSpPr>
          <p:spPr>
            <a:xfrm>
              <a:off x="7022450" y="4675200"/>
              <a:ext cx="20250" cy="121050"/>
            </a:xfrm>
            <a:custGeom>
              <a:avLst/>
              <a:gdLst/>
              <a:ahLst/>
              <a:cxnLst/>
              <a:rect l="l" t="t" r="r" b="b"/>
              <a:pathLst>
                <a:path w="810" h="4842" extrusionOk="0">
                  <a:moveTo>
                    <a:pt x="683" y="1"/>
                  </a:moveTo>
                  <a:lnTo>
                    <a:pt x="1" y="19"/>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31"/>
            <p:cNvSpPr/>
            <p:nvPr/>
          </p:nvSpPr>
          <p:spPr>
            <a:xfrm>
              <a:off x="7078825" y="4673700"/>
              <a:ext cx="20250" cy="121050"/>
            </a:xfrm>
            <a:custGeom>
              <a:avLst/>
              <a:gdLst/>
              <a:ahLst/>
              <a:cxnLst/>
              <a:rect l="l" t="t" r="r" b="b"/>
              <a:pathLst>
                <a:path w="810" h="4842"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31"/>
            <p:cNvSpPr/>
            <p:nvPr/>
          </p:nvSpPr>
          <p:spPr>
            <a:xfrm>
              <a:off x="7130325" y="4672300"/>
              <a:ext cx="22475" cy="206350"/>
            </a:xfrm>
            <a:custGeom>
              <a:avLst/>
              <a:gdLst/>
              <a:ahLst/>
              <a:cxnLst/>
              <a:rect l="l" t="t" r="r" b="b"/>
              <a:pathLst>
                <a:path w="899" h="8254" extrusionOk="0">
                  <a:moveTo>
                    <a:pt x="681" y="0"/>
                  </a:moveTo>
                  <a:lnTo>
                    <a:pt x="0" y="19"/>
                  </a:lnTo>
                  <a:lnTo>
                    <a:pt x="217"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31"/>
            <p:cNvSpPr/>
            <p:nvPr/>
          </p:nvSpPr>
          <p:spPr>
            <a:xfrm>
              <a:off x="7184200" y="4670925"/>
              <a:ext cx="20225" cy="121025"/>
            </a:xfrm>
            <a:custGeom>
              <a:avLst/>
              <a:gdLst/>
              <a:ahLst/>
              <a:cxnLst/>
              <a:rect l="l" t="t" r="r" b="b"/>
              <a:pathLst>
                <a:path w="809"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31"/>
            <p:cNvSpPr/>
            <p:nvPr/>
          </p:nvSpPr>
          <p:spPr>
            <a:xfrm>
              <a:off x="7240550" y="4669475"/>
              <a:ext cx="20250" cy="121025"/>
            </a:xfrm>
            <a:custGeom>
              <a:avLst/>
              <a:gdLst/>
              <a:ahLst/>
              <a:cxnLst/>
              <a:rect l="l" t="t" r="r" b="b"/>
              <a:pathLst>
                <a:path w="810" h="4841" extrusionOk="0">
                  <a:moveTo>
                    <a:pt x="681" y="0"/>
                  </a:moveTo>
                  <a:lnTo>
                    <a:pt x="1" y="17"/>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508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0"/>
        <p:cNvGrpSpPr/>
        <p:nvPr/>
      </p:nvGrpSpPr>
      <p:grpSpPr>
        <a:xfrm>
          <a:off x="0" y="0"/>
          <a:ext cx="0" cy="0"/>
          <a:chOff x="0" y="0"/>
          <a:chExt cx="0" cy="0"/>
        </a:xfrm>
      </p:grpSpPr>
      <p:graphicFrame>
        <p:nvGraphicFramePr>
          <p:cNvPr id="401" name="Google Shape;401;p32"/>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02" name="Google Shape;402;p32"/>
          <p:cNvGrpSpPr/>
          <p:nvPr/>
        </p:nvGrpSpPr>
        <p:grpSpPr>
          <a:xfrm rot="4641983" flipH="1">
            <a:off x="16337875" y="565457"/>
            <a:ext cx="2179618" cy="1274778"/>
            <a:chOff x="623825" y="2132600"/>
            <a:chExt cx="1413750" cy="826850"/>
          </a:xfrm>
        </p:grpSpPr>
        <p:sp>
          <p:nvSpPr>
            <p:cNvPr id="403" name="Google Shape;403;p32"/>
            <p:cNvSpPr/>
            <p:nvPr/>
          </p:nvSpPr>
          <p:spPr>
            <a:xfrm>
              <a:off x="623825" y="2132600"/>
              <a:ext cx="1413750" cy="826850"/>
            </a:xfrm>
            <a:custGeom>
              <a:avLst/>
              <a:gdLst/>
              <a:ahLst/>
              <a:cxnLst/>
              <a:rect l="l" t="t" r="r" b="b"/>
              <a:pathLst>
                <a:path w="56550" h="33074" extrusionOk="0">
                  <a:moveTo>
                    <a:pt x="41775" y="8148"/>
                  </a:moveTo>
                  <a:cubicBezTo>
                    <a:pt x="44392" y="8148"/>
                    <a:pt x="46628" y="9983"/>
                    <a:pt x="47128" y="12567"/>
                  </a:cubicBezTo>
                  <a:cubicBezTo>
                    <a:pt x="47698" y="15519"/>
                    <a:pt x="45761" y="18387"/>
                    <a:pt x="42809" y="18958"/>
                  </a:cubicBezTo>
                  <a:lnTo>
                    <a:pt x="41823" y="19148"/>
                  </a:lnTo>
                  <a:cubicBezTo>
                    <a:pt x="41916" y="19027"/>
                    <a:pt x="42005" y="18902"/>
                    <a:pt x="42090" y="18774"/>
                  </a:cubicBezTo>
                  <a:cubicBezTo>
                    <a:pt x="43325" y="16947"/>
                    <a:pt x="43775" y="14748"/>
                    <a:pt x="43357" y="12586"/>
                  </a:cubicBezTo>
                  <a:cubicBezTo>
                    <a:pt x="43031" y="10892"/>
                    <a:pt x="42203" y="9376"/>
                    <a:pt x="40981" y="8206"/>
                  </a:cubicBezTo>
                  <a:cubicBezTo>
                    <a:pt x="41192" y="8176"/>
                    <a:pt x="41404" y="8156"/>
                    <a:pt x="41616" y="8150"/>
                  </a:cubicBezTo>
                  <a:cubicBezTo>
                    <a:pt x="41669" y="8149"/>
                    <a:pt x="41722" y="8148"/>
                    <a:pt x="41775" y="8148"/>
                  </a:cubicBezTo>
                  <a:close/>
                  <a:moveTo>
                    <a:pt x="35259" y="14043"/>
                  </a:moveTo>
                  <a:cubicBezTo>
                    <a:pt x="35278" y="14043"/>
                    <a:pt x="35297" y="14050"/>
                    <a:pt x="35313" y="14062"/>
                  </a:cubicBezTo>
                  <a:cubicBezTo>
                    <a:pt x="35339" y="14077"/>
                    <a:pt x="35355" y="14103"/>
                    <a:pt x="35360" y="14131"/>
                  </a:cubicBezTo>
                  <a:cubicBezTo>
                    <a:pt x="35369" y="14191"/>
                    <a:pt x="35331" y="14247"/>
                    <a:pt x="35273" y="14261"/>
                  </a:cubicBezTo>
                  <a:lnTo>
                    <a:pt x="16794" y="17834"/>
                  </a:lnTo>
                  <a:cubicBezTo>
                    <a:pt x="15380" y="18107"/>
                    <a:pt x="14215" y="19109"/>
                    <a:pt x="13730" y="20467"/>
                  </a:cubicBezTo>
                  <a:cubicBezTo>
                    <a:pt x="13245" y="21824"/>
                    <a:pt x="13513" y="23337"/>
                    <a:pt x="14435" y="24444"/>
                  </a:cubicBezTo>
                  <a:lnTo>
                    <a:pt x="12238" y="24870"/>
                  </a:lnTo>
                  <a:cubicBezTo>
                    <a:pt x="12071" y="24902"/>
                    <a:pt x="11902" y="24921"/>
                    <a:pt x="11732" y="24926"/>
                  </a:cubicBezTo>
                  <a:cubicBezTo>
                    <a:pt x="11703" y="24927"/>
                    <a:pt x="11673" y="24927"/>
                    <a:pt x="11644" y="24927"/>
                  </a:cubicBezTo>
                  <a:cubicBezTo>
                    <a:pt x="10165" y="24927"/>
                    <a:pt x="8852" y="23850"/>
                    <a:pt x="8570" y="22390"/>
                  </a:cubicBezTo>
                  <a:cubicBezTo>
                    <a:pt x="8242" y="20693"/>
                    <a:pt x="9351" y="19052"/>
                    <a:pt x="11050" y="18723"/>
                  </a:cubicBezTo>
                  <a:lnTo>
                    <a:pt x="35254" y="14043"/>
                  </a:lnTo>
                  <a:cubicBezTo>
                    <a:pt x="35255" y="14043"/>
                    <a:pt x="35257" y="14043"/>
                    <a:pt x="35259" y="14043"/>
                  </a:cubicBezTo>
                  <a:close/>
                  <a:moveTo>
                    <a:pt x="41789" y="1"/>
                  </a:moveTo>
                  <a:cubicBezTo>
                    <a:pt x="41656" y="1"/>
                    <a:pt x="41521" y="3"/>
                    <a:pt x="41387" y="7"/>
                  </a:cubicBezTo>
                  <a:cubicBezTo>
                    <a:pt x="40650" y="28"/>
                    <a:pt x="39915" y="109"/>
                    <a:pt x="39190" y="248"/>
                  </a:cubicBezTo>
                  <a:lnTo>
                    <a:pt x="15237" y="4882"/>
                  </a:lnTo>
                  <a:cubicBezTo>
                    <a:pt x="13028" y="5309"/>
                    <a:pt x="11583" y="7445"/>
                    <a:pt x="12010" y="9654"/>
                  </a:cubicBezTo>
                  <a:cubicBezTo>
                    <a:pt x="12047" y="9843"/>
                    <a:pt x="12095" y="10029"/>
                    <a:pt x="12157" y="10212"/>
                  </a:cubicBezTo>
                  <a:lnTo>
                    <a:pt x="9502" y="10725"/>
                  </a:lnTo>
                  <a:cubicBezTo>
                    <a:pt x="6545" y="11297"/>
                    <a:pt x="3987" y="12986"/>
                    <a:pt x="2300" y="15482"/>
                  </a:cubicBezTo>
                  <a:cubicBezTo>
                    <a:pt x="614" y="17978"/>
                    <a:pt x="0" y="20982"/>
                    <a:pt x="571" y="23938"/>
                  </a:cubicBezTo>
                  <a:cubicBezTo>
                    <a:pt x="1605" y="29279"/>
                    <a:pt x="6227" y="33074"/>
                    <a:pt x="11630" y="33074"/>
                  </a:cubicBezTo>
                  <a:cubicBezTo>
                    <a:pt x="11741" y="33074"/>
                    <a:pt x="11852" y="33072"/>
                    <a:pt x="11963" y="33069"/>
                  </a:cubicBezTo>
                  <a:cubicBezTo>
                    <a:pt x="12575" y="33051"/>
                    <a:pt x="13185" y="32984"/>
                    <a:pt x="13785" y="32867"/>
                  </a:cubicBezTo>
                  <a:lnTo>
                    <a:pt x="44356" y="26954"/>
                  </a:lnTo>
                  <a:cubicBezTo>
                    <a:pt x="51718" y="25529"/>
                    <a:pt x="56549" y="18381"/>
                    <a:pt x="55126" y="11018"/>
                  </a:cubicBezTo>
                  <a:cubicBezTo>
                    <a:pt x="53881" y="4578"/>
                    <a:pt x="48307" y="1"/>
                    <a:pt x="417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32"/>
            <p:cNvSpPr/>
            <p:nvPr/>
          </p:nvSpPr>
          <p:spPr>
            <a:xfrm>
              <a:off x="692300" y="2198950"/>
              <a:ext cx="1273175" cy="694200"/>
            </a:xfrm>
            <a:custGeom>
              <a:avLst/>
              <a:gdLst/>
              <a:ahLst/>
              <a:cxnLst/>
              <a:rect l="l" t="t" r="r" b="b"/>
              <a:pathLst>
                <a:path w="50927" h="27768" extrusionOk="0">
                  <a:moveTo>
                    <a:pt x="39034" y="0"/>
                  </a:moveTo>
                  <a:cubicBezTo>
                    <a:pt x="38348" y="0"/>
                    <a:pt x="37652" y="65"/>
                    <a:pt x="36954" y="200"/>
                  </a:cubicBezTo>
                  <a:lnTo>
                    <a:pt x="12999" y="4834"/>
                  </a:lnTo>
                  <a:cubicBezTo>
                    <a:pt x="12229" y="4983"/>
                    <a:pt x="11726" y="5729"/>
                    <a:pt x="11875" y="6499"/>
                  </a:cubicBezTo>
                  <a:cubicBezTo>
                    <a:pt x="12006" y="7178"/>
                    <a:pt x="12602" y="7649"/>
                    <a:pt x="13269" y="7649"/>
                  </a:cubicBezTo>
                  <a:cubicBezTo>
                    <a:pt x="13358" y="7649"/>
                    <a:pt x="13449" y="7641"/>
                    <a:pt x="13540" y="7623"/>
                  </a:cubicBezTo>
                  <a:lnTo>
                    <a:pt x="37493" y="2989"/>
                  </a:lnTo>
                  <a:cubicBezTo>
                    <a:pt x="38011" y="2890"/>
                    <a:pt x="38526" y="2842"/>
                    <a:pt x="39035" y="2842"/>
                  </a:cubicBezTo>
                  <a:cubicBezTo>
                    <a:pt x="42843" y="2842"/>
                    <a:pt x="46245" y="5536"/>
                    <a:pt x="46993" y="9408"/>
                  </a:cubicBezTo>
                  <a:cubicBezTo>
                    <a:pt x="47841" y="13797"/>
                    <a:pt x="44960" y="18059"/>
                    <a:pt x="40573" y="18908"/>
                  </a:cubicBezTo>
                  <a:lnTo>
                    <a:pt x="10002" y="24821"/>
                  </a:lnTo>
                  <a:cubicBezTo>
                    <a:pt x="9633" y="24892"/>
                    <a:pt x="9266" y="24927"/>
                    <a:pt x="8903" y="24927"/>
                  </a:cubicBezTo>
                  <a:cubicBezTo>
                    <a:pt x="6191" y="24927"/>
                    <a:pt x="3761" y="23003"/>
                    <a:pt x="3226" y="20241"/>
                  </a:cubicBezTo>
                  <a:cubicBezTo>
                    <a:pt x="2620" y="17105"/>
                    <a:pt x="4671" y="14071"/>
                    <a:pt x="7807" y="13465"/>
                  </a:cubicBezTo>
                  <a:lnTo>
                    <a:pt x="31989" y="8788"/>
                  </a:lnTo>
                  <a:cubicBezTo>
                    <a:pt x="32166" y="8754"/>
                    <a:pt x="32343" y="8737"/>
                    <a:pt x="32517" y="8737"/>
                  </a:cubicBezTo>
                  <a:cubicBezTo>
                    <a:pt x="33814" y="8737"/>
                    <a:pt x="34970" y="9655"/>
                    <a:pt x="35225" y="10976"/>
                  </a:cubicBezTo>
                  <a:cubicBezTo>
                    <a:pt x="35515" y="12471"/>
                    <a:pt x="34534" y="13923"/>
                    <a:pt x="33039" y="14212"/>
                  </a:cubicBezTo>
                  <a:lnTo>
                    <a:pt x="14558" y="17787"/>
                  </a:lnTo>
                  <a:cubicBezTo>
                    <a:pt x="13788" y="17936"/>
                    <a:pt x="13285" y="18680"/>
                    <a:pt x="13434" y="19451"/>
                  </a:cubicBezTo>
                  <a:cubicBezTo>
                    <a:pt x="13565" y="20130"/>
                    <a:pt x="14161" y="20601"/>
                    <a:pt x="14827" y="20601"/>
                  </a:cubicBezTo>
                  <a:cubicBezTo>
                    <a:pt x="14916" y="20601"/>
                    <a:pt x="15007" y="20592"/>
                    <a:pt x="15098" y="20575"/>
                  </a:cubicBezTo>
                  <a:lnTo>
                    <a:pt x="33578" y="17002"/>
                  </a:lnTo>
                  <a:cubicBezTo>
                    <a:pt x="36611" y="16414"/>
                    <a:pt x="38601" y="13469"/>
                    <a:pt x="38014" y="10437"/>
                  </a:cubicBezTo>
                  <a:cubicBezTo>
                    <a:pt x="37496" y="7758"/>
                    <a:pt x="35151" y="5897"/>
                    <a:pt x="32522" y="5897"/>
                  </a:cubicBezTo>
                  <a:cubicBezTo>
                    <a:pt x="32168" y="5897"/>
                    <a:pt x="31810" y="5931"/>
                    <a:pt x="31450" y="6000"/>
                  </a:cubicBezTo>
                  <a:lnTo>
                    <a:pt x="7267" y="10677"/>
                  </a:lnTo>
                  <a:cubicBezTo>
                    <a:pt x="5005" y="11113"/>
                    <a:pt x="3050" y="12406"/>
                    <a:pt x="1760" y="14314"/>
                  </a:cubicBezTo>
                  <a:cubicBezTo>
                    <a:pt x="470" y="16222"/>
                    <a:pt x="1" y="18519"/>
                    <a:pt x="438" y="20780"/>
                  </a:cubicBezTo>
                  <a:cubicBezTo>
                    <a:pt x="1235" y="24898"/>
                    <a:pt x="4855" y="27768"/>
                    <a:pt x="8903" y="27768"/>
                  </a:cubicBezTo>
                  <a:cubicBezTo>
                    <a:pt x="8985" y="27768"/>
                    <a:pt x="9066" y="27766"/>
                    <a:pt x="9148" y="27764"/>
                  </a:cubicBezTo>
                  <a:cubicBezTo>
                    <a:pt x="9616" y="27750"/>
                    <a:pt x="10082" y="27699"/>
                    <a:pt x="10541" y="27609"/>
                  </a:cubicBezTo>
                  <a:lnTo>
                    <a:pt x="41112" y="21696"/>
                  </a:lnTo>
                  <a:cubicBezTo>
                    <a:pt x="47037" y="20549"/>
                    <a:pt x="50927" y="14796"/>
                    <a:pt x="49781" y="8869"/>
                  </a:cubicBezTo>
                  <a:cubicBezTo>
                    <a:pt x="48771" y="3642"/>
                    <a:pt x="44174" y="0"/>
                    <a:pt x="390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32"/>
            <p:cNvSpPr/>
            <p:nvPr/>
          </p:nvSpPr>
          <p:spPr>
            <a:xfrm>
              <a:off x="677450" y="2182275"/>
              <a:ext cx="1270075" cy="694275"/>
            </a:xfrm>
            <a:custGeom>
              <a:avLst/>
              <a:gdLst/>
              <a:ahLst/>
              <a:cxnLst/>
              <a:rect l="l" t="t" r="r" b="b"/>
              <a:pathLst>
                <a:path w="50803" h="27771" extrusionOk="0">
                  <a:moveTo>
                    <a:pt x="39522" y="0"/>
                  </a:moveTo>
                  <a:cubicBezTo>
                    <a:pt x="38823" y="0"/>
                    <a:pt x="38120" y="67"/>
                    <a:pt x="37419" y="203"/>
                  </a:cubicBezTo>
                  <a:lnTo>
                    <a:pt x="13466" y="4837"/>
                  </a:lnTo>
                  <a:cubicBezTo>
                    <a:pt x="12689" y="4981"/>
                    <a:pt x="12181" y="5729"/>
                    <a:pt x="12329" y="6503"/>
                  </a:cubicBezTo>
                  <a:cubicBezTo>
                    <a:pt x="12461" y="7182"/>
                    <a:pt x="13056" y="7653"/>
                    <a:pt x="13722" y="7653"/>
                  </a:cubicBezTo>
                  <a:cubicBezTo>
                    <a:pt x="13815" y="7653"/>
                    <a:pt x="13910" y="7644"/>
                    <a:pt x="14005" y="7625"/>
                  </a:cubicBezTo>
                  <a:lnTo>
                    <a:pt x="37960" y="2991"/>
                  </a:lnTo>
                  <a:cubicBezTo>
                    <a:pt x="38478" y="2891"/>
                    <a:pt x="38998" y="2841"/>
                    <a:pt x="39515" y="2841"/>
                  </a:cubicBezTo>
                  <a:cubicBezTo>
                    <a:pt x="41116" y="2841"/>
                    <a:pt x="42681" y="3317"/>
                    <a:pt x="44038" y="4234"/>
                  </a:cubicBezTo>
                  <a:cubicBezTo>
                    <a:pt x="45832" y="5448"/>
                    <a:pt x="47046" y="7284"/>
                    <a:pt x="47458" y="9411"/>
                  </a:cubicBezTo>
                  <a:cubicBezTo>
                    <a:pt x="47870" y="11537"/>
                    <a:pt x="47428" y="13696"/>
                    <a:pt x="46215" y="15490"/>
                  </a:cubicBezTo>
                  <a:cubicBezTo>
                    <a:pt x="45003" y="17284"/>
                    <a:pt x="43165" y="18498"/>
                    <a:pt x="41038" y="18910"/>
                  </a:cubicBezTo>
                  <a:lnTo>
                    <a:pt x="10468" y="24823"/>
                  </a:lnTo>
                  <a:cubicBezTo>
                    <a:pt x="10097" y="24894"/>
                    <a:pt x="9728" y="24929"/>
                    <a:pt x="9364" y="24929"/>
                  </a:cubicBezTo>
                  <a:cubicBezTo>
                    <a:pt x="6648" y="24929"/>
                    <a:pt x="4227" y="23007"/>
                    <a:pt x="3692" y="20242"/>
                  </a:cubicBezTo>
                  <a:cubicBezTo>
                    <a:pt x="3086" y="17112"/>
                    <a:pt x="5140" y="14072"/>
                    <a:pt x="8271" y="13466"/>
                  </a:cubicBezTo>
                  <a:lnTo>
                    <a:pt x="32454" y="8790"/>
                  </a:lnTo>
                  <a:cubicBezTo>
                    <a:pt x="32628" y="8757"/>
                    <a:pt x="32802" y="8741"/>
                    <a:pt x="32973" y="8741"/>
                  </a:cubicBezTo>
                  <a:cubicBezTo>
                    <a:pt x="34271" y="8741"/>
                    <a:pt x="35427" y="9658"/>
                    <a:pt x="35682" y="10979"/>
                  </a:cubicBezTo>
                  <a:cubicBezTo>
                    <a:pt x="35971" y="12474"/>
                    <a:pt x="34997" y="13920"/>
                    <a:pt x="33504" y="14214"/>
                  </a:cubicBezTo>
                  <a:lnTo>
                    <a:pt x="15025" y="17789"/>
                  </a:lnTo>
                  <a:cubicBezTo>
                    <a:pt x="14254" y="17937"/>
                    <a:pt x="13751" y="18682"/>
                    <a:pt x="13900" y="19452"/>
                  </a:cubicBezTo>
                  <a:cubicBezTo>
                    <a:pt x="14032" y="20131"/>
                    <a:pt x="14627" y="20603"/>
                    <a:pt x="15293" y="20603"/>
                  </a:cubicBezTo>
                  <a:cubicBezTo>
                    <a:pt x="15382" y="20603"/>
                    <a:pt x="15473" y="20594"/>
                    <a:pt x="15564" y="20576"/>
                  </a:cubicBezTo>
                  <a:lnTo>
                    <a:pt x="34043" y="17003"/>
                  </a:lnTo>
                  <a:cubicBezTo>
                    <a:pt x="37104" y="16438"/>
                    <a:pt x="39117" y="13486"/>
                    <a:pt x="38526" y="10429"/>
                  </a:cubicBezTo>
                  <a:cubicBezTo>
                    <a:pt x="38008" y="7748"/>
                    <a:pt x="35659" y="5890"/>
                    <a:pt x="33031" y="5890"/>
                  </a:cubicBezTo>
                  <a:cubicBezTo>
                    <a:pt x="32663" y="5890"/>
                    <a:pt x="32289" y="5926"/>
                    <a:pt x="31914" y="6002"/>
                  </a:cubicBezTo>
                  <a:lnTo>
                    <a:pt x="7732" y="10680"/>
                  </a:lnTo>
                  <a:cubicBezTo>
                    <a:pt x="3063" y="11582"/>
                    <a:pt x="0" y="16114"/>
                    <a:pt x="903" y="20783"/>
                  </a:cubicBezTo>
                  <a:cubicBezTo>
                    <a:pt x="1340" y="23044"/>
                    <a:pt x="2632" y="25001"/>
                    <a:pt x="4542" y="26290"/>
                  </a:cubicBezTo>
                  <a:cubicBezTo>
                    <a:pt x="5983" y="27264"/>
                    <a:pt x="7647" y="27771"/>
                    <a:pt x="9351" y="27771"/>
                  </a:cubicBezTo>
                  <a:cubicBezTo>
                    <a:pt x="9434" y="27771"/>
                    <a:pt x="9516" y="27770"/>
                    <a:pt x="9599" y="27767"/>
                  </a:cubicBezTo>
                  <a:cubicBezTo>
                    <a:pt x="10072" y="27753"/>
                    <a:pt x="10543" y="27702"/>
                    <a:pt x="11008" y="27611"/>
                  </a:cubicBezTo>
                  <a:lnTo>
                    <a:pt x="41577" y="21698"/>
                  </a:lnTo>
                  <a:cubicBezTo>
                    <a:pt x="44448" y="21143"/>
                    <a:pt x="46931" y="19502"/>
                    <a:pt x="48569" y="17081"/>
                  </a:cubicBezTo>
                  <a:cubicBezTo>
                    <a:pt x="50206" y="14659"/>
                    <a:pt x="50802" y="11742"/>
                    <a:pt x="50246" y="8872"/>
                  </a:cubicBezTo>
                  <a:cubicBezTo>
                    <a:pt x="49691" y="6001"/>
                    <a:pt x="48051" y="3518"/>
                    <a:pt x="45629" y="1880"/>
                  </a:cubicBezTo>
                  <a:cubicBezTo>
                    <a:pt x="43797" y="643"/>
                    <a:pt x="41685" y="0"/>
                    <a:pt x="395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32"/>
          <p:cNvGrpSpPr/>
          <p:nvPr/>
        </p:nvGrpSpPr>
        <p:grpSpPr>
          <a:xfrm>
            <a:off x="812400" y="9643151"/>
            <a:ext cx="16663200" cy="148650"/>
            <a:chOff x="406200" y="4821575"/>
            <a:chExt cx="8331600" cy="74325"/>
          </a:xfrm>
        </p:grpSpPr>
        <p:cxnSp>
          <p:nvCxnSpPr>
            <p:cNvPr id="407" name="Google Shape;407;p3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408" name="Google Shape;408;p3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409" name="Google Shape;409;p32"/>
          <p:cNvGrpSpPr/>
          <p:nvPr/>
        </p:nvGrpSpPr>
        <p:grpSpPr>
          <a:xfrm rot="-1360551">
            <a:off x="394706" y="320971"/>
            <a:ext cx="1331444" cy="2314370"/>
            <a:chOff x="5100475" y="841475"/>
            <a:chExt cx="845625" cy="1469900"/>
          </a:xfrm>
        </p:grpSpPr>
        <p:sp>
          <p:nvSpPr>
            <p:cNvPr id="410" name="Google Shape;410;p3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3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3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3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3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3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17303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16"/>
        <p:cNvGrpSpPr/>
        <p:nvPr/>
      </p:nvGrpSpPr>
      <p:grpSpPr>
        <a:xfrm>
          <a:off x="0" y="0"/>
          <a:ext cx="0" cy="0"/>
          <a:chOff x="0" y="0"/>
          <a:chExt cx="0" cy="0"/>
        </a:xfrm>
      </p:grpSpPr>
      <p:graphicFrame>
        <p:nvGraphicFramePr>
          <p:cNvPr id="417" name="Google Shape;417;p33"/>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18" name="Google Shape;418;p33"/>
          <p:cNvGrpSpPr/>
          <p:nvPr/>
        </p:nvGrpSpPr>
        <p:grpSpPr>
          <a:xfrm>
            <a:off x="534627" y="808202"/>
            <a:ext cx="148650" cy="8670600"/>
            <a:chOff x="267313" y="404101"/>
            <a:chExt cx="74325" cy="4335300"/>
          </a:xfrm>
        </p:grpSpPr>
        <p:cxnSp>
          <p:nvCxnSpPr>
            <p:cNvPr id="419" name="Google Shape;419;p3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20" name="Google Shape;420;p3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03744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aphicFrame>
        <p:nvGraphicFramePr>
          <p:cNvPr id="9" name="Google Shape;9;p2"/>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 name="Google Shape;10;p2"/>
          <p:cNvSpPr txBox="1">
            <a:spLocks noGrp="1"/>
          </p:cNvSpPr>
          <p:nvPr>
            <p:ph type="ctrTitle"/>
          </p:nvPr>
        </p:nvSpPr>
        <p:spPr>
          <a:xfrm>
            <a:off x="1944550" y="1989400"/>
            <a:ext cx="13557600" cy="4954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12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944574" y="7345976"/>
            <a:ext cx="7753200" cy="951600"/>
          </a:xfrm>
          <a:prstGeom prst="rect">
            <a:avLst/>
          </a:prstGeom>
          <a:solidFill>
            <a:srgbClr val="F7DE78"/>
          </a:solidFill>
        </p:spPr>
        <p:txBody>
          <a:bodyPr spcFirstLastPara="1" wrap="square" lIns="91425" tIns="91425" rIns="91425" bIns="91425" anchor="t" anchorCtr="0">
            <a:noAutofit/>
          </a:bodyPr>
          <a:lstStyle>
            <a:lvl1pPr lvl="0">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grpSp>
        <p:nvGrpSpPr>
          <p:cNvPr id="12" name="Google Shape;12;p2"/>
          <p:cNvGrpSpPr/>
          <p:nvPr/>
        </p:nvGrpSpPr>
        <p:grpSpPr>
          <a:xfrm>
            <a:off x="812400" y="9643151"/>
            <a:ext cx="16663200" cy="148650"/>
            <a:chOff x="406200" y="4821575"/>
            <a:chExt cx="8331600" cy="74325"/>
          </a:xfrm>
        </p:grpSpPr>
        <p:cxnSp>
          <p:nvCxnSpPr>
            <p:cNvPr id="13" name="Google Shape;13;p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5" name="Google Shape;15;p2"/>
          <p:cNvGrpSpPr/>
          <p:nvPr/>
        </p:nvGrpSpPr>
        <p:grpSpPr>
          <a:xfrm>
            <a:off x="812400" y="479701"/>
            <a:ext cx="16663200" cy="148650"/>
            <a:chOff x="406200" y="239850"/>
            <a:chExt cx="8331600" cy="74325"/>
          </a:xfrm>
        </p:grpSpPr>
        <p:cxnSp>
          <p:nvCxnSpPr>
            <p:cNvPr id="16" name="Google Shape;16;p2"/>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8" name="Google Shape;18;p2"/>
          <p:cNvGrpSpPr/>
          <p:nvPr/>
        </p:nvGrpSpPr>
        <p:grpSpPr>
          <a:xfrm rot="-1360551">
            <a:off x="394706" y="320971"/>
            <a:ext cx="1331444" cy="2314370"/>
            <a:chOff x="5100475" y="841475"/>
            <a:chExt cx="845625" cy="1469900"/>
          </a:xfrm>
        </p:grpSpPr>
        <p:sp>
          <p:nvSpPr>
            <p:cNvPr id="19" name="Google Shape;19;p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94133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graphicFrame>
        <p:nvGraphicFramePr>
          <p:cNvPr id="26" name="Google Shape;26;p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 name="Google Shape;27;p3"/>
          <p:cNvSpPr txBox="1">
            <a:spLocks noGrp="1"/>
          </p:cNvSpPr>
          <p:nvPr>
            <p:ph type="title"/>
          </p:nvPr>
        </p:nvSpPr>
        <p:spPr>
          <a:xfrm>
            <a:off x="1885000" y="6053700"/>
            <a:ext cx="8658600" cy="1960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885000" y="1512136"/>
            <a:ext cx="4942800" cy="3227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9200" b="1"/>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29" name="Google Shape;29;p3"/>
          <p:cNvSpPr txBox="1">
            <a:spLocks noGrp="1"/>
          </p:cNvSpPr>
          <p:nvPr>
            <p:ph type="subTitle" idx="1"/>
          </p:nvPr>
        </p:nvSpPr>
        <p:spPr>
          <a:xfrm>
            <a:off x="1885000" y="8329004"/>
            <a:ext cx="8658600" cy="879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 name="Google Shape;30;p3"/>
          <p:cNvGrpSpPr/>
          <p:nvPr/>
        </p:nvGrpSpPr>
        <p:grpSpPr>
          <a:xfrm>
            <a:off x="534627" y="808202"/>
            <a:ext cx="148650" cy="8670600"/>
            <a:chOff x="267313" y="404101"/>
            <a:chExt cx="74325" cy="4335300"/>
          </a:xfrm>
        </p:grpSpPr>
        <p:cxnSp>
          <p:nvCxnSpPr>
            <p:cNvPr id="31" name="Google Shape;31;p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33" name="Google Shape;33;p3"/>
          <p:cNvGrpSpPr/>
          <p:nvPr/>
        </p:nvGrpSpPr>
        <p:grpSpPr>
          <a:xfrm>
            <a:off x="812400" y="479701"/>
            <a:ext cx="16663200" cy="148650"/>
            <a:chOff x="406200" y="239850"/>
            <a:chExt cx="8331600" cy="74325"/>
          </a:xfrm>
        </p:grpSpPr>
        <p:cxnSp>
          <p:nvCxnSpPr>
            <p:cNvPr id="34" name="Google Shape;34;p3"/>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3"/>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578915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graphicFrame>
        <p:nvGraphicFramePr>
          <p:cNvPr id="37" name="Google Shape;37;p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38" name="Google Shape;38;p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 name="Google Shape;39;p4"/>
          <p:cNvSpPr txBox="1">
            <a:spLocks noGrp="1"/>
          </p:cNvSpPr>
          <p:nvPr>
            <p:ph type="body" idx="1"/>
          </p:nvPr>
        </p:nvSpPr>
        <p:spPr>
          <a:xfrm>
            <a:off x="1440000" y="2246126"/>
            <a:ext cx="15408000" cy="7752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SzPts val="1400"/>
              <a:buFont typeface="Nunito Light"/>
              <a:buChar char="●"/>
              <a:defRPr/>
            </a:lvl1pPr>
            <a:lvl2pPr marL="1828800" lvl="1" indent="-635000" rtl="0">
              <a:lnSpc>
                <a:spcPct val="100000"/>
              </a:lnSpc>
              <a:spcBef>
                <a:spcPts val="0"/>
              </a:spcBef>
              <a:spcAft>
                <a:spcPts val="0"/>
              </a:spcAft>
              <a:buSzPts val="1400"/>
              <a:buFont typeface="Nunito Light"/>
              <a:buChar char="○"/>
              <a:defRPr/>
            </a:lvl2pPr>
            <a:lvl3pPr marL="2743200" lvl="2" indent="-635000" rtl="0">
              <a:lnSpc>
                <a:spcPct val="100000"/>
              </a:lnSpc>
              <a:spcBef>
                <a:spcPts val="0"/>
              </a:spcBef>
              <a:spcAft>
                <a:spcPts val="0"/>
              </a:spcAft>
              <a:buSzPts val="1400"/>
              <a:buFont typeface="Nunito Light"/>
              <a:buChar char="■"/>
              <a:defRPr/>
            </a:lvl3pPr>
            <a:lvl4pPr marL="3657600" lvl="3" indent="-635000" rtl="0">
              <a:lnSpc>
                <a:spcPct val="100000"/>
              </a:lnSpc>
              <a:spcBef>
                <a:spcPts val="0"/>
              </a:spcBef>
              <a:spcAft>
                <a:spcPts val="0"/>
              </a:spcAft>
              <a:buSzPts val="1400"/>
              <a:buFont typeface="Nunito Light"/>
              <a:buChar char="●"/>
              <a:defRPr/>
            </a:lvl4pPr>
            <a:lvl5pPr marL="4572000" lvl="4" indent="-635000" rtl="0">
              <a:lnSpc>
                <a:spcPct val="100000"/>
              </a:lnSpc>
              <a:spcBef>
                <a:spcPts val="0"/>
              </a:spcBef>
              <a:spcAft>
                <a:spcPts val="0"/>
              </a:spcAft>
              <a:buSzPts val="1400"/>
              <a:buFont typeface="Nunito Light"/>
              <a:buChar char="○"/>
              <a:defRPr/>
            </a:lvl5pPr>
            <a:lvl6pPr marL="5486400" lvl="5" indent="-635000" rtl="0">
              <a:lnSpc>
                <a:spcPct val="100000"/>
              </a:lnSpc>
              <a:spcBef>
                <a:spcPts val="0"/>
              </a:spcBef>
              <a:spcAft>
                <a:spcPts val="0"/>
              </a:spcAft>
              <a:buSzPts val="1400"/>
              <a:buFont typeface="Nunito Light"/>
              <a:buChar char="■"/>
              <a:defRPr/>
            </a:lvl6pPr>
            <a:lvl7pPr marL="6400800" lvl="6" indent="-635000" rtl="0">
              <a:lnSpc>
                <a:spcPct val="100000"/>
              </a:lnSpc>
              <a:spcBef>
                <a:spcPts val="0"/>
              </a:spcBef>
              <a:spcAft>
                <a:spcPts val="0"/>
              </a:spcAft>
              <a:buSzPts val="1400"/>
              <a:buFont typeface="Nunito Light"/>
              <a:buChar char="●"/>
              <a:defRPr/>
            </a:lvl7pPr>
            <a:lvl8pPr marL="7315200" lvl="7" indent="-635000" rtl="0">
              <a:lnSpc>
                <a:spcPct val="100000"/>
              </a:lnSpc>
              <a:spcBef>
                <a:spcPts val="0"/>
              </a:spcBef>
              <a:spcAft>
                <a:spcPts val="0"/>
              </a:spcAft>
              <a:buSzPts val="1400"/>
              <a:buFont typeface="Nunito Light"/>
              <a:buChar char="○"/>
              <a:defRPr/>
            </a:lvl8pPr>
            <a:lvl9pPr marL="8229600" lvl="8" indent="-635000" rtl="0">
              <a:lnSpc>
                <a:spcPct val="100000"/>
              </a:lnSpc>
              <a:spcBef>
                <a:spcPts val="0"/>
              </a:spcBef>
              <a:spcAft>
                <a:spcPts val="0"/>
              </a:spcAft>
              <a:buSzPts val="1400"/>
              <a:buFont typeface="Nunito Light"/>
              <a:buChar char="■"/>
              <a:defRPr/>
            </a:lvl9pPr>
          </a:lstStyle>
          <a:p>
            <a:endParaRPr/>
          </a:p>
        </p:txBody>
      </p:sp>
      <p:cxnSp>
        <p:nvCxnSpPr>
          <p:cNvPr id="40" name="Google Shape;40;p4"/>
          <p:cNvCxnSpPr/>
          <p:nvPr/>
        </p:nvCxnSpPr>
        <p:spPr>
          <a:xfrm>
            <a:off x="812400" y="9643150"/>
            <a:ext cx="16663200" cy="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1;p4"/>
          <p:cNvCxnSpPr/>
          <p:nvPr/>
        </p:nvCxnSpPr>
        <p:spPr>
          <a:xfrm>
            <a:off x="812400" y="9791800"/>
            <a:ext cx="16663200" cy="0"/>
          </a:xfrm>
          <a:prstGeom prst="straightConnector1">
            <a:avLst/>
          </a:prstGeom>
          <a:noFill/>
          <a:ln w="19050" cap="flat" cmpd="sng">
            <a:solidFill>
              <a:schemeClr val="dk1"/>
            </a:solidFill>
            <a:prstDash val="solid"/>
            <a:round/>
            <a:headEnd type="none" w="med" len="med"/>
            <a:tailEnd type="none" w="med" len="med"/>
          </a:ln>
        </p:spPr>
      </p:cxnSp>
      <p:grpSp>
        <p:nvGrpSpPr>
          <p:cNvPr id="42" name="Google Shape;42;p4"/>
          <p:cNvGrpSpPr/>
          <p:nvPr/>
        </p:nvGrpSpPr>
        <p:grpSpPr>
          <a:xfrm>
            <a:off x="17604677" y="808202"/>
            <a:ext cx="148650" cy="8670600"/>
            <a:chOff x="8802338" y="404101"/>
            <a:chExt cx="74325" cy="4335300"/>
          </a:xfrm>
        </p:grpSpPr>
        <p:cxnSp>
          <p:nvCxnSpPr>
            <p:cNvPr id="43" name="Google Shape;43;p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44;p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432190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aphicFrame>
        <p:nvGraphicFramePr>
          <p:cNvPr id="68" name="Google Shape;68;p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9" name="Google Shape;69;p7"/>
          <p:cNvSpPr txBox="1">
            <a:spLocks noGrp="1"/>
          </p:cNvSpPr>
          <p:nvPr>
            <p:ph type="title"/>
          </p:nvPr>
        </p:nvSpPr>
        <p:spPr>
          <a:xfrm>
            <a:off x="1440000" y="890050"/>
            <a:ext cx="15421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 name="Google Shape;70;p7"/>
          <p:cNvSpPr txBox="1">
            <a:spLocks noGrp="1"/>
          </p:cNvSpPr>
          <p:nvPr>
            <p:ph type="subTitle" idx="1"/>
          </p:nvPr>
        </p:nvSpPr>
        <p:spPr>
          <a:xfrm>
            <a:off x="1440000" y="3343136"/>
            <a:ext cx="7989000" cy="4327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71" name="Google Shape;71;p7"/>
          <p:cNvGrpSpPr/>
          <p:nvPr/>
        </p:nvGrpSpPr>
        <p:grpSpPr>
          <a:xfrm>
            <a:off x="812400" y="9643151"/>
            <a:ext cx="16663200" cy="148650"/>
            <a:chOff x="406200" y="4821575"/>
            <a:chExt cx="8331600" cy="74325"/>
          </a:xfrm>
        </p:grpSpPr>
        <p:cxnSp>
          <p:nvCxnSpPr>
            <p:cNvPr id="72" name="Google Shape;72;p7"/>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73" name="Google Shape;73;p7"/>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22777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graphicFrame>
        <p:nvGraphicFramePr>
          <p:cNvPr id="84" name="Google Shape;84;p9"/>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85" name="Google Shape;85;p9"/>
          <p:cNvSpPr txBox="1">
            <a:spLocks noGrp="1"/>
          </p:cNvSpPr>
          <p:nvPr>
            <p:ph type="title"/>
          </p:nvPr>
        </p:nvSpPr>
        <p:spPr>
          <a:xfrm>
            <a:off x="2020250" y="2889338"/>
            <a:ext cx="9314400" cy="283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6" name="Google Shape;86;p9"/>
          <p:cNvSpPr txBox="1">
            <a:spLocks noGrp="1"/>
          </p:cNvSpPr>
          <p:nvPr>
            <p:ph type="subTitle" idx="1"/>
          </p:nvPr>
        </p:nvSpPr>
        <p:spPr>
          <a:xfrm>
            <a:off x="2020250" y="5984688"/>
            <a:ext cx="9314400" cy="1413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 name="Google Shape;87;p9"/>
          <p:cNvGrpSpPr/>
          <p:nvPr/>
        </p:nvGrpSpPr>
        <p:grpSpPr>
          <a:xfrm>
            <a:off x="812400" y="9643151"/>
            <a:ext cx="16663200" cy="148650"/>
            <a:chOff x="406200" y="4821575"/>
            <a:chExt cx="8331600" cy="74325"/>
          </a:xfrm>
        </p:grpSpPr>
        <p:cxnSp>
          <p:nvCxnSpPr>
            <p:cNvPr id="88" name="Google Shape;88;p9"/>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9"/>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0" name="Google Shape;90;p9"/>
          <p:cNvGrpSpPr/>
          <p:nvPr/>
        </p:nvGrpSpPr>
        <p:grpSpPr>
          <a:xfrm>
            <a:off x="812400" y="479701"/>
            <a:ext cx="16663200" cy="148650"/>
            <a:chOff x="406200" y="239850"/>
            <a:chExt cx="8331600" cy="74325"/>
          </a:xfrm>
        </p:grpSpPr>
        <p:cxnSp>
          <p:nvCxnSpPr>
            <p:cNvPr id="91" name="Google Shape;91;p9"/>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92" name="Google Shape;92;p9"/>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3" name="Google Shape;93;p9"/>
          <p:cNvGrpSpPr/>
          <p:nvPr/>
        </p:nvGrpSpPr>
        <p:grpSpPr>
          <a:xfrm>
            <a:off x="534627" y="808202"/>
            <a:ext cx="148650" cy="8670600"/>
            <a:chOff x="267313" y="404101"/>
            <a:chExt cx="74325" cy="4335300"/>
          </a:xfrm>
        </p:grpSpPr>
        <p:cxnSp>
          <p:nvCxnSpPr>
            <p:cNvPr id="94" name="Google Shape;94;p9"/>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9"/>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96" name="Google Shape;96;p9"/>
          <p:cNvGrpSpPr/>
          <p:nvPr/>
        </p:nvGrpSpPr>
        <p:grpSpPr>
          <a:xfrm>
            <a:off x="17604677" y="808202"/>
            <a:ext cx="148650" cy="8670600"/>
            <a:chOff x="8802338" y="404101"/>
            <a:chExt cx="74325" cy="4335300"/>
          </a:xfrm>
        </p:grpSpPr>
        <p:cxnSp>
          <p:nvCxnSpPr>
            <p:cNvPr id="97" name="Google Shape;97;p9"/>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8" name="Google Shape;98;p9"/>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60354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graphicFrame>
        <p:nvGraphicFramePr>
          <p:cNvPr id="106" name="Google Shape;106;p11"/>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7" name="Google Shape;107;p11"/>
          <p:cNvSpPr txBox="1">
            <a:spLocks noGrp="1"/>
          </p:cNvSpPr>
          <p:nvPr>
            <p:ph type="title" hasCustomPrompt="1"/>
          </p:nvPr>
        </p:nvSpPr>
        <p:spPr>
          <a:xfrm>
            <a:off x="2568000" y="3162076"/>
            <a:ext cx="13152000" cy="2362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b="1"/>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08" name="Google Shape;108;p11"/>
          <p:cNvSpPr txBox="1">
            <a:spLocks noGrp="1"/>
          </p:cNvSpPr>
          <p:nvPr>
            <p:ph type="subTitle" idx="1"/>
          </p:nvPr>
        </p:nvSpPr>
        <p:spPr>
          <a:xfrm>
            <a:off x="4670400" y="6130726"/>
            <a:ext cx="8947200" cy="994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grpSp>
        <p:nvGrpSpPr>
          <p:cNvPr id="109" name="Google Shape;109;p11"/>
          <p:cNvGrpSpPr/>
          <p:nvPr/>
        </p:nvGrpSpPr>
        <p:grpSpPr>
          <a:xfrm>
            <a:off x="812400" y="9643151"/>
            <a:ext cx="16663200" cy="148650"/>
            <a:chOff x="406200" y="4821575"/>
            <a:chExt cx="8331600" cy="74325"/>
          </a:xfrm>
        </p:grpSpPr>
        <p:cxnSp>
          <p:nvCxnSpPr>
            <p:cNvPr id="110" name="Google Shape;110;p11"/>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11" name="Google Shape;111;p11"/>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12" name="Google Shape;112;p11"/>
          <p:cNvGrpSpPr/>
          <p:nvPr/>
        </p:nvGrpSpPr>
        <p:grpSpPr>
          <a:xfrm>
            <a:off x="812400" y="479701"/>
            <a:ext cx="16663200" cy="148650"/>
            <a:chOff x="406200" y="239850"/>
            <a:chExt cx="8331600" cy="74325"/>
          </a:xfrm>
        </p:grpSpPr>
        <p:cxnSp>
          <p:nvCxnSpPr>
            <p:cNvPr id="113" name="Google Shape;113;p11"/>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14" name="Google Shape;114;p11"/>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15" name="Google Shape;115;p11"/>
          <p:cNvGrpSpPr/>
          <p:nvPr/>
        </p:nvGrpSpPr>
        <p:grpSpPr>
          <a:xfrm>
            <a:off x="17604677" y="808202"/>
            <a:ext cx="148650" cy="8670600"/>
            <a:chOff x="8802338" y="404101"/>
            <a:chExt cx="74325" cy="4335300"/>
          </a:xfrm>
        </p:grpSpPr>
        <p:cxnSp>
          <p:nvCxnSpPr>
            <p:cNvPr id="116" name="Google Shape;116;p11"/>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17" name="Google Shape;117;p11"/>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18" name="Google Shape;118;p11"/>
          <p:cNvGrpSpPr/>
          <p:nvPr/>
        </p:nvGrpSpPr>
        <p:grpSpPr>
          <a:xfrm>
            <a:off x="534627" y="808202"/>
            <a:ext cx="148650" cy="8670600"/>
            <a:chOff x="267313" y="404101"/>
            <a:chExt cx="74325" cy="4335300"/>
          </a:xfrm>
        </p:grpSpPr>
        <p:cxnSp>
          <p:nvCxnSpPr>
            <p:cNvPr id="119" name="Google Shape;119;p11"/>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20" name="Google Shape;120;p11"/>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807054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395363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graphicFrame>
        <p:nvGraphicFramePr>
          <p:cNvPr id="26" name="Google Shape;26;p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 name="Google Shape;27;p3"/>
          <p:cNvSpPr txBox="1">
            <a:spLocks noGrp="1"/>
          </p:cNvSpPr>
          <p:nvPr>
            <p:ph type="title"/>
          </p:nvPr>
        </p:nvSpPr>
        <p:spPr>
          <a:xfrm>
            <a:off x="1885000" y="6053700"/>
            <a:ext cx="8658600" cy="1960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885000" y="1512136"/>
            <a:ext cx="4942800" cy="3227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9200" b="1"/>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29" name="Google Shape;29;p3"/>
          <p:cNvSpPr txBox="1">
            <a:spLocks noGrp="1"/>
          </p:cNvSpPr>
          <p:nvPr>
            <p:ph type="subTitle" idx="1"/>
          </p:nvPr>
        </p:nvSpPr>
        <p:spPr>
          <a:xfrm>
            <a:off x="1885000" y="8329004"/>
            <a:ext cx="8658600" cy="879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 name="Google Shape;30;p3"/>
          <p:cNvGrpSpPr/>
          <p:nvPr/>
        </p:nvGrpSpPr>
        <p:grpSpPr>
          <a:xfrm>
            <a:off x="534627" y="808202"/>
            <a:ext cx="148650" cy="8670600"/>
            <a:chOff x="267313" y="404101"/>
            <a:chExt cx="74325" cy="4335300"/>
          </a:xfrm>
        </p:grpSpPr>
        <p:cxnSp>
          <p:nvCxnSpPr>
            <p:cNvPr id="31" name="Google Shape;31;p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33" name="Google Shape;33;p3"/>
          <p:cNvGrpSpPr/>
          <p:nvPr/>
        </p:nvGrpSpPr>
        <p:grpSpPr>
          <a:xfrm>
            <a:off x="812400" y="479701"/>
            <a:ext cx="16663200" cy="148650"/>
            <a:chOff x="406200" y="239850"/>
            <a:chExt cx="8331600" cy="74325"/>
          </a:xfrm>
        </p:grpSpPr>
        <p:cxnSp>
          <p:nvCxnSpPr>
            <p:cNvPr id="34" name="Google Shape;34;p3"/>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3"/>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41806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2"/>
        <p:cNvGrpSpPr/>
        <p:nvPr/>
      </p:nvGrpSpPr>
      <p:grpSpPr>
        <a:xfrm>
          <a:off x="0" y="0"/>
          <a:ext cx="0" cy="0"/>
          <a:chOff x="0" y="0"/>
          <a:chExt cx="0" cy="0"/>
        </a:xfrm>
      </p:grpSpPr>
      <p:graphicFrame>
        <p:nvGraphicFramePr>
          <p:cNvPr id="123" name="Google Shape;123;p1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24" name="Google Shape;124;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 name="Google Shape;125;p13"/>
          <p:cNvSpPr txBox="1">
            <a:spLocks noGrp="1"/>
          </p:cNvSpPr>
          <p:nvPr>
            <p:ph type="subTitle" idx="1"/>
          </p:nvPr>
        </p:nvSpPr>
        <p:spPr>
          <a:xfrm>
            <a:off x="243607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3"/>
          <p:cNvSpPr txBox="1">
            <a:spLocks noGrp="1"/>
          </p:cNvSpPr>
          <p:nvPr>
            <p:ph type="subTitle" idx="2"/>
          </p:nvPr>
        </p:nvSpPr>
        <p:spPr>
          <a:xfrm>
            <a:off x="968872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subTitle" idx="3"/>
          </p:nvPr>
        </p:nvSpPr>
        <p:spPr>
          <a:xfrm>
            <a:off x="9695626" y="741700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subTitle" idx="4"/>
          </p:nvPr>
        </p:nvSpPr>
        <p:spPr>
          <a:xfrm>
            <a:off x="2435976" y="74495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5" hasCustomPrompt="1"/>
          </p:nvPr>
        </p:nvSpPr>
        <p:spPr>
          <a:xfrm>
            <a:off x="2436050" y="32279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0" name="Google Shape;130;p13"/>
          <p:cNvSpPr txBox="1">
            <a:spLocks noGrp="1"/>
          </p:cNvSpPr>
          <p:nvPr>
            <p:ph type="title" idx="6" hasCustomPrompt="1"/>
          </p:nvPr>
        </p:nvSpPr>
        <p:spPr>
          <a:xfrm>
            <a:off x="9681876" y="64380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1" name="Google Shape;131;p13"/>
          <p:cNvSpPr txBox="1">
            <a:spLocks noGrp="1"/>
          </p:cNvSpPr>
          <p:nvPr>
            <p:ph type="title" idx="7" hasCustomPrompt="1"/>
          </p:nvPr>
        </p:nvSpPr>
        <p:spPr>
          <a:xfrm>
            <a:off x="9688700" y="32617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2" name="Google Shape;132;p13"/>
          <p:cNvSpPr txBox="1">
            <a:spLocks noGrp="1"/>
          </p:cNvSpPr>
          <p:nvPr>
            <p:ph type="title" idx="8" hasCustomPrompt="1"/>
          </p:nvPr>
        </p:nvSpPr>
        <p:spPr>
          <a:xfrm>
            <a:off x="2436226" y="64451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3" name="Google Shape;133;p13"/>
          <p:cNvSpPr txBox="1">
            <a:spLocks noGrp="1"/>
          </p:cNvSpPr>
          <p:nvPr>
            <p:ph type="subTitle" idx="9"/>
          </p:nvPr>
        </p:nvSpPr>
        <p:spPr>
          <a:xfrm>
            <a:off x="3988126"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4" name="Google Shape;134;p13"/>
          <p:cNvSpPr txBox="1">
            <a:spLocks noGrp="1"/>
          </p:cNvSpPr>
          <p:nvPr>
            <p:ph type="subTitle" idx="13"/>
          </p:nvPr>
        </p:nvSpPr>
        <p:spPr>
          <a:xfrm>
            <a:off x="11240872"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5" name="Google Shape;135;p13"/>
          <p:cNvSpPr txBox="1">
            <a:spLocks noGrp="1"/>
          </p:cNvSpPr>
          <p:nvPr>
            <p:ph type="subTitle" idx="14"/>
          </p:nvPr>
        </p:nvSpPr>
        <p:spPr>
          <a:xfrm>
            <a:off x="39884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6" name="Google Shape;136;p13"/>
          <p:cNvSpPr txBox="1">
            <a:spLocks noGrp="1"/>
          </p:cNvSpPr>
          <p:nvPr>
            <p:ph type="subTitle" idx="15"/>
          </p:nvPr>
        </p:nvSpPr>
        <p:spPr>
          <a:xfrm>
            <a:off x="112478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137" name="Google Shape;137;p13"/>
          <p:cNvGrpSpPr/>
          <p:nvPr/>
        </p:nvGrpSpPr>
        <p:grpSpPr>
          <a:xfrm>
            <a:off x="534627" y="808202"/>
            <a:ext cx="148650" cy="8670600"/>
            <a:chOff x="267313" y="404101"/>
            <a:chExt cx="74325" cy="4335300"/>
          </a:xfrm>
        </p:grpSpPr>
        <p:cxnSp>
          <p:nvCxnSpPr>
            <p:cNvPr id="138" name="Google Shape;138;p1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39" name="Google Shape;139;p1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0" name="Google Shape;140;p13"/>
          <p:cNvGrpSpPr/>
          <p:nvPr/>
        </p:nvGrpSpPr>
        <p:grpSpPr>
          <a:xfrm>
            <a:off x="17604677" y="808202"/>
            <a:ext cx="148650" cy="8670600"/>
            <a:chOff x="8802338" y="404101"/>
            <a:chExt cx="74325" cy="4335300"/>
          </a:xfrm>
        </p:grpSpPr>
        <p:cxnSp>
          <p:nvCxnSpPr>
            <p:cNvPr id="141" name="Google Shape;141;p1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42" name="Google Shape;142;p1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3" name="Google Shape;143;p13"/>
          <p:cNvGrpSpPr/>
          <p:nvPr/>
        </p:nvGrpSpPr>
        <p:grpSpPr>
          <a:xfrm>
            <a:off x="812400" y="9643151"/>
            <a:ext cx="16663200" cy="148650"/>
            <a:chOff x="406200" y="4821575"/>
            <a:chExt cx="8331600" cy="74325"/>
          </a:xfrm>
        </p:grpSpPr>
        <p:cxnSp>
          <p:nvCxnSpPr>
            <p:cNvPr id="144" name="Google Shape;144;p13"/>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5" name="Google Shape;145;p13"/>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79506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9"/>
        <p:cNvGrpSpPr/>
        <p:nvPr/>
      </p:nvGrpSpPr>
      <p:grpSpPr>
        <a:xfrm>
          <a:off x="0" y="0"/>
          <a:ext cx="0" cy="0"/>
          <a:chOff x="0" y="0"/>
          <a:chExt cx="0" cy="0"/>
        </a:xfrm>
      </p:grpSpPr>
      <p:graphicFrame>
        <p:nvGraphicFramePr>
          <p:cNvPr id="180" name="Google Shape;180;p1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81" name="Google Shape;181;p1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2" name="Google Shape;182;p17"/>
          <p:cNvGrpSpPr/>
          <p:nvPr/>
        </p:nvGrpSpPr>
        <p:grpSpPr>
          <a:xfrm>
            <a:off x="17604677" y="808202"/>
            <a:ext cx="148650" cy="8670600"/>
            <a:chOff x="8802338" y="404101"/>
            <a:chExt cx="74325" cy="4335300"/>
          </a:xfrm>
        </p:grpSpPr>
        <p:cxnSp>
          <p:nvCxnSpPr>
            <p:cNvPr id="183" name="Google Shape;183;p17"/>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84" name="Google Shape;184;p17"/>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443344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24"/>
        <p:cNvGrpSpPr/>
        <p:nvPr/>
      </p:nvGrpSpPr>
      <p:grpSpPr>
        <a:xfrm>
          <a:off x="0" y="0"/>
          <a:ext cx="0" cy="0"/>
          <a:chOff x="0" y="0"/>
          <a:chExt cx="0" cy="0"/>
        </a:xfrm>
      </p:grpSpPr>
      <p:graphicFrame>
        <p:nvGraphicFramePr>
          <p:cNvPr id="225" name="Google Shape;225;p22"/>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26" name="Google Shape;226;p22"/>
          <p:cNvSpPr txBox="1">
            <a:spLocks noGrp="1"/>
          </p:cNvSpPr>
          <p:nvPr>
            <p:ph type="subTitle" idx="1"/>
          </p:nvPr>
        </p:nvSpPr>
        <p:spPr>
          <a:xfrm>
            <a:off x="4256700" y="4730000"/>
            <a:ext cx="5338200" cy="224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2"/>
          <p:cNvSpPr txBox="1">
            <a:spLocks noGrp="1"/>
          </p:cNvSpPr>
          <p:nvPr>
            <p:ph type="title"/>
          </p:nvPr>
        </p:nvSpPr>
        <p:spPr>
          <a:xfrm>
            <a:off x="4256700" y="890050"/>
            <a:ext cx="97746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28" name="Google Shape;228;p22"/>
          <p:cNvGrpSpPr/>
          <p:nvPr/>
        </p:nvGrpSpPr>
        <p:grpSpPr>
          <a:xfrm>
            <a:off x="534627" y="808202"/>
            <a:ext cx="148650" cy="8670600"/>
            <a:chOff x="267313" y="404101"/>
            <a:chExt cx="74325" cy="4335300"/>
          </a:xfrm>
        </p:grpSpPr>
        <p:cxnSp>
          <p:nvCxnSpPr>
            <p:cNvPr id="229" name="Google Shape;229;p22"/>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30" name="Google Shape;230;p22"/>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31" name="Google Shape;231;p22"/>
          <p:cNvGrpSpPr/>
          <p:nvPr/>
        </p:nvGrpSpPr>
        <p:grpSpPr>
          <a:xfrm>
            <a:off x="17604677" y="808202"/>
            <a:ext cx="148650" cy="8670600"/>
            <a:chOff x="8802338" y="404101"/>
            <a:chExt cx="74325" cy="4335300"/>
          </a:xfrm>
        </p:grpSpPr>
        <p:cxnSp>
          <p:nvCxnSpPr>
            <p:cNvPr id="232" name="Google Shape;232;p22"/>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33" name="Google Shape;233;p22"/>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302336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34"/>
        <p:cNvGrpSpPr/>
        <p:nvPr/>
      </p:nvGrpSpPr>
      <p:grpSpPr>
        <a:xfrm>
          <a:off x="0" y="0"/>
          <a:ext cx="0" cy="0"/>
          <a:chOff x="0" y="0"/>
          <a:chExt cx="0" cy="0"/>
        </a:xfrm>
      </p:grpSpPr>
      <p:graphicFrame>
        <p:nvGraphicFramePr>
          <p:cNvPr id="235" name="Google Shape;235;p23"/>
          <p:cNvGraphicFramePr/>
          <p:nvPr/>
        </p:nvGraphicFramePr>
        <p:xfrm>
          <a:off x="1" y="0"/>
          <a:ext cx="18287750" cy="10287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6" name="Google Shape;236;p2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7" name="Google Shape;237;p23"/>
          <p:cNvSpPr txBox="1">
            <a:spLocks noGrp="1"/>
          </p:cNvSpPr>
          <p:nvPr>
            <p:ph type="subTitle" idx="1"/>
          </p:nvPr>
        </p:nvSpPr>
        <p:spPr>
          <a:xfrm>
            <a:off x="10034472"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3"/>
          <p:cNvSpPr txBox="1">
            <a:spLocks noGrp="1"/>
          </p:cNvSpPr>
          <p:nvPr>
            <p:ph type="subTitle" idx="2"/>
          </p:nvPr>
        </p:nvSpPr>
        <p:spPr>
          <a:xfrm>
            <a:off x="2782726"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3"/>
          <p:cNvSpPr txBox="1">
            <a:spLocks noGrp="1"/>
          </p:cNvSpPr>
          <p:nvPr>
            <p:ph type="subTitle" idx="3"/>
          </p:nvPr>
        </p:nvSpPr>
        <p:spPr>
          <a:xfrm>
            <a:off x="41648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0" name="Google Shape;240;p23"/>
          <p:cNvSpPr txBox="1">
            <a:spLocks noGrp="1"/>
          </p:cNvSpPr>
          <p:nvPr>
            <p:ph type="subTitle" idx="4"/>
          </p:nvPr>
        </p:nvSpPr>
        <p:spPr>
          <a:xfrm>
            <a:off x="114160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41" name="Google Shape;241;p23"/>
          <p:cNvGrpSpPr/>
          <p:nvPr/>
        </p:nvGrpSpPr>
        <p:grpSpPr>
          <a:xfrm>
            <a:off x="534627" y="808202"/>
            <a:ext cx="148650" cy="8670600"/>
            <a:chOff x="267313" y="404101"/>
            <a:chExt cx="74325" cy="4335300"/>
          </a:xfrm>
        </p:grpSpPr>
        <p:cxnSp>
          <p:nvCxnSpPr>
            <p:cNvPr id="242" name="Google Shape;242;p2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3" name="Google Shape;243;p2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44" name="Google Shape;244;p23"/>
          <p:cNvGrpSpPr/>
          <p:nvPr/>
        </p:nvGrpSpPr>
        <p:grpSpPr>
          <a:xfrm>
            <a:off x="17604677" y="808202"/>
            <a:ext cx="148650" cy="8670600"/>
            <a:chOff x="8802338" y="404101"/>
            <a:chExt cx="74325" cy="4335300"/>
          </a:xfrm>
        </p:grpSpPr>
        <p:cxnSp>
          <p:nvCxnSpPr>
            <p:cNvPr id="245" name="Google Shape;245;p2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p2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680990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47"/>
        <p:cNvGrpSpPr/>
        <p:nvPr/>
      </p:nvGrpSpPr>
      <p:grpSpPr>
        <a:xfrm>
          <a:off x="0" y="0"/>
          <a:ext cx="0" cy="0"/>
          <a:chOff x="0" y="0"/>
          <a:chExt cx="0" cy="0"/>
        </a:xfrm>
      </p:grpSpPr>
      <p:graphicFrame>
        <p:nvGraphicFramePr>
          <p:cNvPr id="248" name="Google Shape;248;p2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49" name="Google Shape;249;p2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0" name="Google Shape;250;p24"/>
          <p:cNvSpPr txBox="1">
            <a:spLocks noGrp="1"/>
          </p:cNvSpPr>
          <p:nvPr>
            <p:ph type="subTitle" idx="1"/>
          </p:nvPr>
        </p:nvSpPr>
        <p:spPr>
          <a:xfrm>
            <a:off x="8191082"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24"/>
          <p:cNvSpPr txBox="1">
            <a:spLocks noGrp="1"/>
          </p:cNvSpPr>
          <p:nvPr>
            <p:ph type="subTitle" idx="2"/>
          </p:nvPr>
        </p:nvSpPr>
        <p:spPr>
          <a:xfrm>
            <a:off x="1440000"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2" name="Google Shape;252;p24"/>
          <p:cNvGrpSpPr/>
          <p:nvPr/>
        </p:nvGrpSpPr>
        <p:grpSpPr>
          <a:xfrm>
            <a:off x="17604677" y="808202"/>
            <a:ext cx="148650" cy="8670600"/>
            <a:chOff x="8802338" y="404101"/>
            <a:chExt cx="74325" cy="4335300"/>
          </a:xfrm>
        </p:grpSpPr>
        <p:cxnSp>
          <p:nvCxnSpPr>
            <p:cNvPr id="253" name="Google Shape;253;p2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54" name="Google Shape;254;p2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55" name="Google Shape;255;p24"/>
          <p:cNvGrpSpPr/>
          <p:nvPr/>
        </p:nvGrpSpPr>
        <p:grpSpPr>
          <a:xfrm>
            <a:off x="812400" y="9643151"/>
            <a:ext cx="16663200" cy="148650"/>
            <a:chOff x="406200" y="4821575"/>
            <a:chExt cx="8331600" cy="74325"/>
          </a:xfrm>
        </p:grpSpPr>
        <p:cxnSp>
          <p:nvCxnSpPr>
            <p:cNvPr id="256" name="Google Shape;256;p24"/>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57" name="Google Shape;257;p24"/>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663049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8"/>
        <p:cNvGrpSpPr/>
        <p:nvPr/>
      </p:nvGrpSpPr>
      <p:grpSpPr>
        <a:xfrm>
          <a:off x="0" y="0"/>
          <a:ext cx="0" cy="0"/>
          <a:chOff x="0" y="0"/>
          <a:chExt cx="0" cy="0"/>
        </a:xfrm>
      </p:grpSpPr>
      <p:graphicFrame>
        <p:nvGraphicFramePr>
          <p:cNvPr id="259" name="Google Shape;259;p25"/>
          <p:cNvGraphicFramePr/>
          <p:nvPr/>
        </p:nvGraphicFramePr>
        <p:xfrm>
          <a:off x="1" y="0"/>
          <a:ext cx="18287750" cy="10287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60" name="Google Shape;260;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1" name="Google Shape;261;p25"/>
          <p:cNvSpPr txBox="1">
            <a:spLocks noGrp="1"/>
          </p:cNvSpPr>
          <p:nvPr>
            <p:ph type="subTitle" idx="1"/>
          </p:nvPr>
        </p:nvSpPr>
        <p:spPr>
          <a:xfrm>
            <a:off x="1657650"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5"/>
          <p:cNvSpPr txBox="1">
            <a:spLocks noGrp="1"/>
          </p:cNvSpPr>
          <p:nvPr>
            <p:ph type="subTitle" idx="2"/>
          </p:nvPr>
        </p:nvSpPr>
        <p:spPr>
          <a:xfrm>
            <a:off x="6903592"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25"/>
          <p:cNvSpPr txBox="1">
            <a:spLocks noGrp="1"/>
          </p:cNvSpPr>
          <p:nvPr>
            <p:ph type="subTitle" idx="3"/>
          </p:nvPr>
        </p:nvSpPr>
        <p:spPr>
          <a:xfrm>
            <a:off x="12149548"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25"/>
          <p:cNvSpPr txBox="1">
            <a:spLocks noGrp="1"/>
          </p:cNvSpPr>
          <p:nvPr>
            <p:ph type="subTitle" idx="4"/>
          </p:nvPr>
        </p:nvSpPr>
        <p:spPr>
          <a:xfrm>
            <a:off x="28773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5" name="Google Shape;265;p25"/>
          <p:cNvSpPr txBox="1">
            <a:spLocks noGrp="1"/>
          </p:cNvSpPr>
          <p:nvPr>
            <p:ph type="subTitle" idx="5"/>
          </p:nvPr>
        </p:nvSpPr>
        <p:spPr>
          <a:xfrm>
            <a:off x="81234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6" name="Google Shape;266;p25"/>
          <p:cNvSpPr txBox="1">
            <a:spLocks noGrp="1"/>
          </p:cNvSpPr>
          <p:nvPr>
            <p:ph type="subTitle" idx="6"/>
          </p:nvPr>
        </p:nvSpPr>
        <p:spPr>
          <a:xfrm>
            <a:off x="13369348"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67" name="Google Shape;267;p25"/>
          <p:cNvGrpSpPr/>
          <p:nvPr/>
        </p:nvGrpSpPr>
        <p:grpSpPr>
          <a:xfrm>
            <a:off x="812400" y="9643151"/>
            <a:ext cx="16663200" cy="148650"/>
            <a:chOff x="406200" y="4821575"/>
            <a:chExt cx="8331600" cy="74325"/>
          </a:xfrm>
        </p:grpSpPr>
        <p:cxnSp>
          <p:nvCxnSpPr>
            <p:cNvPr id="268" name="Google Shape;268;p25"/>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25"/>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874245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0"/>
        <p:cNvGrpSpPr/>
        <p:nvPr/>
      </p:nvGrpSpPr>
      <p:grpSpPr>
        <a:xfrm>
          <a:off x="0" y="0"/>
          <a:ext cx="0" cy="0"/>
          <a:chOff x="0" y="0"/>
          <a:chExt cx="0" cy="0"/>
        </a:xfrm>
      </p:grpSpPr>
      <p:graphicFrame>
        <p:nvGraphicFramePr>
          <p:cNvPr id="271" name="Google Shape;271;p26"/>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2" name="Google Shape;272;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3" name="Google Shape;273;p26"/>
          <p:cNvSpPr txBox="1">
            <a:spLocks noGrp="1"/>
          </p:cNvSpPr>
          <p:nvPr>
            <p:ph type="subTitle" idx="1"/>
          </p:nvPr>
        </p:nvSpPr>
        <p:spPr>
          <a:xfrm>
            <a:off x="1440000" y="3413224"/>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4" name="Google Shape;274;p26"/>
          <p:cNvSpPr txBox="1">
            <a:spLocks noGrp="1"/>
          </p:cNvSpPr>
          <p:nvPr>
            <p:ph type="subTitle" idx="2"/>
          </p:nvPr>
        </p:nvSpPr>
        <p:spPr>
          <a:xfrm>
            <a:off x="9144350" y="3413250"/>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6"/>
          <p:cNvSpPr txBox="1">
            <a:spLocks noGrp="1"/>
          </p:cNvSpPr>
          <p:nvPr>
            <p:ph type="subTitle" idx="3"/>
          </p:nvPr>
        </p:nvSpPr>
        <p:spPr>
          <a:xfrm>
            <a:off x="1440000"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26"/>
          <p:cNvSpPr txBox="1">
            <a:spLocks noGrp="1"/>
          </p:cNvSpPr>
          <p:nvPr>
            <p:ph type="subTitle" idx="4"/>
          </p:nvPr>
        </p:nvSpPr>
        <p:spPr>
          <a:xfrm>
            <a:off x="9144348"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26"/>
          <p:cNvSpPr txBox="1">
            <a:spLocks noGrp="1"/>
          </p:cNvSpPr>
          <p:nvPr>
            <p:ph type="subTitle" idx="5"/>
          </p:nvPr>
        </p:nvSpPr>
        <p:spPr>
          <a:xfrm>
            <a:off x="1440000"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8" name="Google Shape;278;p26"/>
          <p:cNvSpPr txBox="1">
            <a:spLocks noGrp="1"/>
          </p:cNvSpPr>
          <p:nvPr>
            <p:ph type="subTitle" idx="6"/>
          </p:nvPr>
        </p:nvSpPr>
        <p:spPr>
          <a:xfrm>
            <a:off x="1440000"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9" name="Google Shape;279;p26"/>
          <p:cNvSpPr txBox="1">
            <a:spLocks noGrp="1"/>
          </p:cNvSpPr>
          <p:nvPr>
            <p:ph type="subTitle" idx="7"/>
          </p:nvPr>
        </p:nvSpPr>
        <p:spPr>
          <a:xfrm>
            <a:off x="9144304"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80" name="Google Shape;280;p26"/>
          <p:cNvSpPr txBox="1">
            <a:spLocks noGrp="1"/>
          </p:cNvSpPr>
          <p:nvPr>
            <p:ph type="subTitle" idx="8"/>
          </p:nvPr>
        </p:nvSpPr>
        <p:spPr>
          <a:xfrm>
            <a:off x="9144304"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81" name="Google Shape;281;p26"/>
          <p:cNvGrpSpPr/>
          <p:nvPr/>
        </p:nvGrpSpPr>
        <p:grpSpPr>
          <a:xfrm>
            <a:off x="17604677" y="808202"/>
            <a:ext cx="148650" cy="8670600"/>
            <a:chOff x="8802338" y="404101"/>
            <a:chExt cx="74325" cy="4335300"/>
          </a:xfrm>
        </p:grpSpPr>
        <p:cxnSp>
          <p:nvCxnSpPr>
            <p:cNvPr id="282" name="Google Shape;282;p26"/>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83" name="Google Shape;283;p26"/>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744557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4"/>
        <p:cNvGrpSpPr/>
        <p:nvPr/>
      </p:nvGrpSpPr>
      <p:grpSpPr>
        <a:xfrm>
          <a:off x="0" y="0"/>
          <a:ext cx="0" cy="0"/>
          <a:chOff x="0" y="0"/>
          <a:chExt cx="0" cy="0"/>
        </a:xfrm>
      </p:grpSpPr>
      <p:graphicFrame>
        <p:nvGraphicFramePr>
          <p:cNvPr id="285" name="Google Shape;285;p2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86" name="Google Shape;286;p2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7" name="Google Shape;287;p27"/>
          <p:cNvSpPr txBox="1">
            <a:spLocks noGrp="1"/>
          </p:cNvSpPr>
          <p:nvPr>
            <p:ph type="subTitle" idx="1"/>
          </p:nvPr>
        </p:nvSpPr>
        <p:spPr>
          <a:xfrm>
            <a:off x="1431650" y="42984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7"/>
          <p:cNvSpPr txBox="1">
            <a:spLocks noGrp="1"/>
          </p:cNvSpPr>
          <p:nvPr>
            <p:ph type="subTitle" idx="2"/>
          </p:nvPr>
        </p:nvSpPr>
        <p:spPr>
          <a:xfrm>
            <a:off x="6871950" y="42984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27"/>
          <p:cNvSpPr txBox="1">
            <a:spLocks noGrp="1"/>
          </p:cNvSpPr>
          <p:nvPr>
            <p:ph type="subTitle" idx="3"/>
          </p:nvPr>
        </p:nvSpPr>
        <p:spPr>
          <a:xfrm>
            <a:off x="1435850" y="75037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27"/>
          <p:cNvSpPr txBox="1">
            <a:spLocks noGrp="1"/>
          </p:cNvSpPr>
          <p:nvPr>
            <p:ph type="subTitle" idx="4"/>
          </p:nvPr>
        </p:nvSpPr>
        <p:spPr>
          <a:xfrm>
            <a:off x="6871950" y="75037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 name="Google Shape;291;p27"/>
          <p:cNvSpPr txBox="1">
            <a:spLocks noGrp="1"/>
          </p:cNvSpPr>
          <p:nvPr>
            <p:ph type="subTitle" idx="5"/>
          </p:nvPr>
        </p:nvSpPr>
        <p:spPr>
          <a:xfrm>
            <a:off x="12308052" y="42984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7"/>
          <p:cNvSpPr txBox="1">
            <a:spLocks noGrp="1"/>
          </p:cNvSpPr>
          <p:nvPr>
            <p:ph type="subTitle" idx="6"/>
          </p:nvPr>
        </p:nvSpPr>
        <p:spPr>
          <a:xfrm>
            <a:off x="12308050" y="75037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27"/>
          <p:cNvSpPr txBox="1">
            <a:spLocks noGrp="1"/>
          </p:cNvSpPr>
          <p:nvPr>
            <p:ph type="subTitle" idx="7"/>
          </p:nvPr>
        </p:nvSpPr>
        <p:spPr>
          <a:xfrm>
            <a:off x="1431650" y="331320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4" name="Google Shape;294;p27"/>
          <p:cNvSpPr txBox="1">
            <a:spLocks noGrp="1"/>
          </p:cNvSpPr>
          <p:nvPr>
            <p:ph type="subTitle" idx="8"/>
          </p:nvPr>
        </p:nvSpPr>
        <p:spPr>
          <a:xfrm>
            <a:off x="6871950" y="331320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5" name="Google Shape;295;p27"/>
          <p:cNvSpPr txBox="1">
            <a:spLocks noGrp="1"/>
          </p:cNvSpPr>
          <p:nvPr>
            <p:ph type="subTitle" idx="9"/>
          </p:nvPr>
        </p:nvSpPr>
        <p:spPr>
          <a:xfrm>
            <a:off x="12308052" y="331320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6" name="Google Shape;296;p27"/>
          <p:cNvSpPr txBox="1">
            <a:spLocks noGrp="1"/>
          </p:cNvSpPr>
          <p:nvPr>
            <p:ph type="subTitle" idx="13"/>
          </p:nvPr>
        </p:nvSpPr>
        <p:spPr>
          <a:xfrm>
            <a:off x="1435850" y="651845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7" name="Google Shape;297;p27"/>
          <p:cNvSpPr txBox="1">
            <a:spLocks noGrp="1"/>
          </p:cNvSpPr>
          <p:nvPr>
            <p:ph type="subTitle" idx="14"/>
          </p:nvPr>
        </p:nvSpPr>
        <p:spPr>
          <a:xfrm>
            <a:off x="6871950" y="651845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8" name="Google Shape;298;p27"/>
          <p:cNvSpPr txBox="1">
            <a:spLocks noGrp="1"/>
          </p:cNvSpPr>
          <p:nvPr>
            <p:ph type="subTitle" idx="15"/>
          </p:nvPr>
        </p:nvSpPr>
        <p:spPr>
          <a:xfrm>
            <a:off x="12308050" y="651845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105554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graphicFrame>
        <p:nvGraphicFramePr>
          <p:cNvPr id="344" name="Google Shape;344;p31"/>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345" name="Google Shape;345;p31"/>
          <p:cNvGrpSpPr/>
          <p:nvPr/>
        </p:nvGrpSpPr>
        <p:grpSpPr>
          <a:xfrm>
            <a:off x="812400" y="479701"/>
            <a:ext cx="16663200" cy="148650"/>
            <a:chOff x="406200" y="239850"/>
            <a:chExt cx="8331600" cy="74325"/>
          </a:xfrm>
        </p:grpSpPr>
        <p:cxnSp>
          <p:nvCxnSpPr>
            <p:cNvPr id="346" name="Google Shape;346;p31"/>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47" name="Google Shape;347;p31"/>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348" name="Google Shape;348;p31"/>
          <p:cNvGrpSpPr/>
          <p:nvPr/>
        </p:nvGrpSpPr>
        <p:grpSpPr>
          <a:xfrm>
            <a:off x="13433937" y="9240322"/>
            <a:ext cx="4738858" cy="944292"/>
            <a:chOff x="4562225" y="4640000"/>
            <a:chExt cx="2806050" cy="559150"/>
          </a:xfrm>
        </p:grpSpPr>
        <p:sp>
          <p:nvSpPr>
            <p:cNvPr id="349" name="Google Shape;349;p31"/>
            <p:cNvSpPr/>
            <p:nvPr/>
          </p:nvSpPr>
          <p:spPr>
            <a:xfrm>
              <a:off x="4562225" y="4640000"/>
              <a:ext cx="2806050" cy="559150"/>
            </a:xfrm>
            <a:custGeom>
              <a:avLst/>
              <a:gdLst/>
              <a:ahLst/>
              <a:cxnLst/>
              <a:rect l="l" t="t" r="r" b="b"/>
              <a:pathLst>
                <a:path w="112242" h="22366" extrusionOk="0">
                  <a:moveTo>
                    <a:pt x="110686" y="1"/>
                  </a:moveTo>
                  <a:cubicBezTo>
                    <a:pt x="110676" y="1"/>
                    <a:pt x="110667" y="1"/>
                    <a:pt x="110658" y="1"/>
                  </a:cubicBezTo>
                  <a:lnTo>
                    <a:pt x="1071" y="2896"/>
                  </a:lnTo>
                  <a:cubicBezTo>
                    <a:pt x="472" y="2913"/>
                    <a:pt x="1" y="3411"/>
                    <a:pt x="16" y="4008"/>
                  </a:cubicBezTo>
                  <a:lnTo>
                    <a:pt x="473" y="21312"/>
                  </a:lnTo>
                  <a:cubicBezTo>
                    <a:pt x="490" y="21899"/>
                    <a:pt x="971" y="22366"/>
                    <a:pt x="1554" y="22366"/>
                  </a:cubicBezTo>
                  <a:cubicBezTo>
                    <a:pt x="1564" y="22366"/>
                    <a:pt x="1575" y="22366"/>
                    <a:pt x="1585" y="22366"/>
                  </a:cubicBezTo>
                  <a:lnTo>
                    <a:pt x="111174" y="19470"/>
                  </a:lnTo>
                  <a:cubicBezTo>
                    <a:pt x="111771" y="19454"/>
                    <a:pt x="112242" y="18958"/>
                    <a:pt x="112227" y="18359"/>
                  </a:cubicBezTo>
                  <a:lnTo>
                    <a:pt x="111769" y="1056"/>
                  </a:lnTo>
                  <a:cubicBezTo>
                    <a:pt x="111755" y="466"/>
                    <a:pt x="111272" y="1"/>
                    <a:pt x="11068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31"/>
            <p:cNvSpPr/>
            <p:nvPr/>
          </p:nvSpPr>
          <p:spPr>
            <a:xfrm>
              <a:off x="4589425" y="4667525"/>
              <a:ext cx="2751200" cy="504825"/>
            </a:xfrm>
            <a:custGeom>
              <a:avLst/>
              <a:gdLst/>
              <a:ahLst/>
              <a:cxnLst/>
              <a:rect l="l" t="t" r="r" b="b"/>
              <a:pathLst>
                <a:path w="110048" h="20193" extrusionOk="0">
                  <a:moveTo>
                    <a:pt x="109590" y="0"/>
                  </a:moveTo>
                  <a:lnTo>
                    <a:pt x="1" y="2890"/>
                  </a:lnTo>
                  <a:lnTo>
                    <a:pt x="457" y="20193"/>
                  </a:lnTo>
                  <a:lnTo>
                    <a:pt x="110047" y="17305"/>
                  </a:lnTo>
                  <a:lnTo>
                    <a:pt x="10959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31"/>
            <p:cNvSpPr/>
            <p:nvPr/>
          </p:nvSpPr>
          <p:spPr>
            <a:xfrm>
              <a:off x="4598850" y="5024050"/>
              <a:ext cx="2740475" cy="100550"/>
            </a:xfrm>
            <a:custGeom>
              <a:avLst/>
              <a:gdLst/>
              <a:ahLst/>
              <a:cxnLst/>
              <a:rect l="l" t="t" r="r" b="b"/>
              <a:pathLst>
                <a:path w="109619" h="4022" extrusionOk="0">
                  <a:moveTo>
                    <a:pt x="109589" y="0"/>
                  </a:moveTo>
                  <a:lnTo>
                    <a:pt x="0" y="2889"/>
                  </a:lnTo>
                  <a:lnTo>
                    <a:pt x="30" y="4022"/>
                  </a:lnTo>
                  <a:lnTo>
                    <a:pt x="109619" y="1132"/>
                  </a:lnTo>
                  <a:lnTo>
                    <a:pt x="10958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31"/>
            <p:cNvSpPr/>
            <p:nvPr/>
          </p:nvSpPr>
          <p:spPr>
            <a:xfrm>
              <a:off x="4660525" y="4737450"/>
              <a:ext cx="22500" cy="206300"/>
            </a:xfrm>
            <a:custGeom>
              <a:avLst/>
              <a:gdLst/>
              <a:ahLst/>
              <a:cxnLst/>
              <a:rect l="l" t="t" r="r" b="b"/>
              <a:pathLst>
                <a:path w="900" h="8252" extrusionOk="0">
                  <a:moveTo>
                    <a:pt x="683" y="0"/>
                  </a:moveTo>
                  <a:lnTo>
                    <a:pt x="1" y="17"/>
                  </a:lnTo>
                  <a:lnTo>
                    <a:pt x="219" y="8251"/>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31"/>
            <p:cNvSpPr/>
            <p:nvPr/>
          </p:nvSpPr>
          <p:spPr>
            <a:xfrm>
              <a:off x="4714425" y="4736025"/>
              <a:ext cx="20250" cy="121025"/>
            </a:xfrm>
            <a:custGeom>
              <a:avLst/>
              <a:gdLst/>
              <a:ahLst/>
              <a:cxnLst/>
              <a:rect l="l" t="t" r="r" b="b"/>
              <a:pathLst>
                <a:path w="810" h="4841" extrusionOk="0">
                  <a:moveTo>
                    <a:pt x="682" y="0"/>
                  </a:moveTo>
                  <a:lnTo>
                    <a:pt x="1" y="19"/>
                  </a:lnTo>
                  <a:lnTo>
                    <a:pt x="127" y="4841"/>
                  </a:lnTo>
                  <a:lnTo>
                    <a:pt x="810"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31"/>
            <p:cNvSpPr/>
            <p:nvPr/>
          </p:nvSpPr>
          <p:spPr>
            <a:xfrm>
              <a:off x="4770750" y="4734525"/>
              <a:ext cx="20250" cy="121025"/>
            </a:xfrm>
            <a:custGeom>
              <a:avLst/>
              <a:gdLst/>
              <a:ahLst/>
              <a:cxnLst/>
              <a:rect l="l" t="t" r="r" b="b"/>
              <a:pathLst>
                <a:path w="810" h="4841" extrusionOk="0">
                  <a:moveTo>
                    <a:pt x="683" y="1"/>
                  </a:moveTo>
                  <a:lnTo>
                    <a:pt x="1" y="19"/>
                  </a:lnTo>
                  <a:lnTo>
                    <a:pt x="129" y="4841"/>
                  </a:lnTo>
                  <a:lnTo>
                    <a:pt x="810" y="4824"/>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31"/>
            <p:cNvSpPr/>
            <p:nvPr/>
          </p:nvSpPr>
          <p:spPr>
            <a:xfrm>
              <a:off x="4827125" y="4733075"/>
              <a:ext cx="20250" cy="121025"/>
            </a:xfrm>
            <a:custGeom>
              <a:avLst/>
              <a:gdLst/>
              <a:ahLst/>
              <a:cxnLst/>
              <a:rect l="l" t="t" r="r" b="b"/>
              <a:pathLst>
                <a:path w="810" h="4841" extrusionOk="0">
                  <a:moveTo>
                    <a:pt x="683" y="0"/>
                  </a:moveTo>
                  <a:lnTo>
                    <a:pt x="0" y="19"/>
                  </a:lnTo>
                  <a:lnTo>
                    <a:pt x="129"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31"/>
            <p:cNvSpPr/>
            <p:nvPr/>
          </p:nvSpPr>
          <p:spPr>
            <a:xfrm>
              <a:off x="4883500" y="47315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31"/>
            <p:cNvSpPr/>
            <p:nvPr/>
          </p:nvSpPr>
          <p:spPr>
            <a:xfrm>
              <a:off x="4937966" y="4733196"/>
              <a:ext cx="23275" cy="206475"/>
            </a:xfrm>
            <a:custGeom>
              <a:avLst/>
              <a:gdLst/>
              <a:ahLst/>
              <a:cxnLst/>
              <a:rect l="l" t="t" r="r" b="b"/>
              <a:pathLst>
                <a:path w="931" h="8259" extrusionOk="0">
                  <a:moveTo>
                    <a:pt x="683" y="1"/>
                  </a:moveTo>
                  <a:lnTo>
                    <a:pt x="1" y="23"/>
                  </a:lnTo>
                  <a:lnTo>
                    <a:pt x="249" y="8259"/>
                  </a:lnTo>
                  <a:lnTo>
                    <a:pt x="931" y="8239"/>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31"/>
            <p:cNvSpPr/>
            <p:nvPr/>
          </p:nvSpPr>
          <p:spPr>
            <a:xfrm>
              <a:off x="4988850" y="472877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31"/>
            <p:cNvSpPr/>
            <p:nvPr/>
          </p:nvSpPr>
          <p:spPr>
            <a:xfrm>
              <a:off x="5045175" y="4727325"/>
              <a:ext cx="20250" cy="121025"/>
            </a:xfrm>
            <a:custGeom>
              <a:avLst/>
              <a:gdLst/>
              <a:ahLst/>
              <a:cxnLst/>
              <a:rect l="l" t="t" r="r" b="b"/>
              <a:pathLst>
                <a:path w="810" h="4841" extrusionOk="0">
                  <a:moveTo>
                    <a:pt x="683" y="1"/>
                  </a:moveTo>
                  <a:lnTo>
                    <a:pt x="1"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31"/>
            <p:cNvSpPr/>
            <p:nvPr/>
          </p:nvSpPr>
          <p:spPr>
            <a:xfrm>
              <a:off x="5101675" y="4725700"/>
              <a:ext cx="20225" cy="121050"/>
            </a:xfrm>
            <a:custGeom>
              <a:avLst/>
              <a:gdLst/>
              <a:ahLst/>
              <a:cxnLst/>
              <a:rect l="l" t="t" r="r" b="b"/>
              <a:pathLst>
                <a:path w="809" h="4842" extrusionOk="0">
                  <a:moveTo>
                    <a:pt x="682" y="1"/>
                  </a:moveTo>
                  <a:lnTo>
                    <a:pt x="0" y="17"/>
                  </a:lnTo>
                  <a:lnTo>
                    <a:pt x="127" y="4841"/>
                  </a:lnTo>
                  <a:lnTo>
                    <a:pt x="809" y="4823"/>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31"/>
            <p:cNvSpPr/>
            <p:nvPr/>
          </p:nvSpPr>
          <p:spPr>
            <a:xfrm>
              <a:off x="5157900" y="472432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31"/>
            <p:cNvSpPr/>
            <p:nvPr/>
          </p:nvSpPr>
          <p:spPr>
            <a:xfrm>
              <a:off x="5209400" y="4722925"/>
              <a:ext cx="22500" cy="206300"/>
            </a:xfrm>
            <a:custGeom>
              <a:avLst/>
              <a:gdLst/>
              <a:ahLst/>
              <a:cxnLst/>
              <a:rect l="l" t="t" r="r" b="b"/>
              <a:pathLst>
                <a:path w="900" h="8252" extrusionOk="0">
                  <a:moveTo>
                    <a:pt x="683" y="0"/>
                  </a:moveTo>
                  <a:lnTo>
                    <a:pt x="1" y="19"/>
                  </a:lnTo>
                  <a:lnTo>
                    <a:pt x="219" y="8252"/>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31"/>
            <p:cNvSpPr/>
            <p:nvPr/>
          </p:nvSpPr>
          <p:spPr>
            <a:xfrm>
              <a:off x="5263275" y="4721550"/>
              <a:ext cx="20250" cy="121025"/>
            </a:xfrm>
            <a:custGeom>
              <a:avLst/>
              <a:gdLst/>
              <a:ahLst/>
              <a:cxnLst/>
              <a:rect l="l" t="t" r="r" b="b"/>
              <a:pathLst>
                <a:path w="810" h="4841" extrusionOk="0">
                  <a:moveTo>
                    <a:pt x="681" y="0"/>
                  </a:moveTo>
                  <a:lnTo>
                    <a:pt x="0"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31"/>
            <p:cNvSpPr/>
            <p:nvPr/>
          </p:nvSpPr>
          <p:spPr>
            <a:xfrm>
              <a:off x="5319600" y="4720100"/>
              <a:ext cx="20225" cy="121025"/>
            </a:xfrm>
            <a:custGeom>
              <a:avLst/>
              <a:gdLst/>
              <a:ahLst/>
              <a:cxnLst/>
              <a:rect l="l" t="t" r="r" b="b"/>
              <a:pathLst>
                <a:path w="809" h="4841" extrusionOk="0">
                  <a:moveTo>
                    <a:pt x="682" y="0"/>
                  </a:moveTo>
                  <a:lnTo>
                    <a:pt x="0" y="19"/>
                  </a:lnTo>
                  <a:lnTo>
                    <a:pt x="128"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31"/>
            <p:cNvSpPr/>
            <p:nvPr/>
          </p:nvSpPr>
          <p:spPr>
            <a:xfrm>
              <a:off x="5375950" y="4718600"/>
              <a:ext cx="20250" cy="121025"/>
            </a:xfrm>
            <a:custGeom>
              <a:avLst/>
              <a:gdLst/>
              <a:ahLst/>
              <a:cxnLst/>
              <a:rect l="l" t="t" r="r" b="b"/>
              <a:pathLst>
                <a:path w="810" h="4841" extrusionOk="0">
                  <a:moveTo>
                    <a:pt x="683" y="0"/>
                  </a:moveTo>
                  <a:lnTo>
                    <a:pt x="1" y="19"/>
                  </a:lnTo>
                  <a:lnTo>
                    <a:pt x="129" y="4841"/>
                  </a:lnTo>
                  <a:lnTo>
                    <a:pt x="810"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31"/>
            <p:cNvSpPr/>
            <p:nvPr/>
          </p:nvSpPr>
          <p:spPr>
            <a:xfrm>
              <a:off x="5432325" y="4717100"/>
              <a:ext cx="20250" cy="121025"/>
            </a:xfrm>
            <a:custGeom>
              <a:avLst/>
              <a:gdLst/>
              <a:ahLst/>
              <a:cxnLst/>
              <a:rect l="l" t="t" r="r" b="b"/>
              <a:pathLst>
                <a:path w="810" h="4841" extrusionOk="0">
                  <a:moveTo>
                    <a:pt x="683" y="0"/>
                  </a:moveTo>
                  <a:lnTo>
                    <a:pt x="0" y="19"/>
                  </a:lnTo>
                  <a:lnTo>
                    <a:pt x="127"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31"/>
            <p:cNvSpPr/>
            <p:nvPr/>
          </p:nvSpPr>
          <p:spPr>
            <a:xfrm>
              <a:off x="5483775" y="4715725"/>
              <a:ext cx="22500" cy="206300"/>
            </a:xfrm>
            <a:custGeom>
              <a:avLst/>
              <a:gdLst/>
              <a:ahLst/>
              <a:cxnLst/>
              <a:rect l="l" t="t" r="r" b="b"/>
              <a:pathLst>
                <a:path w="900" h="8252" extrusionOk="0">
                  <a:moveTo>
                    <a:pt x="683" y="1"/>
                  </a:moveTo>
                  <a:lnTo>
                    <a:pt x="1" y="19"/>
                  </a:lnTo>
                  <a:lnTo>
                    <a:pt x="219" y="8252"/>
                  </a:lnTo>
                  <a:lnTo>
                    <a:pt x="899" y="823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31"/>
            <p:cNvSpPr/>
            <p:nvPr/>
          </p:nvSpPr>
          <p:spPr>
            <a:xfrm>
              <a:off x="5537700" y="4714350"/>
              <a:ext cx="20225" cy="121025"/>
            </a:xfrm>
            <a:custGeom>
              <a:avLst/>
              <a:gdLst/>
              <a:ahLst/>
              <a:cxnLst/>
              <a:rect l="l" t="t" r="r" b="b"/>
              <a:pathLst>
                <a:path w="809" h="4841" extrusionOk="0">
                  <a:moveTo>
                    <a:pt x="681" y="1"/>
                  </a:moveTo>
                  <a:lnTo>
                    <a:pt x="0" y="17"/>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31"/>
            <p:cNvSpPr/>
            <p:nvPr/>
          </p:nvSpPr>
          <p:spPr>
            <a:xfrm>
              <a:off x="5594100" y="47127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31"/>
            <p:cNvSpPr/>
            <p:nvPr/>
          </p:nvSpPr>
          <p:spPr>
            <a:xfrm>
              <a:off x="5650375" y="4711350"/>
              <a:ext cx="20250" cy="121050"/>
            </a:xfrm>
            <a:custGeom>
              <a:avLst/>
              <a:gdLst/>
              <a:ahLst/>
              <a:cxnLst/>
              <a:rect l="l" t="t" r="r" b="b"/>
              <a:pathLst>
                <a:path w="810" h="4842" extrusionOk="0">
                  <a:moveTo>
                    <a:pt x="683" y="1"/>
                  </a:moveTo>
                  <a:lnTo>
                    <a:pt x="1" y="19"/>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31"/>
            <p:cNvSpPr/>
            <p:nvPr/>
          </p:nvSpPr>
          <p:spPr>
            <a:xfrm>
              <a:off x="5706775" y="4709825"/>
              <a:ext cx="20250" cy="121025"/>
            </a:xfrm>
            <a:custGeom>
              <a:avLst/>
              <a:gdLst/>
              <a:ahLst/>
              <a:cxnLst/>
              <a:rect l="l" t="t" r="r" b="b"/>
              <a:pathLst>
                <a:path w="810" h="4841" extrusionOk="0">
                  <a:moveTo>
                    <a:pt x="683" y="0"/>
                  </a:moveTo>
                  <a:lnTo>
                    <a:pt x="1" y="17"/>
                  </a:lnTo>
                  <a:lnTo>
                    <a:pt x="129"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31"/>
            <p:cNvSpPr/>
            <p:nvPr/>
          </p:nvSpPr>
          <p:spPr>
            <a:xfrm>
              <a:off x="5758250" y="4708500"/>
              <a:ext cx="22475" cy="206300"/>
            </a:xfrm>
            <a:custGeom>
              <a:avLst/>
              <a:gdLst/>
              <a:ahLst/>
              <a:cxnLst/>
              <a:rect l="l" t="t" r="r" b="b"/>
              <a:pathLst>
                <a:path w="899" h="8252" extrusionOk="0">
                  <a:moveTo>
                    <a:pt x="681" y="0"/>
                  </a:moveTo>
                  <a:lnTo>
                    <a:pt x="0" y="18"/>
                  </a:lnTo>
                  <a:lnTo>
                    <a:pt x="216" y="8251"/>
                  </a:lnTo>
                  <a:lnTo>
                    <a:pt x="899" y="8233"/>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31"/>
            <p:cNvSpPr/>
            <p:nvPr/>
          </p:nvSpPr>
          <p:spPr>
            <a:xfrm>
              <a:off x="5812150" y="4707025"/>
              <a:ext cx="20250" cy="121050"/>
            </a:xfrm>
            <a:custGeom>
              <a:avLst/>
              <a:gdLst/>
              <a:ahLst/>
              <a:cxnLst/>
              <a:rect l="l" t="t" r="r" b="b"/>
              <a:pathLst>
                <a:path w="810" h="4842" extrusionOk="0">
                  <a:moveTo>
                    <a:pt x="683" y="1"/>
                  </a:moveTo>
                  <a:lnTo>
                    <a:pt x="0"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31"/>
            <p:cNvSpPr/>
            <p:nvPr/>
          </p:nvSpPr>
          <p:spPr>
            <a:xfrm>
              <a:off x="5868500" y="4705525"/>
              <a:ext cx="20250" cy="121050"/>
            </a:xfrm>
            <a:custGeom>
              <a:avLst/>
              <a:gdLst/>
              <a:ahLst/>
              <a:cxnLst/>
              <a:rect l="l" t="t" r="r" b="b"/>
              <a:pathLst>
                <a:path w="810" h="4842" extrusionOk="0">
                  <a:moveTo>
                    <a:pt x="682" y="1"/>
                  </a:moveTo>
                  <a:lnTo>
                    <a:pt x="1" y="19"/>
                  </a:lnTo>
                  <a:lnTo>
                    <a:pt x="127" y="4841"/>
                  </a:lnTo>
                  <a:lnTo>
                    <a:pt x="810" y="4824"/>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31"/>
            <p:cNvSpPr/>
            <p:nvPr/>
          </p:nvSpPr>
          <p:spPr>
            <a:xfrm>
              <a:off x="5924825" y="4704075"/>
              <a:ext cx="20250" cy="121025"/>
            </a:xfrm>
            <a:custGeom>
              <a:avLst/>
              <a:gdLst/>
              <a:ahLst/>
              <a:cxnLst/>
              <a:rect l="l" t="t" r="r" b="b"/>
              <a:pathLst>
                <a:path w="810" h="4841" extrusionOk="0">
                  <a:moveTo>
                    <a:pt x="683" y="1"/>
                  </a:moveTo>
                  <a:lnTo>
                    <a:pt x="1" y="17"/>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31"/>
            <p:cNvSpPr/>
            <p:nvPr/>
          </p:nvSpPr>
          <p:spPr>
            <a:xfrm>
              <a:off x="5981200" y="4702575"/>
              <a:ext cx="20250" cy="121025"/>
            </a:xfrm>
            <a:custGeom>
              <a:avLst/>
              <a:gdLst/>
              <a:ahLst/>
              <a:cxnLst/>
              <a:rect l="l" t="t" r="r" b="b"/>
              <a:pathLst>
                <a:path w="810" h="4841" extrusionOk="0">
                  <a:moveTo>
                    <a:pt x="683" y="1"/>
                  </a:moveTo>
                  <a:lnTo>
                    <a:pt x="0"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31"/>
            <p:cNvSpPr/>
            <p:nvPr/>
          </p:nvSpPr>
          <p:spPr>
            <a:xfrm>
              <a:off x="6032650" y="4701250"/>
              <a:ext cx="22500" cy="206300"/>
            </a:xfrm>
            <a:custGeom>
              <a:avLst/>
              <a:gdLst/>
              <a:ahLst/>
              <a:cxnLst/>
              <a:rect l="l" t="t" r="r" b="b"/>
              <a:pathLst>
                <a:path w="900" h="8252" extrusionOk="0">
                  <a:moveTo>
                    <a:pt x="681" y="0"/>
                  </a:moveTo>
                  <a:lnTo>
                    <a:pt x="1" y="19"/>
                  </a:lnTo>
                  <a:lnTo>
                    <a:pt x="217" y="8252"/>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31"/>
            <p:cNvSpPr/>
            <p:nvPr/>
          </p:nvSpPr>
          <p:spPr>
            <a:xfrm>
              <a:off x="6086575" y="4699800"/>
              <a:ext cx="20225" cy="121025"/>
            </a:xfrm>
            <a:custGeom>
              <a:avLst/>
              <a:gdLst/>
              <a:ahLst/>
              <a:cxnLst/>
              <a:rect l="l" t="t" r="r" b="b"/>
              <a:pathLst>
                <a:path w="809" h="4841" extrusionOk="0">
                  <a:moveTo>
                    <a:pt x="682" y="0"/>
                  </a:moveTo>
                  <a:lnTo>
                    <a:pt x="0" y="19"/>
                  </a:lnTo>
                  <a:lnTo>
                    <a:pt x="127" y="4841"/>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31"/>
            <p:cNvSpPr/>
            <p:nvPr/>
          </p:nvSpPr>
          <p:spPr>
            <a:xfrm>
              <a:off x="6142925" y="4698300"/>
              <a:ext cx="20250" cy="121025"/>
            </a:xfrm>
            <a:custGeom>
              <a:avLst/>
              <a:gdLst/>
              <a:ahLst/>
              <a:cxnLst/>
              <a:rect l="l" t="t" r="r" b="b"/>
              <a:pathLst>
                <a:path w="810" h="4841" extrusionOk="0">
                  <a:moveTo>
                    <a:pt x="681" y="0"/>
                  </a:moveTo>
                  <a:lnTo>
                    <a:pt x="1"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31"/>
            <p:cNvSpPr/>
            <p:nvPr/>
          </p:nvSpPr>
          <p:spPr>
            <a:xfrm>
              <a:off x="6199250" y="4696800"/>
              <a:ext cx="20250" cy="121075"/>
            </a:xfrm>
            <a:custGeom>
              <a:avLst/>
              <a:gdLst/>
              <a:ahLst/>
              <a:cxnLst/>
              <a:rect l="l" t="t" r="r" b="b"/>
              <a:pathLst>
                <a:path w="810" h="4843" extrusionOk="0">
                  <a:moveTo>
                    <a:pt x="683" y="0"/>
                  </a:moveTo>
                  <a:lnTo>
                    <a:pt x="1" y="19"/>
                  </a:lnTo>
                  <a:lnTo>
                    <a:pt x="129" y="4842"/>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31"/>
            <p:cNvSpPr/>
            <p:nvPr/>
          </p:nvSpPr>
          <p:spPr>
            <a:xfrm>
              <a:off x="6255575" y="4695425"/>
              <a:ext cx="20250" cy="121025"/>
            </a:xfrm>
            <a:custGeom>
              <a:avLst/>
              <a:gdLst/>
              <a:ahLst/>
              <a:cxnLst/>
              <a:rect l="l" t="t" r="r" b="b"/>
              <a:pathLst>
                <a:path w="810" h="4841" extrusionOk="0">
                  <a:moveTo>
                    <a:pt x="683" y="1"/>
                  </a:moveTo>
                  <a:lnTo>
                    <a:pt x="0" y="17"/>
                  </a:lnTo>
                  <a:lnTo>
                    <a:pt x="127" y="4841"/>
                  </a:lnTo>
                  <a:lnTo>
                    <a:pt x="809"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31"/>
            <p:cNvSpPr/>
            <p:nvPr/>
          </p:nvSpPr>
          <p:spPr>
            <a:xfrm>
              <a:off x="6307075" y="4694000"/>
              <a:ext cx="22475" cy="206350"/>
            </a:xfrm>
            <a:custGeom>
              <a:avLst/>
              <a:gdLst/>
              <a:ahLst/>
              <a:cxnLst/>
              <a:rect l="l" t="t" r="r" b="b"/>
              <a:pathLst>
                <a:path w="899" h="8254" extrusionOk="0">
                  <a:moveTo>
                    <a:pt x="681" y="1"/>
                  </a:moveTo>
                  <a:lnTo>
                    <a:pt x="0" y="19"/>
                  </a:lnTo>
                  <a:lnTo>
                    <a:pt x="217" y="8254"/>
                  </a:lnTo>
                  <a:lnTo>
                    <a:pt x="899" y="8236"/>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31"/>
            <p:cNvSpPr/>
            <p:nvPr/>
          </p:nvSpPr>
          <p:spPr>
            <a:xfrm>
              <a:off x="6360975" y="4692550"/>
              <a:ext cx="20250" cy="121025"/>
            </a:xfrm>
            <a:custGeom>
              <a:avLst/>
              <a:gdLst/>
              <a:ahLst/>
              <a:cxnLst/>
              <a:rect l="l" t="t" r="r" b="b"/>
              <a:pathLst>
                <a:path w="810" h="4841"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31"/>
            <p:cNvSpPr/>
            <p:nvPr/>
          </p:nvSpPr>
          <p:spPr>
            <a:xfrm>
              <a:off x="6417350" y="4691050"/>
              <a:ext cx="20250" cy="121050"/>
            </a:xfrm>
            <a:custGeom>
              <a:avLst/>
              <a:gdLst/>
              <a:ahLst/>
              <a:cxnLst/>
              <a:rect l="l" t="t" r="r" b="b"/>
              <a:pathLst>
                <a:path w="810" h="4842"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31"/>
            <p:cNvSpPr/>
            <p:nvPr/>
          </p:nvSpPr>
          <p:spPr>
            <a:xfrm>
              <a:off x="6473625" y="4689650"/>
              <a:ext cx="20250" cy="121025"/>
            </a:xfrm>
            <a:custGeom>
              <a:avLst/>
              <a:gdLst/>
              <a:ahLst/>
              <a:cxnLst/>
              <a:rect l="l" t="t" r="r" b="b"/>
              <a:pathLst>
                <a:path w="810" h="4841" extrusionOk="0">
                  <a:moveTo>
                    <a:pt x="683" y="0"/>
                  </a:moveTo>
                  <a:lnTo>
                    <a:pt x="1" y="19"/>
                  </a:lnTo>
                  <a:lnTo>
                    <a:pt x="129"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31"/>
            <p:cNvSpPr/>
            <p:nvPr/>
          </p:nvSpPr>
          <p:spPr>
            <a:xfrm>
              <a:off x="6530000" y="4688200"/>
              <a:ext cx="20225" cy="121025"/>
            </a:xfrm>
            <a:custGeom>
              <a:avLst/>
              <a:gdLst/>
              <a:ahLst/>
              <a:cxnLst/>
              <a:rect l="l" t="t" r="r" b="b"/>
              <a:pathLst>
                <a:path w="809" h="4841" extrusionOk="0">
                  <a:moveTo>
                    <a:pt x="682" y="0"/>
                  </a:moveTo>
                  <a:lnTo>
                    <a:pt x="0" y="18"/>
                  </a:lnTo>
                  <a:lnTo>
                    <a:pt x="127"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31"/>
            <p:cNvSpPr/>
            <p:nvPr/>
          </p:nvSpPr>
          <p:spPr>
            <a:xfrm>
              <a:off x="6581500" y="4686775"/>
              <a:ext cx="22475" cy="206350"/>
            </a:xfrm>
            <a:custGeom>
              <a:avLst/>
              <a:gdLst/>
              <a:ahLst/>
              <a:cxnLst/>
              <a:rect l="l" t="t" r="r" b="b"/>
              <a:pathLst>
                <a:path w="899" h="8254" extrusionOk="0">
                  <a:moveTo>
                    <a:pt x="681" y="0"/>
                  </a:moveTo>
                  <a:lnTo>
                    <a:pt x="0" y="19"/>
                  </a:lnTo>
                  <a:lnTo>
                    <a:pt x="216"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31"/>
            <p:cNvSpPr/>
            <p:nvPr/>
          </p:nvSpPr>
          <p:spPr>
            <a:xfrm>
              <a:off x="6635350" y="4685400"/>
              <a:ext cx="20250" cy="121025"/>
            </a:xfrm>
            <a:custGeom>
              <a:avLst/>
              <a:gdLst/>
              <a:ahLst/>
              <a:cxnLst/>
              <a:rect l="l" t="t" r="r" b="b"/>
              <a:pathLst>
                <a:path w="810" h="4841" extrusionOk="0">
                  <a:moveTo>
                    <a:pt x="681" y="1"/>
                  </a:moveTo>
                  <a:lnTo>
                    <a:pt x="1" y="19"/>
                  </a:lnTo>
                  <a:lnTo>
                    <a:pt x="127" y="4841"/>
                  </a:lnTo>
                  <a:lnTo>
                    <a:pt x="809" y="4822"/>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31"/>
            <p:cNvSpPr/>
            <p:nvPr/>
          </p:nvSpPr>
          <p:spPr>
            <a:xfrm>
              <a:off x="6691725" y="4683900"/>
              <a:ext cx="20250" cy="121025"/>
            </a:xfrm>
            <a:custGeom>
              <a:avLst/>
              <a:gdLst/>
              <a:ahLst/>
              <a:cxnLst/>
              <a:rect l="l" t="t" r="r" b="b"/>
              <a:pathLst>
                <a:path w="810"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31"/>
            <p:cNvSpPr/>
            <p:nvPr/>
          </p:nvSpPr>
          <p:spPr>
            <a:xfrm>
              <a:off x="6748050" y="4682450"/>
              <a:ext cx="20225" cy="121025"/>
            </a:xfrm>
            <a:custGeom>
              <a:avLst/>
              <a:gdLst/>
              <a:ahLst/>
              <a:cxnLst/>
              <a:rect l="l" t="t" r="r" b="b"/>
              <a:pathLst>
                <a:path w="809" h="4841" extrusionOk="0">
                  <a:moveTo>
                    <a:pt x="683" y="0"/>
                  </a:moveTo>
                  <a:lnTo>
                    <a:pt x="0" y="17"/>
                  </a:lnTo>
                  <a:lnTo>
                    <a:pt x="128"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31"/>
            <p:cNvSpPr/>
            <p:nvPr/>
          </p:nvSpPr>
          <p:spPr>
            <a:xfrm>
              <a:off x="6804400" y="4680950"/>
              <a:ext cx="20250" cy="121025"/>
            </a:xfrm>
            <a:custGeom>
              <a:avLst/>
              <a:gdLst/>
              <a:ahLst/>
              <a:cxnLst/>
              <a:rect l="l" t="t" r="r" b="b"/>
              <a:pathLst>
                <a:path w="810" h="4841" extrusionOk="0">
                  <a:moveTo>
                    <a:pt x="683" y="1"/>
                  </a:moveTo>
                  <a:lnTo>
                    <a:pt x="1" y="19"/>
                  </a:lnTo>
                  <a:lnTo>
                    <a:pt x="127" y="4841"/>
                  </a:lnTo>
                  <a:lnTo>
                    <a:pt x="810"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31"/>
            <p:cNvSpPr/>
            <p:nvPr/>
          </p:nvSpPr>
          <p:spPr>
            <a:xfrm>
              <a:off x="6855875" y="4679525"/>
              <a:ext cx="22525" cy="206350"/>
            </a:xfrm>
            <a:custGeom>
              <a:avLst/>
              <a:gdLst/>
              <a:ahLst/>
              <a:cxnLst/>
              <a:rect l="l" t="t" r="r" b="b"/>
              <a:pathLst>
                <a:path w="901" h="8254" extrusionOk="0">
                  <a:moveTo>
                    <a:pt x="682" y="1"/>
                  </a:moveTo>
                  <a:lnTo>
                    <a:pt x="0" y="19"/>
                  </a:lnTo>
                  <a:lnTo>
                    <a:pt x="218" y="8254"/>
                  </a:lnTo>
                  <a:lnTo>
                    <a:pt x="900" y="8236"/>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31"/>
            <p:cNvSpPr/>
            <p:nvPr/>
          </p:nvSpPr>
          <p:spPr>
            <a:xfrm>
              <a:off x="6909775" y="4678175"/>
              <a:ext cx="20250" cy="121025"/>
            </a:xfrm>
            <a:custGeom>
              <a:avLst/>
              <a:gdLst/>
              <a:ahLst/>
              <a:cxnLst/>
              <a:rect l="l" t="t" r="r" b="b"/>
              <a:pathLst>
                <a:path w="810" h="4841" extrusionOk="0">
                  <a:moveTo>
                    <a:pt x="683" y="0"/>
                  </a:moveTo>
                  <a:lnTo>
                    <a:pt x="1" y="18"/>
                  </a:lnTo>
                  <a:lnTo>
                    <a:pt x="127"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31"/>
            <p:cNvSpPr/>
            <p:nvPr/>
          </p:nvSpPr>
          <p:spPr>
            <a:xfrm>
              <a:off x="6966100" y="4676675"/>
              <a:ext cx="20250" cy="121025"/>
            </a:xfrm>
            <a:custGeom>
              <a:avLst/>
              <a:gdLst/>
              <a:ahLst/>
              <a:cxnLst/>
              <a:rect l="l" t="t" r="r" b="b"/>
              <a:pathLst>
                <a:path w="810" h="4841" extrusionOk="0">
                  <a:moveTo>
                    <a:pt x="683" y="0"/>
                  </a:moveTo>
                  <a:lnTo>
                    <a:pt x="0" y="18"/>
                  </a:lnTo>
                  <a:lnTo>
                    <a:pt x="129" y="4840"/>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31"/>
            <p:cNvSpPr/>
            <p:nvPr/>
          </p:nvSpPr>
          <p:spPr>
            <a:xfrm>
              <a:off x="7022450" y="4675200"/>
              <a:ext cx="20250" cy="121050"/>
            </a:xfrm>
            <a:custGeom>
              <a:avLst/>
              <a:gdLst/>
              <a:ahLst/>
              <a:cxnLst/>
              <a:rect l="l" t="t" r="r" b="b"/>
              <a:pathLst>
                <a:path w="810" h="4842" extrusionOk="0">
                  <a:moveTo>
                    <a:pt x="683" y="1"/>
                  </a:moveTo>
                  <a:lnTo>
                    <a:pt x="1" y="19"/>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31"/>
            <p:cNvSpPr/>
            <p:nvPr/>
          </p:nvSpPr>
          <p:spPr>
            <a:xfrm>
              <a:off x="7078825" y="4673700"/>
              <a:ext cx="20250" cy="121050"/>
            </a:xfrm>
            <a:custGeom>
              <a:avLst/>
              <a:gdLst/>
              <a:ahLst/>
              <a:cxnLst/>
              <a:rect l="l" t="t" r="r" b="b"/>
              <a:pathLst>
                <a:path w="810" h="4842"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31"/>
            <p:cNvSpPr/>
            <p:nvPr/>
          </p:nvSpPr>
          <p:spPr>
            <a:xfrm>
              <a:off x="7130325" y="4672300"/>
              <a:ext cx="22475" cy="206350"/>
            </a:xfrm>
            <a:custGeom>
              <a:avLst/>
              <a:gdLst/>
              <a:ahLst/>
              <a:cxnLst/>
              <a:rect l="l" t="t" r="r" b="b"/>
              <a:pathLst>
                <a:path w="899" h="8254" extrusionOk="0">
                  <a:moveTo>
                    <a:pt x="681" y="0"/>
                  </a:moveTo>
                  <a:lnTo>
                    <a:pt x="0" y="19"/>
                  </a:lnTo>
                  <a:lnTo>
                    <a:pt x="217"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31"/>
            <p:cNvSpPr/>
            <p:nvPr/>
          </p:nvSpPr>
          <p:spPr>
            <a:xfrm>
              <a:off x="7184200" y="4670925"/>
              <a:ext cx="20225" cy="121025"/>
            </a:xfrm>
            <a:custGeom>
              <a:avLst/>
              <a:gdLst/>
              <a:ahLst/>
              <a:cxnLst/>
              <a:rect l="l" t="t" r="r" b="b"/>
              <a:pathLst>
                <a:path w="809"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31"/>
            <p:cNvSpPr/>
            <p:nvPr/>
          </p:nvSpPr>
          <p:spPr>
            <a:xfrm>
              <a:off x="7240550" y="4669475"/>
              <a:ext cx="20250" cy="121025"/>
            </a:xfrm>
            <a:custGeom>
              <a:avLst/>
              <a:gdLst/>
              <a:ahLst/>
              <a:cxnLst/>
              <a:rect l="l" t="t" r="r" b="b"/>
              <a:pathLst>
                <a:path w="810" h="4841" extrusionOk="0">
                  <a:moveTo>
                    <a:pt x="681" y="0"/>
                  </a:moveTo>
                  <a:lnTo>
                    <a:pt x="1" y="17"/>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67894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0"/>
        <p:cNvGrpSpPr/>
        <p:nvPr/>
      </p:nvGrpSpPr>
      <p:grpSpPr>
        <a:xfrm>
          <a:off x="0" y="0"/>
          <a:ext cx="0" cy="0"/>
          <a:chOff x="0" y="0"/>
          <a:chExt cx="0" cy="0"/>
        </a:xfrm>
      </p:grpSpPr>
      <p:graphicFrame>
        <p:nvGraphicFramePr>
          <p:cNvPr id="401" name="Google Shape;401;p32"/>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02" name="Google Shape;402;p32"/>
          <p:cNvGrpSpPr/>
          <p:nvPr/>
        </p:nvGrpSpPr>
        <p:grpSpPr>
          <a:xfrm rot="4641983" flipH="1">
            <a:off x="16337875" y="565457"/>
            <a:ext cx="2179618" cy="1274778"/>
            <a:chOff x="623825" y="2132600"/>
            <a:chExt cx="1413750" cy="826850"/>
          </a:xfrm>
        </p:grpSpPr>
        <p:sp>
          <p:nvSpPr>
            <p:cNvPr id="403" name="Google Shape;403;p32"/>
            <p:cNvSpPr/>
            <p:nvPr/>
          </p:nvSpPr>
          <p:spPr>
            <a:xfrm>
              <a:off x="623825" y="2132600"/>
              <a:ext cx="1413750" cy="826850"/>
            </a:xfrm>
            <a:custGeom>
              <a:avLst/>
              <a:gdLst/>
              <a:ahLst/>
              <a:cxnLst/>
              <a:rect l="l" t="t" r="r" b="b"/>
              <a:pathLst>
                <a:path w="56550" h="33074" extrusionOk="0">
                  <a:moveTo>
                    <a:pt x="41775" y="8148"/>
                  </a:moveTo>
                  <a:cubicBezTo>
                    <a:pt x="44392" y="8148"/>
                    <a:pt x="46628" y="9983"/>
                    <a:pt x="47128" y="12567"/>
                  </a:cubicBezTo>
                  <a:cubicBezTo>
                    <a:pt x="47698" y="15519"/>
                    <a:pt x="45761" y="18387"/>
                    <a:pt x="42809" y="18958"/>
                  </a:cubicBezTo>
                  <a:lnTo>
                    <a:pt x="41823" y="19148"/>
                  </a:lnTo>
                  <a:cubicBezTo>
                    <a:pt x="41916" y="19027"/>
                    <a:pt x="42005" y="18902"/>
                    <a:pt x="42090" y="18774"/>
                  </a:cubicBezTo>
                  <a:cubicBezTo>
                    <a:pt x="43325" y="16947"/>
                    <a:pt x="43775" y="14748"/>
                    <a:pt x="43357" y="12586"/>
                  </a:cubicBezTo>
                  <a:cubicBezTo>
                    <a:pt x="43031" y="10892"/>
                    <a:pt x="42203" y="9376"/>
                    <a:pt x="40981" y="8206"/>
                  </a:cubicBezTo>
                  <a:cubicBezTo>
                    <a:pt x="41192" y="8176"/>
                    <a:pt x="41404" y="8156"/>
                    <a:pt x="41616" y="8150"/>
                  </a:cubicBezTo>
                  <a:cubicBezTo>
                    <a:pt x="41669" y="8149"/>
                    <a:pt x="41722" y="8148"/>
                    <a:pt x="41775" y="8148"/>
                  </a:cubicBezTo>
                  <a:close/>
                  <a:moveTo>
                    <a:pt x="35259" y="14043"/>
                  </a:moveTo>
                  <a:cubicBezTo>
                    <a:pt x="35278" y="14043"/>
                    <a:pt x="35297" y="14050"/>
                    <a:pt x="35313" y="14062"/>
                  </a:cubicBezTo>
                  <a:cubicBezTo>
                    <a:pt x="35339" y="14077"/>
                    <a:pt x="35355" y="14103"/>
                    <a:pt x="35360" y="14131"/>
                  </a:cubicBezTo>
                  <a:cubicBezTo>
                    <a:pt x="35369" y="14191"/>
                    <a:pt x="35331" y="14247"/>
                    <a:pt x="35273" y="14261"/>
                  </a:cubicBezTo>
                  <a:lnTo>
                    <a:pt x="16794" y="17834"/>
                  </a:lnTo>
                  <a:cubicBezTo>
                    <a:pt x="15380" y="18107"/>
                    <a:pt x="14215" y="19109"/>
                    <a:pt x="13730" y="20467"/>
                  </a:cubicBezTo>
                  <a:cubicBezTo>
                    <a:pt x="13245" y="21824"/>
                    <a:pt x="13513" y="23337"/>
                    <a:pt x="14435" y="24444"/>
                  </a:cubicBezTo>
                  <a:lnTo>
                    <a:pt x="12238" y="24870"/>
                  </a:lnTo>
                  <a:cubicBezTo>
                    <a:pt x="12071" y="24902"/>
                    <a:pt x="11902" y="24921"/>
                    <a:pt x="11732" y="24926"/>
                  </a:cubicBezTo>
                  <a:cubicBezTo>
                    <a:pt x="11703" y="24927"/>
                    <a:pt x="11673" y="24927"/>
                    <a:pt x="11644" y="24927"/>
                  </a:cubicBezTo>
                  <a:cubicBezTo>
                    <a:pt x="10165" y="24927"/>
                    <a:pt x="8852" y="23850"/>
                    <a:pt x="8570" y="22390"/>
                  </a:cubicBezTo>
                  <a:cubicBezTo>
                    <a:pt x="8242" y="20693"/>
                    <a:pt x="9351" y="19052"/>
                    <a:pt x="11050" y="18723"/>
                  </a:cubicBezTo>
                  <a:lnTo>
                    <a:pt x="35254" y="14043"/>
                  </a:lnTo>
                  <a:cubicBezTo>
                    <a:pt x="35255" y="14043"/>
                    <a:pt x="35257" y="14043"/>
                    <a:pt x="35259" y="14043"/>
                  </a:cubicBezTo>
                  <a:close/>
                  <a:moveTo>
                    <a:pt x="41789" y="1"/>
                  </a:moveTo>
                  <a:cubicBezTo>
                    <a:pt x="41656" y="1"/>
                    <a:pt x="41521" y="3"/>
                    <a:pt x="41387" y="7"/>
                  </a:cubicBezTo>
                  <a:cubicBezTo>
                    <a:pt x="40650" y="28"/>
                    <a:pt x="39915" y="109"/>
                    <a:pt x="39190" y="248"/>
                  </a:cubicBezTo>
                  <a:lnTo>
                    <a:pt x="15237" y="4882"/>
                  </a:lnTo>
                  <a:cubicBezTo>
                    <a:pt x="13028" y="5309"/>
                    <a:pt x="11583" y="7445"/>
                    <a:pt x="12010" y="9654"/>
                  </a:cubicBezTo>
                  <a:cubicBezTo>
                    <a:pt x="12047" y="9843"/>
                    <a:pt x="12095" y="10029"/>
                    <a:pt x="12157" y="10212"/>
                  </a:cubicBezTo>
                  <a:lnTo>
                    <a:pt x="9502" y="10725"/>
                  </a:lnTo>
                  <a:cubicBezTo>
                    <a:pt x="6545" y="11297"/>
                    <a:pt x="3987" y="12986"/>
                    <a:pt x="2300" y="15482"/>
                  </a:cubicBezTo>
                  <a:cubicBezTo>
                    <a:pt x="614" y="17978"/>
                    <a:pt x="0" y="20982"/>
                    <a:pt x="571" y="23938"/>
                  </a:cubicBezTo>
                  <a:cubicBezTo>
                    <a:pt x="1605" y="29279"/>
                    <a:pt x="6227" y="33074"/>
                    <a:pt x="11630" y="33074"/>
                  </a:cubicBezTo>
                  <a:cubicBezTo>
                    <a:pt x="11741" y="33074"/>
                    <a:pt x="11852" y="33072"/>
                    <a:pt x="11963" y="33069"/>
                  </a:cubicBezTo>
                  <a:cubicBezTo>
                    <a:pt x="12575" y="33051"/>
                    <a:pt x="13185" y="32984"/>
                    <a:pt x="13785" y="32867"/>
                  </a:cubicBezTo>
                  <a:lnTo>
                    <a:pt x="44356" y="26954"/>
                  </a:lnTo>
                  <a:cubicBezTo>
                    <a:pt x="51718" y="25529"/>
                    <a:pt x="56549" y="18381"/>
                    <a:pt x="55126" y="11018"/>
                  </a:cubicBezTo>
                  <a:cubicBezTo>
                    <a:pt x="53881" y="4578"/>
                    <a:pt x="48307" y="1"/>
                    <a:pt x="417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32"/>
            <p:cNvSpPr/>
            <p:nvPr/>
          </p:nvSpPr>
          <p:spPr>
            <a:xfrm>
              <a:off x="692300" y="2198950"/>
              <a:ext cx="1273175" cy="694200"/>
            </a:xfrm>
            <a:custGeom>
              <a:avLst/>
              <a:gdLst/>
              <a:ahLst/>
              <a:cxnLst/>
              <a:rect l="l" t="t" r="r" b="b"/>
              <a:pathLst>
                <a:path w="50927" h="27768" extrusionOk="0">
                  <a:moveTo>
                    <a:pt x="39034" y="0"/>
                  </a:moveTo>
                  <a:cubicBezTo>
                    <a:pt x="38348" y="0"/>
                    <a:pt x="37652" y="65"/>
                    <a:pt x="36954" y="200"/>
                  </a:cubicBezTo>
                  <a:lnTo>
                    <a:pt x="12999" y="4834"/>
                  </a:lnTo>
                  <a:cubicBezTo>
                    <a:pt x="12229" y="4983"/>
                    <a:pt x="11726" y="5729"/>
                    <a:pt x="11875" y="6499"/>
                  </a:cubicBezTo>
                  <a:cubicBezTo>
                    <a:pt x="12006" y="7178"/>
                    <a:pt x="12602" y="7649"/>
                    <a:pt x="13269" y="7649"/>
                  </a:cubicBezTo>
                  <a:cubicBezTo>
                    <a:pt x="13358" y="7649"/>
                    <a:pt x="13449" y="7641"/>
                    <a:pt x="13540" y="7623"/>
                  </a:cubicBezTo>
                  <a:lnTo>
                    <a:pt x="37493" y="2989"/>
                  </a:lnTo>
                  <a:cubicBezTo>
                    <a:pt x="38011" y="2890"/>
                    <a:pt x="38526" y="2842"/>
                    <a:pt x="39035" y="2842"/>
                  </a:cubicBezTo>
                  <a:cubicBezTo>
                    <a:pt x="42843" y="2842"/>
                    <a:pt x="46245" y="5536"/>
                    <a:pt x="46993" y="9408"/>
                  </a:cubicBezTo>
                  <a:cubicBezTo>
                    <a:pt x="47841" y="13797"/>
                    <a:pt x="44960" y="18059"/>
                    <a:pt x="40573" y="18908"/>
                  </a:cubicBezTo>
                  <a:lnTo>
                    <a:pt x="10002" y="24821"/>
                  </a:lnTo>
                  <a:cubicBezTo>
                    <a:pt x="9633" y="24892"/>
                    <a:pt x="9266" y="24927"/>
                    <a:pt x="8903" y="24927"/>
                  </a:cubicBezTo>
                  <a:cubicBezTo>
                    <a:pt x="6191" y="24927"/>
                    <a:pt x="3761" y="23003"/>
                    <a:pt x="3226" y="20241"/>
                  </a:cubicBezTo>
                  <a:cubicBezTo>
                    <a:pt x="2620" y="17105"/>
                    <a:pt x="4671" y="14071"/>
                    <a:pt x="7807" y="13465"/>
                  </a:cubicBezTo>
                  <a:lnTo>
                    <a:pt x="31989" y="8788"/>
                  </a:lnTo>
                  <a:cubicBezTo>
                    <a:pt x="32166" y="8754"/>
                    <a:pt x="32343" y="8737"/>
                    <a:pt x="32517" y="8737"/>
                  </a:cubicBezTo>
                  <a:cubicBezTo>
                    <a:pt x="33814" y="8737"/>
                    <a:pt x="34970" y="9655"/>
                    <a:pt x="35225" y="10976"/>
                  </a:cubicBezTo>
                  <a:cubicBezTo>
                    <a:pt x="35515" y="12471"/>
                    <a:pt x="34534" y="13923"/>
                    <a:pt x="33039" y="14212"/>
                  </a:cubicBezTo>
                  <a:lnTo>
                    <a:pt x="14558" y="17787"/>
                  </a:lnTo>
                  <a:cubicBezTo>
                    <a:pt x="13788" y="17936"/>
                    <a:pt x="13285" y="18680"/>
                    <a:pt x="13434" y="19451"/>
                  </a:cubicBezTo>
                  <a:cubicBezTo>
                    <a:pt x="13565" y="20130"/>
                    <a:pt x="14161" y="20601"/>
                    <a:pt x="14827" y="20601"/>
                  </a:cubicBezTo>
                  <a:cubicBezTo>
                    <a:pt x="14916" y="20601"/>
                    <a:pt x="15007" y="20592"/>
                    <a:pt x="15098" y="20575"/>
                  </a:cubicBezTo>
                  <a:lnTo>
                    <a:pt x="33578" y="17002"/>
                  </a:lnTo>
                  <a:cubicBezTo>
                    <a:pt x="36611" y="16414"/>
                    <a:pt x="38601" y="13469"/>
                    <a:pt x="38014" y="10437"/>
                  </a:cubicBezTo>
                  <a:cubicBezTo>
                    <a:pt x="37496" y="7758"/>
                    <a:pt x="35151" y="5897"/>
                    <a:pt x="32522" y="5897"/>
                  </a:cubicBezTo>
                  <a:cubicBezTo>
                    <a:pt x="32168" y="5897"/>
                    <a:pt x="31810" y="5931"/>
                    <a:pt x="31450" y="6000"/>
                  </a:cubicBezTo>
                  <a:lnTo>
                    <a:pt x="7267" y="10677"/>
                  </a:lnTo>
                  <a:cubicBezTo>
                    <a:pt x="5005" y="11113"/>
                    <a:pt x="3050" y="12406"/>
                    <a:pt x="1760" y="14314"/>
                  </a:cubicBezTo>
                  <a:cubicBezTo>
                    <a:pt x="470" y="16222"/>
                    <a:pt x="1" y="18519"/>
                    <a:pt x="438" y="20780"/>
                  </a:cubicBezTo>
                  <a:cubicBezTo>
                    <a:pt x="1235" y="24898"/>
                    <a:pt x="4855" y="27768"/>
                    <a:pt x="8903" y="27768"/>
                  </a:cubicBezTo>
                  <a:cubicBezTo>
                    <a:pt x="8985" y="27768"/>
                    <a:pt x="9066" y="27766"/>
                    <a:pt x="9148" y="27764"/>
                  </a:cubicBezTo>
                  <a:cubicBezTo>
                    <a:pt x="9616" y="27750"/>
                    <a:pt x="10082" y="27699"/>
                    <a:pt x="10541" y="27609"/>
                  </a:cubicBezTo>
                  <a:lnTo>
                    <a:pt x="41112" y="21696"/>
                  </a:lnTo>
                  <a:cubicBezTo>
                    <a:pt x="47037" y="20549"/>
                    <a:pt x="50927" y="14796"/>
                    <a:pt x="49781" y="8869"/>
                  </a:cubicBezTo>
                  <a:cubicBezTo>
                    <a:pt x="48771" y="3642"/>
                    <a:pt x="44174" y="0"/>
                    <a:pt x="390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32"/>
            <p:cNvSpPr/>
            <p:nvPr/>
          </p:nvSpPr>
          <p:spPr>
            <a:xfrm>
              <a:off x="677450" y="2182275"/>
              <a:ext cx="1270075" cy="694275"/>
            </a:xfrm>
            <a:custGeom>
              <a:avLst/>
              <a:gdLst/>
              <a:ahLst/>
              <a:cxnLst/>
              <a:rect l="l" t="t" r="r" b="b"/>
              <a:pathLst>
                <a:path w="50803" h="27771" extrusionOk="0">
                  <a:moveTo>
                    <a:pt x="39522" y="0"/>
                  </a:moveTo>
                  <a:cubicBezTo>
                    <a:pt x="38823" y="0"/>
                    <a:pt x="38120" y="67"/>
                    <a:pt x="37419" y="203"/>
                  </a:cubicBezTo>
                  <a:lnTo>
                    <a:pt x="13466" y="4837"/>
                  </a:lnTo>
                  <a:cubicBezTo>
                    <a:pt x="12689" y="4981"/>
                    <a:pt x="12181" y="5729"/>
                    <a:pt x="12329" y="6503"/>
                  </a:cubicBezTo>
                  <a:cubicBezTo>
                    <a:pt x="12461" y="7182"/>
                    <a:pt x="13056" y="7653"/>
                    <a:pt x="13722" y="7653"/>
                  </a:cubicBezTo>
                  <a:cubicBezTo>
                    <a:pt x="13815" y="7653"/>
                    <a:pt x="13910" y="7644"/>
                    <a:pt x="14005" y="7625"/>
                  </a:cubicBezTo>
                  <a:lnTo>
                    <a:pt x="37960" y="2991"/>
                  </a:lnTo>
                  <a:cubicBezTo>
                    <a:pt x="38478" y="2891"/>
                    <a:pt x="38998" y="2841"/>
                    <a:pt x="39515" y="2841"/>
                  </a:cubicBezTo>
                  <a:cubicBezTo>
                    <a:pt x="41116" y="2841"/>
                    <a:pt x="42681" y="3317"/>
                    <a:pt x="44038" y="4234"/>
                  </a:cubicBezTo>
                  <a:cubicBezTo>
                    <a:pt x="45832" y="5448"/>
                    <a:pt x="47046" y="7284"/>
                    <a:pt x="47458" y="9411"/>
                  </a:cubicBezTo>
                  <a:cubicBezTo>
                    <a:pt x="47870" y="11537"/>
                    <a:pt x="47428" y="13696"/>
                    <a:pt x="46215" y="15490"/>
                  </a:cubicBezTo>
                  <a:cubicBezTo>
                    <a:pt x="45003" y="17284"/>
                    <a:pt x="43165" y="18498"/>
                    <a:pt x="41038" y="18910"/>
                  </a:cubicBezTo>
                  <a:lnTo>
                    <a:pt x="10468" y="24823"/>
                  </a:lnTo>
                  <a:cubicBezTo>
                    <a:pt x="10097" y="24894"/>
                    <a:pt x="9728" y="24929"/>
                    <a:pt x="9364" y="24929"/>
                  </a:cubicBezTo>
                  <a:cubicBezTo>
                    <a:pt x="6648" y="24929"/>
                    <a:pt x="4227" y="23007"/>
                    <a:pt x="3692" y="20242"/>
                  </a:cubicBezTo>
                  <a:cubicBezTo>
                    <a:pt x="3086" y="17112"/>
                    <a:pt x="5140" y="14072"/>
                    <a:pt x="8271" y="13466"/>
                  </a:cubicBezTo>
                  <a:lnTo>
                    <a:pt x="32454" y="8790"/>
                  </a:lnTo>
                  <a:cubicBezTo>
                    <a:pt x="32628" y="8757"/>
                    <a:pt x="32802" y="8741"/>
                    <a:pt x="32973" y="8741"/>
                  </a:cubicBezTo>
                  <a:cubicBezTo>
                    <a:pt x="34271" y="8741"/>
                    <a:pt x="35427" y="9658"/>
                    <a:pt x="35682" y="10979"/>
                  </a:cubicBezTo>
                  <a:cubicBezTo>
                    <a:pt x="35971" y="12474"/>
                    <a:pt x="34997" y="13920"/>
                    <a:pt x="33504" y="14214"/>
                  </a:cubicBezTo>
                  <a:lnTo>
                    <a:pt x="15025" y="17789"/>
                  </a:lnTo>
                  <a:cubicBezTo>
                    <a:pt x="14254" y="17937"/>
                    <a:pt x="13751" y="18682"/>
                    <a:pt x="13900" y="19452"/>
                  </a:cubicBezTo>
                  <a:cubicBezTo>
                    <a:pt x="14032" y="20131"/>
                    <a:pt x="14627" y="20603"/>
                    <a:pt x="15293" y="20603"/>
                  </a:cubicBezTo>
                  <a:cubicBezTo>
                    <a:pt x="15382" y="20603"/>
                    <a:pt x="15473" y="20594"/>
                    <a:pt x="15564" y="20576"/>
                  </a:cubicBezTo>
                  <a:lnTo>
                    <a:pt x="34043" y="17003"/>
                  </a:lnTo>
                  <a:cubicBezTo>
                    <a:pt x="37104" y="16438"/>
                    <a:pt x="39117" y="13486"/>
                    <a:pt x="38526" y="10429"/>
                  </a:cubicBezTo>
                  <a:cubicBezTo>
                    <a:pt x="38008" y="7748"/>
                    <a:pt x="35659" y="5890"/>
                    <a:pt x="33031" y="5890"/>
                  </a:cubicBezTo>
                  <a:cubicBezTo>
                    <a:pt x="32663" y="5890"/>
                    <a:pt x="32289" y="5926"/>
                    <a:pt x="31914" y="6002"/>
                  </a:cubicBezTo>
                  <a:lnTo>
                    <a:pt x="7732" y="10680"/>
                  </a:lnTo>
                  <a:cubicBezTo>
                    <a:pt x="3063" y="11582"/>
                    <a:pt x="0" y="16114"/>
                    <a:pt x="903" y="20783"/>
                  </a:cubicBezTo>
                  <a:cubicBezTo>
                    <a:pt x="1340" y="23044"/>
                    <a:pt x="2632" y="25001"/>
                    <a:pt x="4542" y="26290"/>
                  </a:cubicBezTo>
                  <a:cubicBezTo>
                    <a:pt x="5983" y="27264"/>
                    <a:pt x="7647" y="27771"/>
                    <a:pt x="9351" y="27771"/>
                  </a:cubicBezTo>
                  <a:cubicBezTo>
                    <a:pt x="9434" y="27771"/>
                    <a:pt x="9516" y="27770"/>
                    <a:pt x="9599" y="27767"/>
                  </a:cubicBezTo>
                  <a:cubicBezTo>
                    <a:pt x="10072" y="27753"/>
                    <a:pt x="10543" y="27702"/>
                    <a:pt x="11008" y="27611"/>
                  </a:cubicBezTo>
                  <a:lnTo>
                    <a:pt x="41577" y="21698"/>
                  </a:lnTo>
                  <a:cubicBezTo>
                    <a:pt x="44448" y="21143"/>
                    <a:pt x="46931" y="19502"/>
                    <a:pt x="48569" y="17081"/>
                  </a:cubicBezTo>
                  <a:cubicBezTo>
                    <a:pt x="50206" y="14659"/>
                    <a:pt x="50802" y="11742"/>
                    <a:pt x="50246" y="8872"/>
                  </a:cubicBezTo>
                  <a:cubicBezTo>
                    <a:pt x="49691" y="6001"/>
                    <a:pt x="48051" y="3518"/>
                    <a:pt x="45629" y="1880"/>
                  </a:cubicBezTo>
                  <a:cubicBezTo>
                    <a:pt x="43797" y="643"/>
                    <a:pt x="41685" y="0"/>
                    <a:pt x="395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6" name="Google Shape;406;p32"/>
          <p:cNvGrpSpPr/>
          <p:nvPr/>
        </p:nvGrpSpPr>
        <p:grpSpPr>
          <a:xfrm>
            <a:off x="812400" y="9643151"/>
            <a:ext cx="16663200" cy="148650"/>
            <a:chOff x="406200" y="4821575"/>
            <a:chExt cx="8331600" cy="74325"/>
          </a:xfrm>
        </p:grpSpPr>
        <p:cxnSp>
          <p:nvCxnSpPr>
            <p:cNvPr id="407" name="Google Shape;407;p3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408" name="Google Shape;408;p3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409" name="Google Shape;409;p32"/>
          <p:cNvGrpSpPr/>
          <p:nvPr/>
        </p:nvGrpSpPr>
        <p:grpSpPr>
          <a:xfrm rot="-1360551">
            <a:off x="394706" y="320971"/>
            <a:ext cx="1331444" cy="2314370"/>
            <a:chOff x="5100475" y="841475"/>
            <a:chExt cx="845625" cy="1469900"/>
          </a:xfrm>
        </p:grpSpPr>
        <p:sp>
          <p:nvSpPr>
            <p:cNvPr id="410" name="Google Shape;410;p3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3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3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3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3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3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2963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graphicFrame>
        <p:nvGraphicFramePr>
          <p:cNvPr id="84" name="Google Shape;84;p9"/>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85" name="Google Shape;85;p9"/>
          <p:cNvSpPr txBox="1">
            <a:spLocks noGrp="1"/>
          </p:cNvSpPr>
          <p:nvPr>
            <p:ph type="title"/>
          </p:nvPr>
        </p:nvSpPr>
        <p:spPr>
          <a:xfrm>
            <a:off x="2020250" y="2889338"/>
            <a:ext cx="9314400" cy="283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6" name="Google Shape;86;p9"/>
          <p:cNvSpPr txBox="1">
            <a:spLocks noGrp="1"/>
          </p:cNvSpPr>
          <p:nvPr>
            <p:ph type="subTitle" idx="1"/>
          </p:nvPr>
        </p:nvSpPr>
        <p:spPr>
          <a:xfrm>
            <a:off x="2020250" y="5984688"/>
            <a:ext cx="9314400" cy="1413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 name="Google Shape;87;p9"/>
          <p:cNvGrpSpPr/>
          <p:nvPr/>
        </p:nvGrpSpPr>
        <p:grpSpPr>
          <a:xfrm>
            <a:off x="812400" y="9643151"/>
            <a:ext cx="16663200" cy="148650"/>
            <a:chOff x="406200" y="4821575"/>
            <a:chExt cx="8331600" cy="74325"/>
          </a:xfrm>
        </p:grpSpPr>
        <p:cxnSp>
          <p:nvCxnSpPr>
            <p:cNvPr id="88" name="Google Shape;88;p9"/>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9"/>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0" name="Google Shape;90;p9"/>
          <p:cNvGrpSpPr/>
          <p:nvPr/>
        </p:nvGrpSpPr>
        <p:grpSpPr>
          <a:xfrm>
            <a:off x="812400" y="479701"/>
            <a:ext cx="16663200" cy="148650"/>
            <a:chOff x="406200" y="239850"/>
            <a:chExt cx="8331600" cy="74325"/>
          </a:xfrm>
        </p:grpSpPr>
        <p:cxnSp>
          <p:nvCxnSpPr>
            <p:cNvPr id="91" name="Google Shape;91;p9"/>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92" name="Google Shape;92;p9"/>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3" name="Google Shape;93;p9"/>
          <p:cNvGrpSpPr/>
          <p:nvPr/>
        </p:nvGrpSpPr>
        <p:grpSpPr>
          <a:xfrm>
            <a:off x="534627" y="808202"/>
            <a:ext cx="148650" cy="8670600"/>
            <a:chOff x="267313" y="404101"/>
            <a:chExt cx="74325" cy="4335300"/>
          </a:xfrm>
        </p:grpSpPr>
        <p:cxnSp>
          <p:nvCxnSpPr>
            <p:cNvPr id="94" name="Google Shape;94;p9"/>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9"/>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96" name="Google Shape;96;p9"/>
          <p:cNvGrpSpPr/>
          <p:nvPr/>
        </p:nvGrpSpPr>
        <p:grpSpPr>
          <a:xfrm>
            <a:off x="17604677" y="808202"/>
            <a:ext cx="148650" cy="8670600"/>
            <a:chOff x="8802338" y="404101"/>
            <a:chExt cx="74325" cy="4335300"/>
          </a:xfrm>
        </p:grpSpPr>
        <p:cxnSp>
          <p:nvCxnSpPr>
            <p:cNvPr id="97" name="Google Shape;97;p9"/>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8" name="Google Shape;98;p9"/>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522504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16"/>
        <p:cNvGrpSpPr/>
        <p:nvPr/>
      </p:nvGrpSpPr>
      <p:grpSpPr>
        <a:xfrm>
          <a:off x="0" y="0"/>
          <a:ext cx="0" cy="0"/>
          <a:chOff x="0" y="0"/>
          <a:chExt cx="0" cy="0"/>
        </a:xfrm>
      </p:grpSpPr>
      <p:graphicFrame>
        <p:nvGraphicFramePr>
          <p:cNvPr id="417" name="Google Shape;417;p33"/>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18" name="Google Shape;418;p33"/>
          <p:cNvGrpSpPr/>
          <p:nvPr/>
        </p:nvGrpSpPr>
        <p:grpSpPr>
          <a:xfrm>
            <a:off x="534627" y="808202"/>
            <a:ext cx="148650" cy="8670600"/>
            <a:chOff x="267313" y="404101"/>
            <a:chExt cx="74325" cy="4335300"/>
          </a:xfrm>
        </p:grpSpPr>
        <p:cxnSp>
          <p:nvCxnSpPr>
            <p:cNvPr id="419" name="Google Shape;419;p3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20" name="Google Shape;420;p3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530234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8/7/2024</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709733792"/>
      </p:ext>
    </p:extLst>
  </p:cSld>
  <p:clrMapOvr>
    <a:masterClrMapping/>
  </p:clrMapOvr>
  <p:transition>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8/7/2024</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815275531"/>
      </p:ext>
    </p:extLst>
  </p:cSld>
  <p:clrMapOvr>
    <a:masterClrMapping/>
  </p:clrMapOvr>
  <p:transition>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8/7/2024</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36454966"/>
      </p:ext>
    </p:extLst>
  </p:cSld>
  <p:clrMapOvr>
    <a:masterClrMapping/>
  </p:clrMapOvr>
  <p:transition>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8/7/2024</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665471546"/>
      </p:ext>
    </p:extLst>
  </p:cSld>
  <p:clrMapOvr>
    <a:masterClrMapping/>
  </p:clrMapOvr>
  <p:transition>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8/7/2024</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293319176"/>
      </p:ext>
    </p:extLst>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8/7/2024</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226434705"/>
      </p:ext>
    </p:extLst>
  </p:cSld>
  <p:clrMapOvr>
    <a:masterClrMapping/>
  </p:clrMapOvr>
  <p:transition>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8/7/2024</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305375708"/>
      </p:ext>
    </p:extLst>
  </p:cSld>
  <p:clrMapOvr>
    <a:masterClrMapping/>
  </p:clrMapOvr>
  <p:transition>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8/7/2024</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115047521"/>
      </p:ext>
    </p:extLst>
  </p:cSld>
  <p:clrMapOvr>
    <a:masterClrMapping/>
  </p:clrMapOvr>
  <p:transition>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8/7/2024</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09895733"/>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3507535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8/7/2024</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66964971"/>
      </p:ext>
    </p:extLst>
  </p:cSld>
  <p:clrMapOvr>
    <a:masterClrMapping/>
  </p:clrMapOvr>
  <p:transition>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8/7/2024</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36909698"/>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2"/>
        <p:cNvGrpSpPr/>
        <p:nvPr/>
      </p:nvGrpSpPr>
      <p:grpSpPr>
        <a:xfrm>
          <a:off x="0" y="0"/>
          <a:ext cx="0" cy="0"/>
          <a:chOff x="0" y="0"/>
          <a:chExt cx="0" cy="0"/>
        </a:xfrm>
      </p:grpSpPr>
      <p:graphicFrame>
        <p:nvGraphicFramePr>
          <p:cNvPr id="123" name="Google Shape;123;p1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24" name="Google Shape;124;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 name="Google Shape;125;p13"/>
          <p:cNvSpPr txBox="1">
            <a:spLocks noGrp="1"/>
          </p:cNvSpPr>
          <p:nvPr>
            <p:ph type="subTitle" idx="1"/>
          </p:nvPr>
        </p:nvSpPr>
        <p:spPr>
          <a:xfrm>
            <a:off x="243607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3"/>
          <p:cNvSpPr txBox="1">
            <a:spLocks noGrp="1"/>
          </p:cNvSpPr>
          <p:nvPr>
            <p:ph type="subTitle" idx="2"/>
          </p:nvPr>
        </p:nvSpPr>
        <p:spPr>
          <a:xfrm>
            <a:off x="968872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subTitle" idx="3"/>
          </p:nvPr>
        </p:nvSpPr>
        <p:spPr>
          <a:xfrm>
            <a:off x="9695626" y="741700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subTitle" idx="4"/>
          </p:nvPr>
        </p:nvSpPr>
        <p:spPr>
          <a:xfrm>
            <a:off x="2435976" y="74495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5" hasCustomPrompt="1"/>
          </p:nvPr>
        </p:nvSpPr>
        <p:spPr>
          <a:xfrm>
            <a:off x="2436050" y="32279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0" name="Google Shape;130;p13"/>
          <p:cNvSpPr txBox="1">
            <a:spLocks noGrp="1"/>
          </p:cNvSpPr>
          <p:nvPr>
            <p:ph type="title" idx="6" hasCustomPrompt="1"/>
          </p:nvPr>
        </p:nvSpPr>
        <p:spPr>
          <a:xfrm>
            <a:off x="9681876" y="64380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1" name="Google Shape;131;p13"/>
          <p:cNvSpPr txBox="1">
            <a:spLocks noGrp="1"/>
          </p:cNvSpPr>
          <p:nvPr>
            <p:ph type="title" idx="7" hasCustomPrompt="1"/>
          </p:nvPr>
        </p:nvSpPr>
        <p:spPr>
          <a:xfrm>
            <a:off x="9688700" y="32617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2" name="Google Shape;132;p13"/>
          <p:cNvSpPr txBox="1">
            <a:spLocks noGrp="1"/>
          </p:cNvSpPr>
          <p:nvPr>
            <p:ph type="title" idx="8" hasCustomPrompt="1"/>
          </p:nvPr>
        </p:nvSpPr>
        <p:spPr>
          <a:xfrm>
            <a:off x="2436226" y="64451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3" name="Google Shape;133;p13"/>
          <p:cNvSpPr txBox="1">
            <a:spLocks noGrp="1"/>
          </p:cNvSpPr>
          <p:nvPr>
            <p:ph type="subTitle" idx="9"/>
          </p:nvPr>
        </p:nvSpPr>
        <p:spPr>
          <a:xfrm>
            <a:off x="3988126"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4" name="Google Shape;134;p13"/>
          <p:cNvSpPr txBox="1">
            <a:spLocks noGrp="1"/>
          </p:cNvSpPr>
          <p:nvPr>
            <p:ph type="subTitle" idx="13"/>
          </p:nvPr>
        </p:nvSpPr>
        <p:spPr>
          <a:xfrm>
            <a:off x="11240872"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5" name="Google Shape;135;p13"/>
          <p:cNvSpPr txBox="1">
            <a:spLocks noGrp="1"/>
          </p:cNvSpPr>
          <p:nvPr>
            <p:ph type="subTitle" idx="14"/>
          </p:nvPr>
        </p:nvSpPr>
        <p:spPr>
          <a:xfrm>
            <a:off x="39884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6" name="Google Shape;136;p13"/>
          <p:cNvSpPr txBox="1">
            <a:spLocks noGrp="1"/>
          </p:cNvSpPr>
          <p:nvPr>
            <p:ph type="subTitle" idx="15"/>
          </p:nvPr>
        </p:nvSpPr>
        <p:spPr>
          <a:xfrm>
            <a:off x="112478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137" name="Google Shape;137;p13"/>
          <p:cNvGrpSpPr/>
          <p:nvPr/>
        </p:nvGrpSpPr>
        <p:grpSpPr>
          <a:xfrm>
            <a:off x="534627" y="808202"/>
            <a:ext cx="148650" cy="8670600"/>
            <a:chOff x="267313" y="404101"/>
            <a:chExt cx="74325" cy="4335300"/>
          </a:xfrm>
        </p:grpSpPr>
        <p:cxnSp>
          <p:nvCxnSpPr>
            <p:cNvPr id="138" name="Google Shape;138;p1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39" name="Google Shape;139;p1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0" name="Google Shape;140;p13"/>
          <p:cNvGrpSpPr/>
          <p:nvPr/>
        </p:nvGrpSpPr>
        <p:grpSpPr>
          <a:xfrm>
            <a:off x="17604677" y="808202"/>
            <a:ext cx="148650" cy="8670600"/>
            <a:chOff x="8802338" y="404101"/>
            <a:chExt cx="74325" cy="4335300"/>
          </a:xfrm>
        </p:grpSpPr>
        <p:cxnSp>
          <p:nvCxnSpPr>
            <p:cNvPr id="141" name="Google Shape;141;p1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42" name="Google Shape;142;p1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3" name="Google Shape;143;p13"/>
          <p:cNvGrpSpPr/>
          <p:nvPr/>
        </p:nvGrpSpPr>
        <p:grpSpPr>
          <a:xfrm>
            <a:off x="812400" y="9643151"/>
            <a:ext cx="16663200" cy="148650"/>
            <a:chOff x="406200" y="4821575"/>
            <a:chExt cx="8331600" cy="74325"/>
          </a:xfrm>
        </p:grpSpPr>
        <p:cxnSp>
          <p:nvCxnSpPr>
            <p:cNvPr id="144" name="Google Shape;144;p13"/>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5" name="Google Shape;145;p13"/>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424055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34"/>
        <p:cNvGrpSpPr/>
        <p:nvPr/>
      </p:nvGrpSpPr>
      <p:grpSpPr>
        <a:xfrm>
          <a:off x="0" y="0"/>
          <a:ext cx="0" cy="0"/>
          <a:chOff x="0" y="0"/>
          <a:chExt cx="0" cy="0"/>
        </a:xfrm>
      </p:grpSpPr>
      <p:graphicFrame>
        <p:nvGraphicFramePr>
          <p:cNvPr id="235" name="Google Shape;235;p2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6" name="Google Shape;236;p2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7" name="Google Shape;237;p23"/>
          <p:cNvSpPr txBox="1">
            <a:spLocks noGrp="1"/>
          </p:cNvSpPr>
          <p:nvPr>
            <p:ph type="subTitle" idx="1"/>
          </p:nvPr>
        </p:nvSpPr>
        <p:spPr>
          <a:xfrm>
            <a:off x="10034472"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3"/>
          <p:cNvSpPr txBox="1">
            <a:spLocks noGrp="1"/>
          </p:cNvSpPr>
          <p:nvPr>
            <p:ph type="subTitle" idx="2"/>
          </p:nvPr>
        </p:nvSpPr>
        <p:spPr>
          <a:xfrm>
            <a:off x="2782726"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3"/>
          <p:cNvSpPr txBox="1">
            <a:spLocks noGrp="1"/>
          </p:cNvSpPr>
          <p:nvPr>
            <p:ph type="subTitle" idx="3"/>
          </p:nvPr>
        </p:nvSpPr>
        <p:spPr>
          <a:xfrm>
            <a:off x="41648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0" name="Google Shape;240;p23"/>
          <p:cNvSpPr txBox="1">
            <a:spLocks noGrp="1"/>
          </p:cNvSpPr>
          <p:nvPr>
            <p:ph type="subTitle" idx="4"/>
          </p:nvPr>
        </p:nvSpPr>
        <p:spPr>
          <a:xfrm>
            <a:off x="114160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41" name="Google Shape;241;p23"/>
          <p:cNvGrpSpPr/>
          <p:nvPr/>
        </p:nvGrpSpPr>
        <p:grpSpPr>
          <a:xfrm>
            <a:off x="534627" y="808202"/>
            <a:ext cx="148650" cy="8670600"/>
            <a:chOff x="267313" y="404101"/>
            <a:chExt cx="74325" cy="4335300"/>
          </a:xfrm>
        </p:grpSpPr>
        <p:cxnSp>
          <p:nvCxnSpPr>
            <p:cNvPr id="242" name="Google Shape;242;p2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3" name="Google Shape;243;p2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44" name="Google Shape;244;p23"/>
          <p:cNvGrpSpPr/>
          <p:nvPr/>
        </p:nvGrpSpPr>
        <p:grpSpPr>
          <a:xfrm>
            <a:off x="17604677" y="808202"/>
            <a:ext cx="148650" cy="8670600"/>
            <a:chOff x="8802338" y="404101"/>
            <a:chExt cx="74325" cy="4335300"/>
          </a:xfrm>
        </p:grpSpPr>
        <p:cxnSp>
          <p:nvCxnSpPr>
            <p:cNvPr id="245" name="Google Shape;245;p2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p2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49406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47"/>
        <p:cNvGrpSpPr/>
        <p:nvPr/>
      </p:nvGrpSpPr>
      <p:grpSpPr>
        <a:xfrm>
          <a:off x="0" y="0"/>
          <a:ext cx="0" cy="0"/>
          <a:chOff x="0" y="0"/>
          <a:chExt cx="0" cy="0"/>
        </a:xfrm>
      </p:grpSpPr>
      <p:graphicFrame>
        <p:nvGraphicFramePr>
          <p:cNvPr id="248" name="Google Shape;248;p2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49" name="Google Shape;249;p2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0" name="Google Shape;250;p24"/>
          <p:cNvSpPr txBox="1">
            <a:spLocks noGrp="1"/>
          </p:cNvSpPr>
          <p:nvPr>
            <p:ph type="subTitle" idx="1"/>
          </p:nvPr>
        </p:nvSpPr>
        <p:spPr>
          <a:xfrm>
            <a:off x="8191082"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24"/>
          <p:cNvSpPr txBox="1">
            <a:spLocks noGrp="1"/>
          </p:cNvSpPr>
          <p:nvPr>
            <p:ph type="subTitle" idx="2"/>
          </p:nvPr>
        </p:nvSpPr>
        <p:spPr>
          <a:xfrm>
            <a:off x="1440000"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2" name="Google Shape;252;p24"/>
          <p:cNvGrpSpPr/>
          <p:nvPr/>
        </p:nvGrpSpPr>
        <p:grpSpPr>
          <a:xfrm>
            <a:off x="17604677" y="808202"/>
            <a:ext cx="148650" cy="8670600"/>
            <a:chOff x="8802338" y="404101"/>
            <a:chExt cx="74325" cy="4335300"/>
          </a:xfrm>
        </p:grpSpPr>
        <p:cxnSp>
          <p:nvCxnSpPr>
            <p:cNvPr id="253" name="Google Shape;253;p2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54" name="Google Shape;254;p2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55" name="Google Shape;255;p24"/>
          <p:cNvGrpSpPr/>
          <p:nvPr/>
        </p:nvGrpSpPr>
        <p:grpSpPr>
          <a:xfrm>
            <a:off x="812400" y="9643151"/>
            <a:ext cx="16663200" cy="148650"/>
            <a:chOff x="406200" y="4821575"/>
            <a:chExt cx="8331600" cy="74325"/>
          </a:xfrm>
        </p:grpSpPr>
        <p:cxnSp>
          <p:nvCxnSpPr>
            <p:cNvPr id="256" name="Google Shape;256;p24"/>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57" name="Google Shape;257;p24"/>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84039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8"/>
        <p:cNvGrpSpPr/>
        <p:nvPr/>
      </p:nvGrpSpPr>
      <p:grpSpPr>
        <a:xfrm>
          <a:off x="0" y="0"/>
          <a:ext cx="0" cy="0"/>
          <a:chOff x="0" y="0"/>
          <a:chExt cx="0" cy="0"/>
        </a:xfrm>
      </p:grpSpPr>
      <p:graphicFrame>
        <p:nvGraphicFramePr>
          <p:cNvPr id="259" name="Google Shape;259;p25"/>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60" name="Google Shape;260;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1" name="Google Shape;261;p25"/>
          <p:cNvSpPr txBox="1">
            <a:spLocks noGrp="1"/>
          </p:cNvSpPr>
          <p:nvPr>
            <p:ph type="subTitle" idx="1"/>
          </p:nvPr>
        </p:nvSpPr>
        <p:spPr>
          <a:xfrm>
            <a:off x="1657650"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5"/>
          <p:cNvSpPr txBox="1">
            <a:spLocks noGrp="1"/>
          </p:cNvSpPr>
          <p:nvPr>
            <p:ph type="subTitle" idx="2"/>
          </p:nvPr>
        </p:nvSpPr>
        <p:spPr>
          <a:xfrm>
            <a:off x="6903592"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25"/>
          <p:cNvSpPr txBox="1">
            <a:spLocks noGrp="1"/>
          </p:cNvSpPr>
          <p:nvPr>
            <p:ph type="subTitle" idx="3"/>
          </p:nvPr>
        </p:nvSpPr>
        <p:spPr>
          <a:xfrm>
            <a:off x="12149548"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25"/>
          <p:cNvSpPr txBox="1">
            <a:spLocks noGrp="1"/>
          </p:cNvSpPr>
          <p:nvPr>
            <p:ph type="subTitle" idx="4"/>
          </p:nvPr>
        </p:nvSpPr>
        <p:spPr>
          <a:xfrm>
            <a:off x="28773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5" name="Google Shape;265;p25"/>
          <p:cNvSpPr txBox="1">
            <a:spLocks noGrp="1"/>
          </p:cNvSpPr>
          <p:nvPr>
            <p:ph type="subTitle" idx="5"/>
          </p:nvPr>
        </p:nvSpPr>
        <p:spPr>
          <a:xfrm>
            <a:off x="81234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6" name="Google Shape;266;p25"/>
          <p:cNvSpPr txBox="1">
            <a:spLocks noGrp="1"/>
          </p:cNvSpPr>
          <p:nvPr>
            <p:ph type="subTitle" idx="6"/>
          </p:nvPr>
        </p:nvSpPr>
        <p:spPr>
          <a:xfrm>
            <a:off x="13369348"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67" name="Google Shape;267;p25"/>
          <p:cNvGrpSpPr/>
          <p:nvPr/>
        </p:nvGrpSpPr>
        <p:grpSpPr>
          <a:xfrm>
            <a:off x="812400" y="9643151"/>
            <a:ext cx="16663200" cy="148650"/>
            <a:chOff x="406200" y="4821575"/>
            <a:chExt cx="8331600" cy="74325"/>
          </a:xfrm>
        </p:grpSpPr>
        <p:cxnSp>
          <p:nvCxnSpPr>
            <p:cNvPr id="268" name="Google Shape;268;p25"/>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25"/>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506995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0"/>
        <p:cNvGrpSpPr/>
        <p:nvPr/>
      </p:nvGrpSpPr>
      <p:grpSpPr>
        <a:xfrm>
          <a:off x="0" y="0"/>
          <a:ext cx="0" cy="0"/>
          <a:chOff x="0" y="0"/>
          <a:chExt cx="0" cy="0"/>
        </a:xfrm>
      </p:grpSpPr>
      <p:graphicFrame>
        <p:nvGraphicFramePr>
          <p:cNvPr id="271" name="Google Shape;271;p26"/>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2" name="Google Shape;272;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3" name="Google Shape;273;p26"/>
          <p:cNvSpPr txBox="1">
            <a:spLocks noGrp="1"/>
          </p:cNvSpPr>
          <p:nvPr>
            <p:ph type="subTitle" idx="1"/>
          </p:nvPr>
        </p:nvSpPr>
        <p:spPr>
          <a:xfrm>
            <a:off x="1440000" y="3413224"/>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4" name="Google Shape;274;p26"/>
          <p:cNvSpPr txBox="1">
            <a:spLocks noGrp="1"/>
          </p:cNvSpPr>
          <p:nvPr>
            <p:ph type="subTitle" idx="2"/>
          </p:nvPr>
        </p:nvSpPr>
        <p:spPr>
          <a:xfrm>
            <a:off x="9144350" y="3413250"/>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6"/>
          <p:cNvSpPr txBox="1">
            <a:spLocks noGrp="1"/>
          </p:cNvSpPr>
          <p:nvPr>
            <p:ph type="subTitle" idx="3"/>
          </p:nvPr>
        </p:nvSpPr>
        <p:spPr>
          <a:xfrm>
            <a:off x="1440000"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26"/>
          <p:cNvSpPr txBox="1">
            <a:spLocks noGrp="1"/>
          </p:cNvSpPr>
          <p:nvPr>
            <p:ph type="subTitle" idx="4"/>
          </p:nvPr>
        </p:nvSpPr>
        <p:spPr>
          <a:xfrm>
            <a:off x="9144348"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26"/>
          <p:cNvSpPr txBox="1">
            <a:spLocks noGrp="1"/>
          </p:cNvSpPr>
          <p:nvPr>
            <p:ph type="subTitle" idx="5"/>
          </p:nvPr>
        </p:nvSpPr>
        <p:spPr>
          <a:xfrm>
            <a:off x="1440000"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8" name="Google Shape;278;p26"/>
          <p:cNvSpPr txBox="1">
            <a:spLocks noGrp="1"/>
          </p:cNvSpPr>
          <p:nvPr>
            <p:ph type="subTitle" idx="6"/>
          </p:nvPr>
        </p:nvSpPr>
        <p:spPr>
          <a:xfrm>
            <a:off x="1440000"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9" name="Google Shape;279;p26"/>
          <p:cNvSpPr txBox="1">
            <a:spLocks noGrp="1"/>
          </p:cNvSpPr>
          <p:nvPr>
            <p:ph type="subTitle" idx="7"/>
          </p:nvPr>
        </p:nvSpPr>
        <p:spPr>
          <a:xfrm>
            <a:off x="9144304"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80" name="Google Shape;280;p26"/>
          <p:cNvSpPr txBox="1">
            <a:spLocks noGrp="1"/>
          </p:cNvSpPr>
          <p:nvPr>
            <p:ph type="subTitle" idx="8"/>
          </p:nvPr>
        </p:nvSpPr>
        <p:spPr>
          <a:xfrm>
            <a:off x="9144304"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81" name="Google Shape;281;p26"/>
          <p:cNvGrpSpPr/>
          <p:nvPr/>
        </p:nvGrpSpPr>
        <p:grpSpPr>
          <a:xfrm>
            <a:off x="17604677" y="808202"/>
            <a:ext cx="148650" cy="8670600"/>
            <a:chOff x="8802338" y="404101"/>
            <a:chExt cx="74325" cy="4335300"/>
          </a:xfrm>
        </p:grpSpPr>
        <p:cxnSp>
          <p:nvCxnSpPr>
            <p:cNvPr id="282" name="Google Shape;282;p26"/>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83" name="Google Shape;283;p26"/>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32819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rona One"/>
              <a:buNone/>
              <a:defRPr sz="3000">
                <a:solidFill>
                  <a:schemeClr val="dk1"/>
                </a:solidFill>
                <a:latin typeface="Krona One"/>
                <a:ea typeface="Krona One"/>
                <a:cs typeface="Krona One"/>
                <a:sym typeface="Krona One"/>
              </a:defRPr>
            </a:lvl1pPr>
            <a:lvl2pPr lvl="1"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0561202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7" r:id="rId3"/>
    <p:sldLayoutId id="2147483669" r:id="rId4"/>
    <p:sldLayoutId id="2147483670" r:id="rId5"/>
    <p:sldLayoutId id="2147483678" r:id="rId6"/>
    <p:sldLayoutId id="2147483679" r:id="rId7"/>
    <p:sldLayoutId id="2147483680" r:id="rId8"/>
    <p:sldLayoutId id="2147483681" r:id="rId9"/>
    <p:sldLayoutId id="2147483686" r:id="rId10"/>
    <p:sldLayoutId id="2147483687" r:id="rId11"/>
    <p:sldLayoutId id="214748368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rona One"/>
              <a:buNone/>
              <a:defRPr sz="3000">
                <a:solidFill>
                  <a:schemeClr val="dk1"/>
                </a:solidFill>
                <a:latin typeface="Krona One"/>
                <a:ea typeface="Krona One"/>
                <a:cs typeface="Krona One"/>
                <a:sym typeface="Krona One"/>
              </a:defRPr>
            </a:lvl1pPr>
            <a:lvl2pPr lvl="1"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879451411"/>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1257300" y="547688"/>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1257300" y="2738438"/>
            <a:ext cx="15773400" cy="6527007"/>
          </a:xfrm>
          <a:prstGeom prst="rect">
            <a:avLst/>
          </a:prstGeom>
        </p:spPr>
        <p:txBody>
          <a:bodyPr vert="horz" lIns="137160" tIns="68580" rIns="137160" bIns="68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7A662F-ADB8-46B8-818A-62BC133FFAB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8/7/2024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12915900" y="9534526"/>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9D488BAC-C627-4D4D-894C-97E6872A148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36211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split orient="vert"/>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6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2.png"/><Relationship Id="rId3" Type="http://schemas.openxmlformats.org/officeDocument/2006/relationships/image" Target="../media/image34.svg"/><Relationship Id="rId7" Type="http://schemas.openxmlformats.org/officeDocument/2006/relationships/image" Target="../media/image49.png"/><Relationship Id="rId12" Type="http://schemas.openxmlformats.org/officeDocument/2006/relationships/slide" Target="slide29.xml"/><Relationship Id="rId2" Type="http://schemas.openxmlformats.org/officeDocument/2006/relationships/image" Target="../media/image33.png"/><Relationship Id="rId1" Type="http://schemas.openxmlformats.org/officeDocument/2006/relationships/slideLayout" Target="../slideLayouts/slideLayout31.xml"/><Relationship Id="rId6" Type="http://schemas.openxmlformats.org/officeDocument/2006/relationships/image" Target="../media/image45.png"/><Relationship Id="rId11" Type="http://schemas.openxmlformats.org/officeDocument/2006/relationships/image" Target="../media/image61.svg"/><Relationship Id="rId5" Type="http://schemas.openxmlformats.org/officeDocument/2006/relationships/image" Target="../media/image43.png"/><Relationship Id="rId10" Type="http://schemas.openxmlformats.org/officeDocument/2006/relationships/image" Target="../media/image60.png"/><Relationship Id="rId4" Type="http://schemas.openxmlformats.org/officeDocument/2006/relationships/image" Target="../media/image39.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3.png"/><Relationship Id="rId18" Type="http://schemas.openxmlformats.org/officeDocument/2006/relationships/image" Target="../media/image68.png"/><Relationship Id="rId3" Type="http://schemas.openxmlformats.org/officeDocument/2006/relationships/audio" Target="../media/audio1.wav"/><Relationship Id="rId21" Type="http://schemas.openxmlformats.org/officeDocument/2006/relationships/slide" Target="slide31.xml"/><Relationship Id="rId7" Type="http://schemas.openxmlformats.org/officeDocument/2006/relationships/image" Target="../media/image45.png"/><Relationship Id="rId12" Type="http://schemas.openxmlformats.org/officeDocument/2006/relationships/image" Target="../media/image63.png"/><Relationship Id="rId17" Type="http://schemas.openxmlformats.org/officeDocument/2006/relationships/image" Target="../media/image67.png"/><Relationship Id="rId2" Type="http://schemas.openxmlformats.org/officeDocument/2006/relationships/notesSlide" Target="../notesSlides/notesSlide28.xml"/><Relationship Id="rId16" Type="http://schemas.openxmlformats.org/officeDocument/2006/relationships/image" Target="../media/image66.png"/><Relationship Id="rId20" Type="http://schemas.openxmlformats.org/officeDocument/2006/relationships/slide" Target="slide30.xml"/><Relationship Id="rId1" Type="http://schemas.openxmlformats.org/officeDocument/2006/relationships/slideLayout" Target="../slideLayouts/slideLayout31.xml"/><Relationship Id="rId6" Type="http://schemas.openxmlformats.org/officeDocument/2006/relationships/image" Target="../media/image39.png"/><Relationship Id="rId11" Type="http://schemas.openxmlformats.org/officeDocument/2006/relationships/slide" Target="slide35.xml"/><Relationship Id="rId24" Type="http://schemas.openxmlformats.org/officeDocument/2006/relationships/slide" Target="slide34.xml"/><Relationship Id="rId5" Type="http://schemas.openxmlformats.org/officeDocument/2006/relationships/image" Target="../media/image34.svg"/><Relationship Id="rId15" Type="http://schemas.openxmlformats.org/officeDocument/2006/relationships/image" Target="../media/image65.png"/><Relationship Id="rId23" Type="http://schemas.openxmlformats.org/officeDocument/2006/relationships/slide" Target="slide33.xml"/><Relationship Id="rId10" Type="http://schemas.openxmlformats.org/officeDocument/2006/relationships/image" Target="../media/image59.png"/><Relationship Id="rId19" Type="http://schemas.openxmlformats.org/officeDocument/2006/relationships/image" Target="../media/image69.png"/><Relationship Id="rId4" Type="http://schemas.openxmlformats.org/officeDocument/2006/relationships/image" Target="../media/image33.png"/><Relationship Id="rId9" Type="http://schemas.openxmlformats.org/officeDocument/2006/relationships/image" Target="../media/image56.png"/><Relationship Id="rId14" Type="http://schemas.openxmlformats.org/officeDocument/2006/relationships/image" Target="../media/image64.png"/><Relationship Id="rId22" Type="http://schemas.openxmlformats.org/officeDocument/2006/relationships/slide" Target="slide3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31.xml"/><Relationship Id="rId7" Type="http://schemas.openxmlformats.org/officeDocument/2006/relationships/slide" Target="slide2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5" Type="http://schemas.openxmlformats.org/officeDocument/2006/relationships/image" Target="../media/image750.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7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9.xml"/><Relationship Id="rId5" Type="http://schemas.openxmlformats.org/officeDocument/2006/relationships/image" Target="../media/image70.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9.xml"/><Relationship Id="rId5" Type="http://schemas.openxmlformats.org/officeDocument/2006/relationships/image" Target="../media/image7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31.xml"/><Relationship Id="rId7"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5" Type="http://schemas.openxmlformats.org/officeDocument/2006/relationships/image" Target="../media/image73.png"/><Relationship Id="rId10" Type="http://schemas.openxmlformats.org/officeDocument/2006/relationships/image" Target="../media/image71.png"/><Relationship Id="rId4" Type="http://schemas.openxmlformats.org/officeDocument/2006/relationships/image" Target="../media/image80.png"/><Relationship Id="rId9" Type="http://schemas.openxmlformats.org/officeDocument/2006/relationships/slide" Target="slide29.xml"/></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13" Type="http://schemas.microsoft.com/office/2007/relationships/hdphoto" Target="../media/hdphoto8.wdp"/><Relationship Id="rId3" Type="http://schemas.openxmlformats.org/officeDocument/2006/relationships/slideLayout" Target="../slideLayouts/slideLayout31.xml"/><Relationship Id="rId7" Type="http://schemas.openxmlformats.org/officeDocument/2006/relationships/image" Target="../media/image84.png"/><Relationship Id="rId12" Type="http://schemas.openxmlformats.org/officeDocument/2006/relationships/image" Target="../media/image7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71.png"/><Relationship Id="rId10" Type="http://schemas.openxmlformats.org/officeDocument/2006/relationships/image" Target="../media/image87.png"/><Relationship Id="rId4" Type="http://schemas.openxmlformats.org/officeDocument/2006/relationships/slide" Target="slide29.xml"/><Relationship Id="rId9" Type="http://schemas.openxmlformats.org/officeDocument/2006/relationships/image" Target="../media/image86.png"/><Relationship Id="rId1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77.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107.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89.png"/><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91.png"/><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19.png"/><Relationship Id="rId7" Type="http://schemas.microsoft.com/office/2007/relationships/hdphoto" Target="../media/hdphoto9.wdp"/><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21.png"/><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108.png"/><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108.png"/><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108.png"/><Relationship Id="rId4" Type="http://schemas.openxmlformats.org/officeDocument/2006/relationships/image" Target="../media/image135.pn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108.pn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8.png"/><Relationship Id="rId5" Type="http://schemas.microsoft.com/office/2007/relationships/hdphoto" Target="../media/hdphoto10.wdp"/><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510.png"/><Relationship Id="rId7" Type="http://schemas.openxmlformats.org/officeDocument/2006/relationships/image" Target="../media/image8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grpSp>
        <p:nvGrpSpPr>
          <p:cNvPr id="1210" name="Google Shape;1210;p59"/>
          <p:cNvGrpSpPr/>
          <p:nvPr/>
        </p:nvGrpSpPr>
        <p:grpSpPr>
          <a:xfrm rot="-918224">
            <a:off x="727231" y="7567119"/>
            <a:ext cx="1682191" cy="2082850"/>
            <a:chOff x="5941675" y="2793025"/>
            <a:chExt cx="1395750" cy="1730425"/>
          </a:xfrm>
        </p:grpSpPr>
        <p:sp>
          <p:nvSpPr>
            <p:cNvPr id="1211" name="Google Shape;1211;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4" name="Google Shape;1234;p59"/>
          <p:cNvGrpSpPr/>
          <p:nvPr/>
        </p:nvGrpSpPr>
        <p:grpSpPr>
          <a:xfrm rot="486744">
            <a:off x="16223565" y="7821453"/>
            <a:ext cx="1644278" cy="2035647"/>
            <a:chOff x="5941675" y="2793025"/>
            <a:chExt cx="1395750" cy="1730425"/>
          </a:xfrm>
        </p:grpSpPr>
        <p:sp>
          <p:nvSpPr>
            <p:cNvPr id="1235" name="Google Shape;1235;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 name="Google Shape;431;p37"/>
          <p:cNvSpPr txBox="1">
            <a:spLocks/>
          </p:cNvSpPr>
          <p:nvPr/>
        </p:nvSpPr>
        <p:spPr>
          <a:xfrm>
            <a:off x="2347075" y="2931900"/>
            <a:ext cx="13557600" cy="49548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Krona One"/>
              <a:buNone/>
              <a:defRPr sz="3000" b="0" i="0" u="none" strike="noStrike" cap="none">
                <a:solidFill>
                  <a:schemeClr val="dk1"/>
                </a:solidFill>
                <a:latin typeface="Krona One"/>
                <a:ea typeface="Krona One"/>
                <a:cs typeface="Krona One"/>
                <a:sym typeface="Krona One"/>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nSpc>
                <a:spcPct val="150000"/>
              </a:lnSpc>
            </a:pPr>
            <a:r>
              <a:rPr lang="en-US" sz="10000" b="1" kern="0">
                <a:latin typeface="+mj-lt"/>
              </a:rPr>
              <a:t>CHÀO MỪNG TẤT CẢ CÁC EM ĐẾN VỚI </a:t>
            </a:r>
            <a:br>
              <a:rPr lang="en-US" sz="10000" b="1" kern="0">
                <a:latin typeface="+mj-lt"/>
              </a:rPr>
            </a:br>
            <a:r>
              <a:rPr lang="en-US" sz="10000" b="1" kern="0">
                <a:latin typeface="+mj-lt"/>
              </a:rPr>
              <a:t>TIẾT HỌC!</a:t>
            </a:r>
          </a:p>
        </p:txBody>
      </p:sp>
      <p:sp>
        <p:nvSpPr>
          <p:cNvPr id="3" name="Freeform 3">
            <a:hlinkClick r:id="rId3" action="ppaction://hlinksldjump"/>
            <a:extLst>
              <a:ext uri="{FF2B5EF4-FFF2-40B4-BE49-F238E27FC236}">
                <a16:creationId xmlns:a16="http://schemas.microsoft.com/office/drawing/2014/main" id="{148FFE15-CC5F-C667-C28B-18D4FF5BF4E6}"/>
              </a:ext>
            </a:extLst>
          </p:cNvPr>
          <p:cNvSpPr/>
          <p:nvPr/>
        </p:nvSpPr>
        <p:spPr>
          <a:xfrm>
            <a:off x="8110249" y="8003276"/>
            <a:ext cx="2067502" cy="1781811"/>
          </a:xfrm>
          <a:custGeom>
            <a:avLst/>
            <a:gdLst/>
            <a:ahLst/>
            <a:cxnLst/>
            <a:rect l="l" t="t" r="r" b="b"/>
            <a:pathLst>
              <a:path w="2067502" h="1781811">
                <a:moveTo>
                  <a:pt x="0" y="0"/>
                </a:moveTo>
                <a:lnTo>
                  <a:pt x="2067502" y="0"/>
                </a:lnTo>
                <a:lnTo>
                  <a:pt x="2067502" y="1781811"/>
                </a:lnTo>
                <a:lnTo>
                  <a:pt x="0" y="1781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80737824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2" name="Group 11"/>
          <p:cNvGrpSpPr/>
          <p:nvPr/>
        </p:nvGrpSpPr>
        <p:grpSpPr>
          <a:xfrm>
            <a:off x="882960" y="9800678"/>
            <a:ext cx="16566840" cy="152400"/>
            <a:chOff x="604298" y="4921483"/>
            <a:chExt cx="8111159" cy="108454"/>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Flowchart: Terminator 2"/>
          <p:cNvSpPr/>
          <p:nvPr/>
        </p:nvSpPr>
        <p:spPr>
          <a:xfrm>
            <a:off x="-533400" y="419100"/>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1.</a:t>
            </a:r>
          </a:p>
        </p:txBody>
      </p:sp>
      <mc:AlternateContent xmlns:mc="http://schemas.openxmlformats.org/markup-compatibility/2006" xmlns:a14="http://schemas.microsoft.com/office/drawing/2010/main">
        <mc:Choice Requires="a14">
          <p:sp>
            <p:nvSpPr>
              <p:cNvPr id="6" name="Rectangle 5"/>
              <p:cNvSpPr/>
              <p:nvPr/>
            </p:nvSpPr>
            <p:spPr>
              <a:xfrm>
                <a:off x="2811378" y="435142"/>
                <a:ext cx="14257422" cy="9798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 giá trị lớn nhất và giá trị nhỏ nhất của hàm số </a:t>
                </a:r>
                <a14:m>
                  <m:oMath xmlns:m="http://schemas.openxmlformats.org/officeDocument/2006/math">
                    <m: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d>
                      <m:dPr>
                        <m:ctrlP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e>
                    </m:d>
                    <m: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ad>
                      <m:radPr>
                        <m:degHide m:val="on"/>
                        <m:ctrlP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Sup>
                          <m:sSupPr>
                            <m:ctrlP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e>
                          <m:sup>
                            <m: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e>
                    </m:rad>
                  </m:oMath>
                </a14:m>
                <a:r>
                  <a:rPr kumimoji="0" lang="vi-VN" sz="3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mc:Choice>
        <mc:Fallback xmlns="">
          <p:sp>
            <p:nvSpPr>
              <p:cNvPr id="6" name="Rectangle 5"/>
              <p:cNvSpPr>
                <a:spLocks noRot="1" noChangeAspect="1" noMove="1" noResize="1" noEditPoints="1" noAdjustHandles="1" noChangeArrowheads="1" noChangeShapeType="1" noTextEdit="1"/>
              </p:cNvSpPr>
              <p:nvPr/>
            </p:nvSpPr>
            <p:spPr>
              <a:xfrm>
                <a:off x="2811378" y="435142"/>
                <a:ext cx="14257422" cy="979820"/>
              </a:xfrm>
              <a:prstGeom prst="rect">
                <a:avLst/>
              </a:prstGeom>
              <a:blipFill>
                <a:blip r:embed="rId3"/>
                <a:stretch>
                  <a:fillRect l="-1197" b="-8696"/>
                </a:stretch>
              </a:blipFill>
            </p:spPr>
            <p:txBody>
              <a:bodyPr/>
              <a:lstStyle/>
              <a:p>
                <a:r>
                  <a:rPr lang="en-US">
                    <a:noFill/>
                  </a:rPr>
                  <a:t> </a:t>
                </a:r>
              </a:p>
            </p:txBody>
          </p:sp>
        </mc:Fallback>
      </mc:AlternateContent>
      <p:sp>
        <p:nvSpPr>
          <p:cNvPr id="11" name="Rectangle 10"/>
          <p:cNvSpPr/>
          <p:nvPr/>
        </p:nvSpPr>
        <p:spPr>
          <a:xfrm>
            <a:off x="8562777" y="1790700"/>
            <a:ext cx="1156086" cy="615553"/>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4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1098884" y="3061813"/>
                <a:ext cx="16566839" cy="2598725"/>
              </a:xfrm>
              <a:prstGeom prst="rect">
                <a:avLst/>
              </a:prstGeom>
            </p:spPr>
            <p:txBody>
              <a:bodyPr wrap="square">
                <a:spAutoFit/>
              </a:bodyPr>
              <a:lstStyle/>
              <a:p>
                <a:pPr lvl="0">
                  <a:lnSpc>
                    <a:spcPct val="150000"/>
                  </a:lnSpc>
                </a:pPr>
                <a14:m>
                  <m:oMathPara xmlns:m="http://schemas.openxmlformats.org/officeDocument/2006/math">
                    <m:oMathParaPr>
                      <m:jc m:val="left"/>
                    </m:oMathParaPr>
                    <m:oMath xmlns:m="http://schemas.openxmlformats.org/officeDocument/2006/math">
                      <m:r>
                        <m:rPr>
                          <m:nor/>
                        </m:rPr>
                        <a:rPr lang="vi-VN" sz="3400">
                          <a:solidFill>
                            <a:srgbClr val="000000"/>
                          </a:solidFill>
                        </a:rPr>
                        <m:t>V</m:t>
                      </m:r>
                      <m:r>
                        <m:rPr>
                          <m:nor/>
                        </m:rPr>
                        <a:rPr lang="vi-VN" sz="3400">
                          <a:solidFill>
                            <a:srgbClr val="000000"/>
                          </a:solidFill>
                        </a:rPr>
                        <m:t>ớ</m:t>
                      </m:r>
                      <m:r>
                        <m:rPr>
                          <m:nor/>
                        </m:rPr>
                        <a:rPr lang="vi-VN" sz="3400">
                          <a:solidFill>
                            <a:srgbClr val="000000"/>
                          </a:solidFill>
                        </a:rPr>
                        <m:t>i</m:t>
                      </m:r>
                      <m:r>
                        <m:rPr>
                          <m:nor/>
                        </m:rPr>
                        <a:rPr lang="vi-VN" sz="3400">
                          <a:solidFill>
                            <a:srgbClr val="000000"/>
                          </a:solidFill>
                        </a:rPr>
                        <m:t> </m:t>
                      </m:r>
                      <m:r>
                        <a:rPr lang="vi-VN" sz="3400" i="1">
                          <a:solidFill>
                            <a:srgbClr val="000000"/>
                          </a:solidFill>
                          <a:latin typeface="Cambria Math" panose="02040503050406030204" pitchFamily="18" charset="0"/>
                        </a:rPr>
                        <m:t>𝑥</m:t>
                      </m:r>
                      <m:r>
                        <a:rPr lang="vi-VN" sz="3400" i="1">
                          <a:solidFill>
                            <a:srgbClr val="000000"/>
                          </a:solidFill>
                          <a:latin typeface="Cambria Math" panose="02040503050406030204" pitchFamily="18" charset="0"/>
                        </a:rPr>
                        <m:t> </m:t>
                      </m:r>
                      <m:r>
                        <a:rPr lang="vi-VN" sz="3400" i="1">
                          <a:solidFill>
                            <a:srgbClr val="000000"/>
                          </a:solidFill>
                          <a:latin typeface="Cambria Math" panose="02040503050406030204" pitchFamily="18" charset="0"/>
                          <a:ea typeface="Cambria Math" panose="02040503050406030204" pitchFamily="18" charset="0"/>
                        </a:rPr>
                        <m:t>𝜖</m:t>
                      </m:r>
                      <m:r>
                        <a:rPr lang="vi-VN" sz="3400" i="1">
                          <a:solidFill>
                            <a:srgbClr val="000000"/>
                          </a:solidFill>
                          <a:latin typeface="Cambria Math" panose="02040503050406030204" pitchFamily="18" charset="0"/>
                        </a:rPr>
                        <m:t> </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−1;1</m:t>
                          </m:r>
                        </m:e>
                      </m:d>
                      <m:r>
                        <a:rPr lang="vi-VN" sz="3400" i="1">
                          <a:solidFill>
                            <a:srgbClr val="000000"/>
                          </a:solidFill>
                          <a:latin typeface="Cambria Math" panose="02040503050406030204" pitchFamily="18" charset="0"/>
                        </a:rPr>
                        <m:t>,</m:t>
                      </m:r>
                      <m:r>
                        <m:rPr>
                          <m:nor/>
                        </m:rPr>
                        <a:rPr lang="en-US" sz="3400">
                          <a:solidFill>
                            <a:srgbClr val="000000"/>
                          </a:solidFill>
                        </a:rPr>
                        <m:t> </m:t>
                      </m:r>
                      <m:r>
                        <m:rPr>
                          <m:nor/>
                        </m:rPr>
                        <a:rPr lang="vi-VN" sz="3400">
                          <a:solidFill>
                            <a:srgbClr val="000000"/>
                          </a:solidFill>
                        </a:rPr>
                        <m:t>ta</m:t>
                      </m:r>
                      <m:r>
                        <m:rPr>
                          <m:nor/>
                        </m:rPr>
                        <a:rPr lang="vi-VN" sz="3400">
                          <a:solidFill>
                            <a:srgbClr val="000000"/>
                          </a:solidFill>
                        </a:rPr>
                        <m:t> </m:t>
                      </m:r>
                      <m:r>
                        <m:rPr>
                          <m:nor/>
                        </m:rPr>
                        <a:rPr lang="vi-VN" sz="3400">
                          <a:solidFill>
                            <a:srgbClr val="000000"/>
                          </a:solidFill>
                        </a:rPr>
                        <m:t>c</m:t>
                      </m:r>
                      <m:r>
                        <m:rPr>
                          <m:nor/>
                        </m:rPr>
                        <a:rPr lang="vi-VN" sz="3400">
                          <a:solidFill>
                            <a:srgbClr val="000000"/>
                          </a:solidFill>
                        </a:rPr>
                        <m:t>ó:</m:t>
                      </m:r>
                      <m:r>
                        <a:rPr lang="en-US" sz="3400" b="0" i="1" smtClean="0">
                          <a:solidFill>
                            <a:srgbClr val="000000"/>
                          </a:solidFill>
                          <a:latin typeface="Cambria Math" panose="02040503050406030204" pitchFamily="18" charset="0"/>
                        </a:rPr>
                        <m:t> </m:t>
                      </m:r>
                      <m:sSup>
                        <m:sSupPr>
                          <m:ctrlPr>
                            <a:rPr lang="vi-VN" sz="3400" i="1" smtClean="0">
                              <a:solidFill>
                                <a:srgbClr val="000000"/>
                              </a:solidFill>
                              <a:latin typeface="Cambria Math" panose="02040503050406030204" pitchFamily="18" charset="0"/>
                            </a:rPr>
                          </m:ctrlPr>
                        </m:sSupPr>
                        <m:e>
                          <m:r>
                            <a:rPr lang="vi-VN" sz="3400" i="1" smtClean="0">
                              <a:solidFill>
                                <a:srgbClr val="000000"/>
                              </a:solidFill>
                              <a:latin typeface="Cambria Math" panose="02040503050406030204" pitchFamily="18" charset="0"/>
                            </a:rPr>
                            <m:t>𝑦</m:t>
                          </m:r>
                        </m:e>
                        <m:sup>
                          <m:r>
                            <a:rPr lang="vi-VN" sz="3400" i="1" smtClean="0">
                              <a:solidFill>
                                <a:srgbClr val="000000"/>
                              </a:solidFill>
                              <a:latin typeface="Cambria Math" panose="02040503050406030204" pitchFamily="18" charset="0"/>
                            </a:rPr>
                            <m:t>′</m:t>
                          </m:r>
                        </m:sup>
                      </m:sSup>
                      <m:r>
                        <a:rPr lang="en-US" sz="3400" b="0" i="1" smtClean="0">
                          <a:solidFill>
                            <a:srgbClr val="000000"/>
                          </a:solidFill>
                          <a:latin typeface="Cambria Math" panose="02040503050406030204" pitchFamily="18" charset="0"/>
                        </a:rPr>
                        <m:t>=</m:t>
                      </m:r>
                      <m:f>
                        <m:fPr>
                          <m:ctrlPr>
                            <a:rPr lang="en-US" sz="3400" b="0" i="1" smtClean="0">
                              <a:solidFill>
                                <a:srgbClr val="000000"/>
                              </a:solidFill>
                              <a:latin typeface="Cambria Math" panose="02040503050406030204" pitchFamily="18" charset="0"/>
                            </a:rPr>
                          </m:ctrlPr>
                        </m:fPr>
                        <m:num>
                          <m:sSup>
                            <m:sSupPr>
                              <m:ctrlPr>
                                <a:rPr lang="en-US" sz="3400" b="0" i="1" smtClean="0">
                                  <a:solidFill>
                                    <a:srgbClr val="000000"/>
                                  </a:solidFill>
                                  <a:latin typeface="Cambria Math" panose="02040503050406030204" pitchFamily="18" charset="0"/>
                                </a:rPr>
                              </m:ctrlPr>
                            </m:sSupPr>
                            <m:e>
                              <m:d>
                                <m:dPr>
                                  <m:ctrlPr>
                                    <a:rPr lang="en-US" sz="3400" b="0" i="1" smtClean="0">
                                      <a:solidFill>
                                        <a:srgbClr val="000000"/>
                                      </a:solidFill>
                                      <a:latin typeface="Cambria Math" panose="02040503050406030204" pitchFamily="18" charset="0"/>
                                    </a:rPr>
                                  </m:ctrlPr>
                                </m:dPr>
                                <m:e>
                                  <m:r>
                                    <a:rPr lang="en-US" sz="3400" b="0" i="1" smtClean="0">
                                      <a:solidFill>
                                        <a:srgbClr val="000000"/>
                                      </a:solidFill>
                                      <a:latin typeface="Cambria Math" panose="02040503050406030204" pitchFamily="18" charset="0"/>
                                    </a:rPr>
                                    <m:t>1−</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2</m:t>
                                      </m:r>
                                    </m:sup>
                                  </m:sSup>
                                </m:e>
                              </m:d>
                            </m:e>
                            <m:sup>
                              <m:r>
                                <a:rPr lang="en-US" sz="3400" b="0" i="1" smtClean="0">
                                  <a:solidFill>
                                    <a:srgbClr val="000000"/>
                                  </a:solidFill>
                                  <a:latin typeface="Cambria Math" panose="02040503050406030204" pitchFamily="18" charset="0"/>
                                </a:rPr>
                                <m:t>′</m:t>
                              </m:r>
                            </m:sup>
                          </m:sSup>
                        </m:num>
                        <m:den>
                          <m:r>
                            <a:rPr lang="en-US" sz="3400" b="0" i="1" smtClean="0">
                              <a:solidFill>
                                <a:srgbClr val="000000"/>
                              </a:solidFill>
                              <a:latin typeface="Cambria Math" panose="02040503050406030204" pitchFamily="18" charset="0"/>
                            </a:rPr>
                            <m:t>2</m:t>
                          </m:r>
                          <m:rad>
                            <m:radPr>
                              <m:degHide m:val="on"/>
                              <m:ctrlPr>
                                <a:rPr lang="en-US" sz="3400" b="0" i="1" smtClean="0">
                                  <a:solidFill>
                                    <a:srgbClr val="000000"/>
                                  </a:solidFill>
                                  <a:latin typeface="Cambria Math" panose="02040503050406030204" pitchFamily="18" charset="0"/>
                                </a:rPr>
                              </m:ctrlPr>
                            </m:radPr>
                            <m:deg/>
                            <m:e>
                              <m:r>
                                <a:rPr lang="en-US" sz="3400" b="0" i="1" smtClean="0">
                                  <a:solidFill>
                                    <a:srgbClr val="000000"/>
                                  </a:solidFill>
                                  <a:latin typeface="Cambria Math" panose="02040503050406030204" pitchFamily="18" charset="0"/>
                                </a:rPr>
                                <m:t>1−</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2</m:t>
                                  </m:r>
                                </m:sup>
                              </m:sSup>
                            </m:e>
                          </m:rad>
                        </m:den>
                      </m:f>
                      <m:r>
                        <a:rPr lang="en-US" sz="3400" b="0" i="1" smtClean="0">
                          <a:solidFill>
                            <a:srgbClr val="000000"/>
                          </a:solidFill>
                          <a:latin typeface="Cambria Math" panose="02040503050406030204" pitchFamily="18" charset="0"/>
                        </a:rPr>
                        <m:t>=−</m:t>
                      </m:r>
                      <m:f>
                        <m:fPr>
                          <m:ctrlPr>
                            <a:rPr lang="en-US" sz="3400" b="0" i="1" smtClean="0">
                              <a:solidFill>
                                <a:srgbClr val="000000"/>
                              </a:solidFill>
                              <a:latin typeface="Cambria Math" panose="02040503050406030204" pitchFamily="18" charset="0"/>
                            </a:rPr>
                          </m:ctrlPr>
                        </m:fPr>
                        <m:num>
                          <m:r>
                            <a:rPr lang="en-US" sz="3400" b="0" i="1" smtClean="0">
                              <a:solidFill>
                                <a:srgbClr val="000000"/>
                              </a:solidFill>
                              <a:latin typeface="Cambria Math" panose="02040503050406030204" pitchFamily="18" charset="0"/>
                            </a:rPr>
                            <m:t>𝑥</m:t>
                          </m:r>
                        </m:num>
                        <m:den>
                          <m:rad>
                            <m:radPr>
                              <m:degHide m:val="on"/>
                              <m:ctrlPr>
                                <a:rPr lang="en-US" sz="3400" i="1">
                                  <a:solidFill>
                                    <a:srgbClr val="000000"/>
                                  </a:solidFill>
                                  <a:latin typeface="Cambria Math" panose="02040503050406030204" pitchFamily="18" charset="0"/>
                                </a:rPr>
                              </m:ctrlPr>
                            </m:radPr>
                            <m:deg/>
                            <m:e>
                              <m:r>
                                <a:rPr lang="en-US" sz="3400" i="1">
                                  <a:solidFill>
                                    <a:srgbClr val="000000"/>
                                  </a:solidFill>
                                  <a:latin typeface="Cambria Math" panose="02040503050406030204" pitchFamily="18" charset="0"/>
                                </a:rPr>
                                <m:t>1−</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e>
                          </m:rad>
                        </m:den>
                      </m:f>
                      <m:r>
                        <a:rPr lang="en-US" sz="3400" b="0" i="1" smtClean="0">
                          <a:solidFill>
                            <a:srgbClr val="000000"/>
                          </a:solidFill>
                          <a:latin typeface="Cambria Math" panose="02040503050406030204" pitchFamily="18" charset="0"/>
                        </a:rPr>
                        <m:t>; </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𝑦</m:t>
                          </m:r>
                        </m:e>
                        <m:sup>
                          <m:r>
                            <a:rPr lang="en-US" sz="3400" b="0" i="1" smtClean="0">
                              <a:solidFill>
                                <a:srgbClr val="000000"/>
                              </a:solidFill>
                              <a:latin typeface="Cambria Math" panose="02040503050406030204" pitchFamily="18" charset="0"/>
                            </a:rPr>
                            <m:t>′</m:t>
                          </m:r>
                        </m:sup>
                      </m:sSup>
                      <m:r>
                        <a:rPr lang="en-US" sz="3400" b="0" i="1" smtClean="0">
                          <a:solidFill>
                            <a:srgbClr val="000000"/>
                          </a:solidFill>
                          <a:latin typeface="Cambria Math" panose="02040503050406030204" pitchFamily="18" charset="0"/>
                        </a:rPr>
                        <m:t>=0</m:t>
                      </m:r>
                      <m:r>
                        <a:rPr lang="en-US" sz="3400">
                          <a:solidFill>
                            <a:srgbClr val="313F60"/>
                          </a:solidFill>
                          <a:latin typeface="Cambria Math" panose="02040503050406030204" pitchFamily="18" charset="0"/>
                        </a:rPr>
                        <m:t>⇔</m:t>
                      </m:r>
                      <m:r>
                        <a:rPr lang="en-US" sz="3400" b="0" i="1" smtClean="0">
                          <a:solidFill>
                            <a:srgbClr val="313F60"/>
                          </a:solidFill>
                          <a:latin typeface="Cambria Math" panose="02040503050406030204" pitchFamily="18" charset="0"/>
                        </a:rPr>
                        <m:t>𝑥</m:t>
                      </m:r>
                      <m:r>
                        <a:rPr lang="en-US" sz="3400" b="0" i="1" smtClean="0">
                          <a:solidFill>
                            <a:srgbClr val="313F60"/>
                          </a:solidFill>
                          <a:latin typeface="Cambria Math" panose="02040503050406030204" pitchFamily="18" charset="0"/>
                        </a:rPr>
                        <m:t>=0</m:t>
                      </m:r>
                    </m:oMath>
                  </m:oMathPara>
                </a14:m>
                <a:endParaRPr lang="en-US" sz="3400" i="1">
                  <a:solidFill>
                    <a:srgbClr val="313F60"/>
                  </a:solidFill>
                </a:endParaRPr>
              </a:p>
              <a:p>
                <a:pPr lvl="0">
                  <a:lnSpc>
                    <a:spcPct val="150000"/>
                  </a:lnSpc>
                </a:pPr>
                <a:r>
                  <a:rPr lang="en-US" sz="3400">
                    <a:solidFill>
                      <a:srgbClr val="000000"/>
                    </a:solidFill>
                  </a:rPr>
                  <a:t>Lập bảng biến thiên của hàm số trên đoạn </a:t>
                </a:r>
                <a14:m>
                  <m:oMath xmlns:m="http://schemas.openxmlformats.org/officeDocument/2006/math">
                    <m:r>
                      <a:rPr lang="en-US" sz="3400" i="1" smtClean="0">
                        <a:solidFill>
                          <a:srgbClr val="000000"/>
                        </a:solidFill>
                        <a:latin typeface="Cambria Math" panose="02040503050406030204" pitchFamily="18" charset="0"/>
                      </a:rPr>
                      <m:t>[−1;1]:</m:t>
                    </m:r>
                  </m:oMath>
                </a14:m>
                <a:endParaRPr lang="en-US" sz="3400">
                  <a:solidFill>
                    <a:srgbClr val="00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098884" y="3061813"/>
                <a:ext cx="16566839" cy="2598725"/>
              </a:xfrm>
              <a:prstGeom prst="rect">
                <a:avLst/>
              </a:prstGeom>
              <a:blipFill>
                <a:blip r:embed="rId4"/>
                <a:stretch>
                  <a:fillRect l="-1030" b="-3513"/>
                </a:stretch>
              </a:blipFill>
            </p:spPr>
            <p:txBody>
              <a:bodyPr/>
              <a:lstStyle/>
              <a:p>
                <a:r>
                  <a:rPr lang="en-US">
                    <a:noFill/>
                  </a:rPr>
                  <a:t> </a:t>
                </a:r>
              </a:p>
            </p:txBody>
          </p:sp>
        </mc:Fallback>
      </mc:AlternateContent>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785000" y="5829300"/>
            <a:ext cx="8854800" cy="2435314"/>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134980" y="8572500"/>
                <a:ext cx="16086220" cy="878382"/>
              </a:xfrm>
              <a:prstGeom prst="rect">
                <a:avLst/>
              </a:prstGeom>
            </p:spPr>
            <p:txBody>
              <a:bodyPr wrap="square">
                <a:spAutoFit/>
              </a:bodyPr>
              <a:lstStyle/>
              <a:p>
                <a:pPr lvl="0" algn="just"/>
                <a:r>
                  <a:rPr lang="vi-VN" sz="3400">
                    <a:solidFill>
                      <a:srgbClr val="000000"/>
                    </a:solidFill>
                  </a:rPr>
                  <a:t>Từ bảng biến thiên, ta được: </a:t>
                </a:r>
                <a14:m>
                  <m:oMath xmlns:m="http://schemas.openxmlformats.org/officeDocument/2006/math">
                    <m:func>
                      <m:funcPr>
                        <m:ctrlPr>
                          <a:rPr lang="en-US" sz="3600" i="1">
                            <a:solidFill>
                              <a:srgbClr val="000000"/>
                            </a:solidFill>
                            <a:latin typeface="Cambria Math" panose="02040503050406030204" pitchFamily="18"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cs typeface="Times New Roman" panose="02020603050405020304" pitchFamily="18" charset="0"/>
                              </a:rPr>
                            </m:ctrlPr>
                          </m:limLowPr>
                          <m:e>
                            <m:r>
                              <a:rPr lang="en-US" sz="36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vi-VN" sz="3600" i="1">
                                    <a:solidFill>
                                      <a:srgbClr val="000000"/>
                                    </a:solidFill>
                                    <a:latin typeface="Cambria Math" panose="02040503050406030204" pitchFamily="18" charset="0"/>
                                  </a:rPr>
                                </m:ctrlPr>
                              </m:dPr>
                              <m:e>
                                <m:r>
                                  <a:rPr lang="vi-VN" sz="3600" i="1">
                                    <a:solidFill>
                                      <a:srgbClr val="000000"/>
                                    </a:solidFill>
                                    <a:latin typeface="Cambria Math" panose="02040503050406030204" pitchFamily="18" charset="0"/>
                                  </a:rPr>
                                  <m:t>−1; 1</m:t>
                                </m:r>
                              </m:e>
                            </m:d>
                          </m:lim>
                        </m:limLow>
                      </m:fName>
                      <m:e>
                        <m:r>
                          <a:rPr lang="vi-VN" sz="3600" i="1" smtClean="0">
                            <a:solidFill>
                              <a:srgbClr val="000000"/>
                            </a:solidFill>
                            <a:latin typeface="Cambria Math" panose="02040503050406030204" pitchFamily="18" charset="0"/>
                          </a:rPr>
                          <m:t>𝑓</m:t>
                        </m:r>
                        <m:d>
                          <m:dPr>
                            <m:ctrlPr>
                              <a:rPr lang="vi-VN" sz="3600" i="1" smtClean="0">
                                <a:solidFill>
                                  <a:srgbClr val="000000"/>
                                </a:solidFill>
                                <a:latin typeface="Cambria Math" panose="02040503050406030204" pitchFamily="18" charset="0"/>
                              </a:rPr>
                            </m:ctrlPr>
                          </m:dPr>
                          <m:e>
                            <m:r>
                              <a:rPr lang="vi-VN" sz="3600" i="1" smtClean="0">
                                <a:solidFill>
                                  <a:srgbClr val="000000"/>
                                </a:solidFill>
                                <a:latin typeface="Cambria Math" panose="02040503050406030204" pitchFamily="18" charset="0"/>
                              </a:rPr>
                              <m:t>𝑥</m:t>
                            </m:r>
                          </m:e>
                        </m:d>
                        <m:r>
                          <a:rPr lang="vi-VN" sz="3600" i="1" smtClean="0">
                            <a:solidFill>
                              <a:srgbClr val="000000"/>
                            </a:solidFill>
                            <a:latin typeface="Cambria Math" panose="02040503050406030204" pitchFamily="18" charset="0"/>
                          </a:rPr>
                          <m:t>=</m:t>
                        </m:r>
                      </m:e>
                    </m:func>
                    <m:r>
                      <a:rPr lang="vi-VN" sz="3400" i="1">
                        <a:solidFill>
                          <a:srgbClr val="000000"/>
                        </a:solidFill>
                        <a:latin typeface="Cambria Math" panose="02040503050406030204" pitchFamily="18" charset="0"/>
                      </a:rPr>
                      <m:t>𝑓</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m:t>
                        </m:r>
                      </m:e>
                    </m:d>
                    <m:r>
                      <a:rPr lang="vi-VN" sz="3400" i="1">
                        <a:solidFill>
                          <a:srgbClr val="000000"/>
                        </a:solidFill>
                        <a:latin typeface="Cambria Math" panose="02040503050406030204" pitchFamily="18" charset="0"/>
                      </a:rPr>
                      <m:t>=</m:t>
                    </m:r>
                    <m:r>
                      <a:rPr lang="vi-VN" sz="3400" i="1">
                        <a:solidFill>
                          <a:srgbClr val="000000"/>
                        </a:solidFill>
                        <a:latin typeface="Cambria Math" panose="02040503050406030204" pitchFamily="18" charset="0"/>
                      </a:rPr>
                      <m:t>𝑓</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m:t>
                        </m:r>
                      </m:e>
                    </m:d>
                    <m:r>
                      <a:rPr lang="vi-VN" sz="3400" i="1">
                        <a:solidFill>
                          <a:srgbClr val="000000"/>
                        </a:solidFill>
                        <a:latin typeface="Cambria Math" panose="02040503050406030204" pitchFamily="18" charset="0"/>
                      </a:rPr>
                      <m:t>=0</m:t>
                    </m:r>
                    <m:r>
                      <a:rPr lang="en-US" sz="3400" b="0" i="1" smtClean="0">
                        <a:solidFill>
                          <a:srgbClr val="000000"/>
                        </a:solidFill>
                        <a:latin typeface="Cambria Math" panose="02040503050406030204" pitchFamily="18" charset="0"/>
                      </a:rPr>
                      <m:t>; </m:t>
                    </m:r>
                    <m:func>
                      <m:funcPr>
                        <m:ctrlPr>
                          <a:rPr lang="en-US" sz="3200" i="1">
                            <a:solidFill>
                              <a:srgbClr val="000000"/>
                            </a:solidFill>
                            <a:latin typeface="Cambria Math" panose="02040503050406030204" pitchFamily="18" charset="0"/>
                            <a:cs typeface="Times New Roman" panose="02020603050405020304" pitchFamily="18" charset="0"/>
                          </a:rPr>
                        </m:ctrlPr>
                      </m:funcPr>
                      <m:fName>
                        <m:limLow>
                          <m:limLowPr>
                            <m:ctrlPr>
                              <a:rPr lang="en-US" sz="3200" i="1">
                                <a:solidFill>
                                  <a:srgbClr val="000000"/>
                                </a:solidFill>
                                <a:latin typeface="Cambria Math" panose="02040503050406030204" pitchFamily="18" charset="0"/>
                                <a:cs typeface="Times New Roman" panose="02020603050405020304" pitchFamily="18" charset="0"/>
                              </a:rPr>
                            </m:ctrlPr>
                          </m:limLowPr>
                          <m:e>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𝑚𝑎𝑥</m:t>
                            </m:r>
                          </m:e>
                          <m:lim>
                            <m:d>
                              <m:dPr>
                                <m:begChr m:val="["/>
                                <m:endChr m:val="]"/>
                                <m:ctrlPr>
                                  <a:rPr lang="vi-VN" sz="3200" i="1">
                                    <a:solidFill>
                                      <a:srgbClr val="000000"/>
                                    </a:solidFill>
                                    <a:latin typeface="Cambria Math" panose="02040503050406030204" pitchFamily="18" charset="0"/>
                                  </a:rPr>
                                </m:ctrlPr>
                              </m:dPr>
                              <m:e>
                                <m:r>
                                  <a:rPr lang="vi-VN" sz="3200" i="1">
                                    <a:solidFill>
                                      <a:srgbClr val="000000"/>
                                    </a:solidFill>
                                    <a:latin typeface="Cambria Math" panose="02040503050406030204" pitchFamily="18" charset="0"/>
                                  </a:rPr>
                                  <m:t>−1; 1</m:t>
                                </m:r>
                              </m:e>
                            </m:d>
                          </m:lim>
                        </m:limLow>
                      </m:fName>
                      <m:e>
                        <m:r>
                          <a:rPr lang="vi-VN" sz="3200" i="1">
                            <a:solidFill>
                              <a:srgbClr val="000000"/>
                            </a:solidFill>
                            <a:latin typeface="Cambria Math" panose="02040503050406030204" pitchFamily="18" charset="0"/>
                          </a:rPr>
                          <m:t>𝑓</m:t>
                        </m:r>
                        <m:r>
                          <a:rPr lang="vi-VN" sz="3200" i="1">
                            <a:solidFill>
                              <a:srgbClr val="000000"/>
                            </a:solidFill>
                            <a:latin typeface="Cambria Math" panose="02040503050406030204" pitchFamily="18" charset="0"/>
                          </a:rPr>
                          <m:t>(</m:t>
                        </m:r>
                        <m:r>
                          <a:rPr lang="vi-VN" sz="3200" i="1">
                            <a:solidFill>
                              <a:srgbClr val="000000"/>
                            </a:solidFill>
                            <a:latin typeface="Cambria Math" panose="02040503050406030204" pitchFamily="18" charset="0"/>
                          </a:rPr>
                          <m:t>𝑥</m:t>
                        </m:r>
                        <m:r>
                          <a:rPr lang="vi-VN" sz="3200" i="1">
                            <a:solidFill>
                              <a:srgbClr val="000000"/>
                            </a:solidFill>
                            <a:latin typeface="Cambria Math" panose="02040503050406030204" pitchFamily="18" charset="0"/>
                          </a:rPr>
                          <m:t>)=</m:t>
                        </m:r>
                      </m:e>
                    </m:func>
                    <m:r>
                      <a:rPr lang="vi-VN" sz="3200" i="1">
                        <a:solidFill>
                          <a:srgbClr val="000000"/>
                        </a:solidFill>
                        <a:latin typeface="Cambria Math" panose="02040503050406030204" pitchFamily="18" charset="0"/>
                      </a:rPr>
                      <m:t>𝑓</m:t>
                    </m:r>
                    <m:r>
                      <a:rPr lang="vi-VN" sz="3200" i="1">
                        <a:solidFill>
                          <a:srgbClr val="000000"/>
                        </a:solidFill>
                        <a:latin typeface="Cambria Math" panose="02040503050406030204" pitchFamily="18" charset="0"/>
                      </a:rPr>
                      <m:t>(0)=1.</m:t>
                    </m:r>
                  </m:oMath>
                </a14:m>
                <a:endParaRPr lang="vi-VN" sz="3200">
                  <a:solidFill>
                    <a:srgbClr val="00000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1134980" y="8572500"/>
                <a:ext cx="16086220" cy="878382"/>
              </a:xfrm>
              <a:prstGeom prst="rect">
                <a:avLst/>
              </a:prstGeom>
              <a:blipFill>
                <a:blip r:embed="rId7"/>
                <a:stretch>
                  <a:fillRect l="-1061" t="-8333"/>
                </a:stretch>
              </a:blipFill>
            </p:spPr>
            <p:txBody>
              <a:bodyPr/>
              <a:lstStyle/>
              <a:p>
                <a:r>
                  <a:rPr lang="en-US">
                    <a:noFill/>
                  </a:rPr>
                  <a:t> </a:t>
                </a:r>
              </a:p>
            </p:txBody>
          </p:sp>
        </mc:Fallback>
      </mc:AlternateContent>
      <p:sp>
        <p:nvSpPr>
          <p:cNvPr id="14" name="Rectangle 13"/>
          <p:cNvSpPr/>
          <p:nvPr/>
        </p:nvSpPr>
        <p:spPr>
          <a:xfrm>
            <a:off x="1066800" y="2660938"/>
            <a:ext cx="6750566" cy="615553"/>
          </a:xfrm>
          <a:prstGeom prst="rect">
            <a:avLst/>
          </a:prstGeom>
        </p:spPr>
        <p:txBody>
          <a:bodyPr wrap="none">
            <a:spAutoFit/>
          </a:bodyPr>
          <a:lstStyle/>
          <a:p>
            <a:pPr lvl="0" algn="just"/>
            <a:r>
              <a:rPr lang="vi-VN" sz="3400" b="1" i="1">
                <a:solidFill>
                  <a:srgbClr val="000000"/>
                </a:solidFill>
              </a:rPr>
              <a:t>Cách </a:t>
            </a:r>
            <a:r>
              <a:rPr lang="en-US" sz="3400" b="1" i="1">
                <a:solidFill>
                  <a:srgbClr val="000000"/>
                </a:solidFill>
              </a:rPr>
              <a:t>2</a:t>
            </a:r>
            <a:r>
              <a:rPr lang="vi-VN" sz="3400" b="1" i="1">
                <a:solidFill>
                  <a:srgbClr val="000000"/>
                </a:solidFill>
              </a:rPr>
              <a:t>. </a:t>
            </a:r>
            <a:r>
              <a:rPr lang="vi-VN" sz="3400">
                <a:solidFill>
                  <a:srgbClr val="000000"/>
                </a:solidFill>
              </a:rPr>
              <a:t>Sử dụng bảng biến thiên.</a:t>
            </a:r>
          </a:p>
        </p:txBody>
      </p:sp>
    </p:spTree>
    <p:extLst>
      <p:ext uri="{BB962C8B-B14F-4D97-AF65-F5344CB8AC3E}">
        <p14:creationId xmlns:p14="http://schemas.microsoft.com/office/powerpoint/2010/main" val="215896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524000" y="2997823"/>
                <a:ext cx="15240000" cy="4965077"/>
              </a:xfrm>
              <a:prstGeom prst="rect">
                <a:avLst/>
              </a:prstGeom>
            </p:spPr>
            <p:txBody>
              <a:bodyPr wrap="square">
                <a:spAutoFit/>
              </a:bodyPr>
              <a:lstStyle/>
              <a:p>
                <a:pPr marL="571500" lvl="0" indent="-571500" algn="just">
                  <a:lnSpc>
                    <a:spcPct val="165000"/>
                  </a:lnSpc>
                  <a:spcBef>
                    <a:spcPts val="300"/>
                  </a:spcBef>
                  <a:spcAft>
                    <a:spcPts val="300"/>
                  </a:spcAft>
                  <a:buFont typeface="Arial" panose="020B0604020202020204" pitchFamily="34" charset="0"/>
                  <a:buChar char="•"/>
                </a:pPr>
                <a:r>
                  <a:rPr kumimoji="0" lang="en-US" sz="40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Trong thực</a:t>
                </a:r>
                <a:r>
                  <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rPr>
                  <a:t> hành, ta cũng dung các kí hiệu </a:t>
                </a:r>
                <a14:m>
                  <m:oMath xmlns:m="http://schemas.openxmlformats.org/officeDocument/2006/math">
                    <m:func>
                      <m:funcPr>
                        <m:ctrlPr>
                          <a:rPr lang="en-US" sz="4000" i="1">
                            <a:solidFill>
                              <a:srgbClr val="000000"/>
                            </a:solidFill>
                            <a:latin typeface="Cambria Math" panose="02040503050406030204" pitchFamily="18" charset="0"/>
                            <a:cs typeface="Times New Roman" panose="02020603050405020304" pitchFamily="18" charset="0"/>
                          </a:rPr>
                        </m:ctrlPr>
                      </m:funcPr>
                      <m:fName>
                        <m:limLow>
                          <m:limLowPr>
                            <m:ctrlPr>
                              <a:rPr lang="en-US" sz="4000" i="1">
                                <a:solidFill>
                                  <a:srgbClr val="000000"/>
                                </a:solidFill>
                                <a:latin typeface="Cambria Math" panose="02040503050406030204" pitchFamily="18" charset="0"/>
                                <a:cs typeface="Times New Roman" panose="02020603050405020304" pitchFamily="18" charset="0"/>
                              </a:rPr>
                            </m:ctrlPr>
                          </m:limLowPr>
                          <m:e>
                            <m:r>
                              <a:rPr lang="en-US" sz="40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r>
                              <a:rPr lang="en-US" sz="4000" b="0" i="1" smtClean="0">
                                <a:solidFill>
                                  <a:srgbClr val="000000"/>
                                </a:solidFill>
                                <a:latin typeface="Cambria Math" panose="02040503050406030204" pitchFamily="18" charset="0"/>
                              </a:rPr>
                              <m:t>𝐷</m:t>
                            </m:r>
                          </m:lim>
                        </m:limLow>
                      </m:fName>
                      <m:e>
                        <m:r>
                          <a:rPr lang="en-US" sz="4000" b="0" i="1" smtClean="0">
                            <a:solidFill>
                              <a:srgbClr val="000000"/>
                            </a:solidFill>
                            <a:latin typeface="Cambria Math" panose="02040503050406030204" pitchFamily="18" charset="0"/>
                          </a:rPr>
                          <m:t>𝑦</m:t>
                        </m:r>
                      </m:e>
                    </m:func>
                    <m:r>
                      <a:rPr lang="en-US" sz="4000" b="0" i="1" smtClean="0">
                        <a:solidFill>
                          <a:srgbClr val="000000"/>
                        </a:solidFill>
                        <a:latin typeface="Cambria Math" panose="02040503050406030204" pitchFamily="18" charset="0"/>
                      </a:rPr>
                      <m:t>=</m:t>
                    </m:r>
                    <m:func>
                      <m:funcPr>
                        <m:ctrlPr>
                          <a:rPr lang="en-US" sz="4000" i="1">
                            <a:solidFill>
                              <a:srgbClr val="000000"/>
                            </a:solidFill>
                            <a:latin typeface="Cambria Math" panose="02040503050406030204" pitchFamily="18" charset="0"/>
                            <a:cs typeface="Times New Roman" panose="02020603050405020304" pitchFamily="18" charset="0"/>
                          </a:rPr>
                        </m:ctrlPr>
                      </m:funcPr>
                      <m:fName>
                        <m:limLow>
                          <m:limLowPr>
                            <m:ctrlPr>
                              <a:rPr lang="en-US" sz="4000" i="1">
                                <a:solidFill>
                                  <a:srgbClr val="000000"/>
                                </a:solidFill>
                                <a:latin typeface="Cambria Math" panose="02040503050406030204" pitchFamily="18" charset="0"/>
                                <a:cs typeface="Times New Roman" panose="02020603050405020304" pitchFamily="18" charset="0"/>
                              </a:rPr>
                            </m:ctrlPr>
                          </m:limLowPr>
                          <m:e>
                            <m:r>
                              <a:rPr lang="en-US" sz="40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m:t>
                            </m:r>
                            <m:r>
                              <a:rPr lang="en-US" sz="4000" b="0" i="1" kern="0"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𝑎𝑥</m:t>
                            </m:r>
                          </m:e>
                          <m:lim>
                            <m:r>
                              <a:rPr lang="en-US" sz="4000" i="1">
                                <a:solidFill>
                                  <a:srgbClr val="000000"/>
                                </a:solidFill>
                                <a:latin typeface="Cambria Math" panose="02040503050406030204" pitchFamily="18" charset="0"/>
                              </a:rPr>
                              <m:t>𝐷</m:t>
                            </m:r>
                          </m:lim>
                        </m:limLow>
                      </m:fName>
                      <m:e>
                        <m:r>
                          <a:rPr lang="en-US" sz="4000" i="1">
                            <a:solidFill>
                              <a:srgbClr val="000000"/>
                            </a:solidFill>
                            <a:latin typeface="Cambria Math" panose="02040503050406030204" pitchFamily="18" charset="0"/>
                          </a:rPr>
                          <m:t>𝑦</m:t>
                        </m:r>
                      </m:e>
                    </m:func>
                  </m:oMath>
                </a14:m>
                <a:r>
                  <a:rPr kumimoji="0" lang="en-US" sz="40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 để</a:t>
                </a:r>
                <a:r>
                  <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rPr>
                  <a:t> chỉ giá trị nhỏ nhất, giá trị lớn nhất (nếu có) của hàm số </a:t>
                </a:r>
                <a14:m>
                  <m:oMath xmlns:m="http://schemas.openxmlformats.org/officeDocument/2006/math">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𝑦</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𝑓</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a14:m>
                <a:r>
                  <a:rPr kumimoji="0" lang="en-US" sz="40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 trên</a:t>
                </a:r>
                <a:r>
                  <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rPr>
                  <a:t> tập </a:t>
                </a:r>
                <a14:m>
                  <m:oMath xmlns:m="http://schemas.openxmlformats.org/officeDocument/2006/math">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𝐷</m:t>
                    </m:r>
                  </m:oMath>
                </a14:m>
                <a:r>
                  <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rPr>
                  <a:t>. Do đó, trong Ví dụ 1 ta có thể viết:</a:t>
                </a:r>
              </a:p>
              <a:p>
                <a:pPr lvl="0" algn="just">
                  <a:lnSpc>
                    <a:spcPct val="165000"/>
                  </a:lnSpc>
                  <a:spcBef>
                    <a:spcPts val="300"/>
                  </a:spcBef>
                  <a:spcAft>
                    <a:spcPts val="300"/>
                  </a:spcAft>
                </a:pPr>
                <a14:m>
                  <m:oMathPara xmlns:m="http://schemas.openxmlformats.org/officeDocument/2006/math">
                    <m:oMathParaPr>
                      <m:jc m:val="centerGroup"/>
                    </m:oMathParaPr>
                    <m:oMath xmlns:m="http://schemas.openxmlformats.org/officeDocument/2006/math">
                      <m:func>
                        <m:funcPr>
                          <m:ctrlPr>
                            <a:rPr lang="en-US" sz="4000" i="1">
                              <a:solidFill>
                                <a:srgbClr val="000000"/>
                              </a:solidFill>
                              <a:latin typeface="Cambria Math" panose="02040503050406030204" pitchFamily="18" charset="0"/>
                              <a:cs typeface="Times New Roman" panose="02020603050405020304" pitchFamily="18" charset="0"/>
                            </a:rPr>
                          </m:ctrlPr>
                        </m:funcPr>
                        <m:fName>
                          <m:limLow>
                            <m:limLowPr>
                              <m:ctrlPr>
                                <a:rPr lang="en-US" sz="4000" i="1">
                                  <a:solidFill>
                                    <a:srgbClr val="000000"/>
                                  </a:solidFill>
                                  <a:latin typeface="Cambria Math" panose="02040503050406030204" pitchFamily="18" charset="0"/>
                                  <a:cs typeface="Times New Roman" panose="02020603050405020304" pitchFamily="18" charset="0"/>
                                </a:rPr>
                              </m:ctrlPr>
                            </m:limLowPr>
                            <m:e>
                              <m:r>
                                <a:rPr lang="en-US" sz="40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vi-VN" sz="4000" i="1">
                                      <a:solidFill>
                                        <a:srgbClr val="000000"/>
                                      </a:solidFill>
                                      <a:latin typeface="Cambria Math" panose="02040503050406030204" pitchFamily="18" charset="0"/>
                                    </a:rPr>
                                  </m:ctrlPr>
                                </m:dPr>
                                <m:e>
                                  <m:r>
                                    <a:rPr lang="vi-VN" sz="4000" i="1">
                                      <a:solidFill>
                                        <a:srgbClr val="000000"/>
                                      </a:solidFill>
                                      <a:latin typeface="Cambria Math" panose="02040503050406030204" pitchFamily="18" charset="0"/>
                                    </a:rPr>
                                    <m:t>−1; 1</m:t>
                                  </m:r>
                                </m:e>
                              </m:d>
                            </m:lim>
                          </m:limLow>
                        </m:fName>
                        <m:e>
                          <m:r>
                            <a:rPr lang="en-US" sz="4000" b="0" i="1" smtClean="0">
                              <a:solidFill>
                                <a:srgbClr val="000000"/>
                              </a:solidFill>
                              <a:latin typeface="Cambria Math" panose="02040503050406030204" pitchFamily="18" charset="0"/>
                            </a:rPr>
                            <m:t>𝑦</m:t>
                          </m:r>
                          <m:r>
                            <a:rPr lang="en-US" sz="4000" b="0" i="1" smtClean="0">
                              <a:solidFill>
                                <a:srgbClr val="000000"/>
                              </a:solidFill>
                              <a:latin typeface="Cambria Math" panose="02040503050406030204" pitchFamily="18" charset="0"/>
                            </a:rPr>
                            <m:t>=</m:t>
                          </m:r>
                        </m:e>
                      </m:func>
                      <m:r>
                        <a:rPr lang="en-US" sz="4000" b="0" i="1" smtClean="0">
                          <a:solidFill>
                            <a:srgbClr val="000000"/>
                          </a:solidFill>
                          <a:latin typeface="Cambria Math" panose="02040503050406030204" pitchFamily="18" charset="0"/>
                        </a:rPr>
                        <m:t>𝑦</m:t>
                      </m:r>
                      <m:d>
                        <m:dPr>
                          <m:ctrlPr>
                            <a:rPr lang="vi-VN" sz="4000" i="1">
                              <a:solidFill>
                                <a:srgbClr val="000000"/>
                              </a:solidFill>
                              <a:latin typeface="Cambria Math" panose="02040503050406030204" pitchFamily="18" charset="0"/>
                            </a:rPr>
                          </m:ctrlPr>
                        </m:dPr>
                        <m:e>
                          <m:r>
                            <a:rPr lang="vi-VN" sz="4000" i="1">
                              <a:solidFill>
                                <a:srgbClr val="000000"/>
                              </a:solidFill>
                              <a:latin typeface="Cambria Math" panose="02040503050406030204" pitchFamily="18" charset="0"/>
                            </a:rPr>
                            <m:t>−1</m:t>
                          </m:r>
                        </m:e>
                      </m:d>
                      <m:r>
                        <a:rPr lang="vi-VN" sz="4000" i="1">
                          <a:solidFill>
                            <a:srgbClr val="000000"/>
                          </a:solidFill>
                          <a:latin typeface="Cambria Math" panose="02040503050406030204" pitchFamily="18" charset="0"/>
                        </a:rPr>
                        <m:t>=</m:t>
                      </m:r>
                      <m:r>
                        <a:rPr lang="en-US" sz="4000" b="0" i="1" smtClean="0">
                          <a:solidFill>
                            <a:srgbClr val="000000"/>
                          </a:solidFill>
                          <a:latin typeface="Cambria Math" panose="02040503050406030204" pitchFamily="18" charset="0"/>
                        </a:rPr>
                        <m:t>𝑦</m:t>
                      </m:r>
                      <m:d>
                        <m:dPr>
                          <m:ctrlPr>
                            <a:rPr lang="vi-VN" sz="4000" i="1">
                              <a:solidFill>
                                <a:srgbClr val="000000"/>
                              </a:solidFill>
                              <a:latin typeface="Cambria Math" panose="02040503050406030204" pitchFamily="18" charset="0"/>
                            </a:rPr>
                          </m:ctrlPr>
                        </m:dPr>
                        <m:e>
                          <m:r>
                            <a:rPr lang="vi-VN" sz="4000" i="1">
                              <a:solidFill>
                                <a:srgbClr val="000000"/>
                              </a:solidFill>
                              <a:latin typeface="Cambria Math" panose="02040503050406030204" pitchFamily="18" charset="0"/>
                            </a:rPr>
                            <m:t>1</m:t>
                          </m:r>
                        </m:e>
                      </m:d>
                      <m:r>
                        <a:rPr lang="vi-VN" sz="4000" i="1">
                          <a:solidFill>
                            <a:srgbClr val="000000"/>
                          </a:solidFill>
                          <a:latin typeface="Cambria Math" panose="02040503050406030204" pitchFamily="18" charset="0"/>
                        </a:rPr>
                        <m:t>=0</m:t>
                      </m:r>
                      <m:r>
                        <a:rPr lang="en-US" sz="4000" i="1">
                          <a:solidFill>
                            <a:srgbClr val="000000"/>
                          </a:solidFill>
                          <a:latin typeface="Cambria Math" panose="02040503050406030204" pitchFamily="18" charset="0"/>
                        </a:rPr>
                        <m:t>; </m:t>
                      </m:r>
                      <m:func>
                        <m:funcPr>
                          <m:ctrlPr>
                            <a:rPr lang="en-US" sz="4000" i="1">
                              <a:solidFill>
                                <a:srgbClr val="000000"/>
                              </a:solidFill>
                              <a:latin typeface="Cambria Math" panose="02040503050406030204" pitchFamily="18" charset="0"/>
                              <a:cs typeface="Times New Roman" panose="02020603050405020304" pitchFamily="18" charset="0"/>
                            </a:rPr>
                          </m:ctrlPr>
                        </m:funcPr>
                        <m:fName>
                          <m:limLow>
                            <m:limLowPr>
                              <m:ctrlPr>
                                <a:rPr lang="en-US" sz="4000" i="1">
                                  <a:solidFill>
                                    <a:srgbClr val="000000"/>
                                  </a:solidFill>
                                  <a:latin typeface="Cambria Math" panose="02040503050406030204" pitchFamily="18" charset="0"/>
                                  <a:cs typeface="Times New Roman" panose="02020603050405020304" pitchFamily="18" charset="0"/>
                                </a:rPr>
                              </m:ctrlPr>
                            </m:limLowPr>
                            <m:e>
                              <m:r>
                                <a:rPr lang="en-US" sz="40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𝑚𝑎𝑥</m:t>
                              </m:r>
                            </m:e>
                            <m:lim>
                              <m:d>
                                <m:dPr>
                                  <m:begChr m:val="["/>
                                  <m:endChr m:val="]"/>
                                  <m:ctrlPr>
                                    <a:rPr lang="vi-VN" sz="4000" i="1">
                                      <a:solidFill>
                                        <a:srgbClr val="000000"/>
                                      </a:solidFill>
                                      <a:latin typeface="Cambria Math" panose="02040503050406030204" pitchFamily="18" charset="0"/>
                                    </a:rPr>
                                  </m:ctrlPr>
                                </m:dPr>
                                <m:e>
                                  <m:r>
                                    <a:rPr lang="vi-VN" sz="4000" i="1">
                                      <a:solidFill>
                                        <a:srgbClr val="000000"/>
                                      </a:solidFill>
                                      <a:latin typeface="Cambria Math" panose="02040503050406030204" pitchFamily="18" charset="0"/>
                                    </a:rPr>
                                    <m:t>−1; 1</m:t>
                                  </m:r>
                                </m:e>
                              </m:d>
                            </m:lim>
                          </m:limLow>
                        </m:fName>
                        <m:e>
                          <m:r>
                            <a:rPr lang="en-US" sz="4000" b="0" i="1" smtClean="0">
                              <a:solidFill>
                                <a:srgbClr val="000000"/>
                              </a:solidFill>
                              <a:latin typeface="Cambria Math" panose="02040503050406030204" pitchFamily="18" charset="0"/>
                            </a:rPr>
                            <m:t>𝑦</m:t>
                          </m:r>
                          <m:r>
                            <a:rPr lang="en-US" sz="4000" b="0" i="1" smtClean="0">
                              <a:solidFill>
                                <a:srgbClr val="000000"/>
                              </a:solidFill>
                              <a:latin typeface="Cambria Math" panose="02040503050406030204" pitchFamily="18" charset="0"/>
                            </a:rPr>
                            <m:t>=</m:t>
                          </m:r>
                        </m:e>
                      </m:func>
                      <m:r>
                        <a:rPr lang="en-US" sz="4000" b="0" i="1" smtClean="0">
                          <a:solidFill>
                            <a:srgbClr val="000000"/>
                          </a:solidFill>
                          <a:latin typeface="Cambria Math" panose="02040503050406030204" pitchFamily="18" charset="0"/>
                        </a:rPr>
                        <m:t>𝑦</m:t>
                      </m:r>
                      <m:r>
                        <a:rPr lang="vi-VN" sz="4000" i="1">
                          <a:solidFill>
                            <a:srgbClr val="000000"/>
                          </a:solidFill>
                          <a:latin typeface="Cambria Math" panose="02040503050406030204" pitchFamily="18" charset="0"/>
                        </a:rPr>
                        <m:t>(0)=1</m:t>
                      </m:r>
                      <m:r>
                        <a:rPr lang="en-US" sz="4000" b="0" i="1" smtClean="0">
                          <a:solidFill>
                            <a:srgbClr val="000000"/>
                          </a:solidFill>
                          <a:latin typeface="Cambria Math" panose="02040503050406030204" pitchFamily="18" charset="0"/>
                        </a:rPr>
                        <m:t>.</m:t>
                      </m:r>
                    </m:oMath>
                  </m:oMathPara>
                </a14:m>
                <a:endPar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24000" y="2997823"/>
                <a:ext cx="15240000" cy="4965077"/>
              </a:xfrm>
              <a:prstGeom prst="rect">
                <a:avLst/>
              </a:prstGeom>
              <a:blipFill>
                <a:blip r:embed="rId3"/>
                <a:stretch>
                  <a:fillRect l="-1280" r="-1400"/>
                </a:stretch>
              </a:blipFill>
            </p:spPr>
            <p:txBody>
              <a:bodyPr/>
              <a:lstStyle/>
              <a:p>
                <a:r>
                  <a:rPr lang="en-US">
                    <a:noFill/>
                  </a:rPr>
                  <a:t> </a:t>
                </a:r>
              </a:p>
            </p:txBody>
          </p:sp>
        </mc:Fallback>
      </mc:AlternateContent>
      <p:grpSp>
        <p:nvGrpSpPr>
          <p:cNvPr id="7" name="Group 6"/>
          <p:cNvGrpSpPr/>
          <p:nvPr/>
        </p:nvGrpSpPr>
        <p:grpSpPr>
          <a:xfrm>
            <a:off x="1491916" y="1485900"/>
            <a:ext cx="3384884" cy="944962"/>
            <a:chOff x="1371600" y="1395663"/>
            <a:chExt cx="3384884" cy="944962"/>
          </a:xfrm>
        </p:grpSpPr>
        <p:sp>
          <p:nvSpPr>
            <p:cNvPr id="6" name="Rectangle 5"/>
            <p:cNvSpPr/>
            <p:nvPr/>
          </p:nvSpPr>
          <p:spPr>
            <a:xfrm>
              <a:off x="2792485" y="1402651"/>
              <a:ext cx="1963999" cy="861774"/>
            </a:xfrm>
            <a:prstGeom prst="rect">
              <a:avLst/>
            </a:prstGeom>
          </p:spPr>
          <p:txBody>
            <a:bodyPr wrap="non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5000" b="1" i="0" u="none" strike="noStrike" kern="1200" cap="none" spc="0" normalizeH="0" baseline="0" noProof="0">
                  <a:ln>
                    <a:noFill/>
                  </a:ln>
                  <a:solidFill>
                    <a:srgbClr val="0070C0"/>
                  </a:solidFill>
                  <a:effectLst/>
                  <a:uLnTx/>
                  <a:uFillTx/>
                  <a:latin typeface="Arial"/>
                  <a:ea typeface="Arial" panose="020B0604020202020204" pitchFamily="34" charset="0"/>
                  <a:cs typeface="Times New Roman" panose="02020603050405020304" pitchFamily="18" charset="0"/>
                </a:rPr>
                <a:t>Chú ý</a:t>
              </a:r>
              <a:endParaRPr kumimoji="0" lang="en-US" sz="5000" b="0" i="0" u="none" strike="noStrike" kern="1200" cap="none" spc="0" normalizeH="0" baseline="0" noProof="0">
                <a:ln>
                  <a:noFill/>
                </a:ln>
                <a:solidFill>
                  <a:srgbClr val="0070C0"/>
                </a:solidFill>
                <a:effectLst/>
                <a:uLnTx/>
                <a:uFillTx/>
                <a:latin typeface="Arial"/>
                <a:ea typeface="Arial" panose="020B0604020202020204" pitchFamily="34"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371600" y="1395663"/>
              <a:ext cx="1085182" cy="944962"/>
            </a:xfrm>
            <a:prstGeom prst="rect">
              <a:avLst/>
            </a:prstGeom>
          </p:spPr>
        </p:pic>
      </p:grpSp>
    </p:spTree>
    <p:extLst>
      <p:ext uri="{BB962C8B-B14F-4D97-AF65-F5344CB8AC3E}">
        <p14:creationId xmlns:p14="http://schemas.microsoft.com/office/powerpoint/2010/main" val="2080018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Rectangle 5"/>
          <p:cNvSpPr/>
          <p:nvPr/>
        </p:nvSpPr>
        <p:spPr>
          <a:xfrm>
            <a:off x="422831" y="2476500"/>
            <a:ext cx="1156086" cy="615553"/>
          </a:xfrm>
          <a:prstGeom prst="rect">
            <a:avLst/>
          </a:prstGeom>
        </p:spPr>
        <p:txBody>
          <a:bodyPr wrap="none">
            <a:spAutoFit/>
          </a:bodyPr>
          <a:lstStyle/>
          <a:p>
            <a:pPr marL="0" marR="0" lvl="0" indent="0"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4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grpSp>
        <p:nvGrpSpPr>
          <p:cNvPr id="9" name="Group 8"/>
          <p:cNvGrpSpPr/>
          <p:nvPr/>
        </p:nvGrpSpPr>
        <p:grpSpPr>
          <a:xfrm>
            <a:off x="17769758" y="524791"/>
            <a:ext cx="137242" cy="9225426"/>
            <a:chOff x="8759480" y="310101"/>
            <a:chExt cx="68621" cy="4612713"/>
          </a:xfrm>
        </p:grpSpPr>
        <p:cxnSp>
          <p:nvCxnSpPr>
            <p:cNvPr id="10" name="Straight Connector 9"/>
            <p:cNvCxnSpPr/>
            <p:nvPr/>
          </p:nvCxnSpPr>
          <p:spPr>
            <a:xfrm>
              <a:off x="8759480"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Flowchart: Terminator 13"/>
          <p:cNvSpPr/>
          <p:nvPr/>
        </p:nvSpPr>
        <p:spPr>
          <a:xfrm>
            <a:off x="-569582" y="419100"/>
            <a:ext cx="2895600" cy="1325124"/>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800" b="1">
                <a:solidFill>
                  <a:schemeClr val="tx2">
                    <a:lumMod val="20000"/>
                    <a:lumOff val="80000"/>
                  </a:schemeClr>
                </a:solidFill>
              </a:rPr>
              <a:t>Ví dụ 2.</a:t>
            </a:r>
          </a:p>
        </p:txBody>
      </p:sp>
      <mc:AlternateContent xmlns:mc="http://schemas.openxmlformats.org/markup-compatibility/2006" xmlns:a14="http://schemas.microsoft.com/office/drawing/2010/main">
        <mc:Choice Requires="a14">
          <p:sp>
            <p:nvSpPr>
              <p:cNvPr id="15" name="Rectangle 14"/>
              <p:cNvSpPr/>
              <p:nvPr/>
            </p:nvSpPr>
            <p:spPr>
              <a:xfrm>
                <a:off x="2821632" y="-36416"/>
                <a:ext cx="14184348" cy="1979516"/>
              </a:xfrm>
              <a:prstGeom prst="rect">
                <a:avLst/>
              </a:prstGeom>
            </p:spPr>
            <p:txBody>
              <a:bodyPr wrap="square">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3400" smtClean="0">
                          <a:solidFill>
                            <a:srgbClr val="000000"/>
                          </a:solidFill>
                        </a:rPr>
                        <m:t>T</m:t>
                      </m:r>
                      <m:r>
                        <m:rPr>
                          <m:nor/>
                        </m:rPr>
                        <a:rPr lang="en-US" sz="3400" smtClean="0">
                          <a:solidFill>
                            <a:srgbClr val="000000"/>
                          </a:solidFill>
                        </a:rPr>
                        <m:t>ì</m:t>
                      </m:r>
                      <m:r>
                        <m:rPr>
                          <m:nor/>
                        </m:rPr>
                        <a:rPr lang="en-US" sz="3400" smtClean="0">
                          <a:solidFill>
                            <a:srgbClr val="000000"/>
                          </a:solidFill>
                        </a:rPr>
                        <m:t>m</m:t>
                      </m:r>
                      <m:r>
                        <m:rPr>
                          <m:nor/>
                        </m:rPr>
                        <a:rPr lang="en-US" sz="3400" smtClean="0">
                          <a:solidFill>
                            <a:srgbClr val="000000"/>
                          </a:solidFill>
                        </a:rPr>
                        <m:t> </m:t>
                      </m:r>
                      <m:r>
                        <m:rPr>
                          <m:nor/>
                        </m:rPr>
                        <a:rPr lang="en-US" sz="3400" smtClean="0">
                          <a:solidFill>
                            <a:srgbClr val="000000"/>
                          </a:solidFill>
                        </a:rPr>
                        <m:t>gi</m:t>
                      </m:r>
                      <m:r>
                        <m:rPr>
                          <m:nor/>
                        </m:rPr>
                        <a:rPr lang="en-US" sz="3400" smtClean="0">
                          <a:solidFill>
                            <a:srgbClr val="000000"/>
                          </a:solidFill>
                        </a:rPr>
                        <m:t>á </m:t>
                      </m:r>
                      <m:r>
                        <m:rPr>
                          <m:nor/>
                        </m:rPr>
                        <a:rPr lang="en-US" sz="3400" smtClean="0">
                          <a:solidFill>
                            <a:srgbClr val="000000"/>
                          </a:solidFill>
                        </a:rPr>
                        <m:t>tr</m:t>
                      </m:r>
                      <m:r>
                        <m:rPr>
                          <m:nor/>
                        </m:rPr>
                        <a:rPr lang="en-US" sz="3400" smtClean="0">
                          <a:solidFill>
                            <a:srgbClr val="000000"/>
                          </a:solidFill>
                        </a:rPr>
                        <m:t>ị </m:t>
                      </m:r>
                      <m:r>
                        <m:rPr>
                          <m:nor/>
                        </m:rPr>
                        <a:rPr lang="en-US" sz="3400" smtClean="0">
                          <a:solidFill>
                            <a:srgbClr val="000000"/>
                          </a:solidFill>
                        </a:rPr>
                        <m:t>l</m:t>
                      </m:r>
                      <m:r>
                        <m:rPr>
                          <m:nor/>
                        </m:rPr>
                        <a:rPr lang="en-US" sz="3400" smtClean="0">
                          <a:solidFill>
                            <a:srgbClr val="000000"/>
                          </a:solidFill>
                        </a:rPr>
                        <m:t>ớ</m:t>
                      </m:r>
                      <m:r>
                        <m:rPr>
                          <m:nor/>
                        </m:rPr>
                        <a:rPr lang="en-US" sz="3400" smtClean="0">
                          <a:solidFill>
                            <a:srgbClr val="000000"/>
                          </a:solidFill>
                        </a:rPr>
                        <m:t>n</m:t>
                      </m:r>
                      <m:r>
                        <m:rPr>
                          <m:nor/>
                        </m:rPr>
                        <a:rPr lang="en-US" sz="3400" smtClean="0">
                          <a:solidFill>
                            <a:srgbClr val="000000"/>
                          </a:solidFill>
                        </a:rPr>
                        <m:t> </m:t>
                      </m:r>
                      <m:r>
                        <m:rPr>
                          <m:nor/>
                        </m:rPr>
                        <a:rPr lang="en-US" sz="3400" smtClean="0">
                          <a:solidFill>
                            <a:srgbClr val="000000"/>
                          </a:solidFill>
                        </a:rPr>
                        <m:t>nh</m:t>
                      </m:r>
                      <m:r>
                        <m:rPr>
                          <m:nor/>
                        </m:rPr>
                        <a:rPr lang="en-US" sz="3400" smtClean="0">
                          <a:solidFill>
                            <a:srgbClr val="000000"/>
                          </a:solidFill>
                        </a:rPr>
                        <m:t>ấ</m:t>
                      </m:r>
                      <m:r>
                        <m:rPr>
                          <m:nor/>
                        </m:rPr>
                        <a:rPr lang="en-US" sz="3400" smtClean="0">
                          <a:solidFill>
                            <a:srgbClr val="000000"/>
                          </a:solidFill>
                        </a:rPr>
                        <m:t>t</m:t>
                      </m:r>
                      <m:r>
                        <m:rPr>
                          <m:nor/>
                        </m:rPr>
                        <a:rPr lang="en-US" sz="3400" smtClean="0">
                          <a:solidFill>
                            <a:srgbClr val="000000"/>
                          </a:solidFill>
                        </a:rPr>
                        <m:t> </m:t>
                      </m:r>
                      <m:r>
                        <m:rPr>
                          <m:nor/>
                        </m:rPr>
                        <a:rPr lang="en-US" sz="3400" smtClean="0">
                          <a:solidFill>
                            <a:srgbClr val="000000"/>
                          </a:solidFill>
                        </a:rPr>
                        <m:t>v</m:t>
                      </m:r>
                      <m:r>
                        <m:rPr>
                          <m:nor/>
                        </m:rPr>
                        <a:rPr lang="en-US" sz="3400" smtClean="0">
                          <a:solidFill>
                            <a:srgbClr val="000000"/>
                          </a:solidFill>
                        </a:rPr>
                        <m:t>à </m:t>
                      </m:r>
                      <m:r>
                        <m:rPr>
                          <m:nor/>
                        </m:rPr>
                        <a:rPr lang="en-US" sz="3400" smtClean="0">
                          <a:solidFill>
                            <a:srgbClr val="000000"/>
                          </a:solidFill>
                        </a:rPr>
                        <m:t>gi</m:t>
                      </m:r>
                      <m:r>
                        <m:rPr>
                          <m:nor/>
                        </m:rPr>
                        <a:rPr lang="en-US" sz="3400" smtClean="0">
                          <a:solidFill>
                            <a:srgbClr val="000000"/>
                          </a:solidFill>
                        </a:rPr>
                        <m:t>á </m:t>
                      </m:r>
                      <m:r>
                        <m:rPr>
                          <m:nor/>
                        </m:rPr>
                        <a:rPr lang="en-US" sz="3400" smtClean="0">
                          <a:solidFill>
                            <a:srgbClr val="000000"/>
                          </a:solidFill>
                        </a:rPr>
                        <m:t>tr</m:t>
                      </m:r>
                      <m:r>
                        <m:rPr>
                          <m:nor/>
                        </m:rPr>
                        <a:rPr lang="en-US" sz="3400" smtClean="0">
                          <a:solidFill>
                            <a:srgbClr val="000000"/>
                          </a:solidFill>
                        </a:rPr>
                        <m:t>ị </m:t>
                      </m:r>
                      <m:r>
                        <m:rPr>
                          <m:nor/>
                        </m:rPr>
                        <a:rPr lang="en-US" sz="3400" smtClean="0">
                          <a:solidFill>
                            <a:srgbClr val="000000"/>
                          </a:solidFill>
                        </a:rPr>
                        <m:t>nh</m:t>
                      </m:r>
                      <m:r>
                        <m:rPr>
                          <m:nor/>
                        </m:rPr>
                        <a:rPr lang="en-US" sz="3400" smtClean="0">
                          <a:solidFill>
                            <a:srgbClr val="000000"/>
                          </a:solidFill>
                        </a:rPr>
                        <m:t>ỏ </m:t>
                      </m:r>
                      <m:r>
                        <m:rPr>
                          <m:nor/>
                        </m:rPr>
                        <a:rPr lang="en-US" sz="3400" smtClean="0">
                          <a:solidFill>
                            <a:srgbClr val="000000"/>
                          </a:solidFill>
                        </a:rPr>
                        <m:t>nh</m:t>
                      </m:r>
                      <m:r>
                        <m:rPr>
                          <m:nor/>
                        </m:rPr>
                        <a:rPr lang="en-US" sz="3400" smtClean="0">
                          <a:solidFill>
                            <a:srgbClr val="000000"/>
                          </a:solidFill>
                        </a:rPr>
                        <m:t>ấ</m:t>
                      </m:r>
                      <m:r>
                        <m:rPr>
                          <m:nor/>
                        </m:rPr>
                        <a:rPr lang="en-US" sz="3400" smtClean="0">
                          <a:solidFill>
                            <a:srgbClr val="000000"/>
                          </a:solidFill>
                        </a:rPr>
                        <m:t>t</m:t>
                      </m:r>
                      <m:r>
                        <m:rPr>
                          <m:nor/>
                        </m:rPr>
                        <a:rPr lang="en-US" sz="3400" smtClean="0">
                          <a:solidFill>
                            <a:srgbClr val="000000"/>
                          </a:solidFill>
                        </a:rPr>
                        <m:t> (</m:t>
                      </m:r>
                      <m:r>
                        <m:rPr>
                          <m:nor/>
                        </m:rPr>
                        <a:rPr lang="en-US" sz="3400" smtClean="0">
                          <a:solidFill>
                            <a:srgbClr val="000000"/>
                          </a:solidFill>
                        </a:rPr>
                        <m:t>n</m:t>
                      </m:r>
                      <m:r>
                        <m:rPr>
                          <m:nor/>
                        </m:rPr>
                        <a:rPr lang="en-US" sz="3400" smtClean="0">
                          <a:solidFill>
                            <a:srgbClr val="000000"/>
                          </a:solidFill>
                        </a:rPr>
                        <m:t>ế</m:t>
                      </m:r>
                      <m:r>
                        <m:rPr>
                          <m:nor/>
                        </m:rPr>
                        <a:rPr lang="en-US" sz="3400" smtClean="0">
                          <a:solidFill>
                            <a:srgbClr val="000000"/>
                          </a:solidFill>
                        </a:rPr>
                        <m:t>u</m:t>
                      </m:r>
                      <m:r>
                        <m:rPr>
                          <m:nor/>
                        </m:rPr>
                        <a:rPr lang="en-US" sz="3400" smtClean="0">
                          <a:solidFill>
                            <a:srgbClr val="000000"/>
                          </a:solidFill>
                        </a:rPr>
                        <m:t> </m:t>
                      </m:r>
                      <m:r>
                        <m:rPr>
                          <m:nor/>
                        </m:rPr>
                        <a:rPr lang="en-US" sz="3400" smtClean="0">
                          <a:solidFill>
                            <a:srgbClr val="000000"/>
                          </a:solidFill>
                        </a:rPr>
                        <m:t>c</m:t>
                      </m:r>
                      <m:r>
                        <m:rPr>
                          <m:nor/>
                        </m:rPr>
                        <a:rPr lang="en-US" sz="3400" smtClean="0">
                          <a:solidFill>
                            <a:srgbClr val="000000"/>
                          </a:solidFill>
                        </a:rPr>
                        <m:t>ó) </m:t>
                      </m:r>
                      <m:r>
                        <m:rPr>
                          <m:nor/>
                        </m:rPr>
                        <a:rPr lang="en-US" sz="3400" smtClean="0">
                          <a:solidFill>
                            <a:srgbClr val="000000"/>
                          </a:solidFill>
                        </a:rPr>
                        <m:t>c</m:t>
                      </m:r>
                      <m:r>
                        <m:rPr>
                          <m:nor/>
                        </m:rPr>
                        <a:rPr lang="en-US" sz="3400" smtClean="0">
                          <a:solidFill>
                            <a:srgbClr val="000000"/>
                          </a:solidFill>
                        </a:rPr>
                        <m:t>ủ</m:t>
                      </m:r>
                      <m:r>
                        <m:rPr>
                          <m:nor/>
                        </m:rPr>
                        <a:rPr lang="en-US" sz="3400" smtClean="0">
                          <a:solidFill>
                            <a:srgbClr val="000000"/>
                          </a:solidFill>
                        </a:rPr>
                        <m:t>a</m:t>
                      </m:r>
                      <m:r>
                        <m:rPr>
                          <m:nor/>
                        </m:rPr>
                        <a:rPr lang="en-US" sz="3400" smtClean="0">
                          <a:solidFill>
                            <a:srgbClr val="000000"/>
                          </a:solidFill>
                        </a:rPr>
                        <m:t> </m:t>
                      </m:r>
                      <m:r>
                        <m:rPr>
                          <m:nor/>
                        </m:rPr>
                        <a:rPr lang="en-US" sz="3400" smtClean="0">
                          <a:solidFill>
                            <a:srgbClr val="000000"/>
                          </a:solidFill>
                        </a:rPr>
                        <m:t>h</m:t>
                      </m:r>
                      <m:r>
                        <m:rPr>
                          <m:nor/>
                        </m:rPr>
                        <a:rPr lang="en-US" sz="3400" smtClean="0">
                          <a:solidFill>
                            <a:srgbClr val="000000"/>
                          </a:solidFill>
                        </a:rPr>
                        <m:t>à</m:t>
                      </m:r>
                      <m:r>
                        <m:rPr>
                          <m:nor/>
                        </m:rPr>
                        <a:rPr lang="en-US" sz="3400" smtClean="0">
                          <a:solidFill>
                            <a:srgbClr val="000000"/>
                          </a:solidFill>
                        </a:rPr>
                        <m:t>m</m:t>
                      </m:r>
                      <m:r>
                        <m:rPr>
                          <m:nor/>
                        </m:rPr>
                        <a:rPr lang="en-US" sz="3400" smtClean="0">
                          <a:solidFill>
                            <a:srgbClr val="000000"/>
                          </a:solidFill>
                        </a:rPr>
                        <m:t> </m:t>
                      </m:r>
                      <m:r>
                        <m:rPr>
                          <m:nor/>
                        </m:rPr>
                        <a:rPr lang="en-US" sz="3400" smtClean="0">
                          <a:solidFill>
                            <a:srgbClr val="000000"/>
                          </a:solidFill>
                        </a:rPr>
                        <m:t>s</m:t>
                      </m:r>
                      <m:r>
                        <m:rPr>
                          <m:nor/>
                        </m:rPr>
                        <a:rPr lang="en-US" sz="3400" smtClean="0">
                          <a:solidFill>
                            <a:srgbClr val="000000"/>
                          </a:solidFill>
                        </a:rPr>
                        <m:t>ố</m:t>
                      </m:r>
                      <m:r>
                        <a:rPr lang="en-US" sz="3400" b="0" i="1" smtClean="0">
                          <a:solidFill>
                            <a:srgbClr val="000000"/>
                          </a:solidFill>
                          <a:latin typeface="Cambria Math" panose="02040503050406030204" pitchFamily="18" charset="0"/>
                        </a:rPr>
                        <m:t> </m:t>
                      </m:r>
                      <m:r>
                        <a:rPr lang="en-US" sz="3400" b="0" i="1" smtClean="0">
                          <a:solidFill>
                            <a:srgbClr val="000000"/>
                          </a:solidFill>
                          <a:latin typeface="Cambria Math" panose="02040503050406030204" pitchFamily="18" charset="0"/>
                        </a:rPr>
                        <m:t>𝑦</m:t>
                      </m:r>
                      <m:r>
                        <a:rPr lang="en-US" sz="3400" b="0" i="1" smtClean="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rPr>
                        <m:t>𝑥</m:t>
                      </m:r>
                      <m:r>
                        <a:rPr lang="en-US" sz="3400" b="0" i="1" smtClean="0">
                          <a:solidFill>
                            <a:srgbClr val="000000"/>
                          </a:solidFill>
                          <a:latin typeface="Cambria Math" panose="02040503050406030204" pitchFamily="18" charset="0"/>
                        </a:rPr>
                        <m:t>−2+</m:t>
                      </m:r>
                      <m:f>
                        <m:fPr>
                          <m:ctrlPr>
                            <a:rPr lang="en-US" sz="3400" b="0" i="1" smtClean="0">
                              <a:solidFill>
                                <a:srgbClr val="000000"/>
                              </a:solidFill>
                              <a:latin typeface="Cambria Math" panose="02040503050406030204" pitchFamily="18" charset="0"/>
                            </a:rPr>
                          </m:ctrlPr>
                        </m:fPr>
                        <m:num>
                          <m:r>
                            <a:rPr lang="en-US" sz="3400" b="0" i="1" smtClean="0">
                              <a:solidFill>
                                <a:srgbClr val="000000"/>
                              </a:solidFill>
                              <a:latin typeface="Cambria Math" panose="02040503050406030204" pitchFamily="18" charset="0"/>
                            </a:rPr>
                            <m:t>1</m:t>
                          </m:r>
                        </m:num>
                        <m:den>
                          <m:r>
                            <a:rPr lang="en-US" sz="3400" b="0" i="1" smtClean="0">
                              <a:solidFill>
                                <a:srgbClr val="000000"/>
                              </a:solidFill>
                              <a:latin typeface="Cambria Math" panose="02040503050406030204" pitchFamily="18" charset="0"/>
                            </a:rPr>
                            <m:t>𝑥</m:t>
                          </m:r>
                        </m:den>
                      </m:f>
                    </m:oMath>
                  </m:oMathPara>
                </a14:m>
                <a:endParaRPr lang="en-US" sz="3400"/>
              </a:p>
              <a:p>
                <a:pPr>
                  <a:lnSpc>
                    <a:spcPct val="130000"/>
                  </a:lnSpc>
                </a:pPr>
                <a:r>
                  <a:rPr lang="en-US" sz="3400"/>
                  <a:t>trên khoảng </a:t>
                </a:r>
                <a14:m>
                  <m:oMath xmlns:m="http://schemas.openxmlformats.org/officeDocument/2006/math">
                    <m:d>
                      <m:dPr>
                        <m:ctrlPr>
                          <a:rPr lang="en-US" sz="3400" b="0" i="1" smtClean="0">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0:+</m:t>
                        </m:r>
                        <m:r>
                          <a:rPr lang="en-US" sz="3400" i="1">
                            <a:solidFill>
                              <a:srgbClr val="000000"/>
                            </a:solidFill>
                            <a:latin typeface="Cambria Math" panose="02040503050406030204" pitchFamily="18" charset="0"/>
                            <a:ea typeface="Cambria Math" panose="02040503050406030204" pitchFamily="18" charset="0"/>
                          </a:rPr>
                          <m:t>∞</m:t>
                        </m:r>
                        <m:r>
                          <m:rPr>
                            <m:nor/>
                          </m:rPr>
                          <a:rPr lang="en-US" sz="3400">
                            <a:solidFill>
                              <a:srgbClr val="000000"/>
                            </a:solidFill>
                          </a:rPr>
                          <m:t> </m:t>
                        </m:r>
                      </m:e>
                    </m:d>
                    <m:r>
                      <a:rPr lang="en-US" sz="3400" b="0" i="1" smtClean="0">
                        <a:solidFill>
                          <a:srgbClr val="000000"/>
                        </a:solidFill>
                        <a:latin typeface="Cambria Math" panose="02040503050406030204" pitchFamily="18" charset="0"/>
                      </a:rPr>
                      <m:t>.</m:t>
                    </m:r>
                  </m:oMath>
                </a14:m>
                <a:endParaRPr lang="en-US" sz="3400">
                  <a:solidFill>
                    <a:srgbClr val="0000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2821632" y="-36416"/>
                <a:ext cx="14184348" cy="1979516"/>
              </a:xfrm>
              <a:prstGeom prst="rect">
                <a:avLst/>
              </a:prstGeom>
              <a:blipFill>
                <a:blip r:embed="rId3"/>
                <a:stretch>
                  <a:fillRect l="-1203" b="-9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905000" y="2251549"/>
                <a:ext cx="9018623" cy="1139351"/>
              </a:xfrm>
              <a:prstGeom prst="rect">
                <a:avLst/>
              </a:prstGeom>
            </p:spPr>
            <p:txBody>
              <a:bodyPr wrap="none">
                <a:spAutoFit/>
              </a:bodyPr>
              <a:lstStyle/>
              <a:p>
                <a:pPr lvl="0">
                  <a:spcAft>
                    <a:spcPts val="500"/>
                  </a:spcAft>
                </a:pPr>
                <a14:m>
                  <m:oMathPara xmlns:m="http://schemas.openxmlformats.org/officeDocument/2006/math">
                    <m:oMathParaPr>
                      <m:jc m:val="left"/>
                    </m:oMathParaPr>
                    <m:oMath xmlns:m="http://schemas.openxmlformats.org/officeDocument/2006/math">
                      <m:r>
                        <m:rPr>
                          <m:nor/>
                        </m:rPr>
                        <a:rPr lang="vi-VN" sz="3400" smtClean="0">
                          <a:solidFill>
                            <a:srgbClr val="000000"/>
                          </a:solidFill>
                        </a:rPr>
                        <m:t>Ta</m:t>
                      </m:r>
                      <m:r>
                        <m:rPr>
                          <m:nor/>
                        </m:rPr>
                        <a:rPr lang="vi-VN" sz="3400" smtClean="0">
                          <a:solidFill>
                            <a:srgbClr val="000000"/>
                          </a:solidFill>
                        </a:rPr>
                        <m:t> </m:t>
                      </m:r>
                      <m:r>
                        <m:rPr>
                          <m:nor/>
                        </m:rPr>
                        <a:rPr lang="vi-VN" sz="3400" smtClean="0">
                          <a:solidFill>
                            <a:srgbClr val="000000"/>
                          </a:solidFill>
                        </a:rPr>
                        <m:t>c</m:t>
                      </m:r>
                      <m:r>
                        <m:rPr>
                          <m:nor/>
                        </m:rPr>
                        <a:rPr lang="vi-VN" sz="3400" smtClean="0">
                          <a:solidFill>
                            <a:srgbClr val="000000"/>
                          </a:solidFill>
                        </a:rPr>
                        <m:t>ó:</m:t>
                      </m:r>
                      <m:r>
                        <m:rPr>
                          <m:nor/>
                        </m:rPr>
                        <a:rPr lang="en-US" sz="3400" smtClean="0">
                          <a:solidFill>
                            <a:srgbClr val="000000"/>
                          </a:solidFill>
                        </a:rPr>
                        <m:t> </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𝑦</m:t>
                          </m:r>
                        </m:e>
                        <m:sup>
                          <m:r>
                            <a:rPr lang="en-US" sz="3400" i="1">
                              <a:solidFill>
                                <a:srgbClr val="000000"/>
                              </a:solidFill>
                              <a:latin typeface="Cambria Math" panose="02040503050406030204" pitchFamily="18" charset="0"/>
                            </a:rPr>
                            <m:t>′</m:t>
                          </m:r>
                        </m:sup>
                      </m:sSup>
                      <m:r>
                        <a:rPr lang="en-US" sz="3400" i="1">
                          <a:solidFill>
                            <a:srgbClr val="000000"/>
                          </a:solidFill>
                          <a:latin typeface="Cambria Math" panose="02040503050406030204" pitchFamily="18" charset="0"/>
                        </a:rPr>
                        <m:t>=1−</m:t>
                      </m:r>
                      <m:f>
                        <m:fPr>
                          <m:ctrlPr>
                            <a:rPr lang="en-US" sz="3400" i="1">
                              <a:solidFill>
                                <a:srgbClr val="000000"/>
                              </a:solidFill>
                              <a:latin typeface="Cambria Math" panose="02040503050406030204" pitchFamily="18" charset="0"/>
                            </a:rPr>
                          </m:ctrlPr>
                        </m:fPr>
                        <m:num>
                          <m:r>
                            <a:rPr lang="en-US" sz="3400" i="1">
                              <a:solidFill>
                                <a:srgbClr val="000000"/>
                              </a:solidFill>
                              <a:latin typeface="Cambria Math" panose="02040503050406030204" pitchFamily="18" charset="0"/>
                            </a:rPr>
                            <m:t>1</m:t>
                          </m:r>
                        </m:num>
                        <m:den>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den>
                      </m:f>
                      <m:r>
                        <a:rPr lang="en-US" sz="3400" i="1">
                          <a:solidFill>
                            <a:srgbClr val="000000"/>
                          </a:solidFill>
                          <a:latin typeface="Cambria Math" panose="02040503050406030204" pitchFamily="18" charset="0"/>
                        </a:rPr>
                        <m:t>;</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𝑦</m:t>
                          </m:r>
                        </m:e>
                        <m:sup>
                          <m:r>
                            <a:rPr lang="en-US" sz="3400" i="1">
                              <a:solidFill>
                                <a:srgbClr val="000000"/>
                              </a:solidFill>
                              <a:latin typeface="Cambria Math" panose="02040503050406030204" pitchFamily="18" charset="0"/>
                            </a:rPr>
                            <m:t>′</m:t>
                          </m:r>
                        </m:sup>
                      </m:sSup>
                      <m:r>
                        <a:rPr lang="en-US" sz="3400" i="1">
                          <a:solidFill>
                            <a:srgbClr val="000000"/>
                          </a:solidFill>
                          <a:latin typeface="Cambria Math" panose="02040503050406030204" pitchFamily="18" charset="0"/>
                        </a:rPr>
                        <m:t>=0</m:t>
                      </m:r>
                      <m:r>
                        <a:rPr lang="en-US" sz="3400">
                          <a:solidFill>
                            <a:srgbClr val="313F60"/>
                          </a:solidFill>
                          <a:latin typeface="Cambria Math" panose="02040503050406030204" pitchFamily="18" charset="0"/>
                        </a:rPr>
                        <m:t>⇔</m:t>
                      </m:r>
                      <m:r>
                        <a:rPr lang="en-US" sz="3400" i="1">
                          <a:solidFill>
                            <a:srgbClr val="313F60"/>
                          </a:solidFill>
                          <a:latin typeface="Cambria Math" panose="02040503050406030204" pitchFamily="18" charset="0"/>
                        </a:rPr>
                        <m:t>𝑥</m:t>
                      </m:r>
                      <m:r>
                        <a:rPr lang="en-US" sz="3400" i="1">
                          <a:solidFill>
                            <a:srgbClr val="313F60"/>
                          </a:solidFill>
                          <a:latin typeface="Cambria Math" panose="02040503050406030204" pitchFamily="18" charset="0"/>
                        </a:rPr>
                        <m:t>=</m:t>
                      </m:r>
                      <m:r>
                        <a:rPr lang="en-US" sz="3400">
                          <a:solidFill>
                            <a:srgbClr val="313F60"/>
                          </a:solidFill>
                          <a:latin typeface="Cambria Math" panose="02040503050406030204" pitchFamily="18" charset="0"/>
                        </a:rPr>
                        <m:t>1</m:t>
                      </m:r>
                      <m:r>
                        <m:rPr>
                          <m:nor/>
                        </m:rPr>
                        <a:rPr lang="en-US" sz="3400">
                          <a:solidFill>
                            <a:srgbClr val="000000"/>
                          </a:solidFill>
                        </a:rPr>
                        <m:t> </m:t>
                      </m:r>
                      <m:r>
                        <a:rPr lang="en-US" sz="3400" i="1">
                          <a:solidFill>
                            <a:srgbClr val="000000"/>
                          </a:solidFill>
                          <a:latin typeface="Cambria Math" panose="02040503050406030204" pitchFamily="18" charset="0"/>
                        </a:rPr>
                        <m:t>(</m:t>
                      </m:r>
                      <m:r>
                        <m:rPr>
                          <m:nor/>
                        </m:rPr>
                        <a:rPr lang="en-US" sz="3400">
                          <a:solidFill>
                            <a:srgbClr val="000000"/>
                          </a:solidFill>
                        </a:rPr>
                        <m:t>v</m:t>
                      </m:r>
                      <m:r>
                        <m:rPr>
                          <m:nor/>
                        </m:rPr>
                        <a:rPr lang="en-US" sz="3400">
                          <a:solidFill>
                            <a:srgbClr val="000000"/>
                          </a:solidFill>
                        </a:rPr>
                        <m:t>ì</m:t>
                      </m:r>
                      <m:r>
                        <a:rPr lang="en-US" sz="3400" b="0" i="1" smtClean="0">
                          <a:solidFill>
                            <a:srgbClr val="000000"/>
                          </a:solidFill>
                          <a:latin typeface="Cambria Math" panose="02040503050406030204" pitchFamily="18" charset="0"/>
                        </a:rPr>
                        <m:t> </m:t>
                      </m:r>
                      <m:r>
                        <a:rPr lang="en-US" sz="3400" i="1" smtClean="0">
                          <a:solidFill>
                            <a:srgbClr val="000000"/>
                          </a:solidFill>
                          <a:latin typeface="Cambria Math" panose="02040503050406030204" pitchFamily="18" charset="0"/>
                        </a:rPr>
                        <m:t>𝑥</m:t>
                      </m:r>
                      <m:r>
                        <a:rPr lang="en-US" sz="3400" i="1" smtClean="0">
                          <a:solidFill>
                            <a:srgbClr val="000000"/>
                          </a:solidFill>
                          <a:latin typeface="Cambria Math" panose="02040503050406030204" pitchFamily="18" charset="0"/>
                        </a:rPr>
                        <m:t>&gt;0)</m:t>
                      </m:r>
                    </m:oMath>
                  </m:oMathPara>
                </a14:m>
                <a:endParaRPr lang="vi-VN" sz="3400">
                  <a:solidFill>
                    <a:srgbClr val="000000"/>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1905000" y="2251549"/>
                <a:ext cx="9018623" cy="1139351"/>
              </a:xfrm>
              <a:prstGeom prst="rect">
                <a:avLst/>
              </a:prstGeom>
              <a:blipFill>
                <a:blip r:embed="rId4"/>
                <a:stretch>
                  <a:fillRect/>
                </a:stretch>
              </a:blipFill>
            </p:spPr>
            <p:txBody>
              <a:bodyPr/>
              <a:lstStyle/>
              <a:p>
                <a:r>
                  <a:rPr lang="en-US">
                    <a:noFill/>
                  </a:rPr>
                  <a:t> </a:t>
                </a:r>
              </a:p>
            </p:txBody>
          </p:sp>
        </mc:Fallback>
      </mc:AlternateContent>
      <p:grpSp>
        <p:nvGrpSpPr>
          <p:cNvPr id="13" name="Group 12"/>
          <p:cNvGrpSpPr/>
          <p:nvPr/>
        </p:nvGrpSpPr>
        <p:grpSpPr>
          <a:xfrm>
            <a:off x="380977" y="3496818"/>
            <a:ext cx="16875175" cy="1267976"/>
            <a:chOff x="1091983" y="3097482"/>
            <a:chExt cx="16875175" cy="1267976"/>
          </a:xfrm>
        </p:grpSpPr>
        <mc:AlternateContent xmlns:mc="http://schemas.openxmlformats.org/markup-compatibility/2006" xmlns:a14="http://schemas.microsoft.com/office/drawing/2010/main">
          <mc:Choice Requires="a14">
            <p:sp>
              <p:nvSpPr>
                <p:cNvPr id="4" name="Rectangle 3"/>
                <p:cNvSpPr/>
                <p:nvPr/>
              </p:nvSpPr>
              <p:spPr>
                <a:xfrm>
                  <a:off x="1091983" y="3397993"/>
                  <a:ext cx="3825914" cy="61555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3400" b="0" i="0" smtClean="0">
                            <a:solidFill>
                              <a:srgbClr val="000000"/>
                            </a:solidFill>
                          </a:rPr>
                          <m:t>T</m:t>
                        </m:r>
                        <m:r>
                          <m:rPr>
                            <m:nor/>
                          </m:rPr>
                          <a:rPr lang="en-US" sz="3400" b="0" i="0" smtClean="0">
                            <a:solidFill>
                              <a:srgbClr val="000000"/>
                            </a:solidFill>
                          </a:rPr>
                          <m:t>í</m:t>
                        </m:r>
                        <m:r>
                          <m:rPr>
                            <m:nor/>
                          </m:rPr>
                          <a:rPr lang="en-US" sz="3400" b="0" i="0" smtClean="0">
                            <a:solidFill>
                              <a:srgbClr val="000000"/>
                            </a:solidFill>
                          </a:rPr>
                          <m:t>nh</m:t>
                        </m:r>
                        <m:r>
                          <m:rPr>
                            <m:nor/>
                          </m:rPr>
                          <a:rPr lang="en-US" sz="3400" b="0" i="0" smtClean="0">
                            <a:solidFill>
                              <a:srgbClr val="000000"/>
                            </a:solidFill>
                          </a:rPr>
                          <m:t> </m:t>
                        </m:r>
                        <m:r>
                          <m:rPr>
                            <m:nor/>
                          </m:rPr>
                          <a:rPr lang="en-US" sz="3400" b="0" i="0" smtClean="0">
                            <a:solidFill>
                              <a:srgbClr val="000000"/>
                            </a:solidFill>
                          </a:rPr>
                          <m:t>c</m:t>
                        </m:r>
                        <m:r>
                          <m:rPr>
                            <m:nor/>
                          </m:rPr>
                          <a:rPr lang="en-US" sz="3400" b="0" i="0" smtClean="0">
                            <a:solidFill>
                              <a:srgbClr val="000000"/>
                            </a:solidFill>
                          </a:rPr>
                          <m:t>á</m:t>
                        </m:r>
                        <m:r>
                          <m:rPr>
                            <m:nor/>
                          </m:rPr>
                          <a:rPr lang="en-US" sz="3400" b="0" i="0" smtClean="0">
                            <a:solidFill>
                              <a:srgbClr val="000000"/>
                            </a:solidFill>
                          </a:rPr>
                          <m:t>c</m:t>
                        </m:r>
                        <m:r>
                          <m:rPr>
                            <m:nor/>
                          </m:rPr>
                          <a:rPr lang="en-US" sz="3400" b="0" i="0" smtClean="0">
                            <a:solidFill>
                              <a:srgbClr val="000000"/>
                            </a:solidFill>
                          </a:rPr>
                          <m:t> </m:t>
                        </m:r>
                        <m:r>
                          <m:rPr>
                            <m:nor/>
                          </m:rPr>
                          <a:rPr lang="en-US" sz="3400" b="0" i="0" smtClean="0">
                            <a:solidFill>
                              <a:srgbClr val="000000"/>
                            </a:solidFill>
                          </a:rPr>
                          <m:t>gi</m:t>
                        </m:r>
                        <m:r>
                          <m:rPr>
                            <m:nor/>
                          </m:rPr>
                          <a:rPr lang="en-US" sz="3400" b="0" i="0" smtClean="0">
                            <a:solidFill>
                              <a:srgbClr val="000000"/>
                            </a:solidFill>
                          </a:rPr>
                          <m:t>ớ</m:t>
                        </m:r>
                        <m:r>
                          <m:rPr>
                            <m:nor/>
                          </m:rPr>
                          <a:rPr lang="en-US" sz="3400" b="0" i="0" smtClean="0">
                            <a:solidFill>
                              <a:srgbClr val="000000"/>
                            </a:solidFill>
                          </a:rPr>
                          <m:t>i</m:t>
                        </m:r>
                        <m:r>
                          <m:rPr>
                            <m:nor/>
                          </m:rPr>
                          <a:rPr lang="en-US" sz="3400" b="0" i="0" smtClean="0">
                            <a:solidFill>
                              <a:srgbClr val="000000"/>
                            </a:solidFill>
                          </a:rPr>
                          <m:t> </m:t>
                        </m:r>
                        <m:r>
                          <m:rPr>
                            <m:nor/>
                          </m:rPr>
                          <a:rPr lang="en-US" sz="3400" b="0" i="0" smtClean="0">
                            <a:solidFill>
                              <a:srgbClr val="000000"/>
                            </a:solidFill>
                          </a:rPr>
                          <m:t>h</m:t>
                        </m:r>
                        <m:r>
                          <m:rPr>
                            <m:nor/>
                          </m:rPr>
                          <a:rPr lang="en-US" sz="3400" b="0" i="0" smtClean="0">
                            <a:solidFill>
                              <a:srgbClr val="000000"/>
                            </a:solidFill>
                          </a:rPr>
                          <m:t>ạ</m:t>
                        </m:r>
                        <m:r>
                          <m:rPr>
                            <m:nor/>
                          </m:rPr>
                          <a:rPr lang="en-US" sz="3400" b="0" i="0" smtClean="0">
                            <a:solidFill>
                              <a:srgbClr val="000000"/>
                            </a:solidFill>
                          </a:rPr>
                          <m:t>n</m:t>
                        </m:r>
                        <m:r>
                          <m:rPr>
                            <m:nor/>
                          </m:rPr>
                          <a:rPr lang="en-US" sz="3400" b="0" i="0" smtClean="0">
                            <a:solidFill>
                              <a:srgbClr val="000000"/>
                            </a:solidFill>
                          </a:rPr>
                          <m:t>:</m:t>
                        </m:r>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1091983" y="3397993"/>
                  <a:ext cx="3825914"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860758" y="3097482"/>
                  <a:ext cx="13106400" cy="126797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unc>
                          <m:funcPr>
                            <m:ctrlPr>
                              <a:rPr lang="en-US" sz="3400" i="1" smtClean="0">
                                <a:solidFill>
                                  <a:srgbClr val="000000"/>
                                </a:solidFill>
                                <a:latin typeface="Cambria Math" panose="02040503050406030204" pitchFamily="18" charset="0"/>
                              </a:rPr>
                            </m:ctrlPr>
                          </m:funcPr>
                          <m:fName>
                            <m:limLow>
                              <m:limLowPr>
                                <m:ctrlPr>
                                  <a:rPr lang="en-US" sz="3400" i="1">
                                    <a:solidFill>
                                      <a:srgbClr val="000000"/>
                                    </a:solidFill>
                                    <a:latin typeface="Cambria Math" panose="02040503050406030204" pitchFamily="18" charset="0"/>
                                  </a:rPr>
                                </m:ctrlPr>
                              </m:limLowPr>
                              <m:e>
                                <m:r>
                                  <m:rPr>
                                    <m:sty m:val="p"/>
                                  </m:rPr>
                                  <a:rPr lang="en-US" sz="3400">
                                    <a:solidFill>
                                      <a:srgbClr val="000000"/>
                                    </a:solidFill>
                                    <a:latin typeface="Cambria Math" panose="02040503050406030204" pitchFamily="18" charset="0"/>
                                  </a:rPr>
                                  <m:t>lim</m:t>
                                </m:r>
                              </m:e>
                              <m:lim>
                                <m:r>
                                  <a:rPr lang="en-US" sz="3400" i="1">
                                    <a:solidFill>
                                      <a:srgbClr val="000000"/>
                                    </a:solidFill>
                                    <a:latin typeface="Cambria Math" panose="02040503050406030204" pitchFamily="18" charset="0"/>
                                  </a:rPr>
                                  <m:t>𝑥</m:t>
                                </m:r>
                                <m:r>
                                  <a:rPr lang="en-US" sz="3400" i="0">
                                    <a:solidFill>
                                      <a:srgbClr val="000000"/>
                                    </a:solidFill>
                                    <a:latin typeface="Cambria Math" panose="02040503050406030204" pitchFamily="18" charset="0"/>
                                  </a:rPr>
                                  <m:t>→</m:t>
                                </m:r>
                                <m:sSup>
                                  <m:sSupPr>
                                    <m:ctrlPr>
                                      <a:rPr lang="en-US" sz="3400" i="1">
                                        <a:solidFill>
                                          <a:srgbClr val="000000"/>
                                        </a:solidFill>
                                        <a:latin typeface="Cambria Math" panose="02040503050406030204" pitchFamily="18" charset="0"/>
                                      </a:rPr>
                                    </m:ctrlPr>
                                  </m:sSupPr>
                                  <m:e>
                                    <m:r>
                                      <a:rPr lang="en-US" sz="3400" b="0" i="0" smtClean="0">
                                        <a:solidFill>
                                          <a:srgbClr val="000000"/>
                                        </a:solidFill>
                                        <a:latin typeface="Cambria Math" panose="02040503050406030204" pitchFamily="18" charset="0"/>
                                      </a:rPr>
                                      <m:t>0</m:t>
                                    </m:r>
                                  </m:e>
                                  <m:sup>
                                    <m:r>
                                      <a:rPr lang="en-US" sz="3400" i="0">
                                        <a:solidFill>
                                          <a:srgbClr val="000000"/>
                                        </a:solidFill>
                                        <a:latin typeface="Cambria Math" panose="02040503050406030204" pitchFamily="18" charset="0"/>
                                      </a:rPr>
                                      <m:t>+</m:t>
                                    </m:r>
                                  </m:sup>
                                </m:sSup>
                              </m:lim>
                            </m:limLow>
                          </m:fName>
                          <m:e>
                            <m:r>
                              <a:rPr lang="en-US" sz="3400" i="1">
                                <a:solidFill>
                                  <a:srgbClr val="000000"/>
                                </a:solidFill>
                                <a:latin typeface="Cambria Math" panose="02040503050406030204" pitchFamily="18" charset="0"/>
                              </a:rPr>
                              <m:t>𝑦</m:t>
                            </m:r>
                          </m:e>
                        </m:func>
                        <m:r>
                          <a:rPr lang="en-US" sz="3400" i="0">
                            <a:solidFill>
                              <a:srgbClr val="000000"/>
                            </a:solidFill>
                            <a:latin typeface="Cambria Math" panose="02040503050406030204" pitchFamily="18" charset="0"/>
                          </a:rPr>
                          <m:t>=</m:t>
                        </m:r>
                        <m:func>
                          <m:funcPr>
                            <m:ctrlPr>
                              <a:rPr lang="en-US" sz="3400" i="1">
                                <a:solidFill>
                                  <a:srgbClr val="000000"/>
                                </a:solidFill>
                                <a:latin typeface="Cambria Math" panose="02040503050406030204" pitchFamily="18" charset="0"/>
                              </a:rPr>
                            </m:ctrlPr>
                          </m:funcPr>
                          <m:fName>
                            <m:limLow>
                              <m:limLowPr>
                                <m:ctrlPr>
                                  <a:rPr lang="en-US" sz="3400" i="1">
                                    <a:solidFill>
                                      <a:srgbClr val="000000"/>
                                    </a:solidFill>
                                    <a:latin typeface="Cambria Math" panose="02040503050406030204" pitchFamily="18" charset="0"/>
                                  </a:rPr>
                                </m:ctrlPr>
                              </m:limLowPr>
                              <m:e>
                                <m:r>
                                  <m:rPr>
                                    <m:sty m:val="p"/>
                                  </m:rPr>
                                  <a:rPr lang="en-US" sz="3400" i="0">
                                    <a:solidFill>
                                      <a:srgbClr val="000000"/>
                                    </a:solidFill>
                                    <a:latin typeface="Cambria Math" panose="02040503050406030204" pitchFamily="18" charset="0"/>
                                  </a:rPr>
                                  <m:t>lim</m:t>
                                </m:r>
                              </m:e>
                              <m:lim>
                                <m:r>
                                  <a:rPr lang="en-US" sz="3400" i="1">
                                    <a:solidFill>
                                      <a:srgbClr val="000000"/>
                                    </a:solidFill>
                                    <a:latin typeface="Cambria Math" panose="02040503050406030204" pitchFamily="18" charset="0"/>
                                  </a:rPr>
                                  <m:t>𝑥</m:t>
                                </m:r>
                                <m:r>
                                  <a:rPr lang="en-US" sz="3400" i="0">
                                    <a:solidFill>
                                      <a:srgbClr val="000000"/>
                                    </a:solidFill>
                                    <a:latin typeface="Cambria Math" panose="02040503050406030204" pitchFamily="18" charset="0"/>
                                  </a:rPr>
                                  <m:t>→</m:t>
                                </m:r>
                                <m:sSup>
                                  <m:sSupPr>
                                    <m:ctrlPr>
                                      <a:rPr lang="en-US" sz="3400" i="1">
                                        <a:solidFill>
                                          <a:srgbClr val="000000"/>
                                        </a:solidFill>
                                        <a:latin typeface="Cambria Math" panose="02040503050406030204" pitchFamily="18" charset="0"/>
                                      </a:rPr>
                                    </m:ctrlPr>
                                  </m:sSupPr>
                                  <m:e>
                                    <m:r>
                                      <a:rPr lang="en-US" sz="3400" b="0" i="0" smtClean="0">
                                        <a:solidFill>
                                          <a:srgbClr val="000000"/>
                                        </a:solidFill>
                                        <a:latin typeface="Cambria Math" panose="02040503050406030204" pitchFamily="18" charset="0"/>
                                      </a:rPr>
                                      <m:t>0</m:t>
                                    </m:r>
                                  </m:e>
                                  <m:sup>
                                    <m:r>
                                      <a:rPr lang="en-US" sz="3400" i="0">
                                        <a:solidFill>
                                          <a:srgbClr val="000000"/>
                                        </a:solidFill>
                                        <a:latin typeface="Cambria Math" panose="02040503050406030204" pitchFamily="18" charset="0"/>
                                      </a:rPr>
                                      <m:t>+</m:t>
                                    </m:r>
                                  </m:sup>
                                </m:sSup>
                              </m:lim>
                            </m:limLow>
                          </m:fName>
                          <m:e>
                            <m:d>
                              <m:dPr>
                                <m:ctrlPr>
                                  <a:rPr lang="en-US" sz="3400" i="1">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𝑥</m:t>
                                </m:r>
                                <m:r>
                                  <a:rPr lang="en-US" sz="3400" b="0" i="1" smtClean="0">
                                    <a:solidFill>
                                      <a:srgbClr val="000000"/>
                                    </a:solidFill>
                                    <a:latin typeface="Cambria Math" panose="02040503050406030204" pitchFamily="18" charset="0"/>
                                  </a:rPr>
                                  <m:t>−2</m:t>
                                </m:r>
                                <m:r>
                                  <a:rPr lang="en-US" sz="3400" i="0">
                                    <a:solidFill>
                                      <a:srgbClr val="000000"/>
                                    </a:solidFill>
                                    <a:latin typeface="Cambria Math" panose="02040503050406030204" pitchFamily="18" charset="0"/>
                                  </a:rPr>
                                  <m:t>+</m:t>
                                </m:r>
                                <m:f>
                                  <m:fPr>
                                    <m:ctrlPr>
                                      <a:rPr lang="en-US" sz="3400" i="1">
                                        <a:solidFill>
                                          <a:srgbClr val="000000"/>
                                        </a:solidFill>
                                        <a:latin typeface="Cambria Math" panose="02040503050406030204" pitchFamily="18" charset="0"/>
                                      </a:rPr>
                                    </m:ctrlPr>
                                  </m:fPr>
                                  <m:num>
                                    <m:r>
                                      <a:rPr lang="en-US" sz="3400" i="0">
                                        <a:solidFill>
                                          <a:srgbClr val="000000"/>
                                        </a:solidFill>
                                        <a:latin typeface="Cambria Math" panose="02040503050406030204" pitchFamily="18" charset="0"/>
                                      </a:rPr>
                                      <m:t>1</m:t>
                                    </m:r>
                                  </m:num>
                                  <m:den>
                                    <m:r>
                                      <a:rPr lang="en-US" sz="3400" i="1">
                                        <a:solidFill>
                                          <a:srgbClr val="000000"/>
                                        </a:solidFill>
                                        <a:latin typeface="Cambria Math" panose="02040503050406030204" pitchFamily="18" charset="0"/>
                                      </a:rPr>
                                      <m:t>𝑥</m:t>
                                    </m:r>
                                  </m:den>
                                </m:f>
                              </m:e>
                            </m:d>
                          </m:e>
                        </m:func>
                        <m:r>
                          <a:rPr lang="en-US" sz="3400" i="0">
                            <a:solidFill>
                              <a:srgbClr val="000000"/>
                            </a:solidFill>
                            <a:latin typeface="Cambria Math" panose="02040503050406030204" pitchFamily="18" charset="0"/>
                          </a:rPr>
                          <m:t>=+∞;</m:t>
                        </m:r>
                        <m:func>
                          <m:funcPr>
                            <m:ctrlPr>
                              <a:rPr lang="en-US" sz="3400" i="1">
                                <a:solidFill>
                                  <a:srgbClr val="000000"/>
                                </a:solidFill>
                                <a:latin typeface="Cambria Math" panose="02040503050406030204" pitchFamily="18" charset="0"/>
                              </a:rPr>
                            </m:ctrlPr>
                          </m:funcPr>
                          <m:fName>
                            <m:limLow>
                              <m:limLowPr>
                                <m:ctrlPr>
                                  <a:rPr lang="en-US" sz="3400" i="1">
                                    <a:solidFill>
                                      <a:srgbClr val="000000"/>
                                    </a:solidFill>
                                    <a:latin typeface="Cambria Math" panose="02040503050406030204" pitchFamily="18" charset="0"/>
                                  </a:rPr>
                                </m:ctrlPr>
                              </m:limLowPr>
                              <m:e>
                                <m:r>
                                  <m:rPr>
                                    <m:sty m:val="p"/>
                                  </m:rPr>
                                  <a:rPr lang="en-US" sz="3400">
                                    <a:solidFill>
                                      <a:srgbClr val="000000"/>
                                    </a:solidFill>
                                    <a:latin typeface="Cambria Math" panose="02040503050406030204" pitchFamily="18" charset="0"/>
                                  </a:rPr>
                                  <m:t>lim</m:t>
                                </m:r>
                              </m:e>
                              <m:lim>
                                <m:r>
                                  <a:rPr lang="en-US" sz="3400" i="1">
                                    <a:solidFill>
                                      <a:srgbClr val="000000"/>
                                    </a:solidFill>
                                    <a:latin typeface="Cambria Math" panose="02040503050406030204" pitchFamily="18" charset="0"/>
                                  </a:rPr>
                                  <m:t>𝑥</m:t>
                                </m:r>
                                <m:r>
                                  <a:rPr lang="en-US" sz="340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ea typeface="Cambria Math" panose="02040503050406030204" pitchFamily="18" charset="0"/>
                                  </a:rPr>
                                  <m:t>∞</m:t>
                                </m:r>
                              </m:lim>
                            </m:limLow>
                          </m:fName>
                          <m:e>
                            <m:r>
                              <a:rPr lang="en-US" sz="3400" i="1">
                                <a:solidFill>
                                  <a:srgbClr val="000000"/>
                                </a:solidFill>
                                <a:latin typeface="Cambria Math" panose="02040503050406030204" pitchFamily="18" charset="0"/>
                              </a:rPr>
                              <m:t>𝑦</m:t>
                            </m:r>
                          </m:e>
                        </m:func>
                        <m:r>
                          <a:rPr lang="en-US" sz="3400">
                            <a:solidFill>
                              <a:srgbClr val="000000"/>
                            </a:solidFill>
                            <a:latin typeface="Cambria Math" panose="02040503050406030204" pitchFamily="18" charset="0"/>
                          </a:rPr>
                          <m:t>=</m:t>
                        </m:r>
                        <m:func>
                          <m:funcPr>
                            <m:ctrlPr>
                              <a:rPr lang="en-US" sz="3400" i="1">
                                <a:solidFill>
                                  <a:srgbClr val="000000"/>
                                </a:solidFill>
                                <a:latin typeface="Cambria Math" panose="02040503050406030204" pitchFamily="18" charset="0"/>
                              </a:rPr>
                            </m:ctrlPr>
                          </m:funcPr>
                          <m:fName>
                            <m:limLow>
                              <m:limLowPr>
                                <m:ctrlPr>
                                  <a:rPr lang="en-US" sz="3400" i="1">
                                    <a:solidFill>
                                      <a:srgbClr val="000000"/>
                                    </a:solidFill>
                                    <a:latin typeface="Cambria Math" panose="02040503050406030204" pitchFamily="18" charset="0"/>
                                  </a:rPr>
                                </m:ctrlPr>
                              </m:limLowPr>
                              <m:e>
                                <m:r>
                                  <m:rPr>
                                    <m:sty m:val="p"/>
                                  </m:rPr>
                                  <a:rPr lang="en-US" sz="3400">
                                    <a:solidFill>
                                      <a:srgbClr val="000000"/>
                                    </a:solidFill>
                                    <a:latin typeface="Cambria Math" panose="02040503050406030204" pitchFamily="18" charset="0"/>
                                  </a:rPr>
                                  <m:t>lim</m:t>
                                </m:r>
                              </m:e>
                              <m:lim>
                                <m:r>
                                  <a:rPr lang="en-US" sz="3400" i="1">
                                    <a:solidFill>
                                      <a:srgbClr val="000000"/>
                                    </a:solidFill>
                                    <a:latin typeface="Cambria Math" panose="02040503050406030204" pitchFamily="18" charset="0"/>
                                  </a:rPr>
                                  <m:t>𝑥</m:t>
                                </m:r>
                                <m:r>
                                  <a:rPr lang="en-US" sz="340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ea typeface="Cambria Math" panose="02040503050406030204" pitchFamily="18" charset="0"/>
                                  </a:rPr>
                                  <m:t>∞</m:t>
                                </m:r>
                              </m:lim>
                            </m:limLow>
                          </m:fName>
                          <m:e>
                            <m:d>
                              <m:dPr>
                                <m:ctrlPr>
                                  <a:rPr lang="en-US" sz="3400" i="1">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𝑥</m:t>
                                </m:r>
                                <m:r>
                                  <a:rPr lang="en-US" sz="3400" i="1">
                                    <a:solidFill>
                                      <a:srgbClr val="000000"/>
                                    </a:solidFill>
                                    <a:latin typeface="Cambria Math" panose="02040503050406030204" pitchFamily="18" charset="0"/>
                                  </a:rPr>
                                  <m:t>−2</m:t>
                                </m:r>
                                <m:r>
                                  <a:rPr lang="en-US" sz="3400">
                                    <a:solidFill>
                                      <a:srgbClr val="000000"/>
                                    </a:solidFill>
                                    <a:latin typeface="Cambria Math" panose="02040503050406030204" pitchFamily="18" charset="0"/>
                                  </a:rPr>
                                  <m:t>+</m:t>
                                </m:r>
                                <m:f>
                                  <m:fPr>
                                    <m:ctrlPr>
                                      <a:rPr lang="en-US" sz="3400" i="1">
                                        <a:solidFill>
                                          <a:srgbClr val="000000"/>
                                        </a:solidFill>
                                        <a:latin typeface="Cambria Math" panose="02040503050406030204" pitchFamily="18" charset="0"/>
                                      </a:rPr>
                                    </m:ctrlPr>
                                  </m:fPr>
                                  <m:num>
                                    <m:r>
                                      <a:rPr lang="en-US" sz="3400">
                                        <a:solidFill>
                                          <a:srgbClr val="000000"/>
                                        </a:solidFill>
                                        <a:latin typeface="Cambria Math" panose="02040503050406030204" pitchFamily="18" charset="0"/>
                                      </a:rPr>
                                      <m:t>1</m:t>
                                    </m:r>
                                  </m:num>
                                  <m:den>
                                    <m:r>
                                      <a:rPr lang="en-US" sz="3400" i="1">
                                        <a:solidFill>
                                          <a:srgbClr val="000000"/>
                                        </a:solidFill>
                                        <a:latin typeface="Cambria Math" panose="02040503050406030204" pitchFamily="18" charset="0"/>
                                      </a:rPr>
                                      <m:t>𝑥</m:t>
                                    </m:r>
                                  </m:den>
                                </m:f>
                              </m:e>
                            </m:d>
                          </m:e>
                        </m:func>
                        <m:r>
                          <a:rPr lang="en-US" sz="3400">
                            <a:solidFill>
                              <a:srgbClr val="000000"/>
                            </a:solidFill>
                            <a:latin typeface="Cambria Math" panose="02040503050406030204" pitchFamily="18" charset="0"/>
                          </a:rPr>
                          <m:t>=+∞;</m:t>
                        </m:r>
                      </m:oMath>
                    </m:oMathPara>
                  </a14:m>
                  <a:endParaRPr lang="en-US" sz="3400">
                    <a:solidFill>
                      <a:srgbClr val="0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4860758" y="3097482"/>
                  <a:ext cx="13106400" cy="1267976"/>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422831" y="5171223"/>
                <a:ext cx="10663625" cy="64203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400" b="0" i="0" smtClean="0">
                          <a:solidFill>
                            <a:srgbClr val="000000"/>
                          </a:solidFill>
                        </a:rPr>
                        <m:t>L</m:t>
                      </m:r>
                      <m:r>
                        <m:rPr>
                          <m:nor/>
                        </m:rPr>
                        <a:rPr lang="en-US" sz="3400" b="0" i="0" smtClean="0">
                          <a:solidFill>
                            <a:srgbClr val="000000"/>
                          </a:solidFill>
                        </a:rPr>
                        <m:t>ậ</m:t>
                      </m:r>
                      <m:r>
                        <m:rPr>
                          <m:nor/>
                        </m:rPr>
                        <a:rPr lang="en-US" sz="3400" b="0" i="0" smtClean="0">
                          <a:solidFill>
                            <a:srgbClr val="000000"/>
                          </a:solidFill>
                        </a:rPr>
                        <m:t>p</m:t>
                      </m:r>
                      <m:r>
                        <m:rPr>
                          <m:nor/>
                        </m:rPr>
                        <a:rPr lang="en-US" sz="3400" b="0" i="0" smtClean="0">
                          <a:solidFill>
                            <a:srgbClr val="000000"/>
                          </a:solidFill>
                        </a:rPr>
                        <m:t> </m:t>
                      </m:r>
                      <m:r>
                        <m:rPr>
                          <m:nor/>
                        </m:rPr>
                        <a:rPr lang="en-US" sz="3400" b="0" i="0" smtClean="0">
                          <a:solidFill>
                            <a:srgbClr val="000000"/>
                          </a:solidFill>
                        </a:rPr>
                        <m:t>b</m:t>
                      </m:r>
                      <m:r>
                        <m:rPr>
                          <m:nor/>
                        </m:rPr>
                        <a:rPr lang="en-US" sz="3400" b="0" i="0" smtClean="0">
                          <a:solidFill>
                            <a:srgbClr val="000000"/>
                          </a:solidFill>
                        </a:rPr>
                        <m:t>ả</m:t>
                      </m:r>
                      <m:r>
                        <m:rPr>
                          <m:nor/>
                        </m:rPr>
                        <a:rPr lang="en-US" sz="3400" b="0" i="0" smtClean="0">
                          <a:solidFill>
                            <a:srgbClr val="000000"/>
                          </a:solidFill>
                        </a:rPr>
                        <m:t>ng</m:t>
                      </m:r>
                      <m:r>
                        <m:rPr>
                          <m:nor/>
                        </m:rPr>
                        <a:rPr lang="en-US" sz="3400" b="0" i="0" smtClean="0">
                          <a:solidFill>
                            <a:srgbClr val="000000"/>
                          </a:solidFill>
                        </a:rPr>
                        <m:t> </m:t>
                      </m:r>
                      <m:r>
                        <m:rPr>
                          <m:nor/>
                        </m:rPr>
                        <a:rPr lang="en-US" sz="3400" b="0" i="0" smtClean="0">
                          <a:solidFill>
                            <a:srgbClr val="000000"/>
                          </a:solidFill>
                        </a:rPr>
                        <m:t>bi</m:t>
                      </m:r>
                      <m:r>
                        <m:rPr>
                          <m:nor/>
                        </m:rPr>
                        <a:rPr lang="en-US" sz="3400" b="0" i="0" smtClean="0">
                          <a:solidFill>
                            <a:srgbClr val="000000"/>
                          </a:solidFill>
                        </a:rPr>
                        <m:t>ế</m:t>
                      </m:r>
                      <m:r>
                        <m:rPr>
                          <m:nor/>
                        </m:rPr>
                        <a:rPr lang="en-US" sz="3400" b="0" i="0" smtClean="0">
                          <a:solidFill>
                            <a:srgbClr val="000000"/>
                          </a:solidFill>
                        </a:rPr>
                        <m:t>n</m:t>
                      </m:r>
                      <m:r>
                        <m:rPr>
                          <m:nor/>
                        </m:rPr>
                        <a:rPr lang="en-US" sz="3400" b="0" i="0" smtClean="0">
                          <a:solidFill>
                            <a:srgbClr val="000000"/>
                          </a:solidFill>
                        </a:rPr>
                        <m:t> </m:t>
                      </m:r>
                      <m:r>
                        <m:rPr>
                          <m:nor/>
                        </m:rPr>
                        <a:rPr lang="en-US" sz="3400" b="0" i="0" smtClean="0">
                          <a:solidFill>
                            <a:srgbClr val="000000"/>
                          </a:solidFill>
                        </a:rPr>
                        <m:t>thi</m:t>
                      </m:r>
                      <m:r>
                        <m:rPr>
                          <m:nor/>
                        </m:rPr>
                        <a:rPr lang="en-US" sz="3400" b="0" i="0" smtClean="0">
                          <a:solidFill>
                            <a:srgbClr val="000000"/>
                          </a:solidFill>
                        </a:rPr>
                        <m:t>ê</m:t>
                      </m:r>
                      <m:r>
                        <m:rPr>
                          <m:nor/>
                        </m:rPr>
                        <a:rPr lang="en-US" sz="3400" b="0" i="0" smtClean="0">
                          <a:solidFill>
                            <a:srgbClr val="000000"/>
                          </a:solidFill>
                        </a:rPr>
                        <m:t>n</m:t>
                      </m:r>
                      <m:r>
                        <m:rPr>
                          <m:nor/>
                        </m:rPr>
                        <a:rPr lang="en-US" sz="3400" b="0" i="0" smtClean="0">
                          <a:solidFill>
                            <a:srgbClr val="000000"/>
                          </a:solidFill>
                        </a:rPr>
                        <m:t> </m:t>
                      </m:r>
                      <m:r>
                        <m:rPr>
                          <m:nor/>
                        </m:rPr>
                        <a:rPr lang="en-US" sz="3400" b="0" i="0" smtClean="0">
                          <a:solidFill>
                            <a:srgbClr val="000000"/>
                          </a:solidFill>
                        </a:rPr>
                        <m:t>c</m:t>
                      </m:r>
                      <m:r>
                        <m:rPr>
                          <m:nor/>
                        </m:rPr>
                        <a:rPr lang="en-US" sz="3400" b="0" i="0" smtClean="0">
                          <a:solidFill>
                            <a:srgbClr val="000000"/>
                          </a:solidFill>
                        </a:rPr>
                        <m:t>ủ</m:t>
                      </m:r>
                      <m:r>
                        <m:rPr>
                          <m:nor/>
                        </m:rPr>
                        <a:rPr lang="en-US" sz="3400" b="0" i="0" smtClean="0">
                          <a:solidFill>
                            <a:srgbClr val="000000"/>
                          </a:solidFill>
                        </a:rPr>
                        <m:t>a</m:t>
                      </m:r>
                      <m:r>
                        <m:rPr>
                          <m:nor/>
                        </m:rPr>
                        <a:rPr lang="en-US" sz="3400" b="0" i="0" smtClean="0">
                          <a:solidFill>
                            <a:srgbClr val="000000"/>
                          </a:solidFill>
                        </a:rPr>
                        <m:t> </m:t>
                      </m:r>
                      <m:r>
                        <m:rPr>
                          <m:nor/>
                        </m:rPr>
                        <a:rPr lang="en-US" sz="3400" b="0" i="0" smtClean="0">
                          <a:solidFill>
                            <a:srgbClr val="000000"/>
                          </a:solidFill>
                        </a:rPr>
                        <m:t>h</m:t>
                      </m:r>
                      <m:r>
                        <m:rPr>
                          <m:nor/>
                        </m:rPr>
                        <a:rPr lang="en-US" sz="3400" b="0" i="0" smtClean="0">
                          <a:solidFill>
                            <a:srgbClr val="000000"/>
                          </a:solidFill>
                        </a:rPr>
                        <m:t>à</m:t>
                      </m:r>
                      <m:r>
                        <m:rPr>
                          <m:nor/>
                        </m:rPr>
                        <a:rPr lang="en-US" sz="3400" b="0" i="0" smtClean="0">
                          <a:solidFill>
                            <a:srgbClr val="000000"/>
                          </a:solidFill>
                        </a:rPr>
                        <m:t>m</m:t>
                      </m:r>
                      <m:r>
                        <m:rPr>
                          <m:nor/>
                        </m:rPr>
                        <a:rPr lang="en-US" sz="3400" b="0" i="0" smtClean="0">
                          <a:solidFill>
                            <a:srgbClr val="000000"/>
                          </a:solidFill>
                        </a:rPr>
                        <m:t> </m:t>
                      </m:r>
                      <m:r>
                        <m:rPr>
                          <m:nor/>
                        </m:rPr>
                        <a:rPr lang="en-US" sz="3400" b="0" i="0" smtClean="0">
                          <a:solidFill>
                            <a:srgbClr val="000000"/>
                          </a:solidFill>
                        </a:rPr>
                        <m:t>s</m:t>
                      </m:r>
                      <m:r>
                        <m:rPr>
                          <m:nor/>
                        </m:rPr>
                        <a:rPr lang="en-US" sz="3400" b="0" i="0" smtClean="0">
                          <a:solidFill>
                            <a:srgbClr val="000000"/>
                          </a:solidFill>
                        </a:rPr>
                        <m:t>ố </m:t>
                      </m:r>
                      <m:r>
                        <m:rPr>
                          <m:nor/>
                        </m:rPr>
                        <a:rPr lang="en-US" sz="3400" b="0" i="0" smtClean="0">
                          <a:solidFill>
                            <a:srgbClr val="000000"/>
                          </a:solidFill>
                        </a:rPr>
                        <m:t>tr</m:t>
                      </m:r>
                      <m:r>
                        <m:rPr>
                          <m:nor/>
                        </m:rPr>
                        <a:rPr lang="en-US" sz="3400" b="0" i="0" smtClean="0">
                          <a:solidFill>
                            <a:srgbClr val="000000"/>
                          </a:solidFill>
                        </a:rPr>
                        <m:t>ê</m:t>
                      </m:r>
                      <m:r>
                        <m:rPr>
                          <m:nor/>
                        </m:rPr>
                        <a:rPr lang="en-US" sz="3400" b="0" i="0" smtClean="0">
                          <a:solidFill>
                            <a:srgbClr val="000000"/>
                          </a:solidFill>
                        </a:rPr>
                        <m:t>n</m:t>
                      </m:r>
                      <m:r>
                        <m:rPr>
                          <m:nor/>
                        </m:rPr>
                        <a:rPr lang="en-US" sz="3400" b="0" i="0" smtClean="0">
                          <a:solidFill>
                            <a:srgbClr val="000000"/>
                          </a:solidFill>
                        </a:rPr>
                        <m:t> </m:t>
                      </m:r>
                      <m:r>
                        <m:rPr>
                          <m:nor/>
                        </m:rPr>
                        <a:rPr lang="en-US" sz="3400" b="0" i="0" smtClean="0">
                          <a:solidFill>
                            <a:srgbClr val="000000"/>
                          </a:solidFill>
                        </a:rPr>
                        <m:t>kho</m:t>
                      </m:r>
                      <m:r>
                        <m:rPr>
                          <m:nor/>
                        </m:rPr>
                        <a:rPr lang="en-US" sz="3400" b="0" i="0" smtClean="0">
                          <a:solidFill>
                            <a:srgbClr val="000000"/>
                          </a:solidFill>
                        </a:rPr>
                        <m:t>ả</m:t>
                      </m:r>
                      <m:r>
                        <m:rPr>
                          <m:nor/>
                        </m:rPr>
                        <a:rPr lang="en-US" sz="3400" b="0" i="0" smtClean="0">
                          <a:solidFill>
                            <a:srgbClr val="000000"/>
                          </a:solidFill>
                        </a:rPr>
                        <m:t>ng</m:t>
                      </m:r>
                      <m:r>
                        <m:rPr>
                          <m:nor/>
                        </m:rPr>
                        <a:rPr lang="en-US" sz="3400" b="0" i="0" smtClean="0">
                          <a:solidFill>
                            <a:srgbClr val="000000"/>
                          </a:solidFill>
                        </a:rPr>
                        <m:t> </m:t>
                      </m:r>
                      <m:d>
                        <m:dPr>
                          <m:ctrlPr>
                            <a:rPr lang="en-US" sz="3400" i="1">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0:+</m:t>
                          </m:r>
                          <m:r>
                            <a:rPr lang="en-US" sz="3400" i="1">
                              <a:solidFill>
                                <a:srgbClr val="000000"/>
                              </a:solidFill>
                              <a:latin typeface="Cambria Math" panose="02040503050406030204" pitchFamily="18" charset="0"/>
                              <a:ea typeface="Cambria Math" panose="02040503050406030204" pitchFamily="18" charset="0"/>
                            </a:rPr>
                            <m:t>∞</m:t>
                          </m:r>
                          <m:r>
                            <m:rPr>
                              <m:nor/>
                            </m:rPr>
                            <a:rPr lang="en-US" sz="3400">
                              <a:solidFill>
                                <a:srgbClr val="000000"/>
                              </a:solidFill>
                            </a:rPr>
                            <m:t> </m:t>
                          </m:r>
                        </m:e>
                      </m:d>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422831" y="5171223"/>
                <a:ext cx="10663625" cy="64203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22830" y="8678856"/>
                <a:ext cx="16833321" cy="1401602"/>
              </a:xfrm>
              <a:prstGeom prst="rect">
                <a:avLst/>
              </a:prstGeom>
            </p:spPr>
            <p:txBody>
              <a:bodyPr wrap="square">
                <a:spAutoFit/>
              </a:bodyPr>
              <a:lstStyle/>
              <a:p>
                <a:pPr lvl="0" algn="just"/>
                <a:r>
                  <a:rPr lang="vi-VN" sz="3400">
                    <a:solidFill>
                      <a:srgbClr val="000000"/>
                    </a:solidFill>
                  </a:rPr>
                  <a:t>Từ bảng biến thiên, ta được: </a:t>
                </a:r>
                <a14:m>
                  <m:oMath xmlns:m="http://schemas.openxmlformats.org/officeDocument/2006/math">
                    <m:func>
                      <m:funcPr>
                        <m:ctrlPr>
                          <a:rPr lang="en-US" sz="3600" i="1">
                            <a:solidFill>
                              <a:srgbClr val="000000"/>
                            </a:solidFill>
                            <a:latin typeface="Cambria Math" panose="02040503050406030204" pitchFamily="18"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cs typeface="Times New Roman" panose="02020603050405020304" pitchFamily="18" charset="0"/>
                              </a:rPr>
                            </m:ctrlPr>
                          </m:limLowPr>
                          <m:e>
                            <m:r>
                              <a:rPr lang="en-US" sz="36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vi-VN" sz="3600" i="1">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0</m:t>
                                </m:r>
                                <m:r>
                                  <a:rPr lang="vi-VN" sz="3600" i="1">
                                    <a:solidFill>
                                      <a:srgbClr val="000000"/>
                                    </a:solidFill>
                                    <a:latin typeface="Cambria Math" panose="02040503050406030204" pitchFamily="18" charset="0"/>
                                  </a:rPr>
                                  <m:t>; </m:t>
                                </m:r>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ea typeface="Cambria Math" panose="02040503050406030204" pitchFamily="18" charset="0"/>
                                  </a:rPr>
                                  <m:t>∞</m:t>
                                </m:r>
                              </m:e>
                            </m:d>
                          </m:lim>
                        </m:limLow>
                      </m:fName>
                      <m:e>
                        <m:r>
                          <a:rPr lang="en-US" sz="3600" b="0" i="1" smtClean="0">
                            <a:solidFill>
                              <a:srgbClr val="000000"/>
                            </a:solidFill>
                            <a:latin typeface="Cambria Math" panose="02040503050406030204" pitchFamily="18" charset="0"/>
                          </a:rPr>
                          <m:t>𝑦</m:t>
                        </m:r>
                        <m:r>
                          <a:rPr lang="vi-VN" sz="3600" i="1" smtClean="0">
                            <a:solidFill>
                              <a:srgbClr val="000000"/>
                            </a:solidFill>
                            <a:latin typeface="Cambria Math" panose="02040503050406030204" pitchFamily="18" charset="0"/>
                          </a:rPr>
                          <m:t>=</m:t>
                        </m:r>
                      </m:e>
                    </m:func>
                    <m:r>
                      <a:rPr lang="en-US" sz="3600" b="0" i="1" smtClean="0">
                        <a:solidFill>
                          <a:srgbClr val="000000"/>
                        </a:solidFill>
                        <a:latin typeface="Cambria Math" panose="02040503050406030204" pitchFamily="18" charset="0"/>
                      </a:rPr>
                      <m:t>𝑦</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m:t>
                        </m:r>
                      </m:e>
                    </m:d>
                    <m:r>
                      <a:rPr lang="vi-VN" sz="3400" i="1">
                        <a:solidFill>
                          <a:srgbClr val="000000"/>
                        </a:solidFill>
                        <a:latin typeface="Cambria Math" panose="02040503050406030204" pitchFamily="18" charset="0"/>
                      </a:rPr>
                      <m:t>=0</m:t>
                    </m:r>
                    <m:r>
                      <a:rPr lang="en-US" sz="3400" b="0" i="1" smtClean="0">
                        <a:solidFill>
                          <a:srgbClr val="000000"/>
                        </a:solidFill>
                        <a:latin typeface="Cambria Math" panose="02040503050406030204" pitchFamily="18" charset="0"/>
                      </a:rPr>
                      <m:t>;</m:t>
                    </m:r>
                  </m:oMath>
                </a14:m>
                <a:r>
                  <a:rPr lang="en-US" sz="3400">
                    <a:solidFill>
                      <a:srgbClr val="000000"/>
                    </a:solidFill>
                  </a:rPr>
                  <a:t> hàm số không có giá trị lớn nhất trên khoảng </a:t>
                </a:r>
                <a14:m>
                  <m:oMath xmlns:m="http://schemas.openxmlformats.org/officeDocument/2006/math">
                    <m:d>
                      <m:dPr>
                        <m:ctrlPr>
                          <a:rPr lang="en-US" sz="3400" i="1">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0:+</m:t>
                        </m:r>
                        <m:r>
                          <a:rPr lang="en-US" sz="3400" i="1">
                            <a:solidFill>
                              <a:srgbClr val="000000"/>
                            </a:solidFill>
                            <a:latin typeface="Cambria Math" panose="02040503050406030204" pitchFamily="18" charset="0"/>
                            <a:ea typeface="Cambria Math" panose="02040503050406030204" pitchFamily="18" charset="0"/>
                          </a:rPr>
                          <m:t>∞</m:t>
                        </m:r>
                        <m:r>
                          <m:rPr>
                            <m:nor/>
                          </m:rPr>
                          <a:rPr lang="en-US" sz="3400">
                            <a:solidFill>
                              <a:srgbClr val="000000"/>
                            </a:solidFill>
                          </a:rPr>
                          <m:t> </m:t>
                        </m:r>
                      </m:e>
                    </m:d>
                    <m:r>
                      <a:rPr lang="en-US" sz="3400" b="0" i="1" smtClean="0">
                        <a:solidFill>
                          <a:srgbClr val="000000"/>
                        </a:solidFill>
                        <a:latin typeface="Cambria Math" panose="02040503050406030204" pitchFamily="18" charset="0"/>
                      </a:rPr>
                      <m:t>.</m:t>
                    </m:r>
                  </m:oMath>
                </a14:m>
                <a:endParaRPr lang="vi-VN" sz="3400">
                  <a:solidFill>
                    <a:srgbClr val="000000"/>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422830" y="8678856"/>
                <a:ext cx="16833321" cy="1401602"/>
              </a:xfrm>
              <a:prstGeom prst="rect">
                <a:avLst/>
              </a:prstGeom>
              <a:blipFill>
                <a:blip r:embed="rId8"/>
                <a:stretch>
                  <a:fillRect l="-1014" t="-5652" r="-978" b="-14348"/>
                </a:stretch>
              </a:blipFill>
            </p:spPr>
            <p:txBody>
              <a:bodyPr/>
              <a:lstStyle/>
              <a:p>
                <a:r>
                  <a:rPr lang="en-US">
                    <a:noFill/>
                  </a:rPr>
                  <a:t> </a:t>
                </a:r>
              </a:p>
            </p:txBody>
          </p:sp>
        </mc:Fallback>
      </mc:AlternateContent>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4724400" y="6112107"/>
            <a:ext cx="9082585" cy="2215751"/>
          </a:xfrm>
          <a:prstGeom prst="rect">
            <a:avLst/>
          </a:prstGeom>
        </p:spPr>
      </p:pic>
    </p:spTree>
    <p:extLst>
      <p:ext uri="{BB962C8B-B14F-4D97-AF65-F5344CB8AC3E}">
        <p14:creationId xmlns:p14="http://schemas.microsoft.com/office/powerpoint/2010/main" val="212774965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p:bldP spid="22" grpId="0"/>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3" name="Flowchart: Terminator 2"/>
          <p:cNvSpPr/>
          <p:nvPr/>
        </p:nvSpPr>
        <p:spPr>
          <a:xfrm>
            <a:off x="-533400" y="419100"/>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3.</a:t>
            </a:r>
          </a:p>
        </p:txBody>
      </p:sp>
      <mc:AlternateContent xmlns:mc="http://schemas.openxmlformats.org/markup-compatibility/2006" xmlns:a14="http://schemas.microsoft.com/office/drawing/2010/main">
        <mc:Choice Requires="a14">
          <p:sp>
            <p:nvSpPr>
              <p:cNvPr id="4" name="Rectangle 3"/>
              <p:cNvSpPr/>
              <p:nvPr/>
            </p:nvSpPr>
            <p:spPr>
              <a:xfrm>
                <a:off x="979813" y="2788295"/>
                <a:ext cx="16317587" cy="7155805"/>
              </a:xfrm>
              <a:prstGeom prst="rect">
                <a:avLst/>
              </a:prstGeom>
            </p:spPr>
            <p:txBody>
              <a:bodyPr wrap="square">
                <a:spAutoFit/>
              </a:bodyPr>
              <a:lstStyle/>
              <a:p>
                <a:pPr lvl="0" algn="just">
                  <a:lnSpc>
                    <a:spcPct val="150000"/>
                  </a:lnSpc>
                </a:pPr>
                <a:r>
                  <a:rPr lang="vi-VN" sz="3400">
                    <a:solidFill>
                      <a:srgbClr val="000000"/>
                    </a:solidFill>
                  </a:rPr>
                  <a:t>Gọi </a:t>
                </a:r>
                <a14:m>
                  <m:oMath xmlns:m="http://schemas.openxmlformats.org/officeDocument/2006/math">
                    <m:r>
                      <a:rPr lang="vi-VN" sz="3400" i="1" smtClean="0">
                        <a:solidFill>
                          <a:srgbClr val="000000"/>
                        </a:solidFill>
                        <a:latin typeface="Cambria Math" panose="02040503050406030204" pitchFamily="18" charset="0"/>
                      </a:rPr>
                      <m:t>𝑥</m:t>
                    </m:r>
                  </m:oMath>
                </a14:m>
                <a:r>
                  <a:rPr lang="vi-VN" sz="3400">
                    <a:solidFill>
                      <a:srgbClr val="000000"/>
                    </a:solidFill>
                  </a:rPr>
                  <a:t> (cm) là độ dài cạnh của các hình vuông nhỏ được cắt ở bốn góc của tấm bìa. </a:t>
                </a:r>
                <a:endParaRPr lang="en-US" sz="3400">
                  <a:solidFill>
                    <a:srgbClr val="000000"/>
                  </a:solidFill>
                </a:endParaRPr>
              </a:p>
              <a:p>
                <a:pPr lvl="0" algn="just">
                  <a:lnSpc>
                    <a:spcPct val="150000"/>
                  </a:lnSpc>
                </a:pPr>
                <a:r>
                  <a:rPr lang="vi-VN" sz="3400">
                    <a:solidFill>
                      <a:srgbClr val="000000"/>
                    </a:solidFill>
                  </a:rPr>
                  <a:t>Điều kiện: </a:t>
                </a:r>
                <a14:m>
                  <m:oMath xmlns:m="http://schemas.openxmlformats.org/officeDocument/2006/math">
                    <m:r>
                      <a:rPr lang="vi-VN" sz="3400" i="1" smtClean="0">
                        <a:solidFill>
                          <a:srgbClr val="000000"/>
                        </a:solidFill>
                        <a:latin typeface="Cambria Math" panose="02040503050406030204" pitchFamily="18" charset="0"/>
                      </a:rPr>
                      <m:t>0&lt;</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&lt;30</m:t>
                    </m:r>
                  </m:oMath>
                </a14:m>
                <a:r>
                  <a:rPr lang="vi-VN" sz="3400">
                    <a:solidFill>
                      <a:srgbClr val="000000"/>
                    </a:solidFill>
                  </a:rPr>
                  <a:t>. </a:t>
                </a:r>
                <a:endParaRPr lang="en-US" sz="3400">
                  <a:solidFill>
                    <a:srgbClr val="000000"/>
                  </a:solidFill>
                </a:endParaRPr>
              </a:p>
              <a:p>
                <a:pPr lvl="0" algn="just">
                  <a:lnSpc>
                    <a:spcPct val="150000"/>
                  </a:lnSpc>
                </a:pPr>
                <a:r>
                  <a:rPr lang="vi-VN" sz="3400">
                    <a:solidFill>
                      <a:srgbClr val="000000"/>
                    </a:solidFill>
                  </a:rPr>
                  <a:t>Khi cắt bỏ bốn hình vuông nhỏ có cạnh </a:t>
                </a:r>
                <a14:m>
                  <m:oMath xmlns:m="http://schemas.openxmlformats.org/officeDocument/2006/math">
                    <m:r>
                      <a:rPr lang="vi-VN" sz="3400" i="1" smtClean="0">
                        <a:solidFill>
                          <a:srgbClr val="000000"/>
                        </a:solidFill>
                        <a:latin typeface="Cambria Math" panose="02040503050406030204" pitchFamily="18" charset="0"/>
                      </a:rPr>
                      <m:t>𝑥</m:t>
                    </m:r>
                  </m:oMath>
                </a14:m>
                <a:r>
                  <a:rPr lang="vi-VN" sz="3400">
                    <a:solidFill>
                      <a:srgbClr val="000000"/>
                    </a:solidFill>
                  </a:rPr>
                  <a:t> (cm) ở bốn góc và gập lên thì ta được </a:t>
                </a:r>
                <a:r>
                  <a:rPr lang="en-US" sz="3400">
                    <a:solidFill>
                      <a:srgbClr val="000000"/>
                    </a:solidFill>
                  </a:rPr>
                  <a:t>  </a:t>
                </a:r>
                <a:r>
                  <a:rPr lang="vi-VN" sz="3400">
                    <a:solidFill>
                      <a:srgbClr val="000000"/>
                    </a:solidFill>
                  </a:rPr>
                  <a:t>một chiếc hộp chữ nhật không có nắp, có đáy là hình vuông với độ dài cạnh bằng </a:t>
                </a:r>
                <a14:m>
                  <m:oMath xmlns:m="http://schemas.openxmlformats.org/officeDocument/2006/math">
                    <m:r>
                      <a:rPr lang="vi-VN" sz="3400" i="1" smtClean="0">
                        <a:solidFill>
                          <a:srgbClr val="000000"/>
                        </a:solidFill>
                        <a:latin typeface="Cambria Math" panose="02040503050406030204" pitchFamily="18" charset="0"/>
                      </a:rPr>
                      <m:t>(60</m:t>
                    </m:r>
                    <m:r>
                      <a:rPr lang="en-US" sz="3400" b="0" i="1" smtClean="0">
                        <a:solidFill>
                          <a:srgbClr val="000000"/>
                        </a:solidFill>
                        <a:latin typeface="Cambria Math" panose="02040503050406030204" pitchFamily="18" charset="0"/>
                      </a:rPr>
                      <m:t>−</m:t>
                    </m:r>
                    <m:r>
                      <a:rPr lang="vi-VN" sz="3400" i="1" smtClean="0">
                        <a:solidFill>
                          <a:srgbClr val="000000"/>
                        </a:solidFill>
                        <a:latin typeface="Cambria Math" panose="02040503050406030204" pitchFamily="18" charset="0"/>
                      </a:rPr>
                      <m:t>2</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 </m:t>
                    </m:r>
                  </m:oMath>
                </a14:m>
                <a:r>
                  <a:rPr lang="vi-VN" sz="3400">
                    <a:solidFill>
                      <a:srgbClr val="000000"/>
                    </a:solidFill>
                  </a:rPr>
                  <a:t>(cm) và chiều cao bằng </a:t>
                </a:r>
                <a14:m>
                  <m:oMath xmlns:m="http://schemas.openxmlformats.org/officeDocument/2006/math">
                    <m:r>
                      <a:rPr lang="vi-VN" sz="3400" i="1" smtClean="0">
                        <a:solidFill>
                          <a:srgbClr val="000000"/>
                        </a:solidFill>
                        <a:latin typeface="Cambria Math" panose="02040503050406030204" pitchFamily="18" charset="0"/>
                      </a:rPr>
                      <m:t>𝑥</m:t>
                    </m:r>
                  </m:oMath>
                </a14:m>
                <a:r>
                  <a:rPr lang="vi-VN" sz="3400">
                    <a:solidFill>
                      <a:srgbClr val="000000"/>
                    </a:solidFill>
                  </a:rPr>
                  <a:t> (cm). </a:t>
                </a:r>
                <a:endParaRPr lang="en-US" sz="3400">
                  <a:solidFill>
                    <a:srgbClr val="000000"/>
                  </a:solidFill>
                </a:endParaRPr>
              </a:p>
              <a:p>
                <a:pPr lvl="0" algn="just">
                  <a:lnSpc>
                    <a:spcPct val="150000"/>
                  </a:lnSpc>
                </a:pPr>
                <a:r>
                  <a:rPr lang="vi-VN" sz="3400">
                    <a:solidFill>
                      <a:srgbClr val="000000"/>
                    </a:solidFill>
                  </a:rPr>
                  <a:t>Thể tích của chiếc hộp này là</a:t>
                </a:r>
                <a:r>
                  <a:rPr lang="en-US" sz="3400">
                    <a:solidFill>
                      <a:srgbClr val="000000"/>
                    </a:solidFill>
                  </a:rPr>
                  <a:t> </a:t>
                </a:r>
                <a14:m>
                  <m:oMath xmlns:m="http://schemas.openxmlformats.org/officeDocument/2006/math">
                    <m:r>
                      <a:rPr lang="vi-VN" sz="3400" i="1" smtClean="0">
                        <a:solidFill>
                          <a:srgbClr val="000000"/>
                        </a:solidFill>
                        <a:latin typeface="Cambria Math" panose="02040503050406030204" pitchFamily="18" charset="0"/>
                      </a:rPr>
                      <m:t>𝑉</m:t>
                    </m:r>
                    <m:d>
                      <m:dPr>
                        <m:ctrlPr>
                          <a:rPr lang="vi-VN" sz="3400" i="1" smtClean="0">
                            <a:solidFill>
                              <a:srgbClr val="000000"/>
                            </a:solidFill>
                            <a:latin typeface="Cambria Math" panose="02040503050406030204" pitchFamily="18" charset="0"/>
                          </a:rPr>
                        </m:ctrlPr>
                      </m:dPr>
                      <m:e>
                        <m:r>
                          <a:rPr lang="vi-VN" sz="3400" i="1" smtClean="0">
                            <a:solidFill>
                              <a:srgbClr val="000000"/>
                            </a:solidFill>
                            <a:latin typeface="Cambria Math" panose="02040503050406030204" pitchFamily="18" charset="0"/>
                          </a:rPr>
                          <m:t>𝑥</m:t>
                        </m:r>
                      </m:e>
                    </m:d>
                    <m:r>
                      <a:rPr lang="vi-VN" sz="3400" i="1" smtClean="0">
                        <a:solidFill>
                          <a:srgbClr val="000000"/>
                        </a:solidFill>
                        <a:latin typeface="Cambria Math" panose="02040503050406030204" pitchFamily="18" charset="0"/>
                      </a:rPr>
                      <m:t>=</m:t>
                    </m:r>
                    <m:sSup>
                      <m:sSupPr>
                        <m:ctrlPr>
                          <a:rPr lang="vi-VN" sz="3400" i="1" smtClean="0">
                            <a:solidFill>
                              <a:srgbClr val="000000"/>
                            </a:solidFill>
                            <a:latin typeface="Cambria Math" panose="02040503050406030204" pitchFamily="18" charset="0"/>
                          </a:rPr>
                        </m:ctrlPr>
                      </m:sSupPr>
                      <m:e>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60−2</m:t>
                            </m:r>
                            <m:r>
                              <a:rPr lang="vi-VN" sz="3400" i="1">
                                <a:solidFill>
                                  <a:srgbClr val="000000"/>
                                </a:solidFill>
                                <a:latin typeface="Cambria Math" panose="02040503050406030204" pitchFamily="18" charset="0"/>
                              </a:rPr>
                              <m:t>𝑥</m:t>
                            </m:r>
                          </m:e>
                        </m:d>
                      </m:e>
                      <m:sup>
                        <m:r>
                          <a:rPr lang="en-US" sz="3400" b="0" i="1" smtClean="0">
                            <a:solidFill>
                              <a:srgbClr val="000000"/>
                            </a:solidFill>
                            <a:latin typeface="Cambria Math" panose="02040503050406030204" pitchFamily="18" charset="0"/>
                          </a:rPr>
                          <m:t>2</m:t>
                        </m:r>
                      </m:sup>
                    </m:sSup>
                    <m:r>
                      <a:rPr lang="vi-VN" sz="3400" i="1" smtClean="0">
                        <a:solidFill>
                          <a:srgbClr val="000000"/>
                        </a:solidFill>
                        <a:latin typeface="Cambria Math" panose="02040503050406030204" pitchFamily="18" charset="0"/>
                      </a:rPr>
                      <m:t>. </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m:t>
                    </m:r>
                    <m:sSup>
                      <m:sSupPr>
                        <m:ctrlPr>
                          <a:rPr lang="vi-VN" sz="3400" i="1" smtClean="0">
                            <a:solidFill>
                              <a:srgbClr val="000000"/>
                            </a:solidFill>
                            <a:latin typeface="Cambria Math" panose="02040503050406030204" pitchFamily="18" charset="0"/>
                          </a:rPr>
                        </m:ctrlPr>
                      </m:sSupPr>
                      <m:e>
                        <m:r>
                          <a:rPr lang="vi-VN" sz="3400" i="1">
                            <a:solidFill>
                              <a:srgbClr val="000000"/>
                            </a:solidFill>
                            <a:latin typeface="Cambria Math" panose="02040503050406030204" pitchFamily="18" charset="0"/>
                          </a:rPr>
                          <m:t>4</m:t>
                        </m:r>
                        <m:r>
                          <a:rPr lang="vi-VN" sz="3400" i="1">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3</m:t>
                        </m:r>
                      </m:sup>
                    </m:sSup>
                    <m:r>
                      <a:rPr lang="vi-VN" sz="3400" i="1" smtClean="0">
                        <a:solidFill>
                          <a:srgbClr val="000000"/>
                        </a:solidFill>
                        <a:latin typeface="Cambria Math" panose="02040503050406030204" pitchFamily="18" charset="0"/>
                      </a:rPr>
                      <m:t>−240</m:t>
                    </m:r>
                    <m:sSup>
                      <m:sSupPr>
                        <m:ctrlPr>
                          <a:rPr lang="vi-VN" sz="340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2</m:t>
                        </m:r>
                      </m:sup>
                    </m:sSup>
                    <m:r>
                      <a:rPr lang="vi-VN" sz="3400" i="1" smtClean="0">
                        <a:solidFill>
                          <a:srgbClr val="000000"/>
                        </a:solidFill>
                        <a:latin typeface="Cambria Math" panose="02040503050406030204" pitchFamily="18" charset="0"/>
                      </a:rPr>
                      <m:t>+3 600</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 </m:t>
                    </m:r>
                  </m:oMath>
                </a14:m>
                <a:r>
                  <a:rPr lang="vi-VN" sz="3400">
                    <a:solidFill>
                      <a:srgbClr val="000000"/>
                    </a:solidFill>
                  </a:rPr>
                  <a:t>(</a:t>
                </a:r>
                <a14:m>
                  <m:oMath xmlns:m="http://schemas.openxmlformats.org/officeDocument/2006/math">
                    <m:sSup>
                      <m:sSupPr>
                        <m:ctrlPr>
                          <a:rPr lang="vi-VN" sz="3400" i="1" smtClean="0">
                            <a:solidFill>
                              <a:srgbClr val="000000"/>
                            </a:solidFill>
                            <a:latin typeface="Cambria Math" panose="02040503050406030204" pitchFamily="18" charset="0"/>
                          </a:rPr>
                        </m:ctrlPr>
                      </m:sSupPr>
                      <m:e>
                        <m:r>
                          <m:rPr>
                            <m:nor/>
                          </m:rPr>
                          <a:rPr lang="vi-VN" sz="3400">
                            <a:solidFill>
                              <a:srgbClr val="000000"/>
                            </a:solidFill>
                          </a:rPr>
                          <m:t>cm</m:t>
                        </m:r>
                      </m:e>
                      <m:sup>
                        <m:r>
                          <a:rPr lang="en-US" sz="3400" b="0" i="1" smtClean="0">
                            <a:solidFill>
                              <a:srgbClr val="000000"/>
                            </a:solidFill>
                            <a:latin typeface="Cambria Math" panose="02040503050406030204" pitchFamily="18" charset="0"/>
                          </a:rPr>
                          <m:t>3</m:t>
                        </m:r>
                      </m:sup>
                    </m:sSup>
                  </m:oMath>
                </a14:m>
                <a:r>
                  <a:rPr lang="vi-VN" sz="3400">
                    <a:solidFill>
                      <a:srgbClr val="000000"/>
                    </a:solidFill>
                  </a:rPr>
                  <a:t>)</a:t>
                </a:r>
              </a:p>
              <a:p>
                <a:pPr lvl="0" algn="just">
                  <a:lnSpc>
                    <a:spcPct val="150000"/>
                  </a:lnSpc>
                </a:pPr>
                <a:r>
                  <a:rPr lang="vi-VN" sz="3400">
                    <a:solidFill>
                      <a:srgbClr val="000000"/>
                    </a:solidFill>
                  </a:rPr>
                  <a:t>Ta có: </a:t>
                </a:r>
                <a14:m>
                  <m:oMath xmlns:m="http://schemas.openxmlformats.org/officeDocument/2006/math">
                    <m:sSup>
                      <m:sSupPr>
                        <m:ctrlPr>
                          <a:rPr lang="vi-VN" sz="3400" i="1" smtClean="0">
                            <a:solidFill>
                              <a:srgbClr val="000000"/>
                            </a:solidFill>
                            <a:latin typeface="Cambria Math" panose="02040503050406030204" pitchFamily="18" charset="0"/>
                          </a:rPr>
                        </m:ctrlPr>
                      </m:sSupPr>
                      <m:e>
                        <m:r>
                          <a:rPr lang="vi-VN" sz="3400" i="1" smtClean="0">
                            <a:solidFill>
                              <a:srgbClr val="000000"/>
                            </a:solidFill>
                            <a:latin typeface="Cambria Math" panose="02040503050406030204" pitchFamily="18" charset="0"/>
                          </a:rPr>
                          <m:t>𝑉</m:t>
                        </m:r>
                      </m:e>
                      <m:sup>
                        <m:r>
                          <a:rPr lang="vi-VN" sz="3400" i="1" smtClean="0">
                            <a:solidFill>
                              <a:srgbClr val="000000"/>
                            </a:solidFill>
                            <a:latin typeface="Cambria Math" panose="02040503050406030204" pitchFamily="18" charset="0"/>
                          </a:rPr>
                          <m:t>′</m:t>
                        </m:r>
                      </m:sup>
                    </m:sSup>
                    <m:d>
                      <m:dPr>
                        <m:ctrlPr>
                          <a:rPr lang="vi-VN" sz="3400" i="1" smtClean="0">
                            <a:solidFill>
                              <a:srgbClr val="000000"/>
                            </a:solidFill>
                            <a:latin typeface="Cambria Math" panose="02040503050406030204" pitchFamily="18" charset="0"/>
                          </a:rPr>
                        </m:ctrlPr>
                      </m:dPr>
                      <m:e>
                        <m:r>
                          <a:rPr lang="vi-VN" sz="3400" i="1" smtClean="0">
                            <a:solidFill>
                              <a:srgbClr val="000000"/>
                            </a:solidFill>
                            <a:latin typeface="Cambria Math" panose="02040503050406030204" pitchFamily="18" charset="0"/>
                          </a:rPr>
                          <m:t>𝑥</m:t>
                        </m:r>
                      </m:e>
                    </m:d>
                    <m:r>
                      <a:rPr lang="vi-VN" sz="3400" i="1" smtClean="0">
                        <a:solidFill>
                          <a:srgbClr val="000000"/>
                        </a:solidFill>
                        <a:latin typeface="Cambria Math" panose="02040503050406030204" pitchFamily="18" charset="0"/>
                      </a:rPr>
                      <m:t>=12</m:t>
                    </m:r>
                    <m:sSup>
                      <m:sSupPr>
                        <m:ctrlPr>
                          <a:rPr lang="vi-VN"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r>
                      <a:rPr lang="en-US" sz="3400" b="0" i="1" smtClean="0">
                        <a:solidFill>
                          <a:srgbClr val="000000"/>
                        </a:solidFill>
                        <a:latin typeface="Cambria Math" panose="02040503050406030204" pitchFamily="18" charset="0"/>
                      </a:rPr>
                      <m:t>−</m:t>
                    </m:r>
                    <m:r>
                      <a:rPr lang="vi-VN" sz="3400" i="1" smtClean="0">
                        <a:solidFill>
                          <a:srgbClr val="000000"/>
                        </a:solidFill>
                        <a:latin typeface="Cambria Math" panose="02040503050406030204" pitchFamily="18" charset="0"/>
                      </a:rPr>
                      <m:t> 480</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 + 3 600</m:t>
                    </m:r>
                  </m:oMath>
                </a14:m>
                <a:endParaRPr lang="en-US" sz="3400" i="1">
                  <a:solidFill>
                    <a:srgbClr val="000000"/>
                  </a:solidFill>
                  <a:latin typeface="Cambria Math" panose="02040503050406030204" pitchFamily="18" charset="0"/>
                </a:endParaRPr>
              </a:p>
              <a:p>
                <a:pPr lvl="0" algn="just">
                  <a:lnSpc>
                    <a:spcPct val="150000"/>
                  </a:lnSpc>
                </a:pPr>
                <a:r>
                  <a:rPr lang="en-US" sz="3400">
                    <a:solidFill>
                      <a:srgbClr val="000000"/>
                    </a:solidFill>
                  </a:rPr>
                  <a:t>          </a:t>
                </a:r>
                <a14:m>
                  <m:oMath xmlns:m="http://schemas.openxmlformats.org/officeDocument/2006/math">
                    <m:sSup>
                      <m:sSupPr>
                        <m:ctrlPr>
                          <a:rPr lang="vi-VN" sz="3400" i="1" smtClean="0">
                            <a:solidFill>
                              <a:srgbClr val="000000"/>
                            </a:solidFill>
                            <a:latin typeface="Cambria Math" panose="02040503050406030204" pitchFamily="18" charset="0"/>
                          </a:rPr>
                        </m:ctrlPr>
                      </m:sSupPr>
                      <m:e>
                        <m:r>
                          <a:rPr lang="vi-VN" sz="3400" i="1" smtClean="0">
                            <a:solidFill>
                              <a:srgbClr val="000000"/>
                            </a:solidFill>
                            <a:latin typeface="Cambria Math" panose="02040503050406030204" pitchFamily="18" charset="0"/>
                          </a:rPr>
                          <m:t>𝑉</m:t>
                        </m:r>
                      </m:e>
                      <m:sup>
                        <m:r>
                          <a:rPr lang="vi-VN" sz="3400" i="1" smtClean="0">
                            <a:solidFill>
                              <a:srgbClr val="000000"/>
                            </a:solidFill>
                            <a:latin typeface="Cambria Math" panose="02040503050406030204" pitchFamily="18" charset="0"/>
                          </a:rPr>
                          <m:t>′</m:t>
                        </m:r>
                      </m:sup>
                    </m:sSup>
                    <m:d>
                      <m:dPr>
                        <m:ctrlPr>
                          <a:rPr lang="vi-VN" sz="3400" i="1" smtClean="0">
                            <a:solidFill>
                              <a:srgbClr val="000000"/>
                            </a:solidFill>
                            <a:latin typeface="Cambria Math" panose="02040503050406030204" pitchFamily="18" charset="0"/>
                          </a:rPr>
                        </m:ctrlPr>
                      </m:dPr>
                      <m:e>
                        <m:r>
                          <a:rPr lang="vi-VN" sz="3400" i="1" smtClean="0">
                            <a:solidFill>
                              <a:srgbClr val="000000"/>
                            </a:solidFill>
                            <a:latin typeface="Cambria Math" panose="02040503050406030204" pitchFamily="18" charset="0"/>
                          </a:rPr>
                          <m:t>𝑥</m:t>
                        </m:r>
                      </m:e>
                    </m:d>
                    <m:r>
                      <a:rPr lang="vi-VN" sz="3400" i="1" smtClean="0">
                        <a:solidFill>
                          <a:srgbClr val="000000"/>
                        </a:solidFill>
                        <a:latin typeface="Cambria Math" panose="02040503050406030204" pitchFamily="18" charset="0"/>
                      </a:rPr>
                      <m:t>= 0</m:t>
                    </m:r>
                    <m:r>
                      <a:rPr lang="en-US" sz="3400">
                        <a:solidFill>
                          <a:srgbClr val="313F60"/>
                        </a:solidFill>
                        <a:latin typeface="Cambria Math" panose="02040503050406030204" pitchFamily="18" charset="0"/>
                      </a:rPr>
                      <m:t>⇔</m:t>
                    </m:r>
                    <m:sSup>
                      <m:sSupPr>
                        <m:ctrlPr>
                          <a:rPr lang="vi-VN"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r>
                      <a:rPr lang="en-US" sz="3400" b="0" i="1" smtClean="0">
                        <a:solidFill>
                          <a:srgbClr val="000000"/>
                        </a:solidFill>
                        <a:latin typeface="Cambria Math" panose="02040503050406030204" pitchFamily="18" charset="0"/>
                      </a:rPr>
                      <m:t>−</m:t>
                    </m:r>
                    <m:r>
                      <a:rPr lang="vi-VN" sz="3400" i="1" smtClean="0">
                        <a:solidFill>
                          <a:srgbClr val="000000"/>
                        </a:solidFill>
                        <a:latin typeface="Cambria Math" panose="02040503050406030204" pitchFamily="18" charset="0"/>
                      </a:rPr>
                      <m:t>40</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 +300=0</m:t>
                    </m:r>
                  </m:oMath>
                </a14:m>
                <a:endParaRPr lang="en-US" sz="3400" i="1">
                  <a:solidFill>
                    <a:srgbClr val="000000"/>
                  </a:solidFill>
                  <a:latin typeface="Cambria Math" panose="02040503050406030204" pitchFamily="18" charset="0"/>
                </a:endParaRPr>
              </a:p>
              <a:p>
                <a:pPr lvl="0" algn="just">
                  <a:lnSpc>
                    <a:spcPct val="150000"/>
                  </a:lnSpc>
                </a:pPr>
                <a:r>
                  <a:rPr lang="en-US" sz="3400">
                    <a:solidFill>
                      <a:srgbClr val="313F60"/>
                    </a:solidFill>
                  </a:rPr>
                  <a:t>                           </a:t>
                </a:r>
                <a14:m>
                  <m:oMath xmlns:m="http://schemas.openxmlformats.org/officeDocument/2006/math">
                    <m:r>
                      <a:rPr lang="en-US" sz="3400">
                        <a:solidFill>
                          <a:srgbClr val="313F60"/>
                        </a:solidFill>
                        <a:latin typeface="Cambria Math" panose="02040503050406030204" pitchFamily="18" charset="0"/>
                      </a:rPr>
                      <m:t>⇔</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=10 </m:t>
                    </m:r>
                  </m:oMath>
                </a14:m>
                <a:r>
                  <a:rPr lang="vi-VN" sz="3400">
                    <a:solidFill>
                      <a:srgbClr val="000000"/>
                    </a:solidFill>
                  </a:rPr>
                  <a:t>(thoả mãn điều kiện) hoặc </a:t>
                </a:r>
                <a14:m>
                  <m:oMath xmlns:m="http://schemas.openxmlformats.org/officeDocument/2006/math">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=30 </m:t>
                    </m:r>
                  </m:oMath>
                </a14:m>
                <a:r>
                  <a:rPr lang="vi-VN" sz="3400">
                    <a:solidFill>
                      <a:srgbClr val="000000"/>
                    </a:solidFill>
                  </a:rPr>
                  <a:t>(loại).</a:t>
                </a:r>
              </a:p>
            </p:txBody>
          </p:sp>
        </mc:Choice>
        <mc:Fallback xmlns="">
          <p:sp>
            <p:nvSpPr>
              <p:cNvPr id="4" name="Rectangle 3"/>
              <p:cNvSpPr>
                <a:spLocks noRot="1" noChangeAspect="1" noMove="1" noResize="1" noEditPoints="1" noAdjustHandles="1" noChangeArrowheads="1" noChangeShapeType="1" noTextEdit="1"/>
              </p:cNvSpPr>
              <p:nvPr/>
            </p:nvSpPr>
            <p:spPr>
              <a:xfrm>
                <a:off x="979813" y="2788295"/>
                <a:ext cx="16317587" cy="7155805"/>
              </a:xfrm>
              <a:prstGeom prst="rect">
                <a:avLst/>
              </a:prstGeom>
              <a:blipFill>
                <a:blip r:embed="rId3"/>
                <a:stretch>
                  <a:fillRect l="-1046" r="-1046" b="-767"/>
                </a:stretch>
              </a:blipFill>
            </p:spPr>
            <p:txBody>
              <a:bodyPr/>
              <a:lstStyle/>
              <a:p>
                <a:r>
                  <a:rPr lang="en-US">
                    <a:noFill/>
                  </a:rPr>
                  <a:t> </a:t>
                </a:r>
              </a:p>
            </p:txBody>
          </p:sp>
        </mc:Fallback>
      </mc:AlternateContent>
      <p:sp>
        <p:nvSpPr>
          <p:cNvPr id="6" name="Rectangle 5"/>
          <p:cNvSpPr/>
          <p:nvPr/>
        </p:nvSpPr>
        <p:spPr>
          <a:xfrm>
            <a:off x="2744033" y="553286"/>
            <a:ext cx="7923967" cy="780214"/>
          </a:xfrm>
          <a:prstGeom prst="rect">
            <a:avLst/>
          </a:prstGeom>
        </p:spPr>
        <p:txBody>
          <a:bodyPr wrap="square">
            <a:spAutoFit/>
          </a:bodyPr>
          <a:lstStyle/>
          <a:p>
            <a:pPr lvl="0" algn="just">
              <a:lnSpc>
                <a:spcPct val="150000"/>
              </a:lnSpc>
              <a:defRPr/>
            </a:pPr>
            <a:r>
              <a:rPr lang="vi-VN" sz="3400">
                <a:solidFill>
                  <a:srgbClr val="000000"/>
                </a:solidFill>
              </a:rPr>
              <a:t>Giải bài toán trong tình huống mở đầu.</a:t>
            </a:r>
          </a:p>
        </p:txBody>
      </p:sp>
      <p:sp>
        <p:nvSpPr>
          <p:cNvPr id="11" name="Rectangle 10"/>
          <p:cNvSpPr/>
          <p:nvPr/>
        </p:nvSpPr>
        <p:spPr>
          <a:xfrm>
            <a:off x="8560563" y="1752663"/>
            <a:ext cx="1156086" cy="615553"/>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4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7" name="Picture 6"/>
          <p:cNvPicPr>
            <a:picLocks noChangeAspect="1"/>
          </p:cNvPicPr>
          <p:nvPr/>
        </p:nvPicPr>
        <p:blipFill>
          <a:blip r:embed="rId4"/>
          <a:stretch>
            <a:fillRect/>
          </a:stretch>
        </p:blipFill>
        <p:spPr>
          <a:xfrm rot="13688240">
            <a:off x="14149056" y="-1681489"/>
            <a:ext cx="3569629" cy="3575924"/>
          </a:xfrm>
          <a:prstGeom prst="rect">
            <a:avLst/>
          </a:prstGeom>
        </p:spPr>
      </p:pic>
    </p:spTree>
    <p:extLst>
      <p:ext uri="{BB962C8B-B14F-4D97-AF65-F5344CB8AC3E}">
        <p14:creationId xmlns:p14="http://schemas.microsoft.com/office/powerpoint/2010/main" val="40178236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5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3" name="Flowchart: Terminator 2"/>
          <p:cNvSpPr/>
          <p:nvPr/>
        </p:nvSpPr>
        <p:spPr>
          <a:xfrm>
            <a:off x="-533400" y="419100"/>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3.</a:t>
            </a:r>
          </a:p>
        </p:txBody>
      </p:sp>
      <p:sp>
        <p:nvSpPr>
          <p:cNvPr id="4" name="Rectangle 3"/>
          <p:cNvSpPr/>
          <p:nvPr/>
        </p:nvSpPr>
        <p:spPr>
          <a:xfrm>
            <a:off x="979813" y="3080147"/>
            <a:ext cx="16317587" cy="615553"/>
          </a:xfrm>
          <a:prstGeom prst="rect">
            <a:avLst/>
          </a:prstGeom>
        </p:spPr>
        <p:txBody>
          <a:bodyPr wrap="square">
            <a:spAutoFit/>
          </a:bodyPr>
          <a:lstStyle/>
          <a:p>
            <a:pPr lvl="0" algn="just">
              <a:defRPr/>
            </a:pPr>
            <a:r>
              <a:rPr lang="vi-VN" sz="3400">
                <a:solidFill>
                  <a:srgbClr val="000000"/>
                </a:solidFill>
              </a:rPr>
              <a:t>Lập bảng biến thiên</a:t>
            </a:r>
            <a:endParaRPr lang="en-US" sz="3400">
              <a:solidFill>
                <a:srgbClr val="000000"/>
              </a:solidFill>
            </a:endParaRPr>
          </a:p>
        </p:txBody>
      </p:sp>
      <p:sp>
        <p:nvSpPr>
          <p:cNvPr id="6" name="Rectangle 5"/>
          <p:cNvSpPr/>
          <p:nvPr/>
        </p:nvSpPr>
        <p:spPr>
          <a:xfrm>
            <a:off x="2744033" y="553286"/>
            <a:ext cx="7923967" cy="78021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Giải bài toán trong tình huống mở đầu.</a:t>
            </a:r>
          </a:p>
        </p:txBody>
      </p:sp>
      <p:sp>
        <p:nvSpPr>
          <p:cNvPr id="11" name="Rectangle 10"/>
          <p:cNvSpPr/>
          <p:nvPr/>
        </p:nvSpPr>
        <p:spPr>
          <a:xfrm>
            <a:off x="8560563" y="1752663"/>
            <a:ext cx="1156086" cy="615553"/>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4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7" name="Picture 6"/>
          <p:cNvPicPr>
            <a:picLocks noChangeAspect="1"/>
          </p:cNvPicPr>
          <p:nvPr/>
        </p:nvPicPr>
        <p:blipFill>
          <a:blip r:embed="rId3"/>
          <a:stretch>
            <a:fillRect/>
          </a:stretch>
        </p:blipFill>
        <p:spPr>
          <a:xfrm rot="13688240">
            <a:off x="14149056" y="-1681489"/>
            <a:ext cx="3569629" cy="3575924"/>
          </a:xfrm>
          <a:prstGeom prst="rect">
            <a:avLst/>
          </a:prstGeom>
        </p:spPr>
      </p:pic>
      <p:sp>
        <p:nvSpPr>
          <p:cNvPr id="2" name="Rectangle 1"/>
          <p:cNvSpPr/>
          <p:nvPr/>
        </p:nvSpPr>
        <p:spPr>
          <a:xfrm>
            <a:off x="979813" y="7810500"/>
            <a:ext cx="16317587" cy="1661993"/>
          </a:xfrm>
          <a:prstGeom prst="rect">
            <a:avLst/>
          </a:prstGeom>
        </p:spPr>
        <p:txBody>
          <a:bodyPr wrap="square">
            <a:spAutoFit/>
          </a:bodyPr>
          <a:lstStyle/>
          <a:p>
            <a:pPr lvl="0" algn="just">
              <a:lnSpc>
                <a:spcPct val="150000"/>
              </a:lnSpc>
              <a:defRPr/>
            </a:pPr>
            <a:r>
              <a:rPr lang="en-US" sz="3400">
                <a:solidFill>
                  <a:srgbClr val="000000"/>
                </a:solidFill>
              </a:rPr>
              <a:t>Vậy để thể tích của chiếc hộp là lớn nhất thì độ dài cạnh của các hình vuông nhỏ phải cắt là 10 cm.</a:t>
            </a:r>
            <a:endParaRPr lang="vi-VN" sz="3400">
              <a:solidFill>
                <a:srgbClr val="000000"/>
              </a:solidFill>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3262757" y="4533900"/>
            <a:ext cx="11751697" cy="2565967"/>
          </a:xfrm>
          <a:prstGeom prst="rect">
            <a:avLst/>
          </a:prstGeom>
        </p:spPr>
      </p:pic>
    </p:spTree>
    <p:extLst>
      <p:ext uri="{BB962C8B-B14F-4D97-AF65-F5344CB8AC3E}">
        <p14:creationId xmlns:p14="http://schemas.microsoft.com/office/powerpoint/2010/main" val="23266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10" name="Rounded Rectangle 9"/>
          <p:cNvSpPr/>
          <p:nvPr/>
        </p:nvSpPr>
        <p:spPr>
          <a:xfrm>
            <a:off x="228600" y="450110"/>
            <a:ext cx="3592909" cy="152400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1" name="TextBox 10"/>
              <p:cNvSpPr txBox="1"/>
              <p:nvPr/>
            </p:nvSpPr>
            <p:spPr>
              <a:xfrm>
                <a:off x="4114800" y="297982"/>
                <a:ext cx="13933091" cy="1873718"/>
              </a:xfrm>
              <a:prstGeom prst="rect">
                <a:avLst/>
              </a:prstGeom>
              <a:noFill/>
            </p:spPr>
            <p:txBody>
              <a:bodyPr wrap="square" rtlCol="0">
                <a:spAutoFit/>
              </a:bodyPr>
              <a:lstStyle/>
              <a:p>
                <a:pPr lvl="0" algn="just">
                  <a:lnSpc>
                    <a:spcPct val="150000"/>
                  </a:lnSpc>
                </a:pPr>
                <a:r>
                  <a:rPr lang="vi-VN" sz="3600">
                    <a:solidFill>
                      <a:srgbClr val="000000"/>
                    </a:solidFill>
                    <a:ea typeface="Arial" panose="020B0604020202020204" pitchFamily="34" charset="0"/>
                    <a:cs typeface="Times New Roman" panose="02020603050405020304" pitchFamily="18" charset="0"/>
                  </a:rPr>
                  <a:t>Tìm giá trị lớn nhất và giá trị nhỏ nhất (nếu có) của các hàm số sau:</a:t>
                </a:r>
                <a:r>
                  <a:rPr lang="en-US" sz="3600">
                    <a:solidFill>
                      <a:srgbClr val="000000"/>
                    </a:solidFill>
                    <a:ea typeface="Arial" panose="020B0604020202020204" pitchFamily="34" charset="0"/>
                    <a:cs typeface="Times New Roman" panose="02020603050405020304" pitchFamily="18" charset="0"/>
                  </a:rPr>
                  <a:t>     a) </a:t>
                </a:r>
                <a14:m>
                  <m:oMath xmlns:m="http://schemas.openxmlformats.org/officeDocument/2006/math">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e>
                    </m:rad>
                  </m:oMath>
                </a14:m>
                <a:endParaRPr lang="en-US" sz="3600">
                  <a:solidFill>
                    <a:srgbClr val="000000"/>
                  </a:solidFill>
                  <a:ea typeface="Arial" panose="020B0604020202020204" pitchFamily="34"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114800" y="297982"/>
                <a:ext cx="13933091" cy="1873718"/>
              </a:xfrm>
              <a:prstGeom prst="rect">
                <a:avLst/>
              </a:prstGeom>
              <a:blipFill>
                <a:blip r:embed="rId3"/>
                <a:stretch>
                  <a:fillRect l="-1312" r="-1269" b="-4560"/>
                </a:stretch>
              </a:blipFill>
            </p:spPr>
            <p:txBody>
              <a:bodyPr/>
              <a:lstStyle/>
              <a:p>
                <a:r>
                  <a:rPr lang="en-US">
                    <a:noFill/>
                  </a:rPr>
                  <a:t> </a:t>
                </a:r>
              </a:p>
            </p:txBody>
          </p:sp>
        </mc:Fallback>
      </mc:AlternateContent>
      <p:sp>
        <p:nvSpPr>
          <p:cNvPr id="12" name="Rectangle 11"/>
          <p:cNvSpPr/>
          <p:nvPr/>
        </p:nvSpPr>
        <p:spPr>
          <a:xfrm>
            <a:off x="1419760" y="2628900"/>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4041220" y="2476500"/>
                <a:ext cx="11746310" cy="2639890"/>
              </a:xfrm>
              <a:prstGeom prst="rect">
                <a:avLst/>
              </a:prstGeom>
            </p:spPr>
            <p:txBody>
              <a:bodyPr wrap="square">
                <a:spAutoFit/>
              </a:bodyPr>
              <a:lstStyle/>
              <a:p>
                <a:pPr algn="just">
                  <a:lnSpc>
                    <a:spcPct val="150000"/>
                  </a:lnSpc>
                </a:pPr>
                <a:r>
                  <a:rPr lang="en-US" sz="3600">
                    <a:solidFill>
                      <a:srgbClr val="000000"/>
                    </a:solidFill>
                    <a:latin typeface="+mj-lt"/>
                    <a:ea typeface="Arial" panose="020B0604020202020204" pitchFamily="34" charset="0"/>
                    <a:cs typeface="Times New Roman" panose="02020603050405020304" pitchFamily="18" charset="0"/>
                  </a:rPr>
                  <a:t>Tập xác định của hàm số là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0;2</m:t>
                        </m:r>
                      </m:e>
                    </m:d>
                  </m:oMath>
                </a14:m>
                <a:endParaRPr lang="en-US" sz="36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600">
                          <a:solidFill>
                            <a:srgbClr val="000000"/>
                          </a:solidFill>
                          <a:ea typeface="Arial" panose="020B0604020202020204" pitchFamily="34" charset="0"/>
                          <a:cs typeface="Times New Roman" panose="02020603050405020304" pitchFamily="18" charset="0"/>
                        </a:rPr>
                        <m:t>Ta</m:t>
                      </m:r>
                      <m:r>
                        <m:rPr>
                          <m:nor/>
                        </m:rPr>
                        <a:rPr lang="en-US" sz="3600">
                          <a:solidFill>
                            <a:srgbClr val="000000"/>
                          </a:solidFill>
                          <a:ea typeface="Arial" panose="020B0604020202020204" pitchFamily="34" charset="0"/>
                          <a:cs typeface="Times New Roman" panose="02020603050405020304" pitchFamily="18" charset="0"/>
                        </a:rPr>
                        <m:t> </m:t>
                      </m:r>
                      <m:r>
                        <m:rPr>
                          <m:nor/>
                        </m:rPr>
                        <a:rPr lang="en-US" sz="3600">
                          <a:solidFill>
                            <a:srgbClr val="000000"/>
                          </a:solidFill>
                          <a:ea typeface="Arial" panose="020B0604020202020204" pitchFamily="34" charset="0"/>
                          <a:cs typeface="Times New Roman" panose="02020603050405020304" pitchFamily="18" charset="0"/>
                        </a:rPr>
                        <m:t>c</m:t>
                      </m:r>
                      <m:r>
                        <m:rPr>
                          <m:nor/>
                        </m:rPr>
                        <a:rPr lang="en-US" sz="3600">
                          <a:solidFill>
                            <a:srgbClr val="000000"/>
                          </a:solidFill>
                          <a:ea typeface="Arial" panose="020B0604020202020204" pitchFamily="34" charset="0"/>
                          <a:cs typeface="Times New Roman" panose="02020603050405020304" pitchFamily="18" charset="0"/>
                        </a:rPr>
                        <m:t>ó: </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2−2</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ad>
                            <m:radPr>
                              <m:degHide m:val="on"/>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e>
                          </m:rad>
                        </m:den>
                      </m:f>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ad>
                            <m:radPr>
                              <m:degHide m:val="on"/>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e>
                          </m:rad>
                        </m:den>
                      </m:f>
                      <m:r>
                        <a:rPr lang="en-US" sz="3600" b="0" i="0"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 ⇔</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36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041220" y="2476500"/>
                <a:ext cx="11746310" cy="2639890"/>
              </a:xfrm>
              <a:prstGeom prst="rect">
                <a:avLst/>
              </a:prstGeom>
              <a:blipFill>
                <a:blip r:embed="rId4"/>
                <a:stretch>
                  <a:fillRect l="-1609"/>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4114800" y="6515100"/>
            <a:ext cx="6027448" cy="34290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1310207" y="6570227"/>
                <a:ext cx="6705600" cy="3292696"/>
              </a:xfrm>
              <a:prstGeom prst="rect">
                <a:avLst/>
              </a:prstGeom>
            </p:spPr>
            <p:txBody>
              <a:bodyPr wrap="square">
                <a:spAutoFit/>
              </a:bodyPr>
              <a:lstStyle/>
              <a:p>
                <a:pPr algn="just">
                  <a:lnSpc>
                    <a:spcPct val="150000"/>
                  </a:lnSpc>
                </a:pPr>
                <a:r>
                  <a:rPr lang="en-US" sz="3600">
                    <a:solidFill>
                      <a:srgbClr val="000000"/>
                    </a:solidFill>
                    <a:ea typeface="Arial" panose="020B0604020202020204" pitchFamily="34" charset="0"/>
                    <a:cs typeface="Times New Roman" panose="02020603050405020304" pitchFamily="18" charset="0"/>
                  </a:rPr>
                  <a:t>Từ bảng biến thiên, ta được:</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6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min</m:t>
                            </m:r>
                          </m:e>
                          <m:li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[0;2]</m:t>
                            </m:r>
                          </m:lim>
                        </m:limLow>
                      </m:fName>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func>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3600">
                    <a:solidFill>
                      <a:srgbClr val="000000"/>
                    </a:solidFill>
                    <a:effectLst/>
                    <a:ea typeface="PMingLiU"/>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func>
                      <m:funcPr>
                        <m:ctrlPr>
                          <a:rPr lang="en-US" sz="36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6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en-US" sz="3600" i="1">
                                    <a:solidFill>
                                      <a:srgbClr val="000000"/>
                                    </a:solidFill>
                                    <a:effectLst/>
                                    <a:latin typeface="Cambria Math" panose="02040503050406030204" pitchFamily="18" charset="0"/>
                                    <a:ea typeface="PMingLiU"/>
                                    <a:cs typeface="Times New Roman" panose="02020603050405020304" pitchFamily="18" charset="0"/>
                                  </a:rPr>
                                  <m:t>0;2</m:t>
                                </m:r>
                              </m:e>
                            </m:d>
                          </m:lim>
                        </m:limLow>
                      </m:fName>
                      <m:e>
                        <m:r>
                          <a:rPr lang="en-US" sz="3600" i="1">
                            <a:solidFill>
                              <a:srgbClr val="000000"/>
                            </a:solidFill>
                            <a:effectLst/>
                            <a:latin typeface="Cambria Math" panose="02040503050406030204" pitchFamily="18" charset="0"/>
                            <a:ea typeface="PMingLiU"/>
                            <a:cs typeface="Times New Roman" panose="02020603050405020304" pitchFamily="18" charset="0"/>
                          </a:rPr>
                          <m:t>𝑦</m:t>
                        </m:r>
                      </m:e>
                    </m:func>
                    <m:r>
                      <a:rPr lang="en-US" sz="3600" i="1">
                        <a:solidFill>
                          <a:srgbClr val="000000"/>
                        </a:solidFill>
                        <a:effectLst/>
                        <a:latin typeface="Cambria Math" panose="02040503050406030204" pitchFamily="18" charset="0"/>
                        <a:ea typeface="PMingLiU"/>
                        <a:cs typeface="Times New Roman" panose="02020603050405020304" pitchFamily="18" charset="0"/>
                      </a:rPr>
                      <m:t>=</m:t>
                    </m:r>
                    <m:r>
                      <a:rPr lang="en-US" sz="36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en-US" sz="3600" i="1">
                            <a:solidFill>
                              <a:srgbClr val="000000"/>
                            </a:solidFill>
                            <a:effectLst/>
                            <a:latin typeface="Cambria Math" panose="02040503050406030204" pitchFamily="18" charset="0"/>
                            <a:ea typeface="PMingLiU"/>
                            <a:cs typeface="Times New Roman" panose="02020603050405020304" pitchFamily="18" charset="0"/>
                          </a:rPr>
                          <m:t>1</m:t>
                        </m:r>
                      </m:e>
                    </m:d>
                    <m:r>
                      <a:rPr lang="en-US" sz="3600" i="1">
                        <a:solidFill>
                          <a:srgbClr val="000000"/>
                        </a:solidFill>
                        <a:effectLst/>
                        <a:latin typeface="Cambria Math" panose="02040503050406030204" pitchFamily="18" charset="0"/>
                        <a:ea typeface="PMingLiU"/>
                        <a:cs typeface="Times New Roman" panose="02020603050405020304" pitchFamily="18" charset="0"/>
                      </a:rPr>
                      <m:t>=1</m:t>
                    </m:r>
                  </m:oMath>
                </a14:m>
                <a:r>
                  <a:rPr lang="en-US" sz="3600">
                    <a:solidFill>
                      <a:srgbClr val="000000"/>
                    </a:solidFill>
                    <a:effectLst/>
                    <a:ea typeface="PMingLiU"/>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310207" y="6570227"/>
                <a:ext cx="6705600" cy="3292696"/>
              </a:xfrm>
              <a:prstGeom prst="rect">
                <a:avLst/>
              </a:prstGeom>
              <a:blipFill>
                <a:blip r:embed="rId6"/>
                <a:stretch>
                  <a:fillRect l="-2727"/>
                </a:stretch>
              </a:blipFill>
            </p:spPr>
            <p:txBody>
              <a:bodyPr/>
              <a:lstStyle/>
              <a:p>
                <a:r>
                  <a:rPr lang="en-US">
                    <a:noFill/>
                  </a:rPr>
                  <a:t> </a:t>
                </a:r>
              </a:p>
            </p:txBody>
          </p:sp>
        </mc:Fallback>
      </mc:AlternateContent>
      <p:pic>
        <p:nvPicPr>
          <p:cNvPr id="6" name="Picture 5"/>
          <p:cNvPicPr>
            <a:picLocks noChangeAspect="1"/>
          </p:cNvPicPr>
          <p:nvPr/>
        </p:nvPicPr>
        <p:blipFill>
          <a:blip r:embed="rId7"/>
          <a:stretch>
            <a:fillRect/>
          </a:stretch>
        </p:blipFill>
        <p:spPr>
          <a:xfrm rot="1337833">
            <a:off x="-543565" y="8471699"/>
            <a:ext cx="1876968" cy="2324686"/>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041220" y="5257604"/>
                <a:ext cx="10668000" cy="923330"/>
              </a:xfrm>
              <a:prstGeom prst="rect">
                <a:avLst/>
              </a:prstGeom>
            </p:spPr>
            <p:txBody>
              <a:bodyPr wrap="square">
                <a:spAutoFit/>
              </a:bodyPr>
              <a:lstStyle/>
              <a:p>
                <a:pPr lvl="0" algn="just">
                  <a:lnSpc>
                    <a:spcPct val="150000"/>
                  </a:lnSpc>
                </a:pPr>
                <a:r>
                  <a:rPr lang="en-US" sz="3600">
                    <a:solidFill>
                      <a:srgbClr val="000000"/>
                    </a:solidFill>
                    <a:ea typeface="Arial" panose="020B0604020202020204" pitchFamily="34" charset="0"/>
                    <a:cs typeface="Times New Roman" panose="02020603050405020304" pitchFamily="18" charset="0"/>
                  </a:rPr>
                  <a:t>Lập bảng biến thiên của hàm số trên đoạn </a:t>
                </a:r>
                <a14:m>
                  <m:oMath xmlns:m="http://schemas.openxmlformats.org/officeDocument/2006/math">
                    <m:d>
                      <m:dPr>
                        <m:begChr m:val="["/>
                        <m:endChr m:val="]"/>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0;2</m:t>
                        </m:r>
                      </m:e>
                    </m:d>
                  </m:oMath>
                </a14:m>
                <a:r>
                  <a:rPr lang="en-US" sz="3600">
                    <a:solidFill>
                      <a:srgbClr val="000000"/>
                    </a:solidFill>
                    <a:ea typeface="PMingLiU"/>
                    <a:cs typeface="Times New Roman" panose="02020603050405020304" pitchFamily="18" charset="0"/>
                  </a:rPr>
                  <a:t>:</a:t>
                </a:r>
                <a:endParaRPr lang="en-US" sz="3600">
                  <a:solidFill>
                    <a:srgbClr val="000000"/>
                  </a:solidFill>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041220" y="5257604"/>
                <a:ext cx="10668000" cy="923330"/>
              </a:xfrm>
              <a:prstGeom prst="rect">
                <a:avLst/>
              </a:prstGeom>
              <a:blipFill>
                <a:blip r:embed="rId8"/>
                <a:stretch>
                  <a:fillRect l="-1771" b="-12500"/>
                </a:stretch>
              </a:blipFill>
            </p:spPr>
            <p:txBody>
              <a:bodyPr/>
              <a:lstStyle/>
              <a:p>
                <a:r>
                  <a:rPr lang="en-US">
                    <a:noFill/>
                  </a:rPr>
                  <a:t> </a:t>
                </a:r>
              </a:p>
            </p:txBody>
          </p:sp>
        </mc:Fallback>
      </mc:AlternateContent>
    </p:spTree>
    <p:extLst>
      <p:ext uri="{BB962C8B-B14F-4D97-AF65-F5344CB8AC3E}">
        <p14:creationId xmlns:p14="http://schemas.microsoft.com/office/powerpoint/2010/main" val="351973892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up)">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10" name="Rounded Rectangle 9"/>
          <p:cNvSpPr/>
          <p:nvPr/>
        </p:nvSpPr>
        <p:spPr>
          <a:xfrm>
            <a:off x="604266" y="370379"/>
            <a:ext cx="3592909" cy="152400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1" name="TextBox 10"/>
              <p:cNvSpPr txBox="1"/>
              <p:nvPr/>
            </p:nvSpPr>
            <p:spPr>
              <a:xfrm>
                <a:off x="4470380" y="342900"/>
                <a:ext cx="13284220" cy="1749069"/>
              </a:xfrm>
              <a:prstGeom prst="rect">
                <a:avLst/>
              </a:prstGeom>
              <a:noFill/>
            </p:spPr>
            <p:txBody>
              <a:bodyPr wrap="square" rtlCol="0">
                <a:spAutoFit/>
              </a:bodyPr>
              <a:lstStyle/>
              <a:p>
                <a:pPr marL="0" marR="0" lvl="0" indent="0" algn="just" defTabSz="914400" rtl="0" eaLnBrk="1" fontAlgn="auto" latinLnBrk="0" hangingPunct="1">
                  <a:lnSpc>
                    <a:spcPct val="110000"/>
                  </a:lnSpc>
                  <a:buClrTx/>
                  <a:buSzTx/>
                  <a:buFontTx/>
                  <a:buNone/>
                  <a:tabLst/>
                  <a:defRPr/>
                </a:pPr>
                <a:r>
                  <a:rPr kumimoji="0" lang="vi-VN" sz="335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Tìm giá trị lớn nhất và giá trị nhỏ nhất (nếu có) của các hàm số sau:</a:t>
                </a:r>
                <a:endParaRPr kumimoji="0" lang="en-US" sz="335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lvl="0" algn="just">
                  <a:lnSpc>
                    <a:spcPct val="110000"/>
                  </a:lnSpc>
                  <a:defRPr/>
                </a:pPr>
                <a14:m>
                  <m:oMathPara xmlns:m="http://schemas.openxmlformats.org/officeDocument/2006/math">
                    <m:oMathParaPr>
                      <m:jc m:val="left"/>
                    </m:oMathParaPr>
                    <m:oMath xmlns:m="http://schemas.openxmlformats.org/officeDocument/2006/math">
                      <m:r>
                        <m:rPr>
                          <m:nor/>
                        </m:rPr>
                        <a:rPr lang="en-US" sz="3350">
                          <a:solidFill>
                            <a:srgbClr val="000000"/>
                          </a:solidFill>
                          <a:ea typeface="Arial" panose="020B0604020202020204" pitchFamily="34" charset="0"/>
                          <a:cs typeface="Times New Roman" panose="02020603050405020304" pitchFamily="18" charset="0"/>
                        </a:rPr>
                        <m:t>b</m:t>
                      </m:r>
                      <m:r>
                        <m:rPr>
                          <m:nor/>
                        </m:rPr>
                        <a:rPr lang="en-US" sz="3350">
                          <a:solidFill>
                            <a:srgbClr val="000000"/>
                          </a:solidFill>
                          <a:ea typeface="Arial" panose="020B0604020202020204" pitchFamily="34" charset="0"/>
                          <a:cs typeface="Times New Roman" panose="02020603050405020304" pitchFamily="18" charset="0"/>
                        </a:rPr>
                        <m:t>)</m:t>
                      </m:r>
                      <m:r>
                        <m:rPr>
                          <m:nor/>
                        </m:rPr>
                        <a:rPr lang="en-US" sz="3350" i="1">
                          <a:solidFill>
                            <a:srgbClr val="000000"/>
                          </a:solidFill>
                          <a:ea typeface="Arial" panose="020B0604020202020204" pitchFamily="34" charset="0"/>
                          <a:cs typeface="Times New Roman" panose="02020603050405020304" pitchFamily="18" charset="0"/>
                        </a:rPr>
                        <m:t> </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r>
                        <m:rPr>
                          <m:nor/>
                        </m:rPr>
                        <a:rPr lang="en-US" sz="3350" b="0" i="0"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m:rPr>
                          <m:nor/>
                        </m:rPr>
                        <a:rPr lang="en-US" sz="3350">
                          <a:solidFill>
                            <a:srgbClr val="000000"/>
                          </a:solidFill>
                          <a:ea typeface="PMingLiU"/>
                          <a:cs typeface="Times New Roman" panose="02020603050405020304" pitchFamily="18" charset="0"/>
                        </a:rPr>
                        <m:t>tr</m:t>
                      </m:r>
                      <m:r>
                        <m:rPr>
                          <m:nor/>
                        </m:rPr>
                        <a:rPr lang="en-US" sz="3350">
                          <a:solidFill>
                            <a:srgbClr val="000000"/>
                          </a:solidFill>
                          <a:ea typeface="PMingLiU"/>
                          <a:cs typeface="Times New Roman" panose="02020603050405020304" pitchFamily="18" charset="0"/>
                        </a:rPr>
                        <m:t>ê</m:t>
                      </m:r>
                      <m:r>
                        <m:rPr>
                          <m:nor/>
                        </m:rPr>
                        <a:rPr lang="en-US" sz="3350">
                          <a:solidFill>
                            <a:srgbClr val="000000"/>
                          </a:solidFill>
                          <a:ea typeface="PMingLiU"/>
                          <a:cs typeface="Times New Roman" panose="02020603050405020304" pitchFamily="18" charset="0"/>
                        </a:rPr>
                        <m:t>n</m:t>
                      </m:r>
                      <m:r>
                        <m:rPr>
                          <m:nor/>
                        </m:rPr>
                        <a:rPr lang="en-US" sz="3350">
                          <a:solidFill>
                            <a:srgbClr val="000000"/>
                          </a:solidFill>
                          <a:ea typeface="PMingLiU"/>
                          <a:cs typeface="Times New Roman" panose="02020603050405020304" pitchFamily="18" charset="0"/>
                        </a:rPr>
                        <m:t> </m:t>
                      </m:r>
                      <m:r>
                        <m:rPr>
                          <m:nor/>
                        </m:rPr>
                        <a:rPr lang="en-US" sz="3350">
                          <a:solidFill>
                            <a:srgbClr val="000000"/>
                          </a:solidFill>
                          <a:ea typeface="PMingLiU"/>
                          <a:cs typeface="Times New Roman" panose="02020603050405020304" pitchFamily="18" charset="0"/>
                        </a:rPr>
                        <m:t>kho</m:t>
                      </m:r>
                      <m:r>
                        <m:rPr>
                          <m:nor/>
                        </m:rPr>
                        <a:rPr lang="en-US" sz="3350">
                          <a:solidFill>
                            <a:srgbClr val="000000"/>
                          </a:solidFill>
                          <a:ea typeface="PMingLiU"/>
                          <a:cs typeface="Times New Roman" panose="02020603050405020304" pitchFamily="18" charset="0"/>
                        </a:rPr>
                        <m:t>ả</m:t>
                      </m:r>
                      <m:r>
                        <m:rPr>
                          <m:nor/>
                        </m:rPr>
                        <a:rPr lang="en-US" sz="3350">
                          <a:solidFill>
                            <a:srgbClr val="000000"/>
                          </a:solidFill>
                          <a:ea typeface="PMingLiU"/>
                          <a:cs typeface="Times New Roman" panose="02020603050405020304" pitchFamily="18" charset="0"/>
                        </a:rPr>
                        <m:t>ng</m:t>
                      </m:r>
                      <m:r>
                        <a:rPr lang="en-US" sz="3350" b="0" i="1" smtClean="0">
                          <a:solidFill>
                            <a:srgbClr val="000000"/>
                          </a:solidFill>
                          <a:latin typeface="Cambria Math" panose="02040503050406030204" pitchFamily="18" charset="0"/>
                          <a:ea typeface="PMingLiU"/>
                          <a:cs typeface="Times New Roman" panose="02020603050405020304" pitchFamily="18" charset="0"/>
                        </a:rPr>
                        <m:t> </m:t>
                      </m:r>
                      <m:r>
                        <a:rPr lang="en-US" sz="3350" i="1">
                          <a:solidFill>
                            <a:srgbClr val="000000"/>
                          </a:solidFill>
                          <a:latin typeface="Cambria Math" panose="02040503050406030204" pitchFamily="18" charset="0"/>
                          <a:ea typeface="PMingLiU"/>
                          <a:cs typeface="Times New Roman" panose="02020603050405020304" pitchFamily="18" charset="0"/>
                        </a:rPr>
                        <m:t>(1;+∞)</m:t>
                      </m:r>
                    </m:oMath>
                  </m:oMathPara>
                </a14:m>
                <a:endParaRPr lang="en-US" sz="3350">
                  <a:solidFill>
                    <a:srgbClr val="000000"/>
                  </a:solidFill>
                  <a:ea typeface="Arial" panose="020B0604020202020204" pitchFamily="34"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470380" y="342900"/>
                <a:ext cx="13284220" cy="1749069"/>
              </a:xfrm>
              <a:prstGeom prst="rect">
                <a:avLst/>
              </a:prstGeom>
              <a:blipFill>
                <a:blip r:embed="rId3"/>
                <a:stretch>
                  <a:fillRect l="-1239" t="-4530"/>
                </a:stretch>
              </a:blipFill>
            </p:spPr>
            <p:txBody>
              <a:bodyPr/>
              <a:lstStyle/>
              <a:p>
                <a:r>
                  <a:rPr lang="en-US">
                    <a:noFill/>
                  </a:rPr>
                  <a:t> </a:t>
                </a:r>
              </a:p>
            </p:txBody>
          </p:sp>
        </mc:Fallback>
      </mc:AlternateContent>
      <p:sp>
        <p:nvSpPr>
          <p:cNvPr id="12" name="Rectangle 11"/>
          <p:cNvSpPr/>
          <p:nvPr/>
        </p:nvSpPr>
        <p:spPr>
          <a:xfrm>
            <a:off x="1648360" y="2491589"/>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4470380" y="2247900"/>
                <a:ext cx="13408580" cy="1133708"/>
              </a:xfrm>
              <a:prstGeom prst="rect">
                <a:avLst/>
              </a:prstGeom>
            </p:spPr>
            <p:txBody>
              <a:bodyPr wrap="square">
                <a:spAutoFit/>
              </a:bodyPr>
              <a:lstStyle/>
              <a:p>
                <a:pPr algn="just"/>
                <a14:m>
                  <m:oMathPara xmlns:m="http://schemas.openxmlformats.org/officeDocument/2006/math">
                    <m:oMathParaPr>
                      <m:jc m:val="left"/>
                    </m:oMathParaPr>
                    <m:oMath xmlns:m="http://schemas.openxmlformats.org/officeDocument/2006/math">
                      <m:sSup>
                        <m:sSupPr>
                          <m:ctrlPr>
                            <a:rPr lang="en-US" sz="335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f>
                        <m:f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d>
                            </m:e>
                            <m: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den>
                      </m:f>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&lt;0</m:t>
                      </m:r>
                      <m:r>
                        <m:rPr>
                          <m:nor/>
                        </m:rPr>
                        <a:rPr lang="en-US" sz="3350">
                          <a:solidFill>
                            <a:srgbClr val="000000"/>
                          </a:solidFill>
                          <a:ea typeface="PMingLiU"/>
                          <a:cs typeface="Times New Roman" panose="02020603050405020304" pitchFamily="18" charset="0"/>
                        </a:rPr>
                        <m:t> </m:t>
                      </m:r>
                      <m:r>
                        <m:rPr>
                          <m:nor/>
                        </m:rPr>
                        <a:rPr lang="en-US" sz="3350">
                          <a:solidFill>
                            <a:srgbClr val="000000"/>
                          </a:solidFill>
                          <a:ea typeface="PMingLiU"/>
                          <a:cs typeface="Times New Roman" panose="02020603050405020304" pitchFamily="18" charset="0"/>
                        </a:rPr>
                        <m:t>v</m:t>
                      </m:r>
                      <m:r>
                        <m:rPr>
                          <m:nor/>
                        </m:rPr>
                        <a:rPr lang="en-US" sz="3350">
                          <a:solidFill>
                            <a:srgbClr val="000000"/>
                          </a:solidFill>
                          <a:ea typeface="PMingLiU"/>
                          <a:cs typeface="Times New Roman" panose="02020603050405020304" pitchFamily="18" charset="0"/>
                        </a:rPr>
                        <m:t>ớ</m:t>
                      </m:r>
                      <m:r>
                        <m:rPr>
                          <m:nor/>
                        </m:rPr>
                        <a:rPr lang="en-US" sz="3350">
                          <a:solidFill>
                            <a:srgbClr val="000000"/>
                          </a:solidFill>
                          <a:ea typeface="PMingLiU"/>
                          <a:cs typeface="Times New Roman" panose="02020603050405020304" pitchFamily="18" charset="0"/>
                        </a:rPr>
                        <m:t>i</m:t>
                      </m:r>
                      <m:r>
                        <m:rPr>
                          <m:nor/>
                        </m:rPr>
                        <a:rPr lang="en-US" sz="3350">
                          <a:solidFill>
                            <a:srgbClr val="000000"/>
                          </a:solidFill>
                          <a:ea typeface="PMingLiU"/>
                          <a:cs typeface="Times New Roman" panose="02020603050405020304" pitchFamily="18" charset="0"/>
                        </a:rPr>
                        <m:t> </m:t>
                      </m:r>
                      <m:r>
                        <m:rPr>
                          <m:nor/>
                        </m:rPr>
                        <a:rPr lang="en-US" sz="3350">
                          <a:solidFill>
                            <a:srgbClr val="000000"/>
                          </a:solidFill>
                          <a:ea typeface="PMingLiU"/>
                          <a:cs typeface="Times New Roman" panose="02020603050405020304" pitchFamily="18" charset="0"/>
                        </a:rPr>
                        <m:t>m</m:t>
                      </m:r>
                      <m:r>
                        <m:rPr>
                          <m:nor/>
                        </m:rPr>
                        <a:rPr lang="en-US" sz="3350">
                          <a:solidFill>
                            <a:srgbClr val="000000"/>
                          </a:solidFill>
                          <a:ea typeface="PMingLiU"/>
                          <a:cs typeface="Times New Roman" panose="02020603050405020304" pitchFamily="18" charset="0"/>
                        </a:rPr>
                        <m:t>ọ</m:t>
                      </m:r>
                      <m:r>
                        <m:rPr>
                          <m:nor/>
                        </m:rPr>
                        <a:rPr lang="en-US" sz="3350">
                          <a:solidFill>
                            <a:srgbClr val="000000"/>
                          </a:solidFill>
                          <a:ea typeface="PMingLiU"/>
                          <a:cs typeface="Times New Roman" panose="02020603050405020304" pitchFamily="18" charset="0"/>
                        </a:rPr>
                        <m:t>i</m:t>
                      </m:r>
                      <m:r>
                        <a:rPr lang="en-US" sz="3350" b="0" i="1" smtClean="0">
                          <a:solidFill>
                            <a:srgbClr val="000000"/>
                          </a:solidFill>
                          <a:latin typeface="Cambria Math" panose="02040503050406030204" pitchFamily="18" charset="0"/>
                          <a:ea typeface="PMingLiU"/>
                          <a:cs typeface="Times New Roman" panose="02020603050405020304" pitchFamily="18" charset="0"/>
                        </a:rPr>
                        <m:t> </m:t>
                      </m:r>
                      <m:r>
                        <a:rPr lang="en-US" sz="3350" i="1">
                          <a:solidFill>
                            <a:srgbClr val="000000"/>
                          </a:solidFill>
                          <a:effectLst/>
                          <a:latin typeface="Cambria Math" panose="02040503050406030204" pitchFamily="18" charset="0"/>
                          <a:ea typeface="PMingLiU"/>
                          <a:cs typeface="Times New Roman" panose="02020603050405020304" pitchFamily="18" charset="0"/>
                        </a:rPr>
                        <m:t>𝑥</m:t>
                      </m:r>
                      <m:r>
                        <a:rPr lang="en-US" sz="3350" i="1">
                          <a:solidFill>
                            <a:srgbClr val="000000"/>
                          </a:solidFill>
                          <a:effectLst/>
                          <a:latin typeface="Cambria Math" panose="02040503050406030204" pitchFamily="18" charset="0"/>
                          <a:ea typeface="PMingLiU"/>
                          <a:cs typeface="Times New Roman" panose="02020603050405020304" pitchFamily="18" charset="0"/>
                        </a:rPr>
                        <m:t>∈(1;+∞)</m:t>
                      </m:r>
                    </m:oMath>
                  </m:oMathPara>
                </a14:m>
                <a:endParaRPr lang="en-US" sz="3350">
                  <a:solidFill>
                    <a:srgbClr val="000000"/>
                  </a:solidFill>
                  <a:effectLs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470380" y="2247900"/>
                <a:ext cx="13408580" cy="113370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353800" y="7200900"/>
                <a:ext cx="6245543" cy="2316660"/>
              </a:xfrm>
              <a:prstGeom prst="rect">
                <a:avLst/>
              </a:prstGeom>
            </p:spPr>
            <p:txBody>
              <a:bodyPr wrap="square">
                <a:spAutoFit/>
              </a:bodyPr>
              <a:lstStyle/>
              <a:p>
                <a:pPr algn="just">
                  <a:lnSpc>
                    <a:spcPct val="150000"/>
                  </a:lnSpc>
                  <a:spcBef>
                    <a:spcPts val="300"/>
                  </a:spcBef>
                  <a:spcAft>
                    <a:spcPts val="300"/>
                  </a:spcAft>
                </a:pPr>
                <a:r>
                  <a:rPr lang="en-US" sz="3350">
                    <a:solidFill>
                      <a:srgbClr val="000000"/>
                    </a:solidFill>
                    <a:ea typeface="PMingLiU"/>
                    <a:cs typeface="Times New Roman" panose="02020603050405020304" pitchFamily="18" charset="0"/>
                  </a:rPr>
                  <a:t>Từ bảng biến thiên, hàm số không có GTLN và GTNN trên khoảng </a:t>
                </a:r>
                <a14:m>
                  <m:oMath xmlns:m="http://schemas.openxmlformats.org/officeDocument/2006/math">
                    <m:d>
                      <m:dPr>
                        <m:ctrlPr>
                          <a:rPr lang="en-US" sz="3350" i="1">
                            <a:solidFill>
                              <a:srgbClr val="000000"/>
                            </a:solidFill>
                            <a:effectLst/>
                            <a:latin typeface="Cambria Math" panose="02040503050406030204" pitchFamily="18" charset="0"/>
                            <a:ea typeface="PMingLiU"/>
                            <a:cs typeface="Times New Roman" panose="02020603050405020304" pitchFamily="18" charset="0"/>
                          </a:rPr>
                        </m:ctrlPr>
                      </m:dPr>
                      <m:e>
                        <m:r>
                          <a:rPr lang="en-US" sz="3350" i="1">
                            <a:solidFill>
                              <a:srgbClr val="000000"/>
                            </a:solidFill>
                            <a:effectLst/>
                            <a:latin typeface="Cambria Math" panose="02040503050406030204" pitchFamily="18" charset="0"/>
                            <a:ea typeface="PMingLiU"/>
                            <a:cs typeface="Times New Roman" panose="02020603050405020304" pitchFamily="18" charset="0"/>
                          </a:rPr>
                          <m:t>1;+∞</m:t>
                        </m:r>
                      </m:e>
                    </m:d>
                  </m:oMath>
                </a14:m>
                <a:r>
                  <a:rPr lang="en-US" sz="3350">
                    <a:solidFill>
                      <a:srgbClr val="000000"/>
                    </a:solidFill>
                    <a:effectLst/>
                    <a:ea typeface="PMingLiU"/>
                    <a:cs typeface="Times New Roman" panose="02020603050405020304" pitchFamily="18" charset="0"/>
                  </a:rPr>
                  <a:t>.</a:t>
                </a:r>
                <a:endParaRPr lang="en-US" sz="335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353800" y="7200900"/>
                <a:ext cx="6245543" cy="2316660"/>
              </a:xfrm>
              <a:prstGeom prst="rect">
                <a:avLst/>
              </a:prstGeom>
              <a:blipFill>
                <a:blip r:embed="rId5"/>
                <a:stretch>
                  <a:fillRect l="-2734" r="-2734" b="-8158"/>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rot="1337833">
            <a:off x="-543565" y="8471699"/>
            <a:ext cx="1876968" cy="232468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327359" y="3619500"/>
                <a:ext cx="13716000" cy="1961114"/>
              </a:xfrm>
              <a:prstGeom prst="rect">
                <a:avLst/>
              </a:prstGeom>
            </p:spPr>
            <p:txBody>
              <a:bodyPr wrap="square">
                <a:spAutoFit/>
              </a:bodyPr>
              <a:lstStyle/>
              <a:p>
                <a:pPr lvl="0" algn="just">
                  <a:lnSpc>
                    <a:spcPct val="110000"/>
                  </a:lnSpc>
                </a:pPr>
                <a:r>
                  <a:rPr lang="en-US" sz="3350">
                    <a:solidFill>
                      <a:srgbClr val="000000"/>
                    </a:solidFill>
                    <a:ea typeface="PMingLiU"/>
                    <a:cs typeface="Times New Roman" panose="02020603050405020304" pitchFamily="18" charset="0"/>
                  </a:rPr>
                  <a:t>Tính các giới hạn: </a:t>
                </a:r>
                <a:endParaRPr lang="en-US" sz="3350">
                  <a:solidFill>
                    <a:srgbClr val="000000"/>
                  </a:solidFill>
                  <a:ea typeface="Arial" panose="020B0604020202020204" pitchFamily="34" charset="0"/>
                  <a:cs typeface="Times New Roman" panose="02020603050405020304" pitchFamily="18" charset="0"/>
                </a:endParaRPr>
              </a:p>
              <a:p>
                <a:pPr lvl="0" algn="just">
                  <a:lnSpc>
                    <a:spcPct val="110000"/>
                  </a:lnSpc>
                </a:pPr>
                <a14:m>
                  <m:oMathPara xmlns:m="http://schemas.openxmlformats.org/officeDocument/2006/math">
                    <m:oMathParaPr>
                      <m:jc m:val="centerGroup"/>
                    </m:oMathParaPr>
                    <m:oMath xmlns:m="http://schemas.openxmlformats.org/officeDocument/2006/math">
                      <m:func>
                        <m:func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350">
                                  <a:solidFill>
                                    <a:srgbClr val="000000"/>
                                  </a:solidFill>
                                  <a:latin typeface="Cambria Math" panose="02040503050406030204" pitchFamily="18" charset="0"/>
                                  <a:ea typeface="Arial" panose="020B0604020202020204" pitchFamily="34" charset="0"/>
                                  <a:cs typeface="Times New Roman" panose="02020603050405020304" pitchFamily="18" charset="0"/>
                                </a:rPr>
                                <m:t>lim</m:t>
                              </m:r>
                            </m:e>
                            <m:li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lim>
                          </m:limLow>
                        </m:fName>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func>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unc>
                        <m:func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350">
                                  <a:solidFill>
                                    <a:srgbClr val="000000"/>
                                  </a:solidFill>
                                  <a:latin typeface="Cambria Math" panose="02040503050406030204" pitchFamily="18" charset="0"/>
                                  <a:ea typeface="Arial" panose="020B0604020202020204" pitchFamily="34" charset="0"/>
                                  <a:cs typeface="Times New Roman" panose="02020603050405020304" pitchFamily="18" charset="0"/>
                                </a:rPr>
                                <m:t>lim</m:t>
                              </m:r>
                            </m:e>
                            <m:li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lim>
                          </m:limLow>
                        </m:fName>
                        <m:e>
                          <m:d>
                            <m:d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e>
                          </m:d>
                        </m:e>
                      </m:func>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350" i="1">
                          <a:solidFill>
                            <a:srgbClr val="000000"/>
                          </a:solidFill>
                          <a:latin typeface="Cambria Math" panose="02040503050406030204" pitchFamily="18" charset="0"/>
                          <a:ea typeface="PMingLiU"/>
                          <a:cs typeface="Times New Roman" panose="02020603050405020304" pitchFamily="18" charset="0"/>
                        </a:rPr>
                        <m:t>;</m:t>
                      </m:r>
                      <m:func>
                        <m:func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350">
                                  <a:solidFill>
                                    <a:srgbClr val="000000"/>
                                  </a:solidFill>
                                  <a:latin typeface="Cambria Math" panose="02040503050406030204" pitchFamily="18" charset="0"/>
                                  <a:ea typeface="Arial" panose="020B0604020202020204" pitchFamily="34" charset="0"/>
                                  <a:cs typeface="Times New Roman" panose="02020603050405020304" pitchFamily="18" charset="0"/>
                                </a:rPr>
                                <m:t>lim</m:t>
                              </m:r>
                            </m:e>
                            <m:li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func>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unc>
                        <m:func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350">
                                  <a:solidFill>
                                    <a:srgbClr val="000000"/>
                                  </a:solidFill>
                                  <a:latin typeface="Cambria Math" panose="02040503050406030204" pitchFamily="18" charset="0"/>
                                  <a:ea typeface="Arial" panose="020B0604020202020204" pitchFamily="34" charset="0"/>
                                  <a:cs typeface="Times New Roman" panose="02020603050405020304" pitchFamily="18" charset="0"/>
                                </a:rPr>
                                <m:t>lim</m:t>
                              </m:r>
                            </m:e>
                            <m:li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d>
                            <m:d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f>
                                <m:f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e>
                          </m:d>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e>
                      </m:func>
                    </m:oMath>
                  </m:oMathPara>
                </a14:m>
                <a:endParaRPr lang="en-US" sz="3350">
                  <a:solidFill>
                    <a:srgbClr val="000000"/>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327359" y="3619500"/>
                <a:ext cx="13716000" cy="1961114"/>
              </a:xfrm>
              <a:prstGeom prst="rect">
                <a:avLst/>
              </a:prstGeom>
              <a:blipFill>
                <a:blip r:embed="rId7"/>
                <a:stretch>
                  <a:fillRect l="-1244" t="-4050"/>
                </a:stretch>
              </a:blipFill>
            </p:spPr>
            <p:txBody>
              <a:bodyPr/>
              <a:lstStyle/>
              <a:p>
                <a:r>
                  <a:rPr lang="en-US">
                    <a:noFill/>
                  </a:rPr>
                  <a:t> </a:t>
                </a:r>
              </a:p>
            </p:txBody>
          </p:sp>
        </mc:Fallback>
      </mc:AlternateContent>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4470380" y="6591300"/>
            <a:ext cx="6141506" cy="3411254"/>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323314" y="5754841"/>
                <a:ext cx="10688086" cy="607859"/>
              </a:xfrm>
              <a:prstGeom prst="rect">
                <a:avLst/>
              </a:prstGeom>
            </p:spPr>
            <p:txBody>
              <a:bodyPr wrap="square">
                <a:spAutoFit/>
              </a:bodyPr>
              <a:lstStyle/>
              <a:p>
                <a:pPr lvl="0" algn="just"/>
                <a:r>
                  <a:rPr lang="en-US" sz="3350">
                    <a:solidFill>
                      <a:srgbClr val="000000"/>
                    </a:solidFill>
                    <a:ea typeface="PMingLiU"/>
                    <a:cs typeface="Times New Roman" panose="02020603050405020304" pitchFamily="18" charset="0"/>
                  </a:rPr>
                  <a:t>Lập bảng biến thiên của hàm số trên khoảng </a:t>
                </a:r>
                <a14:m>
                  <m:oMath xmlns:m="http://schemas.openxmlformats.org/officeDocument/2006/math">
                    <m:d>
                      <m:dPr>
                        <m:ctrlPr>
                          <a:rPr lang="en-US" sz="3350" i="1">
                            <a:solidFill>
                              <a:srgbClr val="000000"/>
                            </a:solidFill>
                            <a:latin typeface="Cambria Math" panose="02040503050406030204" pitchFamily="18" charset="0"/>
                            <a:ea typeface="PMingLiU"/>
                            <a:cs typeface="Times New Roman" panose="02020603050405020304" pitchFamily="18" charset="0"/>
                          </a:rPr>
                        </m:ctrlPr>
                      </m:dPr>
                      <m:e>
                        <m:r>
                          <a:rPr lang="en-US" sz="3350" i="1">
                            <a:solidFill>
                              <a:srgbClr val="000000"/>
                            </a:solidFill>
                            <a:latin typeface="Cambria Math" panose="02040503050406030204" pitchFamily="18" charset="0"/>
                            <a:ea typeface="PMingLiU"/>
                            <a:cs typeface="Times New Roman" panose="02020603050405020304" pitchFamily="18" charset="0"/>
                          </a:rPr>
                          <m:t>0;+∞</m:t>
                        </m:r>
                      </m:e>
                    </m:d>
                  </m:oMath>
                </a14:m>
                <a:r>
                  <a:rPr lang="en-US" sz="3350">
                    <a:solidFill>
                      <a:srgbClr val="000000"/>
                    </a:solidFill>
                    <a:ea typeface="PMingLiU"/>
                    <a:cs typeface="Times New Roman" panose="02020603050405020304" pitchFamily="18" charset="0"/>
                  </a:rPr>
                  <a:t>:</a:t>
                </a:r>
                <a:endParaRPr lang="en-US" sz="3350">
                  <a:solidFill>
                    <a:srgbClr val="000000"/>
                  </a:solidFill>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323314" y="5754841"/>
                <a:ext cx="10688086" cy="607859"/>
              </a:xfrm>
              <a:prstGeom prst="rect">
                <a:avLst/>
              </a:prstGeom>
              <a:blipFill>
                <a:blip r:embed="rId10"/>
                <a:stretch>
                  <a:fillRect l="-1539" t="-14000" b="-34000"/>
                </a:stretch>
              </a:blipFill>
            </p:spPr>
            <p:txBody>
              <a:bodyPr/>
              <a:lstStyle/>
              <a:p>
                <a:r>
                  <a:rPr lang="en-US">
                    <a:noFill/>
                  </a:rPr>
                  <a:t> </a:t>
                </a:r>
              </a:p>
            </p:txBody>
          </p:sp>
        </mc:Fallback>
      </mc:AlternateContent>
    </p:spTree>
    <p:extLst>
      <p:ext uri="{BB962C8B-B14F-4D97-AF65-F5344CB8AC3E}">
        <p14:creationId xmlns:p14="http://schemas.microsoft.com/office/powerpoint/2010/main" val="379140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2" name="Group 1"/>
          <p:cNvGrpSpPr/>
          <p:nvPr/>
        </p:nvGrpSpPr>
        <p:grpSpPr>
          <a:xfrm>
            <a:off x="381000" y="114300"/>
            <a:ext cx="17526000" cy="10134600"/>
            <a:chOff x="440324" y="1253933"/>
            <a:chExt cx="17186633" cy="8989724"/>
          </a:xfrm>
        </p:grpSpPr>
        <p:grpSp>
          <p:nvGrpSpPr>
            <p:cNvPr id="71" name="Google Shape;1558;p62"/>
            <p:cNvGrpSpPr/>
            <p:nvPr/>
          </p:nvGrpSpPr>
          <p:grpSpPr>
            <a:xfrm rot="-613048">
              <a:off x="440324" y="1253933"/>
              <a:ext cx="17186633" cy="8989724"/>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8" name="Rectangle 77"/>
            <p:cNvSpPr/>
            <p:nvPr/>
          </p:nvSpPr>
          <p:spPr>
            <a:xfrm>
              <a:off x="4400722" y="3281690"/>
              <a:ext cx="9938357" cy="540555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2. CÁCH</a:t>
              </a:r>
              <a:r>
                <a:rPr kumimoji="0" lang="en-US" sz="6500" b="1" i="0" u="none" strike="noStrike" kern="1200" cap="none" spc="0" normalizeH="0" noProof="0">
                  <a:ln>
                    <a:noFill/>
                  </a:ln>
                  <a:solidFill>
                    <a:srgbClr val="313F60"/>
                  </a:solidFill>
                  <a:effectLst/>
                  <a:uLnTx/>
                  <a:uFillTx/>
                  <a:latin typeface="Arial" panose="020B0604020202020204" pitchFamily="34" charset="0"/>
                  <a:ea typeface="+mn-ea"/>
                  <a:cs typeface="Arial" panose="020B0604020202020204" pitchFamily="34" charset="0"/>
                  <a:sym typeface="Arial"/>
                </a:rPr>
                <a:t> TÌM GIÁ TRỊ LỚN NHẤT VÀ GIÁ TRỊ NHỎ NHẤT CỦA HÀM SỐ TRÊN MỘT ĐOẠN</a:t>
              </a:r>
              <a:endParaRPr kumimoji="0" lang="en-US" sz="6500" b="1" i="0" u="none" strike="noStrike" kern="1200" cap="none" spc="0" normalizeH="0" baseline="0" noProof="0" dirty="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gr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47196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609600" y="114300"/>
                <a:ext cx="16334301" cy="1773178"/>
              </a:xfrm>
              <a:prstGeom prst="rect">
                <a:avLst/>
              </a:prstGeom>
            </p:spPr>
            <p:txBody>
              <a:bodyPr wrap="square">
                <a:spAutoFit/>
              </a:bodyPr>
              <a:lstStyle/>
              <a:p>
                <a:pPr marL="571500" marR="0" lvl="0" indent="-571500" algn="just" defTabSz="914400" rtl="0" eaLnBrk="1" fontAlgn="auto" latinLnBrk="0" hangingPunct="1">
                  <a:lnSpc>
                    <a:spcPct val="150000"/>
                  </a:lnSpc>
                  <a:spcBef>
                    <a:spcPts val="300"/>
                  </a:spcBef>
                  <a:spcAft>
                    <a:spcPts val="300"/>
                  </a:spcAft>
                  <a:buClrTx/>
                  <a:buSzTx/>
                  <a:buFont typeface="Wingdings" panose="05000000000000000000" pitchFamily="2" charset="2"/>
                  <a:buChar char="q"/>
                  <a:tabLst/>
                  <a:defRPr/>
                </a:pPr>
                <a:r>
                  <a:rPr kumimoji="0" lang="vi-VN" sz="36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rPr>
                  <a:t>HĐ2: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Xét hàm số </a:t>
                </a:r>
                <a14:m>
                  <m:oMath xmlns:m="http://schemas.openxmlformats.org/officeDocument/2006/math">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𝑓</m:t>
                    </m:r>
                    <m:d>
                      <m:d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d>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sup>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p>
                    </m:sSup>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sup>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PMingLiU"/>
                    <a:cs typeface="Times New Roman" panose="02020603050405020304" pitchFamily="18" charset="0"/>
                  </a:rPr>
                  <a:t> trên đoạn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vi-VN" sz="3600" b="0" i="0"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PMingLiU"/>
                    <a:cs typeface="Times New Roman" panose="02020603050405020304" pitchFamily="18" charset="0"/>
                  </a:rPr>
                  <a:t> với đồ thị như Hình 1.16.</a:t>
                </a:r>
                <a:endParaRPr kumimoji="0" lang="en-US" sz="36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114300"/>
                <a:ext cx="16334301" cy="1773178"/>
              </a:xfrm>
              <a:prstGeom prst="rect">
                <a:avLst/>
              </a:prstGeom>
              <a:blipFill>
                <a:blip r:embed="rId3"/>
                <a:stretch>
                  <a:fillRect l="-1007" r="-1082" b="-6186"/>
                </a:stretch>
              </a:blipFill>
            </p:spPr>
            <p:txBody>
              <a:bodyPr/>
              <a:lstStyle/>
              <a:p>
                <a:r>
                  <a:rPr lang="en-US">
                    <a:noFill/>
                  </a:rPr>
                  <a:t> </a:t>
                </a:r>
              </a:p>
            </p:txBody>
          </p:sp>
        </mc:Fallback>
      </mc:AlternateContent>
      <p:grpSp>
        <p:nvGrpSpPr>
          <p:cNvPr id="9" name="Group 8"/>
          <p:cNvGrpSpPr/>
          <p:nvPr/>
        </p:nvGrpSpPr>
        <p:grpSpPr>
          <a:xfrm>
            <a:off x="17769758" y="524791"/>
            <a:ext cx="137242" cy="9225426"/>
            <a:chOff x="8759480" y="310101"/>
            <a:chExt cx="68621" cy="4612713"/>
          </a:xfrm>
        </p:grpSpPr>
        <p:cxnSp>
          <p:nvCxnSpPr>
            <p:cNvPr id="10" name="Straight Connector 9"/>
            <p:cNvCxnSpPr/>
            <p:nvPr/>
          </p:nvCxnSpPr>
          <p:spPr>
            <a:xfrm>
              <a:off x="8759480"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 name="Rectangle 3"/>
              <p:cNvSpPr/>
              <p:nvPr/>
            </p:nvSpPr>
            <p:spPr>
              <a:xfrm>
                <a:off x="1170502" y="1845549"/>
                <a:ext cx="8458200" cy="8327151"/>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a) Tìm giá trị lớn nhất và giá trị nhỏ nhất của hàm số trên đoạn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oMath>
                </a14:m>
                <a:endParaRPr kumimoji="0" lang="en-US" sz="3600" b="0" u="none" strike="noStrike" kern="1200" cap="none" spc="0" normalizeH="0" baseline="0" noProof="0">
                  <a:ln>
                    <a:noFill/>
                  </a:ln>
                  <a:solidFill>
                    <a:srgbClr val="000000"/>
                  </a:solidFill>
                  <a:effectLst/>
                  <a:uLnTx/>
                  <a:uFillTx/>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buClrTx/>
                  <a:buSzTx/>
                  <a:buFontTx/>
                  <a:buNone/>
                  <a:tabLst/>
                  <a:defRPr/>
                </a:pPr>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b) Tìm đạo hàm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𝑓</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oMath>
                </a14:m>
                <a:r>
                  <a:rPr kumimoji="0" lang="en-US" sz="3600" b="0" i="1" u="none" strike="noStrike" kern="1200" cap="none" spc="0" normalizeH="0" baseline="0" noProof="0">
                    <a:ln>
                      <a:noFill/>
                    </a:ln>
                    <a:solidFill>
                      <a:srgbClr val="000000"/>
                    </a:solidFill>
                    <a:effectLst/>
                    <a:uLnTx/>
                    <a:uFillTx/>
                    <a:ea typeface="PMingLiU"/>
                    <a:cs typeface="Times New Roman" panose="02020603050405020304" pitchFamily="18" charset="0"/>
                  </a:rPr>
                  <a:t> </a:t>
                </a:r>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và tìm các điểm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 mà </a:t>
                </a:r>
                <a14:m>
                  <m:oMath xmlns:m="http://schemas.openxmlformats.org/officeDocument/2006/math">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sSup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𝑓</m:t>
                        </m:r>
                      </m:e>
                      <m:sup>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sup>
                    </m:sSup>
                    <m:d>
                      <m:d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e>
                    </m:d>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=0</m:t>
                    </m:r>
                  </m:oMath>
                </a14:m>
                <a:r>
                  <a:rPr kumimoji="0" lang="en-US" sz="3600" b="0" i="1" u="none" strike="noStrike" kern="1200" cap="none" spc="0" normalizeH="0" baseline="0" noProof="0">
                    <a:ln>
                      <a:noFill/>
                    </a:ln>
                    <a:solidFill>
                      <a:srgbClr val="000000"/>
                    </a:solidFill>
                    <a:effectLst/>
                    <a:uLnTx/>
                    <a:uFillTx/>
                    <a:ea typeface="PMingLiU"/>
                    <a:cs typeface="Times New Roman" panose="02020603050405020304" pitchFamily="18" charset="0"/>
                  </a:rPr>
                  <a:t>.</a:t>
                </a:r>
                <a:endParaRPr kumimoji="0" lang="en-US" sz="3600" b="0" i="1" u="none" strike="noStrike" kern="1200" cap="none" spc="0" normalizeH="0" baseline="0" noProof="0">
                  <a:ln>
                    <a:noFill/>
                  </a:ln>
                  <a:solidFill>
                    <a:srgbClr val="000000"/>
                  </a:solidFill>
                  <a:effectLst/>
                  <a:uLnTx/>
                  <a:uFillTx/>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buClrTx/>
                  <a:buSzTx/>
                  <a:buFontTx/>
                  <a:buNone/>
                  <a:tabLst/>
                  <a:defRPr/>
                </a:pPr>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c) Tìm giá trị của hàm số tại hai đầu mút của đoạn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 và tại các điểm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 đã tìm ở câu b. So sánh số nhỏ nhất trong các giá trị này với </a:t>
                </a:r>
                <a14:m>
                  <m:oMath xmlns:m="http://schemas.openxmlformats.org/officeDocument/2006/math">
                    <m:func>
                      <m:func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funcPr>
                      <m:fName>
                        <m:limLow>
                          <m:limLow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limLow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lim>
                        </m:limLow>
                      </m:fName>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𝑓</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e>
                    </m:func>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 số lớn nhất trong các giá trị này với </a:t>
                </a:r>
                <a14:m>
                  <m:oMath xmlns:m="http://schemas.openxmlformats.org/officeDocument/2006/math">
                    <m:func>
                      <m:func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funcPr>
                      <m:fName>
                        <m:limLow>
                          <m:limLow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limLow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𝑚𝑎𝑥</m:t>
                            </m:r>
                          </m:e>
                          <m:lim>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lim>
                        </m:limLow>
                      </m:fName>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𝑓</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e>
                    </m:func>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a:t>
                </a:r>
                <a:endParaRPr kumimoji="0" lang="en-US" sz="3600" b="0" u="none" strike="noStrike" kern="1200" cap="none" spc="0" normalizeH="0" baseline="0" noProof="0">
                  <a:ln>
                    <a:noFill/>
                  </a:ln>
                  <a:solidFill>
                    <a:srgbClr val="000000"/>
                  </a:solidFill>
                  <a:effectLst/>
                  <a:uLnTx/>
                  <a:uFillTx/>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70502" y="1845549"/>
                <a:ext cx="8458200" cy="8327151"/>
              </a:xfrm>
              <a:prstGeom prst="rect">
                <a:avLst/>
              </a:prstGeom>
              <a:blipFill>
                <a:blip r:embed="rId4"/>
                <a:stretch>
                  <a:fillRect l="-2161" r="-2161"/>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9400" y="2089437"/>
            <a:ext cx="6478668" cy="7658118"/>
          </a:xfrm>
          <a:prstGeom prst="rect">
            <a:avLst/>
          </a:prstGeom>
        </p:spPr>
      </p:pic>
    </p:spTree>
    <p:extLst>
      <p:ext uri="{BB962C8B-B14F-4D97-AF65-F5344CB8AC3E}">
        <p14:creationId xmlns:p14="http://schemas.microsoft.com/office/powerpoint/2010/main" val="26398890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Rectangle 5"/>
          <p:cNvSpPr/>
          <p:nvPr/>
        </p:nvSpPr>
        <p:spPr>
          <a:xfrm>
            <a:off x="2057400" y="647700"/>
            <a:ext cx="1265090" cy="677108"/>
          </a:xfrm>
          <a:prstGeom prst="rect">
            <a:avLst/>
          </a:prstGeom>
        </p:spPr>
        <p:txBody>
          <a:bodyPr wrap="none">
            <a:spAutoFit/>
          </a:bodyPr>
          <a:lstStyle/>
          <a:p>
            <a:pPr algn="ctr" defTabSz="1828800">
              <a:buClr>
                <a:srgbClr val="000000"/>
              </a:buClr>
              <a:tabLst>
                <a:tab pos="723900" algn="l"/>
              </a:tabLst>
            </a:pPr>
            <a:r>
              <a:rPr lang="en-US" sz="37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p:grpSp>
        <p:nvGrpSpPr>
          <p:cNvPr id="9" name="Group 8"/>
          <p:cNvGrpSpPr/>
          <p:nvPr/>
        </p:nvGrpSpPr>
        <p:grpSpPr>
          <a:xfrm>
            <a:off x="17769758" y="524791"/>
            <a:ext cx="137242" cy="9225426"/>
            <a:chOff x="8759480" y="310101"/>
            <a:chExt cx="68621" cy="4612713"/>
          </a:xfrm>
        </p:grpSpPr>
        <p:cxnSp>
          <p:nvCxnSpPr>
            <p:cNvPr id="10" name="Straight Connector 9"/>
            <p:cNvCxnSpPr/>
            <p:nvPr/>
          </p:nvCxnSpPr>
          <p:spPr>
            <a:xfrm>
              <a:off x="8759480"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Rectangle 6"/>
              <p:cNvSpPr/>
              <p:nvPr/>
            </p:nvSpPr>
            <p:spPr>
              <a:xfrm>
                <a:off x="2057400" y="1760605"/>
                <a:ext cx="14782800" cy="7878695"/>
              </a:xfrm>
              <a:prstGeom prst="rect">
                <a:avLst/>
              </a:prstGeom>
            </p:spPr>
            <p:txBody>
              <a:bodyPr wrap="square">
                <a:spAutoFit/>
              </a:bodyPr>
              <a:lstStyle/>
              <a:p>
                <a:pPr algn="just">
                  <a:lnSpc>
                    <a:spcPct val="150000"/>
                  </a:lnSpc>
                  <a:spcBef>
                    <a:spcPts val="300"/>
                  </a:spcBef>
                  <a:spcAft>
                    <a:spcPts val="300"/>
                  </a:spcAft>
                </a:pPr>
                <a:r>
                  <a:rPr lang="en-US" sz="3600">
                    <a:solidFill>
                      <a:srgbClr val="000000"/>
                    </a:solidFill>
                    <a:ea typeface="Arial" panose="020B0604020202020204" pitchFamily="34" charset="0"/>
                    <a:cs typeface="Times New Roman" panose="02020603050405020304" pitchFamily="18" charset="0"/>
                  </a:rPr>
                  <a:t>a) Ta có: </a:t>
                </a:r>
                <a14:m>
                  <m:oMath xmlns:m="http://schemas.openxmlformats.org/officeDocument/2006/math">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lim>
                        </m:limLow>
                      </m:fName>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d>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e>
                    </m:d>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36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e>
                            </m:d>
                          </m:lim>
                        </m:limLow>
                      </m:fName>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oMath>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600">
                    <a:solidFill>
                      <a:srgbClr val="000000"/>
                    </a:solidFill>
                    <a:effectLst/>
                    <a:ea typeface="PMingLiU"/>
                    <a:cs typeface="Times New Roman" panose="02020603050405020304" pitchFamily="18" charset="0"/>
                  </a:rPr>
                  <a:t>b) Ta có:</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𝑓</m:t>
                          </m:r>
                        </m:e>
                        <m:sup>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d>
                      <m:r>
                        <a:rPr lang="en-US" sz="3600" i="1">
                          <a:solidFill>
                            <a:srgbClr val="000000"/>
                          </a:solidFill>
                          <a:latin typeface="Cambria Math" panose="02040503050406030204" pitchFamily="18" charset="0"/>
                          <a:ea typeface="PMingLiU"/>
                          <a:cs typeface="Times New Roman" panose="02020603050405020304" pitchFamily="18" charset="0"/>
                        </a:rPr>
                        <m:t>=3</m:t>
                      </m:r>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en-US" sz="3600" i="1">
                              <a:solidFill>
                                <a:srgbClr val="000000"/>
                              </a:solidFill>
                              <a:latin typeface="Cambria Math" panose="02040503050406030204" pitchFamily="18" charset="0"/>
                              <a:ea typeface="PMingLiU"/>
                              <a:cs typeface="Times New Roman" panose="02020603050405020304" pitchFamily="18" charset="0"/>
                            </a:rPr>
                            <m:t>𝑥</m:t>
                          </m:r>
                        </m:e>
                        <m:sup>
                          <m:r>
                            <a:rPr lang="en-US" sz="3600" i="1">
                              <a:solidFill>
                                <a:srgbClr val="000000"/>
                              </a:solidFill>
                              <a:latin typeface="Cambria Math" panose="02040503050406030204" pitchFamily="18" charset="0"/>
                              <a:ea typeface="PMingLiU"/>
                              <a:cs typeface="Times New Roman" panose="02020603050405020304" pitchFamily="18" charset="0"/>
                            </a:rPr>
                            <m:t>2</m:t>
                          </m:r>
                        </m:sup>
                      </m:sSup>
                      <m:r>
                        <a:rPr lang="en-US" sz="3600" i="1">
                          <a:solidFill>
                            <a:srgbClr val="000000"/>
                          </a:solidFill>
                          <a:latin typeface="Cambria Math" panose="02040503050406030204" pitchFamily="18" charset="0"/>
                          <a:ea typeface="PMingLiU"/>
                          <a:cs typeface="Times New Roman" panose="02020603050405020304" pitchFamily="18" charset="0"/>
                        </a:rPr>
                        <m:t>−4</m:t>
                      </m:r>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=0⇔</m:t>
                      </m:r>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=0 </m:t>
                      </m:r>
                      <m:r>
                        <m:rPr>
                          <m:nor/>
                        </m:rPr>
                        <a:rPr lang="en-US" sz="3600">
                          <a:solidFill>
                            <a:srgbClr val="000000"/>
                          </a:solidFill>
                          <a:ea typeface="PMingLiU"/>
                          <a:cs typeface="Times New Roman" panose="02020603050405020304" pitchFamily="18" charset="0"/>
                        </a:rPr>
                        <m:t>ho</m:t>
                      </m:r>
                      <m:r>
                        <m:rPr>
                          <m:nor/>
                        </m:rPr>
                        <a:rPr lang="en-US" sz="3600">
                          <a:solidFill>
                            <a:srgbClr val="000000"/>
                          </a:solidFill>
                          <a:ea typeface="PMingLiU"/>
                          <a:cs typeface="Times New Roman" panose="02020603050405020304" pitchFamily="18" charset="0"/>
                        </a:rPr>
                        <m:t>ặ</m:t>
                      </m:r>
                      <m:r>
                        <m:rPr>
                          <m:nor/>
                        </m:rPr>
                        <a:rPr lang="en-US" sz="3600">
                          <a:solidFill>
                            <a:srgbClr val="000000"/>
                          </a:solidFill>
                          <a:ea typeface="PMingLiU"/>
                          <a:cs typeface="Times New Roman" panose="02020603050405020304" pitchFamily="18" charset="0"/>
                        </a:rPr>
                        <m:t>c</m:t>
                      </m:r>
                      <m:r>
                        <a:rPr lang="en-US" sz="3600" b="0" i="1" smtClean="0">
                          <a:solidFill>
                            <a:srgbClr val="000000"/>
                          </a:solidFill>
                          <a:latin typeface="Cambria Math" panose="02040503050406030204" pitchFamily="18" charset="0"/>
                          <a:ea typeface="PMingLiU"/>
                          <a:cs typeface="Times New Roman" panose="02020603050405020304" pitchFamily="18" charset="0"/>
                        </a:rPr>
                        <m:t> </m:t>
                      </m:r>
                      <m:r>
                        <a:rPr lang="en-US" sz="3600" i="1">
                          <a:solidFill>
                            <a:srgbClr val="000000"/>
                          </a:solidFill>
                          <a:effectLst/>
                          <a:latin typeface="Cambria Math" panose="02040503050406030204" pitchFamily="18" charset="0"/>
                          <a:ea typeface="PMingLiU"/>
                          <a:cs typeface="Times New Roman" panose="02020603050405020304" pitchFamily="18" charset="0"/>
                        </a:rPr>
                        <m:t>𝑥</m:t>
                      </m:r>
                      <m:r>
                        <a:rPr lang="en-US"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en-US" sz="3600" i="1">
                              <a:solidFill>
                                <a:srgbClr val="000000"/>
                              </a:solidFill>
                              <a:effectLst/>
                              <a:latin typeface="Cambria Math" panose="02040503050406030204" pitchFamily="18" charset="0"/>
                              <a:ea typeface="PMingLiU"/>
                              <a:cs typeface="Times New Roman" panose="02020603050405020304" pitchFamily="18" charset="0"/>
                            </a:rPr>
                            <m:t>4</m:t>
                          </m:r>
                        </m:num>
                        <m:den>
                          <m:r>
                            <a:rPr lang="en-US" sz="3600" i="1">
                              <a:solidFill>
                                <a:srgbClr val="000000"/>
                              </a:solidFill>
                              <a:effectLst/>
                              <a:latin typeface="Cambria Math" panose="02040503050406030204" pitchFamily="18" charset="0"/>
                              <a:ea typeface="PMingLiU"/>
                              <a:cs typeface="Times New Roman" panose="02020603050405020304" pitchFamily="18" charset="0"/>
                            </a:rPr>
                            <m:t>3</m:t>
                          </m:r>
                        </m:den>
                      </m:f>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600">
                    <a:solidFill>
                      <a:srgbClr val="000000"/>
                    </a:solidFill>
                    <a:effectLst/>
                    <a:ea typeface="PMingLiU"/>
                    <a:cs typeface="Times New Roman" panose="02020603050405020304" pitchFamily="18" charset="0"/>
                  </a:rPr>
                  <a:t>c) Ta có:</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d>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e>
                      </m:d>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0</m:t>
                          </m:r>
                        </m:e>
                      </m:d>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num>
                            <m:den>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e>
                      </m:d>
                      <m:r>
                        <a:rPr lang="en-US"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en-US" sz="3600" i="1">
                              <a:solidFill>
                                <a:srgbClr val="000000"/>
                              </a:solidFill>
                              <a:effectLst/>
                              <a:latin typeface="Cambria Math" panose="02040503050406030204" pitchFamily="18" charset="0"/>
                              <a:ea typeface="PMingLiU"/>
                              <a:cs typeface="Times New Roman" panose="02020603050405020304" pitchFamily="18" charset="0"/>
                            </a:rPr>
                            <m:t>5</m:t>
                          </m:r>
                        </m:num>
                        <m:den>
                          <m:r>
                            <a:rPr lang="en-US" sz="3600" i="1">
                              <a:solidFill>
                                <a:srgbClr val="000000"/>
                              </a:solidFill>
                              <a:effectLst/>
                              <a:latin typeface="Cambria Math" panose="02040503050406030204" pitchFamily="18" charset="0"/>
                              <a:ea typeface="PMingLiU"/>
                              <a:cs typeface="Times New Roman" panose="02020603050405020304" pitchFamily="18" charset="0"/>
                            </a:rPr>
                            <m:t>27</m:t>
                          </m:r>
                        </m:den>
                      </m:f>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600">
                    <a:solidFill>
                      <a:srgbClr val="000000"/>
                    </a:solidFill>
                    <a:effectLst/>
                    <a:ea typeface="PMingLiU"/>
                    <a:cs typeface="Times New Roman" panose="02020603050405020304" pitchFamily="18" charset="0"/>
                  </a:rPr>
                  <a:t>Ta thấy: </a:t>
                </a:r>
                <a14:m>
                  <m:oMath xmlns:m="http://schemas.openxmlformats.org/officeDocument/2006/math">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lim>
                        </m:limLow>
                      </m:fName>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36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e>
                            </m:d>
                          </m:lim>
                        </m:limLow>
                      </m:fName>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oMath>
                </a14:m>
                <a:endParaRPr lang="en-US" sz="36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057400" y="1760605"/>
                <a:ext cx="14782800" cy="7878695"/>
              </a:xfrm>
              <a:prstGeom prst="rect">
                <a:avLst/>
              </a:prstGeom>
              <a:blipFill>
                <a:blip r:embed="rId3"/>
                <a:stretch>
                  <a:fillRect l="-1278"/>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844742C5-9DB2-FEBD-248D-1CA334A750C2}"/>
              </a:ext>
            </a:extLst>
          </p:cNvPr>
          <p:cNvPicPr>
            <a:picLocks noChangeAspect="1"/>
          </p:cNvPicPr>
          <p:nvPr/>
        </p:nvPicPr>
        <p:blipFill>
          <a:blip r:embed="rId4"/>
          <a:stretch>
            <a:fillRect/>
          </a:stretch>
        </p:blipFill>
        <p:spPr>
          <a:xfrm>
            <a:off x="16764000" y="266700"/>
            <a:ext cx="1164150" cy="1164150"/>
          </a:xfrm>
          <a:prstGeom prst="rect">
            <a:avLst/>
          </a:prstGeom>
        </p:spPr>
      </p:pic>
    </p:spTree>
    <p:extLst>
      <p:ext uri="{BB962C8B-B14F-4D97-AF65-F5344CB8AC3E}">
        <p14:creationId xmlns:p14="http://schemas.microsoft.com/office/powerpoint/2010/main" val="115666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wipe(left)">
                                      <p:cBhvr>
                                        <p:cTn id="3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6" name="Rectangle 5"/>
          <p:cNvSpPr/>
          <p:nvPr/>
        </p:nvSpPr>
        <p:spPr>
          <a:xfrm>
            <a:off x="6509084" y="961158"/>
            <a:ext cx="5439310" cy="1169551"/>
          </a:xfrm>
          <a:prstGeom prst="rect">
            <a:avLst/>
          </a:prstGeom>
        </p:spPr>
        <p:txBody>
          <a:bodyPr wrap="none">
            <a:spAutoFit/>
          </a:bodyPr>
          <a:lstStyle/>
          <a:p>
            <a:pPr algn="ctr" defTabSz="1828800">
              <a:buClr>
                <a:srgbClr val="143E63"/>
              </a:buClr>
              <a:buSzPts val="3000"/>
              <a:defRPr/>
            </a:pPr>
            <a:r>
              <a:rPr lang="en-US" sz="7000" b="1" kern="0">
                <a:solidFill>
                  <a:srgbClr val="313F60"/>
                </a:solidFill>
                <a:latin typeface="Arial"/>
                <a:cs typeface="Arial"/>
                <a:sym typeface="Merriweather Sans"/>
              </a:rPr>
              <a:t>KHỞI ĐỘNG</a:t>
            </a:r>
          </a:p>
        </p:txBody>
      </p:sp>
      <p:grpSp>
        <p:nvGrpSpPr>
          <p:cNvPr id="11" name="Group 10"/>
          <p:cNvGrpSpPr/>
          <p:nvPr/>
        </p:nvGrpSpPr>
        <p:grpSpPr>
          <a:xfrm>
            <a:off x="1554437" y="2400300"/>
            <a:ext cx="15087600" cy="6689434"/>
            <a:chOff x="1554437" y="2324100"/>
            <a:chExt cx="15087600" cy="6689434"/>
          </a:xfrm>
        </p:grpSpPr>
        <p:sp>
          <p:nvSpPr>
            <p:cNvPr id="7" name="Rectangle 6"/>
            <p:cNvSpPr/>
            <p:nvPr/>
          </p:nvSpPr>
          <p:spPr>
            <a:xfrm>
              <a:off x="1554437" y="2324100"/>
              <a:ext cx="15087600" cy="1891800"/>
            </a:xfrm>
            <a:prstGeom prst="rect">
              <a:avLst/>
            </a:prstGeom>
          </p:spPr>
          <p:txBody>
            <a:bodyPr wrap="square">
              <a:spAutoFit/>
            </a:bodyPr>
            <a:lstStyle/>
            <a:p>
              <a:pPr algn="just">
                <a:lnSpc>
                  <a:spcPct val="165000"/>
                </a:lnSpc>
              </a:pPr>
              <a:r>
                <a:rPr lang="vi-VN" sz="3800">
                  <a:solidFill>
                    <a:srgbClr val="000000"/>
                  </a:solidFill>
                  <a:ea typeface="Calibri" panose="020F0502020204030204" pitchFamily="34" charset="0"/>
                  <a:cs typeface="Times New Roman" panose="02020603050405020304" pitchFamily="18" charset="0"/>
                </a:rPr>
                <a:t>Từ một tấm bìa carton hình vuông có độ dài bằng 60 cm, người ta cắt bốn hình vuông bằng nhau ở bốn góc rồi gập thành một chiếc hộp có</a:t>
              </a:r>
              <a:endParaRPr lang="en-US" sz="3800">
                <a:solidFill>
                  <a:srgbClr val="000000"/>
                </a:solidFill>
                <a:effectLs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414632" y="4610100"/>
              <a:ext cx="8227405" cy="4166988"/>
            </a:xfrm>
            <a:prstGeom prst="rect">
              <a:avLst/>
            </a:prstGeom>
          </p:spPr>
        </p:pic>
        <p:sp>
          <p:nvSpPr>
            <p:cNvPr id="10" name="Rectangle 9"/>
            <p:cNvSpPr/>
            <p:nvPr/>
          </p:nvSpPr>
          <p:spPr>
            <a:xfrm>
              <a:off x="1554437" y="4227095"/>
              <a:ext cx="6217963" cy="4786439"/>
            </a:xfrm>
            <a:prstGeom prst="rect">
              <a:avLst/>
            </a:prstGeom>
          </p:spPr>
          <p:txBody>
            <a:bodyPr wrap="square">
              <a:spAutoFit/>
            </a:bodyPr>
            <a:lstStyle/>
            <a:p>
              <a:pPr lvl="0" algn="just">
                <a:lnSpc>
                  <a:spcPct val="165000"/>
                </a:lnSpc>
              </a:pPr>
              <a:r>
                <a:rPr lang="vi-VN" sz="3800">
                  <a:solidFill>
                    <a:srgbClr val="000000"/>
                  </a:solidFill>
                  <a:ea typeface="Calibri" panose="020F0502020204030204" pitchFamily="34" charset="0"/>
                  <a:cs typeface="Times New Roman" panose="02020603050405020304" pitchFamily="18" charset="0"/>
                </a:rPr>
                <a:t>dạng hình hộp chữ nhật không có nắp (H.1.14). Tính cạnh của các hình vuông bị cắt sao cho thể tích của chiếc hộp là lớn nhất.</a:t>
              </a:r>
              <a:endParaRPr lang="en-US" sz="3800">
                <a:solidFill>
                  <a:srgbClr val="000000"/>
                </a:solidFill>
                <a:ea typeface="Calibri" panose="020F0502020204030204" pitchFamily="34" charset="0"/>
                <a:cs typeface="Times New Roman" panose="02020603050405020304" pitchFamily="18" charset="0"/>
              </a:endParaRPr>
            </a:p>
          </p:txBody>
        </p:sp>
      </p:grpSp>
      <p:pic>
        <p:nvPicPr>
          <p:cNvPr id="12" name="Picture 11"/>
          <p:cNvPicPr>
            <a:picLocks noChangeAspect="1"/>
          </p:cNvPicPr>
          <p:nvPr/>
        </p:nvPicPr>
        <p:blipFill>
          <a:blip r:embed="rId5"/>
          <a:stretch>
            <a:fillRect/>
          </a:stretch>
        </p:blipFill>
        <p:spPr>
          <a:xfrm>
            <a:off x="16160214" y="1042454"/>
            <a:ext cx="963646" cy="963646"/>
          </a:xfrm>
          <a:prstGeom prst="rect">
            <a:avLst/>
          </a:prstGeom>
        </p:spPr>
      </p:pic>
    </p:spTree>
    <p:extLst>
      <p:ext uri="{BB962C8B-B14F-4D97-AF65-F5344CB8AC3E}">
        <p14:creationId xmlns:p14="http://schemas.microsoft.com/office/powerpoint/2010/main" val="402647256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6" name="Rectangle 5"/>
          <p:cNvSpPr/>
          <p:nvPr/>
        </p:nvSpPr>
        <p:spPr>
          <a:xfrm>
            <a:off x="7379505" y="510457"/>
            <a:ext cx="2919389" cy="938719"/>
          </a:xfrm>
          <a:prstGeom prst="rect">
            <a:avLst/>
          </a:prstGeom>
        </p:spPr>
        <p:txBody>
          <a:bodyPr wrap="none">
            <a:spAutoFit/>
          </a:bodyPr>
          <a:lstStyle/>
          <a:p>
            <a:pPr lvl="0" algn="ctr">
              <a:defRPr/>
            </a:pPr>
            <a:r>
              <a:rPr lang="vi-VN" sz="5500" b="1">
                <a:solidFill>
                  <a:srgbClr val="C00000"/>
                </a:solidFill>
                <a:cs typeface="Arial" panose="020B0604020202020204" pitchFamily="34" charset="0"/>
              </a:rPr>
              <a:t>Ghi nhớ</a:t>
            </a:r>
            <a:endPar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914400" y="1566027"/>
                <a:ext cx="16002000" cy="7768473"/>
              </a:xfrm>
              <a:prstGeom prst="rect">
                <a:avLst/>
              </a:prstGeom>
            </p:spPr>
            <p:txBody>
              <a:bodyPr wrap="square">
                <a:spAutoFit/>
              </a:bodyPr>
              <a:lstStyle/>
              <a:p>
                <a:pPr algn="just">
                  <a:lnSpc>
                    <a:spcPct val="160000"/>
                  </a:lnSpc>
                  <a:spcBef>
                    <a:spcPts val="300"/>
                  </a:spcBef>
                  <a:spcAft>
                    <a:spcPts val="300"/>
                  </a:spcAft>
                </a:pPr>
                <a:r>
                  <a:rPr lang="en-US" sz="3500">
                    <a:solidFill>
                      <a:srgbClr val="000000"/>
                    </a:solidFill>
                    <a:ea typeface="Arial" panose="020B0604020202020204" pitchFamily="34" charset="0"/>
                    <a:cs typeface="Times New Roman" panose="02020603050405020304" pitchFamily="18" charset="0"/>
                  </a:rPr>
                  <a:t>Giả sử </a:t>
                </a:r>
                <a14:m>
                  <m:oMath xmlns:m="http://schemas.openxmlformats.org/officeDocument/2006/math">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là hàm số liên tục trên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và có đạo hàm trên </a:t>
                </a:r>
                <a14:m>
                  <m:oMath xmlns:m="http://schemas.openxmlformats.org/officeDocument/2006/math">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e>
                    </m:d>
                  </m:oMath>
                </a14:m>
                <a:r>
                  <a:rPr lang="en-US" sz="3500">
                    <a:solidFill>
                      <a:srgbClr val="000000"/>
                    </a:solidFill>
                    <a:effectLst/>
                    <a:ea typeface="PMingLiU"/>
                    <a:cs typeface="Times New Roman" panose="02020603050405020304" pitchFamily="18" charset="0"/>
                  </a:rPr>
                  <a:t>, có thể trừ ra tại một số hữu hạn điểm mà tại đó hàm số không có đạo hàm. Giả sử      chỉ có hữu hạn điểm trong đoạn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e>
                    </m:d>
                  </m:oMath>
                </a14:m>
                <a:r>
                  <a:rPr lang="en-US" sz="3500">
                    <a:solidFill>
                      <a:srgbClr val="000000"/>
                    </a:solidFill>
                    <a:effectLst/>
                    <a:ea typeface="PMingLiU"/>
                    <a:cs typeface="Times New Roman" panose="02020603050405020304" pitchFamily="18" charset="0"/>
                  </a:rPr>
                  <a:t> mà đạo hàm </a:t>
                </a:r>
                <a14:m>
                  <m:oMath xmlns:m="http://schemas.openxmlformats.org/officeDocument/2006/math">
                    <m:sSup>
                      <m:sSup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pPr>
                      <m:e>
                        <m:r>
                          <a:rPr lang="en-US" sz="3500" i="1">
                            <a:solidFill>
                              <a:srgbClr val="000000"/>
                            </a:solidFill>
                            <a:effectLst/>
                            <a:latin typeface="Cambria Math" panose="02040503050406030204" pitchFamily="18" charset="0"/>
                            <a:ea typeface="PMingLiU"/>
                            <a:cs typeface="Times New Roman" panose="02020603050405020304" pitchFamily="18" charset="0"/>
                          </a:rPr>
                          <m:t>𝑓</m:t>
                        </m:r>
                      </m:e>
                      <m:sup>
                        <m:r>
                          <a:rPr lang="en-US" sz="35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d>
                  </m:oMath>
                </a14:m>
                <a:r>
                  <a:rPr lang="en-US" sz="3500">
                    <a:solidFill>
                      <a:srgbClr val="000000"/>
                    </a:solidFill>
                    <a:effectLst/>
                    <a:ea typeface="PMingLiU"/>
                    <a:cs typeface="Times New Roman" panose="02020603050405020304" pitchFamily="18" charset="0"/>
                  </a:rPr>
                  <a:t> bằng 0.</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spcBef>
                    <a:spcPts val="300"/>
                  </a:spcBef>
                  <a:spcAft>
                    <a:spcPts val="300"/>
                  </a:spcAft>
                </a:pPr>
                <a:r>
                  <a:rPr lang="en-US" sz="3500">
                    <a:solidFill>
                      <a:srgbClr val="000000"/>
                    </a:solidFill>
                    <a:effectLst/>
                    <a:ea typeface="PMingLiU"/>
                    <a:cs typeface="Times New Roman" panose="02020603050405020304" pitchFamily="18" charset="0"/>
                  </a:rPr>
                  <a:t>Các bước tìm giá trị lớn nhất, giá trị nhỏ nhất của hàm số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𝑓</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𝑥</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trên đoạn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e>
                    </m:d>
                  </m:oMath>
                </a14:m>
                <a:r>
                  <a:rPr lang="en-US" sz="3500">
                    <a:solidFill>
                      <a:srgbClr val="000000"/>
                    </a:solidFill>
                    <a:effectLst/>
                    <a:ea typeface="PMingLiU"/>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spcBef>
                    <a:spcPts val="300"/>
                  </a:spcBef>
                  <a:spcAft>
                    <a:spcPts val="300"/>
                  </a:spcAft>
                </a:pPr>
                <a:r>
                  <a:rPr lang="en-US" sz="3500">
                    <a:solidFill>
                      <a:srgbClr val="000000"/>
                    </a:solidFill>
                    <a:effectLst/>
                    <a:ea typeface="PMingLiU"/>
                    <a:cs typeface="Times New Roman" panose="02020603050405020304" pitchFamily="18" charset="0"/>
                  </a:rPr>
                  <a:t>1. Tìm các điểm </a:t>
                </a:r>
                <a14:m>
                  <m:oMath xmlns:m="http://schemas.openxmlformats.org/officeDocument/2006/math">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1</m:t>
                        </m:r>
                      </m:sub>
                    </m:sSub>
                    <m:r>
                      <a:rPr lang="en-US" sz="3500" i="1">
                        <a:solidFill>
                          <a:srgbClr val="000000"/>
                        </a:solidFill>
                        <a:effectLst/>
                        <a:latin typeface="Cambria Math" panose="02040503050406030204" pitchFamily="18" charset="0"/>
                        <a:ea typeface="PMingLiU"/>
                        <a:cs typeface="Times New Roman" panose="02020603050405020304" pitchFamily="18" charset="0"/>
                      </a:rPr>
                      <m:t>,</m:t>
                    </m:r>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2</m:t>
                        </m:r>
                      </m:sub>
                    </m:sSub>
                    <m:r>
                      <a:rPr lang="en-US" sz="3500" i="1">
                        <a:solidFill>
                          <a:srgbClr val="000000"/>
                        </a:solidFill>
                        <a:effectLst/>
                        <a:latin typeface="Cambria Math" panose="02040503050406030204" pitchFamily="18" charset="0"/>
                        <a:ea typeface="PMingLiU"/>
                        <a:cs typeface="Times New Roman" panose="02020603050405020304" pitchFamily="18" charset="0"/>
                      </a:rPr>
                      <m:t>,…,</m:t>
                    </m:r>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𝑛</m:t>
                        </m:r>
                      </m:sub>
                    </m:sSub>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tại đó </a:t>
                </a:r>
                <a14:m>
                  <m:oMath xmlns:m="http://schemas.openxmlformats.org/officeDocument/2006/math">
                    <m:sSup>
                      <m:sSup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pPr>
                      <m:e>
                        <m:r>
                          <a:rPr lang="en-US" sz="3500" i="1">
                            <a:solidFill>
                              <a:srgbClr val="000000"/>
                            </a:solidFill>
                            <a:effectLst/>
                            <a:latin typeface="Cambria Math" panose="02040503050406030204" pitchFamily="18" charset="0"/>
                            <a:ea typeface="PMingLiU"/>
                            <a:cs typeface="Times New Roman" panose="02020603050405020304" pitchFamily="18" charset="0"/>
                          </a:rPr>
                          <m:t>𝑓</m:t>
                        </m:r>
                      </m:e>
                      <m:sup>
                        <m:r>
                          <a:rPr lang="en-US" sz="35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d>
                  </m:oMath>
                </a14:m>
                <a:r>
                  <a:rPr lang="en-US" sz="3500">
                    <a:solidFill>
                      <a:srgbClr val="000000"/>
                    </a:solidFill>
                    <a:effectLst/>
                    <a:ea typeface="PMingLiU"/>
                    <a:cs typeface="Times New Roman" panose="02020603050405020304" pitchFamily="18" charset="0"/>
                  </a:rPr>
                  <a:t> bằng </a:t>
                </a:r>
                <a14:m>
                  <m:oMath xmlns:m="http://schemas.openxmlformats.org/officeDocument/2006/math">
                    <m:r>
                      <a:rPr lang="en-US" sz="3500" i="1" smtClean="0">
                        <a:solidFill>
                          <a:srgbClr val="000000"/>
                        </a:solidFill>
                        <a:effectLst/>
                        <a:latin typeface="Cambria Math" panose="02040503050406030204" pitchFamily="18" charset="0"/>
                        <a:ea typeface="PMingLiU"/>
                        <a:cs typeface="Times New Roman" panose="02020603050405020304" pitchFamily="18" charset="0"/>
                      </a:rPr>
                      <m:t>0</m:t>
                    </m:r>
                  </m:oMath>
                </a14:m>
                <a:r>
                  <a:rPr lang="en-US" sz="3500">
                    <a:solidFill>
                      <a:srgbClr val="000000"/>
                    </a:solidFill>
                    <a:effectLst/>
                    <a:ea typeface="PMingLiU"/>
                    <a:cs typeface="Times New Roman" panose="02020603050405020304" pitchFamily="18" charset="0"/>
                  </a:rPr>
                  <a:t> hoặc không tồn tại.</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spcBef>
                    <a:spcPts val="300"/>
                  </a:spcBef>
                  <a:spcAft>
                    <a:spcPts val="300"/>
                  </a:spcAft>
                </a:pPr>
                <a:r>
                  <a:rPr lang="en-US" sz="3500">
                    <a:solidFill>
                      <a:srgbClr val="000000"/>
                    </a:solidFill>
                    <a:effectLst/>
                    <a:ea typeface="PMingLiU"/>
                    <a:cs typeface="Times New Roman" panose="02020603050405020304" pitchFamily="18" charset="0"/>
                  </a:rPr>
                  <a:t>2. Tính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1</m:t>
                            </m:r>
                          </m:sub>
                        </m:sSub>
                      </m:e>
                    </m:d>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2</m:t>
                            </m:r>
                          </m:sub>
                        </m:sSub>
                      </m:e>
                    </m:d>
                    <m:r>
                      <a:rPr lang="en-US" sz="3500" i="1">
                        <a:solidFill>
                          <a:srgbClr val="000000"/>
                        </a:solidFill>
                        <a:effectLst/>
                        <a:latin typeface="Cambria Math" panose="02040503050406030204" pitchFamily="18" charset="0"/>
                        <a:ea typeface="PMingLiU"/>
                        <a:cs typeface="Times New Roman" panose="02020603050405020304" pitchFamily="18" charset="0"/>
                      </a:rPr>
                      <m:t>,…, </m:t>
                    </m:r>
                    <m:r>
                      <a:rPr lang="en-US" sz="35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𝑛</m:t>
                            </m:r>
                          </m:sub>
                        </m:sSub>
                      </m:e>
                    </m:d>
                    <m:r>
                      <a:rPr lang="en-US" sz="3500" i="1">
                        <a:solidFill>
                          <a:srgbClr val="000000"/>
                        </a:solidFill>
                        <a:effectLst/>
                        <a:latin typeface="Cambria Math" panose="02040503050406030204" pitchFamily="18" charset="0"/>
                        <a:ea typeface="PMingLiU"/>
                        <a:cs typeface="Times New Roman" panose="02020603050405020304" pitchFamily="18" charset="0"/>
                      </a:rPr>
                      <m:t>, </m:t>
                    </m:r>
                    <m:r>
                      <a:rPr lang="en-US" sz="3500" i="1">
                        <a:solidFill>
                          <a:srgbClr val="000000"/>
                        </a:solidFill>
                        <a:effectLst/>
                        <a:latin typeface="Cambria Math" panose="02040503050406030204" pitchFamily="18" charset="0"/>
                        <a:ea typeface="PMingLiU"/>
                        <a:cs typeface="Times New Roman" panose="02020603050405020304" pitchFamily="18" charset="0"/>
                      </a:rPr>
                      <m:t>𝑓</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và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𝑓</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pPr>
                <a:r>
                  <a:rPr lang="en-US" sz="3500">
                    <a:solidFill>
                      <a:srgbClr val="000000"/>
                    </a:solidFill>
                    <a:effectLst/>
                    <a:ea typeface="PMingLiU"/>
                    <a:cs typeface="Times New Roman" panose="02020603050405020304" pitchFamily="18" charset="0"/>
                  </a:rPr>
                  <a:t>3. Tìm số lớn nhất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𝑀</m:t>
                    </m:r>
                  </m:oMath>
                </a14:m>
                <a:r>
                  <a:rPr lang="en-US" sz="3500">
                    <a:solidFill>
                      <a:srgbClr val="000000"/>
                    </a:solidFill>
                    <a:effectLst/>
                    <a:ea typeface="PMingLiU"/>
                    <a:cs typeface="Times New Roman" panose="02020603050405020304" pitchFamily="18" charset="0"/>
                  </a:rPr>
                  <a:t> và số nhỏ nhất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𝑚</m:t>
                    </m:r>
                  </m:oMath>
                </a14:m>
                <a:r>
                  <a:rPr lang="en-US" sz="3500">
                    <a:solidFill>
                      <a:srgbClr val="000000"/>
                    </a:solidFill>
                    <a:effectLst/>
                    <a:ea typeface="PMingLiU"/>
                    <a:cs typeface="Times New Roman" panose="02020603050405020304" pitchFamily="18" charset="0"/>
                  </a:rPr>
                  <a:t> trong các số trên. Ta có:</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pPr>
                <a14:m>
                  <m:oMathPara xmlns:m="http://schemas.openxmlformats.org/officeDocument/2006/math">
                    <m:oMathParaPr>
                      <m:jc m:val="centerGroup"/>
                    </m:oMathParaPr>
                    <m:oMath xmlns:m="http://schemas.openxmlformats.org/officeDocument/2006/math">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14400" y="1566027"/>
                <a:ext cx="16002000" cy="7768473"/>
              </a:xfrm>
              <a:prstGeom prst="rect">
                <a:avLst/>
              </a:prstGeom>
              <a:blipFill>
                <a:blip r:embed="rId3"/>
                <a:stretch>
                  <a:fillRect l="-1105" r="-1105"/>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5297785" y="8267700"/>
            <a:ext cx="2932430" cy="1548518"/>
          </a:xfrm>
          <a:prstGeom prst="rect">
            <a:avLst/>
          </a:prstGeom>
        </p:spPr>
      </p:pic>
    </p:spTree>
    <p:extLst>
      <p:ext uri="{BB962C8B-B14F-4D97-AF65-F5344CB8AC3E}">
        <p14:creationId xmlns:p14="http://schemas.microsoft.com/office/powerpoint/2010/main" val="22312574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Rectangle 5"/>
          <p:cNvSpPr/>
          <p:nvPr/>
        </p:nvSpPr>
        <p:spPr>
          <a:xfrm>
            <a:off x="1226378" y="3201769"/>
            <a:ext cx="1210589"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4" name="Flowchart: Terminator 13"/>
          <p:cNvSpPr/>
          <p:nvPr/>
        </p:nvSpPr>
        <p:spPr>
          <a:xfrm>
            <a:off x="-453189" y="915263"/>
            <a:ext cx="2895600" cy="12192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4.</a:t>
            </a:r>
          </a:p>
        </p:txBody>
      </p:sp>
      <mc:AlternateContent xmlns:mc="http://schemas.openxmlformats.org/markup-compatibility/2006" xmlns:a14="http://schemas.microsoft.com/office/drawing/2010/main">
        <mc:Choice Requires="a14">
          <p:sp>
            <p:nvSpPr>
              <p:cNvPr id="15" name="Rectangle 14"/>
              <p:cNvSpPr/>
              <p:nvPr/>
            </p:nvSpPr>
            <p:spPr>
              <a:xfrm>
                <a:off x="2971800" y="647700"/>
                <a:ext cx="13931940" cy="165167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a:t>
                </a:r>
                <a:r>
                  <a:rPr kumimoji="0" lang="en-US" sz="3600" b="0" i="0" u="none" strike="noStrike" kern="1200" cap="none" spc="0" normalizeH="0" noProof="0">
                    <a:ln>
                      <a:noFill/>
                    </a:ln>
                    <a:solidFill>
                      <a:srgbClr val="000000"/>
                    </a:solidFill>
                    <a:effectLst/>
                    <a:uLnTx/>
                    <a:uFillTx/>
                    <a:latin typeface="Arial" panose="020B0604020202020204" pitchFamily="34" charset="0"/>
                    <a:ea typeface="+mn-ea"/>
                    <a:cs typeface="+mn-cs"/>
                  </a:rPr>
                  <a:t> giá trị lớn nhất và giá trị nhỏ nhất của hàm số </a:t>
                </a:r>
                <a14:m>
                  <m:oMath xmlns:m="http://schemas.openxmlformats.org/officeDocument/2006/math">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𝑦</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m:t>
                    </m:r>
                    <m:sSup>
                      <m:sSupPr>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ctrlPr>
                      </m:sSup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𝑥</m:t>
                        </m:r>
                      </m:e>
                      <m: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4</m:t>
                        </m:r>
                      </m:sup>
                    </m:s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−4</m:t>
                    </m:r>
                    <m:sSup>
                      <m:sSupPr>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ctrlPr>
                      </m:sSup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𝑥</m:t>
                        </m:r>
                      </m:e>
                      <m: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2</m:t>
                        </m:r>
                      </m:sup>
                    </m:sSup>
                    <m:r>
                      <a:rPr kumimoji="0" lang="en-US" sz="3600" b="0" i="0" u="none" strike="noStrike" kern="1200" cap="none" spc="0" normalizeH="0" noProof="0" smtClean="0">
                        <a:ln>
                          <a:noFill/>
                        </a:ln>
                        <a:solidFill>
                          <a:srgbClr val="000000"/>
                        </a:solidFill>
                        <a:effectLst/>
                        <a:uLnTx/>
                        <a:uFillTx/>
                        <a:latin typeface="Cambria Math" panose="02040503050406030204" pitchFamily="18" charset="0"/>
                        <a:ea typeface="+mn-ea"/>
                        <a:cs typeface="+mn-cs"/>
                      </a:rPr>
                      <m:t>+3</m:t>
                    </m:r>
                  </m:oMath>
                </a14:m>
                <a:r>
                  <a:rPr kumimoji="0" lang="en-US" sz="3600" b="0" i="0" u="none" strike="noStrike" kern="1200" cap="none" spc="0" normalizeH="0" baseline="0" noProof="0">
                    <a:ln>
                      <a:noFill/>
                    </a:ln>
                    <a:solidFill>
                      <a:srgbClr val="313F60"/>
                    </a:solidFill>
                    <a:effectLst/>
                    <a:uLnTx/>
                    <a:uFillTx/>
                    <a:latin typeface="Arial"/>
                    <a:ea typeface="+mn-ea"/>
                    <a:cs typeface="+mn-cs"/>
                  </a:rPr>
                  <a:t> </a:t>
                </a:r>
                <a:r>
                  <a:rPr kumimoji="0" lang="en-US" sz="3600" b="0" i="0" u="none" strike="noStrike" kern="1200" cap="none" spc="0" normalizeH="0" baseline="0" noProof="0">
                    <a:ln>
                      <a:noFill/>
                    </a:ln>
                    <a:solidFill>
                      <a:srgbClr val="000000"/>
                    </a:solidFill>
                    <a:effectLst/>
                    <a:uLnTx/>
                    <a:uFillTx/>
                    <a:latin typeface="Arial"/>
                    <a:ea typeface="+mn-ea"/>
                    <a:cs typeface="+mn-cs"/>
                  </a:rPr>
                  <a:t>trên</a:t>
                </a:r>
                <a:r>
                  <a:rPr kumimoji="0" lang="en-US" sz="3600" b="0" i="0" u="none" strike="noStrike" kern="1200" cap="none" spc="0" normalizeH="0" noProof="0">
                    <a:ln>
                      <a:noFill/>
                    </a:ln>
                    <a:solidFill>
                      <a:srgbClr val="000000"/>
                    </a:solidFill>
                    <a:effectLst/>
                    <a:uLnTx/>
                    <a:uFillTx/>
                    <a:latin typeface="Arial"/>
                    <a:ea typeface="+mn-ea"/>
                    <a:cs typeface="+mn-cs"/>
                  </a:rPr>
                  <a:t> đoạn </a:t>
                </a:r>
                <a14:m>
                  <m:oMath xmlns:m="http://schemas.openxmlformats.org/officeDocument/2006/math">
                    <m:d>
                      <m:dPr>
                        <m:begChr m:val="["/>
                        <m:endChr m:val="]"/>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ctrlPr>
                      </m:d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0;4</m:t>
                        </m:r>
                      </m:e>
                    </m:d>
                  </m:oMath>
                </a14:m>
                <a:r>
                  <a:rPr kumimoji="0" lang="en-US" sz="3600" b="0" i="0" u="none" strike="noStrike" kern="1200" cap="none" spc="0" normalizeH="0" baseline="0" noProof="0">
                    <a:ln>
                      <a:noFill/>
                    </a:ln>
                    <a:solidFill>
                      <a:srgbClr val="000000"/>
                    </a:solidFill>
                    <a:effectLst/>
                    <a:uLnTx/>
                    <a:uFillTx/>
                    <a:latin typeface="Arial"/>
                    <a:ea typeface="+mn-ea"/>
                    <a:cs typeface="+mn-cs"/>
                  </a:rPr>
                  <a:t>.</a:t>
                </a:r>
              </a:p>
            </p:txBody>
          </p:sp>
        </mc:Choice>
        <mc:Fallback xmlns="">
          <p:sp>
            <p:nvSpPr>
              <p:cNvPr id="15" name="Rectangle 14"/>
              <p:cNvSpPr>
                <a:spLocks noRot="1" noChangeAspect="1" noMove="1" noResize="1" noEditPoints="1" noAdjustHandles="1" noChangeArrowheads="1" noChangeShapeType="1" noTextEdit="1"/>
              </p:cNvSpPr>
              <p:nvPr/>
            </p:nvSpPr>
            <p:spPr>
              <a:xfrm>
                <a:off x="2971800" y="647700"/>
                <a:ext cx="13931940" cy="1651671"/>
              </a:xfrm>
              <a:prstGeom prst="rect">
                <a:avLst/>
              </a:prstGeom>
              <a:blipFill>
                <a:blip r:embed="rId3"/>
                <a:stretch>
                  <a:fillRect l="-1357" b="-12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226378" y="4686300"/>
                <a:ext cx="15975541" cy="4334263"/>
              </a:xfrm>
              <a:prstGeom prst="rect">
                <a:avLst/>
              </a:prstGeom>
            </p:spPr>
            <p:txBody>
              <a:bodyPr wrap="square">
                <a:spAutoFit/>
              </a:bodyPr>
              <a:lstStyle/>
              <a:p>
                <a:pPr lvl="0" algn="just">
                  <a:lnSpc>
                    <a:spcPct val="150000"/>
                  </a:lnSpc>
                  <a:spcBef>
                    <a:spcPts val="300"/>
                  </a:spcBef>
                  <a:spcAft>
                    <a:spcPts val="300"/>
                  </a:spcAft>
                  <a:defRPr/>
                </a:pPr>
                <a:r>
                  <a:rPr lang="en-US" sz="3600">
                    <a:solidFill>
                      <a:srgbClr val="000000"/>
                    </a:solidFill>
                  </a:rPr>
                  <a:t>Ta có: </a:t>
                </a:r>
                <a14:m>
                  <m:oMath xmlns:m="http://schemas.openxmlformats.org/officeDocument/2006/math">
                    <m:sSup>
                      <m:sSupPr>
                        <m:ctrlPr>
                          <a:rPr lang="en-US" sz="3600" b="0" i="1" smtClean="0">
                            <a:solidFill>
                              <a:srgbClr val="000000"/>
                            </a:solidFill>
                            <a:latin typeface="Cambria Math" panose="02040503050406030204" pitchFamily="18" charset="0"/>
                          </a:rPr>
                        </m:ctrlPr>
                      </m:sSupPr>
                      <m:e>
                        <m:r>
                          <a:rPr lang="en-US" sz="3600" b="0" i="1" smtClean="0">
                            <a:solidFill>
                              <a:srgbClr val="000000"/>
                            </a:solidFill>
                            <a:latin typeface="Cambria Math" panose="02040503050406030204" pitchFamily="18" charset="0"/>
                          </a:rPr>
                          <m:t>𝑦</m:t>
                        </m:r>
                      </m:e>
                      <m:sup>
                        <m:r>
                          <a:rPr lang="en-US" sz="3600" b="0" i="1" smtClean="0">
                            <a:solidFill>
                              <a:srgbClr val="000000"/>
                            </a:solidFill>
                            <a:latin typeface="Cambria Math" panose="02040503050406030204" pitchFamily="18" charset="0"/>
                          </a:rPr>
                          <m:t>′</m:t>
                        </m:r>
                      </m:sup>
                    </m:sSup>
                    <m:r>
                      <a:rPr lang="en-US" sz="3600" b="0" i="1" smtClean="0">
                        <a:solidFill>
                          <a:srgbClr val="000000"/>
                        </a:solidFill>
                        <a:latin typeface="Cambria Math" panose="02040503050406030204" pitchFamily="18" charset="0"/>
                      </a:rPr>
                      <m:t>=4</m:t>
                    </m:r>
                    <m:sSup>
                      <m:sSupPr>
                        <m:ctrlPr>
                          <a:rPr lang="en-US" sz="3600" i="1">
                            <a:solidFill>
                              <a:srgbClr val="000000"/>
                            </a:solidFill>
                            <a:latin typeface="Cambria Math" panose="02040503050406030204" pitchFamily="18" charset="0"/>
                          </a:rPr>
                        </m:ctrlPr>
                      </m:sSupPr>
                      <m:e>
                        <m:r>
                          <a:rPr lang="en-US" sz="3600" i="1">
                            <a:solidFill>
                              <a:srgbClr val="000000"/>
                            </a:solidFill>
                            <a:latin typeface="Cambria Math" panose="02040503050406030204" pitchFamily="18" charset="0"/>
                          </a:rPr>
                          <m:t>𝑥</m:t>
                        </m:r>
                      </m:e>
                      <m:sup>
                        <m:r>
                          <a:rPr lang="en-US" sz="3600" b="0" i="1" smtClean="0">
                            <a:solidFill>
                              <a:srgbClr val="000000"/>
                            </a:solidFill>
                            <a:latin typeface="Cambria Math" panose="02040503050406030204" pitchFamily="18" charset="0"/>
                          </a:rPr>
                          <m:t>3</m:t>
                        </m:r>
                      </m:sup>
                    </m:sSup>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8</m:t>
                    </m:r>
                    <m:r>
                      <a:rPr lang="en-US" sz="3600" b="0" i="1" smtClean="0">
                        <a:solidFill>
                          <a:srgbClr val="000000"/>
                        </a:solidFill>
                        <a:latin typeface="Cambria Math" panose="02040503050406030204" pitchFamily="18" charset="0"/>
                      </a:rPr>
                      <m:t>𝑥</m:t>
                    </m:r>
                    <m:r>
                      <a:rPr lang="en-US" sz="3600" b="0" i="0" smtClean="0">
                        <a:solidFill>
                          <a:srgbClr val="000000"/>
                        </a:solidFill>
                        <a:latin typeface="Cambria Math" panose="02040503050406030204" pitchFamily="18" charset="0"/>
                      </a:rPr>
                      <m:t>=4</m:t>
                    </m:r>
                    <m:r>
                      <a:rPr lang="en-US" sz="3600" b="0" i="1" smtClean="0">
                        <a:solidFill>
                          <a:srgbClr val="000000"/>
                        </a:solidFill>
                        <a:latin typeface="Cambria Math" panose="02040503050406030204" pitchFamily="18" charset="0"/>
                      </a:rPr>
                      <m:t>𝑥</m:t>
                    </m:r>
                    <m:d>
                      <m:dPr>
                        <m:ctrlPr>
                          <a:rPr lang="en-US" sz="3600" b="0" i="1" smtClean="0">
                            <a:solidFill>
                              <a:srgbClr val="000000"/>
                            </a:solidFill>
                            <a:latin typeface="Cambria Math" panose="02040503050406030204" pitchFamily="18" charset="0"/>
                          </a:rPr>
                        </m:ctrlPr>
                      </m:dPr>
                      <m:e>
                        <m:sSup>
                          <m:sSupPr>
                            <m:ctrlPr>
                              <a:rPr lang="en-US" sz="3600" b="0" i="1" smtClean="0">
                                <a:solidFill>
                                  <a:srgbClr val="000000"/>
                                </a:solidFill>
                                <a:latin typeface="Cambria Math" panose="02040503050406030204" pitchFamily="18" charset="0"/>
                              </a:rPr>
                            </m:ctrlPr>
                          </m:sSupPr>
                          <m:e>
                            <m:r>
                              <a:rPr lang="en-US" sz="3600" b="0" i="1" smtClean="0">
                                <a:solidFill>
                                  <a:srgbClr val="000000"/>
                                </a:solidFill>
                                <a:latin typeface="Cambria Math" panose="02040503050406030204" pitchFamily="18" charset="0"/>
                              </a:rPr>
                              <m:t>𝑥</m:t>
                            </m:r>
                          </m:e>
                          <m:sup>
                            <m:r>
                              <a:rPr lang="en-US" sz="3600" b="0" i="1" smtClean="0">
                                <a:solidFill>
                                  <a:srgbClr val="000000"/>
                                </a:solidFill>
                                <a:latin typeface="Cambria Math" panose="02040503050406030204" pitchFamily="18" charset="0"/>
                              </a:rPr>
                              <m:t>2</m:t>
                            </m:r>
                          </m:sup>
                        </m:sSup>
                        <m:r>
                          <a:rPr lang="en-US" sz="3600" b="0" i="1" smtClean="0">
                            <a:solidFill>
                              <a:srgbClr val="000000"/>
                            </a:solidFill>
                            <a:latin typeface="Cambria Math" panose="02040503050406030204" pitchFamily="18" charset="0"/>
                          </a:rPr>
                          <m:t>−2</m:t>
                        </m:r>
                      </m:e>
                    </m:d>
                    <m:r>
                      <a:rPr lang="en-US" sz="3600" b="0" i="1" smtClean="0">
                        <a:solidFill>
                          <a:srgbClr val="000000"/>
                        </a:solidFill>
                        <a:latin typeface="Cambria Math" panose="02040503050406030204" pitchFamily="18" charset="0"/>
                      </a:rPr>
                      <m:t>;  </m:t>
                    </m:r>
                    <m:sSup>
                      <m:sSupPr>
                        <m:ctrlPr>
                          <a:rPr lang="en-US" sz="3600" b="0" i="1" smtClean="0">
                            <a:solidFill>
                              <a:srgbClr val="000000"/>
                            </a:solidFill>
                            <a:latin typeface="Cambria Math" panose="02040503050406030204" pitchFamily="18" charset="0"/>
                          </a:rPr>
                        </m:ctrlPr>
                      </m:sSupPr>
                      <m:e>
                        <m:r>
                          <a:rPr lang="en-US" sz="3600" b="0" i="1" smtClean="0">
                            <a:solidFill>
                              <a:srgbClr val="000000"/>
                            </a:solidFill>
                            <a:latin typeface="Cambria Math" panose="02040503050406030204" pitchFamily="18" charset="0"/>
                          </a:rPr>
                          <m:t>𝑦</m:t>
                        </m:r>
                      </m:e>
                      <m:sup>
                        <m:r>
                          <a:rPr lang="en-US" sz="3600" b="0" i="1" smtClean="0">
                            <a:solidFill>
                              <a:srgbClr val="000000"/>
                            </a:solidFill>
                            <a:latin typeface="Cambria Math" panose="02040503050406030204" pitchFamily="18" charset="0"/>
                          </a:rPr>
                          <m:t>′</m:t>
                        </m:r>
                      </m:sup>
                    </m:sSup>
                    <m:r>
                      <a:rPr lang="en-US" sz="3600" b="0" i="1" smtClean="0">
                        <a:solidFill>
                          <a:srgbClr val="000000"/>
                        </a:solidFill>
                        <a:latin typeface="Cambria Math" panose="02040503050406030204" pitchFamily="18" charset="0"/>
                      </a:rPr>
                      <m:t>=0</m:t>
                    </m:r>
                  </m:oMath>
                </a14:m>
                <a:r>
                  <a:rPr lang="en-US" sz="3600" i="1">
                    <a:solidFill>
                      <a:srgbClr val="000000"/>
                    </a:solidFill>
                  </a:rPr>
                  <a:t> </a:t>
                </a:r>
                <a14:m>
                  <m:oMath xmlns:m="http://schemas.openxmlformats.org/officeDocument/2006/math">
                    <m:r>
                      <a:rPr lang="en-US" sz="3600" i="1">
                        <a:solidFill>
                          <a:srgbClr val="000000"/>
                        </a:solidFill>
                        <a:latin typeface="Cambria Math" panose="02040503050406030204" pitchFamily="18" charset="0"/>
                        <a:ea typeface="PMingLiU"/>
                        <a:cs typeface="Times New Roman" panose="02020603050405020304" pitchFamily="18" charset="0"/>
                      </a:rPr>
                      <m:t>⇔</m:t>
                    </m:r>
                    <m:r>
                      <a:rPr lang="en-US" sz="3600" b="0" i="1" smtClean="0">
                        <a:solidFill>
                          <a:srgbClr val="000000"/>
                        </a:solidFill>
                        <a:latin typeface="Cambria Math" panose="02040503050406030204" pitchFamily="18" charset="0"/>
                        <a:ea typeface="PMingLiU"/>
                        <a:cs typeface="Times New Roman" panose="02020603050405020304" pitchFamily="18" charset="0"/>
                      </a:rPr>
                      <m:t>𝑥</m:t>
                    </m:r>
                    <m:r>
                      <a:rPr lang="en-US" sz="3600" b="0" i="1" smtClean="0">
                        <a:solidFill>
                          <a:srgbClr val="000000"/>
                        </a:solidFill>
                        <a:latin typeface="Cambria Math" panose="02040503050406030204" pitchFamily="18" charset="0"/>
                        <a:ea typeface="PMingLiU"/>
                        <a:cs typeface="Times New Roman" panose="02020603050405020304" pitchFamily="18" charset="0"/>
                      </a:rPr>
                      <m:t>=0</m:t>
                    </m:r>
                  </m:oMath>
                </a14:m>
                <a:r>
                  <a:rPr lang="en-US" sz="3600">
                    <a:solidFill>
                      <a:srgbClr val="000000"/>
                    </a:solidFill>
                  </a:rPr>
                  <a:t> hoặc </a:t>
                </a:r>
                <a14:m>
                  <m:oMath xmlns:m="http://schemas.openxmlformats.org/officeDocument/2006/math">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m:t>
                    </m:r>
                    <m:rad>
                      <m:radPr>
                        <m:degHide m:val="on"/>
                        <m:ctrlPr>
                          <a:rPr lang="en-US" sz="3600" i="1" smtClean="0">
                            <a:solidFill>
                              <a:srgbClr val="000000"/>
                            </a:solidFill>
                            <a:latin typeface="Cambria Math" panose="02040503050406030204" pitchFamily="18" charset="0"/>
                            <a:cs typeface="Times New Roman" panose="02020603050405020304" pitchFamily="18" charset="0"/>
                          </a:rPr>
                        </m:ctrlPr>
                      </m:radPr>
                      <m:deg/>
                      <m:e>
                        <m:r>
                          <a:rPr lang="en-US" sz="3600" b="0" i="1" smtClean="0">
                            <a:solidFill>
                              <a:srgbClr val="000000"/>
                            </a:solidFill>
                            <a:latin typeface="Cambria Math" panose="02040503050406030204" pitchFamily="18" charset="0"/>
                            <a:cs typeface="Times New Roman" panose="02020603050405020304" pitchFamily="18" charset="0"/>
                          </a:rPr>
                          <m:t>2</m:t>
                        </m:r>
                      </m:e>
                    </m:rad>
                  </m:oMath>
                </a14:m>
                <a:r>
                  <a:rPr lang="en-US" sz="3600">
                    <a:solidFill>
                      <a:srgbClr val="000000"/>
                    </a:solidFill>
                  </a:rPr>
                  <a:t> (vì </a:t>
                </a:r>
                <a14:m>
                  <m:oMath xmlns:m="http://schemas.openxmlformats.org/officeDocument/2006/math">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 </m:t>
                    </m:r>
                    <m:r>
                      <a:rPr lang="el-GR" sz="3600" i="1">
                        <a:solidFill>
                          <a:srgbClr val="000000"/>
                        </a:solidFill>
                        <a:latin typeface="Cambria Math" panose="02040503050406030204" pitchFamily="18" charset="0"/>
                        <a:ea typeface="Cambria Math" panose="02040503050406030204" pitchFamily="18" charset="0"/>
                      </a:rPr>
                      <m:t>𝜖</m:t>
                    </m:r>
                    <m:r>
                      <a:rPr lang="en-US" sz="3600" b="0" i="1" smtClean="0">
                        <a:solidFill>
                          <a:srgbClr val="000000"/>
                        </a:solidFill>
                        <a:latin typeface="Cambria Math" panose="02040503050406030204" pitchFamily="18" charset="0"/>
                        <a:ea typeface="Cambria Math" panose="02040503050406030204" pitchFamily="18" charset="0"/>
                      </a:rPr>
                      <m:t> </m:t>
                    </m:r>
                    <m:d>
                      <m:dPr>
                        <m:begChr m:val="["/>
                        <m:endChr m:val="]"/>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0;4</m:t>
                        </m:r>
                      </m:e>
                    </m:d>
                  </m:oMath>
                </a14:m>
                <a:r>
                  <a:rPr lang="en-US" sz="3600">
                    <a:solidFill>
                      <a:srgbClr val="000000"/>
                    </a:solidFill>
                  </a:rPr>
                  <a:t>)</a:t>
                </a:r>
              </a:p>
              <a:p>
                <a:pPr lvl="0" algn="just">
                  <a:lnSpc>
                    <a:spcPct val="150000"/>
                  </a:lnSpc>
                  <a:spcBef>
                    <a:spcPts val="300"/>
                  </a:spcBef>
                  <a:spcAft>
                    <a:spcPts val="300"/>
                  </a:spcAft>
                  <a:defRPr/>
                </a:pPr>
                <a:r>
                  <a:rPr lang="en-US" sz="3600">
                    <a:solidFill>
                      <a:srgbClr val="000000"/>
                    </a:solidFill>
                  </a:rPr>
                  <a:t>          </a:t>
                </a:r>
                <a14:m>
                  <m:oMath xmlns:m="http://schemas.openxmlformats.org/officeDocument/2006/math">
                    <m:r>
                      <a:rPr lang="en-US" sz="3600" b="0" i="1" smtClean="0">
                        <a:solidFill>
                          <a:srgbClr val="000000"/>
                        </a:solidFill>
                        <a:latin typeface="Cambria Math" panose="02040503050406030204" pitchFamily="18" charset="0"/>
                      </a:rPr>
                      <m:t>𝑦</m:t>
                    </m:r>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0</m:t>
                        </m:r>
                      </m:e>
                    </m:d>
                    <m:r>
                      <a:rPr lang="en-US" sz="3600" b="0" i="1" smtClean="0">
                        <a:solidFill>
                          <a:srgbClr val="000000"/>
                        </a:solidFill>
                        <a:latin typeface="Cambria Math" panose="02040503050406030204" pitchFamily="18" charset="0"/>
                      </a:rPr>
                      <m:t>=3;      </m:t>
                    </m:r>
                    <m:r>
                      <a:rPr lang="en-US" sz="3600" b="0" i="1" smtClean="0">
                        <a:solidFill>
                          <a:srgbClr val="000000"/>
                        </a:solidFill>
                        <a:latin typeface="Cambria Math" panose="02040503050406030204" pitchFamily="18" charset="0"/>
                      </a:rPr>
                      <m:t>𝑦</m:t>
                    </m:r>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4</m:t>
                        </m:r>
                      </m:e>
                    </m:d>
                    <m:r>
                      <a:rPr lang="en-US" sz="3600" b="0" i="1" smtClean="0">
                        <a:solidFill>
                          <a:srgbClr val="000000"/>
                        </a:solidFill>
                        <a:latin typeface="Cambria Math" panose="02040503050406030204" pitchFamily="18" charset="0"/>
                      </a:rPr>
                      <m:t>=195;        </m:t>
                    </m:r>
                    <m:r>
                      <a:rPr lang="en-US" sz="3600" b="0" i="1" smtClean="0">
                        <a:solidFill>
                          <a:srgbClr val="000000"/>
                        </a:solidFill>
                        <a:latin typeface="Cambria Math" panose="02040503050406030204" pitchFamily="18" charset="0"/>
                      </a:rPr>
                      <m:t>𝑦</m:t>
                    </m:r>
                    <m:d>
                      <m:dPr>
                        <m:ctrlPr>
                          <a:rPr lang="en-US" sz="3600" b="0" i="1" smtClean="0">
                            <a:solidFill>
                              <a:srgbClr val="000000"/>
                            </a:solidFill>
                            <a:latin typeface="Cambria Math" panose="02040503050406030204" pitchFamily="18" charset="0"/>
                          </a:rPr>
                        </m:ctrlPr>
                      </m:dPr>
                      <m:e>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e>
                    </m:d>
                    <m:r>
                      <a:rPr lang="en-US" sz="3600" b="0" i="1" smtClean="0">
                        <a:solidFill>
                          <a:srgbClr val="000000"/>
                        </a:solidFill>
                        <a:latin typeface="Cambria Math" panose="02040503050406030204" pitchFamily="18" charset="0"/>
                        <a:cs typeface="Times New Roman" panose="02020603050405020304" pitchFamily="18" charset="0"/>
                      </a:rPr>
                      <m:t>=−1</m:t>
                    </m:r>
                  </m:oMath>
                </a14:m>
                <a:r>
                  <a:rPr lang="en-US" sz="3600">
                    <a:solidFill>
                      <a:srgbClr val="000000"/>
                    </a:solidFill>
                  </a:rPr>
                  <a:t>  </a:t>
                </a:r>
              </a:p>
              <a:p>
                <a:pPr lvl="0" algn="just">
                  <a:lnSpc>
                    <a:spcPct val="150000"/>
                  </a:lnSpc>
                  <a:spcBef>
                    <a:spcPts val="300"/>
                  </a:spcBef>
                  <a:spcAft>
                    <a:spcPts val="300"/>
                  </a:spcAft>
                  <a:defRPr/>
                </a:pPr>
                <a:r>
                  <a:rPr lang="en-US" sz="3600">
                    <a:solidFill>
                      <a:srgbClr val="000000"/>
                    </a:solidFill>
                  </a:rPr>
                  <a:t>Do đó: </a:t>
                </a:r>
              </a:p>
              <a:p>
                <a:pPr lvl="0" algn="just">
                  <a:lnSpc>
                    <a:spcPct val="150000"/>
                  </a:lnSpc>
                  <a:spcBef>
                    <a:spcPts val="300"/>
                  </a:spcBef>
                  <a:spcAft>
                    <a:spcPts val="300"/>
                  </a:spcAft>
                  <a:defRPr/>
                </a:pPr>
                <a14:m>
                  <m:oMathPara xmlns:m="http://schemas.openxmlformats.org/officeDocument/2006/math">
                    <m:oMathParaPr>
                      <m:jc m:val="centerGroup"/>
                    </m:oMathParaPr>
                    <m:oMath xmlns:m="http://schemas.openxmlformats.org/officeDocument/2006/math">
                      <m:func>
                        <m:func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𝑚𝑎𝑥</m:t>
                              </m:r>
                            </m:e>
                            <m:lim>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0</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
                            <m:dPr>
                              <m:ctrlP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e>
                          </m:d>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=195</m:t>
                          </m:r>
                        </m:e>
                      </m:func>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func>
                        <m:func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0;4</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func>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e>
                      </m:d>
                      <m:r>
                        <a:rPr lang="en-US" sz="3600" b="0" i="1" smtClean="0">
                          <a:solidFill>
                            <a:srgbClr val="000000"/>
                          </a:solidFill>
                          <a:latin typeface="Cambria Math" panose="02040503050406030204" pitchFamily="18" charset="0"/>
                          <a:cs typeface="Times New Roman" panose="02020603050405020304" pitchFamily="18" charset="0"/>
                        </a:rPr>
                        <m:t>=−1.</m:t>
                      </m:r>
                    </m:oMath>
                  </m:oMathPara>
                </a14:m>
                <a:endParaRPr lang="vi-VN" sz="360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226378" y="4686300"/>
                <a:ext cx="15975541" cy="4334263"/>
              </a:xfrm>
              <a:prstGeom prst="rect">
                <a:avLst/>
              </a:prstGeom>
              <a:blipFill>
                <a:blip r:embed="rId4"/>
                <a:stretch>
                  <a:fillRect l="-1145" r="-382"/>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flipH="1">
            <a:off x="16611600" y="7429500"/>
            <a:ext cx="1011649" cy="2447537"/>
          </a:xfrm>
          <a:prstGeom prst="rect">
            <a:avLst/>
          </a:prstGeom>
        </p:spPr>
      </p:pic>
    </p:spTree>
    <p:extLst>
      <p:ext uri="{BB962C8B-B14F-4D97-AF65-F5344CB8AC3E}">
        <p14:creationId xmlns:p14="http://schemas.microsoft.com/office/powerpoint/2010/main" val="248808122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2" name="Group 11"/>
          <p:cNvGrpSpPr/>
          <p:nvPr/>
        </p:nvGrpSpPr>
        <p:grpSpPr>
          <a:xfrm>
            <a:off x="837956" y="9639300"/>
            <a:ext cx="16976800" cy="152400"/>
            <a:chOff x="604298" y="4921483"/>
            <a:chExt cx="8111159" cy="108454"/>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 name="Rectangle 3"/>
              <p:cNvSpPr/>
              <p:nvPr/>
            </p:nvSpPr>
            <p:spPr>
              <a:xfrm>
                <a:off x="3213060" y="3770106"/>
                <a:ext cx="13716000" cy="5411994"/>
              </a:xfrm>
              <a:prstGeom prst="rect">
                <a:avLst/>
              </a:prstGeom>
            </p:spPr>
            <p:txBody>
              <a:bodyPr wrap="square">
                <a:spAutoFit/>
              </a:bodyPr>
              <a:lstStyle/>
              <a:p>
                <a:pPr lvl="0" algn="just">
                  <a:lnSpc>
                    <a:spcPct val="130000"/>
                  </a:lnSpc>
                </a:pPr>
                <a:r>
                  <a:rPr kumimoji="0" lang="en-US" sz="3600" b="0" i="0" u="none" strike="noStrike" kern="1200" cap="none" spc="0" normalizeH="0" baseline="0" noProof="0">
                    <a:ln>
                      <a:noFill/>
                    </a:ln>
                    <a:solidFill>
                      <a:srgbClr val="000000"/>
                    </a:solidFill>
                    <a:effectLst/>
                    <a:uLnTx/>
                    <a:uFillTx/>
                    <a:latin typeface="Arial" panose="020B0604020202020204" pitchFamily="34" charset="0"/>
                  </a:rPr>
                  <a:t>Ta có:</a:t>
                </a:r>
                <a:r>
                  <a:rPr kumimoji="0" lang="en-US" sz="3600" b="0" i="0" u="none" strike="noStrike" kern="1200" cap="none" spc="0" normalizeH="0" noProof="0">
                    <a:ln>
                      <a:noFill/>
                    </a:ln>
                    <a:solidFill>
                      <a:srgbClr val="000000"/>
                    </a:solidFill>
                    <a:effectLst/>
                    <a:uLnTx/>
                    <a:uFillTx/>
                    <a:latin typeface="Arial" panose="020B0604020202020204" pitchFamily="34" charset="0"/>
                  </a:rPr>
                  <a:t> </a:t>
                </a:r>
                <a14:m>
                  <m:oMath xmlns:m="http://schemas.openxmlformats.org/officeDocument/2006/math">
                    <m:sSup>
                      <m:sSupPr>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ctrlPr>
                      </m:sSup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𝑦</m:t>
                        </m:r>
                      </m:e>
                      <m: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m:t>
                        </m:r>
                      </m:sup>
                    </m:s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𝑐𝑜𝑠𝑥</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𝑠𝑖𝑛𝑥</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 </m:t>
                    </m:r>
                  </m:oMath>
                </a14:m>
                <a:endParaRPr kumimoji="0" lang="en-US" sz="3600" b="0" i="1" u="none" strike="noStrike" kern="1200" cap="none" spc="0" normalizeH="0" noProof="0">
                  <a:ln>
                    <a:noFill/>
                  </a:ln>
                  <a:solidFill>
                    <a:srgbClr val="000000"/>
                  </a:solidFill>
                  <a:effectLst/>
                  <a:uLnTx/>
                  <a:uFillTx/>
                  <a:latin typeface="Cambria Math" panose="02040503050406030204" pitchFamily="18" charset="0"/>
                </a:endParaRPr>
              </a:p>
              <a:p>
                <a:pPr lvl="0" algn="just">
                  <a:lnSpc>
                    <a:spcPct val="130000"/>
                  </a:lnSpc>
                </a:pPr>
                <a14:m>
                  <m:oMathPara xmlns:m="http://schemas.openxmlformats.org/officeDocument/2006/math">
                    <m:oMathParaPr>
                      <m:jc m:val="left"/>
                    </m:oMathParaPr>
                    <m:oMath xmlns:m="http://schemas.openxmlformats.org/officeDocument/2006/math">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             </m:t>
                      </m:r>
                      <m:sSup>
                        <m:sSupPr>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ctrlPr>
                        </m:sSup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𝑦</m:t>
                          </m:r>
                        </m:e>
                        <m: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m:t>
                          </m:r>
                        </m:sup>
                      </m:s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=0</m:t>
                      </m:r>
                      <m:r>
                        <a:rPr lang="en-US" sz="3600" i="1">
                          <a:solidFill>
                            <a:srgbClr val="000000"/>
                          </a:solidFill>
                          <a:latin typeface="Cambria Math" panose="02040503050406030204" pitchFamily="18" charset="0"/>
                          <a:ea typeface="PMingLiU"/>
                          <a:cs typeface="Times New Roman" panose="02020603050405020304" pitchFamily="18" charset="0"/>
                        </a:rPr>
                        <m:t>⇔</m:t>
                      </m:r>
                      <m:r>
                        <a:rPr lang="en-US" sz="3600" i="1">
                          <a:solidFill>
                            <a:srgbClr val="000000"/>
                          </a:solidFill>
                          <a:latin typeface="Cambria Math" panose="02040503050406030204" pitchFamily="18" charset="0"/>
                          <a:ea typeface="PMingLiU"/>
                          <a:cs typeface="Times New Roman" panose="02020603050405020304" pitchFamily="18" charset="0"/>
                        </a:rPr>
                        <m:t>𝑐𝑜𝑠𝑥</m:t>
                      </m:r>
                      <m:r>
                        <a:rPr lang="en-US" sz="3600" i="1">
                          <a:solidFill>
                            <a:srgbClr val="000000"/>
                          </a:solidFill>
                          <a:latin typeface="Cambria Math" panose="02040503050406030204" pitchFamily="18" charset="0"/>
                          <a:ea typeface="PMingLiU"/>
                          <a:cs typeface="Times New Roman" panose="02020603050405020304" pitchFamily="18" charset="0"/>
                        </a:rPr>
                        <m:t>=</m:t>
                      </m:r>
                      <m:r>
                        <a:rPr lang="en-US" sz="3600" i="1">
                          <a:solidFill>
                            <a:srgbClr val="000000"/>
                          </a:solidFill>
                          <a:latin typeface="Cambria Math" panose="02040503050406030204" pitchFamily="18" charset="0"/>
                          <a:ea typeface="PMingLiU"/>
                          <a:cs typeface="Times New Roman" panose="02020603050405020304" pitchFamily="18" charset="0"/>
                        </a:rPr>
                        <m:t>𝑠𝑖𝑛𝑥</m:t>
                      </m:r>
                      <m:r>
                        <a:rPr lang="en-US" sz="3600" i="1">
                          <a:solidFill>
                            <a:srgbClr val="000000"/>
                          </a:solidFill>
                          <a:latin typeface="Cambria Math" panose="02040503050406030204" pitchFamily="18" charset="0"/>
                          <a:ea typeface="PMingLiU"/>
                          <a:cs typeface="Times New Roman" panose="02020603050405020304" pitchFamily="18" charset="0"/>
                        </a:rPr>
                        <m:t>⇔</m:t>
                      </m:r>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m:t>
                      </m:r>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r>
                        <m:rPr>
                          <m:nor/>
                        </m:rPr>
                        <a:rPr lang="en-US" sz="3600">
                          <a:solidFill>
                            <a:srgbClr val="000000"/>
                          </a:solidFill>
                          <a:latin typeface="Arial" panose="020B0604020202020204" pitchFamily="34" charset="0"/>
                        </a:rPr>
                        <m:t> </m:t>
                      </m:r>
                      <m:r>
                        <m:rPr>
                          <m:nor/>
                        </m:rPr>
                        <a:rPr lang="en-US" sz="3600">
                          <a:solidFill>
                            <a:srgbClr val="000000"/>
                          </a:solidFill>
                          <a:latin typeface="Arial" panose="020B0604020202020204" pitchFamily="34" charset="0"/>
                        </a:rPr>
                        <m:t>ho</m:t>
                      </m:r>
                      <m:r>
                        <m:rPr>
                          <m:nor/>
                        </m:rPr>
                        <a:rPr lang="en-US" sz="3600">
                          <a:solidFill>
                            <a:srgbClr val="000000"/>
                          </a:solidFill>
                          <a:latin typeface="Arial" panose="020B0604020202020204" pitchFamily="34" charset="0"/>
                        </a:rPr>
                        <m:t>ặ</m:t>
                      </m:r>
                      <m:r>
                        <m:rPr>
                          <m:nor/>
                        </m:rPr>
                        <a:rPr lang="en-US" sz="3600">
                          <a:solidFill>
                            <a:srgbClr val="000000"/>
                          </a:solidFill>
                          <a:latin typeface="Arial" panose="020B0604020202020204" pitchFamily="34" charset="0"/>
                        </a:rPr>
                        <m:t>c</m:t>
                      </m:r>
                      <m:r>
                        <m:rPr>
                          <m:nor/>
                        </m:rPr>
                        <a:rPr lang="en-US" sz="3600">
                          <a:solidFill>
                            <a:srgbClr val="000000"/>
                          </a:solidFill>
                          <a:latin typeface="Arial" panose="020B0604020202020204" pitchFamily="34" charset="0"/>
                        </a:rPr>
                        <m:t> </m:t>
                      </m:r>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m:t>
                      </m:r>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cs typeface="Times New Roman" panose="02020603050405020304" pitchFamily="18" charset="0"/>
                            </a:rPr>
                            <m:t>5</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r>
                        <m:rPr>
                          <m:nor/>
                        </m:rPr>
                        <a:rPr lang="en-US" sz="3600">
                          <a:solidFill>
                            <a:srgbClr val="000000"/>
                          </a:solidFill>
                          <a:latin typeface="Arial" panose="020B0604020202020204" pitchFamily="34" charset="0"/>
                        </a:rPr>
                        <m:t> (</m:t>
                      </m:r>
                      <m:r>
                        <m:rPr>
                          <m:nor/>
                        </m:rPr>
                        <a:rPr lang="en-US" sz="3600">
                          <a:solidFill>
                            <a:srgbClr val="000000"/>
                          </a:solidFill>
                          <a:latin typeface="Arial" panose="020B0604020202020204" pitchFamily="34" charset="0"/>
                        </a:rPr>
                        <m:t>v</m:t>
                      </m:r>
                      <m:r>
                        <m:rPr>
                          <m:nor/>
                        </m:rPr>
                        <a:rPr lang="en-US" sz="3600">
                          <a:solidFill>
                            <a:srgbClr val="000000"/>
                          </a:solidFill>
                          <a:latin typeface="Arial" panose="020B0604020202020204" pitchFamily="34" charset="0"/>
                        </a:rPr>
                        <m:t>ì</m:t>
                      </m:r>
                      <m:r>
                        <a:rPr lang="en-US" sz="3600" b="0" i="1" smtClean="0">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 </m:t>
                      </m:r>
                      <m:r>
                        <a:rPr lang="el-GR" sz="3600" i="1">
                          <a:solidFill>
                            <a:srgbClr val="000000"/>
                          </a:solidFill>
                          <a:latin typeface="Cambria Math" panose="02040503050406030204" pitchFamily="18" charset="0"/>
                          <a:ea typeface="Cambria Math" panose="02040503050406030204" pitchFamily="18" charset="0"/>
                        </a:rPr>
                        <m:t>𝜖</m:t>
                      </m:r>
                      <m:r>
                        <a:rPr lang="en-US" sz="3600" i="1">
                          <a:solidFill>
                            <a:srgbClr val="000000"/>
                          </a:solidFill>
                          <a:latin typeface="Cambria Math" panose="02040503050406030204" pitchFamily="18" charset="0"/>
                          <a:ea typeface="Cambria Math" panose="02040503050406030204" pitchFamily="18" charset="0"/>
                        </a:rPr>
                        <m:t> </m:t>
                      </m:r>
                      <m:d>
                        <m:dPr>
                          <m:begChr m:val="["/>
                          <m:endChr m:val="]"/>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0;4</m:t>
                          </m:r>
                        </m:e>
                      </m:d>
                      <m:r>
                        <m:rPr>
                          <m:nor/>
                        </m:rPr>
                        <a:rPr lang="en-US" sz="3600">
                          <a:solidFill>
                            <a:srgbClr val="000000"/>
                          </a:solidFill>
                          <a:latin typeface="Arial" panose="020B0604020202020204" pitchFamily="34" charset="0"/>
                        </a:rPr>
                        <m:t>)</m:t>
                      </m:r>
                    </m:oMath>
                  </m:oMathPara>
                </a14:m>
                <a:endParaRPr kumimoji="0" lang="en-US" sz="3600" b="0" i="0" u="none" strike="noStrike" kern="1200" cap="none" spc="0" normalizeH="0" baseline="0" noProof="0">
                  <a:ln>
                    <a:noFill/>
                  </a:ln>
                  <a:solidFill>
                    <a:srgbClr val="000000"/>
                  </a:solidFill>
                  <a:effectLst/>
                  <a:uLnTx/>
                  <a:uFillTx/>
                  <a:latin typeface="Arial" panose="020B0604020202020204" pitchFamily="34" charset="0"/>
                </a:endParaRPr>
              </a:p>
              <a:p>
                <a:pPr lvl="0" algn="just">
                  <a:lnSpc>
                    <a:spcPct val="130000"/>
                  </a:lnSpc>
                  <a:defRPr/>
                </a:pPr>
                <a14:m>
                  <m:oMathPara xmlns:m="http://schemas.openxmlformats.org/officeDocument/2006/math">
                    <m:oMathParaPr>
                      <m:jc m:val="left"/>
                    </m:oMathParaPr>
                    <m:oMath xmlns:m="http://schemas.openxmlformats.org/officeDocument/2006/math">
                      <m:r>
                        <a:rPr lang="en-US" sz="3600" b="0" i="1" smtClean="0">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0</m:t>
                          </m:r>
                        </m:e>
                      </m:d>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1</m:t>
                      </m:r>
                      <m:r>
                        <a:rPr lang="en-US" sz="3600" i="1">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2</m:t>
                          </m:r>
                          <m:r>
                            <a:rPr lang="en-US" sz="3600" b="0" i="1" smtClean="0">
                              <a:solidFill>
                                <a:srgbClr val="000000"/>
                              </a:solidFill>
                              <a:latin typeface="Cambria Math" panose="02040503050406030204" pitchFamily="18" charset="0"/>
                              <a:ea typeface="Cambria Math" panose="02040503050406030204" pitchFamily="18" charset="0"/>
                            </a:rPr>
                            <m:t>𝜋</m:t>
                          </m:r>
                        </m:e>
                      </m:d>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1</m:t>
                      </m:r>
                      <m:r>
                        <a:rPr lang="en-US" sz="3600" i="1">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e>
                      </m:d>
                      <m:r>
                        <a:rPr lang="en-US" sz="3600" i="1">
                          <a:solidFill>
                            <a:srgbClr val="000000"/>
                          </a:solidFill>
                          <a:latin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r>
                        <a:rPr lang="en-US" sz="3600" b="0" i="1" smtClean="0">
                          <a:solidFill>
                            <a:srgbClr val="000000"/>
                          </a:solidFill>
                          <a:latin typeface="Cambria Math" panose="02040503050406030204" pitchFamily="18" charset="0"/>
                          <a:cs typeface="Times New Roman" panose="02020603050405020304" pitchFamily="18" charset="0"/>
                        </a:rPr>
                        <m:t>;        </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b="0" i="1" smtClean="0">
                                  <a:solidFill>
                                    <a:srgbClr val="000000"/>
                                  </a:solidFill>
                                  <a:latin typeface="Cambria Math" panose="02040503050406030204" pitchFamily="18" charset="0"/>
                                  <a:cs typeface="Times New Roman" panose="02020603050405020304" pitchFamily="18" charset="0"/>
                                </a:rPr>
                                <m:t>5</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e>
                      </m:d>
                      <m:r>
                        <a:rPr lang="en-US" sz="3600" i="1">
                          <a:solidFill>
                            <a:srgbClr val="000000"/>
                          </a:solidFill>
                          <a:latin typeface="Cambria Math" panose="02040503050406030204" pitchFamily="18" charset="0"/>
                          <a:cs typeface="Times New Roman" panose="02020603050405020304" pitchFamily="18" charset="0"/>
                        </a:rPr>
                        <m:t>=</m:t>
                      </m:r>
                      <m:r>
                        <a:rPr lang="en-US" sz="3600" b="0" i="1" smtClean="0">
                          <a:solidFill>
                            <a:srgbClr val="000000"/>
                          </a:solidFill>
                          <a:latin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oMath>
                  </m:oMathPara>
                </a14:m>
                <a:endParaRPr lang="en-US" sz="3600">
                  <a:solidFill>
                    <a:srgbClr val="000000"/>
                  </a:solidFill>
                </a:endParaRPr>
              </a:p>
              <a:p>
                <a:pPr lvl="0" algn="just">
                  <a:lnSpc>
                    <a:spcPct val="130000"/>
                  </a:lnSpc>
                  <a:defRPr/>
                </a:pPr>
                <a14:m>
                  <m:oMathPara xmlns:m="http://schemas.openxmlformats.org/officeDocument/2006/math">
                    <m:oMathParaPr>
                      <m:jc m:val="left"/>
                    </m:oMathParaPr>
                    <m:oMath xmlns:m="http://schemas.openxmlformats.org/officeDocument/2006/math">
                      <m:r>
                        <m:rPr>
                          <m:nor/>
                        </m:rPr>
                        <a:rPr lang="en-US" sz="3600">
                          <a:solidFill>
                            <a:srgbClr val="000000"/>
                          </a:solidFill>
                        </a:rPr>
                        <m:t>Do</m:t>
                      </m:r>
                      <m:r>
                        <m:rPr>
                          <m:nor/>
                        </m:rPr>
                        <a:rPr lang="en-US" sz="3600">
                          <a:solidFill>
                            <a:srgbClr val="000000"/>
                          </a:solidFill>
                        </a:rPr>
                        <m:t> đó:</m:t>
                      </m:r>
                      <m:func>
                        <m:func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𝑚𝑎𝑥</m:t>
                              </m:r>
                            </m:e>
                            <m:lim>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[0;</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e>
                          </m:d>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e>
                      </m:func>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func>
                        <m:func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[0;2</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func>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cs typeface="Times New Roman" panose="02020603050405020304" pitchFamily="18" charset="0"/>
                                </a:rPr>
                                <m:t>5</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e>
                      </m:d>
                      <m:r>
                        <a:rPr lang="en-US" sz="3600" i="1">
                          <a:solidFill>
                            <a:srgbClr val="000000"/>
                          </a:solidFill>
                          <a:latin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r>
                        <a:rPr lang="en-US" sz="3600" i="1">
                          <a:solidFill>
                            <a:srgbClr val="000000"/>
                          </a:solidFill>
                          <a:latin typeface="Cambria Math" panose="02040503050406030204" pitchFamily="18" charset="0"/>
                          <a:cs typeface="Times New Roman" panose="02020603050405020304" pitchFamily="18" charset="0"/>
                        </a:rPr>
                        <m:t>.</m:t>
                      </m:r>
                    </m:oMath>
                  </m:oMathPara>
                </a14:m>
                <a:endParaRPr lang="vi-VN" sz="3600">
                  <a:solidFill>
                    <a:srgbClr val="0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3213060" y="3770106"/>
                <a:ext cx="13716000" cy="5411994"/>
              </a:xfrm>
              <a:prstGeom prst="rect">
                <a:avLst/>
              </a:prstGeom>
              <a:blipFill>
                <a:blip r:embed="rId3"/>
                <a:stretch>
                  <a:fillRect l="-1333"/>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rot="16200000">
            <a:off x="-565939" y="6847519"/>
            <a:ext cx="2789321" cy="2794240"/>
          </a:xfrm>
          <a:prstGeom prst="rect">
            <a:avLst/>
          </a:prstGeom>
        </p:spPr>
      </p:pic>
      <p:sp>
        <p:nvSpPr>
          <p:cNvPr id="13" name="Flowchart: Terminator 12"/>
          <p:cNvSpPr/>
          <p:nvPr/>
        </p:nvSpPr>
        <p:spPr>
          <a:xfrm>
            <a:off x="-453189" y="787592"/>
            <a:ext cx="2895600" cy="12192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5.</a:t>
            </a:r>
          </a:p>
        </p:txBody>
      </p:sp>
      <mc:AlternateContent xmlns:mc="http://schemas.openxmlformats.org/markup-compatibility/2006" xmlns:a14="http://schemas.microsoft.com/office/drawing/2010/main">
        <mc:Choice Requires="a14">
          <p:sp>
            <p:nvSpPr>
              <p:cNvPr id="14" name="Rectangle 13"/>
              <p:cNvSpPr/>
              <p:nvPr/>
            </p:nvSpPr>
            <p:spPr>
              <a:xfrm>
                <a:off x="3213060" y="520029"/>
                <a:ext cx="13931940" cy="165167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a:t>
                </a:r>
                <a:r>
                  <a:rPr kumimoji="0" lang="en-US" sz="3600" b="0" i="0" u="none" strike="noStrike" kern="1200" cap="none" spc="0" normalizeH="0" noProof="0">
                    <a:ln>
                      <a:noFill/>
                    </a:ln>
                    <a:solidFill>
                      <a:srgbClr val="000000"/>
                    </a:solidFill>
                    <a:effectLst/>
                    <a:uLnTx/>
                    <a:uFillTx/>
                    <a:latin typeface="Arial" panose="020B0604020202020204" pitchFamily="34" charset="0"/>
                    <a:ea typeface="+mn-ea"/>
                    <a:cs typeface="+mn-cs"/>
                  </a:rPr>
                  <a:t> giá trị lớn nhất và giá trị nhỏ nhất của hàm số </a:t>
                </a:r>
                <a14:m>
                  <m:oMath xmlns:m="http://schemas.openxmlformats.org/officeDocument/2006/math">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𝑦</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𝑠𝑖𝑛𝑥</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𝑐𝑜𝑠𝑥</m:t>
                    </m:r>
                  </m:oMath>
                </a14:m>
                <a:r>
                  <a:rPr kumimoji="0" lang="en-US" sz="3600" b="0" i="0" u="none" strike="noStrike" kern="1200" cap="none" spc="0" normalizeH="0" baseline="0" noProof="0">
                    <a:ln>
                      <a:noFill/>
                    </a:ln>
                    <a:solidFill>
                      <a:srgbClr val="313F60"/>
                    </a:solidFill>
                    <a:effectLst/>
                    <a:uLnTx/>
                    <a:uFillTx/>
                    <a:latin typeface="Arial"/>
                    <a:ea typeface="+mn-ea"/>
                    <a:cs typeface="+mn-cs"/>
                  </a:rPr>
                  <a:t> </a:t>
                </a:r>
                <a:r>
                  <a:rPr kumimoji="0" lang="en-US" sz="3600" b="0" i="0" u="none" strike="noStrike" kern="1200" cap="none" spc="0" normalizeH="0" baseline="0" noProof="0">
                    <a:ln>
                      <a:noFill/>
                    </a:ln>
                    <a:solidFill>
                      <a:srgbClr val="000000"/>
                    </a:solidFill>
                    <a:effectLst/>
                    <a:uLnTx/>
                    <a:uFillTx/>
                    <a:latin typeface="Arial"/>
                    <a:ea typeface="+mn-ea"/>
                    <a:cs typeface="+mn-cs"/>
                  </a:rPr>
                  <a:t>trên</a:t>
                </a:r>
                <a:r>
                  <a:rPr kumimoji="0" lang="en-US" sz="3600" b="0" i="0" u="none" strike="noStrike" kern="1200" cap="none" spc="0" normalizeH="0" noProof="0">
                    <a:ln>
                      <a:noFill/>
                    </a:ln>
                    <a:solidFill>
                      <a:srgbClr val="000000"/>
                    </a:solidFill>
                    <a:effectLst/>
                    <a:uLnTx/>
                    <a:uFillTx/>
                    <a:latin typeface="Arial"/>
                    <a:ea typeface="+mn-ea"/>
                    <a:cs typeface="+mn-cs"/>
                  </a:rPr>
                  <a:t> đoạn </a:t>
                </a:r>
                <a14:m>
                  <m:oMath xmlns:m="http://schemas.openxmlformats.org/officeDocument/2006/math">
                    <m:d>
                      <m:dPr>
                        <m:begChr m:val="["/>
                        <m:endChr m:val="]"/>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ctrlPr>
                      </m:d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0;2</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rPr>
                          <m:t>𝜋</m:t>
                        </m:r>
                      </m:e>
                    </m:d>
                  </m:oMath>
                </a14:m>
                <a:r>
                  <a:rPr kumimoji="0" lang="en-US" sz="3600" b="0" i="0" u="none" strike="noStrike" kern="1200" cap="none" spc="0" normalizeH="0" baseline="0" noProof="0">
                    <a:ln>
                      <a:noFill/>
                    </a:ln>
                    <a:solidFill>
                      <a:srgbClr val="000000"/>
                    </a:solidFill>
                    <a:effectLst/>
                    <a:uLnTx/>
                    <a:uFillTx/>
                    <a:latin typeface="Arial"/>
                    <a:ea typeface="+mn-ea"/>
                    <a:cs typeface="+mn-cs"/>
                  </a:rPr>
                  <a:t>.</a:t>
                </a:r>
              </a:p>
            </p:txBody>
          </p:sp>
        </mc:Choice>
        <mc:Fallback xmlns="">
          <p:sp>
            <p:nvSpPr>
              <p:cNvPr id="14" name="Rectangle 13"/>
              <p:cNvSpPr>
                <a:spLocks noRot="1" noChangeAspect="1" noMove="1" noResize="1" noEditPoints="1" noAdjustHandles="1" noChangeArrowheads="1" noChangeShapeType="1" noTextEdit="1"/>
              </p:cNvSpPr>
              <p:nvPr/>
            </p:nvSpPr>
            <p:spPr>
              <a:xfrm>
                <a:off x="3213060" y="520029"/>
                <a:ext cx="13931940" cy="1651671"/>
              </a:xfrm>
              <a:prstGeom prst="rect">
                <a:avLst/>
              </a:prstGeom>
              <a:blipFill>
                <a:blip r:embed="rId5"/>
                <a:stretch>
                  <a:fillRect l="-1312" b="-12915"/>
                </a:stretch>
              </a:blipFill>
            </p:spPr>
            <p:txBody>
              <a:bodyPr/>
              <a:lstStyle/>
              <a:p>
                <a:r>
                  <a:rPr lang="en-US">
                    <a:noFill/>
                  </a:rPr>
                  <a:t> </a:t>
                </a:r>
              </a:p>
            </p:txBody>
          </p:sp>
        </mc:Fallback>
      </mc:AlternateContent>
      <p:sp>
        <p:nvSpPr>
          <p:cNvPr id="15" name="Rectangle 14"/>
          <p:cNvSpPr/>
          <p:nvPr/>
        </p:nvSpPr>
        <p:spPr>
          <a:xfrm>
            <a:off x="1231822" y="2781300"/>
            <a:ext cx="1210589"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403842995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up)">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9" name="Rectangle 8"/>
          <p:cNvSpPr/>
          <p:nvPr/>
        </p:nvSpPr>
        <p:spPr>
          <a:xfrm>
            <a:off x="3710855" y="4441644"/>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1" name="Rounded Rectangle 10"/>
          <p:cNvSpPr/>
          <p:nvPr/>
        </p:nvSpPr>
        <p:spPr>
          <a:xfrm>
            <a:off x="2286000" y="1261597"/>
            <a:ext cx="4114800" cy="121490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Luyện tập 2</a:t>
            </a:r>
          </a:p>
        </p:txBody>
      </p:sp>
      <p:sp>
        <p:nvSpPr>
          <p:cNvPr id="12" name="Rectangle 11"/>
          <p:cNvSpPr/>
          <p:nvPr/>
        </p:nvSpPr>
        <p:spPr>
          <a:xfrm>
            <a:off x="7086600" y="931205"/>
            <a:ext cx="9829800"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a:t>
            </a:r>
            <a:r>
              <a:rPr kumimoji="0" lang="en-US" sz="3800" b="0" i="0" u="none" strike="noStrike" kern="1200" cap="none" spc="0" normalizeH="0" noProof="0">
                <a:ln>
                  <a:noFill/>
                </a:ln>
                <a:solidFill>
                  <a:srgbClr val="000000"/>
                </a:solidFill>
                <a:effectLst/>
                <a:uLnTx/>
                <a:uFillTx/>
                <a:latin typeface="Arial" panose="020B0604020202020204" pitchFamily="34" charset="0"/>
                <a:ea typeface="+mn-ea"/>
                <a:cs typeface="+mn-cs"/>
              </a:rPr>
              <a:t>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2280362" y="5689555"/>
                <a:ext cx="14630400" cy="3402598"/>
              </a:xfrm>
              <a:prstGeom prst="rect">
                <a:avLst/>
              </a:prstGeom>
            </p:spPr>
            <p:txBody>
              <a:bodyPr wrap="square">
                <a:spAutoFit/>
              </a:bodyPr>
              <a:lstStyle/>
              <a:p>
                <a:pPr>
                  <a:lnSpc>
                    <a:spcPct val="150000"/>
                  </a:lnSpc>
                  <a:spcBef>
                    <a:spcPts val="600"/>
                  </a:spcBef>
                  <a:spcAft>
                    <a:spcPts val="600"/>
                  </a:spcAft>
                </a:pPr>
                <a:r>
                  <a:rPr lang="en-US" sz="3800">
                    <a:solidFill>
                      <a:srgbClr val="000000"/>
                    </a:solidFill>
                    <a:ea typeface="Arial" panose="020B0604020202020204" pitchFamily="34" charset="0"/>
                    <a:cs typeface="Times New Roman" panose="02020603050405020304" pitchFamily="18" charset="0"/>
                  </a:rPr>
                  <a:t>Ta có: </a:t>
                </a:r>
                <a14:m>
                  <m:oMath xmlns:m="http://schemas.openxmlformats.org/officeDocument/2006/math">
                    <m:sSup>
                      <m:sSup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+5&gt;0</m:t>
                    </m:r>
                  </m:oMath>
                </a14:m>
                <a:r>
                  <a:rPr lang="en-US" sz="3800">
                    <a:solidFill>
                      <a:srgbClr val="000000"/>
                    </a:solidFill>
                    <a:effectLst/>
                    <a:ea typeface="PMingLiU"/>
                    <a:cs typeface="Times New Roman" panose="02020603050405020304" pitchFamily="18" charset="0"/>
                  </a:rPr>
                  <a:t> với mọi giá trị của </a:t>
                </a:r>
                <a14:m>
                  <m:oMath xmlns:m="http://schemas.openxmlformats.org/officeDocument/2006/math">
                    <m:r>
                      <a:rPr lang="nl-NL" sz="3800" i="1">
                        <a:solidFill>
                          <a:srgbClr val="000000"/>
                        </a:solidFill>
                        <a:effectLst/>
                        <a:latin typeface="Cambria Math" panose="02040503050406030204" pitchFamily="18" charset="0"/>
                        <a:ea typeface="PMingLiU"/>
                        <a:cs typeface="Times New Roman" panose="02020603050405020304" pitchFamily="18" charset="0"/>
                      </a:rPr>
                      <m:t>𝑥</m:t>
                    </m:r>
                  </m:oMath>
                </a14:m>
                <a:r>
                  <a:rPr lang="en-US" sz="3800">
                    <a:solidFill>
                      <a:srgbClr val="000000"/>
                    </a:solidFill>
                    <a:effectLst/>
                    <a:ea typeface="PMingLiU"/>
                    <a:cs typeface="Times New Roman" panose="02020603050405020304" pitchFamily="18" charset="0"/>
                  </a:rPr>
                  <a:t>. Ta có:</a:t>
                </a:r>
                <a:endParaRPr lang="en-US" sz="3800">
                  <a:solidFill>
                    <a:srgbClr val="000000"/>
                  </a:solidFill>
                  <a:ea typeface="Arial" panose="020B0604020202020204" pitchFamily="34" charset="0"/>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
                    </m:oMathParaPr>
                    <m:oMath xmlns:m="http://schemas.openxmlformats.org/officeDocument/2006/math">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d>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3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e>
                      </m:d>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=16</m:t>
                      </m:r>
                    </m:oMath>
                  </m:oMathPara>
                </a14:m>
                <a:endParaRPr lang="en-US" sz="38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nl-NL" sz="3800">
                    <a:solidFill>
                      <a:srgbClr val="000000"/>
                    </a:solidFill>
                    <a:effectLst/>
                    <a:ea typeface="PMingLiU"/>
                    <a:cs typeface="Times New Roman" panose="02020603050405020304" pitchFamily="18" charset="0"/>
                  </a:rPr>
                  <a:t>Do đó: </a:t>
                </a:r>
                <a14:m>
                  <m:oMath xmlns:m="http://schemas.openxmlformats.org/officeDocument/2006/math">
                    <m:func>
                      <m:funcPr>
                        <m:ctrlPr>
                          <a:rPr lang="en-US" sz="38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PMingLiU"/>
                                <a:cs typeface="Times New Roman" panose="02020603050405020304" pitchFamily="18" charset="0"/>
                              </a:rPr>
                            </m:ctrlPr>
                          </m:limLow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nl-NL" sz="3800" i="1">
                                <a:solidFill>
                                  <a:srgbClr val="000000"/>
                                </a:solidFill>
                                <a:effectLst/>
                                <a:latin typeface="Cambria Math" panose="02040503050406030204" pitchFamily="18" charset="0"/>
                                <a:ea typeface="PMingLiU"/>
                                <a:cs typeface="Times New Roman" panose="02020603050405020304" pitchFamily="18" charset="0"/>
                              </a:rPr>
                              <m:t>∈</m:t>
                            </m:r>
                            <m:d>
                              <m:dPr>
                                <m:begChr m:val="["/>
                                <m:endChr m:val="]"/>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0;2</m:t>
                                </m:r>
                              </m:e>
                            </m:d>
                            <m:r>
                              <a:rPr lang="nl-NL" sz="3800" i="1">
                                <a:solidFill>
                                  <a:srgbClr val="000000"/>
                                </a:solidFill>
                                <a:effectLst/>
                                <a:latin typeface="Cambria Math" panose="02040503050406030204" pitchFamily="18" charset="0"/>
                                <a:ea typeface="PMingLiU"/>
                                <a:cs typeface="Times New Roman" panose="02020603050405020304" pitchFamily="18" charset="0"/>
                              </a:rPr>
                              <m:t> </m:t>
                            </m:r>
                          </m:lim>
                        </m:limLow>
                      </m:fName>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func>
                    <m:r>
                      <a:rPr lang="nl-NL"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2</m:t>
                        </m:r>
                      </m:e>
                    </m:d>
                    <m:r>
                      <a:rPr lang="nl-NL" sz="3800" i="1">
                        <a:solidFill>
                          <a:srgbClr val="000000"/>
                        </a:solidFill>
                        <a:effectLst/>
                        <a:latin typeface="Cambria Math" panose="02040503050406030204" pitchFamily="18" charset="0"/>
                        <a:ea typeface="PMingLiU"/>
                        <a:cs typeface="Times New Roman" panose="02020603050405020304" pitchFamily="18" charset="0"/>
                      </a:rPr>
                      <m:t>=16;</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func>
                      <m:funcPr>
                        <m:ctrlPr>
                          <a:rPr lang="en-US" sz="38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PMingLiU"/>
                                <a:cs typeface="Times New Roman" panose="02020603050405020304" pitchFamily="18" charset="0"/>
                              </a:rPr>
                            </m:ctrlPr>
                          </m:limLow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nl-NL" sz="3800" i="1">
                                <a:solidFill>
                                  <a:srgbClr val="000000"/>
                                </a:solidFill>
                                <a:effectLst/>
                                <a:latin typeface="Cambria Math" panose="02040503050406030204" pitchFamily="18" charset="0"/>
                                <a:ea typeface="PMingLiU"/>
                                <a:cs typeface="Times New Roman" panose="02020603050405020304" pitchFamily="18" charset="0"/>
                              </a:rPr>
                              <m:t>∈[0;2]</m:t>
                            </m:r>
                          </m:lim>
                        </m:limLow>
                      </m:fName>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func>
                    <m:r>
                      <a:rPr lang="nl-NL"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0</m:t>
                        </m:r>
                      </m:e>
                    </m:d>
                    <m:r>
                      <a:rPr lang="nl-NL" sz="3800" i="1">
                        <a:solidFill>
                          <a:srgbClr val="000000"/>
                        </a:solidFill>
                        <a:effectLst/>
                        <a:latin typeface="Cambria Math" panose="02040503050406030204" pitchFamily="18" charset="0"/>
                        <a:ea typeface="PMingLiU"/>
                        <a:cs typeface="Times New Roman" panose="02020603050405020304" pitchFamily="18" charset="0"/>
                      </a:rPr>
                      <m:t>=2.   </m:t>
                    </m:r>
                  </m:oMath>
                </a14:m>
                <a:endParaRPr lang="en-US" sz="38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0362" y="5689555"/>
                <a:ext cx="14630400" cy="3402598"/>
              </a:xfrm>
              <a:prstGeom prst="rect">
                <a:avLst/>
              </a:prstGeom>
              <a:blipFill>
                <a:blip r:embed="rId3"/>
                <a:stretch>
                  <a:fillRect l="-1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286000" y="3009900"/>
                <a:ext cx="9199441" cy="860941"/>
              </a:xfrm>
              <a:prstGeom prst="rect">
                <a:avLst/>
              </a:prstGeom>
            </p:spPr>
            <p:txBody>
              <a:bodyPr wrap="none">
                <a:spAutoFit/>
              </a:bodyPr>
              <a:lstStyle/>
              <a:p>
                <a:pPr lvl="0">
                  <a:lnSpc>
                    <a:spcPct val="150000"/>
                  </a:lnSpc>
                  <a:defRPr/>
                </a:pPr>
                <a:r>
                  <a:rPr lang="en-US" sz="3800">
                    <a:solidFill>
                      <a:srgbClr val="000000"/>
                    </a:solidFill>
                  </a:rPr>
                  <a:t>a) </a:t>
                </a:r>
                <a14:m>
                  <m:oMath xmlns:m="http://schemas.openxmlformats.org/officeDocument/2006/math">
                    <m:r>
                      <a:rPr lang="en-US" sz="3800" i="1">
                        <a:solidFill>
                          <a:srgbClr val="000000"/>
                        </a:solidFill>
                        <a:latin typeface="Cambria Math" panose="02040503050406030204" pitchFamily="18" charset="0"/>
                      </a:rPr>
                      <m:t>𝑦</m:t>
                    </m:r>
                    <m:r>
                      <a:rPr lang="en-US" sz="3800" i="1">
                        <a:solidFill>
                          <a:srgbClr val="000000"/>
                        </a:solidFill>
                        <a:latin typeface="Cambria Math" panose="02040503050406030204" pitchFamily="18" charset="0"/>
                      </a:rPr>
                      <m:t>=2</m:t>
                    </m:r>
                    <m:sSup>
                      <m:sSupPr>
                        <m:ctrlPr>
                          <a:rPr lang="en-US" sz="3800" b="0" i="1" smtClean="0">
                            <a:solidFill>
                              <a:srgbClr val="000000"/>
                            </a:solidFill>
                            <a:latin typeface="Cambria Math" panose="02040503050406030204" pitchFamily="18" charset="0"/>
                          </a:rPr>
                        </m:ctrlPr>
                      </m:sSupPr>
                      <m:e>
                        <m:r>
                          <a:rPr lang="en-US" sz="3800" b="0" i="1" smtClean="0">
                            <a:solidFill>
                              <a:srgbClr val="000000"/>
                            </a:solidFill>
                            <a:latin typeface="Cambria Math" panose="02040503050406030204" pitchFamily="18" charset="0"/>
                          </a:rPr>
                          <m:t>𝑥</m:t>
                        </m:r>
                      </m:e>
                      <m:sup>
                        <m:r>
                          <a:rPr lang="en-US" sz="3800" b="0" i="1" smtClean="0">
                            <a:solidFill>
                              <a:srgbClr val="000000"/>
                            </a:solidFill>
                            <a:latin typeface="Cambria Math" panose="02040503050406030204" pitchFamily="18" charset="0"/>
                          </a:rPr>
                          <m:t>3</m:t>
                        </m:r>
                      </m:sup>
                    </m:sSup>
                    <m:r>
                      <a:rPr lang="en-US" sz="3800" b="0" i="1" smtClean="0">
                        <a:solidFill>
                          <a:srgbClr val="000000"/>
                        </a:solidFill>
                        <a:latin typeface="Cambria Math" panose="02040503050406030204" pitchFamily="18" charset="0"/>
                      </a:rPr>
                      <m:t>−3</m:t>
                    </m:r>
                    <m:sSup>
                      <m:sSupPr>
                        <m:ctrlPr>
                          <a:rPr lang="en-US" sz="3800" i="1">
                            <a:solidFill>
                              <a:srgbClr val="000000"/>
                            </a:solidFill>
                            <a:latin typeface="Cambria Math" panose="02040503050406030204" pitchFamily="18" charset="0"/>
                          </a:rPr>
                        </m:ctrlPr>
                      </m:sSupPr>
                      <m:e>
                        <m:r>
                          <a:rPr lang="en-US" sz="3800" i="1">
                            <a:solidFill>
                              <a:srgbClr val="000000"/>
                            </a:solidFill>
                            <a:latin typeface="Cambria Math" panose="02040503050406030204" pitchFamily="18" charset="0"/>
                          </a:rPr>
                          <m:t>𝑥</m:t>
                        </m:r>
                      </m:e>
                      <m:sup>
                        <m:r>
                          <a:rPr lang="en-US" sz="3800" b="0" i="1" smtClean="0">
                            <a:solidFill>
                              <a:srgbClr val="000000"/>
                            </a:solidFill>
                            <a:latin typeface="Cambria Math" panose="02040503050406030204" pitchFamily="18" charset="0"/>
                          </a:rPr>
                          <m:t>2</m:t>
                        </m:r>
                      </m:sup>
                    </m:sSup>
                    <m:r>
                      <a:rPr lang="en-US" sz="3800" b="0" i="1" smtClean="0">
                        <a:solidFill>
                          <a:srgbClr val="000000"/>
                        </a:solidFill>
                        <a:latin typeface="Cambria Math" panose="02040503050406030204" pitchFamily="18" charset="0"/>
                      </a:rPr>
                      <m:t>+5</m:t>
                    </m:r>
                    <m:r>
                      <a:rPr lang="en-US" sz="3800" b="0" i="1" smtClean="0">
                        <a:solidFill>
                          <a:srgbClr val="000000"/>
                        </a:solidFill>
                        <a:latin typeface="Cambria Math" panose="02040503050406030204" pitchFamily="18" charset="0"/>
                      </a:rPr>
                      <m:t>𝑥</m:t>
                    </m:r>
                    <m:r>
                      <a:rPr lang="en-US" sz="3800" b="0" i="1" smtClean="0">
                        <a:solidFill>
                          <a:srgbClr val="000000"/>
                        </a:solidFill>
                        <a:latin typeface="Cambria Math" panose="02040503050406030204" pitchFamily="18" charset="0"/>
                      </a:rPr>
                      <m:t>+2</m:t>
                    </m:r>
                  </m:oMath>
                </a14:m>
                <a:r>
                  <a:rPr lang="en-US" sz="3800">
                    <a:solidFill>
                      <a:srgbClr val="000000"/>
                    </a:solidFill>
                  </a:rPr>
                  <a:t> trên đoạn </a:t>
                </a:r>
                <a14:m>
                  <m:oMath xmlns:m="http://schemas.openxmlformats.org/officeDocument/2006/math">
                    <m:d>
                      <m:dPr>
                        <m:begChr m:val="["/>
                        <m:endChr m:val="]"/>
                        <m:ctrlPr>
                          <a:rPr lang="en-US" sz="3800" i="1">
                            <a:solidFill>
                              <a:srgbClr val="000000"/>
                            </a:solidFill>
                            <a:latin typeface="Cambria Math" panose="02040503050406030204" pitchFamily="18" charset="0"/>
                          </a:rPr>
                        </m:ctrlPr>
                      </m:dPr>
                      <m:e>
                        <m:r>
                          <a:rPr lang="en-US" sz="3800" i="1">
                            <a:solidFill>
                              <a:srgbClr val="000000"/>
                            </a:solidFill>
                            <a:latin typeface="Cambria Math" panose="02040503050406030204" pitchFamily="18" charset="0"/>
                          </a:rPr>
                          <m:t>0;2</m:t>
                        </m:r>
                      </m:e>
                    </m:d>
                  </m:oMath>
                </a14:m>
                <a:endParaRPr lang="en-US" sz="3800">
                  <a:solidFill>
                    <a:srgbClr val="00000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2286000" y="3009900"/>
                <a:ext cx="9199441" cy="860941"/>
              </a:xfrm>
              <a:prstGeom prst="rect">
                <a:avLst/>
              </a:prstGeom>
              <a:blipFill>
                <a:blip r:embed="rId4"/>
                <a:stretch>
                  <a:fillRect l="-2187" b="-27660"/>
                </a:stretch>
              </a:blipFill>
            </p:spPr>
            <p:txBody>
              <a:bodyPr/>
              <a:lstStyle/>
              <a:p>
                <a:r>
                  <a:rPr lang="en-US">
                    <a:noFill/>
                  </a:rPr>
                  <a:t> </a:t>
                </a:r>
              </a:p>
            </p:txBody>
          </p:sp>
        </mc:Fallback>
      </mc:AlternateContent>
    </p:spTree>
    <p:extLst>
      <p:ext uri="{BB962C8B-B14F-4D97-AF65-F5344CB8AC3E}">
        <p14:creationId xmlns:p14="http://schemas.microsoft.com/office/powerpoint/2010/main" val="23487369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9" name="Rectangle 8"/>
          <p:cNvSpPr/>
          <p:nvPr/>
        </p:nvSpPr>
        <p:spPr>
          <a:xfrm>
            <a:off x="3710855" y="44663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1" name="Rounded Rectangle 10"/>
          <p:cNvSpPr/>
          <p:nvPr/>
        </p:nvSpPr>
        <p:spPr>
          <a:xfrm>
            <a:off x="2286000" y="1261597"/>
            <a:ext cx="4114800" cy="121490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Luyện tập 2</a:t>
            </a:r>
          </a:p>
        </p:txBody>
      </p:sp>
      <p:sp>
        <p:nvSpPr>
          <p:cNvPr id="12" name="Rectangle 11"/>
          <p:cNvSpPr/>
          <p:nvPr/>
        </p:nvSpPr>
        <p:spPr>
          <a:xfrm>
            <a:off x="7086600" y="931205"/>
            <a:ext cx="9829800"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2280362" y="5689555"/>
                <a:ext cx="14630400" cy="3487430"/>
              </a:xfrm>
              <a:prstGeom prst="rect">
                <a:avLst/>
              </a:prstGeom>
            </p:spPr>
            <p:txBody>
              <a:bodyPr wrap="square">
                <a:spAutoFit/>
              </a:bodyPr>
              <a:lstStyle/>
              <a:p>
                <a:pPr>
                  <a:lnSpc>
                    <a:spcPct val="150000"/>
                  </a:lnSpc>
                  <a:spcBef>
                    <a:spcPts val="600"/>
                  </a:spcBef>
                  <a:spcAft>
                    <a:spcPts val="600"/>
                  </a:spcAft>
                </a:pPr>
                <a:r>
                  <a:rPr lang="en-US" sz="3800">
                    <a:solidFill>
                      <a:srgbClr val="000000"/>
                    </a:solidFill>
                    <a:ea typeface="PMingLiU"/>
                    <a:cs typeface="Times New Roman" panose="02020603050405020304" pitchFamily="18" charset="0"/>
                  </a:rPr>
                  <a:t>Ta có: </a:t>
                </a:r>
                <a14:m>
                  <m:oMath xmlns:m="http://schemas.openxmlformats.org/officeDocument/2006/math">
                    <m:sSup>
                      <m:sSupPr>
                        <m:ctrlPr>
                          <a:rPr lang="en-US" sz="3800" i="1">
                            <a:solidFill>
                              <a:srgbClr val="000000"/>
                            </a:solidFill>
                            <a:effectLst/>
                            <a:latin typeface="Cambria Math" panose="02040503050406030204" pitchFamily="18" charset="0"/>
                            <a:ea typeface="PMingLiU"/>
                            <a:cs typeface="Times New Roman" panose="02020603050405020304" pitchFamily="18" charset="0"/>
                          </a:rPr>
                        </m:ctrlPr>
                      </m:sSupPr>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sup>
                        <m:r>
                          <a:rPr lang="en-US" sz="3800" i="1">
                            <a:solidFill>
                              <a:srgbClr val="000000"/>
                            </a:solidFill>
                            <a:effectLst/>
                            <a:latin typeface="Cambria Math" panose="02040503050406030204" pitchFamily="18" charset="0"/>
                            <a:ea typeface="PMingLiU"/>
                            <a:cs typeface="Times New Roman" panose="02020603050405020304" pitchFamily="18" charset="0"/>
                          </a:rPr>
                          <m:t>′</m:t>
                        </m:r>
                      </m:sup>
                    </m:sSup>
                    <m:r>
                      <a:rPr lang="en-US"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𝑥</m:t>
                    </m:r>
                    <m:sSup>
                      <m:sSupPr>
                        <m:ctrlPr>
                          <a:rPr lang="en-US" sz="3800" i="1">
                            <a:solidFill>
                              <a:srgbClr val="000000"/>
                            </a:solidFill>
                            <a:effectLst/>
                            <a:latin typeface="Cambria Math" panose="02040503050406030204" pitchFamily="18" charset="0"/>
                            <a:ea typeface="PMingLiU"/>
                            <a:cs typeface="Times New Roman" panose="02020603050405020304" pitchFamily="18" charset="0"/>
                          </a:rPr>
                        </m:ctrlPr>
                      </m:sSupPr>
                      <m:e>
                        <m:r>
                          <a:rPr lang="nl-NL" sz="3800" i="1">
                            <a:solidFill>
                              <a:srgbClr val="000000"/>
                            </a:solidFill>
                            <a:effectLst/>
                            <a:latin typeface="Cambria Math" panose="02040503050406030204" pitchFamily="18" charset="0"/>
                            <a:ea typeface="PMingLiU"/>
                            <a:cs typeface="Times New Roman" panose="02020603050405020304" pitchFamily="18" charset="0"/>
                          </a:rPr>
                          <m:t>𝑒</m:t>
                        </m:r>
                      </m:e>
                      <m:sup>
                        <m:r>
                          <a:rPr lang="en-US"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𝑥</m:t>
                        </m:r>
                      </m:sup>
                    </m:sSup>
                    <m:r>
                      <a:rPr lang="en-US" sz="3800" i="1">
                        <a:solidFill>
                          <a:srgbClr val="000000"/>
                        </a:solidFill>
                        <a:effectLst/>
                        <a:latin typeface="Cambria Math" panose="02040503050406030204" pitchFamily="18" charset="0"/>
                        <a:ea typeface="PMingLiU"/>
                        <a:cs typeface="Times New Roman" panose="02020603050405020304" pitchFamily="18" charset="0"/>
                      </a:rPr>
                      <m:t>;</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sSup>
                      <m:sSupPr>
                        <m:ctrlPr>
                          <a:rPr lang="en-US" sz="3800" i="1">
                            <a:solidFill>
                              <a:srgbClr val="000000"/>
                            </a:solidFill>
                            <a:effectLst/>
                            <a:latin typeface="Cambria Math" panose="02040503050406030204" pitchFamily="18" charset="0"/>
                            <a:ea typeface="PMingLiU"/>
                            <a:cs typeface="Times New Roman" panose="02020603050405020304" pitchFamily="18" charset="0"/>
                          </a:rPr>
                        </m:ctrlPr>
                      </m:sSupPr>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sup>
                        <m:r>
                          <a:rPr lang="en-US" sz="3800" i="1">
                            <a:solidFill>
                              <a:srgbClr val="000000"/>
                            </a:solidFill>
                            <a:effectLst/>
                            <a:latin typeface="Cambria Math" panose="02040503050406030204" pitchFamily="18" charset="0"/>
                            <a:ea typeface="PMingLiU"/>
                            <a:cs typeface="Times New Roman" panose="02020603050405020304" pitchFamily="18" charset="0"/>
                          </a:rPr>
                          <m:t>′</m:t>
                        </m:r>
                      </m:sup>
                    </m:sSup>
                    <m:r>
                      <a:rPr lang="en-US" sz="3800" i="1">
                        <a:solidFill>
                          <a:srgbClr val="000000"/>
                        </a:solidFill>
                        <a:effectLst/>
                        <a:latin typeface="Cambria Math" panose="02040503050406030204" pitchFamily="18" charset="0"/>
                        <a:ea typeface="PMingLiU"/>
                        <a:cs typeface="Times New Roman" panose="02020603050405020304" pitchFamily="18" charset="0"/>
                      </a:rPr>
                      <m:t>=0⇔</m:t>
                    </m:r>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en-US" sz="3800" i="1">
                        <a:solidFill>
                          <a:srgbClr val="000000"/>
                        </a:solidFill>
                        <a:effectLst/>
                        <a:latin typeface="Cambria Math" panose="02040503050406030204" pitchFamily="18" charset="0"/>
                        <a:ea typeface="PMingLiU"/>
                        <a:cs typeface="Times New Roman" panose="02020603050405020304" pitchFamily="18" charset="0"/>
                      </a:rPr>
                      <m:t>=0</m:t>
                    </m:r>
                  </m:oMath>
                </a14:m>
                <a:r>
                  <a:rPr lang="en-US" sz="3800">
                    <a:solidFill>
                      <a:srgbClr val="000000"/>
                    </a:solidFill>
                    <a:effectLst/>
                    <a:ea typeface="PMingLiU"/>
                    <a:cs typeface="Times New Roman" panose="02020603050405020304" pitchFamily="18" charset="0"/>
                  </a:rPr>
                  <a:t>.</a:t>
                </a:r>
                <a:endParaRPr lang="en-US" sz="38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nl-NL" sz="3800">
                    <a:solidFill>
                      <a:srgbClr val="000000"/>
                    </a:solidFill>
                    <a:effectLst/>
                    <a:ea typeface="PMingLiU"/>
                    <a:cs typeface="Times New Roman" panose="02020603050405020304" pitchFamily="18" charset="0"/>
                  </a:rPr>
                  <a:t>          </a:t>
                </a:r>
                <a14:m>
                  <m:oMath xmlns:m="http://schemas.openxmlformats.org/officeDocument/2006/math">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0</m:t>
                        </m:r>
                      </m:e>
                    </m:d>
                    <m:r>
                      <a:rPr lang="nl-NL" sz="3800" i="1">
                        <a:solidFill>
                          <a:srgbClr val="000000"/>
                        </a:solidFill>
                        <a:effectLst/>
                        <a:latin typeface="Cambria Math" panose="02040503050406030204" pitchFamily="18" charset="0"/>
                        <a:ea typeface="PMingLiU"/>
                        <a:cs typeface="Times New Roman" panose="02020603050405020304" pitchFamily="18" charset="0"/>
                      </a:rPr>
                      <m:t>=1;</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m:t>
                        </m:r>
                      </m:e>
                    </m:d>
                    <m:r>
                      <a:rPr lang="nl-NL" sz="3800" i="1">
                        <a:solidFill>
                          <a:srgbClr val="000000"/>
                        </a:solidFill>
                        <a:effectLst/>
                        <a:latin typeface="Cambria Math" panose="02040503050406030204" pitchFamily="18" charset="0"/>
                        <a:ea typeface="PMingLiU"/>
                        <a:cs typeface="Times New Roman" panose="02020603050405020304" pitchFamily="18" charset="0"/>
                      </a:rPr>
                      <m:t>=0;</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m:t>
                        </m:r>
                      </m:e>
                    </m:d>
                    <m:r>
                      <a:rPr lang="nl-NL" sz="3800" i="1">
                        <a:solidFill>
                          <a:srgbClr val="000000"/>
                        </a:solidFill>
                        <a:effectLst/>
                        <a:latin typeface="Cambria Math" panose="02040503050406030204" pitchFamily="18" charset="0"/>
                        <a:ea typeface="PMingLiU"/>
                        <a:cs typeface="Times New Roman" panose="02020603050405020304" pitchFamily="18" charset="0"/>
                      </a:rPr>
                      <m:t>=2</m:t>
                    </m:r>
                    <m:sSup>
                      <m:sSupPr>
                        <m:ctrlPr>
                          <a:rPr lang="en-US" sz="3800" i="1">
                            <a:solidFill>
                              <a:srgbClr val="000000"/>
                            </a:solidFill>
                            <a:effectLst/>
                            <a:latin typeface="Cambria Math" panose="02040503050406030204" pitchFamily="18" charset="0"/>
                            <a:ea typeface="PMingLiU"/>
                            <a:cs typeface="Times New Roman" panose="02020603050405020304" pitchFamily="18" charset="0"/>
                          </a:rPr>
                        </m:ctrlPr>
                      </m:sSupPr>
                      <m:e>
                        <m:r>
                          <a:rPr lang="nl-NL" sz="3800" i="1">
                            <a:solidFill>
                              <a:srgbClr val="000000"/>
                            </a:solidFill>
                            <a:effectLst/>
                            <a:latin typeface="Cambria Math" panose="02040503050406030204" pitchFamily="18" charset="0"/>
                            <a:ea typeface="PMingLiU"/>
                            <a:cs typeface="Times New Roman" panose="02020603050405020304" pitchFamily="18" charset="0"/>
                          </a:rPr>
                          <m:t>𝑒</m:t>
                        </m:r>
                      </m:e>
                      <m:sup>
                        <m:r>
                          <a:rPr lang="nl-NL" sz="3800" i="1">
                            <a:solidFill>
                              <a:srgbClr val="000000"/>
                            </a:solidFill>
                            <a:effectLst/>
                            <a:latin typeface="Cambria Math" panose="02040503050406030204" pitchFamily="18" charset="0"/>
                            <a:ea typeface="PMingLiU"/>
                            <a:cs typeface="Times New Roman" panose="02020603050405020304" pitchFamily="18" charset="0"/>
                          </a:rPr>
                          <m:t>−1</m:t>
                        </m:r>
                      </m:sup>
                    </m:sSup>
                  </m:oMath>
                </a14:m>
                <a:r>
                  <a:rPr lang="nl-NL" sz="3800">
                    <a:solidFill>
                      <a:srgbClr val="000000"/>
                    </a:solidFill>
                    <a:effectLst/>
                    <a:ea typeface="PMingLiU"/>
                    <a:cs typeface="Times New Roman" panose="02020603050405020304" pitchFamily="18" charset="0"/>
                  </a:rPr>
                  <a:t>.</a:t>
                </a:r>
                <a:endParaRPr lang="en-US" sz="38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nl-NL" sz="3800">
                    <a:solidFill>
                      <a:srgbClr val="000000"/>
                    </a:solidFill>
                    <a:effectLst/>
                    <a:ea typeface="PMingLiU"/>
                    <a:cs typeface="Times New Roman" panose="02020603050405020304" pitchFamily="18" charset="0"/>
                  </a:rPr>
                  <a:t>Do đó:</a:t>
                </a:r>
                <a14:m>
                  <m:oMath xmlns:m="http://schemas.openxmlformats.org/officeDocument/2006/math">
                    <m:func>
                      <m:funcPr>
                        <m:ctrlPr>
                          <a:rPr lang="en-US" sz="38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PMingLiU"/>
                                <a:cs typeface="Times New Roman" panose="02020603050405020304" pitchFamily="18" charset="0"/>
                              </a:rPr>
                            </m:ctrlPr>
                          </m:limLow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nl-NL" sz="3800" i="1">
                                <a:solidFill>
                                  <a:srgbClr val="000000"/>
                                </a:solidFill>
                                <a:effectLst/>
                                <a:latin typeface="Cambria Math" panose="02040503050406030204" pitchFamily="18" charset="0"/>
                                <a:ea typeface="PMingLiU"/>
                                <a:cs typeface="Times New Roman" panose="02020603050405020304" pitchFamily="18" charset="0"/>
                              </a:rPr>
                              <m:t>∈</m:t>
                            </m:r>
                            <m:d>
                              <m:dPr>
                                <m:begChr m:val="["/>
                                <m:endChr m:val="]"/>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−1;1</m:t>
                                </m:r>
                              </m:e>
                            </m:d>
                          </m:lim>
                        </m:limLow>
                      </m:fName>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func>
                    <m:r>
                      <a:rPr lang="nl-NL"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0</m:t>
                        </m:r>
                      </m:e>
                    </m:d>
                    <m:r>
                      <a:rPr lang="nl-NL" sz="3800" i="1">
                        <a:solidFill>
                          <a:srgbClr val="000000"/>
                        </a:solidFill>
                        <a:effectLst/>
                        <a:latin typeface="Cambria Math" panose="02040503050406030204" pitchFamily="18" charset="0"/>
                        <a:ea typeface="PMingLiU"/>
                        <a:cs typeface="Times New Roman" panose="02020603050405020304" pitchFamily="18" charset="0"/>
                      </a:rPr>
                      <m:t>=1;</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func>
                      <m:funcPr>
                        <m:ctrlPr>
                          <a:rPr lang="en-US" sz="38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PMingLiU"/>
                                <a:cs typeface="Times New Roman" panose="02020603050405020304" pitchFamily="18" charset="0"/>
                              </a:rPr>
                            </m:ctrlPr>
                          </m:limLow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nl-NL" sz="3800" i="1">
                                <a:solidFill>
                                  <a:srgbClr val="000000"/>
                                </a:solidFill>
                                <a:effectLst/>
                                <a:latin typeface="Cambria Math" panose="02040503050406030204" pitchFamily="18" charset="0"/>
                                <a:ea typeface="PMingLiU"/>
                                <a:cs typeface="Times New Roman" panose="02020603050405020304" pitchFamily="18" charset="0"/>
                              </a:rPr>
                              <m:t>∈</m:t>
                            </m:r>
                            <m:d>
                              <m:dPr>
                                <m:begChr m:val="["/>
                                <m:endChr m:val="]"/>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−1;1</m:t>
                                </m:r>
                              </m:e>
                            </m:d>
                          </m:lim>
                        </m:limLow>
                      </m:fName>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func>
                    <m:r>
                      <a:rPr lang="nl-NL"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m:t>
                        </m:r>
                      </m:e>
                    </m:d>
                    <m:r>
                      <a:rPr lang="nl-NL" sz="3800" i="1">
                        <a:solidFill>
                          <a:srgbClr val="000000"/>
                        </a:solidFill>
                        <a:effectLst/>
                        <a:latin typeface="Cambria Math" panose="02040503050406030204" pitchFamily="18" charset="0"/>
                        <a:ea typeface="PMingLiU"/>
                        <a:cs typeface="Times New Roman" panose="02020603050405020304" pitchFamily="18" charset="0"/>
                      </a:rPr>
                      <m:t>=0.</m:t>
                    </m:r>
                  </m:oMath>
                </a14:m>
                <a:endParaRPr lang="en-US" sz="38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0362" y="5689555"/>
                <a:ext cx="14630400" cy="3487430"/>
              </a:xfrm>
              <a:prstGeom prst="rect">
                <a:avLst/>
              </a:prstGeom>
              <a:blipFill>
                <a:blip r:embed="rId3"/>
                <a:stretch>
                  <a:fillRect l="-1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286000" y="3009900"/>
                <a:ext cx="7741478" cy="86113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a:ea typeface="+mn-ea"/>
                    <a:cs typeface="+mn-cs"/>
                  </a:rPr>
                  <a:t>b) </a:t>
                </a:r>
                <a14:m>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e>
                    </m:d>
                    <m:sSup>
                      <m:sSup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𝑒</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sup>
                    </m:sSup>
                  </m:oMath>
                </a14:m>
                <a:r>
                  <a:rPr kumimoji="0" lang="en-US" sz="3800" b="0" i="0" u="none" strike="noStrike" kern="1200" cap="none" spc="0" normalizeH="0" baseline="0" noProof="0">
                    <a:ln>
                      <a:noFill/>
                    </a:ln>
                    <a:solidFill>
                      <a:srgbClr val="000000"/>
                    </a:solidFill>
                    <a:effectLst/>
                    <a:uLnTx/>
                    <a:uFillTx/>
                    <a:latin typeface="Arial"/>
                    <a:ea typeface="+mn-ea"/>
                    <a:cs typeface="+mn-cs"/>
                  </a:rPr>
                  <a:t> trên đoạn </a:t>
                </a:r>
                <a14:m>
                  <m:oMath xmlns:m="http://schemas.openxmlformats.org/officeDocument/2006/math">
                    <m:d>
                      <m:dPr>
                        <m:begChr m:val="["/>
                        <m:endChr m:val="]"/>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e>
                    </m:d>
                  </m:oMath>
                </a14:m>
                <a:endParaRPr kumimoji="0" lang="en-US" sz="3800" b="0" i="0" u="none" strike="noStrike" kern="1200" cap="none" spc="0" normalizeH="0" baseline="0" noProof="0">
                  <a:ln>
                    <a:noFill/>
                  </a:ln>
                  <a:solidFill>
                    <a:srgbClr val="000000"/>
                  </a:solidFill>
                  <a:effectLst/>
                  <a:uLnTx/>
                  <a:uFillTx/>
                  <a:latin typeface="Arial"/>
                  <a:ea typeface="+mn-ea"/>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2286000" y="3009900"/>
                <a:ext cx="7741478" cy="861133"/>
              </a:xfrm>
              <a:prstGeom prst="rect">
                <a:avLst/>
              </a:prstGeom>
              <a:blipFill>
                <a:blip r:embed="rId4"/>
                <a:stretch>
                  <a:fillRect l="-2598" b="-27660"/>
                </a:stretch>
              </a:blipFill>
            </p:spPr>
            <p:txBody>
              <a:bodyPr/>
              <a:lstStyle/>
              <a:p>
                <a:r>
                  <a:rPr lang="en-US">
                    <a:noFill/>
                  </a:rPr>
                  <a:t> </a:t>
                </a:r>
              </a:p>
            </p:txBody>
          </p:sp>
        </mc:Fallback>
      </mc:AlternateContent>
    </p:spTree>
    <p:extLst>
      <p:ext uri="{BB962C8B-B14F-4D97-AF65-F5344CB8AC3E}">
        <p14:creationId xmlns:p14="http://schemas.microsoft.com/office/powerpoint/2010/main" val="105140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71"/>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6541253" y="903758"/>
            <a:ext cx="832346" cy="1464312"/>
          </a:xfrm>
          <a:prstGeom prst="rect">
            <a:avLst/>
          </a:prstGeom>
        </p:spPr>
      </p:pic>
      <p:sp>
        <p:nvSpPr>
          <p:cNvPr id="7" name="Rounded Rectangle 6"/>
          <p:cNvSpPr/>
          <p:nvPr/>
        </p:nvSpPr>
        <p:spPr>
          <a:xfrm>
            <a:off x="938462" y="935988"/>
            <a:ext cx="4776538" cy="1464312"/>
          </a:xfrm>
          <a:prstGeom prst="roundRect">
            <a:avLst/>
          </a:prstGeom>
          <a:solidFill>
            <a:schemeClr val="tx2"/>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5000" b="1"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DỤNG</a:t>
            </a:r>
            <a:endParaRPr kumimoji="0" lang="en-US" sz="5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938462" y="3044367"/>
                <a:ext cx="16435137" cy="6442533"/>
              </a:xfrm>
              <a:prstGeom prst="rect">
                <a:avLst/>
              </a:prstGeom>
            </p:spPr>
            <p:txBody>
              <a:bodyPr wrap="square">
                <a:spAutoFit/>
              </a:bodyPr>
              <a:lstStyle/>
              <a:p>
                <a:pPr algn="just">
                  <a:lnSpc>
                    <a:spcPct val="165000"/>
                  </a:lnSpc>
                  <a:spcBef>
                    <a:spcPts val="300"/>
                  </a:spcBef>
                  <a:spcAft>
                    <a:spcPts val="300"/>
                  </a:spcAft>
                </a:pPr>
                <a:r>
                  <a:rPr lang="vi-VN" sz="4000">
                    <a:solidFill>
                      <a:srgbClr val="000000"/>
                    </a:solidFill>
                    <a:ea typeface="Arial" panose="020B0604020202020204" pitchFamily="34" charset="0"/>
                    <a:cs typeface="Times New Roman" panose="02020603050405020304" pitchFamily="18" charset="0"/>
                  </a:rPr>
                  <a:t>Giả sử sự lây lan của một loại virus ở một địa phương có thể được mô hình hóa b</a:t>
                </a:r>
                <a:r>
                  <a:rPr lang="en-US" sz="4000">
                    <a:solidFill>
                      <a:srgbClr val="000000"/>
                    </a:solidFill>
                    <a:ea typeface="Arial" panose="020B0604020202020204" pitchFamily="34" charset="0"/>
                    <a:cs typeface="Times New Roman" panose="02020603050405020304" pitchFamily="18" charset="0"/>
                  </a:rPr>
                  <a:t>ằ</a:t>
                </a:r>
                <a:r>
                  <a:rPr lang="vi-VN" sz="4000">
                    <a:solidFill>
                      <a:srgbClr val="000000"/>
                    </a:solidFill>
                    <a:ea typeface="Arial" panose="020B0604020202020204" pitchFamily="34" charset="0"/>
                    <a:cs typeface="Times New Roman" panose="02020603050405020304" pitchFamily="18" charset="0"/>
                  </a:rPr>
                  <a:t>ng hàm số </a:t>
                </a:r>
                <a14:m>
                  <m:oMath xmlns:m="http://schemas.openxmlformats.org/officeDocument/2006/math">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𝑁</m:t>
                    </m:r>
                    <m:d>
                      <m:d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e>
                    </m:d>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e>
                      <m: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sSup>
                      <m:sSup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e>
                      <m: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0≤</m:t>
                    </m:r>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oMath>
                </a14:m>
                <a:r>
                  <a:rPr lang="vi-VN" sz="4000">
                    <a:solidFill>
                      <a:srgbClr val="000000"/>
                    </a:solidFill>
                    <a:effectLst/>
                    <a:ea typeface="PMingLiU"/>
                    <a:cs typeface="Times New Roman" panose="02020603050405020304" pitchFamily="18" charset="0"/>
                  </a:rPr>
                  <a:t>, trong đó </a:t>
                </a:r>
                <a14:m>
                  <m:oMath xmlns:m="http://schemas.openxmlformats.org/officeDocument/2006/math">
                    <m:r>
                      <a:rPr lang="vi-VN" sz="4000" i="1">
                        <a:solidFill>
                          <a:srgbClr val="000000"/>
                        </a:solidFill>
                        <a:effectLst/>
                        <a:latin typeface="Cambria Math" panose="02040503050406030204" pitchFamily="18" charset="0"/>
                        <a:ea typeface="PMingLiU"/>
                        <a:cs typeface="Times New Roman" panose="02020603050405020304" pitchFamily="18" charset="0"/>
                      </a:rPr>
                      <m:t>𝑁</m:t>
                    </m:r>
                  </m:oMath>
                </a14:m>
                <a:r>
                  <a:rPr lang="vi-VN" sz="4000">
                    <a:solidFill>
                      <a:srgbClr val="000000"/>
                    </a:solidFill>
                    <a:effectLst/>
                    <a:ea typeface="PMingLiU"/>
                    <a:cs typeface="Times New Roman" panose="02020603050405020304" pitchFamily="18" charset="0"/>
                  </a:rPr>
                  <a:t> là số người bị nhiễm bệnh (tính bằng trăm người</a:t>
                </a:r>
                <a:r>
                  <a:rPr lang="en-US" sz="4000">
                    <a:solidFill>
                      <a:srgbClr val="000000"/>
                    </a:solidFill>
                    <a:effectLst/>
                    <a:ea typeface="PMingLiU"/>
                    <a:cs typeface="Times New Roman" panose="02020603050405020304" pitchFamily="18" charset="0"/>
                  </a:rPr>
                  <a:t>) </a:t>
                </a:r>
                <a:r>
                  <a:rPr lang="vi-VN" sz="4000">
                    <a:solidFill>
                      <a:srgbClr val="000000"/>
                    </a:solidFill>
                    <a:effectLst/>
                    <a:ea typeface="PMingLiU"/>
                    <a:cs typeface="Times New Roman" panose="02020603050405020304" pitchFamily="18" charset="0"/>
                  </a:rPr>
                  <a:t>và </a:t>
                </a:r>
                <a14:m>
                  <m:oMath xmlns:m="http://schemas.openxmlformats.org/officeDocument/2006/math">
                    <m:r>
                      <a:rPr lang="vi-VN" sz="4000" b="0" i="1">
                        <a:solidFill>
                          <a:srgbClr val="000000"/>
                        </a:solidFill>
                        <a:effectLst/>
                        <a:latin typeface="Cambria Math" panose="02040503050406030204" pitchFamily="18" charset="0"/>
                        <a:ea typeface="PMingLiU"/>
                        <a:cs typeface="Times New Roman" panose="02020603050405020304" pitchFamily="18" charset="0"/>
                      </a:rPr>
                      <m:t>𝑡</m:t>
                    </m:r>
                  </m:oMath>
                </a14:m>
                <a:r>
                  <a:rPr lang="en-US" sz="4000">
                    <a:solidFill>
                      <a:srgbClr val="000000"/>
                    </a:solidFill>
                    <a:effectLst/>
                    <a:ea typeface="PMingLiU"/>
                    <a:cs typeface="Times New Roman" panose="02020603050405020304" pitchFamily="18" charset="0"/>
                  </a:rPr>
                  <a:t> </a:t>
                </a:r>
                <a:r>
                  <a:rPr lang="vi-VN" sz="4000">
                    <a:solidFill>
                      <a:srgbClr val="000000"/>
                    </a:solidFill>
                    <a:effectLst/>
                    <a:ea typeface="PMingLiU"/>
                    <a:cs typeface="Times New Roman" panose="02020603050405020304" pitchFamily="18" charset="0"/>
                  </a:rPr>
                  <a:t>là thời gian (tuần).</a:t>
                </a:r>
                <a:endParaRPr lang="en-US" sz="4000">
                  <a:solidFill>
                    <a:srgbClr val="000000"/>
                  </a:solidFill>
                  <a:effectLst/>
                  <a:ea typeface="Arial" panose="020B0604020202020204" pitchFamily="34" charset="0"/>
                  <a:cs typeface="Times New Roman" panose="02020603050405020304" pitchFamily="18" charset="0"/>
                </a:endParaRPr>
              </a:p>
              <a:p>
                <a:pPr algn="just">
                  <a:lnSpc>
                    <a:spcPct val="165000"/>
                  </a:lnSpc>
                  <a:spcBef>
                    <a:spcPts val="300"/>
                  </a:spcBef>
                  <a:spcAft>
                    <a:spcPts val="300"/>
                  </a:spcAft>
                </a:pPr>
                <a:r>
                  <a:rPr lang="vi-VN" sz="4000">
                    <a:solidFill>
                      <a:srgbClr val="000000"/>
                    </a:solidFill>
                    <a:effectLst/>
                    <a:ea typeface="PMingLiU"/>
                    <a:cs typeface="Times New Roman" panose="02020603050405020304" pitchFamily="18" charset="0"/>
                  </a:rPr>
                  <a:t>a) Hãy ước tính số người tối đa bị nhiễm bệnh ở địa </a:t>
                </a:r>
                <a:r>
                  <a:rPr lang="en-US" sz="4000">
                    <a:solidFill>
                      <a:srgbClr val="000000"/>
                    </a:solidFill>
                    <a:effectLst/>
                    <a:ea typeface="PMingLiU"/>
                    <a:cs typeface="Times New Roman" panose="02020603050405020304" pitchFamily="18" charset="0"/>
                  </a:rPr>
                  <a:t>ph</a:t>
                </a:r>
                <a:r>
                  <a:rPr lang="vi-VN" sz="4000">
                    <a:solidFill>
                      <a:srgbClr val="000000"/>
                    </a:solidFill>
                    <a:effectLst/>
                    <a:ea typeface="PMingLiU"/>
                    <a:cs typeface="Times New Roman" panose="02020603050405020304" pitchFamily="18" charset="0"/>
                  </a:rPr>
                  <a:t>ương đó.</a:t>
                </a:r>
                <a:endParaRPr lang="en-US" sz="4000">
                  <a:solidFill>
                    <a:srgbClr val="000000"/>
                  </a:solidFill>
                  <a:effectLst/>
                  <a:ea typeface="Arial" panose="020B0604020202020204" pitchFamily="34" charset="0"/>
                  <a:cs typeface="Times New Roman" panose="02020603050405020304" pitchFamily="18" charset="0"/>
                </a:endParaRPr>
              </a:p>
              <a:p>
                <a:pPr algn="just">
                  <a:lnSpc>
                    <a:spcPct val="165000"/>
                  </a:lnSpc>
                  <a:spcBef>
                    <a:spcPts val="300"/>
                  </a:spcBef>
                  <a:spcAft>
                    <a:spcPts val="300"/>
                  </a:spcAft>
                </a:pPr>
                <a:r>
                  <a:rPr lang="vi-VN" sz="4000">
                    <a:solidFill>
                      <a:srgbClr val="000000"/>
                    </a:solidFill>
                    <a:effectLst/>
                    <a:ea typeface="Arial" panose="020B0604020202020204" pitchFamily="34" charset="0"/>
                    <a:cs typeface="Times New Roman" panose="02020603050405020304" pitchFamily="18" charset="0"/>
                  </a:rPr>
                  <a:t>b) Đạo hàm </a:t>
                </a:r>
                <a14:m>
                  <m:oMath xmlns:m="http://schemas.openxmlformats.org/officeDocument/2006/math">
                    <m:sSup>
                      <m:sSup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𝑁</m:t>
                        </m:r>
                      </m:e>
                      <m: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e>
                    </m:d>
                  </m:oMath>
                </a14:m>
                <a:r>
                  <a:rPr lang="vi-VN" sz="4000">
                    <a:solidFill>
                      <a:srgbClr val="000000"/>
                    </a:solidFill>
                    <a:effectLst/>
                    <a:ea typeface="PMingLiU"/>
                    <a:cs typeface="Times New Roman" panose="02020603050405020304" pitchFamily="18" charset="0"/>
                  </a:rPr>
                  <a:t> biểu thị tốc độ lây lan của virus (còn gọi là tốc độ truyền bệnh). Hỏi virus sẽ lây lan nhanh nhất khi nào?</a:t>
                </a:r>
                <a:endParaRPr lang="en-US" sz="4000">
                  <a:solidFill>
                    <a:srgbClr val="000000"/>
                  </a:solidFill>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38462" y="3044367"/>
                <a:ext cx="16435137" cy="6442533"/>
              </a:xfrm>
              <a:prstGeom prst="rect">
                <a:avLst/>
              </a:prstGeom>
              <a:blipFill>
                <a:blip r:embed="rId4"/>
                <a:stretch>
                  <a:fillRect l="-1335" r="-1298" b="-946"/>
                </a:stretch>
              </a:blipFill>
            </p:spPr>
            <p:txBody>
              <a:bodyPr/>
              <a:lstStyle/>
              <a:p>
                <a:r>
                  <a:rPr lang="en-US">
                    <a:noFill/>
                  </a:rPr>
                  <a:t> </a:t>
                </a:r>
              </a:p>
            </p:txBody>
          </p:sp>
        </mc:Fallback>
      </mc:AlternateContent>
    </p:spTree>
    <p:extLst>
      <p:ext uri="{BB962C8B-B14F-4D97-AF65-F5344CB8AC3E}">
        <p14:creationId xmlns:p14="http://schemas.microsoft.com/office/powerpoint/2010/main" val="205403681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71"/>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6993521" y="631188"/>
            <a:ext cx="832346" cy="1464312"/>
          </a:xfrm>
          <a:prstGeom prst="rect">
            <a:avLst/>
          </a:prstGeom>
        </p:spPr>
      </p:pic>
      <p:sp>
        <p:nvSpPr>
          <p:cNvPr id="5" name="Rectangle 4"/>
          <p:cNvSpPr/>
          <p:nvPr/>
        </p:nvSpPr>
        <p:spPr>
          <a:xfrm>
            <a:off x="1088823" y="6563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1088823" y="1665462"/>
                <a:ext cx="16159333" cy="8202438"/>
              </a:xfrm>
              <a:prstGeom prst="rect">
                <a:avLst/>
              </a:prstGeom>
            </p:spPr>
            <p:txBody>
              <a:bodyPr wrap="square">
                <a:spAutoFit/>
              </a:bodyPr>
              <a:lstStyle/>
              <a:p>
                <a:pPr>
                  <a:lnSpc>
                    <a:spcPct val="150000"/>
                  </a:lnSpc>
                  <a:spcBef>
                    <a:spcPts val="600"/>
                  </a:spcBef>
                  <a:spcAft>
                    <a:spcPts val="600"/>
                  </a:spcAft>
                </a:pPr>
                <a:r>
                  <a:rPr lang="en-US" sz="3700">
                    <a:solidFill>
                      <a:srgbClr val="000000"/>
                    </a:solidFill>
                    <a:ea typeface="PMingLiU"/>
                    <a:cs typeface="Times New Roman" panose="02020603050405020304" pitchFamily="18" charset="0"/>
                  </a:rPr>
                  <a:t>a) Ta cần tìm GTLN của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𝑁</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a:solidFill>
                      <a:srgbClr val="000000"/>
                    </a:solidFill>
                    <a:effectLst/>
                    <a:ea typeface="PMingLiU"/>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r>
                      <a:rPr lang="en-US" sz="3700" i="1">
                        <a:solidFill>
                          <a:srgbClr val="000000"/>
                        </a:solidFill>
                        <a:effectLst/>
                        <a:latin typeface="Cambria Math" panose="02040503050406030204" pitchFamily="18" charset="0"/>
                        <a:ea typeface="PMingLiU"/>
                        <a:cs typeface="Times New Roman" panose="02020603050405020304" pitchFamily="18" charset="0"/>
                      </a:rPr>
                      <m:t>=−3</m:t>
                    </m:r>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𝑥</m:t>
                        </m:r>
                      </m:e>
                      <m:sup>
                        <m:r>
                          <a:rPr lang="en-US" sz="3700" i="1">
                            <a:solidFill>
                              <a:srgbClr val="000000"/>
                            </a:solidFill>
                            <a:effectLst/>
                            <a:latin typeface="Cambria Math" panose="02040503050406030204" pitchFamily="18" charset="0"/>
                            <a:ea typeface="PMingLiU"/>
                            <a:cs typeface="Times New Roman" panose="02020603050405020304" pitchFamily="18" charset="0"/>
                          </a:rPr>
                          <m:t>2</m:t>
                        </m:r>
                      </m:sup>
                    </m:sSup>
                    <m:r>
                      <a:rPr lang="en-US" sz="3700" i="1">
                        <a:solidFill>
                          <a:srgbClr val="000000"/>
                        </a:solidFill>
                        <a:effectLst/>
                        <a:latin typeface="Cambria Math" panose="02040503050406030204" pitchFamily="18" charset="0"/>
                        <a:ea typeface="PMingLiU"/>
                        <a:cs typeface="Times New Roman" panose="02020603050405020304" pitchFamily="18" charset="0"/>
                      </a:rPr>
                      <m:t>+24</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=−3</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−8</m:t>
                        </m:r>
                      </m:e>
                    </m:d>
                  </m:oMath>
                </a14:m>
                <a:r>
                  <a:rPr lang="en-US" sz="3700">
                    <a:solidFill>
                      <a:srgbClr val="000000"/>
                    </a:solidFill>
                    <a:effectLst/>
                    <a:ea typeface="PMingLiU"/>
                    <a:cs typeface="Times New Roman" panose="02020603050405020304" pitchFamily="18" charset="0"/>
                  </a:rPr>
                  <a:t>;</a:t>
                </a:r>
                <a:r>
                  <a:rPr lang="en-US" sz="3700">
                    <a:solidFill>
                      <a:srgbClr val="000000"/>
                    </a:solidFill>
                    <a:ea typeface="PMingLiU"/>
                    <a:cs typeface="Times New Roman" panose="02020603050405020304" pitchFamily="18" charset="0"/>
                  </a:rPr>
                  <a:t>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r>
                      <a:rPr lang="en-US" sz="3700" i="1">
                        <a:solidFill>
                          <a:srgbClr val="000000"/>
                        </a:solidFill>
                        <a:effectLst/>
                        <a:latin typeface="Cambria Math" panose="02040503050406030204" pitchFamily="18" charset="0"/>
                        <a:ea typeface="PMingLiU"/>
                        <a:cs typeface="Times New Roman" panose="02020603050405020304" pitchFamily="18" charset="0"/>
                      </a:rPr>
                      <m:t>=0⇔</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=0</m:t>
                    </m:r>
                  </m:oMath>
                </a14:m>
                <a:r>
                  <a:rPr lang="en-US" sz="3700">
                    <a:solidFill>
                      <a:srgbClr val="000000"/>
                    </a:solidFill>
                    <a:effectLst/>
                    <a:ea typeface="PMingLiU"/>
                    <a:cs typeface="Times New Roman" panose="02020603050405020304" pitchFamily="18" charset="0"/>
                  </a:rPr>
                  <a:t> hoặc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=8</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a:solidFill>
                      <a:srgbClr val="000000"/>
                    </a:solidFill>
                    <a:effectLst/>
                    <a:ea typeface="PMingLiU"/>
                    <a:cs typeface="Times New Roman" panose="02020603050405020304" pitchFamily="18" charset="0"/>
                  </a:rPr>
                  <a:t>Ta có:</a:t>
                </a:r>
                <a:r>
                  <a:rPr lang="en-US" sz="3700">
                    <a:solidFill>
                      <a:srgbClr val="000000"/>
                    </a:solidFill>
                    <a:ea typeface="PMingLiU"/>
                    <a:cs typeface="Times New Roman" panose="02020603050405020304" pitchFamily="18" charset="0"/>
                  </a:rPr>
                  <a:t>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𝑁</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0</m:t>
                        </m:r>
                      </m:e>
                    </m:d>
                    <m:r>
                      <a:rPr lang="en-US" sz="3700" i="1">
                        <a:solidFill>
                          <a:srgbClr val="000000"/>
                        </a:solidFill>
                        <a:effectLst/>
                        <a:latin typeface="Cambria Math" panose="02040503050406030204" pitchFamily="18" charset="0"/>
                        <a:ea typeface="PMingLiU"/>
                        <a:cs typeface="Times New Roman" panose="02020603050405020304" pitchFamily="18" charset="0"/>
                      </a:rPr>
                      <m:t>=0;</m:t>
                    </m:r>
                    <m:r>
                      <a:rPr lang="nl-NL" sz="3700" i="1">
                        <a:solidFill>
                          <a:srgbClr val="000000"/>
                        </a:solidFill>
                        <a:effectLst/>
                        <a:latin typeface="Cambria Math" panose="02040503050406030204" pitchFamily="18" charset="0"/>
                        <a:ea typeface="PMingLiU"/>
                        <a:cs typeface="Times New Roman" panose="02020603050405020304" pitchFamily="18" charset="0"/>
                      </a:rPr>
                      <m:t>𝑁</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8</m:t>
                        </m:r>
                      </m:e>
                    </m:d>
                    <m:r>
                      <a:rPr lang="en-US" sz="3700" i="1">
                        <a:solidFill>
                          <a:srgbClr val="000000"/>
                        </a:solidFill>
                        <a:effectLst/>
                        <a:latin typeface="Cambria Math" panose="02040503050406030204" pitchFamily="18" charset="0"/>
                        <a:ea typeface="PMingLiU"/>
                        <a:cs typeface="Times New Roman" panose="02020603050405020304" pitchFamily="18" charset="0"/>
                      </a:rPr>
                      <m:t>=256</m:t>
                    </m:r>
                  </m:oMath>
                </a14:m>
                <a:r>
                  <a:rPr lang="en-US" sz="3700">
                    <a:solidFill>
                      <a:srgbClr val="000000"/>
                    </a:solidFill>
                    <a:effectLst/>
                    <a:ea typeface="PMingLiU"/>
                    <a:cs typeface="Times New Roman" panose="02020603050405020304" pitchFamily="18" charset="0"/>
                  </a:rPr>
                  <a:t>;</a:t>
                </a:r>
                <a:r>
                  <a:rPr lang="en-US" sz="3700">
                    <a:solidFill>
                      <a:srgbClr val="000000"/>
                    </a:solidFill>
                    <a:ea typeface="PMingLiU"/>
                    <a:cs typeface="Times New Roman" panose="02020603050405020304" pitchFamily="18" charset="0"/>
                  </a:rPr>
                  <a:t>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𝑁</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12</m:t>
                        </m:r>
                      </m:e>
                    </m:d>
                    <m:r>
                      <a:rPr lang="en-US" sz="3700" i="1">
                        <a:solidFill>
                          <a:srgbClr val="000000"/>
                        </a:solidFill>
                        <a:effectLst/>
                        <a:latin typeface="Cambria Math" panose="02040503050406030204" pitchFamily="18" charset="0"/>
                        <a:ea typeface="PMingLiU"/>
                        <a:cs typeface="Times New Roman" panose="02020603050405020304" pitchFamily="18" charset="0"/>
                      </a:rPr>
                      <m:t>=0</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a:solidFill>
                      <a:srgbClr val="000000"/>
                    </a:solidFill>
                    <a:effectLst/>
                    <a:ea typeface="PMingLiU"/>
                    <a:cs typeface="Times New Roman" panose="02020603050405020304" pitchFamily="18" charset="0"/>
                  </a:rPr>
                  <a:t>Do đó số người tối đa bị nhiễm là </a:t>
                </a:r>
                <a14:m>
                  <m:oMath xmlns:m="http://schemas.openxmlformats.org/officeDocument/2006/math">
                    <m:r>
                      <a:rPr lang="en-US" sz="3700" i="1" smtClean="0">
                        <a:solidFill>
                          <a:srgbClr val="000000"/>
                        </a:solidFill>
                        <a:effectLst/>
                        <a:latin typeface="Cambria Math" panose="02040503050406030204" pitchFamily="18" charset="0"/>
                        <a:ea typeface="PMingLiU"/>
                        <a:cs typeface="Times New Roman" panose="02020603050405020304" pitchFamily="18" charset="0"/>
                      </a:rPr>
                      <m:t>256</m:t>
                    </m:r>
                  </m:oMath>
                </a14:m>
                <a:r>
                  <a:rPr lang="en-US" sz="3700">
                    <a:solidFill>
                      <a:srgbClr val="000000"/>
                    </a:solidFill>
                    <a:effectLst/>
                    <a:ea typeface="PMingLiU"/>
                    <a:cs typeface="Times New Roman" panose="02020603050405020304" pitchFamily="18" charset="0"/>
                  </a:rPr>
                  <a:t> người.</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a:solidFill>
                      <a:srgbClr val="000000"/>
                    </a:solidFill>
                    <a:effectLst/>
                    <a:ea typeface="PMingLiU"/>
                    <a:cs typeface="Times New Roman" panose="02020603050405020304" pitchFamily="18" charset="0"/>
                  </a:rPr>
                  <a:t>b) Ta cần tìm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𝑡</m:t>
                    </m:r>
                  </m:oMath>
                </a14:m>
                <a:r>
                  <a:rPr lang="en-US" sz="3700">
                    <a:solidFill>
                      <a:srgbClr val="000000"/>
                    </a:solidFill>
                    <a:effectLst/>
                    <a:ea typeface="PMingLiU"/>
                    <a:cs typeface="Times New Roman" panose="02020603050405020304" pitchFamily="18" charset="0"/>
                  </a:rPr>
                  <a:t> để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𝑁</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lớn nhất.</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a:solidFill>
                      <a:srgbClr val="000000"/>
                    </a:solidFill>
                    <a:effectLst/>
                    <a:ea typeface="PMingLiU"/>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r>
                      <a:rPr lang="en-US" sz="3700" i="1">
                        <a:solidFill>
                          <a:srgbClr val="000000"/>
                        </a:solidFill>
                        <a:effectLst/>
                        <a:latin typeface="Cambria Math" panose="02040503050406030204" pitchFamily="18" charset="0"/>
                        <a:ea typeface="PMingLiU"/>
                        <a:cs typeface="Times New Roman" panose="02020603050405020304" pitchFamily="18" charset="0"/>
                      </a:rPr>
                      <m:t>=−6</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+24=−6</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−4</m:t>
                        </m:r>
                      </m:e>
                    </m:d>
                    <m:r>
                      <a:rPr lang="en-US" sz="37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a:t>
                </a:r>
                <a:r>
                  <a:rPr lang="en-US" sz="3700">
                    <a:solidFill>
                      <a:srgbClr val="000000"/>
                    </a:solidFill>
                    <a:ea typeface="PMingLiU"/>
                    <a:cs typeface="Times New Roman" panose="02020603050405020304" pitchFamily="18" charset="0"/>
                  </a:rPr>
                  <a:t>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r>
                      <a:rPr lang="en-US" sz="3700" i="1">
                        <a:solidFill>
                          <a:srgbClr val="000000"/>
                        </a:solidFill>
                        <a:effectLst/>
                        <a:latin typeface="Cambria Math" panose="02040503050406030204" pitchFamily="18" charset="0"/>
                        <a:ea typeface="PMingLiU"/>
                        <a:cs typeface="Times New Roman" panose="02020603050405020304" pitchFamily="18" charset="0"/>
                      </a:rPr>
                      <m:t>=0 ⇔</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=4</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a:solidFill>
                      <a:srgbClr val="000000"/>
                    </a:solidFill>
                    <a:effectLst/>
                    <a:ea typeface="PMingLiU"/>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0</m:t>
                        </m:r>
                      </m:e>
                    </m:d>
                    <m:r>
                      <a:rPr lang="en-US" sz="3700" i="1">
                        <a:solidFill>
                          <a:srgbClr val="000000"/>
                        </a:solidFill>
                        <a:effectLst/>
                        <a:latin typeface="Cambria Math" panose="02040503050406030204" pitchFamily="18" charset="0"/>
                        <a:ea typeface="PMingLiU"/>
                        <a:cs typeface="Times New Roman" panose="02020603050405020304" pitchFamily="18" charset="0"/>
                      </a:rPr>
                      <m:t>=0</m:t>
                    </m:r>
                    <m:r>
                      <a:rPr lang="en-US" sz="3700" b="0" i="1" smtClean="0">
                        <a:solidFill>
                          <a:srgbClr val="000000"/>
                        </a:solidFill>
                        <a:effectLst/>
                        <a:latin typeface="Cambria Math" panose="02040503050406030204" pitchFamily="18" charset="0"/>
                        <a:ea typeface="PMingLiU"/>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4</m:t>
                        </m:r>
                      </m:e>
                    </m:d>
                    <m:r>
                      <a:rPr lang="en-US" sz="3700" i="1">
                        <a:solidFill>
                          <a:srgbClr val="000000"/>
                        </a:solidFill>
                        <a:effectLst/>
                        <a:latin typeface="Cambria Math" panose="02040503050406030204" pitchFamily="18" charset="0"/>
                        <a:ea typeface="PMingLiU"/>
                        <a:cs typeface="Times New Roman" panose="02020603050405020304" pitchFamily="18" charset="0"/>
                      </a:rPr>
                      <m:t>=48</m:t>
                    </m:r>
                  </m:oMath>
                </a14:m>
                <a:r>
                  <a:rPr lang="en-US" sz="3700">
                    <a:solidFill>
                      <a:srgbClr val="000000"/>
                    </a:solidFill>
                    <a:effectLst/>
                    <a:ea typeface="PMingLiU"/>
                    <a:cs typeface="Times New Roman" panose="02020603050405020304" pitchFamily="18" charset="0"/>
                  </a:rPr>
                  <a:t>;</a:t>
                </a:r>
                <a:r>
                  <a:rPr lang="en-US" sz="3700">
                    <a:solidFill>
                      <a:srgbClr val="000000"/>
                    </a:solidFill>
                    <a:ea typeface="PMingLiU"/>
                    <a:cs typeface="Times New Roman" panose="02020603050405020304" pitchFamily="18" charset="0"/>
                  </a:rPr>
                  <a:t>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12</m:t>
                        </m:r>
                      </m:e>
                    </m:d>
                    <m:r>
                      <a:rPr lang="en-US" sz="3700" i="1">
                        <a:solidFill>
                          <a:srgbClr val="000000"/>
                        </a:solidFill>
                        <a:effectLst/>
                        <a:latin typeface="Cambria Math" panose="02040503050406030204" pitchFamily="18" charset="0"/>
                        <a:ea typeface="PMingLiU"/>
                        <a:cs typeface="Times New Roman" panose="02020603050405020304" pitchFamily="18" charset="0"/>
                      </a:rPr>
                      <m:t>=−144</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kern="0">
                    <a:solidFill>
                      <a:srgbClr val="000000"/>
                    </a:solidFill>
                    <a:effectLst/>
                    <a:ea typeface="PMingLiU"/>
                  </a:rPr>
                  <a:t>Do đó virus lây lan nhanh nhất ở tuần thứ 4.</a:t>
                </a:r>
                <a:endParaRPr lang="en-US" sz="3700">
                  <a:solidFill>
                    <a:srgbClr val="000000"/>
                  </a:solidFill>
                  <a:effectLs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88823" y="1665462"/>
                <a:ext cx="16159333" cy="8202438"/>
              </a:xfrm>
              <a:prstGeom prst="rect">
                <a:avLst/>
              </a:prstGeom>
              <a:blipFill>
                <a:blip r:embed="rId4"/>
                <a:stretch>
                  <a:fillRect l="-1208" b="-594"/>
                </a:stretch>
              </a:blipFill>
            </p:spPr>
            <p:txBody>
              <a:bodyPr/>
              <a:lstStyle/>
              <a:p>
                <a:r>
                  <a:rPr lang="en-US">
                    <a:noFill/>
                  </a:rPr>
                  <a:t> </a:t>
                </a:r>
              </a:p>
            </p:txBody>
          </p:sp>
        </mc:Fallback>
      </mc:AlternateContent>
    </p:spTree>
    <p:extLst>
      <p:ext uri="{BB962C8B-B14F-4D97-AF65-F5344CB8AC3E}">
        <p14:creationId xmlns:p14="http://schemas.microsoft.com/office/powerpoint/2010/main" val="282306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left)">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71" name="Google Shape;1558;p62"/>
          <p:cNvGrpSpPr/>
          <p:nvPr/>
        </p:nvGrpSpPr>
        <p:grpSpPr>
          <a:xfrm rot="-613048">
            <a:off x="1423678" y="726212"/>
            <a:ext cx="15315540" cy="9531860"/>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78" name="Rectangle 77"/>
          <p:cNvSpPr/>
          <p:nvPr/>
        </p:nvSpPr>
        <p:spPr>
          <a:xfrm>
            <a:off x="4686908" y="2275827"/>
            <a:ext cx="9282472" cy="6555641"/>
          </a:xfrm>
          <a:prstGeom prst="rect">
            <a:avLst/>
          </a:prstGeom>
        </p:spPr>
        <p:txBody>
          <a:bodyPr wrap="square">
            <a:spAutoFit/>
          </a:bodyPr>
          <a:lstStyle/>
          <a:p>
            <a:pPr algn="ctr">
              <a:lnSpc>
                <a:spcPct val="150000"/>
              </a:lnSpc>
              <a:defRPr/>
            </a:pPr>
            <a:r>
              <a:rPr lang="en-US" sz="14000" b="1">
                <a:solidFill>
                  <a:srgbClr val="313F60"/>
                </a:solidFill>
                <a:latin typeface="Arial" panose="020B0604020202020204" pitchFamily="34" charset="0"/>
                <a:cs typeface="Arial" panose="020B0604020202020204" pitchFamily="34" charset="0"/>
                <a:sym typeface="Arial"/>
              </a:rPr>
              <a:t>LUYỆN TẬP</a:t>
            </a:r>
            <a:endParaRPr lang="en-US" sz="14000" b="1" dirty="0">
              <a:solidFill>
                <a:srgbClr val="313F60"/>
              </a:solidFill>
              <a:latin typeface="Arial" panose="020B0604020202020204" pitchFamily="34" charset="0"/>
              <a:cs typeface="Arial" panose="020B0604020202020204" pitchFamily="34" charset="0"/>
              <a:sym typeface="Arial"/>
            </a:endParaRPr>
          </a:p>
        </p:txBody>
      </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1409685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94732" y="562710"/>
            <a:ext cx="1848714" cy="197459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3"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8"/>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10" y="3723253"/>
            <a:ext cx="8425544" cy="1988345"/>
          </a:xfrm>
          <a:prstGeom prst="rect">
            <a:avLst/>
          </a:prstGeom>
        </p:spPr>
        <p:txBody>
          <a:bodyPr vert="horz" lIns="137147" tIns="68573" rIns="137147" bIns="6857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800" b="1" i="0" u="none" strike="noStrike" kern="1200" cap="none" spc="0" normalizeH="0" baseline="0" noProof="0" dirty="0">
                <a:ln>
                  <a:solidFill>
                    <a:srgbClr val="F8D22D"/>
                  </a:solidFill>
                </a:ln>
                <a:solidFill>
                  <a:srgbClr val="FFFF00"/>
                </a:solidFill>
                <a:effectLst/>
                <a:uLnTx/>
                <a:uFillTx/>
                <a:latin typeface="Arial" panose="020B0604020202020204" pitchFamily="34" charset="0"/>
                <a:ea typeface="+mj-ea"/>
                <a:cs typeface="Arial" panose="020B0604020202020204" pitchFamily="34" charset="0"/>
                <a:sym typeface="Arial"/>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3371208" y="7684384"/>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009"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826055"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7"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87279" y="120435"/>
            <a:ext cx="8425544" cy="9985830"/>
          </a:xfrm>
          <a:prstGeom prst="rect">
            <a:avLst/>
          </a:prstGeom>
        </p:spPr>
      </p:pic>
      <p:pic>
        <p:nvPicPr>
          <p:cNvPr id="6" name="Picture 5">
            <a:hlinkClick r:id="rId12"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3"/>
          <a:stretch>
            <a:fillRect/>
          </a:stretch>
        </p:blipFill>
        <p:spPr>
          <a:xfrm>
            <a:off x="-4093576" y="7808883"/>
            <a:ext cx="4483778" cy="2459547"/>
          </a:xfrm>
          <a:prstGeom prst="rect">
            <a:avLst/>
          </a:prstGeom>
        </p:spPr>
      </p:pic>
    </p:spTree>
    <p:extLst>
      <p:ext uri="{BB962C8B-B14F-4D97-AF65-F5344CB8AC3E}">
        <p14:creationId xmlns:p14="http://schemas.microsoft.com/office/powerpoint/2010/main" val="112415662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04144" y="419699"/>
            <a:ext cx="2636424" cy="2815940"/>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7638498" y="264368"/>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3371208" y="7684384"/>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009"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826055"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7"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15474485" y="7627828"/>
            <a:ext cx="2825741" cy="2642846"/>
          </a:xfrm>
          <a:prstGeom prst="rect">
            <a:avLst/>
          </a:prstGeom>
        </p:spPr>
      </p:pic>
      <p:grpSp>
        <p:nvGrpSpPr>
          <p:cNvPr id="52" name="Group 51">
            <a:extLst>
              <a:ext uri="{FF2B5EF4-FFF2-40B4-BE49-F238E27FC236}">
                <a16:creationId xmlns:a16="http://schemas.microsoft.com/office/drawing/2014/main" id="{CEDB2AEA-0C0B-AEAE-8541-85EF2D5265B7}"/>
              </a:ext>
            </a:extLst>
          </p:cNvPr>
          <p:cNvGrpSpPr/>
          <p:nvPr/>
        </p:nvGrpSpPr>
        <p:grpSpPr>
          <a:xfrm>
            <a:off x="18613413" y="936894"/>
            <a:ext cx="9098499" cy="3905886"/>
            <a:chOff x="12408941" y="624596"/>
            <a:chExt cx="6065666" cy="2603924"/>
          </a:xfrm>
        </p:grpSpPr>
        <p:pic>
          <p:nvPicPr>
            <p:cNvPr id="53" name="Picture 15">
              <a:extLst>
                <a:ext uri="{FF2B5EF4-FFF2-40B4-BE49-F238E27FC236}">
                  <a16:creationId xmlns:a16="http://schemas.microsoft.com/office/drawing/2014/main" id="{DCC13256-705F-90F7-E82E-5CF699279068}"/>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56D2278C-B009-EE90-CB0A-75E06BAA5D52}"/>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A83CEB2F-084B-7B44-2E4A-1E3203D92A5F}"/>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46FECE11-A959-CD5E-E6EE-17B32AADDF41}"/>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4091944" y="627452"/>
            <a:ext cx="8366225" cy="9695288"/>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4983143" y="1408340"/>
            <a:ext cx="1362575" cy="2176461"/>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6236192" y="3493540"/>
            <a:ext cx="1371719" cy="2185605"/>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7311074" y="821419"/>
            <a:ext cx="1371719" cy="2176461"/>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9026239" y="2469556"/>
            <a:ext cx="1371719" cy="2194751"/>
          </a:xfrm>
          <a:prstGeom prst="rect">
            <a:avLst/>
          </a:prstGeom>
        </p:spPr>
      </p:pic>
      <p:pic>
        <p:nvPicPr>
          <p:cNvPr id="80" name="Picture 79">
            <a:extLst>
              <a:ext uri="{FF2B5EF4-FFF2-40B4-BE49-F238E27FC236}">
                <a16:creationId xmlns:a16="http://schemas.microsoft.com/office/drawing/2014/main" id="{2E9577D0-118A-3C8B-937D-24C74131CC1D}"/>
              </a:ext>
            </a:extLst>
          </p:cNvPr>
          <p:cNvPicPr>
            <a:picLocks noChangeAspect="1"/>
          </p:cNvPicPr>
          <p:nvPr/>
        </p:nvPicPr>
        <p:blipFill>
          <a:blip r:embed="rId19"/>
          <a:stretch>
            <a:fillRect/>
          </a:stretch>
        </p:blipFill>
        <p:spPr>
          <a:xfrm>
            <a:off x="10889957" y="3761148"/>
            <a:ext cx="1371719" cy="2222184"/>
          </a:xfrm>
          <a:prstGeom prst="rect">
            <a:avLst/>
          </a:prstGeom>
        </p:spPr>
      </p:pic>
      <p:pic>
        <p:nvPicPr>
          <p:cNvPr id="8" name="Picture 7">
            <a:hlinkClick r:id="rId20" action="ppaction://hlinksldjump"/>
            <a:extLst>
              <a:ext uri="{FF2B5EF4-FFF2-40B4-BE49-F238E27FC236}">
                <a16:creationId xmlns:a16="http://schemas.microsoft.com/office/drawing/2014/main" id="{B7A7B980-16E8-4126-5B74-C0ADE4A44CAA}"/>
              </a:ext>
            </a:extLst>
          </p:cNvPr>
          <p:cNvPicPr>
            <a:picLocks noChangeAspect="1"/>
          </p:cNvPicPr>
          <p:nvPr/>
        </p:nvPicPr>
        <p:blipFill>
          <a:blip r:embed="rId15"/>
          <a:stretch>
            <a:fillRect/>
          </a:stretch>
        </p:blipFill>
        <p:spPr>
          <a:xfrm>
            <a:off x="4973630" y="1390469"/>
            <a:ext cx="1362575" cy="2176461"/>
          </a:xfrm>
          <a:prstGeom prst="rect">
            <a:avLst/>
          </a:prstGeom>
        </p:spPr>
      </p:pic>
      <p:pic>
        <p:nvPicPr>
          <p:cNvPr id="10" name="Picture 9">
            <a:hlinkClick r:id="rId21" action="ppaction://hlinksldjump"/>
            <a:extLst>
              <a:ext uri="{FF2B5EF4-FFF2-40B4-BE49-F238E27FC236}">
                <a16:creationId xmlns:a16="http://schemas.microsoft.com/office/drawing/2014/main" id="{17FE2497-8C74-3F79-2D35-8A89C8EBEC81}"/>
              </a:ext>
            </a:extLst>
          </p:cNvPr>
          <p:cNvPicPr>
            <a:picLocks noChangeAspect="1"/>
          </p:cNvPicPr>
          <p:nvPr/>
        </p:nvPicPr>
        <p:blipFill>
          <a:blip r:embed="rId16"/>
          <a:stretch>
            <a:fillRect/>
          </a:stretch>
        </p:blipFill>
        <p:spPr>
          <a:xfrm>
            <a:off x="6236226" y="3493045"/>
            <a:ext cx="1371719" cy="2185605"/>
          </a:xfrm>
          <a:prstGeom prst="rect">
            <a:avLst/>
          </a:prstGeom>
        </p:spPr>
      </p:pic>
      <p:pic>
        <p:nvPicPr>
          <p:cNvPr id="11" name="Picture 10">
            <a:hlinkClick r:id="rId22" action="ppaction://hlinksldjump"/>
            <a:extLst>
              <a:ext uri="{FF2B5EF4-FFF2-40B4-BE49-F238E27FC236}">
                <a16:creationId xmlns:a16="http://schemas.microsoft.com/office/drawing/2014/main" id="{FA8BB667-963D-D19D-17C4-0A12EE03152E}"/>
              </a:ext>
            </a:extLst>
          </p:cNvPr>
          <p:cNvPicPr>
            <a:picLocks noChangeAspect="1"/>
          </p:cNvPicPr>
          <p:nvPr/>
        </p:nvPicPr>
        <p:blipFill>
          <a:blip r:embed="rId17"/>
          <a:stretch>
            <a:fillRect/>
          </a:stretch>
        </p:blipFill>
        <p:spPr>
          <a:xfrm>
            <a:off x="7335215" y="803548"/>
            <a:ext cx="1371719" cy="2176461"/>
          </a:xfrm>
          <a:prstGeom prst="rect">
            <a:avLst/>
          </a:prstGeom>
        </p:spPr>
      </p:pic>
      <p:pic>
        <p:nvPicPr>
          <p:cNvPr id="12" name="Picture 11">
            <a:hlinkClick r:id="rId23" action="ppaction://hlinksldjump"/>
            <a:extLst>
              <a:ext uri="{FF2B5EF4-FFF2-40B4-BE49-F238E27FC236}">
                <a16:creationId xmlns:a16="http://schemas.microsoft.com/office/drawing/2014/main" id="{7855211B-E254-5D3D-B04A-642C5035772F}"/>
              </a:ext>
            </a:extLst>
          </p:cNvPr>
          <p:cNvPicPr>
            <a:picLocks noChangeAspect="1"/>
          </p:cNvPicPr>
          <p:nvPr/>
        </p:nvPicPr>
        <p:blipFill>
          <a:blip r:embed="rId18"/>
          <a:stretch>
            <a:fillRect/>
          </a:stretch>
        </p:blipFill>
        <p:spPr>
          <a:xfrm>
            <a:off x="9017151" y="2469554"/>
            <a:ext cx="1371719" cy="2194751"/>
          </a:xfrm>
          <a:prstGeom prst="rect">
            <a:avLst/>
          </a:prstGeom>
        </p:spPr>
      </p:pic>
      <p:pic>
        <p:nvPicPr>
          <p:cNvPr id="13" name="Picture 12">
            <a:hlinkClick r:id="rId24" action="ppaction://hlinksldjump"/>
            <a:extLst>
              <a:ext uri="{FF2B5EF4-FFF2-40B4-BE49-F238E27FC236}">
                <a16:creationId xmlns:a16="http://schemas.microsoft.com/office/drawing/2014/main" id="{D9646BEC-4063-1369-CF86-F16F0F04E7FA}"/>
              </a:ext>
            </a:extLst>
          </p:cNvPr>
          <p:cNvPicPr>
            <a:picLocks noChangeAspect="1"/>
          </p:cNvPicPr>
          <p:nvPr/>
        </p:nvPicPr>
        <p:blipFill>
          <a:blip r:embed="rId19"/>
          <a:stretch>
            <a:fillRect/>
          </a:stretch>
        </p:blipFill>
        <p:spPr>
          <a:xfrm>
            <a:off x="10891058" y="3747432"/>
            <a:ext cx="1371719" cy="2222184"/>
          </a:xfrm>
          <a:prstGeom prst="rect">
            <a:avLst/>
          </a:prstGeom>
        </p:spPr>
      </p:pic>
    </p:spTree>
    <p:extLst>
      <p:ext uri="{BB962C8B-B14F-4D97-AF65-F5344CB8AC3E}">
        <p14:creationId xmlns:p14="http://schemas.microsoft.com/office/powerpoint/2010/main" val="325464539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p40"/>
          <p:cNvSpPr txBox="1">
            <a:spLocks noGrp="1"/>
          </p:cNvSpPr>
          <p:nvPr>
            <p:ph type="subTitle" idx="1"/>
          </p:nvPr>
        </p:nvSpPr>
        <p:spPr>
          <a:xfrm>
            <a:off x="1049981" y="1181100"/>
            <a:ext cx="16139135" cy="3733800"/>
          </a:xfrm>
          <a:prstGeom prst="rect">
            <a:avLst/>
          </a:prstGeom>
        </p:spPr>
        <p:txBody>
          <a:bodyPr spcFirstLastPara="1" wrap="square" lIns="182850" tIns="182850" rIns="182850" bIns="182850" anchor="ctr" anchorCtr="0">
            <a:noAutofit/>
          </a:bodyPr>
          <a:lstStyle/>
          <a:p>
            <a:pPr marL="0" indent="0" algn="ctr">
              <a:lnSpc>
                <a:spcPct val="150000"/>
              </a:lnSpc>
              <a:buClrTx/>
              <a:buSzTx/>
              <a:defRPr/>
            </a:pPr>
            <a:r>
              <a:rPr lang="vi-VN" sz="6700" b="1" kern="1200">
                <a:solidFill>
                  <a:srgbClr val="00487E"/>
                </a:solidFill>
                <a:latin typeface="Arial" panose="020B0604020202020204" pitchFamily="34" charset="0"/>
                <a:ea typeface="+mn-ea"/>
                <a:cs typeface="Arial" panose="020B0604020202020204" pitchFamily="34" charset="0"/>
                <a:sym typeface="Arial"/>
              </a:rPr>
              <a:t>CHƯƠNG I. ỨNG DỤNG ĐẠO HÀM ĐỂ KHẢO SÁT VÀ VẼ ĐỒ THỊ HÀM SỐ</a:t>
            </a:r>
            <a:endParaRPr lang="en-US" sz="6700" b="1" kern="1200">
              <a:solidFill>
                <a:srgbClr val="00487E"/>
              </a:solidFill>
              <a:latin typeface="Arial" panose="020B0604020202020204" pitchFamily="34" charset="0"/>
              <a:ea typeface="+mn-ea"/>
              <a:cs typeface="Arial" panose="020B0604020202020204" pitchFamily="34" charset="0"/>
              <a:sym typeface="Arial"/>
            </a:endParaRPr>
          </a:p>
        </p:txBody>
      </p:sp>
      <p:sp>
        <p:nvSpPr>
          <p:cNvPr id="30" name="TextBox 23"/>
          <p:cNvSpPr txBox="1"/>
          <p:nvPr/>
        </p:nvSpPr>
        <p:spPr>
          <a:xfrm>
            <a:off x="1282385" y="5448300"/>
            <a:ext cx="15674328" cy="2902077"/>
          </a:xfrm>
          <a:prstGeom prst="rect">
            <a:avLst/>
          </a:prstGeom>
        </p:spPr>
        <p:txBody>
          <a:bodyPr wrap="square" lIns="0" tIns="0" rIns="0" bIns="0" rtlCol="0" anchor="t">
            <a:spAutoFit/>
          </a:bodyPr>
          <a:lstStyle/>
          <a:p>
            <a:pPr algn="ctr">
              <a:lnSpc>
                <a:spcPct val="150000"/>
              </a:lnSpc>
            </a:pPr>
            <a:r>
              <a:rPr lang="vi-VN" sz="6700" b="1">
                <a:solidFill>
                  <a:srgbClr val="C00000"/>
                </a:solidFill>
                <a:cs typeface="Arial" panose="020B0604020202020204" pitchFamily="34" charset="0"/>
                <a:sym typeface="Arial"/>
              </a:rPr>
              <a:t>BÀI 2. GIÁ TRỊ LỚN NHẤT VÀ </a:t>
            </a:r>
            <a:endParaRPr lang="en-US" sz="6700" b="1">
              <a:solidFill>
                <a:srgbClr val="C00000"/>
              </a:solidFill>
              <a:cs typeface="Arial" panose="020B0604020202020204" pitchFamily="34" charset="0"/>
              <a:sym typeface="Arial"/>
            </a:endParaRPr>
          </a:p>
          <a:p>
            <a:pPr algn="ctr">
              <a:lnSpc>
                <a:spcPct val="150000"/>
              </a:lnSpc>
            </a:pPr>
            <a:r>
              <a:rPr lang="vi-VN" sz="6700" b="1">
                <a:solidFill>
                  <a:srgbClr val="C00000"/>
                </a:solidFill>
                <a:cs typeface="Arial" panose="020B0604020202020204" pitchFamily="34" charset="0"/>
                <a:sym typeface="Arial"/>
              </a:rPr>
              <a:t>GIÁ TRỊ NHỎ NHẤT CỦA HÀM SỐ </a:t>
            </a:r>
            <a:endParaRPr lang="vi-VN" sz="6700" b="1" dirty="0">
              <a:solidFill>
                <a:srgbClr val="C00000"/>
              </a:solidFill>
              <a:latin typeface="Arial" panose="020B0604020202020204" pitchFamily="34" charset="0"/>
              <a:cs typeface="Arial" panose="020B0604020202020204" pitchFamily="34" charset="0"/>
              <a:sym typeface="Arial"/>
            </a:endParaRPr>
          </a:p>
        </p:txBody>
      </p:sp>
      <p:pic>
        <p:nvPicPr>
          <p:cNvPr id="3" name="Picture 2"/>
          <p:cNvPicPr>
            <a:picLocks noChangeAspect="1"/>
          </p:cNvPicPr>
          <p:nvPr/>
        </p:nvPicPr>
        <p:blipFill>
          <a:blip r:embed="rId3"/>
          <a:stretch>
            <a:fillRect/>
          </a:stretch>
        </p:blipFill>
        <p:spPr>
          <a:xfrm rot="20103555">
            <a:off x="15573365" y="8332019"/>
            <a:ext cx="3364634" cy="2325217"/>
          </a:xfrm>
          <a:prstGeom prst="rect">
            <a:avLst/>
          </a:prstGeom>
        </p:spPr>
      </p:pic>
    </p:spTree>
    <p:extLst>
      <p:ext uri="{BB962C8B-B14F-4D97-AF65-F5344CB8AC3E}">
        <p14:creationId xmlns:p14="http://schemas.microsoft.com/office/powerpoint/2010/main" val="50823851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1821874" y="495300"/>
                <a:ext cx="14644256" cy="36661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lnSpc>
                    <a:spcPct val="167000"/>
                  </a:lnSpc>
                  <a:spcBef>
                    <a:spcPts val="300"/>
                  </a:spcBef>
                  <a:spcAft>
                    <a:spcPts val="30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Câu 1:</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GTLN của hàm số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−8 </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trên đoạn </a:t>
                </a:r>
                <a14:m>
                  <m:oMath xmlns:m="http://schemas.openxmlformats.org/officeDocument/2006/math">
                    <m:d>
                      <m:dPr>
                        <m:begChr m:val="["/>
                        <m:end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e>
                    </m:d>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4" y="495300"/>
                <a:ext cx="14644256" cy="3666153"/>
              </a:xfrm>
              <a:prstGeom prst="roundRect">
                <a:avLst/>
              </a:prstGeom>
              <a:blipFill>
                <a:blip r:embed="rId5"/>
                <a:stretch>
                  <a:fillRect/>
                </a:stretch>
              </a:blipFill>
              <a:ln>
                <a:noFill/>
              </a:ln>
            </p:spPr>
            <p:txBody>
              <a:bodyPr/>
              <a:lstStyle/>
              <a:p>
                <a:r>
                  <a:rPr lang="en-US">
                    <a:noFill/>
                  </a:rPr>
                  <a:t> </a:t>
                </a:r>
              </a:p>
            </p:txBody>
          </p:sp>
        </mc:Fallback>
      </mc:AlternateContent>
      <p:sp>
        <p:nvSpPr>
          <p:cNvPr id="18" name="Đáp án đúng">
            <a:extLst>
              <a:ext uri="{FF2B5EF4-FFF2-40B4-BE49-F238E27FC236}">
                <a16:creationId xmlns:a16="http://schemas.microsoft.com/office/drawing/2014/main" id="{2FB644CA-CB55-3594-B5C2-C9F8A867CDF0}"/>
              </a:ext>
            </a:extLst>
          </p:cNvPr>
          <p:cNvSpPr/>
          <p:nvPr/>
        </p:nvSpPr>
        <p:spPr>
          <a:xfrm>
            <a:off x="1821874"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4000" noProof="1">
                <a:solidFill>
                  <a:prstClr val="black"/>
                </a:solidFill>
                <a:latin typeface="Arial" panose="020B0604020202020204" pitchFamily="34" charset="0"/>
                <a:cs typeface="Arial" panose="020B0604020202020204" pitchFamily="34" charset="0"/>
                <a:sym typeface="Arial"/>
              </a:rPr>
              <a:t>– 5</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4"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0</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7"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4</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5"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10</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5" y="-955899"/>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1821874" y="4612721"/>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en-US" sz="4000" noProof="1">
                <a:solidFill>
                  <a:prstClr val="black"/>
                </a:solidFill>
                <a:latin typeface="Arial" panose="020B0604020202020204" pitchFamily="34" charset="0"/>
                <a:cs typeface="Arial" panose="020B0604020202020204" pitchFamily="34" charset="0"/>
                <a:sym typeface="Arial"/>
              </a:rPr>
              <a:t>A. – 5</a:t>
            </a:r>
            <a:endParaRPr lang="vi-VN" sz="4000" noProof="1">
              <a:solidFill>
                <a:prstClr val="black"/>
              </a:solidFill>
              <a:cs typeface="Arial" panose="020B0604020202020204" pitchFamily="34" charset="0"/>
              <a:sym typeface="Arial"/>
            </a:endParaRPr>
          </a:p>
        </p:txBody>
      </p:sp>
      <p:pic>
        <p:nvPicPr>
          <p:cNvPr id="13" name="Picture 12">
            <a:hlinkClick r:id="rId7"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8"/>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30027351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 presetClass="mediacall" presetSubtype="0" fill="hold" nodeType="withEffect">
                                  <p:stCondLst>
                                    <p:cond delay="0"/>
                                  </p:stCondLst>
                                  <p:childTnLst>
                                    <p:cmd type="call" cmd="playFrom(0.0)">
                                      <p:cBhvr>
                                        <p:cTn id="9" dur="83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2"/>
                </p:tgtEl>
              </p:cMediaNode>
            </p:audio>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1821874" y="116887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lnSpc>
                    <a:spcPct val="150000"/>
                  </a:lnSpc>
                  <a:spcBef>
                    <a:spcPts val="300"/>
                  </a:spcBef>
                  <a:spcAft>
                    <a:spcPts val="30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Câu 2:</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GTNN của hàm số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trên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4" y="1168872"/>
                <a:ext cx="14644256" cy="2992581"/>
              </a:xfrm>
              <a:prstGeom prst="roundRect">
                <a:avLst/>
              </a:prstGeom>
              <a:blipFill>
                <a:blip r:embed="rId4"/>
                <a:stretch>
                  <a:fillRect l="-167" r="-167"/>
                </a:stretch>
              </a:blipFill>
              <a:ln>
                <a:noFill/>
              </a:ln>
            </p:spPr>
            <p:txBody>
              <a:bodyPr/>
              <a:lstStyle/>
              <a:p>
                <a:r>
                  <a:rPr lang="en-US">
                    <a:noFill/>
                  </a:rPr>
                  <a:t> </a:t>
                </a:r>
              </a:p>
            </p:txBody>
          </p:sp>
        </mc:Fallback>
      </mc:AlternateContent>
      <p:sp>
        <p:nvSpPr>
          <p:cNvPr id="18" name="Đáp án đúng">
            <a:extLst>
              <a:ext uri="{FF2B5EF4-FFF2-40B4-BE49-F238E27FC236}">
                <a16:creationId xmlns:a16="http://schemas.microsoft.com/office/drawing/2014/main" id="{2FB644CA-CB55-3594-B5C2-C9F8A867CDF0}"/>
              </a:ext>
            </a:extLst>
          </p:cNvPr>
          <p:cNvSpPr/>
          <p:nvPr/>
        </p:nvSpPr>
        <p:spPr>
          <a:xfrm>
            <a:off x="1821874"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3</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4"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5</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7</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5"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9</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16" name="Đáp án đúng">
            <a:extLst>
              <a:ext uri="{FF2B5EF4-FFF2-40B4-BE49-F238E27FC236}">
                <a16:creationId xmlns:a16="http://schemas.microsoft.com/office/drawing/2014/main" id="{73F5B725-A6FC-F5A2-F2A4-6047B0B0A3CC}"/>
              </a:ext>
            </a:extLst>
          </p:cNvPr>
          <p:cNvSpPr/>
          <p:nvPr/>
        </p:nvSpPr>
        <p:spPr>
          <a:xfrm>
            <a:off x="1821874" y="4618655"/>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3</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pic>
        <p:nvPicPr>
          <p:cNvPr id="14"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3545" y="-955899"/>
            <a:ext cx="731045" cy="731045"/>
          </a:xfrm>
          <a:prstGeom prst="rect">
            <a:avLst/>
          </a:prstGeom>
        </p:spPr>
      </p:pic>
      <p:pic>
        <p:nvPicPr>
          <p:cNvPr id="15" name="Picture 14">
            <a:hlinkClick r:id="rId6"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7"/>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354535254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 presetClass="mediacall" presetSubtype="0" fill="hold" nodeType="withEffect">
                                  <p:stCondLst>
                                    <p:cond delay="0"/>
                                  </p:stCondLst>
                                  <p:childTnLst>
                                    <p:cmd type="call" cmd="playFrom(0.0)">
                                      <p:cBhvr>
                                        <p:cTn id="9" dur="8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4"/>
                </p:tgtEl>
              </p:cMediaNode>
            </p:audio>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1821874" y="992441"/>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u</m:t>
                      </m:r>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 3:</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H</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à</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m</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ố </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đạ</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GTLN</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tr</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ê</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1;5</m:t>
                          </m:r>
                        </m:e>
                      </m:d>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ạ</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i</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m:rPr>
                          <m:nor/>
                        </m:rPr>
                        <a:rPr lang="en-US" sz="40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ằ</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ng</m:t>
                      </m:r>
                    </m:oMath>
                  </m:oMathPara>
                </a14:m>
                <a:endParaRPr lang="en-US" sz="4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4" y="992441"/>
                <a:ext cx="14644256" cy="2992581"/>
              </a:xfrm>
              <a:prstGeom prst="roundRect">
                <a:avLst/>
              </a:prstGeom>
              <a:blipFill>
                <a:blip r:embed="rId4"/>
                <a:stretch>
                  <a:fillRect/>
                </a:stretch>
              </a:blipFill>
              <a:ln>
                <a:noFill/>
              </a:ln>
            </p:spPr>
            <p:txBody>
              <a:bodyPr/>
              <a:lstStyle/>
              <a:p>
                <a:r>
                  <a:rPr lang="en-US">
                    <a:noFill/>
                  </a:rPr>
                  <a:t> </a:t>
                </a:r>
              </a:p>
            </p:txBody>
          </p:sp>
        </mc:Fallback>
      </mc:AlternateContent>
      <p:sp>
        <p:nvSpPr>
          <p:cNvPr id="18" name="Đáp án đúng">
            <a:extLst>
              <a:ext uri="{FF2B5EF4-FFF2-40B4-BE49-F238E27FC236}">
                <a16:creationId xmlns:a16="http://schemas.microsoft.com/office/drawing/2014/main" id="{2FB644CA-CB55-3594-B5C2-C9F8A867CDF0}"/>
              </a:ext>
            </a:extLst>
          </p:cNvPr>
          <p:cNvSpPr/>
          <p:nvPr/>
        </p:nvSpPr>
        <p:spPr>
          <a:xfrm>
            <a:off x="1821874" y="442999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4</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4" y="688224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1</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7" y="442999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5</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5" y="688224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2</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16" name="Đáp án đúng">
            <a:extLst>
              <a:ext uri="{FF2B5EF4-FFF2-40B4-BE49-F238E27FC236}">
                <a16:creationId xmlns:a16="http://schemas.microsoft.com/office/drawing/2014/main" id="{73F5B725-A6FC-F5A2-F2A4-6047B0B0A3CC}"/>
              </a:ext>
            </a:extLst>
          </p:cNvPr>
          <p:cNvSpPr/>
          <p:nvPr/>
        </p:nvSpPr>
        <p:spPr>
          <a:xfrm>
            <a:off x="1821874" y="4425269"/>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en-US" sz="4000" noProof="1">
                <a:solidFill>
                  <a:prstClr val="black"/>
                </a:solidFill>
                <a:latin typeface="Arial" panose="020B0604020202020204" pitchFamily="34" charset="0"/>
                <a:cs typeface="Arial" panose="020B0604020202020204" pitchFamily="34" charset="0"/>
                <a:sym typeface="Arial"/>
              </a:rPr>
              <a:t>A. 4</a:t>
            </a:r>
            <a:endParaRPr lang="vi-VN" sz="4000" noProof="1">
              <a:solidFill>
                <a:prstClr val="black"/>
              </a:solidFill>
              <a:cs typeface="Arial" pitchFamily="34" charset="0"/>
              <a:sym typeface="Arial"/>
            </a:endParaRPr>
          </a:p>
        </p:txBody>
      </p:sp>
      <p:pic>
        <p:nvPicPr>
          <p:cNvPr id="14"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3545" y="-955899"/>
            <a:ext cx="731045" cy="731045"/>
          </a:xfrm>
          <a:prstGeom prst="rect">
            <a:avLst/>
          </a:prstGeom>
        </p:spPr>
      </p:pic>
      <p:pic>
        <p:nvPicPr>
          <p:cNvPr id="15" name="Picture 14">
            <a:hlinkClick r:id="rId6"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7"/>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247395422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 presetClass="mediacall" presetSubtype="0" fill="hold" nodeType="withEffect">
                                  <p:stCondLst>
                                    <p:cond delay="0"/>
                                  </p:stCondLst>
                                  <p:childTnLst>
                                    <p:cmd type="call" cmd="playFrom(0.0)">
                                      <p:cBhvr>
                                        <p:cTn id="9" dur="8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4"/>
                </p:tgtEl>
              </p:cMediaNode>
            </p:audio>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15" name="Câu hỏi">
            <a:extLst>
              <a:ext uri="{FF2B5EF4-FFF2-40B4-BE49-F238E27FC236}">
                <a16:creationId xmlns:a16="http://schemas.microsoft.com/office/drawing/2014/main" id="{1AB69979-1D5C-6D4F-6590-E0650E70A5B4}"/>
              </a:ext>
            </a:extLst>
          </p:cNvPr>
          <p:cNvSpPr/>
          <p:nvPr/>
        </p:nvSpPr>
        <p:spPr>
          <a:xfrm>
            <a:off x="1821874" y="731656"/>
            <a:ext cx="14644256" cy="54786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spcBef>
                <a:spcPts val="300"/>
              </a:spcBef>
              <a:spcAft>
                <a:spcPts val="300"/>
              </a:spcAft>
            </a:pPr>
            <a:endParaRPr lang="en-US" sz="4000">
              <a:latin typeface="Arial" panose="020B0604020202020204" pitchFamily="34" charset="0"/>
              <a:ea typeface="Arial" panose="020B0604020202020204" pitchFamily="34" charset="0"/>
              <a:cs typeface="Arial" panose="020B0604020202020204" pitchFamily="34" charset="0"/>
            </a:endParaRPr>
          </a:p>
        </p:txBody>
      </p:sp>
      <p:sp>
        <p:nvSpPr>
          <p:cNvPr id="23" name="Đáp án đúng">
            <a:extLst>
              <a:ext uri="{FF2B5EF4-FFF2-40B4-BE49-F238E27FC236}">
                <a16:creationId xmlns:a16="http://schemas.microsoft.com/office/drawing/2014/main" id="{2FB644CA-CB55-3594-B5C2-C9F8A867CDF0}"/>
              </a:ext>
            </a:extLst>
          </p:cNvPr>
          <p:cNvSpPr/>
          <p:nvPr/>
        </p:nvSpPr>
        <p:spPr>
          <a:xfrm>
            <a:off x="3047998" y="6606471"/>
            <a:ext cx="4966855"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 1</a:t>
            </a:r>
            <a:endParaRPr kumimoji="0" lang="vi-VN" sz="38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4" name="Đáp án sai 1">
            <a:extLst>
              <a:ext uri="{FF2B5EF4-FFF2-40B4-BE49-F238E27FC236}">
                <a16:creationId xmlns:a16="http://schemas.microsoft.com/office/drawing/2014/main" id="{30828281-61AD-7A62-0775-C0E24C9C1DEB}"/>
              </a:ext>
            </a:extLst>
          </p:cNvPr>
          <p:cNvSpPr/>
          <p:nvPr/>
        </p:nvSpPr>
        <p:spPr>
          <a:xfrm>
            <a:off x="3048000" y="8205351"/>
            <a:ext cx="4966855"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1</a:t>
            </a:r>
            <a:endParaRPr kumimoji="0" lang="vi-VN" sz="38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5" name="Đáp án sai 2">
            <a:extLst>
              <a:ext uri="{FF2B5EF4-FFF2-40B4-BE49-F238E27FC236}">
                <a16:creationId xmlns:a16="http://schemas.microsoft.com/office/drawing/2014/main" id="{E6A889FC-D3A7-FA7C-0DE3-0EA076B22F62}"/>
              </a:ext>
            </a:extLst>
          </p:cNvPr>
          <p:cNvSpPr/>
          <p:nvPr/>
        </p:nvSpPr>
        <p:spPr>
          <a:xfrm>
            <a:off x="10293926" y="6606471"/>
            <a:ext cx="4966855"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0</a:t>
            </a:r>
            <a:endParaRPr kumimoji="0" lang="vi-VN" sz="38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6" name="Đáp án sai 3">
            <a:extLst>
              <a:ext uri="{FF2B5EF4-FFF2-40B4-BE49-F238E27FC236}">
                <a16:creationId xmlns:a16="http://schemas.microsoft.com/office/drawing/2014/main" id="{39170EEF-8452-D761-9524-3629836006CB}"/>
              </a:ext>
            </a:extLst>
          </p:cNvPr>
          <p:cNvSpPr/>
          <p:nvPr/>
        </p:nvSpPr>
        <p:spPr>
          <a:xfrm>
            <a:off x="10293926" y="8205351"/>
            <a:ext cx="4966855"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3</a:t>
            </a:r>
            <a:endParaRPr kumimoji="0" lang="vi-VN" sz="38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30" name="Đáp án đúng">
            <a:extLst>
              <a:ext uri="{FF2B5EF4-FFF2-40B4-BE49-F238E27FC236}">
                <a16:creationId xmlns:a16="http://schemas.microsoft.com/office/drawing/2014/main" id="{73F5B725-A6FC-F5A2-F2A4-6047B0B0A3CC}"/>
              </a:ext>
            </a:extLst>
          </p:cNvPr>
          <p:cNvSpPr/>
          <p:nvPr/>
        </p:nvSpPr>
        <p:spPr>
          <a:xfrm>
            <a:off x="10293926" y="6590429"/>
            <a:ext cx="4966856" cy="128154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en-US" sz="4000" noProof="1">
                <a:solidFill>
                  <a:prstClr val="black"/>
                </a:solidFill>
                <a:latin typeface="Arial" panose="020B0604020202020204" pitchFamily="34" charset="0"/>
                <a:cs typeface="Arial" panose="020B0604020202020204" pitchFamily="34" charset="0"/>
                <a:sym typeface="Arial"/>
              </a:rPr>
              <a:t>A. 4</a:t>
            </a:r>
            <a:endParaRPr lang="vi-VN" sz="4000" noProof="1">
              <a:solidFill>
                <a:prstClr val="black"/>
              </a:solidFill>
              <a:cs typeface="Arial"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711748" y="889107"/>
                <a:ext cx="12859931" cy="861133"/>
              </a:xfrm>
              <a:prstGeom prst="rect">
                <a:avLst/>
              </a:prstGeom>
            </p:spPr>
            <p:txBody>
              <a:bodyPr wrap="none">
                <a:spAutoFit/>
              </a:bodyPr>
              <a:lstStyle/>
              <a:p>
                <a:pPr algn="just">
                  <a:lnSpc>
                    <a:spcPct val="150000"/>
                  </a:lnSpc>
                  <a:spcBef>
                    <a:spcPts val="300"/>
                  </a:spcBef>
                  <a:spcAft>
                    <a:spcPts val="300"/>
                  </a:spcAft>
                </a:pPr>
                <a:r>
                  <a:rPr lang="fr-FR" sz="3800" b="1">
                    <a:solidFill>
                      <a:srgbClr val="000000"/>
                    </a:solidFill>
                    <a:latin typeface="Arial" panose="020B0604020202020204" pitchFamily="34" charset="0"/>
                    <a:ea typeface="Calibri" panose="020F0502020204030204" pitchFamily="34" charset="0"/>
                    <a:cs typeface="Arial" panose="020B0604020202020204" pitchFamily="34" charset="0"/>
                  </a:rPr>
                  <a:t>Câu 4:</a:t>
                </a: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 Cho hàm số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 có bảng biến thiên như sau: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11748" y="889107"/>
                <a:ext cx="12859931" cy="861133"/>
              </a:xfrm>
              <a:prstGeom prst="rect">
                <a:avLst/>
              </a:prstGeom>
              <a:blipFill>
                <a:blip r:embed="rId4"/>
                <a:stretch>
                  <a:fillRect l="-1565" b="-27660"/>
                </a:stretch>
              </a:blipFill>
            </p:spPr>
            <p:txBody>
              <a:bodyPr/>
              <a:lstStyle/>
              <a:p>
                <a:r>
                  <a:rPr lang="en-US">
                    <a:noFill/>
                  </a:rPr>
                  <a:t> </a:t>
                </a:r>
              </a:p>
            </p:txBody>
          </p:sp>
        </mc:Fallback>
      </mc:AlternateContent>
      <p:pic>
        <p:nvPicPr>
          <p:cNvPr id="31" name="Picture 30" descr="A math problem with numbers and arrows&#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68122" y="2054764"/>
            <a:ext cx="9457478" cy="2860136"/>
          </a:xfrm>
          <a:prstGeom prst="rect">
            <a:avLst/>
          </a:prstGeom>
          <a:noFill/>
          <a:ln>
            <a:noFill/>
          </a:ln>
        </p:spPr>
      </p:pic>
      <mc:AlternateContent xmlns:mc="http://schemas.openxmlformats.org/markup-compatibility/2006" xmlns:a14="http://schemas.microsoft.com/office/drawing/2010/main">
        <mc:Choice Requires="a14">
          <p:sp>
            <p:nvSpPr>
              <p:cNvPr id="32" name="Rectangle 31"/>
              <p:cNvSpPr/>
              <p:nvPr/>
            </p:nvSpPr>
            <p:spPr>
              <a:xfrm>
                <a:off x="2711748" y="5120567"/>
                <a:ext cx="6742872" cy="861133"/>
              </a:xfrm>
              <a:prstGeom prst="rect">
                <a:avLst/>
              </a:prstGeom>
            </p:spPr>
            <p:txBody>
              <a:bodyPr wrap="none">
                <a:spAutoFit/>
              </a:bodyPr>
              <a:lstStyle/>
              <a:p>
                <a:pPr algn="just">
                  <a:lnSpc>
                    <a:spcPct val="150000"/>
                  </a:lnSpc>
                  <a:spcBef>
                    <a:spcPts val="300"/>
                  </a:spcBef>
                  <a:spcAft>
                    <a:spcPts val="300"/>
                  </a:spcAft>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GTNN của hàm số </a:t>
                </a:r>
                <a14:m>
                  <m:oMath xmlns:m="http://schemas.openxmlformats.org/officeDocument/2006/math">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800">
                    <a:solidFill>
                      <a:srgbClr val="000000"/>
                    </a:solidFill>
                    <a:effectLst/>
                    <a:latin typeface="Arial" panose="020B0604020202020204" pitchFamily="34" charset="0"/>
                    <a:ea typeface="Calibri" panose="020F0502020204030204" pitchFamily="34" charset="0"/>
                    <a:cs typeface="Arial" panose="020B0604020202020204" pitchFamily="34" charset="0"/>
                  </a:rPr>
                  <a:t> là</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711748" y="5120567"/>
                <a:ext cx="6742872" cy="861133"/>
              </a:xfrm>
              <a:prstGeom prst="rect">
                <a:avLst/>
              </a:prstGeom>
              <a:blipFill>
                <a:blip r:embed="rId7"/>
                <a:stretch>
                  <a:fillRect l="-2984" r="-2080" b="-27660"/>
                </a:stretch>
              </a:blipFill>
            </p:spPr>
            <p:txBody>
              <a:bodyPr/>
              <a:lstStyle/>
              <a:p>
                <a:r>
                  <a:rPr lang="en-US">
                    <a:noFill/>
                  </a:rPr>
                  <a:t> </a:t>
                </a:r>
              </a:p>
            </p:txBody>
          </p:sp>
        </mc:Fallback>
      </mc:AlternateContent>
      <p:pic>
        <p:nvPicPr>
          <p:cNvPr id="33"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5" y="-955899"/>
            <a:ext cx="731045" cy="731045"/>
          </a:xfrm>
          <a:prstGeom prst="rect">
            <a:avLst/>
          </a:prstGeom>
        </p:spPr>
      </p:pic>
      <p:pic>
        <p:nvPicPr>
          <p:cNvPr id="34" name="Picture 33">
            <a:hlinkClick r:id="rId9"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10"/>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8157206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 presetClass="mediacall" presetSubtype="0" fill="hold" nodeType="withEffect">
                                  <p:stCondLst>
                                    <p:cond delay="0"/>
                                  </p:stCondLst>
                                  <p:childTnLst>
                                    <p:cmd type="call" cmd="playFrom(0.0)">
                                      <p:cBhvr>
                                        <p:cTn id="9" dur="835"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pic>
        <p:nvPicPr>
          <p:cNvPr id="36" name="Picture 35">
            <a:hlinkClick r:id="rId4"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5"/>
          <a:stretch>
            <a:fillRect/>
          </a:stretch>
        </p:blipFill>
        <p:spPr>
          <a:xfrm>
            <a:off x="16365097" y="8405941"/>
            <a:ext cx="2019365" cy="1875125"/>
          </a:xfrm>
          <a:prstGeom prst="rect">
            <a:avLst/>
          </a:prstGeom>
        </p:spPr>
      </p:pic>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15" name="Câu hỏi">
            <a:extLst>
              <a:ext uri="{FF2B5EF4-FFF2-40B4-BE49-F238E27FC236}">
                <a16:creationId xmlns:a16="http://schemas.microsoft.com/office/drawing/2014/main" id="{1AB69979-1D5C-6D4F-6590-E0650E70A5B4}"/>
              </a:ext>
            </a:extLst>
          </p:cNvPr>
          <p:cNvSpPr/>
          <p:nvPr/>
        </p:nvSpPr>
        <p:spPr>
          <a:xfrm>
            <a:off x="914400" y="342899"/>
            <a:ext cx="16419530" cy="6805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spcBef>
                <a:spcPts val="300"/>
              </a:spcBef>
              <a:spcAft>
                <a:spcPts val="300"/>
              </a:spcAft>
            </a:pPr>
            <a:endParaRPr lang="en-US" sz="4000">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Đáp án đúng">
                <a:extLst>
                  <a:ext uri="{FF2B5EF4-FFF2-40B4-BE49-F238E27FC236}">
                    <a16:creationId xmlns:a16="http://schemas.microsoft.com/office/drawing/2014/main" id="{2FB644CA-CB55-3594-B5C2-C9F8A867CDF0}"/>
                  </a:ext>
                </a:extLst>
              </p:cNvPr>
              <p:cNvSpPr/>
              <p:nvPr/>
            </p:nvSpPr>
            <p:spPr>
              <a:xfrm>
                <a:off x="914400" y="7519550"/>
                <a:ext cx="3505202"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vi-VN" sz="3600" kern="0">
                    <a:solidFill>
                      <a:srgbClr val="000000"/>
                    </a:solidFill>
                    <a:ea typeface="Calibri" panose="020F0502020204030204" pitchFamily="34" charset="0"/>
                  </a:rPr>
                  <a:t>A. </a:t>
                </a:r>
                <a14:m>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kumimoji="0" lang="vi-VN" sz="3600" b="0" i="0" u="none" strike="noStrike" kern="1200" cap="none" spc="0" normalizeH="0" baseline="0" noProof="1">
                  <a:ln>
                    <a:noFill/>
                  </a:ln>
                  <a:solidFill>
                    <a:prstClr val="black"/>
                  </a:solidFill>
                  <a:effectLst/>
                  <a:uLnTx/>
                  <a:uFillTx/>
                  <a:cs typeface="Arial" pitchFamily="34" charset="0"/>
                  <a:sym typeface="Arial"/>
                </a:endParaRPr>
              </a:p>
            </p:txBody>
          </p:sp>
        </mc:Choice>
        <mc:Fallback xmlns="">
          <p:sp>
            <p:nvSpPr>
              <p:cNvPr id="23"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914400" y="7519550"/>
                <a:ext cx="3505202" cy="1281549"/>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Đáp án sai 1">
                <a:extLst>
                  <a:ext uri="{FF2B5EF4-FFF2-40B4-BE49-F238E27FC236}">
                    <a16:creationId xmlns:a16="http://schemas.microsoft.com/office/drawing/2014/main" id="{30828281-61AD-7A62-0775-C0E24C9C1DEB}"/>
                  </a:ext>
                </a:extLst>
              </p:cNvPr>
              <p:cNvSpPr/>
              <p:nvPr/>
            </p:nvSpPr>
            <p:spPr>
              <a:xfrm>
                <a:off x="5219176" y="7500673"/>
                <a:ext cx="3505202"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a:r>
                  <a:rPr lang="vi-VN" sz="3600">
                    <a:solidFill>
                      <a:srgbClr val="000000"/>
                    </a:solidFill>
                    <a:ea typeface="Calibri" panose="020F0502020204030204" pitchFamily="34" charset="0"/>
                    <a:cs typeface="Times New Roman" panose="02020603050405020304" pitchFamily="18" charset="0"/>
                  </a:rPr>
                  <a:t>B. </a:t>
                </a:r>
                <a14:m>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600">
                  <a:effectLst/>
                  <a:ea typeface="Arial" panose="020B0604020202020204" pitchFamily="34" charset="0"/>
                  <a:cs typeface="Times New Roman" panose="02020603050405020304" pitchFamily="18" charset="0"/>
                </a:endParaRPr>
              </a:p>
            </p:txBody>
          </p:sp>
        </mc:Choice>
        <mc:Fallback xmlns="">
          <p:sp>
            <p:nvSpPr>
              <p:cNvPr id="24"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219176" y="7500673"/>
                <a:ext cx="3505202" cy="1281549"/>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Đáp án sai 2">
                <a:extLst>
                  <a:ext uri="{FF2B5EF4-FFF2-40B4-BE49-F238E27FC236}">
                    <a16:creationId xmlns:a16="http://schemas.microsoft.com/office/drawing/2014/main" id="{E6A889FC-D3A7-FA7C-0DE3-0EA076B22F62}"/>
                  </a:ext>
                </a:extLst>
              </p:cNvPr>
              <p:cNvSpPr/>
              <p:nvPr/>
            </p:nvSpPr>
            <p:spPr>
              <a:xfrm>
                <a:off x="9523952" y="7519551"/>
                <a:ext cx="3505202"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vi-VN" sz="3600" kern="0">
                    <a:solidFill>
                      <a:srgbClr val="000000"/>
                    </a:solidFill>
                    <a:ea typeface="Calibri" panose="020F0502020204030204" pitchFamily="34" charset="0"/>
                  </a:rPr>
                  <a:t>C. </a:t>
                </a:r>
                <a14:m>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kumimoji="0" lang="vi-VN" sz="3600" b="0" i="0" u="none" strike="noStrike" kern="1200" cap="none" spc="0" normalizeH="0" baseline="0" noProof="1">
                  <a:ln>
                    <a:noFill/>
                  </a:ln>
                  <a:solidFill>
                    <a:prstClr val="black"/>
                  </a:solidFill>
                  <a:effectLst/>
                  <a:uLnTx/>
                  <a:uFillTx/>
                  <a:cs typeface="Arial" pitchFamily="34" charset="0"/>
                  <a:sym typeface="Arial"/>
                </a:endParaRPr>
              </a:p>
            </p:txBody>
          </p:sp>
        </mc:Choice>
        <mc:Fallback xmlns="">
          <p:sp>
            <p:nvSpPr>
              <p:cNvPr id="25"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523952" y="7519551"/>
                <a:ext cx="3505202" cy="1281549"/>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Đáp án sai 3">
                <a:extLst>
                  <a:ext uri="{FF2B5EF4-FFF2-40B4-BE49-F238E27FC236}">
                    <a16:creationId xmlns:a16="http://schemas.microsoft.com/office/drawing/2014/main" id="{39170EEF-8452-D761-9524-3629836006CB}"/>
                  </a:ext>
                </a:extLst>
              </p:cNvPr>
              <p:cNvSpPr/>
              <p:nvPr/>
            </p:nvSpPr>
            <p:spPr>
              <a:xfrm>
                <a:off x="13828728" y="7500673"/>
                <a:ext cx="3505202"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a:r>
                  <a:rPr lang="vi-VN" sz="3600">
                    <a:solidFill>
                      <a:srgbClr val="000000"/>
                    </a:solidFill>
                    <a:ea typeface="Calibri" panose="020F0502020204030204" pitchFamily="34" charset="0"/>
                    <a:cs typeface="Times New Roman" panose="02020603050405020304" pitchFamily="18" charset="0"/>
                  </a:rPr>
                  <a:t>D. </a:t>
                </a:r>
                <a14:m>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3600">
                  <a:effectLst/>
                  <a:ea typeface="Arial" panose="020B0604020202020204" pitchFamily="34" charset="0"/>
                  <a:cs typeface="Times New Roman" panose="02020603050405020304" pitchFamily="18" charset="0"/>
                </a:endParaRPr>
              </a:p>
            </p:txBody>
          </p:sp>
        </mc:Choice>
        <mc:Fallback xmlns="">
          <p:sp>
            <p:nvSpPr>
              <p:cNvPr id="26"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13828728" y="7500673"/>
                <a:ext cx="3505202" cy="1281549"/>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Đáp án đúng">
                <a:extLst>
                  <a:ext uri="{FF2B5EF4-FFF2-40B4-BE49-F238E27FC236}">
                    <a16:creationId xmlns:a16="http://schemas.microsoft.com/office/drawing/2014/main" id="{73F5B725-A6FC-F5A2-F2A4-6047B0B0A3CC}"/>
                  </a:ext>
                </a:extLst>
              </p:cNvPr>
              <p:cNvSpPr/>
              <p:nvPr/>
            </p:nvSpPr>
            <p:spPr>
              <a:xfrm>
                <a:off x="13808675" y="7491031"/>
                <a:ext cx="3525255" cy="129119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a:r>
                  <a:rPr lang="vi-VN" sz="3600">
                    <a:solidFill>
                      <a:srgbClr val="000000"/>
                    </a:solidFill>
                    <a:ea typeface="Calibri" panose="020F0502020204030204" pitchFamily="34" charset="0"/>
                    <a:cs typeface="Times New Roman" panose="02020603050405020304" pitchFamily="18" charset="0"/>
                  </a:rPr>
                  <a:t>D. </a:t>
                </a:r>
                <a14:m>
                  <m:oMath xmlns:m="http://schemas.openxmlformats.org/officeDocument/2006/math">
                    <m:func>
                      <m:func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endParaRPr lang="en-US" sz="3600">
                  <a:solidFill>
                    <a:prstClr val="white"/>
                  </a:solidFill>
                  <a:ea typeface="Arial" panose="020B0604020202020204" pitchFamily="34" charset="0"/>
                  <a:cs typeface="Times New Roman" panose="02020603050405020304" pitchFamily="18" charset="0"/>
                </a:endParaRPr>
              </a:p>
            </p:txBody>
          </p:sp>
        </mc:Choice>
        <mc:Fallback xmlns="">
          <p:sp>
            <p:nvSpPr>
              <p:cNvPr id="30"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13808675" y="7491031"/>
                <a:ext cx="3525255" cy="1291192"/>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1676400" y="800100"/>
                <a:ext cx="7620000" cy="1846659"/>
              </a:xfrm>
              <a:prstGeom prst="rect">
                <a:avLst/>
              </a:prstGeom>
            </p:spPr>
            <p:txBody>
              <a:bodyPr wrap="square">
                <a:spAutoFit/>
              </a:bodyPr>
              <a:lstStyle/>
              <a:p>
                <a:pPr algn="just">
                  <a:lnSpc>
                    <a:spcPct val="150000"/>
                  </a:lnSpc>
                  <a:spcBef>
                    <a:spcPts val="300"/>
                  </a:spcBef>
                  <a:spcAft>
                    <a:spcPts val="300"/>
                  </a:spcAft>
                </a:pPr>
                <a:r>
                  <a:rPr lang="fr-FR" sz="3800" b="1">
                    <a:solidFill>
                      <a:srgbClr val="000000"/>
                    </a:solidFill>
                    <a:latin typeface="Arial" panose="020B0604020202020204" pitchFamily="34" charset="0"/>
                    <a:ea typeface="Calibri" panose="020F0502020204030204" pitchFamily="34" charset="0"/>
                    <a:cs typeface="Arial" panose="020B0604020202020204" pitchFamily="34" charset="0"/>
                  </a:rPr>
                  <a:t>Câu 5:</a:t>
                </a: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3800">
                    <a:solidFill>
                      <a:srgbClr val="000000"/>
                    </a:solidFill>
                    <a:effectLst/>
                    <a:latin typeface="Arial" panose="020B0604020202020204" pitchFamily="34" charset="0"/>
                    <a:ea typeface="Calibri" panose="020F0502020204030204" pitchFamily="34" charset="0"/>
                    <a:cs typeface="Arial" panose="020B0604020202020204" pitchFamily="34" charset="0"/>
                  </a:rPr>
                  <a:t>Giá trị lớn nhất của hàm số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800">
                    <a:solidFill>
                      <a:srgbClr val="000000"/>
                    </a:solidFill>
                    <a:effectLst/>
                    <a:latin typeface="Arial" panose="020B0604020202020204" pitchFamily="34" charset="0"/>
                    <a:ea typeface="Calibri" panose="020F0502020204030204" pitchFamily="34" charset="0"/>
                    <a:cs typeface="Arial" panose="020B0604020202020204" pitchFamily="34" charset="0"/>
                  </a:rPr>
                  <a:t> trên </a:t>
                </a:r>
                <a14:m>
                  <m:oMath xmlns:m="http://schemas.openxmlformats.org/officeDocument/2006/math">
                    <m:d>
                      <m:dPr>
                        <m:begChr m:val="["/>
                        <m:endChr m:val="]"/>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oMath>
                </a14:m>
                <a:r>
                  <a:rPr lang="nl-NL" sz="3800">
                    <a:solidFill>
                      <a:srgbClr val="000000"/>
                    </a:solidFill>
                    <a:effectLst/>
                    <a:latin typeface="Arial" panose="020B0604020202020204" pitchFamily="34" charset="0"/>
                    <a:ea typeface="Calibri" panose="020F0502020204030204" pitchFamily="34" charset="0"/>
                    <a:cs typeface="Arial" panose="020B0604020202020204" pitchFamily="34" charset="0"/>
                  </a:rPr>
                  <a:t> là</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676400" y="800100"/>
                <a:ext cx="7620000" cy="1846659"/>
              </a:xfrm>
              <a:prstGeom prst="rect">
                <a:avLst/>
              </a:prstGeom>
              <a:blipFill>
                <a:blip r:embed="rId11"/>
                <a:stretch>
                  <a:fillRect l="-2640" r="-2640" b="-6601"/>
                </a:stretch>
              </a:blipFill>
            </p:spPr>
            <p:txBody>
              <a:bodyPr/>
              <a:lstStyle/>
              <a:p>
                <a:r>
                  <a:rPr lang="en-US">
                    <a:noFill/>
                  </a:rPr>
                  <a:t> </a:t>
                </a:r>
              </a:p>
            </p:txBody>
          </p:sp>
        </mc:Fallback>
      </mc:AlternateContent>
      <p:pic>
        <p:nvPicPr>
          <p:cNvPr id="34" name="Picture 33"/>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40000"/>
                    </a14:imgEffect>
                  </a14:imgLayer>
                </a14:imgProps>
              </a:ext>
            </a:extLst>
          </a:blip>
          <a:stretch>
            <a:fillRect/>
          </a:stretch>
        </p:blipFill>
        <p:spPr>
          <a:xfrm>
            <a:off x="10311710" y="1028700"/>
            <a:ext cx="5995090" cy="5874815"/>
          </a:xfrm>
          <a:prstGeom prst="rect">
            <a:avLst/>
          </a:prstGeom>
        </p:spPr>
      </p:pic>
      <p:pic>
        <p:nvPicPr>
          <p:cNvPr id="35"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5" y="-955899"/>
            <a:ext cx="731045" cy="731045"/>
          </a:xfrm>
          <a:prstGeom prst="rect">
            <a:avLst/>
          </a:prstGeom>
        </p:spPr>
      </p:pic>
    </p:spTree>
    <p:extLst>
      <p:ext uri="{BB962C8B-B14F-4D97-AF65-F5344CB8AC3E}">
        <p14:creationId xmlns:p14="http://schemas.microsoft.com/office/powerpoint/2010/main" val="15040169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 presetClass="mediacall" presetSubtype="0" fill="hold" nodeType="withEffect">
                                  <p:stCondLst>
                                    <p:cond delay="0"/>
                                  </p:stCondLst>
                                  <p:childTnLst>
                                    <p:cmd type="call" cmd="playFrom(0.0)">
                                      <p:cBhvr>
                                        <p:cTn id="9" dur="83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5"/>
                </p:tgtEl>
              </p:cMediaNode>
            </p:audio>
          </p:childTnLst>
        </p:cTn>
      </p:par>
    </p:tnLst>
    <p:bldLst>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Rectangle 12"/>
              <p:cNvSpPr/>
              <p:nvPr/>
            </p:nvSpPr>
            <p:spPr>
              <a:xfrm>
                <a:off x="3124200" y="3086100"/>
                <a:ext cx="14020800" cy="6534481"/>
              </a:xfrm>
              <a:prstGeom prst="rect">
                <a:avLst/>
              </a:prstGeom>
            </p:spPr>
            <p:txBody>
              <a:bodyPr wrap="square">
                <a:spAutoFit/>
              </a:bodyPr>
              <a:lstStyle/>
              <a:p>
                <a:pPr>
                  <a:lnSpc>
                    <a:spcPct val="200000"/>
                  </a:lnSpc>
                  <a:spcBef>
                    <a:spcPts val="300"/>
                  </a:spcBef>
                  <a:spcAft>
                    <a:spcPts val="300"/>
                  </a:spcAft>
                </a:pPr>
                <a:r>
                  <a:rPr lang="vi-VN" sz="3700" b="1">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ra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200000"/>
                  </a:lnSpc>
                  <a:spcBef>
                    <a:spcPts val="300"/>
                  </a:spcBef>
                  <a:spcAft>
                    <a:spcPts val="300"/>
                  </a:spcAft>
                  <a:buFont typeface="+mj-lt"/>
                  <a:buAutoNum type="alphaLcParenR"/>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GTLN của hàm số trên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e>
                    </m: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200000"/>
                  </a:lnSpc>
                  <a:spcBef>
                    <a:spcPts val="300"/>
                  </a:spcBef>
                  <a:spcAft>
                    <a:spcPts val="300"/>
                  </a:spcAft>
                  <a:buFont typeface="+mj-lt"/>
                  <a:buAutoNum type="alphaLcParenR"/>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GTNN của hàm số trên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e>
                    </m: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c) Tổng GTLN và GTNN của hàm số trên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m:t>
                        </m:r>
                      </m:e>
                    </m: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d) Hiệu GTLN và GTNN của hàm số trên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m:t>
                        </m:r>
                      </m:e>
                    </m: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124200" y="3086100"/>
                <a:ext cx="14020800" cy="6534481"/>
              </a:xfrm>
              <a:prstGeom prst="rect">
                <a:avLst/>
              </a:prstGeom>
              <a:blipFill>
                <a:blip r:embed="rId2"/>
                <a:stretch>
                  <a:fillRect l="-1391"/>
                </a:stretch>
              </a:blipFill>
            </p:spPr>
            <p:txBody>
              <a:bodyPr/>
              <a:lstStyle/>
              <a:p>
                <a:r>
                  <a:rPr lang="en-US">
                    <a:noFill/>
                  </a:rPr>
                  <a:t> </a:t>
                </a:r>
              </a:p>
            </p:txBody>
          </p:sp>
        </mc:Fallback>
      </mc:AlternateContent>
      <p:pic>
        <p:nvPicPr>
          <p:cNvPr id="15" name="Picture 14"/>
          <p:cNvPicPr>
            <a:picLocks noChangeAspect="1"/>
          </p:cNvPicPr>
          <p:nvPr/>
        </p:nvPicPr>
        <p:blipFill>
          <a:blip r:embed="rId3"/>
          <a:stretch>
            <a:fillRect/>
          </a:stretch>
        </p:blipFill>
        <p:spPr>
          <a:xfrm>
            <a:off x="1982697" y="4838700"/>
            <a:ext cx="813548" cy="773674"/>
          </a:xfrm>
          <a:prstGeom prst="rect">
            <a:avLst/>
          </a:prstGeom>
        </p:spPr>
      </p:pic>
      <p:pic>
        <p:nvPicPr>
          <p:cNvPr id="16" name="Picture 15"/>
          <p:cNvPicPr>
            <a:picLocks noChangeAspect="1"/>
          </p:cNvPicPr>
          <p:nvPr/>
        </p:nvPicPr>
        <p:blipFill>
          <a:blip r:embed="rId4"/>
          <a:stretch>
            <a:fillRect/>
          </a:stretch>
        </p:blipFill>
        <p:spPr>
          <a:xfrm>
            <a:off x="1898434" y="6134100"/>
            <a:ext cx="826932" cy="756721"/>
          </a:xfrm>
          <a:prstGeom prst="rect">
            <a:avLst/>
          </a:prstGeom>
        </p:spPr>
      </p:pic>
      <p:sp>
        <p:nvSpPr>
          <p:cNvPr id="17" name="Google Shape;672;p50"/>
          <p:cNvSpPr txBox="1">
            <a:spLocks/>
          </p:cNvSpPr>
          <p:nvPr/>
        </p:nvSpPr>
        <p:spPr>
          <a:xfrm>
            <a:off x="3733800" y="1257300"/>
            <a:ext cx="11125200" cy="1295400"/>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828800" rtl="0" eaLnBrk="1" fontAlgn="auto" latinLnBrk="0" hangingPunct="1">
              <a:spcBef>
                <a:spcPts val="0"/>
              </a:spcBef>
              <a:spcAft>
                <a:spcPts val="0"/>
              </a:spcAft>
              <a:buClr>
                <a:srgbClr val="143E63"/>
              </a:buClr>
              <a:buSzPts val="3000"/>
              <a:buFont typeface="Merriweather Sans"/>
              <a:buNone/>
              <a:tabLst/>
              <a:defRPr/>
            </a:pPr>
            <a:r>
              <a:rPr kumimoji="0" lang="vi-VN" sz="48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4800" b="1" i="0" u="none" strike="noStrike" kern="0" cap="none" spc="0" normalizeH="0" baseline="0" noProof="0">
              <a:ln>
                <a:noFill/>
              </a:ln>
              <a:solidFill>
                <a:srgbClr val="34679A"/>
              </a:solidFill>
              <a:effectLst/>
              <a:uLnTx/>
              <a:uFillTx/>
              <a:latin typeface="Arial"/>
              <a:cs typeface="Merriweather Sans"/>
              <a:sym typeface="Merriweather Sans"/>
            </a:endParaRPr>
          </a:p>
        </p:txBody>
      </p:sp>
      <p:pic>
        <p:nvPicPr>
          <p:cNvPr id="18" name="Picture 17"/>
          <p:cNvPicPr>
            <a:picLocks noChangeAspect="1"/>
          </p:cNvPicPr>
          <p:nvPr/>
        </p:nvPicPr>
        <p:blipFill>
          <a:blip r:embed="rId3"/>
          <a:stretch>
            <a:fillRect/>
          </a:stretch>
        </p:blipFill>
        <p:spPr>
          <a:xfrm>
            <a:off x="1942378" y="7419652"/>
            <a:ext cx="813548" cy="773674"/>
          </a:xfrm>
          <a:prstGeom prst="rect">
            <a:avLst/>
          </a:prstGeom>
        </p:spPr>
      </p:pic>
      <p:pic>
        <p:nvPicPr>
          <p:cNvPr id="10" name="Picture 9"/>
          <p:cNvPicPr>
            <a:picLocks noChangeAspect="1"/>
          </p:cNvPicPr>
          <p:nvPr/>
        </p:nvPicPr>
        <p:blipFill>
          <a:blip r:embed="rId4"/>
          <a:stretch>
            <a:fillRect/>
          </a:stretch>
        </p:blipFill>
        <p:spPr>
          <a:xfrm>
            <a:off x="1898434" y="8724900"/>
            <a:ext cx="826932" cy="756721"/>
          </a:xfrm>
          <a:prstGeom prst="rect">
            <a:avLst/>
          </a:prstGeom>
        </p:spPr>
      </p:pic>
    </p:spTree>
    <p:extLst>
      <p:ext uri="{BB962C8B-B14F-4D97-AF65-F5344CB8AC3E}">
        <p14:creationId xmlns:p14="http://schemas.microsoft.com/office/powerpoint/2010/main" val="6325696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Rectangle 12"/>
              <p:cNvSpPr/>
              <p:nvPr/>
            </p:nvSpPr>
            <p:spPr>
              <a:xfrm>
                <a:off x="5562600" y="2773020"/>
                <a:ext cx="9829800" cy="7323480"/>
              </a:xfrm>
              <a:prstGeom prst="rect">
                <a:avLst/>
              </a:prstGeom>
            </p:spPr>
            <p:txBody>
              <a:bodyPr wrap="square">
                <a:spAutoFit/>
              </a:bodyPr>
              <a:lstStyle/>
              <a:p>
                <a:pPr>
                  <a:lnSpc>
                    <a:spcPct val="150000"/>
                  </a:lnSpc>
                </a:pPr>
                <a:r>
                  <a:rPr lang="en-US" sz="3700" b="1">
                    <a:solidFill>
                      <a:srgbClr val="000000"/>
                    </a:solidFill>
                    <a:ea typeface="Calibri" panose="020F0502020204030204" pitchFamily="34" charset="0"/>
                    <a:cs typeface="Times New Roman" panose="02020603050405020304" pitchFamily="18" charset="0"/>
                  </a:rPr>
                  <a:t>Câu 2: </a:t>
                </a:r>
                <a:r>
                  <a:rPr lang="en-US" sz="3700">
                    <a:solidFill>
                      <a:srgbClr val="000000"/>
                    </a:solidFill>
                    <a:effectLst/>
                    <a:ea typeface="Calibri" panose="020F0502020204030204" pitchFamily="34" charset="0"/>
                    <a:cs typeface="Times New Roman" panose="02020603050405020304" pitchFamily="18" charset="0"/>
                  </a:rPr>
                  <a:t>Cho hàm số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e>
                    </m:func>
                  </m:oMath>
                </a14:m>
                <a:r>
                  <a:rPr lang="en-US" sz="3700">
                    <a:solidFill>
                      <a:srgbClr val="000000"/>
                    </a:solidFill>
                    <a:effectLst/>
                    <a:ea typeface="Calibri" panose="020F0502020204030204" pitchFamily="34" charset="0"/>
                    <a:cs typeface="Times New Roman" panose="02020603050405020304" pitchFamily="18" charset="0"/>
                  </a:rPr>
                  <a:t>.</a:t>
                </a:r>
                <a:endParaRPr lang="en-US" sz="3700">
                  <a:effectLst/>
                  <a:ea typeface="Arial" panose="020B060402020202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b="0" i="0" smtClean="0">
                          <a:solidFill>
                            <a:srgbClr val="000000"/>
                          </a:solidFill>
                          <a:ea typeface="Calibri" panose="020F0502020204030204" pitchFamily="34" charset="0"/>
                          <a:cs typeface="Times New Roman" panose="02020603050405020304" pitchFamily="18" charset="0"/>
                        </a:rPr>
                        <m:t>a</m:t>
                      </m:r>
                      <m:r>
                        <m:rPr>
                          <m:nor/>
                        </m:rPr>
                        <a:rPr lang="en-US" sz="3700" b="0" i="0" smtClean="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GTNN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ủ</m:t>
                      </m:r>
                      <m:r>
                        <m:rPr>
                          <m:nor/>
                        </m:rPr>
                        <a:rPr lang="en-US" sz="3700">
                          <a:solidFill>
                            <a:srgbClr val="000000"/>
                          </a:solidFill>
                          <a:ea typeface="Calibri" panose="020F0502020204030204" pitchFamily="34" charset="0"/>
                          <a:cs typeface="Times New Roman" panose="02020603050405020304" pitchFamily="18" charset="0"/>
                        </a:rPr>
                        <m: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m:t>
                      </m:r>
                      <m:r>
                        <m:rPr>
                          <m:nor/>
                        </m:rPr>
                        <a:rPr lang="en-US" sz="3700">
                          <a:solidFill>
                            <a:srgbClr val="000000"/>
                          </a:solidFill>
                          <a:ea typeface="Calibri" panose="020F0502020204030204" pitchFamily="34" charset="0"/>
                          <a:cs typeface="Times New Roman" panose="02020603050405020304" pitchFamily="18" charset="0"/>
                        </a:rPr>
                        <m:t>tr</m:t>
                      </m:r>
                      <m:r>
                        <m:rPr>
                          <m:nor/>
                        </m:rPr>
                        <a:rPr lang="en-US" sz="3700">
                          <a:solidFill>
                            <a:srgbClr val="000000"/>
                          </a:solidFill>
                          <a:ea typeface="Calibri" panose="020F0502020204030204" pitchFamily="34" charset="0"/>
                          <a:cs typeface="Times New Roman" panose="02020603050405020304" pitchFamily="18" charset="0"/>
                        </a:rPr>
                        <m:t>ê</m:t>
                      </m:r>
                      <m:r>
                        <m:rPr>
                          <m:nor/>
                        </m:rPr>
                        <a:rPr lang="en-US" sz="3700">
                          <a:solidFill>
                            <a:srgbClr val="000000"/>
                          </a:solidFill>
                          <a:ea typeface="Calibri" panose="020F0502020204030204" pitchFamily="34" charset="0"/>
                          <a:cs typeface="Times New Roman" panose="02020603050405020304" pitchFamily="18" charset="0"/>
                        </a:rPr>
                        <m:t>n</m:t>
                      </m:r>
                      <m:r>
                        <m:rPr>
                          <m:nor/>
                        </m:rPr>
                        <a:rPr lang="en-US" sz="3700">
                          <a:solidFill>
                            <a:srgbClr val="000000"/>
                          </a:solidFill>
                          <a:ea typeface="Calibri" panose="020F0502020204030204" pitchFamily="34" charset="0"/>
                          <a:cs typeface="Times New Roman" panose="02020603050405020304" pitchFamily="18" charset="0"/>
                        </a:rPr>
                        <m:t> </m:t>
                      </m:r>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effectLst/>
                  <a:ea typeface="Arial" panose="020B060402020202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b</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GTLN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ủ</m:t>
                      </m:r>
                      <m:r>
                        <m:rPr>
                          <m:nor/>
                        </m:rPr>
                        <a:rPr lang="en-US" sz="3700">
                          <a:solidFill>
                            <a:srgbClr val="000000"/>
                          </a:solidFill>
                          <a:ea typeface="Calibri" panose="020F0502020204030204" pitchFamily="34" charset="0"/>
                          <a:cs typeface="Times New Roman" panose="02020603050405020304" pitchFamily="18" charset="0"/>
                        </a:rPr>
                        <m: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m:t>
                      </m:r>
                      <m:r>
                        <m:rPr>
                          <m:nor/>
                        </m:rPr>
                        <a:rPr lang="en-US" sz="3700">
                          <a:solidFill>
                            <a:srgbClr val="000000"/>
                          </a:solidFill>
                          <a:ea typeface="Calibri" panose="020F0502020204030204" pitchFamily="34" charset="0"/>
                          <a:cs typeface="Times New Roman" panose="02020603050405020304" pitchFamily="18" charset="0"/>
                        </a:rPr>
                        <m:t>tr</m:t>
                      </m:r>
                      <m:r>
                        <m:rPr>
                          <m:nor/>
                        </m:rPr>
                        <a:rPr lang="en-US" sz="3700">
                          <a:solidFill>
                            <a:srgbClr val="000000"/>
                          </a:solidFill>
                          <a:ea typeface="Calibri" panose="020F0502020204030204" pitchFamily="34" charset="0"/>
                          <a:cs typeface="Times New Roman" panose="02020603050405020304" pitchFamily="18" charset="0"/>
                        </a:rPr>
                        <m:t>ê</m:t>
                      </m:r>
                      <m:r>
                        <m:rPr>
                          <m:nor/>
                        </m:rPr>
                        <a:rPr lang="en-US" sz="3700">
                          <a:solidFill>
                            <a:srgbClr val="000000"/>
                          </a:solidFill>
                          <a:ea typeface="Calibri" panose="020F0502020204030204" pitchFamily="34" charset="0"/>
                          <a:cs typeface="Times New Roman" panose="02020603050405020304" pitchFamily="18" charset="0"/>
                        </a:rPr>
                        <m:t>n</m:t>
                      </m:r>
                      <m:r>
                        <m:rPr>
                          <m:nor/>
                        </m:rPr>
                        <a:rPr lang="en-US" sz="3700">
                          <a:solidFill>
                            <a:srgbClr val="000000"/>
                          </a:solidFill>
                          <a:ea typeface="Calibri" panose="020F0502020204030204" pitchFamily="34" charset="0"/>
                          <a:cs typeface="Times New Roman" panose="02020603050405020304" pitchFamily="18" charset="0"/>
                        </a:rPr>
                        <m:t> </m:t>
                      </m:r>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2</m:t>
                      </m:r>
                      <m:r>
                        <a:rPr lang="en-US" sz="37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Calibri" panose="020F050202020403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GTLN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ủ</m:t>
                      </m:r>
                      <m:r>
                        <m:rPr>
                          <m:nor/>
                        </m:rPr>
                        <a:rPr lang="en-US" sz="3700">
                          <a:solidFill>
                            <a:srgbClr val="000000"/>
                          </a:solidFill>
                          <a:ea typeface="Calibri" panose="020F0502020204030204" pitchFamily="34" charset="0"/>
                          <a:cs typeface="Times New Roman" panose="02020603050405020304" pitchFamily="18" charset="0"/>
                        </a:rPr>
                        <m: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m:t>
                      </m:r>
                      <m:r>
                        <m:rPr>
                          <m:nor/>
                        </m:rPr>
                        <a:rPr lang="en-US" sz="3700">
                          <a:solidFill>
                            <a:srgbClr val="000000"/>
                          </a:solidFill>
                          <a:ea typeface="Calibri" panose="020F0502020204030204" pitchFamily="34" charset="0"/>
                          <a:cs typeface="Times New Roman" panose="02020603050405020304" pitchFamily="18" charset="0"/>
                        </a:rPr>
                        <m:t>tr</m:t>
                      </m:r>
                      <m:r>
                        <m:rPr>
                          <m:nor/>
                        </m:rPr>
                        <a:rPr lang="en-US" sz="3700">
                          <a:solidFill>
                            <a:srgbClr val="000000"/>
                          </a:solidFill>
                          <a:ea typeface="Calibri" panose="020F0502020204030204" pitchFamily="34" charset="0"/>
                          <a:cs typeface="Times New Roman" panose="02020603050405020304" pitchFamily="18" charset="0"/>
                        </a:rPr>
                        <m:t>ê</m:t>
                      </m:r>
                      <m:r>
                        <m:rPr>
                          <m:nor/>
                        </m:rPr>
                        <a:rPr lang="en-US" sz="3700">
                          <a:solidFill>
                            <a:srgbClr val="000000"/>
                          </a:solidFill>
                          <a:ea typeface="Calibri" panose="020F0502020204030204" pitchFamily="34" charset="0"/>
                          <a:cs typeface="Times New Roman" panose="02020603050405020304" pitchFamily="18" charset="0"/>
                        </a:rPr>
                        <m:t>n</m:t>
                      </m:r>
                      <m:r>
                        <m:rPr>
                          <m:nor/>
                        </m:rPr>
                        <a:rPr lang="en-US" sz="3700">
                          <a:solidFill>
                            <a:srgbClr val="000000"/>
                          </a:solidFill>
                          <a:ea typeface="Calibri" panose="020F0502020204030204" pitchFamily="34" charset="0"/>
                          <a:cs typeface="Times New Roman" panose="02020603050405020304" pitchFamily="18" charset="0"/>
                        </a:rPr>
                        <m:t> </m:t>
                      </m:r>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den>
                          </m:f>
                        </m:e>
                      </m:d>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effectLst/>
                  <a:ea typeface="Arial" panose="020B060402020202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d</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GTNN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ủ</m:t>
                      </m:r>
                      <m:r>
                        <m:rPr>
                          <m:nor/>
                        </m:rPr>
                        <a:rPr lang="en-US" sz="3700">
                          <a:solidFill>
                            <a:srgbClr val="000000"/>
                          </a:solidFill>
                          <a:ea typeface="Calibri" panose="020F0502020204030204" pitchFamily="34" charset="0"/>
                          <a:cs typeface="Times New Roman" panose="02020603050405020304" pitchFamily="18" charset="0"/>
                        </a:rPr>
                        <m: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m:t>
                      </m:r>
                      <m:r>
                        <m:rPr>
                          <m:nor/>
                        </m:rPr>
                        <a:rPr lang="en-US" sz="3700">
                          <a:solidFill>
                            <a:srgbClr val="000000"/>
                          </a:solidFill>
                          <a:ea typeface="Calibri" panose="020F0502020204030204" pitchFamily="34" charset="0"/>
                          <a:cs typeface="Times New Roman" panose="02020603050405020304" pitchFamily="18" charset="0"/>
                        </a:rPr>
                        <m:t>tr</m:t>
                      </m:r>
                      <m:r>
                        <m:rPr>
                          <m:nor/>
                        </m:rPr>
                        <a:rPr lang="en-US" sz="3700">
                          <a:solidFill>
                            <a:srgbClr val="000000"/>
                          </a:solidFill>
                          <a:ea typeface="Calibri" panose="020F0502020204030204" pitchFamily="34" charset="0"/>
                          <a:cs typeface="Times New Roman" panose="02020603050405020304" pitchFamily="18" charset="0"/>
                        </a:rPr>
                        <m:t>ê</m:t>
                      </m:r>
                      <m:r>
                        <m:rPr>
                          <m:nor/>
                        </m:rPr>
                        <a:rPr lang="en-US" sz="3700">
                          <a:solidFill>
                            <a:srgbClr val="000000"/>
                          </a:solidFill>
                          <a:ea typeface="Calibri" panose="020F0502020204030204" pitchFamily="34" charset="0"/>
                          <a:cs typeface="Times New Roman" panose="02020603050405020304" pitchFamily="18" charset="0"/>
                        </a:rPr>
                        <m:t>n</m:t>
                      </m:r>
                      <m:r>
                        <m:rPr>
                          <m:nor/>
                        </m:rPr>
                        <a:rPr lang="en-US" sz="3700">
                          <a:solidFill>
                            <a:srgbClr val="000000"/>
                          </a:solidFill>
                          <a:ea typeface="Calibri" panose="020F0502020204030204" pitchFamily="34" charset="0"/>
                          <a:cs typeface="Times New Roman" panose="02020603050405020304" pitchFamily="18" charset="0"/>
                        </a:rPr>
                        <m:t> </m:t>
                      </m:r>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562600" y="2773020"/>
                <a:ext cx="9829800" cy="7323480"/>
              </a:xfrm>
              <a:prstGeom prst="rect">
                <a:avLst/>
              </a:prstGeom>
              <a:blipFill>
                <a:blip r:embed="rId2"/>
                <a:stretch>
                  <a:fillRect l="-1985"/>
                </a:stretch>
              </a:blipFill>
            </p:spPr>
            <p:txBody>
              <a:bodyPr/>
              <a:lstStyle/>
              <a:p>
                <a:r>
                  <a:rPr lang="en-US">
                    <a:noFill/>
                  </a:rPr>
                  <a:t> </a:t>
                </a:r>
              </a:p>
            </p:txBody>
          </p:sp>
        </mc:Fallback>
      </mc:AlternateContent>
      <p:sp>
        <p:nvSpPr>
          <p:cNvPr id="10" name="Google Shape;672;p50"/>
          <p:cNvSpPr txBox="1">
            <a:spLocks/>
          </p:cNvSpPr>
          <p:nvPr/>
        </p:nvSpPr>
        <p:spPr>
          <a:xfrm>
            <a:off x="3733800" y="1028700"/>
            <a:ext cx="11125200" cy="1295400"/>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828800" rtl="0" eaLnBrk="1" fontAlgn="auto" latinLnBrk="0" hangingPunct="1">
              <a:spcBef>
                <a:spcPts val="0"/>
              </a:spcBef>
              <a:spcAft>
                <a:spcPts val="0"/>
              </a:spcAft>
              <a:buClr>
                <a:srgbClr val="143E63"/>
              </a:buClr>
              <a:buSzPts val="3000"/>
              <a:buFont typeface="Merriweather Sans"/>
              <a:buNone/>
              <a:tabLst/>
              <a:defRPr/>
            </a:pPr>
            <a:r>
              <a:rPr kumimoji="0" lang="vi-VN" sz="48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4800" b="1" i="0" u="none" strike="noStrike" kern="0" cap="none" spc="0" normalizeH="0" baseline="0" noProof="0">
              <a:ln>
                <a:noFill/>
              </a:ln>
              <a:solidFill>
                <a:srgbClr val="34679A"/>
              </a:solidFill>
              <a:effectLst/>
              <a:uLnTx/>
              <a:uFillTx/>
              <a:latin typeface="Arial"/>
              <a:cs typeface="Merriweather Sans"/>
              <a:sym typeface="Merriweather Sans"/>
            </a:endParaRPr>
          </a:p>
        </p:txBody>
      </p:sp>
      <p:pic>
        <p:nvPicPr>
          <p:cNvPr id="14" name="Picture 13"/>
          <p:cNvPicPr>
            <a:picLocks noChangeAspect="1"/>
          </p:cNvPicPr>
          <p:nvPr/>
        </p:nvPicPr>
        <p:blipFill>
          <a:blip r:embed="rId3"/>
          <a:stretch>
            <a:fillRect/>
          </a:stretch>
        </p:blipFill>
        <p:spPr>
          <a:xfrm>
            <a:off x="4191000" y="4152900"/>
            <a:ext cx="813548" cy="773674"/>
          </a:xfrm>
          <a:prstGeom prst="rect">
            <a:avLst/>
          </a:prstGeom>
        </p:spPr>
      </p:pic>
      <p:pic>
        <p:nvPicPr>
          <p:cNvPr id="15" name="Picture 14"/>
          <p:cNvPicPr>
            <a:picLocks noChangeAspect="1"/>
          </p:cNvPicPr>
          <p:nvPr/>
        </p:nvPicPr>
        <p:blipFill>
          <a:blip r:embed="rId4"/>
          <a:stretch>
            <a:fillRect/>
          </a:stretch>
        </p:blipFill>
        <p:spPr>
          <a:xfrm>
            <a:off x="4191000" y="5678039"/>
            <a:ext cx="826932" cy="756721"/>
          </a:xfrm>
          <a:prstGeom prst="rect">
            <a:avLst/>
          </a:prstGeom>
        </p:spPr>
      </p:pic>
      <p:pic>
        <p:nvPicPr>
          <p:cNvPr id="16" name="Picture 15"/>
          <p:cNvPicPr>
            <a:picLocks noChangeAspect="1"/>
          </p:cNvPicPr>
          <p:nvPr/>
        </p:nvPicPr>
        <p:blipFill>
          <a:blip r:embed="rId3"/>
          <a:stretch>
            <a:fillRect/>
          </a:stretch>
        </p:blipFill>
        <p:spPr>
          <a:xfrm>
            <a:off x="4191000" y="7506839"/>
            <a:ext cx="813548" cy="773674"/>
          </a:xfrm>
          <a:prstGeom prst="rect">
            <a:avLst/>
          </a:prstGeom>
        </p:spPr>
      </p:pic>
      <p:pic>
        <p:nvPicPr>
          <p:cNvPr id="18" name="Picture 17"/>
          <p:cNvPicPr>
            <a:picLocks noChangeAspect="1"/>
          </p:cNvPicPr>
          <p:nvPr/>
        </p:nvPicPr>
        <p:blipFill>
          <a:blip r:embed="rId3"/>
          <a:stretch>
            <a:fillRect/>
          </a:stretch>
        </p:blipFill>
        <p:spPr>
          <a:xfrm>
            <a:off x="4188724" y="9018026"/>
            <a:ext cx="813548" cy="773674"/>
          </a:xfrm>
          <a:prstGeom prst="rect">
            <a:avLst/>
          </a:prstGeom>
        </p:spPr>
      </p:pic>
    </p:spTree>
    <p:extLst>
      <p:ext uri="{BB962C8B-B14F-4D97-AF65-F5344CB8AC3E}">
        <p14:creationId xmlns:p14="http://schemas.microsoft.com/office/powerpoint/2010/main" val="336947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14" name="Google Shape;672;p50"/>
          <p:cNvSpPr txBox="1">
            <a:spLocks/>
          </p:cNvSpPr>
          <p:nvPr/>
        </p:nvSpPr>
        <p:spPr>
          <a:xfrm>
            <a:off x="3582233" y="571500"/>
            <a:ext cx="11125200" cy="1295400"/>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828800" rtl="0" eaLnBrk="1" fontAlgn="auto" latinLnBrk="0" hangingPunct="1">
              <a:spcBef>
                <a:spcPts val="0"/>
              </a:spcBef>
              <a:spcAft>
                <a:spcPts val="0"/>
              </a:spcAft>
              <a:buClr>
                <a:srgbClr val="143E63"/>
              </a:buClr>
              <a:buSzPts val="3000"/>
              <a:buFont typeface="Merriweather Sans"/>
              <a:buNone/>
              <a:tabLst/>
              <a:defRPr/>
            </a:pPr>
            <a:r>
              <a:rPr kumimoji="0" lang="vi-VN" sz="4800" b="1" i="0" u="none" strike="noStrike" kern="0" cap="none" spc="0" normalizeH="0" baseline="0" noProof="0">
                <a:ln>
                  <a:noFill/>
                </a:ln>
                <a:solidFill>
                  <a:srgbClr val="34679A"/>
                </a:solidFill>
                <a:effectLst/>
                <a:uLnTx/>
                <a:uFillTx/>
                <a:latin typeface="Arial"/>
                <a:cs typeface="Merriweather Sans"/>
                <a:sym typeface="Merriweather Sans"/>
              </a:rPr>
              <a:t>Câu trắc nghiệm trả lời ngắn</a:t>
            </a:r>
            <a:endParaRPr kumimoji="0" lang="en-US" sz="4800" b="1" i="0" u="none" strike="noStrike" kern="0" cap="none" spc="0" normalizeH="0" baseline="0" noProof="0">
              <a:ln>
                <a:noFill/>
              </a:ln>
              <a:solidFill>
                <a:srgbClr val="34679A"/>
              </a:solidFill>
              <a:effectLst/>
              <a:uLnTx/>
              <a:uFillTx/>
              <a:latin typeface="Arial"/>
              <a:cs typeface="Merriweather Sans"/>
              <a:sym typeface="Merriweather Sans"/>
            </a:endParaRPr>
          </a:p>
        </p:txBody>
      </p:sp>
      <mc:AlternateContent xmlns:mc="http://schemas.openxmlformats.org/markup-compatibility/2006" xmlns:a14="http://schemas.microsoft.com/office/drawing/2010/main">
        <mc:Choice Requires="a14">
          <p:sp>
            <p:nvSpPr>
              <p:cNvPr id="2" name="Rectangle 1"/>
              <p:cNvSpPr/>
              <p:nvPr/>
            </p:nvSpPr>
            <p:spPr>
              <a:xfrm>
                <a:off x="441470" y="2171700"/>
                <a:ext cx="17406725" cy="7540206"/>
              </a:xfrm>
              <a:prstGeom prst="rect">
                <a:avLst/>
              </a:prstGeom>
            </p:spPr>
            <p:txBody>
              <a:bodyPr wrap="square">
                <a:spAutoFit/>
              </a:bodyPr>
              <a:lstStyle/>
              <a:p>
                <a:pPr algn="just">
                  <a:lnSpc>
                    <a:spcPct val="150000"/>
                  </a:lnSpc>
                  <a:spcBef>
                    <a:spcPts val="1800"/>
                  </a:spcBef>
                  <a:spcAft>
                    <a:spcPts val="1800"/>
                  </a:spcAft>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lần lượt là giá trị lớn nhất, giá trị nhỏ nhất của hàm số </a:t>
                </a:r>
                <a14:m>
                  <m:oMath xmlns:m="http://schemas.openxmlformats.org/officeDocument/2006/math">
                    <m:r>
                      <a:rPr lang="en-US" sz="36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e>
                    </m:d>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Tính giá trị của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1800"/>
                  </a:spcBef>
                  <a:spcAft>
                    <a:spcPts val="18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algn="just">
                  <a:lnSpc>
                    <a:spcPct val="150000"/>
                  </a:lnSpc>
                  <a:spcBef>
                    <a:spcPts val="1800"/>
                  </a:spcBef>
                  <a:spcAft>
                    <a:spcPts val="1800"/>
                  </a:spcAft>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Câu 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Một tấm bìa hình chữ nhật có chiểu rộng 20 cm và chiều dài là 50 cm. Người ta cắt ở bốn góc hình vuông có cạnh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(cm) với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gấp lại để tạo thành chiếc hộp có dạng hình hộp chữ nhật. Tìm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để thể tích chiếc hộp là lớn nhất.</a:t>
                </a:r>
                <a:endParaRPr lang="en-US" sz="3600">
                  <a:effectLst/>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1800"/>
                  </a:spcBef>
                  <a:spcAft>
                    <a:spcPts val="18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41470" y="2171700"/>
                <a:ext cx="17406725" cy="7540206"/>
              </a:xfrm>
              <a:prstGeom prst="rect">
                <a:avLst/>
              </a:prstGeom>
              <a:blipFill>
                <a:blip r:embed="rId3"/>
                <a:stretch>
                  <a:fillRect l="-1050" r="-1050" b="-21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382000" y="4480738"/>
                <a:ext cx="9332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r>
                        <a:rPr kumimoji="0" lang="en-US" sz="36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𝟐</m:t>
                      </m:r>
                    </m:oMath>
                  </m:oMathPara>
                </a14:m>
                <a:endParaRPr kumimoji="0" lang="en-US" sz="3600" b="1" i="0" u="none" strike="noStrike" kern="1200" cap="none" spc="0" normalizeH="0" baseline="0" noProof="0">
                  <a:ln>
                    <a:noFill/>
                  </a:ln>
                  <a:solidFill>
                    <a:srgbClr val="C00000"/>
                  </a:solidFill>
                  <a:effectLst/>
                  <a:uLnTx/>
                  <a:uFillTx/>
                  <a:latin typeface="Arial"/>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0" y="4480738"/>
                <a:ext cx="933269"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945657" y="8735371"/>
                <a:ext cx="2398349" cy="658898"/>
              </a:xfrm>
              <a:prstGeom prst="rect">
                <a:avLst/>
              </a:prstGeom>
            </p:spPr>
            <p:txBody>
              <a:bodyPr wrap="none">
                <a:spAutoFit/>
              </a:bodyPr>
              <a:lstStyle/>
              <a:p>
                <a:pPr lvl="0"/>
                <a14:m>
                  <m:oMathPara xmlns:m="http://schemas.openxmlformats.org/officeDocument/2006/math">
                    <m:oMathParaPr>
                      <m:jc m:val="center"/>
                    </m:oMathParaPr>
                    <m:oMath xmlns:m="http://schemas.openxmlformats.org/officeDocument/2006/math">
                      <m:r>
                        <a:rPr lang="fr-FR" sz="3600" b="1" i="1" kern="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𝟐𝟎𝟎𝟎</m:t>
                      </m:r>
                      <m:r>
                        <a:rPr lang="fr-FR" sz="3600" b="1" i="1" kern="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fr-FR" sz="3600" b="1" i="1" kern="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𝒄</m:t>
                      </m:r>
                      <m:sSup>
                        <m:sSupPr>
                          <m:ctrlPr>
                            <a:rPr lang="en-US" sz="36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b="1"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𝒎</m:t>
                          </m:r>
                        </m:e>
                        <m:sup>
                          <m:r>
                            <a:rPr lang="fr-FR" sz="3600" b="1"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𝟑</m:t>
                          </m:r>
                        </m:sup>
                      </m:sSup>
                    </m:oMath>
                  </m:oMathPara>
                </a14:m>
                <a:endParaRPr kumimoji="0" lang="en-US" sz="3600" b="1" i="0" u="none" strike="noStrike" kern="1200" cap="none" spc="0" normalizeH="0" baseline="0" noProof="0">
                  <a:ln>
                    <a:noFill/>
                  </a:ln>
                  <a:solidFill>
                    <a:srgbClr val="C00000"/>
                  </a:solidFill>
                  <a:effectLst/>
                  <a:uLnTx/>
                  <a:uFillTx/>
                  <a:latin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7945657" y="8735371"/>
                <a:ext cx="2398349" cy="658898"/>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973372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803537" y="1562100"/>
                <a:ext cx="16570063" cy="1749325"/>
              </a:xfrm>
              <a:prstGeom prst="rect">
                <a:avLst/>
              </a:prstGeom>
            </p:spPr>
            <p:txBody>
              <a:bodyPr wrap="square">
                <a:spAutoFit/>
              </a:bodyPr>
              <a:lstStyle/>
              <a:p>
                <a:pPr algn="just">
                  <a:lnSpc>
                    <a:spcPct val="150000"/>
                  </a:lnSpc>
                  <a:spcAft>
                    <a:spcPts val="1000"/>
                  </a:spcAft>
                  <a:tabLst>
                    <a:tab pos="361950" algn="l"/>
                  </a:tabLst>
                </a:pPr>
                <a:r>
                  <a:rPr lang="en-US" sz="3700" b="1">
                    <a:solidFill>
                      <a:srgbClr val="000000"/>
                    </a:solidFill>
                    <a:latin typeface="+mj-lt"/>
                    <a:ea typeface="Times New Roman" panose="02020603050405020304" pitchFamily="18" charset="0"/>
                    <a:cs typeface="Times New Roman" panose="02020603050405020304" pitchFamily="18" charset="0"/>
                  </a:rPr>
                  <a:t>Bài 1.10 (SHS-tr19) </a:t>
                </a:r>
                <a:r>
                  <a:rPr lang="vi-VN" sz="3700">
                    <a:solidFill>
                      <a:srgbClr val="000000"/>
                    </a:solidFill>
                    <a:ea typeface="Times New Roman" panose="02020603050405020304" pitchFamily="18" charset="0"/>
                    <a:cs typeface="Times New Roman" panose="02020603050405020304" pitchFamily="18" charset="0"/>
                  </a:rPr>
                  <a:t>Tìm giá trị lớn nhất và giá trị nhỏ nhất (nếu có) của các hàm số sau:</a:t>
                </a:r>
                <a:r>
                  <a:rPr lang="en-US" sz="3700">
                    <a:solidFill>
                      <a:srgbClr val="000000"/>
                    </a:solidFill>
                    <a:ea typeface="Times New Roman" panose="02020603050405020304" pitchFamily="18" charset="0"/>
                    <a:cs typeface="Times New Roman" panose="02020603050405020304" pitchFamily="18" charset="0"/>
                  </a:rPr>
                  <a:t> a) </a:t>
                </a:r>
                <a14:m>
                  <m:oMath xmlns:m="http://schemas.openxmlformats.org/officeDocument/2006/math">
                    <m:r>
                      <a:rPr lang="en-US" sz="37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7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700" b="0" i="1" smtClean="0">
                            <a:solidFill>
                              <a:srgbClr val="000000"/>
                            </a:solidFill>
                            <a:latin typeface="Cambria Math" panose="02040503050406030204" pitchFamily="18" charset="0"/>
                            <a:cs typeface="Times New Roman" panose="02020603050405020304" pitchFamily="18" charset="0"/>
                          </a:rPr>
                        </m:ctrlPr>
                      </m:sSupPr>
                      <m:e>
                        <m:r>
                          <a:rPr lang="en-US" sz="3700" b="0" i="1" smtClean="0">
                            <a:solidFill>
                              <a:srgbClr val="000000"/>
                            </a:solidFill>
                            <a:latin typeface="Cambria Math" panose="02040503050406030204" pitchFamily="18" charset="0"/>
                            <a:cs typeface="Times New Roman" panose="02020603050405020304" pitchFamily="18" charset="0"/>
                          </a:rPr>
                          <m:t>𝑥</m:t>
                        </m:r>
                      </m:e>
                      <m:sup>
                        <m:r>
                          <a:rPr lang="en-US" sz="3700" b="0" i="1" smtClean="0">
                            <a:solidFill>
                              <a:srgbClr val="000000"/>
                            </a:solidFill>
                            <a:latin typeface="Cambria Math" panose="02040503050406030204" pitchFamily="18" charset="0"/>
                            <a:cs typeface="Times New Roman" panose="02020603050405020304" pitchFamily="18" charset="0"/>
                          </a:rPr>
                          <m:t>2</m:t>
                        </m:r>
                      </m:sup>
                    </m:sSup>
                    <m:r>
                      <a:rPr lang="en-US" sz="3700" b="0" i="1" smtClean="0">
                        <a:solidFill>
                          <a:srgbClr val="000000"/>
                        </a:solidFill>
                        <a:latin typeface="Cambria Math" panose="02040503050406030204" pitchFamily="18" charset="0"/>
                        <a:cs typeface="Times New Roman" panose="02020603050405020304" pitchFamily="18" charset="0"/>
                      </a:rPr>
                      <m:t>+4</m:t>
                    </m:r>
                    <m:r>
                      <a:rPr lang="en-US" sz="3700" b="0" i="1" smtClean="0">
                        <a:solidFill>
                          <a:srgbClr val="000000"/>
                        </a:solidFill>
                        <a:latin typeface="Cambria Math" panose="02040503050406030204" pitchFamily="18" charset="0"/>
                        <a:cs typeface="Times New Roman" panose="02020603050405020304" pitchFamily="18" charset="0"/>
                      </a:rPr>
                      <m:t>𝑥</m:t>
                    </m:r>
                    <m:r>
                      <a:rPr lang="en-US" sz="3700" b="0" i="1" smtClean="0">
                        <a:solidFill>
                          <a:srgbClr val="000000"/>
                        </a:solidFill>
                        <a:latin typeface="Cambria Math" panose="02040503050406030204" pitchFamily="18" charset="0"/>
                        <a:cs typeface="Times New Roman" panose="02020603050405020304" pitchFamily="18" charset="0"/>
                      </a:rPr>
                      <m:t>+3</m:t>
                    </m:r>
                  </m:oMath>
                </a14:m>
                <a:endParaRPr lang="es-ES" sz="3700">
                  <a:solidFill>
                    <a:srgbClr val="000000"/>
                  </a:solidFill>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03537" y="1562100"/>
                <a:ext cx="16570063" cy="1749325"/>
              </a:xfrm>
              <a:prstGeom prst="rect">
                <a:avLst/>
              </a:prstGeom>
              <a:blipFill>
                <a:blip r:embed="rId3"/>
                <a:stretch>
                  <a:fillRect l="-1177" r="-1141" b="-9408"/>
                </a:stretch>
              </a:blipFill>
            </p:spPr>
            <p:txBody>
              <a:bodyPr/>
              <a:lstStyle/>
              <a:p>
                <a:r>
                  <a:rPr lang="en-US">
                    <a:noFill/>
                  </a:rPr>
                  <a:t> </a:t>
                </a:r>
              </a:p>
            </p:txBody>
          </p:sp>
        </mc:Fallback>
      </mc:AlternateContent>
      <p:sp>
        <p:nvSpPr>
          <p:cNvPr id="91" name="Rectangle 90"/>
          <p:cNvSpPr/>
          <p:nvPr/>
        </p:nvSpPr>
        <p:spPr>
          <a:xfrm>
            <a:off x="799526" y="3728602"/>
            <a:ext cx="1239442" cy="661720"/>
          </a:xfrm>
          <a:prstGeom prst="rect">
            <a:avLst/>
          </a:prstGeom>
        </p:spPr>
        <p:txBody>
          <a:bodyPr wrap="none">
            <a:spAutoFit/>
          </a:bodyPr>
          <a:lstStyle/>
          <a:p>
            <a:pPr algn="ctr" defTabSz="1828800">
              <a:buClr>
                <a:srgbClr val="000000"/>
              </a:buClr>
              <a:tabLst>
                <a:tab pos="723900" algn="l"/>
              </a:tabLst>
            </a:pPr>
            <a:r>
              <a:rPr lang="en-US" sz="37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359013" y="3543300"/>
                <a:ext cx="15070573" cy="2875211"/>
              </a:xfrm>
              <a:prstGeom prst="rect">
                <a:avLst/>
              </a:prstGeom>
            </p:spPr>
            <p:txBody>
              <a:bodyPr wrap="square">
                <a:spAutoFit/>
              </a:bodyPr>
              <a:lstStyle/>
              <a:p>
                <a:pPr algn="just">
                  <a:lnSpc>
                    <a:spcPct val="150000"/>
                  </a:lnSpc>
                  <a:spcBef>
                    <a:spcPts val="300"/>
                  </a:spcBef>
                  <a:spcAft>
                    <a:spcPts val="300"/>
                  </a:spcAft>
                </a:pPr>
                <a:r>
                  <a:rPr lang="fr-FR" sz="3700">
                    <a:solidFill>
                      <a:srgbClr val="000000"/>
                    </a:solidFill>
                    <a:latin typeface="+mj-lt"/>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3700">
                    <a:solidFill>
                      <a:srgbClr val="000000"/>
                    </a:solidFill>
                    <a:effectLst/>
                    <a:latin typeface="+mj-lt"/>
                    <a:ea typeface="Calibri" panose="020F0502020204030204" pitchFamily="34" charset="0"/>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3700">
                    <a:solidFill>
                      <a:srgbClr val="000000"/>
                    </a:solidFill>
                    <a:effectLst/>
                    <a:latin typeface="+mj-lt"/>
                    <a:ea typeface="Calibri" panose="020F0502020204030204" pitchFamily="34" charset="0"/>
                    <a:cs typeface="Times New Roman" panose="02020603050405020304" pitchFamily="18" charset="0"/>
                  </a:rPr>
                  <a:t>Lập bảng biến thiên của hàm số:</a:t>
                </a:r>
                <a:endParaRPr lang="en-US" sz="37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59013" y="3543300"/>
                <a:ext cx="15070573" cy="2875211"/>
              </a:xfrm>
              <a:prstGeom prst="rect">
                <a:avLst/>
              </a:prstGeom>
              <a:blipFill>
                <a:blip r:embed="rId4"/>
                <a:stretch>
                  <a:fillRect l="-1294" b="-3390"/>
                </a:stretch>
              </a:blipFill>
            </p:spPr>
            <p:txBody>
              <a:bodyPr/>
              <a:lstStyle/>
              <a:p>
                <a:r>
                  <a:rPr lang="en-US">
                    <a:noFill/>
                  </a:rPr>
                  <a:t> </a:t>
                </a:r>
              </a:p>
            </p:txBody>
          </p:sp>
        </mc:Fallback>
      </mc:AlternateContent>
      <p:sp>
        <p:nvSpPr>
          <p:cNvPr id="38" name="Google Shape;672;p50"/>
          <p:cNvSpPr txBox="1">
            <a:spLocks/>
          </p:cNvSpPr>
          <p:nvPr/>
        </p:nvSpPr>
        <p:spPr>
          <a:xfrm>
            <a:off x="7640038" y="419100"/>
            <a:ext cx="2897059" cy="873142"/>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828800">
              <a:buClr>
                <a:srgbClr val="143E63"/>
              </a:buClr>
              <a:defRPr/>
            </a:pPr>
            <a:r>
              <a:rPr lang="en-US" sz="4500" kern="0">
                <a:solidFill>
                  <a:srgbClr val="34679A"/>
                </a:solidFill>
                <a:latin typeface="Arial"/>
              </a:rPr>
              <a:t>Bài tập </a:t>
            </a:r>
          </a:p>
        </p:txBody>
      </p:sp>
      <p:grpSp>
        <p:nvGrpSpPr>
          <p:cNvPr id="39" name="Google Shape;726;p45"/>
          <p:cNvGrpSpPr/>
          <p:nvPr/>
        </p:nvGrpSpPr>
        <p:grpSpPr>
          <a:xfrm>
            <a:off x="16768824" y="397636"/>
            <a:ext cx="1023098" cy="10120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pic>
        <p:nvPicPr>
          <p:cNvPr id="4" name="Picture 3"/>
          <p:cNvPicPr>
            <a:picLocks noChangeAspect="1"/>
          </p:cNvPicPr>
          <p:nvPr/>
        </p:nvPicPr>
        <p:blipFill>
          <a:blip r:embed="rId5"/>
          <a:stretch>
            <a:fillRect/>
          </a:stretch>
        </p:blipFill>
        <p:spPr>
          <a:xfrm>
            <a:off x="2379066" y="6743700"/>
            <a:ext cx="7305347" cy="323161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0436213" y="6986055"/>
                <a:ext cx="7470787" cy="2757165"/>
              </a:xfrm>
              <a:prstGeom prst="rect">
                <a:avLst/>
              </a:prstGeom>
            </p:spPr>
            <p:txBody>
              <a:bodyPr wrap="square">
                <a:spAutoFit/>
              </a:bodyPr>
              <a:lstStyle/>
              <a:p>
                <a:pPr algn="just">
                  <a:lnSpc>
                    <a:spcPct val="150000"/>
                  </a:lnSpc>
                  <a:spcBef>
                    <a:spcPts val="200"/>
                  </a:spcBef>
                  <a:spcAft>
                    <a:spcPts val="200"/>
                  </a:spcAft>
                </a:pPr>
                <a:r>
                  <a:rPr lang="en-US" sz="3700">
                    <a:solidFill>
                      <a:srgbClr val="000000"/>
                    </a:solidFill>
                    <a:ea typeface="Calibri" panose="020F0502020204030204" pitchFamily="34" charset="0"/>
                    <a:cs typeface="Times New Roman" panose="02020603050405020304" pitchFamily="18" charset="0"/>
                  </a:rPr>
                  <a:t>Từ bảng biến thiên, ta có: </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3700">
                    <a:solidFill>
                      <a:srgbClr val="000000"/>
                    </a:solidFill>
                    <a:effectLst/>
                    <a:ea typeface="Calibri" panose="020F0502020204030204" pitchFamily="34" charset="0"/>
                    <a:cs typeface="Times New Roman" panose="02020603050405020304" pitchFamily="18" charset="0"/>
                  </a:rPr>
                  <a:t>Hàm số có GTLN là 7 tại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700">
                    <a:solidFill>
                      <a:srgbClr val="000000"/>
                    </a:solidFill>
                    <a:effectLst/>
                    <a:ea typeface="Calibri" panose="020F0502020204030204" pitchFamily="34" charset="0"/>
                    <a:cs typeface="Times New Roman" panose="02020603050405020304" pitchFamily="18" charset="0"/>
                  </a:rPr>
                  <a:t>. </a:t>
                </a:r>
              </a:p>
              <a:p>
                <a:pPr algn="just">
                  <a:lnSpc>
                    <a:spcPct val="150000"/>
                  </a:lnSpc>
                  <a:spcBef>
                    <a:spcPts val="200"/>
                  </a:spcBef>
                  <a:spcAft>
                    <a:spcPts val="200"/>
                  </a:spcAft>
                </a:pPr>
                <a:r>
                  <a:rPr lang="en-US" sz="3700">
                    <a:solidFill>
                      <a:srgbClr val="000000"/>
                    </a:solidFill>
                    <a:effectLst/>
                    <a:ea typeface="Calibri" panose="020F0502020204030204" pitchFamily="34" charset="0"/>
                    <a:cs typeface="Times New Roman" panose="02020603050405020304" pitchFamily="18" charset="0"/>
                  </a:rPr>
                  <a:t>Hàm số không có GTNN trên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436213" y="6986055"/>
                <a:ext cx="7470787" cy="2757165"/>
              </a:xfrm>
              <a:prstGeom prst="rect">
                <a:avLst/>
              </a:prstGeom>
              <a:blipFill>
                <a:blip r:embed="rId6"/>
                <a:stretch>
                  <a:fillRect l="-2610" b="-3761"/>
                </a:stretch>
              </a:blipFill>
            </p:spPr>
            <p:txBody>
              <a:bodyPr/>
              <a:lstStyle/>
              <a:p>
                <a:r>
                  <a:rPr lang="en-US">
                    <a:noFill/>
                  </a:rPr>
                  <a:t> </a:t>
                </a:r>
              </a:p>
            </p:txBody>
          </p:sp>
        </mc:Fallback>
      </mc:AlternateContent>
    </p:spTree>
    <p:extLst>
      <p:ext uri="{BB962C8B-B14F-4D97-AF65-F5344CB8AC3E}">
        <p14:creationId xmlns:p14="http://schemas.microsoft.com/office/powerpoint/2010/main" val="103694835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left)">
                                      <p:cBhvr>
                                        <p:cTn id="19" dur="500"/>
                                        <p:tgtEl>
                                          <p:spTgt spid="9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down)">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barn(inVertical)">
                                      <p:cBhvr>
                                        <p:cTn id="34" dur="500"/>
                                        <p:tgtEl>
                                          <p:spTgt spid="2">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up)">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1" grpId="0"/>
      <p:bldP spid="38"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558432" y="410170"/>
                <a:ext cx="17332526" cy="923330"/>
              </a:xfrm>
              <a:prstGeom prst="rect">
                <a:avLst/>
              </a:prstGeom>
            </p:spPr>
            <p:txBody>
              <a:bodyPr wrap="square">
                <a:spAutoFit/>
              </a:bodyPr>
              <a:lstStyle/>
              <a:p>
                <a:pPr lvl="0" algn="just">
                  <a:lnSpc>
                    <a:spcPct val="150000"/>
                  </a:lnSpc>
                  <a:spcAft>
                    <a:spcPts val="1000"/>
                  </a:spcAft>
                  <a:tabLst>
                    <a:tab pos="361950" algn="l"/>
                  </a:tabLst>
                </a:pP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3</m:t>
                        </m:r>
                      </m:sup>
                    </m:s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Sup>
                      <m:sSupPr>
                        <m:ctrlPr>
                          <a:rPr lang="en-US" sz="3600" i="1">
                            <a:solidFill>
                              <a:srgbClr val="000000"/>
                            </a:solidFill>
                            <a:latin typeface="Cambria Math" panose="02040503050406030204" pitchFamily="18" charset="0"/>
                            <a:cs typeface="Times New Roman" panose="02020603050405020304" pitchFamily="18" charset="0"/>
                          </a:rPr>
                        </m:ctrlPr>
                      </m:sSupPr>
                      <m:e>
                        <m:r>
                          <a:rPr lang="en-US" sz="3600" i="1">
                            <a:solidFill>
                              <a:srgbClr val="000000"/>
                            </a:solidFill>
                            <a:latin typeface="Cambria Math" panose="02040503050406030204" pitchFamily="18" charset="0"/>
                            <a:cs typeface="Times New Roman" panose="02020603050405020304" pitchFamily="18" charset="0"/>
                          </a:rPr>
                          <m:t>𝑥</m:t>
                        </m:r>
                      </m:e>
                      <m:sup>
                        <m:r>
                          <a:rPr lang="en-US" sz="3600" b="0" i="1" smtClean="0">
                            <a:solidFill>
                              <a:srgbClr val="000000"/>
                            </a:solidFill>
                            <a:latin typeface="Cambria Math" panose="02040503050406030204" pitchFamily="18" charset="0"/>
                            <a:cs typeface="Times New Roman" panose="02020603050405020304" pitchFamily="18" charset="0"/>
                          </a:rPr>
                          <m:t>2</m:t>
                        </m:r>
                      </m:sup>
                    </m:s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+1</m:t>
                    </m:r>
                  </m:oMath>
                </a14:m>
                <a: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trên</a:t>
                </a:r>
                <a:r>
                  <a:rPr kumimoji="0" lang="es-ES" sz="3600" b="0" i="0" u="none" strike="noStrike" kern="1200" cap="none" spc="0" normalizeH="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kumimoji="0" lang="es-ES" sz="3600" b="0" i="1" u="none" strike="noStrike" kern="1200" cap="none" spc="0" normalizeH="0" noProof="0" smtClean="0">
                            <a:ln>
                              <a:noFill/>
                            </a:ln>
                            <a:solidFill>
                              <a:srgbClr val="000000"/>
                            </a:solidFill>
                            <a:effectLst/>
                            <a:uLnTx/>
                            <a:uFillTx/>
                            <a:latin typeface="Cambria Math" panose="02040503050406030204" pitchFamily="18" charset="0"/>
                            <a:cs typeface="Times New Roman" panose="02020603050405020304" pitchFamily="18" charset="0"/>
                          </a:rPr>
                        </m:ctrlPr>
                      </m:d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cs typeface="Times New Roman" panose="02020603050405020304" pitchFamily="18" charset="0"/>
                          </a:rPr>
                          <m:t>0;+</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e>
                    </m:d>
                  </m:oMath>
                </a14:m>
                <a:endPar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58432" y="410170"/>
                <a:ext cx="17332526" cy="923330"/>
              </a:xfrm>
              <a:prstGeom prst="rect">
                <a:avLst/>
              </a:prstGeom>
              <a:blipFill>
                <a:blip r:embed="rId3"/>
                <a:stretch>
                  <a:fillRect l="-1090" b="-12500"/>
                </a:stretch>
              </a:blipFill>
            </p:spPr>
            <p:txBody>
              <a:bodyPr/>
              <a:lstStyle/>
              <a:p>
                <a:r>
                  <a:rPr lang="en-US">
                    <a:noFill/>
                  </a:rPr>
                  <a:t> </a:t>
                </a:r>
              </a:p>
            </p:txBody>
          </p:sp>
        </mc:Fallback>
      </mc:AlternateContent>
      <p:sp>
        <p:nvSpPr>
          <p:cNvPr id="91" name="Rectangle 90"/>
          <p:cNvSpPr/>
          <p:nvPr/>
        </p:nvSpPr>
        <p:spPr>
          <a:xfrm>
            <a:off x="8604974" y="1361805"/>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558432" y="2400300"/>
                <a:ext cx="17332526" cy="3209725"/>
              </a:xfrm>
              <a:prstGeom prst="rect">
                <a:avLst/>
              </a:prstGeom>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Tập xác định của hàm số là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ó: </m:t>
                      </m:r>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ho</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ặ</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c</m:t>
                      </m:r>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Lập bảng biến thiên của hàm số:</a:t>
                </a:r>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58432" y="2400300"/>
                <a:ext cx="17332526" cy="3209725"/>
              </a:xfrm>
              <a:prstGeom prst="rect">
                <a:avLst/>
              </a:prstGeom>
              <a:blipFill>
                <a:blip r:embed="rId4"/>
                <a:stretch>
                  <a:fillRect l="-1090" b="-6274"/>
                </a:stretch>
              </a:blipFill>
            </p:spPr>
            <p:txBody>
              <a:bodyPr/>
              <a:lstStyle/>
              <a:p>
                <a:r>
                  <a:rPr lang="en-US">
                    <a:noFill/>
                  </a:rPr>
                  <a:t> </a:t>
                </a:r>
              </a:p>
            </p:txBody>
          </p:sp>
        </mc:Fallback>
      </mc:AlternateContent>
      <p:grpSp>
        <p:nvGrpSpPr>
          <p:cNvPr id="39" name="Google Shape;726;p45"/>
          <p:cNvGrpSpPr/>
          <p:nvPr/>
        </p:nvGrpSpPr>
        <p:grpSpPr>
          <a:xfrm>
            <a:off x="16764000" y="800100"/>
            <a:ext cx="1050758" cy="11644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mc:AlternateContent xmlns:mc="http://schemas.openxmlformats.org/markup-compatibility/2006" xmlns:a14="http://schemas.microsoft.com/office/drawing/2010/main">
        <mc:Choice Requires="a14">
          <p:sp>
            <p:nvSpPr>
              <p:cNvPr id="5" name="Rectangle 4"/>
              <p:cNvSpPr/>
              <p:nvPr/>
            </p:nvSpPr>
            <p:spPr>
              <a:xfrm>
                <a:off x="9753600" y="6057900"/>
                <a:ext cx="8153400" cy="3557384"/>
              </a:xfrm>
              <a:prstGeom prst="rect">
                <a:avLst/>
              </a:prstGeom>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Từ bảng biến thiên, ta có:</a:t>
                </a:r>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min</m:t>
                              </m:r>
                            </m:e>
                            <m:li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lim>
                          </m:limLow>
                        </m:fName>
                        <m:e>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e>
                      </m:d>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27</m:t>
                          </m:r>
                        </m:den>
                      </m:f>
                    </m:oMath>
                  </m:oMathPara>
                </a14:m>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Hàm số không có GTLN trên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753600" y="6057900"/>
                <a:ext cx="8153400" cy="3557384"/>
              </a:xfrm>
              <a:prstGeom prst="rect">
                <a:avLst/>
              </a:prstGeom>
              <a:blipFill>
                <a:blip r:embed="rId5"/>
                <a:stretch>
                  <a:fillRect l="-2242" b="-4631"/>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558432" y="6151256"/>
            <a:ext cx="8461532" cy="3581400"/>
          </a:xfrm>
          <a:prstGeom prst="rect">
            <a:avLst/>
          </a:prstGeom>
        </p:spPr>
      </p:pic>
    </p:spTree>
    <p:extLst>
      <p:ext uri="{BB962C8B-B14F-4D97-AF65-F5344CB8AC3E}">
        <p14:creationId xmlns:p14="http://schemas.microsoft.com/office/powerpoint/2010/main" val="134349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7"/>
          <p:cNvSpPr/>
          <p:nvPr/>
        </p:nvSpPr>
        <p:spPr>
          <a:xfrm>
            <a:off x="4191000" y="1199971"/>
            <a:ext cx="10154949" cy="1200329"/>
          </a:xfrm>
          <a:prstGeom prst="rect">
            <a:avLst/>
          </a:prstGeom>
        </p:spPr>
        <p:txBody>
          <a:bodyPr wrap="square">
            <a:spAutoFit/>
          </a:bodyPr>
          <a:lstStyle/>
          <a:p>
            <a:pPr lvl="0" algn="ctr" defTabSz="1828800">
              <a:buClr>
                <a:srgbClr val="143E63"/>
              </a:buClr>
              <a:buSzPts val="3000"/>
              <a:defRPr/>
            </a:pPr>
            <a:r>
              <a:rPr lang="vi-VN" sz="7200" b="1" kern="0">
                <a:solidFill>
                  <a:schemeClr val="accent1">
                    <a:lumMod val="75000"/>
                  </a:schemeClr>
                </a:solidFill>
                <a:latin typeface="Arial"/>
                <a:cs typeface="Arial"/>
                <a:sym typeface="Merriweather Sans"/>
              </a:rPr>
              <a:t>NỘI DUNG BÀI HỌC</a:t>
            </a:r>
          </a:p>
        </p:txBody>
      </p:sp>
      <p:sp>
        <p:nvSpPr>
          <p:cNvPr id="2" name="Rectangle 1"/>
          <p:cNvSpPr/>
          <p:nvPr/>
        </p:nvSpPr>
        <p:spPr>
          <a:xfrm>
            <a:off x="1676399" y="3106477"/>
            <a:ext cx="4267200" cy="738664"/>
          </a:xfrm>
          <a:prstGeom prst="rect">
            <a:avLst/>
          </a:prstGeom>
        </p:spPr>
        <p:txBody>
          <a:bodyPr wrap="square">
            <a:spAutoFit/>
          </a:bodyPr>
          <a:lstStyle/>
          <a:p>
            <a:pPr algn="just">
              <a:spcBef>
                <a:spcPts val="600"/>
              </a:spcBef>
              <a:spcAft>
                <a:spcPts val="600"/>
              </a:spcAft>
            </a:pPr>
            <a:r>
              <a:rPr lang="da-DK" sz="4200" b="1">
                <a:solidFill>
                  <a:srgbClr val="000000"/>
                </a:solidFill>
                <a:latin typeface="+mj-lt"/>
                <a:ea typeface="Calibri" panose="020F0502020204030204" pitchFamily="34" charset="0"/>
                <a:cs typeface="Times New Roman" panose="02020603050405020304" pitchFamily="18" charset="0"/>
              </a:rPr>
              <a:t>1. </a:t>
            </a:r>
            <a:r>
              <a:rPr lang="en-US" sz="4200" b="1">
                <a:solidFill>
                  <a:srgbClr val="000000"/>
                </a:solidFill>
                <a:ea typeface="Calibri" panose="020F0502020204030204" pitchFamily="34" charset="0"/>
                <a:cs typeface="Times New Roman" panose="02020603050405020304" pitchFamily="18" charset="0"/>
              </a:rPr>
              <a:t>Định nghĩa</a:t>
            </a:r>
            <a:endParaRPr lang="en-US" sz="4200">
              <a:solidFill>
                <a:srgbClr val="000000"/>
              </a:solidFill>
              <a:effectLst/>
              <a:latin typeface="+mj-lt"/>
              <a:ea typeface="Calibri" panose="020F0502020204030204" pitchFamily="34" charset="0"/>
              <a:cs typeface="Times New Roman" panose="02020603050405020304" pitchFamily="18" charset="0"/>
            </a:endParaRPr>
          </a:p>
        </p:txBody>
      </p:sp>
      <p:sp>
        <p:nvSpPr>
          <p:cNvPr id="4" name="Rectangle 3"/>
          <p:cNvSpPr/>
          <p:nvPr/>
        </p:nvSpPr>
        <p:spPr>
          <a:xfrm>
            <a:off x="1676399" y="4294644"/>
            <a:ext cx="15087600" cy="2677656"/>
          </a:xfrm>
          <a:prstGeom prst="rect">
            <a:avLst/>
          </a:prstGeom>
        </p:spPr>
        <p:txBody>
          <a:bodyPr wrap="square">
            <a:spAutoFit/>
          </a:bodyPr>
          <a:lstStyle/>
          <a:p>
            <a:pPr lvl="0" algn="just">
              <a:lnSpc>
                <a:spcPct val="200000"/>
              </a:lnSpc>
              <a:spcBef>
                <a:spcPts val="600"/>
              </a:spcBef>
              <a:spcAft>
                <a:spcPts val="600"/>
              </a:spcAft>
            </a:pPr>
            <a:r>
              <a:rPr lang="vi-VN" sz="4200" b="1">
                <a:solidFill>
                  <a:srgbClr val="000000"/>
                </a:solidFill>
                <a:ea typeface="Calibri" panose="020F0502020204030204" pitchFamily="34" charset="0"/>
                <a:cs typeface="Times New Roman" panose="02020603050405020304" pitchFamily="18" charset="0"/>
              </a:rPr>
              <a:t>2. Cách tìm giá trị lớn nhất và giá trị nhỏ nhất của hàm số trên một đoạn</a:t>
            </a:r>
          </a:p>
        </p:txBody>
      </p:sp>
      <p:pic>
        <p:nvPicPr>
          <p:cNvPr id="5" name="Picture 4"/>
          <p:cNvPicPr>
            <a:picLocks noChangeAspect="1"/>
          </p:cNvPicPr>
          <p:nvPr/>
        </p:nvPicPr>
        <p:blipFill>
          <a:blip r:embed="rId3"/>
          <a:stretch>
            <a:fillRect/>
          </a:stretch>
        </p:blipFill>
        <p:spPr>
          <a:xfrm>
            <a:off x="7134874" y="7666228"/>
            <a:ext cx="4267199" cy="1820672"/>
          </a:xfrm>
          <a:prstGeom prst="rect">
            <a:avLst/>
          </a:prstGeom>
        </p:spPr>
      </p:pic>
    </p:spTree>
    <p:extLst>
      <p:ext uri="{BB962C8B-B14F-4D97-AF65-F5344CB8AC3E}">
        <p14:creationId xmlns:p14="http://schemas.microsoft.com/office/powerpoint/2010/main" val="254936493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p:sp>
        <p:nvSpPr>
          <p:cNvPr id="91" name="Rectangle 90"/>
          <p:cNvSpPr/>
          <p:nvPr/>
        </p:nvSpPr>
        <p:spPr>
          <a:xfrm>
            <a:off x="637653" y="1921505"/>
            <a:ext cx="1183336" cy="630942"/>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5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609599" y="2667312"/>
                <a:ext cx="17866895" cy="3422284"/>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3500">
                          <a:solidFill>
                            <a:srgbClr val="000000"/>
                          </a:solidFill>
                          <a:ea typeface="Calibri" panose="020F0502020204030204" pitchFamily="34" charset="0"/>
                          <a:cs typeface="Times New Roman" panose="02020603050405020304" pitchFamily="18" charset="0"/>
                        </a:rPr>
                        <m:t>Ta</m:t>
                      </m:r>
                      <m:r>
                        <m:rPr>
                          <m:nor/>
                        </m:rPr>
                        <a:rPr lang="en-US" sz="3500">
                          <a:solidFill>
                            <a:srgbClr val="000000"/>
                          </a:solidFill>
                          <a:ea typeface="Calibri" panose="020F0502020204030204" pitchFamily="34" charset="0"/>
                          <a:cs typeface="Times New Roman" panose="02020603050405020304" pitchFamily="18" charset="0"/>
                        </a:rPr>
                        <m:t> </m:t>
                      </m:r>
                      <m:r>
                        <m:rPr>
                          <m:nor/>
                        </m:rPr>
                        <a:rPr lang="en-US" sz="3500">
                          <a:solidFill>
                            <a:srgbClr val="000000"/>
                          </a:solidFill>
                          <a:ea typeface="Calibri" panose="020F0502020204030204" pitchFamily="34" charset="0"/>
                          <a:cs typeface="Times New Roman" panose="02020603050405020304" pitchFamily="18" charset="0"/>
                        </a:rPr>
                        <m:t>c</m:t>
                      </m:r>
                      <m:r>
                        <m:rPr>
                          <m:nor/>
                        </m:rPr>
                        <a:rPr lang="en-US" sz="3500">
                          <a:solidFill>
                            <a:srgbClr val="000000"/>
                          </a:solidFill>
                          <a:ea typeface="Calibri" panose="020F0502020204030204" pitchFamily="34" charset="0"/>
                          <a:cs typeface="Times New Roman" panose="02020603050405020304" pitchFamily="18" charset="0"/>
                        </a:rPr>
                        <m:t>ó: </m:t>
                      </m:r>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d>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d>
                        </m:num>
                        <m:den>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r>
                  <a:rPr lang="en-US" sz="3500">
                    <a:solidFill>
                      <a:srgbClr val="000000"/>
                    </a:solidFill>
                    <a:ea typeface="Calibri" panose="020F0502020204030204" pitchFamily="34" charset="0"/>
                    <a:cs typeface="Times New Roman" panose="02020603050405020304" pitchFamily="18" charset="0"/>
                  </a:rPr>
                  <a:t>          </a:t>
                </a:r>
                <a14:m>
                  <m:oMath xmlns:m="http://schemas.openxmlformats.org/officeDocument/2006/math">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rad>
                    <m:r>
                      <m:rPr>
                        <m:nor/>
                      </m:rPr>
                      <a:rPr lang="en-US" sz="3500">
                        <a:solidFill>
                          <a:srgbClr val="000000"/>
                        </a:solidFill>
                        <a:ea typeface="Calibri" panose="020F0502020204030204" pitchFamily="34" charset="0"/>
                        <a:cs typeface="Times New Roman" panose="02020603050405020304" pitchFamily="18" charset="0"/>
                      </a:rPr>
                      <m:t> </m:t>
                    </m:r>
                    <m:r>
                      <m:rPr>
                        <m:nor/>
                      </m:rPr>
                      <a:rPr lang="en-US" sz="3500">
                        <a:solidFill>
                          <a:srgbClr val="000000"/>
                        </a:solidFill>
                        <a:ea typeface="Calibri" panose="020F0502020204030204" pitchFamily="34" charset="0"/>
                        <a:cs typeface="Times New Roman" panose="02020603050405020304" pitchFamily="18" charset="0"/>
                      </a:rPr>
                      <m:t>ho</m:t>
                    </m:r>
                    <m:r>
                      <m:rPr>
                        <m:nor/>
                      </m:rPr>
                      <a:rPr lang="en-US" sz="3500">
                        <a:solidFill>
                          <a:srgbClr val="000000"/>
                        </a:solidFill>
                        <a:ea typeface="Calibri" panose="020F0502020204030204" pitchFamily="34" charset="0"/>
                        <a:cs typeface="Times New Roman" panose="02020603050405020304" pitchFamily="18" charset="0"/>
                      </a:rPr>
                      <m:t>ặ</m:t>
                    </m:r>
                    <m:r>
                      <m:rPr>
                        <m:nor/>
                      </m:rPr>
                      <a:rPr lang="en-US" sz="3500">
                        <a:solidFill>
                          <a:srgbClr val="000000"/>
                        </a:solidFill>
                        <a:ea typeface="Calibri" panose="020F0502020204030204" pitchFamily="34" charset="0"/>
                        <a:cs typeface="Times New Roman" panose="02020603050405020304" pitchFamily="18" charset="0"/>
                      </a:rPr>
                      <m:t>c</m:t>
                    </m:r>
                    <m:r>
                      <a:rPr lang="en-US" sz="35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endParaRPr lang="en-US" sz="35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500">
                    <a:solidFill>
                      <a:srgbClr val="000000"/>
                    </a:solidFill>
                    <a:effectLst/>
                    <a:ea typeface="Calibri" panose="020F0502020204030204" pitchFamily="34" charset="0"/>
                    <a:cs typeface="Times New Roman" panose="02020603050405020304" pitchFamily="18" charset="0"/>
                  </a:rPr>
                  <a:t>Lập bảng biến thiên của hàm số:</a:t>
                </a:r>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599" y="2667312"/>
                <a:ext cx="17866895" cy="3422284"/>
              </a:xfrm>
              <a:prstGeom prst="rect">
                <a:avLst/>
              </a:prstGeom>
              <a:blipFill>
                <a:blip r:embed="rId3"/>
                <a:stretch>
                  <a:fillRect l="-989" b="-5526"/>
                </a:stretch>
              </a:blipFill>
            </p:spPr>
            <p:txBody>
              <a:bodyPr/>
              <a:lstStyle/>
              <a:p>
                <a:r>
                  <a:rPr lang="en-US">
                    <a:noFill/>
                  </a:rPr>
                  <a:t> </a:t>
                </a:r>
              </a:p>
            </p:txBody>
          </p:sp>
        </mc:Fallback>
      </mc:AlternateContent>
      <p:grpSp>
        <p:nvGrpSpPr>
          <p:cNvPr id="39" name="Google Shape;726;p45"/>
          <p:cNvGrpSpPr/>
          <p:nvPr/>
        </p:nvGrpSpPr>
        <p:grpSpPr>
          <a:xfrm>
            <a:off x="16632226" y="473836"/>
            <a:ext cx="1050758" cy="11644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mc:AlternateContent xmlns:mc="http://schemas.openxmlformats.org/markup-compatibility/2006" xmlns:a14="http://schemas.microsoft.com/office/drawing/2010/main">
        <mc:Choice Requires="a14">
          <p:sp>
            <p:nvSpPr>
              <p:cNvPr id="5" name="Rectangle 4"/>
              <p:cNvSpPr/>
              <p:nvPr/>
            </p:nvSpPr>
            <p:spPr>
              <a:xfrm>
                <a:off x="11887200" y="6289475"/>
                <a:ext cx="5791200" cy="3769237"/>
              </a:xfrm>
              <a:prstGeom prst="rect">
                <a:avLst/>
              </a:prstGeom>
            </p:spPr>
            <p:txBody>
              <a:bodyPr wrap="square">
                <a:spAutoFit/>
              </a:bodyPr>
              <a:lstStyle/>
              <a:p>
                <a:pPr algn="just">
                  <a:lnSpc>
                    <a:spcPct val="150000"/>
                  </a:lnSpc>
                </a:pPr>
                <a:r>
                  <a:rPr lang="en-US" sz="3500">
                    <a:solidFill>
                      <a:srgbClr val="000000"/>
                    </a:solidFill>
                    <a:ea typeface="Calibri" panose="020F0502020204030204" pitchFamily="34" charset="0"/>
                    <a:cs typeface="Times New Roman" panose="02020603050405020304" pitchFamily="18" charset="0"/>
                  </a:rPr>
                  <a:t>Từ bảng biến thiên, ta có: </a:t>
                </a:r>
                <a14:m>
                  <m:oMath xmlns:m="http://schemas.openxmlformats.org/officeDocument/2006/math">
                    <m:func>
                      <m:funcPr>
                        <m:ctrlPr>
                          <a:rPr lang="en-US" sz="35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5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min</m:t>
                            </m:r>
                          </m:e>
                          <m:lim>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lim>
                        </m:limLow>
                      </m:fName>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e>
                    </m:d>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en-US" sz="35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500">
                    <a:solidFill>
                      <a:srgbClr val="000000"/>
                    </a:solidFill>
                    <a:effectLst/>
                    <a:ea typeface="Calibri" panose="020F0502020204030204" pitchFamily="34" charset="0"/>
                    <a:cs typeface="Times New Roman" panose="02020603050405020304" pitchFamily="18" charset="0"/>
                  </a:rPr>
                  <a:t> Hàm số không có GTNN trên </a:t>
                </a:r>
                <a14:m>
                  <m:oMath xmlns:m="http://schemas.openxmlformats.org/officeDocument/2006/math">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3500">
                    <a:solidFill>
                      <a:srgbClr val="000000"/>
                    </a:solidFill>
                    <a:effectLst/>
                    <a:ea typeface="Calibri" panose="020F0502020204030204" pitchFamily="34" charset="0"/>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887200" y="6289475"/>
                <a:ext cx="5791200" cy="3769237"/>
              </a:xfrm>
              <a:prstGeom prst="rect">
                <a:avLst/>
              </a:prstGeom>
              <a:blipFill>
                <a:blip r:embed="rId4"/>
                <a:stretch>
                  <a:fillRect l="-3053" r="-3053" b="-2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37653" y="298784"/>
                <a:ext cx="6723892" cy="120391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500" smtClean="0">
                          <a:solidFill>
                            <a:srgbClr val="000000"/>
                          </a:solidFill>
                          <a:ea typeface="Times New Roman" panose="02020603050405020304" pitchFamily="18" charset="0"/>
                          <a:cs typeface="Times New Roman" panose="02020603050405020304" pitchFamily="18" charset="0"/>
                        </a:rPr>
                        <m:t>c</m:t>
                      </m:r>
                      <m:r>
                        <m:rPr>
                          <m:nor/>
                        </m:rPr>
                        <a:rPr lang="en-US" sz="3500" smtClean="0">
                          <a:solidFill>
                            <a:srgbClr val="000000"/>
                          </a:solidFill>
                          <a:ea typeface="Times New Roman" panose="02020603050405020304" pitchFamily="18" charset="0"/>
                          <a:cs typeface="Times New Roman" panose="02020603050405020304" pitchFamily="18" charset="0"/>
                        </a:rPr>
                        <m:t>) </m:t>
                      </m:r>
                      <m:r>
                        <a:rPr lang="en-US" sz="3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500" i="1">
                              <a:solidFill>
                                <a:srgbClr val="000000"/>
                              </a:solidFill>
                              <a:latin typeface="Cambria Math" panose="02040503050406030204" pitchFamily="18" charset="0"/>
                              <a:cs typeface="Times New Roman" panose="02020603050405020304" pitchFamily="18" charset="0"/>
                            </a:rPr>
                          </m:ctrlPr>
                        </m:fPr>
                        <m:num>
                          <m:sSup>
                            <m:sSupPr>
                              <m:ctrlPr>
                                <a:rPr lang="en-US" sz="3500" i="1">
                                  <a:solidFill>
                                    <a:srgbClr val="000000"/>
                                  </a:solidFill>
                                  <a:latin typeface="Cambria Math" panose="02040503050406030204" pitchFamily="18" charset="0"/>
                                  <a:cs typeface="Times New Roman" panose="02020603050405020304" pitchFamily="18" charset="0"/>
                                </a:rPr>
                              </m:ctrlPr>
                            </m:sSupPr>
                            <m:e>
                              <m:r>
                                <a:rPr lang="en-US" sz="3500" i="1">
                                  <a:solidFill>
                                    <a:srgbClr val="000000"/>
                                  </a:solidFill>
                                  <a:latin typeface="Cambria Math" panose="02040503050406030204" pitchFamily="18" charset="0"/>
                                  <a:cs typeface="Times New Roman" panose="02020603050405020304" pitchFamily="18" charset="0"/>
                                </a:rPr>
                                <m:t>𝑥</m:t>
                              </m:r>
                            </m:e>
                            <m:sup>
                              <m:r>
                                <a:rPr lang="en-US" sz="3500" i="1">
                                  <a:solidFill>
                                    <a:srgbClr val="000000"/>
                                  </a:solidFill>
                                  <a:latin typeface="Cambria Math" panose="02040503050406030204" pitchFamily="18" charset="0"/>
                                  <a:cs typeface="Times New Roman" panose="02020603050405020304" pitchFamily="18" charset="0"/>
                                </a:rPr>
                                <m:t>2</m:t>
                              </m:r>
                            </m:sup>
                          </m:sSup>
                          <m:r>
                            <a:rPr lang="en-US" sz="3500" i="1">
                              <a:solidFill>
                                <a:srgbClr val="000000"/>
                              </a:solidFill>
                              <a:latin typeface="Cambria Math" panose="02040503050406030204" pitchFamily="18" charset="0"/>
                              <a:cs typeface="Times New Roman" panose="02020603050405020304" pitchFamily="18" charset="0"/>
                            </a:rPr>
                            <m:t>−2</m:t>
                          </m:r>
                          <m:r>
                            <a:rPr lang="en-US" sz="3500" i="1">
                              <a:solidFill>
                                <a:srgbClr val="000000"/>
                              </a:solidFill>
                              <a:latin typeface="Cambria Math" panose="02040503050406030204" pitchFamily="18" charset="0"/>
                              <a:cs typeface="Times New Roman" panose="02020603050405020304" pitchFamily="18" charset="0"/>
                            </a:rPr>
                            <m:t>𝑥</m:t>
                          </m:r>
                          <m:r>
                            <a:rPr lang="en-US" sz="3500" i="1">
                              <a:solidFill>
                                <a:srgbClr val="000000"/>
                              </a:solidFill>
                              <a:latin typeface="Cambria Math" panose="02040503050406030204" pitchFamily="18" charset="0"/>
                              <a:cs typeface="Times New Roman" panose="02020603050405020304" pitchFamily="18" charset="0"/>
                            </a:rPr>
                            <m:t>+3</m:t>
                          </m:r>
                        </m:num>
                        <m:den>
                          <m:r>
                            <a:rPr lang="en-US" sz="3500" i="1">
                              <a:solidFill>
                                <a:srgbClr val="000000"/>
                              </a:solidFill>
                              <a:latin typeface="Cambria Math" panose="02040503050406030204" pitchFamily="18" charset="0"/>
                              <a:cs typeface="Times New Roman" panose="02020603050405020304" pitchFamily="18" charset="0"/>
                            </a:rPr>
                            <m:t>𝑥</m:t>
                          </m:r>
                          <m:r>
                            <a:rPr lang="en-US" sz="3500" i="1">
                              <a:solidFill>
                                <a:srgbClr val="000000"/>
                              </a:solidFill>
                              <a:latin typeface="Cambria Math" panose="02040503050406030204" pitchFamily="18" charset="0"/>
                              <a:cs typeface="Times New Roman" panose="02020603050405020304" pitchFamily="18" charset="0"/>
                            </a:rPr>
                            <m:t>−1</m:t>
                          </m:r>
                        </m:den>
                      </m:f>
                      <m:r>
                        <m:rPr>
                          <m:nor/>
                        </m:rPr>
                        <a:rPr lang="es-ES" sz="3500">
                          <a:solidFill>
                            <a:srgbClr val="000000"/>
                          </a:solidFill>
                          <a:ea typeface="Times New Roman" panose="02020603050405020304" pitchFamily="18" charset="0"/>
                          <a:cs typeface="Times New Roman" panose="02020603050405020304" pitchFamily="18" charset="0"/>
                        </a:rPr>
                        <m:t> </m:t>
                      </m:r>
                      <m:r>
                        <m:rPr>
                          <m:nor/>
                        </m:rPr>
                        <a:rPr lang="es-ES" sz="3500">
                          <a:solidFill>
                            <a:srgbClr val="000000"/>
                          </a:solidFill>
                          <a:ea typeface="Times New Roman" panose="02020603050405020304" pitchFamily="18" charset="0"/>
                          <a:cs typeface="Times New Roman" panose="02020603050405020304" pitchFamily="18" charset="0"/>
                        </a:rPr>
                        <m:t>tr</m:t>
                      </m:r>
                      <m:r>
                        <m:rPr>
                          <m:nor/>
                        </m:rPr>
                        <a:rPr lang="es-ES" sz="3500">
                          <a:solidFill>
                            <a:srgbClr val="000000"/>
                          </a:solidFill>
                          <a:ea typeface="Times New Roman" panose="02020603050405020304" pitchFamily="18" charset="0"/>
                          <a:cs typeface="Times New Roman" panose="02020603050405020304" pitchFamily="18" charset="0"/>
                        </a:rPr>
                        <m:t>ê</m:t>
                      </m:r>
                      <m:r>
                        <m:rPr>
                          <m:nor/>
                        </m:rPr>
                        <a:rPr lang="es-ES" sz="3500">
                          <a:solidFill>
                            <a:srgbClr val="000000"/>
                          </a:solidFill>
                          <a:ea typeface="Times New Roman" panose="02020603050405020304" pitchFamily="18" charset="0"/>
                          <a:cs typeface="Times New Roman" panose="02020603050405020304" pitchFamily="18" charset="0"/>
                        </a:rPr>
                        <m:t>n</m:t>
                      </m:r>
                      <m:r>
                        <a:rPr lang="en-US" sz="35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500" i="1">
                          <a:solidFill>
                            <a:srgbClr val="000000"/>
                          </a:solidFill>
                          <a:latin typeface="Cambria Math" panose="02040503050406030204" pitchFamily="18" charset="0"/>
                          <a:cs typeface="Times New Roman" panose="02020603050405020304" pitchFamily="18" charset="0"/>
                        </a:rPr>
                        <m:t>(1;+</m:t>
                      </m:r>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50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637653" y="298784"/>
                <a:ext cx="6723892" cy="1203919"/>
              </a:xfrm>
              <a:prstGeom prst="rect">
                <a:avLst/>
              </a:prstGeom>
              <a:blipFill>
                <a:blip r:embed="rId5"/>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609599" y="6497694"/>
            <a:ext cx="10772223" cy="33528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905000" y="1790700"/>
                <a:ext cx="7077579" cy="800412"/>
              </a:xfrm>
              <a:prstGeom prst="rect">
                <a:avLst/>
              </a:prstGeom>
            </p:spPr>
            <p:txBody>
              <a:bodyPr wrap="none">
                <a:spAutoFit/>
              </a:bodyPr>
              <a:lstStyle/>
              <a:p>
                <a:pPr lvl="0" algn="just">
                  <a:lnSpc>
                    <a:spcPct val="150000"/>
                  </a:lnSpc>
                </a:pPr>
                <a:r>
                  <a:rPr lang="en-US" sz="35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ℝ</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lit/>
                      </m:r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3500">
                  <a:solidFill>
                    <a:srgbClr val="000000"/>
                  </a:solidFill>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905000" y="1790700"/>
                <a:ext cx="7077579" cy="800412"/>
              </a:xfrm>
              <a:prstGeom prst="rect">
                <a:avLst/>
              </a:prstGeom>
              <a:blipFill>
                <a:blip r:embed="rId7"/>
                <a:stretch>
                  <a:fillRect l="-2584" b="-26718"/>
                </a:stretch>
              </a:blipFill>
            </p:spPr>
            <p:txBody>
              <a:bodyPr/>
              <a:lstStyle/>
              <a:p>
                <a:r>
                  <a:rPr lang="en-US">
                    <a:noFill/>
                  </a:rPr>
                  <a:t> </a:t>
                </a:r>
              </a:p>
            </p:txBody>
          </p:sp>
        </mc:Fallback>
      </mc:AlternateContent>
    </p:spTree>
    <p:extLst>
      <p:ext uri="{BB962C8B-B14F-4D97-AF65-F5344CB8AC3E}">
        <p14:creationId xmlns:p14="http://schemas.microsoft.com/office/powerpoint/2010/main" val="19272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p:sp>
        <p:nvSpPr>
          <p:cNvPr id="91" name="Rectangle 90"/>
          <p:cNvSpPr/>
          <p:nvPr/>
        </p:nvSpPr>
        <p:spPr>
          <a:xfrm>
            <a:off x="637653" y="1900600"/>
            <a:ext cx="1183336" cy="630942"/>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5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grpSp>
        <p:nvGrpSpPr>
          <p:cNvPr id="39" name="Google Shape;726;p45"/>
          <p:cNvGrpSpPr/>
          <p:nvPr/>
        </p:nvGrpSpPr>
        <p:grpSpPr>
          <a:xfrm>
            <a:off x="16632226" y="473836"/>
            <a:ext cx="1050758" cy="11644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mc:AlternateContent xmlns:mc="http://schemas.openxmlformats.org/markup-compatibility/2006" xmlns:a14="http://schemas.microsoft.com/office/drawing/2010/main">
        <mc:Choice Requires="a14">
          <p:sp>
            <p:nvSpPr>
              <p:cNvPr id="3" name="Rectangle 2"/>
              <p:cNvSpPr/>
              <p:nvPr/>
            </p:nvSpPr>
            <p:spPr>
              <a:xfrm>
                <a:off x="637653" y="495300"/>
                <a:ext cx="3878306" cy="7878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US" sz="35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m:t>d</m:t>
                      </m:r>
                      <m:r>
                        <m:rPr>
                          <m:nor/>
                        </m:rPr>
                        <a:rPr kumimoji="0" lang="en-US" sz="35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radPr>
                        <m:deg/>
                        <m:e>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4</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Sup>
                            <m:sSupPr>
                              <m:ctrlP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up>
                          </m:sSup>
                        </m:e>
                      </m:rad>
                    </m:oMath>
                  </m:oMathPara>
                </a14:m>
                <a:endParaRPr kumimoji="0" lang="en-US" sz="3500" b="0" i="0" u="none" strike="noStrike" kern="1200" cap="none" spc="0" normalizeH="0" baseline="0" noProof="0">
                  <a:ln>
                    <a:noFill/>
                  </a:ln>
                  <a:solidFill>
                    <a:srgbClr val="000000"/>
                  </a:solidFill>
                  <a:effectLst/>
                  <a:uLnTx/>
                  <a:uFillTx/>
                  <a:latin typeface="Arial"/>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637653" y="495300"/>
                <a:ext cx="3878306" cy="78784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50968" y="1751433"/>
                <a:ext cx="14103432" cy="2646109"/>
              </a:xfrm>
              <a:prstGeom prst="rect">
                <a:avLst/>
              </a:prstGeom>
            </p:spPr>
            <p:txBody>
              <a:bodyPr wrap="square">
                <a:spAutoFit/>
              </a:bodyPr>
              <a:lstStyle/>
              <a:p>
                <a:pPr algn="just">
                  <a:lnSpc>
                    <a:spcPct val="150000"/>
                  </a:lnSpc>
                </a:pPr>
                <a:r>
                  <a:rPr lang="en-US" sz="35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e>
                    </m:d>
                  </m:oMath>
                </a14:m>
                <a:r>
                  <a:rPr lang="en-US" sz="3500">
                    <a:solidFill>
                      <a:srgbClr val="000000"/>
                    </a:solidFill>
                    <a:effectLst/>
                    <a:ea typeface="Calibri" panose="020F0502020204030204" pitchFamily="34" charset="0"/>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500">
                          <a:solidFill>
                            <a:srgbClr val="000000"/>
                          </a:solidFill>
                          <a:ea typeface="Calibri" panose="020F0502020204030204" pitchFamily="34" charset="0"/>
                          <a:cs typeface="Times New Roman" panose="02020603050405020304" pitchFamily="18" charset="0"/>
                        </a:rPr>
                        <m:t>Ta</m:t>
                      </m:r>
                      <m:r>
                        <m:rPr>
                          <m:nor/>
                        </m:rPr>
                        <a:rPr lang="en-US" sz="3500">
                          <a:solidFill>
                            <a:srgbClr val="000000"/>
                          </a:solidFill>
                          <a:ea typeface="Calibri" panose="020F0502020204030204" pitchFamily="34" charset="0"/>
                          <a:cs typeface="Times New Roman" panose="02020603050405020304" pitchFamily="18" charset="0"/>
                        </a:rPr>
                        <m:t> </m:t>
                      </m:r>
                      <m:r>
                        <m:rPr>
                          <m:nor/>
                        </m:rPr>
                        <a:rPr lang="en-US" sz="3500">
                          <a:solidFill>
                            <a:srgbClr val="000000"/>
                          </a:solidFill>
                          <a:ea typeface="Calibri" panose="020F0502020204030204" pitchFamily="34" charset="0"/>
                          <a:cs typeface="Times New Roman" panose="02020603050405020304" pitchFamily="18" charset="0"/>
                        </a:rPr>
                        <m:t>c</m:t>
                      </m:r>
                      <m:r>
                        <m:rPr>
                          <m:nor/>
                        </m:rPr>
                        <a:rPr lang="en-US" sz="3500">
                          <a:solidFill>
                            <a:srgbClr val="000000"/>
                          </a:solidFill>
                          <a:ea typeface="Calibri" panose="020F0502020204030204" pitchFamily="34" charset="0"/>
                          <a:cs typeface="Times New Roman" panose="02020603050405020304" pitchFamily="18" charset="0"/>
                        </a:rPr>
                        <m:t>ó: </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den>
                      </m:f>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den>
                      </m:f>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5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050968" y="1751433"/>
                <a:ext cx="14103432" cy="2646109"/>
              </a:xfrm>
              <a:prstGeom prst="rect">
                <a:avLst/>
              </a:prstGeom>
              <a:blipFill>
                <a:blip r:embed="rId4"/>
                <a:stretch>
                  <a:fillRect l="-1253"/>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675505" y="5905500"/>
            <a:ext cx="9156402" cy="388620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0548180" y="6158949"/>
                <a:ext cx="6935461" cy="3556551"/>
              </a:xfrm>
              <a:prstGeom prst="rect">
                <a:avLst/>
              </a:prstGeom>
            </p:spPr>
            <p:txBody>
              <a:bodyPr wrap="square">
                <a:spAutoFit/>
              </a:bodyPr>
              <a:lstStyle/>
              <a:p>
                <a:pPr algn="just">
                  <a:lnSpc>
                    <a:spcPct val="150000"/>
                  </a:lnSpc>
                  <a:spcBef>
                    <a:spcPts val="300"/>
                  </a:spcBef>
                  <a:spcAft>
                    <a:spcPts val="300"/>
                  </a:spcAft>
                </a:pPr>
                <a:r>
                  <a:rPr lang="en-US" sz="3500">
                    <a:solidFill>
                      <a:srgbClr val="000000"/>
                    </a:solidFill>
                    <a:ea typeface="Calibri" panose="020F0502020204030204" pitchFamily="34" charset="0"/>
                    <a:cs typeface="Times New Roman" panose="02020603050405020304" pitchFamily="18" charset="0"/>
                  </a:rPr>
                  <a:t>Từ bảng biến thiên, ta có:</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500">
                    <a:solidFill>
                      <a:srgbClr val="000000"/>
                    </a:solidFill>
                    <a:effectLst/>
                    <a:ea typeface="Calibri" panose="020F0502020204030204" pitchFamily="34" charset="0"/>
                    <a:cs typeface="Times New Roman" panose="02020603050405020304" pitchFamily="18" charset="0"/>
                  </a:rPr>
                  <a:t>Hàm số đạt GTLN là </a:t>
                </a:r>
                <a14:m>
                  <m:oMath xmlns:m="http://schemas.openxmlformats.org/officeDocument/2006/math">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500">
                    <a:solidFill>
                      <a:srgbClr val="000000"/>
                    </a:solidFill>
                    <a:effectLst/>
                    <a:ea typeface="Calibri" panose="020F0502020204030204" pitchFamily="34" charset="0"/>
                    <a:cs typeface="Times New Roman" panose="02020603050405020304" pitchFamily="18" charset="0"/>
                  </a:rPr>
                  <a:t>tại </a:t>
                </a:r>
                <a14:m>
                  <m:oMath xmlns:m="http://schemas.openxmlformats.org/officeDocument/2006/math">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500">
                    <a:solidFill>
                      <a:srgbClr val="000000"/>
                    </a:solidFill>
                    <a:effectLst/>
                    <a:ea typeface="Calibri" panose="020F0502020204030204" pitchFamily="34" charset="0"/>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500">
                    <a:solidFill>
                      <a:srgbClr val="000000"/>
                    </a:solidFill>
                    <a:effectLst/>
                    <a:ea typeface="Calibri" panose="020F0502020204030204" pitchFamily="34" charset="0"/>
                    <a:cs typeface="Times New Roman" panose="02020603050405020304" pitchFamily="18" charset="0"/>
                  </a:rPr>
                  <a:t>Hàm số đạt GTNN là 0 tại         </a:t>
                </a:r>
                <a14:m>
                  <m:oMath xmlns:m="http://schemas.openxmlformats.org/officeDocument/2006/math">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m:t>
                    </m:r>
                  </m:oMath>
                </a14:m>
                <a:r>
                  <a:rPr lang="en-US" sz="3500">
                    <a:solidFill>
                      <a:srgbClr val="000000"/>
                    </a:solidFill>
                    <a:effectLst/>
                    <a:ea typeface="Calibri" panose="020F0502020204030204" pitchFamily="34" charset="0"/>
                    <a:cs typeface="Times New Roman" panose="02020603050405020304" pitchFamily="18" charset="0"/>
                  </a:rPr>
                  <a:t>hoặc </a:t>
                </a:r>
                <a14:m>
                  <m:oMath xmlns:m="http://schemas.openxmlformats.org/officeDocument/2006/math">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500">
                    <a:solidFill>
                      <a:srgbClr val="000000"/>
                    </a:solidFill>
                    <a:effectLst/>
                    <a:ea typeface="Calibri" panose="020F0502020204030204" pitchFamily="34" charset="0"/>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548180" y="6158949"/>
                <a:ext cx="6935461" cy="3556551"/>
              </a:xfrm>
              <a:prstGeom prst="rect">
                <a:avLst/>
              </a:prstGeom>
              <a:blipFill>
                <a:blip r:embed="rId6"/>
                <a:stretch>
                  <a:fillRect l="-2548" r="-2636" b="-2397"/>
                </a:stretch>
              </a:blipFill>
            </p:spPr>
            <p:txBody>
              <a:bodyPr/>
              <a:lstStyle/>
              <a:p>
                <a:r>
                  <a:rPr lang="en-US">
                    <a:noFill/>
                  </a:rPr>
                  <a:t> </a:t>
                </a:r>
              </a:p>
            </p:txBody>
          </p:sp>
        </mc:Fallback>
      </mc:AlternateContent>
      <p:sp>
        <p:nvSpPr>
          <p:cNvPr id="9" name="Rectangle 8"/>
          <p:cNvSpPr/>
          <p:nvPr/>
        </p:nvSpPr>
        <p:spPr>
          <a:xfrm>
            <a:off x="637653" y="4548054"/>
            <a:ext cx="6707285" cy="900246"/>
          </a:xfrm>
          <a:prstGeom prst="rect">
            <a:avLst/>
          </a:prstGeom>
        </p:spPr>
        <p:txBody>
          <a:bodyPr wrap="none">
            <a:spAutoFit/>
          </a:bodyPr>
          <a:lstStyle/>
          <a:p>
            <a:pPr lvl="0" algn="just">
              <a:lnSpc>
                <a:spcPct val="150000"/>
              </a:lnSpc>
              <a:spcBef>
                <a:spcPts val="300"/>
              </a:spcBef>
              <a:spcAft>
                <a:spcPts val="300"/>
              </a:spcAft>
            </a:pPr>
            <a:r>
              <a:rPr lang="en-US" sz="3500">
                <a:solidFill>
                  <a:srgbClr val="000000"/>
                </a:solidFill>
                <a:ea typeface="Calibri" panose="020F0502020204030204" pitchFamily="34" charset="0"/>
                <a:cs typeface="Times New Roman" panose="02020603050405020304" pitchFamily="18" charset="0"/>
              </a:rPr>
              <a:t>Lập bảng biến thiên của hàm số:</a:t>
            </a:r>
            <a:endParaRPr lang="en-US" sz="3500">
              <a:solidFill>
                <a:srgbClr val="000000"/>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1325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2" name="Rectangle 21"/>
          <p:cNvSpPr/>
          <p:nvPr/>
        </p:nvSpPr>
        <p:spPr>
          <a:xfrm>
            <a:off x="8545047" y="2019300"/>
            <a:ext cx="1239442" cy="661720"/>
          </a:xfrm>
          <a:prstGeom prst="rect">
            <a:avLst/>
          </a:prstGeom>
        </p:spPr>
        <p:txBody>
          <a:bodyPr wrap="none">
            <a:spAutoFit/>
          </a:bodyPr>
          <a:lstStyle/>
          <a:p>
            <a:pPr algn="ctr" defTabSz="1828800">
              <a:buClr>
                <a:srgbClr val="000000"/>
              </a:buClr>
              <a:tabLst>
                <a:tab pos="723900" algn="l"/>
              </a:tabLst>
            </a:pPr>
            <a:r>
              <a:rPr lang="en-US" sz="37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791505" y="3086100"/>
                <a:ext cx="16570063" cy="2875211"/>
              </a:xfrm>
              <a:prstGeom prst="rect">
                <a:avLst/>
              </a:prstGeom>
            </p:spPr>
            <p:txBody>
              <a:bodyPr wrap="square">
                <a:spAutoFit/>
              </a:bodyPr>
              <a:lstStyle/>
              <a:p>
                <a:pPr algn="just">
                  <a:lnSpc>
                    <a:spcPct val="150000"/>
                  </a:lnSpc>
                  <a:spcBef>
                    <a:spcPts val="300"/>
                  </a:spcBef>
                  <a:spcAft>
                    <a:spcPts val="300"/>
                  </a:spcAft>
                </a:pPr>
                <a:r>
                  <a:rPr lang="en-US" sz="37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m:t>
                    </m:r>
                  </m:oMath>
                </a14:m>
                <a:r>
                  <a:rPr lang="en-US" sz="3700">
                    <a:solidFill>
                      <a:srgbClr val="000000"/>
                    </a:solidFill>
                    <a:effectLst/>
                    <a:ea typeface="Calibri" panose="020F0502020204030204" pitchFamily="34" charset="0"/>
                    <a:cs typeface="Times New Roman" panose="02020603050405020304" pitchFamily="18" charset="0"/>
                  </a:rPr>
                  <a:t>hoặc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Lập bảng biến thiên của hàm số:</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91505" y="3086100"/>
                <a:ext cx="16570063" cy="2875211"/>
              </a:xfrm>
              <a:prstGeom prst="rect">
                <a:avLst/>
              </a:prstGeom>
              <a:blipFill>
                <a:blip r:embed="rId3"/>
                <a:stretch>
                  <a:fillRect l="-1177" b="-3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439400" y="6697402"/>
                <a:ext cx="7467600" cy="2808461"/>
              </a:xfrm>
              <a:prstGeom prst="rect">
                <a:avLst/>
              </a:prstGeom>
            </p:spPr>
            <p:txBody>
              <a:bodyPr wrap="square">
                <a:spAutoFit/>
              </a:bodyPr>
              <a:lstStyle/>
              <a:p>
                <a:pPr algn="just">
                  <a:lnSpc>
                    <a:spcPct val="150000"/>
                  </a:lnSpc>
                  <a:spcBef>
                    <a:spcPts val="300"/>
                  </a:spcBef>
                  <a:spcAft>
                    <a:spcPts val="300"/>
                  </a:spcAft>
                </a:pPr>
                <a:r>
                  <a:rPr lang="en-US" sz="3700">
                    <a:solidFill>
                      <a:srgbClr val="000000"/>
                    </a:solidFill>
                    <a:latin typeface="+mj-lt"/>
                    <a:ea typeface="Calibri" panose="020F0502020204030204" pitchFamily="34" charset="0"/>
                    <a:cs typeface="Times New Roman" panose="02020603050405020304" pitchFamily="18" charset="0"/>
                  </a:rPr>
                  <a:t>Từ bảng biến thiên, ta có:</a:t>
                </a:r>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latin typeface="+mj-lt"/>
                    <a:ea typeface="Calibri" panose="020F0502020204030204" pitchFamily="34" charset="0"/>
                    <a:cs typeface="Times New Roman" panose="02020603050405020304" pitchFamily="18" charset="0"/>
                  </a:rPr>
                  <a:t>Hàm số đạt GTNN là 2 tại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700">
                    <a:solidFill>
                      <a:srgbClr val="000000"/>
                    </a:solidFill>
                    <a:effectLst/>
                    <a:latin typeface="+mj-lt"/>
                    <a:ea typeface="Calibri" panose="020F0502020204030204" pitchFamily="34" charset="0"/>
                    <a:cs typeface="Times New Roman" panose="02020603050405020304" pitchFamily="18" charset="0"/>
                  </a:rPr>
                  <a:t>.</a:t>
                </a:r>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latin typeface="+mj-lt"/>
                    <a:ea typeface="Calibri" panose="020F0502020204030204" pitchFamily="34" charset="0"/>
                    <a:cs typeface="Times New Roman" panose="02020603050405020304" pitchFamily="18" charset="0"/>
                  </a:rPr>
                  <a:t>Hàm số không có GTLN trên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3700">
                    <a:solidFill>
                      <a:srgbClr val="000000"/>
                    </a:solidFill>
                    <a:effectLst/>
                    <a:latin typeface="+mj-lt"/>
                    <a:ea typeface="Calibri" panose="020F0502020204030204" pitchFamily="34" charset="0"/>
                    <a:cs typeface="Times New Roman" panose="02020603050405020304" pitchFamily="18" charset="0"/>
                  </a:rPr>
                  <a:t>.</a:t>
                </a:r>
                <a:endParaRPr lang="en-US" sz="37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439400" y="6697402"/>
                <a:ext cx="7467600" cy="2808461"/>
              </a:xfrm>
              <a:prstGeom prst="rect">
                <a:avLst/>
              </a:prstGeom>
              <a:blipFill>
                <a:blip r:embed="rId4"/>
                <a:stretch>
                  <a:fillRect l="-2612" r="-408" b="-3913"/>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803537" y="6438900"/>
            <a:ext cx="9178664" cy="3377442"/>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803537" y="266700"/>
                <a:ext cx="16722463" cy="174932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1.11 (SHS-tr19)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(nếu có) của các hàm số sau:</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a)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4</m:t>
                        </m:r>
                      </m:sup>
                    </m:s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−2</m:t>
                    </m:r>
                    <m:sSup>
                      <m:sSupPr>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2</m:t>
                        </m:r>
                      </m:sup>
                    </m:s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+3</m:t>
                    </m:r>
                  </m:oMath>
                </a14:m>
                <a:endParaRPr kumimoji="0" lang="es-E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03537" y="266700"/>
                <a:ext cx="16722463" cy="1749325"/>
              </a:xfrm>
              <a:prstGeom prst="rect">
                <a:avLst/>
              </a:prstGeom>
              <a:blipFill>
                <a:blip r:embed="rId6"/>
                <a:stretch>
                  <a:fillRect l="-1167" r="-1130" b="-9408"/>
                </a:stretch>
              </a:blipFill>
            </p:spPr>
            <p:txBody>
              <a:bodyPr/>
              <a:lstStyle/>
              <a:p>
                <a:r>
                  <a:rPr lang="en-US">
                    <a:noFill/>
                  </a:rPr>
                  <a:t> </a:t>
                </a:r>
              </a:p>
            </p:txBody>
          </p:sp>
        </mc:Fallback>
      </mc:AlternateContent>
      <p:pic>
        <p:nvPicPr>
          <p:cNvPr id="18" name="Picture 17"/>
          <p:cNvPicPr>
            <a:picLocks noChangeAspect="1"/>
          </p:cNvPicPr>
          <p:nvPr/>
        </p:nvPicPr>
        <p:blipFill>
          <a:blip r:embed="rId7"/>
          <a:stretch>
            <a:fillRect/>
          </a:stretch>
        </p:blipFill>
        <p:spPr>
          <a:xfrm rot="17991934">
            <a:off x="17030998" y="2704037"/>
            <a:ext cx="1417959" cy="1085173"/>
          </a:xfrm>
          <a:prstGeom prst="rect">
            <a:avLst/>
          </a:prstGeom>
        </p:spPr>
      </p:pic>
    </p:spTree>
    <p:extLst>
      <p:ext uri="{BB962C8B-B14F-4D97-AF65-F5344CB8AC3E}">
        <p14:creationId xmlns:p14="http://schemas.microsoft.com/office/powerpoint/2010/main" val="402207707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down)">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barn(inVertical)">
                                      <p:cBhvr>
                                        <p:cTn id="29" dur="500"/>
                                        <p:tgtEl>
                                          <p:spTgt spid="9">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2" name="Rectangle 21"/>
          <p:cNvSpPr/>
          <p:nvPr/>
        </p:nvSpPr>
        <p:spPr>
          <a:xfrm>
            <a:off x="8545047" y="2043380"/>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2" name="Rectangle 11"/>
              <p:cNvSpPr/>
              <p:nvPr/>
            </p:nvSpPr>
            <p:spPr>
              <a:xfrm>
                <a:off x="803537" y="266700"/>
                <a:ext cx="16722463" cy="18004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1.11 (SHS-tr19)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(nếu có) của các hàm số sau:</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b)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sSup>
                      <m:sSupPr>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𝑒</m:t>
                        </m:r>
                      </m:e>
                      <m: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sup>
                    </m:sSup>
                  </m:oMath>
                </a14:m>
                <a:endParaRPr kumimoji="0" lang="es-E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03537" y="266700"/>
                <a:ext cx="16722463" cy="1800493"/>
              </a:xfrm>
              <a:prstGeom prst="rect">
                <a:avLst/>
              </a:prstGeom>
              <a:blipFill>
                <a:blip r:embed="rId3"/>
                <a:stretch>
                  <a:fillRect l="-1167" r="-1130" b="-64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3537" y="3009900"/>
                <a:ext cx="16570063" cy="2769669"/>
              </a:xfrm>
              <a:prstGeom prst="rect">
                <a:avLst/>
              </a:prstGeom>
            </p:spPr>
            <p:txBody>
              <a:bodyPr wrap="square">
                <a:spAutoFit/>
              </a:bodyPr>
              <a:lstStyle/>
              <a:p>
                <a:pPr algn="just">
                  <a:lnSpc>
                    <a:spcPct val="150000"/>
                  </a:lnSpc>
                  <a:spcBef>
                    <a:spcPts val="300"/>
                  </a:spcBef>
                  <a:spcAft>
                    <a:spcPts val="300"/>
                  </a:spcAft>
                </a:pPr>
                <a:r>
                  <a:rPr lang="en-US" sz="37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Lập bảng biến thiên của hàm số:</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03537" y="3009900"/>
                <a:ext cx="16570063" cy="2769669"/>
              </a:xfrm>
              <a:prstGeom prst="rect">
                <a:avLst/>
              </a:prstGeom>
              <a:blipFill>
                <a:blip r:embed="rId4"/>
                <a:stretch>
                  <a:fillRect l="-1177" b="-74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090484" y="6234201"/>
                <a:ext cx="7467600" cy="3405099"/>
              </a:xfrm>
              <a:prstGeom prst="rect">
                <a:avLst/>
              </a:prstGeom>
            </p:spPr>
            <p:txBody>
              <a:bodyPr wrap="square">
                <a:spAutoFit/>
              </a:bodyPr>
              <a:lstStyle/>
              <a:p>
                <a:pPr algn="just">
                  <a:lnSpc>
                    <a:spcPct val="150000"/>
                  </a:lnSpc>
                </a:pPr>
                <a:r>
                  <a:rPr lang="en-US" sz="3700">
                    <a:solidFill>
                      <a:srgbClr val="000000"/>
                    </a:solidFill>
                    <a:ea typeface="Calibri" panose="020F0502020204030204" pitchFamily="34" charset="0"/>
                    <a:cs typeface="Times New Roman" panose="02020603050405020304" pitchFamily="18" charset="0"/>
                  </a:rPr>
                  <a:t>Từ bảng biến thiên, ta có:</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đạ</m:t>
                      </m:r>
                      <m:r>
                        <m:rPr>
                          <m:nor/>
                        </m:rPr>
                        <a:rPr lang="en-US" sz="3700">
                          <a:solidFill>
                            <a:srgbClr val="000000"/>
                          </a:solidFill>
                          <a:ea typeface="Calibri" panose="020F0502020204030204" pitchFamily="34" charset="0"/>
                          <a:cs typeface="Times New Roman" panose="02020603050405020304" pitchFamily="18" charset="0"/>
                        </a:rPr>
                        <m:t>t</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GTLN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 </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m:t>
                          </m:r>
                        </m:den>
                      </m:f>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t</m:t>
                      </m:r>
                      <m:r>
                        <m:rPr>
                          <m:nor/>
                        </m:rPr>
                        <a:rPr lang="en-US" sz="3700">
                          <a:solidFill>
                            <a:srgbClr val="000000"/>
                          </a:solidFill>
                          <a:ea typeface="Calibri" panose="020F0502020204030204" pitchFamily="34" charset="0"/>
                          <a:cs typeface="Times New Roman" panose="02020603050405020304" pitchFamily="18" charset="0"/>
                        </a:rPr>
                        <m:t>ạ</m:t>
                      </m:r>
                      <m:r>
                        <m:rPr>
                          <m:nor/>
                        </m:rPr>
                        <a:rPr lang="en-US" sz="3700">
                          <a:solidFill>
                            <a:srgbClr val="000000"/>
                          </a:solidFill>
                          <a:ea typeface="Calibri" panose="020F0502020204030204" pitchFamily="34" charset="0"/>
                          <a:cs typeface="Times New Roman" panose="02020603050405020304" pitchFamily="18" charset="0"/>
                        </a:rPr>
                        <m:t>i</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700">
                    <a:solidFill>
                      <a:srgbClr val="000000"/>
                    </a:solidFill>
                    <a:effectLst/>
                    <a:ea typeface="Calibri" panose="020F0502020204030204" pitchFamily="34" charset="0"/>
                    <a:cs typeface="Times New Roman" panose="02020603050405020304" pitchFamily="18" charset="0"/>
                  </a:rPr>
                  <a:t>Hàm số không có GTNN trên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090484" y="6234201"/>
                <a:ext cx="7467600" cy="3405099"/>
              </a:xfrm>
              <a:prstGeom prst="rect">
                <a:avLst/>
              </a:prstGeom>
              <a:blipFill>
                <a:blip r:embed="rId5"/>
                <a:stretch>
                  <a:fillRect l="-2531" b="-2867"/>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893635" y="6134100"/>
            <a:ext cx="8063302" cy="3810000"/>
          </a:xfrm>
          <a:prstGeom prst="rect">
            <a:avLst/>
          </a:prstGeom>
        </p:spPr>
      </p:pic>
      <p:pic>
        <p:nvPicPr>
          <p:cNvPr id="11" name="Picture 10"/>
          <p:cNvPicPr>
            <a:picLocks noChangeAspect="1"/>
          </p:cNvPicPr>
          <p:nvPr/>
        </p:nvPicPr>
        <p:blipFill>
          <a:blip r:embed="rId8"/>
          <a:stretch>
            <a:fillRect/>
          </a:stretch>
        </p:blipFill>
        <p:spPr>
          <a:xfrm rot="17991934">
            <a:off x="17030998" y="2704037"/>
            <a:ext cx="1417959" cy="1085173"/>
          </a:xfrm>
          <a:prstGeom prst="rect">
            <a:avLst/>
          </a:prstGeom>
        </p:spPr>
      </p:pic>
    </p:spTree>
    <p:extLst>
      <p:ext uri="{BB962C8B-B14F-4D97-AF65-F5344CB8AC3E}">
        <p14:creationId xmlns:p14="http://schemas.microsoft.com/office/powerpoint/2010/main" val="126190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2" name="Rectangle 21"/>
          <p:cNvSpPr/>
          <p:nvPr/>
        </p:nvSpPr>
        <p:spPr>
          <a:xfrm>
            <a:off x="8839200" y="1830147"/>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8" name="Picture 7"/>
          <p:cNvPicPr>
            <a:picLocks noChangeAspect="1"/>
          </p:cNvPicPr>
          <p:nvPr/>
        </p:nvPicPr>
        <p:blipFill>
          <a:blip r:embed="rId3"/>
          <a:stretch>
            <a:fillRect/>
          </a:stretch>
        </p:blipFill>
        <p:spPr>
          <a:xfrm rot="17991934">
            <a:off x="17030998" y="2704037"/>
            <a:ext cx="1417959" cy="1085173"/>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803537" y="190500"/>
                <a:ext cx="16722463" cy="16949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1.11 (SHS-tr19)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(nếu có) của các hàm số sau:</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c)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𝑥𝑙𝑛𝑥</m:t>
                    </m:r>
                  </m:oMath>
                </a14:m>
                <a:endParaRPr kumimoji="0" lang="es-E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03537" y="190500"/>
                <a:ext cx="16722463" cy="1694951"/>
              </a:xfrm>
              <a:prstGeom prst="rect">
                <a:avLst/>
              </a:prstGeom>
              <a:blipFill>
                <a:blip r:embed="rId4"/>
                <a:stretch>
                  <a:fillRect l="-1167" r="-1130" b="-129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3536" y="2857500"/>
                <a:ext cx="16570063" cy="3077253"/>
              </a:xfrm>
              <a:prstGeom prst="rect">
                <a:avLst/>
              </a:prstGeom>
            </p:spPr>
            <p:txBody>
              <a:bodyPr wrap="square">
                <a:spAutoFit/>
              </a:bodyPr>
              <a:lstStyle/>
              <a:p>
                <a:pPr algn="just">
                  <a:lnSpc>
                    <a:spcPct val="130000"/>
                  </a:lnSpc>
                </a:pPr>
                <a:r>
                  <a:rPr lang="en-US" sz="37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ó:</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ln</m:t>
                          </m:r>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ln</m:t>
                          </m:r>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den>
                      </m:f>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700">
                    <a:solidFill>
                      <a:srgbClr val="000000"/>
                    </a:solidFill>
                    <a:effectLst/>
                    <a:ea typeface="Calibri" panose="020F0502020204030204" pitchFamily="34" charset="0"/>
                    <a:cs typeface="Times New Roman" panose="02020603050405020304" pitchFamily="18" charset="0"/>
                  </a:rPr>
                  <a:t>Lập bảng biến thiên của hàm số trên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03536" y="2857500"/>
                <a:ext cx="16570063" cy="3077253"/>
              </a:xfrm>
              <a:prstGeom prst="rect">
                <a:avLst/>
              </a:prstGeom>
              <a:blipFill>
                <a:blip r:embed="rId5"/>
                <a:stretch>
                  <a:fillRect l="-1177" t="-198" b="-31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9829800" y="6106704"/>
                <a:ext cx="7467600" cy="4019049"/>
              </a:xfrm>
              <a:prstGeom prst="rect">
                <a:avLst/>
              </a:prstGeom>
            </p:spPr>
            <p:txBody>
              <a:bodyPr wrap="square">
                <a:spAutoFit/>
              </a:bodyPr>
              <a:lstStyle/>
              <a:p>
                <a:pPr algn="just">
                  <a:lnSpc>
                    <a:spcPct val="120000"/>
                  </a:lnSpc>
                </a:pPr>
                <a:r>
                  <a:rPr lang="en-US" sz="3700">
                    <a:solidFill>
                      <a:srgbClr val="000000"/>
                    </a:solidFill>
                    <a:ea typeface="Calibri" panose="020F0502020204030204" pitchFamily="34" charset="0"/>
                    <a:cs typeface="Times New Roman" panose="02020603050405020304" pitchFamily="18" charset="0"/>
                  </a:rPr>
                  <a:t>Từ bảng biến thiên, ta được: </a:t>
                </a:r>
              </a:p>
              <a:p>
                <a:pPr algn="just">
                  <a:lnSpc>
                    <a:spcPct val="120000"/>
                  </a:lnSpc>
                </a:pPr>
                <a14:m>
                  <m:oMathPara xmlns:m="http://schemas.openxmlformats.org/officeDocument/2006/math">
                    <m:oMathParaPr>
                      <m:jc m:val="centerGroup"/>
                    </m:oMathParaPr>
                    <m:oMath xmlns:m="http://schemas.openxmlformats.org/officeDocument/2006/math">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min</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den>
                      </m:f>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700">
                    <a:solidFill>
                      <a:srgbClr val="000000"/>
                    </a:solidFill>
                    <a:effectLst/>
                    <a:ea typeface="Calibri" panose="020F0502020204030204" pitchFamily="34" charset="0"/>
                    <a:cs typeface="Times New Roman" panose="02020603050405020304" pitchFamily="18" charset="0"/>
                  </a:rPr>
                  <a:t>Hàm số không có GTLN trên khoảng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9829800" y="6106704"/>
                <a:ext cx="7467600" cy="4019049"/>
              </a:xfrm>
              <a:prstGeom prst="rect">
                <a:avLst/>
              </a:prstGeom>
              <a:blipFill>
                <a:blip r:embed="rId6"/>
                <a:stretch>
                  <a:fillRect l="-2612" t="-1214" r="-2531" b="-2276"/>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877368" y="6202124"/>
            <a:ext cx="7667679" cy="3828210"/>
          </a:xfrm>
          <a:prstGeom prst="rect">
            <a:avLst/>
          </a:prstGeom>
        </p:spPr>
      </p:pic>
    </p:spTree>
    <p:extLst>
      <p:ext uri="{BB962C8B-B14F-4D97-AF65-F5344CB8AC3E}">
        <p14:creationId xmlns:p14="http://schemas.microsoft.com/office/powerpoint/2010/main" val="365758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up)">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2" name="Rectangle 21"/>
          <p:cNvSpPr/>
          <p:nvPr/>
        </p:nvSpPr>
        <p:spPr>
          <a:xfrm>
            <a:off x="8666558" y="2604811"/>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8" name="Picture 7"/>
          <p:cNvPicPr>
            <a:picLocks noChangeAspect="1"/>
          </p:cNvPicPr>
          <p:nvPr/>
        </p:nvPicPr>
        <p:blipFill>
          <a:blip r:embed="rId3"/>
          <a:stretch>
            <a:fillRect/>
          </a:stretch>
        </p:blipFill>
        <p:spPr>
          <a:xfrm rot="17991934">
            <a:off x="16849105" y="3064523"/>
            <a:ext cx="1417959" cy="1085173"/>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815569" y="393252"/>
                <a:ext cx="16722463" cy="175490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1.11 (SHS-tr19)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(nếu có) của các hàm số sau:</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d)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radPr>
                      <m:deg/>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−1</m:t>
                        </m:r>
                      </m:e>
                    </m:rad>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m:t>
                    </m:r>
                    <m:rad>
                      <m:radPr>
                        <m:degHide m:val="on"/>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radPr>
                      <m:deg/>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3−</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rad>
                  </m:oMath>
                </a14:m>
                <a:endParaRPr kumimoji="0" lang="es-E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15569" y="393252"/>
                <a:ext cx="16722463" cy="1754904"/>
              </a:xfrm>
              <a:prstGeom prst="rect">
                <a:avLst/>
              </a:prstGeom>
              <a:blipFill>
                <a:blip r:embed="rId4"/>
                <a:stretch>
                  <a:fillRect l="-1167" r="-1130" b="-1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3537" y="3607109"/>
                <a:ext cx="16722463" cy="6097823"/>
              </a:xfrm>
              <a:prstGeom prst="rect">
                <a:avLst/>
              </a:prstGeom>
            </p:spPr>
            <p:txBody>
              <a:bodyPr wrap="square">
                <a:spAutoFit/>
              </a:bodyPr>
              <a:lstStyle/>
              <a:p>
                <a:pPr algn="just">
                  <a:lnSpc>
                    <a:spcPct val="150000"/>
                  </a:lnSpc>
                  <a:spcBef>
                    <a:spcPts val="300"/>
                  </a:spcBef>
                  <a:spcAft>
                    <a:spcPts val="300"/>
                  </a:spcAft>
                </a:pPr>
                <a:r>
                  <a:rPr lang="en-US" sz="3700">
                    <a:solidFill>
                      <a:srgbClr val="000000"/>
                    </a:solidFill>
                    <a:latin typeface="+mj-lt"/>
                    <a:ea typeface="Calibri" panose="020F0502020204030204" pitchFamily="34" charset="0"/>
                    <a:cs typeface="Times New Roman" panose="02020603050405020304" pitchFamily="18" charset="0"/>
                  </a:rPr>
                  <a:t>Tập xác định hàm số là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e>
                    </m:d>
                  </m:oMath>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 </a:t>
                </a:r>
                <a:r>
                  <a:rPr lang="en-US" sz="3700">
                    <a:solidFill>
                      <a:srgbClr val="000000"/>
                    </a:solidFill>
                    <a:ea typeface="Calibri" panose="020F0502020204030204" pitchFamily="34" charset="0"/>
                    <a:cs typeface="Times New Roman" panose="02020603050405020304" pitchFamily="18" charset="0"/>
                  </a:rPr>
                  <a:t>Ta có: </a:t>
                </a:r>
                <a14:m>
                  <m:oMath xmlns:m="http://schemas.openxmlformats.org/officeDocument/2006/math">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3700" b="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rad>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rad>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latin typeface="+mj-lt"/>
                    <a:ea typeface="Calibri" panose="020F0502020204030204" pitchFamily="34" charset="0"/>
                    <a:cs typeface="Times New Roman" panose="02020603050405020304" pitchFamily="18" charset="0"/>
                  </a:rPr>
                  <a:t>Ta có: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latin typeface="+mj-lt"/>
                    <a:ea typeface="Calibri" panose="020F0502020204030204" pitchFamily="34" charset="0"/>
                    <a:cs typeface="Times New Roman" panose="02020603050405020304" pitchFamily="18" charset="0"/>
                  </a:rPr>
                  <a:t>Do đó: </a:t>
                </a:r>
                <a14:m>
                  <m:oMath xmlns:m="http://schemas.openxmlformats.org/officeDocument/2006/math">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e>
                            </m:d>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min</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3700">
                    <a:solidFill>
                      <a:srgbClr val="000000"/>
                    </a:solidFill>
                    <a:effectLst/>
                    <a:latin typeface="+mj-lt"/>
                    <a:ea typeface="Calibri" panose="020F0502020204030204" pitchFamily="34" charset="0"/>
                    <a:cs typeface="Times New Roman" panose="02020603050405020304" pitchFamily="18" charset="0"/>
                  </a:rPr>
                  <a:t>.</a:t>
                </a:r>
                <a:endParaRPr lang="en-US" sz="37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03537" y="3607109"/>
                <a:ext cx="16722463" cy="6097823"/>
              </a:xfrm>
              <a:prstGeom prst="rect">
                <a:avLst/>
              </a:prstGeom>
              <a:blipFill>
                <a:blip r:embed="rId5"/>
                <a:stretch>
                  <a:fillRect l="-1167"/>
                </a:stretch>
              </a:blipFill>
            </p:spPr>
            <p:txBody>
              <a:bodyPr/>
              <a:lstStyle/>
              <a:p>
                <a:r>
                  <a:rPr lang="en-US">
                    <a:noFill/>
                  </a:rPr>
                  <a:t> </a:t>
                </a:r>
              </a:p>
            </p:txBody>
          </p:sp>
        </mc:Fallback>
      </mc:AlternateContent>
    </p:spTree>
    <p:extLst>
      <p:ext uri="{BB962C8B-B14F-4D97-AF65-F5344CB8AC3E}">
        <p14:creationId xmlns:p14="http://schemas.microsoft.com/office/powerpoint/2010/main" val="394490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randombar(horizontal)">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447800" y="366694"/>
                <a:ext cx="15392400" cy="2723823"/>
              </a:xfrm>
              <a:prstGeom prst="rect">
                <a:avLst/>
              </a:prstGeom>
            </p:spPr>
            <p:txBody>
              <a:bodyPr wrap="square">
                <a:spAutoFit/>
              </a:bodyPr>
              <a:lstStyle/>
              <a:p>
                <a:pPr algn="just">
                  <a:lnSpc>
                    <a:spcPct val="150000"/>
                  </a:lnSpc>
                </a:pPr>
                <a:r>
                  <a:rPr lang="en-US" sz="3800" b="1">
                    <a:solidFill>
                      <a:srgbClr val="000000"/>
                    </a:solidFill>
                    <a:latin typeface="+mj-lt"/>
                    <a:ea typeface="Times New Roman" panose="02020603050405020304" pitchFamily="18" charset="0"/>
                    <a:cs typeface="Times New Roman" panose="02020603050405020304" pitchFamily="18" charset="0"/>
                  </a:rPr>
                  <a:t>Bài 1.12 (SHS-tr19) </a:t>
                </a:r>
                <a:r>
                  <a:rPr lang="vi-VN" sz="3800">
                    <a:solidFill>
                      <a:srgbClr val="000000"/>
                    </a:solidFill>
                    <a:ea typeface="Times New Roman" panose="02020603050405020304" pitchFamily="18" charset="0"/>
                    <a:cs typeface="Times New Roman" panose="02020603050405020304" pitchFamily="18" charset="0"/>
                  </a:rPr>
                  <a:t>Tìm giá trị lớn nhất và giá trị nhỏ nhất của các hàm số sau:</a:t>
                </a:r>
                <a:endParaRPr lang="en-US" sz="3800">
                  <a:solidFill>
                    <a:srgbClr val="000000"/>
                  </a:solidFill>
                  <a:ea typeface="Times New Roman" panose="02020603050405020304" pitchFamily="18" charset="0"/>
                  <a:cs typeface="Times New Roman" panose="02020603050405020304" pitchFamily="18" charset="0"/>
                </a:endParaRPr>
              </a:p>
              <a:p>
                <a:pPr algn="just">
                  <a:lnSpc>
                    <a:spcPct val="150000"/>
                  </a:lnSpc>
                </a:pPr>
                <a:r>
                  <a:rPr lang="es-ES" sz="3800">
                    <a:solidFill>
                      <a:srgbClr val="000000"/>
                    </a:solidFill>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s-ES" sz="3800" i="1" smtClean="0">
                            <a:solidFill>
                              <a:srgbClr val="000000"/>
                            </a:solidFill>
                            <a:latin typeface="Cambria Math" panose="02040503050406030204" pitchFamily="18" charset="0"/>
                            <a:cs typeface="Times New Roman" panose="02020603050405020304" pitchFamily="18" charset="0"/>
                          </a:rPr>
                        </m:ctrlPr>
                      </m:sSupPr>
                      <m:e>
                        <m:r>
                          <a:rPr lang="en-US" sz="3800" b="0" i="1" smtClean="0">
                            <a:solidFill>
                              <a:srgbClr val="000000"/>
                            </a:solidFill>
                            <a:latin typeface="Cambria Math" panose="02040503050406030204" pitchFamily="18" charset="0"/>
                            <a:cs typeface="Times New Roman" panose="02020603050405020304" pitchFamily="18" charset="0"/>
                          </a:rPr>
                          <m:t>𝑥</m:t>
                        </m:r>
                      </m:e>
                      <m:sup>
                        <m:r>
                          <a:rPr lang="en-US" sz="3800" b="0" i="1" smtClean="0">
                            <a:solidFill>
                              <a:srgbClr val="000000"/>
                            </a:solidFill>
                            <a:latin typeface="Cambria Math" panose="02040503050406030204" pitchFamily="18" charset="0"/>
                            <a:cs typeface="Times New Roman" panose="02020603050405020304" pitchFamily="18" charset="0"/>
                          </a:rPr>
                          <m:t>3</m:t>
                        </m:r>
                      </m:sup>
                    </m:sSup>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6</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+ 3 </m:t>
                    </m:r>
                  </m:oMath>
                </a14:m>
                <a:r>
                  <a:rPr lang="es-ES" sz="3800">
                    <a:solidFill>
                      <a:srgbClr val="000000"/>
                    </a:solidFill>
                    <a:latin typeface="Arial" panose="020B0604020202020204" pitchFamily="34" charset="0"/>
                    <a:ea typeface="Times New Roman" panose="02020603050405020304" pitchFamily="18" charset="0"/>
                    <a:cs typeface="Times New Roman" panose="02020603050405020304" pitchFamily="18" charset="0"/>
                  </a:rPr>
                  <a:t>trên đoạn </a:t>
                </a:r>
                <a14:m>
                  <m:oMath xmlns:m="http://schemas.openxmlformats.org/officeDocument/2006/math">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 2]</m:t>
                    </m:r>
                  </m:oMath>
                </a14:m>
                <a:endParaRPr lang="en-US" sz="3800">
                  <a:solidFill>
                    <a:srgbClr val="000000"/>
                  </a:solidFill>
                  <a:effectLs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366694"/>
                <a:ext cx="15392400" cy="2723823"/>
              </a:xfrm>
              <a:prstGeom prst="rect">
                <a:avLst/>
              </a:prstGeom>
              <a:blipFill>
                <a:blip r:embed="rId3"/>
                <a:stretch>
                  <a:fillRect l="-1307" r="-1267" b="-4251"/>
                </a:stretch>
              </a:blipFill>
            </p:spPr>
            <p:txBody>
              <a:bodyPr/>
              <a:lstStyle/>
              <a:p>
                <a:r>
                  <a:rPr lang="en-US">
                    <a:noFill/>
                  </a:rPr>
                  <a:t> </a:t>
                </a:r>
              </a:p>
            </p:txBody>
          </p:sp>
        </mc:Fallback>
      </mc:AlternateContent>
      <p:sp>
        <p:nvSpPr>
          <p:cNvPr id="24" name="Rectangle 23"/>
          <p:cNvSpPr/>
          <p:nvPr/>
        </p:nvSpPr>
        <p:spPr>
          <a:xfrm>
            <a:off x="8511455" y="3771900"/>
            <a:ext cx="1265090" cy="677108"/>
          </a:xfrm>
          <a:prstGeom prst="rect">
            <a:avLst/>
          </a:prstGeom>
        </p:spPr>
        <p:txBody>
          <a:bodyPr wrap="none">
            <a:spAutoFit/>
          </a:bodyPr>
          <a:lstStyle/>
          <a:p>
            <a:pPr algn="ctr" defTabSz="1828800">
              <a:buClr>
                <a:srgbClr val="000000"/>
              </a:buClr>
              <a:tabLst>
                <a:tab pos="723900" algn="l"/>
              </a:tabLst>
            </a:pPr>
            <a:r>
              <a:rPr lang="en-US" sz="38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447800" y="4762500"/>
                <a:ext cx="15621000" cy="4584845"/>
              </a:xfrm>
              <a:prstGeom prst="rect">
                <a:avLst/>
              </a:prstGeom>
            </p:spPr>
            <p:txBody>
              <a:bodyPr wrap="square">
                <a:spAutoFit/>
              </a:bodyPr>
              <a:lstStyle/>
              <a:p>
                <a:pPr algn="just">
                  <a:lnSpc>
                    <a:spcPct val="150000"/>
                  </a:lnSpc>
                  <a:spcBef>
                    <a:spcPts val="600"/>
                  </a:spcBef>
                  <a:spcAft>
                    <a:spcPts val="600"/>
                  </a:spcAft>
                </a:pPr>
                <a:r>
                  <a:rPr lang="en-US" sz="3800">
                    <a:solidFill>
                      <a:srgbClr val="000000"/>
                    </a:solidFill>
                    <a:ea typeface="Calibri" panose="020F0502020204030204" pitchFamily="34" charset="0"/>
                    <a:cs typeface="Times New Roman" panose="02020603050405020304" pitchFamily="18" charset="0"/>
                  </a:rPr>
                  <a:t>Ta có: </a:t>
                </a:r>
                <a14:m>
                  <m:oMath xmlns:m="http://schemas.openxmlformats.org/officeDocument/2006/math">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38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800">
                    <a:solidFill>
                      <a:srgbClr val="000000"/>
                    </a:solidFill>
                    <a:effectLst/>
                    <a:ea typeface="Calibri" panose="020F0502020204030204" pitchFamily="34" charset="0"/>
                    <a:cs typeface="Times New Roman" panose="02020603050405020304" pitchFamily="18" charset="0"/>
                  </a:rPr>
                  <a:t>Khi đó: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800">
                    <a:solidFill>
                      <a:srgbClr val="000000"/>
                    </a:solidFill>
                    <a:effectLst/>
                    <a:ea typeface="Calibri" panose="020F0502020204030204" pitchFamily="34" charset="0"/>
                    <a:cs typeface="Times New Roman" panose="02020603050405020304" pitchFamily="18" charset="0"/>
                  </a:rPr>
                  <a:t>Vậy </a:t>
                </a:r>
                <a14:m>
                  <m:oMath xmlns:m="http://schemas.openxmlformats.org/officeDocument/2006/math">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e>
                          <m:li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lim>
                        </m:limLow>
                      </m:fName>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𝑚𝑖𝑛</m:t>
                            </m:r>
                          </m:e>
                          <m:li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lim>
                        </m:limLow>
                      </m:fName>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800" i="1">
                  <a:solidFill>
                    <a:srgbClr val="000000"/>
                  </a:solidFill>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47800" y="4762500"/>
                <a:ext cx="15621000" cy="4584845"/>
              </a:xfrm>
              <a:prstGeom prst="rect">
                <a:avLst/>
              </a:prstGeom>
              <a:blipFill>
                <a:blip r:embed="rId4"/>
                <a:stretch>
                  <a:fillRect l="-1288"/>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rot="21321722">
            <a:off x="16418728" y="7899293"/>
            <a:ext cx="2517493" cy="2870414"/>
          </a:xfrm>
          <a:prstGeom prst="rect">
            <a:avLst/>
          </a:prstGeom>
        </p:spPr>
      </p:pic>
    </p:spTree>
    <p:extLst>
      <p:ext uri="{BB962C8B-B14F-4D97-AF65-F5344CB8AC3E}">
        <p14:creationId xmlns:p14="http://schemas.microsoft.com/office/powerpoint/2010/main" val="16463766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447800" y="366694"/>
                <a:ext cx="15392400" cy="26154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1.12 (SHS-tr19)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lvl="0" algn="just">
                  <a:lnSpc>
                    <a:spcPct val="150000"/>
                  </a:lnSpc>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4</m:t>
                        </m:r>
                      </m:sup>
                    </m:s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s-E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4</m:t>
                        </m:r>
                      </m:sup>
                    </m:sSup>
                    <m:r>
                      <a:rPr lang="en-US" sz="3800" b="0" i="1" smtClean="0">
                        <a:solidFill>
                          <a:srgbClr val="000000"/>
                        </a:solidFill>
                        <a:latin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trên đoạn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8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366694"/>
                <a:ext cx="15392400" cy="2615460"/>
              </a:xfrm>
              <a:prstGeom prst="rect">
                <a:avLst/>
              </a:prstGeom>
              <a:blipFill>
                <a:blip r:embed="rId3"/>
                <a:stretch>
                  <a:fillRect l="-1307" r="-1267" b="-8625"/>
                </a:stretch>
              </a:blipFill>
            </p:spPr>
            <p:txBody>
              <a:bodyPr/>
              <a:lstStyle/>
              <a:p>
                <a:r>
                  <a:rPr lang="en-US">
                    <a:noFill/>
                  </a:rPr>
                  <a:t> </a:t>
                </a:r>
              </a:p>
            </p:txBody>
          </p:sp>
        </mc:Fallback>
      </mc:AlternateContent>
      <p:sp>
        <p:nvSpPr>
          <p:cNvPr id="24" name="Rectangle 23"/>
          <p:cNvSpPr/>
          <p:nvPr/>
        </p:nvSpPr>
        <p:spPr>
          <a:xfrm>
            <a:off x="2971800" y="34757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447800" y="4077852"/>
                <a:ext cx="15621000" cy="6171048"/>
              </a:xfrm>
              <a:prstGeom prst="rect">
                <a:avLst/>
              </a:prstGeom>
            </p:spPr>
            <p:txBody>
              <a:bodyPr wrap="square">
                <a:spAutoFit/>
              </a:bodyPr>
              <a:lstStyle/>
              <a:p>
                <a:pPr algn="just">
                  <a:lnSpc>
                    <a:spcPct val="110000"/>
                  </a:lnSpc>
                </a:pPr>
                <a14:m>
                  <m:oMathPara xmlns:m="http://schemas.openxmlformats.org/officeDocument/2006/math">
                    <m:oMathParaPr>
                      <m:jc m:val="left"/>
                    </m:oMathParaPr>
                    <m:oMath xmlns:m="http://schemas.openxmlformats.org/officeDocument/2006/math">
                      <m:r>
                        <m:rPr>
                          <m:nor/>
                        </m:rPr>
                        <a:rPr lang="en-US" sz="3700" smtClean="0">
                          <a:solidFill>
                            <a:srgbClr val="000000"/>
                          </a:solidFill>
                          <a:ea typeface="Calibri" panose="020F0502020204030204" pitchFamily="34" charset="0"/>
                          <a:cs typeface="Times New Roman" panose="02020603050405020304" pitchFamily="18" charset="0"/>
                        </a:rPr>
                        <m:t>Ta</m:t>
                      </m:r>
                      <m:r>
                        <m:rPr>
                          <m:nor/>
                        </m:rPr>
                        <a:rPr lang="en-US" sz="3700" smtClean="0">
                          <a:solidFill>
                            <a:srgbClr val="000000"/>
                          </a:solidFill>
                          <a:ea typeface="Calibri" panose="020F0502020204030204" pitchFamily="34" charset="0"/>
                          <a:cs typeface="Times New Roman" panose="02020603050405020304" pitchFamily="18" charset="0"/>
                        </a:rPr>
                        <m:t> </m:t>
                      </m:r>
                      <m:r>
                        <m:rPr>
                          <m:nor/>
                        </m:rPr>
                        <a:rPr lang="en-US" sz="3700" smtClean="0">
                          <a:solidFill>
                            <a:srgbClr val="000000"/>
                          </a:solidFill>
                          <a:ea typeface="Calibri" panose="020F0502020204030204" pitchFamily="34" charset="0"/>
                          <a:cs typeface="Times New Roman" panose="02020603050405020304" pitchFamily="18" charset="0"/>
                        </a:rPr>
                        <m:t>c</m:t>
                      </m:r>
                      <m:r>
                        <m:rPr>
                          <m:nor/>
                        </m:rPr>
                        <a:rPr lang="en-US" sz="3700" smtClean="0">
                          <a:solidFill>
                            <a:srgbClr val="000000"/>
                          </a:solidFill>
                          <a:ea typeface="Calibri" panose="020F0502020204030204" pitchFamily="34" charset="0"/>
                          <a:cs typeface="Times New Roman" panose="02020603050405020304" pitchFamily="18" charset="0"/>
                        </a:rPr>
                        <m:t>ó: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rad>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ho</m:t>
                      </m:r>
                      <m:r>
                        <m:rPr>
                          <m:nor/>
                        </m:rPr>
                        <a:rPr lang="en-US" sz="3700">
                          <a:solidFill>
                            <a:srgbClr val="000000"/>
                          </a:solidFill>
                          <a:ea typeface="Calibri" panose="020F0502020204030204" pitchFamily="34" charset="0"/>
                          <a:cs typeface="Times New Roman" panose="02020603050405020304" pitchFamily="18" charset="0"/>
                        </a:rPr>
                        <m:t>ặ</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 </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rad>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m:t>
                      </m:r>
                      <m:r>
                        <m:rPr>
                          <m:nor/>
                        </m:rPr>
                        <a:rPr lang="en-US" sz="3700">
                          <a:solidFill>
                            <a:srgbClr val="000000"/>
                          </a:solidFill>
                          <a:ea typeface="Calibri" panose="020F0502020204030204" pitchFamily="34" charset="0"/>
                          <a:cs typeface="Times New Roman" panose="02020603050405020304" pitchFamily="18" charset="0"/>
                        </a:rPr>
                        <m:t>Lo</m:t>
                      </m:r>
                      <m:r>
                        <m:rPr>
                          <m:nor/>
                        </m:rPr>
                        <a:rPr lang="en-US" sz="3700">
                          <a:solidFill>
                            <a:srgbClr val="000000"/>
                          </a:solidFill>
                          <a:ea typeface="Calibri" panose="020F0502020204030204" pitchFamily="34" charset="0"/>
                          <a:cs typeface="Times New Roman" panose="02020603050405020304" pitchFamily="18" charset="0"/>
                        </a:rPr>
                        <m:t>ạ</m:t>
                      </m:r>
                      <m:r>
                        <m:rPr>
                          <m:nor/>
                        </m:rPr>
                        <a:rPr lang="en-US" sz="3700">
                          <a:solidFill>
                            <a:srgbClr val="000000"/>
                          </a:solidFill>
                          <a:ea typeface="Calibri" panose="020F0502020204030204" pitchFamily="34" charset="0"/>
                          <a:cs typeface="Times New Roman" panose="02020603050405020304" pitchFamily="18" charset="0"/>
                        </a:rPr>
                        <m:t>i</m:t>
                      </m:r>
                      <m:r>
                        <m:rPr>
                          <m:nor/>
                        </m:rPr>
                        <a:rPr lang="en-US" sz="3700">
                          <a:solidFill>
                            <a:srgbClr val="000000"/>
                          </a:solidFill>
                          <a:ea typeface="Calibri" panose="020F0502020204030204" pitchFamily="34" charset="0"/>
                          <a:cs typeface="Times New Roman" panose="02020603050405020304" pitchFamily="18" charset="0"/>
                        </a:rPr>
                        <m:t>)</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1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Khi</m:t>
                      </m:r>
                      <m:r>
                        <m:rPr>
                          <m:nor/>
                        </m:rPr>
                        <a:rPr lang="en-US" sz="3700">
                          <a:solidFill>
                            <a:srgbClr val="000000"/>
                          </a:solidFill>
                          <a:ea typeface="Calibri" panose="020F0502020204030204" pitchFamily="34" charset="0"/>
                          <a:cs typeface="Times New Roman" panose="02020603050405020304" pitchFamily="18" charset="0"/>
                        </a:rPr>
                        <m:t> đó</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rad>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=56</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1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V</m:t>
                      </m:r>
                      <m:r>
                        <m:rPr>
                          <m:nor/>
                        </m:rPr>
                        <a:rPr lang="en-US" sz="3700">
                          <a:solidFill>
                            <a:srgbClr val="000000"/>
                          </a:solidFill>
                          <a:ea typeface="Calibri" panose="020F0502020204030204" pitchFamily="34" charset="0"/>
                          <a:cs typeface="Times New Roman" panose="02020603050405020304" pitchFamily="18" charset="0"/>
                        </a:rPr>
                        <m:t>ậ</m:t>
                      </m:r>
                      <m:r>
                        <m:rPr>
                          <m:nor/>
                        </m:rPr>
                        <a:rPr lang="en-US" sz="3700">
                          <a:solidFill>
                            <a:srgbClr val="000000"/>
                          </a:solidFill>
                          <a:ea typeface="Calibri" panose="020F0502020204030204" pitchFamily="34" charset="0"/>
                          <a:cs typeface="Times New Roman" panose="02020603050405020304" pitchFamily="18" charset="0"/>
                        </a:rPr>
                        <m:t>y</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[0;3]</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=56;</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𝑚𝑖𝑛</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[0;3]</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rad>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47800" y="4077852"/>
                <a:ext cx="15621000" cy="6171048"/>
              </a:xfrm>
              <a:prstGeom prst="rect">
                <a:avLst/>
              </a:prstGeom>
              <a:blipFill>
                <a:blip r:embed="rId4"/>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rot="21321722">
            <a:off x="16418728" y="8517182"/>
            <a:ext cx="2517493" cy="2870414"/>
          </a:xfrm>
          <a:prstGeom prst="rect">
            <a:avLst/>
          </a:prstGeom>
        </p:spPr>
      </p:pic>
    </p:spTree>
    <p:extLst>
      <p:ext uri="{BB962C8B-B14F-4D97-AF65-F5344CB8AC3E}">
        <p14:creationId xmlns:p14="http://schemas.microsoft.com/office/powerpoint/2010/main" val="268379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447800" y="366694"/>
                <a:ext cx="15392400" cy="26154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1.12 (SHS-tr19)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𝑠𝑖𝑛</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trên đoạn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8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366694"/>
                <a:ext cx="15392400" cy="2615460"/>
              </a:xfrm>
              <a:prstGeom prst="rect">
                <a:avLst/>
              </a:prstGeom>
              <a:blipFill>
                <a:blip r:embed="rId3"/>
                <a:stretch>
                  <a:fillRect l="-1307" r="-1267" b="-8625"/>
                </a:stretch>
              </a:blipFill>
            </p:spPr>
            <p:txBody>
              <a:bodyPr/>
              <a:lstStyle/>
              <a:p>
                <a:r>
                  <a:rPr lang="en-US">
                    <a:noFill/>
                  </a:rPr>
                  <a:t> </a:t>
                </a:r>
              </a:p>
            </p:txBody>
          </p:sp>
        </mc:Fallback>
      </mc:AlternateContent>
      <p:sp>
        <p:nvSpPr>
          <p:cNvPr id="24" name="Rectangle 23"/>
          <p:cNvSpPr/>
          <p:nvPr/>
        </p:nvSpPr>
        <p:spPr>
          <a:xfrm>
            <a:off x="2971800" y="34757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447800" y="4229100"/>
                <a:ext cx="15621000" cy="5868401"/>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3700" smtClean="0">
                          <a:solidFill>
                            <a:srgbClr val="000000"/>
                          </a:solidFill>
                          <a:ea typeface="Calibri" panose="020F0502020204030204" pitchFamily="34" charset="0"/>
                          <a:cs typeface="Times New Roman" panose="02020603050405020304" pitchFamily="18" charset="0"/>
                        </a:rPr>
                        <m:t>Ta</m:t>
                      </m:r>
                      <m:r>
                        <m:rPr>
                          <m:nor/>
                        </m:rPr>
                        <a:rPr lang="en-US" sz="3700" smtClean="0">
                          <a:solidFill>
                            <a:srgbClr val="000000"/>
                          </a:solidFill>
                          <a:ea typeface="Calibri" panose="020F0502020204030204" pitchFamily="34" charset="0"/>
                          <a:cs typeface="Times New Roman" panose="02020603050405020304" pitchFamily="18" charset="0"/>
                        </a:rPr>
                        <m:t> </m:t>
                      </m:r>
                      <m:r>
                        <m:rPr>
                          <m:nor/>
                        </m:rPr>
                        <a:rPr lang="en-US" sz="3700" smtClean="0">
                          <a:solidFill>
                            <a:srgbClr val="000000"/>
                          </a:solidFill>
                          <a:ea typeface="Calibri" panose="020F0502020204030204" pitchFamily="34" charset="0"/>
                          <a:cs typeface="Times New Roman" panose="02020603050405020304" pitchFamily="18" charset="0"/>
                        </a:rPr>
                        <m:t>c</m:t>
                      </m:r>
                      <m:r>
                        <m:rPr>
                          <m:nor/>
                        </m:rPr>
                        <a:rPr lang="en-US" sz="3700" smtClean="0">
                          <a:solidFill>
                            <a:srgbClr val="000000"/>
                          </a:solidFill>
                          <a:ea typeface="Calibri" panose="020F0502020204030204" pitchFamily="34" charset="0"/>
                          <a:cs typeface="Times New Roman" panose="02020603050405020304" pitchFamily="18" charset="0"/>
                        </a:rPr>
                        <m:t>ó: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=1−2</m:t>
                      </m:r>
                      <m:func>
                        <m:func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latin typeface="Cambria Math" panose="02040503050406030204" pitchFamily="18" charset="0"/>
                              <a:ea typeface="Calibri" panose="020F0502020204030204" pitchFamily="34" charset="0"/>
                              <a:cs typeface="Times New Roman" panose="02020603050405020304" pitchFamily="18" charset="0"/>
                            </a:rPr>
                            <m:t>cos</m:t>
                          </m:r>
                        </m:fName>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den>
                      </m:f>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ho</m:t>
                      </m:r>
                      <m:r>
                        <m:rPr>
                          <m:nor/>
                        </m:rPr>
                        <a:rPr lang="en-US" sz="3700">
                          <a:solidFill>
                            <a:srgbClr val="000000"/>
                          </a:solidFill>
                          <a:ea typeface="Calibri" panose="020F0502020204030204" pitchFamily="34" charset="0"/>
                          <a:cs typeface="Times New Roman" panose="02020603050405020304" pitchFamily="18" charset="0"/>
                        </a:rPr>
                        <m:t>ặ</m:t>
                      </m:r>
                      <m:r>
                        <m:rPr>
                          <m:nor/>
                        </m:rPr>
                        <a:rPr lang="en-US" sz="3700">
                          <a:solidFill>
                            <a:srgbClr val="000000"/>
                          </a:solidFill>
                          <a:ea typeface="Calibri" panose="020F0502020204030204" pitchFamily="34" charset="0"/>
                          <a:cs typeface="Times New Roman" panose="02020603050405020304" pitchFamily="18" charset="0"/>
                        </a:rPr>
                        <m:t>c</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Khi</m:t>
                      </m:r>
                      <m:r>
                        <m:rPr>
                          <m:nor/>
                        </m:rPr>
                        <a:rPr lang="en-US" sz="3700">
                          <a:solidFill>
                            <a:srgbClr val="000000"/>
                          </a:solidFill>
                          <a:ea typeface="Calibri" panose="020F0502020204030204" pitchFamily="34" charset="0"/>
                          <a:cs typeface="Times New Roman" panose="02020603050405020304" pitchFamily="18" charset="0"/>
                        </a:rPr>
                        <m:t> đó:</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V</m:t>
                      </m:r>
                      <m:r>
                        <m:rPr>
                          <m:nor/>
                        </m:rPr>
                        <a:rPr lang="en-US" sz="3700">
                          <a:solidFill>
                            <a:srgbClr val="000000"/>
                          </a:solidFill>
                          <a:ea typeface="Calibri" panose="020F0502020204030204" pitchFamily="34" charset="0"/>
                          <a:cs typeface="Times New Roman" panose="02020603050405020304" pitchFamily="18" charset="0"/>
                        </a:rPr>
                        <m:t>ậ</m:t>
                      </m:r>
                      <m:r>
                        <m:rPr>
                          <m:nor/>
                        </m:rPr>
                        <a:rPr lang="en-US" sz="3700">
                          <a:solidFill>
                            <a:srgbClr val="000000"/>
                          </a:solidFill>
                          <a:ea typeface="Calibri" panose="020F0502020204030204" pitchFamily="34" charset="0"/>
                          <a:cs typeface="Times New Roman" panose="02020603050405020304" pitchFamily="18" charset="0"/>
                        </a:rPr>
                        <m:t>y</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𝑚𝑖𝑛</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i="1">
                  <a:solidFill>
                    <a:srgbClr val="000000"/>
                  </a:solidFill>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47800" y="4229100"/>
                <a:ext cx="15621000" cy="5868401"/>
              </a:xfrm>
              <a:prstGeom prst="rect">
                <a:avLst/>
              </a:prstGeom>
              <a:blipFill>
                <a:blip r:embed="rId4"/>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rot="21321722">
            <a:off x="16418728" y="8517182"/>
            <a:ext cx="2517493" cy="2870414"/>
          </a:xfrm>
          <a:prstGeom prst="rect">
            <a:avLst/>
          </a:prstGeom>
        </p:spPr>
      </p:pic>
    </p:spTree>
    <p:extLst>
      <p:ext uri="{BB962C8B-B14F-4D97-AF65-F5344CB8AC3E}">
        <p14:creationId xmlns:p14="http://schemas.microsoft.com/office/powerpoint/2010/main" val="135363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447800" y="366694"/>
                <a:ext cx="15392400" cy="261526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1.12 (SHS-tr19)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d>
                      <m:dPr>
                        <m:ctrlP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dPr>
                      <m:e>
                        <m:sSup>
                          <m:sSupPr>
                            <m:ctrlP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up>
                        </m:s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d>
                    <m:sSup>
                      <m:sSupPr>
                        <m:ctrlP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𝑒</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sup>
                    </m:sSup>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trên đoạn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8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366694"/>
                <a:ext cx="15392400" cy="2615268"/>
              </a:xfrm>
              <a:prstGeom prst="rect">
                <a:avLst/>
              </a:prstGeom>
              <a:blipFill>
                <a:blip r:embed="rId3"/>
                <a:stretch>
                  <a:fillRect l="-1307" r="-1267" b="-8625"/>
                </a:stretch>
              </a:blipFill>
            </p:spPr>
            <p:txBody>
              <a:bodyPr/>
              <a:lstStyle/>
              <a:p>
                <a:r>
                  <a:rPr lang="en-US">
                    <a:noFill/>
                  </a:rPr>
                  <a:t> </a:t>
                </a:r>
              </a:p>
            </p:txBody>
          </p:sp>
        </mc:Fallback>
      </mc:AlternateContent>
      <p:sp>
        <p:nvSpPr>
          <p:cNvPr id="24" name="Rectangle 23"/>
          <p:cNvSpPr/>
          <p:nvPr/>
        </p:nvSpPr>
        <p:spPr>
          <a:xfrm>
            <a:off x="2971800" y="3543300"/>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447800" y="4305300"/>
                <a:ext cx="16611600" cy="5381538"/>
              </a:xfrm>
              <a:prstGeom prst="rect">
                <a:avLst/>
              </a:prstGeom>
            </p:spPr>
            <p:txBody>
              <a:bodyPr wrap="square">
                <a:spAutoFit/>
              </a:bodyPr>
              <a:lstStyle/>
              <a:p>
                <a:pPr algn="just">
                  <a:lnSpc>
                    <a:spcPct val="140000"/>
                  </a:lnSpc>
                </a:pPr>
                <a14:m>
                  <m:oMathPara xmlns:m="http://schemas.openxmlformats.org/officeDocument/2006/math">
                    <m:oMathParaPr>
                      <m:jc m:val="left"/>
                    </m:oMathParaPr>
                    <m:oMath xmlns:m="http://schemas.openxmlformats.org/officeDocument/2006/math">
                      <m:r>
                        <m:rPr>
                          <m:nor/>
                        </m:rPr>
                        <a:rPr lang="en-US" sz="3700" smtClean="0">
                          <a:solidFill>
                            <a:srgbClr val="000000"/>
                          </a:solidFill>
                          <a:ea typeface="Calibri" panose="020F0502020204030204" pitchFamily="34" charset="0"/>
                          <a:cs typeface="Times New Roman" panose="02020603050405020304" pitchFamily="18" charset="0"/>
                        </a:rPr>
                        <m:t>Ta</m:t>
                      </m:r>
                      <m:r>
                        <m:rPr>
                          <m:nor/>
                        </m:rPr>
                        <a:rPr lang="en-US" sz="3700" smtClean="0">
                          <a:solidFill>
                            <a:srgbClr val="000000"/>
                          </a:solidFill>
                          <a:ea typeface="Calibri" panose="020F0502020204030204" pitchFamily="34" charset="0"/>
                          <a:cs typeface="Times New Roman" panose="02020603050405020304" pitchFamily="18" charset="0"/>
                        </a:rPr>
                        <m:t> </m:t>
                      </m:r>
                      <m:r>
                        <m:rPr>
                          <m:nor/>
                        </m:rPr>
                        <a:rPr lang="en-US" sz="3700" smtClean="0">
                          <a:solidFill>
                            <a:srgbClr val="000000"/>
                          </a:solidFill>
                          <a:ea typeface="Calibri" panose="020F0502020204030204" pitchFamily="34" charset="0"/>
                          <a:cs typeface="Times New Roman" panose="02020603050405020304" pitchFamily="18" charset="0"/>
                        </a:rPr>
                        <m:t>c</m:t>
                      </m:r>
                      <m:r>
                        <m:rPr>
                          <m:nor/>
                        </m:rPr>
                        <a:rPr lang="en-US" sz="3700" smtClean="0">
                          <a:solidFill>
                            <a:srgbClr val="000000"/>
                          </a:solidFill>
                          <a:ea typeface="Calibri" panose="020F0502020204030204" pitchFamily="34" charset="0"/>
                          <a:cs typeface="Times New Roman" panose="02020603050405020304" pitchFamily="18" charset="0"/>
                        </a:rPr>
                        <m:t>ó: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e>
                          </m:rad>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ho</m:t>
                      </m:r>
                      <m:r>
                        <m:rPr>
                          <m:nor/>
                        </m:rPr>
                        <a:rPr lang="en-US" sz="3700">
                          <a:solidFill>
                            <a:srgbClr val="000000"/>
                          </a:solidFill>
                          <a:ea typeface="Calibri" panose="020F0502020204030204" pitchFamily="34" charset="0"/>
                          <a:cs typeface="Times New Roman" panose="02020603050405020304" pitchFamily="18" charset="0"/>
                        </a:rPr>
                        <m:t>ặ</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 </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e>
                          </m:rad>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lo</m:t>
                      </m:r>
                      <m:r>
                        <m:rPr>
                          <m:nor/>
                        </m:rPr>
                        <a:rPr lang="en-US" sz="3700">
                          <a:solidFill>
                            <a:srgbClr val="000000"/>
                          </a:solidFill>
                          <a:ea typeface="Calibri" panose="020F0502020204030204" pitchFamily="34" charset="0"/>
                          <a:cs typeface="Times New Roman" panose="02020603050405020304" pitchFamily="18" charset="0"/>
                        </a:rPr>
                        <m:t>ạ</m:t>
                      </m:r>
                      <m:r>
                        <m:rPr>
                          <m:nor/>
                        </m:rPr>
                        <a:rPr lang="en-US" sz="3700">
                          <a:solidFill>
                            <a:srgbClr val="000000"/>
                          </a:solidFill>
                          <a:ea typeface="Calibri" panose="020F0502020204030204" pitchFamily="34" charset="0"/>
                          <a:cs typeface="Times New Roman" panose="02020603050405020304" pitchFamily="18" charset="0"/>
                        </a:rPr>
                        <m:t>i</m:t>
                      </m:r>
                      <m:r>
                        <m:rPr>
                          <m:nor/>
                        </m:rPr>
                        <a:rPr lang="en-US" sz="3700">
                          <a:solidFill>
                            <a:srgbClr val="000000"/>
                          </a:solidFill>
                          <a:ea typeface="Calibri" panose="020F0502020204030204" pitchFamily="34" charset="0"/>
                          <a:cs typeface="Times New Roman" panose="02020603050405020304" pitchFamily="18" charset="0"/>
                        </a:rPr>
                        <m:t>)</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Khi</m:t>
                      </m:r>
                      <m:r>
                        <m:rPr>
                          <m:nor/>
                        </m:rPr>
                        <a:rPr lang="en-US" sz="3700">
                          <a:solidFill>
                            <a:srgbClr val="000000"/>
                          </a:solidFill>
                          <a:ea typeface="Calibri" panose="020F0502020204030204" pitchFamily="34" charset="0"/>
                          <a:cs typeface="Times New Roman" panose="02020603050405020304" pitchFamily="18" charset="0"/>
                        </a:rPr>
                        <m:t> đó:</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≈−0,44</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V</m:t>
                      </m:r>
                      <m:r>
                        <m:rPr>
                          <m:nor/>
                        </m:rPr>
                        <a:rPr lang="en-US" sz="3700">
                          <a:solidFill>
                            <a:srgbClr val="000000"/>
                          </a:solidFill>
                          <a:ea typeface="Calibri" panose="020F0502020204030204" pitchFamily="34" charset="0"/>
                          <a:cs typeface="Times New Roman" panose="02020603050405020304" pitchFamily="18" charset="0"/>
                        </a:rPr>
                        <m:t>ậ</m:t>
                      </m:r>
                      <m:r>
                        <m:rPr>
                          <m:nor/>
                        </m:rPr>
                        <a:rPr lang="en-US" sz="3700">
                          <a:solidFill>
                            <a:srgbClr val="000000"/>
                          </a:solidFill>
                          <a:ea typeface="Calibri" panose="020F0502020204030204" pitchFamily="34" charset="0"/>
                          <a:cs typeface="Times New Roman" panose="02020603050405020304" pitchFamily="18" charset="0"/>
                        </a:rPr>
                        <m:t>y</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[0;1]</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𝑚𝑖𝑛</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[0;1]</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≈−0,44</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47800" y="4305300"/>
                <a:ext cx="16611600" cy="5381538"/>
              </a:xfrm>
              <a:prstGeom prst="rect">
                <a:avLst/>
              </a:prstGeom>
              <a:blipFill>
                <a:blip r:embed="rId4"/>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rot="21321722">
            <a:off x="16418728" y="8517182"/>
            <a:ext cx="2517493" cy="2870414"/>
          </a:xfrm>
          <a:prstGeom prst="rect">
            <a:avLst/>
          </a:prstGeom>
        </p:spPr>
      </p:pic>
    </p:spTree>
    <p:extLst>
      <p:ext uri="{BB962C8B-B14F-4D97-AF65-F5344CB8AC3E}">
        <p14:creationId xmlns:p14="http://schemas.microsoft.com/office/powerpoint/2010/main" val="229654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2" name="Group 1"/>
          <p:cNvGrpSpPr/>
          <p:nvPr/>
        </p:nvGrpSpPr>
        <p:grpSpPr>
          <a:xfrm>
            <a:off x="1219200" y="1259176"/>
            <a:ext cx="15467576" cy="8303924"/>
            <a:chOff x="440324" y="1253933"/>
            <a:chExt cx="17186633" cy="8989724"/>
          </a:xfrm>
        </p:grpSpPr>
        <p:grpSp>
          <p:nvGrpSpPr>
            <p:cNvPr id="71" name="Google Shape;1558;p62"/>
            <p:cNvGrpSpPr/>
            <p:nvPr/>
          </p:nvGrpSpPr>
          <p:grpSpPr>
            <a:xfrm rot="-613048">
              <a:off x="440324" y="1253933"/>
              <a:ext cx="17186633" cy="8989724"/>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78" name="Rectangle 77"/>
            <p:cNvSpPr/>
            <p:nvPr/>
          </p:nvSpPr>
          <p:spPr>
            <a:xfrm>
              <a:off x="3767716" y="4801139"/>
              <a:ext cx="11082643" cy="1599337"/>
            </a:xfrm>
            <a:prstGeom prst="rect">
              <a:avLst/>
            </a:prstGeom>
          </p:spPr>
          <p:txBody>
            <a:bodyPr wrap="square">
              <a:spAutoFit/>
            </a:bodyPr>
            <a:lstStyle/>
            <a:p>
              <a:pPr algn="ctr">
                <a:defRPr/>
              </a:pPr>
              <a:r>
                <a:rPr lang="en-US" sz="9000" b="1">
                  <a:solidFill>
                    <a:srgbClr val="313F60"/>
                  </a:solidFill>
                  <a:latin typeface="Arial" panose="020B0604020202020204" pitchFamily="34" charset="0"/>
                  <a:cs typeface="Arial" panose="020B0604020202020204" pitchFamily="34" charset="0"/>
                  <a:sym typeface="Arial"/>
                </a:rPr>
                <a:t>1. ĐỊNH NGHĨA</a:t>
              </a:r>
              <a:endParaRPr lang="en-US" sz="9000" b="1" dirty="0">
                <a:solidFill>
                  <a:srgbClr val="313F60"/>
                </a:solidFill>
                <a:latin typeface="Arial" panose="020B0604020202020204" pitchFamily="34" charset="0"/>
                <a:cs typeface="Arial" panose="020B0604020202020204" pitchFamily="34" charset="0"/>
                <a:sym typeface="Arial"/>
              </a:endParaRPr>
            </a:p>
          </p:txBody>
        </p:sp>
      </p:gr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2396578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71" name="Google Shape;1558;p62"/>
          <p:cNvGrpSpPr/>
          <p:nvPr/>
        </p:nvGrpSpPr>
        <p:grpSpPr>
          <a:xfrm rot="-613048">
            <a:off x="1423678" y="726212"/>
            <a:ext cx="15315540" cy="9531860"/>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8" name="Rectangle 77"/>
          <p:cNvSpPr/>
          <p:nvPr/>
        </p:nvSpPr>
        <p:spPr>
          <a:xfrm>
            <a:off x="4686908" y="2275827"/>
            <a:ext cx="9282472" cy="615642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VẬN</a:t>
            </a:r>
            <a:r>
              <a:rPr kumimoji="0" lang="en-US" sz="14000" b="1" i="0" u="none" strike="noStrike" kern="1200" cap="none" spc="0" normalizeH="0" noProof="0">
                <a:ln>
                  <a:noFill/>
                </a:ln>
                <a:solidFill>
                  <a:srgbClr val="313F60"/>
                </a:solidFill>
                <a:effectLst/>
                <a:uLnTx/>
                <a:uFillTx/>
                <a:latin typeface="Arial" panose="020B0604020202020204" pitchFamily="34" charset="0"/>
                <a:ea typeface="+mn-ea"/>
                <a:cs typeface="Arial" panose="020B0604020202020204" pitchFamily="34" charset="0"/>
                <a:sym typeface="Arial"/>
              </a:rPr>
              <a:t> DỤNG</a:t>
            </a:r>
            <a:endParaRPr kumimoji="0" lang="en-US" sz="14000" b="1" i="0" u="none" strike="noStrike" kern="1200" cap="none" spc="0" normalizeH="0" baseline="0" noProof="0" dirty="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48275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471"/>
        <p:cNvGrpSpPr/>
        <p:nvPr/>
      </p:nvGrpSpPr>
      <p:grpSpPr>
        <a:xfrm>
          <a:off x="0" y="0"/>
          <a:ext cx="0" cy="0"/>
          <a:chOff x="0" y="0"/>
          <a:chExt cx="0" cy="0"/>
        </a:xfrm>
      </p:grpSpPr>
      <p:grpSp>
        <p:nvGrpSpPr>
          <p:cNvPr id="37" name="Group 36"/>
          <p:cNvGrpSpPr/>
          <p:nvPr/>
        </p:nvGrpSpPr>
        <p:grpSpPr>
          <a:xfrm>
            <a:off x="381000" y="266700"/>
            <a:ext cx="152400" cy="9758826"/>
            <a:chOff x="8715456" y="310101"/>
            <a:chExt cx="76200" cy="4612713"/>
          </a:xfrm>
        </p:grpSpPr>
        <p:cxnSp>
          <p:nvCxnSpPr>
            <p:cNvPr id="38" name="Straight Connector 37"/>
            <p:cNvCxnSpPr/>
            <p:nvPr/>
          </p:nvCxnSpPr>
          <p:spPr>
            <a:xfrm>
              <a:off x="8715456"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791656"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695827" y="419100"/>
            <a:ext cx="15296773" cy="1661993"/>
          </a:xfrm>
          <a:prstGeom prst="rect">
            <a:avLst/>
          </a:prstGeom>
        </p:spPr>
        <p:txBody>
          <a:bodyPr wrap="square">
            <a:spAutoFit/>
          </a:bodyPr>
          <a:lstStyle/>
          <a:p>
            <a:pPr algn="just">
              <a:lnSpc>
                <a:spcPct val="150000"/>
              </a:lnSpc>
              <a:spcBef>
                <a:spcPts val="600"/>
              </a:spcBef>
              <a:spcAft>
                <a:spcPts val="600"/>
              </a:spcAft>
            </a:pPr>
            <a:r>
              <a:rPr lang="en-US" sz="3600" b="1">
                <a:solidFill>
                  <a:srgbClr val="000000"/>
                </a:solidFill>
                <a:ea typeface="Times New Roman" panose="02020603050405020304" pitchFamily="18" charset="0"/>
                <a:cs typeface="Times New Roman" panose="02020603050405020304" pitchFamily="18" charset="0"/>
              </a:rPr>
              <a:t>Bài 1.13 (SHS-tr19) </a:t>
            </a:r>
            <a:r>
              <a:rPr lang="vi-VN" sz="3600">
                <a:solidFill>
                  <a:srgbClr val="000000"/>
                </a:solidFill>
                <a:ea typeface="Times New Roman" panose="02020603050405020304" pitchFamily="18" charset="0"/>
                <a:cs typeface="Times New Roman" panose="02020603050405020304" pitchFamily="18" charset="0"/>
              </a:rPr>
              <a:t>Trong các hình chữ nhật có chu vi là 24 cm, hãy tìm hình chữ nhật có diện tích lớn nhất?</a:t>
            </a:r>
            <a:endParaRPr lang="en-US" sz="3600">
              <a:effectLst/>
              <a:ea typeface="Calibri" panose="020F0502020204030204" pitchFamily="34" charset="0"/>
              <a:cs typeface="Times New Roman" panose="02020603050405020304" pitchFamily="18" charset="0"/>
            </a:endParaRPr>
          </a:p>
        </p:txBody>
      </p:sp>
      <p:sp>
        <p:nvSpPr>
          <p:cNvPr id="12" name="Rectangle 11"/>
          <p:cNvSpPr/>
          <p:nvPr/>
        </p:nvSpPr>
        <p:spPr>
          <a:xfrm>
            <a:off x="8815119" y="2414483"/>
            <a:ext cx="1210588" cy="646331"/>
          </a:xfrm>
          <a:prstGeom prst="rect">
            <a:avLst/>
          </a:prstGeom>
        </p:spPr>
        <p:txBody>
          <a:bodyPr wrap="none">
            <a:spAutoFit/>
          </a:bodyPr>
          <a:lstStyle/>
          <a:p>
            <a:pPr defTabSz="1828800">
              <a:buClr>
                <a:srgbClr val="000000"/>
              </a:buClr>
              <a:tabLst>
                <a:tab pos="723900" algn="l"/>
              </a:tabLst>
            </a:pPr>
            <a:r>
              <a:rPr lang="en-US" sz="3600" b="1" i="1" u="sng" kern="100">
                <a:solidFill>
                  <a:srgbClr val="C00000"/>
                </a:solidFill>
                <a:latin typeface="+mj-lt"/>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5" name="Rectangle 4"/>
              <p:cNvSpPr/>
              <p:nvPr/>
            </p:nvSpPr>
            <p:spPr>
              <a:xfrm>
                <a:off x="1695827" y="3394205"/>
                <a:ext cx="15449173" cy="6473695"/>
              </a:xfrm>
              <a:prstGeom prst="rect">
                <a:avLst/>
              </a:prstGeom>
            </p:spPr>
            <p:txBody>
              <a:bodyPr wrap="square">
                <a:spAutoFit/>
              </a:bodyPr>
              <a:lstStyle/>
              <a:p>
                <a:pPr algn="just">
                  <a:lnSpc>
                    <a:spcPct val="150000"/>
                  </a:lnSpc>
                  <a:spcBef>
                    <a:spcPts val="300"/>
                  </a:spcBef>
                  <a:spcAft>
                    <a:spcPts val="300"/>
                  </a:spcAft>
                </a:pPr>
                <a:r>
                  <a:rPr lang="fr-FR" sz="3600">
                    <a:solidFill>
                      <a:srgbClr val="000000"/>
                    </a:solidFill>
                    <a:ea typeface="Arial" panose="020B0604020202020204" pitchFamily="34" charset="0"/>
                    <a:cs typeface="Times New Roman" panose="02020603050405020304" pitchFamily="18" charset="0"/>
                  </a:rPr>
                  <a:t>Gọi độ dài của một cạnh hình chữ nhật là </a:t>
                </a:r>
                <a14:m>
                  <m:oMath xmlns:m="http://schemas.openxmlformats.org/officeDocument/2006/math">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oMath>
                </a14:m>
                <a:r>
                  <a:rPr lang="fr-FR" sz="3600">
                    <a:solidFill>
                      <a:srgbClr val="000000"/>
                    </a:solidFill>
                    <a:effectLst/>
                    <a:ea typeface="PMingLiU"/>
                    <a:cs typeface="Times New Roman" panose="02020603050405020304" pitchFamily="18" charset="0"/>
                  </a:rPr>
                  <a:t>(cm). </a:t>
                </a:r>
              </a:p>
              <a:p>
                <a:pPr algn="just">
                  <a:lnSpc>
                    <a:spcPct val="150000"/>
                  </a:lnSpc>
                  <a:spcBef>
                    <a:spcPts val="300"/>
                  </a:spcBef>
                  <a:spcAft>
                    <a:spcPts val="300"/>
                  </a:spcAft>
                </a:pPr>
                <a:r>
                  <a:rPr lang="fr-FR" sz="3600">
                    <a:solidFill>
                      <a:srgbClr val="000000"/>
                    </a:solidFill>
                    <a:effectLst/>
                    <a:ea typeface="PMingLiU"/>
                    <a:cs typeface="Times New Roman" panose="02020603050405020304" pitchFamily="18" charset="0"/>
                  </a:rPr>
                  <a:t>Khi đó, cạnh còn lại có độ dài là </a:t>
                </a:r>
                <a14:m>
                  <m:oMath xmlns:m="http://schemas.openxmlformats.org/officeDocument/2006/math">
                    <m:r>
                      <a:rPr lang="fr-FR" sz="3600" i="1">
                        <a:solidFill>
                          <a:srgbClr val="000000"/>
                        </a:solidFill>
                        <a:effectLst/>
                        <a:latin typeface="Cambria Math" panose="02040503050406030204" pitchFamily="18" charset="0"/>
                        <a:ea typeface="PMingLiU"/>
                        <a:cs typeface="Times New Roman" panose="02020603050405020304" pitchFamily="18" charset="0"/>
                      </a:rPr>
                      <m:t>12−</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oMath>
                </a14:m>
                <a:r>
                  <a:rPr lang="fr-FR" sz="3600">
                    <a:solidFill>
                      <a:srgbClr val="000000"/>
                    </a:solidFill>
                    <a:effectLst/>
                    <a:ea typeface="PMingLiU"/>
                    <a:cs typeface="Times New Roman" panose="02020603050405020304" pitchFamily="18" charset="0"/>
                  </a:rPr>
                  <a:t> (cm).</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3600">
                    <a:solidFill>
                      <a:srgbClr val="000000"/>
                    </a:solidFill>
                    <a:effectLst/>
                    <a:ea typeface="PMingLiU"/>
                    <a:cs typeface="Times New Roman" panose="02020603050405020304" pitchFamily="18" charset="0"/>
                  </a:rPr>
                  <a:t>Ta có: </a:t>
                </a:r>
                <a14:m>
                  <m:oMath xmlns:m="http://schemas.openxmlformats.org/officeDocument/2006/math">
                    <m:r>
                      <a:rPr lang="fr-FR" sz="3600" i="1">
                        <a:solidFill>
                          <a:srgbClr val="000000"/>
                        </a:solidFill>
                        <a:effectLst/>
                        <a:latin typeface="Cambria Math" panose="02040503050406030204" pitchFamily="18" charset="0"/>
                        <a:ea typeface="PMingLiU"/>
                        <a:cs typeface="Times New Roman" panose="02020603050405020304" pitchFamily="18" charset="0"/>
                      </a:rPr>
                      <m:t>𝑆</m:t>
                    </m:r>
                    <m:r>
                      <a:rPr lang="fr-FR" sz="3600" i="1">
                        <a:solidFill>
                          <a:srgbClr val="000000"/>
                        </a:solidFill>
                        <a:effectLst/>
                        <a:latin typeface="Cambria Math" panose="02040503050406030204" pitchFamily="18" charset="0"/>
                        <a:ea typeface="PMingLiU"/>
                        <a:cs typeface="Times New Roman" panose="02020603050405020304" pitchFamily="18" charset="0"/>
                      </a:rPr>
                      <m:t>=</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fr-FR" sz="3600" i="1">
                            <a:solidFill>
                              <a:srgbClr val="000000"/>
                            </a:solidFill>
                            <a:effectLst/>
                            <a:latin typeface="Cambria Math" panose="02040503050406030204" pitchFamily="18" charset="0"/>
                            <a:ea typeface="PMingLiU"/>
                            <a:cs typeface="Times New Roman" panose="02020603050405020304" pitchFamily="18" charset="0"/>
                          </a:rPr>
                          <m:t>12−</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e>
                    </m:d>
                    <m:r>
                      <a:rPr lang="fr-FR" sz="3600" i="1">
                        <a:solidFill>
                          <a:srgbClr val="000000"/>
                        </a:solidFill>
                        <a:effectLst/>
                        <a:latin typeface="Cambria Math" panose="02040503050406030204" pitchFamily="18" charset="0"/>
                        <a:ea typeface="PMingLiU"/>
                        <a:cs typeface="Times New Roman" panose="02020603050405020304" pitchFamily="18" charset="0"/>
                      </a:rPr>
                      <m:t>=12</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fr-FR"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2</m:t>
                        </m:r>
                      </m:sup>
                    </m:sSup>
                  </m:oMath>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600">
                    <a:solidFill>
                      <a:srgbClr val="000000"/>
                    </a:solidFill>
                    <a:effectLst/>
                    <a:ea typeface="Arial" panose="020B0604020202020204" pitchFamily="34" charset="0"/>
                    <a:cs typeface="Times New Roman" panose="02020603050405020304" pitchFamily="18" charset="0"/>
                  </a:rPr>
                  <a:t>Xét hàm số </a:t>
                </a:r>
                <a14:m>
                  <m:oMath xmlns:m="http://schemas.openxmlformats.org/officeDocument/2006/math">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𝑆</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vi-VN" sz="3600">
                    <a:solidFill>
                      <a:srgbClr val="000000"/>
                    </a:solidFill>
                    <a:effectLst/>
                    <a:ea typeface="PMingLiU"/>
                    <a:cs typeface="Times New Roman" panose="02020603050405020304" pitchFamily="18" charset="0"/>
                  </a:rPr>
                  <a:t> trên đoạn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0;12</m:t>
                        </m:r>
                      </m:e>
                    </m:d>
                  </m:oMath>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600">
                    <a:solidFill>
                      <a:srgbClr val="000000"/>
                    </a:solidFill>
                    <a:effectLst/>
                    <a:ea typeface="PMingLiU"/>
                    <a:cs typeface="Times New Roman" panose="02020603050405020304" pitchFamily="18" charset="0"/>
                  </a:rPr>
                  <a:t>		     </a:t>
                </a:r>
                <a14:m>
                  <m:oMath xmlns:m="http://schemas.openxmlformats.org/officeDocument/2006/math">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fr-FR" sz="3600" i="1">
                            <a:solidFill>
                              <a:srgbClr val="000000"/>
                            </a:solidFill>
                            <a:effectLst/>
                            <a:latin typeface="Cambria Math" panose="02040503050406030204" pitchFamily="18" charset="0"/>
                            <a:ea typeface="PMingLiU"/>
                            <a:cs typeface="Times New Roman" panose="02020603050405020304" pitchFamily="18" charset="0"/>
                          </a:rPr>
                          <m:t>𝑆</m:t>
                        </m:r>
                      </m:e>
                      <m:sup>
                        <m:r>
                          <a:rPr lang="fr-FR" sz="3600" i="1">
                            <a:solidFill>
                              <a:srgbClr val="000000"/>
                            </a:solidFill>
                            <a:effectLst/>
                            <a:latin typeface="Cambria Math" panose="02040503050406030204" pitchFamily="18" charset="0"/>
                            <a:ea typeface="PMingLiU"/>
                            <a:cs typeface="Times New Roman" panose="02020603050405020304" pitchFamily="18" charset="0"/>
                          </a:rPr>
                          <m:t>′</m:t>
                        </m:r>
                      </m:sup>
                    </m:sSup>
                    <m:r>
                      <a:rPr lang="fr-FR" sz="3600" i="1">
                        <a:solidFill>
                          <a:srgbClr val="000000"/>
                        </a:solidFill>
                        <a:effectLst/>
                        <a:latin typeface="Cambria Math" panose="02040503050406030204" pitchFamily="18" charset="0"/>
                        <a:ea typeface="PMingLiU"/>
                        <a:cs typeface="Times New Roman" panose="02020603050405020304" pitchFamily="18" charset="0"/>
                      </a:rPr>
                      <m:t>=12−2</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  </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fr-FR" sz="3600" i="1">
                            <a:solidFill>
                              <a:srgbClr val="000000"/>
                            </a:solidFill>
                            <a:effectLst/>
                            <a:latin typeface="Cambria Math" panose="02040503050406030204" pitchFamily="18" charset="0"/>
                            <a:ea typeface="PMingLiU"/>
                            <a:cs typeface="Times New Roman" panose="02020603050405020304" pitchFamily="18" charset="0"/>
                          </a:rPr>
                          <m:t>𝑆</m:t>
                        </m:r>
                      </m:e>
                      <m:sup>
                        <m:r>
                          <a:rPr lang="fr-FR" sz="3600" i="1">
                            <a:solidFill>
                              <a:srgbClr val="000000"/>
                            </a:solidFill>
                            <a:effectLst/>
                            <a:latin typeface="Cambria Math" panose="02040503050406030204" pitchFamily="18" charset="0"/>
                            <a:ea typeface="PMingLiU"/>
                            <a:cs typeface="Times New Roman" panose="02020603050405020304" pitchFamily="18" charset="0"/>
                          </a:rPr>
                          <m:t>′</m:t>
                        </m:r>
                      </m:sup>
                    </m:sSup>
                    <m:r>
                      <a:rPr lang="fr-FR" sz="3600" i="1">
                        <a:solidFill>
                          <a:srgbClr val="000000"/>
                        </a:solidFill>
                        <a:effectLst/>
                        <a:latin typeface="Cambria Math" panose="02040503050406030204" pitchFamily="18" charset="0"/>
                        <a:ea typeface="PMingLiU"/>
                        <a:cs typeface="Times New Roman" panose="02020603050405020304" pitchFamily="18" charset="0"/>
                      </a:rPr>
                      <m:t>=0⇔</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=6</m:t>
                    </m:r>
                  </m:oMath>
                </a14:m>
                <a:r>
                  <a:rPr lang="vi-VN" sz="3600">
                    <a:solidFill>
                      <a:srgbClr val="000000"/>
                    </a:solidFill>
                    <a:effectLst/>
                    <a:ea typeface="PMingLiU"/>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600">
                    <a:solidFill>
                      <a:srgbClr val="000000"/>
                    </a:solidFill>
                    <a:effectLst/>
                    <a:ea typeface="PMingLiU"/>
                    <a:cs typeface="Times New Roman" panose="02020603050405020304" pitchFamily="18" charset="0"/>
                  </a:rPr>
                  <a:t>Khi đó, </a:t>
                </a:r>
                <a14:m>
                  <m:oMath xmlns:m="http://schemas.openxmlformats.org/officeDocument/2006/math">
                    <m:r>
                      <a:rPr lang="vi-VN" sz="3600" i="1">
                        <a:solidFill>
                          <a:srgbClr val="000000"/>
                        </a:solidFill>
                        <a:effectLst/>
                        <a:latin typeface="Cambria Math" panose="02040503050406030204" pitchFamily="18" charset="0"/>
                        <a:ea typeface="PMingLiU"/>
                        <a:cs typeface="Times New Roman" panose="02020603050405020304" pitchFamily="18" charset="0"/>
                      </a:rPr>
                      <m:t>𝑆</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0</m:t>
                        </m:r>
                      </m:e>
                    </m:d>
                    <m:r>
                      <a:rPr lang="vi-VN" sz="3600" i="1">
                        <a:solidFill>
                          <a:srgbClr val="000000"/>
                        </a:solidFill>
                        <a:effectLst/>
                        <a:latin typeface="Cambria Math" panose="02040503050406030204" pitchFamily="18" charset="0"/>
                        <a:ea typeface="PMingLiU"/>
                        <a:cs typeface="Times New Roman" panose="02020603050405020304" pitchFamily="18" charset="0"/>
                      </a:rPr>
                      <m:t>=</m:t>
                    </m:r>
                    <m:r>
                      <a:rPr lang="vi-VN" sz="3600" i="1">
                        <a:solidFill>
                          <a:srgbClr val="000000"/>
                        </a:solidFill>
                        <a:effectLst/>
                        <a:latin typeface="Cambria Math" panose="02040503050406030204" pitchFamily="18" charset="0"/>
                        <a:ea typeface="PMingLiU"/>
                        <a:cs typeface="Times New Roman" panose="02020603050405020304" pitchFamily="18" charset="0"/>
                      </a:rPr>
                      <m:t>𝑆</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12</m:t>
                        </m:r>
                      </m:e>
                    </m:d>
                    <m:r>
                      <a:rPr lang="vi-VN" sz="3600" i="1">
                        <a:solidFill>
                          <a:srgbClr val="000000"/>
                        </a:solidFill>
                        <a:effectLst/>
                        <a:latin typeface="Cambria Math" panose="02040503050406030204" pitchFamily="18" charset="0"/>
                        <a:ea typeface="PMingLiU"/>
                        <a:cs typeface="Times New Roman" panose="02020603050405020304" pitchFamily="18" charset="0"/>
                      </a:rPr>
                      <m:t>=0;</m:t>
                    </m:r>
                    <m:r>
                      <a:rPr lang="vi-VN" sz="3600" i="1">
                        <a:solidFill>
                          <a:srgbClr val="000000"/>
                        </a:solidFill>
                        <a:effectLst/>
                        <a:latin typeface="Cambria Math" panose="02040503050406030204" pitchFamily="18" charset="0"/>
                        <a:ea typeface="PMingLiU"/>
                        <a:cs typeface="Times New Roman" panose="02020603050405020304" pitchFamily="18" charset="0"/>
                      </a:rPr>
                      <m:t>𝑆</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6</m:t>
                        </m:r>
                      </m:e>
                    </m:d>
                    <m:r>
                      <a:rPr lang="vi-VN" sz="3600" i="1">
                        <a:solidFill>
                          <a:srgbClr val="000000"/>
                        </a:solidFill>
                        <a:effectLst/>
                        <a:latin typeface="Cambria Math" panose="02040503050406030204" pitchFamily="18" charset="0"/>
                        <a:ea typeface="PMingLiU"/>
                        <a:cs typeface="Times New Roman" panose="02020603050405020304" pitchFamily="18" charset="0"/>
                      </a:rPr>
                      <m:t>=36</m:t>
                    </m:r>
                  </m:oMath>
                </a14:m>
                <a:r>
                  <a:rPr lang="vi-VN" sz="3600">
                    <a:solidFill>
                      <a:srgbClr val="000000"/>
                    </a:solidFill>
                    <a:effectLst/>
                    <a:ea typeface="PMingLiU"/>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600">
                    <a:solidFill>
                      <a:srgbClr val="000000"/>
                    </a:solidFill>
                    <a:effectLst/>
                    <a:ea typeface="PMingLiU"/>
                    <a:cs typeface="Times New Roman" panose="02020603050405020304" pitchFamily="18" charset="0"/>
                  </a:rPr>
                  <a:t>Vậy </a:t>
                </a:r>
                <a:r>
                  <a:rPr lang="en-US" sz="3600">
                    <a:solidFill>
                      <a:srgbClr val="000000"/>
                    </a:solidFill>
                    <a:effectLst/>
                    <a:ea typeface="PMingLiU"/>
                    <a:cs typeface="Times New Roman" panose="02020603050405020304" pitchFamily="18" charset="0"/>
                  </a:rPr>
                  <a:t>hình chữ nhật</a:t>
                </a:r>
                <a:r>
                  <a:rPr lang="vi-VN" sz="3600">
                    <a:solidFill>
                      <a:srgbClr val="000000"/>
                    </a:solidFill>
                    <a:effectLst/>
                    <a:ea typeface="PMingLiU"/>
                    <a:cs typeface="Times New Roman" panose="02020603050405020304" pitchFamily="18" charset="0"/>
                  </a:rPr>
                  <a:t> có diện tích lớn nhất khi có cạnh bằng </a:t>
                </a:r>
                <a14:m>
                  <m:oMath xmlns:m="http://schemas.openxmlformats.org/officeDocument/2006/math">
                    <m:r>
                      <a:rPr lang="vi-VN" sz="3600" i="1" smtClean="0">
                        <a:solidFill>
                          <a:srgbClr val="000000"/>
                        </a:solidFill>
                        <a:effectLst/>
                        <a:latin typeface="Cambria Math" panose="02040503050406030204" pitchFamily="18" charset="0"/>
                        <a:ea typeface="PMingLiU"/>
                        <a:cs typeface="Times New Roman" panose="02020603050405020304" pitchFamily="18" charset="0"/>
                      </a:rPr>
                      <m:t>6</m:t>
                    </m:r>
                  </m:oMath>
                </a14:m>
                <a:r>
                  <a:rPr lang="vi-VN" sz="3600">
                    <a:solidFill>
                      <a:srgbClr val="000000"/>
                    </a:solidFill>
                    <a:effectLst/>
                    <a:ea typeface="PMingLiU"/>
                    <a:cs typeface="Times New Roman" panose="02020603050405020304" pitchFamily="18" charset="0"/>
                  </a:rPr>
                  <a:t> cm.</a:t>
                </a:r>
                <a:endParaRPr lang="en-US" sz="36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95827" y="3394205"/>
                <a:ext cx="15449173" cy="6473695"/>
              </a:xfrm>
              <a:prstGeom prst="rect">
                <a:avLst/>
              </a:prstGeom>
              <a:blipFill>
                <a:blip r:embed="rId3"/>
                <a:stretch>
                  <a:fillRect l="-1183" b="-1036"/>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6313312" y="3846359"/>
            <a:ext cx="1663375" cy="1754341"/>
          </a:xfrm>
          <a:prstGeom prst="rect">
            <a:avLst/>
          </a:prstGeom>
        </p:spPr>
      </p:pic>
    </p:spTree>
    <p:extLst>
      <p:ext uri="{BB962C8B-B14F-4D97-AF65-F5344CB8AC3E}">
        <p14:creationId xmlns:p14="http://schemas.microsoft.com/office/powerpoint/2010/main" val="324776858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34" name="Group 33"/>
          <p:cNvGrpSpPr/>
          <p:nvPr/>
        </p:nvGrpSpPr>
        <p:grpSpPr>
          <a:xfrm>
            <a:off x="17672990" y="723900"/>
            <a:ext cx="157810" cy="9236144"/>
            <a:chOff x="8715456" y="303411"/>
            <a:chExt cx="78905" cy="4618072"/>
          </a:xfrm>
        </p:grpSpPr>
        <p:cxnSp>
          <p:nvCxnSpPr>
            <p:cNvPr id="35" name="Straight Connector 34"/>
            <p:cNvCxnSpPr/>
            <p:nvPr/>
          </p:nvCxnSpPr>
          <p:spPr>
            <a:xfrm>
              <a:off x="8715456"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94361" y="30341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Rectangle 1"/>
              <p:cNvSpPr/>
              <p:nvPr/>
            </p:nvSpPr>
            <p:spPr>
              <a:xfrm>
                <a:off x="685800" y="495300"/>
                <a:ext cx="16464609" cy="4154984"/>
              </a:xfrm>
              <a:prstGeom prst="rect">
                <a:avLst/>
              </a:prstGeom>
            </p:spPr>
            <p:txBody>
              <a:bodyPr wrap="square">
                <a:spAutoFit/>
              </a:bodyPr>
              <a:lstStyle/>
              <a:p>
                <a:pPr algn="just">
                  <a:lnSpc>
                    <a:spcPct val="165000"/>
                  </a:lnSpc>
                  <a:spcBef>
                    <a:spcPts val="300"/>
                  </a:spcBef>
                  <a:spcAft>
                    <a:spcPts val="300"/>
                  </a:spcAft>
                </a:pPr>
                <a:r>
                  <a:rPr lang="en-US" sz="4000" b="1">
                    <a:solidFill>
                      <a:srgbClr val="000000"/>
                    </a:solidFill>
                    <a:ea typeface="Times New Roman" panose="02020603050405020304" pitchFamily="18" charset="0"/>
                    <a:cs typeface="Times New Roman" panose="02020603050405020304" pitchFamily="18" charset="0"/>
                  </a:rPr>
                  <a:t>Bài 1.14 (SHS-tr19) </a:t>
                </a:r>
                <a:r>
                  <a:rPr lang="vi-VN" sz="4000">
                    <a:solidFill>
                      <a:srgbClr val="000000"/>
                    </a:solidFill>
                    <a:ea typeface="Times New Roman" panose="02020603050405020304" pitchFamily="18" charset="0"/>
                    <a:cs typeface="Times New Roman" panose="02020603050405020304" pitchFamily="18" charset="0"/>
                  </a:rPr>
                  <a:t>Một nhà sản xuất muốn thiết kế một chiếc hộp có dạng hình hộp chữ nhật không có nắp, có đáy là hình vuông và diện tích bề mặt bằng 108 </a:t>
                </a:r>
                <a14:m>
                  <m:oMath xmlns:m="http://schemas.openxmlformats.org/officeDocument/2006/math">
                    <m:sSup>
                      <m:sSupPr>
                        <m:ctrlPr>
                          <a:rPr lang="vi-VN" sz="4000" i="1" smtClean="0">
                            <a:solidFill>
                              <a:srgbClr val="000000"/>
                            </a:solidFill>
                            <a:latin typeface="Cambria Math" panose="02040503050406030204" pitchFamily="18" charset="0"/>
                            <a:cs typeface="Times New Roman" panose="02020603050405020304" pitchFamily="18" charset="0"/>
                          </a:rPr>
                        </m:ctrlPr>
                      </m:sSupPr>
                      <m:e>
                        <m:r>
                          <m:rPr>
                            <m:nor/>
                          </m:rPr>
                          <a:rPr lang="vi-VN" sz="4000">
                            <a:solidFill>
                              <a:srgbClr val="000000"/>
                            </a:solidFill>
                            <a:ea typeface="Times New Roman" panose="02020603050405020304" pitchFamily="18" charset="0"/>
                            <a:cs typeface="Times New Roman" panose="02020603050405020304" pitchFamily="18" charset="0"/>
                          </a:rPr>
                          <m:t>cm</m:t>
                        </m:r>
                      </m:e>
                      <m:sup>
                        <m:r>
                          <a:rPr lang="en-US" sz="4000" b="0" i="1" smtClean="0">
                            <a:solidFill>
                              <a:srgbClr val="000000"/>
                            </a:solidFill>
                            <a:latin typeface="Cambria Math" panose="02040503050406030204" pitchFamily="18" charset="0"/>
                            <a:cs typeface="Times New Roman" panose="02020603050405020304" pitchFamily="18" charset="0"/>
                          </a:rPr>
                          <m:t>2</m:t>
                        </m:r>
                      </m:sup>
                    </m:sSup>
                  </m:oMath>
                </a14:m>
                <a:r>
                  <a:rPr lang="vi-VN" sz="4000">
                    <a:solidFill>
                      <a:srgbClr val="000000"/>
                    </a:solidFill>
                    <a:ea typeface="Times New Roman" panose="02020603050405020304" pitchFamily="18" charset="0"/>
                    <a:cs typeface="Times New Roman" panose="02020603050405020304" pitchFamily="18" charset="0"/>
                  </a:rPr>
                  <a:t> như Hình 1.17. Tìm các kích thước của chiếc hộp sao cho thể tích của hộp là lớn nhất.</a:t>
                </a:r>
              </a:p>
            </p:txBody>
          </p:sp>
        </mc:Choice>
        <mc:Fallback xmlns="">
          <p:sp>
            <p:nvSpPr>
              <p:cNvPr id="2" name="Rectangle 1"/>
              <p:cNvSpPr>
                <a:spLocks noRot="1" noChangeAspect="1" noMove="1" noResize="1" noEditPoints="1" noAdjustHandles="1" noChangeArrowheads="1" noChangeShapeType="1" noTextEdit="1"/>
              </p:cNvSpPr>
              <p:nvPr/>
            </p:nvSpPr>
            <p:spPr>
              <a:xfrm>
                <a:off x="685800" y="495300"/>
                <a:ext cx="16464609" cy="4154984"/>
              </a:xfrm>
              <a:prstGeom prst="rect">
                <a:avLst/>
              </a:prstGeom>
              <a:blipFill>
                <a:blip r:embed="rId3"/>
                <a:stretch>
                  <a:fillRect l="-1333" r="-1333" b="-2053"/>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1784295" y="4991100"/>
            <a:ext cx="5366114" cy="4800600"/>
          </a:xfrm>
          <a:prstGeom prst="rect">
            <a:avLst/>
          </a:prstGeom>
        </p:spPr>
      </p:pic>
      <p:pic>
        <p:nvPicPr>
          <p:cNvPr id="5" name="Picture 4"/>
          <p:cNvPicPr>
            <a:picLocks noChangeAspect="1"/>
          </p:cNvPicPr>
          <p:nvPr/>
        </p:nvPicPr>
        <p:blipFill>
          <a:blip r:embed="rId6"/>
          <a:stretch>
            <a:fillRect/>
          </a:stretch>
        </p:blipFill>
        <p:spPr>
          <a:xfrm rot="3014624">
            <a:off x="1198477" y="7505928"/>
            <a:ext cx="2213594" cy="2371708"/>
          </a:xfrm>
          <a:prstGeom prst="rect">
            <a:avLst/>
          </a:prstGeom>
        </p:spPr>
      </p:pic>
    </p:spTree>
    <p:extLst>
      <p:ext uri="{BB962C8B-B14F-4D97-AF65-F5344CB8AC3E}">
        <p14:creationId xmlns:p14="http://schemas.microsoft.com/office/powerpoint/2010/main" val="603138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0" name="Rectangle 19"/>
          <p:cNvSpPr/>
          <p:nvPr/>
        </p:nvSpPr>
        <p:spPr>
          <a:xfrm>
            <a:off x="1519694" y="571500"/>
            <a:ext cx="1265091"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grpSp>
        <p:nvGrpSpPr>
          <p:cNvPr id="10" name="Group 9"/>
          <p:cNvGrpSpPr/>
          <p:nvPr/>
        </p:nvGrpSpPr>
        <p:grpSpPr>
          <a:xfrm>
            <a:off x="17672990" y="617741"/>
            <a:ext cx="157810" cy="9236144"/>
            <a:chOff x="8715456" y="303411"/>
            <a:chExt cx="78905" cy="4618072"/>
          </a:xfrm>
        </p:grpSpPr>
        <p:cxnSp>
          <p:nvCxnSpPr>
            <p:cNvPr id="11" name="Straight Connector 10"/>
            <p:cNvCxnSpPr/>
            <p:nvPr/>
          </p:nvCxnSpPr>
          <p:spPr>
            <a:xfrm>
              <a:off x="8715456"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94361" y="30341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 name="Rectangle 2"/>
              <p:cNvSpPr/>
              <p:nvPr/>
            </p:nvSpPr>
            <p:spPr>
              <a:xfrm>
                <a:off x="1519694" y="1679095"/>
                <a:ext cx="14657651" cy="8112605"/>
              </a:xfrm>
              <a:prstGeom prst="rect">
                <a:avLst/>
              </a:prstGeom>
            </p:spPr>
            <p:txBody>
              <a:bodyPr wrap="square">
                <a:spAutoFit/>
              </a:bodyPr>
              <a:lstStyle/>
              <a:p>
                <a:pPr algn="just">
                  <a:lnSpc>
                    <a:spcPct val="150000"/>
                  </a:lnSpc>
                </a:pPr>
                <a:r>
                  <a:rPr lang="vi-VN" sz="3600">
                    <a:solidFill>
                      <a:srgbClr val="000000"/>
                    </a:solidFill>
                    <a:ea typeface="Arial" panose="020B0604020202020204" pitchFamily="34" charset="0"/>
                    <a:cs typeface="Times New Roman" panose="02020603050405020304" pitchFamily="18" charset="0"/>
                  </a:rPr>
                  <a:t>Gọi chiều cao của chiếc hộp là </a:t>
                </a:r>
                <a14:m>
                  <m:oMath xmlns:m="http://schemas.openxmlformats.org/officeDocument/2006/math">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h</m:t>
                    </m:r>
                  </m:oMath>
                </a14:m>
                <a:r>
                  <a:rPr lang="vi-VN" sz="3600">
                    <a:solidFill>
                      <a:srgbClr val="000000"/>
                    </a:solidFill>
                    <a:effectLst/>
                    <a:ea typeface="PMingLiU"/>
                    <a:cs typeface="Times New Roman" panose="02020603050405020304" pitchFamily="18" charset="0"/>
                  </a:rPr>
                  <a:t> (cm), cạnh của mặt đáy là </a:t>
                </a:r>
                <a14:m>
                  <m:oMath xmlns:m="http://schemas.openxmlformats.org/officeDocument/2006/math">
                    <m:r>
                      <a:rPr lang="vi-VN" sz="3600" i="1">
                        <a:solidFill>
                          <a:srgbClr val="000000"/>
                        </a:solidFill>
                        <a:effectLst/>
                        <a:latin typeface="Cambria Math" panose="02040503050406030204" pitchFamily="18" charset="0"/>
                        <a:ea typeface="PMingLiU"/>
                        <a:cs typeface="Times New Roman" panose="02020603050405020304" pitchFamily="18" charset="0"/>
                      </a:rPr>
                      <m:t>𝑥</m:t>
                    </m:r>
                  </m:oMath>
                </a14:m>
                <a:r>
                  <a:rPr lang="vi-VN" sz="3600">
                    <a:solidFill>
                      <a:srgbClr val="000000"/>
                    </a:solidFill>
                    <a:effectLst/>
                    <a:ea typeface="PMingLiU"/>
                    <a:cs typeface="Times New Roman" panose="02020603050405020304" pitchFamily="18" charset="0"/>
                  </a:rPr>
                  <a:t> (cm)</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fr-FR" sz="3600">
                    <a:solidFill>
                      <a:srgbClr val="000000"/>
                    </a:solidFill>
                    <a:effectLst/>
                    <a:ea typeface="Arial" panose="020B0604020202020204" pitchFamily="34" charset="0"/>
                    <a:cs typeface="Times New Roman" panose="02020603050405020304" pitchFamily="18" charset="0"/>
                  </a:rPr>
                  <a:t>Diện tích bề mặt của chiếc hộp là </a:t>
                </a:r>
                <a14:m>
                  <m:oMath xmlns:m="http://schemas.openxmlformats.org/officeDocument/2006/math">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h</m:t>
                    </m:r>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=108,</m:t>
                    </m:r>
                  </m:oMath>
                </a14:m>
                <a:r>
                  <a:rPr lang="fr-FR" sz="3600">
                    <a:solidFill>
                      <a:srgbClr val="000000"/>
                    </a:solidFill>
                    <a:effectLst/>
                    <a:ea typeface="PMingLiU"/>
                    <a:cs typeface="Times New Roman" panose="02020603050405020304" pitchFamily="18" charset="0"/>
                  </a:rPr>
                  <a:t> khi đó </a:t>
                </a:r>
              </a:p>
              <a:p>
                <a:pPr algn="just">
                  <a:lnSpc>
                    <a:spcPct val="130000"/>
                  </a:lnSpc>
                </a:pPr>
                <a14:m>
                  <m:oMathPara xmlns:m="http://schemas.openxmlformats.org/officeDocument/2006/math">
                    <m:oMathParaPr>
                      <m:jc m:val="centerGroup"/>
                    </m:oMathParaPr>
                    <m:oMath xmlns:m="http://schemas.openxmlformats.org/officeDocument/2006/math">
                      <m:r>
                        <a:rPr lang="fr-FR" sz="3600" i="1">
                          <a:solidFill>
                            <a:srgbClr val="000000"/>
                          </a:solidFill>
                          <a:effectLst/>
                          <a:latin typeface="Cambria Math" panose="02040503050406030204" pitchFamily="18" charset="0"/>
                          <a:ea typeface="PMingLiU"/>
                          <a:cs typeface="Times New Roman" panose="02020603050405020304" pitchFamily="18" charset="0"/>
                        </a:rPr>
                        <m:t>h</m:t>
                      </m:r>
                      <m:r>
                        <a:rPr lang="fr-FR"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fr-FR" sz="3600" i="1">
                              <a:solidFill>
                                <a:srgbClr val="000000"/>
                              </a:solidFill>
                              <a:effectLst/>
                              <a:latin typeface="Cambria Math" panose="02040503050406030204" pitchFamily="18" charset="0"/>
                              <a:ea typeface="PMingLiU"/>
                              <a:cs typeface="Times New Roman" panose="02020603050405020304" pitchFamily="18" charset="0"/>
                            </a:rPr>
                            <m:t>108−</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vi-VN"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2</m:t>
                              </m:r>
                            </m:sup>
                          </m:sSup>
                        </m:num>
                        <m:den>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r>
                        <a:rPr lang="fr-FR" sz="3600" i="1">
                          <a:solidFill>
                            <a:srgbClr val="000000"/>
                          </a:solidFill>
                          <a:effectLst/>
                          <a:latin typeface="Cambria Math" panose="02040503050406030204" pitchFamily="18" charset="0"/>
                          <a:ea typeface="PMingLiU"/>
                          <a:cs typeface="Times New Roman" panose="02020603050405020304" pitchFamily="18" charset="0"/>
                        </a:rPr>
                        <m:t>, 0&lt;</m:t>
                      </m:r>
                      <m:r>
                        <a:rPr lang="vi-VN"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&lt;</m:t>
                      </m:r>
                      <m:rad>
                        <m:radPr>
                          <m:degHide m:val="on"/>
                          <m:ctrlPr>
                            <a:rPr lang="en-US" sz="3600" i="1">
                              <a:solidFill>
                                <a:srgbClr val="000000"/>
                              </a:solidFill>
                              <a:effectLst/>
                              <a:latin typeface="Cambria Math" panose="02040503050406030204" pitchFamily="18" charset="0"/>
                              <a:ea typeface="PMingLiU"/>
                              <a:cs typeface="Times New Roman" panose="02020603050405020304" pitchFamily="18" charset="0"/>
                            </a:rPr>
                          </m:ctrlPr>
                        </m:radPr>
                        <m:deg/>
                        <m:e>
                          <m:r>
                            <a:rPr lang="fr-FR" sz="3600" i="1">
                              <a:solidFill>
                                <a:srgbClr val="000000"/>
                              </a:solidFill>
                              <a:effectLst/>
                              <a:latin typeface="Cambria Math" panose="02040503050406030204" pitchFamily="18" charset="0"/>
                              <a:ea typeface="PMingLiU"/>
                              <a:cs typeface="Times New Roman" panose="02020603050405020304" pitchFamily="18" charset="0"/>
                            </a:rPr>
                            <m:t>108</m:t>
                          </m:r>
                        </m:e>
                      </m:rad>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fr-FR" sz="3600">
                          <a:solidFill>
                            <a:srgbClr val="000000"/>
                          </a:solidFill>
                          <a:ea typeface="PMingLiU"/>
                          <a:cs typeface="Times New Roman" panose="02020603050405020304" pitchFamily="18" charset="0"/>
                        </a:rPr>
                        <m:t>Th</m:t>
                      </m:r>
                      <m:r>
                        <m:rPr>
                          <m:nor/>
                        </m:rPr>
                        <a:rPr lang="fr-FR" sz="3600">
                          <a:solidFill>
                            <a:srgbClr val="000000"/>
                          </a:solidFill>
                          <a:ea typeface="PMingLiU"/>
                          <a:cs typeface="Times New Roman" panose="02020603050405020304" pitchFamily="18" charset="0"/>
                        </a:rPr>
                        <m:t>ể </m:t>
                      </m:r>
                      <m:r>
                        <m:rPr>
                          <m:nor/>
                        </m:rPr>
                        <a:rPr lang="fr-FR" sz="3600">
                          <a:solidFill>
                            <a:srgbClr val="000000"/>
                          </a:solidFill>
                          <a:ea typeface="PMingLiU"/>
                          <a:cs typeface="Times New Roman" panose="02020603050405020304" pitchFamily="18" charset="0"/>
                        </a:rPr>
                        <m:t>t</m:t>
                      </m:r>
                      <m:r>
                        <m:rPr>
                          <m:nor/>
                        </m:rPr>
                        <a:rPr lang="fr-FR" sz="3600">
                          <a:solidFill>
                            <a:srgbClr val="000000"/>
                          </a:solidFill>
                          <a:ea typeface="PMingLiU"/>
                          <a:cs typeface="Times New Roman" panose="02020603050405020304" pitchFamily="18" charset="0"/>
                        </a:rPr>
                        <m:t>í</m:t>
                      </m:r>
                      <m:r>
                        <m:rPr>
                          <m:nor/>
                        </m:rPr>
                        <a:rPr lang="fr-FR" sz="3600">
                          <a:solidFill>
                            <a:srgbClr val="000000"/>
                          </a:solidFill>
                          <a:ea typeface="PMingLiU"/>
                          <a:cs typeface="Times New Roman" panose="02020603050405020304" pitchFamily="18" charset="0"/>
                        </a:rPr>
                        <m:t>ch</m:t>
                      </m:r>
                      <m:r>
                        <m:rPr>
                          <m:nor/>
                        </m:rPr>
                        <a:rPr lang="fr-FR" sz="3600">
                          <a:solidFill>
                            <a:srgbClr val="000000"/>
                          </a:solidFill>
                          <a:ea typeface="PMingLiU"/>
                          <a:cs typeface="Times New Roman" panose="02020603050405020304" pitchFamily="18" charset="0"/>
                        </a:rPr>
                        <m:t> </m:t>
                      </m:r>
                      <m:r>
                        <m:rPr>
                          <m:nor/>
                        </m:rPr>
                        <a:rPr lang="fr-FR" sz="3600">
                          <a:solidFill>
                            <a:srgbClr val="000000"/>
                          </a:solidFill>
                          <a:ea typeface="PMingLiU"/>
                          <a:cs typeface="Times New Roman" panose="02020603050405020304" pitchFamily="18" charset="0"/>
                        </a:rPr>
                        <m:t>c</m:t>
                      </m:r>
                      <m:r>
                        <m:rPr>
                          <m:nor/>
                        </m:rPr>
                        <a:rPr lang="fr-FR" sz="3600">
                          <a:solidFill>
                            <a:srgbClr val="000000"/>
                          </a:solidFill>
                          <a:ea typeface="PMingLiU"/>
                          <a:cs typeface="Times New Roman" panose="02020603050405020304" pitchFamily="18" charset="0"/>
                        </a:rPr>
                        <m:t>ủ</m:t>
                      </m:r>
                      <m:r>
                        <m:rPr>
                          <m:nor/>
                        </m:rPr>
                        <a:rPr lang="fr-FR" sz="3600">
                          <a:solidFill>
                            <a:srgbClr val="000000"/>
                          </a:solidFill>
                          <a:ea typeface="PMingLiU"/>
                          <a:cs typeface="Times New Roman" panose="02020603050405020304" pitchFamily="18" charset="0"/>
                        </a:rPr>
                        <m:t>a</m:t>
                      </m:r>
                      <m:r>
                        <m:rPr>
                          <m:nor/>
                        </m:rPr>
                        <a:rPr lang="fr-FR" sz="3600">
                          <a:solidFill>
                            <a:srgbClr val="000000"/>
                          </a:solidFill>
                          <a:ea typeface="PMingLiU"/>
                          <a:cs typeface="Times New Roman" panose="02020603050405020304" pitchFamily="18" charset="0"/>
                        </a:rPr>
                        <m:t> </m:t>
                      </m:r>
                      <m:r>
                        <m:rPr>
                          <m:nor/>
                        </m:rPr>
                        <a:rPr lang="fr-FR" sz="3600">
                          <a:solidFill>
                            <a:srgbClr val="000000"/>
                          </a:solidFill>
                          <a:ea typeface="PMingLiU"/>
                          <a:cs typeface="Times New Roman" panose="02020603050405020304" pitchFamily="18" charset="0"/>
                        </a:rPr>
                        <m:t>chi</m:t>
                      </m:r>
                      <m:r>
                        <m:rPr>
                          <m:nor/>
                        </m:rPr>
                        <a:rPr lang="fr-FR" sz="3600">
                          <a:solidFill>
                            <a:srgbClr val="000000"/>
                          </a:solidFill>
                          <a:ea typeface="PMingLiU"/>
                          <a:cs typeface="Times New Roman" panose="02020603050405020304" pitchFamily="18" charset="0"/>
                        </a:rPr>
                        <m:t>ế</m:t>
                      </m:r>
                      <m:r>
                        <m:rPr>
                          <m:nor/>
                        </m:rPr>
                        <a:rPr lang="fr-FR" sz="3600">
                          <a:solidFill>
                            <a:srgbClr val="000000"/>
                          </a:solidFill>
                          <a:ea typeface="PMingLiU"/>
                          <a:cs typeface="Times New Roman" panose="02020603050405020304" pitchFamily="18" charset="0"/>
                        </a:rPr>
                        <m:t>c</m:t>
                      </m:r>
                      <m:r>
                        <m:rPr>
                          <m:nor/>
                        </m:rPr>
                        <a:rPr lang="fr-FR" sz="3600">
                          <a:solidFill>
                            <a:srgbClr val="000000"/>
                          </a:solidFill>
                          <a:ea typeface="PMingLiU"/>
                          <a:cs typeface="Times New Roman" panose="02020603050405020304" pitchFamily="18" charset="0"/>
                        </a:rPr>
                        <m:t> </m:t>
                      </m:r>
                      <m:r>
                        <m:rPr>
                          <m:nor/>
                        </m:rPr>
                        <a:rPr lang="fr-FR" sz="3600">
                          <a:solidFill>
                            <a:srgbClr val="000000"/>
                          </a:solidFill>
                          <a:ea typeface="PMingLiU"/>
                          <a:cs typeface="Times New Roman" panose="02020603050405020304" pitchFamily="18" charset="0"/>
                        </a:rPr>
                        <m:t>h</m:t>
                      </m:r>
                      <m:r>
                        <m:rPr>
                          <m:nor/>
                        </m:rPr>
                        <a:rPr lang="fr-FR" sz="3600">
                          <a:solidFill>
                            <a:srgbClr val="000000"/>
                          </a:solidFill>
                          <a:ea typeface="PMingLiU"/>
                          <a:cs typeface="Times New Roman" panose="02020603050405020304" pitchFamily="18" charset="0"/>
                        </a:rPr>
                        <m:t>ộ</m:t>
                      </m:r>
                      <m:r>
                        <m:rPr>
                          <m:nor/>
                        </m:rPr>
                        <a:rPr lang="fr-FR" sz="3600">
                          <a:solidFill>
                            <a:srgbClr val="000000"/>
                          </a:solidFill>
                          <a:ea typeface="PMingLiU"/>
                          <a:cs typeface="Times New Roman" panose="02020603050405020304" pitchFamily="18" charset="0"/>
                        </a:rPr>
                        <m:t>p</m:t>
                      </m:r>
                      <m:r>
                        <m:rPr>
                          <m:nor/>
                        </m:rPr>
                        <a:rPr lang="fr-FR" sz="3600">
                          <a:solidFill>
                            <a:srgbClr val="000000"/>
                          </a:solidFill>
                          <a:ea typeface="PMingLiU"/>
                          <a:cs typeface="Times New Roman" panose="02020603050405020304" pitchFamily="18" charset="0"/>
                        </a:rPr>
                        <m:t> </m:t>
                      </m:r>
                      <m:r>
                        <m:rPr>
                          <m:nor/>
                        </m:rPr>
                        <a:rPr lang="fr-FR" sz="3600">
                          <a:solidFill>
                            <a:srgbClr val="000000"/>
                          </a:solidFill>
                          <a:ea typeface="PMingLiU"/>
                          <a:cs typeface="Times New Roman" panose="02020603050405020304" pitchFamily="18" charset="0"/>
                        </a:rPr>
                        <m:t>l</m:t>
                      </m:r>
                      <m:r>
                        <m:rPr>
                          <m:nor/>
                        </m:rPr>
                        <a:rPr lang="fr-FR" sz="3600">
                          <a:solidFill>
                            <a:srgbClr val="000000"/>
                          </a:solidFill>
                          <a:ea typeface="PMingLiU"/>
                          <a:cs typeface="Times New Roman" panose="02020603050405020304" pitchFamily="18" charset="0"/>
                        </a:rPr>
                        <m:t>à</m:t>
                      </m:r>
                      <m:r>
                        <a:rPr lang="en-US" sz="3600" b="0" i="1" smtClean="0">
                          <a:solidFill>
                            <a:srgbClr val="000000"/>
                          </a:solidFill>
                          <a:latin typeface="Cambria Math" panose="02040503050406030204" pitchFamily="18" charset="0"/>
                          <a:ea typeface="PMingLiU"/>
                          <a:cs typeface="Times New Roman" panose="02020603050405020304" pitchFamily="18" charset="0"/>
                        </a:rPr>
                        <m:t> </m:t>
                      </m:r>
                      <m:r>
                        <a:rPr lang="vi-VN" sz="3600" i="1">
                          <a:solidFill>
                            <a:srgbClr val="000000"/>
                          </a:solidFill>
                          <a:effectLst/>
                          <a:latin typeface="Cambria Math" panose="02040503050406030204" pitchFamily="18" charset="0"/>
                          <a:ea typeface="PMingLiU"/>
                          <a:cs typeface="Times New Roman" panose="02020603050405020304" pitchFamily="18" charset="0"/>
                        </a:rPr>
                        <m:t>𝑉</m:t>
                      </m:r>
                      <m:r>
                        <a:rPr lang="fr-FR" sz="3600" i="1">
                          <a:solidFill>
                            <a:srgbClr val="000000"/>
                          </a:solidFill>
                          <a:effectLst/>
                          <a:latin typeface="Cambria Math" panose="02040503050406030204" pitchFamily="18" charset="0"/>
                          <a:ea typeface="PMingLiU"/>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vi-VN"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2</m:t>
                          </m:r>
                        </m:sup>
                      </m:sSup>
                      <m:r>
                        <a:rPr lang="fr-FR" sz="3600" i="1">
                          <a:solidFill>
                            <a:srgbClr val="000000"/>
                          </a:solidFill>
                          <a:effectLst/>
                          <a:latin typeface="Cambria Math" panose="02040503050406030204" pitchFamily="18" charset="0"/>
                          <a:ea typeface="PMingLiU"/>
                          <a:cs typeface="Times New Roman" panose="02020603050405020304" pitchFamily="18" charset="0"/>
                        </a:rPr>
                        <m:t>h</m:t>
                      </m:r>
                      <m:r>
                        <a:rPr lang="fr-FR"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fr-FR" sz="3600" i="1">
                              <a:solidFill>
                                <a:srgbClr val="000000"/>
                              </a:solidFill>
                              <a:effectLst/>
                              <a:latin typeface="Cambria Math" panose="02040503050406030204" pitchFamily="18" charset="0"/>
                              <a:ea typeface="PMingLiU"/>
                              <a:cs typeface="Times New Roman" panose="02020603050405020304" pitchFamily="18" charset="0"/>
                            </a:rPr>
                            <m:t>1</m:t>
                          </m:r>
                        </m:num>
                        <m:den>
                          <m:r>
                            <a:rPr lang="fr-FR" sz="3600" i="1">
                              <a:solidFill>
                                <a:srgbClr val="000000"/>
                              </a:solidFill>
                              <a:effectLst/>
                              <a:latin typeface="Cambria Math" panose="02040503050406030204" pitchFamily="18" charset="0"/>
                              <a:ea typeface="PMingLiU"/>
                              <a:cs typeface="Times New Roman" panose="02020603050405020304" pitchFamily="18" charset="0"/>
                            </a:rPr>
                            <m:t>4</m:t>
                          </m:r>
                        </m:den>
                      </m:f>
                      <m:r>
                        <a:rPr lang="vi-VN" sz="3600" i="1">
                          <a:solidFill>
                            <a:srgbClr val="000000"/>
                          </a:solidFill>
                          <a:effectLst/>
                          <a:latin typeface="Cambria Math" panose="02040503050406030204" pitchFamily="18" charset="0"/>
                          <a:ea typeface="PMingLiU"/>
                          <a:cs typeface="Times New Roman" panose="02020603050405020304" pitchFamily="18" charset="0"/>
                        </a:rPr>
                        <m:t>𝑥</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fr-FR" sz="3600" i="1">
                              <a:solidFill>
                                <a:srgbClr val="000000"/>
                              </a:solidFill>
                              <a:effectLst/>
                              <a:latin typeface="Cambria Math" panose="02040503050406030204" pitchFamily="18" charset="0"/>
                              <a:ea typeface="PMingLiU"/>
                              <a:cs typeface="Times New Roman" panose="02020603050405020304" pitchFamily="18" charset="0"/>
                            </a:rPr>
                            <m:t>108−</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vi-VN"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2</m:t>
                              </m:r>
                            </m:sup>
                          </m:sSup>
                        </m:e>
                      </m:d>
                      <m:r>
                        <a:rPr lang="fr-FR"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fr-FR" sz="3600" i="1">
                              <a:solidFill>
                                <a:srgbClr val="000000"/>
                              </a:solidFill>
                              <a:effectLst/>
                              <a:latin typeface="Cambria Math" panose="02040503050406030204" pitchFamily="18" charset="0"/>
                              <a:ea typeface="PMingLiU"/>
                              <a:cs typeface="Times New Roman" panose="02020603050405020304" pitchFamily="18" charset="0"/>
                            </a:rPr>
                            <m:t>1</m:t>
                          </m:r>
                        </m:num>
                        <m:den>
                          <m:r>
                            <a:rPr lang="fr-FR" sz="3600" i="1">
                              <a:solidFill>
                                <a:srgbClr val="000000"/>
                              </a:solidFill>
                              <a:effectLst/>
                              <a:latin typeface="Cambria Math" panose="02040503050406030204" pitchFamily="18" charset="0"/>
                              <a:ea typeface="PMingLiU"/>
                              <a:cs typeface="Times New Roman" panose="02020603050405020304" pitchFamily="18" charset="0"/>
                            </a:rPr>
                            <m:t>4</m:t>
                          </m:r>
                        </m:den>
                      </m:f>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vi-VN"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3</m:t>
                          </m:r>
                        </m:sup>
                      </m:sSup>
                      <m:r>
                        <a:rPr lang="fr-FR" sz="3600" i="1">
                          <a:solidFill>
                            <a:srgbClr val="000000"/>
                          </a:solidFill>
                          <a:effectLst/>
                          <a:latin typeface="Cambria Math" panose="02040503050406030204" pitchFamily="18" charset="0"/>
                          <a:ea typeface="PMingLiU"/>
                          <a:cs typeface="Times New Roman" panose="02020603050405020304" pitchFamily="18" charset="0"/>
                        </a:rPr>
                        <m:t>+27</m:t>
                      </m:r>
                      <m:r>
                        <a:rPr lang="vi-VN" sz="3600" i="1">
                          <a:solidFill>
                            <a:srgbClr val="000000"/>
                          </a:solidFill>
                          <a:effectLst/>
                          <a:latin typeface="Cambria Math" panose="02040503050406030204" pitchFamily="18" charset="0"/>
                          <a:ea typeface="PMingLiU"/>
                          <a:cs typeface="Times New Roman" panose="02020603050405020304" pitchFamily="18" charset="0"/>
                        </a:rPr>
                        <m:t>𝑥</m:t>
                      </m:r>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3600">
                          <a:solidFill>
                            <a:srgbClr val="000000"/>
                          </a:solidFill>
                          <a:ea typeface="PMingLiU"/>
                          <a:cs typeface="Times New Roman" panose="02020603050405020304" pitchFamily="18" charset="0"/>
                        </a:rPr>
                        <m:t>X</m:t>
                      </m:r>
                      <m:r>
                        <m:rPr>
                          <m:nor/>
                        </m:rPr>
                        <a:rPr lang="vi-VN" sz="3600">
                          <a:solidFill>
                            <a:srgbClr val="000000"/>
                          </a:solidFill>
                          <a:ea typeface="PMingLiU"/>
                          <a:cs typeface="Times New Roman" panose="02020603050405020304" pitchFamily="18" charset="0"/>
                        </a:rPr>
                        <m:t>é</m:t>
                      </m:r>
                      <m:r>
                        <m:rPr>
                          <m:nor/>
                        </m:rPr>
                        <a:rPr lang="vi-VN" sz="3600">
                          <a:solidFill>
                            <a:srgbClr val="000000"/>
                          </a:solidFill>
                          <a:ea typeface="PMingLiU"/>
                          <a:cs typeface="Times New Roman" panose="02020603050405020304" pitchFamily="18" charset="0"/>
                        </a:rPr>
                        <m:t>t</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h</m:t>
                      </m:r>
                      <m:r>
                        <m:rPr>
                          <m:nor/>
                        </m:rPr>
                        <a:rPr lang="vi-VN" sz="3600">
                          <a:solidFill>
                            <a:srgbClr val="000000"/>
                          </a:solidFill>
                          <a:ea typeface="PMingLiU"/>
                          <a:cs typeface="Times New Roman" panose="02020603050405020304" pitchFamily="18" charset="0"/>
                        </a:rPr>
                        <m:t>à</m:t>
                      </m:r>
                      <m:r>
                        <m:rPr>
                          <m:nor/>
                        </m:rPr>
                        <a:rPr lang="vi-VN" sz="3600">
                          <a:solidFill>
                            <a:srgbClr val="000000"/>
                          </a:solidFill>
                          <a:ea typeface="PMingLiU"/>
                          <a:cs typeface="Times New Roman" panose="02020603050405020304" pitchFamily="18" charset="0"/>
                        </a:rPr>
                        <m:t>m</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s</m:t>
                      </m:r>
                      <m:r>
                        <m:rPr>
                          <m:nor/>
                        </m:rPr>
                        <a:rPr lang="vi-VN" sz="3600">
                          <a:solidFill>
                            <a:srgbClr val="000000"/>
                          </a:solidFill>
                          <a:ea typeface="PMingLiU"/>
                          <a:cs typeface="Times New Roman" panose="02020603050405020304" pitchFamily="18" charset="0"/>
                        </a:rPr>
                        <m:t>ố </m:t>
                      </m:r>
                      <m:r>
                        <a:rPr lang="vi-VN" sz="3600" i="1">
                          <a:solidFill>
                            <a:srgbClr val="000000"/>
                          </a:solidFill>
                          <a:latin typeface="Cambria Math" panose="02040503050406030204" pitchFamily="18" charset="0"/>
                          <a:ea typeface="PMingLiU"/>
                          <a:cs typeface="Times New Roman" panose="02020603050405020304" pitchFamily="18" charset="0"/>
                        </a:rPr>
                        <m:t>𝑉</m:t>
                      </m:r>
                      <m:r>
                        <a:rPr lang="vi-VN" sz="3600" i="1">
                          <a:solidFill>
                            <a:srgbClr val="000000"/>
                          </a:solidFill>
                          <a:latin typeface="Cambria Math" panose="02040503050406030204" pitchFamily="18" charset="0"/>
                          <a:ea typeface="PMingLiU"/>
                          <a:cs typeface="Times New Roman" panose="02020603050405020304" pitchFamily="18" charset="0"/>
                        </a:rPr>
                        <m:t>=−</m:t>
                      </m:r>
                      <m:f>
                        <m:fPr>
                          <m:ctrlPr>
                            <a:rPr lang="en-US" sz="3600" i="1">
                              <a:solidFill>
                                <a:srgbClr val="000000"/>
                              </a:solidFill>
                              <a:latin typeface="Cambria Math" panose="02040503050406030204" pitchFamily="18" charset="0"/>
                              <a:ea typeface="PMingLiU"/>
                              <a:cs typeface="Times New Roman" panose="02020603050405020304" pitchFamily="18" charset="0"/>
                            </a:rPr>
                          </m:ctrlPr>
                        </m:fPr>
                        <m:num>
                          <m:r>
                            <a:rPr lang="vi-VN" sz="3600" i="1">
                              <a:solidFill>
                                <a:srgbClr val="000000"/>
                              </a:solidFill>
                              <a:latin typeface="Cambria Math" panose="02040503050406030204" pitchFamily="18" charset="0"/>
                              <a:ea typeface="PMingLiU"/>
                              <a:cs typeface="Times New Roman" panose="02020603050405020304" pitchFamily="18" charset="0"/>
                            </a:rPr>
                            <m:t>1</m:t>
                          </m:r>
                        </m:num>
                        <m:den>
                          <m:r>
                            <a:rPr lang="vi-VN" sz="3600" i="1">
                              <a:solidFill>
                                <a:srgbClr val="000000"/>
                              </a:solidFill>
                              <a:latin typeface="Cambria Math" panose="02040503050406030204" pitchFamily="18" charset="0"/>
                              <a:ea typeface="PMingLiU"/>
                              <a:cs typeface="Times New Roman" panose="02020603050405020304" pitchFamily="18" charset="0"/>
                            </a:rPr>
                            <m:t>4</m:t>
                          </m:r>
                        </m:den>
                      </m:f>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vi-VN" sz="3600" i="1">
                              <a:solidFill>
                                <a:srgbClr val="000000"/>
                              </a:solidFill>
                              <a:latin typeface="Cambria Math" panose="02040503050406030204" pitchFamily="18" charset="0"/>
                              <a:ea typeface="PMingLiU"/>
                              <a:cs typeface="Times New Roman" panose="02020603050405020304" pitchFamily="18" charset="0"/>
                            </a:rPr>
                            <m:t>𝑥</m:t>
                          </m:r>
                        </m:e>
                        <m:sup>
                          <m:r>
                            <a:rPr lang="vi-VN" sz="3600" i="1">
                              <a:solidFill>
                                <a:srgbClr val="000000"/>
                              </a:solidFill>
                              <a:latin typeface="Cambria Math" panose="02040503050406030204" pitchFamily="18" charset="0"/>
                              <a:ea typeface="PMingLiU"/>
                              <a:cs typeface="Times New Roman" panose="02020603050405020304" pitchFamily="18" charset="0"/>
                            </a:rPr>
                            <m:t>3</m:t>
                          </m:r>
                        </m:sup>
                      </m:sSup>
                      <m:r>
                        <a:rPr lang="vi-VN" sz="3600" i="1">
                          <a:solidFill>
                            <a:srgbClr val="000000"/>
                          </a:solidFill>
                          <a:latin typeface="Cambria Math" panose="02040503050406030204" pitchFamily="18" charset="0"/>
                          <a:ea typeface="PMingLiU"/>
                          <a:cs typeface="Times New Roman" panose="02020603050405020304" pitchFamily="18" charset="0"/>
                        </a:rPr>
                        <m:t>+27</m:t>
                      </m:r>
                      <m:r>
                        <a:rPr lang="vi-VN" sz="3600" i="1">
                          <a:solidFill>
                            <a:srgbClr val="000000"/>
                          </a:solidFill>
                          <a:latin typeface="Cambria Math" panose="02040503050406030204" pitchFamily="18" charset="0"/>
                          <a:ea typeface="PMingLiU"/>
                          <a:cs typeface="Times New Roman" panose="02020603050405020304" pitchFamily="18" charset="0"/>
                        </a:rPr>
                        <m:t>𝑥</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tr</m:t>
                      </m:r>
                      <m:r>
                        <m:rPr>
                          <m:nor/>
                        </m:rPr>
                        <a:rPr lang="vi-VN" sz="3600">
                          <a:solidFill>
                            <a:srgbClr val="000000"/>
                          </a:solidFill>
                          <a:ea typeface="PMingLiU"/>
                          <a:cs typeface="Times New Roman" panose="02020603050405020304" pitchFamily="18" charset="0"/>
                        </a:rPr>
                        <m:t>ê</m:t>
                      </m:r>
                      <m:r>
                        <m:rPr>
                          <m:nor/>
                        </m:rPr>
                        <a:rPr lang="vi-VN" sz="3600">
                          <a:solidFill>
                            <a:srgbClr val="000000"/>
                          </a:solidFill>
                          <a:ea typeface="PMingLiU"/>
                          <a:cs typeface="Times New Roman" panose="02020603050405020304" pitchFamily="18" charset="0"/>
                        </a:rPr>
                        <m:t>n</m:t>
                      </m:r>
                      <m:r>
                        <a:rPr lang="en-US" sz="3600" b="0" i="1" smtClean="0">
                          <a:solidFill>
                            <a:srgbClr val="000000"/>
                          </a:solidFill>
                          <a:latin typeface="Cambria Math" panose="02040503050406030204" pitchFamily="18" charset="0"/>
                          <a:ea typeface="PMingLiU"/>
                          <a:cs typeface="Times New Roman" panose="02020603050405020304" pitchFamily="18" charset="0"/>
                        </a:rPr>
                        <m:t> </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0;</m:t>
                          </m:r>
                          <m:rad>
                            <m:radPr>
                              <m:degHide m:val="on"/>
                              <m:ctrlPr>
                                <a:rPr lang="en-US" sz="3600" i="1">
                                  <a:solidFill>
                                    <a:srgbClr val="000000"/>
                                  </a:solidFill>
                                  <a:effectLst/>
                                  <a:latin typeface="Cambria Math" panose="02040503050406030204" pitchFamily="18" charset="0"/>
                                  <a:ea typeface="PMingLiU"/>
                                  <a:cs typeface="Times New Roman" panose="02020603050405020304" pitchFamily="18" charset="0"/>
                                </a:rPr>
                              </m:ctrlPr>
                            </m:radPr>
                            <m:deg/>
                            <m:e>
                              <m:r>
                                <a:rPr lang="vi-VN" sz="3600" i="1">
                                  <a:solidFill>
                                    <a:srgbClr val="000000"/>
                                  </a:solidFill>
                                  <a:effectLst/>
                                  <a:latin typeface="Cambria Math" panose="02040503050406030204" pitchFamily="18" charset="0"/>
                                  <a:ea typeface="PMingLiU"/>
                                  <a:cs typeface="Times New Roman" panose="02020603050405020304" pitchFamily="18" charset="0"/>
                                </a:rPr>
                                <m:t>108</m:t>
                              </m:r>
                            </m:e>
                          </m:rad>
                        </m:e>
                      </m:d>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center"/>
                    </m:oMathParaPr>
                    <m:oMath xmlns:m="http://schemas.openxmlformats.org/officeDocument/2006/math">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vi-VN" sz="3600" i="1">
                              <a:solidFill>
                                <a:srgbClr val="000000"/>
                              </a:solidFill>
                              <a:latin typeface="Cambria Math" panose="02040503050406030204" pitchFamily="18" charset="0"/>
                              <a:ea typeface="PMingLiU"/>
                              <a:cs typeface="Times New Roman" panose="02020603050405020304" pitchFamily="18" charset="0"/>
                            </a:rPr>
                            <m:t>𝑉</m:t>
                          </m:r>
                        </m:e>
                        <m:sup>
                          <m:r>
                            <a:rPr lang="vi-VN" sz="3600" i="1">
                              <a:solidFill>
                                <a:srgbClr val="000000"/>
                              </a:solidFill>
                              <a:latin typeface="Cambria Math" panose="02040503050406030204" pitchFamily="18" charset="0"/>
                              <a:ea typeface="PMingLiU"/>
                              <a:cs typeface="Times New Roman" panose="02020603050405020304" pitchFamily="18" charset="0"/>
                            </a:rPr>
                            <m:t>′</m:t>
                          </m:r>
                        </m:sup>
                      </m:sSup>
                      <m:r>
                        <a:rPr lang="vi-VN" sz="3600" i="1">
                          <a:solidFill>
                            <a:srgbClr val="000000"/>
                          </a:solidFill>
                          <a:latin typeface="Cambria Math" panose="02040503050406030204" pitchFamily="18" charset="0"/>
                          <a:ea typeface="PMingLiU"/>
                          <a:cs typeface="Times New Roman" panose="02020603050405020304" pitchFamily="18" charset="0"/>
                        </a:rPr>
                        <m:t>=−</m:t>
                      </m:r>
                      <m:f>
                        <m:fPr>
                          <m:ctrlPr>
                            <a:rPr lang="en-US" sz="3600" i="1">
                              <a:solidFill>
                                <a:srgbClr val="000000"/>
                              </a:solidFill>
                              <a:latin typeface="Cambria Math" panose="02040503050406030204" pitchFamily="18" charset="0"/>
                              <a:ea typeface="PMingLiU"/>
                              <a:cs typeface="Times New Roman" panose="02020603050405020304" pitchFamily="18" charset="0"/>
                            </a:rPr>
                          </m:ctrlPr>
                        </m:fPr>
                        <m:num>
                          <m:r>
                            <a:rPr lang="vi-VN" sz="3600" i="1">
                              <a:solidFill>
                                <a:srgbClr val="000000"/>
                              </a:solidFill>
                              <a:latin typeface="Cambria Math" panose="02040503050406030204" pitchFamily="18" charset="0"/>
                              <a:ea typeface="PMingLiU"/>
                              <a:cs typeface="Times New Roman" panose="02020603050405020304" pitchFamily="18" charset="0"/>
                            </a:rPr>
                            <m:t>3</m:t>
                          </m:r>
                        </m:num>
                        <m:den>
                          <m:r>
                            <a:rPr lang="vi-VN" sz="3600" i="1">
                              <a:solidFill>
                                <a:srgbClr val="000000"/>
                              </a:solidFill>
                              <a:latin typeface="Cambria Math" panose="02040503050406030204" pitchFamily="18" charset="0"/>
                              <a:ea typeface="PMingLiU"/>
                              <a:cs typeface="Times New Roman" panose="02020603050405020304" pitchFamily="18" charset="0"/>
                            </a:rPr>
                            <m:t>4</m:t>
                          </m:r>
                        </m:den>
                      </m:f>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vi-VN" sz="3600" i="1">
                              <a:solidFill>
                                <a:srgbClr val="000000"/>
                              </a:solidFill>
                              <a:latin typeface="Cambria Math" panose="02040503050406030204" pitchFamily="18" charset="0"/>
                              <a:ea typeface="PMingLiU"/>
                              <a:cs typeface="Times New Roman" panose="02020603050405020304" pitchFamily="18" charset="0"/>
                            </a:rPr>
                            <m:t>𝑥</m:t>
                          </m:r>
                        </m:e>
                        <m:sup>
                          <m:r>
                            <a:rPr lang="vi-VN" sz="3600" i="1">
                              <a:solidFill>
                                <a:srgbClr val="000000"/>
                              </a:solidFill>
                              <a:latin typeface="Cambria Math" panose="02040503050406030204" pitchFamily="18" charset="0"/>
                              <a:ea typeface="PMingLiU"/>
                              <a:cs typeface="Times New Roman" panose="02020603050405020304" pitchFamily="18" charset="0"/>
                            </a:rPr>
                            <m:t>2</m:t>
                          </m:r>
                        </m:sup>
                      </m:sSup>
                      <m:r>
                        <a:rPr lang="vi-VN" sz="3600" i="1">
                          <a:solidFill>
                            <a:srgbClr val="000000"/>
                          </a:solidFill>
                          <a:latin typeface="Cambria Math" panose="02040503050406030204" pitchFamily="18" charset="0"/>
                          <a:ea typeface="PMingLiU"/>
                          <a:cs typeface="Times New Roman" panose="02020603050405020304" pitchFamily="18" charset="0"/>
                        </a:rPr>
                        <m:t>+27;</m:t>
                      </m:r>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vi-VN" sz="3600" i="1">
                              <a:solidFill>
                                <a:srgbClr val="000000"/>
                              </a:solidFill>
                              <a:latin typeface="Cambria Math" panose="02040503050406030204" pitchFamily="18" charset="0"/>
                              <a:ea typeface="PMingLiU"/>
                              <a:cs typeface="Times New Roman" panose="02020603050405020304" pitchFamily="18" charset="0"/>
                            </a:rPr>
                            <m:t>𝑉</m:t>
                          </m:r>
                        </m:e>
                        <m:sup>
                          <m:r>
                            <a:rPr lang="vi-VN" sz="3600" i="1">
                              <a:solidFill>
                                <a:srgbClr val="000000"/>
                              </a:solidFill>
                              <a:latin typeface="Cambria Math" panose="02040503050406030204" pitchFamily="18" charset="0"/>
                              <a:ea typeface="PMingLiU"/>
                              <a:cs typeface="Times New Roman" panose="02020603050405020304" pitchFamily="18" charset="0"/>
                            </a:rPr>
                            <m:t>′</m:t>
                          </m:r>
                        </m:sup>
                      </m:sSup>
                      <m:r>
                        <a:rPr lang="vi-VN" sz="3600" i="1">
                          <a:solidFill>
                            <a:srgbClr val="000000"/>
                          </a:solidFill>
                          <a:latin typeface="Cambria Math" panose="02040503050406030204" pitchFamily="18" charset="0"/>
                          <a:ea typeface="PMingLiU"/>
                          <a:cs typeface="Times New Roman" panose="02020603050405020304" pitchFamily="18" charset="0"/>
                        </a:rPr>
                        <m:t>=0⇔</m:t>
                      </m:r>
                      <m:r>
                        <a:rPr lang="vi-VN" sz="3600" i="1">
                          <a:solidFill>
                            <a:srgbClr val="000000"/>
                          </a:solidFill>
                          <a:latin typeface="Cambria Math" panose="02040503050406030204" pitchFamily="18" charset="0"/>
                          <a:ea typeface="PMingLiU"/>
                          <a:cs typeface="Times New Roman" panose="02020603050405020304" pitchFamily="18" charset="0"/>
                        </a:rPr>
                        <m:t>𝑥</m:t>
                      </m:r>
                      <m:r>
                        <a:rPr lang="vi-VN" sz="3600" i="1">
                          <a:solidFill>
                            <a:srgbClr val="000000"/>
                          </a:solidFill>
                          <a:latin typeface="Cambria Math" panose="02040503050406030204" pitchFamily="18" charset="0"/>
                          <a:ea typeface="PMingLiU"/>
                          <a:cs typeface="Times New Roman" panose="02020603050405020304" pitchFamily="18" charset="0"/>
                        </a:rPr>
                        <m:t>=6</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ho</m:t>
                      </m:r>
                      <m:r>
                        <m:rPr>
                          <m:nor/>
                        </m:rPr>
                        <a:rPr lang="vi-VN" sz="3600">
                          <a:solidFill>
                            <a:srgbClr val="000000"/>
                          </a:solidFill>
                          <a:ea typeface="PMingLiU"/>
                          <a:cs typeface="Times New Roman" panose="02020603050405020304" pitchFamily="18" charset="0"/>
                        </a:rPr>
                        <m:t>ặ</m:t>
                      </m:r>
                      <m:r>
                        <m:rPr>
                          <m:nor/>
                        </m:rPr>
                        <a:rPr lang="vi-VN" sz="3600">
                          <a:solidFill>
                            <a:srgbClr val="000000"/>
                          </a:solidFill>
                          <a:ea typeface="PMingLiU"/>
                          <a:cs typeface="Times New Roman" panose="02020603050405020304" pitchFamily="18" charset="0"/>
                        </a:rPr>
                        <m:t>c</m:t>
                      </m:r>
                      <m:r>
                        <m:rPr>
                          <m:nor/>
                        </m:rPr>
                        <a:rPr lang="vi-VN" sz="3600">
                          <a:solidFill>
                            <a:srgbClr val="000000"/>
                          </a:solidFill>
                          <a:ea typeface="PMingLiU"/>
                          <a:cs typeface="Times New Roman" panose="02020603050405020304" pitchFamily="18" charset="0"/>
                        </a:rPr>
                        <m:t> </m:t>
                      </m:r>
                      <m:r>
                        <a:rPr lang="vi-VN" sz="3600" i="1">
                          <a:solidFill>
                            <a:srgbClr val="000000"/>
                          </a:solidFill>
                          <a:latin typeface="Cambria Math" panose="02040503050406030204" pitchFamily="18" charset="0"/>
                          <a:ea typeface="PMingLiU"/>
                          <a:cs typeface="Times New Roman" panose="02020603050405020304" pitchFamily="18" charset="0"/>
                        </a:rPr>
                        <m:t>𝑥</m:t>
                      </m:r>
                      <m:r>
                        <a:rPr lang="vi-VN" sz="3600" i="1">
                          <a:solidFill>
                            <a:srgbClr val="000000"/>
                          </a:solidFill>
                          <a:latin typeface="Cambria Math" panose="02040503050406030204" pitchFamily="18" charset="0"/>
                          <a:ea typeface="PMingLiU"/>
                          <a:cs typeface="Times New Roman" panose="02020603050405020304" pitchFamily="18" charset="0"/>
                        </a:rPr>
                        <m:t>=−6</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Lo</m:t>
                      </m:r>
                      <m:r>
                        <m:rPr>
                          <m:nor/>
                        </m:rPr>
                        <a:rPr lang="vi-VN" sz="3600">
                          <a:solidFill>
                            <a:srgbClr val="000000"/>
                          </a:solidFill>
                          <a:ea typeface="PMingLiU"/>
                          <a:cs typeface="Times New Roman" panose="02020603050405020304" pitchFamily="18" charset="0"/>
                        </a:rPr>
                        <m:t>ạ</m:t>
                      </m:r>
                      <m:r>
                        <m:rPr>
                          <m:nor/>
                        </m:rPr>
                        <a:rPr lang="vi-VN" sz="3600">
                          <a:solidFill>
                            <a:srgbClr val="000000"/>
                          </a:solidFill>
                          <a:ea typeface="PMingLiU"/>
                          <a:cs typeface="Times New Roman" panose="02020603050405020304" pitchFamily="18" charset="0"/>
                        </a:rPr>
                        <m:t>i</m:t>
                      </m:r>
                      <m:r>
                        <m:rPr>
                          <m:nor/>
                        </m:rPr>
                        <a:rPr lang="vi-VN" sz="3600">
                          <a:solidFill>
                            <a:srgbClr val="000000"/>
                          </a:solidFill>
                          <a:ea typeface="PMingLiU"/>
                          <a:cs typeface="Times New Roman" panose="02020603050405020304" pitchFamily="18" charset="0"/>
                        </a:rPr>
                        <m:t>)</m:t>
                      </m:r>
                      <m:r>
                        <a:rPr lang="en-US" sz="3600" b="0" i="1" smtClean="0">
                          <a:solidFill>
                            <a:srgbClr val="000000"/>
                          </a:solidFill>
                          <a:latin typeface="Cambria Math" panose="02040503050406030204" pitchFamily="18" charset="0"/>
                          <a:ea typeface="PMingLiU"/>
                          <a:cs typeface="Times New Roman" panose="02020603050405020304" pitchFamily="18" charset="0"/>
                        </a:rPr>
                        <m:t> </m:t>
                      </m:r>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fr-FR" sz="3600">
                    <a:solidFill>
                      <a:srgbClr val="000000"/>
                    </a:solidFill>
                    <a:effectLst/>
                    <a:ea typeface="PMingLiU"/>
                    <a:cs typeface="Times New Roman" panose="02020603050405020304" pitchFamily="18" charset="0"/>
                  </a:rPr>
                  <a:t>Với </a:t>
                </a:r>
                <a14:m>
                  <m:oMath xmlns:m="http://schemas.openxmlformats.org/officeDocument/2006/math">
                    <m:r>
                      <a:rPr lang="vi-VN"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=6 </m:t>
                    </m:r>
                  </m:oMath>
                </a14:m>
                <a:r>
                  <a:rPr lang="fr-FR" sz="3600">
                    <a:solidFill>
                      <a:srgbClr val="000000"/>
                    </a:solidFill>
                    <a:effectLst/>
                    <a:ea typeface="PMingLiU"/>
                    <a:cs typeface="Times New Roman" panose="02020603050405020304" pitchFamily="18" charset="0"/>
                  </a:rPr>
                  <a:t>cm, </a:t>
                </a:r>
                <a14:m>
                  <m:oMath xmlns:m="http://schemas.openxmlformats.org/officeDocument/2006/math">
                    <m:r>
                      <a:rPr lang="fr-FR" sz="3600" i="1">
                        <a:solidFill>
                          <a:srgbClr val="000000"/>
                        </a:solidFill>
                        <a:effectLst/>
                        <a:latin typeface="Cambria Math" panose="02040503050406030204" pitchFamily="18" charset="0"/>
                        <a:ea typeface="PMingLiU"/>
                        <a:cs typeface="Times New Roman" panose="02020603050405020304" pitchFamily="18" charset="0"/>
                      </a:rPr>
                      <m:t>h</m:t>
                    </m:r>
                    <m:r>
                      <a:rPr lang="fr-FR" sz="3600" i="1">
                        <a:solidFill>
                          <a:srgbClr val="000000"/>
                        </a:solidFill>
                        <a:effectLst/>
                        <a:latin typeface="Cambria Math" panose="02040503050406030204" pitchFamily="18" charset="0"/>
                        <a:ea typeface="PMingLiU"/>
                        <a:cs typeface="Times New Roman" panose="02020603050405020304" pitchFamily="18" charset="0"/>
                      </a:rPr>
                      <m:t>=3</m:t>
                    </m:r>
                  </m:oMath>
                </a14:m>
                <a:r>
                  <a:rPr lang="fr-FR" sz="3600">
                    <a:solidFill>
                      <a:srgbClr val="000000"/>
                    </a:solidFill>
                    <a:effectLst/>
                    <a:ea typeface="PMingLiU"/>
                    <a:cs typeface="Times New Roman" panose="02020603050405020304" pitchFamily="18" charset="0"/>
                  </a:rPr>
                  <a:t> cm thì thể tích của chiếc hộp là lớn nhất.</a:t>
                </a:r>
                <a:endParaRPr lang="en-US" sz="3600">
                  <a:solidFill>
                    <a:srgbClr val="000000"/>
                  </a:solidFill>
                  <a:effectLs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19694" y="1679095"/>
                <a:ext cx="14657651" cy="8112605"/>
              </a:xfrm>
              <a:prstGeom prst="rect">
                <a:avLst/>
              </a:prstGeom>
              <a:blipFill>
                <a:blip r:embed="rId3"/>
                <a:stretch>
                  <a:fillRect l="-1247" b="-601"/>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14824571">
            <a:off x="16444791" y="7825826"/>
            <a:ext cx="2524584" cy="2510348"/>
          </a:xfrm>
          <a:prstGeom prst="rect">
            <a:avLst/>
          </a:prstGeom>
        </p:spPr>
      </p:pic>
    </p:spTree>
    <p:extLst>
      <p:ext uri="{BB962C8B-B14F-4D97-AF65-F5344CB8AC3E}">
        <p14:creationId xmlns:p14="http://schemas.microsoft.com/office/powerpoint/2010/main" val="420714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flipH="1">
            <a:off x="17178815" y="8115300"/>
            <a:ext cx="728185" cy="176173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81000" y="190500"/>
                <a:ext cx="17526000" cy="3232744"/>
              </a:xfrm>
              <a:prstGeom prst="rect">
                <a:avLst/>
              </a:prstGeom>
            </p:spPr>
            <p:txBody>
              <a:bodyPr wrap="square">
                <a:spAutoFit/>
              </a:bodyPr>
              <a:lstStyle/>
              <a:p>
                <a:pPr algn="just">
                  <a:lnSpc>
                    <a:spcPct val="165000"/>
                  </a:lnSpc>
                  <a:spcBef>
                    <a:spcPts val="300"/>
                  </a:spcBef>
                  <a:spcAft>
                    <a:spcPts val="300"/>
                  </a:spcAft>
                </a:pPr>
                <a:r>
                  <a:rPr lang="en-US" sz="3200" b="1">
                    <a:solidFill>
                      <a:srgbClr val="000000"/>
                    </a:solidFill>
                    <a:ea typeface="Times New Roman" panose="02020603050405020304" pitchFamily="18" charset="0"/>
                    <a:cs typeface="Times New Roman" panose="02020603050405020304" pitchFamily="18" charset="0"/>
                  </a:rPr>
                  <a:t>Bài 1.15 (SHS-tr19) </a:t>
                </a:r>
                <a:r>
                  <a:rPr lang="vi-VN" sz="3200">
                    <a:solidFill>
                      <a:srgbClr val="000000"/>
                    </a:solidFill>
                    <a:ea typeface="Times New Roman" panose="02020603050405020304" pitchFamily="18" charset="0"/>
                    <a:cs typeface="Times New Roman" panose="02020603050405020304" pitchFamily="18" charset="0"/>
                  </a:rPr>
                  <a:t>Một nhà sản xuất cần làm ra những chiếc bình có dạng hình trụ với dung tích 1000</a:t>
                </a:r>
                <a14:m>
                  <m:oMath xmlns:m="http://schemas.openxmlformats.org/officeDocument/2006/math">
                    <m:sSup>
                      <m:sSupPr>
                        <m:ctrlPr>
                          <a:rPr lang="vi-VN" sz="3200" i="1" smtClean="0">
                            <a:solidFill>
                              <a:srgbClr val="000000"/>
                            </a:solidFill>
                            <a:latin typeface="Cambria Math" panose="02040503050406030204" pitchFamily="18" charset="0"/>
                            <a:cs typeface="Times New Roman" panose="02020603050405020304" pitchFamily="18" charset="0"/>
                          </a:rPr>
                        </m:ctrlPr>
                      </m:sSupPr>
                      <m:e>
                        <m:r>
                          <m:rPr>
                            <m:nor/>
                          </m:rPr>
                          <a:rPr lang="vi-VN" sz="3200">
                            <a:solidFill>
                              <a:srgbClr val="000000"/>
                            </a:solidFill>
                            <a:ea typeface="Times New Roman" panose="02020603050405020304" pitchFamily="18" charset="0"/>
                            <a:cs typeface="Times New Roman" panose="02020603050405020304" pitchFamily="18" charset="0"/>
                          </a:rPr>
                          <m:t>cm</m:t>
                        </m:r>
                      </m:e>
                      <m:sup>
                        <m:r>
                          <a:rPr lang="en-US" sz="3200" b="0" i="1" smtClean="0">
                            <a:solidFill>
                              <a:srgbClr val="000000"/>
                            </a:solidFill>
                            <a:latin typeface="Cambria Math" panose="02040503050406030204" pitchFamily="18" charset="0"/>
                            <a:cs typeface="Times New Roman" panose="02020603050405020304" pitchFamily="18" charset="0"/>
                          </a:rPr>
                          <m:t>3</m:t>
                        </m:r>
                      </m:sup>
                    </m:sSup>
                  </m:oMath>
                </a14:m>
                <a:r>
                  <a:rPr lang="vi-VN" sz="3200">
                    <a:solidFill>
                      <a:srgbClr val="000000"/>
                    </a:solidFill>
                    <a:ea typeface="Times New Roman" panose="02020603050405020304" pitchFamily="18" charset="0"/>
                    <a:cs typeface="Times New Roman" panose="02020603050405020304" pitchFamily="18" charset="0"/>
                  </a:rPr>
                  <a:t>. Mặt trên và mặt dưới của bình được làm bằng vật liệu có giá 1,2 nghìn đồng/</a:t>
                </a:r>
                <a14:m>
                  <m:oMath xmlns:m="http://schemas.openxmlformats.org/officeDocument/2006/math">
                    <m:sSup>
                      <m:sSupPr>
                        <m:ctrlPr>
                          <a:rPr lang="vi-VN" sz="3200" i="1">
                            <a:solidFill>
                              <a:srgbClr val="000000"/>
                            </a:solidFill>
                            <a:latin typeface="Cambria Math" panose="02040503050406030204" pitchFamily="18" charset="0"/>
                            <a:cs typeface="Times New Roman" panose="02020603050405020304" pitchFamily="18" charset="0"/>
                          </a:rPr>
                        </m:ctrlPr>
                      </m:sSupPr>
                      <m:e>
                        <m:r>
                          <m:rPr>
                            <m:nor/>
                          </m:rPr>
                          <a:rPr lang="vi-VN" sz="3200">
                            <a:solidFill>
                              <a:srgbClr val="000000"/>
                            </a:solidFill>
                            <a:ea typeface="Times New Roman" panose="02020603050405020304" pitchFamily="18" charset="0"/>
                            <a:cs typeface="Times New Roman" panose="02020603050405020304" pitchFamily="18" charset="0"/>
                          </a:rPr>
                          <m:t>cm</m:t>
                        </m:r>
                      </m:e>
                      <m:sup>
                        <m:r>
                          <a:rPr lang="en-US" sz="3200" b="0" i="1" smtClean="0">
                            <a:solidFill>
                              <a:srgbClr val="000000"/>
                            </a:solidFill>
                            <a:latin typeface="Cambria Math" panose="02040503050406030204" pitchFamily="18" charset="0"/>
                            <a:cs typeface="Times New Roman" panose="02020603050405020304" pitchFamily="18" charset="0"/>
                          </a:rPr>
                          <m:t>2</m:t>
                        </m:r>
                      </m:sup>
                    </m:sSup>
                  </m:oMath>
                </a14:m>
                <a:r>
                  <a:rPr lang="vi-VN" sz="3200">
                    <a:solidFill>
                      <a:srgbClr val="000000"/>
                    </a:solidFill>
                    <a:ea typeface="Times New Roman" panose="02020603050405020304" pitchFamily="18" charset="0"/>
                    <a:cs typeface="Times New Roman" panose="02020603050405020304" pitchFamily="18" charset="0"/>
                  </a:rPr>
                  <a:t>, trong khi mặt bên của bình được làm bằng vật liệu có giá 0,75 nghìn đồng/</a:t>
                </a:r>
                <a14:m>
                  <m:oMath xmlns:m="http://schemas.openxmlformats.org/officeDocument/2006/math">
                    <m:sSup>
                      <m:sSupPr>
                        <m:ctrlPr>
                          <a:rPr lang="vi-VN" sz="3200" i="1">
                            <a:solidFill>
                              <a:srgbClr val="000000"/>
                            </a:solidFill>
                            <a:latin typeface="Cambria Math" panose="02040503050406030204" pitchFamily="18" charset="0"/>
                            <a:cs typeface="Times New Roman" panose="02020603050405020304" pitchFamily="18" charset="0"/>
                          </a:rPr>
                        </m:ctrlPr>
                      </m:sSupPr>
                      <m:e>
                        <m:r>
                          <m:rPr>
                            <m:nor/>
                          </m:rPr>
                          <a:rPr lang="vi-VN" sz="3200">
                            <a:solidFill>
                              <a:srgbClr val="000000"/>
                            </a:solidFill>
                            <a:ea typeface="Times New Roman" panose="02020603050405020304" pitchFamily="18" charset="0"/>
                            <a:cs typeface="Times New Roman" panose="02020603050405020304" pitchFamily="18" charset="0"/>
                          </a:rPr>
                          <m:t>cm</m:t>
                        </m:r>
                      </m:e>
                      <m:sup>
                        <m:r>
                          <a:rPr lang="en-US" sz="3200" i="1">
                            <a:solidFill>
                              <a:srgbClr val="000000"/>
                            </a:solidFill>
                            <a:latin typeface="Cambria Math" panose="02040503050406030204" pitchFamily="18" charset="0"/>
                            <a:cs typeface="Times New Roman" panose="02020603050405020304" pitchFamily="18" charset="0"/>
                          </a:rPr>
                          <m:t>2</m:t>
                        </m:r>
                      </m:sup>
                    </m:sSup>
                  </m:oMath>
                </a14:m>
                <a:r>
                  <a:rPr lang="vi-VN" sz="3200">
                    <a:solidFill>
                      <a:srgbClr val="000000"/>
                    </a:solidFill>
                    <a:ea typeface="Times New Roman" panose="02020603050405020304" pitchFamily="18" charset="0"/>
                    <a:cs typeface="Times New Roman" panose="02020603050405020304" pitchFamily="18" charset="0"/>
                  </a:rPr>
                  <a:t>. Tính các kích thước của bình để chi phí vật liệu sản xuất mỗi chiếc bình là nhỏ nhất.</a:t>
                </a:r>
              </a:p>
            </p:txBody>
          </p:sp>
        </mc:Choice>
        <mc:Fallback xmlns="">
          <p:sp>
            <p:nvSpPr>
              <p:cNvPr id="7" name="Rectangle 6"/>
              <p:cNvSpPr>
                <a:spLocks noRot="1" noChangeAspect="1" noMove="1" noResize="1" noEditPoints="1" noAdjustHandles="1" noChangeArrowheads="1" noChangeShapeType="1" noTextEdit="1"/>
              </p:cNvSpPr>
              <p:nvPr/>
            </p:nvSpPr>
            <p:spPr>
              <a:xfrm>
                <a:off x="381000" y="190500"/>
                <a:ext cx="17526000" cy="3232744"/>
              </a:xfrm>
              <a:prstGeom prst="rect">
                <a:avLst/>
              </a:prstGeom>
              <a:blipFill>
                <a:blip r:embed="rId4"/>
                <a:stretch>
                  <a:fillRect l="-904" r="-870" b="-5085"/>
                </a:stretch>
              </a:blipFill>
            </p:spPr>
            <p:txBody>
              <a:bodyPr/>
              <a:lstStyle/>
              <a:p>
                <a:r>
                  <a:rPr lang="en-US">
                    <a:noFill/>
                  </a:rPr>
                  <a:t> </a:t>
                </a:r>
              </a:p>
            </p:txBody>
          </p:sp>
        </mc:Fallback>
      </mc:AlternateContent>
      <p:sp>
        <p:nvSpPr>
          <p:cNvPr id="9" name="Rectangle 8"/>
          <p:cNvSpPr/>
          <p:nvPr/>
        </p:nvSpPr>
        <p:spPr>
          <a:xfrm>
            <a:off x="381000" y="3949002"/>
            <a:ext cx="1124026" cy="600164"/>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2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1581226" y="3868909"/>
                <a:ext cx="16401974" cy="6456191"/>
              </a:xfrm>
              <a:prstGeom prst="rect">
                <a:avLst/>
              </a:prstGeom>
            </p:spPr>
            <p:txBody>
              <a:bodyPr wrap="square">
                <a:spAutoFit/>
              </a:bodyPr>
              <a:lstStyle/>
              <a:p>
                <a:pPr algn="just">
                  <a:lnSpc>
                    <a:spcPct val="130000"/>
                  </a:lnSpc>
                </a:pPr>
                <a:r>
                  <a:rPr lang="fr-FR" sz="3200">
                    <a:solidFill>
                      <a:srgbClr val="000000"/>
                    </a:solidFill>
                    <a:latin typeface="+mj-lt"/>
                    <a:ea typeface="PMingLiU"/>
                    <a:cs typeface="Times New Roman" panose="02020603050405020304" pitchFamily="18" charset="0"/>
                  </a:rPr>
                  <a:t>Gọi </a:t>
                </a:r>
                <a14:m>
                  <m:oMath xmlns:m="http://schemas.openxmlformats.org/officeDocument/2006/math">
                    <m:r>
                      <a:rPr lang="en-US" sz="3200" i="1">
                        <a:solidFill>
                          <a:srgbClr val="000000"/>
                        </a:solidFill>
                        <a:effectLst/>
                        <a:latin typeface="Cambria Math" panose="02040503050406030204" pitchFamily="18" charset="0"/>
                        <a:ea typeface="PMingLiU"/>
                        <a:cs typeface="Times New Roman" panose="02020603050405020304" pitchFamily="18" charset="0"/>
                      </a:rPr>
                      <m:t>𝑅</m:t>
                    </m:r>
                  </m:oMath>
                </a14:m>
                <a:r>
                  <a:rPr lang="fr-FR" sz="3200">
                    <a:solidFill>
                      <a:srgbClr val="000000"/>
                    </a:solidFill>
                    <a:effectLst/>
                    <a:latin typeface="+mj-lt"/>
                    <a:ea typeface="PMingLiU"/>
                    <a:cs typeface="Times New Roman" panose="02020603050405020304" pitchFamily="18" charset="0"/>
                  </a:rPr>
                  <a:t> là bán kính của hình trụ. Tổng chi phí vật liệu để sản xuất một bình là:</a:t>
                </a:r>
                <a:endParaRPr lang="en-US" sz="3200">
                  <a:solidFill>
                    <a:srgbClr val="000000"/>
                  </a:solidFill>
                  <a:effectLst/>
                  <a:latin typeface="+mj-l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centerGroup"/>
                    </m:oMathParaPr>
                    <m:oMath xmlns:m="http://schemas.openxmlformats.org/officeDocument/2006/math">
                      <m:r>
                        <a:rPr lang="en-US" sz="3200" i="1">
                          <a:solidFill>
                            <a:srgbClr val="000000"/>
                          </a:solidFill>
                          <a:effectLst/>
                          <a:latin typeface="Cambria Math" panose="02040503050406030204" pitchFamily="18" charset="0"/>
                          <a:ea typeface="PMingLiU"/>
                          <a:cs typeface="Times New Roman" panose="02020603050405020304" pitchFamily="18" charset="0"/>
                        </a:rPr>
                        <m:t>𝑆</m:t>
                      </m:r>
                      <m:r>
                        <a:rPr lang="en-US" sz="3200" i="1">
                          <a:solidFill>
                            <a:srgbClr val="000000"/>
                          </a:solidFill>
                          <a:effectLst/>
                          <a:latin typeface="Cambria Math" panose="02040503050406030204" pitchFamily="18" charset="0"/>
                          <a:ea typeface="PMingLiU"/>
                          <a:cs typeface="Times New Roman" panose="02020603050405020304" pitchFamily="18" charset="0"/>
                        </a:rPr>
                        <m:t>=2</m:t>
                      </m:r>
                      <m:r>
                        <a:rPr lang="en-US" sz="3200" i="1">
                          <a:solidFill>
                            <a:srgbClr val="000000"/>
                          </a:solidFill>
                          <a:effectLst/>
                          <a:latin typeface="Cambria Math" panose="02040503050406030204" pitchFamily="18" charset="0"/>
                          <a:ea typeface="PMingLiU"/>
                          <a:cs typeface="Times New Roman" panose="02020603050405020304" pitchFamily="18" charset="0"/>
                        </a:rPr>
                        <m:t>𝜋</m:t>
                      </m:r>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en-US" sz="3200" i="1">
                              <a:solidFill>
                                <a:srgbClr val="000000"/>
                              </a:solidFill>
                              <a:effectLst/>
                              <a:latin typeface="Cambria Math" panose="02040503050406030204" pitchFamily="18" charset="0"/>
                              <a:ea typeface="PMingLiU"/>
                              <a:cs typeface="Times New Roman" panose="02020603050405020304" pitchFamily="18" charset="0"/>
                            </a:rPr>
                            <m:t>𝑅</m:t>
                          </m:r>
                        </m:e>
                        <m:sup>
                          <m:r>
                            <a:rPr lang="en-US" sz="3200" i="1">
                              <a:solidFill>
                                <a:srgbClr val="000000"/>
                              </a:solidFill>
                              <a:effectLst/>
                              <a:latin typeface="Cambria Math" panose="02040503050406030204" pitchFamily="18" charset="0"/>
                              <a:ea typeface="PMingLiU"/>
                              <a:cs typeface="Times New Roman" panose="02020603050405020304" pitchFamily="18" charset="0"/>
                            </a:rPr>
                            <m:t>2</m:t>
                          </m:r>
                        </m:sup>
                      </m:sSup>
                      <m:r>
                        <a:rPr lang="en-US" sz="3200" i="1">
                          <a:solidFill>
                            <a:srgbClr val="000000"/>
                          </a:solidFill>
                          <a:effectLst/>
                          <a:latin typeface="Cambria Math" panose="02040503050406030204" pitchFamily="18" charset="0"/>
                          <a:ea typeface="PMingLiU"/>
                          <a:cs typeface="Times New Roman" panose="02020603050405020304" pitchFamily="18" charset="0"/>
                        </a:rPr>
                        <m:t>.1,2+</m:t>
                      </m:r>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en-US" sz="3200" i="1">
                              <a:solidFill>
                                <a:srgbClr val="000000"/>
                              </a:solidFill>
                              <a:effectLst/>
                              <a:latin typeface="Cambria Math" panose="02040503050406030204" pitchFamily="18" charset="0"/>
                              <a:ea typeface="PMingLiU"/>
                              <a:cs typeface="Times New Roman" panose="02020603050405020304" pitchFamily="18" charset="0"/>
                            </a:rPr>
                            <m:t>2 000</m:t>
                          </m:r>
                        </m:num>
                        <m:den>
                          <m:r>
                            <a:rPr lang="en-US" sz="3200" i="1">
                              <a:solidFill>
                                <a:srgbClr val="000000"/>
                              </a:solidFill>
                              <a:effectLst/>
                              <a:latin typeface="Cambria Math" panose="02040503050406030204" pitchFamily="18" charset="0"/>
                              <a:ea typeface="PMingLiU"/>
                              <a:cs typeface="Times New Roman" panose="02020603050405020304" pitchFamily="18" charset="0"/>
                            </a:rPr>
                            <m:t>𝑅</m:t>
                          </m:r>
                        </m:den>
                      </m:f>
                      <m:r>
                        <a:rPr lang="en-US" sz="3200" i="1">
                          <a:solidFill>
                            <a:srgbClr val="000000"/>
                          </a:solidFill>
                          <a:effectLst/>
                          <a:latin typeface="Cambria Math" panose="02040503050406030204" pitchFamily="18" charset="0"/>
                          <a:ea typeface="PMingLiU"/>
                          <a:cs typeface="Times New Roman" panose="02020603050405020304" pitchFamily="18" charset="0"/>
                        </a:rPr>
                        <m:t>.0,75=2,4</m:t>
                      </m:r>
                      <m:r>
                        <a:rPr lang="en-US" sz="3200" i="1">
                          <a:solidFill>
                            <a:srgbClr val="000000"/>
                          </a:solidFill>
                          <a:effectLst/>
                          <a:latin typeface="Cambria Math" panose="02040503050406030204" pitchFamily="18" charset="0"/>
                          <a:ea typeface="PMingLiU"/>
                          <a:cs typeface="Times New Roman" panose="02020603050405020304" pitchFamily="18" charset="0"/>
                        </a:rPr>
                        <m:t>𝜋</m:t>
                      </m:r>
                      <m:r>
                        <a:rPr lang="en-US" sz="3200" i="1">
                          <a:solidFill>
                            <a:srgbClr val="000000"/>
                          </a:solidFill>
                          <a:effectLst/>
                          <a:latin typeface="Cambria Math" panose="02040503050406030204" pitchFamily="18" charset="0"/>
                          <a:ea typeface="PMingLiU"/>
                          <a:cs typeface="Times New Roman" panose="02020603050405020304" pitchFamily="18" charset="0"/>
                        </a:rPr>
                        <m:t>.</m:t>
                      </m:r>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en-US" sz="3200" i="1">
                              <a:solidFill>
                                <a:srgbClr val="000000"/>
                              </a:solidFill>
                              <a:effectLst/>
                              <a:latin typeface="Cambria Math" panose="02040503050406030204" pitchFamily="18" charset="0"/>
                              <a:ea typeface="PMingLiU"/>
                              <a:cs typeface="Times New Roman" panose="02020603050405020304" pitchFamily="18" charset="0"/>
                            </a:rPr>
                            <m:t>𝑅</m:t>
                          </m:r>
                        </m:e>
                        <m:sup>
                          <m:r>
                            <a:rPr lang="en-US" sz="3200" i="1">
                              <a:solidFill>
                                <a:srgbClr val="000000"/>
                              </a:solidFill>
                              <a:effectLst/>
                              <a:latin typeface="Cambria Math" panose="02040503050406030204" pitchFamily="18" charset="0"/>
                              <a:ea typeface="PMingLiU"/>
                              <a:cs typeface="Times New Roman" panose="02020603050405020304" pitchFamily="18" charset="0"/>
                            </a:rPr>
                            <m:t>2</m:t>
                          </m:r>
                        </m:sup>
                      </m:sSup>
                      <m:r>
                        <a:rPr lang="en-US" sz="32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en-US" sz="3200" i="1">
                              <a:solidFill>
                                <a:srgbClr val="000000"/>
                              </a:solidFill>
                              <a:effectLst/>
                              <a:latin typeface="Cambria Math" panose="02040503050406030204" pitchFamily="18" charset="0"/>
                              <a:ea typeface="PMingLiU"/>
                              <a:cs typeface="Times New Roman" panose="02020603050405020304" pitchFamily="18" charset="0"/>
                            </a:rPr>
                            <m:t>1500</m:t>
                          </m:r>
                        </m:num>
                        <m:den>
                          <m:r>
                            <a:rPr lang="en-US" sz="3200" i="1">
                              <a:solidFill>
                                <a:srgbClr val="000000"/>
                              </a:solidFill>
                              <a:effectLst/>
                              <a:latin typeface="Cambria Math" panose="02040503050406030204" pitchFamily="18" charset="0"/>
                              <a:ea typeface="PMingLiU"/>
                              <a:cs typeface="Times New Roman" panose="02020603050405020304" pitchFamily="18" charset="0"/>
                            </a:rPr>
                            <m:t>𝑅</m:t>
                          </m:r>
                        </m:den>
                      </m:f>
                      <m:r>
                        <m:rPr>
                          <m:nor/>
                        </m:rPr>
                        <a:rPr lang="en-US" sz="3200" b="0" i="0" smtClean="0">
                          <a:solidFill>
                            <a:srgbClr val="000000"/>
                          </a:solidFill>
                          <a:effectLst/>
                          <a:latin typeface="+mj-lt"/>
                          <a:ea typeface="PMingLiU"/>
                          <a:cs typeface="Times New Roman" panose="02020603050405020304" pitchFamily="18" charset="0"/>
                        </a:rPr>
                        <m:t> </m:t>
                      </m:r>
                      <m:r>
                        <m:rPr>
                          <m:nor/>
                        </m:rPr>
                        <a:rPr lang="en-US" sz="3200">
                          <a:solidFill>
                            <a:srgbClr val="000000"/>
                          </a:solidFill>
                          <a:ea typeface="PMingLiU"/>
                          <a:cs typeface="Times New Roman" panose="02020603050405020304" pitchFamily="18" charset="0"/>
                        </a:rPr>
                        <m:t>(</m:t>
                      </m:r>
                      <m:r>
                        <m:rPr>
                          <m:nor/>
                        </m:rPr>
                        <a:rPr lang="en-US" sz="3200">
                          <a:solidFill>
                            <a:srgbClr val="000000"/>
                          </a:solidFill>
                          <a:ea typeface="PMingLiU"/>
                          <a:cs typeface="Times New Roman" panose="02020603050405020304" pitchFamily="18" charset="0"/>
                        </a:rPr>
                        <m:t>ngh</m:t>
                      </m:r>
                      <m:r>
                        <m:rPr>
                          <m:nor/>
                        </m:rPr>
                        <a:rPr lang="en-US" sz="3200">
                          <a:solidFill>
                            <a:srgbClr val="000000"/>
                          </a:solidFill>
                          <a:ea typeface="PMingLiU"/>
                          <a:cs typeface="Times New Roman" panose="02020603050405020304" pitchFamily="18" charset="0"/>
                        </a:rPr>
                        <m:t>ì</m:t>
                      </m:r>
                      <m:r>
                        <m:rPr>
                          <m:nor/>
                        </m:rPr>
                        <a:rPr lang="en-US" sz="3200">
                          <a:solidFill>
                            <a:srgbClr val="000000"/>
                          </a:solidFill>
                          <a:ea typeface="PMingLiU"/>
                          <a:cs typeface="Times New Roman" panose="02020603050405020304" pitchFamily="18" charset="0"/>
                        </a:rPr>
                        <m:t>n</m:t>
                      </m:r>
                      <m:r>
                        <m:rPr>
                          <m:nor/>
                        </m:rPr>
                        <a:rPr lang="en-US" sz="3200">
                          <a:solidFill>
                            <a:srgbClr val="000000"/>
                          </a:solidFill>
                          <a:ea typeface="PMingLiU"/>
                          <a:cs typeface="Times New Roman" panose="02020603050405020304" pitchFamily="18" charset="0"/>
                        </a:rPr>
                        <m:t> đồ</m:t>
                      </m:r>
                      <m:r>
                        <m:rPr>
                          <m:nor/>
                        </m:rPr>
                        <a:rPr lang="en-US" sz="3200">
                          <a:solidFill>
                            <a:srgbClr val="000000"/>
                          </a:solidFill>
                          <a:ea typeface="PMingLiU"/>
                          <a:cs typeface="Times New Roman" panose="02020603050405020304" pitchFamily="18" charset="0"/>
                        </a:rPr>
                        <m:t>ng</m:t>
                      </m:r>
                      <m:r>
                        <m:rPr>
                          <m:nor/>
                        </m:rPr>
                        <a:rPr lang="en-US" sz="3200">
                          <a:solidFill>
                            <a:srgbClr val="000000"/>
                          </a:solidFill>
                          <a:ea typeface="PMingLiU"/>
                          <a:cs typeface="Times New Roman" panose="02020603050405020304" pitchFamily="18" charset="0"/>
                        </a:rPr>
                        <m:t>)</m:t>
                      </m:r>
                    </m:oMath>
                  </m:oMathPara>
                </a14:m>
                <a:endParaRPr lang="en-US" sz="3200">
                  <a:solidFill>
                    <a:srgbClr val="000000"/>
                  </a:solidFill>
                  <a:effectLst/>
                  <a:latin typeface="+mj-lt"/>
                  <a:ea typeface="PMingLiU"/>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vi-VN" sz="3200">
                          <a:solidFill>
                            <a:srgbClr val="000000"/>
                          </a:solidFill>
                          <a:ea typeface="PMingLiU"/>
                          <a:cs typeface="Times New Roman" panose="02020603050405020304" pitchFamily="18" charset="0"/>
                        </a:rPr>
                        <m:t>X</m:t>
                      </m:r>
                      <m:r>
                        <m:rPr>
                          <m:nor/>
                        </m:rPr>
                        <a:rPr lang="vi-VN" sz="3200">
                          <a:solidFill>
                            <a:srgbClr val="000000"/>
                          </a:solidFill>
                          <a:ea typeface="PMingLiU"/>
                          <a:cs typeface="Times New Roman" panose="02020603050405020304" pitchFamily="18" charset="0"/>
                        </a:rPr>
                        <m:t>é</m:t>
                      </m:r>
                      <m:r>
                        <m:rPr>
                          <m:nor/>
                        </m:rPr>
                        <a:rPr lang="vi-VN" sz="3200">
                          <a:solidFill>
                            <a:srgbClr val="000000"/>
                          </a:solidFill>
                          <a:ea typeface="PMingLiU"/>
                          <a:cs typeface="Times New Roman" panose="02020603050405020304" pitchFamily="18" charset="0"/>
                        </a:rPr>
                        <m:t>t</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h</m:t>
                      </m:r>
                      <m:r>
                        <m:rPr>
                          <m:nor/>
                        </m:rPr>
                        <a:rPr lang="vi-VN" sz="3200">
                          <a:solidFill>
                            <a:srgbClr val="000000"/>
                          </a:solidFill>
                          <a:ea typeface="PMingLiU"/>
                          <a:cs typeface="Times New Roman" panose="02020603050405020304" pitchFamily="18" charset="0"/>
                        </a:rPr>
                        <m:t>à</m:t>
                      </m:r>
                      <m:r>
                        <m:rPr>
                          <m:nor/>
                        </m:rPr>
                        <a:rPr lang="vi-VN" sz="3200">
                          <a:solidFill>
                            <a:srgbClr val="000000"/>
                          </a:solidFill>
                          <a:ea typeface="PMingLiU"/>
                          <a:cs typeface="Times New Roman" panose="02020603050405020304" pitchFamily="18" charset="0"/>
                        </a:rPr>
                        <m:t>m</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s</m:t>
                      </m:r>
                      <m:r>
                        <m:rPr>
                          <m:nor/>
                        </m:rPr>
                        <a:rPr lang="vi-VN" sz="3200">
                          <a:solidFill>
                            <a:srgbClr val="000000"/>
                          </a:solidFill>
                          <a:ea typeface="PMingLiU"/>
                          <a:cs typeface="Times New Roman" panose="02020603050405020304" pitchFamily="18" charset="0"/>
                        </a:rPr>
                        <m:t>ố </m:t>
                      </m:r>
                      <m:r>
                        <a:rPr lang="vi-VN" sz="3200" i="1">
                          <a:solidFill>
                            <a:srgbClr val="000000"/>
                          </a:solidFill>
                          <a:latin typeface="Cambria Math" panose="02040503050406030204" pitchFamily="18" charset="0"/>
                          <a:ea typeface="PMingLiU"/>
                          <a:cs typeface="Times New Roman" panose="02020603050405020304" pitchFamily="18" charset="0"/>
                        </a:rPr>
                        <m:t>𝑆</m:t>
                      </m:r>
                      <m:r>
                        <a:rPr lang="vi-VN" sz="3200" i="1">
                          <a:solidFill>
                            <a:srgbClr val="000000"/>
                          </a:solidFill>
                          <a:latin typeface="Cambria Math" panose="02040503050406030204" pitchFamily="18" charset="0"/>
                          <a:ea typeface="PMingLiU"/>
                          <a:cs typeface="Times New Roman" panose="02020603050405020304" pitchFamily="18" charset="0"/>
                        </a:rPr>
                        <m:t>=2,4</m:t>
                      </m:r>
                      <m:r>
                        <a:rPr lang="en-US" sz="3200" i="1">
                          <a:solidFill>
                            <a:srgbClr val="000000"/>
                          </a:solidFill>
                          <a:latin typeface="Cambria Math" panose="02040503050406030204" pitchFamily="18" charset="0"/>
                          <a:ea typeface="PMingLiU"/>
                          <a:cs typeface="Times New Roman" panose="02020603050405020304" pitchFamily="18" charset="0"/>
                        </a:rPr>
                        <m:t>𝜋</m:t>
                      </m:r>
                      <m:r>
                        <a:rPr lang="en-US" sz="3200" i="1">
                          <a:solidFill>
                            <a:srgbClr val="000000"/>
                          </a:solidFill>
                          <a:latin typeface="Cambria Math" panose="02040503050406030204" pitchFamily="18" charset="0"/>
                          <a:ea typeface="PMingLiU"/>
                          <a:cs typeface="Times New Roman" panose="02020603050405020304" pitchFamily="18" charset="0"/>
                        </a:rPr>
                        <m:t>.</m:t>
                      </m:r>
                      <m:sSup>
                        <m:sSupPr>
                          <m:ctrlPr>
                            <a:rPr lang="en-US" sz="3200" i="1">
                              <a:solidFill>
                                <a:srgbClr val="000000"/>
                              </a:solidFill>
                              <a:latin typeface="Cambria Math" panose="02040503050406030204" pitchFamily="18" charset="0"/>
                              <a:ea typeface="PMingLiU"/>
                              <a:cs typeface="Times New Roman" panose="02020603050405020304" pitchFamily="18" charset="0"/>
                            </a:rPr>
                          </m:ctrlPr>
                        </m:sSupPr>
                        <m:e>
                          <m:r>
                            <a:rPr lang="en-US" sz="3200" i="1">
                              <a:solidFill>
                                <a:srgbClr val="000000"/>
                              </a:solidFill>
                              <a:latin typeface="Cambria Math" panose="02040503050406030204" pitchFamily="18" charset="0"/>
                              <a:ea typeface="PMingLiU"/>
                              <a:cs typeface="Times New Roman" panose="02020603050405020304" pitchFamily="18" charset="0"/>
                            </a:rPr>
                            <m:t>𝑅</m:t>
                          </m:r>
                        </m:e>
                        <m:sup>
                          <m:r>
                            <a:rPr lang="en-US" sz="3200" i="1">
                              <a:solidFill>
                                <a:srgbClr val="000000"/>
                              </a:solidFill>
                              <a:latin typeface="Cambria Math" panose="02040503050406030204" pitchFamily="18" charset="0"/>
                              <a:ea typeface="PMingLiU"/>
                              <a:cs typeface="Times New Roman" panose="02020603050405020304" pitchFamily="18" charset="0"/>
                            </a:rPr>
                            <m:t>2</m:t>
                          </m:r>
                        </m:sup>
                      </m:sSup>
                      <m:r>
                        <a:rPr lang="en-US" sz="3200" i="1">
                          <a:solidFill>
                            <a:srgbClr val="000000"/>
                          </a:solidFill>
                          <a:latin typeface="Cambria Math" panose="02040503050406030204" pitchFamily="18" charset="0"/>
                          <a:ea typeface="PMingLiU"/>
                          <a:cs typeface="Times New Roman" panose="02020603050405020304" pitchFamily="18" charset="0"/>
                        </a:rPr>
                        <m:t>+</m:t>
                      </m:r>
                      <m:f>
                        <m:fPr>
                          <m:ctrlPr>
                            <a:rPr lang="en-US" sz="3200" i="1">
                              <a:solidFill>
                                <a:srgbClr val="000000"/>
                              </a:solidFill>
                              <a:latin typeface="Cambria Math" panose="02040503050406030204" pitchFamily="18" charset="0"/>
                              <a:ea typeface="PMingLiU"/>
                              <a:cs typeface="Times New Roman" panose="02020603050405020304" pitchFamily="18" charset="0"/>
                            </a:rPr>
                          </m:ctrlPr>
                        </m:fPr>
                        <m:num>
                          <m:r>
                            <a:rPr lang="en-US" sz="3200" i="1">
                              <a:solidFill>
                                <a:srgbClr val="000000"/>
                              </a:solidFill>
                              <a:latin typeface="Cambria Math" panose="02040503050406030204" pitchFamily="18" charset="0"/>
                              <a:ea typeface="PMingLiU"/>
                              <a:cs typeface="Times New Roman" panose="02020603050405020304" pitchFamily="18" charset="0"/>
                            </a:rPr>
                            <m:t>1500</m:t>
                          </m:r>
                        </m:num>
                        <m:den>
                          <m:r>
                            <a:rPr lang="en-US" sz="3200" i="1">
                              <a:solidFill>
                                <a:srgbClr val="000000"/>
                              </a:solidFill>
                              <a:latin typeface="Cambria Math" panose="02040503050406030204" pitchFamily="18" charset="0"/>
                              <a:ea typeface="PMingLiU"/>
                              <a:cs typeface="Times New Roman" panose="02020603050405020304" pitchFamily="18" charset="0"/>
                            </a:rPr>
                            <m:t>𝑅</m:t>
                          </m:r>
                        </m:den>
                      </m:f>
                      <m:r>
                        <a:rPr lang="en-US" sz="3200" i="1">
                          <a:solidFill>
                            <a:srgbClr val="000000"/>
                          </a:solidFill>
                          <a:latin typeface="Cambria Math" panose="02040503050406030204" pitchFamily="18" charset="0"/>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tr</m:t>
                      </m:r>
                      <m:r>
                        <m:rPr>
                          <m:nor/>
                        </m:rPr>
                        <a:rPr lang="vi-VN" sz="3200">
                          <a:solidFill>
                            <a:srgbClr val="000000"/>
                          </a:solidFill>
                          <a:ea typeface="PMingLiU"/>
                          <a:cs typeface="Times New Roman" panose="02020603050405020304" pitchFamily="18" charset="0"/>
                        </a:rPr>
                        <m:t>ê</m:t>
                      </m:r>
                      <m:r>
                        <m:rPr>
                          <m:nor/>
                        </m:rPr>
                        <a:rPr lang="vi-VN" sz="3200">
                          <a:solidFill>
                            <a:srgbClr val="000000"/>
                          </a:solidFill>
                          <a:ea typeface="PMingLiU"/>
                          <a:cs typeface="Times New Roman" panose="02020603050405020304" pitchFamily="18" charset="0"/>
                        </a:rPr>
                        <m:t>n</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kho</m:t>
                      </m:r>
                      <m:r>
                        <m:rPr>
                          <m:nor/>
                        </m:rPr>
                        <a:rPr lang="vi-VN" sz="3200">
                          <a:solidFill>
                            <a:srgbClr val="000000"/>
                          </a:solidFill>
                          <a:ea typeface="PMingLiU"/>
                          <a:cs typeface="Times New Roman" panose="02020603050405020304" pitchFamily="18" charset="0"/>
                        </a:rPr>
                        <m:t>ả</m:t>
                      </m:r>
                      <m:r>
                        <m:rPr>
                          <m:nor/>
                        </m:rPr>
                        <a:rPr lang="vi-VN" sz="3200">
                          <a:solidFill>
                            <a:srgbClr val="000000"/>
                          </a:solidFill>
                          <a:ea typeface="PMingLiU"/>
                          <a:cs typeface="Times New Roman" panose="02020603050405020304" pitchFamily="18" charset="0"/>
                        </a:rPr>
                        <m:t>ng</m:t>
                      </m:r>
                      <m:r>
                        <a:rPr lang="en-US" sz="3200" b="0" i="1" smtClean="0">
                          <a:solidFill>
                            <a:srgbClr val="000000"/>
                          </a:solidFill>
                          <a:latin typeface="Cambria Math" panose="02040503050406030204" pitchFamily="18" charset="0"/>
                          <a:ea typeface="PMingLiU"/>
                          <a:cs typeface="Times New Roman" panose="02020603050405020304" pitchFamily="18" charset="0"/>
                        </a:rPr>
                        <m:t> </m:t>
                      </m:r>
                      <m:d>
                        <m:dPr>
                          <m:ctrlPr>
                            <a:rPr lang="en-US" sz="3200" i="1">
                              <a:solidFill>
                                <a:srgbClr val="000000"/>
                              </a:solidFill>
                              <a:effectLst/>
                              <a:latin typeface="Cambria Math" panose="02040503050406030204" pitchFamily="18" charset="0"/>
                              <a:ea typeface="PMingLiU"/>
                              <a:cs typeface="Times New Roman" panose="02020603050405020304" pitchFamily="18" charset="0"/>
                            </a:rPr>
                          </m:ctrlPr>
                        </m:dPr>
                        <m:e>
                          <m:r>
                            <a:rPr lang="vi-VN" sz="3200" i="1">
                              <a:solidFill>
                                <a:srgbClr val="000000"/>
                              </a:solidFill>
                              <a:effectLst/>
                              <a:latin typeface="Cambria Math" panose="02040503050406030204" pitchFamily="18" charset="0"/>
                              <a:ea typeface="PMingLiU"/>
                              <a:cs typeface="Times New Roman" panose="02020603050405020304" pitchFamily="18" charset="0"/>
                            </a:rPr>
                            <m:t>0;+∞</m:t>
                          </m:r>
                        </m:e>
                      </m:d>
                    </m:oMath>
                  </m:oMathPara>
                </a14:m>
                <a:endParaRPr lang="en-US" sz="3200">
                  <a:solidFill>
                    <a:srgbClr val="000000"/>
                  </a:solidFill>
                  <a:effectLst/>
                  <a:ea typeface="Arial" panose="020B0604020202020204" pitchFamily="34" charset="0"/>
                  <a:cs typeface="Times New Roman" panose="02020603050405020304" pitchFamily="18" charset="0"/>
                </a:endParaRPr>
              </a:p>
              <a:p>
                <a:pPr algn="just">
                  <a:lnSpc>
                    <a:spcPct val="110000"/>
                  </a:lnSpc>
                </a:pPr>
                <a14:m>
                  <m:oMathPara xmlns:m="http://schemas.openxmlformats.org/officeDocument/2006/math">
                    <m:oMathParaPr>
                      <m:jc m:val="center"/>
                    </m:oMathParaPr>
                    <m:oMath xmlns:m="http://schemas.openxmlformats.org/officeDocument/2006/math">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vi-VN" sz="3200" i="1">
                              <a:solidFill>
                                <a:srgbClr val="000000"/>
                              </a:solidFill>
                              <a:effectLst/>
                              <a:latin typeface="Cambria Math" panose="02040503050406030204" pitchFamily="18" charset="0"/>
                              <a:ea typeface="PMingLiU"/>
                              <a:cs typeface="Times New Roman" panose="02020603050405020304" pitchFamily="18" charset="0"/>
                            </a:rPr>
                            <m:t>𝑆</m:t>
                          </m:r>
                        </m:e>
                        <m:sup>
                          <m:r>
                            <a:rPr lang="vi-VN" sz="3200" i="1">
                              <a:solidFill>
                                <a:srgbClr val="000000"/>
                              </a:solidFill>
                              <a:effectLst/>
                              <a:latin typeface="Cambria Math" panose="02040503050406030204" pitchFamily="18" charset="0"/>
                              <a:ea typeface="PMingLiU"/>
                              <a:cs typeface="Times New Roman" panose="02020603050405020304" pitchFamily="18" charset="0"/>
                            </a:rPr>
                            <m:t>′</m:t>
                          </m:r>
                        </m:sup>
                      </m:sSup>
                      <m:r>
                        <a:rPr lang="vi-VN" sz="3200" i="1">
                          <a:solidFill>
                            <a:srgbClr val="000000"/>
                          </a:solidFill>
                          <a:effectLst/>
                          <a:latin typeface="Cambria Math" panose="02040503050406030204" pitchFamily="18" charset="0"/>
                          <a:ea typeface="PMingLiU"/>
                          <a:cs typeface="Times New Roman" panose="02020603050405020304" pitchFamily="18" charset="0"/>
                        </a:rPr>
                        <m:t>=4,8</m:t>
                      </m:r>
                      <m:r>
                        <a:rPr lang="vi-VN" sz="3200" i="1">
                          <a:solidFill>
                            <a:srgbClr val="000000"/>
                          </a:solidFill>
                          <a:effectLst/>
                          <a:latin typeface="Cambria Math" panose="02040503050406030204" pitchFamily="18" charset="0"/>
                          <a:ea typeface="PMingLiU"/>
                          <a:cs typeface="Times New Roman" panose="02020603050405020304" pitchFamily="18" charset="0"/>
                        </a:rPr>
                        <m:t>𝜋</m:t>
                      </m:r>
                      <m:r>
                        <a:rPr lang="vi-VN" sz="3200" i="1">
                          <a:solidFill>
                            <a:srgbClr val="000000"/>
                          </a:solidFill>
                          <a:effectLst/>
                          <a:latin typeface="Cambria Math" panose="02040503050406030204" pitchFamily="18" charset="0"/>
                          <a:ea typeface="PMingLiU"/>
                          <a:cs typeface="Times New Roman" panose="02020603050405020304" pitchFamily="18" charset="0"/>
                        </a:rPr>
                        <m:t>𝑅</m:t>
                      </m:r>
                      <m:r>
                        <a:rPr lang="vi-VN" sz="32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vi-VN" sz="3200" i="1">
                              <a:solidFill>
                                <a:srgbClr val="000000"/>
                              </a:solidFill>
                              <a:effectLst/>
                              <a:latin typeface="Cambria Math" panose="02040503050406030204" pitchFamily="18" charset="0"/>
                              <a:ea typeface="PMingLiU"/>
                              <a:cs typeface="Times New Roman" panose="02020603050405020304" pitchFamily="18" charset="0"/>
                            </a:rPr>
                            <m:t>1500</m:t>
                          </m:r>
                        </m:num>
                        <m:den>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vi-VN" sz="3200" i="1">
                                  <a:solidFill>
                                    <a:srgbClr val="000000"/>
                                  </a:solidFill>
                                  <a:effectLst/>
                                  <a:latin typeface="Cambria Math" panose="02040503050406030204" pitchFamily="18" charset="0"/>
                                  <a:ea typeface="PMingLiU"/>
                                  <a:cs typeface="Times New Roman" panose="02020603050405020304" pitchFamily="18" charset="0"/>
                                </a:rPr>
                                <m:t>𝑅</m:t>
                              </m:r>
                            </m:e>
                            <m:sup>
                              <m:r>
                                <a:rPr lang="vi-VN" sz="3200" i="1">
                                  <a:solidFill>
                                    <a:srgbClr val="000000"/>
                                  </a:solidFill>
                                  <a:effectLst/>
                                  <a:latin typeface="Cambria Math" panose="02040503050406030204" pitchFamily="18" charset="0"/>
                                  <a:ea typeface="PMingLiU"/>
                                  <a:cs typeface="Times New Roman" panose="02020603050405020304" pitchFamily="18" charset="0"/>
                                </a:rPr>
                                <m:t>2</m:t>
                              </m:r>
                            </m:sup>
                          </m:sSup>
                        </m:den>
                      </m:f>
                      <m:r>
                        <a:rPr lang="vi-VN" sz="3200" i="1">
                          <a:solidFill>
                            <a:srgbClr val="000000"/>
                          </a:solidFill>
                          <a:effectLst/>
                          <a:latin typeface="Cambria Math" panose="02040503050406030204" pitchFamily="18" charset="0"/>
                          <a:ea typeface="PMingLiU"/>
                          <a:cs typeface="Times New Roman" panose="02020603050405020304" pitchFamily="18" charset="0"/>
                        </a:rPr>
                        <m:t>;</m:t>
                      </m:r>
                      <m:r>
                        <a:rPr lang="en-US" sz="3200" b="0" i="1" smtClean="0">
                          <a:solidFill>
                            <a:srgbClr val="000000"/>
                          </a:solidFill>
                          <a:effectLst/>
                          <a:latin typeface="Cambria Math" panose="02040503050406030204" pitchFamily="18" charset="0"/>
                          <a:ea typeface="PMingLiU"/>
                          <a:cs typeface="Times New Roman" panose="02020603050405020304" pitchFamily="18" charset="0"/>
                        </a:rPr>
                        <m:t>  </m:t>
                      </m:r>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vi-VN" sz="3200" i="1">
                              <a:solidFill>
                                <a:srgbClr val="000000"/>
                              </a:solidFill>
                              <a:effectLst/>
                              <a:latin typeface="Cambria Math" panose="02040503050406030204" pitchFamily="18" charset="0"/>
                              <a:ea typeface="PMingLiU"/>
                              <a:cs typeface="Times New Roman" panose="02020603050405020304" pitchFamily="18" charset="0"/>
                            </a:rPr>
                            <m:t>𝑆</m:t>
                          </m:r>
                        </m:e>
                        <m:sup>
                          <m:r>
                            <a:rPr lang="vi-VN" sz="3200" i="1">
                              <a:solidFill>
                                <a:srgbClr val="000000"/>
                              </a:solidFill>
                              <a:effectLst/>
                              <a:latin typeface="Cambria Math" panose="02040503050406030204" pitchFamily="18" charset="0"/>
                              <a:ea typeface="PMingLiU"/>
                              <a:cs typeface="Times New Roman" panose="02020603050405020304" pitchFamily="18" charset="0"/>
                            </a:rPr>
                            <m:t>′</m:t>
                          </m:r>
                        </m:sup>
                      </m:sSup>
                      <m:r>
                        <a:rPr lang="vi-VN" sz="3200" i="1">
                          <a:solidFill>
                            <a:srgbClr val="000000"/>
                          </a:solidFill>
                          <a:effectLst/>
                          <a:latin typeface="Cambria Math" panose="02040503050406030204" pitchFamily="18" charset="0"/>
                          <a:ea typeface="PMingLiU"/>
                          <a:cs typeface="Times New Roman" panose="02020603050405020304" pitchFamily="18" charset="0"/>
                        </a:rPr>
                        <m:t>=0⇔</m:t>
                      </m:r>
                      <m:r>
                        <a:rPr lang="vi-VN" sz="3200" i="1">
                          <a:solidFill>
                            <a:srgbClr val="000000"/>
                          </a:solidFill>
                          <a:effectLst/>
                          <a:latin typeface="Cambria Math" panose="02040503050406030204" pitchFamily="18" charset="0"/>
                          <a:ea typeface="PMingLiU"/>
                          <a:cs typeface="Times New Roman" panose="02020603050405020304" pitchFamily="18" charset="0"/>
                        </a:rPr>
                        <m:t>𝑅</m:t>
                      </m:r>
                      <m:r>
                        <a:rPr lang="vi-VN" sz="3200" i="1">
                          <a:solidFill>
                            <a:srgbClr val="000000"/>
                          </a:solidFill>
                          <a:effectLst/>
                          <a:latin typeface="Cambria Math" panose="02040503050406030204" pitchFamily="18" charset="0"/>
                          <a:ea typeface="PMingLiU"/>
                          <a:cs typeface="Times New Roman" panose="02020603050405020304" pitchFamily="18" charset="0"/>
                        </a:rPr>
                        <m:t>=</m:t>
                      </m:r>
                      <m:rad>
                        <m:radPr>
                          <m:ctrlPr>
                            <a:rPr lang="en-US" sz="3200" i="1">
                              <a:solidFill>
                                <a:srgbClr val="000000"/>
                              </a:solidFill>
                              <a:effectLst/>
                              <a:latin typeface="Cambria Math" panose="02040503050406030204" pitchFamily="18" charset="0"/>
                              <a:ea typeface="PMingLiU"/>
                              <a:cs typeface="Times New Roman" panose="02020603050405020304" pitchFamily="18" charset="0"/>
                            </a:rPr>
                          </m:ctrlPr>
                        </m:radPr>
                        <m:deg>
                          <m:r>
                            <a:rPr lang="vi-VN"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g>
                        <m:e>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vi-VN" sz="3200" i="1">
                                  <a:solidFill>
                                    <a:srgbClr val="000000"/>
                                  </a:solidFill>
                                  <a:effectLst/>
                                  <a:latin typeface="Cambria Math" panose="02040503050406030204" pitchFamily="18" charset="0"/>
                                  <a:ea typeface="PMingLiU"/>
                                  <a:cs typeface="Times New Roman" panose="02020603050405020304" pitchFamily="18" charset="0"/>
                                </a:rPr>
                                <m:t>1500</m:t>
                              </m:r>
                            </m:num>
                            <m:den>
                              <m:r>
                                <a:rPr lang="vi-VN" sz="3200" i="1">
                                  <a:solidFill>
                                    <a:srgbClr val="000000"/>
                                  </a:solidFill>
                                  <a:effectLst/>
                                  <a:latin typeface="Cambria Math" panose="02040503050406030204" pitchFamily="18" charset="0"/>
                                  <a:ea typeface="PMingLiU"/>
                                  <a:cs typeface="Times New Roman" panose="02020603050405020304" pitchFamily="18" charset="0"/>
                                </a:rPr>
                                <m:t>4,8</m:t>
                              </m:r>
                              <m:r>
                                <a:rPr lang="vi-VN" sz="3200" i="1">
                                  <a:solidFill>
                                    <a:srgbClr val="000000"/>
                                  </a:solidFill>
                                  <a:effectLst/>
                                  <a:latin typeface="Cambria Math" panose="02040503050406030204" pitchFamily="18" charset="0"/>
                                  <a:ea typeface="PMingLiU"/>
                                  <a:cs typeface="Times New Roman" panose="02020603050405020304" pitchFamily="18" charset="0"/>
                                </a:rPr>
                                <m:t>𝜋</m:t>
                              </m:r>
                            </m:den>
                          </m:f>
                        </m:e>
                      </m:rad>
                    </m:oMath>
                  </m:oMathPara>
                </a14:m>
                <a:endParaRPr lang="en-US" sz="3200">
                  <a:solidFill>
                    <a:srgbClr val="000000"/>
                  </a:solidFill>
                  <a:effectLst/>
                  <a:ea typeface="Arial" panose="020B0604020202020204" pitchFamily="34" charset="0"/>
                  <a:cs typeface="Times New Roman" panose="02020603050405020304" pitchFamily="18" charset="0"/>
                </a:endParaRPr>
              </a:p>
              <a:p>
                <a:pPr algn="just">
                  <a:lnSpc>
                    <a:spcPct val="110000"/>
                  </a:lnSpc>
                </a:pPr>
                <a14:m>
                  <m:oMathPara xmlns:m="http://schemas.openxmlformats.org/officeDocument/2006/math">
                    <m:oMathParaPr>
                      <m:jc m:val="left"/>
                    </m:oMathParaPr>
                    <m:oMath xmlns:m="http://schemas.openxmlformats.org/officeDocument/2006/math">
                      <m:r>
                        <m:rPr>
                          <m:nor/>
                        </m:rPr>
                        <a:rPr lang="vi-VN" sz="3200">
                          <a:solidFill>
                            <a:srgbClr val="000000"/>
                          </a:solidFill>
                          <a:ea typeface="PMingLiU"/>
                          <a:cs typeface="Times New Roman" panose="02020603050405020304" pitchFamily="18" charset="0"/>
                        </a:rPr>
                        <m:t>Chi</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ph</m:t>
                      </m:r>
                      <m:r>
                        <m:rPr>
                          <m:nor/>
                        </m:rPr>
                        <a:rPr lang="vi-VN" sz="3200">
                          <a:solidFill>
                            <a:srgbClr val="000000"/>
                          </a:solidFill>
                          <a:ea typeface="PMingLiU"/>
                          <a:cs typeface="Times New Roman" panose="02020603050405020304" pitchFamily="18" charset="0"/>
                        </a:rPr>
                        <m:t>í </m:t>
                      </m:r>
                      <m:r>
                        <m:rPr>
                          <m:nor/>
                        </m:rPr>
                        <a:rPr lang="vi-VN" sz="3200">
                          <a:solidFill>
                            <a:srgbClr val="000000"/>
                          </a:solidFill>
                          <a:ea typeface="PMingLiU"/>
                          <a:cs typeface="Times New Roman" panose="02020603050405020304" pitchFamily="18" charset="0"/>
                        </a:rPr>
                        <m:t>v</m:t>
                      </m:r>
                      <m:r>
                        <m:rPr>
                          <m:nor/>
                        </m:rPr>
                        <a:rPr lang="vi-VN" sz="3200">
                          <a:solidFill>
                            <a:srgbClr val="000000"/>
                          </a:solidFill>
                          <a:ea typeface="PMingLiU"/>
                          <a:cs typeface="Times New Roman" panose="02020603050405020304" pitchFamily="18" charset="0"/>
                        </a:rPr>
                        <m:t>ậ</m:t>
                      </m:r>
                      <m:r>
                        <m:rPr>
                          <m:nor/>
                        </m:rPr>
                        <a:rPr lang="vi-VN" sz="3200">
                          <a:solidFill>
                            <a:srgbClr val="000000"/>
                          </a:solidFill>
                          <a:ea typeface="PMingLiU"/>
                          <a:cs typeface="Times New Roman" panose="02020603050405020304" pitchFamily="18" charset="0"/>
                        </a:rPr>
                        <m:t>t</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li</m:t>
                      </m:r>
                      <m:r>
                        <m:rPr>
                          <m:nor/>
                        </m:rPr>
                        <a:rPr lang="vi-VN" sz="3200">
                          <a:solidFill>
                            <a:srgbClr val="000000"/>
                          </a:solidFill>
                          <a:ea typeface="PMingLiU"/>
                          <a:cs typeface="Times New Roman" panose="02020603050405020304" pitchFamily="18" charset="0"/>
                        </a:rPr>
                        <m:t>ệ</m:t>
                      </m:r>
                      <m:r>
                        <m:rPr>
                          <m:nor/>
                        </m:rPr>
                        <a:rPr lang="vi-VN" sz="3200">
                          <a:solidFill>
                            <a:srgbClr val="000000"/>
                          </a:solidFill>
                          <a:ea typeface="PMingLiU"/>
                          <a:cs typeface="Times New Roman" panose="02020603050405020304" pitchFamily="18" charset="0"/>
                        </a:rPr>
                        <m:t>u</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s</m:t>
                      </m:r>
                      <m:r>
                        <m:rPr>
                          <m:nor/>
                        </m:rPr>
                        <a:rPr lang="vi-VN" sz="3200">
                          <a:solidFill>
                            <a:srgbClr val="000000"/>
                          </a:solidFill>
                          <a:ea typeface="PMingLiU"/>
                          <a:cs typeface="Times New Roman" panose="02020603050405020304" pitchFamily="18" charset="0"/>
                        </a:rPr>
                        <m:t>ả</m:t>
                      </m:r>
                      <m:r>
                        <m:rPr>
                          <m:nor/>
                        </m:rPr>
                        <a:rPr lang="vi-VN" sz="3200">
                          <a:solidFill>
                            <a:srgbClr val="000000"/>
                          </a:solidFill>
                          <a:ea typeface="PMingLiU"/>
                          <a:cs typeface="Times New Roman" panose="02020603050405020304" pitchFamily="18" charset="0"/>
                        </a:rPr>
                        <m:t>n</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xu</m:t>
                      </m:r>
                      <m:r>
                        <m:rPr>
                          <m:nor/>
                        </m:rPr>
                        <a:rPr lang="vi-VN" sz="3200">
                          <a:solidFill>
                            <a:srgbClr val="000000"/>
                          </a:solidFill>
                          <a:ea typeface="PMingLiU"/>
                          <a:cs typeface="Times New Roman" panose="02020603050405020304" pitchFamily="18" charset="0"/>
                        </a:rPr>
                        <m:t>ấ</m:t>
                      </m:r>
                      <m:r>
                        <m:rPr>
                          <m:nor/>
                        </m:rPr>
                        <a:rPr lang="vi-VN" sz="3200">
                          <a:solidFill>
                            <a:srgbClr val="000000"/>
                          </a:solidFill>
                          <a:ea typeface="PMingLiU"/>
                          <a:cs typeface="Times New Roman" panose="02020603050405020304" pitchFamily="18" charset="0"/>
                        </a:rPr>
                        <m:t>t</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nh</m:t>
                      </m:r>
                      <m:r>
                        <m:rPr>
                          <m:nor/>
                        </m:rPr>
                        <a:rPr lang="vi-VN" sz="3200">
                          <a:solidFill>
                            <a:srgbClr val="000000"/>
                          </a:solidFill>
                          <a:ea typeface="PMingLiU"/>
                          <a:cs typeface="Times New Roman" panose="02020603050405020304" pitchFamily="18" charset="0"/>
                        </a:rPr>
                        <m:t>ỏ </m:t>
                      </m:r>
                      <m:r>
                        <m:rPr>
                          <m:nor/>
                        </m:rPr>
                        <a:rPr lang="vi-VN" sz="3200">
                          <a:solidFill>
                            <a:srgbClr val="000000"/>
                          </a:solidFill>
                          <a:ea typeface="PMingLiU"/>
                          <a:cs typeface="Times New Roman" panose="02020603050405020304" pitchFamily="18" charset="0"/>
                        </a:rPr>
                        <m:t>nh</m:t>
                      </m:r>
                      <m:r>
                        <m:rPr>
                          <m:nor/>
                        </m:rPr>
                        <a:rPr lang="vi-VN" sz="3200">
                          <a:solidFill>
                            <a:srgbClr val="000000"/>
                          </a:solidFill>
                          <a:ea typeface="PMingLiU"/>
                          <a:cs typeface="Times New Roman" panose="02020603050405020304" pitchFamily="18" charset="0"/>
                        </a:rPr>
                        <m:t>ấ</m:t>
                      </m:r>
                      <m:r>
                        <m:rPr>
                          <m:nor/>
                        </m:rPr>
                        <a:rPr lang="vi-VN" sz="3200">
                          <a:solidFill>
                            <a:srgbClr val="000000"/>
                          </a:solidFill>
                          <a:ea typeface="PMingLiU"/>
                          <a:cs typeface="Times New Roman" panose="02020603050405020304" pitchFamily="18" charset="0"/>
                        </a:rPr>
                        <m:t>t</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khi</m:t>
                      </m:r>
                      <m:r>
                        <a:rPr lang="en-US" sz="3200" b="0" i="1" smtClean="0">
                          <a:solidFill>
                            <a:srgbClr val="000000"/>
                          </a:solidFill>
                          <a:latin typeface="Cambria Math" panose="02040503050406030204" pitchFamily="18" charset="0"/>
                          <a:ea typeface="PMingLiU"/>
                          <a:cs typeface="Times New Roman" panose="02020603050405020304" pitchFamily="18" charset="0"/>
                        </a:rPr>
                        <m:t> </m:t>
                      </m:r>
                      <m:r>
                        <a:rPr lang="vi-VN" sz="3200" i="1">
                          <a:solidFill>
                            <a:srgbClr val="000000"/>
                          </a:solidFill>
                          <a:effectLst/>
                          <a:latin typeface="Cambria Math" panose="02040503050406030204" pitchFamily="18" charset="0"/>
                          <a:ea typeface="PMingLiU"/>
                          <a:cs typeface="Times New Roman" panose="02020603050405020304" pitchFamily="18" charset="0"/>
                        </a:rPr>
                        <m:t>𝑅</m:t>
                      </m:r>
                      <m:r>
                        <a:rPr lang="vi-VN" sz="3200" i="1">
                          <a:solidFill>
                            <a:srgbClr val="000000"/>
                          </a:solidFill>
                          <a:effectLst/>
                          <a:latin typeface="Cambria Math" panose="02040503050406030204" pitchFamily="18" charset="0"/>
                          <a:ea typeface="PMingLiU"/>
                          <a:cs typeface="Times New Roman" panose="02020603050405020304" pitchFamily="18" charset="0"/>
                        </a:rPr>
                        <m:t>=</m:t>
                      </m:r>
                      <m:rad>
                        <m:radPr>
                          <m:ctrlPr>
                            <a:rPr lang="en-US" sz="3200" i="1">
                              <a:solidFill>
                                <a:srgbClr val="000000"/>
                              </a:solidFill>
                              <a:effectLst/>
                              <a:latin typeface="Cambria Math" panose="02040503050406030204" pitchFamily="18" charset="0"/>
                              <a:ea typeface="PMingLiU"/>
                              <a:cs typeface="Times New Roman" panose="02020603050405020304" pitchFamily="18" charset="0"/>
                            </a:rPr>
                          </m:ctrlPr>
                        </m:radPr>
                        <m:deg>
                          <m:r>
                            <a:rPr lang="vi-VN"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g>
                        <m:e>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vi-VN" sz="3200" i="1">
                                  <a:solidFill>
                                    <a:srgbClr val="000000"/>
                                  </a:solidFill>
                                  <a:effectLst/>
                                  <a:latin typeface="Cambria Math" panose="02040503050406030204" pitchFamily="18" charset="0"/>
                                  <a:ea typeface="PMingLiU"/>
                                  <a:cs typeface="Times New Roman" panose="02020603050405020304" pitchFamily="18" charset="0"/>
                                </a:rPr>
                                <m:t>1 500</m:t>
                              </m:r>
                            </m:num>
                            <m:den>
                              <m:r>
                                <a:rPr lang="vi-VN" sz="3200" i="1">
                                  <a:solidFill>
                                    <a:srgbClr val="000000"/>
                                  </a:solidFill>
                                  <a:effectLst/>
                                  <a:latin typeface="Cambria Math" panose="02040503050406030204" pitchFamily="18" charset="0"/>
                                  <a:ea typeface="PMingLiU"/>
                                  <a:cs typeface="Times New Roman" panose="02020603050405020304" pitchFamily="18" charset="0"/>
                                </a:rPr>
                                <m:t>4,8</m:t>
                              </m:r>
                              <m:r>
                                <a:rPr lang="vi-VN" sz="3200" i="1">
                                  <a:solidFill>
                                    <a:srgbClr val="000000"/>
                                  </a:solidFill>
                                  <a:effectLst/>
                                  <a:latin typeface="Cambria Math" panose="02040503050406030204" pitchFamily="18" charset="0"/>
                                  <a:ea typeface="PMingLiU"/>
                                  <a:cs typeface="Times New Roman" panose="02020603050405020304" pitchFamily="18" charset="0"/>
                                </a:rPr>
                                <m:t>𝜋</m:t>
                              </m:r>
                            </m:den>
                          </m:f>
                        </m:e>
                      </m:rad>
                      <m:r>
                        <a:rPr lang="en-US" sz="3200" b="0" i="0" smtClean="0">
                          <a:solidFill>
                            <a:srgbClr val="000000"/>
                          </a:solidFill>
                          <a:effectLst/>
                          <a:latin typeface="Cambria Math" panose="02040503050406030204" pitchFamily="18" charset="0"/>
                          <a:ea typeface="PMingLiU"/>
                          <a:cs typeface="Times New Roman" panose="02020603050405020304" pitchFamily="18" charset="0"/>
                        </a:rPr>
                        <m:t>.</m:t>
                      </m:r>
                    </m:oMath>
                  </m:oMathPara>
                </a14:m>
                <a:endParaRPr lang="en-US" sz="3200">
                  <a:solidFill>
                    <a:srgbClr val="000000"/>
                  </a:solidFill>
                  <a:effectLs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581226" y="3868909"/>
                <a:ext cx="16401974" cy="6456191"/>
              </a:xfrm>
              <a:prstGeom prst="rect">
                <a:avLst/>
              </a:prstGeom>
              <a:blipFill>
                <a:blip r:embed="rId5"/>
                <a:stretch>
                  <a:fillRect l="-929"/>
                </a:stretch>
              </a:blipFill>
            </p:spPr>
            <p:txBody>
              <a:bodyPr/>
              <a:lstStyle/>
              <a:p>
                <a:r>
                  <a:rPr lang="en-US">
                    <a:noFill/>
                  </a:rPr>
                  <a:t> </a:t>
                </a:r>
              </a:p>
            </p:txBody>
          </p:sp>
        </mc:Fallback>
      </mc:AlternateContent>
    </p:spTree>
    <p:extLst>
      <p:ext uri="{BB962C8B-B14F-4D97-AF65-F5344CB8AC3E}">
        <p14:creationId xmlns:p14="http://schemas.microsoft.com/office/powerpoint/2010/main" val="232965570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barn(inVertical)">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up)">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grpSp>
        <p:nvGrpSpPr>
          <p:cNvPr id="1034" name="Google Shape;1034;p54"/>
          <p:cNvGrpSpPr/>
          <p:nvPr/>
        </p:nvGrpSpPr>
        <p:grpSpPr>
          <a:xfrm rot="3763400" flipH="1">
            <a:off x="787342" y="848464"/>
            <a:ext cx="2290812" cy="1339812"/>
            <a:chOff x="623825" y="2132600"/>
            <a:chExt cx="1413750" cy="826850"/>
          </a:xfrm>
        </p:grpSpPr>
        <p:sp>
          <p:nvSpPr>
            <p:cNvPr id="1035" name="Google Shape;1035;p54"/>
            <p:cNvSpPr/>
            <p:nvPr/>
          </p:nvSpPr>
          <p:spPr>
            <a:xfrm>
              <a:off x="623825" y="2132600"/>
              <a:ext cx="1413750" cy="826850"/>
            </a:xfrm>
            <a:custGeom>
              <a:avLst/>
              <a:gdLst/>
              <a:ahLst/>
              <a:cxnLst/>
              <a:rect l="l" t="t" r="r" b="b"/>
              <a:pathLst>
                <a:path w="56550" h="33074" extrusionOk="0">
                  <a:moveTo>
                    <a:pt x="41775" y="8148"/>
                  </a:moveTo>
                  <a:cubicBezTo>
                    <a:pt x="44392" y="8148"/>
                    <a:pt x="46628" y="9983"/>
                    <a:pt x="47128" y="12567"/>
                  </a:cubicBezTo>
                  <a:cubicBezTo>
                    <a:pt x="47698" y="15519"/>
                    <a:pt x="45761" y="18387"/>
                    <a:pt x="42809" y="18958"/>
                  </a:cubicBezTo>
                  <a:lnTo>
                    <a:pt x="41823" y="19148"/>
                  </a:lnTo>
                  <a:cubicBezTo>
                    <a:pt x="41916" y="19027"/>
                    <a:pt x="42005" y="18902"/>
                    <a:pt x="42090" y="18774"/>
                  </a:cubicBezTo>
                  <a:cubicBezTo>
                    <a:pt x="43325" y="16947"/>
                    <a:pt x="43775" y="14748"/>
                    <a:pt x="43357" y="12586"/>
                  </a:cubicBezTo>
                  <a:cubicBezTo>
                    <a:pt x="43031" y="10892"/>
                    <a:pt x="42203" y="9376"/>
                    <a:pt x="40981" y="8206"/>
                  </a:cubicBezTo>
                  <a:cubicBezTo>
                    <a:pt x="41192" y="8176"/>
                    <a:pt x="41404" y="8156"/>
                    <a:pt x="41616" y="8150"/>
                  </a:cubicBezTo>
                  <a:cubicBezTo>
                    <a:pt x="41669" y="8149"/>
                    <a:pt x="41722" y="8148"/>
                    <a:pt x="41775" y="8148"/>
                  </a:cubicBezTo>
                  <a:close/>
                  <a:moveTo>
                    <a:pt x="35259" y="14043"/>
                  </a:moveTo>
                  <a:cubicBezTo>
                    <a:pt x="35278" y="14043"/>
                    <a:pt x="35297" y="14050"/>
                    <a:pt x="35313" y="14062"/>
                  </a:cubicBezTo>
                  <a:cubicBezTo>
                    <a:pt x="35339" y="14077"/>
                    <a:pt x="35355" y="14103"/>
                    <a:pt x="35360" y="14131"/>
                  </a:cubicBezTo>
                  <a:cubicBezTo>
                    <a:pt x="35369" y="14191"/>
                    <a:pt x="35331" y="14247"/>
                    <a:pt x="35273" y="14261"/>
                  </a:cubicBezTo>
                  <a:lnTo>
                    <a:pt x="16794" y="17834"/>
                  </a:lnTo>
                  <a:cubicBezTo>
                    <a:pt x="15380" y="18107"/>
                    <a:pt x="14215" y="19109"/>
                    <a:pt x="13730" y="20467"/>
                  </a:cubicBezTo>
                  <a:cubicBezTo>
                    <a:pt x="13245" y="21824"/>
                    <a:pt x="13513" y="23337"/>
                    <a:pt x="14435" y="24444"/>
                  </a:cubicBezTo>
                  <a:lnTo>
                    <a:pt x="12238" y="24870"/>
                  </a:lnTo>
                  <a:cubicBezTo>
                    <a:pt x="12071" y="24902"/>
                    <a:pt x="11902" y="24921"/>
                    <a:pt x="11732" y="24926"/>
                  </a:cubicBezTo>
                  <a:cubicBezTo>
                    <a:pt x="11703" y="24927"/>
                    <a:pt x="11673" y="24927"/>
                    <a:pt x="11644" y="24927"/>
                  </a:cubicBezTo>
                  <a:cubicBezTo>
                    <a:pt x="10165" y="24927"/>
                    <a:pt x="8852" y="23850"/>
                    <a:pt x="8570" y="22390"/>
                  </a:cubicBezTo>
                  <a:cubicBezTo>
                    <a:pt x="8242" y="20693"/>
                    <a:pt x="9351" y="19052"/>
                    <a:pt x="11050" y="18723"/>
                  </a:cubicBezTo>
                  <a:lnTo>
                    <a:pt x="35254" y="14043"/>
                  </a:lnTo>
                  <a:cubicBezTo>
                    <a:pt x="35255" y="14043"/>
                    <a:pt x="35257" y="14043"/>
                    <a:pt x="35259" y="14043"/>
                  </a:cubicBezTo>
                  <a:close/>
                  <a:moveTo>
                    <a:pt x="41789" y="1"/>
                  </a:moveTo>
                  <a:cubicBezTo>
                    <a:pt x="41656" y="1"/>
                    <a:pt x="41521" y="3"/>
                    <a:pt x="41387" y="7"/>
                  </a:cubicBezTo>
                  <a:cubicBezTo>
                    <a:pt x="40650" y="28"/>
                    <a:pt x="39915" y="109"/>
                    <a:pt x="39190" y="248"/>
                  </a:cubicBezTo>
                  <a:lnTo>
                    <a:pt x="15237" y="4882"/>
                  </a:lnTo>
                  <a:cubicBezTo>
                    <a:pt x="13028" y="5309"/>
                    <a:pt x="11583" y="7445"/>
                    <a:pt x="12010" y="9654"/>
                  </a:cubicBezTo>
                  <a:cubicBezTo>
                    <a:pt x="12047" y="9843"/>
                    <a:pt x="12095" y="10029"/>
                    <a:pt x="12157" y="10212"/>
                  </a:cubicBezTo>
                  <a:lnTo>
                    <a:pt x="9502" y="10725"/>
                  </a:lnTo>
                  <a:cubicBezTo>
                    <a:pt x="6545" y="11297"/>
                    <a:pt x="3987" y="12986"/>
                    <a:pt x="2300" y="15482"/>
                  </a:cubicBezTo>
                  <a:cubicBezTo>
                    <a:pt x="614" y="17978"/>
                    <a:pt x="0" y="20982"/>
                    <a:pt x="571" y="23938"/>
                  </a:cubicBezTo>
                  <a:cubicBezTo>
                    <a:pt x="1605" y="29279"/>
                    <a:pt x="6227" y="33074"/>
                    <a:pt x="11630" y="33074"/>
                  </a:cubicBezTo>
                  <a:cubicBezTo>
                    <a:pt x="11741" y="33074"/>
                    <a:pt x="11852" y="33072"/>
                    <a:pt x="11963" y="33069"/>
                  </a:cubicBezTo>
                  <a:cubicBezTo>
                    <a:pt x="12575" y="33051"/>
                    <a:pt x="13185" y="32984"/>
                    <a:pt x="13785" y="32867"/>
                  </a:cubicBezTo>
                  <a:lnTo>
                    <a:pt x="44356" y="26954"/>
                  </a:lnTo>
                  <a:cubicBezTo>
                    <a:pt x="51718" y="25529"/>
                    <a:pt x="56549" y="18381"/>
                    <a:pt x="55126" y="11018"/>
                  </a:cubicBezTo>
                  <a:cubicBezTo>
                    <a:pt x="53881" y="4578"/>
                    <a:pt x="48307" y="1"/>
                    <a:pt x="41789"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54"/>
            <p:cNvSpPr/>
            <p:nvPr/>
          </p:nvSpPr>
          <p:spPr>
            <a:xfrm>
              <a:off x="692300" y="2198950"/>
              <a:ext cx="1273175" cy="694200"/>
            </a:xfrm>
            <a:custGeom>
              <a:avLst/>
              <a:gdLst/>
              <a:ahLst/>
              <a:cxnLst/>
              <a:rect l="l" t="t" r="r" b="b"/>
              <a:pathLst>
                <a:path w="50927" h="27768" extrusionOk="0">
                  <a:moveTo>
                    <a:pt x="39034" y="0"/>
                  </a:moveTo>
                  <a:cubicBezTo>
                    <a:pt x="38348" y="0"/>
                    <a:pt x="37652" y="65"/>
                    <a:pt x="36954" y="200"/>
                  </a:cubicBezTo>
                  <a:lnTo>
                    <a:pt x="12999" y="4834"/>
                  </a:lnTo>
                  <a:cubicBezTo>
                    <a:pt x="12229" y="4983"/>
                    <a:pt x="11726" y="5729"/>
                    <a:pt x="11875" y="6499"/>
                  </a:cubicBezTo>
                  <a:cubicBezTo>
                    <a:pt x="12006" y="7178"/>
                    <a:pt x="12602" y="7649"/>
                    <a:pt x="13269" y="7649"/>
                  </a:cubicBezTo>
                  <a:cubicBezTo>
                    <a:pt x="13358" y="7649"/>
                    <a:pt x="13449" y="7641"/>
                    <a:pt x="13540" y="7623"/>
                  </a:cubicBezTo>
                  <a:lnTo>
                    <a:pt x="37493" y="2989"/>
                  </a:lnTo>
                  <a:cubicBezTo>
                    <a:pt x="38011" y="2890"/>
                    <a:pt x="38526" y="2842"/>
                    <a:pt x="39035" y="2842"/>
                  </a:cubicBezTo>
                  <a:cubicBezTo>
                    <a:pt x="42843" y="2842"/>
                    <a:pt x="46245" y="5536"/>
                    <a:pt x="46993" y="9408"/>
                  </a:cubicBezTo>
                  <a:cubicBezTo>
                    <a:pt x="47841" y="13797"/>
                    <a:pt x="44960" y="18059"/>
                    <a:pt x="40573" y="18908"/>
                  </a:cubicBezTo>
                  <a:lnTo>
                    <a:pt x="10002" y="24821"/>
                  </a:lnTo>
                  <a:cubicBezTo>
                    <a:pt x="9633" y="24892"/>
                    <a:pt x="9266" y="24927"/>
                    <a:pt x="8903" y="24927"/>
                  </a:cubicBezTo>
                  <a:cubicBezTo>
                    <a:pt x="6191" y="24927"/>
                    <a:pt x="3761" y="23003"/>
                    <a:pt x="3226" y="20241"/>
                  </a:cubicBezTo>
                  <a:cubicBezTo>
                    <a:pt x="2620" y="17105"/>
                    <a:pt x="4671" y="14071"/>
                    <a:pt x="7807" y="13465"/>
                  </a:cubicBezTo>
                  <a:lnTo>
                    <a:pt x="31989" y="8788"/>
                  </a:lnTo>
                  <a:cubicBezTo>
                    <a:pt x="32166" y="8754"/>
                    <a:pt x="32343" y="8737"/>
                    <a:pt x="32517" y="8737"/>
                  </a:cubicBezTo>
                  <a:cubicBezTo>
                    <a:pt x="33814" y="8737"/>
                    <a:pt x="34970" y="9655"/>
                    <a:pt x="35225" y="10976"/>
                  </a:cubicBezTo>
                  <a:cubicBezTo>
                    <a:pt x="35515" y="12471"/>
                    <a:pt x="34534" y="13923"/>
                    <a:pt x="33039" y="14212"/>
                  </a:cubicBezTo>
                  <a:lnTo>
                    <a:pt x="14558" y="17787"/>
                  </a:lnTo>
                  <a:cubicBezTo>
                    <a:pt x="13788" y="17936"/>
                    <a:pt x="13285" y="18680"/>
                    <a:pt x="13434" y="19451"/>
                  </a:cubicBezTo>
                  <a:cubicBezTo>
                    <a:pt x="13565" y="20130"/>
                    <a:pt x="14161" y="20601"/>
                    <a:pt x="14827" y="20601"/>
                  </a:cubicBezTo>
                  <a:cubicBezTo>
                    <a:pt x="14916" y="20601"/>
                    <a:pt x="15007" y="20592"/>
                    <a:pt x="15098" y="20575"/>
                  </a:cubicBezTo>
                  <a:lnTo>
                    <a:pt x="33578" y="17002"/>
                  </a:lnTo>
                  <a:cubicBezTo>
                    <a:pt x="36611" y="16414"/>
                    <a:pt x="38601" y="13469"/>
                    <a:pt x="38014" y="10437"/>
                  </a:cubicBezTo>
                  <a:cubicBezTo>
                    <a:pt x="37496" y="7758"/>
                    <a:pt x="35151" y="5897"/>
                    <a:pt x="32522" y="5897"/>
                  </a:cubicBezTo>
                  <a:cubicBezTo>
                    <a:pt x="32168" y="5897"/>
                    <a:pt x="31810" y="5931"/>
                    <a:pt x="31450" y="6000"/>
                  </a:cubicBezTo>
                  <a:lnTo>
                    <a:pt x="7267" y="10677"/>
                  </a:lnTo>
                  <a:cubicBezTo>
                    <a:pt x="5005" y="11113"/>
                    <a:pt x="3050" y="12406"/>
                    <a:pt x="1760" y="14314"/>
                  </a:cubicBezTo>
                  <a:cubicBezTo>
                    <a:pt x="470" y="16222"/>
                    <a:pt x="1" y="18519"/>
                    <a:pt x="438" y="20780"/>
                  </a:cubicBezTo>
                  <a:cubicBezTo>
                    <a:pt x="1235" y="24898"/>
                    <a:pt x="4855" y="27768"/>
                    <a:pt x="8903" y="27768"/>
                  </a:cubicBezTo>
                  <a:cubicBezTo>
                    <a:pt x="8985" y="27768"/>
                    <a:pt x="9066" y="27766"/>
                    <a:pt x="9148" y="27764"/>
                  </a:cubicBezTo>
                  <a:cubicBezTo>
                    <a:pt x="9616" y="27750"/>
                    <a:pt x="10082" y="27699"/>
                    <a:pt x="10541" y="27609"/>
                  </a:cubicBezTo>
                  <a:lnTo>
                    <a:pt x="41112" y="21696"/>
                  </a:lnTo>
                  <a:cubicBezTo>
                    <a:pt x="47037" y="20549"/>
                    <a:pt x="50927" y="14796"/>
                    <a:pt x="49781" y="8869"/>
                  </a:cubicBezTo>
                  <a:cubicBezTo>
                    <a:pt x="48771" y="3642"/>
                    <a:pt x="44174" y="0"/>
                    <a:pt x="390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54"/>
            <p:cNvSpPr/>
            <p:nvPr/>
          </p:nvSpPr>
          <p:spPr>
            <a:xfrm>
              <a:off x="677450" y="2182275"/>
              <a:ext cx="1270075" cy="694275"/>
            </a:xfrm>
            <a:custGeom>
              <a:avLst/>
              <a:gdLst/>
              <a:ahLst/>
              <a:cxnLst/>
              <a:rect l="l" t="t" r="r" b="b"/>
              <a:pathLst>
                <a:path w="50803" h="27771" extrusionOk="0">
                  <a:moveTo>
                    <a:pt x="39522" y="0"/>
                  </a:moveTo>
                  <a:cubicBezTo>
                    <a:pt x="38823" y="0"/>
                    <a:pt x="38120" y="67"/>
                    <a:pt x="37419" y="203"/>
                  </a:cubicBezTo>
                  <a:lnTo>
                    <a:pt x="13466" y="4837"/>
                  </a:lnTo>
                  <a:cubicBezTo>
                    <a:pt x="12689" y="4981"/>
                    <a:pt x="12181" y="5729"/>
                    <a:pt x="12329" y="6503"/>
                  </a:cubicBezTo>
                  <a:cubicBezTo>
                    <a:pt x="12461" y="7182"/>
                    <a:pt x="13056" y="7653"/>
                    <a:pt x="13722" y="7653"/>
                  </a:cubicBezTo>
                  <a:cubicBezTo>
                    <a:pt x="13815" y="7653"/>
                    <a:pt x="13910" y="7644"/>
                    <a:pt x="14005" y="7625"/>
                  </a:cubicBezTo>
                  <a:lnTo>
                    <a:pt x="37960" y="2991"/>
                  </a:lnTo>
                  <a:cubicBezTo>
                    <a:pt x="38478" y="2891"/>
                    <a:pt x="38998" y="2841"/>
                    <a:pt x="39515" y="2841"/>
                  </a:cubicBezTo>
                  <a:cubicBezTo>
                    <a:pt x="41116" y="2841"/>
                    <a:pt x="42681" y="3317"/>
                    <a:pt x="44038" y="4234"/>
                  </a:cubicBezTo>
                  <a:cubicBezTo>
                    <a:pt x="45832" y="5448"/>
                    <a:pt x="47046" y="7284"/>
                    <a:pt x="47458" y="9411"/>
                  </a:cubicBezTo>
                  <a:cubicBezTo>
                    <a:pt x="47870" y="11537"/>
                    <a:pt x="47428" y="13696"/>
                    <a:pt x="46215" y="15490"/>
                  </a:cubicBezTo>
                  <a:cubicBezTo>
                    <a:pt x="45003" y="17284"/>
                    <a:pt x="43165" y="18498"/>
                    <a:pt x="41038" y="18910"/>
                  </a:cubicBezTo>
                  <a:lnTo>
                    <a:pt x="10468" y="24823"/>
                  </a:lnTo>
                  <a:cubicBezTo>
                    <a:pt x="10097" y="24894"/>
                    <a:pt x="9728" y="24929"/>
                    <a:pt x="9364" y="24929"/>
                  </a:cubicBezTo>
                  <a:cubicBezTo>
                    <a:pt x="6648" y="24929"/>
                    <a:pt x="4227" y="23007"/>
                    <a:pt x="3692" y="20242"/>
                  </a:cubicBezTo>
                  <a:cubicBezTo>
                    <a:pt x="3086" y="17112"/>
                    <a:pt x="5140" y="14072"/>
                    <a:pt x="8271" y="13466"/>
                  </a:cubicBezTo>
                  <a:lnTo>
                    <a:pt x="32454" y="8790"/>
                  </a:lnTo>
                  <a:cubicBezTo>
                    <a:pt x="32628" y="8757"/>
                    <a:pt x="32802" y="8741"/>
                    <a:pt x="32973" y="8741"/>
                  </a:cubicBezTo>
                  <a:cubicBezTo>
                    <a:pt x="34271" y="8741"/>
                    <a:pt x="35427" y="9658"/>
                    <a:pt x="35682" y="10979"/>
                  </a:cubicBezTo>
                  <a:cubicBezTo>
                    <a:pt x="35971" y="12474"/>
                    <a:pt x="34997" y="13920"/>
                    <a:pt x="33504" y="14214"/>
                  </a:cubicBezTo>
                  <a:lnTo>
                    <a:pt x="15025" y="17789"/>
                  </a:lnTo>
                  <a:cubicBezTo>
                    <a:pt x="14254" y="17937"/>
                    <a:pt x="13751" y="18682"/>
                    <a:pt x="13900" y="19452"/>
                  </a:cubicBezTo>
                  <a:cubicBezTo>
                    <a:pt x="14032" y="20131"/>
                    <a:pt x="14627" y="20603"/>
                    <a:pt x="15293" y="20603"/>
                  </a:cubicBezTo>
                  <a:cubicBezTo>
                    <a:pt x="15382" y="20603"/>
                    <a:pt x="15473" y="20594"/>
                    <a:pt x="15564" y="20576"/>
                  </a:cubicBezTo>
                  <a:lnTo>
                    <a:pt x="34043" y="17003"/>
                  </a:lnTo>
                  <a:cubicBezTo>
                    <a:pt x="37104" y="16438"/>
                    <a:pt x="39117" y="13486"/>
                    <a:pt x="38526" y="10429"/>
                  </a:cubicBezTo>
                  <a:cubicBezTo>
                    <a:pt x="38008" y="7748"/>
                    <a:pt x="35659" y="5890"/>
                    <a:pt x="33031" y="5890"/>
                  </a:cubicBezTo>
                  <a:cubicBezTo>
                    <a:pt x="32663" y="5890"/>
                    <a:pt x="32289" y="5926"/>
                    <a:pt x="31914" y="6002"/>
                  </a:cubicBezTo>
                  <a:lnTo>
                    <a:pt x="7732" y="10680"/>
                  </a:lnTo>
                  <a:cubicBezTo>
                    <a:pt x="3063" y="11582"/>
                    <a:pt x="0" y="16114"/>
                    <a:pt x="903" y="20783"/>
                  </a:cubicBezTo>
                  <a:cubicBezTo>
                    <a:pt x="1340" y="23044"/>
                    <a:pt x="2632" y="25001"/>
                    <a:pt x="4542" y="26290"/>
                  </a:cubicBezTo>
                  <a:cubicBezTo>
                    <a:pt x="5983" y="27264"/>
                    <a:pt x="7647" y="27771"/>
                    <a:pt x="9351" y="27771"/>
                  </a:cubicBezTo>
                  <a:cubicBezTo>
                    <a:pt x="9434" y="27771"/>
                    <a:pt x="9516" y="27770"/>
                    <a:pt x="9599" y="27767"/>
                  </a:cubicBezTo>
                  <a:cubicBezTo>
                    <a:pt x="10072" y="27753"/>
                    <a:pt x="10543" y="27702"/>
                    <a:pt x="11008" y="27611"/>
                  </a:cubicBezTo>
                  <a:lnTo>
                    <a:pt x="41577" y="21698"/>
                  </a:lnTo>
                  <a:cubicBezTo>
                    <a:pt x="44448" y="21143"/>
                    <a:pt x="46931" y="19502"/>
                    <a:pt x="48569" y="17081"/>
                  </a:cubicBezTo>
                  <a:cubicBezTo>
                    <a:pt x="50206" y="14659"/>
                    <a:pt x="50802" y="11742"/>
                    <a:pt x="50246" y="8872"/>
                  </a:cubicBezTo>
                  <a:cubicBezTo>
                    <a:pt x="49691" y="6001"/>
                    <a:pt x="48051" y="3518"/>
                    <a:pt x="45629" y="1880"/>
                  </a:cubicBezTo>
                  <a:cubicBezTo>
                    <a:pt x="43797" y="643"/>
                    <a:pt x="41685" y="0"/>
                    <a:pt x="39522"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 name="Rectangle 6"/>
          <p:cNvSpPr/>
          <p:nvPr/>
        </p:nvSpPr>
        <p:spPr>
          <a:xfrm>
            <a:off x="2133600" y="3679485"/>
            <a:ext cx="14199401" cy="3902415"/>
          </a:xfrm>
          <a:prstGeom prst="rect">
            <a:avLst/>
          </a:prstGeom>
        </p:spPr>
        <p:txBody>
          <a:bodyPr wrap="square">
            <a:spAutoFit/>
          </a:bodyPr>
          <a:lstStyle/>
          <a:p>
            <a:pPr marL="514350" lvl="0" indent="-514350" algn="just" defTabSz="1371600">
              <a:lnSpc>
                <a:spcPct val="200000"/>
              </a:lnSpc>
              <a:spcBef>
                <a:spcPts val="600"/>
              </a:spcBef>
              <a:spcAft>
                <a:spcPts val="600"/>
              </a:spcAft>
              <a:buClr>
                <a:srgbClr val="000000"/>
              </a:buClr>
              <a:buFont typeface="Wingdings" panose="05000000000000000000" pitchFamily="2" charset="2"/>
              <a:buChar char="q"/>
            </a:pPr>
            <a:r>
              <a:rPr lang="vi-VN" sz="4000" kern="100">
                <a:solidFill>
                  <a:srgbClr val="000000"/>
                </a:solidFill>
                <a:latin typeface="Arial"/>
                <a:ea typeface="Calibri" panose="020F0502020204030204" pitchFamily="34" charset="0"/>
                <a:cs typeface="Times New Roman" panose="02020603050405020304" pitchFamily="18" charset="0"/>
                <a:sym typeface="Arial"/>
              </a:rPr>
              <a:t>Ghi nhớ kiến thức trong bài. </a:t>
            </a:r>
          </a:p>
          <a:p>
            <a:pPr marL="514350" lvl="0" indent="-514350" algn="just" defTabSz="1371600">
              <a:lnSpc>
                <a:spcPct val="200000"/>
              </a:lnSpc>
              <a:spcBef>
                <a:spcPts val="600"/>
              </a:spcBef>
              <a:spcAft>
                <a:spcPts val="600"/>
              </a:spcAft>
              <a:buClr>
                <a:srgbClr val="000000"/>
              </a:buClr>
              <a:buFont typeface="Wingdings" panose="05000000000000000000" pitchFamily="2" charset="2"/>
              <a:buChar char="q"/>
            </a:pPr>
            <a:r>
              <a:rPr lang="vi-VN" sz="4000" kern="100">
                <a:solidFill>
                  <a:srgbClr val="000000"/>
                </a:solidFill>
                <a:latin typeface="Arial"/>
                <a:ea typeface="Calibri" panose="020F0502020204030204" pitchFamily="34" charset="0"/>
                <a:cs typeface="Times New Roman" panose="02020603050405020304" pitchFamily="18" charset="0"/>
                <a:sym typeface="Arial"/>
              </a:rPr>
              <a:t>Hoàn thành các bài tập trong SBT</a:t>
            </a:r>
          </a:p>
          <a:p>
            <a:pPr marL="514350" lvl="0" indent="-514350" algn="just" defTabSz="1371600">
              <a:lnSpc>
                <a:spcPct val="200000"/>
              </a:lnSpc>
              <a:spcBef>
                <a:spcPts val="600"/>
              </a:spcBef>
              <a:spcAft>
                <a:spcPts val="600"/>
              </a:spcAft>
              <a:buClr>
                <a:srgbClr val="000000"/>
              </a:buClr>
              <a:buFont typeface="Wingdings" panose="05000000000000000000" pitchFamily="2" charset="2"/>
              <a:buChar char="q"/>
            </a:pPr>
            <a:r>
              <a:rPr lang="vi-VN" sz="4000" kern="100">
                <a:solidFill>
                  <a:srgbClr val="000000"/>
                </a:solidFill>
                <a:latin typeface="Arial"/>
                <a:ea typeface="Calibri" panose="020F0502020204030204" pitchFamily="34" charset="0"/>
                <a:cs typeface="Times New Roman" panose="02020603050405020304" pitchFamily="18" charset="0"/>
                <a:sym typeface="Arial"/>
              </a:rPr>
              <a:t>Chuẩn bị bài mới: </a:t>
            </a:r>
            <a:r>
              <a:rPr lang="vi-VN" sz="4000" b="1" i="1" kern="100">
                <a:solidFill>
                  <a:srgbClr val="000000"/>
                </a:solidFill>
                <a:latin typeface="Arial"/>
                <a:ea typeface="Calibri" panose="020F0502020204030204" pitchFamily="34" charset="0"/>
                <a:cs typeface="Times New Roman" panose="02020603050405020304" pitchFamily="18" charset="0"/>
                <a:sym typeface="Arial"/>
              </a:rPr>
              <a:t>“Đường tiệm cận của đồ thị hàm số”.</a:t>
            </a:r>
          </a:p>
        </p:txBody>
      </p:sp>
      <p:sp>
        <p:nvSpPr>
          <p:cNvPr id="8" name="Rectangle 7"/>
          <p:cNvSpPr/>
          <p:nvPr/>
        </p:nvSpPr>
        <p:spPr>
          <a:xfrm>
            <a:off x="4457937" y="1657171"/>
            <a:ext cx="9791463" cy="1200329"/>
          </a:xfrm>
          <a:prstGeom prst="rect">
            <a:avLst/>
          </a:prstGeom>
        </p:spPr>
        <p:txBody>
          <a:bodyPr wrap="none">
            <a:spAutoFit/>
          </a:bodyPr>
          <a:lstStyle/>
          <a:p>
            <a:pPr algn="ctr" defTabSz="1828800">
              <a:buClr>
                <a:srgbClr val="143E63"/>
              </a:buClr>
              <a:buSzPts val="3000"/>
              <a:defRPr/>
            </a:pPr>
            <a:r>
              <a:rPr lang="vi-VN" sz="7200" b="1" kern="0">
                <a:solidFill>
                  <a:srgbClr val="313F60"/>
                </a:solidFill>
                <a:latin typeface="Arial"/>
                <a:cs typeface="Arial"/>
                <a:sym typeface="Merriweather Sans"/>
              </a:rPr>
              <a:t>HƯỚNG DẪN VỀ NHÀ</a:t>
            </a:r>
          </a:p>
        </p:txBody>
      </p:sp>
    </p:spTree>
    <p:extLst>
      <p:ext uri="{BB962C8B-B14F-4D97-AF65-F5344CB8AC3E}">
        <p14:creationId xmlns:p14="http://schemas.microsoft.com/office/powerpoint/2010/main" val="18127157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grpSp>
        <p:nvGrpSpPr>
          <p:cNvPr id="1210" name="Google Shape;1210;p59"/>
          <p:cNvGrpSpPr/>
          <p:nvPr/>
        </p:nvGrpSpPr>
        <p:grpSpPr>
          <a:xfrm rot="-918224">
            <a:off x="628965" y="6835703"/>
            <a:ext cx="2222110" cy="2754930"/>
            <a:chOff x="5941675" y="2793025"/>
            <a:chExt cx="1395750" cy="1730425"/>
          </a:xfrm>
        </p:grpSpPr>
        <p:sp>
          <p:nvSpPr>
            <p:cNvPr id="1211" name="Google Shape;1211;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4" name="Google Shape;1234;p59"/>
          <p:cNvGrpSpPr/>
          <p:nvPr/>
        </p:nvGrpSpPr>
        <p:grpSpPr>
          <a:xfrm rot="486744">
            <a:off x="2762601" y="6867183"/>
            <a:ext cx="2172028" cy="2692496"/>
            <a:chOff x="5941675" y="2793025"/>
            <a:chExt cx="1395750" cy="1730425"/>
          </a:xfrm>
        </p:grpSpPr>
        <p:sp>
          <p:nvSpPr>
            <p:cNvPr id="1235" name="Google Shape;1235;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p:cNvSpPr/>
          <p:nvPr/>
        </p:nvSpPr>
        <p:spPr>
          <a:xfrm>
            <a:off x="1716447" y="952500"/>
            <a:ext cx="14935200" cy="4431983"/>
          </a:xfrm>
          <a:prstGeom prst="rect">
            <a:avLst/>
          </a:prstGeom>
        </p:spPr>
        <p:txBody>
          <a:bodyPr wrap="square">
            <a:spAutoFit/>
          </a:bodyPr>
          <a:lstStyle/>
          <a:p>
            <a:pPr lvl="0" algn="ctr" defTabSz="1828800">
              <a:lnSpc>
                <a:spcPct val="150000"/>
              </a:lnSpc>
              <a:spcBef>
                <a:spcPts val="1200"/>
              </a:spcBef>
              <a:spcAft>
                <a:spcPts val="1200"/>
              </a:spcAft>
              <a:buClr>
                <a:srgbClr val="003849"/>
              </a:buClr>
              <a:buSzPts val="2800"/>
              <a:defRPr/>
            </a:pPr>
            <a:r>
              <a:rPr lang="vi-VN" sz="9400" b="1" kern="0">
                <a:solidFill>
                  <a:srgbClr val="003849"/>
                </a:solidFill>
                <a:sym typeface="Pangolin"/>
              </a:rPr>
              <a:t>CẢM ƠN </a:t>
            </a:r>
            <a:r>
              <a:rPr lang="en-US" sz="9400" b="1" kern="0">
                <a:solidFill>
                  <a:srgbClr val="003849"/>
                </a:solidFill>
                <a:sym typeface="Pangolin"/>
              </a:rPr>
              <a:t>TẤT CẢ </a:t>
            </a:r>
            <a:r>
              <a:rPr lang="vi-VN" sz="9400" b="1" kern="0">
                <a:solidFill>
                  <a:srgbClr val="003849"/>
                </a:solidFill>
                <a:sym typeface="Pangolin"/>
              </a:rPr>
              <a:t>CÁC EM</a:t>
            </a:r>
            <a:br>
              <a:rPr lang="vi-VN" sz="9400" b="1" kern="0">
                <a:solidFill>
                  <a:srgbClr val="003849"/>
                </a:solidFill>
                <a:sym typeface="Pangolin"/>
              </a:rPr>
            </a:br>
            <a:r>
              <a:rPr lang="vi-VN" sz="9400" b="1" kern="0">
                <a:solidFill>
                  <a:srgbClr val="003849"/>
                </a:solidFill>
                <a:sym typeface="Pangolin"/>
              </a:rPr>
              <a:t>ĐÃ THAM GIA TIẾT HỌC!</a:t>
            </a:r>
            <a:endParaRPr lang="en-US" sz="9400" b="1" kern="0">
              <a:solidFill>
                <a:srgbClr val="003849"/>
              </a:solidFill>
              <a:sym typeface="Pangolin"/>
            </a:endParaRPr>
          </a:p>
        </p:txBody>
      </p:sp>
    </p:spTree>
    <p:extLst>
      <p:ext uri="{BB962C8B-B14F-4D97-AF65-F5344CB8AC3E}">
        <p14:creationId xmlns:p14="http://schemas.microsoft.com/office/powerpoint/2010/main" val="3808866679"/>
      </p:ext>
    </p:extLst>
  </p:cSld>
  <p:clrMapOvr>
    <a:masterClrMapping/>
  </p:clrMapOvr>
  <mc:AlternateContent xmlns:mc="http://schemas.openxmlformats.org/markup-compatibility/2006" xmlns:p14="http://schemas.microsoft.com/office/powerpoint/2010/main">
    <mc:Choice Requires="p14">
      <p:transition spd="med" p14:dur="700">
        <p:blinds/>
      </p:transition>
    </mc:Choice>
    <mc:Fallback xmlns="">
      <p:transition spd="med">
        <p:blind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147010" y="495300"/>
                <a:ext cx="16916400" cy="965777"/>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q"/>
                </a:pPr>
                <a:r>
                  <a:rPr lang="vi-VN" sz="3700" b="1">
                    <a:solidFill>
                      <a:srgbClr val="C00000"/>
                    </a:solidFill>
                    <a:ea typeface="Times New Roman" panose="02020603050405020304" pitchFamily="18" charset="0"/>
                    <a:cs typeface="Times New Roman" panose="02020603050405020304" pitchFamily="18" charset="0"/>
                  </a:rPr>
                  <a:t>HĐ1: </a:t>
                </a:r>
                <a:r>
                  <a:rPr lang="en-US" sz="3700">
                    <a:solidFill>
                      <a:srgbClr val="000000"/>
                    </a:solidFill>
                    <a:ea typeface="Arial" panose="020B0604020202020204" pitchFamily="34" charset="0"/>
                    <a:cs typeface="Times New Roman" panose="02020603050405020304" pitchFamily="18" charset="0"/>
                  </a:rPr>
                  <a:t>Cho hàm số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3700">
                    <a:solidFill>
                      <a:srgbClr val="000000"/>
                    </a:solidFill>
                    <a:effectLst/>
                    <a:ea typeface="PMingLiU"/>
                    <a:cs typeface="Times New Roman" panose="02020603050405020304" pitchFamily="18" charset="0"/>
                  </a:rPr>
                  <a:t> với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d>
                      <m:dPr>
                        <m:begChr m:val="["/>
                        <m:endChr m:val="]"/>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0">
                            <a:solidFill>
                              <a:srgbClr val="000000"/>
                            </a:solidFill>
                            <a:effectLst/>
                            <a:latin typeface="Cambria Math" panose="02040503050406030204" pitchFamily="18" charset="0"/>
                            <a:ea typeface="PMingLiU"/>
                            <a:cs typeface="Times New Roman" panose="02020603050405020304" pitchFamily="18" charset="0"/>
                          </a:rPr>
                          <m:t>0;3</m:t>
                        </m:r>
                      </m:e>
                    </m:d>
                  </m:oMath>
                </a14:m>
                <a:r>
                  <a:rPr lang="en-US" sz="3700">
                    <a:solidFill>
                      <a:srgbClr val="000000"/>
                    </a:solidFill>
                    <a:effectLst/>
                    <a:ea typeface="PMingLiU"/>
                    <a:cs typeface="Times New Roman" panose="02020603050405020304" pitchFamily="18" charset="0"/>
                  </a:rPr>
                  <a:t>, có đồ thị như Hình 1.15.</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7010" y="495300"/>
                <a:ext cx="16916400" cy="965777"/>
              </a:xfrm>
              <a:prstGeom prst="rect">
                <a:avLst/>
              </a:prstGeom>
              <a:blipFill>
                <a:blip r:embed="rId3"/>
                <a:stretch>
                  <a:fillRect l="-1009" r="-36" b="-11321"/>
                </a:stretch>
              </a:blipFill>
            </p:spPr>
            <p:txBody>
              <a:bodyPr/>
              <a:lstStyle/>
              <a:p>
                <a:r>
                  <a:rPr lang="en-US">
                    <a:noFill/>
                  </a:rPr>
                  <a:t> </a:t>
                </a:r>
              </a:p>
            </p:txBody>
          </p:sp>
        </mc:Fallback>
      </mc:AlternateContent>
      <p:grpSp>
        <p:nvGrpSpPr>
          <p:cNvPr id="13" name="Group 12"/>
          <p:cNvGrpSpPr/>
          <p:nvPr/>
        </p:nvGrpSpPr>
        <p:grpSpPr>
          <a:xfrm>
            <a:off x="457200" y="495300"/>
            <a:ext cx="165316" cy="9225426"/>
            <a:chOff x="8745443" y="310101"/>
            <a:chExt cx="82658" cy="4612713"/>
          </a:xfrm>
        </p:grpSpPr>
        <p:cxnSp>
          <p:nvCxnSpPr>
            <p:cNvPr id="7" name="Straight Connector 6"/>
            <p:cNvCxnSpPr/>
            <p:nvPr/>
          </p:nvCxnSpPr>
          <p:spPr>
            <a:xfrm>
              <a:off x="8745443"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625642" y="9738773"/>
            <a:ext cx="16222318" cy="165986"/>
            <a:chOff x="604298" y="4921483"/>
            <a:chExt cx="8111159" cy="82993"/>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02199"/>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4"/>
          <a:stretch>
            <a:fillRect/>
          </a:stretch>
        </p:blipFill>
        <p:spPr>
          <a:xfrm rot="17593382">
            <a:off x="16025118" y="7449167"/>
            <a:ext cx="2566566" cy="257109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348410" y="1898920"/>
            <a:ext cx="5357118" cy="512895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47010" y="1617955"/>
                <a:ext cx="10591800" cy="3800336"/>
              </a:xfrm>
              <a:prstGeom prst="rect">
                <a:avLst/>
              </a:prstGeom>
            </p:spPr>
            <p:txBody>
              <a:bodyPr wrap="square">
                <a:spAutoFit/>
              </a:bodyPr>
              <a:lstStyle/>
              <a:p>
                <a:pPr lvl="0" algn="just">
                  <a:lnSpc>
                    <a:spcPct val="165000"/>
                  </a:lnSpc>
                  <a:spcBef>
                    <a:spcPts val="300"/>
                  </a:spcBef>
                  <a:spcAft>
                    <a:spcPts val="300"/>
                  </a:spcAft>
                </a:pPr>
                <a:r>
                  <a:rPr lang="en-US" sz="3700">
                    <a:solidFill>
                      <a:srgbClr val="000000"/>
                    </a:solidFill>
                    <a:ea typeface="PMingLiU"/>
                    <a:cs typeface="Times New Roman" panose="02020603050405020304" pitchFamily="18" charset="0"/>
                  </a:rPr>
                  <a:t>a) Giá trị lớn nhất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𝑀</m:t>
                    </m:r>
                  </m:oMath>
                </a14:m>
                <a:r>
                  <a:rPr lang="en-US" sz="3700">
                    <a:solidFill>
                      <a:srgbClr val="000000"/>
                    </a:solidFill>
                    <a:ea typeface="PMingLiU"/>
                    <a:cs typeface="Times New Roman" panose="02020603050405020304" pitchFamily="18" charset="0"/>
                  </a:rPr>
                  <a:t> của hàm số trên đoạn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[0;3] </m:t>
                    </m:r>
                  </m:oMath>
                </a14:m>
                <a:r>
                  <a:rPr lang="en-US" sz="3700">
                    <a:solidFill>
                      <a:srgbClr val="000000"/>
                    </a:solidFill>
                    <a:ea typeface="PMingLiU"/>
                    <a:cs typeface="Times New Roman" panose="02020603050405020304" pitchFamily="18" charset="0"/>
                  </a:rPr>
                  <a:t>là bao nhiêu? Tìm </a:t>
                </a:r>
                <a14:m>
                  <m:oMath xmlns:m="http://schemas.openxmlformats.org/officeDocument/2006/math">
                    <m:sSub>
                      <m:sSubPr>
                        <m:ctrlPr>
                          <a:rPr lang="en-US" sz="3700" i="1">
                            <a:solidFill>
                              <a:srgbClr val="000000"/>
                            </a:solidFill>
                            <a:latin typeface="Cambria Math" panose="02040503050406030204" pitchFamily="18" charset="0"/>
                            <a:ea typeface="PMingLiU"/>
                            <a:cs typeface="Times New Roman" panose="02020603050405020304" pitchFamily="18" charset="0"/>
                          </a:rPr>
                        </m:ctrlPr>
                      </m:sSubPr>
                      <m:e>
                        <m:r>
                          <a:rPr lang="en-US" sz="3700" i="1">
                            <a:solidFill>
                              <a:srgbClr val="000000"/>
                            </a:solidFill>
                            <a:latin typeface="Cambria Math" panose="02040503050406030204" pitchFamily="18" charset="0"/>
                            <a:ea typeface="PMingLiU"/>
                            <a:cs typeface="Times New Roman" panose="02020603050405020304" pitchFamily="18" charset="0"/>
                          </a:rPr>
                          <m:t>𝑥</m:t>
                        </m:r>
                      </m:e>
                      <m:sub>
                        <m:r>
                          <a:rPr lang="en-US" sz="3700" i="1">
                            <a:solidFill>
                              <a:srgbClr val="000000"/>
                            </a:solidFill>
                            <a:latin typeface="Cambria Math" panose="02040503050406030204" pitchFamily="18" charset="0"/>
                            <a:ea typeface="PMingLiU"/>
                            <a:cs typeface="Times New Roman" panose="02020603050405020304" pitchFamily="18" charset="0"/>
                          </a:rPr>
                          <m:t>0</m:t>
                        </m:r>
                      </m:sub>
                    </m:sSub>
                  </m:oMath>
                </a14:m>
                <a:r>
                  <a:rPr lang="en-US" sz="3700">
                    <a:solidFill>
                      <a:srgbClr val="000000"/>
                    </a:solidFill>
                    <a:ea typeface="PMingLiU"/>
                    <a:cs typeface="Times New Roman" panose="02020603050405020304" pitchFamily="18" charset="0"/>
                  </a:rPr>
                  <a:t> sao cho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𝑓</m:t>
                    </m:r>
                    <m:d>
                      <m:dPr>
                        <m:ctrlPr>
                          <a:rPr lang="en-US" sz="3700" i="1">
                            <a:solidFill>
                              <a:srgbClr val="000000"/>
                            </a:solidFill>
                            <a:latin typeface="Cambria Math" panose="02040503050406030204" pitchFamily="18" charset="0"/>
                            <a:ea typeface="PMingLiU"/>
                            <a:cs typeface="Times New Roman" panose="02020603050405020304" pitchFamily="18" charset="0"/>
                          </a:rPr>
                        </m:ctrlPr>
                      </m:dPr>
                      <m:e>
                        <m:sSub>
                          <m:sSubPr>
                            <m:ctrlPr>
                              <a:rPr lang="en-US" sz="3700" i="1">
                                <a:solidFill>
                                  <a:srgbClr val="000000"/>
                                </a:solidFill>
                                <a:latin typeface="Cambria Math" panose="02040503050406030204" pitchFamily="18" charset="0"/>
                                <a:ea typeface="PMingLiU"/>
                                <a:cs typeface="Times New Roman" panose="02020603050405020304" pitchFamily="18" charset="0"/>
                              </a:rPr>
                            </m:ctrlPr>
                          </m:sSubPr>
                          <m:e>
                            <m:r>
                              <a:rPr lang="en-US" sz="3700" i="1">
                                <a:solidFill>
                                  <a:srgbClr val="000000"/>
                                </a:solidFill>
                                <a:latin typeface="Cambria Math" panose="02040503050406030204" pitchFamily="18" charset="0"/>
                                <a:ea typeface="PMingLiU"/>
                                <a:cs typeface="Times New Roman" panose="02020603050405020304" pitchFamily="18" charset="0"/>
                              </a:rPr>
                              <m:t>𝑥</m:t>
                            </m:r>
                          </m:e>
                          <m:sub>
                            <m:r>
                              <a:rPr lang="en-US" sz="3700" i="1">
                                <a:solidFill>
                                  <a:srgbClr val="000000"/>
                                </a:solidFill>
                                <a:latin typeface="Cambria Math" panose="02040503050406030204" pitchFamily="18" charset="0"/>
                                <a:ea typeface="PMingLiU"/>
                                <a:cs typeface="Times New Roman" panose="02020603050405020304" pitchFamily="18" charset="0"/>
                              </a:rPr>
                              <m:t>0</m:t>
                            </m:r>
                          </m:sub>
                        </m:sSub>
                      </m:e>
                    </m:d>
                    <m:r>
                      <a:rPr lang="en-US" sz="3700" i="1">
                        <a:solidFill>
                          <a:srgbClr val="000000"/>
                        </a:solidFill>
                        <a:latin typeface="Cambria Math" panose="02040503050406030204" pitchFamily="18" charset="0"/>
                        <a:ea typeface="PMingLiU"/>
                        <a:cs typeface="Times New Roman" panose="02020603050405020304" pitchFamily="18" charset="0"/>
                      </a:rPr>
                      <m:t>=</m:t>
                    </m:r>
                    <m:r>
                      <a:rPr lang="en-US" sz="3700" i="1">
                        <a:solidFill>
                          <a:srgbClr val="000000"/>
                        </a:solidFill>
                        <a:latin typeface="Cambria Math" panose="02040503050406030204" pitchFamily="18" charset="0"/>
                        <a:ea typeface="PMingLiU"/>
                        <a:cs typeface="Times New Roman" panose="02020603050405020304" pitchFamily="18" charset="0"/>
                      </a:rPr>
                      <m:t>𝑀</m:t>
                    </m:r>
                  </m:oMath>
                </a14:m>
                <a:r>
                  <a:rPr lang="en-US" sz="3700">
                    <a:solidFill>
                      <a:srgbClr val="000000"/>
                    </a:solidFill>
                    <a:ea typeface="PMingLiU"/>
                    <a:cs typeface="Times New Roman" panose="02020603050405020304" pitchFamily="18" charset="0"/>
                  </a:rPr>
                  <a:t>.</a:t>
                </a:r>
                <a:endParaRPr lang="en-US" sz="3700">
                  <a:solidFill>
                    <a:srgbClr val="000000"/>
                  </a:solidFill>
                  <a:ea typeface="Arial" panose="020B0604020202020204" pitchFamily="34" charset="0"/>
                  <a:cs typeface="Times New Roman" panose="02020603050405020304" pitchFamily="18" charset="0"/>
                </a:endParaRPr>
              </a:p>
              <a:p>
                <a:pPr lvl="0" algn="just">
                  <a:lnSpc>
                    <a:spcPct val="165000"/>
                  </a:lnSpc>
                  <a:spcBef>
                    <a:spcPts val="300"/>
                  </a:spcBef>
                  <a:spcAft>
                    <a:spcPts val="300"/>
                  </a:spcAft>
                </a:pPr>
                <a:r>
                  <a:rPr lang="en-US" sz="3700">
                    <a:solidFill>
                      <a:srgbClr val="000000"/>
                    </a:solidFill>
                    <a:ea typeface="PMingLiU"/>
                    <a:cs typeface="Times New Roman" panose="02020603050405020304" pitchFamily="18" charset="0"/>
                  </a:rPr>
                  <a:t>b) Giá trị nhỏ nhất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𝑚</m:t>
                    </m:r>
                  </m:oMath>
                </a14:m>
                <a:r>
                  <a:rPr lang="en-US" sz="3700">
                    <a:solidFill>
                      <a:srgbClr val="000000"/>
                    </a:solidFill>
                    <a:ea typeface="PMingLiU"/>
                    <a:cs typeface="Times New Roman" panose="02020603050405020304" pitchFamily="18" charset="0"/>
                  </a:rPr>
                  <a:t> của hàm số trên đoạn </a:t>
                </a:r>
                <a14:m>
                  <m:oMath xmlns:m="http://schemas.openxmlformats.org/officeDocument/2006/math">
                    <m:d>
                      <m:dPr>
                        <m:begChr m:val="["/>
                        <m:endChr m:val="]"/>
                        <m:ctrlPr>
                          <a:rPr lang="en-US" sz="3700" i="1">
                            <a:solidFill>
                              <a:srgbClr val="000000"/>
                            </a:solidFill>
                            <a:latin typeface="Cambria Math" panose="02040503050406030204" pitchFamily="18" charset="0"/>
                            <a:ea typeface="PMingLiU"/>
                            <a:cs typeface="Times New Roman" panose="02020603050405020304" pitchFamily="18" charset="0"/>
                          </a:rPr>
                        </m:ctrlPr>
                      </m:dPr>
                      <m:e>
                        <m:r>
                          <a:rPr lang="en-US" sz="3700">
                            <a:solidFill>
                              <a:srgbClr val="000000"/>
                            </a:solidFill>
                            <a:latin typeface="Cambria Math" panose="02040503050406030204" pitchFamily="18" charset="0"/>
                            <a:ea typeface="PMingLiU"/>
                            <a:cs typeface="Times New Roman" panose="02020603050405020304" pitchFamily="18" charset="0"/>
                          </a:rPr>
                          <m:t>0;3</m:t>
                        </m:r>
                      </m:e>
                    </m:d>
                  </m:oMath>
                </a14:m>
                <a:r>
                  <a:rPr lang="en-US" sz="3700">
                    <a:solidFill>
                      <a:srgbClr val="000000"/>
                    </a:solidFill>
                    <a:ea typeface="PMingLiU"/>
                    <a:cs typeface="Times New Roman" panose="02020603050405020304" pitchFamily="18" charset="0"/>
                  </a:rPr>
                  <a:t> là bao nhiêu? Tìm </a:t>
                </a:r>
                <a14:m>
                  <m:oMath xmlns:m="http://schemas.openxmlformats.org/officeDocument/2006/math">
                    <m:sSub>
                      <m:sSubPr>
                        <m:ctrlPr>
                          <a:rPr lang="en-US" sz="3700" i="1">
                            <a:solidFill>
                              <a:srgbClr val="000000"/>
                            </a:solidFill>
                            <a:latin typeface="Cambria Math" panose="02040503050406030204" pitchFamily="18" charset="0"/>
                            <a:ea typeface="PMingLiU"/>
                            <a:cs typeface="Times New Roman" panose="02020603050405020304" pitchFamily="18" charset="0"/>
                          </a:rPr>
                        </m:ctrlPr>
                      </m:sSubPr>
                      <m:e>
                        <m:r>
                          <a:rPr lang="en-US" sz="3700" i="1">
                            <a:solidFill>
                              <a:srgbClr val="000000"/>
                            </a:solidFill>
                            <a:latin typeface="Cambria Math" panose="02040503050406030204" pitchFamily="18" charset="0"/>
                            <a:ea typeface="PMingLiU"/>
                            <a:cs typeface="Times New Roman" panose="02020603050405020304" pitchFamily="18" charset="0"/>
                          </a:rPr>
                          <m:t>𝑥</m:t>
                        </m:r>
                      </m:e>
                      <m:sub>
                        <m:r>
                          <a:rPr lang="en-US" sz="3700" i="1">
                            <a:solidFill>
                              <a:srgbClr val="000000"/>
                            </a:solidFill>
                            <a:latin typeface="Cambria Math" panose="02040503050406030204" pitchFamily="18" charset="0"/>
                            <a:ea typeface="PMingLiU"/>
                            <a:cs typeface="Times New Roman" panose="02020603050405020304" pitchFamily="18" charset="0"/>
                          </a:rPr>
                          <m:t>0</m:t>
                        </m:r>
                      </m:sub>
                    </m:sSub>
                  </m:oMath>
                </a14:m>
                <a:r>
                  <a:rPr lang="en-US" sz="3700">
                    <a:solidFill>
                      <a:srgbClr val="000000"/>
                    </a:solidFill>
                    <a:ea typeface="PMingLiU"/>
                    <a:cs typeface="Times New Roman" panose="02020603050405020304" pitchFamily="18" charset="0"/>
                  </a:rPr>
                  <a:t> sao cho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𝑓</m:t>
                    </m:r>
                    <m:d>
                      <m:dPr>
                        <m:ctrlPr>
                          <a:rPr lang="en-US" sz="3700" i="1">
                            <a:solidFill>
                              <a:srgbClr val="000000"/>
                            </a:solidFill>
                            <a:latin typeface="Cambria Math" panose="02040503050406030204" pitchFamily="18" charset="0"/>
                            <a:ea typeface="PMingLiU"/>
                            <a:cs typeface="Times New Roman" panose="02020603050405020304" pitchFamily="18" charset="0"/>
                          </a:rPr>
                        </m:ctrlPr>
                      </m:dPr>
                      <m:e>
                        <m:sSub>
                          <m:sSubPr>
                            <m:ctrlPr>
                              <a:rPr lang="en-US" sz="3700" i="1">
                                <a:solidFill>
                                  <a:srgbClr val="000000"/>
                                </a:solidFill>
                                <a:latin typeface="Cambria Math" panose="02040503050406030204" pitchFamily="18" charset="0"/>
                                <a:ea typeface="PMingLiU"/>
                                <a:cs typeface="Times New Roman" panose="02020603050405020304" pitchFamily="18" charset="0"/>
                              </a:rPr>
                            </m:ctrlPr>
                          </m:sSubPr>
                          <m:e>
                            <m:r>
                              <a:rPr lang="en-US" sz="3700" i="1">
                                <a:solidFill>
                                  <a:srgbClr val="000000"/>
                                </a:solidFill>
                                <a:latin typeface="Cambria Math" panose="02040503050406030204" pitchFamily="18" charset="0"/>
                                <a:ea typeface="PMingLiU"/>
                                <a:cs typeface="Times New Roman" panose="02020603050405020304" pitchFamily="18" charset="0"/>
                              </a:rPr>
                              <m:t>𝑥</m:t>
                            </m:r>
                          </m:e>
                          <m:sub>
                            <m:r>
                              <a:rPr lang="en-US" sz="3700" i="1">
                                <a:solidFill>
                                  <a:srgbClr val="000000"/>
                                </a:solidFill>
                                <a:latin typeface="Cambria Math" panose="02040503050406030204" pitchFamily="18" charset="0"/>
                                <a:ea typeface="PMingLiU"/>
                                <a:cs typeface="Times New Roman" panose="02020603050405020304" pitchFamily="18" charset="0"/>
                              </a:rPr>
                              <m:t>0</m:t>
                            </m:r>
                          </m:sub>
                        </m:sSub>
                      </m:e>
                    </m:d>
                    <m:r>
                      <a:rPr lang="en-US" sz="3700" i="1">
                        <a:solidFill>
                          <a:srgbClr val="000000"/>
                        </a:solidFill>
                        <a:latin typeface="Cambria Math" panose="02040503050406030204" pitchFamily="18" charset="0"/>
                        <a:ea typeface="PMingLiU"/>
                        <a:cs typeface="Times New Roman" panose="02020603050405020304" pitchFamily="18" charset="0"/>
                      </a:rPr>
                      <m:t>=</m:t>
                    </m:r>
                    <m:r>
                      <a:rPr lang="en-US" sz="3700" i="1">
                        <a:solidFill>
                          <a:srgbClr val="000000"/>
                        </a:solidFill>
                        <a:latin typeface="Cambria Math" panose="02040503050406030204" pitchFamily="18" charset="0"/>
                        <a:ea typeface="PMingLiU"/>
                        <a:cs typeface="Times New Roman" panose="02020603050405020304" pitchFamily="18" charset="0"/>
                      </a:rPr>
                      <m:t>𝑚</m:t>
                    </m:r>
                  </m:oMath>
                </a14:m>
                <a:r>
                  <a:rPr lang="en-US" sz="3700">
                    <a:solidFill>
                      <a:srgbClr val="000000"/>
                    </a:solidFill>
                    <a:ea typeface="PMingLiU"/>
                    <a:cs typeface="Times New Roman" panose="02020603050405020304" pitchFamily="18" charset="0"/>
                  </a:rPr>
                  <a:t>.</a:t>
                </a:r>
                <a:endParaRPr lang="en-US" sz="3700">
                  <a:solidFill>
                    <a:srgbClr val="000000"/>
                  </a:solidFil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7010" y="1617955"/>
                <a:ext cx="10591800" cy="3800336"/>
              </a:xfrm>
              <a:prstGeom prst="rect">
                <a:avLst/>
              </a:prstGeom>
              <a:blipFill>
                <a:blip r:embed="rId7"/>
                <a:stretch>
                  <a:fillRect l="-1784" r="-1784" b="-5128"/>
                </a:stretch>
              </a:blipFill>
            </p:spPr>
            <p:txBody>
              <a:bodyPr/>
              <a:lstStyle/>
              <a:p>
                <a:r>
                  <a:rPr lang="en-US">
                    <a:noFill/>
                  </a:rPr>
                  <a:t> </a:t>
                </a:r>
              </a:p>
            </p:txBody>
          </p:sp>
        </mc:Fallback>
      </mc:AlternateContent>
      <p:sp>
        <p:nvSpPr>
          <p:cNvPr id="16" name="Rectangle 15"/>
          <p:cNvSpPr/>
          <p:nvPr/>
        </p:nvSpPr>
        <p:spPr>
          <a:xfrm>
            <a:off x="2743200" y="6066592"/>
            <a:ext cx="1265090" cy="677108"/>
          </a:xfrm>
          <a:prstGeom prst="rect">
            <a:avLst/>
          </a:prstGeom>
        </p:spPr>
        <p:txBody>
          <a:bodyPr wrap="none">
            <a:spAutoFit/>
          </a:bodyPr>
          <a:lstStyle/>
          <a:p>
            <a:pPr algn="ctr" defTabSz="1828800">
              <a:buClr>
                <a:srgbClr val="000000"/>
              </a:buClr>
              <a:tabLst>
                <a:tab pos="723900" algn="l"/>
              </a:tabLst>
            </a:pPr>
            <a:r>
              <a:rPr lang="en-US" sz="3700" b="1" i="1" u="sng" kern="100">
                <a:solidFill>
                  <a:srgbClr val="0070C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1147010" y="7200900"/>
                <a:ext cx="9144000" cy="1848839"/>
              </a:xfrm>
              <a:prstGeom prst="rect">
                <a:avLst/>
              </a:prstGeom>
            </p:spPr>
            <p:txBody>
              <a:bodyPr>
                <a:spAutoFit/>
              </a:bodyPr>
              <a:lstStyle/>
              <a:p>
                <a:pPr algn="just">
                  <a:lnSpc>
                    <a:spcPct val="150000"/>
                  </a:lnSpc>
                  <a:spcBef>
                    <a:spcPts val="600"/>
                  </a:spcBef>
                  <a:spcAft>
                    <a:spcPts val="600"/>
                  </a:spcAft>
                </a:pPr>
                <a:r>
                  <a:rPr lang="en-US" sz="3700">
                    <a:solidFill>
                      <a:srgbClr val="000000"/>
                    </a:solidFill>
                    <a:ea typeface="Arial" panose="020B0604020202020204" pitchFamily="34" charset="0"/>
                    <a:cs typeface="Times New Roman" panose="02020603050405020304" pitchFamily="18" charset="0"/>
                  </a:rPr>
                  <a:t>a) Giá trị lớn nhất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oMath>
                </a14:m>
                <a:r>
                  <a:rPr lang="en-US" sz="3700">
                    <a:solidFill>
                      <a:srgbClr val="000000"/>
                    </a:solidFill>
                    <a:effectLst/>
                    <a:ea typeface="PMingLiU"/>
                    <a:cs typeface="Times New Roman" panose="02020603050405020304" pitchFamily="18" charset="0"/>
                  </a:rPr>
                  <a:t> tại </a:t>
                </a:r>
                <a14:m>
                  <m:oMath xmlns:m="http://schemas.openxmlformats.org/officeDocument/2006/math">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r>
                      <a:rPr lang="en-US" sz="3700" i="1">
                        <a:solidFill>
                          <a:srgbClr val="000000"/>
                        </a:solidFill>
                        <a:effectLst/>
                        <a:latin typeface="Cambria Math" panose="02040503050406030204" pitchFamily="18" charset="0"/>
                        <a:ea typeface="PMingLiU"/>
                        <a:cs typeface="Times New Roman" panose="02020603050405020304" pitchFamily="18" charset="0"/>
                      </a:rPr>
                      <m:t>=3</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700">
                    <a:solidFill>
                      <a:srgbClr val="000000"/>
                    </a:solidFill>
                    <a:effectLst/>
                    <a:ea typeface="Arial" panose="020B0604020202020204" pitchFamily="34" charset="0"/>
                    <a:cs typeface="Times New Roman" panose="02020603050405020304" pitchFamily="18" charset="0"/>
                  </a:rPr>
                  <a:t>b) Giá trị nhỏ nhất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m:t>
                    </m:r>
                    <m:r>
                      <a:rPr lang="en-US" sz="3700" i="1">
                        <a:solidFill>
                          <a:srgbClr val="000000"/>
                        </a:solidFill>
                        <a:effectLst/>
                        <a:latin typeface="Cambria Math" panose="02040503050406030204" pitchFamily="18" charset="0"/>
                        <a:ea typeface="PMingLiU"/>
                        <a:cs typeface="Times New Roman" panose="02020603050405020304" pitchFamily="18" charset="0"/>
                      </a:rPr>
                      <m:t>=−1</m:t>
                    </m:r>
                  </m:oMath>
                </a14:m>
                <a:r>
                  <a:rPr lang="en-US" sz="3700">
                    <a:solidFill>
                      <a:srgbClr val="000000"/>
                    </a:solidFill>
                    <a:effectLst/>
                    <a:ea typeface="PMingLiU"/>
                    <a:cs typeface="Times New Roman" panose="02020603050405020304" pitchFamily="18" charset="0"/>
                  </a:rPr>
                  <a:t> tại </a:t>
                </a:r>
                <a14:m>
                  <m:oMath xmlns:m="http://schemas.openxmlformats.org/officeDocument/2006/math">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r>
                      <a:rPr lang="en-US" sz="3700" i="1">
                        <a:solidFill>
                          <a:srgbClr val="000000"/>
                        </a:solidFill>
                        <a:effectLst/>
                        <a:latin typeface="Cambria Math" panose="02040503050406030204" pitchFamily="18" charset="0"/>
                        <a:ea typeface="PMingLiU"/>
                        <a:cs typeface="Times New Roman" panose="02020603050405020304" pitchFamily="18" charset="0"/>
                      </a:rPr>
                      <m:t>=1</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47010" y="7200900"/>
                <a:ext cx="9144000" cy="1848839"/>
              </a:xfrm>
              <a:prstGeom prst="rect">
                <a:avLst/>
              </a:prstGeom>
              <a:blipFill>
                <a:blip r:embed="rId8"/>
                <a:stretch>
                  <a:fillRect l="-2067" b="-11513"/>
                </a:stretch>
              </a:blipFill>
            </p:spPr>
            <p:txBody>
              <a:bodyPr/>
              <a:lstStyle/>
              <a:p>
                <a:r>
                  <a:rPr lang="en-US">
                    <a:noFill/>
                  </a:rPr>
                  <a:t> </a:t>
                </a:r>
              </a:p>
            </p:txBody>
          </p:sp>
        </mc:Fallback>
      </mc:AlternateContent>
    </p:spTree>
    <p:extLst>
      <p:ext uri="{BB962C8B-B14F-4D97-AF65-F5344CB8AC3E}">
        <p14:creationId xmlns:p14="http://schemas.microsoft.com/office/powerpoint/2010/main" val="42439061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left)">
                                      <p:cBhvr>
                                        <p:cTn id="3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6" name="Rectangle 5"/>
          <p:cNvSpPr/>
          <p:nvPr/>
        </p:nvSpPr>
        <p:spPr>
          <a:xfrm>
            <a:off x="6924252" y="510457"/>
            <a:ext cx="3829895" cy="938719"/>
          </a:xfrm>
          <a:prstGeom prst="rect">
            <a:avLst/>
          </a:prstGeom>
        </p:spPr>
        <p:txBody>
          <a:bodyPr wrap="none">
            <a:spAutoFit/>
          </a:bodyPr>
          <a:lstStyle/>
          <a:p>
            <a:pPr lvl="0" algn="ctr">
              <a:defRPr/>
            </a:pPr>
            <a:r>
              <a:rPr lang="vi-VN" sz="5500" b="1">
                <a:solidFill>
                  <a:srgbClr val="C00000"/>
                </a:solidFill>
                <a:cs typeface="Arial" panose="020B0604020202020204" pitchFamily="34" charset="0"/>
              </a:rPr>
              <a:t>Định nghĩa</a:t>
            </a:r>
            <a:endParaRPr kumimoji="0" lang="en-US" sz="55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914400" y="1753976"/>
                <a:ext cx="15849600" cy="7428124"/>
              </a:xfrm>
              <a:prstGeom prst="rect">
                <a:avLst/>
              </a:prstGeom>
            </p:spPr>
            <p:txBody>
              <a:bodyPr wrap="square">
                <a:spAutoFit/>
              </a:bodyPr>
              <a:lstStyle/>
              <a:p>
                <a:pPr algn="just">
                  <a:lnSpc>
                    <a:spcPct val="165000"/>
                  </a:lnSpc>
                  <a:spcBef>
                    <a:spcPts val="300"/>
                  </a:spcBef>
                  <a:spcAft>
                    <a:spcPts val="300"/>
                  </a:spcAft>
                </a:pPr>
                <a:r>
                  <a:rPr lang="en-US" sz="3700">
                    <a:solidFill>
                      <a:srgbClr val="000000"/>
                    </a:solidFill>
                    <a:ea typeface="Arial" panose="020B0604020202020204" pitchFamily="34" charset="0"/>
                    <a:cs typeface="Times New Roman" panose="02020603050405020304" pitchFamily="18" charset="0"/>
                  </a:rPr>
                  <a:t>Cho hàm số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xác định trên tập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marL="571500" indent="-571500" algn="just">
                  <a:lnSpc>
                    <a:spcPct val="165000"/>
                  </a:lnSpc>
                  <a:spcBef>
                    <a:spcPts val="300"/>
                  </a:spcBef>
                  <a:spcAft>
                    <a:spcPts val="300"/>
                  </a:spcAft>
                  <a:buFont typeface="Arial" panose="020B0604020202020204" pitchFamily="34" charset="0"/>
                  <a:buChar char="•"/>
                </a:pPr>
                <a:r>
                  <a:rPr lang="en-US" sz="3700">
                    <a:solidFill>
                      <a:srgbClr val="000000"/>
                    </a:solidFill>
                    <a:effectLst/>
                    <a:ea typeface="PMingLiU"/>
                    <a:cs typeface="Times New Roman" panose="02020603050405020304" pitchFamily="18" charset="0"/>
                  </a:rPr>
                  <a:t>Số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𝑀</m:t>
                    </m:r>
                  </m:oMath>
                </a14:m>
                <a:r>
                  <a:rPr lang="en-US" sz="3700">
                    <a:solidFill>
                      <a:srgbClr val="000000"/>
                    </a:solidFill>
                    <a:effectLst/>
                    <a:ea typeface="PMingLiU"/>
                    <a:cs typeface="Times New Roman" panose="02020603050405020304" pitchFamily="18" charset="0"/>
                  </a:rPr>
                  <a:t> được gọi là giá trị lớn nhất của hàm số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𝑦</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𝑓</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trên tập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nếu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d>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𝑀</m:t>
                    </m:r>
                  </m:oMath>
                </a14:m>
                <a:r>
                  <a:rPr lang="en-US" sz="3700">
                    <a:solidFill>
                      <a:srgbClr val="000000"/>
                    </a:solidFill>
                    <a:effectLst/>
                    <a:ea typeface="PMingLiU"/>
                    <a:cs typeface="Times New Roman" panose="02020603050405020304" pitchFamily="18" charset="0"/>
                  </a:rPr>
                  <a:t> với mọi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và tồn tại </a:t>
                </a:r>
                <a14:m>
                  <m:oMath xmlns:m="http://schemas.openxmlformats.org/officeDocument/2006/math">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r>
                      <a:rPr lang="en-US" sz="3700" i="1">
                        <a:solidFill>
                          <a:srgbClr val="000000"/>
                        </a:solidFill>
                        <a:effectLst/>
                        <a:latin typeface="Cambria Math" panose="02040503050406030204" pitchFamily="18" charset="0"/>
                        <a:ea typeface="PMingLiU"/>
                        <a:cs typeface="Times New Roman" panose="02020603050405020304" pitchFamily="18" charset="0"/>
                      </a:rPr>
                      <m:t> </m:t>
                    </m:r>
                  </m:oMath>
                </a14:m>
                <a:r>
                  <a:rPr lang="en-US" sz="3700">
                    <a:solidFill>
                      <a:srgbClr val="000000"/>
                    </a:solidFill>
                    <a:effectLst/>
                    <a:ea typeface="PMingLiU"/>
                    <a:cs typeface="Times New Roman" panose="02020603050405020304" pitchFamily="18" charset="0"/>
                  </a:rPr>
                  <a:t>sao cho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e>
                    </m:d>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𝑀</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65000"/>
                  </a:lnSpc>
                  <a:spcBef>
                    <a:spcPts val="300"/>
                  </a:spcBef>
                  <a:spcAft>
                    <a:spcPts val="300"/>
                  </a:spcAft>
                </a:pPr>
                <a:r>
                  <a:rPr lang="en-US" sz="3700">
                    <a:solidFill>
                      <a:srgbClr val="000000"/>
                    </a:solidFill>
                    <a:effectLst/>
                    <a:ea typeface="PMingLiU"/>
                    <a:cs typeface="Times New Roman" panose="02020603050405020304" pitchFamily="18" charset="0"/>
                  </a:rPr>
                  <a:t>    Kí hiệu: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𝑀</m:t>
                    </m:r>
                    <m:r>
                      <a:rPr lang="en-US" sz="3700" i="1">
                        <a:solidFill>
                          <a:srgbClr val="000000"/>
                        </a:solidFill>
                        <a:effectLst/>
                        <a:latin typeface="Cambria Math" panose="02040503050406030204" pitchFamily="18" charset="0"/>
                        <a:ea typeface="PMingLiU"/>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max</m:t>
                            </m:r>
                          </m:e>
                          <m:lim>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lim>
                        </m:limLow>
                      </m:fName>
                      <m:e>
                        <m:r>
                          <a:rPr lang="en-US" sz="3700" i="1">
                            <a:solidFill>
                              <a:srgbClr val="000000"/>
                            </a:solidFill>
                            <a:effectLst/>
                            <a:latin typeface="Cambria Math" panose="02040503050406030204" pitchFamily="18" charset="0"/>
                            <a:ea typeface="PMingLiU"/>
                            <a:cs typeface="Times New Roman" panose="02020603050405020304" pitchFamily="18" charset="0"/>
                          </a:rPr>
                          <m:t>𝑓</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e>
                    </m:func>
                  </m:oMath>
                </a14:m>
                <a:r>
                  <a:rPr lang="en-US" sz="3700">
                    <a:solidFill>
                      <a:srgbClr val="000000"/>
                    </a:solidFill>
                    <a:effectLst/>
                    <a:ea typeface="PMingLiU"/>
                    <a:cs typeface="Times New Roman" panose="02020603050405020304" pitchFamily="18" charset="0"/>
                  </a:rPr>
                  <a:t> hoặc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𝑀</m:t>
                    </m:r>
                    <m:r>
                      <a:rPr lang="en-US" sz="3700" i="1">
                        <a:solidFill>
                          <a:srgbClr val="000000"/>
                        </a:solidFill>
                        <a:effectLst/>
                        <a:latin typeface="Cambria Math" panose="02040503050406030204" pitchFamily="18" charset="0"/>
                        <a:ea typeface="PMingLiU"/>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max</m:t>
                            </m:r>
                          </m:e>
                          <m:lim>
                            <m:r>
                              <a:rPr lang="en-US" sz="3700" i="1">
                                <a:solidFill>
                                  <a:srgbClr val="000000"/>
                                </a:solidFill>
                                <a:effectLst/>
                                <a:latin typeface="Cambria Math" panose="02040503050406030204" pitchFamily="18" charset="0"/>
                                <a:ea typeface="PMingLiU"/>
                                <a:cs typeface="Times New Roman" panose="02020603050405020304" pitchFamily="18" charset="0"/>
                              </a:rPr>
                              <m:t>𝐷</m:t>
                            </m:r>
                          </m:lim>
                        </m:limLow>
                      </m:fName>
                      <m:e>
                        <m:r>
                          <a:rPr lang="en-US" sz="3700" i="1">
                            <a:solidFill>
                              <a:srgbClr val="000000"/>
                            </a:solidFill>
                            <a:effectLst/>
                            <a:latin typeface="Cambria Math" panose="02040503050406030204" pitchFamily="18" charset="0"/>
                            <a:ea typeface="PMingLiU"/>
                            <a:cs typeface="Times New Roman" panose="02020603050405020304" pitchFamily="18" charset="0"/>
                          </a:rPr>
                          <m:t>𝑓</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e>
                    </m:func>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marL="571500" indent="-571500" algn="just">
                  <a:lnSpc>
                    <a:spcPct val="165000"/>
                  </a:lnSpc>
                  <a:spcBef>
                    <a:spcPts val="300"/>
                  </a:spcBef>
                  <a:spcAft>
                    <a:spcPts val="300"/>
                  </a:spcAft>
                  <a:buFont typeface="Arial" panose="020B0604020202020204" pitchFamily="34" charset="0"/>
                  <a:buChar char="•"/>
                </a:pPr>
                <a:r>
                  <a:rPr lang="en-US" sz="3700">
                    <a:solidFill>
                      <a:srgbClr val="000000"/>
                    </a:solidFill>
                    <a:effectLst/>
                    <a:ea typeface="Arial" panose="020B0604020202020204" pitchFamily="34" charset="0"/>
                    <a:cs typeface="Times New Roman" panose="02020603050405020304" pitchFamily="18" charset="0"/>
                  </a:rPr>
                  <a:t>Số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m:t>
                    </m:r>
                  </m:oMath>
                </a14:m>
                <a:r>
                  <a:rPr lang="en-US" sz="3700">
                    <a:solidFill>
                      <a:srgbClr val="000000"/>
                    </a:solidFill>
                    <a:effectLst/>
                    <a:ea typeface="PMingLiU"/>
                    <a:cs typeface="Times New Roman" panose="02020603050405020304" pitchFamily="18" charset="0"/>
                  </a:rPr>
                  <a:t> được gọi là giá trị nhỏ nhất của hàm số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𝑦</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𝑓</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trên tập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nếu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d>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𝑚</m:t>
                    </m:r>
                  </m:oMath>
                </a14:m>
                <a:r>
                  <a:rPr lang="en-US" sz="3700">
                    <a:solidFill>
                      <a:srgbClr val="000000"/>
                    </a:solidFill>
                    <a:effectLst/>
                    <a:ea typeface="PMingLiU"/>
                    <a:cs typeface="Times New Roman" panose="02020603050405020304" pitchFamily="18" charset="0"/>
                  </a:rPr>
                  <a:t> với mọi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và tồn tại </a:t>
                </a:r>
                <a14:m>
                  <m:oMath xmlns:m="http://schemas.openxmlformats.org/officeDocument/2006/math">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sao cho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e>
                    </m:d>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𝑚</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65000"/>
                  </a:lnSpc>
                  <a:spcBef>
                    <a:spcPts val="300"/>
                  </a:spcBef>
                  <a:spcAft>
                    <a:spcPts val="300"/>
                  </a:spcAft>
                </a:pPr>
                <a:r>
                  <a:rPr lang="en-US" sz="3700" kern="0">
                    <a:solidFill>
                      <a:srgbClr val="000000"/>
                    </a:solidFill>
                    <a:effectLst/>
                    <a:ea typeface="PMingLiU"/>
                  </a:rPr>
                  <a:t>    Kí hiệu </a:t>
                </a:r>
                <a14:m>
                  <m:oMath xmlns:m="http://schemas.openxmlformats.org/officeDocument/2006/math">
                    <m:r>
                      <a:rPr lang="en-US" sz="3700" i="1" kern="0">
                        <a:solidFill>
                          <a:srgbClr val="000000"/>
                        </a:solidFill>
                        <a:effectLst/>
                        <a:latin typeface="Cambria Math" panose="02040503050406030204" pitchFamily="18" charset="0"/>
                        <a:ea typeface="PMingLiU"/>
                        <a:cs typeface="Times New Roman" panose="02020603050405020304" pitchFamily="18" charset="0"/>
                      </a:rPr>
                      <m:t>𝑚</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700" ker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min</m:t>
                            </m:r>
                          </m:e>
                          <m:lim>
                            <m:r>
                              <a:rPr lang="en-US" sz="3700" i="1" kern="0">
                                <a:solidFill>
                                  <a:srgbClr val="000000"/>
                                </a:solidFill>
                                <a:effectLst/>
                                <a:latin typeface="Cambria Math" panose="02040503050406030204" pitchFamily="18" charset="0"/>
                                <a:ea typeface="PMingLiU"/>
                                <a:cs typeface="Times New Roman" panose="02020603050405020304" pitchFamily="18" charset="0"/>
                              </a:rPr>
                              <m:t>𝑥</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r>
                              <a:rPr lang="en-US" sz="3700" i="1" kern="0">
                                <a:solidFill>
                                  <a:srgbClr val="000000"/>
                                </a:solidFill>
                                <a:effectLst/>
                                <a:latin typeface="Cambria Math" panose="02040503050406030204" pitchFamily="18" charset="0"/>
                                <a:ea typeface="PMingLiU"/>
                                <a:cs typeface="Times New Roman" panose="02020603050405020304" pitchFamily="18" charset="0"/>
                              </a:rPr>
                              <m:t>𝐷</m:t>
                            </m:r>
                          </m:lim>
                        </m:limLow>
                      </m:fName>
                      <m:e>
                        <m:r>
                          <a:rPr lang="en-US" sz="3700" i="1" kern="0">
                            <a:solidFill>
                              <a:srgbClr val="000000"/>
                            </a:solidFill>
                            <a:effectLst/>
                            <a:latin typeface="Cambria Math" panose="02040503050406030204" pitchFamily="18" charset="0"/>
                            <a:ea typeface="PMingLiU"/>
                            <a:cs typeface="Times New Roman" panose="02020603050405020304" pitchFamily="18" charset="0"/>
                          </a:rPr>
                          <m:t>𝑓</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r>
                          <a:rPr lang="en-US" sz="3700" i="1" kern="0">
                            <a:solidFill>
                              <a:srgbClr val="000000"/>
                            </a:solidFill>
                            <a:effectLst/>
                            <a:latin typeface="Cambria Math" panose="02040503050406030204" pitchFamily="18" charset="0"/>
                            <a:ea typeface="PMingLiU"/>
                            <a:cs typeface="Times New Roman" panose="02020603050405020304" pitchFamily="18" charset="0"/>
                          </a:rPr>
                          <m:t>𝑥</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e>
                    </m:func>
                    <m:r>
                      <a:rPr lang="en-US" sz="3700" i="1" kern="0">
                        <a:solidFill>
                          <a:srgbClr val="000000"/>
                        </a:solidFill>
                        <a:effectLst/>
                        <a:latin typeface="Cambria Math" panose="02040503050406030204" pitchFamily="18" charset="0"/>
                        <a:ea typeface="PMingLiU"/>
                        <a:cs typeface="Times New Roman" panose="02020603050405020304" pitchFamily="18" charset="0"/>
                      </a:rPr>
                      <m:t> </m:t>
                    </m:r>
                  </m:oMath>
                </a14:m>
                <a:r>
                  <a:rPr lang="en-US" sz="3700" kern="0">
                    <a:solidFill>
                      <a:srgbClr val="000000"/>
                    </a:solidFill>
                    <a:effectLst/>
                    <a:ea typeface="PMingLiU"/>
                  </a:rPr>
                  <a:t> hoặc </a:t>
                </a:r>
                <a14:m>
                  <m:oMath xmlns:m="http://schemas.openxmlformats.org/officeDocument/2006/math">
                    <m:r>
                      <a:rPr lang="en-US" sz="3700" i="1" kern="0">
                        <a:solidFill>
                          <a:srgbClr val="000000"/>
                        </a:solidFill>
                        <a:effectLst/>
                        <a:latin typeface="Cambria Math" panose="02040503050406030204" pitchFamily="18" charset="0"/>
                        <a:ea typeface="PMingLiU"/>
                        <a:cs typeface="Times New Roman" panose="02020603050405020304" pitchFamily="18" charset="0"/>
                      </a:rPr>
                      <m:t>𝑚</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700" ker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min</m:t>
                            </m:r>
                          </m:e>
                          <m:lim>
                            <m:r>
                              <a:rPr lang="en-US" sz="3700" i="1" kern="0">
                                <a:solidFill>
                                  <a:srgbClr val="000000"/>
                                </a:solidFill>
                                <a:effectLst/>
                                <a:latin typeface="Cambria Math" panose="02040503050406030204" pitchFamily="18" charset="0"/>
                                <a:ea typeface="PMingLiU"/>
                                <a:cs typeface="Times New Roman" panose="02020603050405020304" pitchFamily="18" charset="0"/>
                              </a:rPr>
                              <m:t>𝐷</m:t>
                            </m:r>
                          </m:lim>
                        </m:limLow>
                      </m:fName>
                      <m:e>
                        <m:r>
                          <a:rPr lang="en-US" sz="3700" i="1" kern="0">
                            <a:solidFill>
                              <a:srgbClr val="000000"/>
                            </a:solidFill>
                            <a:effectLst/>
                            <a:latin typeface="Cambria Math" panose="02040503050406030204" pitchFamily="18" charset="0"/>
                            <a:ea typeface="PMingLiU"/>
                            <a:cs typeface="Times New Roman" panose="02020603050405020304" pitchFamily="18" charset="0"/>
                          </a:rPr>
                          <m:t>𝑓</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r>
                          <a:rPr lang="en-US" sz="3700" i="1" kern="0">
                            <a:solidFill>
                              <a:srgbClr val="000000"/>
                            </a:solidFill>
                            <a:effectLst/>
                            <a:latin typeface="Cambria Math" panose="02040503050406030204" pitchFamily="18" charset="0"/>
                            <a:ea typeface="PMingLiU"/>
                            <a:cs typeface="Times New Roman" panose="02020603050405020304" pitchFamily="18" charset="0"/>
                          </a:rPr>
                          <m:t>𝑥</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e>
                    </m:func>
                  </m:oMath>
                </a14:m>
                <a:r>
                  <a:rPr lang="en-US" sz="3700" kern="0">
                    <a:solidFill>
                      <a:srgbClr val="000000"/>
                    </a:solidFill>
                    <a:effectLst/>
                    <a:ea typeface="PMingLiU"/>
                  </a:rPr>
                  <a:t>.</a:t>
                </a:r>
                <a:endParaRPr lang="en-US" sz="3700">
                  <a:solidFill>
                    <a:srgbClr val="000000"/>
                  </a:solidFill>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14400" y="1753976"/>
                <a:ext cx="15849600" cy="7428124"/>
              </a:xfrm>
              <a:prstGeom prst="rect">
                <a:avLst/>
              </a:prstGeom>
              <a:blipFill>
                <a:blip r:embed="rId3"/>
                <a:stretch>
                  <a:fillRect l="-1192" r="-1192"/>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5297785" y="8267700"/>
            <a:ext cx="2932430" cy="1548518"/>
          </a:xfrm>
          <a:prstGeom prst="rect">
            <a:avLst/>
          </a:prstGeom>
        </p:spPr>
      </p:pic>
    </p:spTree>
    <p:extLst>
      <p:ext uri="{BB962C8B-B14F-4D97-AF65-F5344CB8AC3E}">
        <p14:creationId xmlns:p14="http://schemas.microsoft.com/office/powerpoint/2010/main" val="297071173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415716" y="2766447"/>
                <a:ext cx="15468600" cy="6263253"/>
              </a:xfrm>
              <a:prstGeom prst="rect">
                <a:avLst/>
              </a:prstGeom>
            </p:spPr>
            <p:txBody>
              <a:bodyPr wrap="square">
                <a:spAutoFit/>
              </a:bodyPr>
              <a:lstStyle/>
              <a:p>
                <a:pPr marL="571500" indent="-571500" algn="just">
                  <a:lnSpc>
                    <a:spcPct val="165000"/>
                  </a:lnSpc>
                  <a:spcBef>
                    <a:spcPts val="300"/>
                  </a:spcBef>
                  <a:spcAft>
                    <a:spcPts val="300"/>
                  </a:spcAft>
                  <a:buFont typeface="Arial" panose="020B0604020202020204" pitchFamily="34" charset="0"/>
                  <a:buChar char="•"/>
                </a:pPr>
                <a:r>
                  <a:rPr lang="en-US" sz="4000">
                    <a:solidFill>
                      <a:srgbClr val="000000"/>
                    </a:solidFill>
                    <a:effectLst/>
                    <a:ea typeface="Arial" panose="020B0604020202020204" pitchFamily="34" charset="0"/>
                    <a:cs typeface="Times New Roman" panose="02020603050405020304" pitchFamily="18" charset="0"/>
                  </a:rPr>
                  <a:t>Ta quy ước rằng khi nói giá trị lớn nhất và giá trị nhỏ nhất của hàm số </a:t>
                </a:r>
                <a14:m>
                  <m:oMath xmlns:m="http://schemas.openxmlformats.org/officeDocument/2006/math">
                    <m: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4000">
                    <a:solidFill>
                      <a:srgbClr val="000000"/>
                    </a:solidFill>
                    <a:effectLst/>
                    <a:ea typeface="PMingLiU"/>
                    <a:cs typeface="Times New Roman" panose="02020603050405020304" pitchFamily="18" charset="0"/>
                  </a:rPr>
                  <a:t> (mà không nói “trên tập </a:t>
                </a:r>
                <a14:m>
                  <m:oMath xmlns:m="http://schemas.openxmlformats.org/officeDocument/2006/math">
                    <m:r>
                      <a:rPr lang="en-US" sz="40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4000">
                    <a:solidFill>
                      <a:srgbClr val="000000"/>
                    </a:solidFill>
                    <a:effectLst/>
                    <a:ea typeface="PMingLiU"/>
                    <a:cs typeface="Times New Roman" panose="02020603050405020304" pitchFamily="18" charset="0"/>
                  </a:rPr>
                  <a:t>”) thì ta hiểu đó là giá trị lớn nhất hay giá trị nhỏ nhất của </a:t>
                </a:r>
                <a14:m>
                  <m:oMath xmlns:m="http://schemas.openxmlformats.org/officeDocument/2006/math">
                    <m:r>
                      <a:rPr lang="en-US" sz="4000" i="1">
                        <a:solidFill>
                          <a:srgbClr val="000000"/>
                        </a:solidFill>
                        <a:effectLst/>
                        <a:latin typeface="Cambria Math" panose="02040503050406030204" pitchFamily="18" charset="0"/>
                        <a:ea typeface="PMingLiU"/>
                        <a:cs typeface="Times New Roman" panose="02020603050405020304" pitchFamily="18" charset="0"/>
                      </a:rPr>
                      <m:t>𝑓</m:t>
                    </m:r>
                    <m:r>
                      <a:rPr lang="en-US" sz="4000" i="1">
                        <a:solidFill>
                          <a:srgbClr val="000000"/>
                        </a:solidFill>
                        <a:effectLst/>
                        <a:latin typeface="Cambria Math" panose="02040503050406030204" pitchFamily="18" charset="0"/>
                        <a:ea typeface="PMingLiU"/>
                        <a:cs typeface="Times New Roman" panose="02020603050405020304" pitchFamily="18" charset="0"/>
                      </a:rPr>
                      <m:t>(</m:t>
                    </m:r>
                    <m:r>
                      <a:rPr lang="en-US" sz="4000" i="1">
                        <a:solidFill>
                          <a:srgbClr val="000000"/>
                        </a:solidFill>
                        <a:effectLst/>
                        <a:latin typeface="Cambria Math" panose="02040503050406030204" pitchFamily="18" charset="0"/>
                        <a:ea typeface="PMingLiU"/>
                        <a:cs typeface="Times New Roman" panose="02020603050405020304" pitchFamily="18" charset="0"/>
                      </a:rPr>
                      <m:t>𝑥</m:t>
                    </m:r>
                    <m:r>
                      <a:rPr lang="en-US" sz="4000" i="1">
                        <a:solidFill>
                          <a:srgbClr val="000000"/>
                        </a:solidFill>
                        <a:effectLst/>
                        <a:latin typeface="Cambria Math" panose="02040503050406030204" pitchFamily="18" charset="0"/>
                        <a:ea typeface="PMingLiU"/>
                        <a:cs typeface="Times New Roman" panose="02020603050405020304" pitchFamily="18" charset="0"/>
                      </a:rPr>
                      <m:t>)</m:t>
                    </m:r>
                  </m:oMath>
                </a14:m>
                <a:r>
                  <a:rPr lang="en-US" sz="4000">
                    <a:solidFill>
                      <a:srgbClr val="000000"/>
                    </a:solidFill>
                    <a:effectLst/>
                    <a:ea typeface="PMingLiU"/>
                    <a:cs typeface="Times New Roman" panose="02020603050405020304" pitchFamily="18" charset="0"/>
                  </a:rPr>
                  <a:t> trên tập xác định của      hàm số.</a:t>
                </a:r>
                <a:endParaRPr lang="en-US" sz="4000">
                  <a:solidFill>
                    <a:srgbClr val="000000"/>
                  </a:solidFill>
                  <a:ea typeface="PMingLiU"/>
                  <a:cs typeface="Times New Roman" panose="02020603050405020304" pitchFamily="18" charset="0"/>
                </a:endParaRPr>
              </a:p>
              <a:p>
                <a:pPr marL="571500" indent="-571500" algn="just">
                  <a:lnSpc>
                    <a:spcPct val="165000"/>
                  </a:lnSpc>
                  <a:spcBef>
                    <a:spcPts val="300"/>
                  </a:spcBef>
                  <a:spcAft>
                    <a:spcPts val="300"/>
                  </a:spcAft>
                  <a:buFont typeface="Arial" panose="020B0604020202020204" pitchFamily="34" charset="0"/>
                  <a:buChar char="•"/>
                </a:pPr>
                <a:r>
                  <a:rPr lang="en-US" sz="4000">
                    <a:solidFill>
                      <a:srgbClr val="000000"/>
                    </a:solidFill>
                    <a:effectLst/>
                    <a:ea typeface="PMingLiU"/>
                    <a:cs typeface="Times New Roman" panose="02020603050405020304" pitchFamily="18" charset="0"/>
                  </a:rPr>
                  <a:t>Để tìm giá trị lớn nhất và giá trị nhỏ nhất của hàm số trên tập </a:t>
                </a:r>
                <a14:m>
                  <m:oMath xmlns:m="http://schemas.openxmlformats.org/officeDocument/2006/math">
                    <m:r>
                      <a:rPr lang="en-US" sz="40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4000">
                    <a:solidFill>
                      <a:srgbClr val="000000"/>
                    </a:solidFill>
                    <a:effectLst/>
                    <a:ea typeface="PMingLiU"/>
                    <a:cs typeface="Times New Roman" panose="02020603050405020304" pitchFamily="18" charset="0"/>
                  </a:rPr>
                  <a:t>, ta thường lập bảng biến thiên của hàm số trên tập </a:t>
                </a:r>
                <a14:m>
                  <m:oMath xmlns:m="http://schemas.openxmlformats.org/officeDocument/2006/math">
                    <m:r>
                      <a:rPr lang="en-US" sz="40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4000">
                    <a:solidFill>
                      <a:srgbClr val="000000"/>
                    </a:solidFill>
                    <a:effectLst/>
                    <a:ea typeface="PMingLiU"/>
                    <a:cs typeface="Times New Roman" panose="02020603050405020304" pitchFamily="18" charset="0"/>
                  </a:rPr>
                  <a:t> để kết luận.</a:t>
                </a:r>
                <a:endParaRPr lang="en-US" sz="4000">
                  <a:solidFill>
                    <a:srgbClr val="000000"/>
                  </a:solidFill>
                  <a:effectLs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15716" y="2766447"/>
                <a:ext cx="15468600" cy="6263253"/>
              </a:xfrm>
              <a:prstGeom prst="rect">
                <a:avLst/>
              </a:prstGeom>
              <a:blipFill>
                <a:blip r:embed="rId3"/>
                <a:stretch>
                  <a:fillRect l="-1261" r="-1379" b="-1071"/>
                </a:stretch>
              </a:blipFill>
            </p:spPr>
            <p:txBody>
              <a:bodyPr/>
              <a:lstStyle/>
              <a:p>
                <a:r>
                  <a:rPr lang="en-US">
                    <a:noFill/>
                  </a:rPr>
                  <a:t> </a:t>
                </a:r>
              </a:p>
            </p:txBody>
          </p:sp>
        </mc:Fallback>
      </mc:AlternateContent>
      <p:grpSp>
        <p:nvGrpSpPr>
          <p:cNvPr id="7" name="Group 6"/>
          <p:cNvGrpSpPr/>
          <p:nvPr/>
        </p:nvGrpSpPr>
        <p:grpSpPr>
          <a:xfrm>
            <a:off x="1491916" y="1395663"/>
            <a:ext cx="3384884" cy="944962"/>
            <a:chOff x="1371600" y="1395663"/>
            <a:chExt cx="3384884" cy="944962"/>
          </a:xfrm>
        </p:grpSpPr>
        <p:sp>
          <p:nvSpPr>
            <p:cNvPr id="6" name="Rectangle 5"/>
            <p:cNvSpPr/>
            <p:nvPr/>
          </p:nvSpPr>
          <p:spPr>
            <a:xfrm>
              <a:off x="2792485" y="1402168"/>
              <a:ext cx="1963999" cy="861774"/>
            </a:xfrm>
            <a:prstGeom prst="rect">
              <a:avLst/>
            </a:prstGeom>
          </p:spPr>
          <p:txBody>
            <a:bodyPr wrap="none">
              <a:spAutoFit/>
            </a:bodyPr>
            <a:lstStyle/>
            <a:p>
              <a:pPr lvl="0" algn="just">
                <a:spcBef>
                  <a:spcPts val="300"/>
                </a:spcBef>
                <a:spcAft>
                  <a:spcPts val="300"/>
                </a:spcAft>
              </a:pPr>
              <a:r>
                <a:rPr lang="en-US" sz="5000" b="1">
                  <a:solidFill>
                    <a:srgbClr val="0070C0"/>
                  </a:solidFill>
                  <a:ea typeface="Arial" panose="020B0604020202020204" pitchFamily="34" charset="0"/>
                  <a:cs typeface="Times New Roman" panose="02020603050405020304" pitchFamily="18" charset="0"/>
                </a:rPr>
                <a:t>Chú ý</a:t>
              </a:r>
              <a:endParaRPr lang="en-US" sz="5000">
                <a:solidFill>
                  <a:srgbClr val="0070C0"/>
                </a:solidFill>
                <a:ea typeface="Arial" panose="020B0604020202020204" pitchFamily="34"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371600" y="1395663"/>
              <a:ext cx="1085182" cy="944962"/>
            </a:xfrm>
            <a:prstGeom prst="rect">
              <a:avLst/>
            </a:prstGeom>
          </p:spPr>
        </p:pic>
      </p:grpSp>
    </p:spTree>
    <p:extLst>
      <p:ext uri="{BB962C8B-B14F-4D97-AF65-F5344CB8AC3E}">
        <p14:creationId xmlns:p14="http://schemas.microsoft.com/office/powerpoint/2010/main" val="3869918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2" name="Group 11"/>
          <p:cNvGrpSpPr/>
          <p:nvPr/>
        </p:nvGrpSpPr>
        <p:grpSpPr>
          <a:xfrm>
            <a:off x="882960" y="9800678"/>
            <a:ext cx="16566840" cy="152400"/>
            <a:chOff x="604298" y="4921483"/>
            <a:chExt cx="8111159" cy="108454"/>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Flowchart: Terminator 2"/>
          <p:cNvSpPr/>
          <p:nvPr/>
        </p:nvSpPr>
        <p:spPr>
          <a:xfrm>
            <a:off x="-533400" y="419100"/>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800" b="1">
                <a:solidFill>
                  <a:schemeClr val="tx2">
                    <a:lumMod val="20000"/>
                    <a:lumOff val="80000"/>
                  </a:schemeClr>
                </a:solidFill>
              </a:rPr>
              <a:t>Ví dụ 1.</a:t>
            </a:r>
          </a:p>
        </p:txBody>
      </p:sp>
      <mc:AlternateContent xmlns:mc="http://schemas.openxmlformats.org/markup-compatibility/2006" xmlns:a14="http://schemas.microsoft.com/office/drawing/2010/main">
        <mc:Choice Requires="a14">
          <p:sp>
            <p:nvSpPr>
              <p:cNvPr id="4" name="Rectangle 3"/>
              <p:cNvSpPr/>
              <p:nvPr/>
            </p:nvSpPr>
            <p:spPr>
              <a:xfrm>
                <a:off x="882961" y="2857500"/>
                <a:ext cx="16566839" cy="6449010"/>
              </a:xfrm>
              <a:prstGeom prst="rect">
                <a:avLst/>
              </a:prstGeom>
            </p:spPr>
            <p:txBody>
              <a:bodyPr wrap="square">
                <a:spAutoFit/>
              </a:bodyPr>
              <a:lstStyle/>
              <a:p>
                <a:pPr algn="just">
                  <a:lnSpc>
                    <a:spcPct val="150000"/>
                  </a:lnSpc>
                </a:pPr>
                <a:r>
                  <a:rPr lang="vi-VN" sz="3400">
                    <a:solidFill>
                      <a:srgbClr val="000000"/>
                    </a:solidFill>
                  </a:rPr>
                  <a:t>Tập xác định của hàm số là </a:t>
                </a:r>
                <a14:m>
                  <m:oMath xmlns:m="http://schemas.openxmlformats.org/officeDocument/2006/math">
                    <m:d>
                      <m:dPr>
                        <m:begChr m:val="["/>
                        <m:endChr m:val="]"/>
                        <m:ctrlPr>
                          <a:rPr lang="vi-VN" sz="3400" i="1" smtClean="0">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 1</m:t>
                        </m:r>
                      </m:e>
                    </m:d>
                  </m:oMath>
                </a14:m>
                <a:endParaRPr lang="vi-VN" sz="3400">
                  <a:solidFill>
                    <a:srgbClr val="000000"/>
                  </a:solidFill>
                </a:endParaRPr>
              </a:p>
              <a:p>
                <a:pPr algn="just">
                  <a:lnSpc>
                    <a:spcPct val="150000"/>
                  </a:lnSpc>
                </a:pPr>
                <a:r>
                  <a:rPr lang="vi-VN" sz="3400" b="1" i="1">
                    <a:solidFill>
                      <a:srgbClr val="000000"/>
                    </a:solidFill>
                  </a:rPr>
                  <a:t>Cách 1. </a:t>
                </a:r>
                <a:r>
                  <a:rPr lang="vi-VN" sz="3400">
                    <a:solidFill>
                      <a:srgbClr val="000000"/>
                    </a:solidFill>
                  </a:rPr>
                  <a:t>Sử dụng định nghĩa.</a:t>
                </a:r>
              </a:p>
              <a:p>
                <a:pPr algn="just">
                  <a:lnSpc>
                    <a:spcPct val="150000"/>
                  </a:lnSpc>
                </a:pPr>
                <a:r>
                  <a:rPr lang="vi-VN" sz="3400">
                    <a:solidFill>
                      <a:srgbClr val="000000"/>
                    </a:solidFill>
                  </a:rPr>
                  <a:t>Ta có:</a:t>
                </a:r>
                <a:endParaRPr lang="en-US" sz="3400">
                  <a:solidFill>
                    <a:srgbClr val="000000"/>
                  </a:solidFill>
                </a:endParaRPr>
              </a:p>
              <a:p>
                <a:pPr marL="457200" indent="-457200" algn="just">
                  <a:lnSpc>
                    <a:spcPct val="150000"/>
                  </a:lnSpc>
                  <a:buFont typeface="Arial" panose="020B0604020202020204" pitchFamily="34" charset="0"/>
                  <a:buChar char="•"/>
                </a:pPr>
                <a14:m>
                  <m:oMath xmlns:m="http://schemas.openxmlformats.org/officeDocument/2006/math">
                    <m:r>
                      <a:rPr lang="vi-VN" sz="3400" i="1">
                        <a:solidFill>
                          <a:srgbClr val="000000"/>
                        </a:solidFill>
                        <a:latin typeface="Cambria Math" panose="02040503050406030204" pitchFamily="18" charset="0"/>
                      </a:rPr>
                      <m:t>𝑓</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𝑥</m:t>
                        </m:r>
                      </m:e>
                    </m:d>
                    <m:r>
                      <a:rPr lang="en-US" sz="3400" i="1">
                        <a:solidFill>
                          <a:srgbClr val="000000"/>
                        </a:solidFill>
                        <a:latin typeface="Cambria Math" panose="02040503050406030204" pitchFamily="18" charset="0"/>
                      </a:rPr>
                      <m:t>=</m:t>
                    </m:r>
                    <m:rad>
                      <m:radPr>
                        <m:degHide m:val="on"/>
                        <m:ctrlPr>
                          <a:rPr lang="en-US" sz="3400" i="1">
                            <a:solidFill>
                              <a:srgbClr val="000000"/>
                            </a:solidFill>
                            <a:latin typeface="Cambria Math" panose="02040503050406030204" pitchFamily="18" charset="0"/>
                          </a:rPr>
                        </m:ctrlPr>
                      </m:radPr>
                      <m:deg/>
                      <m:e>
                        <m:r>
                          <a:rPr lang="en-US" sz="3400" i="1">
                            <a:solidFill>
                              <a:srgbClr val="000000"/>
                            </a:solidFill>
                            <a:latin typeface="Cambria Math" panose="02040503050406030204" pitchFamily="18" charset="0"/>
                          </a:rPr>
                          <m:t>1−</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e>
                    </m:rad>
                    <m:r>
                      <a:rPr lang="en-US" sz="3400" i="1" smtClean="0">
                        <a:solidFill>
                          <a:srgbClr val="000000"/>
                        </a:solidFill>
                        <a:latin typeface="Cambria Math" panose="02040503050406030204" pitchFamily="18" charset="0"/>
                        <a:ea typeface="Cambria Math" panose="02040503050406030204" pitchFamily="18" charset="0"/>
                      </a:rPr>
                      <m:t>≥</m:t>
                    </m:r>
                    <m:r>
                      <a:rPr lang="en-US" sz="3400" b="0" i="1" smtClean="0">
                        <a:solidFill>
                          <a:srgbClr val="000000"/>
                        </a:solidFill>
                        <a:latin typeface="Cambria Math" panose="02040503050406030204" pitchFamily="18" charset="0"/>
                        <a:ea typeface="Cambria Math" panose="02040503050406030204" pitchFamily="18" charset="0"/>
                      </a:rPr>
                      <m:t>0</m:t>
                    </m:r>
                  </m:oMath>
                </a14:m>
                <a:r>
                  <a:rPr lang="en-US" sz="3400">
                    <a:solidFill>
                      <a:srgbClr val="000000"/>
                    </a:solidFill>
                  </a:rPr>
                  <a:t>; </a:t>
                </a:r>
                <a:r>
                  <a:rPr lang="vi-VN" sz="3400">
                    <a:solidFill>
                      <a:srgbClr val="000000"/>
                    </a:solidFill>
                  </a:rPr>
                  <a:t>dấu bằng xảy ra khi </a:t>
                </a:r>
                <a14:m>
                  <m:oMath xmlns:m="http://schemas.openxmlformats.org/officeDocument/2006/math">
                    <m:r>
                      <a:rPr lang="en-US" sz="3400" i="1">
                        <a:solidFill>
                          <a:srgbClr val="000000"/>
                        </a:solidFill>
                        <a:latin typeface="Cambria Math" panose="02040503050406030204" pitchFamily="18" charset="0"/>
                      </a:rPr>
                      <m:t>1−</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r>
                      <a:rPr lang="en-US" sz="3400" b="0" i="1" smtClean="0">
                        <a:solidFill>
                          <a:srgbClr val="000000"/>
                        </a:solidFill>
                        <a:latin typeface="Cambria Math" panose="02040503050406030204" pitchFamily="18" charset="0"/>
                      </a:rPr>
                      <m:t>=0</m:t>
                    </m:r>
                  </m:oMath>
                </a14:m>
                <a:r>
                  <a:rPr lang="vi-VN" sz="3400">
                    <a:solidFill>
                      <a:srgbClr val="000000"/>
                    </a:solidFill>
                  </a:rPr>
                  <a:t>, tức là khi </a:t>
                </a:r>
                <a14:m>
                  <m:oMath xmlns:m="http://schemas.openxmlformats.org/officeDocument/2006/math">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=−1 </m:t>
                    </m:r>
                  </m:oMath>
                </a14:m>
                <a:r>
                  <a:rPr lang="vi-VN" sz="3400">
                    <a:solidFill>
                      <a:srgbClr val="000000"/>
                    </a:solidFill>
                  </a:rPr>
                  <a:t>hoặc </a:t>
                </a:r>
                <a14:m>
                  <m:oMath xmlns:m="http://schemas.openxmlformats.org/officeDocument/2006/math">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=1</m:t>
                    </m:r>
                  </m:oMath>
                </a14:m>
                <a:r>
                  <a:rPr lang="vi-VN" sz="3400">
                    <a:solidFill>
                      <a:srgbClr val="000000"/>
                    </a:solidFill>
                  </a:rPr>
                  <a:t>.</a:t>
                </a:r>
              </a:p>
              <a:p>
                <a:pPr algn="just">
                  <a:lnSpc>
                    <a:spcPct val="150000"/>
                  </a:lnSpc>
                </a:pPr>
                <a:r>
                  <a:rPr lang="vi-VN" sz="3400">
                    <a:solidFill>
                      <a:srgbClr val="000000"/>
                    </a:solidFill>
                  </a:rPr>
                  <a:t>Do đó</a:t>
                </a:r>
                <a:r>
                  <a:rPr lang="en-US" sz="3400">
                    <a:solidFill>
                      <a:srgbClr val="000000"/>
                    </a:solidFill>
                  </a:rPr>
                  <a:t> </a:t>
                </a:r>
                <a14:m>
                  <m:oMath xmlns:m="http://schemas.openxmlformats.org/officeDocument/2006/math">
                    <m:func>
                      <m:funcPr>
                        <m:ctrlPr>
                          <a:rPr lang="en-US" sz="3600" i="1" smtClean="0">
                            <a:solidFill>
                              <a:srgbClr val="000000"/>
                            </a:solidFill>
                            <a:latin typeface="Cambria Math" panose="02040503050406030204" pitchFamily="18"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cs typeface="Times New Roman" panose="02020603050405020304" pitchFamily="18" charset="0"/>
                              </a:rPr>
                            </m:ctrlPr>
                          </m:limLowPr>
                          <m:e>
                            <m:r>
                              <a:rPr lang="en-US" sz="3600" i="1" ker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vi-VN" sz="3600" i="1">
                                    <a:solidFill>
                                      <a:srgbClr val="000000"/>
                                    </a:solidFill>
                                    <a:latin typeface="Cambria Math" panose="02040503050406030204" pitchFamily="18" charset="0"/>
                                  </a:rPr>
                                </m:ctrlPr>
                              </m:dPr>
                              <m:e>
                                <m:r>
                                  <a:rPr lang="vi-VN" sz="3600" i="1">
                                    <a:solidFill>
                                      <a:srgbClr val="000000"/>
                                    </a:solidFill>
                                    <a:latin typeface="Cambria Math" panose="02040503050406030204" pitchFamily="18" charset="0"/>
                                  </a:rPr>
                                  <m:t>−1; 1</m:t>
                                </m:r>
                              </m:e>
                            </m:d>
                          </m:lim>
                        </m:limLow>
                      </m:fName>
                      <m:e>
                        <m:r>
                          <a:rPr lang="vi-VN" sz="3600" i="1">
                            <a:solidFill>
                              <a:srgbClr val="000000"/>
                            </a:solidFill>
                            <a:latin typeface="Cambria Math" panose="02040503050406030204" pitchFamily="18" charset="0"/>
                          </a:rPr>
                          <m:t>𝑓</m:t>
                        </m:r>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m:t>
                        </m:r>
                      </m:e>
                    </m:func>
                    <m:r>
                      <a:rPr lang="vi-VN" sz="3400" i="1" smtClean="0">
                        <a:solidFill>
                          <a:srgbClr val="000000"/>
                        </a:solidFill>
                        <a:latin typeface="Cambria Math" panose="02040503050406030204" pitchFamily="18" charset="0"/>
                      </a:rPr>
                      <m:t>𝑓</m:t>
                    </m:r>
                    <m:r>
                      <a:rPr lang="vi-VN" sz="3400" i="1" smtClean="0">
                        <a:solidFill>
                          <a:srgbClr val="000000"/>
                        </a:solidFill>
                        <a:latin typeface="Cambria Math" panose="02040503050406030204" pitchFamily="18" charset="0"/>
                      </a:rPr>
                      <m:t>(−1)=</m:t>
                    </m:r>
                    <m:r>
                      <a:rPr lang="vi-VN" sz="3400" i="1" smtClean="0">
                        <a:solidFill>
                          <a:srgbClr val="000000"/>
                        </a:solidFill>
                        <a:latin typeface="Cambria Math" panose="02040503050406030204" pitchFamily="18" charset="0"/>
                      </a:rPr>
                      <m:t>𝑓</m:t>
                    </m:r>
                    <m:r>
                      <a:rPr lang="vi-VN" sz="3400" i="1" smtClean="0">
                        <a:solidFill>
                          <a:srgbClr val="000000"/>
                        </a:solidFill>
                        <a:latin typeface="Cambria Math" panose="02040503050406030204" pitchFamily="18" charset="0"/>
                      </a:rPr>
                      <m:t>(1)=0.</m:t>
                    </m:r>
                  </m:oMath>
                </a14:m>
                <a:endParaRPr lang="vi-VN" sz="3400">
                  <a:solidFill>
                    <a:srgbClr val="000000"/>
                  </a:solidFill>
                </a:endParaRPr>
              </a:p>
              <a:p>
                <a:pPr marL="457200" indent="-457200" algn="just">
                  <a:lnSpc>
                    <a:spcPct val="150000"/>
                  </a:lnSpc>
                  <a:buFont typeface="Arial" panose="020B0604020202020204" pitchFamily="34" charset="0"/>
                  <a:buChar char="•"/>
                </a:pPr>
                <a14:m>
                  <m:oMath xmlns:m="http://schemas.openxmlformats.org/officeDocument/2006/math">
                    <m:r>
                      <a:rPr lang="vi-VN" sz="3400" i="1">
                        <a:solidFill>
                          <a:srgbClr val="000000"/>
                        </a:solidFill>
                        <a:latin typeface="Cambria Math" panose="02040503050406030204" pitchFamily="18" charset="0"/>
                      </a:rPr>
                      <m:t>𝑓</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𝑥</m:t>
                        </m:r>
                      </m:e>
                    </m:d>
                    <m:r>
                      <a:rPr lang="en-US" sz="3400" i="1">
                        <a:solidFill>
                          <a:srgbClr val="000000"/>
                        </a:solidFill>
                        <a:latin typeface="Cambria Math" panose="02040503050406030204" pitchFamily="18" charset="0"/>
                      </a:rPr>
                      <m:t>=</m:t>
                    </m:r>
                    <m:rad>
                      <m:radPr>
                        <m:degHide m:val="on"/>
                        <m:ctrlPr>
                          <a:rPr lang="en-US" sz="3400" i="1">
                            <a:solidFill>
                              <a:srgbClr val="000000"/>
                            </a:solidFill>
                            <a:latin typeface="Cambria Math" panose="02040503050406030204" pitchFamily="18" charset="0"/>
                          </a:rPr>
                        </m:ctrlPr>
                      </m:radPr>
                      <m:deg/>
                      <m:e>
                        <m:r>
                          <a:rPr lang="en-US" sz="3400" i="1">
                            <a:solidFill>
                              <a:srgbClr val="000000"/>
                            </a:solidFill>
                            <a:latin typeface="Cambria Math" panose="02040503050406030204" pitchFamily="18" charset="0"/>
                          </a:rPr>
                          <m:t>1−</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e>
                    </m:rad>
                    <m:r>
                      <a:rPr lang="en-US" sz="3400" i="1" smtClean="0">
                        <a:solidFill>
                          <a:srgbClr val="000000"/>
                        </a:solidFill>
                        <a:latin typeface="Cambria Math" panose="02040503050406030204" pitchFamily="18" charset="0"/>
                        <a:ea typeface="Cambria Math" panose="02040503050406030204" pitchFamily="18" charset="0"/>
                      </a:rPr>
                      <m:t>≤</m:t>
                    </m:r>
                    <m:r>
                      <a:rPr lang="en-US" sz="3400" b="0" i="1" smtClean="0">
                        <a:solidFill>
                          <a:srgbClr val="000000"/>
                        </a:solidFill>
                        <a:latin typeface="Cambria Math" panose="02040503050406030204" pitchFamily="18" charset="0"/>
                        <a:ea typeface="Cambria Math" panose="02040503050406030204" pitchFamily="18" charset="0"/>
                      </a:rPr>
                      <m:t>1</m:t>
                    </m:r>
                  </m:oMath>
                </a14:m>
                <a:r>
                  <a:rPr lang="vi-VN" sz="3400">
                    <a:solidFill>
                      <a:srgbClr val="000000"/>
                    </a:solidFill>
                  </a:rPr>
                  <a:t>; dấu bằng xảy ra khi </a:t>
                </a:r>
                <a14:m>
                  <m:oMath xmlns:m="http://schemas.openxmlformats.org/officeDocument/2006/math">
                    <m:r>
                      <a:rPr lang="en-US" sz="3400" i="1">
                        <a:solidFill>
                          <a:srgbClr val="000000"/>
                        </a:solidFill>
                        <a:latin typeface="Cambria Math" panose="02040503050406030204" pitchFamily="18" charset="0"/>
                      </a:rPr>
                      <m:t>1−</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r>
                      <a:rPr lang="en-US" sz="3400" i="1">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rPr>
                      <m:t>1</m:t>
                    </m:r>
                  </m:oMath>
                </a14:m>
                <a:r>
                  <a:rPr lang="vi-VN" sz="3400">
                    <a:solidFill>
                      <a:srgbClr val="000000"/>
                    </a:solidFill>
                  </a:rPr>
                  <a:t>, tức là khi </a:t>
                </a:r>
                <a14:m>
                  <m:oMath xmlns:m="http://schemas.openxmlformats.org/officeDocument/2006/math">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=0</m:t>
                    </m:r>
                  </m:oMath>
                </a14:m>
                <a:r>
                  <a:rPr lang="vi-VN" sz="3400">
                    <a:solidFill>
                      <a:srgbClr val="000000"/>
                    </a:solidFill>
                  </a:rPr>
                  <a:t>. </a:t>
                </a:r>
                <a:endParaRPr lang="en-US" sz="3400">
                  <a:solidFill>
                    <a:srgbClr val="000000"/>
                  </a:solidFill>
                </a:endParaRPr>
              </a:p>
              <a:p>
                <a:pPr marL="457200" indent="-457200" algn="just">
                  <a:lnSpc>
                    <a:spcPct val="150000"/>
                  </a:lnSpc>
                  <a:buFont typeface="Arial" panose="020B0604020202020204" pitchFamily="34" charset="0"/>
                  <a:buChar char="•"/>
                </a:pPr>
                <a:r>
                  <a:rPr lang="vi-VN" sz="3400">
                    <a:solidFill>
                      <a:srgbClr val="000000"/>
                    </a:solidFill>
                  </a:rPr>
                  <a:t>Do đó </a:t>
                </a:r>
                <a14:m>
                  <m:oMath xmlns:m="http://schemas.openxmlformats.org/officeDocument/2006/math">
                    <m:func>
                      <m:funcPr>
                        <m:ctrlPr>
                          <a:rPr lang="en-US" sz="3200" i="1">
                            <a:solidFill>
                              <a:srgbClr val="000000"/>
                            </a:solidFill>
                            <a:latin typeface="Cambria Math" panose="02040503050406030204" pitchFamily="18" charset="0"/>
                            <a:cs typeface="Times New Roman" panose="02020603050405020304" pitchFamily="18" charset="0"/>
                          </a:rPr>
                        </m:ctrlPr>
                      </m:funcPr>
                      <m:fName>
                        <m:limLow>
                          <m:limLowPr>
                            <m:ctrlPr>
                              <a:rPr lang="en-US" sz="3200" i="1">
                                <a:solidFill>
                                  <a:srgbClr val="000000"/>
                                </a:solidFill>
                                <a:latin typeface="Cambria Math" panose="02040503050406030204" pitchFamily="18" charset="0"/>
                                <a:cs typeface="Times New Roman" panose="02020603050405020304" pitchFamily="18" charset="0"/>
                              </a:rPr>
                            </m:ctrlPr>
                          </m:limLowPr>
                          <m:e>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m:t>
                            </m:r>
                            <m:r>
                              <a:rPr lang="en-US" sz="3200" b="0" i="1" kern="0"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𝑎𝑥</m:t>
                            </m:r>
                          </m:e>
                          <m:lim>
                            <m:d>
                              <m:dPr>
                                <m:begChr m:val="["/>
                                <m:endChr m:val="]"/>
                                <m:ctrlPr>
                                  <a:rPr lang="vi-VN" sz="3200" i="1">
                                    <a:solidFill>
                                      <a:srgbClr val="000000"/>
                                    </a:solidFill>
                                    <a:latin typeface="Cambria Math" panose="02040503050406030204" pitchFamily="18" charset="0"/>
                                  </a:rPr>
                                </m:ctrlPr>
                              </m:dPr>
                              <m:e>
                                <m:r>
                                  <a:rPr lang="vi-VN" sz="3200" i="1">
                                    <a:solidFill>
                                      <a:srgbClr val="000000"/>
                                    </a:solidFill>
                                    <a:latin typeface="Cambria Math" panose="02040503050406030204" pitchFamily="18" charset="0"/>
                                  </a:rPr>
                                  <m:t>−1; 1</m:t>
                                </m:r>
                              </m:e>
                            </m:d>
                          </m:lim>
                        </m:limLow>
                      </m:fName>
                      <m:e>
                        <m:r>
                          <a:rPr lang="vi-VN" sz="3200" i="1">
                            <a:solidFill>
                              <a:srgbClr val="000000"/>
                            </a:solidFill>
                            <a:latin typeface="Cambria Math" panose="02040503050406030204" pitchFamily="18" charset="0"/>
                          </a:rPr>
                          <m:t>𝑓</m:t>
                        </m:r>
                        <m:r>
                          <a:rPr lang="vi-VN" sz="3200" i="1">
                            <a:solidFill>
                              <a:srgbClr val="000000"/>
                            </a:solidFill>
                            <a:latin typeface="Cambria Math" panose="02040503050406030204" pitchFamily="18" charset="0"/>
                          </a:rPr>
                          <m:t>(</m:t>
                        </m:r>
                        <m:r>
                          <a:rPr lang="vi-VN" sz="3200" i="1">
                            <a:solidFill>
                              <a:srgbClr val="000000"/>
                            </a:solidFill>
                            <a:latin typeface="Cambria Math" panose="02040503050406030204" pitchFamily="18" charset="0"/>
                          </a:rPr>
                          <m:t>𝑥</m:t>
                        </m:r>
                        <m:r>
                          <a:rPr lang="vi-VN" sz="3200" i="1">
                            <a:solidFill>
                              <a:srgbClr val="000000"/>
                            </a:solidFill>
                            <a:latin typeface="Cambria Math" panose="02040503050406030204" pitchFamily="18" charset="0"/>
                          </a:rPr>
                          <m:t>)=</m:t>
                        </m:r>
                      </m:e>
                    </m:func>
                    <m:r>
                      <a:rPr lang="vi-VN" sz="3200" i="1">
                        <a:solidFill>
                          <a:srgbClr val="000000"/>
                        </a:solidFill>
                        <a:latin typeface="Cambria Math" panose="02040503050406030204" pitchFamily="18" charset="0"/>
                      </a:rPr>
                      <m:t>𝑓</m:t>
                    </m:r>
                    <m:r>
                      <a:rPr lang="vi-VN" sz="3200" i="1">
                        <a:solidFill>
                          <a:srgbClr val="000000"/>
                        </a:solidFill>
                        <a:latin typeface="Cambria Math" panose="02040503050406030204" pitchFamily="18" charset="0"/>
                      </a:rPr>
                      <m:t>(0)=1.</m:t>
                    </m:r>
                  </m:oMath>
                </a14:m>
                <a:endParaRPr lang="vi-VN" sz="3200">
                  <a:solidFill>
                    <a:srgbClr val="0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882961" y="2857500"/>
                <a:ext cx="16566839" cy="6449010"/>
              </a:xfrm>
              <a:prstGeom prst="rect">
                <a:avLst/>
              </a:prstGeom>
              <a:blipFill>
                <a:blip r:embed="rId3"/>
                <a:stretch>
                  <a:fillRect l="-1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811378" y="435142"/>
                <a:ext cx="14257422" cy="979820"/>
              </a:xfrm>
              <a:prstGeom prst="rect">
                <a:avLst/>
              </a:prstGeom>
            </p:spPr>
            <p:txBody>
              <a:bodyPr wrap="square">
                <a:spAutoFit/>
              </a:bodyPr>
              <a:lstStyle/>
              <a:p>
                <a:pPr lvl="0" algn="just">
                  <a:lnSpc>
                    <a:spcPct val="150000"/>
                  </a:lnSpc>
                </a:pPr>
                <a:r>
                  <a:rPr lang="vi-VN" sz="3400">
                    <a:solidFill>
                      <a:srgbClr val="000000"/>
                    </a:solidFill>
                  </a:rPr>
                  <a:t>Tìm giá trị lớn nhất và giá trị nhỏ nhất của hàm số </a:t>
                </a:r>
                <a14:m>
                  <m:oMath xmlns:m="http://schemas.openxmlformats.org/officeDocument/2006/math">
                    <m:r>
                      <a:rPr lang="vi-VN" sz="3400" i="1" smtClean="0">
                        <a:solidFill>
                          <a:srgbClr val="000000"/>
                        </a:solidFill>
                        <a:latin typeface="Cambria Math" panose="02040503050406030204" pitchFamily="18" charset="0"/>
                      </a:rPr>
                      <m:t>𝑦</m:t>
                    </m:r>
                    <m:r>
                      <a:rPr lang="vi-VN" sz="3400" i="1" smtClean="0">
                        <a:solidFill>
                          <a:srgbClr val="000000"/>
                        </a:solidFill>
                        <a:latin typeface="Cambria Math" panose="02040503050406030204" pitchFamily="18" charset="0"/>
                      </a:rPr>
                      <m:t>=</m:t>
                    </m:r>
                    <m:r>
                      <a:rPr lang="vi-VN" sz="3400" i="1" smtClean="0">
                        <a:solidFill>
                          <a:srgbClr val="000000"/>
                        </a:solidFill>
                        <a:latin typeface="Cambria Math" panose="02040503050406030204" pitchFamily="18" charset="0"/>
                      </a:rPr>
                      <m:t>𝑓</m:t>
                    </m:r>
                    <m:d>
                      <m:dPr>
                        <m:ctrlPr>
                          <a:rPr lang="vi-VN" sz="3400" i="1" smtClean="0">
                            <a:solidFill>
                              <a:srgbClr val="000000"/>
                            </a:solidFill>
                            <a:latin typeface="Cambria Math" panose="02040503050406030204" pitchFamily="18" charset="0"/>
                          </a:rPr>
                        </m:ctrlPr>
                      </m:dPr>
                      <m:e>
                        <m:r>
                          <a:rPr lang="vi-VN" sz="3400" i="1" smtClean="0">
                            <a:solidFill>
                              <a:srgbClr val="000000"/>
                            </a:solidFill>
                            <a:latin typeface="Cambria Math" panose="02040503050406030204" pitchFamily="18" charset="0"/>
                          </a:rPr>
                          <m:t>𝑥</m:t>
                        </m:r>
                      </m:e>
                    </m:d>
                    <m:r>
                      <a:rPr lang="en-US" sz="3400" b="0" i="1" smtClean="0">
                        <a:solidFill>
                          <a:srgbClr val="000000"/>
                        </a:solidFill>
                        <a:latin typeface="Cambria Math" panose="02040503050406030204" pitchFamily="18" charset="0"/>
                      </a:rPr>
                      <m:t>=</m:t>
                    </m:r>
                    <m:rad>
                      <m:radPr>
                        <m:degHide m:val="on"/>
                        <m:ctrlPr>
                          <a:rPr lang="en-US" sz="3400" b="0" i="1" smtClean="0">
                            <a:solidFill>
                              <a:srgbClr val="000000"/>
                            </a:solidFill>
                            <a:latin typeface="Cambria Math" panose="02040503050406030204" pitchFamily="18" charset="0"/>
                          </a:rPr>
                        </m:ctrlPr>
                      </m:radPr>
                      <m:deg/>
                      <m:e>
                        <m:r>
                          <a:rPr lang="en-US" sz="3400" b="0" i="1" smtClean="0">
                            <a:solidFill>
                              <a:srgbClr val="000000"/>
                            </a:solidFill>
                            <a:latin typeface="Cambria Math" panose="02040503050406030204" pitchFamily="18" charset="0"/>
                          </a:rPr>
                          <m:t>1−</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2</m:t>
                            </m:r>
                          </m:sup>
                        </m:sSup>
                      </m:e>
                    </m:rad>
                  </m:oMath>
                </a14:m>
                <a:r>
                  <a:rPr lang="vi-VN" sz="3400">
                    <a:solidFill>
                      <a:srgbClr val="000000"/>
                    </a:solidFill>
                  </a:rPr>
                  <a:t>.</a:t>
                </a:r>
              </a:p>
            </p:txBody>
          </p:sp>
        </mc:Choice>
        <mc:Fallback xmlns="">
          <p:sp>
            <p:nvSpPr>
              <p:cNvPr id="6" name="Rectangle 5"/>
              <p:cNvSpPr>
                <a:spLocks noRot="1" noChangeAspect="1" noMove="1" noResize="1" noEditPoints="1" noAdjustHandles="1" noChangeArrowheads="1" noChangeShapeType="1" noTextEdit="1"/>
              </p:cNvSpPr>
              <p:nvPr/>
            </p:nvSpPr>
            <p:spPr>
              <a:xfrm>
                <a:off x="2811378" y="435142"/>
                <a:ext cx="14257422" cy="979820"/>
              </a:xfrm>
              <a:prstGeom prst="rect">
                <a:avLst/>
              </a:prstGeom>
              <a:blipFill>
                <a:blip r:embed="rId4"/>
                <a:stretch>
                  <a:fillRect l="-1197" b="-8696"/>
                </a:stretch>
              </a:blipFill>
            </p:spPr>
            <p:txBody>
              <a:bodyPr/>
              <a:lstStyle/>
              <a:p>
                <a:r>
                  <a:rPr lang="en-US">
                    <a:noFill/>
                  </a:rPr>
                  <a:t> </a:t>
                </a:r>
              </a:p>
            </p:txBody>
          </p:sp>
        </mc:Fallback>
      </mc:AlternateContent>
      <p:sp>
        <p:nvSpPr>
          <p:cNvPr id="11" name="Rectangle 10"/>
          <p:cNvSpPr/>
          <p:nvPr/>
        </p:nvSpPr>
        <p:spPr>
          <a:xfrm>
            <a:off x="8562777" y="1790700"/>
            <a:ext cx="1156086" cy="615553"/>
          </a:xfrm>
          <a:prstGeom prst="rect">
            <a:avLst/>
          </a:prstGeom>
        </p:spPr>
        <p:txBody>
          <a:bodyPr wrap="none">
            <a:spAutoFit/>
          </a:bodyPr>
          <a:lstStyle/>
          <a:p>
            <a:pPr algn="ctr" defTabSz="1828800">
              <a:buClr>
                <a:srgbClr val="000000"/>
              </a:buClr>
              <a:tabLst>
                <a:tab pos="723900" algn="l"/>
              </a:tabLst>
            </a:pPr>
            <a:r>
              <a:rPr lang="en-US" sz="3400" b="1" i="1" u="sng" kern="100">
                <a:solidFill>
                  <a:schemeClr val="accent3">
                    <a:lumMod val="50000"/>
                  </a:schemeClr>
                </a:solidFill>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19815332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9" dur="5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4" dur="500"/>
                                        <p:tgtEl>
                                          <p:spTgt spid="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9" dur="500"/>
                                        <p:tgtEl>
                                          <p:spTgt spid="4">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randombar(horizontal)">
                                      <p:cBhvr>
                                        <p:cTn id="5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p:bldLst>
  </p:timing>
</p:sld>
</file>

<file path=ppt/theme/theme1.xml><?xml version="1.0" encoding="utf-8"?>
<a:theme xmlns:a="http://schemas.openxmlformats.org/drawingml/2006/main" name="News Report Writing Tips for Students by Slidesgo">
  <a:themeElements>
    <a:clrScheme name="Simple Light">
      <a:dk1>
        <a:srgbClr val="313F60"/>
      </a:dk1>
      <a:lt1>
        <a:srgbClr val="F1EFE7"/>
      </a:lt1>
      <a:dk2>
        <a:srgbClr val="E0D8C7"/>
      </a:dk2>
      <a:lt2>
        <a:srgbClr val="F7DE78"/>
      </a:lt2>
      <a:accent1>
        <a:srgbClr val="EC7951"/>
      </a:accent1>
      <a:accent2>
        <a:srgbClr val="F5A7DB"/>
      </a:accent2>
      <a:accent3>
        <a:srgbClr val="4CA1F1"/>
      </a:accent3>
      <a:accent4>
        <a:srgbClr val="FFFFFF"/>
      </a:accent4>
      <a:accent5>
        <a:srgbClr val="FFFFFF"/>
      </a:accent5>
      <a:accent6>
        <a:srgbClr val="FFFFFF"/>
      </a:accent6>
      <a:hlink>
        <a:srgbClr val="313F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ews Report Writing Tips for Students by Slidesgo">
  <a:themeElements>
    <a:clrScheme name="Simple Light">
      <a:dk1>
        <a:srgbClr val="313F60"/>
      </a:dk1>
      <a:lt1>
        <a:srgbClr val="F1EFE7"/>
      </a:lt1>
      <a:dk2>
        <a:srgbClr val="E0D8C7"/>
      </a:dk2>
      <a:lt2>
        <a:srgbClr val="F7DE78"/>
      </a:lt2>
      <a:accent1>
        <a:srgbClr val="EC7951"/>
      </a:accent1>
      <a:accent2>
        <a:srgbClr val="F5A7DB"/>
      </a:accent2>
      <a:accent3>
        <a:srgbClr val="4CA1F1"/>
      </a:accent3>
      <a:accent4>
        <a:srgbClr val="FFFFFF"/>
      </a:accent4>
      <a:accent5>
        <a:srgbClr val="FFFFFF"/>
      </a:accent5>
      <a:accent6>
        <a:srgbClr val="FFFFFF"/>
      </a:accent6>
      <a:hlink>
        <a:srgbClr val="313F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6926</TotalTime>
  <Words>4451</Words>
  <Application>Microsoft Office PowerPoint</Application>
  <PresentationFormat>Custom</PresentationFormat>
  <Paragraphs>321</Paragraphs>
  <Slides>56</Slides>
  <Notes>49</Notes>
  <HiddenSlides>0</HiddenSlides>
  <MMClips>5</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56</vt:i4>
      </vt:variant>
    </vt:vector>
  </HeadingPairs>
  <TitlesOfParts>
    <vt:vector size="73" baseType="lpstr">
      <vt:lpstr>Anaheim</vt:lpstr>
      <vt:lpstr>Merriweather Sans</vt:lpstr>
      <vt:lpstr>Wingdings</vt:lpstr>
      <vt:lpstr>Bebas Neue</vt:lpstr>
      <vt:lpstr>DM Sans</vt:lpstr>
      <vt:lpstr>Calibri</vt:lpstr>
      <vt:lpstr>Calibri Light</vt:lpstr>
      <vt:lpstr>Nunito Light</vt:lpstr>
      <vt:lpstr>Times New Roman</vt:lpstr>
      <vt:lpstr>Pangolin</vt:lpstr>
      <vt:lpstr>PMingLiU</vt:lpstr>
      <vt:lpstr>Krona One</vt:lpstr>
      <vt:lpstr>Arial</vt:lpstr>
      <vt:lpstr>Cambria Math</vt:lpstr>
      <vt:lpstr>News Report Writing Tips for Students by Slidesgo</vt:lpstr>
      <vt:lpstr>1_News Report Writing Tips for Students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Soạn bài</dc:title>
  <dc:creator>Hà Ngân</dc:creator>
  <cp:lastModifiedBy>Hi Windows 11 Home</cp:lastModifiedBy>
  <cp:revision>131</cp:revision>
  <dcterms:created xsi:type="dcterms:W3CDTF">2006-08-16T00:00:00Z</dcterms:created>
  <dcterms:modified xsi:type="dcterms:W3CDTF">2024-08-07T07:22:44Z</dcterms:modified>
  <dc:identifier>DAGAyUl9Dnw</dc:identifier>
</cp:coreProperties>
</file>