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79" r:id="rId4"/>
    <p:sldId id="332" r:id="rId5"/>
    <p:sldId id="333" r:id="rId6"/>
    <p:sldId id="334" r:id="rId7"/>
    <p:sldId id="356" r:id="rId8"/>
    <p:sldId id="260" r:id="rId9"/>
    <p:sldId id="278" r:id="rId10"/>
    <p:sldId id="367" r:id="rId11"/>
    <p:sldId id="265" r:id="rId12"/>
    <p:sldId id="368" r:id="rId13"/>
    <p:sldId id="350" r:id="rId14"/>
    <p:sldId id="262" r:id="rId15"/>
    <p:sldId id="369" r:id="rId16"/>
    <p:sldId id="275" r:id="rId17"/>
    <p:sldId id="287" r:id="rId18"/>
    <p:sldId id="288" r:id="rId19"/>
    <p:sldId id="370" r:id="rId20"/>
    <p:sldId id="303" r:id="rId21"/>
    <p:sldId id="320" r:id="rId22"/>
    <p:sldId id="371" r:id="rId23"/>
    <p:sldId id="264" r:id="rId24"/>
    <p:sldId id="266" r:id="rId25"/>
  </p:sldIdLst>
  <p:sldSz cx="18288000" cy="10287000"/>
  <p:notesSz cx="6858000" cy="9144000"/>
  <p:embeddedFontLst>
    <p:embeddedFont>
      <p:font typeface="Cambria Math" panose="02040503050406030204" pitchFamily="18" charset="0"/>
      <p:regular r:id="rId27"/>
    </p:embeddedFont>
    <p:embeddedFont>
      <p:font typeface="Merriweather" panose="00000500000000000000"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3" autoAdjust="0"/>
    <p:restoredTop sz="93883" autoAdjust="0"/>
  </p:normalViewPr>
  <p:slideViewPr>
    <p:cSldViewPr>
      <p:cViewPr varScale="1">
        <p:scale>
          <a:sx n="51" d="100"/>
          <a:sy n="51" d="100"/>
        </p:scale>
        <p:origin x="893"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0CEFE-1981-41B4-AF42-E5C4BB9CA3C4}" type="datetimeFigureOut">
              <a:rPr lang="en-US" smtClean="0"/>
              <a:t>10/12/24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0FF4A-C438-41FD-81CB-AF4E0F5A1ADF}" type="slidenum">
              <a:rPr lang="en-US" smtClean="0"/>
              <a:t>‹#›</a:t>
            </a:fld>
            <a:endParaRPr lang="en-US"/>
          </a:p>
        </p:txBody>
      </p:sp>
    </p:spTree>
    <p:extLst>
      <p:ext uri="{BB962C8B-B14F-4D97-AF65-F5344CB8AC3E}">
        <p14:creationId xmlns:p14="http://schemas.microsoft.com/office/powerpoint/2010/main" val="145950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83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11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24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36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43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svg"/><Relationship Id="rId44" Type="http://schemas.openxmlformats.org/officeDocument/2006/relationships/image" Target="../media/image45.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3" Type="http://schemas.openxmlformats.org/officeDocument/2006/relationships/image" Target="../media/image36.png"/><Relationship Id="rId3" Type="http://schemas.openxmlformats.org/officeDocument/2006/relationships/image" Target="../media/image35.svg"/><Relationship Id="rId12" Type="http://schemas.openxmlformats.org/officeDocument/2006/relationships/image" Target="../media/image49.png"/><Relationship Id="rId2" Type="http://schemas.openxmlformats.org/officeDocument/2006/relationships/image" Target="../media/image34.png"/><Relationship Id="rId16" Type="http://schemas.openxmlformats.org/officeDocument/2006/relationships/image" Target="../media/image39.svg"/><Relationship Id="rId1" Type="http://schemas.openxmlformats.org/officeDocument/2006/relationships/slideLayout" Target="../slideLayouts/slideLayout7.xml"/><Relationship Id="rId15" Type="http://schemas.openxmlformats.org/officeDocument/2006/relationships/image" Target="../media/image38.png"/><Relationship Id="rId1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19" Type="http://schemas.openxmlformats.org/officeDocument/2006/relationships/image" Target="../media/image5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20.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20.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44.svg"/><Relationship Id="rId7"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6" Type="http://schemas.openxmlformats.org/officeDocument/2006/relationships/image" Target="../media/image59.png"/><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4.svg"/><Relationship Id="rId12" Type="http://schemas.openxmlformats.org/officeDocument/2006/relationships/image" Target="../media/image47.svg"/><Relationship Id="rId2" Type="http://schemas.openxmlformats.org/officeDocument/2006/relationships/image" Target="../media/image43.png"/><Relationship Id="rId1" Type="http://schemas.openxmlformats.org/officeDocument/2006/relationships/slideLayout" Target="../slideLayouts/slideLayout7.xml"/><Relationship Id="rId11" Type="http://schemas.openxmlformats.org/officeDocument/2006/relationships/image" Target="../media/image46.png"/><Relationship Id="rId10"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3.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35.sv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51.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13" Type="http://schemas.openxmlformats.org/officeDocument/2006/relationships/image" Target="../media/image41.png"/><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558013"/>
            <a:ext cx="16230600" cy="71709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292034"/>
            <a:ext cx="3772950" cy="8469887"/>
          </a:xfrm>
          <a:prstGeom prst="rect">
            <a:avLst/>
          </a:prstGeom>
        </p:spPr>
      </p:pic>
      <p:sp>
        <p:nvSpPr>
          <p:cNvPr id="11" name="Rectangle 10"/>
          <p:cNvSpPr/>
          <p:nvPr/>
        </p:nvSpPr>
        <p:spPr>
          <a:xfrm>
            <a:off x="4357522" y="2448238"/>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68408">
            <a:off x="16730741" y="640371"/>
            <a:ext cx="1021188" cy="1127819"/>
          </a:xfrm>
          <a:prstGeom prst="rect">
            <a:avLst/>
          </a:prstGeom>
        </p:spPr>
      </p:pic>
      <p:pic>
        <p:nvPicPr>
          <p:cNvPr id="9"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93504" y="8039100"/>
            <a:ext cx="933754" cy="2096183"/>
          </a:xfrm>
          <a:prstGeom prst="rect">
            <a:avLst/>
          </a:prstGeom>
        </p:spPr>
      </p:pic>
      <p:sp>
        <p:nvSpPr>
          <p:cNvPr id="7" name="Oval Callout 6"/>
          <p:cNvSpPr/>
          <p:nvPr/>
        </p:nvSpPr>
        <p:spPr>
          <a:xfrm>
            <a:off x="1009954" y="6477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B7BFA3-01C5-5728-3262-F1747222B9C9}"/>
                  </a:ext>
                </a:extLst>
              </p:cNvPr>
              <p:cNvSpPr txBox="1"/>
              <p:nvPr/>
            </p:nvSpPr>
            <p:spPr>
              <a:xfrm>
                <a:off x="3048000" y="876300"/>
                <a:ext cx="12877800" cy="2031325"/>
              </a:xfrm>
              <a:prstGeom prst="rect">
                <a:avLst/>
              </a:prstGeom>
              <a:noFill/>
            </p:spPr>
            <p:txBody>
              <a:bodyPr wrap="square" rtlCol="0">
                <a:spAutoFit/>
              </a:bodyPr>
              <a:lstStyle/>
              <a:p>
                <a:pPr algn="just">
                  <a:lnSpc>
                    <a:spcPct val="150000"/>
                  </a:lnSpc>
                  <a:spcAft>
                    <a:spcPts val="0"/>
                  </a:spcAft>
                </a:pPr>
                <a:r>
                  <a:rPr lang="en-US" sz="3600" dirty="0">
                    <a:solidFill>
                      <a:schemeClr val="bg1"/>
                    </a:solidFill>
                    <a:latin typeface="Arial" panose="020B0604020202020204" pitchFamily="34" charset="0"/>
                    <a:ea typeface="Times New Roman" panose="02020603050405020304" pitchFamily="18" charset="0"/>
                    <a:cs typeface="Arial" panose="020B0604020202020204" pitchFamily="34" charset="0"/>
                  </a:rPr>
                  <a:t>a) </a:t>
                </a:r>
                <a:r>
                  <a:rPr lang="en-US" sz="3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a:t>
                </a:r>
                <a:r>
                  <a:rPr lang="en-US" sz="3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sử</a:t>
                </a:r>
                <a:r>
                  <a:rPr lang="en-US" sz="3600" dirty="0">
                    <a:solidFill>
                      <a:schemeClr val="bg1"/>
                    </a:solidFill>
                    <a:latin typeface="Arial" panose="020B0604020202020204" pitchFamily="34" charset="0"/>
                    <a:ea typeface="Times New Roman" panose="02020603050405020304" pitchFamily="18" charset="0"/>
                    <a:cs typeface="Arial" panose="020B0604020202020204" pitchFamily="34" charset="0"/>
                  </a:rPr>
                  <a:t> (u</a:t>
                </a:r>
                <a:r>
                  <a:rPr lang="en-US" sz="3600" baseline="-25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cấp</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cộng</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sai</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 Khi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đó</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k ≥ 2, ta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nl-NL"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nl-NL"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b>
                    </m:sSub>
                    <m:r>
                      <a:rPr lang="nl-NL"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𝑑</m:t>
                    </m:r>
                  </m:oMath>
                </a14:m>
                <a:r>
                  <a:rPr lang="nl-NL"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nl-NL"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nl-NL"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b>
                    </m:sSub>
                    <m:r>
                      <a:rPr lang="nl-NL"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𝑑</m:t>
                    </m:r>
                  </m:oMath>
                </a14:m>
                <a:endPar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mc:Choice>
        <mc:Fallback xmlns="">
          <p:sp>
            <p:nvSpPr>
              <p:cNvPr id="2" name="TextBox 1">
                <a:extLst>
                  <a:ext uri="{FF2B5EF4-FFF2-40B4-BE49-F238E27FC236}">
                    <a16:creationId xmlns:a16="http://schemas.microsoft.com/office/drawing/2014/main" id="{ECB7BFA3-01C5-5728-3262-F1747222B9C9}"/>
                  </a:ext>
                </a:extLst>
              </p:cNvPr>
              <p:cNvSpPr txBox="1">
                <a:spLocks noRot="1" noChangeAspect="1" noMove="1" noResize="1" noEditPoints="1" noAdjustHandles="1" noChangeArrowheads="1" noChangeShapeType="1" noTextEdit="1"/>
              </p:cNvSpPr>
              <p:nvPr/>
            </p:nvSpPr>
            <p:spPr>
              <a:xfrm>
                <a:off x="3048000" y="876300"/>
                <a:ext cx="12877800" cy="2031325"/>
              </a:xfrm>
              <a:prstGeom prst="rect">
                <a:avLst/>
              </a:prstGeom>
              <a:blipFill>
                <a:blip r:embed="rId6"/>
                <a:stretch>
                  <a:fillRect l="-1420" r="-13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01175BD-D886-D764-C57C-FD818DCC212C}"/>
                  </a:ext>
                </a:extLst>
              </p:cNvPr>
              <p:cNvSpPr txBox="1"/>
              <p:nvPr/>
            </p:nvSpPr>
            <p:spPr>
              <a:xfrm>
                <a:off x="1676400" y="2789115"/>
                <a:ext cx="15773400" cy="1135183"/>
              </a:xfrm>
              <a:prstGeom prst="rect">
                <a:avLst/>
              </a:prstGeom>
              <a:noFill/>
            </p:spPr>
            <p:txBody>
              <a:bodyPr wrap="square" rtlCol="0">
                <a:spAutoFit/>
              </a:bodyPr>
              <a:lstStyle/>
              <a:p>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Suy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ra</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𝑑</m:t>
                        </m:r>
                      </m:e>
                    </m:d>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𝑑</m:t>
                        </m:r>
                      </m:e>
                    </m:d>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b>
                    </m:sSub>
                  </m:oMath>
                </a14:m>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num>
                      <m:den>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oMath>
                </a14:m>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đpcm</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endParaRPr lang="en-US" dirty="0"/>
              </a:p>
            </p:txBody>
          </p:sp>
        </mc:Choice>
        <mc:Fallback xmlns="">
          <p:sp>
            <p:nvSpPr>
              <p:cNvPr id="3" name="TextBox 2">
                <a:extLst>
                  <a:ext uri="{FF2B5EF4-FFF2-40B4-BE49-F238E27FC236}">
                    <a16:creationId xmlns:a16="http://schemas.microsoft.com/office/drawing/2014/main" id="{901175BD-D886-D764-C57C-FD818DCC212C}"/>
                  </a:ext>
                </a:extLst>
              </p:cNvPr>
              <p:cNvSpPr txBox="1">
                <a:spLocks noRot="1" noChangeAspect="1" noMove="1" noResize="1" noEditPoints="1" noAdjustHandles="1" noChangeArrowheads="1" noChangeShapeType="1" noTextEdit="1"/>
              </p:cNvSpPr>
              <p:nvPr/>
            </p:nvSpPr>
            <p:spPr>
              <a:xfrm>
                <a:off x="1676400" y="2789115"/>
                <a:ext cx="15773400" cy="1135183"/>
              </a:xfrm>
              <a:prstGeom prst="rect">
                <a:avLst/>
              </a:prstGeom>
              <a:blipFill>
                <a:blip r:embed="rId7"/>
                <a:stretch>
                  <a:fillRect l="-1159" t="-107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156E67A9-7399-F7F1-C883-CC38DEE91C11}"/>
              </a:ext>
            </a:extLst>
          </p:cNvPr>
          <p:cNvSpPr txBox="1"/>
          <p:nvPr/>
        </p:nvSpPr>
        <p:spPr>
          <a:xfrm>
            <a:off x="1924354" y="4076700"/>
            <a:ext cx="13163246" cy="646331"/>
          </a:xfrm>
          <a:prstGeom prst="rect">
            <a:avLst/>
          </a:prstGeom>
          <a:noFill/>
        </p:spPr>
        <p:txBody>
          <a:bodyPr wrap="square" rtlCol="0">
            <a:spAutoFit/>
          </a:bodyPr>
          <a:lstStyle/>
          <a:p>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Giả</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sử</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cấp</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bội</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q. Khi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đó</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k ≥ 2, ta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p>
        </p:txBody>
      </p:sp>
      <p:sp>
        <p:nvSpPr>
          <p:cNvPr id="8" name="TextBox 7">
            <a:extLst>
              <a:ext uri="{FF2B5EF4-FFF2-40B4-BE49-F238E27FC236}">
                <a16:creationId xmlns:a16="http://schemas.microsoft.com/office/drawing/2014/main" id="{3563BCD2-C0D4-34AE-AA6F-057E7FF99DAE}"/>
              </a:ext>
            </a:extLst>
          </p:cNvPr>
          <p:cNvSpPr txBox="1"/>
          <p:nvPr/>
        </p:nvSpPr>
        <p:spPr>
          <a:xfrm>
            <a:off x="5334000" y="4714797"/>
            <a:ext cx="7086600" cy="923330"/>
          </a:xfrm>
          <a:prstGeom prst="rect">
            <a:avLst/>
          </a:prstGeom>
          <a:noFill/>
        </p:spPr>
        <p:txBody>
          <a:bodyPr wrap="square" rtlCol="0">
            <a:spAutoFit/>
          </a:bodyPr>
          <a:lstStyle/>
          <a:p>
            <a:r>
              <a:rPr lang="nl-NL"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a:t>
            </a:r>
            <a:r>
              <a:rPr lang="nl-NL" sz="3600" baseline="-25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 – 1</a:t>
            </a:r>
            <a:r>
              <a:rPr lang="nl-NL"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u</a:t>
            </a:r>
            <a:r>
              <a:rPr lang="nl-NL" sz="3600" baseline="-25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r>
              <a:rPr lang="nl-NL"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q</a:t>
            </a:r>
            <a:r>
              <a:rPr lang="nl-NL" sz="3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 – 1 – 1 </a:t>
            </a:r>
            <a:r>
              <a:rPr lang="nl-NL"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u</a:t>
            </a:r>
            <a:r>
              <a:rPr lang="nl-NL" sz="3600" baseline="-25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r>
              <a:rPr lang="nl-NL"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q</a:t>
            </a:r>
            <a:r>
              <a:rPr lang="nl-NL" sz="3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 – 2</a:t>
            </a:r>
            <a:r>
              <a:rPr lang="nl-NL"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10" name="TextBox 9">
            <a:extLst>
              <a:ext uri="{FF2B5EF4-FFF2-40B4-BE49-F238E27FC236}">
                <a16:creationId xmlns:a16="http://schemas.microsoft.com/office/drawing/2014/main" id="{5EE856A6-F470-60D9-9321-634CA3682BA4}"/>
              </a:ext>
            </a:extLst>
          </p:cNvPr>
          <p:cNvSpPr txBox="1"/>
          <p:nvPr/>
        </p:nvSpPr>
        <p:spPr>
          <a:xfrm>
            <a:off x="5548388" y="5439686"/>
            <a:ext cx="7696200" cy="923330"/>
          </a:xfrm>
          <a:prstGeom prst="rect">
            <a:avLst/>
          </a:prstGeom>
          <a:noFill/>
        </p:spPr>
        <p:txBody>
          <a:bodyPr wrap="square" rtlCol="0">
            <a:spAutoFit/>
          </a:bodyPr>
          <a:lstStyle/>
          <a:p>
            <a:r>
              <a:rPr lang="nl-NL"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a:t>
            </a:r>
            <a:r>
              <a:rPr lang="nl-NL" sz="3600" baseline="-25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 + 1</a:t>
            </a:r>
            <a:r>
              <a:rPr lang="nl-NL"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u</a:t>
            </a:r>
            <a:r>
              <a:rPr lang="nl-NL" sz="3600" baseline="-25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r>
              <a:rPr lang="nl-NL"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q</a:t>
            </a:r>
            <a:r>
              <a:rPr lang="nl-NL" sz="3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 + 1 – 1</a:t>
            </a:r>
            <a:r>
              <a:rPr lang="nl-NL"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u</a:t>
            </a:r>
            <a:r>
              <a:rPr lang="nl-NL" sz="3600" baseline="-25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r>
              <a:rPr lang="nl-NL"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q</a:t>
            </a:r>
            <a:r>
              <a:rPr lang="nl-NL" sz="36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a:t>
            </a:r>
            <a:r>
              <a:rPr lang="nl-NL"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17E99FA6-6033-D52B-3B87-5D4B19635409}"/>
                  </a:ext>
                </a:extLst>
              </p:cNvPr>
              <p:cNvSpPr txBox="1"/>
              <p:nvPr/>
            </p:nvSpPr>
            <p:spPr>
              <a:xfrm>
                <a:off x="990600" y="6591300"/>
                <a:ext cx="15773400" cy="2302490"/>
              </a:xfrm>
              <a:prstGeom prst="rect">
                <a:avLst/>
              </a:prstGeom>
              <a:noFill/>
            </p:spPr>
            <p:txBody>
              <a:bodyPr wrap="square" rtlCol="0">
                <a:spAutoFit/>
              </a:bodyPr>
              <a:lstStyle/>
              <a:p>
                <a:pPr algn="just">
                  <a:lnSpc>
                    <a:spcPct val="150000"/>
                  </a:lnSpc>
                  <a:spcAft>
                    <a:spcPts val="0"/>
                  </a:spcAft>
                </a:pP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Suy </a:t>
                </a:r>
                <a:r>
                  <a:rPr lang="en-US" sz="36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ra</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0"/>
                  </a:spcAft>
                </a:pPr>
                <a14:m>
                  <m:oMath xmlns:m="http://schemas.openxmlformats.org/officeDocument/2006/math">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𝑞</m:t>
                            </m:r>
                          </m:e>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e>
                    </m:d>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𝑞</m:t>
                            </m:r>
                          </m:e>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p>
                        </m:sSup>
                      </m:e>
                    </m:d>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p>
                    </m:sSub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𝑞</m:t>
                        </m:r>
                      </m:e>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p>
                    </m:s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p>
                    </m:sSub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𝑞</m:t>
                        </m:r>
                      </m:e>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𝑞</m:t>
                                </m:r>
                              </m:e>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p>
                            </m:sSup>
                          </m:e>
                        </m:d>
                      </m:e>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b>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p>
                    </m:sSubSup>
                  </m:oMath>
                </a14:m>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endParaRPr lang="en-US" dirty="0"/>
              </a:p>
            </p:txBody>
          </p:sp>
        </mc:Choice>
        <mc:Fallback>
          <p:sp>
            <p:nvSpPr>
              <p:cNvPr id="11" name="TextBox 10">
                <a:extLst>
                  <a:ext uri="{FF2B5EF4-FFF2-40B4-BE49-F238E27FC236}">
                    <a16:creationId xmlns:a16="http://schemas.microsoft.com/office/drawing/2014/main" id="{17E99FA6-6033-D52B-3B87-5D4B19635409}"/>
                  </a:ext>
                </a:extLst>
              </p:cNvPr>
              <p:cNvSpPr txBox="1">
                <a:spLocks noRot="1" noChangeAspect="1" noMove="1" noResize="1" noEditPoints="1" noAdjustHandles="1" noChangeArrowheads="1" noChangeShapeType="1" noTextEdit="1"/>
              </p:cNvSpPr>
              <p:nvPr/>
            </p:nvSpPr>
            <p:spPr>
              <a:xfrm>
                <a:off x="990600" y="6591300"/>
                <a:ext cx="15773400" cy="2302490"/>
              </a:xfrm>
              <a:prstGeom prst="rect">
                <a:avLst/>
              </a:prstGeom>
              <a:blipFill>
                <a:blip r:embed="rId8"/>
                <a:stretch>
                  <a:fillRect l="-1198"/>
                </a:stretch>
              </a:blipFill>
            </p:spPr>
            <p:txBody>
              <a:bodyPr/>
              <a:lstStyle/>
              <a:p>
                <a:r>
                  <a:rPr lang="en-US">
                    <a:noFill/>
                  </a:rPr>
                  <a:t> </a:t>
                </a:r>
              </a:p>
            </p:txBody>
          </p:sp>
        </mc:Fallback>
      </mc:AlternateContent>
    </p:spTree>
    <p:extLst>
      <p:ext uri="{BB962C8B-B14F-4D97-AF65-F5344CB8AC3E}">
        <p14:creationId xmlns:p14="http://schemas.microsoft.com/office/powerpoint/2010/main" val="364062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by="(-#ppt_w*2)" calcmode="lin" valueType="num">
                                      <p:cBhvr rctx="PPT">
                                        <p:cTn id="12" dur="1000" autoRev="1" fill="hold">
                                          <p:stCondLst>
                                            <p:cond delay="0"/>
                                          </p:stCondLst>
                                        </p:cTn>
                                        <p:tgtEl>
                                          <p:spTgt spid="2"/>
                                        </p:tgtEl>
                                        <p:attrNameLst>
                                          <p:attrName>ppt_w</p:attrName>
                                        </p:attrNameLst>
                                      </p:cBhvr>
                                    </p:anim>
                                    <p:anim by="(#ppt_w*0.50)" calcmode="lin" valueType="num">
                                      <p:cBhvr>
                                        <p:cTn id="13" dur="1000" decel="50000" autoRev="1" fill="hold">
                                          <p:stCondLst>
                                            <p:cond delay="0"/>
                                          </p:stCondLst>
                                        </p:cTn>
                                        <p:tgtEl>
                                          <p:spTgt spid="2"/>
                                        </p:tgtEl>
                                        <p:attrNameLst>
                                          <p:attrName>ppt_x</p:attrName>
                                        </p:attrNameLst>
                                      </p:cBhvr>
                                    </p:anim>
                                    <p:anim from="(-#ppt_h/2)" to="(#ppt_y)" calcmode="lin" valueType="num">
                                      <p:cBhvr>
                                        <p:cTn id="14" dur="2000" fill="hold">
                                          <p:stCondLst>
                                            <p:cond delay="0"/>
                                          </p:stCondLst>
                                        </p:cTn>
                                        <p:tgtEl>
                                          <p:spTgt spid="2"/>
                                        </p:tgtEl>
                                        <p:attrNameLst>
                                          <p:attrName>ppt_y</p:attrName>
                                        </p:attrNameLst>
                                      </p:cBhvr>
                                    </p:anim>
                                    <p:animRot by="21600000">
                                      <p:cBhvr>
                                        <p:cTn id="15" dur="2000" fill="hold">
                                          <p:stCondLst>
                                            <p:cond delay="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50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500" autoRev="1" fill="hold">
                                          <p:stCondLst>
                                            <p:cond delay="0"/>
                                          </p:stCondLst>
                                        </p:cTn>
                                        <p:tgtEl>
                                          <p:spTgt spid="3"/>
                                        </p:tgtEl>
                                        <p:attrNameLst>
                                          <p:attrName>ppt_w</p:attrName>
                                        </p:attrNameLst>
                                      </p:cBhvr>
                                    </p:anim>
                                    <p:anim by="(#ppt_w*0.50)" calcmode="lin" valueType="num">
                                      <p:cBhvr>
                                        <p:cTn id="21" dur="500" decel="50000" autoRev="1" fill="hold">
                                          <p:stCondLst>
                                            <p:cond delay="0"/>
                                          </p:stCondLst>
                                        </p:cTn>
                                        <p:tgtEl>
                                          <p:spTgt spid="3"/>
                                        </p:tgtEl>
                                        <p:attrNameLst>
                                          <p:attrName>ppt_x</p:attrName>
                                        </p:attrNameLst>
                                      </p:cBhvr>
                                    </p:anim>
                                    <p:anim from="(-#ppt_h/2)" to="(#ppt_y)" calcmode="lin" valueType="num">
                                      <p:cBhvr>
                                        <p:cTn id="22" dur="1000" fill="hold">
                                          <p:stCondLst>
                                            <p:cond delay="0"/>
                                          </p:stCondLst>
                                        </p:cTn>
                                        <p:tgtEl>
                                          <p:spTgt spid="3"/>
                                        </p:tgtEl>
                                        <p:attrNameLst>
                                          <p:attrName>ppt_y</p:attrName>
                                        </p:attrNameLst>
                                      </p:cBhvr>
                                    </p:anim>
                                    <p:animRot by="21600000">
                                      <p:cBhvr>
                                        <p:cTn id="23" dur="1000" fill="hold">
                                          <p:stCondLst>
                                            <p:cond delay="0"/>
                                          </p:stCondLst>
                                        </p:cTn>
                                        <p:tgtEl>
                                          <p:spTgt spid="3"/>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anim calcmode="lin" valueType="num">
                                      <p:cBhvr>
                                        <p:cTn id="29" dur="2000" fill="hold"/>
                                        <p:tgtEl>
                                          <p:spTgt spid="5"/>
                                        </p:tgtEl>
                                        <p:attrNameLst>
                                          <p:attrName>ppt_x</p:attrName>
                                        </p:attrNameLst>
                                      </p:cBhvr>
                                      <p:tavLst>
                                        <p:tav tm="0">
                                          <p:val>
                                            <p:strVal val="#ppt_x"/>
                                          </p:val>
                                        </p:tav>
                                        <p:tav tm="100000">
                                          <p:val>
                                            <p:strVal val="#ppt_x"/>
                                          </p:val>
                                        </p:tav>
                                      </p:tavLst>
                                    </p:anim>
                                    <p:anim calcmode="lin" valueType="num">
                                      <p:cBhvr>
                                        <p:cTn id="30"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ppt_x</p:attrName>
                                        </p:attrNameLst>
                                      </p:cBhvr>
                                      <p:tavLst>
                                        <p:tav tm="0">
                                          <p:val>
                                            <p:strVal val="#ppt_x"/>
                                          </p:val>
                                        </p:tav>
                                        <p:tav tm="100000">
                                          <p:val>
                                            <p:strVal val="#ppt_x"/>
                                          </p:val>
                                        </p:tav>
                                      </p:tavLst>
                                    </p:anim>
                                    <p:anim calcmode="lin" valueType="num">
                                      <p:cBhvr>
                                        <p:cTn id="37"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anim calcmode="lin" valueType="num">
                                      <p:cBhvr>
                                        <p:cTn id="43" dur="2000" fill="hold"/>
                                        <p:tgtEl>
                                          <p:spTgt spid="10"/>
                                        </p:tgtEl>
                                        <p:attrNameLst>
                                          <p:attrName>ppt_x</p:attrName>
                                        </p:attrNameLst>
                                      </p:cBhvr>
                                      <p:tavLst>
                                        <p:tav tm="0">
                                          <p:val>
                                            <p:strVal val="#ppt_x"/>
                                          </p:val>
                                        </p:tav>
                                        <p:tav tm="100000">
                                          <p:val>
                                            <p:strVal val="#ppt_x"/>
                                          </p:val>
                                        </p:tav>
                                      </p:tavLst>
                                    </p:anim>
                                    <p:anim calcmode="lin" valueType="num">
                                      <p:cBhvr>
                                        <p:cTn id="44"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anim calcmode="lin" valueType="num">
                                      <p:cBhvr>
                                        <p:cTn id="50" dur="2000" fill="hold"/>
                                        <p:tgtEl>
                                          <p:spTgt spid="11"/>
                                        </p:tgtEl>
                                        <p:attrNameLst>
                                          <p:attrName>ppt_x</p:attrName>
                                        </p:attrNameLst>
                                      </p:cBhvr>
                                      <p:tavLst>
                                        <p:tav tm="0">
                                          <p:val>
                                            <p:strVal val="#ppt_x"/>
                                          </p:val>
                                        </p:tav>
                                        <p:tav tm="100000">
                                          <p:val>
                                            <p:strVal val="#ppt_x"/>
                                          </p:val>
                                        </p:tav>
                                      </p:tavLst>
                                    </p:anim>
                                    <p:anim calcmode="lin" valueType="num">
                                      <p:cBhvr>
                                        <p:cTn id="51"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p:bldP spid="5" grpId="0"/>
      <p:bldP spid="8"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044041">
            <a:off x="16547257" y="-38416"/>
            <a:ext cx="1524000" cy="1372231"/>
          </a:xfrm>
          <a:prstGeom prst="rect">
            <a:avLst/>
          </a:prstGeom>
        </p:spPr>
      </p:pic>
      <p:sp>
        <p:nvSpPr>
          <p:cNvPr id="17" name="Rectangle 16"/>
          <p:cNvSpPr/>
          <p:nvPr/>
        </p:nvSpPr>
        <p:spPr>
          <a:xfrm>
            <a:off x="620326" y="495300"/>
            <a:ext cx="6287299" cy="707886"/>
          </a:xfrm>
          <a:prstGeom prst="rect">
            <a:avLst/>
          </a:prstGeom>
        </p:spPr>
        <p:txBody>
          <a:bodyPr wrap="none">
            <a:spAutoFit/>
          </a:bodyPr>
          <a:lstStyle/>
          <a:p>
            <a:r>
              <a:rPr lang="fr-FR" sz="4000" b="1" err="1">
                <a:solidFill>
                  <a:srgbClr val="C00000"/>
                </a:solidFill>
                <a:latin typeface="Arial" panose="020B0604020202020204" pitchFamily="34" charset="0"/>
                <a:ea typeface="Calibri" panose="020F0502020204030204" pitchFamily="34" charset="0"/>
              </a:rPr>
              <a:t>Bài</a:t>
            </a:r>
            <a:r>
              <a:rPr lang="fr-FR" sz="4000" b="1">
                <a:solidFill>
                  <a:srgbClr val="C00000"/>
                </a:solidFill>
                <a:latin typeface="Arial" panose="020B0604020202020204" pitchFamily="34" charset="0"/>
                <a:ea typeface="Calibri" panose="020F0502020204030204" pitchFamily="34" charset="0"/>
              </a:rPr>
              <a:t> 2.30 </a:t>
            </a:r>
            <a:r>
              <a:rPr lang="fr-FR" sz="4000" b="1" dirty="0">
                <a:solidFill>
                  <a:srgbClr val="C00000"/>
                </a:solidFill>
                <a:latin typeface="Arial" panose="020B0604020202020204" pitchFamily="34" charset="0"/>
                <a:ea typeface="Calibri" panose="020F0502020204030204" pitchFamily="34" charset="0"/>
              </a:rPr>
              <a:t>(SGK – </a:t>
            </a:r>
            <a:r>
              <a:rPr lang="fr-FR" sz="4000" b="1" err="1">
                <a:solidFill>
                  <a:srgbClr val="C00000"/>
                </a:solidFill>
                <a:latin typeface="Arial" panose="020B0604020202020204" pitchFamily="34" charset="0"/>
                <a:ea typeface="Calibri" panose="020F0502020204030204" pitchFamily="34" charset="0"/>
              </a:rPr>
              <a:t>trang</a:t>
            </a:r>
            <a:r>
              <a:rPr lang="fr-FR" sz="4000" b="1">
                <a:solidFill>
                  <a:srgbClr val="C00000"/>
                </a:solidFill>
                <a:latin typeface="Arial" panose="020B0604020202020204" pitchFamily="34" charset="0"/>
                <a:ea typeface="Calibri" panose="020F0502020204030204" pitchFamily="34" charset="0"/>
              </a:rPr>
              <a:t> 57)</a:t>
            </a:r>
            <a:endParaRPr lang="en-US" sz="4000" dirty="0">
              <a:solidFill>
                <a:srgbClr val="C00000"/>
              </a:solidFill>
            </a:endParaRPr>
          </a:p>
        </p:txBody>
      </p:sp>
      <p:sp>
        <p:nvSpPr>
          <p:cNvPr id="2" name="Rectangle 1"/>
          <p:cNvSpPr/>
          <p:nvPr/>
        </p:nvSpPr>
        <p:spPr>
          <a:xfrm>
            <a:off x="620326" y="1279386"/>
            <a:ext cx="17007518" cy="2495876"/>
          </a:xfrm>
          <a:prstGeom prst="rect">
            <a:avLst/>
          </a:prstGeom>
        </p:spPr>
        <p:txBody>
          <a:bodyPr wrap="square">
            <a:spAutoFit/>
          </a:bodyPr>
          <a:lstStyle/>
          <a:p>
            <a:pPr algn="just">
              <a:lnSpc>
                <a:spcPct val="150000"/>
              </a:lnSpc>
            </a:pPr>
            <a:r>
              <a:rPr lang="vi-VN" sz="3600">
                <a:solidFill>
                  <a:srgbClr val="000000"/>
                </a:solidFill>
                <a:cs typeface="Arial" panose="020B0604020202020204" pitchFamily="34" charset="0"/>
              </a:rPr>
              <a:t>Tìm ba số, biết theo thứ tự đó chúng lập thành cấp số cộng và có tổng bằng 21, và nếu lần lượt cộng thêm các số 2;3;9 vào ba số đó thì được ba số lập thành một cấp số nhân</a:t>
            </a:r>
            <a:r>
              <a:rPr lang="en-US" sz="3600">
                <a:solidFill>
                  <a:srgbClr val="000000"/>
                </a:solidFill>
                <a:cs typeface="Arial" panose="020B0604020202020204" pitchFamily="34" charset="0"/>
              </a:rPr>
              <a:t>.</a:t>
            </a:r>
            <a:endParaRPr lang="vi-VN" sz="3600">
              <a:solidFill>
                <a:srgbClr val="000000"/>
              </a:solidFill>
              <a:cs typeface="Arial" panose="020B0604020202020204" pitchFamily="34" charset="0"/>
            </a:endParaRP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17455" y="8551396"/>
            <a:ext cx="1354591" cy="1735604"/>
          </a:xfrm>
          <a:prstGeom prst="rect">
            <a:avLst/>
          </a:prstGeom>
        </p:spPr>
      </p:pic>
      <p:sp>
        <p:nvSpPr>
          <p:cNvPr id="14" name="Oval Callout 13"/>
          <p:cNvSpPr/>
          <p:nvPr/>
        </p:nvSpPr>
        <p:spPr>
          <a:xfrm>
            <a:off x="8282563" y="3830034"/>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620326" y="5187271"/>
                <a:ext cx="16067474" cy="4909229"/>
              </a:xfrm>
              <a:prstGeom prst="rect">
                <a:avLst/>
              </a:prstGeom>
            </p:spPr>
            <p:txBody>
              <a:bodyPr wrap="square">
                <a:spAutoFit/>
              </a:bodyPr>
              <a:lstStyle/>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Giả sử 3 số cần tìm là x, y, z với x &lt; y &lt; z.</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Ta có: x + y + z = 21 </a:t>
                </a:r>
                <a:r>
                  <a:rPr lang="en-US" sz="3600">
                    <a:effectLst/>
                    <a:latin typeface="Arial" panose="020B0604020202020204" pitchFamily="34" charset="0"/>
                    <a:ea typeface="Cambria Math" panose="02040503050406030204" pitchFamily="18" charset="0"/>
                    <a:cs typeface="Arial" panose="020B0604020202020204" pitchFamily="34" charset="0"/>
                  </a:rPr>
                  <a:t>⇒</a:t>
                </a:r>
                <a:r>
                  <a:rPr lang="en-US" sz="3600">
                    <a:effectLst/>
                    <a:latin typeface="Arial" panose="020B0604020202020204" pitchFamily="34" charset="0"/>
                    <a:ea typeface="Times New Roman" panose="02020603050405020304" pitchFamily="18" charset="0"/>
                    <a:cs typeface="Arial" panose="020B0604020202020204" pitchFamily="34" charset="0"/>
                  </a:rPr>
                  <a:t> x + z = 21 – y.</a:t>
                </a:r>
              </a:p>
              <a:p>
                <a:pPr algn="just">
                  <a:lnSpc>
                    <a:spcPct val="15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Theo Bài 2.29a, vì x, y, z lập thành một cấp số cộng nên: </a:t>
                </a:r>
                <a14:m>
                  <m:oMath xmlns:m="http://schemas.openxmlformats.org/officeDocument/2006/math">
                    <m:r>
                      <a:rPr lang="en-US" sz="3600" i="1">
                        <a:effectLst/>
                        <a:latin typeface="Cambria Math" panose="02040503050406030204" pitchFamily="18" charset="0"/>
                        <a:ea typeface="Cambria Math" panose="02040503050406030204" pitchFamily="18" charset="0"/>
                        <a:cs typeface="Times New Roman" panose="02020603050405020304" pitchFamily="18" charset="0"/>
                      </a:rPr>
                      <m:t>𝑦</m:t>
                    </m:r>
                    <m:r>
                      <a:rPr lang="en-US" sz="36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Cambria Math" panose="02040503050406030204" pitchFamily="18" charset="0"/>
                            <a:cs typeface="Times New Roman" panose="02020603050405020304" pitchFamily="18" charset="0"/>
                          </a:rPr>
                          <m:t>𝑥</m:t>
                        </m:r>
                        <m:r>
                          <a:rPr lang="en-US" sz="36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3600" i="1">
                            <a:effectLst/>
                            <a:latin typeface="Cambria Math" panose="02040503050406030204" pitchFamily="18" charset="0"/>
                            <a:ea typeface="Cambria Math" panose="02040503050406030204" pitchFamily="18" charset="0"/>
                            <a:cs typeface="Times New Roman" panose="02020603050405020304" pitchFamily="18" charset="0"/>
                          </a:rPr>
                          <m:t>𝑧</m:t>
                        </m:r>
                      </m:num>
                      <m:den>
                        <m:r>
                          <a:rPr lang="en-US" sz="3600" i="1">
                            <a:effectLst/>
                            <a:latin typeface="Cambria Math" panose="02040503050406030204" pitchFamily="18" charset="0"/>
                            <a:ea typeface="Cambria Math" panose="02040503050406030204" pitchFamily="18" charset="0"/>
                            <a:cs typeface="Times New Roman" panose="02020603050405020304" pitchFamily="18" charset="0"/>
                          </a:rPr>
                          <m:t>2</m:t>
                        </m:r>
                      </m:den>
                    </m:f>
                  </m:oMath>
                </a14:m>
                <a:r>
                  <a:rPr lang="en-US" sz="360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r>
                      <a:rPr lang="en-US" sz="3600" i="1">
                        <a:effectLst/>
                        <a:latin typeface="Cambria Math" panose="02040503050406030204" pitchFamily="18" charset="0"/>
                        <a:ea typeface="Cambria Math" panose="02040503050406030204" pitchFamily="18" charset="0"/>
                        <a:cs typeface="Times New Roman" panose="02020603050405020304" pitchFamily="18" charset="0"/>
                      </a:rPr>
                      <m:t>𝑦</m:t>
                    </m:r>
                    <m:r>
                      <a:rPr lang="en-US" sz="36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Cambria Math" panose="02040503050406030204" pitchFamily="18" charset="0"/>
                            <a:cs typeface="Times New Roman" panose="02020603050405020304" pitchFamily="18" charset="0"/>
                          </a:rPr>
                          <m:t>21−</m:t>
                        </m:r>
                        <m:r>
                          <a:rPr lang="en-US" sz="3600" i="1">
                            <a:effectLst/>
                            <a:latin typeface="Cambria Math" panose="02040503050406030204" pitchFamily="18" charset="0"/>
                            <a:ea typeface="Cambria Math" panose="02040503050406030204" pitchFamily="18" charset="0"/>
                            <a:cs typeface="Times New Roman" panose="02020603050405020304" pitchFamily="18" charset="0"/>
                          </a:rPr>
                          <m:t>𝑦</m:t>
                        </m:r>
                      </m:num>
                      <m:den>
                        <m:r>
                          <a:rPr lang="en-US" sz="3600" i="1">
                            <a:effectLst/>
                            <a:latin typeface="Cambria Math" panose="02040503050406030204" pitchFamily="18" charset="0"/>
                            <a:ea typeface="Cambria Math" panose="02040503050406030204" pitchFamily="18" charset="0"/>
                            <a:cs typeface="Times New Roman" panose="02020603050405020304" pitchFamily="18" charset="0"/>
                          </a:rPr>
                          <m:t>2</m:t>
                        </m:r>
                      </m:den>
                    </m:f>
                  </m:oMath>
                </a14:m>
                <a:r>
                  <a:rPr lang="en-US" sz="3600">
                    <a:effectLst/>
                    <a:latin typeface="Arial" panose="020B0604020202020204" pitchFamily="34" charset="0"/>
                    <a:ea typeface="Times New Roman" panose="02020603050405020304" pitchFamily="18" charset="0"/>
                    <a:cs typeface="Arial" panose="020B0604020202020204" pitchFamily="34" charset="0"/>
                  </a:rPr>
                  <a:t>. Từ đó suy ra </a:t>
                </a:r>
                <a14:m>
                  <m:oMath xmlns:m="http://schemas.openxmlformats.org/officeDocument/2006/math">
                    <m:r>
                      <a:rPr lang="en-US" sz="3600" i="1">
                        <a:effectLst/>
                        <a:latin typeface="Cambria Math" panose="02040503050406030204" pitchFamily="18" charset="0"/>
                        <a:ea typeface="Cambria Math" panose="02040503050406030204" pitchFamily="18" charset="0"/>
                        <a:cs typeface="Times New Roman" panose="02020603050405020304" pitchFamily="18" charset="0"/>
                      </a:rPr>
                      <m:t>𝑦</m:t>
                    </m:r>
                    <m:r>
                      <a:rPr lang="en-US" sz="3600" i="1">
                        <a:effectLst/>
                        <a:latin typeface="Cambria Math" panose="02040503050406030204" pitchFamily="18" charset="0"/>
                        <a:ea typeface="Cambria Math" panose="02040503050406030204" pitchFamily="18" charset="0"/>
                        <a:cs typeface="Times New Roman" panose="02020603050405020304" pitchFamily="18" charset="0"/>
                      </a:rPr>
                      <m:t>=7</m:t>
                    </m:r>
                  </m:oMath>
                </a14:m>
                <a:r>
                  <a:rPr lang="en-US" sz="360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Gọi d là công sai của cấp số cộng thì x = y – d = 7 – d và z = y + d = 7 + d.</a:t>
                </a:r>
              </a:p>
            </p:txBody>
          </p:sp>
        </mc:Choice>
        <mc:Fallback xmlns="">
          <p:sp>
            <p:nvSpPr>
              <p:cNvPr id="3" name="Rectangle 2"/>
              <p:cNvSpPr>
                <a:spLocks noRot="1" noChangeAspect="1" noMove="1" noResize="1" noEditPoints="1" noAdjustHandles="1" noChangeArrowheads="1" noChangeShapeType="1" noTextEdit="1"/>
              </p:cNvSpPr>
              <p:nvPr/>
            </p:nvSpPr>
            <p:spPr>
              <a:xfrm>
                <a:off x="620326" y="5187271"/>
                <a:ext cx="16067474" cy="4909229"/>
              </a:xfrm>
              <a:prstGeom prst="rect">
                <a:avLst/>
              </a:prstGeom>
              <a:blipFill>
                <a:blip r:embed="rId44"/>
                <a:stretch>
                  <a:fillRect l="-1176" b="-173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2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2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044041">
            <a:off x="16547257" y="-38416"/>
            <a:ext cx="1524000" cy="1372231"/>
          </a:xfrm>
          <a:prstGeom prst="rect">
            <a:avLst/>
          </a:prstGeom>
        </p:spPr>
      </p:pic>
      <p:sp>
        <p:nvSpPr>
          <p:cNvPr id="14" name="Oval Callout 13"/>
          <p:cNvSpPr/>
          <p:nvPr/>
        </p:nvSpPr>
        <p:spPr>
          <a:xfrm>
            <a:off x="8267540" y="495300"/>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a:ln>
                <a:noFill/>
              </a:ln>
              <a:solidFill>
                <a:srgbClr val="FFFFFF"/>
              </a:solidFill>
              <a:effectLst/>
              <a:uLnTx/>
              <a:uFillTx/>
              <a:latin typeface="Arial"/>
              <a:ea typeface="+mn-ea"/>
              <a:cs typeface="+mn-cs"/>
            </a:endParaRPr>
          </a:p>
        </p:txBody>
      </p:sp>
      <p:sp>
        <p:nvSpPr>
          <p:cNvPr id="3" name="Rectangle 2"/>
          <p:cNvSpPr/>
          <p:nvPr/>
        </p:nvSpPr>
        <p:spPr>
          <a:xfrm>
            <a:off x="533400" y="1790700"/>
            <a:ext cx="17151325" cy="8084201"/>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Sau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thêm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 3; 9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x, y, z ta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x + 2, y + 3, z + 9 hay </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 – d, 10, 16 + d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đề</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thì</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này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lập</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thành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cấp</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Áp</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2.29b, ta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(9 – d)(16 + d) = 10</a:t>
            </a:r>
            <a:r>
              <a:rPr kumimoji="0" lang="en-US" sz="36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mbria Math" panose="02040503050406030204" pitchFamily="18" charset="0"/>
                <a:cs typeface="Arial" panose="020B0604020202020204" pitchFamily="34" charset="0"/>
              </a:rPr>
              <a:t>                                      ⇔</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144 – 7d – d</a:t>
            </a:r>
            <a:r>
              <a:rPr kumimoji="0" lang="en-US" sz="36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100</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mbria Math" panose="02040503050406030204" pitchFamily="18" charset="0"/>
                <a:cs typeface="Arial" panose="020B0604020202020204" pitchFamily="34" charset="0"/>
              </a:rPr>
              <a:t>                                      ⇔</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a:t>
            </a:r>
            <a:r>
              <a:rPr kumimoji="0" lang="en-US" sz="36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+ 7d – 44 = 0</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Giải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phương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trình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bậc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 = – 11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hoặc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 = 4.</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 = – 11, ta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cấp</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cộng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gồm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18, 7, – 4.</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 = 4, ta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cấp</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cộng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gồm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3, 7, 11.</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cần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tìm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(18, 7, – 4)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(3, 7, 11).</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17455" y="8551396"/>
            <a:ext cx="1354591" cy="1735604"/>
          </a:xfrm>
          <a:prstGeom prst="rect">
            <a:avLst/>
          </a:prstGeom>
        </p:spPr>
      </p:pic>
    </p:spTree>
    <p:extLst>
      <p:ext uri="{BB962C8B-B14F-4D97-AF65-F5344CB8AC3E}">
        <p14:creationId xmlns:p14="http://schemas.microsoft.com/office/powerpoint/2010/main" val="171751917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1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1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1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1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1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1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1582400" y="-800100"/>
            <a:ext cx="7315200" cy="351397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0" y="7200900"/>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55162">
            <a:off x="1568999" y="7848044"/>
            <a:ext cx="8747531" cy="22196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4086206" y="-321942"/>
            <a:ext cx="5133774" cy="600993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138917">
            <a:off x="-432660" y="-166535"/>
            <a:ext cx="2340463" cy="2246845"/>
          </a:xfrm>
          <a:prstGeom prst="rect">
            <a:avLst/>
          </a:prstGeom>
        </p:spPr>
      </p:pic>
      <p:sp>
        <p:nvSpPr>
          <p:cNvPr id="11" name="Google Shape;2165;p36"/>
          <p:cNvSpPr txBox="1">
            <a:spLocks/>
          </p:cNvSpPr>
          <p:nvPr/>
        </p:nvSpPr>
        <p:spPr>
          <a:xfrm>
            <a:off x="4703012" y="2657842"/>
            <a:ext cx="8392568" cy="2379407"/>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50000"/>
              </a:lnSpc>
              <a:spcBef>
                <a:spcPts val="0"/>
              </a:spcBef>
              <a:spcAft>
                <a:spcPts val="0"/>
              </a:spcAft>
              <a:buClr>
                <a:srgbClr val="434343"/>
              </a:buClr>
              <a:buSzPts val="2800"/>
              <a:buFont typeface="Merriweather"/>
              <a:buNone/>
              <a:tabLst/>
              <a:defRPr/>
            </a:pPr>
            <a:r>
              <a:rPr kumimoji="0" lang="en-US" sz="7000" b="1" i="0" u="none" strike="noStrike" kern="0" cap="none" spc="0" normalizeH="0" baseline="0" noProof="0">
                <a:ln>
                  <a:noFill/>
                </a:ln>
                <a:solidFill>
                  <a:srgbClr val="FF0000"/>
                </a:solidFill>
                <a:effectLst/>
                <a:uLnTx/>
                <a:uFillTx/>
                <a:latin typeface="Arial"/>
                <a:sym typeface="Merriweather"/>
              </a:rPr>
              <a:t>VẬN</a:t>
            </a:r>
            <a:r>
              <a:rPr kumimoji="0" lang="en-US" sz="7000" b="1" i="0" u="none" strike="noStrike" kern="0" cap="none" spc="0" normalizeH="0" noProof="0">
                <a:ln>
                  <a:noFill/>
                </a:ln>
                <a:solidFill>
                  <a:srgbClr val="FF0000"/>
                </a:solidFill>
                <a:effectLst/>
                <a:uLnTx/>
                <a:uFillTx/>
                <a:latin typeface="Arial"/>
                <a:sym typeface="Merriweather"/>
              </a:rPr>
              <a:t> DỤNG</a:t>
            </a:r>
            <a:endParaRPr kumimoji="0" lang="en-US" sz="7000" b="1" i="0" u="none" strike="noStrike" kern="0" cap="none" spc="0" normalizeH="0" baseline="0" noProof="0" dirty="0">
              <a:ln>
                <a:noFill/>
              </a:ln>
              <a:solidFill>
                <a:srgbClr val="FF0000"/>
              </a:solidFill>
              <a:effectLst/>
              <a:uLnTx/>
              <a:uFillTx/>
              <a:latin typeface="Arial"/>
              <a:sym typeface="Merriweather"/>
            </a:endParaRPr>
          </a:p>
        </p:txBody>
      </p:sp>
      <p:pic>
        <p:nvPicPr>
          <p:cNvPr id="17"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87400" y="6065676"/>
            <a:ext cx="3352800" cy="3421224"/>
          </a:xfrm>
          <a:prstGeom prst="rect">
            <a:avLst/>
          </a:prstGeom>
        </p:spPr>
      </p:pic>
    </p:spTree>
    <p:extLst>
      <p:ext uri="{BB962C8B-B14F-4D97-AF65-F5344CB8AC3E}">
        <p14:creationId xmlns:p14="http://schemas.microsoft.com/office/powerpoint/2010/main" val="1731990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21200" y="-495300"/>
            <a:ext cx="1600200" cy="1656093"/>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001911">
            <a:off x="-533401" y="9182081"/>
            <a:ext cx="1981200" cy="1141892"/>
          </a:xfrm>
          <a:prstGeom prst="rect">
            <a:avLst/>
          </a:prstGeom>
        </p:spPr>
      </p:pic>
      <p:sp>
        <p:nvSpPr>
          <p:cNvPr id="13" name="Rectangle 12"/>
          <p:cNvSpPr/>
          <p:nvPr/>
        </p:nvSpPr>
        <p:spPr>
          <a:xfrm>
            <a:off x="457200" y="571500"/>
            <a:ext cx="6287299" cy="707886"/>
          </a:xfrm>
          <a:prstGeom prst="rect">
            <a:avLst/>
          </a:prstGeom>
        </p:spPr>
        <p:txBody>
          <a:bodyPr wrap="none">
            <a:spAutoFit/>
          </a:bodyPr>
          <a:lstStyle/>
          <a:p>
            <a:r>
              <a:rPr lang="fr-FR" sz="4000" b="1">
                <a:solidFill>
                  <a:srgbClr val="FFFF00"/>
                </a:solidFill>
                <a:latin typeface="Arial" panose="020B0604020202020204" pitchFamily="34" charset="0"/>
                <a:ea typeface="Calibri" panose="020F0502020204030204" pitchFamily="34" charset="0"/>
              </a:rPr>
              <a:t>Bài 2.27 (SGK – trang 57)</a:t>
            </a:r>
            <a:endParaRPr lang="fr-FR" sz="4000" b="1" dirty="0" err="1">
              <a:solidFill>
                <a:srgbClr val="FFFF00"/>
              </a:solidFill>
              <a:latin typeface="Arial" panose="020B0604020202020204" pitchFamily="34" charset="0"/>
              <a:ea typeface="Calibri" panose="020F0502020204030204" pitchFamily="34" charset="0"/>
            </a:endParaRPr>
          </a:p>
        </p:txBody>
      </p:sp>
      <p:pic>
        <p:nvPicPr>
          <p:cNvPr id="12"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30599" y="7630693"/>
            <a:ext cx="1605857" cy="2465807"/>
          </a:xfrm>
          <a:prstGeom prst="rect">
            <a:avLst/>
          </a:prstGeom>
        </p:spPr>
      </p:pic>
      <p:sp>
        <p:nvSpPr>
          <p:cNvPr id="5" name="Rectangle 4"/>
          <p:cNvSpPr/>
          <p:nvPr/>
        </p:nvSpPr>
        <p:spPr>
          <a:xfrm>
            <a:off x="511701" y="1325507"/>
            <a:ext cx="17226857" cy="1754326"/>
          </a:xfrm>
          <a:prstGeom prst="rect">
            <a:avLst/>
          </a:prstGeom>
        </p:spPr>
        <p:txBody>
          <a:bodyPr wrap="square">
            <a:spAutoFit/>
          </a:bodyPr>
          <a:lstStyle/>
          <a:p>
            <a:pPr algn="just">
              <a:lnSpc>
                <a:spcPct val="150000"/>
              </a:lnSpc>
            </a:pPr>
            <a:r>
              <a:rPr lang="en-US" sz="3600">
                <a:solidFill>
                  <a:schemeClr val="bg1"/>
                </a:solidFill>
                <a:latin typeface="Arial" panose="020B0604020202020204" pitchFamily="34" charset="0"/>
                <a:cs typeface="Arial" panose="020B0604020202020204" pitchFamily="34" charset="0"/>
              </a:rPr>
              <a:t>T</a:t>
            </a:r>
            <a:r>
              <a:rPr lang="vi-VN" sz="3600">
                <a:solidFill>
                  <a:schemeClr val="bg1"/>
                </a:solidFill>
                <a:latin typeface="Arial" panose="020B0604020202020204" pitchFamily="34" charset="0"/>
                <a:cs typeface="Arial" panose="020B0604020202020204" pitchFamily="34" charset="0"/>
              </a:rPr>
              <a:t>ừ 0 giờ đến 12 giờ trưa, chuông của một chiếc đồng hồ quả lắc sẽ đánh bao nhiêu tiếng, biết rằng nó chỉ đánh chuông báo giờ và số tiếng chuông bằng số giờ.</a:t>
            </a:r>
          </a:p>
        </p:txBody>
      </p:sp>
      <p:sp>
        <p:nvSpPr>
          <p:cNvPr id="11" name="Oval Callout 10"/>
          <p:cNvSpPr/>
          <p:nvPr/>
        </p:nvSpPr>
        <p:spPr>
          <a:xfrm>
            <a:off x="8283607" y="3543300"/>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a:ln>
                <a:noFill/>
              </a:ln>
              <a:solidFill>
                <a:srgbClr val="FFFFFF"/>
              </a:solidFill>
              <a:effectLst/>
              <a:uLnTx/>
              <a:uFillTx/>
              <a:latin typeface="Arial"/>
              <a:ea typeface="+mn-ea"/>
              <a:cs typeface="+mn-cs"/>
            </a:endParaRPr>
          </a:p>
        </p:txBody>
      </p:sp>
      <p:sp>
        <p:nvSpPr>
          <p:cNvPr id="2" name="Rectangle 1"/>
          <p:cNvSpPr/>
          <p:nvPr/>
        </p:nvSpPr>
        <p:spPr>
          <a:xfrm>
            <a:off x="637673" y="4782383"/>
            <a:ext cx="17198783" cy="4247317"/>
          </a:xfrm>
          <a:prstGeom prst="rect">
            <a:avLst/>
          </a:prstGeom>
        </p:spPr>
        <p:txBody>
          <a:bodyPr wrap="square">
            <a:spAutoFit/>
          </a:bodyPr>
          <a:lstStyle/>
          <a:p>
            <a:pPr algn="just">
              <a:lnSpc>
                <a:spcPct val="150000"/>
              </a:lnSpc>
              <a:spcAft>
                <a:spcPts val="0"/>
              </a:spcAft>
            </a:pPr>
            <a:r>
              <a:rPr lang="en-US" sz="3600">
                <a:solidFill>
                  <a:schemeClr val="bg1"/>
                </a:solidFill>
                <a:latin typeface="Arial" panose="020B0604020202020204" pitchFamily="34" charset="0"/>
                <a:ea typeface="Times New Roman" panose="02020603050405020304" pitchFamily="18" charset="0"/>
                <a:cs typeface="Arial" panose="020B0604020202020204" pitchFamily="34" charset="0"/>
              </a:rPr>
              <a:t>Vì đồng hồ đánh chuông báo giờ đúng và số tiếng chuông bằng số giờ nên ta có:</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Lúc 1 giờ đồng hồ đánh 1 tiếng chuông.</a:t>
            </a:r>
          </a:p>
          <a:p>
            <a:pPr algn="just">
              <a:lnSpc>
                <a:spcPct val="150000"/>
              </a:lnSpc>
              <a:spcAft>
                <a:spcPts val="0"/>
              </a:spcAft>
            </a:pP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Lúc 2 giờ đồng hồ đánh 2 tiếng chuông.</a:t>
            </a:r>
          </a:p>
          <a:p>
            <a:pPr algn="just">
              <a:lnSpc>
                <a:spcPct val="150000"/>
              </a:lnSpc>
              <a:spcAft>
                <a:spcPts val="0"/>
              </a:spcAft>
            </a:pP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Lúc 12 giờ trưa đồng hồ đánh 12 tiếng chuông.</a:t>
            </a: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 calcmode="lin" valueType="num">
                                      <p:cBhvr additive="base">
                                        <p:cTn id="3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 calcmode="lin" valueType="num">
                                      <p:cBhvr additive="base">
                                        <p:cTn id="4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 calcmode="lin" valueType="num">
                                      <p:cBhvr additive="base">
                                        <p:cTn id="4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21200" y="-495300"/>
            <a:ext cx="1600200" cy="1656093"/>
          </a:xfrm>
          <a:prstGeom prst="rect">
            <a:avLst/>
          </a:prstGeom>
        </p:spPr>
      </p:pic>
      <p:sp>
        <p:nvSpPr>
          <p:cNvPr id="11" name="Oval Callout 10"/>
          <p:cNvSpPr/>
          <p:nvPr/>
        </p:nvSpPr>
        <p:spPr>
          <a:xfrm>
            <a:off x="8351247" y="800100"/>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685800" y="2262477"/>
                <a:ext cx="17013939" cy="571848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Do đó, từ 0 giờ đến 12 giờ trưa, đồng hồ đánh số tiếng chuông là</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 + 2 + 3 + ... + 11 + 12 (tiếng chuông)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Đây là tổng 12 số hạng của cấp số cộng có số hạng đầu u</a:t>
                </a:r>
                <a:r>
                  <a:rPr kumimoji="0" lang="en-US" sz="38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 công sai d = 1.</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Vậy tổng số tiếng chuông đồng hồ trong khoảng thời gian từ 0 đến 12 giờ trưa là</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sSub>
                      <m:sSub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𝑆</m:t>
                        </m:r>
                      </m:e>
                      <m:sub>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12</m:t>
                        </m:r>
                      </m:sub>
                    </m:sSub>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12</m:t>
                        </m:r>
                      </m:num>
                      <m:den>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den>
                    </m:f>
                    <m:d>
                      <m:d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sSub>
                          <m:sSub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b>
                        </m:sSub>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d>
                          <m:d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12−1</m:t>
                            </m:r>
                          </m:e>
                        </m:d>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𝑑</m:t>
                        </m:r>
                      </m:e>
                    </m:d>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=6.</m:t>
                    </m:r>
                    <m:d>
                      <m:d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2.1+11.1</m:t>
                        </m:r>
                      </m:e>
                    </m:d>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=78</m:t>
                    </m:r>
                  </m:oMath>
                </a14:m>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(tiếng chuông).</a:t>
                </a:r>
              </a:p>
            </p:txBody>
          </p:sp>
        </mc:Choice>
        <mc:Fallback xmlns="">
          <p:sp>
            <p:nvSpPr>
              <p:cNvPr id="2" name="Rectangle 1"/>
              <p:cNvSpPr>
                <a:spLocks noRot="1" noChangeAspect="1" noMove="1" noResize="1" noEditPoints="1" noAdjustHandles="1" noChangeArrowheads="1" noChangeShapeType="1" noTextEdit="1"/>
              </p:cNvSpPr>
              <p:nvPr/>
            </p:nvSpPr>
            <p:spPr>
              <a:xfrm>
                <a:off x="685800" y="2262477"/>
                <a:ext cx="17013939" cy="5718489"/>
              </a:xfrm>
              <a:prstGeom prst="rect">
                <a:avLst/>
              </a:prstGeom>
              <a:blipFill>
                <a:blip r:embed="rId12"/>
                <a:stretch>
                  <a:fillRect l="-1182" r="-1147"/>
                </a:stretch>
              </a:blipFill>
            </p:spPr>
            <p:txBody>
              <a:bodyPr/>
              <a:lstStyle/>
              <a:p>
                <a:r>
                  <a:rPr lang="en-US">
                    <a:noFill/>
                  </a:rPr>
                  <a:t> </a:t>
                </a:r>
              </a:p>
            </p:txBody>
          </p:sp>
        </mc:Fallback>
      </mc:AlternateContent>
      <p:pic>
        <p:nvPicPr>
          <p:cNvPr id="9"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2001911">
            <a:off x="-533401" y="9182081"/>
            <a:ext cx="1981200" cy="1141892"/>
          </a:xfrm>
          <a:prstGeom prst="rect">
            <a:avLst/>
          </a:prstGeom>
        </p:spPr>
      </p:pic>
      <p:pic>
        <p:nvPicPr>
          <p:cNvPr id="10" name="Picture 1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6230599" y="7630693"/>
            <a:ext cx="1605857" cy="2465807"/>
          </a:xfrm>
          <a:prstGeom prst="rect">
            <a:avLst/>
          </a:prstGeom>
        </p:spPr>
      </p:pic>
    </p:spTree>
    <p:extLst>
      <p:ext uri="{BB962C8B-B14F-4D97-AF65-F5344CB8AC3E}">
        <p14:creationId xmlns:p14="http://schemas.microsoft.com/office/powerpoint/2010/main" val="266424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500"/>
                                        <p:tgtEl>
                                          <p:spTgt spid="2">
                                            <p:txEl>
                                              <p:pRg st="4" end="4"/>
                                            </p:txEl>
                                          </p:spTgt>
                                        </p:tgtEl>
                                      </p:cBhvr>
                                    </p:animEffect>
                                    <p:anim calcmode="lin" valueType="num">
                                      <p:cBhvr>
                                        <p:cTn id="32" dur="1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57898">
            <a:off x="16720319" y="346267"/>
            <a:ext cx="2138346" cy="608899"/>
          </a:xfrm>
          <a:prstGeom prst="rect">
            <a:avLst/>
          </a:prstGeom>
        </p:spPr>
      </p:pic>
      <p:sp>
        <p:nvSpPr>
          <p:cNvPr id="3" name="Rectangle 2"/>
          <p:cNvSpPr/>
          <p:nvPr/>
        </p:nvSpPr>
        <p:spPr>
          <a:xfrm>
            <a:off x="465221" y="1282029"/>
            <a:ext cx="17365579" cy="1651671"/>
          </a:xfrm>
          <a:prstGeom prst="rect">
            <a:avLst/>
          </a:prstGeom>
        </p:spPr>
        <p:txBody>
          <a:bodyPr wrap="square">
            <a:spAutoFit/>
          </a:bodyPr>
          <a:lstStyle/>
          <a:p>
            <a:pPr algn="just">
              <a:lnSpc>
                <a:spcPct val="150000"/>
              </a:lnSpc>
            </a:pPr>
            <a:r>
              <a:rPr lang="vi-VN" sz="3600">
                <a:ea typeface="Calibri" panose="020F0502020204030204" pitchFamily="34" charset="0"/>
                <a:cs typeface="Times New Roman" panose="02020603050405020304" pitchFamily="18" charset="0"/>
              </a:rPr>
              <a:t>Tế bào E. Coli trong điều kiện nuôi cấy thích hợp cứ 20 phút lại phân đôi một lần. Hỏi sau 24 giờ, tế bào ban đầu sẽ phân chia thành bao nhiêu tế bào?</a:t>
            </a:r>
          </a:p>
        </p:txBody>
      </p:sp>
      <p:sp>
        <p:nvSpPr>
          <p:cNvPr id="5" name="Rectangle 4"/>
          <p:cNvSpPr/>
          <p:nvPr/>
        </p:nvSpPr>
        <p:spPr>
          <a:xfrm>
            <a:off x="465221" y="466387"/>
            <a:ext cx="6287299" cy="707886"/>
          </a:xfrm>
          <a:prstGeom prst="rect">
            <a:avLst/>
          </a:prstGeom>
        </p:spPr>
        <p:txBody>
          <a:bodyPr wrap="none">
            <a:spAutoFit/>
          </a:bodyPr>
          <a:lstStyle/>
          <a:p>
            <a:pPr lvl="0"/>
            <a:r>
              <a:rPr lang="fr-FR" sz="4000" b="1">
                <a:solidFill>
                  <a:srgbClr val="C00000"/>
                </a:solidFill>
                <a:latin typeface="Arial" panose="020B0604020202020204" pitchFamily="34" charset="0"/>
                <a:ea typeface="Calibri" panose="020F0502020204030204" pitchFamily="34" charset="0"/>
              </a:rPr>
              <a:t>Bài 2.28 (SGK – trang 57)</a:t>
            </a:r>
            <a:endParaRPr lang="en-US" sz="4000" dirty="0">
              <a:solidFill>
                <a:srgbClr val="C00000"/>
              </a:solidFill>
            </a:endParaRPr>
          </a:p>
        </p:txBody>
      </p:sp>
      <p:pic>
        <p:nvPicPr>
          <p:cNvPr id="8" name="Picture 7"/>
          <p:cNvPicPr>
            <a:picLocks noChangeAspect="1"/>
          </p:cNvPicPr>
          <p:nvPr/>
        </p:nvPicPr>
        <p:blipFill>
          <a:blip r:embed="rId4"/>
          <a:stretch>
            <a:fillRect/>
          </a:stretch>
        </p:blipFill>
        <p:spPr>
          <a:xfrm>
            <a:off x="16908378" y="8220590"/>
            <a:ext cx="1151022" cy="1952110"/>
          </a:xfrm>
          <a:prstGeom prst="rect">
            <a:avLst/>
          </a:prstGeom>
        </p:spPr>
      </p:pic>
      <p:sp>
        <p:nvSpPr>
          <p:cNvPr id="15" name="Oval Callout 14"/>
          <p:cNvSpPr/>
          <p:nvPr/>
        </p:nvSpPr>
        <p:spPr>
          <a:xfrm>
            <a:off x="8306488" y="3238500"/>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533400" y="4440260"/>
                <a:ext cx="17145000" cy="5427640"/>
              </a:xfrm>
              <a:prstGeom prst="rect">
                <a:avLst/>
              </a:prstGeom>
            </p:spPr>
            <p:txBody>
              <a:bodyPr wrap="square">
                <a:spAutoFit/>
              </a:bodyPr>
              <a:lstStyle/>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Vì ban đầu có một tế bào và mỗi lần một tế bào phân chia thành hai tế bào nên ta có cấp số nhân với u</a:t>
                </a:r>
                <a:r>
                  <a:rPr lang="en-US" sz="3600" baseline="-25000">
                    <a:effectLst/>
                    <a:latin typeface="Arial" panose="020B0604020202020204" pitchFamily="34" charset="0"/>
                    <a:ea typeface="Times New Roman" panose="02020603050405020304" pitchFamily="18" charset="0"/>
                    <a:cs typeface="Arial" panose="020B0604020202020204" pitchFamily="34" charset="0"/>
                  </a:rPr>
                  <a:t>1</a:t>
                </a:r>
                <a:r>
                  <a:rPr lang="en-US" sz="3600">
                    <a:effectLst/>
                    <a:latin typeface="Arial" panose="020B0604020202020204" pitchFamily="34" charset="0"/>
                    <a:ea typeface="Times New Roman" panose="02020603050405020304" pitchFamily="18" charset="0"/>
                    <a:cs typeface="Arial" panose="020B0604020202020204" pitchFamily="34" charset="0"/>
                  </a:rPr>
                  <a:t> = 1, q = 2.</a:t>
                </a:r>
              </a:p>
              <a:p>
                <a:pPr algn="just">
                  <a:lnSpc>
                    <a:spcPct val="15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Vì cứ 20 phút lại phân đôi một lần nên sau 24 giờ sẽ có </a:t>
                </a:r>
                <a14:m>
                  <m:oMath xmlns:m="http://schemas.openxmlformats.org/officeDocument/2006/math">
                    <m:f>
                      <m:f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Cambria Math" panose="02040503050406030204" pitchFamily="18" charset="0"/>
                            <a:cs typeface="Times New Roman" panose="02020603050405020304" pitchFamily="18" charset="0"/>
                          </a:rPr>
                          <m:t>24.60 </m:t>
                        </m:r>
                      </m:num>
                      <m:den>
                        <m:r>
                          <a:rPr lang="en-US" sz="3600" i="1">
                            <a:effectLst/>
                            <a:latin typeface="Cambria Math" panose="02040503050406030204" pitchFamily="18" charset="0"/>
                            <a:ea typeface="Cambria Math" panose="02040503050406030204" pitchFamily="18" charset="0"/>
                            <a:cs typeface="Times New Roman" panose="02020603050405020304" pitchFamily="18" charset="0"/>
                          </a:rPr>
                          <m:t>20</m:t>
                        </m:r>
                      </m:den>
                    </m:f>
                  </m:oMath>
                </a14:m>
                <a:r>
                  <a:rPr lang="en-US" sz="3600">
                    <a:effectLst/>
                    <a:latin typeface="Arial" panose="020B0604020202020204" pitchFamily="34" charset="0"/>
                    <a:ea typeface="Times New Roman" panose="02020603050405020304" pitchFamily="18" charset="0"/>
                    <a:cs typeface="Arial" panose="020B0604020202020204" pitchFamily="34" charset="0"/>
                  </a:rPr>
                  <a:t> = 72 lần phân chia tế bào và u</a:t>
                </a:r>
                <a:r>
                  <a:rPr lang="en-US" sz="3600" baseline="-25000">
                    <a:effectLst/>
                    <a:latin typeface="Arial" panose="020B0604020202020204" pitchFamily="34" charset="0"/>
                    <a:ea typeface="Times New Roman" panose="02020603050405020304" pitchFamily="18" charset="0"/>
                    <a:cs typeface="Arial" panose="020B0604020202020204" pitchFamily="34" charset="0"/>
                  </a:rPr>
                  <a:t>73</a:t>
                </a:r>
                <a:r>
                  <a:rPr lang="en-US" sz="3600">
                    <a:effectLst/>
                    <a:latin typeface="Arial" panose="020B0604020202020204" pitchFamily="34" charset="0"/>
                    <a:ea typeface="Times New Roman" panose="02020603050405020304" pitchFamily="18" charset="0"/>
                    <a:cs typeface="Arial" panose="020B0604020202020204" pitchFamily="34" charset="0"/>
                  </a:rPr>
                  <a:t> là số tế bào nhận được sau 24 giờ.</a:t>
                </a:r>
              </a:p>
              <a:p>
                <a:pPr algn="just">
                  <a:lnSpc>
                    <a:spcPct val="15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Vậy số tế bào nhận được sau 24 giờ phân chia là</a:t>
                </a:r>
              </a:p>
              <a:p>
                <a:pPr algn="ctr">
                  <a:lnSpc>
                    <a:spcPct val="150000"/>
                  </a:lnSpc>
                  <a:spcAft>
                    <a:spcPts val="0"/>
                  </a:spcAft>
                </a:pPr>
                <a:r>
                  <a:rPr lang="nl-NL" sz="3600">
                    <a:effectLst/>
                    <a:latin typeface="Arial" panose="020B0604020202020204" pitchFamily="34" charset="0"/>
                    <a:ea typeface="Times New Roman" panose="02020603050405020304" pitchFamily="18" charset="0"/>
                    <a:cs typeface="Arial" panose="020B0604020202020204" pitchFamily="34" charset="0"/>
                  </a:rPr>
                  <a:t>u</a:t>
                </a:r>
                <a:r>
                  <a:rPr lang="nl-NL" sz="3600" baseline="-25000">
                    <a:effectLst/>
                    <a:latin typeface="Arial" panose="020B0604020202020204" pitchFamily="34" charset="0"/>
                    <a:ea typeface="Times New Roman" panose="02020603050405020304" pitchFamily="18" charset="0"/>
                    <a:cs typeface="Arial" panose="020B0604020202020204" pitchFamily="34" charset="0"/>
                  </a:rPr>
                  <a:t>73</a:t>
                </a:r>
                <a:r>
                  <a:rPr lang="nl-NL" sz="3600">
                    <a:effectLst/>
                    <a:latin typeface="Arial" panose="020B0604020202020204" pitchFamily="34" charset="0"/>
                    <a:ea typeface="Times New Roman" panose="02020603050405020304" pitchFamily="18" charset="0"/>
                    <a:cs typeface="Arial" panose="020B0604020202020204" pitchFamily="34" charset="0"/>
                  </a:rPr>
                  <a:t> = u</a:t>
                </a:r>
                <a:r>
                  <a:rPr lang="nl-NL" sz="3600" baseline="-25000">
                    <a:effectLst/>
                    <a:latin typeface="Arial" panose="020B0604020202020204" pitchFamily="34" charset="0"/>
                    <a:ea typeface="Times New Roman" panose="02020603050405020304" pitchFamily="18" charset="0"/>
                    <a:cs typeface="Arial" panose="020B0604020202020204" pitchFamily="34" charset="0"/>
                  </a:rPr>
                  <a:t>1</a:t>
                </a:r>
                <a:r>
                  <a:rPr lang="nl-NL" sz="3600">
                    <a:effectLst/>
                    <a:latin typeface="Arial" panose="020B0604020202020204" pitchFamily="34" charset="0"/>
                    <a:ea typeface="Times New Roman" panose="02020603050405020304" pitchFamily="18" charset="0"/>
                    <a:cs typeface="Arial" panose="020B0604020202020204" pitchFamily="34" charset="0"/>
                  </a:rPr>
                  <a:t> . q</a:t>
                </a:r>
                <a:r>
                  <a:rPr lang="nl-NL" sz="3600" baseline="30000">
                    <a:effectLst/>
                    <a:latin typeface="Arial" panose="020B0604020202020204" pitchFamily="34" charset="0"/>
                    <a:ea typeface="Times New Roman" panose="02020603050405020304" pitchFamily="18" charset="0"/>
                    <a:cs typeface="Arial" panose="020B0604020202020204" pitchFamily="34" charset="0"/>
                  </a:rPr>
                  <a:t>73 – 1</a:t>
                </a:r>
                <a:r>
                  <a:rPr lang="nl-NL" sz="3600">
                    <a:effectLst/>
                    <a:latin typeface="Arial" panose="020B0604020202020204" pitchFamily="34" charset="0"/>
                    <a:ea typeface="Times New Roman" panose="02020603050405020304" pitchFamily="18" charset="0"/>
                    <a:cs typeface="Arial" panose="020B0604020202020204" pitchFamily="34" charset="0"/>
                  </a:rPr>
                  <a:t> = 1 . 2</a:t>
                </a:r>
                <a:r>
                  <a:rPr lang="nl-NL" sz="3600" baseline="30000">
                    <a:effectLst/>
                    <a:latin typeface="Arial" panose="020B0604020202020204" pitchFamily="34" charset="0"/>
                    <a:ea typeface="Times New Roman" panose="02020603050405020304" pitchFamily="18" charset="0"/>
                    <a:cs typeface="Arial" panose="020B0604020202020204" pitchFamily="34" charset="0"/>
                  </a:rPr>
                  <a:t>73 – 1 </a:t>
                </a:r>
                <a:r>
                  <a:rPr lang="nl-NL" sz="3600">
                    <a:effectLst/>
                    <a:latin typeface="Arial" panose="020B0604020202020204" pitchFamily="34" charset="0"/>
                    <a:ea typeface="Times New Roman" panose="02020603050405020304" pitchFamily="18" charset="0"/>
                    <a:cs typeface="Arial" panose="020B0604020202020204" pitchFamily="34" charset="0"/>
                  </a:rPr>
                  <a:t>= 2</a:t>
                </a:r>
                <a:r>
                  <a:rPr lang="nl-NL" sz="3600" baseline="30000">
                    <a:effectLst/>
                    <a:latin typeface="Arial" panose="020B0604020202020204" pitchFamily="34" charset="0"/>
                    <a:ea typeface="Times New Roman" panose="02020603050405020304" pitchFamily="18" charset="0"/>
                    <a:cs typeface="Arial" panose="020B0604020202020204" pitchFamily="34" charset="0"/>
                  </a:rPr>
                  <a:t>72</a:t>
                </a:r>
                <a:r>
                  <a:rPr lang="nl-NL" sz="3600">
                    <a:effectLst/>
                    <a:latin typeface="Arial" panose="020B0604020202020204" pitchFamily="34" charset="0"/>
                    <a:ea typeface="Times New Roman" panose="02020603050405020304" pitchFamily="18" charset="0"/>
                    <a:cs typeface="Arial" panose="020B0604020202020204" pitchFamily="34" charset="0"/>
                  </a:rPr>
                  <a:t> (tế bào).</a:t>
                </a:r>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33400" y="4440260"/>
                <a:ext cx="17145000" cy="5427640"/>
              </a:xfrm>
              <a:prstGeom prst="rect">
                <a:avLst/>
              </a:prstGeom>
              <a:blipFill>
                <a:blip r:embed="rId19"/>
                <a:stretch>
                  <a:fillRect l="-1102" r="-1067" b="-1347"/>
                </a:stretch>
              </a:blipFill>
            </p:spPr>
            <p:txBody>
              <a:bodyPr/>
              <a:lstStyle/>
              <a:p>
                <a:r>
                  <a:rPr lang="en-US">
                    <a:noFill/>
                  </a:rPr>
                  <a:t> </a:t>
                </a:r>
              </a:p>
            </p:txBody>
          </p:sp>
        </mc:Fallback>
      </mc:AlternateContent>
    </p:spTree>
    <p:extLst>
      <p:ext uri="{BB962C8B-B14F-4D97-AF65-F5344CB8AC3E}">
        <p14:creationId xmlns:p14="http://schemas.microsoft.com/office/powerpoint/2010/main" val="26767782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0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8" dur="1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1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4" dur="1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additive="base">
                                        <p:cTn id="39" dur="1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0" dur="1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5050">
            <a:off x="16183442" y="-198561"/>
            <a:ext cx="1613241" cy="1613241"/>
          </a:xfrm>
          <a:prstGeom prst="rect">
            <a:avLst/>
          </a:prstGeom>
        </p:spPr>
      </p:pic>
      <p:pic>
        <p:nvPicPr>
          <p:cNvPr id="9" name="Picture 8"/>
          <p:cNvPicPr>
            <a:picLocks noChangeAspect="1"/>
          </p:cNvPicPr>
          <p:nvPr/>
        </p:nvPicPr>
        <p:blipFill>
          <a:blip r:embed="rId4"/>
          <a:stretch>
            <a:fillRect/>
          </a:stretch>
        </p:blipFill>
        <p:spPr>
          <a:xfrm>
            <a:off x="16796415" y="4485062"/>
            <a:ext cx="1146147" cy="2231329"/>
          </a:xfrm>
          <a:prstGeom prst="rect">
            <a:avLst/>
          </a:prstGeom>
        </p:spPr>
      </p:pic>
      <p:sp>
        <p:nvSpPr>
          <p:cNvPr id="3" name="Rectangle 2"/>
          <p:cNvSpPr/>
          <p:nvPr/>
        </p:nvSpPr>
        <p:spPr>
          <a:xfrm>
            <a:off x="381000" y="549414"/>
            <a:ext cx="6287299" cy="707886"/>
          </a:xfrm>
          <a:prstGeom prst="rect">
            <a:avLst/>
          </a:prstGeom>
        </p:spPr>
        <p:txBody>
          <a:bodyPr wrap="none">
            <a:spAutoFit/>
          </a:bodyPr>
          <a:lstStyle/>
          <a:p>
            <a:pPr lvl="0"/>
            <a:r>
              <a:rPr lang="fr-FR" sz="4000" b="1">
                <a:solidFill>
                  <a:srgbClr val="C00000"/>
                </a:solidFill>
                <a:latin typeface="Arial" panose="020B0604020202020204" pitchFamily="34" charset="0"/>
                <a:ea typeface="Calibri" panose="020F0502020204030204" pitchFamily="34" charset="0"/>
              </a:rPr>
              <a:t>Bài 2.31 (SGK – trang 57)</a:t>
            </a:r>
            <a:endParaRPr lang="en-US" sz="4000" dirty="0">
              <a:solidFill>
                <a:srgbClr val="C00000"/>
              </a:solidFill>
            </a:endParaRPr>
          </a:p>
        </p:txBody>
      </p:sp>
      <p:sp>
        <p:nvSpPr>
          <p:cNvPr id="5" name="Rectangle 1"/>
          <p:cNvSpPr>
            <a:spLocks noChangeArrowheads="1"/>
          </p:cNvSpPr>
          <p:nvPr/>
        </p:nvSpPr>
        <p:spPr bwMode="auto">
          <a:xfrm>
            <a:off x="457200" y="1438513"/>
            <a:ext cx="172974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600" b="0" u="none" strike="noStrike" cap="none" normalizeH="0" baseline="0">
                <a:ln>
                  <a:noFill/>
                </a:ln>
                <a:solidFill>
                  <a:srgbClr val="000000"/>
                </a:solidFill>
                <a:effectLst/>
                <a:latin typeface="Arial" panose="020B0604020202020204" pitchFamily="34" charset="0"/>
                <a:ea typeface="OpenSans"/>
              </a:rPr>
              <a:t>Mặt sàn tầng một (tầng trệt) của một ngôi nhà cao hơn mặt sân 0,5m. Cầu thang đi từ tầng một lên tầng hai gồm 25 bậc, mỗi bậc cao 16 cm.</a:t>
            </a:r>
            <a:endParaRPr kumimoji="0" lang="en-US" altLang="en-US" sz="3600" b="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600" b="0" u="none" strike="noStrike" cap="none" normalizeH="0" baseline="0">
                <a:ln>
                  <a:noFill/>
                </a:ln>
                <a:solidFill>
                  <a:srgbClr val="000000"/>
                </a:solidFill>
                <a:effectLst/>
                <a:latin typeface="Arial" panose="020B0604020202020204" pitchFamily="34" charset="0"/>
                <a:ea typeface="OpenSans"/>
              </a:rPr>
              <a:t>a) Viết công thức để tìm độ cao của bậc thang thứ n so với mặt sân.</a:t>
            </a:r>
            <a:endParaRPr kumimoji="0" lang="en-US" altLang="en-US" sz="3600" b="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600" b="0" u="none" strike="noStrike" cap="none" normalizeH="0" baseline="0">
                <a:ln>
                  <a:noFill/>
                </a:ln>
                <a:solidFill>
                  <a:srgbClr val="000000"/>
                </a:solidFill>
                <a:effectLst/>
                <a:latin typeface="Arial" panose="020B0604020202020204" pitchFamily="34" charset="0"/>
                <a:ea typeface="OpenSans"/>
              </a:rPr>
              <a:t>b) Tính độ cao của sàn tầng hai so với mặt sân.</a:t>
            </a:r>
          </a:p>
        </p:txBody>
      </p:sp>
      <p:sp>
        <p:nvSpPr>
          <p:cNvPr id="18" name="Oval Callout 17"/>
          <p:cNvSpPr/>
          <p:nvPr/>
        </p:nvSpPr>
        <p:spPr>
          <a:xfrm>
            <a:off x="8264378" y="5125434"/>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Rectangle 9"/>
          <p:cNvSpPr/>
          <p:nvPr/>
        </p:nvSpPr>
        <p:spPr>
          <a:xfrm>
            <a:off x="457200" y="6299180"/>
            <a:ext cx="16916400" cy="3416320"/>
          </a:xfrm>
          <a:prstGeom prst="rect">
            <a:avLst/>
          </a:prstGeom>
        </p:spPr>
        <p:txBody>
          <a:bodyPr wrap="square">
            <a:spAutoFit/>
          </a:bodyPr>
          <a:lstStyle/>
          <a:p>
            <a:pPr algn="just">
              <a:lnSpc>
                <a:spcPct val="150000"/>
              </a:lnSpc>
              <a:spcAft>
                <a:spcPts val="0"/>
              </a:spcAft>
            </a:pPr>
            <a:r>
              <a:rPr lang="nl-NL" sz="3600">
                <a:latin typeface="Arial" panose="020B0604020202020204" pitchFamily="34" charset="0"/>
                <a:ea typeface="Times New Roman" panose="02020603050405020304" pitchFamily="18" charset="0"/>
                <a:cs typeface="Arial" panose="020B0604020202020204" pitchFamily="34" charset="0"/>
              </a:rPr>
              <a:t>a) Đổi 16 cm = 0,16 m.</a:t>
            </a:r>
            <a:endParaRPr lang="en-US" sz="36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600">
                <a:latin typeface="Arial" panose="020B0604020202020204" pitchFamily="34" charset="0"/>
                <a:ea typeface="Times New Roman" panose="02020603050405020304" pitchFamily="18" charset="0"/>
                <a:cs typeface="Arial" panose="020B0604020202020204" pitchFamily="34" charset="0"/>
              </a:rPr>
              <a:t>Gọi u</a:t>
            </a:r>
            <a:r>
              <a:rPr lang="nl-NL" sz="3600" baseline="-25000">
                <a:latin typeface="Arial" panose="020B0604020202020204" pitchFamily="34" charset="0"/>
                <a:ea typeface="Times New Roman" panose="02020603050405020304" pitchFamily="18" charset="0"/>
                <a:cs typeface="Arial" panose="020B0604020202020204" pitchFamily="34" charset="0"/>
              </a:rPr>
              <a:t>i</a:t>
            </a:r>
            <a:r>
              <a:rPr lang="nl-NL" sz="3600">
                <a:latin typeface="Arial" panose="020B0604020202020204" pitchFamily="34" charset="0"/>
                <a:ea typeface="Times New Roman" panose="02020603050405020304" pitchFamily="18" charset="0"/>
                <a:cs typeface="Arial" panose="020B0604020202020204" pitchFamily="34" charset="0"/>
              </a:rPr>
              <a:t> là độ cao từ bậc thang thứ i (của cầu thang) so với mặt sân.</a:t>
            </a:r>
            <a:endParaRPr lang="en-US" sz="36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600">
                <a:latin typeface="Arial" panose="020B0604020202020204" pitchFamily="34" charset="0"/>
                <a:ea typeface="Times New Roman" panose="02020603050405020304" pitchFamily="18" charset="0"/>
                <a:cs typeface="Arial" panose="020B0604020202020204" pitchFamily="34" charset="0"/>
              </a:rPr>
              <a:t>Vì mỗi bậc thang cao 0,16 m, mặt bằng sàn cao hơn mặt sân 0,5 m nên bậc thang đầu tiên sẽ cao hơn so với mặt sân là 0,16 + 0,5 = 0,66 (m) hay u</a:t>
            </a:r>
            <a:r>
              <a:rPr lang="nl-NL" sz="3600" baseline="-25000">
                <a:latin typeface="Arial" panose="020B0604020202020204" pitchFamily="34" charset="0"/>
                <a:ea typeface="Times New Roman" panose="02020603050405020304" pitchFamily="18" charset="0"/>
                <a:cs typeface="Arial" panose="020B0604020202020204" pitchFamily="34" charset="0"/>
              </a:rPr>
              <a:t>1</a:t>
            </a:r>
            <a:r>
              <a:rPr lang="nl-NL" sz="3600">
                <a:latin typeface="Arial" panose="020B0604020202020204" pitchFamily="34" charset="0"/>
                <a:ea typeface="Times New Roman" panose="02020603050405020304" pitchFamily="18" charset="0"/>
                <a:cs typeface="Arial" panose="020B0604020202020204" pitchFamily="34" charset="0"/>
              </a:rPr>
              <a:t> = 0,66.</a:t>
            </a:r>
            <a:endParaRPr lang="en-US" sz="360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818078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wipe(down)">
                                      <p:cBhvr>
                                        <p:cTn id="26" dur="1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31" dur="1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9782">
            <a:off x="15822008" y="8925909"/>
            <a:ext cx="1339710" cy="133971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914400" y="8311884"/>
            <a:ext cx="35814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5337124" y="-232010"/>
            <a:ext cx="2718866" cy="3182886"/>
          </a:xfrm>
          <a:prstGeom prst="rect">
            <a:avLst/>
          </a:prstGeom>
        </p:spPr>
      </p:pic>
      <p:sp>
        <p:nvSpPr>
          <p:cNvPr id="9" name="Oval Callout 8"/>
          <p:cNvSpPr/>
          <p:nvPr/>
        </p:nvSpPr>
        <p:spPr>
          <a:xfrm>
            <a:off x="8405904" y="787257"/>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a:ln>
                <a:noFill/>
              </a:ln>
              <a:solidFill>
                <a:srgbClr val="FFFFFF"/>
              </a:solidFill>
              <a:effectLst/>
              <a:uLnTx/>
              <a:uFillTx/>
              <a:latin typeface="Arial"/>
              <a:ea typeface="+mn-ea"/>
              <a:cs typeface="+mn-cs"/>
            </a:endParaRPr>
          </a:p>
        </p:txBody>
      </p:sp>
      <p:sp>
        <p:nvSpPr>
          <p:cNvPr id="2" name="Rectangle 1"/>
          <p:cNvSpPr/>
          <p:nvPr/>
        </p:nvSpPr>
        <p:spPr>
          <a:xfrm>
            <a:off x="1055926" y="2400300"/>
            <a:ext cx="16383000" cy="6114431"/>
          </a:xfrm>
          <a:prstGeom prst="rect">
            <a:avLst/>
          </a:prstGeom>
        </p:spPr>
        <p:txBody>
          <a:bodyPr wrap="square">
            <a:spAutoFit/>
          </a:bodyPr>
          <a:lstStyle/>
          <a:p>
            <a:pPr lvl="0" algn="just">
              <a:lnSpc>
                <a:spcPct val="150000"/>
              </a:lnSpc>
              <a:spcBef>
                <a:spcPts val="600"/>
              </a:spcBef>
            </a:pP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Từ các bậc sau thì: bậc sau cao hơn bậc liền trước nó 0,16 m, nên độ cao so với mặt sân của hai bậc thang liên tiếp cũng hơn kém nhau 0,16 m.</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pP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Hay u</a:t>
            </a:r>
            <a:r>
              <a:rPr lang="nl-NL" sz="36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 + 1</a:t>
            </a: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36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3600">
                <a:solidFill>
                  <a:prstClr val="black"/>
                </a:solidFill>
                <a:latin typeface="Arial" panose="020B0604020202020204" pitchFamily="34" charset="0"/>
                <a:ea typeface="Gungsuh" panose="02030600000101010101" pitchFamily="18" charset="-127"/>
                <a:cs typeface="Arial" panose="020B0604020202020204" pitchFamily="34" charset="0"/>
              </a:rPr>
              <a:t> + 0,16; 1 ≤ n ≤ 25.</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pP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Do đó, độ cao từ các bậc thang so với mặt sân, từ bậc 1 đến bậc 25 tạo thành một cấp số cộng với u</a:t>
            </a:r>
            <a:r>
              <a:rPr lang="nl-NL" sz="36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 = 0,66 và công sai d = 0,16.</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pP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Vậy công thức tính độ cao của bậc cầu thang thứ n so với mặt sân là</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ctr">
              <a:lnSpc>
                <a:spcPct val="150000"/>
              </a:lnSpc>
              <a:spcBef>
                <a:spcPts val="600"/>
              </a:spcBef>
            </a:pP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u</a:t>
            </a:r>
            <a:r>
              <a:rPr lang="nl-NL" sz="36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36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 + (n – 1)d = 0,66 + (n – 1).0,16 = 0,5 + 0,16n (m).</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4489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1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1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1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1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9782">
            <a:off x="15822008" y="8925909"/>
            <a:ext cx="1339710" cy="133971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914400" y="8311884"/>
            <a:ext cx="35814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5337124" y="-232010"/>
            <a:ext cx="2718866" cy="3182886"/>
          </a:xfrm>
          <a:prstGeom prst="rect">
            <a:avLst/>
          </a:prstGeom>
        </p:spPr>
      </p:pic>
      <p:sp>
        <p:nvSpPr>
          <p:cNvPr id="2" name="Rectangle 1"/>
          <p:cNvSpPr/>
          <p:nvPr/>
        </p:nvSpPr>
        <p:spPr>
          <a:xfrm>
            <a:off x="1632863" y="2400300"/>
            <a:ext cx="14859000" cy="5437322"/>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Vì mặt sàn tầng hai có cùng độ cao với bậc thứ 25 (bậc cao nhất) của cầu thang.</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Nên độ cao mặt sàn tầng hai so với mặt sân cũng là độ cao từ bậc thứ 25 so với mặt sân.</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Vậy độ cao của sàn tầng hai so với mặt sân ứng với n = 25 là</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a:t>
            </a:r>
            <a:r>
              <a:rPr kumimoji="0" lang="en-US" sz="36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25</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0,5 + 0,16.25 = 4,5 (m).</a:t>
            </a:r>
          </a:p>
        </p:txBody>
      </p:sp>
      <p:sp>
        <p:nvSpPr>
          <p:cNvPr id="8" name="Oval Callout 7"/>
          <p:cNvSpPr/>
          <p:nvPr/>
        </p:nvSpPr>
        <p:spPr>
          <a:xfrm>
            <a:off x="8405904" y="787257"/>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2935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1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1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011400" y="4990412"/>
            <a:ext cx="2602938" cy="495368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99053">
            <a:off x="-71224" y="-292051"/>
            <a:ext cx="2017149" cy="264150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3793789" y="-353353"/>
            <a:ext cx="4140858" cy="484756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64045" y="7969620"/>
            <a:ext cx="2519474" cy="1378839"/>
          </a:xfrm>
          <a:prstGeom prst="rect">
            <a:avLst/>
          </a:prstGeom>
        </p:spPr>
      </p:pic>
      <p:sp>
        <p:nvSpPr>
          <p:cNvPr id="10" name="Rectangle 9"/>
          <p:cNvSpPr/>
          <p:nvPr/>
        </p:nvSpPr>
        <p:spPr>
          <a:xfrm>
            <a:off x="685800" y="1889630"/>
            <a:ext cx="16459200" cy="3323987"/>
          </a:xfrm>
          <a:prstGeom prst="rect">
            <a:avLst/>
          </a:prstGeom>
        </p:spPr>
        <p:txBody>
          <a:bodyPr wrap="square">
            <a:spAutoFit/>
          </a:bodyPr>
          <a:lstStyle/>
          <a:p>
            <a:pPr algn="ctr">
              <a:lnSpc>
                <a:spcPct val="150000"/>
              </a:lnSpc>
              <a:defRPr/>
            </a:pPr>
            <a:r>
              <a:rPr lang="vi-VN" sz="7000" b="1" kern="0">
                <a:solidFill>
                  <a:srgbClr val="F2C2AB">
                    <a:lumMod val="50000"/>
                  </a:srgbClr>
                </a:solidFill>
                <a:cs typeface="Arial"/>
                <a:sym typeface="Arial"/>
              </a:rPr>
              <a:t>CHƯƠNG II. DÃY SỐ. CẤP SỐ CỘNG VÀ CẤP SỐ NHÂN</a:t>
            </a:r>
            <a:endParaRPr lang="vi-VN" sz="7000" b="1" kern="0" dirty="0">
              <a:solidFill>
                <a:srgbClr val="F2C2AB">
                  <a:lumMod val="50000"/>
                </a:srgbClr>
              </a:solidFill>
              <a:cs typeface="Arial"/>
              <a:sym typeface="Arial"/>
            </a:endParaRPr>
          </a:p>
        </p:txBody>
      </p:sp>
      <p:sp>
        <p:nvSpPr>
          <p:cNvPr id="11" name="Rectangle 10"/>
          <p:cNvSpPr/>
          <p:nvPr/>
        </p:nvSpPr>
        <p:spPr>
          <a:xfrm>
            <a:off x="2971800" y="5524500"/>
            <a:ext cx="11963400" cy="1592744"/>
          </a:xfrm>
          <a:prstGeom prst="rect">
            <a:avLst/>
          </a:prstGeom>
        </p:spPr>
        <p:txBody>
          <a:bodyPr wrap="square">
            <a:spAutoFit/>
          </a:bodyPr>
          <a:lstStyle/>
          <a:p>
            <a:pPr algn="ctr">
              <a:lnSpc>
                <a:spcPct val="150000"/>
              </a:lnSpc>
              <a:defRPr/>
            </a:pPr>
            <a:r>
              <a:rPr lang="nl-NL" sz="6500" b="1" kern="0" dirty="0">
                <a:solidFill>
                  <a:srgbClr val="00B0F0"/>
                </a:solidFill>
                <a:latin typeface="Arial" panose="020B0604020202020204" pitchFamily="34" charset="0"/>
                <a:cs typeface="Arial" panose="020B0604020202020204" pitchFamily="34" charset="0"/>
                <a:sym typeface="Arial"/>
              </a:rPr>
              <a:t>BÀI TẬP CUỐI </a:t>
            </a:r>
            <a:r>
              <a:rPr lang="nl-NL" sz="6500" b="1" kern="0">
                <a:solidFill>
                  <a:srgbClr val="00B0F0"/>
                </a:solidFill>
                <a:latin typeface="Arial" panose="020B0604020202020204" pitchFamily="34" charset="0"/>
                <a:cs typeface="Arial" panose="020B0604020202020204" pitchFamily="34" charset="0"/>
                <a:sym typeface="Arial"/>
              </a:rPr>
              <a:t>CHƯƠNG II</a:t>
            </a:r>
            <a:endParaRPr lang="en-US" sz="6500" b="1" kern="0" dirty="0">
              <a:solidFill>
                <a:srgbClr val="00B0F0"/>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275203">
            <a:off x="17016904" y="-10007"/>
            <a:ext cx="762000" cy="1406376"/>
          </a:xfrm>
          <a:prstGeom prst="rect">
            <a:avLst/>
          </a:prstGeom>
        </p:spPr>
      </p:pic>
      <p:pic>
        <p:nvPicPr>
          <p:cNvPr id="11"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533400" y="7893202"/>
            <a:ext cx="1622774" cy="2050898"/>
          </a:xfrm>
          <a:prstGeom prst="rect">
            <a:avLst/>
          </a:prstGeom>
        </p:spPr>
      </p:pic>
      <p:sp>
        <p:nvSpPr>
          <p:cNvPr id="14" name="Rectangle 13"/>
          <p:cNvSpPr/>
          <p:nvPr/>
        </p:nvSpPr>
        <p:spPr>
          <a:xfrm>
            <a:off x="293975" y="623610"/>
            <a:ext cx="6287299" cy="707886"/>
          </a:xfrm>
          <a:prstGeom prst="rect">
            <a:avLst/>
          </a:prstGeom>
        </p:spPr>
        <p:txBody>
          <a:bodyPr wrap="none">
            <a:spAutoFit/>
          </a:bodyPr>
          <a:lstStyle/>
          <a:p>
            <a:pPr lvl="0"/>
            <a:r>
              <a:rPr lang="fr-FR" sz="4000" b="1">
                <a:solidFill>
                  <a:srgbClr val="C00000"/>
                </a:solidFill>
                <a:latin typeface="Arial" panose="020B0604020202020204" pitchFamily="34" charset="0"/>
                <a:ea typeface="Calibri" panose="020F0502020204030204" pitchFamily="34" charset="0"/>
              </a:rPr>
              <a:t>Bài 2.32 (SGK – trang 57)</a:t>
            </a:r>
            <a:endParaRPr lang="en-US" sz="4000" dirty="0">
              <a:solidFill>
                <a:srgbClr val="C00000"/>
              </a:solidFill>
            </a:endParaRPr>
          </a:p>
        </p:txBody>
      </p:sp>
      <p:sp>
        <p:nvSpPr>
          <p:cNvPr id="3" name="Rectangle 2"/>
          <p:cNvSpPr/>
          <p:nvPr/>
        </p:nvSpPr>
        <p:spPr>
          <a:xfrm>
            <a:off x="304800" y="1333500"/>
            <a:ext cx="17554074" cy="4247317"/>
          </a:xfrm>
          <a:prstGeom prst="rect">
            <a:avLst/>
          </a:prstGeom>
        </p:spPr>
        <p:txBody>
          <a:bodyPr wrap="square">
            <a:spAutoFit/>
          </a:bodyPr>
          <a:lstStyle/>
          <a:p>
            <a:pPr algn="just">
              <a:lnSpc>
                <a:spcPct val="150000"/>
              </a:lnSpc>
            </a:pPr>
            <a:r>
              <a:rPr lang="vi-VN" sz="3600">
                <a:solidFill>
                  <a:srgbClr val="000000"/>
                </a:solidFill>
              </a:rPr>
              <a:t>Một hình vuông màu vàng có cạnh 1 đơn vị dài được chia thành chín hình vuông nhỏ hơn và hình vuông ở chính giữa được tô màu xanh như Hình 2.1. Mỗi hình vuông màu vàng nhỏ hơn lại được chia thành chín hình vuông con, và mỗi hình vuông con ở chính giữa lại được tô màu xanh. Nếu quá trình này được tiếp tục lặp lại năm lần thì tổng diện tích các hình vuông được tô màu xanh bao nhiêu?</a:t>
            </a:r>
            <a:endParaRPr lang="en-US" sz="3600"/>
          </a:p>
        </p:txBody>
      </p:sp>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785937" y="5905500"/>
            <a:ext cx="10591800" cy="4085076"/>
          </a:xfrm>
          <a:prstGeom prst="rect">
            <a:avLst/>
          </a:prstGeom>
        </p:spPr>
      </p:pic>
    </p:spTree>
    <p:extLst>
      <p:ext uri="{BB962C8B-B14F-4D97-AF65-F5344CB8AC3E}">
        <p14:creationId xmlns:p14="http://schemas.microsoft.com/office/powerpoint/2010/main" val="24623728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9415" y="-106279"/>
            <a:ext cx="914400" cy="1687651"/>
          </a:xfrm>
          <a:prstGeom prst="rect">
            <a:avLst/>
          </a:prstGeom>
        </p:spPr>
      </p:pic>
      <p:pic>
        <p:nvPicPr>
          <p:cNvPr id="11"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83050" y="8631092"/>
            <a:ext cx="1181100" cy="1492701"/>
          </a:xfrm>
          <a:prstGeom prst="rect">
            <a:avLst/>
          </a:prstGeom>
        </p:spPr>
      </p:pic>
      <p:sp>
        <p:nvSpPr>
          <p:cNvPr id="8" name="Oval Callout 7"/>
          <p:cNvSpPr/>
          <p:nvPr/>
        </p:nvSpPr>
        <p:spPr>
          <a:xfrm>
            <a:off x="8229600" y="4191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609600" y="1747757"/>
                <a:ext cx="16915585" cy="7434343"/>
              </a:xfrm>
              <a:prstGeom prst="rect">
                <a:avLst/>
              </a:prstGeom>
            </p:spPr>
            <p:txBody>
              <a:bodyPr wrap="square">
                <a:spAutoFit/>
              </a:bodyPr>
              <a:lstStyle/>
              <a:p>
                <a:pPr marL="571500" indent="-571500" algn="just">
                  <a:lnSpc>
                    <a:spcPct val="150000"/>
                  </a:lnSpc>
                  <a:spcAft>
                    <a:spcPts val="0"/>
                  </a:spcAft>
                  <a:buFont typeface="Arial" panose="020B0604020202020204" pitchFamily="34" charset="0"/>
                  <a:buChar char="•"/>
                </a:pPr>
                <a:r>
                  <a:rPr lang="en-US" sz="3600">
                    <a:latin typeface="Arial" panose="020B0604020202020204" pitchFamily="34" charset="0"/>
                    <a:ea typeface="Times New Roman" panose="02020603050405020304" pitchFamily="18" charset="0"/>
                    <a:cs typeface="Arial" panose="020B0604020202020204" pitchFamily="34" charset="0"/>
                  </a:rPr>
                  <a:t>Chia lần 1: Hình vuông màu vàng lớn có cạnh bằng 1 đơn vị thì có diện tích bằng 1 (đvdt). Chia hình vuông này thành 9 hình vuông nhỏ hơn và hình vuông ở chính giữa được tô màu xanh, thì hình vuông màu xanh đầu tiên này có diện tích bằng </a:t>
                </a:r>
                <a14:m>
                  <m:oMath xmlns:m="http://schemas.openxmlformats.org/officeDocument/2006/math">
                    <m:f>
                      <m:f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600" i="1">
                            <a:effectLst/>
                            <a:latin typeface="Cambria Math" panose="02040503050406030204" pitchFamily="18" charset="0"/>
                            <a:ea typeface="Cambria Math" panose="02040503050406030204" pitchFamily="18" charset="0"/>
                            <a:cs typeface="Times New Roman" panose="02020603050405020304" pitchFamily="18" charset="0"/>
                          </a:rPr>
                          <m:t>9</m:t>
                        </m:r>
                      </m:den>
                    </m:f>
                  </m:oMath>
                </a14:m>
                <a:r>
                  <a:rPr lang="en-US" sz="3600">
                    <a:effectLst/>
                    <a:latin typeface="Arial" panose="020B0604020202020204" pitchFamily="34" charset="0"/>
                    <a:ea typeface="Times New Roman" panose="02020603050405020304" pitchFamily="18" charset="0"/>
                    <a:cs typeface="Arial" panose="020B0604020202020204" pitchFamily="34" charset="0"/>
                  </a:rPr>
                  <a:t> (đvdt).</a:t>
                </a:r>
              </a:p>
              <a:p>
                <a:pPr marL="571500" indent="-571500" algn="just">
                  <a:lnSpc>
                    <a:spcPct val="150000"/>
                  </a:lnSpc>
                  <a:spcAft>
                    <a:spcPts val="0"/>
                  </a:spcAft>
                  <a:buFont typeface="Arial" panose="020B0604020202020204" pitchFamily="34" charset="0"/>
                  <a:buChar char="•"/>
                </a:pPr>
                <a:r>
                  <a:rPr lang="en-US" sz="3600">
                    <a:effectLst/>
                    <a:latin typeface="Arial" panose="020B0604020202020204" pitchFamily="34" charset="0"/>
                    <a:ea typeface="Times New Roman" panose="02020603050405020304" pitchFamily="18" charset="0"/>
                    <a:cs typeface="Arial" panose="020B0604020202020204" pitchFamily="34" charset="0"/>
                  </a:rPr>
                  <a:t>Chia lần 2: 8 hình vuông màu vàng còn lại, mỗi hình vuông này lại được chia thành 9 hình vuông con và tiếp tục tô xanh hình vuông chính giữa, khi đó mỗi hình vuông xanh nhỏ hơn có diện tích </a:t>
                </a:r>
                <a14:m>
                  <m:oMath xmlns:m="http://schemas.openxmlformats.org/officeDocument/2006/math">
                    <m:sSub>
                      <m:sSub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effectLst/>
                            <a:latin typeface="Cambria Math" panose="02040503050406030204" pitchFamily="18" charset="0"/>
                            <a:ea typeface="Cambria Math" panose="02040503050406030204" pitchFamily="18" charset="0"/>
                            <a:cs typeface="Times New Roman" panose="02020603050405020304" pitchFamily="18" charset="0"/>
                          </a:rPr>
                          <m:t>𝑆</m:t>
                        </m:r>
                      </m:e>
                      <m:sub>
                        <m:r>
                          <a:rPr lang="en-US" sz="36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600" i="1">
                            <a:effectLst/>
                            <a:latin typeface="Cambria Math" panose="02040503050406030204" pitchFamily="18" charset="0"/>
                            <a:ea typeface="Cambria Math" panose="02040503050406030204" pitchFamily="18" charset="0"/>
                            <a:cs typeface="Times New Roman" panose="02020603050405020304" pitchFamily="18" charset="0"/>
                          </a:rPr>
                          <m:t>9</m:t>
                        </m:r>
                      </m:den>
                    </m:f>
                    <m:r>
                      <a:rPr lang="en-US" sz="36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600" i="1">
                            <a:effectLst/>
                            <a:latin typeface="Cambria Math" panose="02040503050406030204" pitchFamily="18" charset="0"/>
                            <a:ea typeface="Cambria Math" panose="02040503050406030204" pitchFamily="18" charset="0"/>
                            <a:cs typeface="Times New Roman" panose="02020603050405020304" pitchFamily="18" charset="0"/>
                          </a:rPr>
                          <m:t>9</m:t>
                        </m:r>
                      </m:den>
                    </m:f>
                    <m:r>
                      <a:rPr lang="en-US" sz="36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600" i="1">
                                <a:effectLst/>
                                <a:latin typeface="Cambria Math" panose="02040503050406030204" pitchFamily="18" charset="0"/>
                                <a:ea typeface="Cambria Math" panose="02040503050406030204" pitchFamily="18" charset="0"/>
                                <a:cs typeface="Times New Roman" panose="02020603050405020304" pitchFamily="18" charset="0"/>
                              </a:rPr>
                              <m:t>9</m:t>
                            </m:r>
                          </m:e>
                          <m:sup>
                            <m:r>
                              <a:rPr lang="en-US" sz="3600" i="1">
                                <a:effectLst/>
                                <a:latin typeface="Cambria Math" panose="02040503050406030204" pitchFamily="18" charset="0"/>
                                <a:ea typeface="Cambria Math" panose="02040503050406030204" pitchFamily="18" charset="0"/>
                                <a:cs typeface="Times New Roman" panose="02020603050405020304" pitchFamily="18" charset="0"/>
                              </a:rPr>
                              <m:t>2</m:t>
                            </m:r>
                          </m:sup>
                        </m:sSup>
                      </m:den>
                    </m:f>
                  </m:oMath>
                </a14:m>
                <a:r>
                  <a:rPr lang="en-US" sz="3600">
                    <a:effectLst/>
                    <a:latin typeface="Arial" panose="020B0604020202020204" pitchFamily="34" charset="0"/>
                    <a:ea typeface="Times New Roman" panose="02020603050405020304" pitchFamily="18" charset="0"/>
                    <a:cs typeface="Arial" panose="020B0604020202020204" pitchFamily="34" charset="0"/>
                  </a:rPr>
                  <a:t>. 8 hình vuông xanh nhỏ hơn có diện tích bằng 8S</a:t>
                </a:r>
                <a:r>
                  <a:rPr lang="en-US" sz="3600" baseline="-25000">
                    <a:effectLst/>
                    <a:latin typeface="Arial" panose="020B0604020202020204" pitchFamily="34" charset="0"/>
                    <a:ea typeface="Times New Roman" panose="02020603050405020304" pitchFamily="18" charset="0"/>
                    <a:cs typeface="Arial" panose="020B0604020202020204" pitchFamily="34" charset="0"/>
                  </a:rPr>
                  <a:t>1</a:t>
                </a:r>
                <a:r>
                  <a:rPr lang="en-US" sz="360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609600" y="1747757"/>
                <a:ext cx="16915585" cy="7434343"/>
              </a:xfrm>
              <a:prstGeom prst="rect">
                <a:avLst/>
              </a:prstGeom>
              <a:blipFill>
                <a:blip r:embed="rId26"/>
                <a:stretch>
                  <a:fillRect l="-973" r="-1081" b="-820"/>
                </a:stretch>
              </a:blipFill>
            </p:spPr>
            <p:txBody>
              <a:bodyPr/>
              <a:lstStyle/>
              <a:p>
                <a:r>
                  <a:rPr lang="en-US">
                    <a:noFill/>
                  </a:rPr>
                  <a:t> </a:t>
                </a:r>
              </a:p>
            </p:txBody>
          </p:sp>
        </mc:Fallback>
      </mc:AlternateContent>
    </p:spTree>
    <p:extLst>
      <p:ext uri="{BB962C8B-B14F-4D97-AF65-F5344CB8AC3E}">
        <p14:creationId xmlns:p14="http://schemas.microsoft.com/office/powerpoint/2010/main" val="215093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1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9415" y="-106279"/>
            <a:ext cx="914400" cy="1687651"/>
          </a:xfrm>
          <a:prstGeom prst="rect">
            <a:avLst/>
          </a:prstGeom>
        </p:spPr>
      </p:pic>
      <p:sp>
        <p:nvSpPr>
          <p:cNvPr id="8" name="Oval Callout 7"/>
          <p:cNvSpPr/>
          <p:nvPr/>
        </p:nvSpPr>
        <p:spPr>
          <a:xfrm>
            <a:off x="8229600" y="4191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838200" y="2171700"/>
                <a:ext cx="16823343" cy="7517956"/>
              </a:xfrm>
              <a:prstGeom prst="rect">
                <a:avLst/>
              </a:prstGeom>
            </p:spPr>
            <p:txBody>
              <a:bodyPr wrap="square">
                <a:spAutoFit/>
              </a:bodyPr>
              <a:lstStyle/>
              <a:p>
                <a:pPr lvl="0" algn="just">
                  <a:lnSpc>
                    <a:spcPct val="150000"/>
                  </a:lnSpc>
                </a:pPr>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Cứ tiếp tục như vậy, mỗi lần chia ta sẽ tạo thành 8 hình vuông xanh nhỏ hơn tiếp đối với mỗi ô vuông vàng nhỏ.</a:t>
                </a:r>
              </a:p>
              <a:p>
                <a:pPr lvl="0" algn="just">
                  <a:lnSpc>
                    <a:spcPct val="150000"/>
                  </a:lnSpc>
                </a:pPr>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Do đó, quá trình này được tiếp tục lặp lại năm lần, thì trừ lần đầu tiên, 4 lần sau, mỗi lần chia diện tích ô vuông xanh tạo thành lập thành một cấp số nhân có: </a:t>
                </a:r>
              </a:p>
              <a:p>
                <a:pPr lvl="0" algn="ctr">
                  <a:lnSpc>
                    <a:spcPct val="150000"/>
                  </a:lnSpc>
                </a:pPr>
                <a14:m>
                  <m:oMath xmlns:m="http://schemas.openxmlformats.org/officeDocument/2006/math">
                    <m:sSub>
                      <m:sSub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=8.</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9</m:t>
                            </m:r>
                          </m:e>
                          <m:sup>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oMath>
                </a14:m>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 và công bội </a:t>
                </a:r>
                <a14:m>
                  <m:oMath xmlns:m="http://schemas.openxmlformats.org/officeDocument/2006/math">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𝑞</m:t>
                    </m:r>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=8.</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9</m:t>
                        </m:r>
                      </m:den>
                    </m:f>
                  </m:oMath>
                </a14:m>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lvl="0" algn="just">
                  <a:lnSpc>
                    <a:spcPct val="150000"/>
                  </a:lnSpc>
                </a:pPr>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Vậy tổng diện tích các hình vuông được tô màu xanh là:</a:t>
                </a:r>
              </a:p>
              <a:p>
                <a:pPr lvl="0" algn="ctr">
                  <a:lnSpc>
                    <a:spcPct val="150000"/>
                  </a:lnSpc>
                </a:pPr>
                <a14:m>
                  <m:oMath xmlns:m="http://schemas.openxmlformats.org/officeDocument/2006/math">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𝑆</m:t>
                    </m:r>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9</m:t>
                        </m:r>
                      </m:den>
                    </m:f>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8.</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9</m:t>
                                </m:r>
                              </m:e>
                              <m:sup>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Sup>
                              <m:sSup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8</m:t>
                                        </m:r>
                                      </m:num>
                                      <m:den>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9</m:t>
                                        </m:r>
                                      </m:den>
                                    </m:f>
                                  </m:e>
                                </m:d>
                              </m:e>
                              <m:sup>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4</m:t>
                                </m:r>
                              </m:sup>
                            </m:sSup>
                          </m:e>
                        </m:d>
                      </m:num>
                      <m:den>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8</m:t>
                            </m:r>
                          </m:num>
                          <m:den>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9</m:t>
                            </m:r>
                          </m:den>
                        </m:f>
                      </m:den>
                    </m:f>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26281</m:t>
                        </m:r>
                      </m:num>
                      <m:den>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59049</m:t>
                        </m:r>
                      </m:den>
                    </m:f>
                  </m:oMath>
                </a14:m>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 (đvdt).</a:t>
                </a:r>
              </a:p>
            </p:txBody>
          </p:sp>
        </mc:Choice>
        <mc:Fallback xmlns="">
          <p:sp>
            <p:nvSpPr>
              <p:cNvPr id="2" name="Rectangle 1"/>
              <p:cNvSpPr>
                <a:spLocks noRot="1" noChangeAspect="1" noMove="1" noResize="1" noEditPoints="1" noAdjustHandles="1" noChangeArrowheads="1" noChangeShapeType="1" noTextEdit="1"/>
              </p:cNvSpPr>
              <p:nvPr/>
            </p:nvSpPr>
            <p:spPr>
              <a:xfrm>
                <a:off x="838200" y="2171700"/>
                <a:ext cx="16823343" cy="7517956"/>
              </a:xfrm>
              <a:prstGeom prst="rect">
                <a:avLst/>
              </a:prstGeom>
              <a:blipFill>
                <a:blip r:embed="rId10"/>
                <a:stretch>
                  <a:fillRect l="-1124" r="-1124"/>
                </a:stretch>
              </a:blipFill>
            </p:spPr>
            <p:txBody>
              <a:bodyPr/>
              <a:lstStyle/>
              <a:p>
                <a:r>
                  <a:rPr lang="en-US">
                    <a:noFill/>
                  </a:rPr>
                  <a:t> </a:t>
                </a:r>
              </a:p>
            </p:txBody>
          </p:sp>
        </mc:Fallback>
      </mc:AlternateContent>
      <p:pic>
        <p:nvPicPr>
          <p:cNvPr id="9"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783050" y="8631092"/>
            <a:ext cx="1181100" cy="1492701"/>
          </a:xfrm>
          <a:prstGeom prst="rect">
            <a:avLst/>
          </a:prstGeom>
        </p:spPr>
      </p:pic>
    </p:spTree>
    <p:extLst>
      <p:ext uri="{BB962C8B-B14F-4D97-AF65-F5344CB8AC3E}">
        <p14:creationId xmlns:p14="http://schemas.microsoft.com/office/powerpoint/2010/main" val="34328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1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1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1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1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89642" y="774377"/>
            <a:ext cx="1672557" cy="2006387"/>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1807" y="-788314"/>
            <a:ext cx="3426782" cy="3546476"/>
          </a:xfrm>
          <a:prstGeom prst="rect">
            <a:avLst/>
          </a:prstGeom>
        </p:spPr>
      </p:pic>
      <p:sp>
        <p:nvSpPr>
          <p:cNvPr id="14" name="Google Shape;7771;p33"/>
          <p:cNvSpPr txBox="1">
            <a:spLocks/>
          </p:cNvSpPr>
          <p:nvPr/>
        </p:nvSpPr>
        <p:spPr>
          <a:xfrm>
            <a:off x="3805545" y="161096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500" b="1" kern="0" dirty="0">
                <a:solidFill>
                  <a:schemeClr val="bg1"/>
                </a:solidFill>
                <a:latin typeface="Arial" panose="020B0604020202020204" pitchFamily="34" charset="0"/>
              </a:rPr>
              <a:t>HƯỚNG DẪN VỀ NHÀ</a:t>
            </a:r>
            <a:endParaRPr lang="vi-VN" sz="6500" b="1" kern="0" dirty="0">
              <a:solidFill>
                <a:schemeClr val="bg1"/>
              </a:solidFill>
              <a:latin typeface="Arial" panose="020B0604020202020204" pitchFamily="34" charset="0"/>
            </a:endParaRPr>
          </a:p>
        </p:txBody>
      </p:sp>
      <p:grpSp>
        <p:nvGrpSpPr>
          <p:cNvPr id="15" name="Group 14"/>
          <p:cNvGrpSpPr/>
          <p:nvPr/>
        </p:nvGrpSpPr>
        <p:grpSpPr>
          <a:xfrm>
            <a:off x="656062" y="3655732"/>
            <a:ext cx="5130550" cy="3699159"/>
            <a:chOff x="1066801" y="3771900"/>
            <a:chExt cx="5130550" cy="3699159"/>
          </a:xfrm>
        </p:grpSpPr>
        <p:grpSp>
          <p:nvGrpSpPr>
            <p:cNvPr id="16" name="Group 4"/>
            <p:cNvGrpSpPr/>
            <p:nvPr/>
          </p:nvGrpSpPr>
          <p:grpSpPr>
            <a:xfrm>
              <a:off x="1066801" y="3771900"/>
              <a:ext cx="5130550" cy="3699159"/>
              <a:chOff x="0" y="0"/>
              <a:chExt cx="6038063" cy="6076340"/>
            </a:xfrm>
          </p:grpSpPr>
          <p:sp>
            <p:nvSpPr>
              <p:cNvPr id="1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7" name="Rectangle 16"/>
            <p:cNvSpPr/>
            <p:nvPr/>
          </p:nvSpPr>
          <p:spPr>
            <a:xfrm>
              <a:off x="1223570" y="4554258"/>
              <a:ext cx="4796230" cy="1938992"/>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20" name="Group 19"/>
          <p:cNvGrpSpPr/>
          <p:nvPr/>
        </p:nvGrpSpPr>
        <p:grpSpPr>
          <a:xfrm>
            <a:off x="6376272" y="3638829"/>
            <a:ext cx="5130550" cy="3699159"/>
            <a:chOff x="6494020" y="3791229"/>
            <a:chExt cx="5130550" cy="3699159"/>
          </a:xfrm>
        </p:grpSpPr>
        <p:grpSp>
          <p:nvGrpSpPr>
            <p:cNvPr id="21" name="Group 4"/>
            <p:cNvGrpSpPr/>
            <p:nvPr/>
          </p:nvGrpSpPr>
          <p:grpSpPr>
            <a:xfrm>
              <a:off x="6494020" y="3791229"/>
              <a:ext cx="5130550" cy="3699159"/>
              <a:chOff x="0" y="0"/>
              <a:chExt cx="6038063" cy="6076340"/>
            </a:xfrm>
          </p:grpSpPr>
          <p:sp>
            <p:nvSpPr>
              <p:cNvPr id="2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2" name="Rectangle 21"/>
            <p:cNvSpPr/>
            <p:nvPr/>
          </p:nvSpPr>
          <p:spPr>
            <a:xfrm>
              <a:off x="6879189" y="4613977"/>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Hoàn </a:t>
              </a:r>
              <a:r>
                <a:rPr lang="pt-BR" sz="4000" kern="0" dirty="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5" name="Group 24"/>
          <p:cNvGrpSpPr/>
          <p:nvPr/>
        </p:nvGrpSpPr>
        <p:grpSpPr>
          <a:xfrm>
            <a:off x="12039600" y="3658158"/>
            <a:ext cx="5266390" cy="3699159"/>
            <a:chOff x="8050166" y="4880651"/>
            <a:chExt cx="5266390" cy="3699159"/>
          </a:xfrm>
        </p:grpSpPr>
        <p:grpSp>
          <p:nvGrpSpPr>
            <p:cNvPr id="26" name="Group 4"/>
            <p:cNvGrpSpPr/>
            <p:nvPr/>
          </p:nvGrpSpPr>
          <p:grpSpPr>
            <a:xfrm>
              <a:off x="8107047" y="4880651"/>
              <a:ext cx="5130550" cy="3699159"/>
              <a:chOff x="0" y="0"/>
              <a:chExt cx="6038063" cy="6076340"/>
            </a:xfrm>
          </p:grpSpPr>
          <p:sp>
            <p:nvSpPr>
              <p:cNvPr id="2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7" name="Rectangle 26"/>
            <p:cNvSpPr/>
            <p:nvPr/>
          </p:nvSpPr>
          <p:spPr>
            <a:xfrm>
              <a:off x="8050166" y="5375393"/>
              <a:ext cx="5266390" cy="2862322"/>
            </a:xfrm>
            <a:prstGeom prst="rect">
              <a:avLst/>
            </a:prstGeom>
          </p:spPr>
          <p:txBody>
            <a:bodyPr wrap="square">
              <a:spAutoFit/>
            </a:bodyPr>
            <a:lstStyle/>
            <a:p>
              <a:pPr lvl="0" algn="ctr">
                <a:lnSpc>
                  <a:spcPct val="150000"/>
                </a:lnSpc>
                <a:buClr>
                  <a:srgbClr val="000000"/>
                </a:buClr>
              </a:pPr>
              <a:r>
                <a:rPr lang="en-US" sz="4000" kern="0">
                  <a:solidFill>
                    <a:prstClr val="black"/>
                  </a:solidFill>
                  <a:ea typeface="Calibri" panose="020F0502020204030204" pitchFamily="34" charset="0"/>
                  <a:cs typeface="Arial" panose="020B0604020202020204" pitchFamily="34" charset="0"/>
                  <a:sym typeface="Arial"/>
                </a:rPr>
                <a:t> </a:t>
              </a:r>
              <a:r>
                <a:rPr lang="vi-VN" sz="4000" kern="0" dirty="0">
                  <a:solidFill>
                    <a:prstClr val="black"/>
                  </a:solidFill>
                  <a:ea typeface="Calibri" panose="020F0502020204030204" pitchFamily="34" charset="0"/>
                  <a:cs typeface="Arial" panose="020B0604020202020204" pitchFamily="34" charset="0"/>
                  <a:sym typeface="Arial"/>
                </a:rPr>
                <a:t>Chuẩn bị bài </a:t>
              </a:r>
              <a:r>
                <a:rPr lang="vi-VN" sz="4000" kern="0">
                  <a:solidFill>
                    <a:prstClr val="black"/>
                  </a:solidFill>
                  <a:ea typeface="Calibri" panose="020F0502020204030204" pitchFamily="34" charset="0"/>
                  <a:cs typeface="Arial" panose="020B0604020202020204" pitchFamily="34" charset="0"/>
                  <a:sym typeface="Arial"/>
                </a:rPr>
                <a:t>mới </a:t>
              </a:r>
              <a:endParaRPr lang="en-US" sz="4000" kern="0">
                <a:solidFill>
                  <a:prstClr val="black"/>
                </a:solidFill>
                <a:ea typeface="Calibri" panose="020F0502020204030204" pitchFamily="34" charset="0"/>
                <a:cs typeface="Arial" panose="020B0604020202020204" pitchFamily="34" charset="0"/>
                <a:sym typeface="Arial"/>
              </a:endParaRPr>
            </a:p>
            <a:p>
              <a:pPr lvl="0" algn="ctr">
                <a:lnSpc>
                  <a:spcPct val="150000"/>
                </a:lnSpc>
                <a:buClr>
                  <a:srgbClr val="000000"/>
                </a:buClr>
              </a:pPr>
              <a:r>
                <a:rPr lang="vi-VN" sz="4000" b="1" kern="0">
                  <a:solidFill>
                    <a:prstClr val="black"/>
                  </a:solidFill>
                  <a:ea typeface="Calibri" panose="020F0502020204030204" pitchFamily="34" charset="0"/>
                  <a:cs typeface="Arial" panose="020B0604020202020204" pitchFamily="34" charset="0"/>
                  <a:sym typeface="Arial"/>
                </a:rPr>
                <a:t>Bài </a:t>
              </a:r>
              <a:r>
                <a:rPr lang="en-US" sz="4000" b="1" kern="0">
                  <a:solidFill>
                    <a:prstClr val="black"/>
                  </a:solidFill>
                  <a:latin typeface="Arial" panose="020B0604020202020204" pitchFamily="34" charset="0"/>
                  <a:ea typeface="Calibri" panose="020F0502020204030204" pitchFamily="34" charset="0"/>
                  <a:cs typeface="Arial" panose="020B0604020202020204" pitchFamily="34" charset="0"/>
                  <a:sym typeface="Arial"/>
                </a:rPr>
                <a:t>8</a:t>
              </a:r>
              <a:r>
                <a:rPr lang="vi-VN" sz="4000" b="1" kern="0">
                  <a:solidFill>
                    <a:prstClr val="black"/>
                  </a:solidFill>
                  <a:ea typeface="Calibri" panose="020F0502020204030204" pitchFamily="34" charset="0"/>
                  <a:cs typeface="Arial" panose="020B0604020202020204" pitchFamily="34" charset="0"/>
                  <a:sym typeface="Arial"/>
                </a:rPr>
                <a:t>. Mẫu số liệu ghép nhóm</a:t>
              </a:r>
              <a:r>
                <a:rPr lang="en-US" sz="4000" b="1" kern="0">
                  <a:solidFill>
                    <a:prstClr val="black"/>
                  </a:solidFill>
                  <a:ea typeface="Calibri" panose="020F0502020204030204" pitchFamily="34" charset="0"/>
                  <a:cs typeface="Arial" panose="020B0604020202020204" pitchFamily="34" charset="0"/>
                  <a:sym typeface="Arial"/>
                </a:rPr>
                <a:t>.</a:t>
              </a:r>
              <a:endParaRPr lang="pt-BR" sz="4000" b="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30"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2934" y="6743700"/>
            <a:ext cx="1632613" cy="3350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8130" y="1028700"/>
            <a:ext cx="14811740" cy="8229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43451" y="2314234"/>
            <a:ext cx="3601097" cy="77914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4507" flipV="1">
            <a:off x="1038759" y="1506220"/>
            <a:ext cx="3274388" cy="2220630"/>
          </a:xfrm>
          <a:prstGeom prst="rect">
            <a:avLst/>
          </a:prstGeom>
        </p:spPr>
      </p:pic>
      <p:pic>
        <p:nvPicPr>
          <p:cNvPr id="10"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478000" y="6515100"/>
            <a:ext cx="2725649" cy="3269668"/>
          </a:xfrm>
          <a:prstGeom prst="rect">
            <a:avLst/>
          </a:prstGeom>
        </p:spPr>
      </p:pic>
      <p:sp>
        <p:nvSpPr>
          <p:cNvPr id="11" name="Rectangle 10"/>
          <p:cNvSpPr/>
          <p:nvPr/>
        </p:nvSpPr>
        <p:spPr>
          <a:xfrm>
            <a:off x="3924299" y="3848100"/>
            <a:ext cx="10439400" cy="3368486"/>
          </a:xfrm>
          <a:prstGeom prst="rect">
            <a:avLst/>
          </a:prstGeom>
        </p:spPr>
        <p:txBody>
          <a:bodyPr wrap="square">
            <a:spAutoFit/>
          </a:bodyPr>
          <a:lstStyle/>
          <a:p>
            <a:pPr algn="ctr">
              <a:lnSpc>
                <a:spcPct val="150000"/>
              </a:lnSpc>
            </a:pP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bg1"/>
              </a:solidFill>
              <a:effectLst>
                <a:outerShdw blurRad="38100" dist="25400" dir="5400000" algn="ctr" rotWithShape="0">
                  <a:srgbClr val="6E747A">
                    <a:alpha val="43000"/>
                  </a:srgbClr>
                </a:outerShdw>
              </a:effectLst>
            </a:endParaRPr>
          </a:p>
        </p:txBody>
      </p:sp>
    </p:spTree>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2514600" y="2455925"/>
            <a:ext cx="15011400" cy="6802375"/>
          </a:xfrm>
          <a:prstGeom prst="rect">
            <a:avLst/>
          </a:prstGeom>
        </p:spPr>
        <p:txBody>
          <a:bodyPr wrap="square">
            <a:spAutoFit/>
          </a:bodyPr>
          <a:lstStyle/>
          <a:p>
            <a:pPr>
              <a:lnSpc>
                <a:spcPct val="200000"/>
              </a:lnSpc>
            </a:pPr>
            <a:r>
              <a:rPr lang="en-US" sz="4500" b="1" u="sng">
                <a:solidFill>
                  <a:srgbClr val="C00000"/>
                </a:solidFill>
                <a:latin typeface="Arial" panose="020B0604020202020204" pitchFamily="34" charset="0"/>
                <a:cs typeface="Arial" panose="020B0604020202020204" pitchFamily="34" charset="0"/>
              </a:rPr>
              <a:t>Bài 2.22:</a:t>
            </a:r>
            <a:r>
              <a:rPr lang="en-US" sz="4500" b="1">
                <a:solidFill>
                  <a:srgbClr val="C00000"/>
                </a:solidFill>
                <a:latin typeface="Arial" panose="020B0604020202020204" pitchFamily="34" charset="0"/>
                <a:cs typeface="Arial" panose="020B0604020202020204" pitchFamily="34" charset="0"/>
              </a:rPr>
              <a:t> </a:t>
            </a:r>
            <a:r>
              <a:rPr lang="vi-VN" sz="4500">
                <a:solidFill>
                  <a:srgbClr val="000000"/>
                </a:solidFill>
                <a:latin typeface="OpenSans"/>
              </a:rPr>
              <a:t>Khẳng định nào sau đây là </a:t>
            </a:r>
            <a:r>
              <a:rPr lang="vi-VN" sz="4500" b="1">
                <a:solidFill>
                  <a:srgbClr val="000000"/>
                </a:solidFill>
                <a:latin typeface="OpenSans"/>
              </a:rPr>
              <a:t>sai</a:t>
            </a:r>
            <a:r>
              <a:rPr lang="vi-VN" sz="4500">
                <a:solidFill>
                  <a:srgbClr val="000000"/>
                </a:solidFill>
                <a:latin typeface="OpenSans"/>
              </a:rPr>
              <a:t>?</a:t>
            </a:r>
          </a:p>
          <a:p>
            <a:pPr>
              <a:lnSpc>
                <a:spcPct val="200000"/>
              </a:lnSpc>
            </a:pPr>
            <a:r>
              <a:rPr lang="vi-VN" sz="4500">
                <a:solidFill>
                  <a:srgbClr val="000000"/>
                </a:solidFill>
                <a:latin typeface="OpenSans"/>
              </a:rPr>
              <a:t>A. Một dãy số tăng thì bị chặn dưới.</a:t>
            </a:r>
          </a:p>
          <a:p>
            <a:pPr>
              <a:lnSpc>
                <a:spcPct val="200000"/>
              </a:lnSpc>
            </a:pPr>
            <a:r>
              <a:rPr lang="vi-VN" sz="4500">
                <a:solidFill>
                  <a:srgbClr val="000000"/>
                </a:solidFill>
                <a:latin typeface="OpenSans"/>
              </a:rPr>
              <a:t>B. Một dãy số giảm thì bị chặn trên.</a:t>
            </a:r>
          </a:p>
          <a:p>
            <a:pPr>
              <a:lnSpc>
                <a:spcPct val="200000"/>
              </a:lnSpc>
            </a:pPr>
            <a:r>
              <a:rPr lang="vi-VN" sz="4500">
                <a:solidFill>
                  <a:srgbClr val="000000"/>
                </a:solidFill>
                <a:latin typeface="OpenSans"/>
              </a:rPr>
              <a:t>C. Một dãy số bị chặn thì phải tăng hoặc giảm.</a:t>
            </a:r>
          </a:p>
          <a:p>
            <a:pPr>
              <a:lnSpc>
                <a:spcPct val="200000"/>
              </a:lnSpc>
            </a:pPr>
            <a:r>
              <a:rPr lang="vi-VN" sz="4500">
                <a:solidFill>
                  <a:srgbClr val="000000"/>
                </a:solidFill>
                <a:latin typeface="OpenSans"/>
              </a:rPr>
              <a:t>D. Một dãy số không đổi thì bị chặn.</a:t>
            </a:r>
          </a:p>
        </p:txBody>
      </p:sp>
      <p:pic>
        <p:nvPicPr>
          <p:cNvPr id="7" name="Picture 6"/>
          <p:cNvPicPr>
            <a:picLocks noChangeAspect="1"/>
          </p:cNvPicPr>
          <p:nvPr/>
        </p:nvPicPr>
        <p:blipFill>
          <a:blip r:embed="rId3"/>
          <a:stretch>
            <a:fillRect/>
          </a:stretch>
        </p:blipFill>
        <p:spPr>
          <a:xfrm>
            <a:off x="15328709" y="7470468"/>
            <a:ext cx="2280102" cy="2304488"/>
          </a:xfrm>
          <a:prstGeom prst="rect">
            <a:avLst/>
          </a:prstGeom>
        </p:spPr>
      </p:pic>
      <p:pic>
        <p:nvPicPr>
          <p:cNvPr id="14" name="Picture 13"/>
          <p:cNvPicPr>
            <a:picLocks noChangeAspect="1"/>
          </p:cNvPicPr>
          <p:nvPr/>
        </p:nvPicPr>
        <p:blipFill>
          <a:blip r:embed="rId4"/>
          <a:stretch>
            <a:fillRect/>
          </a:stretch>
        </p:blipFill>
        <p:spPr>
          <a:xfrm>
            <a:off x="609600" y="1258851"/>
            <a:ext cx="1441882" cy="1446166"/>
          </a:xfrm>
          <a:prstGeom prst="rect">
            <a:avLst/>
          </a:prstGeom>
        </p:spPr>
      </p:pic>
      <p:sp>
        <p:nvSpPr>
          <p:cNvPr id="17" name="Oval 16"/>
          <p:cNvSpPr/>
          <p:nvPr/>
        </p:nvSpPr>
        <p:spPr>
          <a:xfrm>
            <a:off x="2286000" y="6975737"/>
            <a:ext cx="1066800" cy="989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51000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16" name="Rectangle 15"/>
              <p:cNvSpPr/>
              <p:nvPr/>
            </p:nvSpPr>
            <p:spPr>
              <a:xfrm>
                <a:off x="1427526" y="2303748"/>
                <a:ext cx="15641274" cy="3643626"/>
              </a:xfrm>
              <a:prstGeom prst="rect">
                <a:avLst/>
              </a:prstGeom>
            </p:spPr>
            <p:txBody>
              <a:bodyPr wrap="square">
                <a:spAutoFit/>
              </a:bodyPr>
              <a:lstStyle/>
              <a:p>
                <a:pPr lvl="0" algn="just">
                  <a:lnSpc>
                    <a:spcPct val="150000"/>
                  </a:lnSpc>
                </a:pPr>
                <a:r>
                  <a:rPr kumimoji="0" lang="en-US" sz="45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2.23:</a:t>
                </a: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lang="en-US" altLang="en-US" sz="4500">
                    <a:solidFill>
                      <a:srgbClr val="000000"/>
                    </a:solidFill>
                    <a:latin typeface="Arial" panose="020B0604020202020204" pitchFamily="34" charset="0"/>
                    <a:ea typeface="OpenSans"/>
                  </a:rPr>
                  <a:t>Cho dãy số </a:t>
                </a:r>
                <a14:m>
                  <m:oMath xmlns:m="http://schemas.openxmlformats.org/officeDocument/2006/math">
                    <m:r>
                      <a:rPr lang="en-US" altLang="en-US" sz="4500" i="1">
                        <a:solidFill>
                          <a:srgbClr val="000000"/>
                        </a:solidFill>
                        <a:latin typeface="Cambria Math" panose="02040503050406030204" pitchFamily="18" charset="0"/>
                        <a:ea typeface="OpenSans"/>
                      </a:rPr>
                      <m:t>1, </m:t>
                    </m:r>
                    <m:f>
                      <m:fPr>
                        <m:ctrlPr>
                          <a:rPr lang="en-US" altLang="en-US" sz="4500" i="1">
                            <a:solidFill>
                              <a:srgbClr val="000000"/>
                            </a:solidFill>
                            <a:latin typeface="Cambria Math" panose="02040503050406030204" pitchFamily="18" charset="0"/>
                          </a:rPr>
                        </m:ctrlPr>
                      </m:fPr>
                      <m:num>
                        <m:r>
                          <a:rPr lang="en-US" altLang="en-US" sz="4500" i="1">
                            <a:solidFill>
                              <a:srgbClr val="000000"/>
                            </a:solidFill>
                            <a:latin typeface="Cambria Math" panose="02040503050406030204" pitchFamily="18" charset="0"/>
                          </a:rPr>
                          <m:t>1</m:t>
                        </m:r>
                      </m:num>
                      <m:den>
                        <m:r>
                          <a:rPr lang="en-US" altLang="en-US" sz="4500" i="1">
                            <a:solidFill>
                              <a:srgbClr val="000000"/>
                            </a:solidFill>
                            <a:latin typeface="Cambria Math" panose="02040503050406030204" pitchFamily="18" charset="0"/>
                          </a:rPr>
                          <m:t>2</m:t>
                        </m:r>
                      </m:den>
                    </m:f>
                    <m:r>
                      <a:rPr lang="en-US" altLang="en-US" sz="4500" i="1">
                        <a:solidFill>
                          <a:srgbClr val="000000"/>
                        </a:solidFill>
                        <a:latin typeface="Cambria Math" panose="02040503050406030204" pitchFamily="18" charset="0"/>
                      </a:rPr>
                      <m:t>,</m:t>
                    </m:r>
                    <m:f>
                      <m:fPr>
                        <m:ctrlPr>
                          <a:rPr lang="en-US" altLang="en-US" sz="4500" i="1">
                            <a:solidFill>
                              <a:srgbClr val="000000"/>
                            </a:solidFill>
                            <a:latin typeface="Cambria Math" panose="02040503050406030204" pitchFamily="18" charset="0"/>
                          </a:rPr>
                        </m:ctrlPr>
                      </m:fPr>
                      <m:num>
                        <m:r>
                          <a:rPr lang="en-US" altLang="en-US" sz="4500" i="1">
                            <a:solidFill>
                              <a:srgbClr val="000000"/>
                            </a:solidFill>
                            <a:latin typeface="Cambria Math" panose="02040503050406030204" pitchFamily="18" charset="0"/>
                          </a:rPr>
                          <m:t>1</m:t>
                        </m:r>
                      </m:num>
                      <m:den>
                        <m:r>
                          <a:rPr lang="en-US" altLang="en-US" sz="4500" i="1">
                            <a:solidFill>
                              <a:srgbClr val="000000"/>
                            </a:solidFill>
                            <a:latin typeface="Cambria Math" panose="02040503050406030204" pitchFamily="18" charset="0"/>
                          </a:rPr>
                          <m:t>4</m:t>
                        </m:r>
                      </m:den>
                    </m:f>
                    <m:r>
                      <a:rPr lang="en-US" altLang="en-US" sz="4500" i="1">
                        <a:solidFill>
                          <a:srgbClr val="000000"/>
                        </a:solidFill>
                        <a:latin typeface="Cambria Math" panose="02040503050406030204" pitchFamily="18" charset="0"/>
                      </a:rPr>
                      <m:t>,</m:t>
                    </m:r>
                    <m:f>
                      <m:fPr>
                        <m:ctrlPr>
                          <a:rPr lang="en-US" altLang="en-US" sz="4500" i="1">
                            <a:solidFill>
                              <a:srgbClr val="000000"/>
                            </a:solidFill>
                            <a:latin typeface="Cambria Math" panose="02040503050406030204" pitchFamily="18" charset="0"/>
                          </a:rPr>
                        </m:ctrlPr>
                      </m:fPr>
                      <m:num>
                        <m:r>
                          <a:rPr lang="en-US" altLang="en-US" sz="4500" i="1">
                            <a:solidFill>
                              <a:srgbClr val="000000"/>
                            </a:solidFill>
                            <a:latin typeface="Cambria Math" panose="02040503050406030204" pitchFamily="18" charset="0"/>
                          </a:rPr>
                          <m:t>1</m:t>
                        </m:r>
                      </m:num>
                      <m:den>
                        <m:r>
                          <a:rPr lang="en-US" altLang="en-US" sz="4500" i="1">
                            <a:solidFill>
                              <a:srgbClr val="000000"/>
                            </a:solidFill>
                            <a:latin typeface="Cambria Math" panose="02040503050406030204" pitchFamily="18" charset="0"/>
                          </a:rPr>
                          <m:t>8</m:t>
                        </m:r>
                      </m:den>
                    </m:f>
                    <m:r>
                      <a:rPr lang="en-US" altLang="en-US" sz="4500" i="1">
                        <a:solidFill>
                          <a:srgbClr val="000000"/>
                        </a:solidFill>
                        <a:latin typeface="Cambria Math" panose="02040503050406030204" pitchFamily="18" charset="0"/>
                      </a:rPr>
                      <m:t>,…</m:t>
                    </m:r>
                  </m:oMath>
                </a14:m>
                <a:r>
                  <a:rPr lang="en-US" altLang="en-US" sz="4500">
                    <a:solidFill>
                      <a:srgbClr val="000000"/>
                    </a:solidFill>
                    <a:latin typeface="Arial" panose="020B0604020202020204" pitchFamily="34" charset="0"/>
                    <a:ea typeface="OpenSans"/>
                  </a:rPr>
                  <a:t> (số hạng sau bằng một nửa số hạng liền trước nó)</a:t>
                </a:r>
                <a:r>
                  <a:rPr lang="en-US" altLang="en-US" sz="4500">
                    <a:solidFill>
                      <a:prstClr val="black"/>
                    </a:solidFill>
                  </a:rPr>
                  <a:t>. </a:t>
                </a:r>
                <a:r>
                  <a:rPr lang="en-US" altLang="en-US" sz="4500">
                    <a:solidFill>
                      <a:srgbClr val="000000"/>
                    </a:solidFill>
                    <a:latin typeface="Arial" panose="020B0604020202020204" pitchFamily="34" charset="0"/>
                    <a:ea typeface="OpenSans"/>
                  </a:rPr>
                  <a:t>Công thức tổng quát của dãy số đã cho là:</a:t>
                </a:r>
              </a:p>
            </p:txBody>
          </p:sp>
        </mc:Choice>
        <mc:Fallback xmlns="">
          <p:sp>
            <p:nvSpPr>
              <p:cNvPr id="16" name="Rectangle 15"/>
              <p:cNvSpPr>
                <a:spLocks noRot="1" noChangeAspect="1" noMove="1" noResize="1" noEditPoints="1" noAdjustHandles="1" noChangeArrowheads="1" noChangeShapeType="1" noTextEdit="1"/>
              </p:cNvSpPr>
              <p:nvPr/>
            </p:nvSpPr>
            <p:spPr>
              <a:xfrm>
                <a:off x="1427526" y="2303748"/>
                <a:ext cx="15641274" cy="3643626"/>
              </a:xfrm>
              <a:prstGeom prst="rect">
                <a:avLst/>
              </a:prstGeom>
              <a:blipFill>
                <a:blip r:embed="rId3"/>
                <a:stretch>
                  <a:fillRect l="-1637" r="-1637" b="-3846"/>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5474495" y="7430920"/>
            <a:ext cx="2280102" cy="2304488"/>
          </a:xfrm>
          <a:prstGeom prst="rect">
            <a:avLst/>
          </a:prstGeom>
        </p:spPr>
      </p:pic>
      <p:pic>
        <p:nvPicPr>
          <p:cNvPr id="14" name="Picture 13"/>
          <p:cNvPicPr>
            <a:picLocks noChangeAspect="1"/>
          </p:cNvPicPr>
          <p:nvPr/>
        </p:nvPicPr>
        <p:blipFill>
          <a:blip r:embed="rId5"/>
          <a:stretch>
            <a:fillRect/>
          </a:stretch>
        </p:blipFill>
        <p:spPr>
          <a:xfrm>
            <a:off x="609600" y="1680193"/>
            <a:ext cx="1021787" cy="1024823"/>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4724400" y="5753100"/>
                <a:ext cx="9399753" cy="3231077"/>
              </a:xfrm>
              <a:prstGeom prst="rect">
                <a:avLst/>
              </a:prstGeom>
            </p:spPr>
            <p:txBody>
              <a:bodyPr wrap="none">
                <a:spAutoFit/>
              </a:bodyPr>
              <a:lstStyle/>
              <a:p>
                <a:pPr>
                  <a:lnSpc>
                    <a:spcPct val="150000"/>
                  </a:lnSpc>
                </a:pPr>
                <a:r>
                  <a:rPr lang="en-US" sz="4200">
                    <a:latin typeface="Arial" panose="020B0604020202020204" pitchFamily="34" charset="0"/>
                    <a:cs typeface="Arial" panose="020B0604020202020204" pitchFamily="34" charset="0"/>
                  </a:rPr>
                  <a:t>A. </a:t>
                </a:r>
                <a14:m>
                  <m:oMath xmlns:m="http://schemas.openxmlformats.org/officeDocument/2006/math">
                    <m:sSub>
                      <m:sSubPr>
                        <m:ctrlPr>
                          <a:rPr lang="en-US" sz="4200" i="1">
                            <a:latin typeface="Cambria Math" panose="02040503050406030204" pitchFamily="18" charset="0"/>
                          </a:rPr>
                        </m:ctrlPr>
                      </m:sSubPr>
                      <m:e>
                        <m:r>
                          <a:rPr lang="en-US" sz="4200" i="1">
                            <a:latin typeface="Cambria Math" panose="02040503050406030204" pitchFamily="18" charset="0"/>
                          </a:rPr>
                          <m:t>𝑢</m:t>
                        </m:r>
                      </m:e>
                      <m:sub>
                        <m:r>
                          <a:rPr lang="en-US" sz="4200" i="1">
                            <a:latin typeface="Cambria Math" panose="02040503050406030204" pitchFamily="18" charset="0"/>
                          </a:rPr>
                          <m:t>𝑛</m:t>
                        </m:r>
                      </m:sub>
                    </m:sSub>
                    <m:r>
                      <a:rPr lang="en-US" sz="4200" i="0">
                        <a:latin typeface="Cambria Math" panose="02040503050406030204" pitchFamily="18" charset="0"/>
                      </a:rPr>
                      <m:t>=</m:t>
                    </m:r>
                    <m:sSup>
                      <m:sSupPr>
                        <m:ctrlPr>
                          <a:rPr lang="en-US" sz="4200" i="1">
                            <a:latin typeface="Cambria Math" panose="02040503050406030204" pitchFamily="18" charset="0"/>
                          </a:rPr>
                        </m:ctrlPr>
                      </m:sSupPr>
                      <m:e>
                        <m:d>
                          <m:dPr>
                            <m:ctrlPr>
                              <a:rPr lang="en-US" sz="4200" i="1">
                                <a:latin typeface="Cambria Math" panose="02040503050406030204" pitchFamily="18" charset="0"/>
                              </a:rPr>
                            </m:ctrlPr>
                          </m:dPr>
                          <m:e>
                            <m:f>
                              <m:fPr>
                                <m:ctrlPr>
                                  <a:rPr lang="en-US" sz="4200" i="1">
                                    <a:latin typeface="Cambria Math" panose="02040503050406030204" pitchFamily="18" charset="0"/>
                                  </a:rPr>
                                </m:ctrlPr>
                              </m:fPr>
                              <m:num>
                                <m:r>
                                  <a:rPr lang="en-US" sz="4200" i="0">
                                    <a:latin typeface="Cambria Math" panose="02040503050406030204" pitchFamily="18" charset="0"/>
                                  </a:rPr>
                                  <m:t>1</m:t>
                                </m:r>
                              </m:num>
                              <m:den>
                                <m:r>
                                  <a:rPr lang="en-US" sz="4200" i="0">
                                    <a:latin typeface="Cambria Math" panose="02040503050406030204" pitchFamily="18" charset="0"/>
                                  </a:rPr>
                                  <m:t>2</m:t>
                                </m:r>
                              </m:den>
                            </m:f>
                          </m:e>
                        </m:d>
                      </m:e>
                      <m:sup>
                        <m:r>
                          <a:rPr lang="en-US" sz="4200" i="1">
                            <a:latin typeface="Cambria Math" panose="02040503050406030204" pitchFamily="18" charset="0"/>
                          </a:rPr>
                          <m:t>𝑛</m:t>
                        </m:r>
                      </m:sup>
                    </m:sSup>
                  </m:oMath>
                </a14:m>
                <a:r>
                  <a:rPr lang="en-US" sz="4200">
                    <a:latin typeface="Arial" panose="020B0604020202020204" pitchFamily="34" charset="0"/>
                    <a:cs typeface="Arial" panose="020B0604020202020204" pitchFamily="34" charset="0"/>
                  </a:rPr>
                  <a:t>			B. </a:t>
                </a:r>
                <a14:m>
                  <m:oMath xmlns:m="http://schemas.openxmlformats.org/officeDocument/2006/math">
                    <m:sSub>
                      <m:sSub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400" i="1">
                                    <a:effectLst/>
                                    <a:latin typeface="Cambria Math" panose="02040503050406030204" pitchFamily="18" charset="0"/>
                                    <a:ea typeface="Cambria Math" panose="02040503050406030204" pitchFamily="18" charset="0"/>
                                    <a:cs typeface="Times New Roman" panose="02020603050405020304" pitchFamily="18" charset="0"/>
                                  </a:rPr>
                                  <m:t>−1</m:t>
                                </m:r>
                              </m:e>
                            </m:d>
                          </m:e>
                          <m:sup>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sup>
                        </m:sSup>
                      </m:num>
                      <m:den>
                        <m:sSup>
                          <m:sSup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4400" i="1">
                                <a:effectLst/>
                                <a:latin typeface="Cambria Math" panose="02040503050406030204" pitchFamily="18" charset="0"/>
                                <a:ea typeface="Cambria Math" panose="02040503050406030204" pitchFamily="18" charset="0"/>
                                <a:cs typeface="Times New Roman" panose="02020603050405020304" pitchFamily="18" charset="0"/>
                              </a:rPr>
                              <m:t>2</m:t>
                            </m:r>
                          </m:e>
                          <m:sup>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400" i="1">
                                <a:effectLst/>
                                <a:latin typeface="Cambria Math" panose="02040503050406030204" pitchFamily="18" charset="0"/>
                                <a:ea typeface="Cambria Math" panose="02040503050406030204" pitchFamily="18" charset="0"/>
                                <a:cs typeface="Times New Roman" panose="02020603050405020304" pitchFamily="18" charset="0"/>
                              </a:rPr>
                              <m:t>−1</m:t>
                            </m:r>
                          </m:sup>
                        </m:sSup>
                      </m:den>
                    </m:f>
                  </m:oMath>
                </a14:m>
                <a:endParaRPr lang="en-US" sz="4200">
                  <a:latin typeface="Arial" panose="020B0604020202020204" pitchFamily="34" charset="0"/>
                  <a:cs typeface="Arial" panose="020B0604020202020204" pitchFamily="34" charset="0"/>
                </a:endParaRPr>
              </a:p>
              <a:p>
                <a:pPr>
                  <a:lnSpc>
                    <a:spcPct val="150000"/>
                  </a:lnSpc>
                </a:pPr>
                <a:r>
                  <a:rPr lang="en-US" sz="4200">
                    <a:latin typeface="Arial" panose="020B0604020202020204" pitchFamily="34" charset="0"/>
                    <a:cs typeface="Arial" panose="020B0604020202020204" pitchFamily="34" charset="0"/>
                  </a:rPr>
                  <a:t>C. </a:t>
                </a:r>
                <a14:m>
                  <m:oMath xmlns:m="http://schemas.openxmlformats.org/officeDocument/2006/math">
                    <m:sSub>
                      <m:sSub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4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4400" i="1">
                            <a:effectLst/>
                            <a:latin typeface="Cambria Math" panose="02040503050406030204" pitchFamily="18" charset="0"/>
                            <a:ea typeface="Cambria Math" panose="02040503050406030204" pitchFamily="18" charset="0"/>
                            <a:cs typeface="Times New Roman" panose="02020603050405020304" pitchFamily="18" charset="0"/>
                          </a:rPr>
                          <m:t>2</m:t>
                        </m:r>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den>
                    </m:f>
                  </m:oMath>
                </a14:m>
                <a:r>
                  <a:rPr lang="en-US" sz="4400">
                    <a:effectLst/>
                    <a:latin typeface="Times New Roman" panose="02020603050405020304" pitchFamily="18" charset="0"/>
                    <a:ea typeface="Times New Roman" panose="02020603050405020304" pitchFamily="18" charset="0"/>
                  </a:rPr>
                  <a:t> 				</a:t>
                </a:r>
                <a:r>
                  <a:rPr lang="en-US" sz="4400">
                    <a:latin typeface="Times New Roman" panose="02020603050405020304" pitchFamily="18" charset="0"/>
                    <a:cs typeface="Arial" panose="020B0604020202020204" pitchFamily="34" charset="0"/>
                  </a:rPr>
                  <a:t>D. </a:t>
                </a:r>
                <a14:m>
                  <m:oMath xmlns:m="http://schemas.openxmlformats.org/officeDocument/2006/math">
                    <m:sSub>
                      <m:sSub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4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4400" i="1">
                                    <a:effectLst/>
                                    <a:latin typeface="Cambria Math" panose="02040503050406030204" pitchFamily="18" charset="0"/>
                                    <a:ea typeface="Cambria Math" panose="02040503050406030204" pitchFamily="18" charset="0"/>
                                    <a:cs typeface="Times New Roman" panose="02020603050405020304" pitchFamily="18" charset="0"/>
                                  </a:rPr>
                                  <m:t>2</m:t>
                                </m:r>
                              </m:den>
                            </m:f>
                          </m:e>
                        </m:d>
                      </m:e>
                      <m:sup>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400" i="1">
                            <a:effectLst/>
                            <a:latin typeface="Cambria Math" panose="02040503050406030204" pitchFamily="18" charset="0"/>
                            <a:ea typeface="Cambria Math" panose="02040503050406030204" pitchFamily="18" charset="0"/>
                            <a:cs typeface="Times New Roman" panose="02020603050405020304" pitchFamily="18" charset="0"/>
                          </a:rPr>
                          <m:t>−1</m:t>
                        </m:r>
                      </m:sup>
                    </m:sSup>
                  </m:oMath>
                </a14:m>
                <a:endParaRPr lang="en-US" sz="420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724400" y="5753100"/>
                <a:ext cx="9399753" cy="3231077"/>
              </a:xfrm>
              <a:prstGeom prst="rect">
                <a:avLst/>
              </a:prstGeom>
              <a:blipFill>
                <a:blip r:embed="rId6"/>
                <a:stretch>
                  <a:fillRect l="-2464" b="-2830"/>
                </a:stretch>
              </a:blipFill>
            </p:spPr>
            <p:txBody>
              <a:bodyPr/>
              <a:lstStyle/>
              <a:p>
                <a:r>
                  <a:rPr lang="en-US">
                    <a:noFill/>
                  </a:rPr>
                  <a:t> </a:t>
                </a:r>
              </a:p>
            </p:txBody>
          </p:sp>
        </mc:Fallback>
      </mc:AlternateContent>
      <p:sp>
        <p:nvSpPr>
          <p:cNvPr id="23" name="Oval 22"/>
          <p:cNvSpPr/>
          <p:nvPr/>
        </p:nvSpPr>
        <p:spPr>
          <a:xfrm>
            <a:off x="9982200" y="7867797"/>
            <a:ext cx="1066800" cy="989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96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16" name="Rectangle 15"/>
              <p:cNvSpPr/>
              <p:nvPr/>
            </p:nvSpPr>
            <p:spPr>
              <a:xfrm>
                <a:off x="1831747" y="2476500"/>
                <a:ext cx="14700702" cy="2947410"/>
              </a:xfrm>
              <a:prstGeom prst="rect">
                <a:avLst/>
              </a:prstGeom>
            </p:spPr>
            <p:txBody>
              <a:bodyPr wrap="square">
                <a:spAutoFit/>
              </a:bodyPr>
              <a:lstStyle/>
              <a:p>
                <a:pPr lvl="0">
                  <a:lnSpc>
                    <a:spcPct val="150000"/>
                  </a:lnSpc>
                </a:pPr>
                <a:r>
                  <a:rPr kumimoji="0" lang="en-US" sz="4300" b="1" i="0" u="sng"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Bài 2.24: </a:t>
                </a:r>
                <a:r>
                  <a:rPr lang="en-US" altLang="en-US" sz="4300">
                    <a:solidFill>
                      <a:srgbClr val="000000"/>
                    </a:solidFill>
                    <a:latin typeface="Arial" panose="020B0604020202020204" pitchFamily="34" charset="0"/>
                    <a:ea typeface="OpenSans"/>
                    <a:cs typeface="Arial" panose="020B0604020202020204" pitchFamily="34" charset="0"/>
                  </a:rPr>
                  <a:t>Cho dãy số </a:t>
                </a:r>
                <a14:m>
                  <m:oMath xmlns:m="http://schemas.openxmlformats.org/officeDocument/2006/math">
                    <m:d>
                      <m:dPr>
                        <m:ctrlPr>
                          <a:rPr lang="en-US" sz="4300" i="1" smtClean="0">
                            <a:solidFill>
                              <a:prstClr val="black"/>
                            </a:solidFill>
                            <a:latin typeface="Cambria Math" panose="02040503050406030204" pitchFamily="18" charset="0"/>
                          </a:rPr>
                        </m:ctrlPr>
                      </m:dPr>
                      <m:e>
                        <m:sSub>
                          <m:sSubPr>
                            <m:ctrlPr>
                              <a:rPr lang="en-US" sz="4300" i="1" smtClean="0">
                                <a:solidFill>
                                  <a:prstClr val="black"/>
                                </a:solidFill>
                                <a:latin typeface="Cambria Math" panose="02040503050406030204" pitchFamily="18" charset="0"/>
                              </a:rPr>
                            </m:ctrlPr>
                          </m:sSubPr>
                          <m:e>
                            <m:r>
                              <a:rPr lang="en-US" sz="4300" b="0" i="1" smtClean="0">
                                <a:solidFill>
                                  <a:prstClr val="black"/>
                                </a:solidFill>
                                <a:latin typeface="Cambria Math" panose="02040503050406030204" pitchFamily="18" charset="0"/>
                              </a:rPr>
                              <m:t>𝑢</m:t>
                            </m:r>
                          </m:e>
                          <m:sub>
                            <m:r>
                              <a:rPr lang="en-US" sz="4300" b="0" i="1" smtClean="0">
                                <a:solidFill>
                                  <a:prstClr val="black"/>
                                </a:solidFill>
                                <a:latin typeface="Cambria Math" panose="02040503050406030204" pitchFamily="18" charset="0"/>
                              </a:rPr>
                              <m:t>𝑛</m:t>
                            </m:r>
                          </m:sub>
                        </m:sSub>
                      </m:e>
                    </m:d>
                  </m:oMath>
                </a14:m>
                <a:r>
                  <a:rPr lang="en-US" altLang="en-US" sz="4300">
                    <a:solidFill>
                      <a:srgbClr val="000000"/>
                    </a:solidFill>
                    <a:latin typeface="Arial" panose="020B0604020202020204" pitchFamily="34" charset="0"/>
                    <a:ea typeface="OpenSans"/>
                    <a:cs typeface="Arial" panose="020B0604020202020204" pitchFamily="34" charset="0"/>
                  </a:rPr>
                  <a:t> với </a:t>
                </a:r>
                <a14:m>
                  <m:oMath xmlns:m="http://schemas.openxmlformats.org/officeDocument/2006/math">
                    <m:sSub>
                      <m:sSubPr>
                        <m:ctrlPr>
                          <a:rPr lang="en-US" sz="4300" i="1">
                            <a:solidFill>
                              <a:prstClr val="black"/>
                            </a:solidFill>
                            <a:latin typeface="Cambria Math" panose="02040503050406030204" pitchFamily="18" charset="0"/>
                          </a:rPr>
                        </m:ctrlPr>
                      </m:sSubPr>
                      <m:e>
                        <m:r>
                          <a:rPr lang="en-US" sz="4300" i="1">
                            <a:solidFill>
                              <a:prstClr val="black"/>
                            </a:solidFill>
                            <a:latin typeface="Cambria Math" panose="02040503050406030204" pitchFamily="18" charset="0"/>
                          </a:rPr>
                          <m:t>𝑢</m:t>
                        </m:r>
                      </m:e>
                      <m:sub>
                        <m:r>
                          <a:rPr lang="en-US" sz="4300" i="1">
                            <a:solidFill>
                              <a:prstClr val="black"/>
                            </a:solidFill>
                            <a:latin typeface="Cambria Math" panose="02040503050406030204" pitchFamily="18" charset="0"/>
                          </a:rPr>
                          <m:t>𝑛</m:t>
                        </m:r>
                      </m:sub>
                    </m:sSub>
                    <m:r>
                      <a:rPr lang="en-US" sz="4300" b="0" i="1" smtClean="0">
                        <a:solidFill>
                          <a:prstClr val="black"/>
                        </a:solidFill>
                        <a:latin typeface="Cambria Math" panose="02040503050406030204" pitchFamily="18" charset="0"/>
                      </a:rPr>
                      <m:t>=3</m:t>
                    </m:r>
                    <m:r>
                      <a:rPr lang="en-US" altLang="en-US" sz="4300" i="1">
                        <a:solidFill>
                          <a:srgbClr val="000000"/>
                        </a:solidFill>
                        <a:latin typeface="Cambria Math" panose="02040503050406030204" pitchFamily="18" charset="0"/>
                        <a:ea typeface="MJXc-TeX-math-I"/>
                      </a:rPr>
                      <m:t>𝑛</m:t>
                    </m:r>
                    <m:r>
                      <a:rPr lang="en-US" altLang="en-US" sz="4300" i="1">
                        <a:solidFill>
                          <a:srgbClr val="000000"/>
                        </a:solidFill>
                        <a:latin typeface="Cambria Math" panose="02040503050406030204" pitchFamily="18" charset="0"/>
                        <a:ea typeface="MJXc-TeX-main-R"/>
                      </a:rPr>
                      <m:t>+6</m:t>
                    </m:r>
                  </m:oMath>
                </a14:m>
                <a:r>
                  <a:rPr lang="en-US" altLang="en-US" sz="4300">
                    <a:solidFill>
                      <a:srgbClr val="000000"/>
                    </a:solidFill>
                    <a:latin typeface="Arial" panose="020B0604020202020204" pitchFamily="34" charset="0"/>
                    <a:ea typeface="OpenSans"/>
                    <a:cs typeface="Arial" panose="020B0604020202020204" pitchFamily="34" charset="0"/>
                  </a:rPr>
                  <a:t>. Khẳng định nào sau đây là đúng?</a:t>
                </a:r>
                <a:endParaRPr lang="en-US" altLang="en-US" sz="4300">
                  <a:solidFill>
                    <a:prstClr val="black"/>
                  </a:solidFill>
                  <a:latin typeface="Arial" panose="020B0604020202020204" pitchFamily="34" charset="0"/>
                  <a:cs typeface="Arial" panose="020B0604020202020204" pitchFamily="34" charset="0"/>
                </a:endParaRPr>
              </a:p>
              <a:p>
                <a:pPr lvl="0">
                  <a:lnSpc>
                    <a:spcPct val="150000"/>
                  </a:lnSpc>
                </a:pPr>
                <a:endParaRPr kumimoji="0" lang="vi-VN" sz="43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831747" y="2476500"/>
                <a:ext cx="14700702" cy="2947410"/>
              </a:xfrm>
              <a:prstGeom prst="rect">
                <a:avLst/>
              </a:prstGeom>
              <a:blipFill>
                <a:blip r:embed="rId3"/>
                <a:stretch>
                  <a:fillRect l="-1617" r="-2156"/>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5269477" y="7373813"/>
            <a:ext cx="2356302" cy="2381503"/>
          </a:xfrm>
          <a:prstGeom prst="rect">
            <a:avLst/>
          </a:prstGeom>
        </p:spPr>
      </p:pic>
      <p:pic>
        <p:nvPicPr>
          <p:cNvPr id="14" name="Picture 13"/>
          <p:cNvPicPr>
            <a:picLocks noChangeAspect="1"/>
          </p:cNvPicPr>
          <p:nvPr/>
        </p:nvPicPr>
        <p:blipFill>
          <a:blip r:embed="rId5"/>
          <a:stretch>
            <a:fillRect/>
          </a:stretch>
        </p:blipFill>
        <p:spPr>
          <a:xfrm>
            <a:off x="558854" y="1648326"/>
            <a:ext cx="1021787" cy="1024823"/>
          </a:xfrm>
          <a:prstGeom prst="rect">
            <a:avLst/>
          </a:prstGeom>
        </p:spPr>
      </p:pic>
      <mc:AlternateContent xmlns:mc="http://schemas.openxmlformats.org/markup-compatibility/2006" xmlns:a14="http://schemas.microsoft.com/office/drawing/2010/main">
        <mc:Choice Requires="a14">
          <p:sp>
            <p:nvSpPr>
              <p:cNvPr id="2" name="Rectangle 1"/>
              <p:cNvSpPr>
                <a:spLocks noChangeArrowheads="1"/>
              </p:cNvSpPr>
              <p:nvPr/>
            </p:nvSpPr>
            <p:spPr bwMode="auto">
              <a:xfrm>
                <a:off x="2064300" y="4381500"/>
                <a:ext cx="11118300" cy="507472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200000"/>
                  </a:lnSpc>
                </a:pPr>
                <a:r>
                  <a:rPr kumimoji="0" lang="en-US" altLang="en-US" sz="4000" b="0" i="0" u="none" strike="noStrike" cap="none" normalizeH="0" baseline="0">
                    <a:ln>
                      <a:noFill/>
                    </a:ln>
                    <a:solidFill>
                      <a:srgbClr val="000000"/>
                    </a:solidFill>
                    <a:effectLst/>
                    <a:ea typeface="OpenSans"/>
                    <a:cs typeface="Arial" panose="020B0604020202020204" pitchFamily="34" charset="0"/>
                  </a:rPr>
                  <a:t>A. Dãy số </a:t>
                </a:r>
                <a14:m>
                  <m:oMath xmlns:m="http://schemas.openxmlformats.org/officeDocument/2006/math">
                    <m:r>
                      <a:rPr lang="en-US" sz="4000" i="1" smtClean="0">
                        <a:latin typeface="Cambria Math" panose="02040503050406030204" pitchFamily="18" charset="0"/>
                        <a:ea typeface="Times New Roman" panose="02020603050405020304" pitchFamily="18" charset="0"/>
                      </a:rPr>
                      <m:t>(</m:t>
                    </m:r>
                    <m:r>
                      <a:rPr lang="en-US" sz="4000" i="1" smtClean="0">
                        <a:latin typeface="Cambria Math" panose="02040503050406030204" pitchFamily="18" charset="0"/>
                        <a:ea typeface="Times New Roman" panose="02020603050405020304" pitchFamily="18" charset="0"/>
                      </a:rPr>
                      <m:t>𝑢𝑛</m:t>
                    </m:r>
                    <m:r>
                      <a:rPr lang="en-US" sz="4000" i="1" smtClean="0">
                        <a:latin typeface="Cambria Math" panose="02040503050406030204" pitchFamily="18" charset="0"/>
                        <a:ea typeface="Times New Roman" panose="02020603050405020304" pitchFamily="18" charset="0"/>
                      </a:rPr>
                      <m:t>) </m:t>
                    </m:r>
                  </m:oMath>
                </a14:m>
                <a:r>
                  <a:rPr kumimoji="0" lang="en-US" altLang="en-US" sz="4000" b="0" i="0" u="none" strike="noStrike" cap="none" normalizeH="0" baseline="0">
                    <a:ln>
                      <a:noFill/>
                    </a:ln>
                    <a:solidFill>
                      <a:srgbClr val="000000"/>
                    </a:solidFill>
                    <a:effectLst/>
                    <a:ea typeface="OpenSans"/>
                    <a:cs typeface="Arial" panose="020B0604020202020204" pitchFamily="34" charset="0"/>
                  </a:rPr>
                  <a:t>là cấp số cộng với công sai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th-I"/>
                      </a:rPr>
                      <m:t>𝑑</m:t>
                    </m:r>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in-R"/>
                      </a:rPr>
                      <m:t>=3</m:t>
                    </m:r>
                  </m:oMath>
                </a14:m>
                <a:endParaRPr kumimoji="0" lang="en-US" altLang="en-US" sz="4000" b="0" i="0" u="none" strike="noStrike" cap="none" normalizeH="0" baseline="0">
                  <a:ln>
                    <a:noFill/>
                  </a:ln>
                  <a:solidFill>
                    <a:schemeClr val="tx1"/>
                  </a:solidFill>
                  <a:effectLst/>
                  <a:cs typeface="Arial" panose="020B0604020202020204" pitchFamily="34" charset="0"/>
                </a:endParaRPr>
              </a:p>
              <a:p>
                <a:pPr lvl="0">
                  <a:lnSpc>
                    <a:spcPct val="200000"/>
                  </a:lnSpc>
                </a:pPr>
                <a:r>
                  <a:rPr kumimoji="0" lang="en-US" altLang="en-US" sz="4000" b="0" i="0" u="none" strike="noStrike" cap="none" normalizeH="0" baseline="0">
                    <a:ln>
                      <a:noFill/>
                    </a:ln>
                    <a:solidFill>
                      <a:srgbClr val="000000"/>
                    </a:solidFill>
                    <a:effectLst/>
                    <a:ea typeface="OpenSans"/>
                    <a:cs typeface="Arial" panose="020B0604020202020204" pitchFamily="34" charset="0"/>
                  </a:rPr>
                  <a:t>B. Dãy số </a:t>
                </a:r>
                <a14:m>
                  <m:oMath xmlns:m="http://schemas.openxmlformats.org/officeDocument/2006/math">
                    <m:r>
                      <a:rPr lang="en-US" sz="4000" i="1" smtClean="0">
                        <a:latin typeface="Cambria Math" panose="02040503050406030204" pitchFamily="18" charset="0"/>
                        <a:ea typeface="Times New Roman" panose="02020603050405020304" pitchFamily="18" charset="0"/>
                      </a:rPr>
                      <m:t>(</m:t>
                    </m:r>
                    <m:r>
                      <a:rPr lang="en-US" sz="4000" i="1" smtClean="0">
                        <a:latin typeface="Cambria Math" panose="02040503050406030204" pitchFamily="18" charset="0"/>
                        <a:ea typeface="Times New Roman" panose="02020603050405020304" pitchFamily="18" charset="0"/>
                      </a:rPr>
                      <m:t>𝑢𝑛</m:t>
                    </m:r>
                    <m:r>
                      <a:rPr lang="en-US" sz="4000" i="1">
                        <a:latin typeface="Cambria Math" panose="02040503050406030204" pitchFamily="18" charset="0"/>
                        <a:ea typeface="Times New Roman" panose="02020603050405020304" pitchFamily="18" charset="0"/>
                      </a:rPr>
                      <m:t>)</m:t>
                    </m:r>
                  </m:oMath>
                </a14:m>
                <a:r>
                  <a:rPr kumimoji="0" lang="en-US" altLang="en-US" sz="4000" b="0" i="0" u="none" strike="noStrike" cap="none" normalizeH="0" baseline="0">
                    <a:ln>
                      <a:noFill/>
                    </a:ln>
                    <a:solidFill>
                      <a:srgbClr val="000000"/>
                    </a:solidFill>
                    <a:effectLst/>
                    <a:ea typeface="OpenSans"/>
                    <a:cs typeface="Arial" panose="020B0604020202020204" pitchFamily="34" charset="0"/>
                  </a:rPr>
                  <a:t> là cấp số cộng với công sai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th-I"/>
                      </a:rPr>
                      <m:t>𝑑</m:t>
                    </m:r>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in-R"/>
                      </a:rPr>
                      <m:t>=6</m:t>
                    </m:r>
                  </m:oMath>
                </a14:m>
                <a:endParaRPr kumimoji="0" lang="en-US" altLang="en-US" sz="4000" b="0" i="0" u="none" strike="noStrike" cap="none" normalizeH="0" baseline="0">
                  <a:ln>
                    <a:noFill/>
                  </a:ln>
                  <a:solidFill>
                    <a:schemeClr val="tx1"/>
                  </a:solidFill>
                  <a:effectLst/>
                  <a:cs typeface="Arial" panose="020B0604020202020204" pitchFamily="34" charset="0"/>
                </a:endParaRPr>
              </a:p>
              <a:p>
                <a:pPr lvl="0">
                  <a:lnSpc>
                    <a:spcPct val="200000"/>
                  </a:lnSpc>
                </a:pPr>
                <a:r>
                  <a:rPr kumimoji="0" lang="en-US" altLang="en-US" sz="4000" b="0" i="0" u="none" strike="noStrike" cap="none" normalizeH="0" baseline="0">
                    <a:ln>
                      <a:noFill/>
                    </a:ln>
                    <a:solidFill>
                      <a:srgbClr val="000000"/>
                    </a:solidFill>
                    <a:effectLst/>
                    <a:ea typeface="OpenSans"/>
                    <a:cs typeface="Arial" panose="020B0604020202020204" pitchFamily="34" charset="0"/>
                  </a:rPr>
                  <a:t>C. Dãy số </a:t>
                </a:r>
                <a14:m>
                  <m:oMath xmlns:m="http://schemas.openxmlformats.org/officeDocument/2006/math">
                    <m:r>
                      <a:rPr lang="en-US" sz="4000" i="1" smtClean="0">
                        <a:latin typeface="Cambria Math" panose="02040503050406030204" pitchFamily="18" charset="0"/>
                        <a:ea typeface="Times New Roman" panose="02020603050405020304" pitchFamily="18" charset="0"/>
                      </a:rPr>
                      <m:t>(</m:t>
                    </m:r>
                    <m:r>
                      <a:rPr lang="en-US" sz="4000" i="1">
                        <a:latin typeface="Cambria Math" panose="02040503050406030204" pitchFamily="18" charset="0"/>
                        <a:ea typeface="Times New Roman" panose="02020603050405020304" pitchFamily="18" charset="0"/>
                      </a:rPr>
                      <m:t>𝑢</m:t>
                    </m:r>
                    <m:r>
                      <a:rPr lang="en-US" sz="4000" i="1" baseline="-25000">
                        <a:latin typeface="Cambria Math" panose="02040503050406030204" pitchFamily="18" charset="0"/>
                        <a:ea typeface="Times New Roman" panose="02020603050405020304" pitchFamily="18" charset="0"/>
                      </a:rPr>
                      <m:t>𝑛</m:t>
                    </m:r>
                    <m:r>
                      <a:rPr lang="en-US" sz="4000" i="1" smtClean="0">
                        <a:latin typeface="Cambria Math" panose="02040503050406030204" pitchFamily="18" charset="0"/>
                        <a:ea typeface="Times New Roman" panose="02020603050405020304" pitchFamily="18" charset="0"/>
                      </a:rPr>
                      <m:t>) </m:t>
                    </m:r>
                  </m:oMath>
                </a14:m>
                <a:r>
                  <a:rPr kumimoji="0" lang="en-US" altLang="en-US" sz="4000" b="0" i="0" u="none" strike="noStrike" cap="none" normalizeH="0" baseline="0">
                    <a:ln>
                      <a:noFill/>
                    </a:ln>
                    <a:solidFill>
                      <a:srgbClr val="000000"/>
                    </a:solidFill>
                    <a:effectLst/>
                    <a:ea typeface="OpenSans"/>
                    <a:cs typeface="Arial" panose="020B0604020202020204" pitchFamily="34" charset="0"/>
                  </a:rPr>
                  <a:t>là cấp số nhân với công bội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th-I"/>
                      </a:rPr>
                      <m:t>𝑞</m:t>
                    </m:r>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in-R"/>
                      </a:rPr>
                      <m:t>=3</m:t>
                    </m:r>
                  </m:oMath>
                </a14:m>
                <a:endParaRPr kumimoji="0" lang="en-US" altLang="en-US" sz="4000" b="0" i="0" u="none" strike="noStrike" cap="none" normalizeH="0" baseline="0">
                  <a:ln>
                    <a:noFill/>
                  </a:ln>
                  <a:solidFill>
                    <a:schemeClr val="tx1"/>
                  </a:solidFill>
                  <a:effectLst/>
                  <a:cs typeface="Arial" panose="020B0604020202020204" pitchFamily="34" charset="0"/>
                </a:endParaRPr>
              </a:p>
              <a:p>
                <a:pPr lvl="0">
                  <a:lnSpc>
                    <a:spcPct val="200000"/>
                  </a:lnSpc>
                </a:pPr>
                <a:r>
                  <a:rPr kumimoji="0" lang="en-US" altLang="en-US" sz="4000" b="0" i="0" u="none" strike="noStrike" cap="none" normalizeH="0" baseline="0">
                    <a:ln>
                      <a:noFill/>
                    </a:ln>
                    <a:solidFill>
                      <a:srgbClr val="000000"/>
                    </a:solidFill>
                    <a:effectLst/>
                    <a:ea typeface="OpenSans"/>
                    <a:cs typeface="Arial" panose="020B0604020202020204" pitchFamily="34" charset="0"/>
                  </a:rPr>
                  <a:t>D. Dãy số </a:t>
                </a:r>
                <a14:m>
                  <m:oMath xmlns:m="http://schemas.openxmlformats.org/officeDocument/2006/math">
                    <m:r>
                      <a:rPr lang="en-US" sz="4000" i="1" smtClean="0">
                        <a:latin typeface="Cambria Math" panose="02040503050406030204" pitchFamily="18" charset="0"/>
                        <a:ea typeface="Times New Roman" panose="02020603050405020304" pitchFamily="18" charset="0"/>
                      </a:rPr>
                      <m:t>(</m:t>
                    </m:r>
                    <m:r>
                      <a:rPr lang="en-US" sz="4000" i="1" smtClean="0">
                        <a:latin typeface="Cambria Math" panose="02040503050406030204" pitchFamily="18" charset="0"/>
                        <a:ea typeface="Times New Roman" panose="02020603050405020304" pitchFamily="18" charset="0"/>
                      </a:rPr>
                      <m:t>𝑢𝑛</m:t>
                    </m:r>
                    <m:r>
                      <a:rPr lang="en-US" sz="4000" i="1">
                        <a:latin typeface="Cambria Math" panose="02040503050406030204" pitchFamily="18" charset="0"/>
                        <a:ea typeface="Times New Roman" panose="02020603050405020304" pitchFamily="18" charset="0"/>
                      </a:rPr>
                      <m:t>)</m:t>
                    </m:r>
                  </m:oMath>
                </a14:m>
                <a:r>
                  <a:rPr kumimoji="0" lang="en-US" altLang="en-US" sz="4000" b="0" i="0" u="none" strike="noStrike" cap="none" normalizeH="0" baseline="0">
                    <a:ln>
                      <a:noFill/>
                    </a:ln>
                    <a:solidFill>
                      <a:srgbClr val="000000"/>
                    </a:solidFill>
                    <a:effectLst/>
                    <a:ea typeface="OpenSans"/>
                    <a:cs typeface="Arial" panose="020B0604020202020204" pitchFamily="34" charset="0"/>
                  </a:rPr>
                  <a:t> là cấp số nhân với công bội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th-I"/>
                      </a:rPr>
                      <m:t>𝑞</m:t>
                    </m:r>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in-R"/>
                      </a:rPr>
                      <m:t>=6</m:t>
                    </m:r>
                  </m:oMath>
                </a14:m>
                <a:endParaRPr kumimoji="0" lang="en-US" altLang="en-US" sz="4000" b="0" i="0" u="none" strike="noStrike" cap="none" normalizeH="0" baseline="0">
                  <a:ln>
                    <a:noFill/>
                  </a:ln>
                  <a:solidFill>
                    <a:srgbClr val="000000"/>
                  </a:solidFill>
                  <a:effectLst/>
                  <a:ea typeface="OpenSans"/>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2064300" y="4381500"/>
                <a:ext cx="11118300" cy="5074723"/>
              </a:xfrm>
              <a:prstGeom prst="rect">
                <a:avLst/>
              </a:prstGeom>
              <a:blipFill>
                <a:blip r:embed="rId6"/>
                <a:stretch>
                  <a:fillRect l="-2796" b="-180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1" name="Oval 20"/>
          <p:cNvSpPr/>
          <p:nvPr/>
        </p:nvSpPr>
        <p:spPr>
          <a:xfrm>
            <a:off x="1707902" y="4775633"/>
            <a:ext cx="1066800" cy="989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94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1470410" y="2628900"/>
            <a:ext cx="15369790" cy="2041456"/>
          </a:xfrm>
          <a:prstGeom prst="rect">
            <a:avLst/>
          </a:prstGeom>
        </p:spPr>
        <p:txBody>
          <a:bodyPr wrap="square">
            <a:spAutoFit/>
          </a:bodyPr>
          <a:lstStyle/>
          <a:p>
            <a:pPr algn="just">
              <a:lnSpc>
                <a:spcPct val="150000"/>
              </a:lnSpc>
              <a:spcAft>
                <a:spcPts val="0"/>
              </a:spcAft>
            </a:pPr>
            <a:r>
              <a:rPr kumimoji="0" lang="en-US" sz="45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2.25:</a:t>
            </a: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lang="vi-VN" sz="4500">
                <a:solidFill>
                  <a:srgbClr val="000000"/>
                </a:solidFill>
                <a:latin typeface="OpenSans"/>
              </a:rPr>
              <a:t>Trong các dãy số cho bởi công thức truy hồi sau, dãy số nào là cấp số nhân?</a:t>
            </a:r>
          </a:p>
        </p:txBody>
      </p:sp>
      <p:pic>
        <p:nvPicPr>
          <p:cNvPr id="7" name="Picture 6"/>
          <p:cNvPicPr>
            <a:picLocks noChangeAspect="1"/>
          </p:cNvPicPr>
          <p:nvPr/>
        </p:nvPicPr>
        <p:blipFill>
          <a:blip r:embed="rId3"/>
          <a:stretch>
            <a:fillRect/>
          </a:stretch>
        </p:blipFill>
        <p:spPr>
          <a:xfrm>
            <a:off x="511005" y="8092713"/>
            <a:ext cx="1645009" cy="1662603"/>
          </a:xfrm>
          <a:prstGeom prst="rect">
            <a:avLst/>
          </a:prstGeom>
        </p:spPr>
      </p:pic>
      <p:pic>
        <p:nvPicPr>
          <p:cNvPr id="14" name="Picture 13"/>
          <p:cNvPicPr>
            <a:picLocks noChangeAspect="1"/>
          </p:cNvPicPr>
          <p:nvPr/>
        </p:nvPicPr>
        <p:blipFill>
          <a:blip r:embed="rId4"/>
          <a:stretch>
            <a:fillRect/>
          </a:stretch>
        </p:blipFill>
        <p:spPr>
          <a:xfrm>
            <a:off x="16704049" y="1680194"/>
            <a:ext cx="1021787" cy="1024823"/>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2438400" y="4575856"/>
                <a:ext cx="13894958" cy="3691844"/>
              </a:xfrm>
              <a:prstGeom prst="rect">
                <a:avLst/>
              </a:prstGeom>
            </p:spPr>
            <p:txBody>
              <a:bodyPr wrap="none">
                <a:spAutoFit/>
              </a:bodyPr>
              <a:lstStyle/>
              <a:p>
                <a:pPr>
                  <a:lnSpc>
                    <a:spcPct val="300000"/>
                  </a:lnSpc>
                </a:pPr>
                <a:r>
                  <a:rPr lang="en-US" sz="4300">
                    <a:latin typeface="Arial" panose="020B0604020202020204" pitchFamily="34" charset="0"/>
                    <a:cs typeface="Arial" panose="020B0604020202020204" pitchFamily="34" charset="0"/>
                  </a:rPr>
                  <a:t>A.</a:t>
                </a:r>
                <a:r>
                  <a:rPr lang="en-US" sz="4300"/>
                  <a:t> </a:t>
                </a:r>
                <a14:m>
                  <m:oMath xmlns:m="http://schemas.openxmlformats.org/officeDocument/2006/math">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a:latin typeface="Cambria Math" panose="02040503050406030204" pitchFamily="18" charset="0"/>
                          </a:rPr>
                          <m:t>1</m:t>
                        </m:r>
                      </m:sub>
                    </m:sSub>
                    <m:r>
                      <a:rPr lang="en-US" sz="4300">
                        <a:latin typeface="Cambria Math" panose="02040503050406030204" pitchFamily="18" charset="0"/>
                      </a:rPr>
                      <m:t>=−1, </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r>
                          <a:rPr lang="en-US" sz="4300">
                            <a:latin typeface="Cambria Math" panose="02040503050406030204" pitchFamily="18" charset="0"/>
                          </a:rPr>
                          <m:t>+1</m:t>
                        </m:r>
                      </m:sub>
                    </m:sSub>
                    <m:r>
                      <a:rPr lang="en-US" sz="4300">
                        <a:latin typeface="Cambria Math" panose="02040503050406030204" pitchFamily="18" charset="0"/>
                      </a:rPr>
                      <m:t>=</m:t>
                    </m:r>
                    <m:sSubSup>
                      <m:sSubSupPr>
                        <m:ctrlPr>
                          <a:rPr lang="en-US" sz="4300" i="1" smtClean="0">
                            <a:latin typeface="Cambria Math" panose="02040503050406030204" pitchFamily="18" charset="0"/>
                          </a:rPr>
                        </m:ctrlPr>
                      </m:sSubSupPr>
                      <m:e>
                        <m:r>
                          <a:rPr lang="en-US" sz="4300" b="0" i="1" smtClean="0">
                            <a:latin typeface="Cambria Math" panose="02040503050406030204" pitchFamily="18" charset="0"/>
                          </a:rPr>
                          <m:t>𝑢</m:t>
                        </m:r>
                      </m:e>
                      <m:sub>
                        <m:r>
                          <a:rPr lang="en-US" sz="4300" b="0" i="1" smtClean="0">
                            <a:latin typeface="Cambria Math" panose="02040503050406030204" pitchFamily="18" charset="0"/>
                          </a:rPr>
                          <m:t>𝑛</m:t>
                        </m:r>
                      </m:sub>
                      <m:sup>
                        <m:r>
                          <a:rPr lang="en-US" sz="4300" b="0" i="1" smtClean="0">
                            <a:latin typeface="Cambria Math" panose="02040503050406030204" pitchFamily="18" charset="0"/>
                          </a:rPr>
                          <m:t>2</m:t>
                        </m:r>
                      </m:sup>
                    </m:sSubSup>
                  </m:oMath>
                </a14:m>
                <a:r>
                  <a:rPr lang="en-US" sz="4300">
                    <a:latin typeface="Arial" panose="020B0604020202020204" pitchFamily="34" charset="0"/>
                    <a:cs typeface="Arial" panose="020B0604020202020204" pitchFamily="34" charset="0"/>
                  </a:rPr>
                  <a:t>			B. </a:t>
                </a:r>
                <a14:m>
                  <m:oMath xmlns:m="http://schemas.openxmlformats.org/officeDocument/2006/math">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0">
                            <a:latin typeface="Cambria Math" panose="02040503050406030204" pitchFamily="18" charset="0"/>
                          </a:rPr>
                          <m:t>1</m:t>
                        </m:r>
                      </m:sub>
                    </m:sSub>
                    <m:r>
                      <a:rPr lang="en-US" sz="4300" i="0">
                        <a:latin typeface="Cambria Math" panose="02040503050406030204" pitchFamily="18" charset="0"/>
                      </a:rPr>
                      <m:t>=−1, </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r>
                          <a:rPr lang="en-US" sz="4300" i="0">
                            <a:latin typeface="Cambria Math" panose="02040503050406030204" pitchFamily="18" charset="0"/>
                          </a:rPr>
                          <m:t>+1</m:t>
                        </m:r>
                      </m:sub>
                    </m:sSub>
                    <m:r>
                      <a:rPr lang="en-US" sz="4300" i="0">
                        <a:latin typeface="Cambria Math" panose="02040503050406030204" pitchFamily="18" charset="0"/>
                      </a:rPr>
                      <m:t>=2</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sub>
                    </m:sSub>
                  </m:oMath>
                </a14:m>
                <a:endParaRPr lang="en-US" sz="4300">
                  <a:latin typeface="Arial" panose="020B0604020202020204" pitchFamily="34" charset="0"/>
                  <a:cs typeface="Arial" panose="020B0604020202020204" pitchFamily="34" charset="0"/>
                </a:endParaRPr>
              </a:p>
              <a:p>
                <a:pPr>
                  <a:lnSpc>
                    <a:spcPct val="300000"/>
                  </a:lnSpc>
                </a:pPr>
                <a:r>
                  <a:rPr lang="en-US" sz="4300">
                    <a:latin typeface="Arial" panose="020B0604020202020204" pitchFamily="34" charset="0"/>
                    <a:cs typeface="Arial" panose="020B0604020202020204" pitchFamily="34" charset="0"/>
                  </a:rPr>
                  <a:t>C. </a:t>
                </a:r>
                <a14:m>
                  <m:oMath xmlns:m="http://schemas.openxmlformats.org/officeDocument/2006/math">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a:latin typeface="Cambria Math" panose="02040503050406030204" pitchFamily="18" charset="0"/>
                          </a:rPr>
                          <m:t>1</m:t>
                        </m:r>
                      </m:sub>
                    </m:sSub>
                    <m:r>
                      <a:rPr lang="en-US" sz="4300">
                        <a:latin typeface="Cambria Math" panose="02040503050406030204" pitchFamily="18" charset="0"/>
                      </a:rPr>
                      <m:t>=−1, </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r>
                          <a:rPr lang="en-US" sz="4300">
                            <a:latin typeface="Cambria Math" panose="02040503050406030204" pitchFamily="18" charset="0"/>
                          </a:rPr>
                          <m:t>+1</m:t>
                        </m:r>
                      </m:sub>
                    </m:sSub>
                    <m:r>
                      <a:rPr lang="en-US" sz="4300">
                        <a:latin typeface="Cambria Math" panose="02040503050406030204" pitchFamily="18" charset="0"/>
                      </a:rPr>
                      <m:t>=</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sub>
                    </m:sSub>
                    <m:r>
                      <a:rPr lang="en-US" sz="4300" b="0" i="1" smtClean="0">
                        <a:latin typeface="Cambria Math" panose="02040503050406030204" pitchFamily="18" charset="0"/>
                      </a:rPr>
                      <m:t>+2</m:t>
                    </m:r>
                  </m:oMath>
                </a14:m>
                <a:r>
                  <a:rPr lang="en-US" sz="4300">
                    <a:latin typeface="Arial" panose="020B0604020202020204" pitchFamily="34" charset="0"/>
                    <a:cs typeface="Arial" panose="020B0604020202020204" pitchFamily="34" charset="0"/>
                  </a:rPr>
                  <a:t>		D. </a:t>
                </a:r>
                <a14:m>
                  <m:oMath xmlns:m="http://schemas.openxmlformats.org/officeDocument/2006/math">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a:latin typeface="Cambria Math" panose="02040503050406030204" pitchFamily="18" charset="0"/>
                          </a:rPr>
                          <m:t>1</m:t>
                        </m:r>
                      </m:sub>
                    </m:sSub>
                    <m:r>
                      <a:rPr lang="en-US" sz="4300">
                        <a:latin typeface="Cambria Math" panose="02040503050406030204" pitchFamily="18" charset="0"/>
                      </a:rPr>
                      <m:t>=−1, </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r>
                          <a:rPr lang="en-US" sz="4300">
                            <a:latin typeface="Cambria Math" panose="02040503050406030204" pitchFamily="18" charset="0"/>
                          </a:rPr>
                          <m:t>+1</m:t>
                        </m:r>
                      </m:sub>
                    </m:sSub>
                    <m:r>
                      <a:rPr lang="en-US" sz="4300">
                        <a:latin typeface="Cambria Math" panose="02040503050406030204" pitchFamily="18" charset="0"/>
                      </a:rPr>
                      <m:t>=</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sub>
                    </m:sSub>
                    <m:r>
                      <a:rPr lang="en-US" sz="4300" b="0" i="1" smtClean="0">
                        <a:latin typeface="Cambria Math" panose="02040503050406030204" pitchFamily="18" charset="0"/>
                      </a:rPr>
                      <m:t>−2</m:t>
                    </m:r>
                  </m:oMath>
                </a14:m>
                <a:endParaRPr lang="en-US" sz="430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438400" y="4575856"/>
                <a:ext cx="13894958" cy="3691844"/>
              </a:xfrm>
              <a:prstGeom prst="rect">
                <a:avLst/>
              </a:prstGeom>
              <a:blipFill>
                <a:blip r:embed="rId5"/>
                <a:stretch>
                  <a:fillRect l="-1711" b="-6942"/>
                </a:stretch>
              </a:blipFill>
            </p:spPr>
            <p:txBody>
              <a:bodyPr/>
              <a:lstStyle/>
              <a:p>
                <a:r>
                  <a:rPr lang="en-US">
                    <a:noFill/>
                  </a:rPr>
                  <a:t> </a:t>
                </a:r>
              </a:p>
            </p:txBody>
          </p:sp>
        </mc:Fallback>
      </mc:AlternateContent>
      <p:sp>
        <p:nvSpPr>
          <p:cNvPr id="20" name="Oval 19"/>
          <p:cNvSpPr/>
          <p:nvPr/>
        </p:nvSpPr>
        <p:spPr>
          <a:xfrm>
            <a:off x="9385879" y="5432317"/>
            <a:ext cx="1066800" cy="989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96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16" name="Rectangle 15"/>
              <p:cNvSpPr/>
              <p:nvPr/>
            </p:nvSpPr>
            <p:spPr>
              <a:xfrm>
                <a:off x="2362200" y="2745075"/>
                <a:ext cx="14955474" cy="2169825"/>
              </a:xfrm>
              <a:prstGeom prst="rect">
                <a:avLst/>
              </a:prstGeom>
            </p:spPr>
            <p:txBody>
              <a:bodyPr wrap="square">
                <a:spAutoFit/>
              </a:bodyPr>
              <a:lstStyle/>
              <a:p>
                <a:pPr algn="just">
                  <a:lnSpc>
                    <a:spcPct val="150000"/>
                  </a:lnSpc>
                </a:pPr>
                <a:r>
                  <a:rPr kumimoji="0" lang="en-US" sz="4500" b="1" i="0" u="sng"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Bài 2.26:</a:t>
                </a:r>
                <a:r>
                  <a:rPr kumimoji="0" lang="en-US" sz="4500" b="1" i="0"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 </a:t>
                </a:r>
                <a:r>
                  <a:rPr lang="en-US" altLang="en-US" sz="4500">
                    <a:solidFill>
                      <a:srgbClr val="000000"/>
                    </a:solidFill>
                    <a:latin typeface="Arial" panose="020B0604020202020204" pitchFamily="34" charset="0"/>
                    <a:ea typeface="OpenSans"/>
                  </a:rPr>
                  <a:t>Tổng 100 số hạng đầu của dãy số </a:t>
                </a:r>
                <a14:m>
                  <m:oMath xmlns:m="http://schemas.openxmlformats.org/officeDocument/2006/math">
                    <m:r>
                      <a:rPr lang="en-US" sz="4500" i="1">
                        <a:latin typeface="Cambria Math" panose="02040503050406030204" pitchFamily="18" charset="0"/>
                        <a:ea typeface="Times New Roman" panose="02020603050405020304" pitchFamily="18" charset="0"/>
                      </a:rPr>
                      <m:t>(</m:t>
                    </m:r>
                    <m:r>
                      <a:rPr lang="en-US" sz="4500" i="1">
                        <a:latin typeface="Cambria Math" panose="02040503050406030204" pitchFamily="18" charset="0"/>
                        <a:ea typeface="Times New Roman" panose="02020603050405020304" pitchFamily="18" charset="0"/>
                      </a:rPr>
                      <m:t>𝑢𝑛</m:t>
                    </m:r>
                    <m:r>
                      <a:rPr lang="en-US" sz="4500" i="1">
                        <a:latin typeface="Cambria Math" panose="02040503050406030204" pitchFamily="18" charset="0"/>
                        <a:ea typeface="Times New Roman" panose="02020603050405020304" pitchFamily="18" charset="0"/>
                      </a:rPr>
                      <m:t>) </m:t>
                    </m:r>
                  </m:oMath>
                </a14:m>
                <a:r>
                  <a:rPr lang="en-US" altLang="en-US" sz="4500">
                    <a:solidFill>
                      <a:srgbClr val="000000"/>
                    </a:solidFill>
                    <a:latin typeface="Arial" panose="020B0604020202020204" pitchFamily="34" charset="0"/>
                    <a:ea typeface="OpenSans"/>
                  </a:rPr>
                  <a:t>với </a:t>
                </a:r>
              </a:p>
              <a:p>
                <a:pPr algn="just">
                  <a:lnSpc>
                    <a:spcPct val="150000"/>
                  </a:lnSpc>
                </a:pPr>
                <a14:m>
                  <m:oMath xmlns:m="http://schemas.openxmlformats.org/officeDocument/2006/math">
                    <m:sSub>
                      <m:sSubPr>
                        <m:ctrlPr>
                          <a:rPr lang="en-US" altLang="en-US" sz="4500" i="1">
                            <a:solidFill>
                              <a:srgbClr val="000000"/>
                            </a:solidFill>
                            <a:latin typeface="Cambria Math" panose="02040503050406030204" pitchFamily="18" charset="0"/>
                          </a:rPr>
                        </m:ctrlPr>
                      </m:sSubPr>
                      <m:e>
                        <m:r>
                          <a:rPr lang="en-US" altLang="en-US" sz="4500" i="1">
                            <a:solidFill>
                              <a:srgbClr val="000000"/>
                            </a:solidFill>
                            <a:latin typeface="Cambria Math" panose="02040503050406030204" pitchFamily="18" charset="0"/>
                          </a:rPr>
                          <m:t>𝑢</m:t>
                        </m:r>
                      </m:e>
                      <m:sub>
                        <m:r>
                          <a:rPr lang="en-US" altLang="en-US" sz="4500" i="1">
                            <a:solidFill>
                              <a:srgbClr val="000000"/>
                            </a:solidFill>
                            <a:latin typeface="Cambria Math" panose="02040503050406030204" pitchFamily="18" charset="0"/>
                          </a:rPr>
                          <m:t>𝑛</m:t>
                        </m:r>
                      </m:sub>
                    </m:sSub>
                    <m:r>
                      <a:rPr lang="en-US" altLang="en-US" sz="4500" i="1">
                        <a:solidFill>
                          <a:srgbClr val="000000"/>
                        </a:solidFill>
                        <a:latin typeface="Cambria Math" panose="02040503050406030204" pitchFamily="18" charset="0"/>
                        <a:ea typeface="MJXc-TeX-main-R"/>
                      </a:rPr>
                      <m:t>=2</m:t>
                    </m:r>
                    <m:r>
                      <a:rPr lang="en-US" altLang="en-US" sz="4500" i="1">
                        <a:solidFill>
                          <a:srgbClr val="000000"/>
                        </a:solidFill>
                        <a:latin typeface="Cambria Math" panose="02040503050406030204" pitchFamily="18" charset="0"/>
                        <a:ea typeface="MJXc-TeX-math-I"/>
                      </a:rPr>
                      <m:t>𝑛</m:t>
                    </m:r>
                    <m:r>
                      <a:rPr lang="en-US" altLang="en-US" sz="4500" i="1">
                        <a:solidFill>
                          <a:srgbClr val="000000"/>
                        </a:solidFill>
                        <a:latin typeface="Cambria Math" panose="02040503050406030204" pitchFamily="18" charset="0"/>
                        <a:ea typeface="MJXc-TeX-main-R"/>
                      </a:rPr>
                      <m:t>−1</m:t>
                    </m:r>
                  </m:oMath>
                </a14:m>
                <a:r>
                  <a:rPr lang="en-US" altLang="en-US" sz="4500">
                    <a:solidFill>
                      <a:srgbClr val="000000"/>
                    </a:solidFill>
                    <a:latin typeface="Arial" panose="020B0604020202020204" pitchFamily="34" charset="0"/>
                    <a:ea typeface="MJXc-TeX-main-R"/>
                  </a:rPr>
                  <a:t> </a:t>
                </a:r>
                <a:r>
                  <a:rPr lang="en-US" altLang="en-US" sz="4500">
                    <a:solidFill>
                      <a:srgbClr val="000000"/>
                    </a:solidFill>
                    <a:latin typeface="Arial" panose="020B0604020202020204" pitchFamily="34" charset="0"/>
                    <a:ea typeface="OpenSans"/>
                  </a:rPr>
                  <a:t>là</a:t>
                </a:r>
                <a:endParaRPr lang="en-US" altLang="en-US" sz="4500">
                  <a:latin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362200" y="2745075"/>
                <a:ext cx="14955474" cy="2169825"/>
              </a:xfrm>
              <a:prstGeom prst="rect">
                <a:avLst/>
              </a:prstGeom>
              <a:blipFill>
                <a:blip r:embed="rId3"/>
                <a:stretch>
                  <a:fillRect l="-1712" b="-7303"/>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5474495" y="7430920"/>
            <a:ext cx="2280102" cy="2304488"/>
          </a:xfrm>
          <a:prstGeom prst="rect">
            <a:avLst/>
          </a:prstGeom>
        </p:spPr>
      </p:pic>
      <p:pic>
        <p:nvPicPr>
          <p:cNvPr id="14" name="Picture 13"/>
          <p:cNvPicPr>
            <a:picLocks noChangeAspect="1"/>
          </p:cNvPicPr>
          <p:nvPr/>
        </p:nvPicPr>
        <p:blipFill>
          <a:blip r:embed="rId5"/>
          <a:stretch>
            <a:fillRect/>
          </a:stretch>
        </p:blipFill>
        <p:spPr>
          <a:xfrm>
            <a:off x="609600" y="1680193"/>
            <a:ext cx="1021787" cy="1024823"/>
          </a:xfrm>
          <a:prstGeom prst="rect">
            <a:avLst/>
          </a:prstGeom>
        </p:spPr>
      </p:pic>
      <p:sp>
        <p:nvSpPr>
          <p:cNvPr id="23" name="Oval 22"/>
          <p:cNvSpPr/>
          <p:nvPr/>
        </p:nvSpPr>
        <p:spPr>
          <a:xfrm>
            <a:off x="5029200" y="7354439"/>
            <a:ext cx="1066800" cy="989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a:spLocks noChangeArrowheads="1"/>
              </p:cNvSpPr>
              <p:nvPr/>
            </p:nvSpPr>
            <p:spPr bwMode="auto">
              <a:xfrm>
                <a:off x="5295902" y="4909524"/>
                <a:ext cx="10477498" cy="35105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250000"/>
                  </a:lnSpc>
                  <a:spcBef>
                    <a:spcPct val="0"/>
                  </a:spcBef>
                  <a:spcAft>
                    <a:spcPct val="0"/>
                  </a:spcAft>
                  <a:buClrTx/>
                  <a:buSzTx/>
                  <a:buFontTx/>
                  <a:buNone/>
                  <a:tabLst/>
                </a:pPr>
                <a:r>
                  <a:rPr kumimoji="0" lang="en-US" altLang="en-US" sz="4300" b="0" i="0" u="none" strike="noStrike" cap="none" normalizeH="0" baseline="0">
                    <a:ln>
                      <a:noFill/>
                    </a:ln>
                    <a:solidFill>
                      <a:srgbClr val="000000"/>
                    </a:solidFill>
                    <a:effectLst/>
                    <a:ea typeface="OpenSans"/>
                  </a:rPr>
                  <a:t>A. </a:t>
                </a:r>
                <a14:m>
                  <m:oMath xmlns:m="http://schemas.openxmlformats.org/officeDocument/2006/math">
                    <m:r>
                      <a:rPr kumimoji="0" lang="en-US" altLang="en-US" sz="4300" b="0" i="1" u="none" strike="noStrike" cap="none" normalizeH="0" baseline="0" smtClean="0">
                        <a:ln>
                          <a:noFill/>
                        </a:ln>
                        <a:solidFill>
                          <a:srgbClr val="000000"/>
                        </a:solidFill>
                        <a:effectLst/>
                        <a:latin typeface="Cambria Math" panose="02040503050406030204" pitchFamily="18" charset="0"/>
                        <a:ea typeface="OpenSans"/>
                      </a:rPr>
                      <m:t>199 </m:t>
                    </m:r>
                  </m:oMath>
                </a14:m>
                <a:r>
                  <a:rPr kumimoji="0" lang="en-US" altLang="en-US" sz="4300" b="0" i="0" u="none" strike="noStrike" cap="none" normalizeH="0" baseline="0">
                    <a:ln>
                      <a:noFill/>
                    </a:ln>
                    <a:solidFill>
                      <a:srgbClr val="000000"/>
                    </a:solidFill>
                    <a:effectLst/>
                    <a:ea typeface="OpenSans"/>
                  </a:rPr>
                  <a:t>                       B</a:t>
                </a:r>
                <a:r>
                  <a:rPr kumimoji="0" lang="en-US" altLang="en-US" sz="4300" b="1" i="0" u="none" strike="noStrike" cap="none" normalizeH="0" baseline="0">
                    <a:ln>
                      <a:noFill/>
                    </a:ln>
                    <a:solidFill>
                      <a:srgbClr val="000000"/>
                    </a:solidFill>
                    <a:effectLst/>
                    <a:ea typeface="OpenSans"/>
                  </a:rPr>
                  <a:t>. </a:t>
                </a:r>
                <a14:m>
                  <m:oMath xmlns:m="http://schemas.openxmlformats.org/officeDocument/2006/math">
                    <m:sSup>
                      <m:sSupPr>
                        <m:ctrlPr>
                          <a:rPr kumimoji="0" lang="en-US" altLang="en-US" sz="4300" i="1" u="none" strike="noStrike" cap="none" normalizeH="0" baseline="0" smtClean="0">
                            <a:ln>
                              <a:noFill/>
                            </a:ln>
                            <a:solidFill>
                              <a:srgbClr val="000000"/>
                            </a:solidFill>
                            <a:effectLst/>
                            <a:latin typeface="Cambria Math" panose="02040503050406030204" pitchFamily="18" charset="0"/>
                          </a:rPr>
                        </m:ctrlPr>
                      </m:sSupPr>
                      <m:e>
                        <m:r>
                          <a:rPr kumimoji="0" lang="en-US" altLang="en-US" sz="4300" b="0" i="1" u="none" strike="noStrike" cap="none" normalizeH="0" baseline="0" smtClean="0">
                            <a:ln>
                              <a:noFill/>
                            </a:ln>
                            <a:solidFill>
                              <a:srgbClr val="000000"/>
                            </a:solidFill>
                            <a:effectLst/>
                            <a:latin typeface="Cambria Math" panose="02040503050406030204" pitchFamily="18" charset="0"/>
                          </a:rPr>
                          <m:t>2</m:t>
                        </m:r>
                      </m:e>
                      <m:sup>
                        <m:r>
                          <a:rPr kumimoji="0" lang="en-US" altLang="en-US" sz="4300" b="0" i="1" u="none" strike="noStrike" cap="none" normalizeH="0" baseline="0" smtClean="0">
                            <a:ln>
                              <a:noFill/>
                            </a:ln>
                            <a:solidFill>
                              <a:srgbClr val="000000"/>
                            </a:solidFill>
                            <a:effectLst/>
                            <a:latin typeface="Cambria Math" panose="02040503050406030204" pitchFamily="18" charset="0"/>
                          </a:rPr>
                          <m:t>100</m:t>
                        </m:r>
                      </m:sup>
                    </m:sSup>
                    <m:r>
                      <a:rPr kumimoji="0" lang="en-US" altLang="en-US" sz="4300" b="0" i="1" u="none" strike="noStrike" cap="none" normalizeH="0" baseline="0" smtClean="0">
                        <a:ln>
                          <a:noFill/>
                        </a:ln>
                        <a:solidFill>
                          <a:srgbClr val="000000"/>
                        </a:solidFill>
                        <a:effectLst/>
                        <a:latin typeface="Cambria Math" panose="02040503050406030204" pitchFamily="18" charset="0"/>
                      </a:rPr>
                      <m:t>−1</m:t>
                    </m:r>
                  </m:oMath>
                </a14:m>
                <a:r>
                  <a:rPr kumimoji="0" lang="en-US" altLang="en-US" sz="4300" i="0" u="none" strike="noStrike" cap="none" normalizeH="0" baseline="0">
                    <a:ln>
                      <a:noFill/>
                    </a:ln>
                    <a:solidFill>
                      <a:srgbClr val="000000"/>
                    </a:solidFill>
                    <a:effectLst/>
                    <a:ea typeface="OpenSans"/>
                  </a:rPr>
                  <a:t>     </a:t>
                </a:r>
                <a:r>
                  <a:rPr kumimoji="0" lang="en-US" altLang="en-US" sz="4300" b="0" i="0" u="none" strike="noStrike" cap="none" normalizeH="0" baseline="0">
                    <a:ln>
                      <a:noFill/>
                    </a:ln>
                    <a:solidFill>
                      <a:srgbClr val="000000"/>
                    </a:solidFill>
                    <a:effectLst/>
                    <a:ea typeface="OpenSans"/>
                  </a:rPr>
                  <a:t>          </a:t>
                </a:r>
                <a:endParaRPr kumimoji="0" lang="en-US" altLang="en-US" sz="4300" b="0" i="0" u="none" strike="noStrike" cap="none" normalizeH="0" baseline="0">
                  <a:ln>
                    <a:noFill/>
                  </a:ln>
                  <a:solidFill>
                    <a:schemeClr val="tx1"/>
                  </a:solidFill>
                  <a:effectLst/>
                </a:endParaRPr>
              </a:p>
              <a:p>
                <a:pPr marL="0" marR="0" lvl="0" indent="0" algn="l" defTabSz="914400" rtl="0" eaLnBrk="0" fontAlgn="base" latinLnBrk="0" hangingPunct="0">
                  <a:lnSpc>
                    <a:spcPct val="250000"/>
                  </a:lnSpc>
                  <a:spcBef>
                    <a:spcPct val="0"/>
                  </a:spcBef>
                  <a:spcAft>
                    <a:spcPct val="0"/>
                  </a:spcAft>
                  <a:buClrTx/>
                  <a:buSzTx/>
                  <a:buFontTx/>
                  <a:buNone/>
                  <a:tabLst/>
                </a:pPr>
                <a:r>
                  <a:rPr kumimoji="0" lang="en-US" altLang="en-US" sz="4300" b="0" i="0" u="none" strike="noStrike" cap="none" normalizeH="0" baseline="0">
                    <a:ln>
                      <a:noFill/>
                    </a:ln>
                    <a:solidFill>
                      <a:srgbClr val="000000"/>
                    </a:solidFill>
                    <a:effectLst/>
                    <a:ea typeface="OpenSans"/>
                  </a:rPr>
                  <a:t>C. </a:t>
                </a:r>
                <a14:m>
                  <m:oMath xmlns:m="http://schemas.openxmlformats.org/officeDocument/2006/math">
                    <m:r>
                      <a:rPr kumimoji="0" lang="en-US" altLang="en-US" sz="4300" b="0" i="1" u="none" strike="noStrike" cap="none" normalizeH="0" baseline="0" smtClean="0">
                        <a:ln>
                          <a:noFill/>
                        </a:ln>
                        <a:solidFill>
                          <a:srgbClr val="000000"/>
                        </a:solidFill>
                        <a:effectLst/>
                        <a:latin typeface="Cambria Math" panose="02040503050406030204" pitchFamily="18" charset="0"/>
                        <a:ea typeface="OpenSans"/>
                      </a:rPr>
                      <m:t>10 000</m:t>
                    </m:r>
                  </m:oMath>
                </a14:m>
                <a:r>
                  <a:rPr kumimoji="0" lang="en-US" altLang="en-US" sz="4300" b="0" i="0" u="none" strike="noStrike" cap="none" normalizeH="0" baseline="0">
                    <a:ln>
                      <a:noFill/>
                    </a:ln>
                    <a:solidFill>
                      <a:srgbClr val="000000"/>
                    </a:solidFill>
                    <a:effectLst/>
                    <a:ea typeface="OpenSans"/>
                  </a:rPr>
                  <a:t>                   D. </a:t>
                </a:r>
                <a14:m>
                  <m:oMath xmlns:m="http://schemas.openxmlformats.org/officeDocument/2006/math">
                    <m:r>
                      <a:rPr kumimoji="0" lang="en-US" altLang="en-US" sz="4300" b="0" i="1" u="none" strike="noStrike" cap="none" normalizeH="0" baseline="0" smtClean="0">
                        <a:ln>
                          <a:noFill/>
                        </a:ln>
                        <a:solidFill>
                          <a:srgbClr val="000000"/>
                        </a:solidFill>
                        <a:effectLst/>
                        <a:latin typeface="Cambria Math" panose="02040503050406030204" pitchFamily="18" charset="0"/>
                        <a:ea typeface="OpenSans"/>
                      </a:rPr>
                      <m:t>9 999</m:t>
                    </m:r>
                  </m:oMath>
                </a14:m>
                <a:endParaRPr kumimoji="0" lang="en-US" altLang="en-US" sz="4300" b="0" i="0" u="none" strike="noStrike" cap="none" normalizeH="0" baseline="0">
                  <a:ln>
                    <a:noFill/>
                  </a:ln>
                  <a:solidFill>
                    <a:srgbClr val="000000"/>
                  </a:solidFill>
                  <a:effectLst/>
                  <a:ea typeface="OpenSans"/>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5295902" y="4909524"/>
                <a:ext cx="10477498" cy="3510576"/>
              </a:xfrm>
              <a:prstGeom prst="rect">
                <a:avLst/>
              </a:prstGeom>
              <a:blipFill>
                <a:blip r:embed="rId6"/>
                <a:stretch>
                  <a:fillRect l="-3200" b="-104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21344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1582400" y="-800100"/>
            <a:ext cx="7315200" cy="351397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0" y="7200900"/>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55162">
            <a:off x="1568999" y="7848044"/>
            <a:ext cx="8747531" cy="22196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4086206" y="-321942"/>
            <a:ext cx="5133774" cy="600993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138917">
            <a:off x="-432660" y="-166535"/>
            <a:ext cx="2340463" cy="2246845"/>
          </a:xfrm>
          <a:prstGeom prst="rect">
            <a:avLst/>
          </a:prstGeom>
        </p:spPr>
      </p:pic>
      <p:sp>
        <p:nvSpPr>
          <p:cNvPr id="11" name="Google Shape;2165;p36"/>
          <p:cNvSpPr txBox="1">
            <a:spLocks/>
          </p:cNvSpPr>
          <p:nvPr/>
        </p:nvSpPr>
        <p:spPr>
          <a:xfrm>
            <a:off x="4703012" y="2657842"/>
            <a:ext cx="8392568" cy="2379407"/>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50000"/>
              </a:lnSpc>
              <a:spcBef>
                <a:spcPts val="0"/>
              </a:spcBef>
              <a:spcAft>
                <a:spcPts val="0"/>
              </a:spcAft>
              <a:buClr>
                <a:srgbClr val="434343"/>
              </a:buClr>
              <a:buSzPts val="2800"/>
              <a:buFont typeface="Merriweather"/>
              <a:buNone/>
              <a:tabLst/>
              <a:defRPr/>
            </a:pPr>
            <a:r>
              <a:rPr kumimoji="0" lang="en-US" sz="7000" b="1" i="0" u="none" strike="noStrike" kern="0" cap="none" spc="0" normalizeH="0" baseline="0" noProof="0" dirty="0">
                <a:ln>
                  <a:noFill/>
                </a:ln>
                <a:solidFill>
                  <a:srgbClr val="FF0000"/>
                </a:solidFill>
                <a:effectLst/>
                <a:uLnTx/>
                <a:uFillTx/>
                <a:latin typeface="Arial"/>
                <a:sym typeface="Merriweather"/>
              </a:rPr>
              <a:t>LUYỆN</a:t>
            </a:r>
            <a:r>
              <a:rPr kumimoji="0" lang="en-US" sz="7000" b="1" i="0" u="none" strike="noStrike" kern="0" cap="none" spc="0" normalizeH="0" noProof="0" dirty="0">
                <a:ln>
                  <a:noFill/>
                </a:ln>
                <a:solidFill>
                  <a:srgbClr val="FF0000"/>
                </a:solidFill>
                <a:effectLst/>
                <a:uLnTx/>
                <a:uFillTx/>
                <a:latin typeface="Arial"/>
                <a:sym typeface="Merriweather"/>
              </a:rPr>
              <a:t> TẬP</a:t>
            </a:r>
            <a:endParaRPr kumimoji="0" lang="en-US" sz="7000" b="1" i="0" u="none" strike="noStrike" kern="0" cap="none" spc="0" normalizeH="0" baseline="0" noProof="0" dirty="0">
              <a:ln>
                <a:noFill/>
              </a:ln>
              <a:solidFill>
                <a:srgbClr val="FF0000"/>
              </a:solidFill>
              <a:effectLst/>
              <a:uLnTx/>
              <a:uFillTx/>
              <a:latin typeface="Arial"/>
              <a:sym typeface="Merriweather"/>
            </a:endParaRPr>
          </a:p>
        </p:txBody>
      </p:sp>
      <p:pic>
        <p:nvPicPr>
          <p:cNvPr id="17"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87400" y="6065676"/>
            <a:ext cx="3352800" cy="3421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68408">
            <a:off x="16472826" y="402136"/>
            <a:ext cx="1343531" cy="1483821"/>
          </a:xfrm>
          <a:prstGeom prst="rect">
            <a:avLst/>
          </a:prstGeom>
        </p:spPr>
      </p:pic>
      <p:pic>
        <p:nvPicPr>
          <p:cNvPr id="9"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916400" y="7678936"/>
            <a:ext cx="1110858" cy="2493764"/>
          </a:xfrm>
          <a:prstGeom prst="rect">
            <a:avLst/>
          </a:prstGeom>
        </p:spPr>
      </p:pic>
      <p:sp>
        <p:nvSpPr>
          <p:cNvPr id="2" name="Rectangle 1"/>
          <p:cNvSpPr/>
          <p:nvPr/>
        </p:nvSpPr>
        <p:spPr>
          <a:xfrm>
            <a:off x="597069" y="876300"/>
            <a:ext cx="6287299" cy="707886"/>
          </a:xfrm>
          <a:prstGeom prst="rect">
            <a:avLst/>
          </a:prstGeom>
        </p:spPr>
        <p:txBody>
          <a:bodyPr wrap="none">
            <a:spAutoFit/>
          </a:bodyPr>
          <a:lstStyle/>
          <a:p>
            <a:pPr lvl="0"/>
            <a:r>
              <a:rPr lang="fr-FR" sz="4000" b="1">
                <a:solidFill>
                  <a:srgbClr val="FFFF00"/>
                </a:solidFill>
                <a:latin typeface="Arial" panose="020B0604020202020204" pitchFamily="34" charset="0"/>
                <a:ea typeface="Calibri" panose="020F0502020204030204" pitchFamily="34" charset="0"/>
              </a:rPr>
              <a:t>Bài 2.29 (SGK – trang 57)</a:t>
            </a:r>
          </a:p>
        </p:txBody>
      </p:sp>
      <mc:AlternateContent xmlns:mc="http://schemas.openxmlformats.org/markup-compatibility/2006" xmlns:a14="http://schemas.microsoft.com/office/drawing/2010/main">
        <mc:Choice Requires="a14">
          <p:sp>
            <p:nvSpPr>
              <p:cNvPr id="3" name="Rectangle 1"/>
              <p:cNvSpPr>
                <a:spLocks noChangeArrowheads="1"/>
              </p:cNvSpPr>
              <p:nvPr/>
            </p:nvSpPr>
            <p:spPr bwMode="auto">
              <a:xfrm>
                <a:off x="673269" y="2019300"/>
                <a:ext cx="16928931" cy="64001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a:ln>
                      <a:noFill/>
                    </a:ln>
                    <a:solidFill>
                      <a:schemeClr val="bg1"/>
                    </a:solidFill>
                    <a:effectLst/>
                    <a:ea typeface="OpenSans"/>
                    <a:cs typeface="Arial" panose="020B0604020202020204" pitchFamily="34" charset="0"/>
                  </a:rPr>
                  <a:t>Chứng minh rằng:</a:t>
                </a:r>
                <a:endParaRPr kumimoji="0" lang="en-US" altLang="en-US" sz="3800" b="0" i="0" u="none" strike="noStrike" cap="none" normalizeH="0" baseline="0">
                  <a:ln>
                    <a:noFill/>
                  </a:ln>
                  <a:solidFill>
                    <a:schemeClr val="bg1"/>
                  </a:solidFill>
                  <a:effectLst/>
                  <a:cs typeface="Arial" panose="020B0604020202020204" pitchFamily="34" charset="0"/>
                </a:endParaRPr>
              </a:p>
              <a:p>
                <a:pPr lvl="0" algn="just">
                  <a:lnSpc>
                    <a:spcPct val="150000"/>
                  </a:lnSpc>
                </a:pPr>
                <a:r>
                  <a:rPr kumimoji="0" lang="en-US" altLang="en-US" sz="3800" b="0" i="0" u="none" strike="noStrike" cap="none" normalizeH="0" baseline="0">
                    <a:ln>
                      <a:noFill/>
                    </a:ln>
                    <a:solidFill>
                      <a:schemeClr val="bg1"/>
                    </a:solidFill>
                    <a:effectLst/>
                    <a:ea typeface="OpenSans"/>
                    <a:cs typeface="Arial" panose="020B0604020202020204" pitchFamily="34" charset="0"/>
                  </a:rPr>
                  <a:t>a) Trong một cấp số cộng </a:t>
                </a:r>
                <a:r>
                  <a:rPr lang="en-US" sz="3800">
                    <a:solidFill>
                      <a:schemeClr val="bg1"/>
                    </a:solidFill>
                    <a:ea typeface="Times New Roman" panose="02020603050405020304" pitchFamily="18" charset="0"/>
                    <a:cs typeface="Arial" panose="020B0604020202020204" pitchFamily="34" charset="0"/>
                  </a:rPr>
                  <a:t>(u</a:t>
                </a:r>
                <a:r>
                  <a:rPr lang="en-US" sz="3800" baseline="-25000">
                    <a:solidFill>
                      <a:schemeClr val="bg1"/>
                    </a:solidFill>
                    <a:ea typeface="Times New Roman" panose="02020603050405020304" pitchFamily="18" charset="0"/>
                    <a:cs typeface="Arial" panose="020B0604020202020204" pitchFamily="34" charset="0"/>
                  </a:rPr>
                  <a:t>n</a:t>
                </a:r>
                <a:r>
                  <a:rPr lang="en-US" sz="3800">
                    <a:solidFill>
                      <a:schemeClr val="bg1"/>
                    </a:solidFill>
                    <a:ea typeface="Times New Roman" panose="02020603050405020304" pitchFamily="18" charset="0"/>
                    <a:cs typeface="Arial" panose="020B0604020202020204" pitchFamily="34" charset="0"/>
                  </a:rPr>
                  <a:t>) </a:t>
                </a:r>
                <a:r>
                  <a:rPr kumimoji="0" lang="en-US" altLang="en-US" sz="3800" b="0" i="0" u="none" strike="noStrike" cap="none" normalizeH="0" baseline="0">
                    <a:ln>
                      <a:noFill/>
                    </a:ln>
                    <a:solidFill>
                      <a:schemeClr val="bg1"/>
                    </a:solidFill>
                    <a:effectLst/>
                    <a:ea typeface="OpenSans"/>
                    <a:cs typeface="Arial" panose="020B0604020202020204" pitchFamily="34" charset="0"/>
                  </a:rPr>
                  <a:t>mỗi số hạng (trừ số hạng đầu và số hạng cuối, nếu có) đều là trung bình cộng của hai số hạng đứng kề với nó, nghĩa là</a:t>
                </a:r>
                <a:endParaRPr kumimoji="0" lang="en-US" altLang="en-US" sz="3800" b="0" i="0" u="none" strike="noStrike" cap="none" normalizeH="0" baseline="0">
                  <a:ln>
                    <a:noFill/>
                  </a:ln>
                  <a:solidFill>
                    <a:schemeClr val="bg1"/>
                  </a:solidFill>
                  <a:effectLst/>
                  <a:cs typeface="Arial" panose="020B0604020202020204" pitchFamily="34" charset="0"/>
                </a:endParaRPr>
              </a:p>
              <a:p>
                <a:pPr lvl="0" algn="ctr">
                  <a:lnSpc>
                    <a:spcPct val="150000"/>
                  </a:lnSpc>
                </a:pPr>
                <a14:m>
                  <m:oMath xmlns:m="http://schemas.openxmlformats.org/officeDocument/2006/math">
                    <m:sSub>
                      <m:sSubPr>
                        <m:ctrlPr>
                          <a:rPr lang="en-US" sz="38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oMath>
                </a14:m>
                <a:r>
                  <a:rPr kumimoji="0" lang="en-US" altLang="en-US" sz="3800" b="0" i="0" u="none" strike="noStrike" cap="none" normalizeH="0" baseline="0">
                    <a:ln>
                      <a:noFill/>
                    </a:ln>
                    <a:solidFill>
                      <a:schemeClr val="bg1"/>
                    </a:solidFill>
                    <a:effectLst/>
                    <a:ea typeface="OpenSans"/>
                    <a:cs typeface="Arial" panose="020B0604020202020204" pitchFamily="34" charset="0"/>
                  </a:rPr>
                  <a:t> với</a:t>
                </a:r>
                <a:r>
                  <a:rPr kumimoji="0" lang="en-US" altLang="en-US" sz="3800" b="0" i="0" u="none" strike="noStrike" cap="none" normalizeH="0">
                    <a:ln>
                      <a:noFill/>
                    </a:ln>
                    <a:solidFill>
                      <a:schemeClr val="bg1"/>
                    </a:solidFill>
                    <a:effectLst/>
                    <a:ea typeface="OpenSans"/>
                    <a:cs typeface="Arial" panose="020B0604020202020204" pitchFamily="34" charset="0"/>
                  </a:rPr>
                  <a:t> </a:t>
                </a:r>
                <a14:m>
                  <m:oMath xmlns:m="http://schemas.openxmlformats.org/officeDocument/2006/math">
                    <m:r>
                      <a:rPr lang="en-US" altLang="en-US" sz="3800" i="1" smtClean="0">
                        <a:solidFill>
                          <a:schemeClr val="bg1"/>
                        </a:solidFill>
                        <a:latin typeface="Cambria Math" panose="02040503050406030204" pitchFamily="18" charset="0"/>
                        <a:ea typeface="MJXc-TeX-math-I"/>
                      </a:rPr>
                      <m:t>𝑘</m:t>
                    </m:r>
                    <m:r>
                      <a:rPr lang="en-US" altLang="en-US" sz="3800" i="1">
                        <a:solidFill>
                          <a:schemeClr val="bg1"/>
                        </a:solidFill>
                        <a:latin typeface="Cambria Math" panose="02040503050406030204" pitchFamily="18" charset="0"/>
                        <a:ea typeface="MJXc-TeX-main-R"/>
                      </a:rPr>
                      <m:t>≥2</m:t>
                    </m:r>
                  </m:oMath>
                </a14:m>
                <a:endParaRPr kumimoji="0" lang="en-US" altLang="en-US" sz="3800" b="0" i="0" u="none" strike="noStrike" cap="none" normalizeH="0" baseline="0">
                  <a:ln>
                    <a:noFill/>
                  </a:ln>
                  <a:solidFill>
                    <a:schemeClr val="bg1"/>
                  </a:solidFill>
                  <a:effectLst/>
                  <a:ea typeface="OpenSans"/>
                  <a:cs typeface="Arial" panose="020B0604020202020204" pitchFamily="34" charset="0"/>
                </a:endParaRPr>
              </a:p>
              <a:p>
                <a:pPr lvl="0" algn="just">
                  <a:lnSpc>
                    <a:spcPct val="150000"/>
                  </a:lnSpc>
                </a:pPr>
                <a:r>
                  <a:rPr kumimoji="0" lang="en-US" altLang="en-US" sz="3800" b="0" i="0" u="none" strike="noStrike" cap="none" normalizeH="0" baseline="0">
                    <a:ln>
                      <a:noFill/>
                    </a:ln>
                    <a:solidFill>
                      <a:schemeClr val="bg1"/>
                    </a:solidFill>
                    <a:effectLst/>
                    <a:ea typeface="OpenSans"/>
                    <a:cs typeface="Arial" panose="020B0604020202020204" pitchFamily="34" charset="0"/>
                  </a:rPr>
                  <a:t>b) Trong một cấp số nhân, bình phương của mỗi số hạng (trừ số hạng đầu và số hạng cuối, nếu có) đều là tích của hai số hạng đứng kề với nó, nghĩa là</a:t>
                </a:r>
                <a:endParaRPr kumimoji="0" lang="en-US" altLang="en-US" sz="3800" b="0" i="0" u="none" strike="noStrike" cap="none" normalizeH="0" baseline="0">
                  <a:ln>
                    <a:noFill/>
                  </a:ln>
                  <a:solidFill>
                    <a:schemeClr val="bg1"/>
                  </a:solidFill>
                  <a:effectLst/>
                  <a:cs typeface="Arial" panose="020B0604020202020204" pitchFamily="34" charset="0"/>
                </a:endParaRPr>
              </a:p>
              <a:p>
                <a:pPr lvl="0" algn="ctr" eaLnBrk="1" fontAlgn="auto" hangingPunct="1">
                  <a:lnSpc>
                    <a:spcPct val="150000"/>
                  </a:lnSpc>
                  <a:spcBef>
                    <a:spcPts val="0"/>
                  </a:spcBef>
                  <a:spcAft>
                    <a:spcPts val="0"/>
                  </a:spcAft>
                </a:pPr>
                <a14:m>
                  <m:oMath xmlns:m="http://schemas.openxmlformats.org/officeDocument/2006/math">
                    <m:sSubSup>
                      <m:sSubSupPr>
                        <m:ctrlPr>
                          <a:rPr lang="en-US" sz="38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38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𝑘</m:t>
                        </m:r>
                      </m:sub>
                      <m:sup>
                        <m:r>
                          <a:rPr lang="en-US" sz="38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sup>
                    </m:sSubSup>
                    <m:r>
                      <a:rPr lang="en-US" sz="38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3800" b="0" i="1" u="none" strike="noStrike" cap="none" normalizeH="0" baseline="0">
                    <a:ln>
                      <a:noFill/>
                    </a:ln>
                    <a:solidFill>
                      <a:schemeClr val="bg1"/>
                    </a:solidFill>
                    <a:effectLst/>
                    <a:ea typeface="OpenSans"/>
                    <a:cs typeface="Arial" panose="020B0604020202020204" pitchFamily="34" charset="0"/>
                  </a:rPr>
                  <a:t> </a:t>
                </a:r>
                <a:r>
                  <a:rPr kumimoji="0" lang="en-US" altLang="en-US" sz="3800" b="0" i="0" u="none" strike="noStrike" cap="none" normalizeH="0" baseline="0">
                    <a:ln>
                      <a:noFill/>
                    </a:ln>
                    <a:solidFill>
                      <a:schemeClr val="bg1"/>
                    </a:solidFill>
                    <a:effectLst/>
                    <a:ea typeface="OpenSans"/>
                    <a:cs typeface="Arial" panose="020B0604020202020204" pitchFamily="34" charset="0"/>
                  </a:rPr>
                  <a:t>với </a:t>
                </a:r>
                <a14:m>
                  <m:oMath xmlns:m="http://schemas.openxmlformats.org/officeDocument/2006/math">
                    <m:r>
                      <a:rPr lang="en-US" altLang="en-US" sz="3800" i="1">
                        <a:solidFill>
                          <a:schemeClr val="bg1"/>
                        </a:solidFill>
                        <a:latin typeface="Cambria Math" panose="02040503050406030204" pitchFamily="18" charset="0"/>
                        <a:ea typeface="MJXc-TeX-math-I"/>
                      </a:rPr>
                      <m:t>𝑘</m:t>
                    </m:r>
                    <m:r>
                      <a:rPr lang="en-US" altLang="en-US" sz="3800" i="1">
                        <a:solidFill>
                          <a:schemeClr val="bg1"/>
                        </a:solidFill>
                        <a:latin typeface="Cambria Math" panose="02040503050406030204" pitchFamily="18" charset="0"/>
                        <a:ea typeface="MJXc-TeX-main-R"/>
                      </a:rPr>
                      <m:t>≥2</m:t>
                    </m:r>
                  </m:oMath>
                </a14:m>
                <a:endParaRPr lang="en-US" altLang="en-US" sz="3800">
                  <a:solidFill>
                    <a:schemeClr val="bg1"/>
                  </a:solidFill>
                  <a:ea typeface="OpenSans"/>
                  <a:cs typeface="Arial" panose="020B0604020202020204" pitchFamily="34" charset="0"/>
                </a:endParaRPr>
              </a:p>
            </p:txBody>
          </p:sp>
        </mc:Choice>
        <mc:Fallback xmlns="">
          <p:sp>
            <p:nvSpPr>
              <p:cNvPr id="3" name="Rectangle 1"/>
              <p:cNvSpPr>
                <a:spLocks noRot="1" noChangeAspect="1" noMove="1" noResize="1" noEditPoints="1" noAdjustHandles="1" noChangeArrowheads="1" noChangeShapeType="1" noTextEdit="1"/>
              </p:cNvSpPr>
              <p:nvPr/>
            </p:nvSpPr>
            <p:spPr bwMode="auto">
              <a:xfrm>
                <a:off x="673269" y="2019300"/>
                <a:ext cx="16928931" cy="6400150"/>
              </a:xfrm>
              <a:prstGeom prst="rect">
                <a:avLst/>
              </a:prstGeom>
              <a:blipFill>
                <a:blip r:embed="rId13"/>
                <a:stretch>
                  <a:fillRect l="-1728" r="-1692" b="-314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6470254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2045</Words>
  <Application>Microsoft Office PowerPoint</Application>
  <PresentationFormat>Custom</PresentationFormat>
  <Paragraphs>127</Paragraphs>
  <Slides>24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Cambria Math</vt:lpstr>
      <vt:lpstr>Merriweather</vt:lpstr>
      <vt:lpstr>Times New Roman</vt:lpstr>
      <vt:lpstr>Arial</vt:lpstr>
      <vt:lpstr>OpenSans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Playful Colorful Kids Science Class  Presentation</dc:title>
  <dc:creator>Tân Ngọc</dc:creator>
  <cp:lastModifiedBy>Tân Ngọc</cp:lastModifiedBy>
  <cp:revision>92</cp:revision>
  <dcterms:created xsi:type="dcterms:W3CDTF">2006-08-16T00:00:00Z</dcterms:created>
  <dcterms:modified xsi:type="dcterms:W3CDTF">2024-10-12T03:47:24Z</dcterms:modified>
  <dc:identifier>DAFR4ThywlQ</dc:identifier>
</cp:coreProperties>
</file>