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6" r:id="rId3"/>
    <p:sldId id="257" r:id="rId4"/>
    <p:sldId id="258"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7" r:id="rId19"/>
    <p:sldId id="395" r:id="rId20"/>
    <p:sldId id="398" r:id="rId21"/>
    <p:sldId id="399" r:id="rId22"/>
    <p:sldId id="400" r:id="rId23"/>
    <p:sldId id="401" r:id="rId24"/>
    <p:sldId id="403" r:id="rId25"/>
    <p:sldId id="404" r:id="rId26"/>
    <p:sldId id="405" r:id="rId27"/>
    <p:sldId id="402" r:id="rId28"/>
    <p:sldId id="406" r:id="rId29"/>
    <p:sldId id="407" r:id="rId30"/>
    <p:sldId id="408" r:id="rId31"/>
    <p:sldId id="409" r:id="rId32"/>
    <p:sldId id="381" r:id="rId33"/>
    <p:sldId id="315" r:id="rId34"/>
    <p:sldId id="3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61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7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04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467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10/22/2024</a:t>
            </a:fld>
            <a:endParaRPr/>
          </a:p>
        </p:txBody>
      </p:sp>
    </p:spTree>
    <p:extLst>
      <p:ext uri="{BB962C8B-B14F-4D97-AF65-F5344CB8AC3E}">
        <p14:creationId xmlns:p14="http://schemas.microsoft.com/office/powerpoint/2010/main" val="305649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6000" r="-16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0" y="6493335"/>
            <a:ext cx="12192000" cy="369332"/>
          </a:xfrm>
          <a:prstGeom prst="rect">
            <a:avLst/>
          </a:prstGeom>
          <a:solidFill>
            <a:schemeClr val="tx1"/>
          </a:solidFill>
        </p:spPr>
        <p:txBody>
          <a:bodyPr wrap="square" rtlCol="0">
            <a:spAutoFit/>
          </a:bodyPr>
          <a:lstStyle/>
          <a:p>
            <a:pPr algn="ctr"/>
            <a:r>
              <a:rPr lang="en-US">
                <a:ln>
                  <a:noFill/>
                </a:ln>
                <a:solidFill>
                  <a:srgbClr val="00B050"/>
                </a:solidFill>
              </a:rPr>
              <a:t>Website: thaycai.net	Youtube: Thầy</a:t>
            </a:r>
            <a:r>
              <a:rPr lang="en-US" baseline="0">
                <a:ln>
                  <a:noFill/>
                </a:ln>
                <a:solidFill>
                  <a:srgbClr val="00B050"/>
                </a:solidFill>
              </a:rPr>
              <a:t> Cải-Quốc Thái-An Giang</a:t>
            </a:r>
            <a:endParaRPr lang="en-US">
              <a:ln>
                <a:noFill/>
              </a:ln>
              <a:solidFill>
                <a:srgbClr val="00B050"/>
              </a:solidFill>
            </a:endParaRPr>
          </a:p>
        </p:txBody>
      </p:sp>
    </p:spTree>
    <p:extLst>
      <p:ext uri="{BB962C8B-B14F-4D97-AF65-F5344CB8AC3E}">
        <p14:creationId xmlns:p14="http://schemas.microsoft.com/office/powerpoint/2010/main" val="378866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2722E-B757-7489-B0B2-E86F9B8AA15C}"/>
              </a:ext>
            </a:extLst>
          </p:cNvPr>
          <p:cNvPicPr>
            <a:picLocks noChangeAspect="1"/>
          </p:cNvPicPr>
          <p:nvPr/>
        </p:nvPicPr>
        <p:blipFill>
          <a:blip r:embed="rId2"/>
          <a:stretch>
            <a:fillRect/>
          </a:stretch>
        </p:blipFill>
        <p:spPr>
          <a:xfrm>
            <a:off x="0" y="547227"/>
            <a:ext cx="12191999" cy="1877214"/>
          </a:xfrm>
          <a:prstGeom prst="rect">
            <a:avLst/>
          </a:prstGeom>
        </p:spPr>
      </p:pic>
      <p:sp>
        <p:nvSpPr>
          <p:cNvPr id="2" name="TextBox 1">
            <a:extLst>
              <a:ext uri="{FF2B5EF4-FFF2-40B4-BE49-F238E27FC236}">
                <a16:creationId xmlns:a16="http://schemas.microsoft.com/office/drawing/2014/main" id="{F5539310-D086-B914-4BB0-0602A10EB2B5}"/>
              </a:ext>
            </a:extLst>
          </p:cNvPr>
          <p:cNvSpPr txBox="1"/>
          <p:nvPr/>
        </p:nvSpPr>
        <p:spPr>
          <a:xfrm>
            <a:off x="2124177" y="4339459"/>
            <a:ext cx="8154186" cy="52322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wrap="square" rtlCol="0">
            <a:spAutoFit/>
          </a:bodyPr>
          <a:lstStyle/>
          <a:p>
            <a:pPr algn="ctr"/>
            <a:r>
              <a:rPr lang="en-US" sz="2800" b="1">
                <a:solidFill>
                  <a:srgbClr val="FF0000"/>
                </a:solidFill>
              </a:rPr>
              <a:t>Sách kết nối tri thức – Định hướng tin học ứng dụng.</a:t>
            </a:r>
            <a:endParaRPr lang="vi-VN" sz="2800" b="1">
              <a:solidFill>
                <a:srgbClr val="FF0000"/>
              </a:solidFill>
            </a:endParaRPr>
          </a:p>
        </p:txBody>
      </p:sp>
    </p:spTree>
    <p:extLst>
      <p:ext uri="{BB962C8B-B14F-4D97-AF65-F5344CB8AC3E}">
        <p14:creationId xmlns:p14="http://schemas.microsoft.com/office/powerpoint/2010/main" val="947522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2BFF9A-FF78-EC77-8A51-3C4664C830BB}"/>
              </a:ext>
            </a:extLst>
          </p:cNvPr>
          <p:cNvPicPr>
            <a:picLocks noChangeAspect="1"/>
          </p:cNvPicPr>
          <p:nvPr/>
        </p:nvPicPr>
        <p:blipFill>
          <a:blip r:embed="rId2"/>
          <a:stretch>
            <a:fillRect/>
          </a:stretch>
        </p:blipFill>
        <p:spPr>
          <a:xfrm>
            <a:off x="570269" y="344129"/>
            <a:ext cx="11100621" cy="5803073"/>
          </a:xfrm>
          <a:prstGeom prst="rect">
            <a:avLst/>
          </a:prstGeom>
        </p:spPr>
      </p:pic>
    </p:spTree>
    <p:extLst>
      <p:ext uri="{BB962C8B-B14F-4D97-AF65-F5344CB8AC3E}">
        <p14:creationId xmlns:p14="http://schemas.microsoft.com/office/powerpoint/2010/main" val="19823898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65A05-B539-F91D-B55B-AE02115916B9}"/>
              </a:ext>
            </a:extLst>
          </p:cNvPr>
          <p:cNvSpPr txBox="1"/>
          <p:nvPr/>
        </p:nvSpPr>
        <p:spPr>
          <a:xfrm>
            <a:off x="461913" y="919223"/>
            <a:ext cx="11274457" cy="4044890"/>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khai báo thêm trường tiếp theo, nhấn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Ctrl+Insert</a:t>
            </a:r>
            <a:r>
              <a:rPr lang="nl-NL" sz="3500">
                <a:effectLst/>
                <a:latin typeface="Cambria" panose="02040503050406030204" pitchFamily="18" charset="0"/>
                <a:ea typeface="Times New Roman" panose="02020603050405020304" pitchFamily="18" charset="0"/>
                <a:cs typeface="Times New Roman" panose="02020603050405020304" pitchFamily="18" charset="0"/>
              </a:rPr>
              <a:t> hoặc nháy nút phải chuột vào phần dưới dòng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 và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Add column</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Nhập: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tenBannhac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 chọn kiểu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VARCHAR</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độ dài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255</a:t>
            </a:r>
            <a:r>
              <a:rPr lang="nl-NL" sz="3500">
                <a:effectLst/>
                <a:latin typeface="Cambria" panose="02040503050406030204" pitchFamily="18" charset="0"/>
                <a:ea typeface="Times New Roman" panose="02020603050405020304" pitchFamily="18" charset="0"/>
                <a:cs typeface="Times New Roman" panose="02020603050405020304" pitchFamily="18" charset="0"/>
              </a:rPr>
              <a:t>, giá trị mặc định là kí tự rỗng “.</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9459832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7361A6-A3D4-3679-F55C-9CFF1E04FB25}"/>
              </a:ext>
            </a:extLst>
          </p:cNvPr>
          <p:cNvPicPr>
            <a:picLocks noChangeAspect="1"/>
          </p:cNvPicPr>
          <p:nvPr/>
        </p:nvPicPr>
        <p:blipFill>
          <a:blip r:embed="rId2"/>
          <a:stretch>
            <a:fillRect/>
          </a:stretch>
        </p:blipFill>
        <p:spPr>
          <a:xfrm>
            <a:off x="560438" y="422787"/>
            <a:ext cx="11130117" cy="5753912"/>
          </a:xfrm>
          <a:prstGeom prst="rect">
            <a:avLst/>
          </a:prstGeom>
        </p:spPr>
      </p:pic>
    </p:spTree>
    <p:extLst>
      <p:ext uri="{BB962C8B-B14F-4D97-AF65-F5344CB8AC3E}">
        <p14:creationId xmlns:p14="http://schemas.microsoft.com/office/powerpoint/2010/main" val="121788449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8FF5FB-2907-AE4A-C83B-9B87298BC5C2}"/>
              </a:ext>
            </a:extLst>
          </p:cNvPr>
          <p:cNvSpPr txBox="1"/>
          <p:nvPr/>
        </p:nvSpPr>
        <p:spPr>
          <a:xfrm>
            <a:off x="490193" y="67980"/>
            <a:ext cx="11293311" cy="5862695"/>
          </a:xfrm>
          <a:prstGeom prst="rect">
            <a:avLst/>
          </a:prstGeom>
          <a:noFill/>
        </p:spPr>
        <p:txBody>
          <a:bodyPr wrap="square">
            <a:spAutoFit/>
          </a:bodyPr>
          <a:lstStyle/>
          <a:p>
            <a:pPr algn="just">
              <a:lnSpc>
                <a:spcPct val="12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2. KHAI BÁO CÁC TRƯỜNG LÀ KHÓA NGOÀI </a:t>
            </a:r>
            <a:endParaRPr lang="vi-VN" sz="3500">
              <a:effectLst/>
              <a:latin typeface="Calibri" panose="020F0502020204030204" pitchFamily="34" charset="0"/>
              <a:ea typeface="Calibri" panose="020F0502020204030204" pitchFamily="34" charset="0"/>
            </a:endParaRPr>
          </a:p>
          <a:p>
            <a:pPr algn="just">
              <a:lnSpc>
                <a:spcPct val="12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Các trường là khóa ngoài của bảng là các trường tham chiếu đến một trường khóa chính (k) của một bảng khác vì vậy cần được khai báo giá trị mặc định phù hợp với giá trị tương ứng của k.</a:t>
            </a:r>
            <a:endParaRPr lang="vi-VN" sz="3500">
              <a:effectLst/>
              <a:latin typeface="Calibri" panose="020F0502020204030204" pitchFamily="34" charset="0"/>
              <a:ea typeface="Calibri" panose="020F0502020204030204" pitchFamily="34" charset="0"/>
            </a:endParaRPr>
          </a:p>
          <a:p>
            <a:pPr algn="just">
              <a:lnSpc>
                <a:spcPct val="12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Ví dụ</a:t>
            </a:r>
            <a:r>
              <a:rPr lang="nl-NL" sz="3500">
                <a:effectLst/>
                <a:latin typeface="Cambria" panose="02040503050406030204" pitchFamily="18" charset="0"/>
                <a:ea typeface="Times New Roman" panose="02020603050405020304" pitchFamily="18" charset="0"/>
                <a:cs typeface="Times New Roman" panose="02020603050405020304" pitchFamily="18" charset="0"/>
              </a:rPr>
              <a:t>, bảng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 trường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tham chiếu đến trường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(kiểu INT) của bảng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nên giá trị của trường này cũng là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INT</a:t>
            </a:r>
            <a:r>
              <a:rPr lang="nl-NL" sz="3500">
                <a:effectLst/>
                <a:latin typeface="Cambria" panose="02040503050406030204" pitchFamily="18" charset="0"/>
                <a:ea typeface="Times New Roman" panose="02020603050405020304" pitchFamily="18" charset="0"/>
                <a:cs typeface="Times New Roman" panose="02020603050405020304" pitchFamily="18" charset="0"/>
              </a:rPr>
              <a:t> và giá trị mặc định là một số nguyên, chẳng hạn là 0.</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3248110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749C9-60B7-8155-6D49-05140C4F5D46}"/>
              </a:ext>
            </a:extLst>
          </p:cNvPr>
          <p:cNvPicPr>
            <a:picLocks noChangeAspect="1"/>
          </p:cNvPicPr>
          <p:nvPr/>
        </p:nvPicPr>
        <p:blipFill>
          <a:blip r:embed="rId2"/>
          <a:stretch>
            <a:fillRect/>
          </a:stretch>
        </p:blipFill>
        <p:spPr>
          <a:xfrm>
            <a:off x="550606" y="422787"/>
            <a:ext cx="11149781" cy="5724415"/>
          </a:xfrm>
          <a:prstGeom prst="rect">
            <a:avLst/>
          </a:prstGeom>
        </p:spPr>
      </p:pic>
    </p:spTree>
    <p:extLst>
      <p:ext uri="{BB962C8B-B14F-4D97-AF65-F5344CB8AC3E}">
        <p14:creationId xmlns:p14="http://schemas.microsoft.com/office/powerpoint/2010/main" val="329476175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D3F32-8BFD-BF09-4903-F366EDC27F87}"/>
              </a:ext>
            </a:extLst>
          </p:cNvPr>
          <p:cNvSpPr txBox="1"/>
          <p:nvPr/>
        </p:nvSpPr>
        <p:spPr>
          <a:xfrm>
            <a:off x="471339" y="50342"/>
            <a:ext cx="11189618" cy="323697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3. KHAI BÁO CÁC TRƯỜNG KHÓA</a:t>
            </a:r>
            <a:endParaRPr lang="vi-VN" sz="3500">
              <a:effectLst/>
              <a:latin typeface="Calibri" panose="020F0502020204030204" pitchFamily="34" charset="0"/>
              <a:ea typeface="Calibri" panose="020F0502020204030204" pitchFamily="34" charset="0"/>
            </a:endParaRPr>
          </a:p>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	a) Khai báo khóa chính: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idBannhac</a:t>
            </a:r>
            <a:endParaRPr lang="vi-VN" sz="3500">
              <a:effectLst/>
              <a:latin typeface="Calibri" panose="020F0502020204030204" pitchFamily="34" charset="0"/>
              <a:ea typeface="Calibri" panose="020F0502020204030204" pitchFamily="34" charset="0"/>
            </a:endParaRPr>
          </a:p>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Nháy nút phải chuột vào ô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Create new index</a:t>
            </a:r>
            <a:r>
              <a:rPr lang="nl-NL" sz="3500">
                <a:effectLst/>
                <a:latin typeface="Cambria" panose="02040503050406030204" pitchFamily="18" charset="0"/>
                <a:ea typeface="Times New Roman" panose="02020603050405020304" pitchFamily="18" charset="0"/>
                <a:cs typeface="Times New Roman" panose="02020603050405020304" pitchFamily="18" charset="0"/>
              </a:rPr>
              <a:t>,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PRIMARY</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863404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51A3867-B849-AF6A-AB0C-0805ED6ACE08}"/>
              </a:ext>
            </a:extLst>
          </p:cNvPr>
          <p:cNvGrpSpPr/>
          <p:nvPr/>
        </p:nvGrpSpPr>
        <p:grpSpPr>
          <a:xfrm>
            <a:off x="3050452" y="546070"/>
            <a:ext cx="5592103" cy="4830197"/>
            <a:chOff x="3050452" y="546070"/>
            <a:chExt cx="5592103" cy="4830197"/>
          </a:xfrm>
        </p:grpSpPr>
        <p:pic>
          <p:nvPicPr>
            <p:cNvPr id="6" name="Picture 5" descr="A screenshot of a computer&#10;&#10;Description automatically generated">
              <a:extLst>
                <a:ext uri="{FF2B5EF4-FFF2-40B4-BE49-F238E27FC236}">
                  <a16:creationId xmlns:a16="http://schemas.microsoft.com/office/drawing/2014/main" id="{E2595AAB-B0FD-C7A9-3120-3DF6E6F41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452" y="546070"/>
              <a:ext cx="5592103" cy="4830197"/>
            </a:xfrm>
            <a:prstGeom prst="rect">
              <a:avLst/>
            </a:prstGeom>
          </p:spPr>
        </p:pic>
        <p:sp>
          <p:nvSpPr>
            <p:cNvPr id="7" name="Rectangle: Rounded Corners 6">
              <a:extLst>
                <a:ext uri="{FF2B5EF4-FFF2-40B4-BE49-F238E27FC236}">
                  <a16:creationId xmlns:a16="http://schemas.microsoft.com/office/drawing/2014/main" id="{3489D9B9-3686-2EEC-C005-0788537AFE52}"/>
                </a:ext>
              </a:extLst>
            </p:cNvPr>
            <p:cNvSpPr/>
            <p:nvPr/>
          </p:nvSpPr>
          <p:spPr>
            <a:xfrm>
              <a:off x="3136490" y="3333135"/>
              <a:ext cx="2231923" cy="5014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C2A5A87F-0544-82B9-D114-1E93F619F50F}"/>
                </a:ext>
              </a:extLst>
            </p:cNvPr>
            <p:cNvSpPr/>
            <p:nvPr/>
          </p:nvSpPr>
          <p:spPr>
            <a:xfrm>
              <a:off x="6702458" y="3323151"/>
              <a:ext cx="1625465" cy="5014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80400764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08767-D7A4-94BA-7AB3-2E11ACEC8447}"/>
              </a:ext>
            </a:extLst>
          </p:cNvPr>
          <p:cNvSpPr txBox="1"/>
          <p:nvPr/>
        </p:nvSpPr>
        <p:spPr>
          <a:xfrm>
            <a:off x="650451" y="403817"/>
            <a:ext cx="11199043" cy="4044890"/>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b) Khai báo khóa chống trùng lặp</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Cặp (tenBannhac, idNhacsi) không được trùng lặp giá trị nên phải khai báo khóa cấm trùng lặp. Đánh dấu hai trường này, nháy nút phải chuột vào vùng đánh dấu và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Create new index</a:t>
            </a:r>
            <a:r>
              <a:rPr lang="nl-NL" sz="3500">
                <a:effectLst/>
                <a:latin typeface="Cambria" panose="02040503050406030204" pitchFamily="18" charset="0"/>
                <a:ea typeface="Times New Roman" panose="02020603050405020304" pitchFamily="18" charset="0"/>
                <a:cs typeface="Times New Roman" panose="02020603050405020304" pitchFamily="18" charset="0"/>
              </a:rPr>
              <a:t>,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UNIQUE</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7141768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6894E70-06CA-2A22-0171-8856EA895355}"/>
              </a:ext>
            </a:extLst>
          </p:cNvPr>
          <p:cNvGrpSpPr/>
          <p:nvPr/>
        </p:nvGrpSpPr>
        <p:grpSpPr>
          <a:xfrm>
            <a:off x="2942859" y="424328"/>
            <a:ext cx="5935670" cy="5129783"/>
            <a:chOff x="2942859" y="424328"/>
            <a:chExt cx="5935670" cy="5129783"/>
          </a:xfrm>
        </p:grpSpPr>
        <p:pic>
          <p:nvPicPr>
            <p:cNvPr id="6" name="Picture 5" descr="A screenshot of a computer&#10;&#10;Description automatically generated">
              <a:extLst>
                <a:ext uri="{FF2B5EF4-FFF2-40B4-BE49-F238E27FC236}">
                  <a16:creationId xmlns:a16="http://schemas.microsoft.com/office/drawing/2014/main" id="{55292D79-AE02-F422-0F11-193DC8CCF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859" y="424328"/>
              <a:ext cx="5935670" cy="5129783"/>
            </a:xfrm>
            <a:prstGeom prst="rect">
              <a:avLst/>
            </a:prstGeom>
          </p:spPr>
        </p:pic>
        <p:sp>
          <p:nvSpPr>
            <p:cNvPr id="7" name="Rectangle: Rounded Corners 6">
              <a:extLst>
                <a:ext uri="{FF2B5EF4-FFF2-40B4-BE49-F238E27FC236}">
                  <a16:creationId xmlns:a16="http://schemas.microsoft.com/office/drawing/2014/main" id="{D47744FB-E274-9D93-10C5-0C5BB44CA40C}"/>
                </a:ext>
              </a:extLst>
            </p:cNvPr>
            <p:cNvSpPr/>
            <p:nvPr/>
          </p:nvSpPr>
          <p:spPr>
            <a:xfrm>
              <a:off x="3028335" y="3429000"/>
              <a:ext cx="2507226" cy="4842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B88F6E0E-FF5F-4728-9A22-0F9E8AF60246}"/>
                </a:ext>
              </a:extLst>
            </p:cNvPr>
            <p:cNvSpPr/>
            <p:nvPr/>
          </p:nvSpPr>
          <p:spPr>
            <a:xfrm>
              <a:off x="6919274" y="4241276"/>
              <a:ext cx="1498646" cy="4842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28808495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3A05C9-640D-4C94-58F6-5E567A4B0794}"/>
              </a:ext>
            </a:extLst>
          </p:cNvPr>
          <p:cNvSpPr txBox="1"/>
          <p:nvPr/>
        </p:nvSpPr>
        <p:spPr>
          <a:xfrm>
            <a:off x="487051" y="397598"/>
            <a:ext cx="11180189" cy="2429063"/>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c) Khai báo các khóa ngoài </a:t>
            </a:r>
            <a:endParaRPr lang="vi-VN" sz="3500">
              <a:effectLst/>
              <a:latin typeface="Calibri" panose="020F0502020204030204" pitchFamily="34" charset="0"/>
              <a:ea typeface="Calibri" panose="020F0502020204030204" pitchFamily="34" charset="0"/>
            </a:endParaRPr>
          </a:p>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khai báo khóa ngoài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chọn thẻ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Foreign Key</a:t>
            </a:r>
            <a:r>
              <a:rPr lang="nl-NL" sz="3500">
                <a:latin typeface="Cambria" panose="02040503050406030204" pitchFamily="18" charset="0"/>
                <a:ea typeface="Times New Roman" panose="02020603050405020304" pitchFamily="18" charset="0"/>
                <a:cs typeface="Times New Roman" panose="02020603050405020304" pitchFamily="18" charset="0"/>
              </a:rPr>
              <a:t>, nháy vào </a:t>
            </a:r>
            <a:r>
              <a:rPr lang="nl-NL" sz="3500" b="1">
                <a:latin typeface="Cambria" panose="02040503050406030204" pitchFamily="18" charset="0"/>
                <a:ea typeface="Times New Roman" panose="02020603050405020304" pitchFamily="18" charset="0"/>
                <a:cs typeface="Times New Roman" panose="02020603050405020304" pitchFamily="18" charset="0"/>
              </a:rPr>
              <a:t>Thêm mới</a:t>
            </a:r>
            <a:r>
              <a:rPr lang="nl-NL" sz="3500">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7567668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56C2C2-E709-1F7C-B5A7-8FE71ED4AF9D}"/>
              </a:ext>
            </a:extLst>
          </p:cNvPr>
          <p:cNvSpPr/>
          <p:nvPr/>
        </p:nvSpPr>
        <p:spPr>
          <a:xfrm>
            <a:off x="542915" y="560824"/>
            <a:ext cx="11155441" cy="2605125"/>
          </a:xfrm>
          <a:prstGeom prst="roundRect">
            <a:avLst>
              <a:gd name="adj" fmla="val 7360"/>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tIns="0" bIns="180000">
            <a:spAutoFit/>
          </a:bodyPr>
          <a:lstStyle/>
          <a:p>
            <a:pPr marL="357188" algn="just">
              <a:lnSpc>
                <a:spcPct val="150000"/>
              </a:lnSpc>
            </a:pPr>
            <a:r>
              <a:rPr lang="vi-VN" sz="3500">
                <a:solidFill>
                  <a:srgbClr val="000000"/>
                </a:solidFill>
                <a:effectLst/>
                <a:latin typeface="Cambria" panose="02040503050406030204" pitchFamily="18" charset="0"/>
                <a:ea typeface="Times New Roman" panose="02020603050405020304" pitchFamily="18" charset="0"/>
              </a:rPr>
              <a:t>Các em đã biết, khoá ngoài có tác dụng liên kết dữ liệu giữa các bảng. Khi tạo bảng có khoá ngoài, việc thiết lập khoá ngoài được thực hiện như thế nào?</a:t>
            </a:r>
            <a:endParaRPr lang="vi-VN" sz="350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6CB2A62-3524-A5DF-18C3-AC9CDC97A531}"/>
              </a:ext>
            </a:extLst>
          </p:cNvPr>
          <p:cNvPicPr/>
          <p:nvPr/>
        </p:nvPicPr>
        <p:blipFill>
          <a:blip r:embed="rId2">
            <a:extLst>
              <a:ext uri="{28A0092B-C50C-407E-A947-70E740481C1C}">
                <a14:useLocalDpi xmlns:a14="http://schemas.microsoft.com/office/drawing/2010/main" val="0"/>
              </a:ext>
            </a:extLst>
          </a:blip>
          <a:stretch>
            <a:fillRect/>
          </a:stretch>
        </p:blipFill>
        <p:spPr>
          <a:xfrm>
            <a:off x="200025" y="400850"/>
            <a:ext cx="842622" cy="810664"/>
          </a:xfrm>
          <a:prstGeom prst="rect">
            <a:avLst/>
          </a:prstGeom>
        </p:spPr>
      </p:pic>
    </p:spTree>
    <p:extLst>
      <p:ext uri="{BB962C8B-B14F-4D97-AF65-F5344CB8AC3E}">
        <p14:creationId xmlns:p14="http://schemas.microsoft.com/office/powerpoint/2010/main" val="147597347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482951-0921-9CE4-F0C8-628E860BFF46}"/>
              </a:ext>
            </a:extLst>
          </p:cNvPr>
          <p:cNvGrpSpPr/>
          <p:nvPr/>
        </p:nvGrpSpPr>
        <p:grpSpPr>
          <a:xfrm>
            <a:off x="550606" y="412955"/>
            <a:ext cx="11120284" cy="5732375"/>
            <a:chOff x="550606" y="412955"/>
            <a:chExt cx="11120284" cy="5732375"/>
          </a:xfrm>
        </p:grpSpPr>
        <p:pic>
          <p:nvPicPr>
            <p:cNvPr id="4" name="Picture 3">
              <a:extLst>
                <a:ext uri="{FF2B5EF4-FFF2-40B4-BE49-F238E27FC236}">
                  <a16:creationId xmlns:a16="http://schemas.microsoft.com/office/drawing/2014/main" id="{85C02A29-F9F7-9611-A593-25AB472CD52A}"/>
                </a:ext>
              </a:extLst>
            </p:cNvPr>
            <p:cNvPicPr>
              <a:picLocks noChangeAspect="1"/>
            </p:cNvPicPr>
            <p:nvPr/>
          </p:nvPicPr>
          <p:blipFill>
            <a:blip r:embed="rId2"/>
            <a:stretch>
              <a:fillRect/>
            </a:stretch>
          </p:blipFill>
          <p:spPr>
            <a:xfrm>
              <a:off x="550606" y="412955"/>
              <a:ext cx="11120284" cy="5732375"/>
            </a:xfrm>
            <a:prstGeom prst="rect">
              <a:avLst/>
            </a:prstGeom>
          </p:spPr>
        </p:pic>
        <p:sp>
          <p:nvSpPr>
            <p:cNvPr id="5" name="Oval 4">
              <a:extLst>
                <a:ext uri="{FF2B5EF4-FFF2-40B4-BE49-F238E27FC236}">
                  <a16:creationId xmlns:a16="http://schemas.microsoft.com/office/drawing/2014/main" id="{5F189E7F-8B81-D69B-9064-25763559358B}"/>
                </a:ext>
              </a:extLst>
            </p:cNvPr>
            <p:cNvSpPr/>
            <p:nvPr/>
          </p:nvSpPr>
          <p:spPr>
            <a:xfrm>
              <a:off x="5633884" y="1506362"/>
              <a:ext cx="1622322" cy="5211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Oval 5">
              <a:extLst>
                <a:ext uri="{FF2B5EF4-FFF2-40B4-BE49-F238E27FC236}">
                  <a16:creationId xmlns:a16="http://schemas.microsoft.com/office/drawing/2014/main" id="{70231C2A-DD2F-8F0B-7515-45EC0EC2F922}"/>
                </a:ext>
              </a:extLst>
            </p:cNvPr>
            <p:cNvSpPr/>
            <p:nvPr/>
          </p:nvSpPr>
          <p:spPr>
            <a:xfrm>
              <a:off x="2799761" y="1913641"/>
              <a:ext cx="1244338" cy="4143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44788954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7E8D79-E707-1722-B02D-47A4CC928D83}"/>
              </a:ext>
            </a:extLst>
          </p:cNvPr>
          <p:cNvSpPr txBox="1"/>
          <p:nvPr/>
        </p:nvSpPr>
        <p:spPr>
          <a:xfrm>
            <a:off x="463484" y="409122"/>
            <a:ext cx="11159765" cy="1621149"/>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Nháy chuột vào ô dưới dòng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Columns</a:t>
            </a:r>
            <a:r>
              <a:rPr lang="nl-NL" sz="3500">
                <a:effectLst/>
                <a:latin typeface="Cambria" panose="02040503050406030204" pitchFamily="18" charset="0"/>
                <a:ea typeface="Times New Roman" panose="02020603050405020304" pitchFamily="18" charset="0"/>
                <a:cs typeface="Times New Roman" panose="02020603050405020304" pitchFamily="18" charset="0"/>
              </a:rPr>
              <a:t> và chọn trường khóa ngoài là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rồi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OK</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5230753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08BC19D-06DB-86A9-5CC2-DB4DF9E87F26}"/>
              </a:ext>
            </a:extLst>
          </p:cNvPr>
          <p:cNvGrpSpPr/>
          <p:nvPr/>
        </p:nvGrpSpPr>
        <p:grpSpPr>
          <a:xfrm>
            <a:off x="565608" y="433633"/>
            <a:ext cx="11104776" cy="5711697"/>
            <a:chOff x="0" y="712669"/>
            <a:chExt cx="12192000" cy="5432661"/>
          </a:xfrm>
        </p:grpSpPr>
        <p:pic>
          <p:nvPicPr>
            <p:cNvPr id="4" name="Picture 3">
              <a:extLst>
                <a:ext uri="{FF2B5EF4-FFF2-40B4-BE49-F238E27FC236}">
                  <a16:creationId xmlns:a16="http://schemas.microsoft.com/office/drawing/2014/main" id="{E641068E-21E1-F757-AA1F-5A29CD2C1BE9}"/>
                </a:ext>
              </a:extLst>
            </p:cNvPr>
            <p:cNvPicPr>
              <a:picLocks noChangeAspect="1"/>
            </p:cNvPicPr>
            <p:nvPr/>
          </p:nvPicPr>
          <p:blipFill>
            <a:blip r:embed="rId2"/>
            <a:stretch>
              <a:fillRect/>
            </a:stretch>
          </p:blipFill>
          <p:spPr>
            <a:xfrm>
              <a:off x="0" y="712669"/>
              <a:ext cx="12192000" cy="5432661"/>
            </a:xfrm>
            <a:prstGeom prst="rect">
              <a:avLst/>
            </a:prstGeom>
          </p:spPr>
        </p:pic>
        <p:sp>
          <p:nvSpPr>
            <p:cNvPr id="5" name="Oval 4">
              <a:extLst>
                <a:ext uri="{FF2B5EF4-FFF2-40B4-BE49-F238E27FC236}">
                  <a16:creationId xmlns:a16="http://schemas.microsoft.com/office/drawing/2014/main" id="{3030DF0F-F9B5-3152-BAD7-D1CB9F56B2C0}"/>
                </a:ext>
              </a:extLst>
            </p:cNvPr>
            <p:cNvSpPr/>
            <p:nvPr/>
          </p:nvSpPr>
          <p:spPr>
            <a:xfrm>
              <a:off x="5533534" y="1998482"/>
              <a:ext cx="2215299" cy="21681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71718242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AF59E6-7E2E-060F-3A03-AA910248BE80}"/>
              </a:ext>
            </a:extLst>
          </p:cNvPr>
          <p:cNvSpPr txBox="1"/>
          <p:nvPr/>
        </p:nvSpPr>
        <p:spPr>
          <a:xfrm>
            <a:off x="510617" y="939152"/>
            <a:ext cx="11018365" cy="1621149"/>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Nháy chuột vào ô phía dưới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Refenrence table</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chọn bảng tham chiếu là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4593333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E9C415E-5260-6AA4-252A-83C017DDF8ED}"/>
              </a:ext>
            </a:extLst>
          </p:cNvPr>
          <p:cNvGrpSpPr/>
          <p:nvPr/>
        </p:nvGrpSpPr>
        <p:grpSpPr>
          <a:xfrm>
            <a:off x="560438" y="442453"/>
            <a:ext cx="11149781" cy="5702878"/>
            <a:chOff x="560438" y="442453"/>
            <a:chExt cx="11149781" cy="5702878"/>
          </a:xfrm>
        </p:grpSpPr>
        <p:pic>
          <p:nvPicPr>
            <p:cNvPr id="4" name="Picture 3">
              <a:extLst>
                <a:ext uri="{FF2B5EF4-FFF2-40B4-BE49-F238E27FC236}">
                  <a16:creationId xmlns:a16="http://schemas.microsoft.com/office/drawing/2014/main" id="{FE25A7BE-418E-AD04-D2BC-9F3DBAE5BF78}"/>
                </a:ext>
              </a:extLst>
            </p:cNvPr>
            <p:cNvPicPr>
              <a:picLocks noChangeAspect="1"/>
            </p:cNvPicPr>
            <p:nvPr/>
          </p:nvPicPr>
          <p:blipFill>
            <a:blip r:embed="rId2"/>
            <a:stretch>
              <a:fillRect/>
            </a:stretch>
          </p:blipFill>
          <p:spPr>
            <a:xfrm>
              <a:off x="560438" y="442453"/>
              <a:ext cx="11149781" cy="5702878"/>
            </a:xfrm>
            <a:prstGeom prst="rect">
              <a:avLst/>
            </a:prstGeom>
            <a:ln>
              <a:solidFill>
                <a:schemeClr val="tx1"/>
              </a:solidFill>
            </a:ln>
          </p:spPr>
        </p:pic>
        <p:sp>
          <p:nvSpPr>
            <p:cNvPr id="5" name="Oval 4">
              <a:extLst>
                <a:ext uri="{FF2B5EF4-FFF2-40B4-BE49-F238E27FC236}">
                  <a16:creationId xmlns:a16="http://schemas.microsoft.com/office/drawing/2014/main" id="{8FE930F6-F8DC-F2FE-966D-EDD062913DBC}"/>
                </a:ext>
              </a:extLst>
            </p:cNvPr>
            <p:cNvSpPr/>
            <p:nvPr/>
          </p:nvSpPr>
          <p:spPr>
            <a:xfrm>
              <a:off x="6966408" y="1923067"/>
              <a:ext cx="1941922" cy="12066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69662069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EDBB97-2658-4342-E7E8-D0CEF200100E}"/>
              </a:ext>
            </a:extLst>
          </p:cNvPr>
          <p:cNvSpPr txBox="1"/>
          <p:nvPr/>
        </p:nvSpPr>
        <p:spPr>
          <a:xfrm>
            <a:off x="493336" y="-119431"/>
            <a:ext cx="11224182" cy="813236"/>
          </a:xfrm>
          <a:prstGeom prst="rect">
            <a:avLst/>
          </a:prstGeom>
          <a:noFill/>
        </p:spPr>
        <p:txBody>
          <a:bodyPr wrap="square">
            <a:spAutoFit/>
          </a:bodyPr>
          <a:lstStyle/>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Tiếp theo chọn trường tham chiếu trong bảng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A2A171D7-84A3-C43F-3DE6-0D9C2E9AB1DD}"/>
              </a:ext>
            </a:extLst>
          </p:cNvPr>
          <p:cNvGrpSpPr/>
          <p:nvPr/>
        </p:nvGrpSpPr>
        <p:grpSpPr>
          <a:xfrm>
            <a:off x="688258" y="765990"/>
            <a:ext cx="10911273" cy="5379340"/>
            <a:chOff x="688258" y="765990"/>
            <a:chExt cx="10911273" cy="5379340"/>
          </a:xfrm>
        </p:grpSpPr>
        <p:grpSp>
          <p:nvGrpSpPr>
            <p:cNvPr id="7" name="Group 6">
              <a:extLst>
                <a:ext uri="{FF2B5EF4-FFF2-40B4-BE49-F238E27FC236}">
                  <a16:creationId xmlns:a16="http://schemas.microsoft.com/office/drawing/2014/main" id="{C9CF1403-9719-73A1-64B7-E5872F56F80C}"/>
                </a:ext>
              </a:extLst>
            </p:cNvPr>
            <p:cNvGrpSpPr/>
            <p:nvPr/>
          </p:nvGrpSpPr>
          <p:grpSpPr>
            <a:xfrm>
              <a:off x="688258" y="765990"/>
              <a:ext cx="10911273" cy="5379340"/>
              <a:chOff x="688258" y="765990"/>
              <a:chExt cx="10911273" cy="5379340"/>
            </a:xfrm>
          </p:grpSpPr>
          <p:pic>
            <p:nvPicPr>
              <p:cNvPr id="5" name="Picture 4">
                <a:extLst>
                  <a:ext uri="{FF2B5EF4-FFF2-40B4-BE49-F238E27FC236}">
                    <a16:creationId xmlns:a16="http://schemas.microsoft.com/office/drawing/2014/main" id="{52C5CC0B-FB89-08F5-0918-51E897BBB8B2}"/>
                  </a:ext>
                </a:extLst>
              </p:cNvPr>
              <p:cNvPicPr>
                <a:picLocks noChangeAspect="1"/>
              </p:cNvPicPr>
              <p:nvPr/>
            </p:nvPicPr>
            <p:blipFill>
              <a:blip r:embed="rId2"/>
              <a:stretch>
                <a:fillRect/>
              </a:stretch>
            </p:blipFill>
            <p:spPr>
              <a:xfrm>
                <a:off x="688258" y="765990"/>
                <a:ext cx="10911273" cy="5379340"/>
              </a:xfrm>
              <a:prstGeom prst="rect">
                <a:avLst/>
              </a:prstGeom>
            </p:spPr>
          </p:pic>
          <p:sp>
            <p:nvSpPr>
              <p:cNvPr id="6" name="Oval 5">
                <a:extLst>
                  <a:ext uri="{FF2B5EF4-FFF2-40B4-BE49-F238E27FC236}">
                    <a16:creationId xmlns:a16="http://schemas.microsoft.com/office/drawing/2014/main" id="{41C716DB-2AAF-5DDB-1C57-7F0A37A096F4}"/>
                  </a:ext>
                </a:extLst>
              </p:cNvPr>
              <p:cNvSpPr/>
              <p:nvPr/>
            </p:nvSpPr>
            <p:spPr>
              <a:xfrm>
                <a:off x="8416413" y="2015613"/>
                <a:ext cx="1691148" cy="18870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 name="Oval 7">
              <a:extLst>
                <a:ext uri="{FF2B5EF4-FFF2-40B4-BE49-F238E27FC236}">
                  <a16:creationId xmlns:a16="http://schemas.microsoft.com/office/drawing/2014/main" id="{EB0662C6-AEB3-545E-2DC2-031A05076131}"/>
                </a:ext>
              </a:extLst>
            </p:cNvPr>
            <p:cNvSpPr/>
            <p:nvPr/>
          </p:nvSpPr>
          <p:spPr>
            <a:xfrm>
              <a:off x="4392891" y="5015060"/>
              <a:ext cx="876693" cy="5656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43612243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5D78E4-E58F-03E6-9D4A-CFD79B7FA4BB}"/>
              </a:ext>
            </a:extLst>
          </p:cNvPr>
          <p:cNvSpPr txBox="1"/>
          <p:nvPr/>
        </p:nvSpPr>
        <p:spPr>
          <a:xfrm>
            <a:off x="477624" y="939154"/>
            <a:ext cx="11180189" cy="1621149"/>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Calibri" panose="020F0502020204030204" pitchFamily="34" charset="0"/>
              </a:rPr>
              <a:t>Cuối cùng nháy chuột chọn </a:t>
            </a:r>
            <a:r>
              <a:rPr lang="nl-NL" sz="3500" b="1">
                <a:effectLst/>
                <a:latin typeface="Cambria" panose="02040503050406030204" pitchFamily="18" charset="0"/>
                <a:ea typeface="Calibri" panose="020F0502020204030204" pitchFamily="34" charset="0"/>
              </a:rPr>
              <a:t>Lưu</a:t>
            </a:r>
            <a:r>
              <a:rPr lang="nl-NL" sz="3500">
                <a:effectLst/>
                <a:latin typeface="Cambria" panose="02040503050406030204" pitchFamily="18" charset="0"/>
                <a:ea typeface="Calibri" panose="020F0502020204030204" pitchFamily="34" charset="0"/>
              </a:rPr>
              <a:t> để kết thúc khai báo và khởi tạo bảng </a:t>
            </a:r>
            <a:r>
              <a:rPr lang="nl-NL" sz="3500" b="1">
                <a:effectLst/>
                <a:latin typeface="Cambria" panose="02040503050406030204" pitchFamily="18" charset="0"/>
                <a:ea typeface="Calibri" panose="020F0502020204030204" pitchFamily="34" charset="0"/>
              </a:rPr>
              <a:t>bannhac</a:t>
            </a:r>
            <a:r>
              <a:rPr lang="nl-NL" sz="3500">
                <a:effectLst/>
                <a:latin typeface="Cambria" panose="02040503050406030204" pitchFamily="18" charset="0"/>
                <a:ea typeface="Calibri" panose="020F0502020204030204" pitchFamily="34" charset="0"/>
              </a:rPr>
              <a:t>.</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1750714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641106-1091-6F1B-2B9D-34A6713CAE70}"/>
              </a:ext>
            </a:extLst>
          </p:cNvPr>
          <p:cNvSpPr txBox="1"/>
          <p:nvPr/>
        </p:nvSpPr>
        <p:spPr>
          <a:xfrm>
            <a:off x="2113281" y="1467624"/>
            <a:ext cx="9810586" cy="872011"/>
          </a:xfrm>
          <a:prstGeom prst="rect">
            <a:avLst/>
          </a:prstGeom>
          <a:solidFill>
            <a:schemeClr val="accent2">
              <a:lumMod val="40000"/>
              <a:lumOff val="60000"/>
            </a:schemeClr>
          </a:solidFill>
        </p:spPr>
        <p:txBody>
          <a:bodyPr wrap="square" tIns="0" bIns="180000">
            <a:spAutoFit/>
          </a:bodyPr>
          <a:lstStyle/>
          <a:p>
            <a:pPr algn="just">
              <a:lnSpc>
                <a:spcPct val="150000"/>
              </a:lnSpc>
              <a:tabLst>
                <a:tab pos="252095" algn="l"/>
              </a:tabLst>
            </a:pPr>
            <a:r>
              <a:rPr lang="vi-VN" sz="3400" b="1">
                <a:solidFill>
                  <a:srgbClr val="C00000"/>
                </a:solidFill>
                <a:effectLst/>
                <a:latin typeface="Cambria" panose="02040503050406030204" pitchFamily="18" charset="0"/>
                <a:ea typeface="Times New Roman" panose="02020603050405020304" pitchFamily="18" charset="0"/>
              </a:rPr>
              <a:t>Luyện tập </a:t>
            </a:r>
            <a:r>
              <a:rPr lang="en-US" sz="3400" b="1">
                <a:solidFill>
                  <a:srgbClr val="C00000"/>
                </a:solidFill>
                <a:effectLst/>
                <a:latin typeface="Cambria" panose="02040503050406030204" pitchFamily="18" charset="0"/>
                <a:ea typeface="Times New Roman" panose="02020603050405020304" pitchFamily="18" charset="0"/>
              </a:rPr>
              <a:t>(</a:t>
            </a:r>
            <a:r>
              <a:rPr lang="vi-VN" sz="3400" b="1">
                <a:solidFill>
                  <a:srgbClr val="C00000"/>
                </a:solidFill>
                <a:effectLst/>
                <a:latin typeface="Cambria" panose="02040503050406030204" pitchFamily="18" charset="0"/>
                <a:ea typeface="Times New Roman" panose="02020603050405020304" pitchFamily="18" charset="0"/>
              </a:rPr>
              <a:t>trang 99</a:t>
            </a:r>
            <a:r>
              <a:rPr lang="en-US" sz="3400" b="1">
                <a:solidFill>
                  <a:srgbClr val="C00000"/>
                </a:solidFill>
                <a:effectLst/>
                <a:latin typeface="Cambria" panose="02040503050406030204" pitchFamily="18" charset="0"/>
                <a:ea typeface="Times New Roman" panose="02020603050405020304" pitchFamily="18" charset="0"/>
              </a:rPr>
              <a:t>):</a:t>
            </a:r>
            <a:r>
              <a:rPr lang="vi-VN" sz="3400">
                <a:solidFill>
                  <a:srgbClr val="C00000"/>
                </a:solidFill>
                <a:effectLst/>
                <a:latin typeface="Cambria" panose="02040503050406030204" pitchFamily="18" charset="0"/>
                <a:ea typeface="Times New Roman" panose="02020603050405020304" pitchFamily="18" charset="0"/>
              </a:rPr>
              <a:t> </a:t>
            </a:r>
            <a:r>
              <a:rPr lang="vi-VN" sz="3400">
                <a:solidFill>
                  <a:srgbClr val="000000"/>
                </a:solidFill>
                <a:effectLst/>
                <a:latin typeface="Cambria" panose="02040503050406030204" pitchFamily="18" charset="0"/>
                <a:ea typeface="Times New Roman" panose="02020603050405020304" pitchFamily="18" charset="0"/>
              </a:rPr>
              <a:t>Hãy tạo lập bảng </a:t>
            </a:r>
            <a:r>
              <a:rPr lang="vi-VN" sz="3400" b="1">
                <a:solidFill>
                  <a:srgbClr val="000000"/>
                </a:solidFill>
                <a:effectLst/>
                <a:latin typeface="Cambria" panose="02040503050406030204" pitchFamily="18" charset="0"/>
                <a:ea typeface="Times New Roman" panose="02020603050405020304" pitchFamily="18" charset="0"/>
              </a:rPr>
              <a:t>banthuam</a:t>
            </a:r>
            <a:r>
              <a:rPr lang="vi-VN" sz="3400">
                <a:solidFill>
                  <a:srgbClr val="000000"/>
                </a:solidFill>
                <a:effectLst/>
                <a:latin typeface="Cambria" panose="02040503050406030204" pitchFamily="18" charset="0"/>
                <a:ea typeface="Times New Roman" panose="02020603050405020304" pitchFamily="18" charset="0"/>
              </a:rPr>
              <a:t>.</a:t>
            </a:r>
            <a:endParaRPr lang="vi-VN" sz="34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833D76D9-37C5-B4FF-51A2-1DFFE2495FB3}"/>
              </a:ext>
            </a:extLst>
          </p:cNvPr>
          <p:cNvPicPr>
            <a:picLocks noChangeAspect="1"/>
          </p:cNvPicPr>
          <p:nvPr/>
        </p:nvPicPr>
        <p:blipFill>
          <a:blip r:embed="rId2"/>
          <a:stretch>
            <a:fillRect/>
          </a:stretch>
        </p:blipFill>
        <p:spPr>
          <a:xfrm>
            <a:off x="5067795" y="2668802"/>
            <a:ext cx="3587482" cy="3186276"/>
          </a:xfrm>
          <a:prstGeom prst="rect">
            <a:avLst/>
          </a:prstGeom>
        </p:spPr>
      </p:pic>
      <p:pic>
        <p:nvPicPr>
          <p:cNvPr id="5" name="Picture 4">
            <a:extLst>
              <a:ext uri="{FF2B5EF4-FFF2-40B4-BE49-F238E27FC236}">
                <a16:creationId xmlns:a16="http://schemas.microsoft.com/office/drawing/2014/main" id="{7F8EDFED-A80E-794F-BAA1-7E13801925D1}"/>
              </a:ext>
            </a:extLst>
          </p:cNvPr>
          <p:cNvPicPr>
            <a:picLocks noChangeAspect="1"/>
          </p:cNvPicPr>
          <p:nvPr/>
        </p:nvPicPr>
        <p:blipFill>
          <a:blip r:embed="rId3"/>
          <a:stretch>
            <a:fillRect/>
          </a:stretch>
        </p:blipFill>
        <p:spPr>
          <a:xfrm>
            <a:off x="268134" y="350763"/>
            <a:ext cx="1790700" cy="1762125"/>
          </a:xfrm>
          <a:prstGeom prst="rect">
            <a:avLst/>
          </a:prstGeom>
        </p:spPr>
      </p:pic>
    </p:spTree>
    <p:extLst>
      <p:ext uri="{BB962C8B-B14F-4D97-AF65-F5344CB8AC3E}">
        <p14:creationId xmlns:p14="http://schemas.microsoft.com/office/powerpoint/2010/main" val="395506737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7843B3-F4DF-4B89-2BC9-790F3463CC97}"/>
              </a:ext>
            </a:extLst>
          </p:cNvPr>
          <p:cNvSpPr txBox="1"/>
          <p:nvPr/>
        </p:nvSpPr>
        <p:spPr>
          <a:xfrm>
            <a:off x="518475" y="404129"/>
            <a:ext cx="11236750" cy="2418675"/>
          </a:xfrm>
          <a:prstGeom prst="rect">
            <a:avLst/>
          </a:prstGeom>
          <a:noFill/>
        </p:spPr>
        <p:txBody>
          <a:bodyPr wrap="square">
            <a:spAutoFit/>
          </a:bodyPr>
          <a:lstStyle/>
          <a:p>
            <a:pPr algn="ctr">
              <a:lnSpc>
                <a:spcPct val="150000"/>
              </a:lnSpc>
              <a:tabLst>
                <a:tab pos="252095" algn="l"/>
              </a:tabLst>
            </a:pPr>
            <a:r>
              <a:rPr lang="en-US" sz="3500" b="1" u="sng">
                <a:solidFill>
                  <a:srgbClr val="C00000"/>
                </a:solidFill>
                <a:effectLst/>
                <a:latin typeface="Cambria" panose="02040503050406030204" pitchFamily="18" charset="0"/>
                <a:ea typeface="Times New Roman" panose="02020603050405020304" pitchFamily="18" charset="0"/>
              </a:rPr>
              <a:t>Gợi ý cách thực hiện</a:t>
            </a:r>
            <a:r>
              <a:rPr lang="en-US" sz="3500" b="1">
                <a:solidFill>
                  <a:srgbClr val="C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Nháy chuột phải vào vùng trắng bên dưới các CSDL đã có, chọn </a:t>
            </a:r>
            <a:r>
              <a:rPr lang="en-US" sz="3500" b="1">
                <a:solidFill>
                  <a:srgbClr val="000000"/>
                </a:solidFill>
                <a:effectLst/>
                <a:latin typeface="Cambria" panose="02040503050406030204" pitchFamily="18" charset="0"/>
                <a:ea typeface="Times New Roman" panose="02020603050405020304" pitchFamily="18" charset="0"/>
              </a:rPr>
              <a:t>Tạo mới</a:t>
            </a:r>
            <a:r>
              <a:rPr lang="en-US" sz="3500">
                <a:solidFill>
                  <a:srgbClr val="000000"/>
                </a:solidFill>
                <a:effectLst/>
                <a:latin typeface="Cambria" panose="02040503050406030204" pitchFamily="18" charset="0"/>
                <a:ea typeface="Times New Roman" panose="02020603050405020304" pitchFamily="18" charset="0"/>
              </a:rPr>
              <a:t>, chọn </a:t>
            </a:r>
            <a:r>
              <a:rPr lang="en-US" sz="3500" b="1">
                <a:solidFill>
                  <a:srgbClr val="000000"/>
                </a:solidFill>
                <a:effectLst/>
                <a:latin typeface="Cambria" panose="02040503050406030204" pitchFamily="18" charset="0"/>
                <a:ea typeface="Times New Roman" panose="02020603050405020304" pitchFamily="18" charset="0"/>
              </a:rPr>
              <a:t>Table</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380319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837550-D37F-53A7-4C2C-12D839C21132}"/>
              </a:ext>
            </a:extLst>
          </p:cNvPr>
          <p:cNvPicPr>
            <a:picLocks noChangeAspect="1"/>
          </p:cNvPicPr>
          <p:nvPr/>
        </p:nvPicPr>
        <p:blipFill>
          <a:blip r:embed="rId2"/>
          <a:stretch>
            <a:fillRect/>
          </a:stretch>
        </p:blipFill>
        <p:spPr>
          <a:xfrm>
            <a:off x="590314" y="293032"/>
            <a:ext cx="6351260" cy="5983390"/>
          </a:xfrm>
          <a:prstGeom prst="rect">
            <a:avLst/>
          </a:prstGeom>
          <a:ln>
            <a:solidFill>
              <a:schemeClr val="tx1"/>
            </a:solidFill>
          </a:ln>
        </p:spPr>
      </p:pic>
      <p:sp>
        <p:nvSpPr>
          <p:cNvPr id="4" name="TextBox 3">
            <a:extLst>
              <a:ext uri="{FF2B5EF4-FFF2-40B4-BE49-F238E27FC236}">
                <a16:creationId xmlns:a16="http://schemas.microsoft.com/office/drawing/2014/main" id="{C9F9B9CA-BDBF-E361-1825-5B3A0F1DB6C1}"/>
              </a:ext>
            </a:extLst>
          </p:cNvPr>
          <p:cNvSpPr txBox="1"/>
          <p:nvPr/>
        </p:nvSpPr>
        <p:spPr>
          <a:xfrm>
            <a:off x="7346623" y="875470"/>
            <a:ext cx="4342614" cy="4559646"/>
          </a:xfrm>
          <a:prstGeom prst="rect">
            <a:avLst/>
          </a:prstGeom>
          <a:noFill/>
        </p:spPr>
        <p:txBody>
          <a:bodyPr wrap="square">
            <a:spAutoFit/>
          </a:bodyPr>
          <a:lstStyle/>
          <a:p>
            <a:pPr>
              <a:lnSpc>
                <a:spcPct val="12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Nhập tên bảng là </a:t>
            </a:r>
            <a:r>
              <a:rPr lang="en-US" sz="3500" b="1">
                <a:solidFill>
                  <a:srgbClr val="000000"/>
                </a:solidFill>
                <a:effectLst/>
                <a:latin typeface="Cambria" panose="02040503050406030204" pitchFamily="18" charset="0"/>
                <a:ea typeface="Times New Roman" panose="02020603050405020304" pitchFamily="18" charset="0"/>
              </a:rPr>
              <a:t>banthuam</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nSpc>
                <a:spcPct val="12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Nháy vào </a:t>
            </a:r>
            <a:r>
              <a:rPr lang="en-US" sz="3500" b="1">
                <a:solidFill>
                  <a:srgbClr val="000000"/>
                </a:solidFill>
                <a:effectLst/>
                <a:latin typeface="Cambria" panose="02040503050406030204" pitchFamily="18" charset="0"/>
                <a:ea typeface="Times New Roman" panose="02020603050405020304" pitchFamily="18" charset="0"/>
              </a:rPr>
              <a:t>Thêm mới</a:t>
            </a:r>
            <a:r>
              <a:rPr lang="en-US" sz="3500">
                <a:solidFill>
                  <a:srgbClr val="000000"/>
                </a:solidFill>
                <a:effectLst/>
                <a:latin typeface="Cambria" panose="02040503050406030204" pitchFamily="18" charset="0"/>
                <a:ea typeface="Times New Roman" panose="02020603050405020304" pitchFamily="18" charset="0"/>
              </a:rPr>
              <a:t> để thêm các trường </a:t>
            </a:r>
            <a:r>
              <a:rPr lang="en-US" sz="3500" b="1">
                <a:solidFill>
                  <a:srgbClr val="000000"/>
                </a:solidFill>
                <a:effectLst/>
                <a:latin typeface="Cambria" panose="02040503050406030204" pitchFamily="18" charset="0"/>
                <a:ea typeface="Times New Roman" panose="02020603050405020304" pitchFamily="18" charset="0"/>
              </a:rPr>
              <a:t>idBanthuam</a:t>
            </a:r>
            <a:r>
              <a:rPr lang="en-US" sz="3500">
                <a:solidFill>
                  <a:srgbClr val="000000"/>
                </a:solidFill>
                <a:effectLst/>
                <a:latin typeface="Cambria" panose="02040503050406030204" pitchFamily="18" charset="0"/>
                <a:ea typeface="Times New Roman" panose="02020603050405020304" pitchFamily="18" charset="0"/>
              </a:rPr>
              <a:t>, </a:t>
            </a:r>
            <a:r>
              <a:rPr lang="en-US" sz="3500" b="1">
                <a:solidFill>
                  <a:srgbClr val="000000"/>
                </a:solidFill>
                <a:effectLst/>
                <a:latin typeface="Cambria" panose="02040503050406030204" pitchFamily="18" charset="0"/>
                <a:ea typeface="Times New Roman" panose="02020603050405020304" pitchFamily="18" charset="0"/>
              </a:rPr>
              <a:t>idBannhac</a:t>
            </a:r>
            <a:r>
              <a:rPr lang="en-US" sz="3500">
                <a:solidFill>
                  <a:srgbClr val="000000"/>
                </a:solidFill>
                <a:effectLst/>
                <a:latin typeface="Cambria" panose="02040503050406030204" pitchFamily="18" charset="0"/>
                <a:ea typeface="Times New Roman" panose="02020603050405020304" pitchFamily="18" charset="0"/>
              </a:rPr>
              <a:t>, </a:t>
            </a:r>
            <a:r>
              <a:rPr lang="en-US" sz="3500" b="1">
                <a:solidFill>
                  <a:srgbClr val="000000"/>
                </a:solidFill>
                <a:effectLst/>
                <a:latin typeface="Cambria" panose="02040503050406030204" pitchFamily="18" charset="0"/>
                <a:ea typeface="Times New Roman" panose="02020603050405020304" pitchFamily="18" charset="0"/>
              </a:rPr>
              <a:t>idCasi</a:t>
            </a:r>
            <a:r>
              <a:rPr lang="en-US" sz="3500">
                <a:solidFill>
                  <a:srgbClr val="000000"/>
                </a:solidFill>
                <a:effectLst/>
                <a:latin typeface="Cambria" panose="02040503050406030204" pitchFamily="18" charset="0"/>
                <a:ea typeface="Times New Roman" panose="02020603050405020304" pitchFamily="18" charset="0"/>
              </a:rPr>
              <a:t> như hình bên dưới.</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586824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heel(1)">
                                      <p:cBhvr>
                                        <p:cTn id="18"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A2F567-303D-0362-55C9-C9A26B8408FC}"/>
              </a:ext>
            </a:extLst>
          </p:cNvPr>
          <p:cNvSpPr txBox="1"/>
          <p:nvPr/>
        </p:nvSpPr>
        <p:spPr>
          <a:xfrm>
            <a:off x="499622" y="420852"/>
            <a:ext cx="11227322" cy="2418675"/>
          </a:xfrm>
          <a:prstGeom prst="rect">
            <a:avLst/>
          </a:prstGeom>
          <a:noFill/>
        </p:spPr>
        <p:txBody>
          <a:bodyPr wrap="square">
            <a:spAutoFit/>
          </a:bodyPr>
          <a:lstStyle/>
          <a:p>
            <a:pPr algn="ctr">
              <a:lnSpc>
                <a:spcPct val="150000"/>
              </a:lnSpc>
              <a:tabLst>
                <a:tab pos="252095" algn="l"/>
              </a:tabLst>
            </a:pPr>
            <a:r>
              <a:rPr lang="en-US" sz="3500" b="1" u="sng">
                <a:solidFill>
                  <a:srgbClr val="00B050"/>
                </a:solidFill>
                <a:effectLst/>
                <a:latin typeface="Cambria" panose="02040503050406030204" pitchFamily="18" charset="0"/>
                <a:ea typeface="Times New Roman" panose="02020603050405020304" pitchFamily="18" charset="0"/>
              </a:rPr>
              <a:t>Gợi ý cách thực hiện</a:t>
            </a:r>
            <a:r>
              <a:rPr lang="en-US" sz="3500" b="1">
                <a:solidFill>
                  <a:srgbClr val="00B05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Khi tạo bảng có khoá ngoài, việc thiết lập khoá ngoài được thực hiện như </a:t>
            </a:r>
            <a:r>
              <a:rPr lang="en-US" sz="3500">
                <a:solidFill>
                  <a:srgbClr val="000000"/>
                </a:solidFill>
                <a:effectLst/>
                <a:latin typeface="Cambria" panose="02040503050406030204" pitchFamily="18" charset="0"/>
                <a:ea typeface="Times New Roman" panose="02020603050405020304" pitchFamily="18" charset="0"/>
              </a:rPr>
              <a:t>sau:</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45116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1C7F23-9AD7-AE5A-02DF-1F2A27D02D41}"/>
              </a:ext>
            </a:extLst>
          </p:cNvPr>
          <p:cNvPicPr>
            <a:picLocks noChangeAspect="1"/>
          </p:cNvPicPr>
          <p:nvPr/>
        </p:nvPicPr>
        <p:blipFill>
          <a:blip r:embed="rId2"/>
          <a:stretch>
            <a:fillRect/>
          </a:stretch>
        </p:blipFill>
        <p:spPr>
          <a:xfrm>
            <a:off x="443508" y="285381"/>
            <a:ext cx="11304984" cy="3912993"/>
          </a:xfrm>
          <a:prstGeom prst="rect">
            <a:avLst/>
          </a:prstGeom>
          <a:ln>
            <a:solidFill>
              <a:schemeClr val="tx1"/>
            </a:solidFill>
          </a:ln>
        </p:spPr>
      </p:pic>
      <p:sp>
        <p:nvSpPr>
          <p:cNvPr id="4" name="TextBox 3">
            <a:extLst>
              <a:ext uri="{FF2B5EF4-FFF2-40B4-BE49-F238E27FC236}">
                <a16:creationId xmlns:a16="http://schemas.microsoft.com/office/drawing/2014/main" id="{352BC9E6-E666-9E28-8D05-98B13F1BA57C}"/>
              </a:ext>
            </a:extLst>
          </p:cNvPr>
          <p:cNvSpPr txBox="1"/>
          <p:nvPr/>
        </p:nvSpPr>
        <p:spPr>
          <a:xfrm>
            <a:off x="443507" y="4255746"/>
            <a:ext cx="11304983" cy="1974323"/>
          </a:xfrm>
          <a:prstGeom prst="rect">
            <a:avLst/>
          </a:prstGeom>
          <a:noFill/>
        </p:spPr>
        <p:txBody>
          <a:bodyPr wrap="square">
            <a:spAutoFit/>
          </a:bodyPr>
          <a:lstStyle/>
          <a:p>
            <a:pPr algn="just">
              <a:lnSpc>
                <a:spcPct val="12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Nháy chuột phải vào bên trái trường </a:t>
            </a:r>
            <a:r>
              <a:rPr lang="en-US" sz="3500" b="1">
                <a:solidFill>
                  <a:srgbClr val="000000"/>
                </a:solidFill>
                <a:effectLst/>
                <a:latin typeface="Cambria" panose="02040503050406030204" pitchFamily="18" charset="0"/>
                <a:ea typeface="Times New Roman" panose="02020603050405020304" pitchFamily="18" charset="0"/>
              </a:rPr>
              <a:t>idBanthuam</a:t>
            </a:r>
            <a:r>
              <a:rPr lang="en-US" sz="3500">
                <a:solidFill>
                  <a:srgbClr val="000000"/>
                </a:solidFill>
                <a:effectLst/>
                <a:latin typeface="Cambria" panose="02040503050406030204" pitchFamily="18" charset="0"/>
                <a:ea typeface="Times New Roman" panose="02020603050405020304" pitchFamily="18" charset="0"/>
              </a:rPr>
              <a:t>, chọn </a:t>
            </a:r>
            <a:r>
              <a:rPr lang="en-US" sz="3500" b="1">
                <a:solidFill>
                  <a:srgbClr val="000000"/>
                </a:solidFill>
                <a:effectLst/>
                <a:latin typeface="Cambria" panose="02040503050406030204" pitchFamily="18" charset="0"/>
                <a:ea typeface="Times New Roman" panose="02020603050405020304" pitchFamily="18" charset="0"/>
              </a:rPr>
              <a:t>Create new index</a:t>
            </a:r>
            <a:r>
              <a:rPr lang="en-US" sz="3500">
                <a:solidFill>
                  <a:srgbClr val="000000"/>
                </a:solidFill>
                <a:effectLst/>
                <a:latin typeface="Cambria" panose="02040503050406030204" pitchFamily="18" charset="0"/>
                <a:ea typeface="Times New Roman" panose="02020603050405020304" pitchFamily="18" charset="0"/>
              </a:rPr>
              <a:t>, chọn </a:t>
            </a:r>
            <a:r>
              <a:rPr lang="en-US" sz="3500" b="1">
                <a:solidFill>
                  <a:srgbClr val="000000"/>
                </a:solidFill>
                <a:effectLst/>
                <a:latin typeface="Cambria" panose="02040503050406030204" pitchFamily="18" charset="0"/>
                <a:ea typeface="Times New Roman" panose="02020603050405020304" pitchFamily="18" charset="0"/>
              </a:rPr>
              <a:t>PRIMARY</a:t>
            </a:r>
            <a:r>
              <a:rPr lang="en-US" sz="3500">
                <a:solidFill>
                  <a:srgbClr val="000000"/>
                </a:solidFill>
                <a:effectLst/>
                <a:latin typeface="Cambria" panose="02040503050406030204" pitchFamily="18" charset="0"/>
                <a:ea typeface="Times New Roman" panose="02020603050405020304" pitchFamily="18" charset="0"/>
              </a:rPr>
              <a:t> để khoá chính cho trường </a:t>
            </a:r>
            <a:r>
              <a:rPr lang="en-US" sz="3500" b="1">
                <a:solidFill>
                  <a:srgbClr val="000000"/>
                </a:solidFill>
                <a:effectLst/>
                <a:latin typeface="Cambria" panose="02040503050406030204" pitchFamily="18" charset="0"/>
                <a:ea typeface="Times New Roman" panose="02020603050405020304" pitchFamily="18" charset="0"/>
              </a:rPr>
              <a:t>idBanthuam.</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206892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866814-8762-E908-E82A-D8D5FC9DF1F0}"/>
              </a:ext>
            </a:extLst>
          </p:cNvPr>
          <p:cNvPicPr>
            <a:picLocks noChangeAspect="1"/>
          </p:cNvPicPr>
          <p:nvPr/>
        </p:nvPicPr>
        <p:blipFill>
          <a:blip r:embed="rId2"/>
          <a:stretch>
            <a:fillRect/>
          </a:stretch>
        </p:blipFill>
        <p:spPr>
          <a:xfrm>
            <a:off x="548374" y="409983"/>
            <a:ext cx="8943598" cy="5892493"/>
          </a:xfrm>
          <a:prstGeom prst="rect">
            <a:avLst/>
          </a:prstGeom>
          <a:ln>
            <a:solidFill>
              <a:schemeClr val="tx1"/>
            </a:solidFill>
          </a:ln>
        </p:spPr>
      </p:pic>
      <p:sp>
        <p:nvSpPr>
          <p:cNvPr id="4" name="TextBox 3">
            <a:extLst>
              <a:ext uri="{FF2B5EF4-FFF2-40B4-BE49-F238E27FC236}">
                <a16:creationId xmlns:a16="http://schemas.microsoft.com/office/drawing/2014/main" id="{FF812489-515A-0C7E-A987-3B3C8C642B50}"/>
              </a:ext>
            </a:extLst>
          </p:cNvPr>
          <p:cNvSpPr txBox="1"/>
          <p:nvPr/>
        </p:nvSpPr>
        <p:spPr>
          <a:xfrm>
            <a:off x="9940517" y="763065"/>
            <a:ext cx="1882219" cy="4842416"/>
          </a:xfrm>
          <a:prstGeom prst="rect">
            <a:avLst/>
          </a:prstGeom>
          <a:noFill/>
        </p:spPr>
        <p:txBody>
          <a:bodyPr wrap="square">
            <a:spAutoFit/>
          </a:bodyPr>
          <a:lstStyle/>
          <a:p>
            <a:pPr>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Nháy vào nút </a:t>
            </a:r>
            <a:r>
              <a:rPr lang="en-US" sz="3500" b="1">
                <a:solidFill>
                  <a:srgbClr val="000000"/>
                </a:solidFill>
                <a:effectLst/>
                <a:latin typeface="Cambria" panose="02040503050406030204" pitchFamily="18" charset="0"/>
                <a:ea typeface="Times New Roman" panose="02020603050405020304" pitchFamily="18" charset="0"/>
              </a:rPr>
              <a:t>Lưu</a:t>
            </a:r>
            <a:r>
              <a:rPr lang="en-US" sz="3500">
                <a:solidFill>
                  <a:srgbClr val="000000"/>
                </a:solidFill>
                <a:effectLst/>
                <a:latin typeface="Cambria" panose="02040503050406030204" pitchFamily="18" charset="0"/>
                <a:ea typeface="Times New Roman" panose="02020603050405020304" pitchFamily="18" charset="0"/>
              </a:rPr>
              <a:t> để lưu lại cấu trúc bảng.</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171288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195512" y="374200"/>
            <a:ext cx="7800975" cy="719455"/>
          </a:xfrm>
          <a:prstGeom prst="rect">
            <a:avLst/>
          </a:prstGeom>
        </p:spPr>
      </p:pic>
      <p:sp>
        <p:nvSpPr>
          <p:cNvPr id="5" name="TextBox 4">
            <a:extLst>
              <a:ext uri="{FF2B5EF4-FFF2-40B4-BE49-F238E27FC236}">
                <a16:creationId xmlns:a16="http://schemas.microsoft.com/office/drawing/2014/main" id="{07276FAE-B60D-15CE-5424-71485417CD0C}"/>
              </a:ext>
            </a:extLst>
          </p:cNvPr>
          <p:cNvSpPr txBox="1"/>
          <p:nvPr/>
        </p:nvSpPr>
        <p:spPr>
          <a:xfrm>
            <a:off x="2586872" y="931343"/>
            <a:ext cx="6920921" cy="813236"/>
          </a:xfrm>
          <a:prstGeom prst="rect">
            <a:avLst/>
          </a:prstGeom>
          <a:noFill/>
        </p:spPr>
        <p:txBody>
          <a:bodyPr wrap="square">
            <a:spAutoFit/>
          </a:bodyPr>
          <a:lstStyle/>
          <a:p>
            <a:pPr>
              <a:lnSpc>
                <a:spcPct val="150000"/>
              </a:lnSpc>
              <a:tabLst>
                <a:tab pos="252095" algn="l"/>
              </a:tabLst>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Tạo lập bảng bannhac</a:t>
            </a:r>
            <a:endParaRPr lang="vi-VN" sz="350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DA5DA892-95B5-6CA8-EB11-D71E9AD8391A}"/>
              </a:ext>
            </a:extLst>
          </p:cNvPr>
          <p:cNvSpPr txBox="1"/>
          <p:nvPr/>
        </p:nvSpPr>
        <p:spPr>
          <a:xfrm>
            <a:off x="1701974" y="1662347"/>
            <a:ext cx="10057408" cy="1169551"/>
          </a:xfrm>
          <a:prstGeom prst="rect">
            <a:avLst/>
          </a:prstGeom>
          <a:noFill/>
        </p:spPr>
        <p:txBody>
          <a:bodyPr wrap="square">
            <a:spAutoFit/>
          </a:bodyPr>
          <a:lstStyle/>
          <a:p>
            <a:pPr>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1. KHAI BÁO BẢNG BANNHAC VỚI CÁC TRƯỜNG IDBANNHAC, TENBANNHAC</a:t>
            </a:r>
            <a:endParaRPr lang="vi-VN" sz="3500">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13B90A9F-6D68-6681-69D7-58F324516A85}"/>
              </a:ext>
            </a:extLst>
          </p:cNvPr>
          <p:cNvSpPr txBox="1"/>
          <p:nvPr/>
        </p:nvSpPr>
        <p:spPr>
          <a:xfrm>
            <a:off x="1701972" y="2694014"/>
            <a:ext cx="10468389"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2. KHAI BÁO CÁC TRƯỜNG LÀ KHÓA NGOÀI </a:t>
            </a:r>
            <a:endParaRPr lang="vi-VN" sz="350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6420D7BF-2792-F67E-4C8B-AC178EC6BFF6}"/>
              </a:ext>
            </a:extLst>
          </p:cNvPr>
          <p:cNvSpPr txBox="1"/>
          <p:nvPr/>
        </p:nvSpPr>
        <p:spPr>
          <a:xfrm>
            <a:off x="1701971" y="3379667"/>
            <a:ext cx="9961494"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3. KHAI BÁO CÁC TRƯỜNG KHÓA</a:t>
            </a:r>
            <a:endParaRPr lang="vi-VN" sz="3500">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7FCF48DA-359F-3E92-D20A-EF09E01D9799}"/>
              </a:ext>
            </a:extLst>
          </p:cNvPr>
          <p:cNvSpPr txBox="1"/>
          <p:nvPr/>
        </p:nvSpPr>
        <p:spPr>
          <a:xfrm>
            <a:off x="1846088" y="4069945"/>
            <a:ext cx="9524174"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	a) Khai báo khóa chính: idBannhac</a:t>
            </a:r>
            <a:endParaRPr lang="vi-VN" sz="3500">
              <a:effectLst/>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4E075C0F-1939-79C0-A956-E17DA96CEA65}"/>
              </a:ext>
            </a:extLst>
          </p:cNvPr>
          <p:cNvSpPr txBox="1"/>
          <p:nvPr/>
        </p:nvSpPr>
        <p:spPr>
          <a:xfrm>
            <a:off x="1846088" y="4745659"/>
            <a:ext cx="9524174"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	b) Khai báo khóa chống trùng lặp</a:t>
            </a:r>
            <a:endParaRPr lang="vi-VN" sz="3500">
              <a:effectLst/>
              <a:latin typeface="Calibri" panose="020F0502020204030204" pitchFamily="34" charset="0"/>
              <a:ea typeface="Calibri" panose="020F0502020204030204" pitchFamily="34" charset="0"/>
            </a:endParaRPr>
          </a:p>
        </p:txBody>
      </p:sp>
      <p:sp>
        <p:nvSpPr>
          <p:cNvPr id="20" name="TextBox 19">
            <a:extLst>
              <a:ext uri="{FF2B5EF4-FFF2-40B4-BE49-F238E27FC236}">
                <a16:creationId xmlns:a16="http://schemas.microsoft.com/office/drawing/2014/main" id="{3FF17EFA-E20C-5054-1285-F8A38CD35820}"/>
              </a:ext>
            </a:extLst>
          </p:cNvPr>
          <p:cNvSpPr txBox="1"/>
          <p:nvPr/>
        </p:nvSpPr>
        <p:spPr>
          <a:xfrm>
            <a:off x="1846088" y="5396181"/>
            <a:ext cx="7693094"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	c) Khai báo các khóa ngoài </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3230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4" grpId="0"/>
      <p:bldP spid="16" grpId="0"/>
      <p:bldP spid="1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325970" y="304800"/>
            <a:ext cx="6634480" cy="719455"/>
          </a:xfrm>
          <a:prstGeom prst="rect">
            <a:avLst/>
          </a:prstGeom>
        </p:spPr>
      </p:pic>
      <p:sp>
        <p:nvSpPr>
          <p:cNvPr id="2" name="TextBox 1"/>
          <p:cNvSpPr txBox="1"/>
          <p:nvPr/>
        </p:nvSpPr>
        <p:spPr>
          <a:xfrm>
            <a:off x="2290203" y="1295400"/>
            <a:ext cx="8851771" cy="2246769"/>
          </a:xfrm>
          <a:prstGeom prst="rect">
            <a:avLst/>
          </a:prstGeom>
          <a:noFill/>
        </p:spPr>
        <p:txBody>
          <a:bodyPr wrap="square" rtlCol="0">
            <a:spAutoFit/>
          </a:bodyPr>
          <a:lstStyle/>
          <a:p>
            <a:pPr>
              <a:spcBef>
                <a:spcPts val="600"/>
              </a:spcBef>
              <a:spcAft>
                <a:spcPts val="600"/>
              </a:spcAft>
            </a:pPr>
            <a:r>
              <a:rPr lang="en-US" sz="3000" b="1">
                <a:latin typeface="Tahoma" pitchFamily="34" charset="0"/>
                <a:ea typeface="Tahoma" pitchFamily="34" charset="0"/>
                <a:cs typeface="Tahoma" pitchFamily="34" charset="0"/>
              </a:rPr>
              <a:t>1. </a:t>
            </a:r>
            <a:r>
              <a:rPr lang="en-US" sz="3000" b="0">
                <a:latin typeface="Tahoma" pitchFamily="34" charset="0"/>
                <a:ea typeface="Tahoma" pitchFamily="34" charset="0"/>
                <a:cs typeface="Tahoma" pitchFamily="34" charset="0"/>
              </a:rPr>
              <a:t>Làm phần </a:t>
            </a:r>
            <a:r>
              <a:rPr lang="en-US" sz="3000" b="1">
                <a:latin typeface="Tahoma" pitchFamily="34" charset="0"/>
                <a:ea typeface="Tahoma" pitchFamily="34" charset="0"/>
                <a:cs typeface="Tahoma" pitchFamily="34" charset="0"/>
              </a:rPr>
              <a:t>VẬN DỤNG </a:t>
            </a:r>
            <a:r>
              <a:rPr lang="en-US" sz="3000" b="0">
                <a:latin typeface="Tahoma" pitchFamily="34" charset="0"/>
                <a:ea typeface="Tahoma" pitchFamily="34" charset="0"/>
                <a:cs typeface="Tahoma" pitchFamily="34" charset="0"/>
              </a:rPr>
              <a:t>(SGK trang 99) </a:t>
            </a:r>
          </a:p>
          <a:p>
            <a:pPr>
              <a:spcBef>
                <a:spcPts val="600"/>
              </a:spcBef>
              <a:spcAft>
                <a:spcPts val="600"/>
              </a:spcAft>
            </a:pPr>
            <a:r>
              <a:rPr lang="en-US" sz="3000" b="1">
                <a:latin typeface="Tahoma" pitchFamily="34" charset="0"/>
                <a:ea typeface="Tahoma" pitchFamily="34" charset="0"/>
                <a:cs typeface="Tahoma" pitchFamily="34" charset="0"/>
              </a:rPr>
              <a:t>2. </a:t>
            </a:r>
            <a:r>
              <a:rPr lang="en-US" sz="3000" b="0">
                <a:latin typeface="Tahoma" pitchFamily="34" charset="0"/>
                <a:ea typeface="Tahoma" pitchFamily="34" charset="0"/>
                <a:cs typeface="Tahoma" pitchFamily="34" charset="0"/>
              </a:rPr>
              <a:t>Xem tr</a:t>
            </a:r>
            <a:r>
              <a:rPr lang="vi-VN" sz="3000" b="0">
                <a:latin typeface="Tahoma" pitchFamily="34" charset="0"/>
                <a:ea typeface="Tahoma" pitchFamily="34" charset="0"/>
                <a:cs typeface="Tahoma" pitchFamily="34" charset="0"/>
              </a:rPr>
              <a:t>ước</a:t>
            </a:r>
            <a:r>
              <a:rPr lang="en-US" sz="3000" b="0">
                <a:latin typeface="Tahoma" pitchFamily="34" charset="0"/>
                <a:ea typeface="Tahoma" pitchFamily="34" charset="0"/>
                <a:cs typeface="Tahoma" pitchFamily="34" charset="0"/>
              </a:rPr>
              <a:t> bài 21 (SGK trang 100)</a:t>
            </a:r>
          </a:p>
          <a:p>
            <a:pPr>
              <a:spcBef>
                <a:spcPts val="600"/>
              </a:spcBef>
              <a:spcAft>
                <a:spcPts val="600"/>
              </a:spcAft>
            </a:pPr>
            <a:r>
              <a:rPr lang="en-US" sz="3000" b="1">
                <a:latin typeface="Tahoma" pitchFamily="34" charset="0"/>
                <a:ea typeface="Tahoma" pitchFamily="34" charset="0"/>
                <a:cs typeface="Tahoma" pitchFamily="34" charset="0"/>
              </a:rPr>
              <a:t>Thực hành cập nhật và truy xuất dữ liệu các bảng</a:t>
            </a:r>
          </a:p>
        </p:txBody>
      </p:sp>
    </p:spTree>
    <p:extLst>
      <p:ext uri="{BB962C8B-B14F-4D97-AF65-F5344CB8AC3E}">
        <p14:creationId xmlns:p14="http://schemas.microsoft.com/office/powerpoint/2010/main" val="6968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996055" y="152400"/>
            <a:ext cx="3776345" cy="719455"/>
          </a:xfrm>
          <a:prstGeom prst="rect">
            <a:avLst/>
          </a:prstGeom>
        </p:spPr>
      </p:pic>
      <p:sp>
        <p:nvSpPr>
          <p:cNvPr id="3" name="TextBox 2"/>
          <p:cNvSpPr txBox="1"/>
          <p:nvPr/>
        </p:nvSpPr>
        <p:spPr>
          <a:xfrm>
            <a:off x="990600" y="858078"/>
            <a:ext cx="10210800" cy="553998"/>
          </a:xfrm>
          <a:prstGeom prst="rect">
            <a:avLst/>
          </a:prstGeom>
          <a:noFill/>
        </p:spPr>
        <p:txBody>
          <a:bodyPr wrap="square" rtlCol="0">
            <a:spAutoFit/>
          </a:bodyPr>
          <a:lstStyle/>
          <a:p>
            <a:r>
              <a:rPr lang="en-US" sz="3000" b="0">
                <a:solidFill>
                  <a:srgbClr val="FF0000"/>
                </a:solidFill>
                <a:latin typeface="Tahoma" pitchFamily="34" charset="0"/>
                <a:ea typeface="Tahoma" pitchFamily="34" charset="0"/>
                <a:cs typeface="Tahoma" pitchFamily="34" charset="0"/>
              </a:rPr>
              <a:t>Các em làm 10 câu hỏi trắc nghiệm </a:t>
            </a:r>
            <a:r>
              <a:rPr lang="en-US" sz="3000" b="1">
                <a:solidFill>
                  <a:srgbClr val="FF0000"/>
                </a:solidFill>
                <a:latin typeface="Tahoma" pitchFamily="34" charset="0"/>
                <a:ea typeface="Tahoma" pitchFamily="34" charset="0"/>
                <a:cs typeface="Tahoma" pitchFamily="34" charset="0"/>
              </a:rPr>
              <a:t>Online</a:t>
            </a:r>
            <a:r>
              <a:rPr lang="en-US" sz="3000" b="0">
                <a:solidFill>
                  <a:srgbClr val="FF0000"/>
                </a:solidFill>
                <a:latin typeface="Tahoma" pitchFamily="34" charset="0"/>
                <a:ea typeface="Tahoma" pitchFamily="34" charset="0"/>
                <a:cs typeface="Tahoma" pitchFamily="34" charset="0"/>
              </a:rPr>
              <a:t> </a:t>
            </a:r>
            <a:r>
              <a:rPr lang="vi-VN" sz="3000" b="0">
                <a:solidFill>
                  <a:srgbClr val="FF0000"/>
                </a:solidFill>
                <a:latin typeface="Tahoma" pitchFamily="34" charset="0"/>
                <a:ea typeface="Tahoma" pitchFamily="34" charset="0"/>
                <a:cs typeface="Tahoma" pitchFamily="34" charset="0"/>
              </a:rPr>
              <a:t>để</a:t>
            </a:r>
            <a:r>
              <a:rPr lang="en-US" sz="3000" b="0">
                <a:solidFill>
                  <a:srgbClr val="FF0000"/>
                </a:solidFill>
                <a:latin typeface="Tahoma" pitchFamily="34" charset="0"/>
                <a:ea typeface="Tahoma" pitchFamily="34" charset="0"/>
                <a:cs typeface="Tahoma" pitchFamily="34" charset="0"/>
              </a:rPr>
              <a:t> củng cố bài.</a:t>
            </a:r>
          </a:p>
        </p:txBody>
      </p:sp>
      <p:sp>
        <p:nvSpPr>
          <p:cNvPr id="11" name="TextBox 10"/>
          <p:cNvSpPr txBox="1"/>
          <p:nvPr/>
        </p:nvSpPr>
        <p:spPr>
          <a:xfrm>
            <a:off x="228600" y="1460482"/>
            <a:ext cx="11812712" cy="3236142"/>
          </a:xfrm>
          <a:prstGeom prst="rect">
            <a:avLst/>
          </a:prstGeom>
          <a:noFill/>
        </p:spPr>
        <p:txBody>
          <a:bodyPr wrap="square" rtlCol="0">
            <a:spAutoFit/>
          </a:bodyPr>
          <a:lstStyle/>
          <a:p>
            <a:pPr algn="just">
              <a:lnSpc>
                <a:spcPct val="150000"/>
              </a:lnSpc>
            </a:pPr>
            <a:r>
              <a:rPr lang="en-US" sz="2800" b="1">
                <a:solidFill>
                  <a:srgbClr val="C00000"/>
                </a:solidFill>
                <a:latin typeface="Tahoma" pitchFamily="34" charset="0"/>
                <a:ea typeface="Tahoma" pitchFamily="34" charset="0"/>
                <a:cs typeface="Tahoma" pitchFamily="34" charset="0"/>
              </a:rPr>
              <a:t>1.</a:t>
            </a:r>
            <a:r>
              <a:rPr lang="en-US" sz="2800" b="1">
                <a:latin typeface="Tahoma" pitchFamily="34" charset="0"/>
                <a:ea typeface="Tahoma" pitchFamily="34" charset="0"/>
                <a:cs typeface="Tahoma" pitchFamily="34" charset="0"/>
              </a:rPr>
              <a:t> </a:t>
            </a:r>
            <a:r>
              <a:rPr lang="en-US" sz="2800" b="0">
                <a:latin typeface="Tahoma" pitchFamily="34" charset="0"/>
                <a:ea typeface="Tahoma" pitchFamily="34" charset="0"/>
                <a:cs typeface="Tahoma" pitchFamily="34" charset="0"/>
              </a:rPr>
              <a:t>Đ</a:t>
            </a:r>
            <a:r>
              <a:rPr lang="vi-VN" sz="2800" b="0">
                <a:latin typeface="Tahoma" pitchFamily="34" charset="0"/>
                <a:ea typeface="Tahoma" pitchFamily="34" charset="0"/>
                <a:cs typeface="Tahoma" pitchFamily="34" charset="0"/>
              </a:rPr>
              <a:t>ă</a:t>
            </a:r>
            <a:r>
              <a:rPr lang="en-US" sz="2800" b="0">
                <a:latin typeface="Tahoma" pitchFamily="34" charset="0"/>
                <a:ea typeface="Tahoma" pitchFamily="34" charset="0"/>
                <a:cs typeface="Tahoma" pitchFamily="34" charset="0"/>
              </a:rPr>
              <a:t>ng nhập vào trang </a:t>
            </a:r>
            <a:r>
              <a:rPr lang="en-US" sz="2800" b="1">
                <a:latin typeface="Tahoma" pitchFamily="34" charset="0"/>
                <a:ea typeface="Tahoma" pitchFamily="34" charset="0"/>
                <a:cs typeface="Tahoma" pitchFamily="34" charset="0"/>
              </a:rPr>
              <a:t>thaycai.net</a:t>
            </a:r>
          </a:p>
          <a:p>
            <a:pPr algn="just">
              <a:lnSpc>
                <a:spcPct val="150000"/>
              </a:lnSpc>
            </a:pPr>
            <a:r>
              <a:rPr lang="en-US" sz="2800" b="1">
                <a:solidFill>
                  <a:srgbClr val="C00000"/>
                </a:solidFill>
                <a:latin typeface="Tahoma" pitchFamily="34" charset="0"/>
                <a:ea typeface="Tahoma" pitchFamily="34" charset="0"/>
                <a:cs typeface="Tahoma" pitchFamily="34" charset="0"/>
              </a:rPr>
              <a:t>2. </a:t>
            </a:r>
            <a:r>
              <a:rPr lang="en-US" sz="2800" b="0">
                <a:latin typeface="Tahoma" pitchFamily="34" charset="0"/>
                <a:ea typeface="Tahoma" pitchFamily="34" charset="0"/>
                <a:cs typeface="Tahoma" pitchFamily="34" charset="0"/>
              </a:rPr>
              <a:t>Nháy chọn </a:t>
            </a:r>
            <a:r>
              <a:rPr lang="en-US" sz="2800" b="1">
                <a:latin typeface="Tahoma" pitchFamily="34" charset="0"/>
                <a:ea typeface="Tahoma" pitchFamily="34" charset="0"/>
                <a:cs typeface="Tahoma" pitchFamily="34" charset="0"/>
              </a:rPr>
              <a:t>Tin học 11</a:t>
            </a: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3.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a:t>☛ </a:t>
            </a:r>
            <a:r>
              <a:rPr lang="vi-VN" sz="2800" b="1"/>
              <a:t>Trắc nghiệm</a:t>
            </a:r>
            <a:r>
              <a:rPr lang="vi-VN" sz="2800"/>
              <a:t> (từ bài 1 đến bài 31, mỗi bài 10 câu).</a:t>
            </a:r>
            <a:endParaRPr lang="en-US" sz="2800" b="1">
              <a:latin typeface="Tahoma" panose="020B0604030504040204" pitchFamily="34" charset="0"/>
              <a:ea typeface="Tahoma" panose="020B0604030504040204" pitchFamily="34" charset="0"/>
              <a:cs typeface="Tahoma" panose="020B0604030504040204" pitchFamily="34" charset="0"/>
            </a:endParaRP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4.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a:latin typeface="Tahoma" panose="020B0604030504040204" pitchFamily="34" charset="0"/>
                <a:ea typeface="Tahoma" panose="020B0604030504040204" pitchFamily="34" charset="0"/>
                <a:cs typeface="Tahoma" panose="020B0604030504040204" pitchFamily="34" charset="0"/>
              </a:rPr>
              <a:t>Trắc nghiệm: </a:t>
            </a:r>
            <a:r>
              <a:rPr lang="vi-VN" sz="2800" b="1">
                <a:latin typeface="Tahoma" panose="020B0604030504040204" pitchFamily="34" charset="0"/>
                <a:ea typeface="Tahoma" panose="020B0604030504040204" pitchFamily="34" charset="0"/>
                <a:cs typeface="Tahoma" panose="020B0604030504040204" pitchFamily="34" charset="0"/>
              </a:rPr>
              <a:t>Bài </a:t>
            </a:r>
            <a:r>
              <a:rPr lang="en-US" sz="2800" b="1">
                <a:latin typeface="Tahoma" panose="020B0604030504040204" pitchFamily="34" charset="0"/>
                <a:ea typeface="Tahoma" panose="020B0604030504040204" pitchFamily="34" charset="0"/>
                <a:cs typeface="Tahoma" panose="020B0604030504040204" pitchFamily="34" charset="0"/>
              </a:rPr>
              <a:t>20</a:t>
            </a:r>
            <a:r>
              <a:rPr lang="vi-VN" sz="2800">
                <a:latin typeface="Tahoma" panose="020B0604030504040204" pitchFamily="34" charset="0"/>
                <a:ea typeface="Tahoma" panose="020B0604030504040204" pitchFamily="34" charset="0"/>
                <a:cs typeface="Tahoma" panose="020B0604030504040204" pitchFamily="34" charset="0"/>
              </a:rPr>
              <a:t>-</a:t>
            </a:r>
            <a:r>
              <a:rPr lang="en-US" sz="2800">
                <a:latin typeface="Tahoma" panose="020B0604030504040204" pitchFamily="34" charset="0"/>
                <a:ea typeface="Tahoma" panose="020B0604030504040204" pitchFamily="34" charset="0"/>
                <a:cs typeface="Tahoma" panose="020B0604030504040204" pitchFamily="34" charset="0"/>
              </a:rPr>
              <a:t>Thực hành tạo lập các bảng có khoá ngoài</a:t>
            </a:r>
            <a:endParaRPr lang="en-US" sz="2800" b="1" u="sng">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33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F2559F-8305-C2F1-6433-0D8D1118A439}"/>
              </a:ext>
            </a:extLst>
          </p:cNvPr>
          <p:cNvPicPr>
            <a:picLocks noChangeAspect="1"/>
          </p:cNvPicPr>
          <p:nvPr/>
        </p:nvPicPr>
        <p:blipFill>
          <a:blip r:embed="rId2"/>
          <a:stretch>
            <a:fillRect/>
          </a:stretch>
        </p:blipFill>
        <p:spPr>
          <a:xfrm>
            <a:off x="726470" y="322180"/>
            <a:ext cx="10739059" cy="5830826"/>
          </a:xfrm>
          <a:prstGeom prst="rect">
            <a:avLst/>
          </a:prstGeom>
          <a:ln>
            <a:solidFill>
              <a:schemeClr val="tx1"/>
            </a:solidFill>
          </a:ln>
        </p:spPr>
      </p:pic>
    </p:spTree>
    <p:extLst>
      <p:ext uri="{BB962C8B-B14F-4D97-AF65-F5344CB8AC3E}">
        <p14:creationId xmlns:p14="http://schemas.microsoft.com/office/powerpoint/2010/main" val="389310774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AD94AB-4518-F6B1-7170-F4E650EA751D}"/>
              </a:ext>
            </a:extLst>
          </p:cNvPr>
          <p:cNvSpPr txBox="1"/>
          <p:nvPr/>
        </p:nvSpPr>
        <p:spPr>
          <a:xfrm>
            <a:off x="527901" y="84295"/>
            <a:ext cx="11161335" cy="5852308"/>
          </a:xfrm>
          <a:prstGeom prst="rect">
            <a:avLst/>
          </a:prstGeom>
          <a:noFill/>
        </p:spPr>
        <p:txBody>
          <a:bodyPr wrap="square">
            <a:spAutoFit/>
          </a:bodyPr>
          <a:lstStyle/>
          <a:p>
            <a:pPr algn="just">
              <a:lnSpc>
                <a:spcPct val="12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1. Chọn </a:t>
            </a:r>
            <a:r>
              <a:rPr lang="en-US" sz="3500" b="1">
                <a:solidFill>
                  <a:srgbClr val="000000"/>
                </a:solidFill>
                <a:effectLst/>
                <a:latin typeface="Cambria" panose="02040503050406030204" pitchFamily="18" charset="0"/>
                <a:ea typeface="Times New Roman" panose="02020603050405020304" pitchFamily="18" charset="0"/>
              </a:rPr>
              <a:t>Foreign keys</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2. Nháy </a:t>
            </a:r>
            <a:r>
              <a:rPr lang="en-US" sz="3500" b="1">
                <a:solidFill>
                  <a:srgbClr val="000000"/>
                </a:solidFill>
                <a:effectLst/>
                <a:latin typeface="Cambria" panose="02040503050406030204" pitchFamily="18" charset="0"/>
                <a:ea typeface="Times New Roman" panose="02020603050405020304" pitchFamily="18" charset="0"/>
              </a:rPr>
              <a:t>Thêm mới</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3. Phía dưới cột </a:t>
            </a:r>
            <a:r>
              <a:rPr lang="en-US" sz="3500" b="1">
                <a:solidFill>
                  <a:srgbClr val="000000"/>
                </a:solidFill>
                <a:effectLst/>
                <a:latin typeface="Cambria" panose="02040503050406030204" pitchFamily="18" charset="0"/>
                <a:ea typeface="Times New Roman" panose="02020603050405020304" pitchFamily="18" charset="0"/>
              </a:rPr>
              <a:t>Columns</a:t>
            </a:r>
            <a:r>
              <a:rPr lang="en-US" sz="3500">
                <a:solidFill>
                  <a:srgbClr val="000000"/>
                </a:solidFill>
                <a:effectLst/>
                <a:latin typeface="Cambria" panose="02040503050406030204" pitchFamily="18" charset="0"/>
                <a:ea typeface="Times New Roman" panose="02020603050405020304" pitchFamily="18" charset="0"/>
              </a:rPr>
              <a:t>: chọn trường muốn làm khoá ngoài, nháy </a:t>
            </a:r>
            <a:r>
              <a:rPr lang="en-US" sz="3500" b="1">
                <a:solidFill>
                  <a:srgbClr val="000000"/>
                </a:solidFill>
                <a:effectLst/>
                <a:latin typeface="Cambria" panose="02040503050406030204" pitchFamily="18" charset="0"/>
                <a:ea typeface="Times New Roman" panose="02020603050405020304" pitchFamily="18" charset="0"/>
              </a:rPr>
              <a:t>OK</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4. Phía dưới cột </a:t>
            </a:r>
            <a:r>
              <a:rPr lang="en-US" sz="3500" b="1">
                <a:solidFill>
                  <a:srgbClr val="000000"/>
                </a:solidFill>
                <a:effectLst/>
                <a:latin typeface="Cambria" panose="02040503050406030204" pitchFamily="18" charset="0"/>
                <a:ea typeface="Times New Roman" panose="02020603050405020304" pitchFamily="18" charset="0"/>
              </a:rPr>
              <a:t>Reference table</a:t>
            </a:r>
            <a:r>
              <a:rPr lang="en-US" sz="3500">
                <a:solidFill>
                  <a:srgbClr val="000000"/>
                </a:solidFill>
                <a:effectLst/>
                <a:latin typeface="Cambria" panose="02040503050406030204" pitchFamily="18" charset="0"/>
                <a:ea typeface="Times New Roman" panose="02020603050405020304" pitchFamily="18" charset="0"/>
              </a:rPr>
              <a:t>: chọn bảng tham chiếu đến.</a:t>
            </a:r>
            <a:endParaRPr lang="vi-VN" sz="35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5. Phía dưới cột </a:t>
            </a:r>
            <a:r>
              <a:rPr lang="en-US" sz="3500" b="1">
                <a:solidFill>
                  <a:srgbClr val="000000"/>
                </a:solidFill>
                <a:effectLst/>
                <a:latin typeface="Cambria" panose="02040503050406030204" pitchFamily="18" charset="0"/>
                <a:ea typeface="Times New Roman" panose="02020603050405020304" pitchFamily="18" charset="0"/>
              </a:rPr>
              <a:t>Foreign columns</a:t>
            </a:r>
            <a:r>
              <a:rPr lang="en-US" sz="3500">
                <a:solidFill>
                  <a:srgbClr val="000000"/>
                </a:solidFill>
                <a:effectLst/>
                <a:latin typeface="Cambria" panose="02040503050406030204" pitchFamily="18" charset="0"/>
                <a:ea typeface="Times New Roman" panose="02020603050405020304" pitchFamily="18" charset="0"/>
              </a:rPr>
              <a:t>: chọn trường khoá trong bảng tham chiếu đến, nháy </a:t>
            </a:r>
            <a:r>
              <a:rPr lang="en-US" sz="3500" b="1">
                <a:solidFill>
                  <a:srgbClr val="000000"/>
                </a:solidFill>
                <a:effectLst/>
                <a:latin typeface="Cambria" panose="02040503050406030204" pitchFamily="18" charset="0"/>
                <a:ea typeface="Times New Roman" panose="02020603050405020304" pitchFamily="18" charset="0"/>
              </a:rPr>
              <a:t>OK</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6. Nháy vào nút </a:t>
            </a:r>
            <a:r>
              <a:rPr lang="en-US" sz="3500" b="1">
                <a:solidFill>
                  <a:srgbClr val="000000"/>
                </a:solidFill>
                <a:effectLst/>
                <a:latin typeface="Cambria" panose="02040503050406030204" pitchFamily="18" charset="0"/>
                <a:ea typeface="Times New Roman" panose="02020603050405020304" pitchFamily="18" charset="0"/>
              </a:rPr>
              <a:t>Lưu.</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036826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881BB2-BA37-5E3A-84B1-E7FBC1CFBBC5}"/>
              </a:ext>
            </a:extLst>
          </p:cNvPr>
          <p:cNvSpPr txBox="1"/>
          <p:nvPr/>
        </p:nvSpPr>
        <p:spPr>
          <a:xfrm>
            <a:off x="454842" y="78226"/>
            <a:ext cx="10602797" cy="813236"/>
          </a:xfrm>
          <a:prstGeom prst="rect">
            <a:avLst/>
          </a:prstGeom>
          <a:noFill/>
        </p:spPr>
        <p:txBody>
          <a:bodyPr wrap="square">
            <a:spAutoFit/>
          </a:bodyPr>
          <a:lstStyle/>
          <a:p>
            <a:pPr>
              <a:lnSpc>
                <a:spcPct val="150000"/>
              </a:lnSpc>
              <a:tabLst>
                <a:tab pos="252095" algn="l"/>
              </a:tabLst>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Tạo lập bảng bannhac với cấu trúc:</a:t>
            </a:r>
            <a:endParaRPr lang="vi-VN" sz="350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DD21607D-5442-A99B-3BA6-E97E711467A1}"/>
              </a:ext>
            </a:extLst>
          </p:cNvPr>
          <p:cNvPicPr>
            <a:picLocks noChangeAspect="1"/>
          </p:cNvPicPr>
          <p:nvPr/>
        </p:nvPicPr>
        <p:blipFill>
          <a:blip r:embed="rId2"/>
          <a:stretch>
            <a:fillRect/>
          </a:stretch>
        </p:blipFill>
        <p:spPr>
          <a:xfrm>
            <a:off x="548669" y="1216261"/>
            <a:ext cx="9907324" cy="2116875"/>
          </a:xfrm>
          <a:prstGeom prst="rect">
            <a:avLst/>
          </a:prstGeom>
        </p:spPr>
      </p:pic>
    </p:spTree>
    <p:extLst>
      <p:ext uri="{BB962C8B-B14F-4D97-AF65-F5344CB8AC3E}">
        <p14:creationId xmlns:p14="http://schemas.microsoft.com/office/powerpoint/2010/main" val="18760568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2F89F6-A17C-0FA4-A822-2DBAEC62C1A4}"/>
              </a:ext>
            </a:extLst>
          </p:cNvPr>
          <p:cNvSpPr txBox="1"/>
          <p:nvPr/>
        </p:nvSpPr>
        <p:spPr>
          <a:xfrm>
            <a:off x="490192" y="104795"/>
            <a:ext cx="11321594" cy="4852803"/>
          </a:xfrm>
          <a:prstGeom prst="rect">
            <a:avLst/>
          </a:prstGeom>
          <a:noFill/>
        </p:spPr>
        <p:txBody>
          <a:bodyPr wrap="square">
            <a:spAutoFit/>
          </a:bodyPr>
          <a:lstStyle/>
          <a:p>
            <a:pPr algn="just">
              <a:lnSpc>
                <a:spcPct val="150000"/>
              </a:lnSpc>
              <a:tabLst>
                <a:tab pos="252095" algn="l"/>
              </a:tabLst>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Hướng dẫn:</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1. KHAI BÁO BẢNG BANNHAC VỚI CÁC TRƯỜNG IDBANNHAC, TENBANNHAC</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Chọn thẻ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Tạo mới</a:t>
            </a:r>
            <a:r>
              <a:rPr lang="nl-NL" sz="3500">
                <a:effectLst/>
                <a:latin typeface="Cambria" panose="02040503050406030204" pitchFamily="18" charset="0"/>
                <a:ea typeface="Times New Roman" panose="02020603050405020304" pitchFamily="18" charset="0"/>
                <a:cs typeface="Times New Roman" panose="02020603050405020304" pitchFamily="18" charset="0"/>
              </a:rPr>
              <a:t>,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Bảng</a:t>
            </a:r>
            <a:r>
              <a:rPr lang="nl-NL" sz="3500">
                <a:effectLst/>
                <a:latin typeface="Cambria" panose="02040503050406030204" pitchFamily="18" charset="0"/>
                <a:ea typeface="Times New Roman" panose="02020603050405020304" pitchFamily="18" charset="0"/>
                <a:cs typeface="Times New Roman" panose="02020603050405020304" pitchFamily="18" charset="0"/>
              </a:rPr>
              <a:t>. Nhập tên: bannhac,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Thêm mới</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thêm trường dữ liệu, một trường với tên mặc định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Column1</a:t>
            </a:r>
            <a:r>
              <a:rPr lang="nl-NL" sz="3500">
                <a:effectLst/>
                <a:latin typeface="Cambria" panose="02040503050406030204" pitchFamily="18" charset="0"/>
                <a:ea typeface="Times New Roman" panose="02020603050405020304" pitchFamily="18" charset="0"/>
                <a:cs typeface="Times New Roman" panose="02020603050405020304" pitchFamily="18" charset="0"/>
              </a:rPr>
              <a:t> sẽ xuất hiện phía dưới.</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3537445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4C0B921-7901-EFE7-518A-01E1926B813F}"/>
              </a:ext>
            </a:extLst>
          </p:cNvPr>
          <p:cNvGrpSpPr/>
          <p:nvPr/>
        </p:nvGrpSpPr>
        <p:grpSpPr>
          <a:xfrm>
            <a:off x="584459" y="386498"/>
            <a:ext cx="11086216" cy="5835879"/>
            <a:chOff x="584459" y="386498"/>
            <a:chExt cx="11086216" cy="5835879"/>
          </a:xfrm>
        </p:grpSpPr>
        <p:pic>
          <p:nvPicPr>
            <p:cNvPr id="9" name="Picture 8">
              <a:extLst>
                <a:ext uri="{FF2B5EF4-FFF2-40B4-BE49-F238E27FC236}">
                  <a16:creationId xmlns:a16="http://schemas.microsoft.com/office/drawing/2014/main" id="{325B6197-8146-E2C2-F3EC-C14D54E9E917}"/>
                </a:ext>
              </a:extLst>
            </p:cNvPr>
            <p:cNvPicPr>
              <a:picLocks noChangeAspect="1"/>
            </p:cNvPicPr>
            <p:nvPr/>
          </p:nvPicPr>
          <p:blipFill>
            <a:blip r:embed="rId2"/>
            <a:stretch>
              <a:fillRect/>
            </a:stretch>
          </p:blipFill>
          <p:spPr>
            <a:xfrm>
              <a:off x="584459" y="386498"/>
              <a:ext cx="11086216" cy="5835879"/>
            </a:xfrm>
            <a:prstGeom prst="rect">
              <a:avLst/>
            </a:prstGeom>
            <a:ln>
              <a:solidFill>
                <a:schemeClr val="tx1"/>
              </a:solidFill>
            </a:ln>
          </p:spPr>
        </p:pic>
        <p:sp>
          <p:nvSpPr>
            <p:cNvPr id="10" name="Oval 9">
              <a:extLst>
                <a:ext uri="{FF2B5EF4-FFF2-40B4-BE49-F238E27FC236}">
                  <a16:creationId xmlns:a16="http://schemas.microsoft.com/office/drawing/2014/main" id="{70F8B1F0-0831-9B12-7F1A-E780258DDD8B}"/>
                </a:ext>
              </a:extLst>
            </p:cNvPr>
            <p:cNvSpPr/>
            <p:nvPr/>
          </p:nvSpPr>
          <p:spPr>
            <a:xfrm>
              <a:off x="4270340" y="1838226"/>
              <a:ext cx="1263192" cy="5184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a:extLst>
                <a:ext uri="{FF2B5EF4-FFF2-40B4-BE49-F238E27FC236}">
                  <a16:creationId xmlns:a16="http://schemas.microsoft.com/office/drawing/2014/main" id="{25F0CB70-B04C-6B91-FC44-CE8A7BB7C6A5}"/>
                </a:ext>
              </a:extLst>
            </p:cNvPr>
            <p:cNvSpPr/>
            <p:nvPr/>
          </p:nvSpPr>
          <p:spPr>
            <a:xfrm>
              <a:off x="4394458" y="3254605"/>
              <a:ext cx="1421879" cy="5184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3ADA38BB-5612-D1B3-862A-D1C5761150FB}"/>
                </a:ext>
              </a:extLst>
            </p:cNvPr>
            <p:cNvSpPr/>
            <p:nvPr/>
          </p:nvSpPr>
          <p:spPr>
            <a:xfrm>
              <a:off x="3487918" y="3885413"/>
              <a:ext cx="1340174" cy="5184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83772492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5C6AE4-1ECE-33AE-64A6-AE1582481C30}"/>
              </a:ext>
            </a:extLst>
          </p:cNvPr>
          <p:cNvSpPr txBox="1"/>
          <p:nvPr/>
        </p:nvSpPr>
        <p:spPr>
          <a:xfrm>
            <a:off x="556181" y="410894"/>
            <a:ext cx="11180189" cy="2429063"/>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Nhập tên: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 chọn kiểu dữ liệu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INT</a:t>
            </a:r>
            <a:r>
              <a:rPr lang="nl-NL" sz="3500">
                <a:effectLst/>
                <a:latin typeface="Cambria" panose="02040503050406030204" pitchFamily="18" charset="0"/>
                <a:ea typeface="Times New Roman" panose="02020603050405020304" pitchFamily="18" charset="0"/>
                <a:cs typeface="Times New Roman" panose="02020603050405020304" pitchFamily="18" charset="0"/>
              </a:rPr>
              <a:t>, bỏ đánh dấu ô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Allow NULL</a:t>
            </a:r>
            <a:r>
              <a:rPr lang="nl-NL" sz="3500">
                <a:effectLst/>
                <a:latin typeface="Cambria" panose="02040503050406030204" pitchFamily="18" charset="0"/>
                <a:ea typeface="Times New Roman" panose="02020603050405020304" pitchFamily="18" charset="0"/>
                <a:cs typeface="Times New Roman" panose="02020603050405020304" pitchFamily="18" charset="0"/>
              </a:rPr>
              <a:t>, nháy chuột vào ô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No default</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chọn giá trị mặc định là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AUTO_INCREMENT</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5751383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842</Words>
  <Application>Microsoft Office PowerPoint</Application>
  <PresentationFormat>Widescreen</PresentationFormat>
  <Paragraphs>53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19</cp:revision>
  <dcterms:created xsi:type="dcterms:W3CDTF">2023-08-29T07:01:28Z</dcterms:created>
  <dcterms:modified xsi:type="dcterms:W3CDTF">2024-10-22T10:49:02Z</dcterms:modified>
</cp:coreProperties>
</file>