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2" r:id="rId3"/>
    <p:sldId id="257" r:id="rId4"/>
    <p:sldId id="258" r:id="rId5"/>
    <p:sldId id="380" r:id="rId6"/>
    <p:sldId id="381" r:id="rId7"/>
    <p:sldId id="383" r:id="rId8"/>
    <p:sldId id="384" r:id="rId9"/>
    <p:sldId id="386" r:id="rId10"/>
    <p:sldId id="387" r:id="rId11"/>
    <p:sldId id="388" r:id="rId12"/>
    <p:sldId id="385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398" r:id="rId32"/>
    <p:sldId id="408" r:id="rId33"/>
    <p:sldId id="410" r:id="rId34"/>
    <p:sldId id="411" r:id="rId35"/>
    <p:sldId id="412" r:id="rId36"/>
    <p:sldId id="317" r:id="rId37"/>
    <p:sldId id="315" r:id="rId38"/>
    <p:sldId id="37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61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4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5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10/22/2024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8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493335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n>
                  <a:noFill/>
                </a:ln>
                <a:solidFill>
                  <a:srgbClr val="00B050"/>
                </a:solidFill>
              </a:rPr>
              <a:t>Website: thaycai.net	Youtube: Thầy</a:t>
            </a:r>
            <a:r>
              <a:rPr lang="en-US" baseline="0">
                <a:ln>
                  <a:noFill/>
                </a:ln>
                <a:solidFill>
                  <a:srgbClr val="00B050"/>
                </a:solidFill>
              </a:rPr>
              <a:t> Cải-Quốc Thái-An Giang</a:t>
            </a:r>
            <a:endParaRPr lang="en-US">
              <a:ln>
                <a:noFill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75E87-3609-43F9-A3BA-1BBC9EAC6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65"/>
            <a:ext cx="12192000" cy="2098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E829C-AB75-7681-3F25-7087FC3BC9CE}"/>
              </a:ext>
            </a:extLst>
          </p:cNvPr>
          <p:cNvSpPr txBox="1"/>
          <p:nvPr/>
        </p:nvSpPr>
        <p:spPr>
          <a:xfrm>
            <a:off x="2124177" y="4339459"/>
            <a:ext cx="8154186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Sách kết nối tri thức – Định hướng tin học ứng dụng.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F7985-EDED-A4EE-A50B-8015DAACD5F9}"/>
              </a:ext>
            </a:extLst>
          </p:cNvPr>
          <p:cNvSpPr txBox="1"/>
          <p:nvPr/>
        </p:nvSpPr>
        <p:spPr>
          <a:xfrm>
            <a:off x="452487" y="403768"/>
            <a:ext cx="11359299" cy="403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Nhập tên bảng là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casi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nháy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Thêm mới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để thêm các trường cho bảng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casi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và nháy nút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Lưu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để lưu lại cấu trúc bảng.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Đến đây coi như đã hoàn thành việc tạo CSDL và tạo bảng đơn giản.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E06EE-C7DC-5223-B3B8-453B19D42D37}"/>
              </a:ext>
            </a:extLst>
          </p:cNvPr>
          <p:cNvSpPr txBox="1"/>
          <p:nvPr/>
        </p:nvSpPr>
        <p:spPr>
          <a:xfrm>
            <a:off x="2093048" y="1598875"/>
            <a:ext cx="9558481" cy="251848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tIns="0" bIns="180000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vụ. Tạo lập cơ sở dữ liệu mới tên là mymusic, khởi tạo bảng nhacsi, khai báo các khóa cho bảng này như thiết kế ở bài 18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37823-9682-597C-95C4-B508ACFB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98" y="331839"/>
            <a:ext cx="18478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B44B12-8491-285B-5047-5F53E2D03186}"/>
              </a:ext>
            </a:extLst>
          </p:cNvPr>
          <p:cNvSpPr txBox="1"/>
          <p:nvPr/>
        </p:nvSpPr>
        <p:spPr>
          <a:xfrm>
            <a:off x="462117" y="-114772"/>
            <a:ext cx="11238271" cy="6468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TẠO LẬP CSDL MYMUSIC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Nháy chuột phải ở vùng danh sách các CSDL đã có, chọn thẻ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mới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sở dữ liệu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Nhập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mymusic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Bộ mã ký tự mặc định là </a:t>
            </a:r>
            <a:r>
              <a:rPr lang="nl-NL" sz="350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Unicode 4 byte: utf8mb4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đối chiếu so sánh xâu theo </a:t>
            </a:r>
            <a:r>
              <a:rPr lang="nl-NL" sz="350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utf8mb4_general_ci.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Ở vùng mã lệnh phía dưới sẽ thấy xuất hiện câu truy vấn SQL tương ứng: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84F96-F25C-7C94-0759-D0D08A18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478" y="570272"/>
            <a:ext cx="4715750" cy="3827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465D4-5423-189C-804A-AE42E4B4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316" y="2160792"/>
            <a:ext cx="3924300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72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6CB89C-77D0-5267-97AF-C9761DB97CCA}"/>
              </a:ext>
            </a:extLst>
          </p:cNvPr>
          <p:cNvSpPr txBox="1"/>
          <p:nvPr/>
        </p:nvSpPr>
        <p:spPr>
          <a:xfrm>
            <a:off x="461913" y="-113000"/>
            <a:ext cx="11293311" cy="6468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TẠO LẬP BẢNG 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Khai báo tạo lập bảng, các trường và kiểu dữ liệu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Tạo bảng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3500" u="sng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tenNhacsi),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kiểu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kiểu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VARCHAR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( 255).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Nháy nút phải chuột ở vùng danh sách các CSDL đã có, chọn thẻ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mới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Nhập tên: nhacsi, chọn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 mới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để thêm trường. Một trường với tên mặc định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Column1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sẽ xuất hiện phía dưới.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9E447-A727-48A4-F5FC-E4A0084E37C3}"/>
              </a:ext>
            </a:extLst>
          </p:cNvPr>
          <p:cNvSpPr txBox="1"/>
          <p:nvPr/>
        </p:nvSpPr>
        <p:spPr>
          <a:xfrm>
            <a:off x="10058400" y="420484"/>
            <a:ext cx="194192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 tên: idNhacsi, chọn kiểu dữ liệu INT, bỏ đánh dấu ô ALLOW NULL.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442361-41BD-3951-4D5A-DC7CE27C2579}"/>
              </a:ext>
            </a:extLst>
          </p:cNvPr>
          <p:cNvGrpSpPr/>
          <p:nvPr/>
        </p:nvGrpSpPr>
        <p:grpSpPr>
          <a:xfrm>
            <a:off x="584463" y="250392"/>
            <a:ext cx="9399047" cy="5969435"/>
            <a:chOff x="584463" y="250392"/>
            <a:chExt cx="9399047" cy="59694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B10B0B-7077-A51E-9E60-6FC13A44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463" y="250392"/>
              <a:ext cx="9399047" cy="596943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6636A6-1FCB-B614-87F8-EE830DEFA9DD}"/>
                </a:ext>
              </a:extLst>
            </p:cNvPr>
            <p:cNvSpPr/>
            <p:nvPr/>
          </p:nvSpPr>
          <p:spPr>
            <a:xfrm>
              <a:off x="3930977" y="3148553"/>
              <a:ext cx="999242" cy="6127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972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A2334-68AE-EED6-B643-1A12B8483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4" y="229223"/>
            <a:ext cx="11451945" cy="58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80EBE-2911-A7B8-4369-842D73859825}"/>
              </a:ext>
            </a:extLst>
          </p:cNvPr>
          <p:cNvSpPr txBox="1"/>
          <p:nvPr/>
        </p:nvSpPr>
        <p:spPr>
          <a:xfrm>
            <a:off x="490195" y="57390"/>
            <a:ext cx="11246176" cy="1621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AUTO_INCREMENT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dưới nhãn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 định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chọn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để có kết quả như hình bên dưới: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85598-4DB7-FA52-0A57-9807B066E9EA}"/>
              </a:ext>
            </a:extLst>
          </p:cNvPr>
          <p:cNvSpPr txBox="1"/>
          <p:nvPr/>
        </p:nvSpPr>
        <p:spPr>
          <a:xfrm>
            <a:off x="490194" y="3350027"/>
            <a:ext cx="11246175" cy="2429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thêm khai báo trường tiếp theo, nhấn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Ctrl+Insert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nháy nút phải chuột vào phần dưới dòng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chọn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column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D4178-6987-537B-70FA-D2CBAC8A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6" y="2139466"/>
            <a:ext cx="11192047" cy="10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95DF6-F6CA-48F4-DBAA-272183CB9659}"/>
              </a:ext>
            </a:extLst>
          </p:cNvPr>
          <p:cNvSpPr txBox="1"/>
          <p:nvPr/>
        </p:nvSpPr>
        <p:spPr>
          <a:xfrm>
            <a:off x="472911" y="50909"/>
            <a:ext cx="112084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Nhập: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chọn kiểu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VARCHAR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độ dài 255, giá trị mặc định là kí tự rỗng “.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C3C07-5EEC-71B8-D59A-755486C6D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" y="1220460"/>
            <a:ext cx="11129155" cy="49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8E5C8C-FE8A-8970-2F8B-D322F6592CE3}"/>
              </a:ext>
            </a:extLst>
          </p:cNvPr>
          <p:cNvSpPr txBox="1"/>
          <p:nvPr/>
        </p:nvSpPr>
        <p:spPr>
          <a:xfrm>
            <a:off x="650453" y="72921"/>
            <a:ext cx="11189616" cy="323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Khai báo Khóa chính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Ấn định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khóa chính: Nháy nút phải chuột vào dòng khai báo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chọn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new index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97349C-477A-83D4-11BA-C7780BC25DFA}"/>
              </a:ext>
            </a:extLst>
          </p:cNvPr>
          <p:cNvSpPr/>
          <p:nvPr/>
        </p:nvSpPr>
        <p:spPr>
          <a:xfrm>
            <a:off x="542916" y="577115"/>
            <a:ext cx="11185258" cy="2605125"/>
          </a:xfrm>
          <a:prstGeom prst="roundRect">
            <a:avLst>
              <a:gd name="adj" fmla="val 736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180000">
            <a:spAutoFit/>
          </a:bodyPr>
          <a:lstStyle/>
          <a:p>
            <a:pPr marL="356870" algn="just">
              <a:lnSpc>
                <a:spcPct val="150000"/>
              </a:lnSpc>
            </a:pP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 đầu tiên để làm việc với một CSDL là tạo lập. Với </a:t>
            </a:r>
            <a:r>
              <a:rPr lang="vi-VN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HeidiSQL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việc tạo lập CSDL và các bảng đơn giản được thực hiện như thế nào?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C30A0-674E-6F1B-F8E5-BF7C05CDD3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17141"/>
            <a:ext cx="842622" cy="8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D077A5-DD13-28BC-BDB8-7C1AD2395B23}"/>
              </a:ext>
            </a:extLst>
          </p:cNvPr>
          <p:cNvGrpSpPr/>
          <p:nvPr/>
        </p:nvGrpSpPr>
        <p:grpSpPr>
          <a:xfrm>
            <a:off x="2900323" y="709146"/>
            <a:ext cx="5649788" cy="4918656"/>
            <a:chOff x="1156365" y="605451"/>
            <a:chExt cx="5146112" cy="44880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C10222-EF5C-298B-B099-D7DC215B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6365" y="605451"/>
              <a:ext cx="5146112" cy="4488041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CA78112-E904-47BA-6523-5C57ECC4FFCB}"/>
                </a:ext>
              </a:extLst>
            </p:cNvPr>
            <p:cNvSpPr/>
            <p:nvPr/>
          </p:nvSpPr>
          <p:spPr>
            <a:xfrm>
              <a:off x="1160206" y="3146323"/>
              <a:ext cx="2163097" cy="45228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C777F62-9CB5-DD4E-A91B-EF88836908A6}"/>
                </a:ext>
              </a:extLst>
            </p:cNvPr>
            <p:cNvSpPr/>
            <p:nvPr/>
          </p:nvSpPr>
          <p:spPr>
            <a:xfrm>
              <a:off x="4524867" y="3123204"/>
              <a:ext cx="1606240" cy="45228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815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9C055-B76B-881E-D24B-20E17058126D}"/>
              </a:ext>
            </a:extLst>
          </p:cNvPr>
          <p:cNvSpPr txBox="1"/>
          <p:nvPr/>
        </p:nvSpPr>
        <p:spPr>
          <a:xfrm>
            <a:off x="509047" y="401468"/>
            <a:ext cx="11142482" cy="2429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 phải làm gì trong trường hợp chọn nhầm trường làm khoá chính, chẳng hạn chọn nhầm trường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hình bên dưới.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632FD5-9D41-41CB-BDE3-065FC051078A}"/>
              </a:ext>
            </a:extLst>
          </p:cNvPr>
          <p:cNvGrpSpPr/>
          <p:nvPr/>
        </p:nvGrpSpPr>
        <p:grpSpPr>
          <a:xfrm>
            <a:off x="556181" y="379443"/>
            <a:ext cx="11142483" cy="5757406"/>
            <a:chOff x="0" y="747089"/>
            <a:chExt cx="12192000" cy="53638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C78B06-246B-53E0-0AD5-7E3C30FA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7089"/>
              <a:ext cx="12192000" cy="53638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F4C768-B917-C327-665D-011D4F8D43C7}"/>
                </a:ext>
              </a:extLst>
            </p:cNvPr>
            <p:cNvSpPr/>
            <p:nvPr/>
          </p:nvSpPr>
          <p:spPr>
            <a:xfrm>
              <a:off x="4660490" y="2163097"/>
              <a:ext cx="1995949" cy="10618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8572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BFB84-C336-BDCD-A444-1BF08725F4C3}"/>
              </a:ext>
            </a:extLst>
          </p:cNvPr>
          <p:cNvSpPr txBox="1"/>
          <p:nvPr/>
        </p:nvSpPr>
        <p:spPr>
          <a:xfrm>
            <a:off x="499621" y="410893"/>
            <a:ext cx="11170763" cy="2429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Để sửa khoá chính đã khai báo nhầm này, hãy nháy đúp chuột vào ô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tenNhacsi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dưới ô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KEY</a:t>
            </a:r>
            <a:r>
              <a:rPr lang="nl-NL" sz="35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phần trên và chọn lại </a:t>
            </a:r>
            <a:r>
              <a:rPr lang="nl-NL" sz="35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idNhacsi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1B3DF-B6F2-B0C4-7A60-E38E234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08" y="294804"/>
            <a:ext cx="11269250" cy="59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E41870-C0AA-F978-8913-6C9BD33B9E6D}"/>
              </a:ext>
            </a:extLst>
          </p:cNvPr>
          <p:cNvSpPr txBox="1"/>
          <p:nvPr/>
        </p:nvSpPr>
        <p:spPr>
          <a:xfrm>
            <a:off x="482339" y="-34468"/>
            <a:ext cx="10914668" cy="81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Sau đó nháy chuột vào ô bên cạnh dưới ô </a:t>
            </a:r>
            <a:r>
              <a:rPr lang="nl-NL" sz="3500" b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PRIMARY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BB58A-35A5-8C7D-C8FD-7FB5DCB1B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2" y="963561"/>
            <a:ext cx="11112071" cy="52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BF81B3-EE9D-D83A-8583-6B3F13A3960E}"/>
              </a:ext>
            </a:extLst>
          </p:cNvPr>
          <p:cNvSpPr txBox="1"/>
          <p:nvPr/>
        </p:nvSpPr>
        <p:spPr>
          <a:xfrm>
            <a:off x="480766" y="74648"/>
            <a:ext cx="11189617" cy="323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Lưu kết quả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	Cuối cùng chọn </a:t>
            </a:r>
            <a:r>
              <a:rPr lang="nl-NL" sz="3500" b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Lưu</a:t>
            </a:r>
            <a:r>
              <a:rPr lang="nl-NL" sz="350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để lưu lại khai báo bảng nhacsi. Ở vùng hiển thị phía trái sẽ xuất hiện tên bảng nhacsi dưới dòng CSDL </a:t>
            </a:r>
            <a:r>
              <a:rPr lang="nl-NL" sz="3500" b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mymusic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A3E2E9-1416-ECF3-9C45-1673B048E8DD}"/>
              </a:ext>
            </a:extLst>
          </p:cNvPr>
          <p:cNvGrpSpPr/>
          <p:nvPr/>
        </p:nvGrpSpPr>
        <p:grpSpPr>
          <a:xfrm>
            <a:off x="570269" y="373462"/>
            <a:ext cx="11090787" cy="5722538"/>
            <a:chOff x="570269" y="373462"/>
            <a:chExt cx="11090787" cy="572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3A2FD7-6742-E69B-B154-10E9CF0BC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269" y="373462"/>
              <a:ext cx="11090787" cy="5722538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DF3383-B2D3-00CC-8A5A-38F3F08D0212}"/>
                </a:ext>
              </a:extLst>
            </p:cNvPr>
            <p:cNvSpPr/>
            <p:nvPr/>
          </p:nvSpPr>
          <p:spPr>
            <a:xfrm>
              <a:off x="4455634" y="4662112"/>
              <a:ext cx="648929" cy="5407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489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23EC69-FB1F-5A02-877E-312C500E0977}"/>
              </a:ext>
            </a:extLst>
          </p:cNvPr>
          <p:cNvSpPr txBox="1"/>
          <p:nvPr/>
        </p:nvSpPr>
        <p:spPr>
          <a:xfrm>
            <a:off x="2075680" y="1602271"/>
            <a:ext cx="9624554" cy="2508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0" bIns="180000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vi-VN" sz="3500" b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Luyện tập </a:t>
            </a:r>
            <a:r>
              <a:rPr lang="en-US" sz="3500" b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(</a:t>
            </a:r>
            <a:r>
              <a:rPr lang="vi-VN" sz="3500" b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trang 94</a:t>
            </a:r>
            <a:r>
              <a:rPr lang="en-US" sz="3500" b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):</a:t>
            </a:r>
            <a:r>
              <a:rPr lang="vi-VN" sz="350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Khai báo tạo lập bảng casi như thiết kế ở Bài 18.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 b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casi (</a:t>
            </a:r>
            <a:r>
              <a:rPr lang="en-US" sz="3500" b="0" u="sng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idCasi</a:t>
            </a:r>
            <a:r>
              <a:rPr lang="en-US" sz="3500" b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tenCasi).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CF0D4-B058-64AD-76D5-170BAB3EF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5" y="350582"/>
            <a:ext cx="1800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024481-E20D-553B-9D1B-39BB6E596253}"/>
              </a:ext>
            </a:extLst>
          </p:cNvPr>
          <p:cNvSpPr txBox="1"/>
          <p:nvPr/>
        </p:nvSpPr>
        <p:spPr>
          <a:xfrm>
            <a:off x="452488" y="420497"/>
            <a:ext cx="11265030" cy="322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  <a:tabLst>
                <a:tab pos="252095" algn="l"/>
              </a:tabLst>
            </a:pPr>
            <a:r>
              <a:rPr lang="en-US" sz="3500" b="1" u="sng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Gợi ý trả lời</a:t>
            </a:r>
            <a:r>
              <a:rPr lang="en-US" sz="3500" b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Nháy chọn tên CSDL muốn chứa bảng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casi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Nháy chuột phải vào vùng trắng phía dưới các CSDL đã có, chọn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Tạo mới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chọn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Table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(Bảng).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0BEE7-F740-C636-B90C-8F9FEB19B9EC}"/>
              </a:ext>
            </a:extLst>
          </p:cNvPr>
          <p:cNvSpPr txBox="1"/>
          <p:nvPr/>
        </p:nvSpPr>
        <p:spPr>
          <a:xfrm>
            <a:off x="518474" y="439711"/>
            <a:ext cx="11189617" cy="241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  <a:tabLst>
                <a:tab pos="252095" algn="l"/>
              </a:tabLst>
            </a:pPr>
            <a:r>
              <a:rPr lang="en-US" sz="3500" b="1" u="sng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Gợi ý trả lời</a:t>
            </a:r>
            <a:r>
              <a:rPr lang="en-US" sz="3500" b="1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Để tạo lập CSDL và các bảng đơn giản bằng </a:t>
            </a:r>
            <a:r>
              <a:rPr lang="vi-VN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HeidiSQL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ta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có thể 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 hiện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theo các bước sau: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16B94-443B-5405-7F58-951A92E5B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220" y="337555"/>
            <a:ext cx="6237922" cy="58332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46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E0B83-91B8-ECEB-7324-F8EE44929165}"/>
              </a:ext>
            </a:extLst>
          </p:cNvPr>
          <p:cNvSpPr txBox="1"/>
          <p:nvPr/>
        </p:nvSpPr>
        <p:spPr>
          <a:xfrm>
            <a:off x="201106" y="64263"/>
            <a:ext cx="8292445" cy="80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Một cửa sổ như bên dưới xuất hiện.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F2E9D-02B5-80B1-736B-43F5C8B7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2" y="1373570"/>
            <a:ext cx="11031383" cy="3640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50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1B7379-152A-E902-6B13-9CF53697D57E}"/>
              </a:ext>
            </a:extLst>
          </p:cNvPr>
          <p:cNvSpPr txBox="1"/>
          <p:nvPr/>
        </p:nvSpPr>
        <p:spPr>
          <a:xfrm>
            <a:off x="556181" y="403413"/>
            <a:ext cx="11114203" cy="484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Nhập tên bảng là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casi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Nháy chuột vào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Thêm mới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nhập tên trường là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idCasi.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Tiếp tục nháy chuột vào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Thêm mới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nhập tên trường là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tenCasi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Các mục còn lại thực hiện theo hình phía trên nhé.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Tạo khoá chính cho trường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idCasi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E29083-5C28-53E9-51E2-4FCD101B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934" y="390647"/>
            <a:ext cx="7565901" cy="5892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03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1322CB-4727-1008-655A-7999BE850D76}"/>
              </a:ext>
            </a:extLst>
          </p:cNvPr>
          <p:cNvSpPr txBox="1"/>
          <p:nvPr/>
        </p:nvSpPr>
        <p:spPr>
          <a:xfrm>
            <a:off x="518474" y="422624"/>
            <a:ext cx="11208470" cy="322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Nháy chuột phải vào bên trái của trường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idCasi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chọn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Create new index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chọn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PRIMARY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Lúc này bên trái của trường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idCasi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xuất hiện hình chìa khoá.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A7635-4A64-6ED7-7FDF-25F7EFB3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76" y="638948"/>
            <a:ext cx="11076296" cy="3520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84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2" y="374200"/>
            <a:ext cx="7800975" cy="719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E23E4-DFAF-4771-3131-38CC62778FBB}"/>
              </a:ext>
            </a:extLst>
          </p:cNvPr>
          <p:cNvSpPr txBox="1"/>
          <p:nvPr/>
        </p:nvSpPr>
        <p:spPr>
          <a:xfrm>
            <a:off x="477080" y="1123472"/>
            <a:ext cx="111815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52095" algn="l"/>
              </a:tabLst>
            </a:pPr>
            <a:r>
              <a:rPr lang="nl-NL" sz="3500" b="1"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vụ. Tạo lập cơ sở dữ liệu mới tên là mymusic, khởi tạo bảng nhacsi, khai báo các khóa cho bảng này như thiết kế ở bài 18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D7219-F5B4-4A20-D106-A5FB0110F5F0}"/>
              </a:ext>
            </a:extLst>
          </p:cNvPr>
          <p:cNvSpPr txBox="1"/>
          <p:nvPr/>
        </p:nvSpPr>
        <p:spPr>
          <a:xfrm>
            <a:off x="533400" y="2595001"/>
            <a:ext cx="6097656" cy="81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TẠO LẬP CSDL MYMUSIC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9A1EB-5BA6-F49E-3A9C-74207889718D}"/>
              </a:ext>
            </a:extLst>
          </p:cNvPr>
          <p:cNvSpPr txBox="1"/>
          <p:nvPr/>
        </p:nvSpPr>
        <p:spPr>
          <a:xfrm>
            <a:off x="574810" y="3279776"/>
            <a:ext cx="6097656" cy="81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TẠO LẬP BẢNG 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B5608-E9DA-4D32-701E-3779926769FF}"/>
              </a:ext>
            </a:extLst>
          </p:cNvPr>
          <p:cNvSpPr txBox="1"/>
          <p:nvPr/>
        </p:nvSpPr>
        <p:spPr>
          <a:xfrm>
            <a:off x="1001366" y="3886198"/>
            <a:ext cx="10657233" cy="81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Khai báo tạo lập bảng, các trường và kiểu dữ liệu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66A67-B679-EB73-38F2-7FEA8D9D0039}"/>
              </a:ext>
            </a:extLst>
          </p:cNvPr>
          <p:cNvSpPr txBox="1"/>
          <p:nvPr/>
        </p:nvSpPr>
        <p:spPr>
          <a:xfrm>
            <a:off x="1001366" y="4599150"/>
            <a:ext cx="7963728" cy="81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Khai báo Khóa chính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0CD1CA-171D-87E4-E55B-3CE6F46F1E15}"/>
              </a:ext>
            </a:extLst>
          </p:cNvPr>
          <p:cNvSpPr txBox="1"/>
          <p:nvPr/>
        </p:nvSpPr>
        <p:spPr>
          <a:xfrm>
            <a:off x="1001366" y="5303057"/>
            <a:ext cx="6097656" cy="81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52095" algn="l"/>
              </a:tabLst>
            </a:pPr>
            <a:r>
              <a:rPr lang="nl-NL" sz="3500" b="1"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Lưu kết quả</a:t>
            </a:r>
            <a:endParaRPr lang="vi-VN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4" grpId="0"/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01" y="304800"/>
            <a:ext cx="6634480" cy="7194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0034" y="1295400"/>
            <a:ext cx="88517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3000" b="0">
                <a:latin typeface="Tahoma" pitchFamily="34" charset="0"/>
                <a:ea typeface="Tahoma" pitchFamily="34" charset="0"/>
                <a:cs typeface="Tahoma" pitchFamily="34" charset="0"/>
              </a:rPr>
              <a:t>Làm phần </a:t>
            </a:r>
            <a:r>
              <a:rPr lang="en-US" sz="3000" b="1">
                <a:latin typeface="Tahoma" pitchFamily="34" charset="0"/>
                <a:ea typeface="Tahoma" pitchFamily="34" charset="0"/>
                <a:cs typeface="Tahoma" pitchFamily="34" charset="0"/>
              </a:rPr>
              <a:t>VẬN DỤNG </a:t>
            </a:r>
            <a:r>
              <a:rPr lang="en-US" sz="3000" b="0">
                <a:latin typeface="Tahoma" pitchFamily="34" charset="0"/>
                <a:ea typeface="Tahoma" pitchFamily="34" charset="0"/>
                <a:cs typeface="Tahoma" pitchFamily="34" charset="0"/>
              </a:rPr>
              <a:t>(SGK trang 94)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3000" b="0">
                <a:latin typeface="Tahoma" pitchFamily="34" charset="0"/>
                <a:ea typeface="Tahoma" pitchFamily="34" charset="0"/>
                <a:cs typeface="Tahoma" pitchFamily="34" charset="0"/>
              </a:rPr>
              <a:t>Xem tr</a:t>
            </a:r>
            <a:r>
              <a:rPr lang="vi-VN" sz="3000" b="0">
                <a:latin typeface="Tahoma" pitchFamily="34" charset="0"/>
                <a:ea typeface="Tahoma" pitchFamily="34" charset="0"/>
                <a:cs typeface="Tahoma" pitchFamily="34" charset="0"/>
              </a:rPr>
              <a:t>ước</a:t>
            </a:r>
            <a:r>
              <a:rPr lang="en-US" sz="3000" b="0">
                <a:latin typeface="Tahoma" pitchFamily="34" charset="0"/>
                <a:ea typeface="Tahoma" pitchFamily="34" charset="0"/>
                <a:cs typeface="Tahoma" pitchFamily="34" charset="0"/>
              </a:rPr>
              <a:t> bài 20 (SGK trang 95)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latin typeface="Tahoma" pitchFamily="34" charset="0"/>
                <a:ea typeface="Tahoma" pitchFamily="34" charset="0"/>
                <a:cs typeface="Tahoma" pitchFamily="34" charset="0"/>
              </a:rPr>
              <a:t>Thực hành tạo lập các bảng có khoá ngoài</a:t>
            </a:r>
          </a:p>
        </p:txBody>
      </p:sp>
    </p:spTree>
    <p:extLst>
      <p:ext uri="{BB962C8B-B14F-4D97-AF65-F5344CB8AC3E}">
        <p14:creationId xmlns:p14="http://schemas.microsoft.com/office/powerpoint/2010/main" val="6968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55" y="152400"/>
            <a:ext cx="3776345" cy="719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858078"/>
            <a:ext cx="1021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em làm 10 câu hỏi trắc nghiệm </a:t>
            </a:r>
            <a:r>
              <a:rPr lang="en-US" sz="30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Online</a:t>
            </a:r>
            <a:r>
              <a:rPr lang="en-US" sz="3000" b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3000" b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củng cố bài.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460482"/>
            <a:ext cx="11812712" cy="323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vi-VN" sz="2800" b="0">
                <a:latin typeface="Tahoma" pitchFamily="34" charset="0"/>
                <a:ea typeface="Tahoma" pitchFamily="34" charset="0"/>
                <a:cs typeface="Tahoma" pitchFamily="34" charset="0"/>
              </a:rPr>
              <a:t>ă</a:t>
            </a:r>
            <a:r>
              <a:rPr lang="en-US" sz="2800" b="0">
                <a:latin typeface="Tahoma" pitchFamily="34" charset="0"/>
                <a:ea typeface="Tahoma" pitchFamily="34" charset="0"/>
                <a:cs typeface="Tahoma" pitchFamily="34" charset="0"/>
              </a:rPr>
              <a:t>ng nhập vào trang 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thaycai.net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800" b="0">
                <a:latin typeface="Tahoma" pitchFamily="34" charset="0"/>
                <a:ea typeface="Tahoma" pitchFamily="34" charset="0"/>
                <a:cs typeface="Tahoma" pitchFamily="34" charset="0"/>
              </a:rPr>
              <a:t>Nháy chọn </a:t>
            </a:r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Tin học 11</a:t>
            </a:r>
          </a:p>
          <a:p>
            <a:pPr marL="452438" indent="-452438"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800" b="0">
                <a:latin typeface="Tahoma" pitchFamily="34" charset="0"/>
                <a:ea typeface="Tahoma" pitchFamily="34" charset="0"/>
                <a:cs typeface="Tahoma" pitchFamily="34" charset="0"/>
              </a:rPr>
              <a:t>Nháy chuột vào</a:t>
            </a:r>
            <a:r>
              <a:rPr lang="en-US" sz="28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800"/>
              <a:t>☛ </a:t>
            </a:r>
            <a:r>
              <a:rPr lang="vi-VN" sz="2800" b="1"/>
              <a:t>Trắc nghiệm</a:t>
            </a:r>
            <a:r>
              <a:rPr lang="vi-VN" sz="2800"/>
              <a:t> (từ bài 1 đến bài 31, mỗi bài 10 câu).</a:t>
            </a:r>
            <a:endParaRPr lang="en-US" sz="2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2438" indent="-452438"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sz="2800" b="0">
                <a:latin typeface="Tahoma" pitchFamily="34" charset="0"/>
                <a:ea typeface="Tahoma" pitchFamily="34" charset="0"/>
                <a:cs typeface="Tahoma" pitchFamily="34" charset="0"/>
              </a:rPr>
              <a:t>Nháy chuột vào</a:t>
            </a:r>
            <a:r>
              <a:rPr lang="en-US" sz="28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 nghiệm: </a:t>
            </a:r>
            <a:r>
              <a:rPr lang="vi-VN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vi-VN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>
                <a:latin typeface="Tahoma" pitchFamily="34" charset="0"/>
                <a:ea typeface="Tahoma" pitchFamily="34" charset="0"/>
                <a:cs typeface="Tahoma" pitchFamily="34" charset="0"/>
              </a:rPr>
              <a:t>Thực hành tạo lập cơ sở dữ liệu và các bảng</a:t>
            </a:r>
            <a:endParaRPr lang="en-US" sz="2800" b="1" u="sng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F73DB7-20B1-D5AC-209E-6B79B463C0FE}"/>
              </a:ext>
            </a:extLst>
          </p:cNvPr>
          <p:cNvSpPr txBox="1"/>
          <p:nvPr/>
        </p:nvSpPr>
        <p:spPr>
          <a:xfrm>
            <a:off x="437561" y="-108686"/>
            <a:ext cx="6094428" cy="80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vi-VN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Bước 1: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Khởi động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HeidiSQL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48A97-CEA7-A926-DE4A-C0F60E06D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7" y="694162"/>
            <a:ext cx="7694607" cy="55717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43F06-34AB-6B84-B415-199975AE3ECD}"/>
              </a:ext>
            </a:extLst>
          </p:cNvPr>
          <p:cNvSpPr txBox="1"/>
          <p:nvPr/>
        </p:nvSpPr>
        <p:spPr>
          <a:xfrm>
            <a:off x="8374144" y="821391"/>
            <a:ext cx="3645031" cy="484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Nhập tên người dùng: root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Nhập mật khẩu: Đã đặt lúc cài đặt CSDL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Nháy nút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Mở.</a:t>
            </a:r>
            <a:endParaRPr lang="vi-VN" sz="35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0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AAA116-7C5A-831E-5D50-0FBB3A718B22}"/>
              </a:ext>
            </a:extLst>
          </p:cNvPr>
          <p:cNvSpPr txBox="1"/>
          <p:nvPr/>
        </p:nvSpPr>
        <p:spPr>
          <a:xfrm>
            <a:off x="435988" y="-125186"/>
            <a:ext cx="6094428" cy="80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vi-VN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Bước 2: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Tạo cơ sở dữ liệu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58179-CD00-6AB7-70A0-ED941A7A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12" y="746802"/>
            <a:ext cx="7270197" cy="5566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67950-E410-1117-9C47-190E914075EE}"/>
              </a:ext>
            </a:extLst>
          </p:cNvPr>
          <p:cNvSpPr txBox="1"/>
          <p:nvPr/>
        </p:nvSpPr>
        <p:spPr>
          <a:xfrm>
            <a:off x="8015926" y="1086167"/>
            <a:ext cx="3609962" cy="403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Nháy chuột phải bên trái cửa sổ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HeidiSQL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chọn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Tạo mới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chọn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Cơ sở dữ liệu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E4E55-92CB-6B05-90A4-E3B806B0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7" y="506187"/>
            <a:ext cx="6600889" cy="5168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53CDF-0624-9D02-5679-A5C3DB7B3068}"/>
              </a:ext>
            </a:extLst>
          </p:cNvPr>
          <p:cNvSpPr txBox="1"/>
          <p:nvPr/>
        </p:nvSpPr>
        <p:spPr>
          <a:xfrm>
            <a:off x="7535158" y="2098749"/>
            <a:ext cx="41540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Đặt tên cho cơ sở dữ liệu, nháy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OK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500"/>
          </a:p>
        </p:txBody>
      </p:sp>
    </p:spTree>
    <p:extLst>
      <p:ext uri="{BB962C8B-B14F-4D97-AF65-F5344CB8AC3E}">
        <p14:creationId xmlns:p14="http://schemas.microsoft.com/office/powerpoint/2010/main" val="11298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3471DB-A30E-2CF2-FE48-BC2C51E7D720}"/>
              </a:ext>
            </a:extLst>
          </p:cNvPr>
          <p:cNvSpPr txBox="1"/>
          <p:nvPr/>
        </p:nvSpPr>
        <p:spPr>
          <a:xfrm>
            <a:off x="443060" y="109308"/>
            <a:ext cx="11114201" cy="322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vi-VN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Bước 3:</a:t>
            </a:r>
            <a:r>
              <a:rPr lang="vi-VN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Tạo bảng.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Nháy chọn tên cơ sở dữ liệu vừa tạo (mymusic)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- Nháy chuột phải vào tên trái cửa sổ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HeidiSQL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chọn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Tạo mới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chọn </a:t>
            </a:r>
            <a:r>
              <a:rPr lang="en-US" sz="3500" b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Table</a:t>
            </a: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E4368-3AF2-ACF0-68FB-F4283984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18" y="432010"/>
            <a:ext cx="8230211" cy="57819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25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2A6925-17DF-404D-6680-FF25D786E10E}"/>
              </a:ext>
            </a:extLst>
          </p:cNvPr>
          <p:cNvSpPr txBox="1"/>
          <p:nvPr/>
        </p:nvSpPr>
        <p:spPr>
          <a:xfrm>
            <a:off x="427350" y="74092"/>
            <a:ext cx="7830532" cy="80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tabLst>
                <a:tab pos="252095" algn="l"/>
              </a:tabLst>
            </a:pPr>
            <a:r>
              <a:rPr lang="en-US" sz="35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Một cửa sổ xuất hiện như bên dưới.</a:t>
            </a:r>
            <a:endParaRPr lang="vi-VN" sz="3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B1FC2-CA74-EAD1-F97F-F4B75923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54" y="1182730"/>
            <a:ext cx="10975675" cy="4549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41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998</Words>
  <Application>Microsoft Office PowerPoint</Application>
  <PresentationFormat>Widescreen</PresentationFormat>
  <Paragraphs>63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20</cp:revision>
  <dcterms:created xsi:type="dcterms:W3CDTF">2023-08-29T07:01:28Z</dcterms:created>
  <dcterms:modified xsi:type="dcterms:W3CDTF">2024-10-22T10:48:54Z</dcterms:modified>
</cp:coreProperties>
</file>