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83" r:id="rId4"/>
    <p:sldId id="258" r:id="rId5"/>
    <p:sldId id="380" r:id="rId6"/>
    <p:sldId id="381" r:id="rId7"/>
    <p:sldId id="382" r:id="rId8"/>
    <p:sldId id="384" r:id="rId9"/>
    <p:sldId id="385" r:id="rId10"/>
    <p:sldId id="387" r:id="rId11"/>
    <p:sldId id="388" r:id="rId12"/>
    <p:sldId id="389" r:id="rId13"/>
    <p:sldId id="390" r:id="rId14"/>
    <p:sldId id="391" r:id="rId15"/>
    <p:sldId id="392" r:id="rId16"/>
    <p:sldId id="393" r:id="rId17"/>
    <p:sldId id="394" r:id="rId18"/>
    <p:sldId id="386" r:id="rId19"/>
    <p:sldId id="395" r:id="rId20"/>
    <p:sldId id="396" r:id="rId21"/>
    <p:sldId id="397" r:id="rId22"/>
    <p:sldId id="398" r:id="rId23"/>
    <p:sldId id="399" r:id="rId24"/>
    <p:sldId id="400" r:id="rId25"/>
    <p:sldId id="401" r:id="rId26"/>
    <p:sldId id="402" r:id="rId27"/>
    <p:sldId id="405" r:id="rId28"/>
    <p:sldId id="404" r:id="rId29"/>
    <p:sldId id="403" r:id="rId30"/>
    <p:sldId id="406" r:id="rId31"/>
    <p:sldId id="407" r:id="rId32"/>
    <p:sldId id="408" r:id="rId33"/>
    <p:sldId id="409" r:id="rId34"/>
    <p:sldId id="410" r:id="rId35"/>
    <p:sldId id="413" r:id="rId36"/>
    <p:sldId id="412" r:id="rId37"/>
    <p:sldId id="411" r:id="rId38"/>
    <p:sldId id="317" r:id="rId39"/>
    <p:sldId id="315" r:id="rId40"/>
    <p:sldId id="37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61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7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04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66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10/22/2024</a:t>
            </a:fld>
            <a:endParaRPr/>
          </a:p>
        </p:txBody>
      </p:sp>
    </p:spTree>
    <p:extLst>
      <p:ext uri="{BB962C8B-B14F-4D97-AF65-F5344CB8AC3E}">
        <p14:creationId xmlns:p14="http://schemas.microsoft.com/office/powerpoint/2010/main" val="142715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6000" r="-16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0" y="6493335"/>
            <a:ext cx="12192000" cy="369332"/>
          </a:xfrm>
          <a:prstGeom prst="rect">
            <a:avLst/>
          </a:prstGeom>
          <a:solidFill>
            <a:schemeClr val="tx1"/>
          </a:solidFill>
        </p:spPr>
        <p:txBody>
          <a:bodyPr wrap="square" rtlCol="0">
            <a:spAutoFit/>
          </a:bodyPr>
          <a:lstStyle/>
          <a:p>
            <a:pPr algn="ctr"/>
            <a:r>
              <a:rPr lang="en-US">
                <a:ln>
                  <a:noFill/>
                </a:ln>
                <a:solidFill>
                  <a:srgbClr val="00B050"/>
                </a:solidFill>
              </a:rPr>
              <a:t>Website: thaycai.net	Youtube: Thầy</a:t>
            </a:r>
            <a:r>
              <a:rPr lang="en-US" baseline="0">
                <a:ln>
                  <a:noFill/>
                </a:ln>
                <a:solidFill>
                  <a:srgbClr val="00B050"/>
                </a:solidFill>
              </a:rPr>
              <a:t> Cải-Quốc Thái-An Giang</a:t>
            </a:r>
            <a:endParaRPr lang="en-US">
              <a:ln>
                <a:noFill/>
              </a:ln>
              <a:solidFill>
                <a:srgbClr val="00B050"/>
              </a:solidFill>
            </a:endParaRPr>
          </a:p>
        </p:txBody>
      </p:sp>
    </p:spTree>
    <p:extLst>
      <p:ext uri="{BB962C8B-B14F-4D97-AF65-F5344CB8AC3E}">
        <p14:creationId xmlns:p14="http://schemas.microsoft.com/office/powerpoint/2010/main" val="3788668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931D0A-C586-0311-0558-1088793F2B99}"/>
              </a:ext>
            </a:extLst>
          </p:cNvPr>
          <p:cNvPicPr>
            <a:picLocks noChangeAspect="1"/>
          </p:cNvPicPr>
          <p:nvPr/>
        </p:nvPicPr>
        <p:blipFill>
          <a:blip r:embed="rId2"/>
          <a:stretch>
            <a:fillRect/>
          </a:stretch>
        </p:blipFill>
        <p:spPr>
          <a:xfrm>
            <a:off x="0" y="564082"/>
            <a:ext cx="12192000" cy="2157031"/>
          </a:xfrm>
          <a:prstGeom prst="rect">
            <a:avLst/>
          </a:prstGeom>
        </p:spPr>
      </p:pic>
      <p:sp>
        <p:nvSpPr>
          <p:cNvPr id="2" name="TextBox 1">
            <a:extLst>
              <a:ext uri="{FF2B5EF4-FFF2-40B4-BE49-F238E27FC236}">
                <a16:creationId xmlns:a16="http://schemas.microsoft.com/office/drawing/2014/main" id="{87AE0F1A-500C-FE38-4594-28B688DC8F56}"/>
              </a:ext>
            </a:extLst>
          </p:cNvPr>
          <p:cNvSpPr txBox="1"/>
          <p:nvPr/>
        </p:nvSpPr>
        <p:spPr>
          <a:xfrm>
            <a:off x="2124177" y="4339459"/>
            <a:ext cx="8154186" cy="52322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wrap="square" rtlCol="0">
            <a:spAutoFit/>
          </a:bodyPr>
          <a:lstStyle/>
          <a:p>
            <a:pPr algn="ctr"/>
            <a:r>
              <a:rPr lang="en-US" sz="2800" b="1">
                <a:solidFill>
                  <a:srgbClr val="FF0000"/>
                </a:solidFill>
              </a:rPr>
              <a:t>Sách kết nối tri thức – Định hướng tin học ứng dụng.</a:t>
            </a:r>
            <a:endParaRPr lang="vi-VN" sz="2800" b="1">
              <a:solidFill>
                <a:srgbClr val="FF0000"/>
              </a:solidFill>
            </a:endParaRPr>
          </a:p>
        </p:txBody>
      </p:sp>
    </p:spTree>
    <p:extLst>
      <p:ext uri="{BB962C8B-B14F-4D97-AF65-F5344CB8AC3E}">
        <p14:creationId xmlns:p14="http://schemas.microsoft.com/office/powerpoint/2010/main" val="9475228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9A60CF-91BC-0A65-3C90-4224332A3C16}"/>
              </a:ext>
            </a:extLst>
          </p:cNvPr>
          <p:cNvSpPr txBox="1"/>
          <p:nvPr/>
        </p:nvSpPr>
        <p:spPr>
          <a:xfrm>
            <a:off x="481781" y="-116044"/>
            <a:ext cx="11287432" cy="6468630"/>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3. TỔ CHỨC LẠI BẢNG DỮ LIỆU</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Phân tích và sắp xếp lại để hạn chế lượng dữ liệu lặp lại.</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Một ca sĩ có thể là người thể hiện nhiều bản nhạc khác nhau nên trường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tenCasi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có giá trị lặp lại, tên ca sĩ lại dài, làm lớn dung lượng lưu trữ và khó khăn khi cần sửa chữa. Ví dụ, trong Bảng 18.1 ca sĩ Trần Khánh thể hiện hai bản nhạc (ở dòng số 3 và 9), khi cần sửa chữa tên của ca sĩ, sẽ phải tìm sửa ở tất cả những dòng có tên ca sĩ này.</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0956167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80B13E-4FFC-2A59-87DE-E8C5DDE6D41E}"/>
              </a:ext>
            </a:extLst>
          </p:cNvPr>
          <p:cNvSpPr txBox="1"/>
          <p:nvPr/>
        </p:nvSpPr>
        <p:spPr>
          <a:xfrm>
            <a:off x="511277" y="58332"/>
            <a:ext cx="11277599" cy="5660717"/>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khắc phục hạn chế này, cách làm tốt hơn là lập bảng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r>
              <a:rPr lang="nl-NL" sz="3500" u="sng">
                <a:effectLst/>
                <a:latin typeface="Cambria" panose="02040503050406030204" pitchFamily="18" charset="0"/>
                <a:ea typeface="Times New Roman" panose="02020603050405020304" pitchFamily="18" charset="0"/>
                <a:cs typeface="Times New Roman" panose="02020603050405020304" pitchFamily="18" charset="0"/>
              </a:rPr>
              <a:t>idCasi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tenCasi) với trường khoá là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và thay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tenCasi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trong bảng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banthuam</a:t>
            </a:r>
            <a:r>
              <a:rPr lang="nl-NL" sz="3500">
                <a:effectLst/>
                <a:latin typeface="Cambria" panose="02040503050406030204" pitchFamily="18" charset="0"/>
                <a:ea typeface="Times New Roman" panose="02020603050405020304" pitchFamily="18" charset="0"/>
                <a:cs typeface="Times New Roman" panose="02020603050405020304" pitchFamily="18" charset="0"/>
              </a:rPr>
              <a:t> bởi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Như vậy,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trong bảng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banthuam</a:t>
            </a:r>
            <a:r>
              <a:rPr lang="nl-NL" sz="3500">
                <a:effectLst/>
                <a:latin typeface="Cambria" panose="02040503050406030204" pitchFamily="18" charset="0"/>
                <a:ea typeface="Times New Roman" panose="02020603050405020304" pitchFamily="18" charset="0"/>
                <a:cs typeface="Times New Roman" panose="02020603050405020304" pitchFamily="18" charset="0"/>
              </a:rPr>
              <a:t> sẽ là khoá ngoài tham chiếu đến khoá chính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trong bảng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banthuam</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r>
              <a:rPr lang="nl-NL" sz="3500" u="sng">
                <a:effectLst/>
                <a:latin typeface="Cambria" panose="02040503050406030204" pitchFamily="18" charset="0"/>
                <a:ea typeface="Times New Roman" panose="02020603050405020304" pitchFamily="18" charset="0"/>
                <a:cs typeface="Times New Roman" panose="02020603050405020304" pitchFamily="18" charset="0"/>
              </a:rPr>
              <a:t>idBanthuam</a:t>
            </a:r>
            <a:r>
              <a:rPr lang="nl-NL" sz="3500">
                <a:effectLst/>
                <a:latin typeface="Cambria" panose="02040503050406030204" pitchFamily="18" charset="0"/>
                <a:ea typeface="Times New Roman" panose="02020603050405020304" pitchFamily="18" charset="0"/>
                <a:cs typeface="Times New Roman" panose="02020603050405020304" pitchFamily="18" charset="0"/>
              </a:rPr>
              <a:t>, tenBannhac, tenNhacsi, idCasi)</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r>
              <a:rPr lang="nl-NL" sz="3500" u="sng">
                <a:effectLst/>
                <a:latin typeface="Cambria" panose="02040503050406030204" pitchFamily="18" charset="0"/>
                <a:ea typeface="Times New Roman" panose="02020603050405020304" pitchFamily="18" charset="0"/>
                <a:cs typeface="Times New Roman" panose="02020603050405020304" pitchFamily="18" charset="0"/>
              </a:rPr>
              <a:t>idCasi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tenCasi)</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0040287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8D1F6E-0A83-4612-67CD-E4570D531505}"/>
              </a:ext>
            </a:extLst>
          </p:cNvPr>
          <p:cNvPicPr>
            <a:picLocks noChangeAspect="1"/>
          </p:cNvPicPr>
          <p:nvPr/>
        </p:nvPicPr>
        <p:blipFill>
          <a:blip r:embed="rId2"/>
          <a:stretch>
            <a:fillRect/>
          </a:stretch>
        </p:blipFill>
        <p:spPr>
          <a:xfrm>
            <a:off x="630697" y="665776"/>
            <a:ext cx="11161399" cy="4109424"/>
          </a:xfrm>
          <a:prstGeom prst="rect">
            <a:avLst/>
          </a:prstGeom>
        </p:spPr>
      </p:pic>
    </p:spTree>
    <p:extLst>
      <p:ext uri="{BB962C8B-B14F-4D97-AF65-F5344CB8AC3E}">
        <p14:creationId xmlns:p14="http://schemas.microsoft.com/office/powerpoint/2010/main" val="323262149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229305-622A-B90B-B4BD-50061C15F4C9}"/>
              </a:ext>
            </a:extLst>
          </p:cNvPr>
          <p:cNvPicPr>
            <a:picLocks noChangeAspect="1"/>
          </p:cNvPicPr>
          <p:nvPr/>
        </p:nvPicPr>
        <p:blipFill>
          <a:blip r:embed="rId2"/>
          <a:stretch>
            <a:fillRect/>
          </a:stretch>
        </p:blipFill>
        <p:spPr>
          <a:xfrm>
            <a:off x="653414" y="168910"/>
            <a:ext cx="10979785" cy="5693222"/>
          </a:xfrm>
          <a:prstGeom prst="rect">
            <a:avLst/>
          </a:prstGeom>
        </p:spPr>
      </p:pic>
    </p:spTree>
    <p:extLst>
      <p:ext uri="{BB962C8B-B14F-4D97-AF65-F5344CB8AC3E}">
        <p14:creationId xmlns:p14="http://schemas.microsoft.com/office/powerpoint/2010/main" val="148265254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F9A4D9-0232-2115-A001-D16518376512}"/>
              </a:ext>
            </a:extLst>
          </p:cNvPr>
          <p:cNvSpPr txBox="1"/>
          <p:nvPr/>
        </p:nvSpPr>
        <p:spPr>
          <a:xfrm>
            <a:off x="471949" y="2817"/>
            <a:ext cx="11307096" cy="6509026"/>
          </a:xfrm>
          <a:prstGeom prst="rect">
            <a:avLst/>
          </a:prstGeom>
          <a:noFill/>
        </p:spPr>
        <p:txBody>
          <a:bodyPr wrap="square">
            <a:spAutoFit/>
          </a:bodyPr>
          <a:lstStyle/>
          <a:p>
            <a:pPr algn="just">
              <a:lnSpc>
                <a:spcPct val="12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Tương tự, một bản nhạc có thể có nhiều bản thu âm khác nhau do những ca sĩ khác nhau thể hiện. Ví dụ, trong Bảng 18.1, bản nhạc Trường ca Sông Lô xuất hiện ở dòng số 2 và số 9. Do đó, cách tốt hơn là tạo bảng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(idBannhac, tenBannhac, tenNhacsi) với trường khoá là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 và thay cặp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tenBannhac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tenNhacsi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trong bảng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banthuam</a:t>
            </a:r>
            <a:r>
              <a:rPr lang="nl-NL" sz="3500">
                <a:effectLst/>
                <a:latin typeface="Cambria" panose="02040503050406030204" pitchFamily="18" charset="0"/>
                <a:ea typeface="Times New Roman" panose="02020603050405020304" pitchFamily="18" charset="0"/>
                <a:cs typeface="Times New Roman" panose="02020603050405020304" pitchFamily="18" charset="0"/>
              </a:rPr>
              <a:t> bởi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a:p>
            <a:pPr algn="just">
              <a:lnSpc>
                <a:spcPct val="12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banthuam</a:t>
            </a:r>
            <a:r>
              <a:rPr lang="nl-NL" sz="3500" u="sng">
                <a:effectLst/>
                <a:latin typeface="Cambria" panose="02040503050406030204" pitchFamily="18" charset="0"/>
                <a:ea typeface="Times New Roman" panose="02020603050405020304" pitchFamily="18" charset="0"/>
                <a:cs typeface="Times New Roman" panose="02020603050405020304" pitchFamily="18" charset="0"/>
              </a:rPr>
              <a:t>(idBanthuam</a:t>
            </a:r>
            <a:r>
              <a:rPr lang="nl-NL" sz="3500">
                <a:effectLst/>
                <a:latin typeface="Cambria" panose="02040503050406030204" pitchFamily="18" charset="0"/>
                <a:ea typeface="Times New Roman" panose="02020603050405020304" pitchFamily="18" charset="0"/>
                <a:cs typeface="Times New Roman" panose="02020603050405020304" pitchFamily="18" charset="0"/>
              </a:rPr>
              <a:t>, idBannhac, idCasi)</a:t>
            </a:r>
            <a:endParaRPr lang="vi-VN" sz="3500">
              <a:effectLst/>
              <a:latin typeface="Calibri" panose="020F0502020204030204" pitchFamily="34" charset="0"/>
              <a:ea typeface="Calibri" panose="020F0502020204030204" pitchFamily="34" charset="0"/>
            </a:endParaRPr>
          </a:p>
          <a:p>
            <a:pPr algn="just">
              <a:lnSpc>
                <a:spcPct val="12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r>
              <a:rPr lang="nl-NL" sz="3500" u="sng">
                <a:effectLst/>
                <a:latin typeface="Cambria" panose="02040503050406030204" pitchFamily="18" charset="0"/>
                <a:ea typeface="Times New Roman" panose="02020603050405020304" pitchFamily="18" charset="0"/>
                <a:cs typeface="Times New Roman" panose="02020603050405020304" pitchFamily="18" charset="0"/>
              </a:rPr>
              <a:t>idCasi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tenCasi)</a:t>
            </a:r>
            <a:endParaRPr lang="vi-VN" sz="3500">
              <a:effectLst/>
              <a:latin typeface="Calibri" panose="020F0502020204030204" pitchFamily="34" charset="0"/>
              <a:ea typeface="Calibri" panose="020F0502020204030204" pitchFamily="34" charset="0"/>
            </a:endParaRPr>
          </a:p>
          <a:p>
            <a:pPr algn="just">
              <a:lnSpc>
                <a:spcPct val="12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bannhac</a:t>
            </a:r>
            <a:r>
              <a:rPr lang="nl-NL" sz="3500" u="sng">
                <a:effectLst/>
                <a:latin typeface="Cambria" panose="02040503050406030204" pitchFamily="18" charset="0"/>
                <a:ea typeface="Times New Roman" panose="02020603050405020304" pitchFamily="18" charset="0"/>
                <a:cs typeface="Times New Roman" panose="02020603050405020304" pitchFamily="18" charset="0"/>
              </a:rPr>
              <a:t>(idbannhac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 tenBannhac, tenNhacsi)</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9211913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018AB7-2D27-0066-3CE5-67AA6C6C66BC}"/>
              </a:ext>
            </a:extLst>
          </p:cNvPr>
          <p:cNvPicPr>
            <a:picLocks noChangeAspect="1"/>
          </p:cNvPicPr>
          <p:nvPr/>
        </p:nvPicPr>
        <p:blipFill>
          <a:blip r:embed="rId2"/>
          <a:stretch>
            <a:fillRect/>
          </a:stretch>
        </p:blipFill>
        <p:spPr>
          <a:xfrm>
            <a:off x="553627" y="466858"/>
            <a:ext cx="11049454" cy="5039862"/>
          </a:xfrm>
          <a:prstGeom prst="rect">
            <a:avLst/>
          </a:prstGeom>
        </p:spPr>
      </p:pic>
    </p:spTree>
    <p:extLst>
      <p:ext uri="{BB962C8B-B14F-4D97-AF65-F5344CB8AC3E}">
        <p14:creationId xmlns:p14="http://schemas.microsoft.com/office/powerpoint/2010/main" val="405962517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D1F1CC-8DA9-47C8-7E49-52EAE2E18A0C}"/>
              </a:ext>
            </a:extLst>
          </p:cNvPr>
          <p:cNvPicPr>
            <a:picLocks noChangeAspect="1"/>
          </p:cNvPicPr>
          <p:nvPr/>
        </p:nvPicPr>
        <p:blipFill>
          <a:blip r:embed="rId2"/>
          <a:stretch>
            <a:fillRect/>
          </a:stretch>
        </p:blipFill>
        <p:spPr>
          <a:xfrm>
            <a:off x="1492567" y="277177"/>
            <a:ext cx="8931593" cy="5958742"/>
          </a:xfrm>
          <a:prstGeom prst="rect">
            <a:avLst/>
          </a:prstGeom>
        </p:spPr>
      </p:pic>
    </p:spTree>
    <p:extLst>
      <p:ext uri="{BB962C8B-B14F-4D97-AF65-F5344CB8AC3E}">
        <p14:creationId xmlns:p14="http://schemas.microsoft.com/office/powerpoint/2010/main" val="237471561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1857F-8FF9-9D2B-DA11-C82CC36986C9}"/>
              </a:ext>
            </a:extLst>
          </p:cNvPr>
          <p:cNvSpPr txBox="1"/>
          <p:nvPr/>
        </p:nvSpPr>
        <p:spPr>
          <a:xfrm>
            <a:off x="501445" y="932819"/>
            <a:ext cx="11287431" cy="4032066"/>
          </a:xfrm>
          <a:prstGeom prst="rect">
            <a:avLst/>
          </a:prstGeom>
          <a:noFill/>
        </p:spPr>
        <p:txBody>
          <a:bodyPr wrap="square">
            <a:spAutoFit/>
          </a:bodyPr>
          <a:lstStyle/>
          <a:p>
            <a:pPr indent="354013" algn="just">
              <a:lnSpc>
                <a:spcPct val="150000"/>
              </a:lnSpc>
            </a:pPr>
            <a:r>
              <a:rPr lang="nl-NL" sz="3500">
                <a:effectLst/>
                <a:latin typeface="Cambria" panose="02040503050406030204" pitchFamily="18" charset="0"/>
                <a:ea typeface="Times New Roman" panose="02020603050405020304" pitchFamily="18" charset="0"/>
                <a:cs typeface="Times New Roman" panose="02020603050405020304" pitchFamily="18" charset="0"/>
              </a:rPr>
              <a:t>Tên nhạc sĩ trong bảng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 bị lặp lại do một nhạc sĩ có thể sáng tác nhiều bản nhạc; Ví dụ, trong bảng 18.1, nhạc sĩ Văn Cao xuất hiện trong hai dòng số 2 và số 6; vì vậy lại lập bảng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(idNhacsi, tenNhacsi) và thay thế trường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tenNhacsi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trong bảng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 bởi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p>
        </p:txBody>
      </p:sp>
    </p:spTree>
    <p:extLst>
      <p:ext uri="{BB962C8B-B14F-4D97-AF65-F5344CB8AC3E}">
        <p14:creationId xmlns:p14="http://schemas.microsoft.com/office/powerpoint/2010/main" val="246708555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B019A6-C048-D9A5-DF42-86D4A1A3C10F}"/>
              </a:ext>
            </a:extLst>
          </p:cNvPr>
          <p:cNvPicPr>
            <a:picLocks noChangeAspect="1"/>
          </p:cNvPicPr>
          <p:nvPr/>
        </p:nvPicPr>
        <p:blipFill>
          <a:blip r:embed="rId2"/>
          <a:stretch>
            <a:fillRect/>
          </a:stretch>
        </p:blipFill>
        <p:spPr>
          <a:xfrm>
            <a:off x="1749087" y="500042"/>
            <a:ext cx="9119537" cy="4224358"/>
          </a:xfrm>
          <a:prstGeom prst="rect">
            <a:avLst/>
          </a:prstGeom>
        </p:spPr>
      </p:pic>
    </p:spTree>
    <p:extLst>
      <p:ext uri="{BB962C8B-B14F-4D97-AF65-F5344CB8AC3E}">
        <p14:creationId xmlns:p14="http://schemas.microsoft.com/office/powerpoint/2010/main" val="367907615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DB1343-22BF-5F7E-37AA-2A626218CBD2}"/>
              </a:ext>
            </a:extLst>
          </p:cNvPr>
          <p:cNvPicPr>
            <a:picLocks noChangeAspect="1"/>
          </p:cNvPicPr>
          <p:nvPr/>
        </p:nvPicPr>
        <p:blipFill>
          <a:blip r:embed="rId2"/>
          <a:stretch>
            <a:fillRect/>
          </a:stretch>
        </p:blipFill>
        <p:spPr>
          <a:xfrm>
            <a:off x="749617" y="479107"/>
            <a:ext cx="10751699" cy="5169853"/>
          </a:xfrm>
          <a:prstGeom prst="rect">
            <a:avLst/>
          </a:prstGeom>
        </p:spPr>
      </p:pic>
    </p:spTree>
    <p:extLst>
      <p:ext uri="{BB962C8B-B14F-4D97-AF65-F5344CB8AC3E}">
        <p14:creationId xmlns:p14="http://schemas.microsoft.com/office/powerpoint/2010/main" val="207525238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138EAC26-63C5-4A0A-F6FA-278F60D959C3}"/>
              </a:ext>
            </a:extLst>
          </p:cNvPr>
          <p:cNvSpPr/>
          <p:nvPr/>
        </p:nvSpPr>
        <p:spPr>
          <a:xfrm>
            <a:off x="526889" y="475776"/>
            <a:ext cx="11161528" cy="3444293"/>
          </a:xfrm>
          <a:prstGeom prst="roundRect">
            <a:avLst>
              <a:gd name="adj" fmla="val 7360"/>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tIns="0" bIns="180000">
            <a:spAutoFit/>
          </a:bodyPr>
          <a:lstStyle/>
          <a:p>
            <a:pPr marL="356870" algn="just">
              <a:lnSpc>
                <a:spcPct val="150000"/>
              </a:lnSpc>
              <a:spcBef>
                <a:spcPts val="600"/>
              </a:spcBef>
              <a:spcAft>
                <a:spcPts val="600"/>
              </a:spcAft>
            </a:pPr>
            <a:r>
              <a:rPr lang="vi-VN" sz="350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Ở bài 13, các em đã phần nào thấy được lợi ích khi tổ chức CSDL của website âm nhạc với nhiều bảng mà không phải là một bảng với đầy đủ tất cả các thông tin về mỗi bản thu âm (tên bản nhạc, tên nhạc sĩ, tên ca sĩ).</a:t>
            </a:r>
            <a:endParaRPr lang="vi-VN" sz="350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71B2AF92-255E-56DA-060B-3ED40C507FA7}"/>
              </a:ext>
            </a:extLst>
          </p:cNvPr>
          <p:cNvPicPr/>
          <p:nvPr/>
        </p:nvPicPr>
        <p:blipFill>
          <a:blip r:embed="rId2">
            <a:extLst>
              <a:ext uri="{28A0092B-C50C-407E-A947-70E740481C1C}">
                <a14:useLocalDpi xmlns:a14="http://schemas.microsoft.com/office/drawing/2010/main" val="0"/>
              </a:ext>
            </a:extLst>
          </a:blip>
          <a:stretch>
            <a:fillRect/>
          </a:stretch>
        </p:blipFill>
        <p:spPr>
          <a:xfrm>
            <a:off x="183998" y="315802"/>
            <a:ext cx="842622" cy="810664"/>
          </a:xfrm>
          <a:prstGeom prst="rect">
            <a:avLst/>
          </a:prstGeom>
        </p:spPr>
      </p:pic>
    </p:spTree>
    <p:extLst>
      <p:ext uri="{BB962C8B-B14F-4D97-AF65-F5344CB8AC3E}">
        <p14:creationId xmlns:p14="http://schemas.microsoft.com/office/powerpoint/2010/main" val="41045116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9057F8-D50C-EA8E-9A80-B6B4F340E8F7}"/>
              </a:ext>
            </a:extLst>
          </p:cNvPr>
          <p:cNvSpPr txBox="1"/>
          <p:nvPr/>
        </p:nvSpPr>
        <p:spPr>
          <a:xfrm>
            <a:off x="1966452" y="411476"/>
            <a:ext cx="9222658" cy="4044890"/>
          </a:xfrm>
          <a:prstGeom prst="rect">
            <a:avLst/>
          </a:prstGeom>
          <a:noFill/>
        </p:spPr>
        <p:txBody>
          <a:bodyPr wrap="square">
            <a:spAutoFit/>
          </a:bodyPr>
          <a:lstStyle/>
          <a:p>
            <a:pPr>
              <a:lnSpc>
                <a:spcPct val="150000"/>
              </a:lnSpc>
              <a:tabLst>
                <a:tab pos="252095" algn="l"/>
              </a:tabLst>
            </a:pPr>
            <a:r>
              <a:rPr lang="nl-NL" sz="3500" b="1">
                <a:effectLst/>
                <a:latin typeface="Cambria" panose="02040503050406030204" pitchFamily="18" charset="0"/>
                <a:ea typeface="Times New Roman" panose="02020603050405020304" pitchFamily="18" charset="0"/>
                <a:cs typeface="Times New Roman" panose="02020603050405020304" pitchFamily="18" charset="0"/>
              </a:rPr>
              <a:t>Các bảng dữ liệu thu được bây giờ sẽ là:</a:t>
            </a:r>
            <a:endParaRPr lang="vi-VN" sz="3500" b="1">
              <a:effectLst/>
              <a:latin typeface="Calibri" panose="020F0502020204030204" pitchFamily="34" charset="0"/>
              <a:ea typeface="Calibri" panose="020F0502020204030204" pitchFamily="34" charset="0"/>
            </a:endParaRPr>
          </a:p>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r>
              <a:rPr lang="nl-NL" sz="3500" u="sng">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idCasi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tenCasi)</a:t>
            </a:r>
            <a:endParaRPr lang="vi-VN" sz="3500">
              <a:effectLst/>
              <a:latin typeface="Calibri" panose="020F0502020204030204" pitchFamily="34" charset="0"/>
              <a:ea typeface="Calibri" panose="020F0502020204030204" pitchFamily="34" charset="0"/>
            </a:endParaRPr>
          </a:p>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r>
              <a:rPr lang="nl-NL" sz="3500" u="sng">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idNhacsi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tenNhacsi)</a:t>
            </a:r>
            <a:endParaRPr lang="vi-VN" sz="3500">
              <a:effectLst/>
              <a:latin typeface="Calibri" panose="020F0502020204030204" pitchFamily="34" charset="0"/>
              <a:ea typeface="Calibri" panose="020F0502020204030204" pitchFamily="34" charset="0"/>
            </a:endParaRPr>
          </a:p>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r>
              <a:rPr lang="nl-NL" sz="3500" u="sng">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idBannhac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 tenBannhac, </a:t>
            </a:r>
            <a:r>
              <a:rPr lang="nl-NL" sz="3500">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idNhacsi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banthuam</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r>
              <a:rPr lang="nl-NL" sz="3500" u="sng">
                <a:effectLst/>
                <a:latin typeface="Cambria" panose="02040503050406030204" pitchFamily="18" charset="0"/>
                <a:ea typeface="Times New Roman" panose="02020603050405020304" pitchFamily="18" charset="0"/>
                <a:cs typeface="Times New Roman" panose="02020603050405020304" pitchFamily="18" charset="0"/>
              </a:rPr>
              <a:t>idbanthuam</a:t>
            </a: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idBannhac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idCasi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7884729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595830-67B9-5BE6-09ED-C234A1A42D8D}"/>
              </a:ext>
            </a:extLst>
          </p:cNvPr>
          <p:cNvPicPr>
            <a:picLocks noChangeAspect="1"/>
          </p:cNvPicPr>
          <p:nvPr/>
        </p:nvPicPr>
        <p:blipFill>
          <a:blip r:embed="rId2"/>
          <a:stretch>
            <a:fillRect/>
          </a:stretch>
        </p:blipFill>
        <p:spPr>
          <a:xfrm>
            <a:off x="1755129" y="243624"/>
            <a:ext cx="9089852" cy="6095466"/>
          </a:xfrm>
          <a:prstGeom prst="rect">
            <a:avLst/>
          </a:prstGeom>
        </p:spPr>
      </p:pic>
    </p:spTree>
    <p:extLst>
      <p:ext uri="{BB962C8B-B14F-4D97-AF65-F5344CB8AC3E}">
        <p14:creationId xmlns:p14="http://schemas.microsoft.com/office/powerpoint/2010/main" val="82661874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114907-0D00-E03F-3B5A-967AB592C618}"/>
              </a:ext>
            </a:extLst>
          </p:cNvPr>
          <p:cNvSpPr txBox="1"/>
          <p:nvPr/>
        </p:nvSpPr>
        <p:spPr>
          <a:xfrm>
            <a:off x="491764" y="-86044"/>
            <a:ext cx="11565118" cy="6104300"/>
          </a:xfrm>
          <a:prstGeom prst="rect">
            <a:avLst/>
          </a:prstGeom>
          <a:noFill/>
        </p:spPr>
        <p:txBody>
          <a:bodyPr wrap="square">
            <a:spAutoFit/>
          </a:bodyPr>
          <a:lstStyle/>
          <a:p>
            <a:pPr>
              <a:lnSpc>
                <a:spcPct val="150000"/>
              </a:lnSpc>
              <a:tabLst>
                <a:tab pos="252095" algn="l"/>
              </a:tabLst>
            </a:pPr>
            <a:r>
              <a:rPr lang="nl-NL" sz="33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4. CÁC LOẠI KHÓA </a:t>
            </a:r>
            <a:endParaRPr lang="vi-VN" sz="3300">
              <a:effectLst/>
              <a:latin typeface="Calibri" panose="020F0502020204030204" pitchFamily="34" charset="0"/>
              <a:ea typeface="Calibri" panose="020F0502020204030204" pitchFamily="34" charset="0"/>
            </a:endParaRPr>
          </a:p>
          <a:p>
            <a:pPr>
              <a:lnSpc>
                <a:spcPct val="150000"/>
              </a:lnSpc>
              <a:tabLst>
                <a:tab pos="252095" algn="l"/>
              </a:tabLst>
            </a:pPr>
            <a:r>
              <a:rPr lang="nl-NL" sz="3300">
                <a:effectLst/>
                <a:latin typeface="Cambria" panose="02040503050406030204" pitchFamily="18" charset="0"/>
                <a:ea typeface="Times New Roman" panose="02020603050405020304" pitchFamily="18" charset="0"/>
                <a:cs typeface="Times New Roman" panose="02020603050405020304" pitchFamily="18" charset="0"/>
              </a:rPr>
              <a:t>	- Mỗi bảng đã có một khoá chính (tên trường được gạch chân).</a:t>
            </a:r>
            <a:endParaRPr lang="vi-VN" sz="3300">
              <a:effectLst/>
              <a:latin typeface="Calibri" panose="020F0502020204030204" pitchFamily="34" charset="0"/>
              <a:ea typeface="Calibri" panose="020F0502020204030204" pitchFamily="34" charset="0"/>
            </a:endParaRPr>
          </a:p>
          <a:p>
            <a:pPr>
              <a:lnSpc>
                <a:spcPct val="150000"/>
              </a:lnSpc>
              <a:tabLst>
                <a:tab pos="252095" algn="l"/>
              </a:tabLst>
            </a:pPr>
            <a:r>
              <a:rPr lang="nl-NL" sz="3300">
                <a:effectLst/>
                <a:latin typeface="Cambria" panose="02040503050406030204" pitchFamily="18" charset="0"/>
                <a:ea typeface="Times New Roman" panose="02020603050405020304" pitchFamily="18" charset="0"/>
                <a:cs typeface="Times New Roman" panose="02020603050405020304" pitchFamily="18" charset="0"/>
              </a:rPr>
              <a:t>	- Khoá ngoài của các bảng:</a:t>
            </a:r>
            <a:endParaRPr lang="vi-VN" sz="3300">
              <a:effectLst/>
              <a:latin typeface="Calibri" panose="020F0502020204030204" pitchFamily="34" charset="0"/>
              <a:ea typeface="Calibri" panose="020F0502020204030204" pitchFamily="34" charset="0"/>
            </a:endParaRPr>
          </a:p>
          <a:p>
            <a:pPr>
              <a:lnSpc>
                <a:spcPct val="150000"/>
              </a:lnSpc>
              <a:tabLst>
                <a:tab pos="252095" algn="l"/>
              </a:tabLst>
            </a:pPr>
            <a:r>
              <a:rPr lang="nl-NL" sz="3300">
                <a:effectLst/>
                <a:latin typeface="Cambria" panose="02040503050406030204" pitchFamily="18" charset="0"/>
                <a:ea typeface="Times New Roman" panose="02020603050405020304" pitchFamily="18" charset="0"/>
                <a:cs typeface="Times New Roman" panose="02020603050405020304" pitchFamily="18" charset="0"/>
              </a:rPr>
              <a:t>	</a:t>
            </a:r>
            <a:r>
              <a:rPr lang="nl-NL" sz="3300" b="1">
                <a:effectLst/>
                <a:latin typeface="Cambria" panose="02040503050406030204" pitchFamily="18" charset="0"/>
                <a:ea typeface="Times New Roman" panose="02020603050405020304" pitchFamily="18" charset="0"/>
                <a:cs typeface="Times New Roman" panose="02020603050405020304" pitchFamily="18" charset="0"/>
              </a:rPr>
              <a:t>bannhac:</a:t>
            </a:r>
            <a:r>
              <a:rPr lang="nl-NL" sz="3300">
                <a:effectLst/>
                <a:latin typeface="Cambria" panose="02040503050406030204" pitchFamily="18" charset="0"/>
                <a:ea typeface="Times New Roman" panose="02020603050405020304" pitchFamily="18" charset="0"/>
                <a:cs typeface="Times New Roman" panose="02020603050405020304" pitchFamily="18" charset="0"/>
              </a:rPr>
              <a:t>	</a:t>
            </a:r>
            <a:r>
              <a:rPr lang="nl-NL" sz="3300" b="1">
                <a:effectLst/>
                <a:latin typeface="Cambria" panose="02040503050406030204" pitchFamily="18" charset="0"/>
                <a:ea typeface="Times New Roman" panose="02020603050405020304" pitchFamily="18" charset="0"/>
                <a:cs typeface="Times New Roman" panose="02020603050405020304" pitchFamily="18" charset="0"/>
              </a:rPr>
              <a:t>idNhacsi</a:t>
            </a:r>
            <a:r>
              <a:rPr lang="nl-NL" sz="3300">
                <a:effectLst/>
                <a:latin typeface="Cambria" panose="02040503050406030204" pitchFamily="18" charset="0"/>
                <a:ea typeface="Times New Roman" panose="02020603050405020304" pitchFamily="18" charset="0"/>
                <a:cs typeface="Times New Roman" panose="02020603050405020304" pitchFamily="18" charset="0"/>
              </a:rPr>
              <a:t> tham chiếu đến </a:t>
            </a:r>
            <a:r>
              <a:rPr lang="nl-NL" sz="3300" b="1">
                <a:effectLst/>
                <a:latin typeface="Cambria" panose="02040503050406030204" pitchFamily="18" charset="0"/>
                <a:ea typeface="Times New Roman" panose="02020603050405020304" pitchFamily="18" charset="0"/>
                <a:cs typeface="Times New Roman" panose="02020603050405020304" pitchFamily="18" charset="0"/>
              </a:rPr>
              <a:t>idNhacsi</a:t>
            </a:r>
            <a:r>
              <a:rPr lang="nl-NL" sz="3300">
                <a:effectLst/>
                <a:latin typeface="Cambria" panose="02040503050406030204" pitchFamily="18" charset="0"/>
                <a:ea typeface="Times New Roman" panose="02020603050405020304" pitchFamily="18" charset="0"/>
                <a:cs typeface="Times New Roman" panose="02020603050405020304" pitchFamily="18" charset="0"/>
              </a:rPr>
              <a:t> trong bảng </a:t>
            </a:r>
            <a:r>
              <a:rPr lang="nl-NL" sz="3300" b="1">
                <a:effectLst/>
                <a:latin typeface="Cambria" panose="02040503050406030204" pitchFamily="18" charset="0"/>
                <a:ea typeface="Times New Roman" panose="02020603050405020304" pitchFamily="18" charset="0"/>
                <a:cs typeface="Times New Roman" panose="02020603050405020304" pitchFamily="18" charset="0"/>
              </a:rPr>
              <a:t>nhacsi</a:t>
            </a:r>
            <a:r>
              <a:rPr lang="nl-NL" sz="33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300">
              <a:effectLst/>
              <a:latin typeface="Calibri" panose="020F0502020204030204" pitchFamily="34" charset="0"/>
              <a:ea typeface="Calibri" panose="020F0502020204030204" pitchFamily="34" charset="0"/>
            </a:endParaRPr>
          </a:p>
          <a:p>
            <a:pPr>
              <a:lnSpc>
                <a:spcPct val="150000"/>
              </a:lnSpc>
              <a:tabLst>
                <a:tab pos="252095" algn="l"/>
              </a:tabLst>
            </a:pPr>
            <a:r>
              <a:rPr lang="nl-NL" sz="3300">
                <a:effectLst/>
                <a:latin typeface="Cambria" panose="02040503050406030204" pitchFamily="18" charset="0"/>
                <a:ea typeface="Times New Roman" panose="02020603050405020304" pitchFamily="18" charset="0"/>
                <a:cs typeface="Times New Roman" panose="02020603050405020304" pitchFamily="18" charset="0"/>
              </a:rPr>
              <a:t>	</a:t>
            </a:r>
            <a:r>
              <a:rPr lang="nl-NL" sz="3300" b="1">
                <a:effectLst/>
                <a:latin typeface="Cambria" panose="02040503050406030204" pitchFamily="18" charset="0"/>
                <a:ea typeface="Times New Roman" panose="02020603050405020304" pitchFamily="18" charset="0"/>
                <a:cs typeface="Times New Roman" panose="02020603050405020304" pitchFamily="18" charset="0"/>
              </a:rPr>
              <a:t>banthuam:</a:t>
            </a:r>
            <a:r>
              <a:rPr lang="nl-NL" sz="3300">
                <a:effectLst/>
                <a:latin typeface="Cambria" panose="02040503050406030204" pitchFamily="18" charset="0"/>
                <a:ea typeface="Times New Roman" panose="02020603050405020304" pitchFamily="18" charset="0"/>
                <a:cs typeface="Times New Roman" panose="02020603050405020304" pitchFamily="18" charset="0"/>
              </a:rPr>
              <a:t>	</a:t>
            </a:r>
            <a:r>
              <a:rPr lang="nl-NL" sz="3300" b="1">
                <a:effectLst/>
                <a:latin typeface="Cambria" panose="02040503050406030204" pitchFamily="18" charset="0"/>
                <a:ea typeface="Times New Roman" panose="02020603050405020304" pitchFamily="18" charset="0"/>
                <a:cs typeface="Times New Roman" panose="02020603050405020304" pitchFamily="18" charset="0"/>
              </a:rPr>
              <a:t>idBannhac</a:t>
            </a:r>
            <a:r>
              <a:rPr lang="nl-NL" sz="3300">
                <a:effectLst/>
                <a:latin typeface="Cambria" panose="02040503050406030204" pitchFamily="18" charset="0"/>
                <a:ea typeface="Times New Roman" panose="02020603050405020304" pitchFamily="18" charset="0"/>
                <a:cs typeface="Times New Roman" panose="02020603050405020304" pitchFamily="18" charset="0"/>
              </a:rPr>
              <a:t> tham chiếu đến </a:t>
            </a:r>
            <a:r>
              <a:rPr lang="nl-NL" sz="3300" b="1">
                <a:effectLst/>
                <a:latin typeface="Cambria" panose="02040503050406030204" pitchFamily="18" charset="0"/>
                <a:ea typeface="Times New Roman" panose="02020603050405020304" pitchFamily="18" charset="0"/>
                <a:cs typeface="Times New Roman" panose="02020603050405020304" pitchFamily="18" charset="0"/>
              </a:rPr>
              <a:t>idBannhac</a:t>
            </a:r>
            <a:r>
              <a:rPr lang="nl-NL" sz="3300">
                <a:effectLst/>
                <a:latin typeface="Cambria" panose="02040503050406030204" pitchFamily="18" charset="0"/>
                <a:ea typeface="Times New Roman" panose="02020603050405020304" pitchFamily="18" charset="0"/>
                <a:cs typeface="Times New Roman" panose="02020603050405020304" pitchFamily="18" charset="0"/>
              </a:rPr>
              <a:t> trong bảng </a:t>
            </a:r>
            <a:r>
              <a:rPr lang="nl-NL" sz="3300" b="1">
                <a:effectLst/>
                <a:latin typeface="Cambria" panose="02040503050406030204" pitchFamily="18" charset="0"/>
                <a:ea typeface="Times New Roman" panose="02020603050405020304" pitchFamily="18" charset="0"/>
                <a:cs typeface="Times New Roman" panose="02020603050405020304" pitchFamily="18" charset="0"/>
              </a:rPr>
              <a:t>bannhac</a:t>
            </a:r>
            <a:r>
              <a:rPr lang="nl-NL" sz="33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300">
              <a:effectLst/>
              <a:latin typeface="Calibri" panose="020F0502020204030204" pitchFamily="34" charset="0"/>
              <a:ea typeface="Calibri" panose="020F0502020204030204" pitchFamily="34" charset="0"/>
            </a:endParaRPr>
          </a:p>
          <a:p>
            <a:pPr>
              <a:lnSpc>
                <a:spcPct val="150000"/>
              </a:lnSpc>
              <a:tabLst>
                <a:tab pos="252095" algn="l"/>
              </a:tabLst>
            </a:pPr>
            <a:r>
              <a:rPr lang="nl-NL" sz="3300">
                <a:effectLst/>
                <a:latin typeface="Cambria" panose="02040503050406030204" pitchFamily="18" charset="0"/>
                <a:ea typeface="Times New Roman" panose="02020603050405020304" pitchFamily="18" charset="0"/>
                <a:cs typeface="Times New Roman" panose="02020603050405020304" pitchFamily="18" charset="0"/>
              </a:rPr>
              <a:t>				</a:t>
            </a:r>
            <a:r>
              <a:rPr lang="nl-NL" sz="3300" b="1">
                <a:effectLst/>
                <a:latin typeface="Cambria" panose="02040503050406030204" pitchFamily="18" charset="0"/>
                <a:ea typeface="Times New Roman" panose="02020603050405020304" pitchFamily="18" charset="0"/>
                <a:cs typeface="Times New Roman" panose="02020603050405020304" pitchFamily="18" charset="0"/>
              </a:rPr>
              <a:t>idCasi</a:t>
            </a:r>
            <a:r>
              <a:rPr lang="nl-NL" sz="3300">
                <a:effectLst/>
                <a:latin typeface="Cambria" panose="02040503050406030204" pitchFamily="18" charset="0"/>
                <a:ea typeface="Times New Roman" panose="02020603050405020304" pitchFamily="18" charset="0"/>
                <a:cs typeface="Times New Roman" panose="02020603050405020304" pitchFamily="18" charset="0"/>
              </a:rPr>
              <a:t> tham chiếu đến </a:t>
            </a:r>
            <a:r>
              <a:rPr lang="nl-NL" sz="3300" b="1">
                <a:effectLst/>
                <a:latin typeface="Cambria" panose="02040503050406030204" pitchFamily="18" charset="0"/>
                <a:ea typeface="Times New Roman" panose="02020603050405020304" pitchFamily="18" charset="0"/>
                <a:cs typeface="Times New Roman" panose="02020603050405020304" pitchFamily="18" charset="0"/>
              </a:rPr>
              <a:t>idCasi</a:t>
            </a:r>
            <a:r>
              <a:rPr lang="nl-NL" sz="3300">
                <a:effectLst/>
                <a:latin typeface="Cambria" panose="02040503050406030204" pitchFamily="18" charset="0"/>
                <a:ea typeface="Times New Roman" panose="02020603050405020304" pitchFamily="18" charset="0"/>
                <a:cs typeface="Times New Roman" panose="02020603050405020304" pitchFamily="18" charset="0"/>
              </a:rPr>
              <a:t> trong bảng </a:t>
            </a:r>
            <a:r>
              <a:rPr lang="nl-NL" sz="3300" b="1">
                <a:effectLst/>
                <a:latin typeface="Cambria" panose="02040503050406030204" pitchFamily="18" charset="0"/>
                <a:ea typeface="Times New Roman" panose="02020603050405020304" pitchFamily="18" charset="0"/>
                <a:cs typeface="Times New Roman" panose="02020603050405020304" pitchFamily="18" charset="0"/>
              </a:rPr>
              <a:t>casi</a:t>
            </a:r>
            <a:r>
              <a:rPr lang="nl-NL" sz="33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3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7215829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73F225-3750-6765-024C-9CB322730699}"/>
              </a:ext>
            </a:extLst>
          </p:cNvPr>
          <p:cNvSpPr txBox="1"/>
          <p:nvPr/>
        </p:nvSpPr>
        <p:spPr>
          <a:xfrm>
            <a:off x="480768" y="125961"/>
            <a:ext cx="11246176" cy="2429063"/>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Có thể tóm tắt lại về cấu trúc các bảng và quan hệ của các bảng theo tham chiếu từ khoá ngoài đến khoá chính ở dạng sơ đồ như Hình 18.2.</a:t>
            </a:r>
            <a:endParaRPr lang="vi-VN" sz="350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7178A826-FCBE-05D1-3F66-20F1CF8AD904}"/>
              </a:ext>
            </a:extLst>
          </p:cNvPr>
          <p:cNvPicPr>
            <a:picLocks noChangeAspect="1"/>
          </p:cNvPicPr>
          <p:nvPr/>
        </p:nvPicPr>
        <p:blipFill>
          <a:blip r:embed="rId2"/>
          <a:stretch>
            <a:fillRect/>
          </a:stretch>
        </p:blipFill>
        <p:spPr>
          <a:xfrm>
            <a:off x="565794" y="2786398"/>
            <a:ext cx="11177873" cy="2897967"/>
          </a:xfrm>
          <a:prstGeom prst="rect">
            <a:avLst/>
          </a:prstGeom>
        </p:spPr>
      </p:pic>
    </p:spTree>
    <p:extLst>
      <p:ext uri="{BB962C8B-B14F-4D97-AF65-F5344CB8AC3E}">
        <p14:creationId xmlns:p14="http://schemas.microsoft.com/office/powerpoint/2010/main" val="35305673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98FB06-EBE0-CA9B-6FA7-652FE4017BD8}"/>
              </a:ext>
            </a:extLst>
          </p:cNvPr>
          <p:cNvSpPr txBox="1"/>
          <p:nvPr/>
        </p:nvSpPr>
        <p:spPr>
          <a:xfrm>
            <a:off x="490194" y="408050"/>
            <a:ext cx="11265031" cy="4044890"/>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Khoá cấm trùng lặp giá trị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Unique</a:t>
            </a:r>
            <a:r>
              <a:rPr lang="nl-NL" sz="3500">
                <a:effectLst/>
                <a:latin typeface="Cambria" panose="02040503050406030204" pitchFamily="18" charset="0"/>
                <a:ea typeface="Times New Roman" panose="02020603050405020304" pitchFamily="18" charset="0"/>
                <a:cs typeface="Times New Roman" panose="02020603050405020304" pitchFamily="18" charset="0"/>
              </a:rPr>
              <a:t>): Cặp (tenBannhac, idNhacsi) trong bảng bannhac không được trùng lặp giá trị. Cặp (idbannhac, idCasi) cũng không được trùng lặp giá trị. Để ghi nhớ điều này người ta cũng nói rằng các trường này phải đặt khoá cấm trùng lặp.</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1828487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B6759-8F77-CD70-987D-5558DD87E221}"/>
              </a:ext>
            </a:extLst>
          </p:cNvPr>
          <p:cNvSpPr txBox="1"/>
          <p:nvPr/>
        </p:nvSpPr>
        <p:spPr>
          <a:xfrm>
            <a:off x="461912" y="111586"/>
            <a:ext cx="11142483" cy="4852803"/>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5. VỀ CÁC KIỂU DỮ LIỆU CỦA CÁC TRƯỜNG </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Để đơn giản, các trường khóa chính thường có kiểu dữ INT và tự động tăng giá trị (AUTO_INCREMENT).</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Các trường tên tenNhacsi, tenCasi, tenBannhac có thể chọn là xâu kí tự có độ dài tối đa 255 kí tự (VARCHAR (255)).</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0186745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46BD83-809E-360B-33EE-52DC1B835667}"/>
              </a:ext>
            </a:extLst>
          </p:cNvPr>
          <p:cNvSpPr txBox="1"/>
          <p:nvPr/>
        </p:nvSpPr>
        <p:spPr>
          <a:xfrm>
            <a:off x="2086170" y="1929139"/>
            <a:ext cx="9593639" cy="2508100"/>
          </a:xfrm>
          <a:prstGeom prst="rect">
            <a:avLst/>
          </a:prstGeom>
          <a:solidFill>
            <a:schemeClr val="accent6">
              <a:lumMod val="40000"/>
              <a:lumOff val="60000"/>
            </a:schemeClr>
          </a:solidFill>
        </p:spPr>
        <p:txBody>
          <a:bodyPr wrap="square" tIns="0" bIns="180000">
            <a:spAutoFit/>
          </a:bodyPr>
          <a:lstStyle/>
          <a:p>
            <a:pPr marL="30480" marR="30480" algn="just">
              <a:lnSpc>
                <a:spcPct val="150000"/>
              </a:lnSpc>
              <a:tabLst>
                <a:tab pos="252095" algn="l"/>
              </a:tabLst>
            </a:pPr>
            <a:r>
              <a:rPr lang="vi-VN" sz="3500" b="1">
                <a:solidFill>
                  <a:srgbClr val="00B050"/>
                </a:solidFill>
                <a:effectLst/>
                <a:latin typeface="Cambria" panose="02040503050406030204" pitchFamily="18" charset="0"/>
                <a:ea typeface="Times New Roman" panose="02020603050405020304" pitchFamily="18" charset="0"/>
              </a:rPr>
              <a:t>Câu hỏi </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trang 90</a:t>
            </a:r>
            <a:r>
              <a:rPr lang="en-US" sz="3500" b="1">
                <a:solidFill>
                  <a:srgbClr val="00B050"/>
                </a:solidFill>
                <a:effectLst/>
                <a:latin typeface="Cambria" panose="02040503050406030204" pitchFamily="18" charset="0"/>
                <a:ea typeface="Times New Roman" panose="02020603050405020304" pitchFamily="18" charset="0"/>
              </a:rPr>
              <a:t>):</a:t>
            </a:r>
            <a:r>
              <a:rPr lang="vi-VN" sz="3500">
                <a:solidFill>
                  <a:srgbClr val="00B05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Em hãy chỉ ra những lợi ích có được khi tổ chức CSDL âm nhạc với các bảng như đã trình bày trong bài học.</a:t>
            </a:r>
            <a:endParaRPr lang="vi-VN" sz="350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978C2F2-24E6-C934-D77E-128ACACF4591}"/>
              </a:ext>
            </a:extLst>
          </p:cNvPr>
          <p:cNvPicPr>
            <a:picLocks noChangeAspect="1"/>
          </p:cNvPicPr>
          <p:nvPr/>
        </p:nvPicPr>
        <p:blipFill>
          <a:blip r:embed="rId2"/>
          <a:stretch>
            <a:fillRect/>
          </a:stretch>
        </p:blipFill>
        <p:spPr>
          <a:xfrm>
            <a:off x="285945" y="308419"/>
            <a:ext cx="1800225" cy="1762125"/>
          </a:xfrm>
          <a:prstGeom prst="rect">
            <a:avLst/>
          </a:prstGeom>
        </p:spPr>
      </p:pic>
    </p:spTree>
    <p:extLst>
      <p:ext uri="{BB962C8B-B14F-4D97-AF65-F5344CB8AC3E}">
        <p14:creationId xmlns:p14="http://schemas.microsoft.com/office/powerpoint/2010/main" val="31653754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9E25D-8CF5-DA9C-9754-B451DB28167F}"/>
              </a:ext>
            </a:extLst>
          </p:cNvPr>
          <p:cNvSpPr txBox="1"/>
          <p:nvPr/>
        </p:nvSpPr>
        <p:spPr>
          <a:xfrm>
            <a:off x="471948" y="99108"/>
            <a:ext cx="11198942" cy="5650329"/>
          </a:xfrm>
          <a:prstGeom prst="rect">
            <a:avLst/>
          </a:prstGeom>
          <a:noFill/>
        </p:spPr>
        <p:txBody>
          <a:bodyPr wrap="square">
            <a:spAutoFit/>
          </a:bodyPr>
          <a:lstStyle/>
          <a:p>
            <a:pPr marL="30480" marR="30480" algn="ctr">
              <a:lnSpc>
                <a:spcPct val="150000"/>
              </a:lnSpc>
              <a:tabLst>
                <a:tab pos="252095" algn="l"/>
              </a:tabLst>
            </a:pPr>
            <a:r>
              <a:rPr lang="en-US" sz="3500" b="1" u="sng">
                <a:solidFill>
                  <a:srgbClr val="00B050"/>
                </a:solidFill>
                <a:effectLst/>
                <a:latin typeface="Cambria" panose="02040503050406030204" pitchFamily="18" charset="0"/>
                <a:ea typeface="Times New Roman" panose="02020603050405020304" pitchFamily="18" charset="0"/>
              </a:rPr>
              <a:t>Gợi ý trả lời</a:t>
            </a:r>
            <a:r>
              <a:rPr lang="en-US" sz="3500" b="1">
                <a:solidFill>
                  <a:srgbClr val="00B05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marL="30480" marR="30480"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N</a:t>
            </a:r>
            <a:r>
              <a:rPr lang="vi-VN" sz="3500">
                <a:solidFill>
                  <a:srgbClr val="000000"/>
                </a:solidFill>
                <a:effectLst/>
                <a:latin typeface="Cambria" panose="02040503050406030204" pitchFamily="18" charset="0"/>
                <a:ea typeface="Times New Roman" panose="02020603050405020304" pitchFamily="18" charset="0"/>
              </a:rPr>
              <a:t>hững lợi ích có được khi tổ chức CSDL âm nhạc với các bảng như đã trình bày trong bài học </a:t>
            </a:r>
            <a:r>
              <a:rPr lang="en-US" sz="3500">
                <a:solidFill>
                  <a:srgbClr val="000000"/>
                </a:solidFill>
                <a:effectLst/>
                <a:latin typeface="Cambria" panose="02040503050406030204" pitchFamily="18" charset="0"/>
                <a:ea typeface="Times New Roman" panose="02020603050405020304" pitchFamily="18" charset="0"/>
              </a:rPr>
              <a:t>đó là:</a:t>
            </a:r>
            <a:endParaRPr lang="vi-VN" sz="3500">
              <a:effectLst/>
              <a:latin typeface="Times New Roman" panose="02020603050405020304" pitchFamily="18" charset="0"/>
              <a:ea typeface="Times New Roman" panose="02020603050405020304" pitchFamily="18" charset="0"/>
            </a:endParaRPr>
          </a:p>
          <a:p>
            <a:pPr marL="30480" marR="30480"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Quản lý thông tin về các ca sĩ (casi) và nhạc sĩ (nhacsi)</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marL="30480" marR="30480"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Quản lý thông tin về các </a:t>
            </a:r>
            <a:r>
              <a:rPr lang="en-US" sz="3500">
                <a:solidFill>
                  <a:srgbClr val="000000"/>
                </a:solidFill>
                <a:effectLst/>
                <a:latin typeface="Cambria" panose="02040503050406030204" pitchFamily="18" charset="0"/>
                <a:ea typeface="Times New Roman" panose="02020603050405020304" pitchFamily="18" charset="0"/>
              </a:rPr>
              <a:t>bản</a:t>
            </a:r>
            <a:r>
              <a:rPr lang="vi-VN" sz="3500">
                <a:solidFill>
                  <a:srgbClr val="000000"/>
                </a:solidFill>
                <a:effectLst/>
                <a:latin typeface="Cambria" panose="02040503050406030204" pitchFamily="18" charset="0"/>
                <a:ea typeface="Times New Roman" panose="02020603050405020304" pitchFamily="18" charset="0"/>
              </a:rPr>
              <a:t> nhạc (bannhac) và bản thu âm (banthuam)</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marL="30480" marR="30480"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 Quản lý quan hệ giữa ca sĩ, </a:t>
            </a:r>
            <a:r>
              <a:rPr lang="en-US" sz="3500">
                <a:solidFill>
                  <a:srgbClr val="000000"/>
                </a:solidFill>
                <a:effectLst/>
                <a:latin typeface="Cambria" panose="02040503050406030204" pitchFamily="18" charset="0"/>
                <a:ea typeface="Times New Roman" panose="02020603050405020304" pitchFamily="18" charset="0"/>
              </a:rPr>
              <a:t>bản</a:t>
            </a:r>
            <a:r>
              <a:rPr lang="vi-VN" sz="3500">
                <a:solidFill>
                  <a:srgbClr val="000000"/>
                </a:solidFill>
                <a:effectLst/>
                <a:latin typeface="Cambria" panose="02040503050406030204" pitchFamily="18" charset="0"/>
                <a:ea typeface="Times New Roman" panose="02020603050405020304" pitchFamily="18" charset="0"/>
              </a:rPr>
              <a:t> nhạc và nhạc sĩ</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57704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E1997B-830E-AE6E-6351-CE7D97262A6E}"/>
              </a:ext>
            </a:extLst>
          </p:cNvPr>
          <p:cNvSpPr txBox="1"/>
          <p:nvPr/>
        </p:nvSpPr>
        <p:spPr>
          <a:xfrm>
            <a:off x="481781" y="-109962"/>
            <a:ext cx="11267767" cy="6458243"/>
          </a:xfrm>
          <a:prstGeom prst="rect">
            <a:avLst/>
          </a:prstGeom>
          <a:noFill/>
        </p:spPr>
        <p:txBody>
          <a:bodyPr wrap="square">
            <a:spAutoFit/>
          </a:bodyPr>
          <a:lstStyle/>
          <a:p>
            <a:pPr marL="30480" marR="30480"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a:t>
            </a:r>
            <a:r>
              <a:rPr lang="vi-VN" sz="3500">
                <a:solidFill>
                  <a:srgbClr val="000000"/>
                </a:solidFill>
                <a:effectLst/>
                <a:latin typeface="Cambria" panose="02040503050406030204" pitchFamily="18" charset="0"/>
                <a:ea typeface="Times New Roman" panose="02020603050405020304" pitchFamily="18" charset="0"/>
              </a:rPr>
              <a:t>Tra cứu và tìm kiếm dữ liệu dễ dàng: CSDL âm nhạc với các bảng được thiết kế hợp lý giúp tổ chức có thể dễ dàng tra cứu và tìm kiếm dữ liệu, từ đó đáp ứng nhanh chóng nhu cầu tìm kiếm thông tin của người dùng hoặc nhân viên trong tổ chức.</a:t>
            </a:r>
            <a:endParaRPr lang="vi-VN" sz="3500">
              <a:effectLst/>
              <a:latin typeface="Times New Roman" panose="02020603050405020304" pitchFamily="18" charset="0"/>
              <a:ea typeface="Times New Roman" panose="02020603050405020304" pitchFamily="18" charset="0"/>
            </a:endParaRPr>
          </a:p>
          <a:p>
            <a:pPr marL="30480" marR="30480"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Tối ưu hóa hoạt động tổ chức: Quản lý CSDL âm nhạc giúp tổ chức có thể tối ưu hóa hoạt động, từ việc quản lý dữ liệu, phân tích và bảo mật.</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53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D3D184-09B9-B377-2DE7-ED61BDA48684}"/>
              </a:ext>
            </a:extLst>
          </p:cNvPr>
          <p:cNvSpPr txBox="1"/>
          <p:nvPr/>
        </p:nvSpPr>
        <p:spPr>
          <a:xfrm>
            <a:off x="2046959" y="1602822"/>
            <a:ext cx="9663261" cy="3316014"/>
          </a:xfrm>
          <a:prstGeom prst="rect">
            <a:avLst/>
          </a:prstGeom>
          <a:solidFill>
            <a:schemeClr val="accent2">
              <a:lumMod val="40000"/>
              <a:lumOff val="60000"/>
            </a:schemeClr>
          </a:solidFill>
        </p:spPr>
        <p:txBody>
          <a:bodyPr wrap="square" tIns="0" bIns="180000">
            <a:spAutoFit/>
          </a:bodyPr>
          <a:lstStyle/>
          <a:p>
            <a:pPr marL="30480" marR="30480" algn="just">
              <a:lnSpc>
                <a:spcPct val="150000"/>
              </a:lnSpc>
              <a:tabLst>
                <a:tab pos="252095" algn="l"/>
              </a:tabLst>
            </a:pPr>
            <a:r>
              <a:rPr lang="vi-VN" sz="3500" b="1">
                <a:solidFill>
                  <a:srgbClr val="C00000"/>
                </a:solidFill>
                <a:effectLst/>
                <a:latin typeface="Cambria" panose="02040503050406030204" pitchFamily="18" charset="0"/>
                <a:ea typeface="Times New Roman" panose="02020603050405020304" pitchFamily="18" charset="0"/>
              </a:rPr>
              <a:t>Luyện tập 1 </a:t>
            </a:r>
            <a:r>
              <a:rPr lang="en-US" sz="3500" b="1">
                <a:solidFill>
                  <a:srgbClr val="C00000"/>
                </a:solidFill>
                <a:effectLst/>
                <a:latin typeface="Cambria" panose="02040503050406030204" pitchFamily="18" charset="0"/>
                <a:ea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rPr>
              <a:t>trang 90</a:t>
            </a:r>
            <a:r>
              <a:rPr lang="en-US" sz="3500" b="1">
                <a:solidFill>
                  <a:srgbClr val="C00000"/>
                </a:solidFill>
                <a:effectLst/>
                <a:latin typeface="Cambria" panose="02040503050406030204" pitchFamily="18" charset="0"/>
                <a:ea typeface="Times New Roman" panose="02020603050405020304" pitchFamily="18" charset="0"/>
              </a:rPr>
              <a:t>):</a:t>
            </a:r>
            <a:r>
              <a:rPr lang="vi-VN" sz="3500">
                <a:solidFill>
                  <a:srgbClr val="C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Có thể có những nhạc sĩ, ca sĩ trùng tên nên người ta muốn quản lí thêm thông tin ngày sinh của các nhạc sĩ, ca sĩ. Để làm được việc đó, CSDL cần thay đổi như thế nào?</a:t>
            </a:r>
            <a:endParaRPr lang="vi-VN" sz="350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A59529E0-3B4A-C376-E5D7-8ED62B2225E2}"/>
              </a:ext>
            </a:extLst>
          </p:cNvPr>
          <p:cNvPicPr>
            <a:picLocks noChangeAspect="1"/>
          </p:cNvPicPr>
          <p:nvPr/>
        </p:nvPicPr>
        <p:blipFill>
          <a:blip r:embed="rId2"/>
          <a:stretch>
            <a:fillRect/>
          </a:stretch>
        </p:blipFill>
        <p:spPr>
          <a:xfrm>
            <a:off x="275309" y="296963"/>
            <a:ext cx="1771650" cy="1800225"/>
          </a:xfrm>
          <a:prstGeom prst="rect">
            <a:avLst/>
          </a:prstGeom>
        </p:spPr>
      </p:pic>
    </p:spTree>
    <p:extLst>
      <p:ext uri="{BB962C8B-B14F-4D97-AF65-F5344CB8AC3E}">
        <p14:creationId xmlns:p14="http://schemas.microsoft.com/office/powerpoint/2010/main" val="157285721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138EAC26-63C5-4A0A-F6FA-278F60D959C3}"/>
              </a:ext>
            </a:extLst>
          </p:cNvPr>
          <p:cNvSpPr/>
          <p:nvPr/>
        </p:nvSpPr>
        <p:spPr>
          <a:xfrm>
            <a:off x="526889" y="475776"/>
            <a:ext cx="11161528" cy="2493902"/>
          </a:xfrm>
          <a:prstGeom prst="roundRect">
            <a:avLst>
              <a:gd name="adj" fmla="val 7360"/>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tIns="0" bIns="180000">
            <a:spAutoFit/>
          </a:bodyPr>
          <a:lstStyle/>
          <a:p>
            <a:pPr marL="356870" algn="just">
              <a:lnSpc>
                <a:spcPct val="115000"/>
              </a:lnSpc>
              <a:spcBef>
                <a:spcPts val="600"/>
              </a:spcBef>
              <a:spcAft>
                <a:spcPts val="600"/>
              </a:spcAft>
            </a:pPr>
            <a:r>
              <a:rPr lang="vi-VN" sz="320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Tuy nhiên, làm thế nào để từ yêu cầu ban đầu (quản lí danh sách các bản thu âm với </a:t>
            </a:r>
            <a:r>
              <a:rPr lang="en-US" sz="320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đầy</a:t>
            </a:r>
            <a:r>
              <a:rPr lang="vi-VN" sz="320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đủ thông tin tên bản nhạc, tên nhạc sĩ, tên ca sĩ) người ta lại đi đến được CSDL với các bảng như đã trình bày ở Bài 13?</a:t>
            </a:r>
            <a:endParaRPr lang="vi-VN" sz="200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71B2AF92-255E-56DA-060B-3ED40C507FA7}"/>
              </a:ext>
            </a:extLst>
          </p:cNvPr>
          <p:cNvPicPr/>
          <p:nvPr/>
        </p:nvPicPr>
        <p:blipFill>
          <a:blip r:embed="rId2">
            <a:extLst>
              <a:ext uri="{28A0092B-C50C-407E-A947-70E740481C1C}">
                <a14:useLocalDpi xmlns:a14="http://schemas.microsoft.com/office/drawing/2010/main" val="0"/>
              </a:ext>
            </a:extLst>
          </a:blip>
          <a:stretch>
            <a:fillRect/>
          </a:stretch>
        </p:blipFill>
        <p:spPr>
          <a:xfrm>
            <a:off x="183998" y="315802"/>
            <a:ext cx="842622" cy="810664"/>
          </a:xfrm>
          <a:prstGeom prst="rect">
            <a:avLst/>
          </a:prstGeom>
        </p:spPr>
      </p:pic>
    </p:spTree>
    <p:extLst>
      <p:ext uri="{BB962C8B-B14F-4D97-AF65-F5344CB8AC3E}">
        <p14:creationId xmlns:p14="http://schemas.microsoft.com/office/powerpoint/2010/main" val="366043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0793B8-C2FE-F0D4-DF88-A8A250363E99}"/>
              </a:ext>
            </a:extLst>
          </p:cNvPr>
          <p:cNvSpPr txBox="1"/>
          <p:nvPr/>
        </p:nvSpPr>
        <p:spPr>
          <a:xfrm>
            <a:off x="481781" y="423522"/>
            <a:ext cx="11238271" cy="4842416"/>
          </a:xfrm>
          <a:prstGeom prst="rect">
            <a:avLst/>
          </a:prstGeom>
          <a:noFill/>
        </p:spPr>
        <p:txBody>
          <a:bodyPr wrap="square">
            <a:spAutoFit/>
          </a:bodyPr>
          <a:lstStyle/>
          <a:p>
            <a:pPr marL="30480" marR="30480" algn="ctr">
              <a:lnSpc>
                <a:spcPct val="150000"/>
              </a:lnSpc>
              <a:tabLst>
                <a:tab pos="252095" algn="l"/>
              </a:tabLst>
            </a:pPr>
            <a:r>
              <a:rPr lang="en-US" sz="3500" b="1" u="sng">
                <a:solidFill>
                  <a:srgbClr val="C00000"/>
                </a:solidFill>
                <a:effectLst/>
                <a:latin typeface="Cambria" panose="02040503050406030204" pitchFamily="18" charset="0"/>
                <a:ea typeface="Times New Roman" panose="02020603050405020304" pitchFamily="18" charset="0"/>
              </a:rPr>
              <a:t>Gợi ý trả lời</a:t>
            </a:r>
            <a:r>
              <a:rPr lang="en-US" sz="3500" b="1">
                <a:solidFill>
                  <a:srgbClr val="C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marL="30480" marR="30480"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Để thêm thông tin ngày sinh của các nhạc sĩ, ca sĩ vào CSDL, </a:t>
            </a:r>
            <a:r>
              <a:rPr lang="en-US" sz="3500">
                <a:solidFill>
                  <a:srgbClr val="000000"/>
                </a:solidFill>
                <a:effectLst/>
                <a:latin typeface="Cambria" panose="02040503050406030204" pitchFamily="18" charset="0"/>
                <a:ea typeface="Times New Roman" panose="02020603050405020304" pitchFamily="18" charset="0"/>
              </a:rPr>
              <a:t>ta</a:t>
            </a:r>
            <a:r>
              <a:rPr lang="vi-VN" sz="3500">
                <a:solidFill>
                  <a:srgbClr val="000000"/>
                </a:solidFill>
                <a:effectLst/>
                <a:latin typeface="Cambria" panose="02040503050406030204" pitchFamily="18" charset="0"/>
                <a:ea typeface="Times New Roman" panose="02020603050405020304" pitchFamily="18" charset="0"/>
              </a:rPr>
              <a:t> cần thêm một trường mới vào bảng "nhacsi" và bảng "casi" để lưu trữ thông tin ngày sinh. </a:t>
            </a:r>
            <a:r>
              <a:rPr lang="en-US" sz="3500">
                <a:solidFill>
                  <a:srgbClr val="000000"/>
                </a:solidFill>
                <a:effectLst/>
                <a:latin typeface="Cambria" panose="02040503050406030204" pitchFamily="18" charset="0"/>
                <a:ea typeface="Times New Roman" panose="02020603050405020304" pitchFamily="18" charset="0"/>
              </a:rPr>
              <a:t>C</a:t>
            </a:r>
            <a:r>
              <a:rPr lang="vi-VN" sz="3500">
                <a:solidFill>
                  <a:srgbClr val="000000"/>
                </a:solidFill>
                <a:effectLst/>
                <a:latin typeface="Cambria" panose="02040503050406030204" pitchFamily="18" charset="0"/>
                <a:ea typeface="Times New Roman" panose="02020603050405020304" pitchFamily="18" charset="0"/>
              </a:rPr>
              <a:t>ó thể đặt tên cho trường này là "ngaysinh" để thể hiện thông tin ngày sinh của các nghệ sĩ.</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56649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5F35A1-8B60-9ACB-BBEE-AEA7DC008737}"/>
              </a:ext>
            </a:extLst>
          </p:cNvPr>
          <p:cNvSpPr txBox="1"/>
          <p:nvPr/>
        </p:nvSpPr>
        <p:spPr>
          <a:xfrm>
            <a:off x="481781" y="927511"/>
            <a:ext cx="11238271" cy="3226589"/>
          </a:xfrm>
          <a:prstGeom prst="rect">
            <a:avLst/>
          </a:prstGeom>
          <a:noFill/>
        </p:spPr>
        <p:txBody>
          <a:bodyPr wrap="square">
            <a:spAutoFit/>
          </a:bodyPr>
          <a:lstStyle/>
          <a:p>
            <a:pPr marL="30480" marR="30480"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a:t>
            </a:r>
            <a:r>
              <a:rPr lang="vi-VN" sz="3500">
                <a:solidFill>
                  <a:srgbClr val="000000"/>
                </a:solidFill>
                <a:effectLst/>
                <a:latin typeface="Cambria" panose="02040503050406030204" pitchFamily="18" charset="0"/>
                <a:ea typeface="Times New Roman" panose="02020603050405020304" pitchFamily="18" charset="0"/>
              </a:rPr>
              <a:t>Sau khi thực hiện thay đổi này, </a:t>
            </a:r>
            <a:r>
              <a:rPr lang="en-US" sz="3500">
                <a:solidFill>
                  <a:srgbClr val="000000"/>
                </a:solidFill>
                <a:effectLst/>
                <a:latin typeface="Cambria" panose="02040503050406030204" pitchFamily="18" charset="0"/>
                <a:ea typeface="Times New Roman" panose="02020603050405020304" pitchFamily="18" charset="0"/>
              </a:rPr>
              <a:t>ta</a:t>
            </a:r>
            <a:r>
              <a:rPr lang="vi-VN" sz="3500">
                <a:solidFill>
                  <a:srgbClr val="000000"/>
                </a:solidFill>
                <a:effectLst/>
                <a:latin typeface="Cambria" panose="02040503050406030204" pitchFamily="18" charset="0"/>
                <a:ea typeface="Times New Roman" panose="02020603050405020304" pitchFamily="18" charset="0"/>
              </a:rPr>
              <a:t> có thể lưu trữ thông tin ngày sinh của các nhạc sĩ, ca sĩ vào CSDL và sử dụng nó cho việc quản lí và truy vấn dữ liệu liên quan đến thông tin ngày sinh của các nghệ sĩ một cách dễ dàng.</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29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77FE9B-1CBA-CD89-7FED-D749D7CB9E69}"/>
              </a:ext>
            </a:extLst>
          </p:cNvPr>
          <p:cNvSpPr txBox="1"/>
          <p:nvPr/>
        </p:nvSpPr>
        <p:spPr>
          <a:xfrm>
            <a:off x="2046960" y="1607207"/>
            <a:ext cx="9633764" cy="2508100"/>
          </a:xfrm>
          <a:prstGeom prst="rect">
            <a:avLst/>
          </a:prstGeom>
          <a:solidFill>
            <a:schemeClr val="accent2">
              <a:lumMod val="40000"/>
              <a:lumOff val="60000"/>
            </a:schemeClr>
          </a:solidFill>
        </p:spPr>
        <p:txBody>
          <a:bodyPr wrap="square" tIns="0" bIns="180000">
            <a:spAutoFit/>
          </a:bodyPr>
          <a:lstStyle/>
          <a:p>
            <a:pPr marL="30480" marR="30480" algn="just">
              <a:lnSpc>
                <a:spcPct val="150000"/>
              </a:lnSpc>
              <a:tabLst>
                <a:tab pos="252095" algn="l"/>
              </a:tabLst>
            </a:pPr>
            <a:r>
              <a:rPr lang="vi-VN" sz="3500" b="1">
                <a:solidFill>
                  <a:srgbClr val="C00000"/>
                </a:solidFill>
                <a:effectLst/>
                <a:latin typeface="Cambria" panose="02040503050406030204" pitchFamily="18" charset="0"/>
                <a:ea typeface="Times New Roman" panose="02020603050405020304" pitchFamily="18" charset="0"/>
              </a:rPr>
              <a:t>Luyện tập 2 </a:t>
            </a:r>
            <a:r>
              <a:rPr lang="en-US" sz="3500" b="1">
                <a:solidFill>
                  <a:srgbClr val="C00000"/>
                </a:solidFill>
                <a:effectLst/>
                <a:latin typeface="Cambria" panose="02040503050406030204" pitchFamily="18" charset="0"/>
                <a:ea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rPr>
              <a:t>trang 90</a:t>
            </a:r>
            <a:r>
              <a:rPr lang="en-US" sz="3500" b="1">
                <a:solidFill>
                  <a:srgbClr val="C00000"/>
                </a:solidFill>
                <a:effectLst/>
                <a:latin typeface="Cambria" panose="02040503050406030204" pitchFamily="18" charset="0"/>
                <a:ea typeface="Times New Roman" panose="02020603050405020304" pitchFamily="18" charset="0"/>
              </a:rPr>
              <a:t>):</a:t>
            </a:r>
            <a:r>
              <a:rPr lang="vi-VN" sz="3500">
                <a:solidFill>
                  <a:srgbClr val="C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Nếu muốn quản lí thêm thông tin nơi sinh của nhạc sĩ, ca sĩ (tên tỉnh/thành phố), CSDL cần thay đổi như thế nào?</a:t>
            </a:r>
            <a:endParaRPr lang="vi-VN" sz="350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3FED45DC-5CEB-0213-7781-37458E396388}"/>
              </a:ext>
            </a:extLst>
          </p:cNvPr>
          <p:cNvPicPr>
            <a:picLocks noChangeAspect="1"/>
          </p:cNvPicPr>
          <p:nvPr/>
        </p:nvPicPr>
        <p:blipFill>
          <a:blip r:embed="rId2"/>
          <a:stretch>
            <a:fillRect/>
          </a:stretch>
        </p:blipFill>
        <p:spPr>
          <a:xfrm>
            <a:off x="275309" y="296963"/>
            <a:ext cx="1771650" cy="1800225"/>
          </a:xfrm>
          <a:prstGeom prst="rect">
            <a:avLst/>
          </a:prstGeom>
        </p:spPr>
      </p:pic>
    </p:spTree>
    <p:extLst>
      <p:ext uri="{BB962C8B-B14F-4D97-AF65-F5344CB8AC3E}">
        <p14:creationId xmlns:p14="http://schemas.microsoft.com/office/powerpoint/2010/main" val="322987008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C5AB4C-C4DF-666C-5F42-70EA4CA1C17E}"/>
              </a:ext>
            </a:extLst>
          </p:cNvPr>
          <p:cNvSpPr txBox="1"/>
          <p:nvPr/>
        </p:nvSpPr>
        <p:spPr>
          <a:xfrm>
            <a:off x="462117" y="105072"/>
            <a:ext cx="11248102" cy="5852308"/>
          </a:xfrm>
          <a:prstGeom prst="rect">
            <a:avLst/>
          </a:prstGeom>
          <a:noFill/>
        </p:spPr>
        <p:txBody>
          <a:bodyPr wrap="square">
            <a:spAutoFit/>
          </a:bodyPr>
          <a:lstStyle/>
          <a:p>
            <a:pPr marL="30480" marR="30480" algn="ctr">
              <a:lnSpc>
                <a:spcPct val="120000"/>
              </a:lnSpc>
              <a:tabLst>
                <a:tab pos="252095" algn="l"/>
              </a:tabLst>
            </a:pPr>
            <a:r>
              <a:rPr lang="en-US" sz="3500" b="1" u="sng">
                <a:solidFill>
                  <a:srgbClr val="C00000"/>
                </a:solidFill>
                <a:effectLst/>
                <a:latin typeface="Cambria" panose="02040503050406030204" pitchFamily="18" charset="0"/>
                <a:ea typeface="Times New Roman" panose="02020603050405020304" pitchFamily="18" charset="0"/>
              </a:rPr>
              <a:t>Gợi ý trả lời</a:t>
            </a:r>
            <a:r>
              <a:rPr lang="en-US" sz="3500" b="1">
                <a:solidFill>
                  <a:srgbClr val="C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marL="30480" marR="30480" algn="just">
              <a:lnSpc>
                <a:spcPct val="12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Để thêm thông tin nơi sinh của nhạc sĩ, ca sĩ (tên tỉnh/thành phố), </a:t>
            </a:r>
            <a:r>
              <a:rPr lang="en-US" sz="3500">
                <a:solidFill>
                  <a:srgbClr val="000000"/>
                </a:solidFill>
                <a:effectLst/>
                <a:latin typeface="Cambria" panose="02040503050406030204" pitchFamily="18" charset="0"/>
                <a:ea typeface="Times New Roman" panose="02020603050405020304" pitchFamily="18" charset="0"/>
              </a:rPr>
              <a:t>ta</a:t>
            </a:r>
            <a:r>
              <a:rPr lang="vi-VN" sz="3500">
                <a:solidFill>
                  <a:srgbClr val="000000"/>
                </a:solidFill>
                <a:effectLst/>
                <a:latin typeface="Cambria" panose="02040503050406030204" pitchFamily="18" charset="0"/>
                <a:ea typeface="Times New Roman" panose="02020603050405020304" pitchFamily="18" charset="0"/>
              </a:rPr>
              <a:t> cần thay đổi cấu trúc CSDL bằng cách thêm một bảng mới để lưu trữ thông tin này.</a:t>
            </a:r>
            <a:endParaRPr lang="vi-VN" sz="3500">
              <a:effectLst/>
              <a:latin typeface="Times New Roman" panose="02020603050405020304" pitchFamily="18" charset="0"/>
              <a:ea typeface="Times New Roman" panose="02020603050405020304" pitchFamily="18" charset="0"/>
            </a:endParaRPr>
          </a:p>
          <a:p>
            <a:pPr marL="30480" marR="30480" algn="just">
              <a:lnSpc>
                <a:spcPct val="120000"/>
              </a:lnSpc>
              <a:tabLst>
                <a:tab pos="252095" algn="l"/>
              </a:tabLst>
            </a:pPr>
            <a:r>
              <a:rPr lang="vi-VN" sz="3500" b="1">
                <a:solidFill>
                  <a:srgbClr val="000000"/>
                </a:solidFill>
                <a:effectLst/>
                <a:latin typeface="Cambria" panose="02040503050406030204" pitchFamily="18" charset="0"/>
                <a:ea typeface="Times New Roman" panose="02020603050405020304" pitchFamily="18" charset="0"/>
              </a:rPr>
              <a:t>Bảng casi:</a:t>
            </a:r>
            <a:endParaRPr lang="vi-VN" sz="3500">
              <a:effectLst/>
              <a:latin typeface="Times New Roman" panose="02020603050405020304" pitchFamily="18" charset="0"/>
              <a:ea typeface="Times New Roman" panose="02020603050405020304" pitchFamily="18" charset="0"/>
            </a:endParaRPr>
          </a:p>
          <a:p>
            <a:pPr marL="30480" marR="30480"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idcasi (khóa chính)</a:t>
            </a:r>
            <a:endParaRPr lang="vi-VN" sz="3500">
              <a:effectLst/>
              <a:latin typeface="Times New Roman" panose="02020603050405020304" pitchFamily="18" charset="0"/>
              <a:ea typeface="Times New Roman" panose="02020603050405020304" pitchFamily="18" charset="0"/>
            </a:endParaRPr>
          </a:p>
          <a:p>
            <a:pPr marL="30480" marR="30480"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tencasi</a:t>
            </a:r>
            <a:endParaRPr lang="vi-VN" sz="3500">
              <a:effectLst/>
              <a:latin typeface="Times New Roman" panose="02020603050405020304" pitchFamily="18" charset="0"/>
              <a:ea typeface="Times New Roman" panose="02020603050405020304" pitchFamily="18" charset="0"/>
            </a:endParaRPr>
          </a:p>
          <a:p>
            <a:pPr marL="30480" marR="30480"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ngaysinh</a:t>
            </a:r>
            <a:endParaRPr lang="vi-VN" sz="3500">
              <a:effectLst/>
              <a:latin typeface="Times New Roman" panose="02020603050405020304" pitchFamily="18" charset="0"/>
              <a:ea typeface="Times New Roman" panose="02020603050405020304" pitchFamily="18" charset="0"/>
            </a:endParaRPr>
          </a:p>
          <a:p>
            <a:pPr marL="30480" marR="30480"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id_</a:t>
            </a:r>
            <a:r>
              <a:rPr lang="vi-VN" sz="3500">
                <a:solidFill>
                  <a:srgbClr val="000000"/>
                </a:solidFill>
                <a:effectLst/>
                <a:latin typeface="Cambria" panose="02040503050406030204" pitchFamily="18" charset="0"/>
                <a:ea typeface="Times New Roman" panose="02020603050405020304" pitchFamily="18" charset="0"/>
              </a:rPr>
              <a:t>noisinh (khóa ngoại tham chiếu tới bảng noisinh)</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504038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419E20-B7B0-F5DC-45AA-97503F206142}"/>
              </a:ext>
            </a:extLst>
          </p:cNvPr>
          <p:cNvSpPr txBox="1"/>
          <p:nvPr/>
        </p:nvSpPr>
        <p:spPr>
          <a:xfrm>
            <a:off x="1592826" y="-109959"/>
            <a:ext cx="6617110" cy="6458243"/>
          </a:xfrm>
          <a:prstGeom prst="rect">
            <a:avLst/>
          </a:prstGeom>
          <a:noFill/>
        </p:spPr>
        <p:txBody>
          <a:bodyPr wrap="square">
            <a:spAutoFit/>
          </a:bodyPr>
          <a:lstStyle/>
          <a:p>
            <a:pPr marL="30480" marR="30480" algn="just">
              <a:lnSpc>
                <a:spcPct val="150000"/>
              </a:lnSpc>
              <a:tabLst>
                <a:tab pos="252095" algn="l"/>
              </a:tabLst>
            </a:pPr>
            <a:r>
              <a:rPr lang="vi-VN" sz="3500" b="1">
                <a:solidFill>
                  <a:srgbClr val="000000"/>
                </a:solidFill>
                <a:effectLst/>
                <a:latin typeface="Cambria" panose="02040503050406030204" pitchFamily="18" charset="0"/>
                <a:ea typeface="Times New Roman" panose="02020603050405020304" pitchFamily="18" charset="0"/>
              </a:rPr>
              <a:t>Bảng banthuam:</a:t>
            </a:r>
            <a:endParaRPr lang="vi-VN" sz="3500">
              <a:effectLst/>
              <a:latin typeface="Times New Roman" panose="02020603050405020304" pitchFamily="18" charset="0"/>
              <a:ea typeface="Times New Roman" panose="02020603050405020304" pitchFamily="18" charset="0"/>
            </a:endParaRPr>
          </a:p>
          <a:p>
            <a:pPr marL="30480" marR="30480"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idbanthuam (khóa chính)</a:t>
            </a:r>
            <a:endParaRPr lang="vi-VN" sz="3500">
              <a:effectLst/>
              <a:latin typeface="Times New Roman" panose="02020603050405020304" pitchFamily="18" charset="0"/>
              <a:ea typeface="Times New Roman" panose="02020603050405020304" pitchFamily="18" charset="0"/>
            </a:endParaRPr>
          </a:p>
          <a:p>
            <a:pPr marL="30480" marR="30480"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idbannhac</a:t>
            </a:r>
            <a:endParaRPr lang="vi-VN" sz="3500">
              <a:effectLst/>
              <a:latin typeface="Times New Roman" panose="02020603050405020304" pitchFamily="18" charset="0"/>
              <a:ea typeface="Times New Roman" panose="02020603050405020304" pitchFamily="18" charset="0"/>
            </a:endParaRPr>
          </a:p>
          <a:p>
            <a:pPr marL="30480" marR="30480"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idcasi</a:t>
            </a:r>
            <a:endParaRPr lang="vi-VN" sz="3500">
              <a:effectLst/>
              <a:latin typeface="Times New Roman" panose="02020603050405020304" pitchFamily="18" charset="0"/>
              <a:ea typeface="Times New Roman" panose="02020603050405020304" pitchFamily="18" charset="0"/>
            </a:endParaRPr>
          </a:p>
          <a:p>
            <a:pPr marL="30480" marR="30480" algn="just">
              <a:lnSpc>
                <a:spcPct val="150000"/>
              </a:lnSpc>
              <a:tabLst>
                <a:tab pos="252095" algn="l"/>
              </a:tabLst>
            </a:pPr>
            <a:r>
              <a:rPr lang="vi-VN" sz="3500" b="1">
                <a:solidFill>
                  <a:srgbClr val="000000"/>
                </a:solidFill>
                <a:effectLst/>
                <a:latin typeface="Cambria" panose="02040503050406030204" pitchFamily="18" charset="0"/>
                <a:ea typeface="Times New Roman" panose="02020603050405020304" pitchFamily="18" charset="0"/>
              </a:rPr>
              <a:t>Bảng bannhac:</a:t>
            </a:r>
            <a:endParaRPr lang="vi-VN" sz="3500">
              <a:effectLst/>
              <a:latin typeface="Times New Roman" panose="02020603050405020304" pitchFamily="18" charset="0"/>
              <a:ea typeface="Times New Roman" panose="02020603050405020304" pitchFamily="18" charset="0"/>
            </a:endParaRPr>
          </a:p>
          <a:p>
            <a:pPr marL="30480" marR="30480"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idbannhac (khóa chính)</a:t>
            </a:r>
            <a:endParaRPr lang="vi-VN" sz="3500">
              <a:effectLst/>
              <a:latin typeface="Times New Roman" panose="02020603050405020304" pitchFamily="18" charset="0"/>
              <a:ea typeface="Times New Roman" panose="02020603050405020304" pitchFamily="18" charset="0"/>
            </a:endParaRPr>
          </a:p>
          <a:p>
            <a:pPr marL="30480" marR="30480"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tenbannhac</a:t>
            </a:r>
            <a:endParaRPr lang="vi-VN" sz="3500">
              <a:effectLst/>
              <a:latin typeface="Times New Roman" panose="02020603050405020304" pitchFamily="18" charset="0"/>
              <a:ea typeface="Times New Roman" panose="02020603050405020304" pitchFamily="18" charset="0"/>
            </a:endParaRPr>
          </a:p>
          <a:p>
            <a:pPr marL="30480" marR="30480"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idnhacsi</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39986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4E6C4D-49FD-DB9D-F878-839B9FA0C297}"/>
              </a:ext>
            </a:extLst>
          </p:cNvPr>
          <p:cNvSpPr txBox="1"/>
          <p:nvPr/>
        </p:nvSpPr>
        <p:spPr>
          <a:xfrm>
            <a:off x="1681309" y="165337"/>
            <a:ext cx="10314046" cy="5205977"/>
          </a:xfrm>
          <a:prstGeom prst="rect">
            <a:avLst/>
          </a:prstGeom>
          <a:noFill/>
        </p:spPr>
        <p:txBody>
          <a:bodyPr wrap="square">
            <a:spAutoFit/>
          </a:bodyPr>
          <a:lstStyle/>
          <a:p>
            <a:pPr marL="30480" marR="30480" algn="just">
              <a:lnSpc>
                <a:spcPct val="120000"/>
              </a:lnSpc>
              <a:tabLst>
                <a:tab pos="252095" algn="l"/>
              </a:tabLst>
            </a:pPr>
            <a:r>
              <a:rPr lang="vi-VN" sz="3500" b="1">
                <a:solidFill>
                  <a:srgbClr val="000000"/>
                </a:solidFill>
                <a:effectLst/>
                <a:latin typeface="Cambria" panose="02040503050406030204" pitchFamily="18" charset="0"/>
                <a:ea typeface="Times New Roman" panose="02020603050405020304" pitchFamily="18" charset="0"/>
              </a:rPr>
              <a:t>Bảng nhacsi:</a:t>
            </a:r>
            <a:endParaRPr lang="vi-VN" sz="3500">
              <a:effectLst/>
              <a:latin typeface="Times New Roman" panose="02020603050405020304" pitchFamily="18" charset="0"/>
              <a:ea typeface="Times New Roman" panose="02020603050405020304" pitchFamily="18" charset="0"/>
            </a:endParaRPr>
          </a:p>
          <a:p>
            <a:pPr marL="30480" marR="30480"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idnhacsi (khóa chính)</a:t>
            </a:r>
            <a:endParaRPr lang="vi-VN" sz="3500">
              <a:effectLst/>
              <a:latin typeface="Times New Roman" panose="02020603050405020304" pitchFamily="18" charset="0"/>
              <a:ea typeface="Times New Roman" panose="02020603050405020304" pitchFamily="18" charset="0"/>
            </a:endParaRPr>
          </a:p>
          <a:p>
            <a:pPr marL="30480" marR="30480"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tennhacsi</a:t>
            </a:r>
            <a:endParaRPr lang="vi-VN" sz="3500">
              <a:effectLst/>
              <a:latin typeface="Times New Roman" panose="02020603050405020304" pitchFamily="18" charset="0"/>
              <a:ea typeface="Times New Roman" panose="02020603050405020304" pitchFamily="18" charset="0"/>
            </a:endParaRPr>
          </a:p>
          <a:p>
            <a:pPr marL="30480" marR="30480"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ngaysinh</a:t>
            </a:r>
            <a:endParaRPr lang="vi-VN" sz="3500">
              <a:effectLst/>
              <a:latin typeface="Times New Roman" panose="02020603050405020304" pitchFamily="18" charset="0"/>
              <a:ea typeface="Times New Roman" panose="02020603050405020304" pitchFamily="18" charset="0"/>
            </a:endParaRPr>
          </a:p>
          <a:p>
            <a:pPr marL="30480" marR="30480"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id_</a:t>
            </a:r>
            <a:r>
              <a:rPr lang="vi-VN" sz="3500">
                <a:solidFill>
                  <a:srgbClr val="000000"/>
                </a:solidFill>
                <a:effectLst/>
                <a:latin typeface="Cambria" panose="02040503050406030204" pitchFamily="18" charset="0"/>
                <a:ea typeface="Times New Roman" panose="02020603050405020304" pitchFamily="18" charset="0"/>
              </a:rPr>
              <a:t>noisinh (khóa ngoại tham chiếu tới bảng noisinh)</a:t>
            </a:r>
            <a:endParaRPr lang="vi-VN" sz="3500">
              <a:effectLst/>
              <a:latin typeface="Times New Roman" panose="02020603050405020304" pitchFamily="18" charset="0"/>
              <a:ea typeface="Times New Roman" panose="02020603050405020304" pitchFamily="18" charset="0"/>
            </a:endParaRPr>
          </a:p>
          <a:p>
            <a:pPr marL="30480" marR="30480" algn="just">
              <a:lnSpc>
                <a:spcPct val="120000"/>
              </a:lnSpc>
              <a:tabLst>
                <a:tab pos="252095" algn="l"/>
              </a:tabLst>
            </a:pPr>
            <a:r>
              <a:rPr lang="vi-VN" sz="3500" b="1">
                <a:solidFill>
                  <a:srgbClr val="000000"/>
                </a:solidFill>
                <a:effectLst/>
                <a:latin typeface="Cambria" panose="02040503050406030204" pitchFamily="18" charset="0"/>
                <a:ea typeface="Times New Roman" panose="02020603050405020304" pitchFamily="18" charset="0"/>
              </a:rPr>
              <a:t>Bảng noisinh:</a:t>
            </a:r>
            <a:endParaRPr lang="vi-VN" sz="3500">
              <a:effectLst/>
              <a:latin typeface="Times New Roman" panose="02020603050405020304" pitchFamily="18" charset="0"/>
              <a:ea typeface="Times New Roman" panose="02020603050405020304" pitchFamily="18" charset="0"/>
            </a:endParaRPr>
          </a:p>
          <a:p>
            <a:pPr marL="30480" marR="30480"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i</a:t>
            </a:r>
            <a:r>
              <a:rPr lang="vi-VN" sz="3500">
                <a:solidFill>
                  <a:srgbClr val="000000"/>
                </a:solidFill>
                <a:effectLst/>
                <a:latin typeface="Cambria" panose="02040503050406030204" pitchFamily="18" charset="0"/>
                <a:ea typeface="Times New Roman" panose="02020603050405020304" pitchFamily="18" charset="0"/>
              </a:rPr>
              <a:t>d</a:t>
            </a:r>
            <a:r>
              <a:rPr lang="en-US" sz="3500">
                <a:solidFill>
                  <a:srgbClr val="000000"/>
                </a:solidFill>
                <a:effectLst/>
                <a:latin typeface="Cambria" panose="02040503050406030204" pitchFamily="18" charset="0"/>
                <a:ea typeface="Times New Roman" panose="02020603050405020304" pitchFamily="18" charset="0"/>
              </a:rPr>
              <a:t>_</a:t>
            </a:r>
            <a:r>
              <a:rPr lang="vi-VN" sz="3500">
                <a:solidFill>
                  <a:srgbClr val="000000"/>
                </a:solidFill>
                <a:effectLst/>
                <a:latin typeface="Cambria" panose="02040503050406030204" pitchFamily="18" charset="0"/>
                <a:ea typeface="Times New Roman" panose="02020603050405020304" pitchFamily="18" charset="0"/>
              </a:rPr>
              <a:t>noisinh (khóa chính)</a:t>
            </a:r>
            <a:endParaRPr lang="vi-VN" sz="3500">
              <a:effectLst/>
              <a:latin typeface="Times New Roman" panose="02020603050405020304" pitchFamily="18" charset="0"/>
              <a:ea typeface="Times New Roman" panose="02020603050405020304" pitchFamily="18" charset="0"/>
            </a:endParaRPr>
          </a:p>
          <a:p>
            <a:pPr marL="30480" marR="30480"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tenn</a:t>
            </a:r>
            <a:r>
              <a:rPr lang="vi-VN" sz="3500">
                <a:solidFill>
                  <a:srgbClr val="000000"/>
                </a:solidFill>
                <a:effectLst/>
                <a:latin typeface="Cambria" panose="02040503050406030204" pitchFamily="18" charset="0"/>
                <a:ea typeface="Times New Roman" panose="02020603050405020304" pitchFamily="18" charset="0"/>
              </a:rPr>
              <a:t>oisinh</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835139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378254-C077-7176-4638-D9B8B21EA375}"/>
              </a:ext>
            </a:extLst>
          </p:cNvPr>
          <p:cNvSpPr txBox="1"/>
          <p:nvPr/>
        </p:nvSpPr>
        <p:spPr>
          <a:xfrm>
            <a:off x="462117" y="917679"/>
            <a:ext cx="11336593" cy="3226589"/>
          </a:xfrm>
          <a:prstGeom prst="rect">
            <a:avLst/>
          </a:prstGeom>
          <a:noFill/>
        </p:spPr>
        <p:txBody>
          <a:bodyPr wrap="square">
            <a:spAutoFit/>
          </a:bodyPr>
          <a:lstStyle/>
          <a:p>
            <a:pPr marL="30480" marR="30480"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Trong đó, bảng "noisinh" là bảng mới được thêm vào để lưu trữ thông tin nơi sinh của nhạc sĩ, ca sĩ, bao gồm cột “</a:t>
            </a:r>
            <a:r>
              <a:rPr lang="en-US" sz="3500">
                <a:solidFill>
                  <a:srgbClr val="000000"/>
                </a:solidFill>
                <a:effectLst/>
                <a:latin typeface="Cambria" panose="02040503050406030204" pitchFamily="18" charset="0"/>
                <a:ea typeface="Times New Roman" panose="02020603050405020304" pitchFamily="18" charset="0"/>
              </a:rPr>
              <a:t>id_</a:t>
            </a:r>
            <a:r>
              <a:rPr lang="vi-VN" sz="3500">
                <a:solidFill>
                  <a:srgbClr val="000000"/>
                </a:solidFill>
                <a:effectLst/>
                <a:latin typeface="Cambria" panose="02040503050406030204" pitchFamily="18" charset="0"/>
                <a:ea typeface="Times New Roman" panose="02020603050405020304" pitchFamily="18" charset="0"/>
              </a:rPr>
              <a:t>noisinh" là khóa chính và cột "tennoisinh" là nơi lưu trữ tên tỉnh/thành phố.</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84054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030CEF-D7C6-00B4-9C3A-C21CF163C45B}"/>
              </a:ext>
            </a:extLst>
          </p:cNvPr>
          <p:cNvSpPr txBox="1"/>
          <p:nvPr/>
        </p:nvSpPr>
        <p:spPr>
          <a:xfrm>
            <a:off x="511279" y="394022"/>
            <a:ext cx="11139948" cy="5650329"/>
          </a:xfrm>
          <a:prstGeom prst="rect">
            <a:avLst/>
          </a:prstGeom>
          <a:noFill/>
        </p:spPr>
        <p:txBody>
          <a:bodyPr wrap="square">
            <a:spAutoFit/>
          </a:bodyPr>
          <a:lstStyle/>
          <a:p>
            <a:pPr marL="30480" marR="30480"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Sau khi thực hiện thay đổi này, </a:t>
            </a:r>
            <a:r>
              <a:rPr lang="en-US" sz="3500">
                <a:solidFill>
                  <a:srgbClr val="000000"/>
                </a:solidFill>
                <a:effectLst/>
                <a:latin typeface="Cambria" panose="02040503050406030204" pitchFamily="18" charset="0"/>
                <a:ea typeface="Times New Roman" panose="02020603050405020304" pitchFamily="18" charset="0"/>
              </a:rPr>
              <a:t>ta</a:t>
            </a:r>
            <a:r>
              <a:rPr lang="vi-VN" sz="3500">
                <a:solidFill>
                  <a:srgbClr val="000000"/>
                </a:solidFill>
                <a:effectLst/>
                <a:latin typeface="Cambria" panose="02040503050406030204" pitchFamily="18" charset="0"/>
                <a:ea typeface="Times New Roman" panose="02020603050405020304" pitchFamily="18" charset="0"/>
              </a:rPr>
              <a:t> có thể lưu trữ thông tin nơi sinh của các nhạc sĩ, ca sĩ vào bảng "noisinh" và sử dụng cột “</a:t>
            </a:r>
            <a:r>
              <a:rPr lang="en-US" sz="3500">
                <a:solidFill>
                  <a:srgbClr val="000000"/>
                </a:solidFill>
                <a:effectLst/>
                <a:latin typeface="Cambria" panose="02040503050406030204" pitchFamily="18" charset="0"/>
                <a:ea typeface="Times New Roman" panose="02020603050405020304" pitchFamily="18" charset="0"/>
              </a:rPr>
              <a:t>id_</a:t>
            </a:r>
            <a:r>
              <a:rPr lang="vi-VN" sz="3500">
                <a:solidFill>
                  <a:srgbClr val="000000"/>
                </a:solidFill>
                <a:effectLst/>
                <a:latin typeface="Cambria" panose="02040503050406030204" pitchFamily="18" charset="0"/>
                <a:ea typeface="Times New Roman" panose="02020603050405020304" pitchFamily="18" charset="0"/>
              </a:rPr>
              <a:t>noisinh" trong các bảng "nhacsi" và "casi" để tham chiếu tới thông tin nơi sinh trong bảng "noisinh". Điều này cho phép </a:t>
            </a:r>
            <a:r>
              <a:rPr lang="en-US" sz="3500">
                <a:solidFill>
                  <a:srgbClr val="000000"/>
                </a:solidFill>
                <a:effectLst/>
                <a:latin typeface="Cambria" panose="02040503050406030204" pitchFamily="18" charset="0"/>
                <a:ea typeface="Times New Roman" panose="02020603050405020304" pitchFamily="18" charset="0"/>
              </a:rPr>
              <a:t>chúng ta</a:t>
            </a:r>
            <a:r>
              <a:rPr lang="vi-VN" sz="3500">
                <a:solidFill>
                  <a:srgbClr val="000000"/>
                </a:solidFill>
                <a:effectLst/>
                <a:latin typeface="Cambria" panose="02040503050406030204" pitchFamily="18" charset="0"/>
                <a:ea typeface="Times New Roman" panose="02020603050405020304" pitchFamily="18" charset="0"/>
              </a:rPr>
              <a:t> quản lí và truy vấn dữ liệu liên quan đến thông tin nơi sinh của các nghệ sĩ một cách dễ dàng.</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084686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195512" y="374200"/>
            <a:ext cx="7800975" cy="719455"/>
          </a:xfrm>
          <a:prstGeom prst="rect">
            <a:avLst/>
          </a:prstGeom>
        </p:spPr>
      </p:pic>
      <p:sp>
        <p:nvSpPr>
          <p:cNvPr id="5" name="TextBox 4">
            <a:extLst>
              <a:ext uri="{FF2B5EF4-FFF2-40B4-BE49-F238E27FC236}">
                <a16:creationId xmlns:a16="http://schemas.microsoft.com/office/drawing/2014/main" id="{43D8C21D-A4D1-7FF0-8ADD-18EBBF2773DF}"/>
              </a:ext>
            </a:extLst>
          </p:cNvPr>
          <p:cNvSpPr txBox="1"/>
          <p:nvPr/>
        </p:nvSpPr>
        <p:spPr>
          <a:xfrm>
            <a:off x="480767" y="1096922"/>
            <a:ext cx="11312165" cy="1708160"/>
          </a:xfrm>
          <a:prstGeom prst="rect">
            <a:avLst/>
          </a:prstGeom>
          <a:noFill/>
        </p:spPr>
        <p:txBody>
          <a:bodyPr wrap="square">
            <a:spAutoFit/>
          </a:bodyPr>
          <a:lstStyle/>
          <a:p>
            <a:pPr algn="just">
              <a:tabLst>
                <a:tab pos="252095" algn="l"/>
              </a:tabLst>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Xác định các bảng dữ liệu, cấu trúc của chúng và các trường khóa cho cơ sở dữ liệu của một website âm nhạc</a:t>
            </a:r>
            <a:endParaRPr lang="vi-VN" sz="350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1393D6C2-5B98-1F2F-14DC-5952DE0C477B}"/>
              </a:ext>
            </a:extLst>
          </p:cNvPr>
          <p:cNvSpPr txBox="1"/>
          <p:nvPr/>
        </p:nvSpPr>
        <p:spPr>
          <a:xfrm>
            <a:off x="2172702" y="2669996"/>
            <a:ext cx="6094428" cy="81323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1. XEM XÉT BÀI TOÁN</a:t>
            </a:r>
            <a:endParaRPr lang="vi-VN" sz="3500">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FEF72EE9-A21B-CCAA-22DB-5579F3414079}"/>
              </a:ext>
            </a:extLst>
          </p:cNvPr>
          <p:cNvSpPr txBox="1"/>
          <p:nvPr/>
        </p:nvSpPr>
        <p:spPr>
          <a:xfrm>
            <a:off x="2232799" y="3314254"/>
            <a:ext cx="6094428" cy="81323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2. TẠO LẬP BẢNG</a:t>
            </a:r>
            <a:endParaRPr lang="vi-VN" sz="3500">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66E18760-43D1-9F5C-23C9-4C2F308DB722}"/>
              </a:ext>
            </a:extLst>
          </p:cNvPr>
          <p:cNvSpPr txBox="1"/>
          <p:nvPr/>
        </p:nvSpPr>
        <p:spPr>
          <a:xfrm>
            <a:off x="2232798" y="3968243"/>
            <a:ext cx="7605074" cy="81323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3. TỔ CHỨC LẠI BẢNG DỮ LIỆU</a:t>
            </a:r>
            <a:endParaRPr lang="vi-VN" sz="3500">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2684F5F9-B972-EF6B-53DE-CE386DCBB878}"/>
              </a:ext>
            </a:extLst>
          </p:cNvPr>
          <p:cNvSpPr txBox="1"/>
          <p:nvPr/>
        </p:nvSpPr>
        <p:spPr>
          <a:xfrm>
            <a:off x="2232798" y="4603224"/>
            <a:ext cx="6747235" cy="81323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4. CÁC LOẠI KHÓA </a:t>
            </a:r>
            <a:endParaRPr lang="vi-VN" sz="3500">
              <a:effectLst/>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5C392D11-9068-0295-3C0B-4601F6D8456C}"/>
              </a:ext>
            </a:extLst>
          </p:cNvPr>
          <p:cNvSpPr txBox="1"/>
          <p:nvPr/>
        </p:nvSpPr>
        <p:spPr>
          <a:xfrm>
            <a:off x="2232798" y="5245437"/>
            <a:ext cx="9707251" cy="813236"/>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5. VỀ CÁC KIỂU DỮ LIỆU CỦA CÁC TRƯỜNG </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38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4" grpId="0"/>
      <p:bldP spid="16"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333405" y="304800"/>
            <a:ext cx="6634480" cy="719455"/>
          </a:xfrm>
          <a:prstGeom prst="rect">
            <a:avLst/>
          </a:prstGeom>
        </p:spPr>
      </p:pic>
      <p:sp>
        <p:nvSpPr>
          <p:cNvPr id="2" name="TextBox 1"/>
          <p:cNvSpPr txBox="1"/>
          <p:nvPr/>
        </p:nvSpPr>
        <p:spPr>
          <a:xfrm>
            <a:off x="2297638" y="1295400"/>
            <a:ext cx="8851771" cy="1785104"/>
          </a:xfrm>
          <a:prstGeom prst="rect">
            <a:avLst/>
          </a:prstGeom>
          <a:noFill/>
        </p:spPr>
        <p:txBody>
          <a:bodyPr wrap="square" rtlCol="0">
            <a:spAutoFit/>
          </a:bodyPr>
          <a:lstStyle/>
          <a:p>
            <a:pPr>
              <a:spcBef>
                <a:spcPts val="600"/>
              </a:spcBef>
              <a:spcAft>
                <a:spcPts val="600"/>
              </a:spcAft>
            </a:pPr>
            <a:r>
              <a:rPr lang="en-US" sz="3000" b="1">
                <a:latin typeface="Tahoma" pitchFamily="34" charset="0"/>
                <a:ea typeface="Tahoma" pitchFamily="34" charset="0"/>
                <a:cs typeface="Tahoma" pitchFamily="34" charset="0"/>
              </a:rPr>
              <a:t>1. </a:t>
            </a:r>
            <a:r>
              <a:rPr lang="en-US" sz="3000" b="0">
                <a:latin typeface="Tahoma" pitchFamily="34" charset="0"/>
                <a:ea typeface="Tahoma" pitchFamily="34" charset="0"/>
                <a:cs typeface="Tahoma" pitchFamily="34" charset="0"/>
              </a:rPr>
              <a:t>Làm phần </a:t>
            </a:r>
            <a:r>
              <a:rPr lang="en-US" sz="3000" b="1">
                <a:latin typeface="Tahoma" pitchFamily="34" charset="0"/>
                <a:ea typeface="Tahoma" pitchFamily="34" charset="0"/>
                <a:cs typeface="Tahoma" pitchFamily="34" charset="0"/>
              </a:rPr>
              <a:t>VẬN DỤNG </a:t>
            </a:r>
            <a:r>
              <a:rPr lang="en-US" sz="3000" b="0">
                <a:latin typeface="Tahoma" pitchFamily="34" charset="0"/>
                <a:ea typeface="Tahoma" pitchFamily="34" charset="0"/>
                <a:cs typeface="Tahoma" pitchFamily="34" charset="0"/>
              </a:rPr>
              <a:t>(SGK trang 90) </a:t>
            </a:r>
          </a:p>
          <a:p>
            <a:pPr>
              <a:spcBef>
                <a:spcPts val="600"/>
              </a:spcBef>
              <a:spcAft>
                <a:spcPts val="600"/>
              </a:spcAft>
            </a:pPr>
            <a:r>
              <a:rPr lang="en-US" sz="3000" b="1">
                <a:latin typeface="Tahoma" pitchFamily="34" charset="0"/>
                <a:ea typeface="Tahoma" pitchFamily="34" charset="0"/>
                <a:cs typeface="Tahoma" pitchFamily="34" charset="0"/>
              </a:rPr>
              <a:t>2. </a:t>
            </a:r>
            <a:r>
              <a:rPr lang="en-US" sz="3000" b="0">
                <a:latin typeface="Tahoma" pitchFamily="34" charset="0"/>
                <a:ea typeface="Tahoma" pitchFamily="34" charset="0"/>
                <a:cs typeface="Tahoma" pitchFamily="34" charset="0"/>
              </a:rPr>
              <a:t>Xem tr</a:t>
            </a:r>
            <a:r>
              <a:rPr lang="vi-VN" sz="3000" b="0">
                <a:latin typeface="Tahoma" pitchFamily="34" charset="0"/>
                <a:ea typeface="Tahoma" pitchFamily="34" charset="0"/>
                <a:cs typeface="Tahoma" pitchFamily="34" charset="0"/>
              </a:rPr>
              <a:t>ước</a:t>
            </a:r>
            <a:r>
              <a:rPr lang="en-US" sz="3000" b="0">
                <a:latin typeface="Tahoma" pitchFamily="34" charset="0"/>
                <a:ea typeface="Tahoma" pitchFamily="34" charset="0"/>
                <a:cs typeface="Tahoma" pitchFamily="34" charset="0"/>
              </a:rPr>
              <a:t> bài 19 (SGK trang 91)</a:t>
            </a:r>
          </a:p>
          <a:p>
            <a:pPr>
              <a:spcBef>
                <a:spcPts val="600"/>
              </a:spcBef>
              <a:spcAft>
                <a:spcPts val="600"/>
              </a:spcAft>
            </a:pPr>
            <a:r>
              <a:rPr lang="en-US" sz="3000" b="1">
                <a:latin typeface="Tahoma" pitchFamily="34" charset="0"/>
                <a:ea typeface="Tahoma" pitchFamily="34" charset="0"/>
                <a:cs typeface="Tahoma" pitchFamily="34" charset="0"/>
              </a:rPr>
              <a:t>Thực hành tạo lập cơ sở dữ liệu và các bảng</a:t>
            </a:r>
          </a:p>
        </p:txBody>
      </p:sp>
    </p:spTree>
    <p:extLst>
      <p:ext uri="{BB962C8B-B14F-4D97-AF65-F5344CB8AC3E}">
        <p14:creationId xmlns:p14="http://schemas.microsoft.com/office/powerpoint/2010/main" val="69682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9E6BBA-B209-128F-B8E2-808A3F8F2D64}"/>
              </a:ext>
            </a:extLst>
          </p:cNvPr>
          <p:cNvSpPr txBox="1"/>
          <p:nvPr/>
        </p:nvSpPr>
        <p:spPr>
          <a:xfrm>
            <a:off x="511277" y="437170"/>
            <a:ext cx="11189109" cy="2418675"/>
          </a:xfrm>
          <a:prstGeom prst="rect">
            <a:avLst/>
          </a:prstGeom>
          <a:noFill/>
        </p:spPr>
        <p:txBody>
          <a:bodyPr wrap="square">
            <a:spAutoFit/>
          </a:bodyPr>
          <a:lstStyle/>
          <a:p>
            <a:pPr marL="30480" marR="30480" algn="ctr">
              <a:lnSpc>
                <a:spcPct val="150000"/>
              </a:lnSpc>
              <a:tabLst>
                <a:tab pos="252095" algn="l"/>
              </a:tabLst>
            </a:pPr>
            <a:r>
              <a:rPr lang="en-US" sz="3500" b="1" u="sng">
                <a:solidFill>
                  <a:srgbClr val="00B050"/>
                </a:solidFill>
                <a:effectLst/>
                <a:latin typeface="Cambria" panose="02040503050406030204" pitchFamily="18" charset="0"/>
                <a:ea typeface="Times New Roman" panose="02020603050405020304" pitchFamily="18" charset="0"/>
              </a:rPr>
              <a:t>Gợi ý trả lời</a:t>
            </a:r>
            <a:r>
              <a:rPr lang="en-US" sz="3500" b="1">
                <a:solidFill>
                  <a:srgbClr val="00B05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marL="30480" marR="30480"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Ta phải xác định cấu trúc bảng và các  khóa chính, khóa ngoài, tạo liên kết giữa các bảng.</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310774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996055" y="152400"/>
            <a:ext cx="3776345" cy="719455"/>
          </a:xfrm>
          <a:prstGeom prst="rect">
            <a:avLst/>
          </a:prstGeom>
        </p:spPr>
      </p:pic>
      <p:sp>
        <p:nvSpPr>
          <p:cNvPr id="3" name="TextBox 2"/>
          <p:cNvSpPr txBox="1"/>
          <p:nvPr/>
        </p:nvSpPr>
        <p:spPr>
          <a:xfrm>
            <a:off x="990600" y="858078"/>
            <a:ext cx="10210800" cy="553998"/>
          </a:xfrm>
          <a:prstGeom prst="rect">
            <a:avLst/>
          </a:prstGeom>
          <a:noFill/>
        </p:spPr>
        <p:txBody>
          <a:bodyPr wrap="square" rtlCol="0">
            <a:spAutoFit/>
          </a:bodyPr>
          <a:lstStyle/>
          <a:p>
            <a:r>
              <a:rPr lang="en-US" sz="3000" b="0">
                <a:solidFill>
                  <a:srgbClr val="FF0000"/>
                </a:solidFill>
                <a:latin typeface="Tahoma" pitchFamily="34" charset="0"/>
                <a:ea typeface="Tahoma" pitchFamily="34" charset="0"/>
                <a:cs typeface="Tahoma" pitchFamily="34" charset="0"/>
              </a:rPr>
              <a:t>Các em làm 10 câu hỏi trắc nghiệm </a:t>
            </a:r>
            <a:r>
              <a:rPr lang="en-US" sz="3000" b="1">
                <a:solidFill>
                  <a:srgbClr val="FF0000"/>
                </a:solidFill>
                <a:latin typeface="Tahoma" pitchFamily="34" charset="0"/>
                <a:ea typeface="Tahoma" pitchFamily="34" charset="0"/>
                <a:cs typeface="Tahoma" pitchFamily="34" charset="0"/>
              </a:rPr>
              <a:t>Online</a:t>
            </a:r>
            <a:r>
              <a:rPr lang="en-US" sz="3000" b="0">
                <a:solidFill>
                  <a:srgbClr val="FF0000"/>
                </a:solidFill>
                <a:latin typeface="Tahoma" pitchFamily="34" charset="0"/>
                <a:ea typeface="Tahoma" pitchFamily="34" charset="0"/>
                <a:cs typeface="Tahoma" pitchFamily="34" charset="0"/>
              </a:rPr>
              <a:t> </a:t>
            </a:r>
            <a:r>
              <a:rPr lang="vi-VN" sz="3000" b="0">
                <a:solidFill>
                  <a:srgbClr val="FF0000"/>
                </a:solidFill>
                <a:latin typeface="Tahoma" pitchFamily="34" charset="0"/>
                <a:ea typeface="Tahoma" pitchFamily="34" charset="0"/>
                <a:cs typeface="Tahoma" pitchFamily="34" charset="0"/>
              </a:rPr>
              <a:t>để</a:t>
            </a:r>
            <a:r>
              <a:rPr lang="en-US" sz="3000" b="0">
                <a:solidFill>
                  <a:srgbClr val="FF0000"/>
                </a:solidFill>
                <a:latin typeface="Tahoma" pitchFamily="34" charset="0"/>
                <a:ea typeface="Tahoma" pitchFamily="34" charset="0"/>
                <a:cs typeface="Tahoma" pitchFamily="34" charset="0"/>
              </a:rPr>
              <a:t> củng cố bài.</a:t>
            </a:r>
          </a:p>
        </p:txBody>
      </p:sp>
      <p:sp>
        <p:nvSpPr>
          <p:cNvPr id="11" name="TextBox 10"/>
          <p:cNvSpPr txBox="1"/>
          <p:nvPr/>
        </p:nvSpPr>
        <p:spPr>
          <a:xfrm>
            <a:off x="228600" y="1460482"/>
            <a:ext cx="11812712" cy="3236142"/>
          </a:xfrm>
          <a:prstGeom prst="rect">
            <a:avLst/>
          </a:prstGeom>
          <a:noFill/>
        </p:spPr>
        <p:txBody>
          <a:bodyPr wrap="square" rtlCol="0">
            <a:spAutoFit/>
          </a:bodyPr>
          <a:lstStyle/>
          <a:p>
            <a:pPr algn="just">
              <a:lnSpc>
                <a:spcPct val="150000"/>
              </a:lnSpc>
            </a:pPr>
            <a:r>
              <a:rPr lang="en-US" sz="2800" b="1">
                <a:solidFill>
                  <a:srgbClr val="C00000"/>
                </a:solidFill>
                <a:latin typeface="Tahoma" pitchFamily="34" charset="0"/>
                <a:ea typeface="Tahoma" pitchFamily="34" charset="0"/>
                <a:cs typeface="Tahoma" pitchFamily="34" charset="0"/>
              </a:rPr>
              <a:t>1.</a:t>
            </a:r>
            <a:r>
              <a:rPr lang="en-US" sz="2800" b="1">
                <a:latin typeface="Tahoma" pitchFamily="34" charset="0"/>
                <a:ea typeface="Tahoma" pitchFamily="34" charset="0"/>
                <a:cs typeface="Tahoma" pitchFamily="34" charset="0"/>
              </a:rPr>
              <a:t> </a:t>
            </a:r>
            <a:r>
              <a:rPr lang="en-US" sz="2800" b="0">
                <a:latin typeface="Tahoma" pitchFamily="34" charset="0"/>
                <a:ea typeface="Tahoma" pitchFamily="34" charset="0"/>
                <a:cs typeface="Tahoma" pitchFamily="34" charset="0"/>
              </a:rPr>
              <a:t>Đ</a:t>
            </a:r>
            <a:r>
              <a:rPr lang="vi-VN" sz="2800" b="0">
                <a:latin typeface="Tahoma" pitchFamily="34" charset="0"/>
                <a:ea typeface="Tahoma" pitchFamily="34" charset="0"/>
                <a:cs typeface="Tahoma" pitchFamily="34" charset="0"/>
              </a:rPr>
              <a:t>ă</a:t>
            </a:r>
            <a:r>
              <a:rPr lang="en-US" sz="2800" b="0">
                <a:latin typeface="Tahoma" pitchFamily="34" charset="0"/>
                <a:ea typeface="Tahoma" pitchFamily="34" charset="0"/>
                <a:cs typeface="Tahoma" pitchFamily="34" charset="0"/>
              </a:rPr>
              <a:t>ng nhập vào trang </a:t>
            </a:r>
            <a:r>
              <a:rPr lang="en-US" sz="2800" b="1">
                <a:latin typeface="Tahoma" pitchFamily="34" charset="0"/>
                <a:ea typeface="Tahoma" pitchFamily="34" charset="0"/>
                <a:cs typeface="Tahoma" pitchFamily="34" charset="0"/>
              </a:rPr>
              <a:t>thaycai.net</a:t>
            </a:r>
          </a:p>
          <a:p>
            <a:pPr algn="just">
              <a:lnSpc>
                <a:spcPct val="150000"/>
              </a:lnSpc>
            </a:pPr>
            <a:r>
              <a:rPr lang="en-US" sz="2800" b="1">
                <a:solidFill>
                  <a:srgbClr val="C00000"/>
                </a:solidFill>
                <a:latin typeface="Tahoma" pitchFamily="34" charset="0"/>
                <a:ea typeface="Tahoma" pitchFamily="34" charset="0"/>
                <a:cs typeface="Tahoma" pitchFamily="34" charset="0"/>
              </a:rPr>
              <a:t>2. </a:t>
            </a:r>
            <a:r>
              <a:rPr lang="en-US" sz="2800" b="0">
                <a:latin typeface="Tahoma" pitchFamily="34" charset="0"/>
                <a:ea typeface="Tahoma" pitchFamily="34" charset="0"/>
                <a:cs typeface="Tahoma" pitchFamily="34" charset="0"/>
              </a:rPr>
              <a:t>Nháy chọn </a:t>
            </a:r>
            <a:r>
              <a:rPr lang="en-US" sz="2800" b="1">
                <a:latin typeface="Tahoma" pitchFamily="34" charset="0"/>
                <a:ea typeface="Tahoma" pitchFamily="34" charset="0"/>
                <a:cs typeface="Tahoma" pitchFamily="34" charset="0"/>
              </a:rPr>
              <a:t>Tin học 11</a:t>
            </a: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3.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a:t>☛ </a:t>
            </a:r>
            <a:r>
              <a:rPr lang="vi-VN" sz="2800" b="1"/>
              <a:t>Trắc nghiệm</a:t>
            </a:r>
            <a:r>
              <a:rPr lang="vi-VN" sz="2800"/>
              <a:t> (từ bài 1 đến bài 31, mỗi bài 10 câu).</a:t>
            </a:r>
            <a:endParaRPr lang="en-US" sz="2800" b="1">
              <a:latin typeface="Tahoma" panose="020B0604030504040204" pitchFamily="34" charset="0"/>
              <a:ea typeface="Tahoma" panose="020B0604030504040204" pitchFamily="34" charset="0"/>
              <a:cs typeface="Tahoma" panose="020B0604030504040204" pitchFamily="34" charset="0"/>
            </a:endParaRP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4.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a:latin typeface="Tahoma" panose="020B0604030504040204" pitchFamily="34" charset="0"/>
                <a:ea typeface="Tahoma" panose="020B0604030504040204" pitchFamily="34" charset="0"/>
                <a:cs typeface="Tahoma" panose="020B0604030504040204" pitchFamily="34" charset="0"/>
              </a:rPr>
              <a:t>Trắc nghiệm: </a:t>
            </a:r>
            <a:r>
              <a:rPr lang="vi-VN" sz="2800" b="1">
                <a:latin typeface="Tahoma" panose="020B0604030504040204" pitchFamily="34" charset="0"/>
                <a:ea typeface="Tahoma" panose="020B0604030504040204" pitchFamily="34" charset="0"/>
                <a:cs typeface="Tahoma" panose="020B0604030504040204" pitchFamily="34" charset="0"/>
              </a:rPr>
              <a:t>Bài </a:t>
            </a:r>
            <a:r>
              <a:rPr lang="en-US" sz="2800" b="1">
                <a:latin typeface="Tahoma" panose="020B0604030504040204" pitchFamily="34" charset="0"/>
                <a:ea typeface="Tahoma" panose="020B0604030504040204" pitchFamily="34" charset="0"/>
                <a:cs typeface="Tahoma" panose="020B0604030504040204" pitchFamily="34" charset="0"/>
              </a:rPr>
              <a:t>18</a:t>
            </a:r>
            <a:r>
              <a:rPr lang="vi-VN" sz="2800">
                <a:latin typeface="Tahoma" panose="020B0604030504040204" pitchFamily="34" charset="0"/>
                <a:ea typeface="Tahoma" panose="020B0604030504040204" pitchFamily="34" charset="0"/>
                <a:cs typeface="Tahoma" panose="020B0604030504040204" pitchFamily="34" charset="0"/>
              </a:rPr>
              <a:t>-</a:t>
            </a:r>
            <a:r>
              <a:rPr lang="en-US" sz="2800">
                <a:latin typeface="Tahoma" pitchFamily="34" charset="0"/>
                <a:ea typeface="Tahoma" pitchFamily="34" charset="0"/>
                <a:cs typeface="Tahoma" pitchFamily="34" charset="0"/>
              </a:rPr>
              <a:t>Thực hành xác định cấu trúc bảng và các trường khoá</a:t>
            </a:r>
            <a:endParaRPr lang="en-US" sz="2800" b="1" u="sng">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33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4C7675-D9E7-47B1-A31A-79B9D013603F}"/>
              </a:ext>
            </a:extLst>
          </p:cNvPr>
          <p:cNvSpPr txBox="1"/>
          <p:nvPr/>
        </p:nvSpPr>
        <p:spPr>
          <a:xfrm>
            <a:off x="2224726" y="477637"/>
            <a:ext cx="9436332" cy="2518488"/>
          </a:xfrm>
          <a:prstGeom prst="rect">
            <a:avLst/>
          </a:prstGeom>
          <a:noFill/>
          <a:ln w="28575">
            <a:solidFill>
              <a:srgbClr val="7030A0"/>
            </a:solidFill>
          </a:ln>
        </p:spPr>
        <p:txBody>
          <a:bodyPr wrap="square" tIns="0" bIns="180000">
            <a:spAutoFit/>
          </a:bodyPr>
          <a:lstStyle/>
          <a:p>
            <a:pPr algn="just">
              <a:lnSpc>
                <a:spcPct val="150000"/>
              </a:lnSpc>
              <a:tabLst>
                <a:tab pos="252095" algn="l"/>
              </a:tabLst>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Xác định các bảng dữ liệu, cấu trúc của chúng và các trường khóa cho cơ sở dữ liệu của một website âm nhạc</a:t>
            </a:r>
            <a:endParaRPr lang="vi-VN" sz="350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E9DF0ECE-3A6B-5054-0962-40D828D1D4F4}"/>
              </a:ext>
            </a:extLst>
          </p:cNvPr>
          <p:cNvPicPr>
            <a:picLocks noChangeAspect="1"/>
          </p:cNvPicPr>
          <p:nvPr/>
        </p:nvPicPr>
        <p:blipFill>
          <a:blip r:embed="rId2"/>
          <a:stretch>
            <a:fillRect/>
          </a:stretch>
        </p:blipFill>
        <p:spPr>
          <a:xfrm>
            <a:off x="194818" y="568112"/>
            <a:ext cx="1828800" cy="1800225"/>
          </a:xfrm>
          <a:prstGeom prst="rect">
            <a:avLst/>
          </a:prstGeom>
        </p:spPr>
      </p:pic>
      <p:sp>
        <p:nvSpPr>
          <p:cNvPr id="6" name="TextBox 5">
            <a:extLst>
              <a:ext uri="{FF2B5EF4-FFF2-40B4-BE49-F238E27FC236}">
                <a16:creationId xmlns:a16="http://schemas.microsoft.com/office/drawing/2014/main" id="{D6B5D5C4-C70C-D279-8243-BCC0FFF322E6}"/>
              </a:ext>
            </a:extLst>
          </p:cNvPr>
          <p:cNvSpPr txBox="1"/>
          <p:nvPr/>
        </p:nvSpPr>
        <p:spPr>
          <a:xfrm>
            <a:off x="484261" y="3030130"/>
            <a:ext cx="3078714" cy="813236"/>
          </a:xfrm>
          <a:prstGeom prst="rect">
            <a:avLst/>
          </a:prstGeom>
          <a:noFill/>
        </p:spPr>
        <p:txBody>
          <a:bodyPr wrap="square">
            <a:spAutoFit/>
          </a:bodyPr>
          <a:lstStyle/>
          <a:p>
            <a:pPr algn="just">
              <a:lnSpc>
                <a:spcPct val="150000"/>
              </a:lnSpc>
              <a:tabLst>
                <a:tab pos="252095" algn="l"/>
              </a:tabLst>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Hướng dẫn:</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56901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EA048F-5236-E8A9-2186-72816DC9735A}"/>
              </a:ext>
            </a:extLst>
          </p:cNvPr>
          <p:cNvSpPr txBox="1"/>
          <p:nvPr/>
        </p:nvSpPr>
        <p:spPr>
          <a:xfrm>
            <a:off x="452286" y="-116042"/>
            <a:ext cx="11218606" cy="6468630"/>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1. XEM XÉT BÀI TOÁN</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Cùng xem xét lại bài toán quản lí các bản thu âm nhạc. Ta sẽ quy ước nói đến nhạc sĩ sáng tác bản nhạc là nói đến tên một nhạc sĩ hay tên một nhóm nhạc sĩ sáng tác bản nhạc đó. Tương tự như vậy, ta cũng quy ước khi nói đến tên ca sĩ là nói đến một ca sĩ hay một nhóm ca sĩ biểu diễn tác phẩm. Dưới đây là một ví dụ về một bản ghi chép lại thông tin các bản thu âm.</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897215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7B7474-ADE5-B928-0666-3C7CB0108080}"/>
              </a:ext>
            </a:extLst>
          </p:cNvPr>
          <p:cNvPicPr>
            <a:picLocks noChangeAspect="1"/>
          </p:cNvPicPr>
          <p:nvPr/>
        </p:nvPicPr>
        <p:blipFill>
          <a:blip r:embed="rId2"/>
          <a:stretch>
            <a:fillRect/>
          </a:stretch>
        </p:blipFill>
        <p:spPr>
          <a:xfrm>
            <a:off x="791896" y="251828"/>
            <a:ext cx="10587304" cy="6005953"/>
          </a:xfrm>
          <a:prstGeom prst="rect">
            <a:avLst/>
          </a:prstGeom>
        </p:spPr>
      </p:pic>
    </p:spTree>
    <p:extLst>
      <p:ext uri="{BB962C8B-B14F-4D97-AF65-F5344CB8AC3E}">
        <p14:creationId xmlns:p14="http://schemas.microsoft.com/office/powerpoint/2010/main" val="418966017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18CBC2-CDC1-AD3D-B990-8B955EB3689D}"/>
              </a:ext>
            </a:extLst>
          </p:cNvPr>
          <p:cNvSpPr txBox="1"/>
          <p:nvPr/>
        </p:nvSpPr>
        <p:spPr>
          <a:xfrm>
            <a:off x="481782" y="-116860"/>
            <a:ext cx="11198942" cy="6468630"/>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2. TẠO LẬP BẢNG</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Tổng kết tất cả các thông tin cần quản lí, viết ra thành dãy: Số hiệu bản thu âm (STT), tên bản nhạc, tên nhạc sĩ sáng tác, tên ca sĩ thể hiện. Từ đó em có thể hình dung về một bảng dữ liệu tên là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banthuam</a:t>
            </a:r>
            <a:r>
              <a:rPr lang="nl-NL" sz="3500">
                <a:effectLst/>
                <a:latin typeface="Cambria" panose="02040503050406030204" pitchFamily="18" charset="0"/>
                <a:ea typeface="Times New Roman" panose="02020603050405020304" pitchFamily="18" charset="0"/>
                <a:cs typeface="Times New Roman" panose="02020603050405020304" pitchFamily="18" charset="0"/>
              </a:rPr>
              <a:t>, với các trường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idbanthuam</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lưu số hiệu bản thu âm),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tenBannhac</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lưu tên bản nhạc),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tenNhacsi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lưu tên nhạc sĩ),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tenCasi</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lưu tên ca sĩ) và viết mô tả ngắn gọn ở dạng:</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2751296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16257B-8C33-F671-6903-9A79603A33F9}"/>
              </a:ext>
            </a:extLst>
          </p:cNvPr>
          <p:cNvSpPr txBox="1"/>
          <p:nvPr/>
        </p:nvSpPr>
        <p:spPr>
          <a:xfrm>
            <a:off x="412953" y="21209"/>
            <a:ext cx="11395587" cy="6325706"/>
          </a:xfrm>
          <a:prstGeom prst="rect">
            <a:avLst/>
          </a:prstGeom>
          <a:noFill/>
        </p:spPr>
        <p:txBody>
          <a:bodyPr wrap="square">
            <a:spAutoFit/>
          </a:bodyPr>
          <a:lstStyle/>
          <a:p>
            <a:pPr marL="252095" algn="just">
              <a:lnSpc>
                <a:spcPct val="120000"/>
              </a:lnSpc>
              <a:tabLst>
                <a:tab pos="252095" algn="l"/>
              </a:tabLst>
            </a:pPr>
            <a:r>
              <a:rPr lang="nl-NL" sz="3400" b="1">
                <a:effectLst/>
                <a:latin typeface="Cambria" panose="02040503050406030204" pitchFamily="18" charset="0"/>
                <a:ea typeface="Times New Roman" panose="02020603050405020304" pitchFamily="18" charset="0"/>
                <a:cs typeface="Times New Roman" panose="02020603050405020304" pitchFamily="18" charset="0"/>
              </a:rPr>
              <a:t>banthuam</a:t>
            </a:r>
            <a:r>
              <a:rPr lang="nl-NL" sz="3400">
                <a:effectLst/>
                <a:latin typeface="Cambria" panose="02040503050406030204" pitchFamily="18" charset="0"/>
                <a:ea typeface="Times New Roman" panose="02020603050405020304" pitchFamily="18" charset="0"/>
                <a:cs typeface="Times New Roman" panose="02020603050405020304" pitchFamily="18" charset="0"/>
              </a:rPr>
              <a:t>(idBanthuam, tenBannhac, tenNhacsi, tenCasi)</a:t>
            </a:r>
            <a:endParaRPr lang="vi-VN" sz="3400">
              <a:effectLst/>
              <a:latin typeface="Calibri" panose="020F0502020204030204" pitchFamily="34" charset="0"/>
              <a:ea typeface="Calibri" panose="020F0502020204030204" pitchFamily="34" charset="0"/>
            </a:endParaRPr>
          </a:p>
          <a:p>
            <a:pPr algn="just">
              <a:lnSpc>
                <a:spcPct val="120000"/>
              </a:lnSpc>
              <a:tabLst>
                <a:tab pos="252095" algn="l"/>
              </a:tabLst>
            </a:pPr>
            <a:r>
              <a:rPr lang="nl-NL" sz="3400">
                <a:effectLst/>
                <a:latin typeface="Cambria" panose="02040503050406030204" pitchFamily="18" charset="0"/>
                <a:ea typeface="Times New Roman" panose="02020603050405020304" pitchFamily="18" charset="0"/>
                <a:cs typeface="Times New Roman" panose="02020603050405020304" pitchFamily="18" charset="0"/>
              </a:rPr>
              <a:t>	Trong bảng này, trường </a:t>
            </a:r>
            <a:r>
              <a:rPr lang="nl-NL" sz="3400" b="1">
                <a:effectLst/>
                <a:latin typeface="Cambria" panose="02040503050406030204" pitchFamily="18" charset="0"/>
                <a:ea typeface="Times New Roman" panose="02020603050405020304" pitchFamily="18" charset="0"/>
                <a:cs typeface="Times New Roman" panose="02020603050405020304" pitchFamily="18" charset="0"/>
              </a:rPr>
              <a:t>idbanthuam</a:t>
            </a:r>
            <a:r>
              <a:rPr lang="nl-NL" sz="3400">
                <a:effectLst/>
                <a:latin typeface="Cambria" panose="02040503050406030204" pitchFamily="18" charset="0"/>
                <a:ea typeface="Times New Roman" panose="02020603050405020304" pitchFamily="18" charset="0"/>
                <a:cs typeface="Times New Roman" panose="02020603050405020304" pitchFamily="18" charset="0"/>
              </a:rPr>
              <a:t> xác định duy nhất một bản thu âm nên được lấy làm khoá chính của bảng. Nhóm cả ba trường </a:t>
            </a:r>
            <a:r>
              <a:rPr lang="nl-NL" sz="3400" b="1">
                <a:effectLst/>
                <a:latin typeface="Cambria" panose="02040503050406030204" pitchFamily="18" charset="0"/>
                <a:ea typeface="Times New Roman" panose="02020603050405020304" pitchFamily="18" charset="0"/>
                <a:cs typeface="Times New Roman" panose="02020603050405020304" pitchFamily="18" charset="0"/>
              </a:rPr>
              <a:t>tenBannhac</a:t>
            </a:r>
            <a:r>
              <a:rPr lang="nl-NL" sz="3400">
                <a:effectLst/>
                <a:latin typeface="Cambria" panose="02040503050406030204" pitchFamily="18" charset="0"/>
                <a:ea typeface="Times New Roman" panose="02020603050405020304" pitchFamily="18" charset="0"/>
                <a:cs typeface="Times New Roman" panose="02020603050405020304" pitchFamily="18" charset="0"/>
              </a:rPr>
              <a:t>, </a:t>
            </a:r>
            <a:r>
              <a:rPr lang="nl-NL" sz="3400" b="1">
                <a:effectLst/>
                <a:latin typeface="Cambria" panose="02040503050406030204" pitchFamily="18" charset="0"/>
                <a:ea typeface="Times New Roman" panose="02020603050405020304" pitchFamily="18" charset="0"/>
                <a:cs typeface="Times New Roman" panose="02020603050405020304" pitchFamily="18" charset="0"/>
              </a:rPr>
              <a:t>tenNhacsi</a:t>
            </a:r>
            <a:r>
              <a:rPr lang="nl-NL" sz="3400">
                <a:effectLst/>
                <a:latin typeface="Cambria" panose="02040503050406030204" pitchFamily="18" charset="0"/>
                <a:ea typeface="Times New Roman" panose="02020603050405020304" pitchFamily="18" charset="0"/>
                <a:cs typeface="Times New Roman" panose="02020603050405020304" pitchFamily="18" charset="0"/>
              </a:rPr>
              <a:t>, </a:t>
            </a:r>
            <a:r>
              <a:rPr lang="nl-NL" sz="3400" b="1">
                <a:effectLst/>
                <a:latin typeface="Cambria" panose="02040503050406030204" pitchFamily="18" charset="0"/>
                <a:ea typeface="Times New Roman" panose="02020603050405020304" pitchFamily="18" charset="0"/>
                <a:cs typeface="Times New Roman" panose="02020603050405020304" pitchFamily="18" charset="0"/>
              </a:rPr>
              <a:t>tenCasi</a:t>
            </a:r>
            <a:r>
              <a:rPr lang="nl-NL" sz="3400">
                <a:effectLst/>
                <a:latin typeface="Cambria" panose="02040503050406030204" pitchFamily="18" charset="0"/>
                <a:ea typeface="Times New Roman" panose="02020603050405020304" pitchFamily="18" charset="0"/>
                <a:cs typeface="Times New Roman" panose="02020603050405020304" pitchFamily="18" charset="0"/>
              </a:rPr>
              <a:t> cũng xác định duy nhất một bản thu âm, nên nhóm các trường này cũng có thể dùng làm khoá chính của bảng, nhưng rõ ràng dùng </a:t>
            </a:r>
            <a:r>
              <a:rPr lang="nl-NL" sz="3400" b="1">
                <a:effectLst/>
                <a:latin typeface="Cambria" panose="02040503050406030204" pitchFamily="18" charset="0"/>
                <a:ea typeface="Times New Roman" panose="02020603050405020304" pitchFamily="18" charset="0"/>
                <a:cs typeface="Times New Roman" panose="02020603050405020304" pitchFamily="18" charset="0"/>
              </a:rPr>
              <a:t>idBanthuam</a:t>
            </a:r>
            <a:r>
              <a:rPr lang="nl-NL" sz="3400">
                <a:effectLst/>
                <a:latin typeface="Cambria" panose="02040503050406030204" pitchFamily="18" charset="0"/>
                <a:ea typeface="Times New Roman" panose="02020603050405020304" pitchFamily="18" charset="0"/>
                <a:cs typeface="Times New Roman" panose="02020603050405020304" pitchFamily="18" charset="0"/>
              </a:rPr>
              <a:t> là ngắn gọn và thuận lợi hơn. Có thể viết lại mô tả bảng trên với tên trường khoá chính có gạch chân như sau:</a:t>
            </a:r>
            <a:endParaRPr lang="vi-VN" sz="3400">
              <a:effectLst/>
              <a:latin typeface="Calibri" panose="020F0502020204030204" pitchFamily="34" charset="0"/>
              <a:ea typeface="Calibri" panose="020F0502020204030204" pitchFamily="34" charset="0"/>
            </a:endParaRPr>
          </a:p>
          <a:p>
            <a:pPr algn="just">
              <a:lnSpc>
                <a:spcPct val="120000"/>
              </a:lnSpc>
              <a:tabLst>
                <a:tab pos="252095" algn="l"/>
              </a:tabLst>
            </a:pPr>
            <a:r>
              <a:rPr lang="nl-NL" sz="3400">
                <a:effectLst/>
                <a:latin typeface="Cambria" panose="02040503050406030204" pitchFamily="18" charset="0"/>
                <a:ea typeface="Times New Roman" panose="02020603050405020304" pitchFamily="18" charset="0"/>
                <a:cs typeface="Times New Roman" panose="02020603050405020304" pitchFamily="18" charset="0"/>
              </a:rPr>
              <a:t>	</a:t>
            </a:r>
            <a:r>
              <a:rPr lang="nl-NL" sz="3400" b="1">
                <a:effectLst/>
                <a:latin typeface="Cambria" panose="02040503050406030204" pitchFamily="18" charset="0"/>
                <a:ea typeface="Times New Roman" panose="02020603050405020304" pitchFamily="18" charset="0"/>
                <a:cs typeface="Times New Roman" panose="02020603050405020304" pitchFamily="18" charset="0"/>
              </a:rPr>
              <a:t>banthuam</a:t>
            </a:r>
            <a:r>
              <a:rPr lang="nl-NL" sz="3400">
                <a:effectLst/>
                <a:latin typeface="Cambria" panose="02040503050406030204" pitchFamily="18" charset="0"/>
                <a:ea typeface="Times New Roman" panose="02020603050405020304" pitchFamily="18" charset="0"/>
                <a:cs typeface="Times New Roman" panose="02020603050405020304" pitchFamily="18" charset="0"/>
              </a:rPr>
              <a:t>(</a:t>
            </a:r>
            <a:r>
              <a:rPr lang="nl-NL" sz="3400" u="sng">
                <a:effectLst/>
                <a:latin typeface="Cambria" panose="02040503050406030204" pitchFamily="18" charset="0"/>
                <a:ea typeface="Times New Roman" panose="02020603050405020304" pitchFamily="18" charset="0"/>
                <a:cs typeface="Times New Roman" panose="02020603050405020304" pitchFamily="18" charset="0"/>
              </a:rPr>
              <a:t>idBanthuam</a:t>
            </a:r>
            <a:r>
              <a:rPr lang="nl-NL" sz="3400">
                <a:effectLst/>
                <a:latin typeface="Cambria" panose="02040503050406030204" pitchFamily="18" charset="0"/>
                <a:ea typeface="Times New Roman" panose="02020603050405020304" pitchFamily="18" charset="0"/>
                <a:cs typeface="Times New Roman" panose="02020603050405020304" pitchFamily="18" charset="0"/>
              </a:rPr>
              <a:t>, tenBanthuam, tenNhacsi, tenCasi)</a:t>
            </a:r>
            <a:endParaRPr lang="vi-VN" sz="34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465669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2022</Words>
  <Application>Microsoft Office PowerPoint</Application>
  <PresentationFormat>Widescreen</PresentationFormat>
  <Paragraphs>93</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Cambria</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17</cp:revision>
  <dcterms:created xsi:type="dcterms:W3CDTF">2023-08-29T07:01:28Z</dcterms:created>
  <dcterms:modified xsi:type="dcterms:W3CDTF">2024-10-22T10:48:38Z</dcterms:modified>
</cp:coreProperties>
</file>