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0" r:id="rId3"/>
    <p:sldId id="258" r:id="rId4"/>
    <p:sldId id="259" r:id="rId5"/>
    <p:sldId id="260" r:id="rId6"/>
    <p:sldId id="261" r:id="rId7"/>
    <p:sldId id="381" r:id="rId8"/>
    <p:sldId id="382" r:id="rId9"/>
    <p:sldId id="383" r:id="rId10"/>
    <p:sldId id="413" r:id="rId11"/>
    <p:sldId id="384" r:id="rId12"/>
    <p:sldId id="385" r:id="rId13"/>
    <p:sldId id="386" r:id="rId14"/>
    <p:sldId id="387" r:id="rId15"/>
    <p:sldId id="388" r:id="rId16"/>
    <p:sldId id="389" r:id="rId17"/>
    <p:sldId id="390" r:id="rId18"/>
    <p:sldId id="391" r:id="rId19"/>
    <p:sldId id="398" r:id="rId20"/>
    <p:sldId id="392" r:id="rId21"/>
    <p:sldId id="393" r:id="rId22"/>
    <p:sldId id="394" r:id="rId23"/>
    <p:sldId id="396" r:id="rId24"/>
    <p:sldId id="402" r:id="rId25"/>
    <p:sldId id="397" r:id="rId26"/>
    <p:sldId id="395" r:id="rId27"/>
    <p:sldId id="399" r:id="rId28"/>
    <p:sldId id="400" r:id="rId29"/>
    <p:sldId id="401" r:id="rId30"/>
    <p:sldId id="403" r:id="rId31"/>
    <p:sldId id="404" r:id="rId32"/>
    <p:sldId id="405" r:id="rId33"/>
    <p:sldId id="406" r:id="rId34"/>
    <p:sldId id="407" r:id="rId35"/>
    <p:sldId id="408" r:id="rId36"/>
    <p:sldId id="409" r:id="rId37"/>
    <p:sldId id="410" r:id="rId38"/>
    <p:sldId id="411" r:id="rId39"/>
    <p:sldId id="412" r:id="rId40"/>
    <p:sldId id="317" r:id="rId41"/>
    <p:sldId id="315" r:id="rId42"/>
    <p:sldId id="37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061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47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04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6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330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Slide Number Placeholder 5"/>
          <p:cNvSpPr>
            <a:spLocks noGrp="1"/>
          </p:cNvSpPr>
          <p:nvPr>
            <p:ph type="sldNum" sz="quarter" idx="12"/>
          </p:nvPr>
        </p:nvSpPr>
        <p:spPr/>
        <p:txBody>
          <a:bodyPr/>
          <a:lstStyle/>
          <a:p>
            <a:fld id="{022B156B-59AE-415F-B24B-8756D48BB977}" type="slidenum">
              <a:rPr/>
              <a:t>‹#›</a:t>
            </a:fld>
            <a:endParaRPr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4CF99945-0A15-4715-AB6C-F5E56CF20F70}" type="datetimeFigureOut">
              <a:rPr lang="en-US"/>
              <a:t>10/22/2024</a:t>
            </a:fld>
            <a:endParaRPr/>
          </a:p>
        </p:txBody>
      </p:sp>
    </p:spTree>
    <p:extLst>
      <p:ext uri="{BB962C8B-B14F-4D97-AF65-F5344CB8AC3E}">
        <p14:creationId xmlns:p14="http://schemas.microsoft.com/office/powerpoint/2010/main" val="377804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l="-16000" r="-16000"/>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0" y="6493335"/>
            <a:ext cx="12192000" cy="369332"/>
          </a:xfrm>
          <a:prstGeom prst="rect">
            <a:avLst/>
          </a:prstGeom>
          <a:solidFill>
            <a:schemeClr val="tx1"/>
          </a:solidFill>
        </p:spPr>
        <p:txBody>
          <a:bodyPr wrap="square" rtlCol="0">
            <a:spAutoFit/>
          </a:bodyPr>
          <a:lstStyle/>
          <a:p>
            <a:pPr algn="ctr"/>
            <a:r>
              <a:rPr lang="en-US">
                <a:ln>
                  <a:noFill/>
                </a:ln>
                <a:solidFill>
                  <a:srgbClr val="00B050"/>
                </a:solidFill>
              </a:rPr>
              <a:t>Website: thaycai.net	Youtube: Thầy</a:t>
            </a:r>
            <a:r>
              <a:rPr lang="en-US" baseline="0">
                <a:ln>
                  <a:noFill/>
                </a:ln>
                <a:solidFill>
                  <a:srgbClr val="00B050"/>
                </a:solidFill>
              </a:rPr>
              <a:t> Cải-Quốc Thái-An Giang</a:t>
            </a:r>
            <a:endParaRPr lang="en-US">
              <a:ln>
                <a:noFill/>
              </a:ln>
              <a:solidFill>
                <a:srgbClr val="00B050"/>
              </a:solidFill>
            </a:endParaRPr>
          </a:p>
        </p:txBody>
      </p:sp>
    </p:spTree>
    <p:extLst>
      <p:ext uri="{BB962C8B-B14F-4D97-AF65-F5344CB8AC3E}">
        <p14:creationId xmlns:p14="http://schemas.microsoft.com/office/powerpoint/2010/main" val="3788668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C4B689F-DD91-3681-F542-E79A37A2CB9B}"/>
              </a:ext>
            </a:extLst>
          </p:cNvPr>
          <p:cNvPicPr>
            <a:picLocks noChangeAspect="1"/>
          </p:cNvPicPr>
          <p:nvPr/>
        </p:nvPicPr>
        <p:blipFill>
          <a:blip r:embed="rId2"/>
          <a:stretch>
            <a:fillRect/>
          </a:stretch>
        </p:blipFill>
        <p:spPr>
          <a:xfrm>
            <a:off x="-29497" y="1635654"/>
            <a:ext cx="12201832" cy="1847656"/>
          </a:xfrm>
          <a:prstGeom prst="rect">
            <a:avLst/>
          </a:prstGeom>
          <a:ln>
            <a:noFill/>
          </a:ln>
        </p:spPr>
      </p:pic>
      <p:pic>
        <p:nvPicPr>
          <p:cNvPr id="6" name="Picture 5">
            <a:extLst>
              <a:ext uri="{FF2B5EF4-FFF2-40B4-BE49-F238E27FC236}">
                <a16:creationId xmlns:a16="http://schemas.microsoft.com/office/drawing/2014/main" id="{90E4DA3E-8BF2-FC5F-0C43-F6E66EDE61FA}"/>
              </a:ext>
            </a:extLst>
          </p:cNvPr>
          <p:cNvPicPr>
            <a:picLocks noChangeAspect="1"/>
          </p:cNvPicPr>
          <p:nvPr/>
        </p:nvPicPr>
        <p:blipFill>
          <a:blip r:embed="rId3"/>
          <a:stretch>
            <a:fillRect/>
          </a:stretch>
        </p:blipFill>
        <p:spPr>
          <a:xfrm>
            <a:off x="0" y="254042"/>
            <a:ext cx="12192000" cy="1394448"/>
          </a:xfrm>
          <a:prstGeom prst="rect">
            <a:avLst/>
          </a:prstGeom>
        </p:spPr>
      </p:pic>
      <p:sp>
        <p:nvSpPr>
          <p:cNvPr id="3" name="TextBox 2">
            <a:extLst>
              <a:ext uri="{FF2B5EF4-FFF2-40B4-BE49-F238E27FC236}">
                <a16:creationId xmlns:a16="http://schemas.microsoft.com/office/drawing/2014/main" id="{C0DC9C8A-A16A-5C1E-B042-B8145CDD21E5}"/>
              </a:ext>
            </a:extLst>
          </p:cNvPr>
          <p:cNvSpPr txBox="1"/>
          <p:nvPr/>
        </p:nvSpPr>
        <p:spPr>
          <a:xfrm>
            <a:off x="2124177" y="4200313"/>
            <a:ext cx="8154186" cy="523220"/>
          </a:xfrm>
          <a:prstGeom prst="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p:spPr>
        <p:txBody>
          <a:bodyPr wrap="square" rtlCol="0">
            <a:spAutoFit/>
          </a:bodyPr>
          <a:lstStyle/>
          <a:p>
            <a:pPr algn="ctr"/>
            <a:r>
              <a:rPr lang="en-US" sz="2800" b="1">
                <a:solidFill>
                  <a:srgbClr val="FF0000"/>
                </a:solidFill>
              </a:rPr>
              <a:t>Sách kết nối tri thức – Định hướng tin học ứng dụng.</a:t>
            </a:r>
            <a:endParaRPr lang="vi-VN" sz="2800" b="1">
              <a:solidFill>
                <a:srgbClr val="FF0000"/>
              </a:solidFill>
            </a:endParaRPr>
          </a:p>
        </p:txBody>
      </p:sp>
    </p:spTree>
    <p:extLst>
      <p:ext uri="{BB962C8B-B14F-4D97-AF65-F5344CB8AC3E}">
        <p14:creationId xmlns:p14="http://schemas.microsoft.com/office/powerpoint/2010/main" val="9475228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2000"/>
                                        <p:tgtEl>
                                          <p:spTgt spid="3"/>
                                        </p:tgtEl>
                                      </p:cBhvr>
                                    </p:animEffect>
                                    <p:anim calcmode="lin" valueType="num">
                                      <p:cBhvr>
                                        <p:cTn id="31" dur="2000" fill="hold"/>
                                        <p:tgtEl>
                                          <p:spTgt spid="3"/>
                                        </p:tgtEl>
                                        <p:attrNameLst>
                                          <p:attrName>ppt_w</p:attrName>
                                        </p:attrNameLst>
                                      </p:cBhvr>
                                      <p:tavLst>
                                        <p:tav tm="0" fmla="#ppt_w*sin(2.5*pi*$)">
                                          <p:val>
                                            <p:fltVal val="0"/>
                                          </p:val>
                                        </p:tav>
                                        <p:tav tm="100000">
                                          <p:val>
                                            <p:fltVal val="1"/>
                                          </p:val>
                                        </p:tav>
                                      </p:tavLst>
                                    </p:anim>
                                    <p:anim calcmode="lin" valueType="num">
                                      <p:cBhvr>
                                        <p:cTn id="32"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F49834-9D55-F137-8E0E-4EC89B73CFB3}"/>
              </a:ext>
            </a:extLst>
          </p:cNvPr>
          <p:cNvSpPr txBox="1"/>
          <p:nvPr/>
        </p:nvSpPr>
        <p:spPr>
          <a:xfrm>
            <a:off x="480768" y="1359073"/>
            <a:ext cx="9341962" cy="3236976"/>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Cài đặt và cập nhật các hệ QTCSDL</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Tạo lập và điều chỉnh CSDL</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Đảm bảo tài nguyên cho các hoạt động CSDL</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Đảm bảo an toàn, bảo mật</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926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A3CA68-08B3-B83F-0992-6B36128DE598}"/>
              </a:ext>
            </a:extLst>
          </p:cNvPr>
          <p:cNvSpPr txBox="1"/>
          <p:nvPr/>
        </p:nvSpPr>
        <p:spPr>
          <a:xfrm>
            <a:off x="490194" y="408048"/>
            <a:ext cx="11265031" cy="4852803"/>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Nhà QTCSDL phải phối hợp với những người thiết kế hệ </a:t>
            </a:r>
            <a:r>
              <a:rPr lang="nl-NL" sz="3500">
                <a:latin typeface="Cambria" panose="02040503050406030204" pitchFamily="18" charset="0"/>
                <a:ea typeface="Times New Roman" panose="02020603050405020304" pitchFamily="18" charset="0"/>
                <a:cs typeface="Times New Roman" panose="02020603050405020304" pitchFamily="18" charset="0"/>
              </a:rPr>
              <a:t>thống</a:t>
            </a:r>
            <a:r>
              <a:rPr lang="nl-NL" sz="3500">
                <a:effectLst/>
                <a:latin typeface="Cambria" panose="02040503050406030204" pitchFamily="18" charset="0"/>
                <a:ea typeface="Times New Roman" panose="02020603050405020304" pitchFamily="18" charset="0"/>
                <a:cs typeface="Times New Roman" panose="02020603050405020304" pitchFamily="18" charset="0"/>
              </a:rPr>
              <a:t> và các bộ phận nghiệp vụ để phân quyền sử dụng dữ liệu đến từng nhóm người dùng, sau đó sử dụng hệ QTCSDL để thiết lập quyền truy cập dữ liệu; điều chỉnh quyền truy cập dữ liệu khi có biến động về nhân sự hay nghiệp vụ.</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8365482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ADCA86-6C25-ADFC-A1DA-F2AE6DA2EEEF}"/>
              </a:ext>
            </a:extLst>
          </p:cNvPr>
          <p:cNvSpPr txBox="1"/>
          <p:nvPr/>
        </p:nvSpPr>
        <p:spPr>
          <a:xfrm>
            <a:off x="452488" y="-94579"/>
            <a:ext cx="11321590" cy="6468630"/>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Nhà QTCSDL phải thường xuyên tạo các bản sao lưu dữ liệu dự phòng </a:t>
            </a:r>
            <a:r>
              <a:rPr lang="nl-NL" sz="3500">
                <a:latin typeface="Cambria" panose="02040503050406030204" pitchFamily="18" charset="0"/>
                <a:ea typeface="Times New Roman" panose="02020603050405020304" pitchFamily="18" charset="0"/>
                <a:cs typeface="Times New Roman" panose="02020603050405020304" pitchFamily="18" charset="0"/>
              </a:rPr>
              <a:t>để</a:t>
            </a:r>
            <a:r>
              <a:rPr lang="nl-NL" sz="3500">
                <a:effectLst/>
                <a:latin typeface="Cambria" panose="02040503050406030204" pitchFamily="18" charset="0"/>
                <a:ea typeface="Times New Roman" panose="02020603050405020304" pitchFamily="18" charset="0"/>
                <a:cs typeface="Times New Roman" panose="02020603050405020304" pitchFamily="18" charset="0"/>
              </a:rPr>
              <a:t> khi gặp sự cố có thể khôi phục dữ liệu, nhất là các sự cố liên quan đến phần cứng. Thường xuyên giám sát phát hiện sớm các sự cố dữ liệu để khắc phục kịp thời.</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Ngoài các công việc chính đã nêu trên, các nhà QTCSDL có thể tham gia các hoạt động </a:t>
            </a:r>
            <a:r>
              <a:rPr lang="nl-NL" sz="3500" i="1">
                <a:effectLst/>
                <a:latin typeface="Cambria" panose="02040503050406030204" pitchFamily="18" charset="0"/>
                <a:ea typeface="Times New Roman" panose="02020603050405020304" pitchFamily="18" charset="0"/>
                <a:cs typeface="Times New Roman" panose="02020603050405020304" pitchFamily="18" charset="0"/>
              </a:rPr>
              <a:t>nghiên cứu, xây dựng các quy trình</a:t>
            </a:r>
            <a:r>
              <a:rPr lang="nl-NL" sz="3500">
                <a:effectLst/>
                <a:latin typeface="Cambria" panose="02040503050406030204" pitchFamily="18" charset="0"/>
                <a:ea typeface="Times New Roman" panose="02020603050405020304" pitchFamily="18" charset="0"/>
                <a:cs typeface="Times New Roman" panose="02020603050405020304" pitchFamily="18" charset="0"/>
              </a:rPr>
              <a:t> và tư vấn về các vấn đề có liên quan đến CSDL. </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8207066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5DF4EB7-A973-0861-1E27-54ADFF44EB42}"/>
              </a:ext>
            </a:extLst>
          </p:cNvPr>
          <p:cNvSpPr/>
          <p:nvPr/>
        </p:nvSpPr>
        <p:spPr>
          <a:xfrm>
            <a:off x="565609" y="432619"/>
            <a:ext cx="11095348" cy="5820697"/>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algn="just">
              <a:lnSpc>
                <a:spcPct val="150000"/>
              </a:lnSpc>
            </a:pPr>
            <a:r>
              <a:rPr lang="nl-NL" sz="3500">
                <a:solidFill>
                  <a:srgbClr val="0070C0"/>
                </a:solidFill>
                <a:effectLst/>
                <a:ea typeface="Times New Roman" panose="02020603050405020304" pitchFamily="18" charset="0"/>
              </a:rPr>
              <a:t>Quản trị CSDL được hoạt động nhằm đảm bảo cho việc sử dụng CSDL thông suốt và hiệu quả. Quản trị CSDL có các nhiệm vụ:</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Cài đặt và nâng cấp các hệ QTCSDL;</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Tạo lập, điều chỉnh CSDL;</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Đảm bảo tài nguyên cho các hoạt động CSDL;</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Đảm bảo an toàn và bảo mật cho dữ liệu. </a:t>
            </a:r>
            <a:endParaRPr lang="vi-VN" sz="3500">
              <a:effectLst/>
              <a:ea typeface="Calibri" panose="020F0502020204030204" pitchFamily="34" charset="0"/>
            </a:endParaRPr>
          </a:p>
          <a:p>
            <a:pPr algn="just">
              <a:lnSpc>
                <a:spcPct val="150000"/>
              </a:lnSpc>
            </a:pPr>
            <a:r>
              <a:rPr lang="nl-NL" sz="3500">
                <a:solidFill>
                  <a:srgbClr val="0070C0"/>
                </a:solidFill>
                <a:effectLst/>
                <a:ea typeface="Calibri" panose="020F0502020204030204" pitchFamily="34" charset="0"/>
              </a:rPr>
              <a:t> </a:t>
            </a:r>
            <a:endParaRPr lang="vi-VN" sz="3500">
              <a:effectLst/>
              <a:ea typeface="Calibri" panose="020F0502020204030204" pitchFamily="34" charset="0"/>
            </a:endParaRPr>
          </a:p>
        </p:txBody>
      </p:sp>
    </p:spTree>
    <p:extLst>
      <p:ext uri="{BB962C8B-B14F-4D97-AF65-F5344CB8AC3E}">
        <p14:creationId xmlns:p14="http://schemas.microsoft.com/office/powerpoint/2010/main" val="57655286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767783-D7B5-9ADA-F87A-FFCB1BFD108E}"/>
              </a:ext>
            </a:extLst>
          </p:cNvPr>
          <p:cNvSpPr txBox="1"/>
          <p:nvPr/>
        </p:nvSpPr>
        <p:spPr>
          <a:xfrm>
            <a:off x="1544320" y="2089898"/>
            <a:ext cx="10271760" cy="888036"/>
          </a:xfrm>
          <a:prstGeom prst="rect">
            <a:avLst/>
          </a:prstGeom>
          <a:solidFill>
            <a:schemeClr val="accent6">
              <a:lumMod val="40000"/>
              <a:lumOff val="60000"/>
            </a:schemeClr>
          </a:solidFill>
        </p:spPr>
        <p:txBody>
          <a:bodyPr wrap="square" tIns="0" bIns="216000">
            <a:spAutoFit/>
          </a:bodyPr>
          <a:lstStyle/>
          <a:p>
            <a:pPr algn="ctr">
              <a:lnSpc>
                <a:spcPct val="150000"/>
              </a:lnSpc>
              <a:tabLst>
                <a:tab pos="252095" algn="l"/>
              </a:tabLst>
            </a:pPr>
            <a:r>
              <a:rPr lang="vi-VN" sz="3300" b="1">
                <a:solidFill>
                  <a:srgbClr val="00B050"/>
                </a:solidFill>
                <a:effectLst/>
                <a:latin typeface="Cambria" panose="02040503050406030204" pitchFamily="18" charset="0"/>
                <a:ea typeface="Times New Roman" panose="02020603050405020304" pitchFamily="18" charset="0"/>
              </a:rPr>
              <a:t>Câu hỏi 1 </a:t>
            </a:r>
            <a:r>
              <a:rPr lang="en-US" sz="3300" b="1">
                <a:solidFill>
                  <a:srgbClr val="00B050"/>
                </a:solidFill>
                <a:effectLst/>
                <a:latin typeface="Cambria" panose="02040503050406030204" pitchFamily="18" charset="0"/>
                <a:ea typeface="Times New Roman" panose="02020603050405020304" pitchFamily="18" charset="0"/>
              </a:rPr>
              <a:t>(</a:t>
            </a:r>
            <a:r>
              <a:rPr lang="vi-VN" sz="3300" b="1">
                <a:solidFill>
                  <a:srgbClr val="00B050"/>
                </a:solidFill>
                <a:effectLst/>
                <a:latin typeface="Cambria" panose="02040503050406030204" pitchFamily="18" charset="0"/>
                <a:ea typeface="Times New Roman" panose="02020603050405020304" pitchFamily="18" charset="0"/>
              </a:rPr>
              <a:t>trang 78</a:t>
            </a:r>
            <a:r>
              <a:rPr lang="en-US" sz="3300" b="1">
                <a:solidFill>
                  <a:srgbClr val="00B050"/>
                </a:solidFill>
                <a:effectLst/>
                <a:latin typeface="Cambria" panose="02040503050406030204" pitchFamily="18" charset="0"/>
                <a:ea typeface="Times New Roman" panose="02020603050405020304" pitchFamily="18" charset="0"/>
              </a:rPr>
              <a:t>):</a:t>
            </a:r>
            <a:r>
              <a:rPr lang="vi-VN" sz="3300">
                <a:solidFill>
                  <a:srgbClr val="00B050"/>
                </a:solidFill>
                <a:effectLst/>
                <a:latin typeface="Cambria" panose="02040503050406030204" pitchFamily="18" charset="0"/>
                <a:ea typeface="Times New Roman" panose="02020603050405020304" pitchFamily="18" charset="0"/>
              </a:rPr>
              <a:t> </a:t>
            </a:r>
            <a:r>
              <a:rPr lang="vi-VN" sz="3300">
                <a:solidFill>
                  <a:srgbClr val="000000"/>
                </a:solidFill>
                <a:effectLst/>
                <a:latin typeface="Cambria" panose="02040503050406030204" pitchFamily="18" charset="0"/>
                <a:ea typeface="Times New Roman" panose="02020603050405020304" pitchFamily="18" charset="0"/>
              </a:rPr>
              <a:t>Kể ra các nội dung quản trị CSDL.</a:t>
            </a:r>
            <a:endParaRPr lang="vi-VN" sz="3300">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312B972F-BBD4-12FF-82D6-3BEDB2DA4331}"/>
              </a:ext>
            </a:extLst>
          </p:cNvPr>
          <p:cNvPicPr>
            <a:picLocks noChangeAspect="1"/>
          </p:cNvPicPr>
          <p:nvPr/>
        </p:nvPicPr>
        <p:blipFill>
          <a:blip r:embed="rId2"/>
          <a:stretch>
            <a:fillRect/>
          </a:stretch>
        </p:blipFill>
        <p:spPr>
          <a:xfrm>
            <a:off x="130175" y="373062"/>
            <a:ext cx="1771650" cy="1743075"/>
          </a:xfrm>
          <a:prstGeom prst="rect">
            <a:avLst/>
          </a:prstGeom>
        </p:spPr>
      </p:pic>
    </p:spTree>
    <p:extLst>
      <p:ext uri="{BB962C8B-B14F-4D97-AF65-F5344CB8AC3E}">
        <p14:creationId xmlns:p14="http://schemas.microsoft.com/office/powerpoint/2010/main" val="168711844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randombar(horizontal)">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4B0977-80E4-2386-378D-AE5D0851B573}"/>
              </a:ext>
            </a:extLst>
          </p:cNvPr>
          <p:cNvSpPr txBox="1"/>
          <p:nvPr/>
        </p:nvSpPr>
        <p:spPr>
          <a:xfrm>
            <a:off x="501445" y="413690"/>
            <a:ext cx="11189109" cy="4842416"/>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Các nội dung quản trị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Thiết lập và điều chỉnh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 Đảm bảo tài nguyên cho các hoạt động CSDL</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 Đảm bảo an toàn, </a:t>
            </a:r>
            <a:r>
              <a:rPr lang="en-US" sz="3500">
                <a:solidFill>
                  <a:srgbClr val="000000"/>
                </a:solidFill>
                <a:effectLst/>
                <a:latin typeface="Cambria" panose="02040503050406030204" pitchFamily="18" charset="0"/>
                <a:ea typeface="Times New Roman" panose="02020603050405020304" pitchFamily="18" charset="0"/>
              </a:rPr>
              <a:t>an ninh</a:t>
            </a:r>
            <a:r>
              <a:rPr lang="vi-VN"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Nâng cấp công nghệ.</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819439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72D764-7B4B-30B2-7B05-E5624D9FFDC7}"/>
              </a:ext>
            </a:extLst>
          </p:cNvPr>
          <p:cNvSpPr txBox="1"/>
          <p:nvPr/>
        </p:nvSpPr>
        <p:spPr>
          <a:xfrm>
            <a:off x="471947" y="2081529"/>
            <a:ext cx="11326761" cy="3612249"/>
          </a:xfrm>
          <a:prstGeom prst="rect">
            <a:avLst/>
          </a:prstGeom>
          <a:solidFill>
            <a:schemeClr val="accent6">
              <a:lumMod val="40000"/>
              <a:lumOff val="60000"/>
            </a:schemeClr>
          </a:solidFill>
        </p:spPr>
        <p:txBody>
          <a:bodyPr wrap="square" tIns="0" bIns="180000">
            <a:spAutoFit/>
          </a:bodyPr>
          <a:lstStyle/>
          <a:p>
            <a:pPr algn="just">
              <a:lnSpc>
                <a:spcPct val="13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2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78</a:t>
            </a:r>
            <a:r>
              <a:rPr lang="en-US"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Trong ba </a:t>
            </a:r>
            <a:r>
              <a:rPr lang="en-US" sz="3500">
                <a:solidFill>
                  <a:srgbClr val="000000"/>
                </a:solidFill>
                <a:effectLst/>
                <a:latin typeface="Cambria" panose="02040503050406030204" pitchFamily="18" charset="0"/>
                <a:ea typeface="Times New Roman" panose="02020603050405020304" pitchFamily="18" charset="0"/>
              </a:rPr>
              <a:t>nhóm </a:t>
            </a:r>
            <a:r>
              <a:rPr lang="vi-VN" sz="3500">
                <a:solidFill>
                  <a:srgbClr val="000000"/>
                </a:solidFill>
                <a:effectLst/>
                <a:latin typeface="Cambria" panose="02040503050406030204" pitchFamily="18" charset="0"/>
                <a:ea typeface="Times New Roman" panose="02020603050405020304" pitchFamily="18" charset="0"/>
              </a:rPr>
              <a:t>đối tượng</a:t>
            </a:r>
            <a:r>
              <a:rPr lang="en-US" sz="3500">
                <a:solidFill>
                  <a:srgbClr val="000000"/>
                </a:solidFill>
                <a:effectLst/>
                <a:latin typeface="Cambria" panose="02040503050406030204" pitchFamily="18" charset="0"/>
                <a:ea typeface="Times New Roman" panose="02020603050405020304" pitchFamily="18" charset="0"/>
              </a:rPr>
              <a:t> những n</a:t>
            </a:r>
            <a:r>
              <a:rPr lang="vi-VN" sz="3500">
                <a:solidFill>
                  <a:srgbClr val="000000"/>
                </a:solidFill>
                <a:effectLst/>
                <a:latin typeface="Cambria" panose="02040503050406030204" pitchFamily="18" charset="0"/>
                <a:ea typeface="Times New Roman" panose="02020603050405020304" pitchFamily="18" charset="0"/>
              </a:rPr>
              <a:t>gười làm phần mềm, sử dụng phần mềm quản lí</a:t>
            </a:r>
            <a:r>
              <a:rPr lang="en-US" sz="3500">
                <a:solidFill>
                  <a:srgbClr val="000000"/>
                </a:solidFill>
                <a:effectLst/>
                <a:latin typeface="Cambria" panose="02040503050406030204" pitchFamily="18" charset="0"/>
                <a:ea typeface="Times New Roman" panose="02020603050405020304" pitchFamily="18" charset="0"/>
              </a:rPr>
              <a:t> và </a:t>
            </a:r>
            <a:r>
              <a:rPr lang="vi-VN" sz="3500">
                <a:solidFill>
                  <a:srgbClr val="000000"/>
                </a:solidFill>
                <a:effectLst/>
                <a:latin typeface="Cambria" panose="02040503050406030204" pitchFamily="18" charset="0"/>
                <a:ea typeface="Times New Roman" panose="02020603050405020304" pitchFamily="18" charset="0"/>
              </a:rPr>
              <a:t>quản trị CSDL, ai là </a:t>
            </a:r>
            <a:r>
              <a:rPr lang="en-US" sz="3500">
                <a:solidFill>
                  <a:srgbClr val="000000"/>
                </a:solidFill>
                <a:effectLst/>
                <a:latin typeface="Cambria" panose="02040503050406030204" pitchFamily="18" charset="0"/>
                <a:ea typeface="Times New Roman" panose="02020603050405020304" pitchFamily="18" charset="0"/>
              </a:rPr>
              <a:t>những người</a:t>
            </a:r>
            <a:r>
              <a:rPr lang="vi-VN" sz="3500">
                <a:solidFill>
                  <a:srgbClr val="000000"/>
                </a:solidFill>
                <a:effectLst/>
                <a:latin typeface="Cambria" panose="02040503050406030204" pitchFamily="18" charset="0"/>
                <a:ea typeface="Times New Roman" panose="02020603050405020304" pitchFamily="18" charset="0"/>
              </a:rPr>
              <a:t> chịu trách nhiệm chính </a:t>
            </a:r>
            <a:r>
              <a:rPr lang="en-US" sz="3500">
                <a:solidFill>
                  <a:srgbClr val="000000"/>
                </a:solidFill>
                <a:effectLst/>
                <a:latin typeface="Cambria" panose="02040503050406030204" pitchFamily="18" charset="0"/>
                <a:ea typeface="Times New Roman" panose="02020603050405020304" pitchFamily="18" charset="0"/>
              </a:rPr>
              <a:t>mỗi</a:t>
            </a:r>
            <a:r>
              <a:rPr lang="vi-VN" sz="3500">
                <a:solidFill>
                  <a:srgbClr val="000000"/>
                </a:solidFill>
                <a:effectLst/>
                <a:latin typeface="Cambria" panose="02040503050406030204" pitchFamily="18" charset="0"/>
                <a:ea typeface="Times New Roman" panose="02020603050405020304" pitchFamily="18" charset="0"/>
              </a:rPr>
              <a:t> công việc sau đây: </a:t>
            </a:r>
            <a:r>
              <a:rPr lang="vi-VN" sz="3500" i="1">
                <a:solidFill>
                  <a:srgbClr val="000000"/>
                </a:solidFill>
                <a:effectLst/>
                <a:latin typeface="Cambria" panose="02040503050406030204" pitchFamily="18" charset="0"/>
                <a:ea typeface="Times New Roman" panose="02020603050405020304" pitchFamily="18" charset="0"/>
              </a:rPr>
              <a:t>Cập nhật dữ liệu</a:t>
            </a:r>
            <a:r>
              <a:rPr lang="en-US" sz="3500" i="1">
                <a:solidFill>
                  <a:srgbClr val="000000"/>
                </a:solidFill>
                <a:effectLst/>
                <a:latin typeface="Cambria" panose="02040503050406030204" pitchFamily="18" charset="0"/>
                <a:ea typeface="Times New Roman" panose="02020603050405020304" pitchFamily="18" charset="0"/>
              </a:rPr>
              <a:t>, </a:t>
            </a:r>
            <a:r>
              <a:rPr lang="vi-VN" sz="3500" i="1">
                <a:solidFill>
                  <a:srgbClr val="000000"/>
                </a:solidFill>
                <a:effectLst/>
                <a:latin typeface="Cambria" panose="02040503050406030204" pitchFamily="18" charset="0"/>
                <a:ea typeface="Times New Roman" panose="02020603050405020304" pitchFamily="18" charset="0"/>
              </a:rPr>
              <a:t>Thiết kế dữ liệu, Sao lưu dữ liệu?</a:t>
            </a:r>
            <a:endParaRPr lang="vi-VN" sz="3500" i="1">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8CF187F3-35BF-55B2-7062-B36DDCF87ADB}"/>
              </a:ext>
            </a:extLst>
          </p:cNvPr>
          <p:cNvPicPr>
            <a:picLocks noChangeAspect="1"/>
          </p:cNvPicPr>
          <p:nvPr/>
        </p:nvPicPr>
        <p:blipFill>
          <a:blip r:embed="rId2"/>
          <a:stretch>
            <a:fillRect/>
          </a:stretch>
        </p:blipFill>
        <p:spPr>
          <a:xfrm>
            <a:off x="441467" y="247014"/>
            <a:ext cx="1771650" cy="1743075"/>
          </a:xfrm>
          <a:prstGeom prst="rect">
            <a:avLst/>
          </a:prstGeom>
        </p:spPr>
      </p:pic>
    </p:spTree>
    <p:extLst>
      <p:ext uri="{BB962C8B-B14F-4D97-AF65-F5344CB8AC3E}">
        <p14:creationId xmlns:p14="http://schemas.microsoft.com/office/powerpoint/2010/main" val="103580350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ircle(in)">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C96683-07CD-0037-886F-29D037CCCBFD}"/>
              </a:ext>
            </a:extLst>
          </p:cNvPr>
          <p:cNvSpPr txBox="1"/>
          <p:nvPr/>
        </p:nvSpPr>
        <p:spPr>
          <a:xfrm>
            <a:off x="491613" y="-109958"/>
            <a:ext cx="11238271" cy="6458243"/>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Trong ba đối tượng đó, người chịu trách nhiệm chính </a:t>
            </a:r>
            <a:r>
              <a:rPr lang="en-US" sz="3500">
                <a:solidFill>
                  <a:srgbClr val="000000"/>
                </a:solidFill>
                <a:effectLst/>
                <a:latin typeface="Cambria" panose="02040503050406030204" pitchFamily="18" charset="0"/>
                <a:ea typeface="Times New Roman" panose="02020603050405020304" pitchFamily="18" charset="0"/>
              </a:rPr>
              <a:t>mỗi</a:t>
            </a:r>
            <a:r>
              <a:rPr lang="vi-VN" sz="3500">
                <a:solidFill>
                  <a:srgbClr val="000000"/>
                </a:solidFill>
                <a:effectLst/>
                <a:latin typeface="Cambria" panose="02040503050406030204" pitchFamily="18" charset="0"/>
                <a:ea typeface="Times New Roman" panose="02020603050405020304" pitchFamily="18" charset="0"/>
              </a:rPr>
              <a:t> công việc</a:t>
            </a:r>
            <a:r>
              <a:rPr lang="en-US" sz="3500">
                <a:solidFill>
                  <a:srgbClr val="000000"/>
                </a:solidFill>
                <a:effectLst/>
                <a:latin typeface="Cambria" panose="02040503050406030204" pitchFamily="18" charset="0"/>
                <a:ea typeface="Times New Roman" panose="02020603050405020304" pitchFamily="18" charset="0"/>
              </a:rPr>
              <a:t>: </a:t>
            </a:r>
            <a:r>
              <a:rPr lang="en-US" sz="3500" i="1">
                <a:solidFill>
                  <a:srgbClr val="000000"/>
                </a:solidFill>
                <a:effectLst/>
                <a:latin typeface="Cambria" panose="02040503050406030204" pitchFamily="18" charset="0"/>
                <a:ea typeface="Times New Roman" panose="02020603050405020304" pitchFamily="18" charset="0"/>
              </a:rPr>
              <a:t>C</a:t>
            </a:r>
            <a:r>
              <a:rPr lang="vi-VN" sz="3500" i="1">
                <a:solidFill>
                  <a:srgbClr val="000000"/>
                </a:solidFill>
                <a:effectLst/>
                <a:latin typeface="Cambria" panose="02040503050406030204" pitchFamily="18" charset="0"/>
                <a:ea typeface="Times New Roman" panose="02020603050405020304" pitchFamily="18" charset="0"/>
              </a:rPr>
              <a:t>ập nhật dữ liệu, </a:t>
            </a:r>
            <a:r>
              <a:rPr lang="en-US" sz="3500" i="1">
                <a:solidFill>
                  <a:srgbClr val="000000"/>
                </a:solidFill>
                <a:effectLst/>
                <a:latin typeface="Cambria" panose="02040503050406030204" pitchFamily="18" charset="0"/>
                <a:ea typeface="Times New Roman" panose="02020603050405020304" pitchFamily="18" charset="0"/>
              </a:rPr>
              <a:t>T</a:t>
            </a:r>
            <a:r>
              <a:rPr lang="vi-VN" sz="3500" i="1">
                <a:solidFill>
                  <a:srgbClr val="000000"/>
                </a:solidFill>
                <a:effectLst/>
                <a:latin typeface="Cambria" panose="02040503050406030204" pitchFamily="18" charset="0"/>
                <a:ea typeface="Times New Roman" panose="02020603050405020304" pitchFamily="18" charset="0"/>
              </a:rPr>
              <a:t>hiết kế dữ liệu</a:t>
            </a:r>
            <a:r>
              <a:rPr lang="en-US" sz="3500" i="1">
                <a:solidFill>
                  <a:srgbClr val="000000"/>
                </a:solidFill>
                <a:effectLst/>
                <a:latin typeface="Cambria" panose="02040503050406030204" pitchFamily="18" charset="0"/>
                <a:ea typeface="Times New Roman" panose="02020603050405020304" pitchFamily="18" charset="0"/>
              </a:rPr>
              <a:t>, S</a:t>
            </a:r>
            <a:r>
              <a:rPr lang="vi-VN" sz="3500" i="1">
                <a:solidFill>
                  <a:srgbClr val="000000"/>
                </a:solidFill>
                <a:effectLst/>
                <a:latin typeface="Cambria" panose="02040503050406030204" pitchFamily="18" charset="0"/>
                <a:ea typeface="Times New Roman" panose="02020603050405020304" pitchFamily="18" charset="0"/>
              </a:rPr>
              <a:t>ao lưu dữ liệu</a:t>
            </a:r>
            <a:r>
              <a:rPr lang="vi-VN" sz="3500">
                <a:solidFill>
                  <a:srgbClr val="000000"/>
                </a:solidFill>
                <a:effectLst/>
                <a:latin typeface="Cambria" panose="02040503050406030204" pitchFamily="18" charset="0"/>
                <a:ea typeface="Times New Roman" panose="02020603050405020304" pitchFamily="18" charset="0"/>
              </a:rPr>
              <a:t> là </a:t>
            </a:r>
            <a:r>
              <a:rPr lang="en-US" sz="3500">
                <a:solidFill>
                  <a:srgbClr val="000000"/>
                </a:solidFill>
                <a:effectLst/>
                <a:latin typeface="Cambria" panose="02040503050406030204" pitchFamily="18" charset="0"/>
                <a:ea typeface="Times New Roman" panose="02020603050405020304" pitchFamily="18" charset="0"/>
              </a:rPr>
              <a:t>người</a:t>
            </a:r>
            <a:r>
              <a:rPr lang="vi-VN" sz="3500">
                <a:solidFill>
                  <a:srgbClr val="000000"/>
                </a:solidFill>
                <a:effectLst/>
                <a:latin typeface="Cambria" panose="02040503050406030204" pitchFamily="18" charset="0"/>
                <a:ea typeface="Times New Roman" panose="02020603050405020304" pitchFamily="18" charset="0"/>
              </a:rPr>
              <a:t> quản trị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Người</a:t>
            </a:r>
            <a:r>
              <a:rPr lang="vi-VN" sz="3500">
                <a:solidFill>
                  <a:srgbClr val="000000"/>
                </a:solidFill>
                <a:effectLst/>
                <a:latin typeface="Cambria" panose="02040503050406030204" pitchFamily="18" charset="0"/>
                <a:ea typeface="Times New Roman" panose="02020603050405020304" pitchFamily="18" charset="0"/>
              </a:rPr>
              <a:t> quản trị CSDL có trách nhiệm quản lý và bảo vệ dữ liệu, thiết kế cơ sở dữ liệu để lưu trữ dữ liệu một cách hợp lý, cập nhật dữ liệu khi có sự thay đổi và đảm bảo tính toàn vẹn của dữ liệu thông qua sao lưu và phục hồi dữ liệu.</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8973941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9D9194-D942-2933-E342-4D695C71D34C}"/>
              </a:ext>
            </a:extLst>
          </p:cNvPr>
          <p:cNvSpPr txBox="1"/>
          <p:nvPr/>
        </p:nvSpPr>
        <p:spPr>
          <a:xfrm>
            <a:off x="462117" y="-118074"/>
            <a:ext cx="11267767" cy="6458243"/>
          </a:xfrm>
          <a:prstGeom prst="rect">
            <a:avLst/>
          </a:prstGeom>
          <a:noFill/>
        </p:spPr>
        <p:txBody>
          <a:bodyPr wrap="square">
            <a:spAutoFit/>
          </a:bodyPr>
          <a:lstStyle/>
          <a:p>
            <a:pPr algn="just">
              <a:lnSpc>
                <a:spcPct val="150000"/>
              </a:lnSpc>
              <a:tabLst>
                <a:tab pos="252095" algn="l"/>
              </a:tabLst>
            </a:pPr>
            <a:r>
              <a:rPr lang="vi-VN" sz="3500" b="1">
                <a:solidFill>
                  <a:srgbClr val="00B0F0"/>
                </a:solidFill>
                <a:effectLst/>
                <a:latin typeface="Cambria" panose="02040503050406030204" pitchFamily="18" charset="0"/>
                <a:ea typeface="Times New Roman" panose="02020603050405020304" pitchFamily="18" charset="0"/>
              </a:rPr>
              <a:t>2. PHẨM CHẤT VÀ NĂNG LỰC CỦA NHÀ QUẢN TRỊ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Hoạt động 2 </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trang 79</a:t>
            </a:r>
            <a:r>
              <a:rPr lang="en-US" sz="3500" b="1">
                <a:solidFill>
                  <a:srgbClr val="000000"/>
                </a:solidFill>
                <a:effectLst/>
                <a:latin typeface="Cambria" panose="02040503050406030204" pitchFamily="18" charset="0"/>
                <a:ea typeface="Times New Roman" panose="02020603050405020304" pitchFamily="18" charset="0"/>
              </a:rPr>
              <a:t>): </a:t>
            </a:r>
            <a:r>
              <a:rPr lang="en-US" sz="3500" b="0">
                <a:solidFill>
                  <a:srgbClr val="000000"/>
                </a:solidFill>
                <a:effectLst/>
                <a:latin typeface="Cambria" panose="02040503050406030204" pitchFamily="18" charset="0"/>
                <a:ea typeface="Times New Roman" panose="02020603050405020304" pitchFamily="18" charset="0"/>
              </a:rPr>
              <a:t>Tìm hiểu các kiến thức và kĩ năng cần có của người quản trị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1. </a:t>
            </a:r>
            <a:r>
              <a:rPr lang="vi-VN" sz="3500">
                <a:solidFill>
                  <a:srgbClr val="000000"/>
                </a:solidFill>
                <a:effectLst/>
                <a:latin typeface="Cambria" panose="02040503050406030204" pitchFamily="18" charset="0"/>
                <a:ea typeface="Times New Roman" panose="02020603050405020304" pitchFamily="18" charset="0"/>
              </a:rPr>
              <a:t>Căn cứ vào các công việc cần thực hiện để quản trị CSDL, em hãy đề xuất những kiến thức, kĩ năng và phẩm chất cần có của nhà quản trị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2. </a:t>
            </a:r>
            <a:r>
              <a:rPr lang="vi-VN" sz="3500">
                <a:solidFill>
                  <a:srgbClr val="000000"/>
                </a:solidFill>
                <a:effectLst/>
                <a:latin typeface="Cambria" panose="02040503050406030204" pitchFamily="18" charset="0"/>
                <a:ea typeface="Times New Roman" panose="02020603050405020304" pitchFamily="18" charset="0"/>
              </a:rPr>
              <a:t>Có thể học kiến thức và rèn luyện kĩ năng quản trị CSDL ở đâu?</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682486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32EBAC-B341-7DE4-9E0F-D1846D4073C0}"/>
              </a:ext>
            </a:extLst>
          </p:cNvPr>
          <p:cNvSpPr txBox="1"/>
          <p:nvPr/>
        </p:nvSpPr>
        <p:spPr>
          <a:xfrm>
            <a:off x="570271" y="5481"/>
            <a:ext cx="11110451" cy="6498639"/>
          </a:xfrm>
          <a:prstGeom prst="rect">
            <a:avLst/>
          </a:prstGeom>
          <a:noFill/>
        </p:spPr>
        <p:txBody>
          <a:bodyPr wrap="square">
            <a:spAutoFit/>
          </a:bodyPr>
          <a:lstStyle/>
          <a:p>
            <a:pPr algn="ctr">
              <a:lnSpc>
                <a:spcPct val="120000"/>
              </a:lnSpc>
              <a:tabLst>
                <a:tab pos="252095" algn="l"/>
              </a:tabLst>
            </a:pPr>
            <a:r>
              <a:rPr lang="en-US" sz="3500" b="1" u="sng">
                <a:solidFill>
                  <a:srgbClr val="000000"/>
                </a:solidFill>
                <a:effectLst/>
                <a:latin typeface="Cambria" panose="02040503050406030204" pitchFamily="18" charset="0"/>
                <a:ea typeface="Times New Roman" panose="02020603050405020304" pitchFamily="18" charset="0"/>
              </a:rPr>
              <a:t>Gợi ý trả lời</a:t>
            </a:r>
            <a:r>
              <a:rPr lang="en-US" sz="3500" b="1">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1. </a:t>
            </a:r>
            <a:r>
              <a:rPr lang="en-US" sz="3500">
                <a:solidFill>
                  <a:srgbClr val="000000"/>
                </a:solidFill>
                <a:effectLst/>
                <a:latin typeface="Cambria" panose="02040503050406030204" pitchFamily="18" charset="0"/>
                <a:ea typeface="Times New Roman" panose="02020603050405020304" pitchFamily="18" charset="0"/>
              </a:rPr>
              <a:t>Những kiến thức, kĩ năng và phẩm chất cần có của nhà quản trị CSDL</a:t>
            </a:r>
            <a:r>
              <a:rPr lang="vi-VN"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Kiến thức về cơ sở dữ liệu</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 Kiến thức về hệ QTCSDL.</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Kiến thức về hệ thống máy tính</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Kỹ năng quản lý dự án</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Kỹ năng giải quyết vấn đề</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Tư duy phân tích và sáng tạo</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2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Tinh thần trách nhiệm và chịu trách nhiệm</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6752149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9B90CBD1-0BBE-8BA2-4B68-48AD447F3DBE}"/>
              </a:ext>
            </a:extLst>
          </p:cNvPr>
          <p:cNvSpPr/>
          <p:nvPr/>
        </p:nvSpPr>
        <p:spPr>
          <a:xfrm>
            <a:off x="523865" y="387041"/>
            <a:ext cx="11174492" cy="5868502"/>
          </a:xfrm>
          <a:prstGeom prst="roundRect">
            <a:avLst>
              <a:gd name="adj" fmla="val 7360"/>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lIns="0" tIns="0">
            <a:spAutoFit/>
          </a:bodyPr>
          <a:lstStyle/>
          <a:p>
            <a:pPr marL="356870" algn="just">
              <a:lnSpc>
                <a:spcPct val="130000"/>
              </a:lnSpc>
              <a:spcAft>
                <a:spcPts val="600"/>
              </a:spcAft>
            </a:pPr>
            <a:r>
              <a:rPr lang="vi-VN" sz="3500">
                <a:solidFill>
                  <a:srgbClr val="000000"/>
                </a:solidFill>
                <a:effectLst/>
                <a:latin typeface="Cambria" panose="02040503050406030204" pitchFamily="18" charset="0"/>
                <a:ea typeface="Arial" panose="020B0604020202020204" pitchFamily="34" charset="0"/>
                <a:cs typeface="Times New Roman" panose="02020603050405020304" pitchFamily="18" charset="0"/>
              </a:rPr>
              <a:t>Trong các tổ chức, những CSDL phục vụ công tác quản lí có thể rất lớn, mỗi CSDL có thể gồm rất nhiều bảng với những quan hệ phức tạp. Không phải ai cũng biết rõ CSDL của đơn vị mình, ngay cả những nhân viên tin học nếu không tìm hiểu chi tiết. Vậy làm thế nào có thể vận hành, duy trì cho các CSDL hoạt động thông suốt, luôn sẵn sàng đáp ứng được nhu cầu khai thác? Có cần những cán bộ chuyên trách quản trị CSDL không?</a:t>
            </a:r>
            <a:endParaRPr lang="vi-VN" sz="350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C2B8BC50-750C-BB75-B7FD-BA89DEA8B034}"/>
              </a:ext>
            </a:extLst>
          </p:cNvPr>
          <p:cNvPicPr/>
          <p:nvPr/>
        </p:nvPicPr>
        <p:blipFill>
          <a:blip r:embed="rId2">
            <a:extLst>
              <a:ext uri="{28A0092B-C50C-407E-A947-70E740481C1C}">
                <a14:useLocalDpi xmlns:a14="http://schemas.microsoft.com/office/drawing/2010/main" val="0"/>
              </a:ext>
            </a:extLst>
          </a:blip>
          <a:stretch>
            <a:fillRect/>
          </a:stretch>
        </p:blipFill>
        <p:spPr>
          <a:xfrm>
            <a:off x="180975" y="227067"/>
            <a:ext cx="842622" cy="810664"/>
          </a:xfrm>
          <a:prstGeom prst="rect">
            <a:avLst/>
          </a:prstGeom>
        </p:spPr>
      </p:pic>
    </p:spTree>
    <p:extLst>
      <p:ext uri="{BB962C8B-B14F-4D97-AF65-F5344CB8AC3E}">
        <p14:creationId xmlns:p14="http://schemas.microsoft.com/office/powerpoint/2010/main" val="312751089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52B421-8212-2AA4-3C18-DC7DBF214D9D}"/>
              </a:ext>
            </a:extLst>
          </p:cNvPr>
          <p:cNvSpPr txBox="1"/>
          <p:nvPr/>
        </p:nvSpPr>
        <p:spPr>
          <a:xfrm>
            <a:off x="501445" y="186277"/>
            <a:ext cx="11208773" cy="5650329"/>
          </a:xfrm>
          <a:prstGeom prst="rect">
            <a:avLst/>
          </a:prstGeom>
          <a:noFill/>
        </p:spPr>
        <p:txBody>
          <a:bodyPr wrap="square">
            <a:spAutoFit/>
          </a:bodyPr>
          <a:lstStyle/>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2. </a:t>
            </a:r>
            <a:r>
              <a:rPr lang="vi-VN" sz="3500">
                <a:solidFill>
                  <a:srgbClr val="000000"/>
                </a:solidFill>
                <a:effectLst/>
                <a:latin typeface="Cambria" panose="02040503050406030204" pitchFamily="18" charset="0"/>
                <a:ea typeface="Times New Roman" panose="02020603050405020304" pitchFamily="18" charset="0"/>
              </a:rPr>
              <a:t>Có thể học kiến thức và rèn luyện kĩ năng quản trị CSDL ở </a:t>
            </a:r>
            <a:r>
              <a:rPr lang="en-US" sz="3500">
                <a:solidFill>
                  <a:srgbClr val="000000"/>
                </a:solidFill>
                <a:effectLst/>
                <a:latin typeface="Cambria" panose="02040503050406030204" pitchFamily="18" charset="0"/>
                <a:ea typeface="Times New Roman" panose="02020603050405020304" pitchFamily="18" charset="0"/>
              </a:rPr>
              <a:t>nhiều nơi như sau</a:t>
            </a:r>
            <a:r>
              <a:rPr lang="vi-VN"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Học tập trực tuyến</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Đi học ở các trường đại học</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 Học ở</a:t>
            </a:r>
            <a:r>
              <a:rPr lang="vi-VN" sz="3500">
                <a:solidFill>
                  <a:srgbClr val="000000"/>
                </a:solidFill>
                <a:effectLst/>
                <a:latin typeface="Cambria" panose="02040503050406030204" pitchFamily="18" charset="0"/>
                <a:ea typeface="Times New Roman" panose="02020603050405020304" pitchFamily="18" charset="0"/>
              </a:rPr>
              <a:t> các trung tâm đào tạo chuyên nghiệp.</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Tự học thông qua các tài liệu và sách chuyên ngành.</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Thực hành trên các phần mềm quản trị CSDL</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117859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6F2983-8202-F59B-1282-1C307FE32498}"/>
              </a:ext>
            </a:extLst>
          </p:cNvPr>
          <p:cNvSpPr txBox="1"/>
          <p:nvPr/>
        </p:nvSpPr>
        <p:spPr>
          <a:xfrm>
            <a:off x="471949" y="2138265"/>
            <a:ext cx="11297264" cy="3236976"/>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Nhà QTCSDL cần có nền tảng tốt về CSDL, hiểu được các mô hình CSDL. Tuy nhiên, kỹ năng làm việc trên các hệ thống cụ thể đặc biệt cần thiết.</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Nhà QTCSDL cần có một số phẩm chất cần thiết sau:</a:t>
            </a:r>
            <a:endParaRPr lang="vi-VN" sz="3500">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2CFB6DF0-B38F-F4D5-D4A3-1345BE4BAEB4}"/>
              </a:ext>
            </a:extLst>
          </p:cNvPr>
          <p:cNvPicPr>
            <a:picLocks noChangeAspect="1"/>
          </p:cNvPicPr>
          <p:nvPr/>
        </p:nvPicPr>
        <p:blipFill>
          <a:blip r:embed="rId2"/>
          <a:stretch>
            <a:fillRect/>
          </a:stretch>
        </p:blipFill>
        <p:spPr>
          <a:xfrm>
            <a:off x="255130" y="341966"/>
            <a:ext cx="1790700" cy="1781175"/>
          </a:xfrm>
          <a:prstGeom prst="rect">
            <a:avLst/>
          </a:prstGeom>
        </p:spPr>
      </p:pic>
    </p:spTree>
    <p:extLst>
      <p:ext uri="{BB962C8B-B14F-4D97-AF65-F5344CB8AC3E}">
        <p14:creationId xmlns:p14="http://schemas.microsoft.com/office/powerpoint/2010/main" val="337102361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FD99C6-F127-FE3B-02CA-DD0AAFBD59BE}"/>
              </a:ext>
            </a:extLst>
          </p:cNvPr>
          <p:cNvSpPr txBox="1"/>
          <p:nvPr/>
        </p:nvSpPr>
        <p:spPr>
          <a:xfrm>
            <a:off x="491613" y="409755"/>
            <a:ext cx="11248103" cy="5660717"/>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Tính cẩn thận, tỉ mỉ, kiên trì. Cùng với khả năng phân tích, các phẩm chất này giúp nhà QTCSDL phát hiện và xử lí sự cố tốt hơn.</a:t>
            </a:r>
            <a:endParaRPr lang="vi-VN" sz="3500">
              <a:effectLst/>
              <a:latin typeface="Calibri" panose="020F0502020204030204" pitchFamily="34" charset="0"/>
              <a:ea typeface="Calibri" panose="020F0502020204030204" pitchFamily="34" charset="0"/>
            </a:endParaRPr>
          </a:p>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 Tinh thần ham học. Cùng với kĩ năng ngoại ngữ và tìm kiếm thông tin, phẩm chất này giúp nhà QTCSDL có khả năng tự học để nắm bắt được công nghệ mới liên quan đến QTCSDL.</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3801763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068C95E4-B31A-4772-338D-FEE10661D292}"/>
              </a:ext>
            </a:extLst>
          </p:cNvPr>
          <p:cNvSpPr/>
          <p:nvPr/>
        </p:nvSpPr>
        <p:spPr>
          <a:xfrm>
            <a:off x="540774" y="565587"/>
            <a:ext cx="11110452" cy="5038799"/>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Người quản trị cơ sở dữ liệu cần có kiến thức cơ bản về cơ sở dữ liệu, biết thiết kế cơ sở dữ liệu và sử dụng thành thạo hệ quản trị cơ sở dữ liệu.</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Tính cách tỉ mỉ cẩn thận kiên nhẫn kỹ năng phân tích rất cần thiết với nhà quản trị cơ sở dữ liệu khi phải xử lí tình huống.</a:t>
            </a:r>
            <a:endParaRPr lang="vi-VN" sz="3500">
              <a:effectLst/>
              <a:ea typeface="Calibri" panose="020F0502020204030204" pitchFamily="34" charset="0"/>
            </a:endParaRPr>
          </a:p>
        </p:txBody>
      </p:sp>
    </p:spTree>
    <p:extLst>
      <p:ext uri="{BB962C8B-B14F-4D97-AF65-F5344CB8AC3E}">
        <p14:creationId xmlns:p14="http://schemas.microsoft.com/office/powerpoint/2010/main" val="373901523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068C95E4-B31A-4772-338D-FEE10661D292}"/>
              </a:ext>
            </a:extLst>
          </p:cNvPr>
          <p:cNvSpPr/>
          <p:nvPr/>
        </p:nvSpPr>
        <p:spPr>
          <a:xfrm>
            <a:off x="540774" y="418106"/>
            <a:ext cx="11110452" cy="5835211"/>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Khả năng học tập suốt đời giúp nhà quản trị cơ sở dữ liệu nâng cao bản lĩnh nghề nghiệp.</a:t>
            </a:r>
            <a:endParaRPr lang="vi-VN" sz="3500">
              <a:effectLst/>
              <a:ea typeface="Calibri" panose="020F0502020204030204" pitchFamily="34" charset="0"/>
            </a:endParaRPr>
          </a:p>
          <a:p>
            <a:pPr marL="342900" lvl="0" indent="-342900" algn="just">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Để trở thành nhà quản trị cơ sở dữ liệu tốt cần được học kiến thức một cách bài bản ở các trường Đại học chuyên ngành, rèn luyện kỹ năng trong các khóa học nghề nghiệp về quản trị cơ sở dữ liệu, về các hệ quản trị cơ sở dữ liệu cụ thể và rèn luyện trong công việc thực tế.</a:t>
            </a:r>
            <a:endParaRPr lang="vi-VN" sz="3500">
              <a:effectLst/>
              <a:ea typeface="Calibri" panose="020F0502020204030204" pitchFamily="34" charset="0"/>
            </a:endParaRPr>
          </a:p>
          <a:p>
            <a:pPr algn="just">
              <a:lnSpc>
                <a:spcPct val="150000"/>
              </a:lnSpc>
            </a:pPr>
            <a:r>
              <a:rPr lang="nl-NL" sz="3500">
                <a:solidFill>
                  <a:srgbClr val="0070C0"/>
                </a:solidFill>
                <a:effectLst/>
                <a:ea typeface="Calibri" panose="020F0502020204030204" pitchFamily="34" charset="0"/>
              </a:rPr>
              <a:t> </a:t>
            </a:r>
            <a:endParaRPr lang="vi-VN" sz="3500">
              <a:effectLst/>
              <a:ea typeface="Calibri" panose="020F0502020204030204" pitchFamily="34" charset="0"/>
            </a:endParaRPr>
          </a:p>
        </p:txBody>
      </p:sp>
    </p:spTree>
    <p:extLst>
      <p:ext uri="{BB962C8B-B14F-4D97-AF65-F5344CB8AC3E}">
        <p14:creationId xmlns:p14="http://schemas.microsoft.com/office/powerpoint/2010/main" val="132957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86E113-A11D-3C15-2045-A52CACD7BD8A}"/>
              </a:ext>
            </a:extLst>
          </p:cNvPr>
          <p:cNvSpPr txBox="1"/>
          <p:nvPr/>
        </p:nvSpPr>
        <p:spPr>
          <a:xfrm>
            <a:off x="2152156" y="2030729"/>
            <a:ext cx="9552163" cy="1700187"/>
          </a:xfrm>
          <a:prstGeom prst="rect">
            <a:avLst/>
          </a:prstGeom>
          <a:solidFill>
            <a:schemeClr val="accent6">
              <a:lumMod val="40000"/>
              <a:lumOff val="60000"/>
            </a:schemeClr>
          </a:solidFill>
        </p:spPr>
        <p:txBody>
          <a:bodyPr wrap="square" tIns="0" bIns="180000">
            <a:spAutoFit/>
          </a:bodyPr>
          <a:lstStyle/>
          <a:p>
            <a:pPr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1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79</a:t>
            </a:r>
            <a:r>
              <a:rPr lang="en-US"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Hãy kể ra các phẩm chất và năng lực cần có của một nhà quản trị CSDL</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C97E48DC-1D8E-5A9E-05E5-3B7DC4F9E77C}"/>
              </a:ext>
            </a:extLst>
          </p:cNvPr>
          <p:cNvPicPr>
            <a:picLocks noChangeAspect="1"/>
          </p:cNvPicPr>
          <p:nvPr/>
        </p:nvPicPr>
        <p:blipFill>
          <a:blip r:embed="rId2"/>
          <a:stretch>
            <a:fillRect/>
          </a:stretch>
        </p:blipFill>
        <p:spPr>
          <a:xfrm>
            <a:off x="380507" y="287654"/>
            <a:ext cx="1771650" cy="1743075"/>
          </a:xfrm>
          <a:prstGeom prst="rect">
            <a:avLst/>
          </a:prstGeom>
        </p:spPr>
      </p:pic>
    </p:spTree>
    <p:extLst>
      <p:ext uri="{BB962C8B-B14F-4D97-AF65-F5344CB8AC3E}">
        <p14:creationId xmlns:p14="http://schemas.microsoft.com/office/powerpoint/2010/main" val="122411280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0C03EE-4EFC-0731-D821-864560FCE54C}"/>
              </a:ext>
            </a:extLst>
          </p:cNvPr>
          <p:cNvSpPr txBox="1"/>
          <p:nvPr/>
        </p:nvSpPr>
        <p:spPr>
          <a:xfrm>
            <a:off x="501445" y="145311"/>
            <a:ext cx="11248103" cy="5650329"/>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Một nhà quản trị CSDL cần phải có những phẩm chất và năng lực sau:</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Nhà quản trị CSDL cần có kiến thức cơ bản về CSDL, biết thiết kế CSDL và sử dụng thành thạo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Tính </a:t>
            </a:r>
            <a:r>
              <a:rPr lang="en-US" sz="3500">
                <a:solidFill>
                  <a:srgbClr val="000000"/>
                </a:solidFill>
                <a:effectLst/>
                <a:latin typeface="Cambria" panose="02040503050406030204" pitchFamily="18" charset="0"/>
                <a:ea typeface="Times New Roman" panose="02020603050405020304" pitchFamily="18" charset="0"/>
              </a:rPr>
              <a:t>cách t</a:t>
            </a:r>
            <a:r>
              <a:rPr lang="vi-VN" sz="3500">
                <a:solidFill>
                  <a:srgbClr val="000000"/>
                </a:solidFill>
                <a:effectLst/>
                <a:latin typeface="Cambria" panose="02040503050406030204" pitchFamily="18" charset="0"/>
                <a:ea typeface="Times New Roman" panose="02020603050405020304" pitchFamily="18" charset="0"/>
              </a:rPr>
              <a:t>ỉ mỉ, </a:t>
            </a:r>
            <a:r>
              <a:rPr lang="en-US" sz="3500">
                <a:solidFill>
                  <a:srgbClr val="000000"/>
                </a:solidFill>
                <a:effectLst/>
                <a:latin typeface="Cambria" panose="02040503050406030204" pitchFamily="18" charset="0"/>
                <a:ea typeface="Times New Roman" panose="02020603050405020304" pitchFamily="18" charset="0"/>
              </a:rPr>
              <a:t>cẩn thận, </a:t>
            </a:r>
            <a:r>
              <a:rPr lang="vi-VN" sz="3500">
                <a:solidFill>
                  <a:srgbClr val="000000"/>
                </a:solidFill>
                <a:effectLst/>
                <a:latin typeface="Cambria" panose="02040503050406030204" pitchFamily="18" charset="0"/>
                <a:ea typeface="Times New Roman" panose="02020603050405020304" pitchFamily="18" charset="0"/>
              </a:rPr>
              <a:t>kiên </a:t>
            </a:r>
            <a:r>
              <a:rPr lang="en-US" sz="3500">
                <a:solidFill>
                  <a:srgbClr val="000000"/>
                </a:solidFill>
                <a:effectLst/>
                <a:latin typeface="Cambria" panose="02040503050406030204" pitchFamily="18" charset="0"/>
                <a:ea typeface="Times New Roman" panose="02020603050405020304" pitchFamily="18" charset="0"/>
              </a:rPr>
              <a:t>nhẫn</a:t>
            </a:r>
            <a:r>
              <a:rPr lang="vi-VN" sz="3500">
                <a:solidFill>
                  <a:srgbClr val="000000"/>
                </a:solidFill>
                <a:effectLst/>
                <a:latin typeface="Cambria" panose="02040503050406030204" pitchFamily="18" charset="0"/>
                <a:ea typeface="Times New Roman" panose="02020603050405020304" pitchFamily="18" charset="0"/>
              </a:rPr>
              <a:t>, kĩ năng phân tích rất cần thiết với nhà quản trị CSDL khi phải xử lí tình huống.</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376462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6B0A20-4AC6-F5DC-A064-FB12083BE754}"/>
              </a:ext>
            </a:extLst>
          </p:cNvPr>
          <p:cNvSpPr txBox="1"/>
          <p:nvPr/>
        </p:nvSpPr>
        <p:spPr>
          <a:xfrm>
            <a:off x="521110" y="402589"/>
            <a:ext cx="11208774" cy="5650329"/>
          </a:xfrm>
          <a:prstGeom prst="rect">
            <a:avLst/>
          </a:prstGeom>
          <a:noFill/>
        </p:spPr>
        <p:txBody>
          <a:bodyPr wrap="square">
            <a:spAutoFit/>
          </a:bodyPr>
          <a:lstStyle/>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Khả năng học tập suốt đời</a:t>
            </a:r>
            <a:r>
              <a:rPr lang="vi-VN" sz="3500">
                <a:solidFill>
                  <a:srgbClr val="000000"/>
                </a:solidFill>
                <a:effectLst/>
                <a:latin typeface="Cambria" panose="02040503050406030204" pitchFamily="18" charset="0"/>
                <a:ea typeface="Times New Roman" panose="02020603050405020304" pitchFamily="18" charset="0"/>
              </a:rPr>
              <a:t>, giúp nhà quản trị CSDL nâng cao bản lĩnh nghề nghiệp.</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Để trở thành nhà quản trị CSDL tốt, cần được học kiến thức một cách bài bản ở các trường đại học chuyên ngành, rèn luyện kĩ năng trong các khóa học nghề nghiệp về quản trị CSDL, về các hệ QTCSDL cụ thể và rèn luyện trong công việc thực tế.</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901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055A39-D4C7-9071-1802-1DD0BA00813B}"/>
              </a:ext>
            </a:extLst>
          </p:cNvPr>
          <p:cNvSpPr txBox="1"/>
          <p:nvPr/>
        </p:nvSpPr>
        <p:spPr>
          <a:xfrm>
            <a:off x="2213117" y="2119759"/>
            <a:ext cx="9447941" cy="1700187"/>
          </a:xfrm>
          <a:prstGeom prst="rect">
            <a:avLst/>
          </a:prstGeom>
          <a:solidFill>
            <a:schemeClr val="accent6">
              <a:lumMod val="40000"/>
              <a:lumOff val="60000"/>
            </a:schemeClr>
          </a:solidFill>
        </p:spPr>
        <p:txBody>
          <a:bodyPr wrap="square" tIns="0" bIns="180000">
            <a:spAutoFit/>
          </a:bodyPr>
          <a:lstStyle/>
          <a:p>
            <a:pPr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2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79</a:t>
            </a:r>
            <a:r>
              <a:rPr lang="en-US"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Cần làm gì để có các kiến thức và kĩ năng cần thiết về quản trị CSDL.</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1E6286BD-B4E8-A6B2-8935-C79063073503}"/>
              </a:ext>
            </a:extLst>
          </p:cNvPr>
          <p:cNvPicPr>
            <a:picLocks noChangeAspect="1"/>
          </p:cNvPicPr>
          <p:nvPr/>
        </p:nvPicPr>
        <p:blipFill>
          <a:blip r:embed="rId2"/>
          <a:stretch>
            <a:fillRect/>
          </a:stretch>
        </p:blipFill>
        <p:spPr>
          <a:xfrm>
            <a:off x="441467" y="247014"/>
            <a:ext cx="1771650" cy="1743075"/>
          </a:xfrm>
          <a:prstGeom prst="rect">
            <a:avLst/>
          </a:prstGeom>
        </p:spPr>
      </p:pic>
    </p:spTree>
    <p:extLst>
      <p:ext uri="{BB962C8B-B14F-4D97-AF65-F5344CB8AC3E}">
        <p14:creationId xmlns:p14="http://schemas.microsoft.com/office/powerpoint/2010/main" val="54550275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364F4D-403A-710E-5E5E-337997D9EACE}"/>
              </a:ext>
            </a:extLst>
          </p:cNvPr>
          <p:cNvSpPr txBox="1"/>
          <p:nvPr/>
        </p:nvSpPr>
        <p:spPr>
          <a:xfrm>
            <a:off x="481781" y="64359"/>
            <a:ext cx="11277599" cy="5650329"/>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Để có các kiến thức và kỹ năng cần thiết về quản trị CSDL, ta có thể thực hiện các bước sau:</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Tìm hiểu về cơ sở dữ liệu</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Học về hệ quản trị cơ sở dữ liệu</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Luyện tập tạo và quản lý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Tham gia khóa học về quản trị CSDL.</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990163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F24063-465C-B7BE-629F-E3D7DDF56608}"/>
              </a:ext>
            </a:extLst>
          </p:cNvPr>
          <p:cNvSpPr txBox="1"/>
          <p:nvPr/>
        </p:nvSpPr>
        <p:spPr>
          <a:xfrm>
            <a:off x="480767" y="-113121"/>
            <a:ext cx="11283885" cy="6458243"/>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Để vận hành và duy trì một CSDL hoạt động thông suốt, luôn sẵn sàng đáp ứng được nhu cầu khai thác, cần có những cán bộ chuyên trách quản trị CSDL. </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C</a:t>
            </a:r>
            <a:r>
              <a:rPr lang="vi-VN" sz="3500">
                <a:solidFill>
                  <a:srgbClr val="000000"/>
                </a:solidFill>
                <a:effectLst/>
                <a:latin typeface="Cambria" panose="02040503050406030204" pitchFamily="18" charset="0"/>
                <a:ea typeface="Times New Roman" panose="02020603050405020304" pitchFamily="18" charset="0"/>
              </a:rPr>
              <a:t>án bộ </a:t>
            </a:r>
            <a:r>
              <a:rPr lang="en-US" sz="3500">
                <a:solidFill>
                  <a:srgbClr val="000000"/>
                </a:solidFill>
                <a:effectLst/>
                <a:latin typeface="Cambria" panose="02040503050406030204" pitchFamily="18" charset="0"/>
                <a:ea typeface="Times New Roman" panose="02020603050405020304" pitchFamily="18" charset="0"/>
              </a:rPr>
              <a:t>chuyên trách quản trị CSDL</a:t>
            </a:r>
            <a:r>
              <a:rPr lang="vi-VN" sz="3500">
                <a:solidFill>
                  <a:srgbClr val="000000"/>
                </a:solidFill>
                <a:effectLst/>
                <a:latin typeface="Cambria" panose="02040503050406030204" pitchFamily="18" charset="0"/>
                <a:ea typeface="Times New Roman" panose="02020603050405020304" pitchFamily="18" charset="0"/>
              </a:rPr>
              <a:t> có trách nhiệm giám sát và quản lý các bảng dữ liệu, quan hệ giữa các bảng, thiết lập các quy tắc để đảm bảo tính toàn vẹn và nhất quán của dữ liệu.</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310774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51A0B4-C3DB-5B31-918C-D0FAF16C1D31}"/>
              </a:ext>
            </a:extLst>
          </p:cNvPr>
          <p:cNvSpPr txBox="1"/>
          <p:nvPr/>
        </p:nvSpPr>
        <p:spPr>
          <a:xfrm>
            <a:off x="471949" y="64749"/>
            <a:ext cx="11198941" cy="4842416"/>
          </a:xfrm>
          <a:prstGeom prst="rect">
            <a:avLst/>
          </a:prstGeom>
          <a:noFill/>
        </p:spPr>
        <p:txBody>
          <a:bodyPr wrap="square">
            <a:spAutoFit/>
          </a:bodyPr>
          <a:lstStyle/>
          <a:p>
            <a:pPr algn="just">
              <a:lnSpc>
                <a:spcPct val="150000"/>
              </a:lnSpc>
              <a:tabLst>
                <a:tab pos="252095" algn="l"/>
              </a:tabLst>
            </a:pPr>
            <a:r>
              <a:rPr lang="vi-VN" sz="3500" b="1">
                <a:solidFill>
                  <a:srgbClr val="00B0F0"/>
                </a:solidFill>
                <a:effectLst/>
                <a:latin typeface="Cambria" panose="02040503050406030204" pitchFamily="18" charset="0"/>
                <a:ea typeface="Times New Roman" panose="02020603050405020304" pitchFamily="18" charset="0"/>
              </a:rPr>
              <a:t>3. CƠ HỘI VIỆC LÀM</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Hoạt động 3 </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trang 80</a:t>
            </a:r>
            <a:r>
              <a:rPr lang="en-US" sz="3500" b="1">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Nhu cầu tuyển dụng nhân lực quản trị CSDL</a:t>
            </a: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Em hãy sử dụng cụm từ khóa </a:t>
            </a:r>
            <a:r>
              <a:rPr lang="vi-VN" sz="3500" i="1">
                <a:solidFill>
                  <a:srgbClr val="000000"/>
                </a:solidFill>
                <a:effectLst/>
                <a:latin typeface="Cambria" panose="02040503050406030204" pitchFamily="18" charset="0"/>
                <a:ea typeface="Times New Roman" panose="02020603050405020304" pitchFamily="18" charset="0"/>
              </a:rPr>
              <a:t>tuyển dụng quản trị cơ sở dữ liệu</a:t>
            </a:r>
            <a:r>
              <a:rPr lang="vi-VN" sz="3500">
                <a:solidFill>
                  <a:srgbClr val="000000"/>
                </a:solidFill>
                <a:effectLst/>
                <a:latin typeface="Cambria" panose="02040503050406030204" pitchFamily="18" charset="0"/>
                <a:ea typeface="Times New Roman" panose="02020603050405020304" pitchFamily="18" charset="0"/>
              </a:rPr>
              <a:t> để tìm kiếm thông tin trên mạng về nhu cầu tuyển dụng liên quan tới công việc quản trị CSDL.</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090045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D6DCF4-8144-2174-142F-E37E5367EB1F}"/>
              </a:ext>
            </a:extLst>
          </p:cNvPr>
          <p:cNvSpPr txBox="1"/>
          <p:nvPr/>
        </p:nvSpPr>
        <p:spPr>
          <a:xfrm>
            <a:off x="471949" y="-109960"/>
            <a:ext cx="11228438" cy="6458243"/>
          </a:xfrm>
          <a:prstGeom prst="rect">
            <a:avLst/>
          </a:prstGeom>
          <a:noFill/>
        </p:spPr>
        <p:txBody>
          <a:bodyPr wrap="square">
            <a:spAutoFit/>
          </a:bodyPr>
          <a:lstStyle/>
          <a:p>
            <a:pPr algn="ctr">
              <a:lnSpc>
                <a:spcPct val="150000"/>
              </a:lnSpc>
              <a:tabLst>
                <a:tab pos="252095" algn="l"/>
              </a:tabLst>
            </a:pPr>
            <a:r>
              <a:rPr lang="en-US" sz="3500" b="1" u="sng">
                <a:solidFill>
                  <a:srgbClr val="000000"/>
                </a:solidFill>
                <a:effectLst/>
                <a:latin typeface="Cambria" panose="02040503050406030204" pitchFamily="18" charset="0"/>
                <a:ea typeface="Times New Roman" panose="02020603050405020304" pitchFamily="18" charset="0"/>
              </a:rPr>
              <a:t>Gợi ý trả lời</a:t>
            </a:r>
            <a:r>
              <a:rPr lang="en-US" sz="3500" b="1">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Nhu cầu tuyển dụng liên quan đến quản trị </a:t>
            </a:r>
            <a:r>
              <a:rPr lang="en-US" sz="3500">
                <a:solidFill>
                  <a:srgbClr val="000000"/>
                </a:solidFill>
                <a:effectLst/>
                <a:latin typeface="Cambria" panose="02040503050406030204" pitchFamily="18" charset="0"/>
                <a:ea typeface="Times New Roman" panose="02020603050405020304" pitchFamily="18" charset="0"/>
              </a:rPr>
              <a:t>CSDL</a:t>
            </a:r>
            <a:r>
              <a:rPr lang="vi-VN" sz="3500">
                <a:solidFill>
                  <a:srgbClr val="000000"/>
                </a:solidFill>
                <a:effectLst/>
                <a:latin typeface="Cambria" panose="02040503050406030204" pitchFamily="18" charset="0"/>
                <a:ea typeface="Times New Roman" panose="02020603050405020304" pitchFamily="18" charset="0"/>
              </a:rPr>
              <a:t> bao gồm các vị trí sau:</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Quản trị viên </a:t>
            </a:r>
            <a:r>
              <a:rPr lang="en-US" sz="3500">
                <a:solidFill>
                  <a:srgbClr val="000000"/>
                </a:solidFill>
                <a:effectLst/>
                <a:latin typeface="Cambria" panose="02040503050406030204" pitchFamily="18" charset="0"/>
                <a:ea typeface="Times New Roman" panose="02020603050405020304" pitchFamily="18" charset="0"/>
              </a:rPr>
              <a:t>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Nhà phát triển </a:t>
            </a:r>
            <a:r>
              <a:rPr lang="en-US" sz="3500">
                <a:solidFill>
                  <a:srgbClr val="000000"/>
                </a:solidFill>
                <a:effectLst/>
                <a:latin typeface="Cambria" panose="02040503050406030204" pitchFamily="18" charset="0"/>
                <a:ea typeface="Times New Roman" panose="02020603050405020304" pitchFamily="18" charset="0"/>
              </a:rPr>
              <a:t>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Chuyên gia tối ưu hóa </a:t>
            </a:r>
            <a:r>
              <a:rPr lang="en-US" sz="3500">
                <a:solidFill>
                  <a:srgbClr val="000000"/>
                </a:solidFill>
                <a:effectLst/>
                <a:latin typeface="Cambria" panose="02040503050406030204" pitchFamily="18" charset="0"/>
                <a:ea typeface="Times New Roman" panose="02020603050405020304" pitchFamily="18" charset="0"/>
              </a:rPr>
              <a:t>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Chuyên viên bảo trì </a:t>
            </a:r>
            <a:r>
              <a:rPr lang="en-US" sz="3500">
                <a:solidFill>
                  <a:srgbClr val="000000"/>
                </a:solidFill>
                <a:effectLst/>
                <a:latin typeface="Cambria" panose="02040503050406030204" pitchFamily="18" charset="0"/>
                <a:ea typeface="Times New Roman" panose="02020603050405020304" pitchFamily="18" charset="0"/>
              </a:rPr>
              <a:t>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Kiểm tra viên </a:t>
            </a:r>
            <a:r>
              <a:rPr lang="en-US" sz="3500">
                <a:solidFill>
                  <a:srgbClr val="000000"/>
                </a:solidFill>
                <a:effectLst/>
                <a:latin typeface="Cambria" panose="02040503050406030204" pitchFamily="18" charset="0"/>
                <a:ea typeface="Times New Roman" panose="02020603050405020304" pitchFamily="18" charset="0"/>
              </a:rPr>
              <a:t>CSDL</a:t>
            </a:r>
            <a:r>
              <a:rPr lang="vi-VN"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514500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C3BB9C-DD71-DEBC-73FD-CE0833197D10}"/>
              </a:ext>
            </a:extLst>
          </p:cNvPr>
          <p:cNvSpPr txBox="1"/>
          <p:nvPr/>
        </p:nvSpPr>
        <p:spPr>
          <a:xfrm>
            <a:off x="491613" y="1986175"/>
            <a:ext cx="11238271" cy="4044890"/>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	Đã từ lâu, ở những nơi có mức độ tin học hoá cao như các tổ chức tài chính, ngân hàng, bảo hiểm hay các cơ quan nhà nước cung cấp các dịch vụ công, các công ty tin học lớn,... đều cần các nhà QTCSDL để đảm bảo các hệ thống ứng dụng hoạt động thông suốt.</a:t>
            </a:r>
            <a:endParaRPr lang="vi-VN" sz="3500">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8497B920-3D79-3785-F060-B14D9B190570}"/>
              </a:ext>
            </a:extLst>
          </p:cNvPr>
          <p:cNvPicPr>
            <a:picLocks noChangeAspect="1"/>
          </p:cNvPicPr>
          <p:nvPr/>
        </p:nvPicPr>
        <p:blipFill>
          <a:blip r:embed="rId2"/>
          <a:stretch>
            <a:fillRect/>
          </a:stretch>
        </p:blipFill>
        <p:spPr>
          <a:xfrm>
            <a:off x="270430" y="341966"/>
            <a:ext cx="1790700" cy="1781175"/>
          </a:xfrm>
          <a:prstGeom prst="rect">
            <a:avLst/>
          </a:prstGeom>
        </p:spPr>
      </p:pic>
    </p:spTree>
    <p:extLst>
      <p:ext uri="{BB962C8B-B14F-4D97-AF65-F5344CB8AC3E}">
        <p14:creationId xmlns:p14="http://schemas.microsoft.com/office/powerpoint/2010/main" val="7284451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038E954-0AA6-BA15-860E-DC632303DAD7}"/>
              </a:ext>
            </a:extLst>
          </p:cNvPr>
          <p:cNvSpPr/>
          <p:nvPr/>
        </p:nvSpPr>
        <p:spPr>
          <a:xfrm>
            <a:off x="550606" y="1068803"/>
            <a:ext cx="11120284" cy="3395038"/>
          </a:xfrm>
          <a:prstGeom prst="roundRect">
            <a:avLst>
              <a:gd name="adj" fmla="val 3621"/>
            </a:avLst>
          </a:prstGeom>
          <a:solidFill>
            <a:schemeClr val="accent2">
              <a:lumMod val="20000"/>
              <a:lumOff val="80000"/>
            </a:schemeClr>
          </a:solidFill>
          <a:ln w="28575">
            <a:solidFill>
              <a:schemeClr val="accent4">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180000" numCol="1" spcCol="0" rtlCol="0" fromWordArt="0" anchor="t" anchorCtr="0" forceAA="0" compatLnSpc="1">
            <a:prstTxWarp prst="textNoShape">
              <a:avLst/>
            </a:prstTxWarp>
            <a:noAutofit/>
          </a:bodyPr>
          <a:lstStyle/>
          <a:p>
            <a:pPr marL="342900" lvl="0" indent="-342900">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Nhu cầu nhân lực quản trị cơ sở dữ liệu tăng theo nhu cầu phát triển của các ứng dụng tin học sử dụng cơ sở dữ liệu.</a:t>
            </a:r>
            <a:endParaRPr lang="vi-VN" sz="3500">
              <a:effectLst/>
              <a:ea typeface="Calibri" panose="020F0502020204030204" pitchFamily="34" charset="0"/>
            </a:endParaRPr>
          </a:p>
          <a:p>
            <a:pPr marL="342900" lvl="0" indent="-342900">
              <a:lnSpc>
                <a:spcPct val="150000"/>
              </a:lnSpc>
              <a:buFont typeface="Symbol" panose="05050102010706020507" pitchFamily="18" charset="2"/>
              <a:buChar char=""/>
            </a:pPr>
            <a:r>
              <a:rPr lang="nl-NL" sz="3500">
                <a:solidFill>
                  <a:srgbClr val="0070C0"/>
                </a:solidFill>
                <a:effectLst/>
                <a:ea typeface="Times New Roman" panose="02020603050405020304" pitchFamily="18" charset="0"/>
              </a:rPr>
              <a:t>Có thể tìm được rất nhiều địa chỉ tuyển dụng nhờ công cụ tìm kiếm trên Internet.</a:t>
            </a:r>
            <a:endParaRPr lang="vi-VN" sz="3500">
              <a:effectLst/>
              <a:ea typeface="Calibri" panose="020F0502020204030204" pitchFamily="34" charset="0"/>
            </a:endParaRPr>
          </a:p>
          <a:p>
            <a:pPr algn="just">
              <a:lnSpc>
                <a:spcPct val="150000"/>
              </a:lnSpc>
            </a:pPr>
            <a:r>
              <a:rPr lang="nl-NL" sz="3500">
                <a:solidFill>
                  <a:srgbClr val="0070C0"/>
                </a:solidFill>
                <a:effectLst/>
                <a:ea typeface="Calibri" panose="020F0502020204030204" pitchFamily="34" charset="0"/>
              </a:rPr>
              <a:t> </a:t>
            </a:r>
            <a:endParaRPr lang="vi-VN" sz="3500">
              <a:effectLst/>
              <a:ea typeface="Calibri" panose="020F0502020204030204" pitchFamily="34" charset="0"/>
            </a:endParaRPr>
          </a:p>
        </p:txBody>
      </p:sp>
    </p:spTree>
    <p:extLst>
      <p:ext uri="{BB962C8B-B14F-4D97-AF65-F5344CB8AC3E}">
        <p14:creationId xmlns:p14="http://schemas.microsoft.com/office/powerpoint/2010/main" val="259694008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68C514-8416-FD67-15A7-DC4FC164879F}"/>
              </a:ext>
            </a:extLst>
          </p:cNvPr>
          <p:cNvSpPr txBox="1"/>
          <p:nvPr/>
        </p:nvSpPr>
        <p:spPr>
          <a:xfrm>
            <a:off x="2060717" y="1867706"/>
            <a:ext cx="9600341" cy="1700187"/>
          </a:xfrm>
          <a:prstGeom prst="rect">
            <a:avLst/>
          </a:prstGeom>
          <a:solidFill>
            <a:schemeClr val="accent6">
              <a:lumMod val="40000"/>
              <a:lumOff val="60000"/>
            </a:schemeClr>
          </a:solidFill>
        </p:spPr>
        <p:txBody>
          <a:bodyPr wrap="square" tIns="0" bIns="180000">
            <a:spAutoFit/>
          </a:bodyPr>
          <a:lstStyle/>
          <a:p>
            <a:pPr algn="just">
              <a:lnSpc>
                <a:spcPct val="150000"/>
              </a:lnSpc>
              <a:tabLst>
                <a:tab pos="252095" algn="l"/>
              </a:tabLst>
            </a:pPr>
            <a:r>
              <a:rPr lang="vi-VN" sz="3500" b="1">
                <a:solidFill>
                  <a:srgbClr val="00B050"/>
                </a:solidFill>
                <a:effectLst/>
                <a:latin typeface="Cambria" panose="02040503050406030204" pitchFamily="18" charset="0"/>
                <a:ea typeface="Times New Roman" panose="02020603050405020304" pitchFamily="18" charset="0"/>
              </a:rPr>
              <a:t>Câu hỏi </a:t>
            </a:r>
            <a:r>
              <a:rPr lang="en-US" sz="3500" b="1">
                <a:solidFill>
                  <a:srgbClr val="00B050"/>
                </a:solidFill>
                <a:effectLst/>
                <a:latin typeface="Cambria" panose="02040503050406030204" pitchFamily="18" charset="0"/>
                <a:ea typeface="Times New Roman" panose="02020603050405020304" pitchFamily="18" charset="0"/>
              </a:rPr>
              <a:t>(</a:t>
            </a:r>
            <a:r>
              <a:rPr lang="vi-VN" sz="3500" b="1">
                <a:solidFill>
                  <a:srgbClr val="00B050"/>
                </a:solidFill>
                <a:effectLst/>
                <a:latin typeface="Cambria" panose="02040503050406030204" pitchFamily="18" charset="0"/>
                <a:ea typeface="Times New Roman" panose="02020603050405020304" pitchFamily="18" charset="0"/>
              </a:rPr>
              <a:t>trang 80</a:t>
            </a:r>
            <a:r>
              <a:rPr lang="en-US" sz="3500" b="1">
                <a:solidFill>
                  <a:srgbClr val="00B050"/>
                </a:solidFill>
                <a:effectLst/>
                <a:latin typeface="Cambria" panose="02040503050406030204" pitchFamily="18" charset="0"/>
                <a:ea typeface="Times New Roman" panose="02020603050405020304" pitchFamily="18" charset="0"/>
              </a:rPr>
              <a:t>):</a:t>
            </a:r>
            <a:r>
              <a:rPr lang="vi-VN" sz="3500">
                <a:solidFill>
                  <a:srgbClr val="00B05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Tại sao nhu cầu nhân lực về quản trị CSDL ngày một tăng?</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8ED21DCD-F00D-4BAB-D4FF-794358049FCE}"/>
              </a:ext>
            </a:extLst>
          </p:cNvPr>
          <p:cNvPicPr>
            <a:picLocks noChangeAspect="1"/>
          </p:cNvPicPr>
          <p:nvPr/>
        </p:nvPicPr>
        <p:blipFill>
          <a:blip r:embed="rId2"/>
          <a:stretch>
            <a:fillRect/>
          </a:stretch>
        </p:blipFill>
        <p:spPr>
          <a:xfrm>
            <a:off x="289067" y="247014"/>
            <a:ext cx="1771650" cy="1743075"/>
          </a:xfrm>
          <a:prstGeom prst="rect">
            <a:avLst/>
          </a:prstGeom>
        </p:spPr>
      </p:pic>
    </p:spTree>
    <p:extLst>
      <p:ext uri="{BB962C8B-B14F-4D97-AF65-F5344CB8AC3E}">
        <p14:creationId xmlns:p14="http://schemas.microsoft.com/office/powerpoint/2010/main" val="671745614"/>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055658-350A-E6A7-C8A8-0849447AD518}"/>
              </a:ext>
            </a:extLst>
          </p:cNvPr>
          <p:cNvSpPr txBox="1"/>
          <p:nvPr/>
        </p:nvSpPr>
        <p:spPr>
          <a:xfrm>
            <a:off x="521111" y="403860"/>
            <a:ext cx="11257934" cy="5650329"/>
          </a:xfrm>
          <a:prstGeom prst="rect">
            <a:avLst/>
          </a:prstGeom>
          <a:noFill/>
        </p:spPr>
        <p:txBody>
          <a:bodyPr wrap="square">
            <a:spAutoFit/>
          </a:bodyPr>
          <a:lstStyle/>
          <a:p>
            <a:pPr algn="ctr">
              <a:lnSpc>
                <a:spcPct val="150000"/>
              </a:lnSpc>
              <a:tabLst>
                <a:tab pos="252095" algn="l"/>
              </a:tabLst>
            </a:pPr>
            <a:r>
              <a:rPr lang="en-US" sz="3500" b="1" u="sng">
                <a:solidFill>
                  <a:srgbClr val="00B050"/>
                </a:solidFill>
                <a:effectLst/>
                <a:latin typeface="Cambria" panose="02040503050406030204" pitchFamily="18" charset="0"/>
                <a:ea typeface="Times New Roman" panose="02020603050405020304" pitchFamily="18" charset="0"/>
              </a:rPr>
              <a:t>Gợi ý trả lời</a:t>
            </a:r>
            <a:r>
              <a:rPr lang="en-US" sz="3500" b="1">
                <a:solidFill>
                  <a:srgbClr val="00B05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Nhu cầu tuyển dụng nhân lực về quản trị cơ sở dữ liệu ngày càng tăng do tính toàn cầu hóa và số hóa, sự tăng trưởng của Big Data, yêu cầu bảo mật và an ninh dữ liệu, khả năng tích hợp và tương tác giữa các hệ thống khác nhau cùng với cơ hội việc làm và mức lương cao trong lĩnh vực này.</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802981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8B3CD9-2C39-DBA9-4798-BD96D6133DA1}"/>
              </a:ext>
            </a:extLst>
          </p:cNvPr>
          <p:cNvSpPr txBox="1"/>
          <p:nvPr/>
        </p:nvSpPr>
        <p:spPr>
          <a:xfrm>
            <a:off x="2034540" y="2009247"/>
            <a:ext cx="9685511" cy="2508100"/>
          </a:xfrm>
          <a:prstGeom prst="rect">
            <a:avLst/>
          </a:prstGeom>
          <a:solidFill>
            <a:schemeClr val="accent2">
              <a:lumMod val="40000"/>
              <a:lumOff val="60000"/>
            </a:schemeClr>
          </a:solidFill>
        </p:spPr>
        <p:txBody>
          <a:bodyPr wrap="square" tIns="0" bIns="180000">
            <a:spAutoFit/>
          </a:bodyPr>
          <a:lstStyle/>
          <a:p>
            <a:pPr algn="just">
              <a:lnSpc>
                <a:spcPct val="150000"/>
              </a:lnSpc>
              <a:tabLst>
                <a:tab pos="252095" algn="l"/>
              </a:tabLst>
            </a:pPr>
            <a:r>
              <a:rPr lang="vi-VN" sz="3500" b="1">
                <a:solidFill>
                  <a:srgbClr val="C00000"/>
                </a:solidFill>
                <a:effectLst/>
                <a:latin typeface="Cambria" panose="02040503050406030204" pitchFamily="18" charset="0"/>
                <a:ea typeface="Times New Roman" panose="02020603050405020304" pitchFamily="18" charset="0"/>
              </a:rPr>
              <a:t>Luyện tập 1 </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trang 80</a:t>
            </a:r>
            <a:r>
              <a:rPr lang="en-US" sz="3500" b="1">
                <a:solidFill>
                  <a:srgbClr val="C00000"/>
                </a:solidFill>
                <a:effectLst/>
                <a:latin typeface="Cambria" panose="02040503050406030204" pitchFamily="18" charset="0"/>
                <a:ea typeface="Times New Roman" panose="02020603050405020304" pitchFamily="18" charset="0"/>
              </a:rPr>
              <a:t>):</a:t>
            </a:r>
            <a:r>
              <a:rPr lang="vi-VN" sz="3500">
                <a:solidFill>
                  <a:srgbClr val="C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Hãy tìm danh sách ít nhất 5 trường đại học có đào tạo CSDL hay tin học quản lí.</a:t>
            </a:r>
            <a:endParaRPr lang="vi-VN" sz="3500">
              <a:effectLst/>
              <a:latin typeface="Times New Roman" panose="020206030504050203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CEBCAD5A-E995-F3EE-8548-45A6EDDC9870}"/>
              </a:ext>
            </a:extLst>
          </p:cNvPr>
          <p:cNvPicPr>
            <a:picLocks noChangeAspect="1"/>
          </p:cNvPicPr>
          <p:nvPr/>
        </p:nvPicPr>
        <p:blipFill>
          <a:blip r:embed="rId2"/>
          <a:stretch>
            <a:fillRect/>
          </a:stretch>
        </p:blipFill>
        <p:spPr>
          <a:xfrm>
            <a:off x="281940" y="278765"/>
            <a:ext cx="1752600" cy="1809750"/>
          </a:xfrm>
          <a:prstGeom prst="rect">
            <a:avLst/>
          </a:prstGeom>
        </p:spPr>
      </p:pic>
    </p:spTree>
    <p:extLst>
      <p:ext uri="{BB962C8B-B14F-4D97-AF65-F5344CB8AC3E}">
        <p14:creationId xmlns:p14="http://schemas.microsoft.com/office/powerpoint/2010/main" val="1535152706"/>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7D4902-9728-7DC7-CFAF-5E675C468232}"/>
              </a:ext>
            </a:extLst>
          </p:cNvPr>
          <p:cNvSpPr txBox="1"/>
          <p:nvPr/>
        </p:nvSpPr>
        <p:spPr>
          <a:xfrm>
            <a:off x="2025442" y="413689"/>
            <a:ext cx="7846142" cy="4842416"/>
          </a:xfrm>
          <a:prstGeom prst="rect">
            <a:avLst/>
          </a:prstGeom>
          <a:noFill/>
        </p:spPr>
        <p:txBody>
          <a:bodyPr wrap="square">
            <a:spAutoFit/>
          </a:bodyPr>
          <a:lstStyle/>
          <a:p>
            <a:pPr algn="ctr">
              <a:lnSpc>
                <a:spcPct val="150000"/>
              </a:lnSpc>
              <a:tabLst>
                <a:tab pos="252095" algn="l"/>
              </a:tabLst>
            </a:pPr>
            <a:r>
              <a:rPr lang="en-US" sz="3500" b="1" u="sng">
                <a:solidFill>
                  <a:srgbClr val="C00000"/>
                </a:solidFill>
                <a:effectLst/>
                <a:latin typeface="Cambria" panose="02040503050406030204" pitchFamily="18" charset="0"/>
                <a:ea typeface="Times New Roman" panose="02020603050405020304" pitchFamily="18" charset="0"/>
              </a:rPr>
              <a:t>Gợi ý trả lời</a:t>
            </a:r>
            <a:r>
              <a:rPr lang="en-US" sz="3500" b="1">
                <a:solidFill>
                  <a:srgbClr val="C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Đại học Công nghệ thông tin</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Đại học Khoa học Tự nhiên</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Đại học Kinh tế TP HCM</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Đại học Ngân hàng TP HCM</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Đại học Công nghệ - ĐHQG Hà Nội</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370202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4F76DC-DAA2-C165-D9F9-CA062CC6B93F}"/>
              </a:ext>
            </a:extLst>
          </p:cNvPr>
          <p:cNvSpPr txBox="1"/>
          <p:nvPr/>
        </p:nvSpPr>
        <p:spPr>
          <a:xfrm>
            <a:off x="2034541" y="1911351"/>
            <a:ext cx="9679940" cy="2508100"/>
          </a:xfrm>
          <a:prstGeom prst="rect">
            <a:avLst/>
          </a:prstGeom>
          <a:solidFill>
            <a:schemeClr val="accent2">
              <a:lumMod val="40000"/>
              <a:lumOff val="60000"/>
            </a:schemeClr>
          </a:solidFill>
        </p:spPr>
        <p:txBody>
          <a:bodyPr wrap="square" tIns="0" bIns="180000">
            <a:spAutoFit/>
          </a:bodyPr>
          <a:lstStyle/>
          <a:p>
            <a:pPr algn="just">
              <a:lnSpc>
                <a:spcPct val="150000"/>
              </a:lnSpc>
              <a:tabLst>
                <a:tab pos="252095" algn="l"/>
              </a:tabLst>
            </a:pPr>
            <a:r>
              <a:rPr lang="vi-VN" sz="3500" b="1">
                <a:solidFill>
                  <a:srgbClr val="C00000"/>
                </a:solidFill>
                <a:effectLst/>
                <a:latin typeface="Cambria" panose="02040503050406030204" pitchFamily="18" charset="0"/>
                <a:ea typeface="Times New Roman" panose="02020603050405020304" pitchFamily="18" charset="0"/>
              </a:rPr>
              <a:t>Luyện tập 2 </a:t>
            </a:r>
            <a:r>
              <a:rPr lang="en-US" sz="3500" b="1">
                <a:solidFill>
                  <a:srgbClr val="C00000"/>
                </a:solidFill>
                <a:effectLst/>
                <a:latin typeface="Cambria" panose="02040503050406030204" pitchFamily="18" charset="0"/>
                <a:ea typeface="Times New Roman" panose="02020603050405020304" pitchFamily="18" charset="0"/>
              </a:rPr>
              <a:t>(</a:t>
            </a:r>
            <a:r>
              <a:rPr lang="vi-VN" sz="3500" b="1">
                <a:solidFill>
                  <a:srgbClr val="C00000"/>
                </a:solidFill>
                <a:effectLst/>
                <a:latin typeface="Cambria" panose="02040503050406030204" pitchFamily="18" charset="0"/>
                <a:ea typeface="Times New Roman" panose="02020603050405020304" pitchFamily="18" charset="0"/>
              </a:rPr>
              <a:t>trang 80</a:t>
            </a:r>
            <a:r>
              <a:rPr lang="en-US" sz="3500" b="1">
                <a:solidFill>
                  <a:srgbClr val="C00000"/>
                </a:solidFill>
                <a:effectLst/>
                <a:latin typeface="Cambria" panose="02040503050406030204" pitchFamily="18" charset="0"/>
                <a:ea typeface="Times New Roman" panose="02020603050405020304" pitchFamily="18" charset="0"/>
              </a:rPr>
              <a:t>):</a:t>
            </a:r>
            <a:r>
              <a:rPr lang="vi-VN" sz="3500">
                <a:solidFill>
                  <a:srgbClr val="C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Hãy tìm một số địa chỉ cung cấp các dịch vụ đào tạo để cấp chứng chỉ về CSDL của các công ty như IBM, Oracle, Microsoft.</a:t>
            </a:r>
            <a:endParaRPr lang="vi-VN" sz="3500">
              <a:effectLst/>
              <a:latin typeface="Times New Roman" panose="02020603050405020304" pitchFamily="18" charset="0"/>
              <a:ea typeface="Times New Roman" panose="02020603050405020304" pitchFamily="18" charset="0"/>
            </a:endParaRPr>
          </a:p>
        </p:txBody>
      </p:sp>
      <p:pic>
        <p:nvPicPr>
          <p:cNvPr id="2" name="Picture 1">
            <a:extLst>
              <a:ext uri="{FF2B5EF4-FFF2-40B4-BE49-F238E27FC236}">
                <a16:creationId xmlns:a16="http://schemas.microsoft.com/office/drawing/2014/main" id="{93C89863-3A82-DA90-9F75-30748B9587DF}"/>
              </a:ext>
            </a:extLst>
          </p:cNvPr>
          <p:cNvPicPr>
            <a:picLocks noChangeAspect="1"/>
          </p:cNvPicPr>
          <p:nvPr/>
        </p:nvPicPr>
        <p:blipFill>
          <a:blip r:embed="rId2"/>
          <a:stretch>
            <a:fillRect/>
          </a:stretch>
        </p:blipFill>
        <p:spPr>
          <a:xfrm>
            <a:off x="281940" y="278765"/>
            <a:ext cx="1752600" cy="1809750"/>
          </a:xfrm>
          <a:prstGeom prst="rect">
            <a:avLst/>
          </a:prstGeom>
        </p:spPr>
      </p:pic>
    </p:spTree>
    <p:extLst>
      <p:ext uri="{BB962C8B-B14F-4D97-AF65-F5344CB8AC3E}">
        <p14:creationId xmlns:p14="http://schemas.microsoft.com/office/powerpoint/2010/main" val="190544698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6B313F-E9D3-4D14-6DDC-371E12FA7208}"/>
              </a:ext>
            </a:extLst>
          </p:cNvPr>
          <p:cNvSpPr txBox="1"/>
          <p:nvPr/>
        </p:nvSpPr>
        <p:spPr>
          <a:xfrm>
            <a:off x="530942" y="414964"/>
            <a:ext cx="11218606" cy="4034502"/>
          </a:xfrm>
          <a:prstGeom prst="rect">
            <a:avLst/>
          </a:prstGeom>
          <a:noFill/>
        </p:spPr>
        <p:txBody>
          <a:bodyPr wrap="square">
            <a:spAutoFit/>
          </a:bodyPr>
          <a:lstStyle/>
          <a:p>
            <a:pPr algn="ctr">
              <a:lnSpc>
                <a:spcPct val="150000"/>
              </a:lnSpc>
              <a:tabLst>
                <a:tab pos="252095" algn="l"/>
              </a:tabLst>
            </a:pPr>
            <a:r>
              <a:rPr lang="en-US" sz="3500" b="1" u="sng">
                <a:solidFill>
                  <a:srgbClr val="C00000"/>
                </a:solidFill>
                <a:effectLst/>
                <a:latin typeface="Cambria" panose="02040503050406030204" pitchFamily="18" charset="0"/>
                <a:ea typeface="Times New Roman" panose="02020603050405020304" pitchFamily="18" charset="0"/>
              </a:rPr>
              <a:t>Gợi ý trả lời</a:t>
            </a:r>
            <a:r>
              <a:rPr lang="en-US" sz="3500" b="1">
                <a:solidFill>
                  <a:srgbClr val="C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Microsoft Certificated: Azure Data Fundamentals</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IBM</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Oracle</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 </a:t>
            </a:r>
            <a:r>
              <a:rPr lang="vi-VN" sz="3500">
                <a:solidFill>
                  <a:srgbClr val="000000"/>
                </a:solidFill>
                <a:effectLst/>
                <a:latin typeface="Cambria" panose="02040503050406030204" pitchFamily="18" charset="0"/>
                <a:ea typeface="Times New Roman" panose="02020603050405020304" pitchFamily="18" charset="0"/>
              </a:rPr>
              <a:t>Microsoft.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8174159"/>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BEE4BB-0F20-1448-4F5C-8ADEBEDB8793}"/>
              </a:ext>
            </a:extLst>
          </p:cNvPr>
          <p:cNvSpPr txBox="1"/>
          <p:nvPr/>
        </p:nvSpPr>
        <p:spPr>
          <a:xfrm>
            <a:off x="480766" y="410707"/>
            <a:ext cx="11265032" cy="4842416"/>
          </a:xfrm>
          <a:prstGeom prst="rect">
            <a:avLst/>
          </a:prstGeom>
          <a:noFill/>
        </p:spPr>
        <p:txBody>
          <a:bodyPr wrap="square">
            <a:spAutoFit/>
          </a:bodyPr>
          <a:lstStyle/>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Các cán bộ quản trị CSDL cũng phải thường xuyên thực hiện các tác vụ như sao lưu dữ liệu, bảo mật thông tin, kiểm tra và khắc phục các sự cố liên quan đến CSDL. Họ cũng cần cập nhật và nâng cấp CSDL theo yêu cầu của đơn vị, để đảm bảo sự phát triển liên tục và tăng hiệu quả sử dụng của CSDL.</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799945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195512" y="374200"/>
            <a:ext cx="7800975" cy="719455"/>
          </a:xfrm>
          <a:prstGeom prst="rect">
            <a:avLst/>
          </a:prstGeom>
        </p:spPr>
      </p:pic>
      <p:sp>
        <p:nvSpPr>
          <p:cNvPr id="5" name="TextBox 4">
            <a:extLst>
              <a:ext uri="{FF2B5EF4-FFF2-40B4-BE49-F238E27FC236}">
                <a16:creationId xmlns:a16="http://schemas.microsoft.com/office/drawing/2014/main" id="{28799A12-3347-3DFD-766A-012D4F0092D4}"/>
              </a:ext>
            </a:extLst>
          </p:cNvPr>
          <p:cNvSpPr txBox="1"/>
          <p:nvPr/>
        </p:nvSpPr>
        <p:spPr>
          <a:xfrm>
            <a:off x="1562492" y="1135136"/>
            <a:ext cx="9415020" cy="813236"/>
          </a:xfrm>
          <a:prstGeom prst="rect">
            <a:avLst/>
          </a:prstGeom>
          <a:noFill/>
        </p:spPr>
        <p:txBody>
          <a:bodyPr wrap="square">
            <a:spAutoFit/>
          </a:bodyPr>
          <a:lstStyle/>
          <a:p>
            <a:pPr algn="just">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1. NGƯỜI QUẢN TRỊ CƠ SỞ DỮ LIỆU</a:t>
            </a:r>
            <a:endParaRPr lang="vi-VN" sz="3500">
              <a:effectLst/>
              <a:latin typeface="Calibri" panose="020F050202020403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26756C17-8798-2C31-20C6-889685E3305D}"/>
              </a:ext>
            </a:extLst>
          </p:cNvPr>
          <p:cNvSpPr txBox="1"/>
          <p:nvPr/>
        </p:nvSpPr>
        <p:spPr>
          <a:xfrm>
            <a:off x="1562493" y="2159002"/>
            <a:ext cx="10202160" cy="1169551"/>
          </a:xfrm>
          <a:prstGeom prst="rect">
            <a:avLst/>
          </a:prstGeom>
          <a:noFill/>
        </p:spPr>
        <p:txBody>
          <a:bodyPr wrap="square">
            <a:spAutoFit/>
          </a:bodyPr>
          <a:lstStyle/>
          <a:p>
            <a:pPr algn="just">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2. PHẨM CHẤT VÀ NĂNG LỰC CỦA NGƯỜI QUẢN TRỊ CSDL</a:t>
            </a:r>
            <a:endParaRPr lang="vi-VN" sz="3500">
              <a:effectLst/>
              <a:latin typeface="Calibri" panose="020F0502020204030204" pitchFamily="34" charset="0"/>
              <a:ea typeface="Calibri" panose="020F0502020204030204" pitchFamily="34" charset="0"/>
            </a:endParaRPr>
          </a:p>
        </p:txBody>
      </p:sp>
      <p:sp>
        <p:nvSpPr>
          <p:cNvPr id="10" name="TextBox 9">
            <a:extLst>
              <a:ext uri="{FF2B5EF4-FFF2-40B4-BE49-F238E27FC236}">
                <a16:creationId xmlns:a16="http://schemas.microsoft.com/office/drawing/2014/main" id="{D93214A1-459C-FDF7-BEF1-653AE482C2B9}"/>
              </a:ext>
            </a:extLst>
          </p:cNvPr>
          <p:cNvSpPr txBox="1"/>
          <p:nvPr/>
        </p:nvSpPr>
        <p:spPr>
          <a:xfrm>
            <a:off x="1562492" y="3333469"/>
            <a:ext cx="6094428" cy="813236"/>
          </a:xfrm>
          <a:prstGeom prst="rect">
            <a:avLst/>
          </a:prstGeom>
          <a:noFill/>
        </p:spPr>
        <p:txBody>
          <a:bodyPr wrap="square">
            <a:spAutoFit/>
          </a:bodyPr>
          <a:lstStyle/>
          <a:p>
            <a:pPr>
              <a:lnSpc>
                <a:spcPct val="150000"/>
              </a:lnSpc>
              <a:tabLst>
                <a:tab pos="252095" algn="l"/>
              </a:tabLst>
            </a:pPr>
            <a:r>
              <a:rPr lang="nl-NL" sz="3500" b="1">
                <a:solidFill>
                  <a:srgbClr val="00B0F0"/>
                </a:solidFill>
                <a:effectLst/>
                <a:latin typeface="Cambria" panose="02040503050406030204" pitchFamily="18" charset="0"/>
                <a:ea typeface="Times New Roman" panose="02020603050405020304" pitchFamily="18" charset="0"/>
                <a:cs typeface="Times New Roman" panose="02020603050405020304" pitchFamily="18" charset="0"/>
              </a:rPr>
              <a:t>3. CƠ HỘI VIỆC LÀM</a:t>
            </a:r>
            <a:endParaRPr lang="vi-VN" sz="35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38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333181" y="304800"/>
            <a:ext cx="6634480" cy="719455"/>
          </a:xfrm>
          <a:prstGeom prst="rect">
            <a:avLst/>
          </a:prstGeom>
        </p:spPr>
      </p:pic>
      <p:sp>
        <p:nvSpPr>
          <p:cNvPr id="2" name="TextBox 1"/>
          <p:cNvSpPr txBox="1"/>
          <p:nvPr/>
        </p:nvSpPr>
        <p:spPr>
          <a:xfrm>
            <a:off x="2297414" y="1295400"/>
            <a:ext cx="8851771" cy="1785104"/>
          </a:xfrm>
          <a:prstGeom prst="rect">
            <a:avLst/>
          </a:prstGeom>
          <a:noFill/>
        </p:spPr>
        <p:txBody>
          <a:bodyPr wrap="square" rtlCol="0">
            <a:spAutoFit/>
          </a:bodyPr>
          <a:lstStyle/>
          <a:p>
            <a:pPr>
              <a:spcBef>
                <a:spcPts val="600"/>
              </a:spcBef>
              <a:spcAft>
                <a:spcPts val="600"/>
              </a:spcAft>
            </a:pPr>
            <a:r>
              <a:rPr lang="en-US" sz="3000" b="1">
                <a:latin typeface="Tahoma" pitchFamily="34" charset="0"/>
                <a:ea typeface="Tahoma" pitchFamily="34" charset="0"/>
                <a:cs typeface="Tahoma" pitchFamily="34" charset="0"/>
              </a:rPr>
              <a:t>1. </a:t>
            </a:r>
            <a:r>
              <a:rPr lang="en-US" sz="3000" b="0">
                <a:latin typeface="Tahoma" pitchFamily="34" charset="0"/>
                <a:ea typeface="Tahoma" pitchFamily="34" charset="0"/>
                <a:cs typeface="Tahoma" pitchFamily="34" charset="0"/>
              </a:rPr>
              <a:t>Làm phần </a:t>
            </a:r>
            <a:r>
              <a:rPr lang="en-US" sz="3000" b="1">
                <a:latin typeface="Tahoma" pitchFamily="34" charset="0"/>
                <a:ea typeface="Tahoma" pitchFamily="34" charset="0"/>
                <a:cs typeface="Tahoma" pitchFamily="34" charset="0"/>
              </a:rPr>
              <a:t>VẬN DỤNG </a:t>
            </a:r>
            <a:r>
              <a:rPr lang="en-US" sz="3000" b="0">
                <a:latin typeface="Tahoma" pitchFamily="34" charset="0"/>
                <a:ea typeface="Tahoma" pitchFamily="34" charset="0"/>
                <a:cs typeface="Tahoma" pitchFamily="34" charset="0"/>
              </a:rPr>
              <a:t>(SGK trang 80) </a:t>
            </a:r>
          </a:p>
          <a:p>
            <a:pPr>
              <a:spcBef>
                <a:spcPts val="600"/>
              </a:spcBef>
              <a:spcAft>
                <a:spcPts val="600"/>
              </a:spcAft>
            </a:pPr>
            <a:r>
              <a:rPr lang="en-US" sz="3000" b="1">
                <a:latin typeface="Tahoma" pitchFamily="34" charset="0"/>
                <a:ea typeface="Tahoma" pitchFamily="34" charset="0"/>
                <a:cs typeface="Tahoma" pitchFamily="34" charset="0"/>
              </a:rPr>
              <a:t>2. </a:t>
            </a:r>
            <a:r>
              <a:rPr lang="en-US" sz="3000" b="0">
                <a:latin typeface="Tahoma" pitchFamily="34" charset="0"/>
                <a:ea typeface="Tahoma" pitchFamily="34" charset="0"/>
                <a:cs typeface="Tahoma" pitchFamily="34" charset="0"/>
              </a:rPr>
              <a:t>Xem tr</a:t>
            </a:r>
            <a:r>
              <a:rPr lang="vi-VN" sz="3000" b="0">
                <a:latin typeface="Tahoma" pitchFamily="34" charset="0"/>
                <a:ea typeface="Tahoma" pitchFamily="34" charset="0"/>
                <a:cs typeface="Tahoma" pitchFamily="34" charset="0"/>
              </a:rPr>
              <a:t>ước</a:t>
            </a:r>
            <a:r>
              <a:rPr lang="en-US" sz="3000" b="0">
                <a:latin typeface="Tahoma" pitchFamily="34" charset="0"/>
                <a:ea typeface="Tahoma" pitchFamily="34" charset="0"/>
                <a:cs typeface="Tahoma" pitchFamily="34" charset="0"/>
              </a:rPr>
              <a:t> bài 17 (SGK trang 81)</a:t>
            </a:r>
          </a:p>
          <a:p>
            <a:pPr>
              <a:spcBef>
                <a:spcPts val="600"/>
              </a:spcBef>
              <a:spcAft>
                <a:spcPts val="600"/>
              </a:spcAft>
            </a:pPr>
            <a:r>
              <a:rPr lang="en-US" sz="3000" b="1">
                <a:latin typeface="Tahoma" pitchFamily="34" charset="0"/>
                <a:ea typeface="Tahoma" pitchFamily="34" charset="0"/>
                <a:cs typeface="Tahoma" pitchFamily="34" charset="0"/>
              </a:rPr>
              <a:t>Quản trị cơ sở dữ liệu trên máy tính</a:t>
            </a:r>
          </a:p>
        </p:txBody>
      </p:sp>
    </p:spTree>
    <p:extLst>
      <p:ext uri="{BB962C8B-B14F-4D97-AF65-F5344CB8AC3E}">
        <p14:creationId xmlns:p14="http://schemas.microsoft.com/office/powerpoint/2010/main" val="69682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996055" y="152400"/>
            <a:ext cx="3776345" cy="719455"/>
          </a:xfrm>
          <a:prstGeom prst="rect">
            <a:avLst/>
          </a:prstGeom>
        </p:spPr>
      </p:pic>
      <p:sp>
        <p:nvSpPr>
          <p:cNvPr id="3" name="TextBox 2"/>
          <p:cNvSpPr txBox="1"/>
          <p:nvPr/>
        </p:nvSpPr>
        <p:spPr>
          <a:xfrm>
            <a:off x="990600" y="858078"/>
            <a:ext cx="10210800" cy="553998"/>
          </a:xfrm>
          <a:prstGeom prst="rect">
            <a:avLst/>
          </a:prstGeom>
          <a:noFill/>
        </p:spPr>
        <p:txBody>
          <a:bodyPr wrap="square" rtlCol="0">
            <a:spAutoFit/>
          </a:bodyPr>
          <a:lstStyle/>
          <a:p>
            <a:r>
              <a:rPr lang="en-US" sz="3000" b="0">
                <a:solidFill>
                  <a:srgbClr val="FF0000"/>
                </a:solidFill>
                <a:latin typeface="Tahoma" pitchFamily="34" charset="0"/>
                <a:ea typeface="Tahoma" pitchFamily="34" charset="0"/>
                <a:cs typeface="Tahoma" pitchFamily="34" charset="0"/>
              </a:rPr>
              <a:t>Các em làm 10 câu hỏi trắc nghiệm </a:t>
            </a:r>
            <a:r>
              <a:rPr lang="en-US" sz="3000" b="1">
                <a:solidFill>
                  <a:srgbClr val="FF0000"/>
                </a:solidFill>
                <a:latin typeface="Tahoma" pitchFamily="34" charset="0"/>
                <a:ea typeface="Tahoma" pitchFamily="34" charset="0"/>
                <a:cs typeface="Tahoma" pitchFamily="34" charset="0"/>
              </a:rPr>
              <a:t>Online</a:t>
            </a:r>
            <a:r>
              <a:rPr lang="en-US" sz="3000" b="0">
                <a:solidFill>
                  <a:srgbClr val="FF0000"/>
                </a:solidFill>
                <a:latin typeface="Tahoma" pitchFamily="34" charset="0"/>
                <a:ea typeface="Tahoma" pitchFamily="34" charset="0"/>
                <a:cs typeface="Tahoma" pitchFamily="34" charset="0"/>
              </a:rPr>
              <a:t> </a:t>
            </a:r>
            <a:r>
              <a:rPr lang="vi-VN" sz="3000" b="0">
                <a:solidFill>
                  <a:srgbClr val="FF0000"/>
                </a:solidFill>
                <a:latin typeface="Tahoma" pitchFamily="34" charset="0"/>
                <a:ea typeface="Tahoma" pitchFamily="34" charset="0"/>
                <a:cs typeface="Tahoma" pitchFamily="34" charset="0"/>
              </a:rPr>
              <a:t>để</a:t>
            </a:r>
            <a:r>
              <a:rPr lang="en-US" sz="3000" b="0">
                <a:solidFill>
                  <a:srgbClr val="FF0000"/>
                </a:solidFill>
                <a:latin typeface="Tahoma" pitchFamily="34" charset="0"/>
                <a:ea typeface="Tahoma" pitchFamily="34" charset="0"/>
                <a:cs typeface="Tahoma" pitchFamily="34" charset="0"/>
              </a:rPr>
              <a:t> củng cố bài.</a:t>
            </a:r>
          </a:p>
        </p:txBody>
      </p:sp>
      <p:sp>
        <p:nvSpPr>
          <p:cNvPr id="11" name="TextBox 10"/>
          <p:cNvSpPr txBox="1"/>
          <p:nvPr/>
        </p:nvSpPr>
        <p:spPr>
          <a:xfrm>
            <a:off x="228600" y="1460482"/>
            <a:ext cx="11812712" cy="2589812"/>
          </a:xfrm>
          <a:prstGeom prst="rect">
            <a:avLst/>
          </a:prstGeom>
          <a:noFill/>
        </p:spPr>
        <p:txBody>
          <a:bodyPr wrap="square" rtlCol="0">
            <a:spAutoFit/>
          </a:bodyPr>
          <a:lstStyle/>
          <a:p>
            <a:pPr algn="just">
              <a:lnSpc>
                <a:spcPct val="150000"/>
              </a:lnSpc>
            </a:pPr>
            <a:r>
              <a:rPr lang="en-US" sz="2800" b="1">
                <a:solidFill>
                  <a:srgbClr val="C00000"/>
                </a:solidFill>
                <a:latin typeface="Tahoma" pitchFamily="34" charset="0"/>
                <a:ea typeface="Tahoma" pitchFamily="34" charset="0"/>
                <a:cs typeface="Tahoma" pitchFamily="34" charset="0"/>
              </a:rPr>
              <a:t>1.</a:t>
            </a:r>
            <a:r>
              <a:rPr lang="en-US" sz="2800" b="1">
                <a:latin typeface="Tahoma" pitchFamily="34" charset="0"/>
                <a:ea typeface="Tahoma" pitchFamily="34" charset="0"/>
                <a:cs typeface="Tahoma" pitchFamily="34" charset="0"/>
              </a:rPr>
              <a:t> </a:t>
            </a:r>
            <a:r>
              <a:rPr lang="en-US" sz="2800" b="0">
                <a:latin typeface="Tahoma" pitchFamily="34" charset="0"/>
                <a:ea typeface="Tahoma" pitchFamily="34" charset="0"/>
                <a:cs typeface="Tahoma" pitchFamily="34" charset="0"/>
              </a:rPr>
              <a:t>Đ</a:t>
            </a:r>
            <a:r>
              <a:rPr lang="vi-VN" sz="2800" b="0">
                <a:latin typeface="Tahoma" pitchFamily="34" charset="0"/>
                <a:ea typeface="Tahoma" pitchFamily="34" charset="0"/>
                <a:cs typeface="Tahoma" pitchFamily="34" charset="0"/>
              </a:rPr>
              <a:t>ă</a:t>
            </a:r>
            <a:r>
              <a:rPr lang="en-US" sz="2800" b="0">
                <a:latin typeface="Tahoma" pitchFamily="34" charset="0"/>
                <a:ea typeface="Tahoma" pitchFamily="34" charset="0"/>
                <a:cs typeface="Tahoma" pitchFamily="34" charset="0"/>
              </a:rPr>
              <a:t>ng nhập vào trang </a:t>
            </a:r>
            <a:r>
              <a:rPr lang="en-US" sz="2800" b="1">
                <a:latin typeface="Tahoma" pitchFamily="34" charset="0"/>
                <a:ea typeface="Tahoma" pitchFamily="34" charset="0"/>
                <a:cs typeface="Tahoma" pitchFamily="34" charset="0"/>
              </a:rPr>
              <a:t>thaycai.net</a:t>
            </a:r>
          </a:p>
          <a:p>
            <a:pPr algn="just">
              <a:lnSpc>
                <a:spcPct val="150000"/>
              </a:lnSpc>
            </a:pPr>
            <a:r>
              <a:rPr lang="en-US" sz="2800" b="1">
                <a:solidFill>
                  <a:srgbClr val="C00000"/>
                </a:solidFill>
                <a:latin typeface="Tahoma" pitchFamily="34" charset="0"/>
                <a:ea typeface="Tahoma" pitchFamily="34" charset="0"/>
                <a:cs typeface="Tahoma" pitchFamily="34" charset="0"/>
              </a:rPr>
              <a:t>2. </a:t>
            </a:r>
            <a:r>
              <a:rPr lang="en-US" sz="2800" b="0">
                <a:latin typeface="Tahoma" pitchFamily="34" charset="0"/>
                <a:ea typeface="Tahoma" pitchFamily="34" charset="0"/>
                <a:cs typeface="Tahoma" pitchFamily="34" charset="0"/>
              </a:rPr>
              <a:t>Nháy chọn </a:t>
            </a:r>
            <a:r>
              <a:rPr lang="en-US" sz="2800" b="1">
                <a:latin typeface="Tahoma" pitchFamily="34" charset="0"/>
                <a:ea typeface="Tahoma" pitchFamily="34" charset="0"/>
                <a:cs typeface="Tahoma" pitchFamily="34" charset="0"/>
              </a:rPr>
              <a:t>Tin học 11</a:t>
            </a:r>
          </a:p>
          <a:p>
            <a:pPr marL="452438" indent="-452438" algn="just">
              <a:lnSpc>
                <a:spcPct val="150000"/>
              </a:lnSpc>
            </a:pPr>
            <a:r>
              <a:rPr lang="en-US" sz="2800" b="1">
                <a:solidFill>
                  <a:srgbClr val="C00000"/>
                </a:solidFill>
                <a:latin typeface="Tahoma" pitchFamily="34" charset="0"/>
                <a:ea typeface="Tahoma" pitchFamily="34" charset="0"/>
                <a:cs typeface="Tahoma" pitchFamily="34" charset="0"/>
              </a:rPr>
              <a:t>3. </a:t>
            </a:r>
            <a:r>
              <a:rPr lang="en-US" sz="2800" b="0">
                <a:latin typeface="Tahoma" pitchFamily="34" charset="0"/>
                <a:ea typeface="Tahoma" pitchFamily="34" charset="0"/>
                <a:cs typeface="Tahoma" pitchFamily="34" charset="0"/>
              </a:rPr>
              <a:t>Nháy chuột vào</a:t>
            </a:r>
            <a:r>
              <a:rPr lang="en-US" sz="2800">
                <a:latin typeface="Tahoma" pitchFamily="34" charset="0"/>
                <a:ea typeface="Tahoma" pitchFamily="34" charset="0"/>
                <a:cs typeface="Tahoma" pitchFamily="34" charset="0"/>
              </a:rPr>
              <a:t> </a:t>
            </a:r>
            <a:r>
              <a:rPr lang="vi-VN" sz="2800"/>
              <a:t>☛ </a:t>
            </a:r>
            <a:r>
              <a:rPr lang="vi-VN" sz="2800" b="1"/>
              <a:t>Trắc nghiệm</a:t>
            </a:r>
            <a:r>
              <a:rPr lang="vi-VN" sz="2800"/>
              <a:t> (từ bài 1 đến bài 31, mỗi bài 10 câu).</a:t>
            </a:r>
            <a:endParaRPr lang="en-US" sz="2800"/>
          </a:p>
          <a:p>
            <a:pPr marL="452438" indent="-452438" algn="just">
              <a:lnSpc>
                <a:spcPct val="150000"/>
              </a:lnSpc>
            </a:pPr>
            <a:r>
              <a:rPr lang="en-US" sz="2800" b="1">
                <a:solidFill>
                  <a:srgbClr val="C00000"/>
                </a:solidFill>
                <a:latin typeface="Tahoma" pitchFamily="34" charset="0"/>
                <a:ea typeface="Tahoma" pitchFamily="34" charset="0"/>
                <a:cs typeface="Tahoma" pitchFamily="34" charset="0"/>
              </a:rPr>
              <a:t>4. </a:t>
            </a:r>
            <a:r>
              <a:rPr lang="en-US" sz="2800" b="0">
                <a:latin typeface="Tahoma" pitchFamily="34" charset="0"/>
                <a:ea typeface="Tahoma" pitchFamily="34" charset="0"/>
                <a:cs typeface="Tahoma" pitchFamily="34" charset="0"/>
              </a:rPr>
              <a:t>Nháy chuột vào</a:t>
            </a:r>
            <a:r>
              <a:rPr lang="en-US" sz="2800">
                <a:latin typeface="Tahoma" pitchFamily="34" charset="0"/>
                <a:ea typeface="Tahoma" pitchFamily="34" charset="0"/>
                <a:cs typeface="Tahoma" pitchFamily="34" charset="0"/>
              </a:rPr>
              <a:t> </a:t>
            </a:r>
            <a:r>
              <a:rPr lang="vi-VN" sz="2800">
                <a:latin typeface="Tahoma" panose="020B0604030504040204" pitchFamily="34" charset="0"/>
                <a:ea typeface="Tahoma" panose="020B0604030504040204" pitchFamily="34" charset="0"/>
                <a:cs typeface="Tahoma" panose="020B0604030504040204" pitchFamily="34" charset="0"/>
              </a:rPr>
              <a:t>Trắc nghiệm: </a:t>
            </a:r>
            <a:r>
              <a:rPr lang="vi-VN" sz="2800" b="1">
                <a:latin typeface="Tahoma" panose="020B0604030504040204" pitchFamily="34" charset="0"/>
                <a:ea typeface="Tahoma" panose="020B0604030504040204" pitchFamily="34" charset="0"/>
                <a:cs typeface="Tahoma" panose="020B0604030504040204" pitchFamily="34" charset="0"/>
              </a:rPr>
              <a:t>Bài </a:t>
            </a:r>
            <a:r>
              <a:rPr lang="en-US" sz="2800" b="1">
                <a:latin typeface="Tahoma" panose="020B0604030504040204" pitchFamily="34" charset="0"/>
                <a:ea typeface="Tahoma" panose="020B0604030504040204" pitchFamily="34" charset="0"/>
                <a:cs typeface="Tahoma" panose="020B0604030504040204" pitchFamily="34" charset="0"/>
              </a:rPr>
              <a:t>16</a:t>
            </a:r>
            <a:r>
              <a:rPr lang="vi-VN" sz="2800">
                <a:latin typeface="Tahoma" panose="020B0604030504040204" pitchFamily="34" charset="0"/>
                <a:ea typeface="Tahoma" panose="020B0604030504040204" pitchFamily="34" charset="0"/>
                <a:cs typeface="Tahoma" panose="020B0604030504040204" pitchFamily="34" charset="0"/>
              </a:rPr>
              <a:t>-</a:t>
            </a:r>
            <a:r>
              <a:rPr lang="en-US" sz="2800">
                <a:latin typeface="Tahoma" pitchFamily="34" charset="0"/>
                <a:ea typeface="Tahoma" pitchFamily="34" charset="0"/>
                <a:cs typeface="Tahoma" pitchFamily="34" charset="0"/>
              </a:rPr>
              <a:t>Công việc quản trị cơ sở dữ liệu</a:t>
            </a:r>
            <a:endParaRPr lang="en-US" sz="2800" b="1" u="sng">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3371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861F2D-6675-9E62-9A19-490B73442275}"/>
              </a:ext>
            </a:extLst>
          </p:cNvPr>
          <p:cNvSpPr txBox="1"/>
          <p:nvPr/>
        </p:nvSpPr>
        <p:spPr>
          <a:xfrm>
            <a:off x="480767" y="411064"/>
            <a:ext cx="11274458" cy="3226589"/>
          </a:xfrm>
          <a:prstGeom prst="rect">
            <a:avLst/>
          </a:prstGeom>
          <a:noFill/>
        </p:spPr>
        <p:txBody>
          <a:bodyPr wrap="square">
            <a:spAutoFit/>
          </a:bodyPr>
          <a:lstStyle/>
          <a:p>
            <a:pPr algn="just">
              <a:lnSpc>
                <a:spcPct val="150000"/>
              </a:lnSpc>
              <a:tabLst>
                <a:tab pos="252095" algn="l"/>
              </a:tabLst>
            </a:pPr>
            <a:r>
              <a:rPr lang="en-US" sz="3500">
                <a:solidFill>
                  <a:srgbClr val="000000"/>
                </a:solidFill>
                <a:effectLst/>
                <a:latin typeface="Cambria" panose="02040503050406030204" pitchFamily="18" charset="0"/>
                <a:ea typeface="Times New Roman" panose="02020603050405020304" pitchFamily="18" charset="0"/>
              </a:rPr>
              <a:t>	</a:t>
            </a:r>
            <a:r>
              <a:rPr lang="vi-VN" sz="3500">
                <a:solidFill>
                  <a:srgbClr val="000000"/>
                </a:solidFill>
                <a:effectLst/>
                <a:latin typeface="Cambria" panose="02040503050406030204" pitchFamily="18" charset="0"/>
                <a:ea typeface="Times New Roman" panose="02020603050405020304" pitchFamily="18" charset="0"/>
              </a:rPr>
              <a:t>Ngoài ra, việc tạo ra các hướng dẫn sử dụng CSDL cho </a:t>
            </a:r>
            <a:r>
              <a:rPr lang="en-US" sz="3500">
                <a:solidFill>
                  <a:srgbClr val="000000"/>
                </a:solidFill>
                <a:effectLst/>
                <a:latin typeface="Cambria" panose="02040503050406030204" pitchFamily="18" charset="0"/>
                <a:ea typeface="Times New Roman" panose="02020603050405020304" pitchFamily="18" charset="0"/>
              </a:rPr>
              <a:t>người dùng</a:t>
            </a:r>
            <a:r>
              <a:rPr lang="vi-VN" sz="3500">
                <a:solidFill>
                  <a:srgbClr val="000000"/>
                </a:solidFill>
                <a:effectLst/>
                <a:latin typeface="Cambria" panose="02040503050406030204" pitchFamily="18" charset="0"/>
                <a:ea typeface="Times New Roman" panose="02020603050405020304" pitchFamily="18" charset="0"/>
              </a:rPr>
              <a:t> cũng là một phần quan trọng trong công tác quản trị CSDL. Điều này giúp đảm bảo </a:t>
            </a:r>
            <a:r>
              <a:rPr lang="en-US" sz="3500">
                <a:solidFill>
                  <a:srgbClr val="000000"/>
                </a:solidFill>
                <a:effectLst/>
                <a:latin typeface="Cambria" panose="02040503050406030204" pitchFamily="18" charset="0"/>
                <a:ea typeface="Times New Roman" panose="02020603050405020304" pitchFamily="18" charset="0"/>
              </a:rPr>
              <a:t>cho người dùng</a:t>
            </a:r>
            <a:r>
              <a:rPr lang="vi-VN" sz="3500">
                <a:solidFill>
                  <a:srgbClr val="000000"/>
                </a:solidFill>
                <a:effectLst/>
                <a:latin typeface="Cambria" panose="02040503050406030204" pitchFamily="18" charset="0"/>
                <a:ea typeface="Times New Roman" panose="02020603050405020304" pitchFamily="18" charset="0"/>
              </a:rPr>
              <a:t> có thể khai thác CSDL một cách hiệu quả và đồng nhất.</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0031655"/>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7B14E-577F-9CC2-CE9D-A4EFB0E87F9E}"/>
              </a:ext>
            </a:extLst>
          </p:cNvPr>
          <p:cNvSpPr txBox="1"/>
          <p:nvPr/>
        </p:nvSpPr>
        <p:spPr>
          <a:xfrm>
            <a:off x="461913" y="-122502"/>
            <a:ext cx="11283884" cy="6458243"/>
          </a:xfrm>
          <a:prstGeom prst="rect">
            <a:avLst/>
          </a:prstGeom>
          <a:noFill/>
        </p:spPr>
        <p:txBody>
          <a:bodyPr wrap="square">
            <a:spAutoFit/>
          </a:bodyPr>
          <a:lstStyle/>
          <a:p>
            <a:pPr algn="just">
              <a:lnSpc>
                <a:spcPct val="150000"/>
              </a:lnSpc>
              <a:tabLst>
                <a:tab pos="252095" algn="l"/>
              </a:tabLst>
            </a:pPr>
            <a:r>
              <a:rPr lang="vi-VN" sz="3500" b="1">
                <a:solidFill>
                  <a:srgbClr val="00B0F0"/>
                </a:solidFill>
                <a:effectLst/>
                <a:latin typeface="Cambria" panose="02040503050406030204" pitchFamily="18" charset="0"/>
                <a:ea typeface="Times New Roman" panose="02020603050405020304" pitchFamily="18" charset="0"/>
              </a:rPr>
              <a:t>1. NHÀ QUẢN TRỊ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b="1">
                <a:solidFill>
                  <a:srgbClr val="000000"/>
                </a:solidFill>
                <a:effectLst/>
                <a:latin typeface="Cambria" panose="02040503050406030204" pitchFamily="18" charset="0"/>
                <a:ea typeface="Times New Roman" panose="02020603050405020304" pitchFamily="18" charset="0"/>
              </a:rPr>
              <a:t>Hoạt động 1 </a:t>
            </a:r>
            <a:r>
              <a:rPr lang="en-US" sz="3500" b="1">
                <a:solidFill>
                  <a:srgbClr val="000000"/>
                </a:solidFill>
                <a:effectLst/>
                <a:latin typeface="Cambria" panose="02040503050406030204" pitchFamily="18" charset="0"/>
                <a:ea typeface="Times New Roman" panose="02020603050405020304" pitchFamily="18" charset="0"/>
              </a:rPr>
              <a:t>(</a:t>
            </a:r>
            <a:r>
              <a:rPr lang="vi-VN" sz="3500" b="1">
                <a:solidFill>
                  <a:srgbClr val="000000"/>
                </a:solidFill>
                <a:effectLst/>
                <a:latin typeface="Cambria" panose="02040503050406030204" pitchFamily="18" charset="0"/>
                <a:ea typeface="Times New Roman" panose="02020603050405020304" pitchFamily="18" charset="0"/>
              </a:rPr>
              <a:t>trang 77</a:t>
            </a:r>
            <a:r>
              <a:rPr lang="en-US" sz="3500" b="1">
                <a:solidFill>
                  <a:srgbClr val="000000"/>
                </a:solidFill>
                <a:effectLst/>
                <a:latin typeface="Cambria" panose="02040503050406030204" pitchFamily="18" charset="0"/>
                <a:ea typeface="Times New Roman" panose="02020603050405020304" pitchFamily="18" charset="0"/>
              </a:rPr>
              <a:t>):</a:t>
            </a: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Quản trị cơ sở dữ liệu là gì?</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Quản trị là hoạt động hỗ trợ song song với một hoạt động cơ bản</a:t>
            </a:r>
            <a:r>
              <a:rPr lang="en-US" sz="3500">
                <a:solidFill>
                  <a:srgbClr val="000000"/>
                </a:solidFill>
                <a:effectLst/>
                <a:latin typeface="Cambria" panose="02040503050406030204" pitchFamily="18" charset="0"/>
                <a:ea typeface="Times New Roman" panose="02020603050405020304" pitchFamily="18" charset="0"/>
              </a:rPr>
              <a:t> để thực hiện tốt nhất hoạt động cơ bản</a:t>
            </a:r>
            <a:r>
              <a:rPr lang="vi-VN" sz="3500">
                <a:solidFill>
                  <a:srgbClr val="000000"/>
                </a:solidFill>
                <a:effectLst/>
                <a:latin typeface="Cambria" panose="02040503050406030204" pitchFamily="18" charset="0"/>
                <a:ea typeface="Times New Roman" panose="02020603050405020304" pitchFamily="18" charset="0"/>
              </a:rPr>
              <a:t>. Ví dụ, nếu hoạt động cơ bản là làm phần mềm thì quản trị dự án phần mềm sẽ là điều phối nhân lực, thiết bị, tài chính, giám sát tiến độ và chất lượng để làm ra phần mềm tốt, chi phí hợp lí và đúng thời hạn. </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15747"/>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860AD9-7A76-3ADD-582C-8DA983F02DBB}"/>
              </a:ext>
            </a:extLst>
          </p:cNvPr>
          <p:cNvSpPr txBox="1"/>
          <p:nvPr/>
        </p:nvSpPr>
        <p:spPr>
          <a:xfrm>
            <a:off x="461914" y="411427"/>
            <a:ext cx="11283884" cy="2418675"/>
          </a:xfrm>
          <a:prstGeom prst="rect">
            <a:avLst/>
          </a:prstGeom>
          <a:noFill/>
        </p:spPr>
        <p:txBody>
          <a:bodyPr wrap="square">
            <a:spAutoFit/>
          </a:bodyPr>
          <a:lstStyle/>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Nếu hoạt động cơ bản là khai thác các CSDL phục vụ tin học thì theo em, hoạt động quản trị CSDL tương ứng gồm những công việc gì?</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830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02131F-E6C8-6680-1B30-DFA5FCF4E9D8}"/>
              </a:ext>
            </a:extLst>
          </p:cNvPr>
          <p:cNvSpPr txBox="1"/>
          <p:nvPr/>
        </p:nvSpPr>
        <p:spPr>
          <a:xfrm>
            <a:off x="556181" y="-108487"/>
            <a:ext cx="11104776" cy="5650329"/>
          </a:xfrm>
          <a:prstGeom prst="rect">
            <a:avLst/>
          </a:prstGeom>
          <a:noFill/>
        </p:spPr>
        <p:txBody>
          <a:bodyPr wrap="square">
            <a:spAutoFit/>
          </a:bodyPr>
          <a:lstStyle/>
          <a:p>
            <a:pPr algn="ctr">
              <a:lnSpc>
                <a:spcPct val="150000"/>
              </a:lnSpc>
              <a:tabLst>
                <a:tab pos="252095" algn="l"/>
              </a:tabLst>
            </a:pPr>
            <a:r>
              <a:rPr lang="en-US" sz="3500" b="1" u="sng">
                <a:solidFill>
                  <a:srgbClr val="000000"/>
                </a:solidFill>
                <a:effectLst/>
                <a:latin typeface="Cambria" panose="02040503050406030204" pitchFamily="18" charset="0"/>
                <a:ea typeface="Times New Roman" panose="02020603050405020304" pitchFamily="18" charset="0"/>
              </a:rPr>
              <a:t>Gợi ý trả lời</a:t>
            </a:r>
            <a:r>
              <a:rPr lang="en-US" sz="3500" b="1">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Hoạt động quản trị CSDL tương ứng gồm những công việc</a:t>
            </a:r>
            <a:r>
              <a:rPr lang="en-US" sz="3500">
                <a:solidFill>
                  <a:srgbClr val="000000"/>
                </a:solidFill>
                <a:effectLst/>
                <a:latin typeface="Cambria" panose="02040503050406030204" pitchFamily="18" charset="0"/>
                <a:ea typeface="Times New Roman" panose="02020603050405020304" pitchFamily="18" charset="0"/>
              </a:rPr>
              <a:t> sau</a:t>
            </a:r>
            <a:r>
              <a:rPr lang="vi-VN"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a:t>
            </a:r>
            <a:r>
              <a:rPr lang="en-US" sz="3500">
                <a:solidFill>
                  <a:srgbClr val="000000"/>
                </a:solidFill>
                <a:effectLst/>
                <a:latin typeface="Cambria" panose="02040503050406030204" pitchFamily="18" charset="0"/>
                <a:ea typeface="Times New Roman" panose="02020603050405020304" pitchFamily="18" charset="0"/>
              </a:rPr>
              <a:t>Thiết lập và điều chỉnh CSDL.</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Đảm bảo tài nguyên cho các hoạt động CSDL</a:t>
            </a:r>
            <a:r>
              <a:rPr lang="en-US"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 Đảm bảo an toàn, </a:t>
            </a:r>
            <a:r>
              <a:rPr lang="en-US" sz="3500">
                <a:solidFill>
                  <a:srgbClr val="000000"/>
                </a:solidFill>
                <a:effectLst/>
                <a:latin typeface="Cambria" panose="02040503050406030204" pitchFamily="18" charset="0"/>
                <a:ea typeface="Times New Roman" panose="02020603050405020304" pitchFamily="18" charset="0"/>
              </a:rPr>
              <a:t>an ninh</a:t>
            </a:r>
            <a:r>
              <a:rPr lang="vi-VN" sz="3500">
                <a:solidFill>
                  <a:srgbClr val="000000"/>
                </a:solidFill>
                <a:effectLst/>
                <a:latin typeface="Cambria" panose="02040503050406030204" pitchFamily="18" charset="0"/>
                <a:ea typeface="Times New Roman" panose="02020603050405020304" pitchFamily="18" charset="0"/>
              </a:rPr>
              <a:t>.</a:t>
            </a:r>
            <a:endParaRPr lang="vi-VN" sz="3500">
              <a:effectLst/>
              <a:latin typeface="Times New Roman" panose="02020603050405020304" pitchFamily="18" charset="0"/>
              <a:ea typeface="Times New Roman" panose="02020603050405020304" pitchFamily="18" charset="0"/>
            </a:endParaRPr>
          </a:p>
          <a:p>
            <a:pPr algn="just">
              <a:lnSpc>
                <a:spcPct val="150000"/>
              </a:lnSpc>
              <a:tabLst>
                <a:tab pos="252095" algn="l"/>
              </a:tabLst>
            </a:pPr>
            <a:r>
              <a:rPr lang="vi-VN" sz="3500">
                <a:solidFill>
                  <a:srgbClr val="000000"/>
                </a:solidFill>
                <a:effectLst/>
                <a:latin typeface="Cambria" panose="02040503050406030204" pitchFamily="18" charset="0"/>
                <a:ea typeface="Times New Roman" panose="02020603050405020304" pitchFamily="18" charset="0"/>
              </a:rPr>
              <a:t>	</a:t>
            </a:r>
            <a:r>
              <a:rPr lang="en-US" sz="3500">
                <a:solidFill>
                  <a:srgbClr val="000000"/>
                </a:solidFill>
                <a:effectLst/>
                <a:latin typeface="Cambria" panose="02040503050406030204" pitchFamily="18" charset="0"/>
                <a:ea typeface="Times New Roman" panose="02020603050405020304" pitchFamily="18" charset="0"/>
              </a:rPr>
              <a:t>- Nâng cấp công nghệ.</a:t>
            </a:r>
            <a:endParaRPr lang="vi-VN" sz="35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4424120"/>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F49834-9D55-F137-8E0E-4EC89B73CFB3}"/>
              </a:ext>
            </a:extLst>
          </p:cNvPr>
          <p:cNvSpPr txBox="1"/>
          <p:nvPr/>
        </p:nvSpPr>
        <p:spPr>
          <a:xfrm>
            <a:off x="480768" y="2000097"/>
            <a:ext cx="11236750" cy="3236976"/>
          </a:xfrm>
          <a:prstGeom prst="rect">
            <a:avLst/>
          </a:prstGeom>
          <a:noFill/>
        </p:spPr>
        <p:txBody>
          <a:bodyPr wrap="square">
            <a:spAutoFit/>
          </a:bodyPr>
          <a:lstStyle/>
          <a:p>
            <a:pPr algn="just">
              <a:lnSpc>
                <a:spcPct val="150000"/>
              </a:lnSpc>
              <a:tabLst>
                <a:tab pos="252095" algn="l"/>
              </a:tabLst>
            </a:pPr>
            <a:r>
              <a:rPr lang="nl-NL" sz="3500">
                <a:effectLst/>
                <a:latin typeface="Cambria" panose="02040503050406030204" pitchFamily="18" charset="0"/>
                <a:ea typeface="Times New Roman" panose="02020603050405020304" pitchFamily="18" charset="0"/>
                <a:cs typeface="Times New Roman" panose="02020603050405020304" pitchFamily="18" charset="0"/>
              </a:rPr>
              <a:t>Theo quy định về ngành nghề, người thực thi hoạt động quản trị CSDL được gọi là nhà QTCSDL mà trong thực tế thường được gọi đơn giản là người QTCSDL. Nhà QTCSDL có những nhiệm vụ chính sau:</a:t>
            </a:r>
            <a:endParaRPr lang="vi-VN" sz="3500">
              <a:effectLst/>
              <a:latin typeface="Calibri" panose="020F050202020403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DEDC48C7-4BC1-2278-7B9E-8C2813CB1C3E}"/>
              </a:ext>
            </a:extLst>
          </p:cNvPr>
          <p:cNvPicPr>
            <a:picLocks noChangeAspect="1"/>
          </p:cNvPicPr>
          <p:nvPr/>
        </p:nvPicPr>
        <p:blipFill>
          <a:blip r:embed="rId2"/>
          <a:stretch>
            <a:fillRect/>
          </a:stretch>
        </p:blipFill>
        <p:spPr>
          <a:xfrm>
            <a:off x="257666" y="348541"/>
            <a:ext cx="1790700" cy="1781175"/>
          </a:xfrm>
          <a:prstGeom prst="rect">
            <a:avLst/>
          </a:prstGeom>
        </p:spPr>
      </p:pic>
    </p:spTree>
    <p:extLst>
      <p:ext uri="{BB962C8B-B14F-4D97-AF65-F5344CB8AC3E}">
        <p14:creationId xmlns:p14="http://schemas.microsoft.com/office/powerpoint/2010/main" val="3628081062"/>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2472</Words>
  <Application>Microsoft Office PowerPoint</Application>
  <PresentationFormat>Widescreen</PresentationFormat>
  <Paragraphs>125</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Cambria</vt:lpstr>
      <vt:lpstr>Symbol</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23</cp:revision>
  <dcterms:created xsi:type="dcterms:W3CDTF">2023-08-29T07:01:28Z</dcterms:created>
  <dcterms:modified xsi:type="dcterms:W3CDTF">2024-10-22T10:48:20Z</dcterms:modified>
</cp:coreProperties>
</file>