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80" r:id="rId3"/>
    <p:sldId id="257" r:id="rId4"/>
    <p:sldId id="258" r:id="rId5"/>
    <p:sldId id="381" r:id="rId6"/>
    <p:sldId id="259" r:id="rId7"/>
    <p:sldId id="260" r:id="rId8"/>
    <p:sldId id="382" r:id="rId9"/>
    <p:sldId id="384" r:id="rId10"/>
    <p:sldId id="383" r:id="rId11"/>
    <p:sldId id="385" r:id="rId12"/>
    <p:sldId id="403" r:id="rId13"/>
    <p:sldId id="386" r:id="rId14"/>
    <p:sldId id="387" r:id="rId15"/>
    <p:sldId id="404" r:id="rId16"/>
    <p:sldId id="388" r:id="rId17"/>
    <p:sldId id="389" r:id="rId18"/>
    <p:sldId id="390" r:id="rId19"/>
    <p:sldId id="391" r:id="rId20"/>
    <p:sldId id="392" r:id="rId21"/>
    <p:sldId id="393" r:id="rId22"/>
    <p:sldId id="394" r:id="rId23"/>
    <p:sldId id="395" r:id="rId24"/>
    <p:sldId id="405" r:id="rId25"/>
    <p:sldId id="396" r:id="rId26"/>
    <p:sldId id="397" r:id="rId27"/>
    <p:sldId id="406" r:id="rId28"/>
    <p:sldId id="399" r:id="rId29"/>
    <p:sldId id="400" r:id="rId30"/>
    <p:sldId id="401" r:id="rId31"/>
    <p:sldId id="402" r:id="rId32"/>
    <p:sldId id="317" r:id="rId33"/>
    <p:sldId id="315" r:id="rId34"/>
    <p:sldId id="3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E33460E-3E93-46FA-918D-C5C66D8DEED5}">
          <p14:sldIdLst>
            <p14:sldId id="256"/>
            <p14:sldId id="380"/>
            <p14:sldId id="257"/>
            <p14:sldId id="258"/>
            <p14:sldId id="381"/>
            <p14:sldId id="259"/>
            <p14:sldId id="260"/>
            <p14:sldId id="382"/>
            <p14:sldId id="384"/>
            <p14:sldId id="383"/>
            <p14:sldId id="385"/>
            <p14:sldId id="403"/>
            <p14:sldId id="386"/>
            <p14:sldId id="387"/>
            <p14:sldId id="404"/>
            <p14:sldId id="388"/>
            <p14:sldId id="389"/>
            <p14:sldId id="390"/>
            <p14:sldId id="391"/>
            <p14:sldId id="392"/>
            <p14:sldId id="393"/>
            <p14:sldId id="394"/>
            <p14:sldId id="395"/>
            <p14:sldId id="405"/>
            <p14:sldId id="396"/>
            <p14:sldId id="397"/>
            <p14:sldId id="406"/>
            <p14:sldId id="399"/>
            <p14:sldId id="400"/>
            <p14:sldId id="401"/>
            <p14:sldId id="402"/>
            <p14:sldId id="317"/>
            <p14:sldId id="315"/>
            <p14:sldId id="3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ậu Văn" initials="HV" lastIdx="1" clrIdx="0">
    <p:extLst>
      <p:ext uri="{19B8F6BF-5375-455C-9EA6-DF929625EA0E}">
        <p15:presenceInfo xmlns:p15="http://schemas.microsoft.com/office/powerpoint/2012/main" userId="8c639e38b7f602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16T15:28:10.458"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51831-0CF7-4861-8ED3-7C5F93AF330A}"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D8040-ECFB-49E2-95A9-5F0146C67B6E}" type="slidenum">
              <a:rPr lang="en-US" smtClean="0"/>
              <a:t>‹#›</a:t>
            </a:fld>
            <a:endParaRPr lang="en-US"/>
          </a:p>
        </p:txBody>
      </p:sp>
    </p:spTree>
    <p:extLst>
      <p:ext uri="{BB962C8B-B14F-4D97-AF65-F5344CB8AC3E}">
        <p14:creationId xmlns:p14="http://schemas.microsoft.com/office/powerpoint/2010/main" val="27818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61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7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040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4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10/22/2024</a:t>
            </a:fld>
            <a:endParaRPr/>
          </a:p>
        </p:txBody>
      </p:sp>
    </p:spTree>
    <p:extLst>
      <p:ext uri="{BB962C8B-B14F-4D97-AF65-F5344CB8AC3E}">
        <p14:creationId xmlns:p14="http://schemas.microsoft.com/office/powerpoint/2010/main" val="278418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6000" r="-16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0" y="6493335"/>
            <a:ext cx="12192000" cy="369332"/>
          </a:xfrm>
          <a:prstGeom prst="rect">
            <a:avLst/>
          </a:prstGeom>
          <a:solidFill>
            <a:schemeClr val="tx1"/>
          </a:solidFill>
        </p:spPr>
        <p:txBody>
          <a:bodyPr wrap="square" rtlCol="0">
            <a:spAutoFit/>
          </a:bodyPr>
          <a:lstStyle/>
          <a:p>
            <a:pPr algn="ctr"/>
            <a:r>
              <a:rPr lang="en-US">
                <a:ln>
                  <a:noFill/>
                </a:ln>
                <a:solidFill>
                  <a:srgbClr val="00B050"/>
                </a:solidFill>
              </a:rPr>
              <a:t>Website: thaycai.net	Youtube: Thầy</a:t>
            </a:r>
            <a:r>
              <a:rPr lang="en-US" baseline="0">
                <a:ln>
                  <a:noFill/>
                </a:ln>
                <a:solidFill>
                  <a:srgbClr val="00B050"/>
                </a:solidFill>
              </a:rPr>
              <a:t> Cải-Quốc Thái-An Giang</a:t>
            </a:r>
            <a:endParaRPr lang="en-US">
              <a:ln>
                <a:noFill/>
              </a:ln>
              <a:solidFill>
                <a:srgbClr val="00B050"/>
              </a:solidFill>
            </a:endParaRPr>
          </a:p>
        </p:txBody>
      </p:sp>
    </p:spTree>
    <p:extLst>
      <p:ext uri="{BB962C8B-B14F-4D97-AF65-F5344CB8AC3E}">
        <p14:creationId xmlns:p14="http://schemas.microsoft.com/office/powerpoint/2010/main" val="378866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F6D742-6A37-46DD-34A7-60D07368A8F3}"/>
              </a:ext>
            </a:extLst>
          </p:cNvPr>
          <p:cNvPicPr>
            <a:picLocks noChangeAspect="1"/>
          </p:cNvPicPr>
          <p:nvPr/>
        </p:nvPicPr>
        <p:blipFill>
          <a:blip r:embed="rId3"/>
          <a:stretch>
            <a:fillRect/>
          </a:stretch>
        </p:blipFill>
        <p:spPr>
          <a:xfrm>
            <a:off x="0" y="567683"/>
            <a:ext cx="12192000" cy="1655559"/>
          </a:xfrm>
          <a:prstGeom prst="rect">
            <a:avLst/>
          </a:prstGeom>
        </p:spPr>
      </p:pic>
      <p:pic>
        <p:nvPicPr>
          <p:cNvPr id="4" name="Picture 3"/>
          <p:cNvPicPr>
            <a:picLocks noChangeAspect="1"/>
          </p:cNvPicPr>
          <p:nvPr/>
        </p:nvPicPr>
        <p:blipFill>
          <a:blip r:embed="rId4"/>
          <a:stretch>
            <a:fillRect/>
          </a:stretch>
        </p:blipFill>
        <p:spPr>
          <a:xfrm>
            <a:off x="4431926" y="2828108"/>
            <a:ext cx="3328147" cy="2743200"/>
          </a:xfrm>
          <a:prstGeom prst="rect">
            <a:avLst/>
          </a:prstGeom>
        </p:spPr>
      </p:pic>
    </p:spTree>
    <p:extLst>
      <p:ext uri="{BB962C8B-B14F-4D97-AF65-F5344CB8AC3E}">
        <p14:creationId xmlns:p14="http://schemas.microsoft.com/office/powerpoint/2010/main" val="9475228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E4AD88-5C04-12EA-52A9-0483EE37036C}"/>
              </a:ext>
            </a:extLst>
          </p:cNvPr>
          <p:cNvPicPr>
            <a:picLocks noChangeAspect="1"/>
          </p:cNvPicPr>
          <p:nvPr/>
        </p:nvPicPr>
        <p:blipFill>
          <a:blip r:embed="rId2"/>
          <a:stretch>
            <a:fillRect/>
          </a:stretch>
        </p:blipFill>
        <p:spPr>
          <a:xfrm>
            <a:off x="548056" y="500564"/>
            <a:ext cx="11163023" cy="4366075"/>
          </a:xfrm>
          <a:prstGeom prst="rect">
            <a:avLst/>
          </a:prstGeom>
        </p:spPr>
      </p:pic>
    </p:spTree>
    <p:extLst>
      <p:ext uri="{BB962C8B-B14F-4D97-AF65-F5344CB8AC3E}">
        <p14:creationId xmlns:p14="http://schemas.microsoft.com/office/powerpoint/2010/main" val="7765663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CC6FBF-0FBC-DE51-EA6A-7437DFAA9FFD}"/>
              </a:ext>
            </a:extLst>
          </p:cNvPr>
          <p:cNvSpPr txBox="1"/>
          <p:nvPr/>
        </p:nvSpPr>
        <p:spPr>
          <a:xfrm>
            <a:off x="1783715" y="1607021"/>
            <a:ext cx="9920605" cy="1700187"/>
          </a:xfrm>
          <a:prstGeom prst="rect">
            <a:avLst/>
          </a:prstGeom>
          <a:solidFill>
            <a:schemeClr val="accent6">
              <a:lumMod val="40000"/>
              <a:lumOff val="60000"/>
            </a:schemeClr>
          </a:solidFill>
        </p:spPr>
        <p:txBody>
          <a:bodyPr wrap="square" lIns="180000" tIns="0" rIns="180000" bIns="180000">
            <a:spAutoFit/>
          </a:bodyPr>
          <a:lstStyle/>
          <a:p>
            <a:pPr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1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65</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Hãy chỉ ra các cột của bảng </a:t>
            </a:r>
            <a:r>
              <a:rPr lang="vi-VN" sz="3500" b="1">
                <a:solidFill>
                  <a:srgbClr val="000000"/>
                </a:solidFill>
                <a:effectLst/>
                <a:latin typeface="Cambria" panose="02040503050406030204" pitchFamily="18" charset="0"/>
                <a:ea typeface="Times New Roman" panose="02020603050405020304" pitchFamily="18" charset="0"/>
              </a:rPr>
              <a:t>Bản nhạc</a:t>
            </a:r>
            <a:r>
              <a:rPr lang="vi-VN"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196335D7-3D6B-CE4B-DC49-E70EEEFD5F51}"/>
              </a:ext>
            </a:extLst>
          </p:cNvPr>
          <p:cNvPicPr>
            <a:picLocks noChangeAspect="1"/>
          </p:cNvPicPr>
          <p:nvPr/>
        </p:nvPicPr>
        <p:blipFill>
          <a:blip r:embed="rId2"/>
          <a:stretch>
            <a:fillRect/>
          </a:stretch>
        </p:blipFill>
        <p:spPr>
          <a:xfrm>
            <a:off x="329565" y="169227"/>
            <a:ext cx="1454150" cy="1439545"/>
          </a:xfrm>
          <a:prstGeom prst="rect">
            <a:avLst/>
          </a:prstGeom>
        </p:spPr>
      </p:pic>
    </p:spTree>
    <p:extLst>
      <p:ext uri="{BB962C8B-B14F-4D97-AF65-F5344CB8AC3E}">
        <p14:creationId xmlns:p14="http://schemas.microsoft.com/office/powerpoint/2010/main" val="79902393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0BE0D-3A70-6A79-3D67-5FA08B5CEC5E}"/>
              </a:ext>
            </a:extLst>
          </p:cNvPr>
          <p:cNvPicPr>
            <a:picLocks noChangeAspect="1"/>
          </p:cNvPicPr>
          <p:nvPr/>
        </p:nvPicPr>
        <p:blipFill>
          <a:blip r:embed="rId2"/>
          <a:stretch>
            <a:fillRect/>
          </a:stretch>
        </p:blipFill>
        <p:spPr>
          <a:xfrm>
            <a:off x="2318372" y="555430"/>
            <a:ext cx="7140261" cy="5330361"/>
          </a:xfrm>
          <a:prstGeom prst="rect">
            <a:avLst/>
          </a:prstGeom>
        </p:spPr>
      </p:pic>
    </p:spTree>
    <p:extLst>
      <p:ext uri="{BB962C8B-B14F-4D97-AF65-F5344CB8AC3E}">
        <p14:creationId xmlns:p14="http://schemas.microsoft.com/office/powerpoint/2010/main" val="38080710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33AFF-74FA-6106-65A4-09300B0FA415}"/>
              </a:ext>
            </a:extLst>
          </p:cNvPr>
          <p:cNvSpPr txBox="1"/>
          <p:nvPr/>
        </p:nvSpPr>
        <p:spPr>
          <a:xfrm>
            <a:off x="2944305" y="412837"/>
            <a:ext cx="6096000" cy="4034502"/>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Các cột của bảng Bản nhạc:</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Mid</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Aid</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TenBN</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171105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80">
                                          <p:stCondLst>
                                            <p:cond delay="0"/>
                                          </p:stCondLst>
                                        </p:cTn>
                                        <p:tgtEl>
                                          <p:spTgt spid="3">
                                            <p:txEl>
                                              <p:pRg st="3" end="3"/>
                                            </p:txEl>
                                          </p:spTgt>
                                        </p:tgtEl>
                                      </p:cBhvr>
                                    </p:animEffect>
                                    <p:anim calcmode="lin" valueType="num">
                                      <p:cBhvr>
                                        <p:cTn id="3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3" end="3"/>
                                            </p:txEl>
                                          </p:spTgt>
                                        </p:tgtEl>
                                      </p:cBhvr>
                                      <p:to x="100000" y="60000"/>
                                    </p:animScale>
                                    <p:animScale>
                                      <p:cBhvr>
                                        <p:cTn id="44" dur="166" decel="50000">
                                          <p:stCondLst>
                                            <p:cond delay="676"/>
                                          </p:stCondLst>
                                        </p:cTn>
                                        <p:tgtEl>
                                          <p:spTgt spid="3">
                                            <p:txEl>
                                              <p:pRg st="3" end="3"/>
                                            </p:txEl>
                                          </p:spTgt>
                                        </p:tgtEl>
                                      </p:cBhvr>
                                      <p:to x="100000" y="100000"/>
                                    </p:animScale>
                                    <p:animScale>
                                      <p:cBhvr>
                                        <p:cTn id="45" dur="26">
                                          <p:stCondLst>
                                            <p:cond delay="1312"/>
                                          </p:stCondLst>
                                        </p:cTn>
                                        <p:tgtEl>
                                          <p:spTgt spid="3">
                                            <p:txEl>
                                              <p:pRg st="3" end="3"/>
                                            </p:txEl>
                                          </p:spTgt>
                                        </p:tgtEl>
                                      </p:cBhvr>
                                      <p:to x="100000" y="80000"/>
                                    </p:animScale>
                                    <p:animScale>
                                      <p:cBhvr>
                                        <p:cTn id="46" dur="166" decel="50000">
                                          <p:stCondLst>
                                            <p:cond delay="1338"/>
                                          </p:stCondLst>
                                        </p:cTn>
                                        <p:tgtEl>
                                          <p:spTgt spid="3">
                                            <p:txEl>
                                              <p:pRg st="3" end="3"/>
                                            </p:txEl>
                                          </p:spTgt>
                                        </p:tgtEl>
                                      </p:cBhvr>
                                      <p:to x="100000" y="100000"/>
                                    </p:animScale>
                                    <p:animScale>
                                      <p:cBhvr>
                                        <p:cTn id="47" dur="26">
                                          <p:stCondLst>
                                            <p:cond delay="1642"/>
                                          </p:stCondLst>
                                        </p:cTn>
                                        <p:tgtEl>
                                          <p:spTgt spid="3">
                                            <p:txEl>
                                              <p:pRg st="3" end="3"/>
                                            </p:txEl>
                                          </p:spTgt>
                                        </p:tgtEl>
                                      </p:cBhvr>
                                      <p:to x="100000" y="90000"/>
                                    </p:animScale>
                                    <p:animScale>
                                      <p:cBhvr>
                                        <p:cTn id="48" dur="166" decel="50000">
                                          <p:stCondLst>
                                            <p:cond delay="1668"/>
                                          </p:stCondLst>
                                        </p:cTn>
                                        <p:tgtEl>
                                          <p:spTgt spid="3">
                                            <p:txEl>
                                              <p:pRg st="3" end="3"/>
                                            </p:txEl>
                                          </p:spTgt>
                                        </p:tgtEl>
                                      </p:cBhvr>
                                      <p:to x="100000" y="100000"/>
                                    </p:animScale>
                                    <p:animScale>
                                      <p:cBhvr>
                                        <p:cTn id="49" dur="26">
                                          <p:stCondLst>
                                            <p:cond delay="1808"/>
                                          </p:stCondLst>
                                        </p:cTn>
                                        <p:tgtEl>
                                          <p:spTgt spid="3">
                                            <p:txEl>
                                              <p:pRg st="3" end="3"/>
                                            </p:txEl>
                                          </p:spTgt>
                                        </p:tgtEl>
                                      </p:cBhvr>
                                      <p:to x="100000" y="95000"/>
                                    </p:animScale>
                                    <p:animScale>
                                      <p:cBhvr>
                                        <p:cTn id="50" dur="166" decel="50000">
                                          <p:stCondLst>
                                            <p:cond delay="1834"/>
                                          </p:stCondLst>
                                        </p:cTn>
                                        <p:tgtEl>
                                          <p:spTgt spid="3">
                                            <p:txEl>
                                              <p:pRg st="3" end="3"/>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C7BCBC-0619-5646-7129-7A27389E87C3}"/>
              </a:ext>
            </a:extLst>
          </p:cNvPr>
          <p:cNvSpPr txBox="1"/>
          <p:nvPr/>
        </p:nvSpPr>
        <p:spPr>
          <a:xfrm>
            <a:off x="1783715" y="1604530"/>
            <a:ext cx="9906840" cy="1700187"/>
          </a:xfrm>
          <a:prstGeom prst="rect">
            <a:avLst/>
          </a:prstGeom>
          <a:solidFill>
            <a:schemeClr val="accent6">
              <a:lumMod val="40000"/>
              <a:lumOff val="60000"/>
            </a:schemeClr>
          </a:solidFill>
        </p:spPr>
        <p:txBody>
          <a:bodyPr wrap="square" lIns="180000" tIns="0" rIns="180000" bIns="180000">
            <a:spAutoFit/>
          </a:bodyPr>
          <a:lstStyle/>
          <a:p>
            <a:pPr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2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65</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Bảng </a:t>
            </a:r>
            <a:r>
              <a:rPr lang="vi-VN" sz="3500" b="1">
                <a:solidFill>
                  <a:srgbClr val="000000"/>
                </a:solidFill>
                <a:effectLst/>
                <a:latin typeface="Cambria" panose="02040503050406030204" pitchFamily="18" charset="0"/>
                <a:ea typeface="Times New Roman" panose="02020603050405020304" pitchFamily="18" charset="0"/>
              </a:rPr>
              <a:t>Bản thu âm</a:t>
            </a:r>
            <a:r>
              <a:rPr lang="vi-VN" sz="3500">
                <a:solidFill>
                  <a:srgbClr val="000000"/>
                </a:solidFill>
                <a:effectLst/>
                <a:latin typeface="Cambria" panose="02040503050406030204" pitchFamily="18" charset="0"/>
                <a:ea typeface="Times New Roman" panose="02020603050405020304" pitchFamily="18" charset="0"/>
              </a:rPr>
              <a:t> và bảng </a:t>
            </a:r>
            <a:r>
              <a:rPr lang="vi-VN" sz="3500" b="1">
                <a:solidFill>
                  <a:srgbClr val="000000"/>
                </a:solidFill>
                <a:effectLst/>
                <a:latin typeface="Cambria" panose="02040503050406030204" pitchFamily="18" charset="0"/>
                <a:ea typeface="Times New Roman" panose="02020603050405020304" pitchFamily="18" charset="0"/>
              </a:rPr>
              <a:t>Ca sĩ</a:t>
            </a:r>
            <a:r>
              <a:rPr lang="vi-VN" sz="3500">
                <a:solidFill>
                  <a:srgbClr val="000000"/>
                </a:solidFill>
                <a:effectLst/>
                <a:latin typeface="Cambria" panose="02040503050406030204" pitchFamily="18" charset="0"/>
                <a:ea typeface="Times New Roman" panose="02020603050405020304" pitchFamily="18" charset="0"/>
              </a:rPr>
              <a:t> có chung thuộc tính nào?</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69A0388B-3623-9F1C-8C18-4E335F7A5589}"/>
              </a:ext>
            </a:extLst>
          </p:cNvPr>
          <p:cNvPicPr>
            <a:picLocks noChangeAspect="1"/>
          </p:cNvPicPr>
          <p:nvPr/>
        </p:nvPicPr>
        <p:blipFill>
          <a:blip r:embed="rId2"/>
          <a:stretch>
            <a:fillRect/>
          </a:stretch>
        </p:blipFill>
        <p:spPr>
          <a:xfrm>
            <a:off x="329565" y="169227"/>
            <a:ext cx="1454150" cy="1439545"/>
          </a:xfrm>
          <a:prstGeom prst="rect">
            <a:avLst/>
          </a:prstGeom>
        </p:spPr>
      </p:pic>
    </p:spTree>
    <p:extLst>
      <p:ext uri="{BB962C8B-B14F-4D97-AF65-F5344CB8AC3E}">
        <p14:creationId xmlns:p14="http://schemas.microsoft.com/office/powerpoint/2010/main" val="63165579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3E98FD-9C80-ECC8-81C3-BEDF0931DB1E}"/>
              </a:ext>
            </a:extLst>
          </p:cNvPr>
          <p:cNvPicPr>
            <a:picLocks noChangeAspect="1"/>
          </p:cNvPicPr>
          <p:nvPr/>
        </p:nvPicPr>
        <p:blipFill>
          <a:blip r:embed="rId2"/>
          <a:stretch>
            <a:fillRect/>
          </a:stretch>
        </p:blipFill>
        <p:spPr>
          <a:xfrm>
            <a:off x="2822444" y="558631"/>
            <a:ext cx="6321556" cy="4675621"/>
          </a:xfrm>
          <a:prstGeom prst="rect">
            <a:avLst/>
          </a:prstGeom>
        </p:spPr>
      </p:pic>
    </p:spTree>
    <p:extLst>
      <p:ext uri="{BB962C8B-B14F-4D97-AF65-F5344CB8AC3E}">
        <p14:creationId xmlns:p14="http://schemas.microsoft.com/office/powerpoint/2010/main" val="172196763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0FA907-D045-AD83-8A07-B59A7FDAC7C5}"/>
              </a:ext>
            </a:extLst>
          </p:cNvPr>
          <p:cNvSpPr txBox="1"/>
          <p:nvPr/>
        </p:nvSpPr>
        <p:spPr>
          <a:xfrm>
            <a:off x="2708636" y="385635"/>
            <a:ext cx="6303390" cy="2418675"/>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Bảng </a:t>
            </a:r>
            <a:r>
              <a:rPr lang="vi-VN" sz="3500" b="1">
                <a:solidFill>
                  <a:srgbClr val="000000"/>
                </a:solidFill>
                <a:effectLst/>
                <a:latin typeface="Cambria" panose="02040503050406030204" pitchFamily="18" charset="0"/>
                <a:ea typeface="Times New Roman" panose="02020603050405020304" pitchFamily="18" charset="0"/>
              </a:rPr>
              <a:t>Bản thu âm</a:t>
            </a:r>
            <a:r>
              <a:rPr lang="vi-VN" sz="3500">
                <a:solidFill>
                  <a:srgbClr val="000000"/>
                </a:solidFill>
                <a:effectLst/>
                <a:latin typeface="Cambria" panose="02040503050406030204" pitchFamily="18" charset="0"/>
                <a:ea typeface="Times New Roman" panose="02020603050405020304" pitchFamily="18" charset="0"/>
              </a:rPr>
              <a:t> và bảng </a:t>
            </a:r>
            <a:r>
              <a:rPr lang="vi-VN" sz="3500" b="1">
                <a:solidFill>
                  <a:srgbClr val="000000"/>
                </a:solidFill>
                <a:effectLst/>
                <a:latin typeface="Cambria" panose="02040503050406030204" pitchFamily="18" charset="0"/>
                <a:ea typeface="Times New Roman" panose="02020603050405020304" pitchFamily="18" charset="0"/>
              </a:rPr>
              <a:t>Ca sĩ</a:t>
            </a:r>
            <a:r>
              <a:rPr lang="vi-VN" sz="3500">
                <a:solidFill>
                  <a:srgbClr val="000000"/>
                </a:solidFill>
                <a:effectLst/>
                <a:latin typeface="Cambria" panose="02040503050406030204" pitchFamily="18" charset="0"/>
                <a:ea typeface="Times New Roman" panose="02020603050405020304" pitchFamily="18" charset="0"/>
              </a:rPr>
              <a:t> có chung thuộc tính </a:t>
            </a:r>
            <a:r>
              <a:rPr lang="vi-VN" sz="3500" b="1">
                <a:solidFill>
                  <a:srgbClr val="000000"/>
                </a:solidFill>
                <a:effectLst/>
                <a:latin typeface="Cambria" panose="02040503050406030204" pitchFamily="18" charset="0"/>
                <a:ea typeface="Times New Roman" panose="02020603050405020304" pitchFamily="18" charset="0"/>
              </a:rPr>
              <a:t>Sid</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994957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29B8F0-C53D-8B25-C611-142B9EC0E307}"/>
              </a:ext>
            </a:extLst>
          </p:cNvPr>
          <p:cNvSpPr txBox="1"/>
          <p:nvPr/>
        </p:nvSpPr>
        <p:spPr>
          <a:xfrm>
            <a:off x="499622" y="413160"/>
            <a:ext cx="11217896" cy="5660717"/>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MỘT SỐ THUẬT NGỮ, KHÁI NIỆM LIÊN QUAN</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a) Bản ghi, trường</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 Mỗi hàng của bảng được gọi là </a:t>
            </a:r>
            <a:r>
              <a:rPr lang="nl-NL" sz="3500" i="1">
                <a:effectLst/>
                <a:latin typeface="Cambria" panose="02040503050406030204" pitchFamily="18" charset="0"/>
                <a:ea typeface="Times New Roman" panose="02020603050405020304" pitchFamily="18" charset="0"/>
                <a:cs typeface="Times New Roman" panose="02020603050405020304" pitchFamily="18" charset="0"/>
              </a:rPr>
              <a:t>bản ghi</a:t>
            </a:r>
            <a:r>
              <a:rPr lang="nl-NL" sz="3500">
                <a:effectLst/>
                <a:latin typeface="Cambria" panose="02040503050406030204" pitchFamily="18" charset="0"/>
                <a:ea typeface="Times New Roman" panose="02020603050405020304" pitchFamily="18" charset="0"/>
                <a:cs typeface="Times New Roman" panose="02020603050405020304" pitchFamily="18" charset="0"/>
              </a:rPr>
              <a:t> (record), là tập hợp các thông tin về một đối tượng cụ thể được quản lí trong bảng. </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 Mỗi cột trong bảng được gọi là </a:t>
            </a:r>
            <a:r>
              <a:rPr lang="nl-NL" sz="3500" i="1">
                <a:effectLst/>
                <a:latin typeface="Cambria" panose="02040503050406030204" pitchFamily="18" charset="0"/>
                <a:ea typeface="Times New Roman" panose="02020603050405020304" pitchFamily="18" charset="0"/>
                <a:cs typeface="Times New Roman" panose="02020603050405020304" pitchFamily="18" charset="0"/>
              </a:rPr>
              <a:t>trường</a:t>
            </a:r>
            <a:r>
              <a:rPr lang="nl-NL" sz="3500">
                <a:effectLst/>
                <a:latin typeface="Cambria" panose="02040503050406030204" pitchFamily="18" charset="0"/>
                <a:ea typeface="Times New Roman" panose="02020603050405020304" pitchFamily="18" charset="0"/>
                <a:cs typeface="Times New Roman" panose="02020603050405020304" pitchFamily="18" charset="0"/>
              </a:rPr>
              <a:t> (field) thể hiện </a:t>
            </a:r>
            <a:r>
              <a:rPr lang="nl-NL" sz="3500" i="1">
                <a:effectLst/>
                <a:latin typeface="Cambria" panose="02040503050406030204" pitchFamily="18" charset="0"/>
                <a:ea typeface="Times New Roman" panose="02020603050405020304" pitchFamily="18" charset="0"/>
                <a:cs typeface="Times New Roman" panose="02020603050405020304" pitchFamily="18" charset="0"/>
              </a:rPr>
              <a:t>thuộc tính</a:t>
            </a:r>
            <a:r>
              <a:rPr lang="nl-NL" sz="3500">
                <a:effectLst/>
                <a:latin typeface="Cambria" panose="02040503050406030204" pitchFamily="18" charset="0"/>
                <a:ea typeface="Times New Roman" panose="02020603050405020304" pitchFamily="18" charset="0"/>
                <a:cs typeface="Times New Roman" panose="02020603050405020304" pitchFamily="18" charset="0"/>
              </a:rPr>
              <a:t> của đối tượng được quản lý trong bảng.</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3580700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F06C60-59C3-8385-D7AF-B7EBE7EB21BB}"/>
              </a:ext>
            </a:extLst>
          </p:cNvPr>
          <p:cNvSpPr txBox="1"/>
          <p:nvPr/>
        </p:nvSpPr>
        <p:spPr>
          <a:xfrm>
            <a:off x="471340" y="16287"/>
            <a:ext cx="11236750" cy="5862695"/>
          </a:xfrm>
          <a:prstGeom prst="rect">
            <a:avLst/>
          </a:prstGeom>
          <a:noFill/>
        </p:spPr>
        <p:txBody>
          <a:bodyPr wrap="square">
            <a:spAutoFit/>
          </a:bodyPr>
          <a:lstStyle/>
          <a:p>
            <a:pPr algn="just">
              <a:lnSpc>
                <a:spcPct val="12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b) Khóa chính</a:t>
            </a:r>
            <a:endParaRPr lang="vi-VN" sz="3500">
              <a:effectLst/>
              <a:latin typeface="Calibri" panose="020F0502020204030204" pitchFamily="34" charset="0"/>
              <a:ea typeface="Calibri" panose="020F0502020204030204" pitchFamily="34" charset="0"/>
            </a:endParaRPr>
          </a:p>
          <a:p>
            <a:pPr algn="just">
              <a:lnSpc>
                <a:spcPct val="12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Mỗi bảng có thể có một hay một nhóm trường mà giá trị của chúng tại các bản ghi không trùng nhau, xác định duy nhất một bản ghi, nói cách khác là bộ giá trị của chúng cho phép xác định phân biệt các bản ghi của trường. Trường hay nhóm trường ấy được gọi là khóa của bảng.</a:t>
            </a:r>
            <a:endParaRPr lang="vi-VN" sz="3500">
              <a:effectLst/>
              <a:latin typeface="Calibri" panose="020F0502020204030204" pitchFamily="34" charset="0"/>
              <a:ea typeface="Calibri" panose="020F0502020204030204" pitchFamily="34" charset="0"/>
            </a:endParaRPr>
          </a:p>
          <a:p>
            <a:pPr algn="just">
              <a:lnSpc>
                <a:spcPct val="12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Một bảng có thể có nhiều khóa. Người ta có thể chọn (chỉ định) một khóa trong các khóa đó làm </a:t>
            </a:r>
            <a:r>
              <a:rPr lang="nl-NL" sz="3500" i="1">
                <a:effectLst/>
                <a:latin typeface="Cambria" panose="02040503050406030204" pitchFamily="18" charset="0"/>
                <a:ea typeface="Times New Roman" panose="02020603050405020304" pitchFamily="18" charset="0"/>
                <a:cs typeface="Times New Roman" panose="02020603050405020304" pitchFamily="18" charset="0"/>
              </a:rPr>
              <a:t>khóa chính</a:t>
            </a:r>
            <a:r>
              <a:rPr lang="nl-NL" sz="3500">
                <a:effectLst/>
                <a:latin typeface="Cambria" panose="02040503050406030204" pitchFamily="18" charset="0"/>
                <a:ea typeface="Times New Roman" panose="02020603050405020304" pitchFamily="18" charset="0"/>
                <a:cs typeface="Times New Roman" panose="02020603050405020304" pitchFamily="18" charset="0"/>
              </a:rPr>
              <a:t> của bảng và thường chọn khóa có số trường ít nhất.</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6062432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847FA-85F2-0F39-B331-33909CFF924A}"/>
              </a:ext>
            </a:extLst>
          </p:cNvPr>
          <p:cNvSpPr txBox="1"/>
          <p:nvPr/>
        </p:nvSpPr>
        <p:spPr>
          <a:xfrm>
            <a:off x="471340" y="414772"/>
            <a:ext cx="11236750" cy="2429063"/>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c) Khóa ngoài</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Khóa ngoài của một bảng là trường hay nhóm trường làm khóa chính ở một bảng khác.</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5400590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37DA125-55CC-D427-2A73-46F770A47DF6}"/>
              </a:ext>
            </a:extLst>
          </p:cNvPr>
          <p:cNvSpPr/>
          <p:nvPr/>
        </p:nvSpPr>
        <p:spPr>
          <a:xfrm>
            <a:off x="538153" y="388371"/>
            <a:ext cx="11180082" cy="5407369"/>
          </a:xfrm>
          <a:prstGeom prst="roundRect">
            <a:avLst>
              <a:gd name="adj" fmla="val 7360"/>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tIns="0">
            <a:spAutoFit/>
          </a:bodyPr>
          <a:lstStyle/>
          <a:p>
            <a:pPr marL="357188" algn="just">
              <a:lnSpc>
                <a:spcPct val="120000"/>
              </a:lnSpc>
            </a:pPr>
            <a:r>
              <a:rPr lang="vi-VN" sz="3500" dirty="0">
                <a:solidFill>
                  <a:srgbClr val="000000"/>
                </a:solidFill>
                <a:effectLst/>
                <a:latin typeface="Cambria" panose="02040503050406030204" pitchFamily="18" charset="0"/>
                <a:ea typeface="Times New Roman" panose="02020603050405020304" pitchFamily="18" charset="0"/>
              </a:rPr>
              <a:t>Trong bài trước các em đã biết khái niệm CSDL. Đã có khá nhiều mô hình CSDL khác nhau. Từ những năm 1970, Edgar Frank Co</a:t>
            </a:r>
            <a:r>
              <a:rPr lang="en-US" sz="3500" dirty="0">
                <a:solidFill>
                  <a:srgbClr val="000000"/>
                </a:solidFill>
                <a:effectLst/>
                <a:latin typeface="Cambria" panose="02040503050406030204" pitchFamily="18" charset="0"/>
                <a:ea typeface="Times New Roman" panose="02020603050405020304" pitchFamily="18" charset="0"/>
              </a:rPr>
              <a:t>dd</a:t>
            </a:r>
            <a:r>
              <a:rPr lang="vi-VN" sz="3500" dirty="0">
                <a:solidFill>
                  <a:srgbClr val="000000"/>
                </a:solidFill>
                <a:effectLst/>
                <a:latin typeface="Cambria" panose="02040503050406030204" pitchFamily="18" charset="0"/>
                <a:ea typeface="Times New Roman" panose="02020603050405020304" pitchFamily="18" charset="0"/>
              </a:rPr>
              <a:t> (1923-2003) đã đề xuất mô hình CSDL quan hệ. Mô hình này nhanh chóng trở thành mô hình được dùng phổ biến nhất, nó xuất hiện trong hầu khắp các ứng dụng quản lí, kể cả trong các ứng dụng </a:t>
            </a:r>
            <a:r>
              <a:rPr lang="en-US" sz="3500" dirty="0" err="1">
                <a:solidFill>
                  <a:srgbClr val="000000"/>
                </a:solidFill>
                <a:effectLst/>
                <a:latin typeface="Cambria" panose="02040503050406030204" pitchFamily="18" charset="0"/>
                <a:ea typeface="Times New Roman" panose="02020603050405020304" pitchFamily="18" charset="0"/>
              </a:rPr>
              <a:t>thư</a:t>
            </a:r>
            <a:r>
              <a:rPr lang="en-US" sz="3500" dirty="0">
                <a:solidFill>
                  <a:srgbClr val="000000"/>
                </a:solidFill>
                <a:effectLst/>
                <a:latin typeface="Cambria" panose="02040503050406030204" pitchFamily="18" charset="0"/>
                <a:ea typeface="Times New Roman" panose="02020603050405020304" pitchFamily="18" charset="0"/>
              </a:rPr>
              <a:t> </a:t>
            </a:r>
            <a:r>
              <a:rPr lang="en-US" sz="3500" dirty="0" err="1">
                <a:solidFill>
                  <a:srgbClr val="000000"/>
                </a:solidFill>
                <a:effectLst/>
                <a:latin typeface="Cambria" panose="02040503050406030204" pitchFamily="18" charset="0"/>
                <a:ea typeface="Times New Roman" panose="02020603050405020304" pitchFamily="18" charset="0"/>
              </a:rPr>
              <a:t>tín</a:t>
            </a:r>
            <a:r>
              <a:rPr lang="vi-VN" sz="3500" dirty="0">
                <a:solidFill>
                  <a:srgbClr val="000000"/>
                </a:solidFill>
                <a:effectLst/>
                <a:latin typeface="Cambria" panose="02040503050406030204" pitchFamily="18" charset="0"/>
                <a:ea typeface="Times New Roman" panose="02020603050405020304" pitchFamily="18" charset="0"/>
              </a:rPr>
              <a:t> điện tử, mạng xã hội…Vậy mô hình </a:t>
            </a:r>
            <a:r>
              <a:rPr lang="en-US" sz="3500" dirty="0">
                <a:solidFill>
                  <a:srgbClr val="000000"/>
                </a:solidFill>
                <a:effectLst/>
                <a:latin typeface="Cambria" panose="02040503050406030204" pitchFamily="18" charset="0"/>
                <a:ea typeface="Times New Roman" panose="02020603050405020304" pitchFamily="18" charset="0"/>
              </a:rPr>
              <a:t>CSDL </a:t>
            </a:r>
            <a:r>
              <a:rPr lang="en-US" sz="3500" dirty="0" err="1">
                <a:solidFill>
                  <a:srgbClr val="000000"/>
                </a:solidFill>
                <a:effectLst/>
                <a:latin typeface="Cambria" panose="02040503050406030204" pitchFamily="18" charset="0"/>
                <a:ea typeface="Times New Roman" panose="02020603050405020304" pitchFamily="18" charset="0"/>
              </a:rPr>
              <a:t>quan</a:t>
            </a:r>
            <a:r>
              <a:rPr lang="en-US" sz="3500" dirty="0">
                <a:solidFill>
                  <a:srgbClr val="000000"/>
                </a:solidFill>
                <a:effectLst/>
                <a:latin typeface="Cambria" panose="02040503050406030204" pitchFamily="18" charset="0"/>
                <a:ea typeface="Times New Roman" panose="02020603050405020304" pitchFamily="18" charset="0"/>
              </a:rPr>
              <a:t> </a:t>
            </a:r>
            <a:r>
              <a:rPr lang="en-US" sz="3500" dirty="0" err="1">
                <a:solidFill>
                  <a:srgbClr val="000000"/>
                </a:solidFill>
                <a:effectLst/>
                <a:latin typeface="Cambria" panose="02040503050406030204" pitchFamily="18" charset="0"/>
                <a:ea typeface="Times New Roman" panose="02020603050405020304" pitchFamily="18" charset="0"/>
              </a:rPr>
              <a:t>hệ</a:t>
            </a:r>
            <a:r>
              <a:rPr lang="vi-VN" sz="3500" dirty="0">
                <a:solidFill>
                  <a:srgbClr val="000000"/>
                </a:solidFill>
                <a:effectLst/>
                <a:latin typeface="Cambria" panose="02040503050406030204" pitchFamily="18" charset="0"/>
                <a:ea typeface="Times New Roman" panose="02020603050405020304" pitchFamily="18" charset="0"/>
              </a:rPr>
              <a:t> là gì?</a:t>
            </a:r>
            <a:endParaRPr lang="vi-VN" sz="35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1F2C1186-F824-94A3-2B85-600B1D31FA0A}"/>
              </a:ext>
            </a:extLst>
          </p:cNvPr>
          <p:cNvPicPr/>
          <p:nvPr/>
        </p:nvPicPr>
        <p:blipFill>
          <a:blip r:embed="rId2">
            <a:extLst>
              <a:ext uri="{28A0092B-C50C-407E-A947-70E740481C1C}">
                <a14:useLocalDpi xmlns:a14="http://schemas.microsoft.com/office/drawing/2010/main" val="0"/>
              </a:ext>
            </a:extLst>
          </a:blip>
          <a:stretch>
            <a:fillRect/>
          </a:stretch>
        </p:blipFill>
        <p:spPr>
          <a:xfrm>
            <a:off x="195262" y="228397"/>
            <a:ext cx="842622" cy="810664"/>
          </a:xfrm>
          <a:prstGeom prst="rect">
            <a:avLst/>
          </a:prstGeom>
        </p:spPr>
      </p:pic>
    </p:spTree>
    <p:extLst>
      <p:ext uri="{BB962C8B-B14F-4D97-AF65-F5344CB8AC3E}">
        <p14:creationId xmlns:p14="http://schemas.microsoft.com/office/powerpoint/2010/main" val="427772868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58B533-AA32-3985-0308-A9505331CA50}"/>
              </a:ext>
            </a:extLst>
          </p:cNvPr>
          <p:cNvSpPr txBox="1"/>
          <p:nvPr/>
        </p:nvSpPr>
        <p:spPr>
          <a:xfrm>
            <a:off x="471339" y="414010"/>
            <a:ext cx="11227324" cy="3236976"/>
          </a:xfrm>
          <a:prstGeom prst="rect">
            <a:avLst/>
          </a:prstGeom>
          <a:noFill/>
        </p:spPr>
        <p:txBody>
          <a:bodyPr wrap="square">
            <a:spAutoFit/>
          </a:bodyPr>
          <a:lstStyle/>
          <a:p>
            <a:pPr algn="just">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d) Liên kết dữ liệu</a:t>
            </a:r>
            <a:endParaRPr lang="vi-VN" sz="3500">
              <a:effectLst/>
              <a:latin typeface="Calibri" panose="020F0502020204030204" pitchFamily="34" charset="0"/>
              <a:ea typeface="Calibri" panose="020F0502020204030204" pitchFamily="34" charset="0"/>
            </a:endParaRPr>
          </a:p>
          <a:p>
            <a:pPr algn="just">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Có thể dùng khóa ngoài của bảng để thực hiện ghép nối dữ liệu hai bảng với nhau. Người ta gọi việc ghép nối như thế là liên kết (</a:t>
            </a:r>
            <a:r>
              <a:rPr lang="nl-NL" sz="3500" b="1">
                <a:effectLst/>
                <a:latin typeface="Cambria" panose="02040503050406030204" pitchFamily="18" charset="0"/>
                <a:ea typeface="Times New Roman" panose="02020603050405020304" pitchFamily="18" charset="0"/>
                <a:cs typeface="Times New Roman" panose="02020603050405020304" pitchFamily="18" charset="0"/>
              </a:rPr>
              <a:t>join</a:t>
            </a:r>
            <a:r>
              <a:rPr lang="nl-NL" sz="3500">
                <a:effectLst/>
                <a:latin typeface="Cambria" panose="02040503050406030204" pitchFamily="18" charset="0"/>
                <a:ea typeface="Times New Roman" panose="02020603050405020304" pitchFamily="18" charset="0"/>
                <a:cs typeface="Times New Roman" panose="02020603050405020304" pitchFamily="18" charset="0"/>
              </a:rPr>
              <a:t>) dữ liệu theo khóa.</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43681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BF9691-201D-2A57-A9D2-AAD1CB9C497D}"/>
              </a:ext>
            </a:extLst>
          </p:cNvPr>
          <p:cNvPicPr>
            <a:picLocks noChangeAspect="1"/>
          </p:cNvPicPr>
          <p:nvPr/>
        </p:nvPicPr>
        <p:blipFill>
          <a:blip r:embed="rId2"/>
          <a:stretch>
            <a:fillRect/>
          </a:stretch>
        </p:blipFill>
        <p:spPr>
          <a:xfrm>
            <a:off x="537514" y="517771"/>
            <a:ext cx="11126088" cy="3592114"/>
          </a:xfrm>
          <a:prstGeom prst="rect">
            <a:avLst/>
          </a:prstGeom>
        </p:spPr>
      </p:pic>
    </p:spTree>
    <p:extLst>
      <p:ext uri="{BB962C8B-B14F-4D97-AF65-F5344CB8AC3E}">
        <p14:creationId xmlns:p14="http://schemas.microsoft.com/office/powerpoint/2010/main" val="13843639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B6FFF-FA57-8C8E-44F4-373DFB15BFB1}"/>
              </a:ext>
            </a:extLst>
          </p:cNvPr>
          <p:cNvSpPr txBox="1"/>
          <p:nvPr/>
        </p:nvSpPr>
        <p:spPr>
          <a:xfrm>
            <a:off x="490193" y="414656"/>
            <a:ext cx="11217897" cy="5660717"/>
          </a:xfrm>
          <a:prstGeom prst="rect">
            <a:avLst/>
          </a:prstGeom>
          <a:noFill/>
        </p:spPr>
        <p:txBody>
          <a:bodyPr wrap="square">
            <a:spAutoFit/>
          </a:bodyPr>
          <a:lstStyle/>
          <a:p>
            <a:pPr>
              <a:lnSpc>
                <a:spcPct val="150000"/>
              </a:lnSpc>
              <a:tabLst>
                <a:tab pos="252095" algn="l"/>
              </a:tabLst>
            </a:pPr>
            <a:r>
              <a:rPr lang="nl-NL" sz="35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e) Các trường và dữ liệu</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Mỗi trường trong bảng có cùng một kiểu dữ liệu, chúng được gọi là kiểu dữ liệu của trường.</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Việc xác định kiểu dữ liệu của trường nhằm mục đích:</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 Hạn chế việc lãng phí dung lượng lưu trữ dữ liệu.</a:t>
            </a:r>
            <a:endParaRPr lang="vi-VN" sz="3500">
              <a:effectLst/>
              <a:latin typeface="Calibri" panose="020F0502020204030204" pitchFamily="34" charset="0"/>
              <a:ea typeface="Calibri" panose="020F0502020204030204" pitchFamily="34" charset="0"/>
            </a:endParaRPr>
          </a:p>
          <a:p>
            <a:pPr>
              <a:lnSpc>
                <a:spcPct val="150000"/>
              </a:lnSpc>
              <a:tabLst>
                <a:tab pos="252095" algn="l"/>
              </a:tabLst>
            </a:pPr>
            <a:r>
              <a:rPr lang="nl-NL" sz="3500">
                <a:effectLst/>
                <a:latin typeface="Cambria" panose="02040503050406030204" pitchFamily="18" charset="0"/>
                <a:ea typeface="Times New Roman" panose="02020603050405020304" pitchFamily="18" charset="0"/>
                <a:cs typeface="Times New Roman" panose="02020603050405020304" pitchFamily="18" charset="0"/>
              </a:rPr>
              <a:t>	- Kiểm soát tính đúng đắn về lôgic của dữ liệu được nhập vào bảng.</a:t>
            </a:r>
            <a:endParaRPr lang="vi-VN" sz="35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8725335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16B756-5DE1-1F74-B7E4-6E372CBA7171}"/>
              </a:ext>
            </a:extLst>
          </p:cNvPr>
          <p:cNvSpPr txBox="1"/>
          <p:nvPr/>
        </p:nvSpPr>
        <p:spPr>
          <a:xfrm>
            <a:off x="1783715" y="1598095"/>
            <a:ext cx="9887175" cy="1700187"/>
          </a:xfrm>
          <a:prstGeom prst="rect">
            <a:avLst/>
          </a:prstGeom>
          <a:solidFill>
            <a:schemeClr val="accent6">
              <a:lumMod val="40000"/>
              <a:lumOff val="60000"/>
            </a:schemeClr>
          </a:solidFill>
        </p:spPr>
        <p:txBody>
          <a:bodyPr wrap="square" lIns="180000" tIns="0" rIns="180000" bIns="180000">
            <a:spAutoFit/>
          </a:bodyPr>
          <a:lstStyle/>
          <a:p>
            <a:pPr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1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68</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Hãy chỉ ra khoá chính của bảng </a:t>
            </a:r>
            <a:r>
              <a:rPr lang="vi-VN" sz="3500" b="1">
                <a:solidFill>
                  <a:srgbClr val="000000"/>
                </a:solidFill>
                <a:effectLst/>
                <a:latin typeface="Cambria" panose="02040503050406030204" pitchFamily="18" charset="0"/>
                <a:ea typeface="Times New Roman" panose="02020603050405020304" pitchFamily="18" charset="0"/>
              </a:rPr>
              <a:t>Ca sĩ</a:t>
            </a:r>
            <a:r>
              <a:rPr lang="vi-VN" sz="3500">
                <a:solidFill>
                  <a:srgbClr val="000000"/>
                </a:solidFill>
                <a:effectLst/>
                <a:latin typeface="Cambria" panose="02040503050406030204" pitchFamily="18" charset="0"/>
                <a:ea typeface="Times New Roman" panose="02020603050405020304" pitchFamily="18" charset="0"/>
              </a:rPr>
              <a:t> và bảng </a:t>
            </a:r>
            <a:r>
              <a:rPr lang="vi-VN" sz="3500" b="1">
                <a:solidFill>
                  <a:srgbClr val="000000"/>
                </a:solidFill>
                <a:effectLst/>
                <a:latin typeface="Cambria" panose="02040503050406030204" pitchFamily="18" charset="0"/>
                <a:ea typeface="Times New Roman" panose="02020603050405020304" pitchFamily="18" charset="0"/>
              </a:rPr>
              <a:t>Bản nhạc</a:t>
            </a:r>
            <a:r>
              <a:rPr lang="vi-VN"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5D643777-B929-401C-38F3-971203AE9155}"/>
              </a:ext>
            </a:extLst>
          </p:cNvPr>
          <p:cNvPicPr>
            <a:picLocks noChangeAspect="1"/>
          </p:cNvPicPr>
          <p:nvPr/>
        </p:nvPicPr>
        <p:blipFill>
          <a:blip r:embed="rId2"/>
          <a:stretch>
            <a:fillRect/>
          </a:stretch>
        </p:blipFill>
        <p:spPr>
          <a:xfrm>
            <a:off x="329565" y="169227"/>
            <a:ext cx="1454150" cy="1439545"/>
          </a:xfrm>
          <a:prstGeom prst="rect">
            <a:avLst/>
          </a:prstGeom>
        </p:spPr>
      </p:pic>
    </p:spTree>
    <p:extLst>
      <p:ext uri="{BB962C8B-B14F-4D97-AF65-F5344CB8AC3E}">
        <p14:creationId xmlns:p14="http://schemas.microsoft.com/office/powerpoint/2010/main" val="9803691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027018-759D-F80C-9834-F14FFCF6EFCC}"/>
              </a:ext>
            </a:extLst>
          </p:cNvPr>
          <p:cNvPicPr>
            <a:picLocks noChangeAspect="1"/>
          </p:cNvPicPr>
          <p:nvPr/>
        </p:nvPicPr>
        <p:blipFill>
          <a:blip r:embed="rId2"/>
          <a:stretch>
            <a:fillRect/>
          </a:stretch>
        </p:blipFill>
        <p:spPr>
          <a:xfrm>
            <a:off x="1403549" y="842600"/>
            <a:ext cx="9392270" cy="4439127"/>
          </a:xfrm>
          <a:prstGeom prst="rect">
            <a:avLst/>
          </a:prstGeom>
        </p:spPr>
      </p:pic>
    </p:spTree>
    <p:extLst>
      <p:ext uri="{BB962C8B-B14F-4D97-AF65-F5344CB8AC3E}">
        <p14:creationId xmlns:p14="http://schemas.microsoft.com/office/powerpoint/2010/main" val="11939086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E2EDD-7AB7-F498-1C01-F7DED3EFF3A9}"/>
              </a:ext>
            </a:extLst>
          </p:cNvPr>
          <p:cNvSpPr txBox="1"/>
          <p:nvPr/>
        </p:nvSpPr>
        <p:spPr>
          <a:xfrm>
            <a:off x="1520857" y="925482"/>
            <a:ext cx="8358434" cy="2418675"/>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Khoá chính của bảng </a:t>
            </a:r>
            <a:r>
              <a:rPr lang="vi-VN" sz="3500" b="1">
                <a:solidFill>
                  <a:srgbClr val="000000"/>
                </a:solidFill>
                <a:effectLst/>
                <a:latin typeface="Cambria" panose="02040503050406030204" pitchFamily="18" charset="0"/>
                <a:ea typeface="Times New Roman" panose="02020603050405020304" pitchFamily="18" charset="0"/>
              </a:rPr>
              <a:t>Ca sĩ</a:t>
            </a:r>
            <a:r>
              <a:rPr lang="vi-VN" sz="3500">
                <a:solidFill>
                  <a:srgbClr val="000000"/>
                </a:solidFill>
                <a:effectLst/>
                <a:latin typeface="Cambria" panose="02040503050406030204" pitchFamily="18" charset="0"/>
                <a:ea typeface="Times New Roman" panose="02020603050405020304" pitchFamily="18" charset="0"/>
              </a:rPr>
              <a:t> là Sid</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Khoá chính của bảng </a:t>
            </a:r>
            <a:r>
              <a:rPr lang="vi-VN" sz="3500" b="1">
                <a:solidFill>
                  <a:srgbClr val="000000"/>
                </a:solidFill>
                <a:effectLst/>
                <a:latin typeface="Cambria" panose="02040503050406030204" pitchFamily="18" charset="0"/>
                <a:ea typeface="Times New Roman" panose="02020603050405020304" pitchFamily="18" charset="0"/>
              </a:rPr>
              <a:t>Bản nhạc</a:t>
            </a:r>
            <a:r>
              <a:rPr lang="vi-VN" sz="3500">
                <a:solidFill>
                  <a:srgbClr val="000000"/>
                </a:solidFill>
                <a:effectLst/>
                <a:latin typeface="Cambria" panose="02040503050406030204" pitchFamily="18" charset="0"/>
                <a:ea typeface="Times New Roman" panose="02020603050405020304" pitchFamily="18" charset="0"/>
              </a:rPr>
              <a:t> là </a:t>
            </a:r>
            <a:r>
              <a:rPr lang="en-US" sz="3500">
                <a:solidFill>
                  <a:srgbClr val="000000"/>
                </a:solidFill>
                <a:effectLst/>
                <a:latin typeface="Cambria" panose="02040503050406030204" pitchFamily="18" charset="0"/>
                <a:ea typeface="Times New Roman" panose="02020603050405020304" pitchFamily="18" charset="0"/>
              </a:rPr>
              <a:t>M</a:t>
            </a:r>
            <a:r>
              <a:rPr lang="vi-VN" sz="3500">
                <a:solidFill>
                  <a:srgbClr val="000000"/>
                </a:solidFill>
                <a:effectLst/>
                <a:latin typeface="Cambria" panose="02040503050406030204" pitchFamily="18" charset="0"/>
                <a:ea typeface="Times New Roman" panose="02020603050405020304" pitchFamily="18" charset="0"/>
              </a:rPr>
              <a:t>id</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80947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2FDB22-EED3-F27E-59DC-77B7F3F1E8FF}"/>
              </a:ext>
            </a:extLst>
          </p:cNvPr>
          <p:cNvSpPr txBox="1"/>
          <p:nvPr/>
        </p:nvSpPr>
        <p:spPr>
          <a:xfrm>
            <a:off x="1783715" y="1607928"/>
            <a:ext cx="9907093" cy="1700187"/>
          </a:xfrm>
          <a:prstGeom prst="rect">
            <a:avLst/>
          </a:prstGeom>
          <a:solidFill>
            <a:schemeClr val="accent6">
              <a:lumMod val="40000"/>
              <a:lumOff val="60000"/>
            </a:schemeClr>
          </a:solidFill>
        </p:spPr>
        <p:txBody>
          <a:bodyPr wrap="square" lIns="180000" tIns="0" rIns="180000" bIns="180000">
            <a:spAutoFit/>
          </a:bodyPr>
          <a:lstStyle/>
          <a:p>
            <a:pPr algn="just">
              <a:lnSpc>
                <a:spcPct val="15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Câu hỏi 2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68</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Hãy chỉ ra các khoá ngoài của bảng </a:t>
            </a:r>
            <a:r>
              <a:rPr lang="vi-VN" sz="3500" b="1">
                <a:solidFill>
                  <a:srgbClr val="000000"/>
                </a:solidFill>
                <a:effectLst/>
                <a:latin typeface="Cambria" panose="02040503050406030204" pitchFamily="18" charset="0"/>
                <a:ea typeface="Times New Roman" panose="02020603050405020304" pitchFamily="18" charset="0"/>
              </a:rPr>
              <a:t>Bản nhạc</a:t>
            </a:r>
            <a:r>
              <a:rPr lang="vi-VN" sz="3500">
                <a:solidFill>
                  <a:srgbClr val="000000"/>
                </a:solidFill>
                <a:effectLst/>
                <a:latin typeface="Cambria" panose="02040503050406030204" pitchFamily="18" charset="0"/>
                <a:ea typeface="Times New Roman" panose="02020603050405020304" pitchFamily="18" charset="0"/>
              </a:rPr>
              <a:t> và bảng </a:t>
            </a:r>
            <a:r>
              <a:rPr lang="vi-VN" sz="3500" b="1">
                <a:solidFill>
                  <a:srgbClr val="000000"/>
                </a:solidFill>
                <a:effectLst/>
                <a:latin typeface="Cambria" panose="02040503050406030204" pitchFamily="18" charset="0"/>
                <a:ea typeface="Times New Roman" panose="02020603050405020304" pitchFamily="18" charset="0"/>
              </a:rPr>
              <a:t>Bản thu âm</a:t>
            </a:r>
            <a:r>
              <a:rPr lang="vi-VN"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FE5CACAF-F009-8D9F-3009-D9DCB58B4642}"/>
              </a:ext>
            </a:extLst>
          </p:cNvPr>
          <p:cNvPicPr>
            <a:picLocks noChangeAspect="1"/>
          </p:cNvPicPr>
          <p:nvPr/>
        </p:nvPicPr>
        <p:blipFill>
          <a:blip r:embed="rId2"/>
          <a:stretch>
            <a:fillRect/>
          </a:stretch>
        </p:blipFill>
        <p:spPr>
          <a:xfrm>
            <a:off x="329565" y="169227"/>
            <a:ext cx="1454150" cy="1439545"/>
          </a:xfrm>
          <a:prstGeom prst="rect">
            <a:avLst/>
          </a:prstGeom>
        </p:spPr>
      </p:pic>
    </p:spTree>
    <p:extLst>
      <p:ext uri="{BB962C8B-B14F-4D97-AF65-F5344CB8AC3E}">
        <p14:creationId xmlns:p14="http://schemas.microsoft.com/office/powerpoint/2010/main" val="13936582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25FC79-3E38-3572-CCD3-9A89F04D737E}"/>
              </a:ext>
            </a:extLst>
          </p:cNvPr>
          <p:cNvPicPr>
            <a:picLocks noChangeAspect="1"/>
          </p:cNvPicPr>
          <p:nvPr/>
        </p:nvPicPr>
        <p:blipFill>
          <a:blip r:embed="rId2"/>
          <a:stretch>
            <a:fillRect/>
          </a:stretch>
        </p:blipFill>
        <p:spPr>
          <a:xfrm>
            <a:off x="1808172" y="888767"/>
            <a:ext cx="8938486" cy="4730979"/>
          </a:xfrm>
          <a:prstGeom prst="rect">
            <a:avLst/>
          </a:prstGeom>
        </p:spPr>
      </p:pic>
    </p:spTree>
    <p:extLst>
      <p:ext uri="{BB962C8B-B14F-4D97-AF65-F5344CB8AC3E}">
        <p14:creationId xmlns:p14="http://schemas.microsoft.com/office/powerpoint/2010/main" val="243070997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52310A-DBE6-C4DD-EF1C-5CDF5117745E}"/>
              </a:ext>
            </a:extLst>
          </p:cNvPr>
          <p:cNvSpPr txBox="1"/>
          <p:nvPr/>
        </p:nvSpPr>
        <p:spPr>
          <a:xfrm>
            <a:off x="515332" y="934909"/>
            <a:ext cx="11161336" cy="2418675"/>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Khóa ngoài </a:t>
            </a:r>
            <a:r>
              <a:rPr lang="en-US" sz="3500">
                <a:solidFill>
                  <a:srgbClr val="000000"/>
                </a:solidFill>
                <a:effectLst/>
                <a:latin typeface="Cambria" panose="02040503050406030204" pitchFamily="18" charset="0"/>
                <a:ea typeface="Times New Roman" panose="02020603050405020304" pitchFamily="18" charset="0"/>
              </a:rPr>
              <a:t>của bảng </a:t>
            </a:r>
            <a:r>
              <a:rPr lang="en-US" sz="3500" b="1">
                <a:solidFill>
                  <a:srgbClr val="000000"/>
                </a:solidFill>
                <a:effectLst/>
                <a:latin typeface="Cambria" panose="02040503050406030204" pitchFamily="18" charset="0"/>
                <a:ea typeface="Times New Roman" panose="02020603050405020304" pitchFamily="18" charset="0"/>
              </a:rPr>
              <a:t>Bản nhạc</a:t>
            </a:r>
            <a:r>
              <a:rPr lang="en-US" sz="3500">
                <a:solidFill>
                  <a:srgbClr val="000000"/>
                </a:solidFill>
                <a:effectLst/>
                <a:latin typeface="Cambria" panose="02040503050406030204" pitchFamily="18" charset="0"/>
                <a:ea typeface="Times New Roman" panose="02020603050405020304" pitchFamily="18" charset="0"/>
              </a:rPr>
              <a:t> </a:t>
            </a:r>
            <a:r>
              <a:rPr lang="vi-VN" sz="3500">
                <a:solidFill>
                  <a:srgbClr val="000000"/>
                </a:solidFill>
                <a:effectLst/>
                <a:latin typeface="Cambria" panose="02040503050406030204" pitchFamily="18" charset="0"/>
                <a:ea typeface="Times New Roman" panose="02020603050405020304" pitchFamily="18" charset="0"/>
              </a:rPr>
              <a:t>là cột Aid (1, 2, 3, 4, 1, 2)</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a:t>
            </a:r>
            <a:r>
              <a:rPr lang="en-US" sz="3500">
                <a:solidFill>
                  <a:srgbClr val="000000"/>
                </a:solidFill>
                <a:effectLst/>
                <a:latin typeface="Cambria" panose="02040503050406030204" pitchFamily="18" charset="0"/>
                <a:ea typeface="Times New Roman" panose="02020603050405020304" pitchFamily="18" charset="0"/>
              </a:rPr>
              <a:t>Khoá ngoài của bảng </a:t>
            </a:r>
            <a:r>
              <a:rPr lang="en-US" sz="3500" b="1">
                <a:solidFill>
                  <a:srgbClr val="000000"/>
                </a:solidFill>
                <a:effectLst/>
                <a:latin typeface="Cambria" panose="02040503050406030204" pitchFamily="18" charset="0"/>
                <a:ea typeface="Times New Roman" panose="02020603050405020304" pitchFamily="18" charset="0"/>
              </a:rPr>
              <a:t>Bản thu âm </a:t>
            </a:r>
            <a:r>
              <a:rPr lang="en-US" sz="3500">
                <a:solidFill>
                  <a:srgbClr val="000000"/>
                </a:solidFill>
                <a:effectLst/>
                <a:latin typeface="Cambria" panose="02040503050406030204" pitchFamily="18" charset="0"/>
                <a:ea typeface="Times New Roman" panose="02020603050405020304" pitchFamily="18" charset="0"/>
              </a:rPr>
              <a:t>là cột </a:t>
            </a:r>
            <a:r>
              <a:rPr lang="en-US" sz="3500" b="1">
                <a:solidFill>
                  <a:srgbClr val="000000"/>
                </a:solidFill>
                <a:effectLst/>
                <a:latin typeface="Cambria" panose="02040503050406030204" pitchFamily="18" charset="0"/>
                <a:ea typeface="Times New Roman" panose="02020603050405020304" pitchFamily="18" charset="0"/>
              </a:rPr>
              <a:t>Mid</a:t>
            </a:r>
            <a:r>
              <a:rPr lang="en-US" sz="3500">
                <a:solidFill>
                  <a:srgbClr val="000000"/>
                </a:solidFill>
                <a:effectLst/>
                <a:latin typeface="Cambria" panose="02040503050406030204" pitchFamily="18" charset="0"/>
                <a:ea typeface="Times New Roman" panose="02020603050405020304" pitchFamily="18" charset="0"/>
              </a:rPr>
              <a:t> hoặc </a:t>
            </a:r>
            <a:r>
              <a:rPr lang="en-US" sz="3500" b="1">
                <a:solidFill>
                  <a:srgbClr val="000000"/>
                </a:solidFill>
                <a:effectLst/>
                <a:latin typeface="Cambria" panose="02040503050406030204" pitchFamily="18" charset="0"/>
                <a:ea typeface="Times New Roman" panose="02020603050405020304" pitchFamily="18" charset="0"/>
              </a:rPr>
              <a:t>Sid</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636914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C75FF-9BCA-4A8B-D8CB-6663DB9F1858}"/>
              </a:ext>
            </a:extLst>
          </p:cNvPr>
          <p:cNvPicPr>
            <a:picLocks noChangeAspect="1"/>
          </p:cNvPicPr>
          <p:nvPr/>
        </p:nvPicPr>
        <p:blipFill>
          <a:blip r:embed="rId2"/>
          <a:stretch>
            <a:fillRect/>
          </a:stretch>
        </p:blipFill>
        <p:spPr>
          <a:xfrm>
            <a:off x="76640" y="137846"/>
            <a:ext cx="1439545" cy="1439545"/>
          </a:xfrm>
          <a:prstGeom prst="rect">
            <a:avLst/>
          </a:prstGeom>
        </p:spPr>
      </p:pic>
      <p:sp>
        <p:nvSpPr>
          <p:cNvPr id="3" name="TextBox 2">
            <a:extLst>
              <a:ext uri="{FF2B5EF4-FFF2-40B4-BE49-F238E27FC236}">
                <a16:creationId xmlns:a16="http://schemas.microsoft.com/office/drawing/2014/main" id="{1E618C11-434B-C77C-1BF0-EB9E186B6F4D}"/>
              </a:ext>
            </a:extLst>
          </p:cNvPr>
          <p:cNvSpPr txBox="1"/>
          <p:nvPr/>
        </p:nvSpPr>
        <p:spPr>
          <a:xfrm>
            <a:off x="1297855" y="1186558"/>
            <a:ext cx="10536836" cy="5149336"/>
          </a:xfrm>
          <a:prstGeom prst="rect">
            <a:avLst/>
          </a:prstGeom>
          <a:solidFill>
            <a:schemeClr val="accent2">
              <a:lumMod val="40000"/>
              <a:lumOff val="60000"/>
            </a:schemeClr>
          </a:solidFill>
        </p:spPr>
        <p:txBody>
          <a:bodyPr wrap="square" lIns="180000" tIns="0" rIns="180000" bIns="180000">
            <a:spAutoFit/>
          </a:bodyPr>
          <a:lstStyle/>
          <a:p>
            <a:pPr algn="just">
              <a:lnSpc>
                <a:spcPct val="120000"/>
              </a:lnSpc>
              <a:tabLst>
                <a:tab pos="252095" algn="l"/>
              </a:tabLst>
            </a:pPr>
            <a:r>
              <a:rPr lang="vi-VN" sz="3400" b="1">
                <a:solidFill>
                  <a:srgbClr val="C00000"/>
                </a:solidFill>
                <a:effectLst/>
                <a:latin typeface="Cambria" panose="02040503050406030204" pitchFamily="18" charset="0"/>
                <a:ea typeface="Times New Roman" panose="02020603050405020304" pitchFamily="18" charset="0"/>
              </a:rPr>
              <a:t>Luyện tập </a:t>
            </a:r>
            <a:r>
              <a:rPr lang="en-US" sz="3400" b="1">
                <a:solidFill>
                  <a:srgbClr val="C00000"/>
                </a:solidFill>
                <a:effectLst/>
                <a:latin typeface="Cambria" panose="02040503050406030204" pitchFamily="18" charset="0"/>
                <a:ea typeface="Times New Roman" panose="02020603050405020304" pitchFamily="18" charset="0"/>
              </a:rPr>
              <a:t>(</a:t>
            </a:r>
            <a:r>
              <a:rPr lang="vi-VN" sz="3400" b="1">
                <a:solidFill>
                  <a:srgbClr val="C00000"/>
                </a:solidFill>
                <a:effectLst/>
                <a:latin typeface="Cambria" panose="02040503050406030204" pitchFamily="18" charset="0"/>
                <a:ea typeface="Times New Roman" panose="02020603050405020304" pitchFamily="18" charset="0"/>
              </a:rPr>
              <a:t>trang 68</a:t>
            </a:r>
            <a:r>
              <a:rPr lang="en-US" sz="3400" b="1">
                <a:solidFill>
                  <a:srgbClr val="C00000"/>
                </a:solidFill>
                <a:effectLst/>
                <a:latin typeface="Cambria" panose="02040503050406030204" pitchFamily="18" charset="0"/>
                <a:ea typeface="Times New Roman" panose="02020603050405020304" pitchFamily="18" charset="0"/>
              </a:rPr>
              <a:t>)</a:t>
            </a:r>
            <a:r>
              <a:rPr lang="vi-VN" sz="3400" b="1">
                <a:solidFill>
                  <a:srgbClr val="C00000"/>
                </a:solidFill>
                <a:effectLst/>
                <a:latin typeface="Cambria" panose="02040503050406030204" pitchFamily="18" charset="0"/>
                <a:ea typeface="Times New Roman" panose="02020603050405020304" pitchFamily="18" charset="0"/>
              </a:rPr>
              <a:t>:</a:t>
            </a:r>
            <a:r>
              <a:rPr lang="vi-VN" sz="3400">
                <a:solidFill>
                  <a:srgbClr val="C00000"/>
                </a:solidFill>
                <a:effectLst/>
                <a:latin typeface="Cambria" panose="02040503050406030204" pitchFamily="18" charset="0"/>
                <a:ea typeface="Times New Roman" panose="02020603050405020304" pitchFamily="18" charset="0"/>
              </a:rPr>
              <a:t> </a:t>
            </a:r>
            <a:r>
              <a:rPr lang="vi-VN" sz="3400">
                <a:solidFill>
                  <a:srgbClr val="000000"/>
                </a:solidFill>
                <a:effectLst/>
                <a:latin typeface="Cambria" panose="02040503050406030204" pitchFamily="18" charset="0"/>
                <a:ea typeface="Times New Roman" panose="02020603050405020304" pitchFamily="18" charset="0"/>
              </a:rPr>
              <a:t>Cho CSDL học tập có các bảng sau: Hocsinh (họ tên, số CCCD, số thẻ học sinh, ngày sinh, địa chỉ), monhoc (tên, mã môn)</a:t>
            </a:r>
            <a:r>
              <a:rPr lang="en-US" sz="3400">
                <a:solidFill>
                  <a:srgbClr val="000000"/>
                </a:solidFill>
                <a:effectLst/>
                <a:latin typeface="Cambria" panose="02040503050406030204" pitchFamily="18" charset="0"/>
                <a:ea typeface="Times New Roman" panose="02020603050405020304" pitchFamily="18" charset="0"/>
              </a:rPr>
              <a:t>,</a:t>
            </a:r>
            <a:r>
              <a:rPr lang="vi-VN" sz="3400">
                <a:solidFill>
                  <a:srgbClr val="000000"/>
                </a:solidFill>
                <a:effectLst/>
                <a:latin typeface="Cambria" panose="02040503050406030204" pitchFamily="18" charset="0"/>
                <a:ea typeface="Times New Roman" panose="02020603050405020304" pitchFamily="18" charset="0"/>
              </a:rPr>
              <a:t> Diem (số thẻ học sinh, mã môn, năm, học kì, loại điểm, điểm), trong đó loại điểm chỉ các loại ĐĐG thường xuyên, ĐĐG giữa kì, ĐĐG cuối kì. </a:t>
            </a:r>
            <a:endParaRPr lang="vi-VN" sz="34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vi-VN" sz="3400">
                <a:solidFill>
                  <a:srgbClr val="000000"/>
                </a:solidFill>
                <a:effectLst/>
                <a:latin typeface="Cambria" panose="02040503050406030204" pitchFamily="18" charset="0"/>
                <a:ea typeface="Times New Roman" panose="02020603050405020304" pitchFamily="18" charset="0"/>
              </a:rPr>
              <a:t>Hãy xác định các khoá chính và các khoá ngoài của từng bảng, có thể lấy số CCCD làm khoá chính được không.</a:t>
            </a:r>
            <a:endParaRPr lang="vi-VN" sz="3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469924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04CDB-4F40-100E-0FC4-DFE0E870BABE}"/>
              </a:ext>
            </a:extLst>
          </p:cNvPr>
          <p:cNvSpPr txBox="1"/>
          <p:nvPr/>
        </p:nvSpPr>
        <p:spPr>
          <a:xfrm>
            <a:off x="501445" y="427335"/>
            <a:ext cx="11336594" cy="2418675"/>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Mô hình </a:t>
            </a:r>
            <a:r>
              <a:rPr lang="en-US" sz="3500">
                <a:solidFill>
                  <a:srgbClr val="000000"/>
                </a:solidFill>
                <a:effectLst/>
                <a:latin typeface="Cambria" panose="02040503050406030204" pitchFamily="18" charset="0"/>
                <a:ea typeface="Times New Roman" panose="02020603050405020304" pitchFamily="18" charset="0"/>
              </a:rPr>
              <a:t>CSDL quan hệ là mô hình mà dữ liệu được tổ </a:t>
            </a:r>
            <a:r>
              <a:rPr lang="en-US" sz="3500">
                <a:solidFill>
                  <a:srgbClr val="000000"/>
                </a:solidFill>
                <a:latin typeface="Cambria" panose="02040503050406030204" pitchFamily="18" charset="0"/>
                <a:ea typeface="Times New Roman" panose="02020603050405020304" pitchFamily="18" charset="0"/>
              </a:rPr>
              <a:t>chức</a:t>
            </a:r>
            <a:r>
              <a:rPr lang="en-US" sz="3500">
                <a:solidFill>
                  <a:srgbClr val="000000"/>
                </a:solidFill>
                <a:effectLst/>
                <a:latin typeface="Cambria" panose="02040503050406030204" pitchFamily="18" charset="0"/>
                <a:ea typeface="Times New Roman" panose="02020603050405020304" pitchFamily="18" charset="0"/>
              </a:rPr>
              <a:t> dưới dạng quan hệ hay còn gọi là bảng.</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451168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8BA14-B042-F5DD-A19C-F847A93FE56C}"/>
              </a:ext>
            </a:extLst>
          </p:cNvPr>
          <p:cNvSpPr txBox="1"/>
          <p:nvPr/>
        </p:nvSpPr>
        <p:spPr>
          <a:xfrm>
            <a:off x="546756" y="-100409"/>
            <a:ext cx="11133054" cy="6458243"/>
          </a:xfrm>
          <a:prstGeom prst="rect">
            <a:avLst/>
          </a:prstGeom>
          <a:noFill/>
        </p:spPr>
        <p:txBody>
          <a:bodyPr wrap="square">
            <a:spAutoFit/>
          </a:bodyPr>
          <a:lstStyle/>
          <a:p>
            <a:pPr algn="ctr">
              <a:lnSpc>
                <a:spcPct val="150000"/>
              </a:lnSpc>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trả lời</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en-US" sz="3500">
                <a:solidFill>
                  <a:srgbClr val="000000"/>
                </a:solidFill>
                <a:effectLst/>
                <a:latin typeface="Cambria" panose="02040503050406030204" pitchFamily="18" charset="0"/>
                <a:ea typeface="Times New Roman" panose="02020603050405020304" pitchFamily="18" charset="0"/>
              </a:rPr>
              <a:t>C</a:t>
            </a:r>
            <a:r>
              <a:rPr lang="vi-VN" sz="3500">
                <a:solidFill>
                  <a:srgbClr val="000000"/>
                </a:solidFill>
                <a:effectLst/>
                <a:latin typeface="Cambria" panose="02040503050406030204" pitchFamily="18" charset="0"/>
                <a:ea typeface="Times New Roman" panose="02020603050405020304" pitchFamily="18" charset="0"/>
              </a:rPr>
              <a:t>ác khoá chính và các khoá ngoài của từng bảng như sau:</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b="1">
                <a:solidFill>
                  <a:srgbClr val="000000"/>
                </a:solidFill>
                <a:effectLst/>
                <a:latin typeface="Cambria" panose="02040503050406030204" pitchFamily="18" charset="0"/>
                <a:ea typeface="Times New Roman" panose="02020603050405020304" pitchFamily="18" charset="0"/>
              </a:rPr>
              <a:t>- Bảng Hocsinh:</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Khoá chính: Số </a:t>
            </a:r>
            <a:r>
              <a:rPr lang="en-US" sz="3500">
                <a:solidFill>
                  <a:srgbClr val="000000"/>
                </a:solidFill>
                <a:effectLst/>
                <a:latin typeface="Cambria" panose="02040503050406030204" pitchFamily="18" charset="0"/>
                <a:ea typeface="Times New Roman" panose="02020603050405020304" pitchFamily="18" charset="0"/>
              </a:rPr>
              <a:t>CCCD</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Khoá ngoài: </a:t>
            </a:r>
            <a:r>
              <a:rPr lang="en-US" sz="3500">
                <a:solidFill>
                  <a:srgbClr val="000000"/>
                </a:solidFill>
                <a:effectLst/>
                <a:latin typeface="Cambria" panose="02040503050406030204" pitchFamily="18" charset="0"/>
                <a:ea typeface="Times New Roman" panose="02020603050405020304" pitchFamily="18" charset="0"/>
              </a:rPr>
              <a:t>Số thẻ học sinh</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b="1">
                <a:solidFill>
                  <a:srgbClr val="000000"/>
                </a:solidFill>
                <a:effectLst/>
                <a:latin typeface="Cambria" panose="02040503050406030204" pitchFamily="18" charset="0"/>
                <a:ea typeface="Times New Roman" panose="02020603050405020304" pitchFamily="18" charset="0"/>
              </a:rPr>
              <a:t>- Bảng Monhoc:</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Khoá chính: Mã môn</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	Khoá ngoài: Không có</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590005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18BA14-B042-F5DD-A19C-F847A93FE56C}"/>
              </a:ext>
            </a:extLst>
          </p:cNvPr>
          <p:cNvSpPr txBox="1"/>
          <p:nvPr/>
        </p:nvSpPr>
        <p:spPr>
          <a:xfrm>
            <a:off x="546756" y="49613"/>
            <a:ext cx="11133054" cy="3323987"/>
          </a:xfrm>
          <a:prstGeom prst="rect">
            <a:avLst/>
          </a:prstGeom>
          <a:noFill/>
        </p:spPr>
        <p:txBody>
          <a:bodyPr wrap="square">
            <a:spAutoFit/>
          </a:bodyPr>
          <a:lstStyle/>
          <a:p>
            <a:pPr algn="ctr">
              <a:tabLst>
                <a:tab pos="252095" algn="l"/>
              </a:tabLst>
            </a:pPr>
            <a:r>
              <a:rPr lang="en-US" sz="3500" b="1" u="sng">
                <a:solidFill>
                  <a:srgbClr val="C00000"/>
                </a:solidFill>
                <a:effectLst/>
                <a:latin typeface="Cambria" panose="02040503050406030204" pitchFamily="18" charset="0"/>
                <a:ea typeface="Times New Roman" panose="02020603050405020304" pitchFamily="18" charset="0"/>
              </a:rPr>
              <a:t>Gợi ý trả lời</a:t>
            </a:r>
            <a:r>
              <a:rPr lang="en-US" sz="3500" b="1">
                <a:solidFill>
                  <a:srgbClr val="C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tabLst>
                <a:tab pos="252095" algn="l"/>
              </a:tabLst>
            </a:pPr>
            <a:r>
              <a:rPr lang="vi-VN" sz="3500" b="1">
                <a:solidFill>
                  <a:srgbClr val="000000"/>
                </a:solidFill>
                <a:effectLst/>
                <a:latin typeface="Cambria" panose="02040503050406030204" pitchFamily="18" charset="0"/>
                <a:ea typeface="Times New Roman" panose="02020603050405020304" pitchFamily="18" charset="0"/>
              </a:rPr>
              <a:t>- Bảng Diem:</a:t>
            </a:r>
            <a:endParaRPr lang="vi-VN" sz="3500">
              <a:effectLst/>
              <a:latin typeface="Times New Roman" panose="02020603050405020304" pitchFamily="18" charset="0"/>
              <a:ea typeface="Times New Roman" panose="02020603050405020304" pitchFamily="18" charset="0"/>
            </a:endParaRPr>
          </a:p>
          <a:p>
            <a:pPr algn="just">
              <a:tabLst>
                <a:tab pos="252095" algn="l"/>
              </a:tabLst>
            </a:pPr>
            <a:r>
              <a:rPr lang="vi-VN" sz="3500">
                <a:solidFill>
                  <a:srgbClr val="000000"/>
                </a:solidFill>
                <a:effectLst/>
                <a:latin typeface="Cambria" panose="02040503050406030204" pitchFamily="18" charset="0"/>
                <a:ea typeface="Times New Roman" panose="02020603050405020304" pitchFamily="18" charset="0"/>
              </a:rPr>
              <a:t>	Khoá chính: Số thẻ học sin</a:t>
            </a:r>
            <a:r>
              <a:rPr lang="en-US" sz="3500">
                <a:solidFill>
                  <a:srgbClr val="000000"/>
                </a:solidFill>
                <a:effectLst/>
                <a:latin typeface="Cambria" panose="02040503050406030204" pitchFamily="18" charset="0"/>
                <a:ea typeface="Times New Roman" panose="02020603050405020304" pitchFamily="18" charset="0"/>
              </a:rPr>
              <a:t>h, mã môn</a:t>
            </a:r>
            <a:endParaRPr lang="vi-VN" sz="3500">
              <a:effectLst/>
              <a:latin typeface="Times New Roman" panose="02020603050405020304" pitchFamily="18" charset="0"/>
              <a:ea typeface="Times New Roman" panose="02020603050405020304" pitchFamily="18" charset="0"/>
            </a:endParaRPr>
          </a:p>
          <a:p>
            <a:pPr algn="just">
              <a:tabLst>
                <a:tab pos="252095" algn="l"/>
              </a:tabLst>
            </a:pPr>
            <a:r>
              <a:rPr lang="en-US" sz="3500">
                <a:solidFill>
                  <a:srgbClr val="000000"/>
                </a:solidFill>
                <a:effectLst/>
                <a:latin typeface="Cambria" panose="02040503050406030204" pitchFamily="18" charset="0"/>
                <a:ea typeface="Times New Roman" panose="02020603050405020304" pitchFamily="18" charset="0"/>
              </a:rPr>
              <a:t>	Khoá ngoài: không có</a:t>
            </a:r>
            <a:endParaRPr lang="vi-VN" sz="3500">
              <a:effectLst/>
              <a:latin typeface="Times New Roman" panose="02020603050405020304" pitchFamily="18" charset="0"/>
              <a:ea typeface="Times New Roman" panose="02020603050405020304" pitchFamily="18" charset="0"/>
            </a:endParaRPr>
          </a:p>
          <a:p>
            <a:pPr algn="just">
              <a:tabLst>
                <a:tab pos="252095" algn="l"/>
              </a:tabLst>
            </a:pPr>
            <a:r>
              <a:rPr lang="vi-VN" sz="3500">
                <a:solidFill>
                  <a:srgbClr val="000000"/>
                </a:solidFill>
                <a:effectLst/>
                <a:latin typeface="Cambria" panose="02040503050406030204" pitchFamily="18" charset="0"/>
                <a:ea typeface="Times New Roman" panose="02020603050405020304" pitchFamily="18" charset="0"/>
              </a:rPr>
              <a:t>Số CCCD có thể được sử dụng làm khoá chính của bảng Hocsinh</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21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195512" y="374200"/>
            <a:ext cx="7800975" cy="719455"/>
          </a:xfrm>
          <a:prstGeom prst="rect">
            <a:avLst/>
          </a:prstGeom>
        </p:spPr>
      </p:pic>
      <p:sp>
        <p:nvSpPr>
          <p:cNvPr id="4" name="TextBox 3">
            <a:extLst>
              <a:ext uri="{FF2B5EF4-FFF2-40B4-BE49-F238E27FC236}">
                <a16:creationId xmlns:a16="http://schemas.microsoft.com/office/drawing/2014/main" id="{CCB4C781-5715-55A3-EFAB-D7AF7E530384}"/>
              </a:ext>
            </a:extLst>
          </p:cNvPr>
          <p:cNvSpPr txBox="1"/>
          <p:nvPr/>
        </p:nvSpPr>
        <p:spPr>
          <a:xfrm>
            <a:off x="1708198" y="993947"/>
            <a:ext cx="8557181" cy="772071"/>
          </a:xfrm>
          <a:prstGeom prst="rect">
            <a:avLst/>
          </a:prstGeom>
          <a:noFill/>
        </p:spPr>
        <p:txBody>
          <a:bodyPr wrap="square">
            <a:spAutoFit/>
          </a:bodyPr>
          <a:lstStyle/>
          <a:p>
            <a:pPr algn="just">
              <a:lnSpc>
                <a:spcPct val="150000"/>
              </a:lnSpc>
              <a:tabLst>
                <a:tab pos="252095" algn="l"/>
              </a:tabLst>
            </a:pPr>
            <a:r>
              <a:rPr lang="nl-NL" sz="33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1. KHÁI NIỆM CƠ SỞ DỮ LIỆU QUAN HỆ </a:t>
            </a:r>
            <a:endParaRPr lang="vi-VN" sz="330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2EAE961B-5FBD-9CDF-B0C5-32A9A013B05E}"/>
              </a:ext>
            </a:extLst>
          </p:cNvPr>
          <p:cNvSpPr txBox="1"/>
          <p:nvPr/>
        </p:nvSpPr>
        <p:spPr>
          <a:xfrm>
            <a:off x="1698771" y="1663249"/>
            <a:ext cx="10461395" cy="772071"/>
          </a:xfrm>
          <a:prstGeom prst="rect">
            <a:avLst/>
          </a:prstGeom>
          <a:noFill/>
        </p:spPr>
        <p:txBody>
          <a:bodyPr wrap="square">
            <a:spAutoFit/>
          </a:bodyPr>
          <a:lstStyle/>
          <a:p>
            <a:pPr>
              <a:lnSpc>
                <a:spcPct val="150000"/>
              </a:lnSpc>
              <a:tabLst>
                <a:tab pos="252095" algn="l"/>
              </a:tabLst>
            </a:pPr>
            <a:r>
              <a:rPr lang="nl-NL" sz="33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2. MỘT SỐ THUẬT NGỮ, KHÁI NIỆM LIÊN QUAN</a:t>
            </a:r>
            <a:endParaRPr lang="vi-VN" sz="3300">
              <a:effectLst/>
              <a:latin typeface="Calibri" panose="020F0502020204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39F4E03-2DD1-5921-9226-BFCB004DFDA5}"/>
              </a:ext>
            </a:extLst>
          </p:cNvPr>
          <p:cNvSpPr txBox="1"/>
          <p:nvPr/>
        </p:nvSpPr>
        <p:spPr>
          <a:xfrm>
            <a:off x="2075842" y="2313389"/>
            <a:ext cx="6094428" cy="772071"/>
          </a:xfrm>
          <a:prstGeom prst="rect">
            <a:avLst/>
          </a:prstGeom>
          <a:noFill/>
        </p:spPr>
        <p:txBody>
          <a:bodyPr wrap="square">
            <a:spAutoFit/>
          </a:bodyPr>
          <a:lstStyle/>
          <a:p>
            <a:pPr>
              <a:lnSpc>
                <a:spcPct val="150000"/>
              </a:lnSpc>
              <a:tabLst>
                <a:tab pos="252095" algn="l"/>
              </a:tabLst>
            </a:pPr>
            <a:r>
              <a:rPr lang="nl-NL" sz="33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a) Bản ghi, trường</a:t>
            </a:r>
            <a:endParaRPr lang="vi-VN" sz="330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18CA70D5-2222-AC0F-60D2-E2D7FA091589}"/>
              </a:ext>
            </a:extLst>
          </p:cNvPr>
          <p:cNvSpPr txBox="1"/>
          <p:nvPr/>
        </p:nvSpPr>
        <p:spPr>
          <a:xfrm>
            <a:off x="2075842" y="3038333"/>
            <a:ext cx="6094428" cy="772071"/>
          </a:xfrm>
          <a:prstGeom prst="rect">
            <a:avLst/>
          </a:prstGeom>
          <a:noFill/>
        </p:spPr>
        <p:txBody>
          <a:bodyPr wrap="square">
            <a:spAutoFit/>
          </a:bodyPr>
          <a:lstStyle/>
          <a:p>
            <a:pPr>
              <a:lnSpc>
                <a:spcPct val="150000"/>
              </a:lnSpc>
              <a:tabLst>
                <a:tab pos="252095" algn="l"/>
              </a:tabLst>
            </a:pPr>
            <a:r>
              <a:rPr lang="nl-NL" sz="33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b) Khóa chính</a:t>
            </a:r>
            <a:endParaRPr lang="vi-VN" sz="3300">
              <a:effectLst/>
              <a:latin typeface="Calibri" panose="020F0502020204030204" pitchFamily="34" charset="0"/>
              <a:ea typeface="Calibri" panose="020F0502020204030204" pitchFamily="34" charset="0"/>
            </a:endParaRPr>
          </a:p>
        </p:txBody>
      </p:sp>
      <p:sp>
        <p:nvSpPr>
          <p:cNvPr id="16" name="TextBox 15">
            <a:extLst>
              <a:ext uri="{FF2B5EF4-FFF2-40B4-BE49-F238E27FC236}">
                <a16:creationId xmlns:a16="http://schemas.microsoft.com/office/drawing/2014/main" id="{D9D9E5BC-D696-1C22-097A-28ECB05DF24A}"/>
              </a:ext>
            </a:extLst>
          </p:cNvPr>
          <p:cNvSpPr txBox="1"/>
          <p:nvPr/>
        </p:nvSpPr>
        <p:spPr>
          <a:xfrm>
            <a:off x="2075842" y="3700093"/>
            <a:ext cx="6094428" cy="772071"/>
          </a:xfrm>
          <a:prstGeom prst="rect">
            <a:avLst/>
          </a:prstGeom>
          <a:noFill/>
        </p:spPr>
        <p:txBody>
          <a:bodyPr wrap="square">
            <a:spAutoFit/>
          </a:bodyPr>
          <a:lstStyle/>
          <a:p>
            <a:pPr>
              <a:lnSpc>
                <a:spcPct val="150000"/>
              </a:lnSpc>
              <a:tabLst>
                <a:tab pos="252095" algn="l"/>
              </a:tabLst>
            </a:pPr>
            <a:r>
              <a:rPr lang="nl-NL" sz="33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c) Khóa ngoài</a:t>
            </a:r>
            <a:endParaRPr lang="vi-VN" sz="3300">
              <a:effectLst/>
              <a:latin typeface="Calibri" panose="020F050202020403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66631145-6500-11B4-DAEB-56EB008A0430}"/>
              </a:ext>
            </a:extLst>
          </p:cNvPr>
          <p:cNvSpPr txBox="1"/>
          <p:nvPr/>
        </p:nvSpPr>
        <p:spPr>
          <a:xfrm>
            <a:off x="2066415" y="4378822"/>
            <a:ext cx="6094428" cy="772071"/>
          </a:xfrm>
          <a:prstGeom prst="rect">
            <a:avLst/>
          </a:prstGeom>
          <a:noFill/>
        </p:spPr>
        <p:txBody>
          <a:bodyPr wrap="square">
            <a:spAutoFit/>
          </a:bodyPr>
          <a:lstStyle/>
          <a:p>
            <a:pPr>
              <a:lnSpc>
                <a:spcPct val="150000"/>
              </a:lnSpc>
              <a:tabLst>
                <a:tab pos="252095" algn="l"/>
              </a:tabLst>
            </a:pPr>
            <a:r>
              <a:rPr lang="nl-NL" sz="33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d) Liên kết dữ liệu</a:t>
            </a:r>
            <a:endParaRPr lang="vi-VN" sz="330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2E38E276-665D-B08D-B89D-E74074F2C67C}"/>
              </a:ext>
            </a:extLst>
          </p:cNvPr>
          <p:cNvSpPr txBox="1"/>
          <p:nvPr/>
        </p:nvSpPr>
        <p:spPr>
          <a:xfrm>
            <a:off x="2075842" y="5141466"/>
            <a:ext cx="6094428" cy="772071"/>
          </a:xfrm>
          <a:prstGeom prst="rect">
            <a:avLst/>
          </a:prstGeom>
          <a:noFill/>
        </p:spPr>
        <p:txBody>
          <a:bodyPr wrap="square">
            <a:spAutoFit/>
          </a:bodyPr>
          <a:lstStyle/>
          <a:p>
            <a:pPr>
              <a:lnSpc>
                <a:spcPct val="150000"/>
              </a:lnSpc>
              <a:tabLst>
                <a:tab pos="252095" algn="l"/>
              </a:tabLst>
            </a:pPr>
            <a:r>
              <a:rPr lang="nl-NL" sz="3300" b="1">
                <a:solidFill>
                  <a:srgbClr val="00B0F0"/>
                </a:solidFill>
                <a:effectLst/>
                <a:latin typeface="Cambria" panose="02040503050406030204" pitchFamily="18" charset="0"/>
                <a:ea typeface="Times New Roman" panose="02020603050405020304" pitchFamily="18" charset="0"/>
                <a:cs typeface="Times New Roman" panose="02020603050405020304" pitchFamily="18" charset="0"/>
              </a:rPr>
              <a:t>e) Các trường và dữ liệu</a:t>
            </a:r>
            <a:endParaRPr lang="vi-VN" sz="33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8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P spid="13" grpId="0"/>
      <p:bldP spid="16" grpId="0"/>
      <p:bldP spid="19"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358136" y="304800"/>
            <a:ext cx="6634480" cy="719455"/>
          </a:xfrm>
          <a:prstGeom prst="rect">
            <a:avLst/>
          </a:prstGeom>
        </p:spPr>
      </p:pic>
      <p:sp>
        <p:nvSpPr>
          <p:cNvPr id="2" name="TextBox 1"/>
          <p:cNvSpPr txBox="1"/>
          <p:nvPr/>
        </p:nvSpPr>
        <p:spPr>
          <a:xfrm>
            <a:off x="2322369" y="1295400"/>
            <a:ext cx="8851771" cy="1785104"/>
          </a:xfrm>
          <a:prstGeom prst="rect">
            <a:avLst/>
          </a:prstGeom>
          <a:noFill/>
        </p:spPr>
        <p:txBody>
          <a:bodyPr wrap="square" rtlCol="0">
            <a:spAutoFit/>
          </a:bodyPr>
          <a:lstStyle/>
          <a:p>
            <a:pPr>
              <a:spcBef>
                <a:spcPts val="600"/>
              </a:spcBef>
              <a:spcAft>
                <a:spcPts val="600"/>
              </a:spcAft>
            </a:pPr>
            <a:r>
              <a:rPr lang="en-US" sz="3000" b="1">
                <a:latin typeface="Tahoma" pitchFamily="34" charset="0"/>
                <a:ea typeface="Tahoma" pitchFamily="34" charset="0"/>
                <a:cs typeface="Tahoma" pitchFamily="34" charset="0"/>
              </a:rPr>
              <a:t>1. </a:t>
            </a:r>
            <a:r>
              <a:rPr lang="en-US" sz="3000" b="0">
                <a:latin typeface="Tahoma" pitchFamily="34" charset="0"/>
                <a:ea typeface="Tahoma" pitchFamily="34" charset="0"/>
                <a:cs typeface="Tahoma" pitchFamily="34" charset="0"/>
              </a:rPr>
              <a:t>Làm phần </a:t>
            </a:r>
            <a:r>
              <a:rPr lang="en-US" sz="3000" b="1">
                <a:latin typeface="Tahoma" pitchFamily="34" charset="0"/>
                <a:ea typeface="Tahoma" pitchFamily="34" charset="0"/>
                <a:cs typeface="Tahoma" pitchFamily="34" charset="0"/>
              </a:rPr>
              <a:t>VẬN DỤNG </a:t>
            </a:r>
            <a:r>
              <a:rPr lang="en-US" sz="3000" b="0">
                <a:latin typeface="Tahoma" pitchFamily="34" charset="0"/>
                <a:ea typeface="Tahoma" pitchFamily="34" charset="0"/>
                <a:cs typeface="Tahoma" pitchFamily="34" charset="0"/>
              </a:rPr>
              <a:t>(SGK trang 68) </a:t>
            </a:r>
          </a:p>
          <a:p>
            <a:pPr>
              <a:spcBef>
                <a:spcPts val="600"/>
              </a:spcBef>
              <a:spcAft>
                <a:spcPts val="600"/>
              </a:spcAft>
            </a:pPr>
            <a:r>
              <a:rPr lang="en-US" sz="3000" b="1">
                <a:latin typeface="Tahoma" pitchFamily="34" charset="0"/>
                <a:ea typeface="Tahoma" pitchFamily="34" charset="0"/>
                <a:cs typeface="Tahoma" pitchFamily="34" charset="0"/>
              </a:rPr>
              <a:t>2. </a:t>
            </a:r>
            <a:r>
              <a:rPr lang="en-US" sz="3000" b="0">
                <a:latin typeface="Tahoma" pitchFamily="34" charset="0"/>
                <a:ea typeface="Tahoma" pitchFamily="34" charset="0"/>
                <a:cs typeface="Tahoma" pitchFamily="34" charset="0"/>
              </a:rPr>
              <a:t>Xem tr</a:t>
            </a:r>
            <a:r>
              <a:rPr lang="vi-VN" sz="3000" b="0">
                <a:latin typeface="Tahoma" pitchFamily="34" charset="0"/>
                <a:ea typeface="Tahoma" pitchFamily="34" charset="0"/>
                <a:cs typeface="Tahoma" pitchFamily="34" charset="0"/>
              </a:rPr>
              <a:t>ước</a:t>
            </a:r>
            <a:r>
              <a:rPr lang="en-US" sz="3000" b="0">
                <a:latin typeface="Tahoma" pitchFamily="34" charset="0"/>
                <a:ea typeface="Tahoma" pitchFamily="34" charset="0"/>
                <a:cs typeface="Tahoma" pitchFamily="34" charset="0"/>
              </a:rPr>
              <a:t> bài 14 (SGK trang 69)</a:t>
            </a:r>
            <a:endParaRPr lang="en-US" sz="3000">
              <a:latin typeface="Tahoma" pitchFamily="34" charset="0"/>
              <a:ea typeface="Tahoma" pitchFamily="34" charset="0"/>
              <a:cs typeface="Tahoma" pitchFamily="34" charset="0"/>
            </a:endParaRPr>
          </a:p>
          <a:p>
            <a:pPr>
              <a:spcBef>
                <a:spcPts val="600"/>
              </a:spcBef>
              <a:spcAft>
                <a:spcPts val="600"/>
              </a:spcAft>
            </a:pPr>
            <a:r>
              <a:rPr lang="en-US" sz="3000" b="1">
                <a:latin typeface="Tahoma" pitchFamily="34" charset="0"/>
                <a:ea typeface="Tahoma" pitchFamily="34" charset="0"/>
                <a:cs typeface="Tahoma" pitchFamily="34" charset="0"/>
              </a:rPr>
              <a:t>SQL-Ngôn ngữ truy vấn có cấu trúc</a:t>
            </a:r>
          </a:p>
        </p:txBody>
      </p:sp>
    </p:spTree>
    <p:extLst>
      <p:ext uri="{BB962C8B-B14F-4D97-AF65-F5344CB8AC3E}">
        <p14:creationId xmlns:p14="http://schemas.microsoft.com/office/powerpoint/2010/main" val="6968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996055" y="152400"/>
            <a:ext cx="3776345" cy="719455"/>
          </a:xfrm>
          <a:prstGeom prst="rect">
            <a:avLst/>
          </a:prstGeom>
        </p:spPr>
      </p:pic>
      <p:sp>
        <p:nvSpPr>
          <p:cNvPr id="3" name="TextBox 2"/>
          <p:cNvSpPr txBox="1"/>
          <p:nvPr/>
        </p:nvSpPr>
        <p:spPr>
          <a:xfrm>
            <a:off x="990600" y="858078"/>
            <a:ext cx="10210800" cy="553998"/>
          </a:xfrm>
          <a:prstGeom prst="rect">
            <a:avLst/>
          </a:prstGeom>
          <a:noFill/>
        </p:spPr>
        <p:txBody>
          <a:bodyPr wrap="square" rtlCol="0">
            <a:spAutoFit/>
          </a:bodyPr>
          <a:lstStyle/>
          <a:p>
            <a:r>
              <a:rPr lang="en-US" sz="3000" b="0">
                <a:solidFill>
                  <a:srgbClr val="FF0000"/>
                </a:solidFill>
                <a:latin typeface="Tahoma" pitchFamily="34" charset="0"/>
                <a:ea typeface="Tahoma" pitchFamily="34" charset="0"/>
                <a:cs typeface="Tahoma" pitchFamily="34" charset="0"/>
              </a:rPr>
              <a:t>Các em làm 10 câu hỏi trắc nghiệm </a:t>
            </a:r>
            <a:r>
              <a:rPr lang="en-US" sz="3000" b="1">
                <a:solidFill>
                  <a:srgbClr val="FF0000"/>
                </a:solidFill>
                <a:latin typeface="Tahoma" pitchFamily="34" charset="0"/>
                <a:ea typeface="Tahoma" pitchFamily="34" charset="0"/>
                <a:cs typeface="Tahoma" pitchFamily="34" charset="0"/>
              </a:rPr>
              <a:t>Online</a:t>
            </a:r>
            <a:r>
              <a:rPr lang="en-US" sz="3000" b="0">
                <a:solidFill>
                  <a:srgbClr val="FF0000"/>
                </a:solidFill>
                <a:latin typeface="Tahoma" pitchFamily="34" charset="0"/>
                <a:ea typeface="Tahoma" pitchFamily="34" charset="0"/>
                <a:cs typeface="Tahoma" pitchFamily="34" charset="0"/>
              </a:rPr>
              <a:t> </a:t>
            </a:r>
            <a:r>
              <a:rPr lang="vi-VN" sz="3000" b="0">
                <a:solidFill>
                  <a:srgbClr val="FF0000"/>
                </a:solidFill>
                <a:latin typeface="Tahoma" pitchFamily="34" charset="0"/>
                <a:ea typeface="Tahoma" pitchFamily="34" charset="0"/>
                <a:cs typeface="Tahoma" pitchFamily="34" charset="0"/>
              </a:rPr>
              <a:t>để</a:t>
            </a:r>
            <a:r>
              <a:rPr lang="en-US" sz="3000" b="0">
                <a:solidFill>
                  <a:srgbClr val="FF0000"/>
                </a:solidFill>
                <a:latin typeface="Tahoma" pitchFamily="34" charset="0"/>
                <a:ea typeface="Tahoma" pitchFamily="34" charset="0"/>
                <a:cs typeface="Tahoma" pitchFamily="34" charset="0"/>
              </a:rPr>
              <a:t> củng cố bài.</a:t>
            </a:r>
          </a:p>
        </p:txBody>
      </p:sp>
      <p:sp>
        <p:nvSpPr>
          <p:cNvPr id="11" name="TextBox 10"/>
          <p:cNvSpPr txBox="1"/>
          <p:nvPr/>
        </p:nvSpPr>
        <p:spPr>
          <a:xfrm>
            <a:off x="228600" y="1460482"/>
            <a:ext cx="11812712" cy="2589812"/>
          </a:xfrm>
          <a:prstGeom prst="rect">
            <a:avLst/>
          </a:prstGeom>
          <a:noFill/>
        </p:spPr>
        <p:txBody>
          <a:bodyPr wrap="square" rtlCol="0">
            <a:spAutoFit/>
          </a:bodyPr>
          <a:lstStyle/>
          <a:p>
            <a:pPr algn="just">
              <a:lnSpc>
                <a:spcPct val="150000"/>
              </a:lnSpc>
            </a:pPr>
            <a:r>
              <a:rPr lang="en-US" sz="2800" b="1">
                <a:solidFill>
                  <a:srgbClr val="C00000"/>
                </a:solidFill>
                <a:latin typeface="Tahoma" pitchFamily="34" charset="0"/>
                <a:ea typeface="Tahoma" pitchFamily="34" charset="0"/>
                <a:cs typeface="Tahoma" pitchFamily="34" charset="0"/>
              </a:rPr>
              <a:t>1.</a:t>
            </a:r>
            <a:r>
              <a:rPr lang="en-US" sz="2800" b="1">
                <a:latin typeface="Tahoma" pitchFamily="34" charset="0"/>
                <a:ea typeface="Tahoma" pitchFamily="34" charset="0"/>
                <a:cs typeface="Tahoma" pitchFamily="34" charset="0"/>
              </a:rPr>
              <a:t> </a:t>
            </a:r>
            <a:r>
              <a:rPr lang="en-US" sz="2800" b="0">
                <a:latin typeface="Tahoma" pitchFamily="34" charset="0"/>
                <a:ea typeface="Tahoma" pitchFamily="34" charset="0"/>
                <a:cs typeface="Tahoma" pitchFamily="34" charset="0"/>
              </a:rPr>
              <a:t>Đ</a:t>
            </a:r>
            <a:r>
              <a:rPr lang="vi-VN" sz="2800" b="0">
                <a:latin typeface="Tahoma" pitchFamily="34" charset="0"/>
                <a:ea typeface="Tahoma" pitchFamily="34" charset="0"/>
                <a:cs typeface="Tahoma" pitchFamily="34" charset="0"/>
              </a:rPr>
              <a:t>ă</a:t>
            </a:r>
            <a:r>
              <a:rPr lang="en-US" sz="2800" b="0">
                <a:latin typeface="Tahoma" pitchFamily="34" charset="0"/>
                <a:ea typeface="Tahoma" pitchFamily="34" charset="0"/>
                <a:cs typeface="Tahoma" pitchFamily="34" charset="0"/>
              </a:rPr>
              <a:t>ng nhập vào trang </a:t>
            </a:r>
            <a:r>
              <a:rPr lang="en-US" sz="2800" b="1">
                <a:latin typeface="Tahoma" pitchFamily="34" charset="0"/>
                <a:ea typeface="Tahoma" pitchFamily="34" charset="0"/>
                <a:cs typeface="Tahoma" pitchFamily="34" charset="0"/>
              </a:rPr>
              <a:t>thaycai.net</a:t>
            </a:r>
          </a:p>
          <a:p>
            <a:pPr algn="just">
              <a:lnSpc>
                <a:spcPct val="150000"/>
              </a:lnSpc>
            </a:pPr>
            <a:r>
              <a:rPr lang="en-US" sz="2800" b="1">
                <a:solidFill>
                  <a:srgbClr val="C00000"/>
                </a:solidFill>
                <a:latin typeface="Tahoma" pitchFamily="34" charset="0"/>
                <a:ea typeface="Tahoma" pitchFamily="34" charset="0"/>
                <a:cs typeface="Tahoma" pitchFamily="34" charset="0"/>
              </a:rPr>
              <a:t>2. </a:t>
            </a:r>
            <a:r>
              <a:rPr lang="en-US" sz="2800" b="0">
                <a:latin typeface="Tahoma" pitchFamily="34" charset="0"/>
                <a:ea typeface="Tahoma" pitchFamily="34" charset="0"/>
                <a:cs typeface="Tahoma" pitchFamily="34" charset="0"/>
              </a:rPr>
              <a:t>Nháy chọn </a:t>
            </a:r>
            <a:r>
              <a:rPr lang="en-US" sz="2800" b="1">
                <a:latin typeface="Tahoma" pitchFamily="34" charset="0"/>
                <a:ea typeface="Tahoma" pitchFamily="34" charset="0"/>
                <a:cs typeface="Tahoma" pitchFamily="34" charset="0"/>
              </a:rPr>
              <a:t>Tin học 11</a:t>
            </a: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3.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b="1">
                <a:latin typeface="Tahoma" panose="020B0604030504040204" pitchFamily="34" charset="0"/>
                <a:ea typeface="Tahoma" panose="020B0604030504040204" pitchFamily="34" charset="0"/>
                <a:cs typeface="Tahoma" panose="020B0604030504040204" pitchFamily="34" charset="0"/>
              </a:rPr>
              <a:t>4. Trắc nghiệm tin học 11 - sách Kết nối tri thức</a:t>
            </a:r>
            <a:endParaRPr lang="en-US" sz="2800" b="1">
              <a:latin typeface="Tahoma" panose="020B0604030504040204" pitchFamily="34" charset="0"/>
              <a:ea typeface="Tahoma" panose="020B0604030504040204" pitchFamily="34" charset="0"/>
              <a:cs typeface="Tahoma" panose="020B0604030504040204" pitchFamily="34" charset="0"/>
            </a:endParaRPr>
          </a:p>
          <a:p>
            <a:pPr marL="452438" indent="-452438" algn="just">
              <a:lnSpc>
                <a:spcPct val="150000"/>
              </a:lnSpc>
            </a:pPr>
            <a:r>
              <a:rPr lang="en-US" sz="2800" b="1">
                <a:solidFill>
                  <a:srgbClr val="C00000"/>
                </a:solidFill>
                <a:latin typeface="Tahoma" pitchFamily="34" charset="0"/>
                <a:ea typeface="Tahoma" pitchFamily="34" charset="0"/>
                <a:cs typeface="Tahoma" pitchFamily="34" charset="0"/>
              </a:rPr>
              <a:t>4. </a:t>
            </a:r>
            <a:r>
              <a:rPr lang="en-US" sz="2800" b="0">
                <a:latin typeface="Tahoma" pitchFamily="34" charset="0"/>
                <a:ea typeface="Tahoma" pitchFamily="34" charset="0"/>
                <a:cs typeface="Tahoma" pitchFamily="34" charset="0"/>
              </a:rPr>
              <a:t>Nháy chuột vào</a:t>
            </a:r>
            <a:r>
              <a:rPr lang="en-US" sz="2800">
                <a:latin typeface="Tahoma" pitchFamily="34" charset="0"/>
                <a:ea typeface="Tahoma" pitchFamily="34" charset="0"/>
                <a:cs typeface="Tahoma" pitchFamily="34" charset="0"/>
              </a:rPr>
              <a:t> </a:t>
            </a:r>
            <a:r>
              <a:rPr lang="vi-VN" sz="2800">
                <a:latin typeface="Tahoma" panose="020B0604030504040204" pitchFamily="34" charset="0"/>
                <a:ea typeface="Tahoma" panose="020B0604030504040204" pitchFamily="34" charset="0"/>
                <a:cs typeface="Tahoma" panose="020B0604030504040204" pitchFamily="34" charset="0"/>
              </a:rPr>
              <a:t>Trắc nghiệm: </a:t>
            </a:r>
            <a:r>
              <a:rPr lang="vi-VN" sz="2800" b="1">
                <a:latin typeface="Tahoma" panose="020B0604030504040204" pitchFamily="34" charset="0"/>
                <a:ea typeface="Tahoma" panose="020B0604030504040204" pitchFamily="34" charset="0"/>
                <a:cs typeface="Tahoma" panose="020B0604030504040204" pitchFamily="34" charset="0"/>
              </a:rPr>
              <a:t>Bài </a:t>
            </a:r>
            <a:r>
              <a:rPr lang="en-US" sz="2800" b="1">
                <a:latin typeface="Tahoma" panose="020B0604030504040204" pitchFamily="34" charset="0"/>
                <a:ea typeface="Tahoma" panose="020B0604030504040204" pitchFamily="34" charset="0"/>
                <a:cs typeface="Tahoma" panose="020B0604030504040204" pitchFamily="34" charset="0"/>
              </a:rPr>
              <a:t>13</a:t>
            </a:r>
            <a:r>
              <a:rPr lang="vi-VN" sz="2800">
                <a:latin typeface="Tahoma" panose="020B0604030504040204" pitchFamily="34" charset="0"/>
                <a:ea typeface="Tahoma" panose="020B0604030504040204" pitchFamily="34" charset="0"/>
                <a:cs typeface="Tahoma" panose="020B0604030504040204" pitchFamily="34" charset="0"/>
              </a:rPr>
              <a:t>-</a:t>
            </a:r>
            <a:r>
              <a:rPr lang="en-US" sz="2800">
                <a:latin typeface="Tahoma" panose="020B0604030504040204" pitchFamily="34" charset="0"/>
                <a:ea typeface="Tahoma" panose="020B0604030504040204" pitchFamily="34" charset="0"/>
                <a:cs typeface="Tahoma" panose="020B0604030504040204" pitchFamily="34" charset="0"/>
              </a:rPr>
              <a:t>Cơ sở dữ liệu quan hệ</a:t>
            </a:r>
            <a:endParaRPr lang="en-US" sz="2800" b="1" u="sng">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33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6C46DF-F052-3062-A056-672D035EA681}"/>
              </a:ext>
            </a:extLst>
          </p:cNvPr>
          <p:cNvSpPr txBox="1"/>
          <p:nvPr/>
        </p:nvSpPr>
        <p:spPr>
          <a:xfrm>
            <a:off x="452285" y="538127"/>
            <a:ext cx="11321793" cy="1974323"/>
          </a:xfrm>
          <a:prstGeom prst="rect">
            <a:avLst/>
          </a:prstGeom>
          <a:noFill/>
        </p:spPr>
        <p:txBody>
          <a:bodyPr wrap="square">
            <a:spAutoFit/>
          </a:bodyPr>
          <a:lstStyle/>
          <a:p>
            <a:pPr algn="just">
              <a:lnSpc>
                <a:spcPct val="120000"/>
              </a:lnSpc>
              <a:tabLst>
                <a:tab pos="252095" algn="l"/>
              </a:tabLst>
            </a:pPr>
            <a:r>
              <a:rPr lang="vi-VN" sz="3500" b="1">
                <a:solidFill>
                  <a:srgbClr val="00B0F0"/>
                </a:solidFill>
                <a:effectLst/>
                <a:latin typeface="Cambria" panose="02040503050406030204" pitchFamily="18" charset="0"/>
                <a:ea typeface="Times New Roman" panose="02020603050405020304" pitchFamily="18" charset="0"/>
              </a:rPr>
              <a:t>1. KHÁI NIỆM CƠ SỞ DỮ LIỆU QUAN HỆ</a:t>
            </a:r>
            <a:endParaRPr lang="vi-VN" sz="3500">
              <a:effectLst/>
              <a:latin typeface="Times New Roman" panose="02020603050405020304" pitchFamily="18" charset="0"/>
              <a:ea typeface="Times New Roman" panose="02020603050405020304" pitchFamily="18" charset="0"/>
            </a:endParaRPr>
          </a:p>
          <a:p>
            <a:pPr algn="just">
              <a:lnSpc>
                <a:spcPct val="120000"/>
              </a:lnSpc>
              <a:tabLst>
                <a:tab pos="252095" algn="l"/>
              </a:tabLst>
            </a:pPr>
            <a:r>
              <a:rPr lang="vi-VN" sz="3500" b="1">
                <a:solidFill>
                  <a:srgbClr val="00B050"/>
                </a:solidFill>
                <a:effectLst/>
                <a:latin typeface="Cambria" panose="02040503050406030204" pitchFamily="18" charset="0"/>
                <a:ea typeface="Times New Roman" panose="02020603050405020304" pitchFamily="18" charset="0"/>
              </a:rPr>
              <a:t>Hoạt động 1 </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trang 64</a:t>
            </a:r>
            <a:r>
              <a:rPr lang="en-US" sz="3500" b="1">
                <a:solidFill>
                  <a:srgbClr val="00B050"/>
                </a:solidFill>
                <a:effectLst/>
                <a:latin typeface="Cambria" panose="02040503050406030204" pitchFamily="18" charset="0"/>
                <a:ea typeface="Times New Roman" panose="02020603050405020304" pitchFamily="18" charset="0"/>
              </a:rPr>
              <a:t>)</a:t>
            </a:r>
            <a:r>
              <a:rPr lang="vi-VN" sz="3500" b="1">
                <a:solidFill>
                  <a:srgbClr val="00B050"/>
                </a:solidFill>
                <a:effectLst/>
                <a:latin typeface="Cambria" panose="02040503050406030204" pitchFamily="18" charset="0"/>
                <a:ea typeface="Times New Roman" panose="02020603050405020304" pitchFamily="18" charset="0"/>
              </a:rPr>
              <a:t>:</a:t>
            </a:r>
            <a:r>
              <a:rPr lang="vi-VN" sz="3500">
                <a:solidFill>
                  <a:srgbClr val="00B050"/>
                </a:solidFill>
                <a:effectLst/>
                <a:latin typeface="Cambria" panose="02040503050406030204" pitchFamily="18" charset="0"/>
                <a:ea typeface="Times New Roman" panose="02020603050405020304" pitchFamily="18" charset="0"/>
              </a:rPr>
              <a:t> </a:t>
            </a:r>
            <a:r>
              <a:rPr lang="en-US" sz="3500">
                <a:effectLst/>
                <a:latin typeface="Cambria" panose="02040503050406030204" pitchFamily="18" charset="0"/>
                <a:ea typeface="Times New Roman" panose="02020603050405020304" pitchFamily="18" charset="0"/>
              </a:rPr>
              <a:t>Tìm hiểu về một sơ sở dữ liệu thông tin âm nhạc.</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31077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6C46DF-F052-3062-A056-672D035EA681}"/>
              </a:ext>
            </a:extLst>
          </p:cNvPr>
          <p:cNvSpPr txBox="1"/>
          <p:nvPr/>
        </p:nvSpPr>
        <p:spPr>
          <a:xfrm>
            <a:off x="452285" y="217612"/>
            <a:ext cx="11189109" cy="5852308"/>
          </a:xfrm>
          <a:prstGeom prst="rect">
            <a:avLst/>
          </a:prstGeom>
          <a:noFill/>
        </p:spPr>
        <p:txBody>
          <a:bodyPr wrap="square">
            <a:spAutoFit/>
          </a:bodyPr>
          <a:lstStyle/>
          <a:p>
            <a:pPr algn="just">
              <a:lnSpc>
                <a:spcPct val="12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Một CSDL các bản nhạc, trên một website âm nhạc, được tổ chức như mô tả trong Hình 13.1, gồm có danh sách các tên nhạc sĩ với mã (định danh) là </a:t>
            </a:r>
            <a:r>
              <a:rPr lang="vi-VN" sz="3500" b="1">
                <a:solidFill>
                  <a:srgbClr val="000000"/>
                </a:solidFill>
                <a:effectLst/>
                <a:latin typeface="Cambria" panose="02040503050406030204" pitchFamily="18" charset="0"/>
                <a:ea typeface="Times New Roman" panose="02020603050405020304" pitchFamily="18" charset="0"/>
              </a:rPr>
              <a:t>Aid</a:t>
            </a:r>
            <a:r>
              <a:rPr lang="vi-VN" sz="3500">
                <a:solidFill>
                  <a:srgbClr val="000000"/>
                </a:solidFill>
                <a:effectLst/>
                <a:latin typeface="Cambria" panose="02040503050406030204" pitchFamily="18" charset="0"/>
                <a:ea typeface="Times New Roman" panose="02020603050405020304" pitchFamily="18" charset="0"/>
              </a:rPr>
              <a:t> (Hình 13.1a), danh sách các tên ca sĩ với mã (định danh) là </a:t>
            </a:r>
            <a:r>
              <a:rPr lang="vi-VN" sz="3500" b="1">
                <a:solidFill>
                  <a:srgbClr val="000000"/>
                </a:solidFill>
                <a:effectLst/>
                <a:latin typeface="Cambria" panose="02040503050406030204" pitchFamily="18" charset="0"/>
                <a:ea typeface="Times New Roman" panose="02020603050405020304" pitchFamily="18" charset="0"/>
              </a:rPr>
              <a:t>Sid</a:t>
            </a:r>
            <a:r>
              <a:rPr lang="vi-VN" sz="3500">
                <a:solidFill>
                  <a:srgbClr val="000000"/>
                </a:solidFill>
                <a:effectLst/>
                <a:latin typeface="Cambria" panose="02040503050406030204" pitchFamily="18" charset="0"/>
                <a:ea typeface="Times New Roman" panose="02020603050405020304" pitchFamily="18" charset="0"/>
              </a:rPr>
              <a:t> (Hình 13.1b), danh sách các bản nhạc với tên bản nhạc, mã nhạc sĩ (tác giả bản nhạc) và mã </a:t>
            </a:r>
            <a:r>
              <a:rPr lang="vi-VN" sz="3500" b="1">
                <a:solidFill>
                  <a:srgbClr val="000000"/>
                </a:solidFill>
                <a:effectLst/>
                <a:latin typeface="Cambria" panose="02040503050406030204" pitchFamily="18" charset="0"/>
                <a:ea typeface="Times New Roman" panose="02020603050405020304" pitchFamily="18" charset="0"/>
              </a:rPr>
              <a:t>Mid</a:t>
            </a:r>
            <a:r>
              <a:rPr lang="vi-VN" sz="3500">
                <a:solidFill>
                  <a:srgbClr val="000000"/>
                </a:solidFill>
                <a:effectLst/>
                <a:latin typeface="Cambria" panose="02040503050406030204" pitchFamily="18" charset="0"/>
                <a:ea typeface="Times New Roman" panose="02020603050405020304" pitchFamily="18" charset="0"/>
              </a:rPr>
              <a:t>-định danh bản nhạc (Hình 13.1c), danh sách các bản thu âm gồm có mã bản nhạc và mã ca sĩ (Hình 13.1d). Hãy quan sát và trả lời các câu hỏi sau:</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773587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887FB-C42B-8E58-0CA3-437884699F73}"/>
              </a:ext>
            </a:extLst>
          </p:cNvPr>
          <p:cNvSpPr txBox="1"/>
          <p:nvPr/>
        </p:nvSpPr>
        <p:spPr>
          <a:xfrm>
            <a:off x="480768" y="872981"/>
            <a:ext cx="11283884" cy="3226589"/>
          </a:xfrm>
          <a:prstGeom prst="rect">
            <a:avLst/>
          </a:prstGeom>
          <a:noFill/>
        </p:spPr>
        <p:txBody>
          <a:bodyPr wrap="square">
            <a:spAutoFit/>
          </a:bodyPr>
          <a:lstStyle/>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1. Nhạc sĩ sáng tác bản nhạc "Trường ca sông Lô" là nhạc sĩ nào? Nhạc sĩ sáng tác bản nhạc "Xa khơi” là nhạc sĩ nào?</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2. Bản thu âm trong Hình 13.1d tương ứng với dòng 0005 TN là bản thu âm của bản nhạc nào, do ca sĩ nào thể hiện?</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05269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B63BD9-DC56-D6A5-3B7E-57AAB7A5642F}"/>
              </a:ext>
            </a:extLst>
          </p:cNvPr>
          <p:cNvPicPr>
            <a:picLocks noChangeAspect="1"/>
          </p:cNvPicPr>
          <p:nvPr/>
        </p:nvPicPr>
        <p:blipFill>
          <a:blip r:embed="rId2"/>
          <a:stretch>
            <a:fillRect/>
          </a:stretch>
        </p:blipFill>
        <p:spPr>
          <a:xfrm>
            <a:off x="584561" y="871028"/>
            <a:ext cx="11098276" cy="4148899"/>
          </a:xfrm>
          <a:prstGeom prst="rect">
            <a:avLst/>
          </a:prstGeom>
          <a:ln>
            <a:solidFill>
              <a:schemeClr val="accent1"/>
            </a:solidFill>
          </a:ln>
        </p:spPr>
      </p:pic>
    </p:spTree>
    <p:extLst>
      <p:ext uri="{BB962C8B-B14F-4D97-AF65-F5344CB8AC3E}">
        <p14:creationId xmlns:p14="http://schemas.microsoft.com/office/powerpoint/2010/main" val="332693597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72D957-757B-FEE5-5411-8B010B394344}"/>
              </a:ext>
            </a:extLst>
          </p:cNvPr>
          <p:cNvSpPr txBox="1"/>
          <p:nvPr/>
        </p:nvSpPr>
        <p:spPr>
          <a:xfrm>
            <a:off x="452485" y="410343"/>
            <a:ext cx="11481848" cy="4842416"/>
          </a:xfrm>
          <a:prstGeom prst="rect">
            <a:avLst/>
          </a:prstGeom>
          <a:noFill/>
        </p:spPr>
        <p:txBody>
          <a:bodyPr wrap="square">
            <a:spAutoFit/>
          </a:bodyPr>
          <a:lstStyle/>
          <a:p>
            <a:pPr algn="ctr">
              <a:lnSpc>
                <a:spcPct val="150000"/>
              </a:lnSpc>
              <a:tabLst>
                <a:tab pos="252095" algn="l"/>
              </a:tabLst>
            </a:pPr>
            <a:r>
              <a:rPr lang="en-US" sz="3500" b="1" u="sng">
                <a:solidFill>
                  <a:srgbClr val="00B050"/>
                </a:solidFill>
                <a:effectLst/>
                <a:latin typeface="Cambria" panose="02040503050406030204" pitchFamily="18" charset="0"/>
                <a:ea typeface="Times New Roman" panose="02020603050405020304" pitchFamily="18" charset="0"/>
              </a:rPr>
              <a:t>Gợi ý trả lời</a:t>
            </a:r>
            <a:r>
              <a:rPr lang="en-US" sz="3500" b="1">
                <a:solidFill>
                  <a:srgbClr val="00B05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1. Nhạc sĩ sáng tác bản nhạc "Trường ca sông Lô" là Văn Cao</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Nhạc sĩ sáng tác bản nhạc "Xa khơi" là nhạc sĩ: Nguyễn Tài Tuệ</a:t>
            </a:r>
            <a:r>
              <a:rPr lang="en-US" sz="3500">
                <a:solidFill>
                  <a:srgbClr val="000000"/>
                </a:solidFill>
                <a:effectLst/>
                <a:latin typeface="Cambria" panose="02040503050406030204" pitchFamily="18" charset="0"/>
                <a:ea typeface="Times New Roman" panose="02020603050405020304" pitchFamily="18" charset="0"/>
              </a:rPr>
              <a:t>.</a:t>
            </a:r>
            <a:endParaRPr lang="vi-VN" sz="3500">
              <a:effectLst/>
              <a:latin typeface="Times New Roman" panose="02020603050405020304" pitchFamily="18" charset="0"/>
              <a:ea typeface="Times New Roman" panose="02020603050405020304" pitchFamily="18" charset="0"/>
            </a:endParaRPr>
          </a:p>
          <a:p>
            <a:pPr algn="just">
              <a:lnSpc>
                <a:spcPct val="150000"/>
              </a:lnSpc>
              <a:tabLst>
                <a:tab pos="252095" algn="l"/>
              </a:tabLst>
            </a:pPr>
            <a:r>
              <a:rPr lang="vi-VN" sz="3500">
                <a:solidFill>
                  <a:srgbClr val="000000"/>
                </a:solidFill>
                <a:effectLst/>
                <a:latin typeface="Cambria" panose="02040503050406030204" pitchFamily="18" charset="0"/>
                <a:ea typeface="Times New Roman" panose="02020603050405020304" pitchFamily="18" charset="0"/>
              </a:rPr>
              <a:t>2. </a:t>
            </a:r>
            <a:r>
              <a:rPr lang="en-US" sz="3500">
                <a:solidFill>
                  <a:srgbClr val="000000"/>
                </a:solidFill>
                <a:effectLst/>
                <a:latin typeface="Cambria" panose="02040503050406030204" pitchFamily="18" charset="0"/>
                <a:ea typeface="Times New Roman" panose="02020603050405020304" pitchFamily="18" charset="0"/>
              </a:rPr>
              <a:t>Dòng 0005 TN là bản thu âm của bản nhạc “Việt Nam quê hương tôi”, do ca sĩ Tân Nhân thể hiện.</a:t>
            </a:r>
            <a:endParaRPr lang="vi-VN" sz="3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138372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C0BCC5-6390-1AF0-4594-C46F674F3558}"/>
              </a:ext>
            </a:extLst>
          </p:cNvPr>
          <p:cNvSpPr/>
          <p:nvPr/>
        </p:nvSpPr>
        <p:spPr>
          <a:xfrm>
            <a:off x="546755" y="1809946"/>
            <a:ext cx="11104775" cy="1759164"/>
          </a:xfrm>
          <a:prstGeom prst="roundRect">
            <a:avLst>
              <a:gd name="adj" fmla="val 3621"/>
            </a:avLst>
          </a:prstGeom>
          <a:solidFill>
            <a:schemeClr val="accent2">
              <a:lumMod val="20000"/>
              <a:lumOff val="80000"/>
            </a:schemeClr>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180000" bIns="180000" numCol="1" spcCol="0" rtlCol="0" fromWordArt="0" anchor="t" anchorCtr="0" forceAA="0" compatLnSpc="1">
            <a:prstTxWarp prst="textNoShape">
              <a:avLst/>
            </a:prstTxWarp>
            <a:noAutofit/>
          </a:bodyPr>
          <a:lstStyle/>
          <a:p>
            <a:pPr algn="just">
              <a:lnSpc>
                <a:spcPct val="150000"/>
              </a:lnSpc>
            </a:pPr>
            <a:r>
              <a:rPr lang="nl-NL" sz="3500">
                <a:solidFill>
                  <a:srgbClr val="0070C0"/>
                </a:solidFill>
                <a:effectLst/>
                <a:ea typeface="Calibri" panose="020F0502020204030204" pitchFamily="34" charset="0"/>
              </a:rPr>
              <a:t>Cơ sở dữ liệu quan hệ là cơ sở dữ liệu lưu trữ dữ liệu dưới dạng các bảng có quan hệ với nhau. </a:t>
            </a:r>
            <a:endParaRPr lang="vi-VN" sz="3500">
              <a:effectLst/>
              <a:ea typeface="Calibri" panose="020F0502020204030204" pitchFamily="34" charset="0"/>
            </a:endParaRPr>
          </a:p>
        </p:txBody>
      </p:sp>
    </p:spTree>
    <p:extLst>
      <p:ext uri="{BB962C8B-B14F-4D97-AF65-F5344CB8AC3E}">
        <p14:creationId xmlns:p14="http://schemas.microsoft.com/office/powerpoint/2010/main" val="196575269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1292</Words>
  <Application>Microsoft Office PowerPoint</Application>
  <PresentationFormat>Widescreen</PresentationFormat>
  <Paragraphs>76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19</cp:revision>
  <dcterms:created xsi:type="dcterms:W3CDTF">2023-08-29T07:01:28Z</dcterms:created>
  <dcterms:modified xsi:type="dcterms:W3CDTF">2024-10-22T10:47:55Z</dcterms:modified>
</cp:coreProperties>
</file>