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99" r:id="rId3"/>
    <p:sldId id="257" r:id="rId4"/>
    <p:sldId id="258" r:id="rId5"/>
    <p:sldId id="259" r:id="rId6"/>
    <p:sldId id="260" r:id="rId7"/>
    <p:sldId id="380" r:id="rId8"/>
    <p:sldId id="381" r:id="rId9"/>
    <p:sldId id="383" r:id="rId10"/>
    <p:sldId id="384" r:id="rId11"/>
    <p:sldId id="385" r:id="rId12"/>
    <p:sldId id="386" r:id="rId13"/>
    <p:sldId id="387" r:id="rId14"/>
    <p:sldId id="382" r:id="rId15"/>
    <p:sldId id="388" r:id="rId16"/>
    <p:sldId id="389" r:id="rId17"/>
    <p:sldId id="390" r:id="rId18"/>
    <p:sldId id="391" r:id="rId19"/>
    <p:sldId id="392" r:id="rId20"/>
    <p:sldId id="393" r:id="rId21"/>
    <p:sldId id="394" r:id="rId22"/>
    <p:sldId id="395" r:id="rId23"/>
    <p:sldId id="396" r:id="rId24"/>
    <p:sldId id="397" r:id="rId25"/>
    <p:sldId id="398" r:id="rId26"/>
    <p:sldId id="317" r:id="rId27"/>
    <p:sldId id="315" r:id="rId28"/>
    <p:sldId id="37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0" d="100"/>
          <a:sy n="110" d="100"/>
        </p:scale>
        <p:origin x="63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0617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701473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4040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63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456312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Slide Number Placeholder 5"/>
          <p:cNvSpPr>
            <a:spLocks noGrp="1"/>
          </p:cNvSpPr>
          <p:nvPr>
            <p:ph type="sldNum" sz="quarter" idx="12"/>
          </p:nvPr>
        </p:nvSpPr>
        <p:spPr/>
        <p:txBody>
          <a:bodyPr/>
          <a:lstStyle/>
          <a:p>
            <a:fld id="{022B156B-59AE-415F-B24B-8756D48BB977}" type="slidenum">
              <a:rPr/>
              <a:t>‹#›</a:t>
            </a:fld>
            <a:endParaRPr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4CF99945-0A15-4715-AB6C-F5E56CF20F70}" type="datetimeFigureOut">
              <a:rPr lang="en-US"/>
              <a:t>10/22/2024</a:t>
            </a:fld>
            <a:endParaRPr/>
          </a:p>
        </p:txBody>
      </p:sp>
    </p:spTree>
    <p:extLst>
      <p:ext uri="{BB962C8B-B14F-4D97-AF65-F5344CB8AC3E}">
        <p14:creationId xmlns:p14="http://schemas.microsoft.com/office/powerpoint/2010/main" val="1381175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l="-16000" r="-16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8668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A264232-B899-7265-BD26-9B0B00099809}"/>
              </a:ext>
            </a:extLst>
          </p:cNvPr>
          <p:cNvPicPr>
            <a:picLocks noChangeAspect="1"/>
          </p:cNvPicPr>
          <p:nvPr/>
        </p:nvPicPr>
        <p:blipFill>
          <a:blip r:embed="rId2"/>
          <a:stretch>
            <a:fillRect/>
          </a:stretch>
        </p:blipFill>
        <p:spPr>
          <a:xfrm>
            <a:off x="0" y="553970"/>
            <a:ext cx="12192000" cy="1549149"/>
          </a:xfrm>
          <a:prstGeom prst="rect">
            <a:avLst/>
          </a:prstGeom>
        </p:spPr>
      </p:pic>
      <p:pic>
        <p:nvPicPr>
          <p:cNvPr id="6" name="Picture 5"/>
          <p:cNvPicPr>
            <a:picLocks noChangeAspect="1"/>
          </p:cNvPicPr>
          <p:nvPr/>
        </p:nvPicPr>
        <p:blipFill>
          <a:blip r:embed="rId3"/>
          <a:stretch>
            <a:fillRect/>
          </a:stretch>
        </p:blipFill>
        <p:spPr>
          <a:xfrm>
            <a:off x="4235982" y="2880358"/>
            <a:ext cx="3328147" cy="2743200"/>
          </a:xfrm>
          <a:prstGeom prst="rect">
            <a:avLst/>
          </a:prstGeom>
        </p:spPr>
      </p:pic>
    </p:spTree>
    <p:extLst>
      <p:ext uri="{BB962C8B-B14F-4D97-AF65-F5344CB8AC3E}">
        <p14:creationId xmlns:p14="http://schemas.microsoft.com/office/powerpoint/2010/main" val="94752286"/>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000"/>
                                        <p:tgtEl>
                                          <p:spTgt spid="6"/>
                                        </p:tgtEl>
                                      </p:cBhvr>
                                    </p:animEffect>
                                    <p:anim calcmode="lin" valueType="num">
                                      <p:cBhvr>
                                        <p:cTn id="26" dur="2000" fill="hold"/>
                                        <p:tgtEl>
                                          <p:spTgt spid="6"/>
                                        </p:tgtEl>
                                        <p:attrNameLst>
                                          <p:attrName>ppt_w</p:attrName>
                                        </p:attrNameLst>
                                      </p:cBhvr>
                                      <p:tavLst>
                                        <p:tav tm="0" fmla="#ppt_w*sin(2.5*pi*$)">
                                          <p:val>
                                            <p:fltVal val="0"/>
                                          </p:val>
                                        </p:tav>
                                        <p:tav tm="100000">
                                          <p:val>
                                            <p:fltVal val="1"/>
                                          </p:val>
                                        </p:tav>
                                      </p:tavLst>
                                    </p:anim>
                                    <p:anim calcmode="lin" valueType="num">
                                      <p:cBhvr>
                                        <p:cTn id="27"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8F1339-2502-5357-7A88-DBED917BD908}"/>
              </a:ext>
            </a:extLst>
          </p:cNvPr>
          <p:cNvSpPr txBox="1"/>
          <p:nvPr/>
        </p:nvSpPr>
        <p:spPr>
          <a:xfrm>
            <a:off x="1788961" y="1590398"/>
            <a:ext cx="9931091" cy="1700187"/>
          </a:xfrm>
          <a:prstGeom prst="rect">
            <a:avLst/>
          </a:prstGeom>
          <a:solidFill>
            <a:schemeClr val="accent6">
              <a:lumMod val="40000"/>
              <a:lumOff val="60000"/>
            </a:schemeClr>
          </a:solidFill>
        </p:spPr>
        <p:txBody>
          <a:bodyPr wrap="square" lIns="180000" tIns="0" rIns="180000" bIns="180000">
            <a:spAutoFit/>
          </a:bodyPr>
          <a:lstStyle/>
          <a:p>
            <a:pPr algn="just">
              <a:lnSpc>
                <a:spcPct val="150000"/>
              </a:lnSpc>
              <a:tabLst>
                <a:tab pos="252095" algn="l"/>
              </a:tabLst>
            </a:pPr>
            <a:r>
              <a:rPr lang="vi-VN" sz="3500" b="1">
                <a:solidFill>
                  <a:srgbClr val="00B050"/>
                </a:solidFill>
                <a:effectLst/>
                <a:latin typeface="Cambria" panose="02040503050406030204" pitchFamily="18" charset="0"/>
                <a:ea typeface="Times New Roman" panose="02020603050405020304" pitchFamily="18" charset="0"/>
              </a:rPr>
              <a:t>Câu hỏi 1 </a:t>
            </a:r>
            <a:r>
              <a:rPr lang="en-US" sz="3500" b="1">
                <a:solidFill>
                  <a:srgbClr val="00B050"/>
                </a:solidFill>
                <a:effectLst/>
                <a:latin typeface="Cambria" panose="02040503050406030204" pitchFamily="18" charset="0"/>
                <a:ea typeface="Times New Roman" panose="02020603050405020304" pitchFamily="18" charset="0"/>
              </a:rPr>
              <a:t>(</a:t>
            </a:r>
            <a:r>
              <a:rPr lang="vi-VN" sz="3500" b="1">
                <a:solidFill>
                  <a:srgbClr val="00B050"/>
                </a:solidFill>
                <a:effectLst/>
                <a:latin typeface="Cambria" panose="02040503050406030204" pitchFamily="18" charset="0"/>
                <a:ea typeface="Times New Roman" panose="02020603050405020304" pitchFamily="18" charset="0"/>
              </a:rPr>
              <a:t>trang 55</a:t>
            </a:r>
            <a:r>
              <a:rPr lang="en-US" sz="3500" b="1">
                <a:solidFill>
                  <a:srgbClr val="00B050"/>
                </a:solidFill>
                <a:effectLst/>
                <a:latin typeface="Cambria" panose="02040503050406030204" pitchFamily="18" charset="0"/>
                <a:ea typeface="Times New Roman" panose="02020603050405020304" pitchFamily="18" charset="0"/>
              </a:rPr>
              <a:t>)</a:t>
            </a:r>
            <a:r>
              <a:rPr lang="vi-VN" sz="3500" b="1">
                <a:solidFill>
                  <a:srgbClr val="00B050"/>
                </a:solidFill>
                <a:effectLst/>
                <a:latin typeface="Cambria" panose="02040503050406030204" pitchFamily="18" charset="0"/>
                <a:ea typeface="Times New Roman" panose="02020603050405020304" pitchFamily="18" charset="0"/>
              </a:rPr>
              <a:t>:</a:t>
            </a:r>
            <a:r>
              <a:rPr lang="vi-VN" sz="3500">
                <a:solidFill>
                  <a:srgbClr val="00B050"/>
                </a:solidFill>
                <a:effectLst/>
                <a:latin typeface="Cambria" panose="02040503050406030204" pitchFamily="18" charset="0"/>
                <a:ea typeface="Times New Roman" panose="02020603050405020304" pitchFamily="18" charset="0"/>
              </a:rPr>
              <a:t> </a:t>
            </a:r>
            <a:r>
              <a:rPr lang="vi-VN" sz="3500">
                <a:solidFill>
                  <a:srgbClr val="000000"/>
                </a:solidFill>
                <a:effectLst/>
                <a:latin typeface="Cambria" panose="02040503050406030204" pitchFamily="18" charset="0"/>
                <a:ea typeface="Times New Roman" panose="02020603050405020304" pitchFamily="18" charset="0"/>
              </a:rPr>
              <a:t>Hãy giải thích yêu cầu về tính nhất quán dữ liệu trong lưu trữ dữ liệu.</a:t>
            </a:r>
            <a:endParaRPr lang="vi-VN" sz="3500">
              <a:effectLst/>
              <a:latin typeface="Times New Roman" panose="02020603050405020304" pitchFamily="18" charset="0"/>
              <a:ea typeface="Times New Roman" panose="02020603050405020304" pitchFamily="18" charset="0"/>
            </a:endParaRPr>
          </a:p>
        </p:txBody>
      </p:sp>
      <p:pic>
        <p:nvPicPr>
          <p:cNvPr id="2" name="Picture 1">
            <a:extLst>
              <a:ext uri="{FF2B5EF4-FFF2-40B4-BE49-F238E27FC236}">
                <a16:creationId xmlns:a16="http://schemas.microsoft.com/office/drawing/2014/main" id="{C8E2D867-ED19-8D4A-8C77-10703108CD55}"/>
              </a:ext>
            </a:extLst>
          </p:cNvPr>
          <p:cNvPicPr>
            <a:picLocks noChangeAspect="1"/>
          </p:cNvPicPr>
          <p:nvPr/>
        </p:nvPicPr>
        <p:blipFill>
          <a:blip r:embed="rId2"/>
          <a:stretch>
            <a:fillRect/>
          </a:stretch>
        </p:blipFill>
        <p:spPr>
          <a:xfrm>
            <a:off x="334811" y="152840"/>
            <a:ext cx="1454150" cy="1439545"/>
          </a:xfrm>
          <a:prstGeom prst="rect">
            <a:avLst/>
          </a:prstGeom>
        </p:spPr>
      </p:pic>
    </p:spTree>
    <p:extLst>
      <p:ext uri="{BB962C8B-B14F-4D97-AF65-F5344CB8AC3E}">
        <p14:creationId xmlns:p14="http://schemas.microsoft.com/office/powerpoint/2010/main" val="3212753535"/>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heel(1)">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CC76D81-5186-A17D-1375-D02D5847F028}"/>
              </a:ext>
            </a:extLst>
          </p:cNvPr>
          <p:cNvSpPr txBox="1"/>
          <p:nvPr/>
        </p:nvSpPr>
        <p:spPr>
          <a:xfrm>
            <a:off x="556181" y="13346"/>
            <a:ext cx="11133056" cy="5852308"/>
          </a:xfrm>
          <a:prstGeom prst="rect">
            <a:avLst/>
          </a:prstGeom>
          <a:noFill/>
        </p:spPr>
        <p:txBody>
          <a:bodyPr wrap="square">
            <a:spAutoFit/>
          </a:bodyPr>
          <a:lstStyle/>
          <a:p>
            <a:pPr algn="ctr">
              <a:lnSpc>
                <a:spcPct val="120000"/>
              </a:lnSpc>
              <a:tabLst>
                <a:tab pos="252095" algn="l"/>
              </a:tabLst>
            </a:pPr>
            <a:r>
              <a:rPr lang="en-US" sz="3500" b="1" u="sng">
                <a:solidFill>
                  <a:srgbClr val="00B050"/>
                </a:solidFill>
                <a:effectLst/>
                <a:latin typeface="Cambria" panose="02040503050406030204" pitchFamily="18" charset="0"/>
                <a:ea typeface="Times New Roman" panose="02020603050405020304" pitchFamily="18" charset="0"/>
              </a:rPr>
              <a:t>Gợi ý trả lời</a:t>
            </a:r>
            <a:r>
              <a:rPr lang="en-US" sz="3500" b="1">
                <a:solidFill>
                  <a:srgbClr val="00B05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20000"/>
              </a:lnSpc>
              <a:tabLst>
                <a:tab pos="252095" algn="l"/>
              </a:tabLst>
            </a:pPr>
            <a:r>
              <a:rPr lang="en-US" sz="3500">
                <a:solidFill>
                  <a:srgbClr val="000000"/>
                </a:solidFill>
                <a:effectLst/>
                <a:latin typeface="Cambria" panose="02040503050406030204" pitchFamily="18" charset="0"/>
                <a:ea typeface="Times New Roman" panose="02020603050405020304" pitchFamily="18" charset="0"/>
              </a:rPr>
              <a:t>	</a:t>
            </a:r>
            <a:r>
              <a:rPr lang="vi-VN" sz="3500">
                <a:solidFill>
                  <a:srgbClr val="000000"/>
                </a:solidFill>
                <a:effectLst/>
                <a:latin typeface="Cambria" panose="02040503050406030204" pitchFamily="18" charset="0"/>
                <a:ea typeface="Times New Roman" panose="02020603050405020304" pitchFamily="18" charset="0"/>
              </a:rPr>
              <a:t>Tính nhất quán dữ liệu trong lưu trữ dữ liệu đề cập đến độ chính xác, đồng bộ và đúng đắn của dữ liệu trong hệ thống lưu trữ, đảm bảo rằng dữ liệu được duy trì một cách nhất quán qua các thao tác </a:t>
            </a:r>
            <a:r>
              <a:rPr lang="en-US" sz="3500">
                <a:solidFill>
                  <a:srgbClr val="000000"/>
                </a:solidFill>
                <a:effectLst/>
                <a:latin typeface="Cambria" panose="02040503050406030204" pitchFamily="18" charset="0"/>
                <a:ea typeface="Times New Roman" panose="02020603050405020304" pitchFamily="18" charset="0"/>
              </a:rPr>
              <a:t>thêm</a:t>
            </a:r>
            <a:r>
              <a:rPr lang="vi-VN" sz="3500">
                <a:solidFill>
                  <a:srgbClr val="000000"/>
                </a:solidFill>
                <a:effectLst/>
                <a:latin typeface="Cambria" panose="02040503050406030204" pitchFamily="18" charset="0"/>
                <a:ea typeface="Times New Roman" panose="02020603050405020304" pitchFamily="18" charset="0"/>
              </a:rPr>
              <a:t>, </a:t>
            </a:r>
            <a:r>
              <a:rPr lang="en-US" sz="3500">
                <a:solidFill>
                  <a:srgbClr val="000000"/>
                </a:solidFill>
                <a:effectLst/>
                <a:latin typeface="Cambria" panose="02040503050406030204" pitchFamily="18" charset="0"/>
                <a:ea typeface="Times New Roman" panose="02020603050405020304" pitchFamily="18" charset="0"/>
              </a:rPr>
              <a:t>sửa</a:t>
            </a:r>
            <a:r>
              <a:rPr lang="vi-VN" sz="3500">
                <a:solidFill>
                  <a:srgbClr val="000000"/>
                </a:solidFill>
                <a:effectLst/>
                <a:latin typeface="Cambria" panose="02040503050406030204" pitchFamily="18" charset="0"/>
                <a:ea typeface="Times New Roman" panose="02020603050405020304" pitchFamily="18" charset="0"/>
              </a:rPr>
              <a:t> và xóa</a:t>
            </a:r>
            <a:r>
              <a:rPr lang="en-US" sz="3500">
                <a:solidFill>
                  <a:srgbClr val="000000"/>
                </a:solidFill>
                <a:effectLst/>
                <a:latin typeface="Cambria" panose="02040503050406030204" pitchFamily="18" charset="0"/>
                <a:ea typeface="Times New Roman" panose="02020603050405020304" pitchFamily="18" charset="0"/>
              </a:rPr>
              <a:t> dữ liệu</a:t>
            </a:r>
            <a:r>
              <a:rPr lang="vi-VN" sz="3500">
                <a:solidFill>
                  <a:srgbClr val="000000"/>
                </a:solidFill>
                <a:effectLst/>
                <a:latin typeface="Cambria" panose="02040503050406030204" pitchFamily="18" charset="0"/>
                <a:ea typeface="Times New Roman" panose="02020603050405020304" pitchFamily="18" charset="0"/>
              </a:rPr>
              <a:t>.</a:t>
            </a:r>
            <a:r>
              <a:rPr lang="en-US" sz="3500">
                <a:solidFill>
                  <a:srgbClr val="000000"/>
                </a:solidFill>
                <a:effectLst/>
                <a:latin typeface="Cambria" panose="02040503050406030204" pitchFamily="18" charset="0"/>
                <a:ea typeface="Times New Roman" panose="02020603050405020304" pitchFamily="18" charset="0"/>
              </a:rPr>
              <a:t> Chẳng hạn khi chúng ta thêm, sửa hay xoá một dữ liệu điểm trong bảng điểm của học sinh thì điểm trung bình sẽ tự động thay đổi theo các thao tác mà ta vừa thực hiện để đảm bảo tính đúng đắn của nó.</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02941364"/>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heel(1)">
                                      <p:cBhvr>
                                        <p:cTn id="13"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E9C248-F32C-9511-CDE9-49C7A4BF8110}"/>
              </a:ext>
            </a:extLst>
          </p:cNvPr>
          <p:cNvSpPr txBox="1"/>
          <p:nvPr/>
        </p:nvSpPr>
        <p:spPr>
          <a:xfrm>
            <a:off x="1788961" y="1592385"/>
            <a:ext cx="9891762" cy="1700187"/>
          </a:xfrm>
          <a:prstGeom prst="rect">
            <a:avLst/>
          </a:prstGeom>
          <a:solidFill>
            <a:schemeClr val="accent6">
              <a:lumMod val="40000"/>
              <a:lumOff val="60000"/>
            </a:schemeClr>
          </a:solidFill>
        </p:spPr>
        <p:txBody>
          <a:bodyPr wrap="square" lIns="180000" tIns="0" rIns="180000" bIns="180000">
            <a:spAutoFit/>
          </a:bodyPr>
          <a:lstStyle/>
          <a:p>
            <a:pPr algn="just">
              <a:lnSpc>
                <a:spcPct val="150000"/>
              </a:lnSpc>
              <a:tabLst>
                <a:tab pos="252095" algn="l"/>
              </a:tabLst>
            </a:pPr>
            <a:r>
              <a:rPr lang="vi-VN" sz="3500" b="1">
                <a:solidFill>
                  <a:srgbClr val="00B050"/>
                </a:solidFill>
                <a:effectLst/>
                <a:latin typeface="Cambria" panose="02040503050406030204" pitchFamily="18" charset="0"/>
                <a:ea typeface="Times New Roman" panose="02020603050405020304" pitchFamily="18" charset="0"/>
              </a:rPr>
              <a:t>Câu hỏi 2 </a:t>
            </a:r>
            <a:r>
              <a:rPr lang="en-US" sz="3500" b="1">
                <a:solidFill>
                  <a:srgbClr val="00B050"/>
                </a:solidFill>
                <a:effectLst/>
                <a:latin typeface="Cambria" panose="02040503050406030204" pitchFamily="18" charset="0"/>
                <a:ea typeface="Times New Roman" panose="02020603050405020304" pitchFamily="18" charset="0"/>
              </a:rPr>
              <a:t>(</a:t>
            </a:r>
            <a:r>
              <a:rPr lang="vi-VN" sz="3500" b="1">
                <a:solidFill>
                  <a:srgbClr val="00B050"/>
                </a:solidFill>
                <a:effectLst/>
                <a:latin typeface="Cambria" panose="02040503050406030204" pitchFamily="18" charset="0"/>
                <a:ea typeface="Times New Roman" panose="02020603050405020304" pitchFamily="18" charset="0"/>
              </a:rPr>
              <a:t>trang 55</a:t>
            </a:r>
            <a:r>
              <a:rPr lang="en-US" sz="3500" b="1">
                <a:solidFill>
                  <a:srgbClr val="00B050"/>
                </a:solidFill>
                <a:effectLst/>
                <a:latin typeface="Cambria" panose="02040503050406030204" pitchFamily="18" charset="0"/>
                <a:ea typeface="Times New Roman" panose="02020603050405020304" pitchFamily="18" charset="0"/>
              </a:rPr>
              <a:t>)</a:t>
            </a:r>
            <a:r>
              <a:rPr lang="vi-VN" sz="3500" b="1">
                <a:solidFill>
                  <a:srgbClr val="00B050"/>
                </a:solidFill>
                <a:effectLst/>
                <a:latin typeface="Cambria" panose="02040503050406030204" pitchFamily="18" charset="0"/>
                <a:ea typeface="Times New Roman" panose="02020603050405020304" pitchFamily="18" charset="0"/>
              </a:rPr>
              <a:t>:</a:t>
            </a:r>
            <a:r>
              <a:rPr lang="vi-VN" sz="3500">
                <a:solidFill>
                  <a:srgbClr val="00B050"/>
                </a:solidFill>
                <a:effectLst/>
                <a:latin typeface="Cambria" panose="02040503050406030204" pitchFamily="18" charset="0"/>
                <a:ea typeface="Times New Roman" panose="02020603050405020304" pitchFamily="18" charset="0"/>
              </a:rPr>
              <a:t> </a:t>
            </a:r>
            <a:r>
              <a:rPr lang="vi-VN" sz="3500">
                <a:solidFill>
                  <a:srgbClr val="000000"/>
                </a:solidFill>
                <a:effectLst/>
                <a:latin typeface="Cambria" panose="02040503050406030204" pitchFamily="18" charset="0"/>
                <a:ea typeface="Times New Roman" panose="02020603050405020304" pitchFamily="18" charset="0"/>
              </a:rPr>
              <a:t>Tại sao cần tổ chức lưu trữ dữ liệu độc lập với phần mềm?</a:t>
            </a:r>
            <a:endParaRPr lang="vi-VN" sz="3500">
              <a:effectLst/>
              <a:latin typeface="Times New Roman" panose="02020603050405020304" pitchFamily="18" charset="0"/>
              <a:ea typeface="Times New Roman" panose="02020603050405020304" pitchFamily="18" charset="0"/>
            </a:endParaRPr>
          </a:p>
        </p:txBody>
      </p:sp>
      <p:pic>
        <p:nvPicPr>
          <p:cNvPr id="2" name="Picture 1">
            <a:extLst>
              <a:ext uri="{FF2B5EF4-FFF2-40B4-BE49-F238E27FC236}">
                <a16:creationId xmlns:a16="http://schemas.microsoft.com/office/drawing/2014/main" id="{75999083-DB29-5729-8719-39AF4DEEFD9D}"/>
              </a:ext>
            </a:extLst>
          </p:cNvPr>
          <p:cNvPicPr>
            <a:picLocks noChangeAspect="1"/>
          </p:cNvPicPr>
          <p:nvPr/>
        </p:nvPicPr>
        <p:blipFill>
          <a:blip r:embed="rId2"/>
          <a:stretch>
            <a:fillRect/>
          </a:stretch>
        </p:blipFill>
        <p:spPr>
          <a:xfrm>
            <a:off x="334811" y="152840"/>
            <a:ext cx="1454150" cy="1439545"/>
          </a:xfrm>
          <a:prstGeom prst="rect">
            <a:avLst/>
          </a:prstGeom>
        </p:spPr>
      </p:pic>
    </p:spTree>
    <p:extLst>
      <p:ext uri="{BB962C8B-B14F-4D97-AF65-F5344CB8AC3E}">
        <p14:creationId xmlns:p14="http://schemas.microsoft.com/office/powerpoint/2010/main" val="3569019943"/>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heel(1)">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55FF11-486A-72A9-3E12-F83C126BA1AB}"/>
              </a:ext>
            </a:extLst>
          </p:cNvPr>
          <p:cNvSpPr txBox="1"/>
          <p:nvPr/>
        </p:nvSpPr>
        <p:spPr>
          <a:xfrm>
            <a:off x="546756" y="410706"/>
            <a:ext cx="11123628" cy="4034502"/>
          </a:xfrm>
          <a:prstGeom prst="rect">
            <a:avLst/>
          </a:prstGeom>
          <a:noFill/>
        </p:spPr>
        <p:txBody>
          <a:bodyPr wrap="square">
            <a:spAutoFit/>
          </a:bodyPr>
          <a:lstStyle/>
          <a:p>
            <a:pPr algn="ctr">
              <a:lnSpc>
                <a:spcPct val="150000"/>
              </a:lnSpc>
              <a:tabLst>
                <a:tab pos="252095" algn="l"/>
              </a:tabLst>
            </a:pPr>
            <a:r>
              <a:rPr lang="en-US" sz="3500" b="1" u="sng">
                <a:solidFill>
                  <a:srgbClr val="00B050"/>
                </a:solidFill>
                <a:effectLst/>
                <a:latin typeface="Cambria" panose="02040503050406030204" pitchFamily="18" charset="0"/>
                <a:ea typeface="Times New Roman" panose="02020603050405020304" pitchFamily="18" charset="0"/>
              </a:rPr>
              <a:t>Gợi ý trả lời</a:t>
            </a:r>
            <a:r>
              <a:rPr lang="en-US" sz="3500" b="1">
                <a:solidFill>
                  <a:srgbClr val="00B05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en-US" sz="3500">
                <a:solidFill>
                  <a:srgbClr val="000000"/>
                </a:solidFill>
                <a:effectLst/>
                <a:latin typeface="Cambria" panose="02040503050406030204" pitchFamily="18" charset="0"/>
                <a:ea typeface="Times New Roman" panose="02020603050405020304" pitchFamily="18" charset="0"/>
              </a:rPr>
              <a:t>Dữ liệu cần được </a:t>
            </a:r>
            <a:r>
              <a:rPr lang="vi-VN" sz="3500">
                <a:solidFill>
                  <a:srgbClr val="000000"/>
                </a:solidFill>
                <a:effectLst/>
                <a:latin typeface="Cambria" panose="02040503050406030204" pitchFamily="18" charset="0"/>
                <a:ea typeface="Times New Roman" panose="02020603050405020304" pitchFamily="18" charset="0"/>
              </a:rPr>
              <a:t>tổ chức lưu trữ độc lập với phần mềm</a:t>
            </a:r>
            <a:r>
              <a:rPr lang="en-US" sz="3500">
                <a:solidFill>
                  <a:srgbClr val="000000"/>
                </a:solidFill>
                <a:effectLst/>
                <a:latin typeface="Cambria" panose="02040503050406030204" pitchFamily="18" charset="0"/>
                <a:ea typeface="Times New Roman" panose="02020603050405020304" pitchFamily="18" charset="0"/>
              </a:rPr>
              <a:t> để đảm bảo dễ dàng chia sẽ, dễ dàng bảo trì phát triển, đồng thời đảm bảo hạn chế tối đa việc dữ liệu lặp lại, gây dư thừa dữ liệu và hỗ trợ đảm bảo tính nhất quán dữ liệu.</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5317571"/>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ircle(in)">
                                      <p:cBhvr>
                                        <p:cTn id="13"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48889D-442D-D2AB-68A1-92D4650B74A8}"/>
              </a:ext>
            </a:extLst>
          </p:cNvPr>
          <p:cNvSpPr txBox="1"/>
          <p:nvPr/>
        </p:nvSpPr>
        <p:spPr>
          <a:xfrm>
            <a:off x="490193" y="-122503"/>
            <a:ext cx="11133056" cy="6458243"/>
          </a:xfrm>
          <a:prstGeom prst="rect">
            <a:avLst/>
          </a:prstGeom>
          <a:noFill/>
        </p:spPr>
        <p:txBody>
          <a:bodyPr wrap="square">
            <a:spAutoFit/>
          </a:bodyPr>
          <a:lstStyle/>
          <a:p>
            <a:pPr algn="just">
              <a:lnSpc>
                <a:spcPct val="150000"/>
              </a:lnSpc>
              <a:tabLst>
                <a:tab pos="252095" algn="l"/>
              </a:tabLst>
            </a:pPr>
            <a:r>
              <a:rPr lang="vi-VN" sz="3500" b="1">
                <a:solidFill>
                  <a:srgbClr val="00B0F0"/>
                </a:solidFill>
                <a:effectLst/>
                <a:latin typeface="Cambria" panose="02040503050406030204" pitchFamily="18" charset="0"/>
                <a:ea typeface="Times New Roman" panose="02020603050405020304" pitchFamily="18" charset="0"/>
              </a:rPr>
              <a:t>2. CƠ SỞ DỮ LIỆU VÀ MỘT SỐ THUỘC TÍNH CƠ BẢN</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b="1">
                <a:solidFill>
                  <a:srgbClr val="000000"/>
                </a:solidFill>
                <a:effectLst/>
                <a:latin typeface="Cambria" panose="02040503050406030204" pitchFamily="18" charset="0"/>
                <a:ea typeface="Times New Roman" panose="02020603050405020304" pitchFamily="18" charset="0"/>
              </a:rPr>
              <a:t>Hoạt động 2 </a:t>
            </a:r>
            <a:r>
              <a:rPr lang="en-US" sz="3500" b="1">
                <a:solidFill>
                  <a:srgbClr val="000000"/>
                </a:solidFill>
                <a:effectLst/>
                <a:latin typeface="Cambria" panose="02040503050406030204" pitchFamily="18" charset="0"/>
                <a:ea typeface="Times New Roman" panose="02020603050405020304" pitchFamily="18" charset="0"/>
              </a:rPr>
              <a:t>(</a:t>
            </a:r>
            <a:r>
              <a:rPr lang="vi-VN" sz="3500" b="1">
                <a:solidFill>
                  <a:srgbClr val="000000"/>
                </a:solidFill>
                <a:effectLst/>
                <a:latin typeface="Cambria" panose="02040503050406030204" pitchFamily="18" charset="0"/>
                <a:ea typeface="Times New Roman" panose="02020603050405020304" pitchFamily="18" charset="0"/>
              </a:rPr>
              <a:t>trang 56</a:t>
            </a:r>
            <a:r>
              <a:rPr lang="en-US" sz="3500" b="1">
                <a:solidFill>
                  <a:srgbClr val="000000"/>
                </a:solidFill>
                <a:effectLst/>
                <a:latin typeface="Cambria" panose="02040503050406030204" pitchFamily="18" charset="0"/>
                <a:ea typeface="Times New Roman" panose="02020603050405020304" pitchFamily="18" charset="0"/>
              </a:rPr>
              <a:t>)</a:t>
            </a:r>
            <a:r>
              <a:rPr lang="vi-VN" sz="3500" b="1">
                <a:solidFill>
                  <a:srgbClr val="000000"/>
                </a:solidFill>
                <a:effectLst/>
                <a:latin typeface="Cambria" panose="02040503050406030204" pitchFamily="18" charset="0"/>
                <a:ea typeface="Times New Roman" panose="02020603050405020304" pitchFamily="18" charset="0"/>
              </a:rPr>
              <a:t>:</a:t>
            </a:r>
            <a:r>
              <a:rPr lang="vi-VN" sz="3500">
                <a:solidFill>
                  <a:srgbClr val="000000"/>
                </a:solidFill>
                <a:effectLst/>
                <a:latin typeface="Cambria" panose="02040503050406030204" pitchFamily="18" charset="0"/>
                <a:ea typeface="Times New Roman" panose="02020603050405020304" pitchFamily="18" charset="0"/>
              </a:rPr>
              <a:t> </a:t>
            </a:r>
            <a:r>
              <a:rPr lang="en-US" sz="3500">
                <a:solidFill>
                  <a:srgbClr val="000000"/>
                </a:solidFill>
                <a:effectLst/>
                <a:latin typeface="Cambria" panose="02040503050406030204" pitchFamily="18" charset="0"/>
                <a:ea typeface="Times New Roman" panose="02020603050405020304" pitchFamily="18" charset="0"/>
              </a:rPr>
              <a:t>Sự cần thiết phải lưu trữ dữ liệu theo một cấu trúc xác đinh.</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Hãy so sánh cách thức ghi chép và lưu trữ kết quả điểm môn học nêu trong Mục 1 với cách ghi chép và lưu trữ dưới dạng bảng. Theo em cách nào là phù hợp hơn? Thông qua ví dụ bảng điểm môn học hãy chỉ ra một vài lí do cần lưu trữ dữ liệu theo một cấu trúc xác định.</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4710767"/>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heel(1)">
                                      <p:cBhvr>
                                        <p:cTn id="2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C1799C6-DC62-FB13-5328-325357A6FC6B}"/>
              </a:ext>
            </a:extLst>
          </p:cNvPr>
          <p:cNvSpPr txBox="1"/>
          <p:nvPr/>
        </p:nvSpPr>
        <p:spPr>
          <a:xfrm>
            <a:off x="537328" y="23132"/>
            <a:ext cx="11151909" cy="5852308"/>
          </a:xfrm>
          <a:prstGeom prst="rect">
            <a:avLst/>
          </a:prstGeom>
          <a:noFill/>
        </p:spPr>
        <p:txBody>
          <a:bodyPr wrap="square">
            <a:spAutoFit/>
          </a:bodyPr>
          <a:lstStyle/>
          <a:p>
            <a:pPr algn="ctr">
              <a:lnSpc>
                <a:spcPct val="120000"/>
              </a:lnSpc>
              <a:tabLst>
                <a:tab pos="252095" algn="l"/>
              </a:tabLst>
            </a:pPr>
            <a:r>
              <a:rPr lang="en-US" sz="3500" b="1" u="sng">
                <a:solidFill>
                  <a:srgbClr val="000000"/>
                </a:solidFill>
                <a:effectLst/>
                <a:latin typeface="Cambria" panose="02040503050406030204" pitchFamily="18" charset="0"/>
                <a:ea typeface="Times New Roman" panose="02020603050405020304" pitchFamily="18" charset="0"/>
              </a:rPr>
              <a:t>Gợi ý trả lời</a:t>
            </a:r>
            <a:r>
              <a:rPr lang="en-US" sz="3500" b="1">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2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Lưu trữ dưới dạng bảng là cách lưu trữ phù hợp hơn.</a:t>
            </a:r>
            <a:endParaRPr lang="vi-VN" sz="3500">
              <a:effectLst/>
              <a:latin typeface="Times New Roman" panose="02020603050405020304" pitchFamily="18" charset="0"/>
              <a:ea typeface="Times New Roman" panose="02020603050405020304" pitchFamily="18" charset="0"/>
            </a:endParaRPr>
          </a:p>
          <a:p>
            <a:pPr algn="just">
              <a:lnSpc>
                <a:spcPct val="120000"/>
              </a:lnSpc>
              <a:tabLst>
                <a:tab pos="252095" algn="l"/>
              </a:tabLst>
            </a:pPr>
            <a:r>
              <a:rPr lang="en-US" sz="3500">
                <a:solidFill>
                  <a:srgbClr val="000000"/>
                </a:solidFill>
                <a:effectLst/>
                <a:latin typeface="Cambria" panose="02040503050406030204" pitchFamily="18" charset="0"/>
                <a:ea typeface="Times New Roman" panose="02020603050405020304" pitchFamily="18" charset="0"/>
              </a:rPr>
              <a:t>Một vài l</a:t>
            </a:r>
            <a:r>
              <a:rPr lang="vi-VN" sz="3500">
                <a:solidFill>
                  <a:srgbClr val="000000"/>
                </a:solidFill>
                <a:effectLst/>
                <a:latin typeface="Cambria" panose="02040503050406030204" pitchFamily="18" charset="0"/>
                <a:ea typeface="Times New Roman" panose="02020603050405020304" pitchFamily="18" charset="0"/>
              </a:rPr>
              <a:t>í do cần lưu trữ dữ liệu theo một cấu trúc xác định:</a:t>
            </a:r>
            <a:endParaRPr lang="vi-VN" sz="3500">
              <a:effectLst/>
              <a:latin typeface="Times New Roman" panose="02020603050405020304" pitchFamily="18" charset="0"/>
              <a:ea typeface="Times New Roman" panose="02020603050405020304" pitchFamily="18" charset="0"/>
            </a:endParaRPr>
          </a:p>
          <a:p>
            <a:pPr algn="just">
              <a:lnSpc>
                <a:spcPct val="12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a:t>
            </a:r>
            <a:r>
              <a:rPr lang="en-US" sz="3500">
                <a:solidFill>
                  <a:srgbClr val="000000"/>
                </a:solidFill>
                <a:effectLst/>
                <a:latin typeface="Cambria" panose="02040503050406030204" pitchFamily="18" charset="0"/>
                <a:ea typeface="Times New Roman" panose="02020603050405020304" pitchFamily="18" charset="0"/>
              </a:rPr>
              <a:t>- </a:t>
            </a:r>
            <a:r>
              <a:rPr lang="vi-VN" sz="3500">
                <a:solidFill>
                  <a:srgbClr val="000000"/>
                </a:solidFill>
                <a:effectLst/>
                <a:latin typeface="Cambria" panose="02040503050406030204" pitchFamily="18" charset="0"/>
                <a:ea typeface="Times New Roman" panose="02020603050405020304" pitchFamily="18" charset="0"/>
              </a:rPr>
              <a:t>Dễ dàng quản lý và tìm kiếm dữ liệu</a:t>
            </a:r>
            <a:r>
              <a:rPr lang="en-US" sz="3500">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2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a:t>
            </a:r>
            <a:r>
              <a:rPr lang="en-US" sz="3500">
                <a:solidFill>
                  <a:srgbClr val="000000"/>
                </a:solidFill>
                <a:effectLst/>
                <a:latin typeface="Cambria" panose="02040503050406030204" pitchFamily="18" charset="0"/>
                <a:ea typeface="Times New Roman" panose="02020603050405020304" pitchFamily="18" charset="0"/>
              </a:rPr>
              <a:t>-</a:t>
            </a:r>
            <a:r>
              <a:rPr lang="vi-VN" sz="3500">
                <a:solidFill>
                  <a:srgbClr val="000000"/>
                </a:solidFill>
                <a:effectLst/>
                <a:latin typeface="Cambria" panose="02040503050406030204" pitchFamily="18" charset="0"/>
                <a:ea typeface="Times New Roman" panose="02020603050405020304" pitchFamily="18" charset="0"/>
              </a:rPr>
              <a:t> Đảm bảo tính toàn vẹn của dữ liệu</a:t>
            </a:r>
            <a:r>
              <a:rPr lang="en-US" sz="3500">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2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a:t>
            </a:r>
            <a:r>
              <a:rPr lang="en-US" sz="3500">
                <a:solidFill>
                  <a:srgbClr val="000000"/>
                </a:solidFill>
                <a:effectLst/>
                <a:latin typeface="Cambria" panose="02040503050406030204" pitchFamily="18" charset="0"/>
                <a:ea typeface="Times New Roman" panose="02020603050405020304" pitchFamily="18" charset="0"/>
              </a:rPr>
              <a:t>- </a:t>
            </a:r>
            <a:r>
              <a:rPr lang="vi-VN" sz="3500">
                <a:solidFill>
                  <a:srgbClr val="000000"/>
                </a:solidFill>
                <a:effectLst/>
                <a:latin typeface="Cambria" panose="02040503050406030204" pitchFamily="18" charset="0"/>
                <a:ea typeface="Times New Roman" panose="02020603050405020304" pitchFamily="18" charset="0"/>
              </a:rPr>
              <a:t>Tối ưu hóa hiệu suất tìm kiếm</a:t>
            </a:r>
            <a:r>
              <a:rPr lang="en-US" sz="3500">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2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a:t>
            </a:r>
            <a:r>
              <a:rPr lang="en-US" sz="3500">
                <a:solidFill>
                  <a:srgbClr val="000000"/>
                </a:solidFill>
                <a:effectLst/>
                <a:latin typeface="Cambria" panose="02040503050406030204" pitchFamily="18" charset="0"/>
                <a:ea typeface="Times New Roman" panose="02020603050405020304" pitchFamily="18" charset="0"/>
              </a:rPr>
              <a:t>-</a:t>
            </a:r>
            <a:r>
              <a:rPr lang="vi-VN" sz="3500">
                <a:solidFill>
                  <a:srgbClr val="000000"/>
                </a:solidFill>
                <a:effectLst/>
                <a:latin typeface="Cambria" panose="02040503050406030204" pitchFamily="18" charset="0"/>
                <a:ea typeface="Times New Roman" panose="02020603050405020304" pitchFamily="18" charset="0"/>
              </a:rPr>
              <a:t> Hỗ trợ cho việc phân tích dữ liệu</a:t>
            </a:r>
            <a:r>
              <a:rPr lang="en-US" sz="3500">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2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a:t>
            </a:r>
            <a:r>
              <a:rPr lang="en-US" sz="3500">
                <a:solidFill>
                  <a:srgbClr val="000000"/>
                </a:solidFill>
                <a:effectLst/>
                <a:latin typeface="Cambria" panose="02040503050406030204" pitchFamily="18" charset="0"/>
                <a:ea typeface="Times New Roman" panose="02020603050405020304" pitchFamily="18" charset="0"/>
              </a:rPr>
              <a:t>-</a:t>
            </a:r>
            <a:r>
              <a:rPr lang="vi-VN" sz="3500">
                <a:solidFill>
                  <a:srgbClr val="000000"/>
                </a:solidFill>
                <a:effectLst/>
                <a:latin typeface="Cambria" panose="02040503050406030204" pitchFamily="18" charset="0"/>
                <a:ea typeface="Times New Roman" panose="02020603050405020304" pitchFamily="18" charset="0"/>
              </a:rPr>
              <a:t> Đáp ứng các quy định và tiêu chuẩn</a:t>
            </a:r>
            <a:r>
              <a:rPr lang="en-US" sz="3500">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15639315"/>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BD2B55-F769-6098-D638-FEC23496C0F4}"/>
              </a:ext>
            </a:extLst>
          </p:cNvPr>
          <p:cNvSpPr txBox="1"/>
          <p:nvPr/>
        </p:nvSpPr>
        <p:spPr>
          <a:xfrm>
            <a:off x="490193" y="395108"/>
            <a:ext cx="11095348" cy="2429063"/>
          </a:xfrm>
          <a:prstGeom prst="rect">
            <a:avLst/>
          </a:prstGeom>
          <a:noFill/>
        </p:spPr>
        <p:txBody>
          <a:bodyPr wrap="square">
            <a:spAutoFit/>
          </a:bodyPr>
          <a:lstStyle/>
          <a:p>
            <a:pPr algn="just">
              <a:lnSpc>
                <a:spcPct val="150000"/>
              </a:lnSpc>
              <a:tabLst>
                <a:tab pos="252095" algn="l"/>
              </a:tabLst>
            </a:pPr>
            <a:r>
              <a:rPr lang="nl-NL" sz="3500" b="1">
                <a:solidFill>
                  <a:srgbClr val="00B0F0"/>
                </a:solidFill>
                <a:effectLst/>
                <a:latin typeface="Cambria" panose="02040503050406030204" pitchFamily="18" charset="0"/>
                <a:ea typeface="Times New Roman" panose="02020603050405020304" pitchFamily="18" charset="0"/>
                <a:cs typeface="Times New Roman" panose="02020603050405020304" pitchFamily="18" charset="0"/>
              </a:rPr>
              <a:t>a) Khái niệm cơ sở dữ liệu</a:t>
            </a:r>
            <a:endParaRPr lang="vi-VN" sz="3500">
              <a:effectLst/>
              <a:latin typeface="Calibri" panose="020F0502020204030204" pitchFamily="34" charset="0"/>
              <a:ea typeface="Calibri" panose="020F0502020204030204" pitchFamily="34" charset="0"/>
            </a:endParaRPr>
          </a:p>
          <a:p>
            <a:pPr algn="just">
              <a:lnSpc>
                <a:spcPct val="150000"/>
              </a:lnSpc>
              <a:tabLst>
                <a:tab pos="252095" algn="l"/>
              </a:tabLst>
            </a:pPr>
            <a:r>
              <a:rPr lang="nl-NL" sz="3500">
                <a:effectLst/>
                <a:latin typeface="Cambria" panose="02040503050406030204" pitchFamily="18" charset="0"/>
                <a:ea typeface="Times New Roman" panose="02020603050405020304" pitchFamily="18" charset="0"/>
                <a:cs typeface="Times New Roman" panose="02020603050405020304" pitchFamily="18" charset="0"/>
              </a:rPr>
              <a:t>	</a:t>
            </a:r>
            <a:r>
              <a:rPr lang="nl-NL" sz="3500" i="1">
                <a:effectLst/>
                <a:latin typeface="Cambria" panose="02040503050406030204" pitchFamily="18" charset="0"/>
                <a:ea typeface="Times New Roman" panose="02020603050405020304" pitchFamily="18" charset="0"/>
                <a:cs typeface="Times New Roman" panose="02020603050405020304" pitchFamily="18" charset="0"/>
              </a:rPr>
              <a:t>Cơ sở dữ liệu là tập hợp dữ liệu có liên quan với nhau, được lưu trữ một cách có tổ chức trong hệ thống máy tính.</a:t>
            </a:r>
            <a:endParaRPr lang="vi-VN" sz="350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084319517"/>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C630D8-1F9B-E40D-2251-96975D45A95E}"/>
              </a:ext>
            </a:extLst>
          </p:cNvPr>
          <p:cNvSpPr txBox="1"/>
          <p:nvPr/>
        </p:nvSpPr>
        <p:spPr>
          <a:xfrm>
            <a:off x="480767" y="403102"/>
            <a:ext cx="11104774" cy="5660717"/>
          </a:xfrm>
          <a:prstGeom prst="rect">
            <a:avLst/>
          </a:prstGeom>
          <a:noFill/>
        </p:spPr>
        <p:txBody>
          <a:bodyPr wrap="square">
            <a:spAutoFit/>
          </a:bodyPr>
          <a:lstStyle/>
          <a:p>
            <a:pPr algn="just">
              <a:lnSpc>
                <a:spcPct val="150000"/>
              </a:lnSpc>
              <a:tabLst>
                <a:tab pos="252095" algn="l"/>
              </a:tabLst>
            </a:pPr>
            <a:r>
              <a:rPr lang="nl-NL" sz="3500" b="1">
                <a:solidFill>
                  <a:srgbClr val="00B0F0"/>
                </a:solidFill>
                <a:effectLst/>
                <a:latin typeface="Cambria" panose="02040503050406030204" pitchFamily="18" charset="0"/>
                <a:ea typeface="Times New Roman" panose="02020603050405020304" pitchFamily="18" charset="0"/>
                <a:cs typeface="Times New Roman" panose="02020603050405020304" pitchFamily="18" charset="0"/>
              </a:rPr>
              <a:t>b) Một số thuộc tính cơ bản của cơ sở dữ liệu</a:t>
            </a:r>
            <a:endParaRPr lang="vi-VN" sz="3500">
              <a:effectLst/>
              <a:latin typeface="Calibri" panose="020F0502020204030204" pitchFamily="34" charset="0"/>
              <a:ea typeface="Calibri" panose="020F0502020204030204" pitchFamily="34" charset="0"/>
            </a:endParaRPr>
          </a:p>
          <a:p>
            <a:pPr algn="just">
              <a:lnSpc>
                <a:spcPct val="150000"/>
              </a:lnSpc>
              <a:tabLst>
                <a:tab pos="252095" algn="l"/>
              </a:tabLst>
            </a:pPr>
            <a:r>
              <a:rPr lang="nl-NL" sz="3500">
                <a:effectLst/>
                <a:latin typeface="Cambria" panose="02040503050406030204" pitchFamily="18" charset="0"/>
                <a:ea typeface="Times New Roman" panose="02020603050405020304" pitchFamily="18" charset="0"/>
                <a:cs typeface="Times New Roman" panose="02020603050405020304" pitchFamily="18" charset="0"/>
              </a:rPr>
              <a:t>	Một số thuộc tính cơ bản của cơ sở dữ liệu bao gồm:  </a:t>
            </a:r>
            <a:endParaRPr lang="vi-VN" sz="3500">
              <a:effectLst/>
              <a:latin typeface="Calibri" panose="020F0502020204030204" pitchFamily="34" charset="0"/>
              <a:ea typeface="Calibri" panose="020F0502020204030204" pitchFamily="34" charset="0"/>
            </a:endParaRPr>
          </a:p>
          <a:p>
            <a:pPr algn="just">
              <a:lnSpc>
                <a:spcPct val="150000"/>
              </a:lnSpc>
              <a:tabLst>
                <a:tab pos="252095" algn="l"/>
              </a:tabLst>
            </a:pPr>
            <a:r>
              <a:rPr lang="nl-NL" sz="3500">
                <a:effectLst/>
                <a:latin typeface="Cambria" panose="02040503050406030204" pitchFamily="18" charset="0"/>
                <a:ea typeface="Times New Roman" panose="02020603050405020304" pitchFamily="18" charset="0"/>
                <a:cs typeface="Times New Roman" panose="02020603050405020304" pitchFamily="18" charset="0"/>
              </a:rPr>
              <a:t>	- Tính không dư thừa.</a:t>
            </a:r>
            <a:endParaRPr lang="vi-VN" sz="3500">
              <a:effectLst/>
              <a:latin typeface="Calibri" panose="020F0502020204030204" pitchFamily="34" charset="0"/>
              <a:ea typeface="Calibri" panose="020F0502020204030204" pitchFamily="34" charset="0"/>
            </a:endParaRPr>
          </a:p>
          <a:p>
            <a:pPr algn="just">
              <a:lnSpc>
                <a:spcPct val="150000"/>
              </a:lnSpc>
              <a:tabLst>
                <a:tab pos="252095" algn="l"/>
              </a:tabLst>
            </a:pPr>
            <a:r>
              <a:rPr lang="nl-NL" sz="3500">
                <a:effectLst/>
                <a:latin typeface="Cambria" panose="02040503050406030204" pitchFamily="18" charset="0"/>
                <a:ea typeface="Times New Roman" panose="02020603050405020304" pitchFamily="18" charset="0"/>
                <a:cs typeface="Times New Roman" panose="02020603050405020304" pitchFamily="18" charset="0"/>
              </a:rPr>
              <a:t>	- Tính độc lập dữ liệu.</a:t>
            </a:r>
            <a:endParaRPr lang="vi-VN" sz="3500">
              <a:effectLst/>
              <a:latin typeface="Calibri" panose="020F0502020204030204" pitchFamily="34" charset="0"/>
              <a:ea typeface="Calibri" panose="020F0502020204030204" pitchFamily="34" charset="0"/>
            </a:endParaRPr>
          </a:p>
          <a:p>
            <a:pPr algn="just">
              <a:lnSpc>
                <a:spcPct val="150000"/>
              </a:lnSpc>
              <a:tabLst>
                <a:tab pos="252095" algn="l"/>
              </a:tabLst>
            </a:pPr>
            <a:r>
              <a:rPr lang="nl-NL" sz="3500">
                <a:effectLst/>
                <a:latin typeface="Cambria" panose="02040503050406030204" pitchFamily="18" charset="0"/>
                <a:ea typeface="Times New Roman" panose="02020603050405020304" pitchFamily="18" charset="0"/>
                <a:cs typeface="Times New Roman" panose="02020603050405020304" pitchFamily="18" charset="0"/>
              </a:rPr>
              <a:t>	- Tính toàn vẹn.</a:t>
            </a:r>
            <a:endParaRPr lang="vi-VN" sz="3500">
              <a:effectLst/>
              <a:latin typeface="Calibri" panose="020F0502020204030204" pitchFamily="34" charset="0"/>
              <a:ea typeface="Calibri" panose="020F0502020204030204" pitchFamily="34" charset="0"/>
            </a:endParaRPr>
          </a:p>
          <a:p>
            <a:pPr algn="just">
              <a:lnSpc>
                <a:spcPct val="150000"/>
              </a:lnSpc>
              <a:tabLst>
                <a:tab pos="252095" algn="l"/>
              </a:tabLst>
            </a:pPr>
            <a:r>
              <a:rPr lang="nl-NL" sz="3500">
                <a:effectLst/>
                <a:latin typeface="Cambria" panose="02040503050406030204" pitchFamily="18" charset="0"/>
                <a:ea typeface="Times New Roman" panose="02020603050405020304" pitchFamily="18" charset="0"/>
                <a:cs typeface="Times New Roman" panose="02020603050405020304" pitchFamily="18" charset="0"/>
              </a:rPr>
              <a:t>	- Tính nhất quán.</a:t>
            </a:r>
            <a:endParaRPr lang="vi-VN" sz="3500">
              <a:effectLst/>
              <a:latin typeface="Calibri" panose="020F0502020204030204" pitchFamily="34" charset="0"/>
              <a:ea typeface="Calibri" panose="020F0502020204030204" pitchFamily="34" charset="0"/>
            </a:endParaRPr>
          </a:p>
          <a:p>
            <a:pPr algn="just">
              <a:lnSpc>
                <a:spcPct val="150000"/>
              </a:lnSpc>
              <a:tabLst>
                <a:tab pos="252095" algn="l"/>
              </a:tabLst>
            </a:pPr>
            <a:r>
              <a:rPr lang="nl-NL" sz="3500">
                <a:effectLst/>
                <a:latin typeface="Cambria" panose="02040503050406030204" pitchFamily="18" charset="0"/>
                <a:ea typeface="Times New Roman" panose="02020603050405020304" pitchFamily="18" charset="0"/>
                <a:cs typeface="Times New Roman" panose="02020603050405020304" pitchFamily="18" charset="0"/>
              </a:rPr>
              <a:t>	- Tính bảo mật và an toàn. </a:t>
            </a:r>
            <a:endParaRPr lang="vi-VN" sz="350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581163745"/>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E9890142-4591-687B-0842-0A2AE655E893}"/>
              </a:ext>
            </a:extLst>
          </p:cNvPr>
          <p:cNvSpPr/>
          <p:nvPr/>
        </p:nvSpPr>
        <p:spPr>
          <a:xfrm>
            <a:off x="575035" y="395926"/>
            <a:ext cx="11104775" cy="4982319"/>
          </a:xfrm>
          <a:prstGeom prst="roundRect">
            <a:avLst>
              <a:gd name="adj" fmla="val 3621"/>
            </a:avLst>
          </a:prstGeom>
          <a:solidFill>
            <a:schemeClr val="accent2">
              <a:lumMod val="20000"/>
              <a:lumOff val="80000"/>
            </a:schemeClr>
          </a:solidFill>
          <a:ln w="28575">
            <a:solidFill>
              <a:schemeClr val="accent4">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180000" numCol="1" spcCol="0" rtlCol="0" fromWordArt="0" anchor="t" anchorCtr="0" forceAA="0" compatLnSpc="1">
            <a:prstTxWarp prst="textNoShape">
              <a:avLst/>
            </a:prstTxWarp>
            <a:noAutofit/>
          </a:bodyPr>
          <a:lstStyle/>
          <a:p>
            <a:pPr marL="342900" lvl="0" indent="-342900" algn="just">
              <a:lnSpc>
                <a:spcPct val="150000"/>
              </a:lnSpc>
              <a:buFont typeface="Symbol" panose="05050102010706020507" pitchFamily="18" charset="2"/>
              <a:buChar char=""/>
            </a:pPr>
            <a:r>
              <a:rPr lang="nl-NL" sz="3500">
                <a:solidFill>
                  <a:srgbClr val="0070C0"/>
                </a:solidFill>
                <a:effectLst/>
                <a:ea typeface="Times New Roman" panose="02020603050405020304" pitchFamily="18" charset="0"/>
              </a:rPr>
              <a:t>Cơ sở dữ liệu là tập hợp dữ liệu có liên quan với nhau, được lưu trữ một cách có tổ chức trong hệ thống máy tính.</a:t>
            </a:r>
            <a:endParaRPr lang="vi-VN" sz="3500">
              <a:effectLst/>
              <a:ea typeface="Calibri" panose="020F0502020204030204" pitchFamily="34" charset="0"/>
            </a:endParaRPr>
          </a:p>
          <a:p>
            <a:pPr marL="342900" lvl="0" indent="-342900" algn="just">
              <a:lnSpc>
                <a:spcPct val="150000"/>
              </a:lnSpc>
              <a:buFont typeface="Symbol" panose="05050102010706020507" pitchFamily="18" charset="2"/>
              <a:buChar char=""/>
            </a:pPr>
            <a:r>
              <a:rPr lang="nl-NL" sz="3500">
                <a:solidFill>
                  <a:srgbClr val="0070C0"/>
                </a:solidFill>
                <a:effectLst/>
                <a:ea typeface="Times New Roman" panose="02020603050405020304" pitchFamily="18" charset="0"/>
              </a:rPr>
              <a:t>Một số thuộc tính cơ bản của cơ sở dữ liệu bao gồm:  Tính cấu trúc; tính không dư thừa; tính độc lập; Tính toàn vẹn; tính nhất quán; tính bảo mật và an toàn.</a:t>
            </a:r>
            <a:r>
              <a:rPr lang="nl-NL" sz="3500">
                <a:solidFill>
                  <a:srgbClr val="0070C0"/>
                </a:solidFill>
                <a:effectLst/>
                <a:ea typeface="Calibri" panose="020F0502020204030204" pitchFamily="34" charset="0"/>
              </a:rPr>
              <a:t> </a:t>
            </a:r>
            <a:endParaRPr lang="vi-VN" sz="3500">
              <a:effectLst/>
              <a:ea typeface="Calibri" panose="020F0502020204030204" pitchFamily="34" charset="0"/>
            </a:endParaRPr>
          </a:p>
        </p:txBody>
      </p:sp>
    </p:spTree>
    <p:extLst>
      <p:ext uri="{BB962C8B-B14F-4D97-AF65-F5344CB8AC3E}">
        <p14:creationId xmlns:p14="http://schemas.microsoft.com/office/powerpoint/2010/main" val="3155993172"/>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7235AA-8C71-5D28-4788-A3F7B95EC7B5}"/>
              </a:ext>
            </a:extLst>
          </p:cNvPr>
          <p:cNvSpPr txBox="1"/>
          <p:nvPr/>
        </p:nvSpPr>
        <p:spPr>
          <a:xfrm>
            <a:off x="1779573" y="1569152"/>
            <a:ext cx="9930645" cy="1700187"/>
          </a:xfrm>
          <a:prstGeom prst="rect">
            <a:avLst/>
          </a:prstGeom>
          <a:solidFill>
            <a:schemeClr val="accent6">
              <a:lumMod val="40000"/>
              <a:lumOff val="60000"/>
            </a:schemeClr>
          </a:solidFill>
        </p:spPr>
        <p:txBody>
          <a:bodyPr wrap="square" lIns="180000" tIns="0" rIns="180000" bIns="180000">
            <a:spAutoFit/>
          </a:bodyPr>
          <a:lstStyle/>
          <a:p>
            <a:pPr algn="just">
              <a:lnSpc>
                <a:spcPct val="150000"/>
              </a:lnSpc>
              <a:tabLst>
                <a:tab pos="252095" algn="l"/>
              </a:tabLst>
            </a:pPr>
            <a:r>
              <a:rPr lang="vi-VN" sz="3500" b="1">
                <a:solidFill>
                  <a:srgbClr val="00B050"/>
                </a:solidFill>
                <a:effectLst/>
                <a:latin typeface="Cambria" panose="02040503050406030204" pitchFamily="18" charset="0"/>
                <a:ea typeface="Times New Roman" panose="02020603050405020304" pitchFamily="18" charset="0"/>
              </a:rPr>
              <a:t>Câu hỏi </a:t>
            </a:r>
            <a:r>
              <a:rPr lang="en-US" sz="3500" b="1">
                <a:solidFill>
                  <a:srgbClr val="00B050"/>
                </a:solidFill>
                <a:effectLst/>
                <a:latin typeface="Cambria" panose="02040503050406030204" pitchFamily="18" charset="0"/>
                <a:ea typeface="Times New Roman" panose="02020603050405020304" pitchFamily="18" charset="0"/>
              </a:rPr>
              <a:t>(</a:t>
            </a:r>
            <a:r>
              <a:rPr lang="vi-VN" sz="3500" b="1">
                <a:solidFill>
                  <a:srgbClr val="00B050"/>
                </a:solidFill>
                <a:effectLst/>
                <a:latin typeface="Cambria" panose="02040503050406030204" pitchFamily="18" charset="0"/>
                <a:ea typeface="Times New Roman" panose="02020603050405020304" pitchFamily="18" charset="0"/>
              </a:rPr>
              <a:t>trang 57</a:t>
            </a:r>
            <a:r>
              <a:rPr lang="en-US" sz="3500" b="1">
                <a:solidFill>
                  <a:srgbClr val="00B050"/>
                </a:solidFill>
                <a:effectLst/>
                <a:latin typeface="Cambria" panose="02040503050406030204" pitchFamily="18" charset="0"/>
                <a:ea typeface="Times New Roman" panose="02020603050405020304" pitchFamily="18" charset="0"/>
              </a:rPr>
              <a:t>)</a:t>
            </a:r>
            <a:r>
              <a:rPr lang="vi-VN" sz="3500" b="1">
                <a:solidFill>
                  <a:srgbClr val="00B050"/>
                </a:solidFill>
                <a:effectLst/>
                <a:latin typeface="Cambria" panose="02040503050406030204" pitchFamily="18" charset="0"/>
                <a:ea typeface="Times New Roman" panose="02020603050405020304" pitchFamily="18" charset="0"/>
              </a:rPr>
              <a:t>:</a:t>
            </a:r>
            <a:r>
              <a:rPr lang="vi-VN" sz="3500">
                <a:solidFill>
                  <a:srgbClr val="00B050"/>
                </a:solidFill>
                <a:effectLst/>
                <a:latin typeface="Cambria" panose="02040503050406030204" pitchFamily="18" charset="0"/>
                <a:ea typeface="Times New Roman" panose="02020603050405020304" pitchFamily="18" charset="0"/>
              </a:rPr>
              <a:t> </a:t>
            </a:r>
            <a:r>
              <a:rPr lang="vi-VN" sz="3500">
                <a:solidFill>
                  <a:srgbClr val="000000"/>
                </a:solidFill>
                <a:effectLst/>
                <a:latin typeface="Cambria" panose="02040503050406030204" pitchFamily="18" charset="0"/>
                <a:ea typeface="Times New Roman" panose="02020603050405020304" pitchFamily="18" charset="0"/>
              </a:rPr>
              <a:t>Hãy nêu ví dụ minh họa cho một vài thuộc tính cơ bản của CSDL.</a:t>
            </a:r>
            <a:endParaRPr lang="vi-VN" sz="3500">
              <a:effectLst/>
              <a:latin typeface="Times New Roman" panose="02020603050405020304" pitchFamily="18" charset="0"/>
              <a:ea typeface="Times New Roman" panose="02020603050405020304" pitchFamily="18" charset="0"/>
            </a:endParaRPr>
          </a:p>
        </p:txBody>
      </p:sp>
      <p:pic>
        <p:nvPicPr>
          <p:cNvPr id="5" name="Picture 4">
            <a:extLst>
              <a:ext uri="{FF2B5EF4-FFF2-40B4-BE49-F238E27FC236}">
                <a16:creationId xmlns:a16="http://schemas.microsoft.com/office/drawing/2014/main" id="{AA1C0841-753A-42C4-E251-F6F7EFC517ED}"/>
              </a:ext>
            </a:extLst>
          </p:cNvPr>
          <p:cNvPicPr>
            <a:picLocks noChangeAspect="1"/>
          </p:cNvPicPr>
          <p:nvPr/>
        </p:nvPicPr>
        <p:blipFill>
          <a:blip r:embed="rId2"/>
          <a:stretch>
            <a:fillRect/>
          </a:stretch>
        </p:blipFill>
        <p:spPr>
          <a:xfrm>
            <a:off x="354268" y="150850"/>
            <a:ext cx="1425306" cy="1440000"/>
          </a:xfrm>
          <a:prstGeom prst="rect">
            <a:avLst/>
          </a:prstGeom>
        </p:spPr>
      </p:pic>
    </p:spTree>
    <p:extLst>
      <p:ext uri="{BB962C8B-B14F-4D97-AF65-F5344CB8AC3E}">
        <p14:creationId xmlns:p14="http://schemas.microsoft.com/office/powerpoint/2010/main" val="2723846736"/>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extLst>
              <a:ext uri="{FF2B5EF4-FFF2-40B4-BE49-F238E27FC236}">
                <a16:creationId xmlns:a16="http://schemas.microsoft.com/office/drawing/2014/main" id="{1F5BAAD0-7EA9-9C57-F0E3-9D90CB1B209A}"/>
              </a:ext>
            </a:extLst>
          </p:cNvPr>
          <p:cNvSpPr/>
          <p:nvPr/>
        </p:nvSpPr>
        <p:spPr>
          <a:xfrm>
            <a:off x="542915" y="1591533"/>
            <a:ext cx="11175319" cy="2605125"/>
          </a:xfrm>
          <a:prstGeom prst="roundRect">
            <a:avLst>
              <a:gd name="adj" fmla="val 7360"/>
            </a:avLst>
          </a:prstGeom>
          <a:solidFill>
            <a:schemeClr val="accent5">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tIns="0" bIns="180000">
            <a:spAutoFit/>
          </a:bodyPr>
          <a:lstStyle/>
          <a:p>
            <a:pPr marL="357188" algn="just">
              <a:lnSpc>
                <a:spcPct val="150000"/>
              </a:lnSpc>
            </a:pPr>
            <a:r>
              <a:rPr lang="vi-VN" sz="3500">
                <a:solidFill>
                  <a:srgbClr val="000000"/>
                </a:solidFill>
                <a:effectLst/>
                <a:latin typeface="Cambria" panose="02040503050406030204" pitchFamily="18" charset="0"/>
                <a:ea typeface="Times New Roman" panose="02020603050405020304" pitchFamily="18" charset="0"/>
              </a:rPr>
              <a:t>Theo em, việc lưu trữ dữ liệu phục vụ các bài toán quản lí có phải chỉ là việc chuyển các ghi chép trên giấy thành văn bản trên máy tính không?</a:t>
            </a:r>
            <a:endParaRPr lang="vi-VN" sz="3500">
              <a:effectLst/>
              <a:latin typeface="Times New Roman" panose="02020603050405020304" pitchFamily="18" charset="0"/>
              <a:ea typeface="Times New Roman" panose="02020603050405020304" pitchFamily="18" charset="0"/>
            </a:endParaRPr>
          </a:p>
        </p:txBody>
      </p:sp>
      <p:pic>
        <p:nvPicPr>
          <p:cNvPr id="5" name="Picture 4">
            <a:extLst>
              <a:ext uri="{FF2B5EF4-FFF2-40B4-BE49-F238E27FC236}">
                <a16:creationId xmlns:a16="http://schemas.microsoft.com/office/drawing/2014/main" id="{EF7AAC7E-434D-08DE-7127-B7EA6889C7C8}"/>
              </a:ext>
            </a:extLst>
          </p:cNvPr>
          <p:cNvPicPr/>
          <p:nvPr/>
        </p:nvPicPr>
        <p:blipFill>
          <a:blip r:embed="rId2">
            <a:extLst>
              <a:ext uri="{28A0092B-C50C-407E-A947-70E740481C1C}">
                <a14:useLocalDpi xmlns:a14="http://schemas.microsoft.com/office/drawing/2010/main" val="0"/>
              </a:ext>
            </a:extLst>
          </a:blip>
          <a:stretch>
            <a:fillRect/>
          </a:stretch>
        </p:blipFill>
        <p:spPr>
          <a:xfrm>
            <a:off x="200025" y="1431559"/>
            <a:ext cx="842622" cy="810664"/>
          </a:xfrm>
          <a:prstGeom prst="rect">
            <a:avLst/>
          </a:prstGeom>
        </p:spPr>
      </p:pic>
    </p:spTree>
    <p:extLst>
      <p:ext uri="{BB962C8B-B14F-4D97-AF65-F5344CB8AC3E}">
        <p14:creationId xmlns:p14="http://schemas.microsoft.com/office/powerpoint/2010/main" val="1886861978"/>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68587AA-01F2-AE48-FE81-4B675BCA773A}"/>
              </a:ext>
            </a:extLst>
          </p:cNvPr>
          <p:cNvSpPr txBox="1"/>
          <p:nvPr/>
        </p:nvSpPr>
        <p:spPr>
          <a:xfrm>
            <a:off x="550606" y="-97590"/>
            <a:ext cx="11110452" cy="5650329"/>
          </a:xfrm>
          <a:prstGeom prst="rect">
            <a:avLst/>
          </a:prstGeom>
          <a:noFill/>
        </p:spPr>
        <p:txBody>
          <a:bodyPr wrap="square">
            <a:spAutoFit/>
          </a:bodyPr>
          <a:lstStyle/>
          <a:p>
            <a:pPr algn="ctr">
              <a:lnSpc>
                <a:spcPct val="150000"/>
              </a:lnSpc>
              <a:tabLst>
                <a:tab pos="252095" algn="l"/>
              </a:tabLst>
            </a:pPr>
            <a:r>
              <a:rPr lang="en-US" sz="3500" b="1" u="sng">
                <a:solidFill>
                  <a:srgbClr val="00B050"/>
                </a:solidFill>
                <a:effectLst/>
                <a:latin typeface="Cambria" panose="02040503050406030204" pitchFamily="18" charset="0"/>
                <a:ea typeface="Times New Roman" panose="02020603050405020304" pitchFamily="18" charset="0"/>
              </a:rPr>
              <a:t>Gợi ý trả lời</a:t>
            </a:r>
            <a:r>
              <a:rPr lang="en-US" sz="3500" b="1">
                <a:solidFill>
                  <a:srgbClr val="00B05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Ví dụ minh họa cho một vài </a:t>
            </a:r>
            <a:r>
              <a:rPr lang="en-US" sz="3500">
                <a:solidFill>
                  <a:srgbClr val="000000"/>
                </a:solidFill>
                <a:effectLst/>
                <a:latin typeface="Cambria" panose="02040503050406030204" pitchFamily="18" charset="0"/>
                <a:ea typeface="Times New Roman" panose="02020603050405020304" pitchFamily="18" charset="0"/>
              </a:rPr>
              <a:t>thuộc tính</a:t>
            </a:r>
            <a:r>
              <a:rPr lang="vi-VN" sz="3500">
                <a:solidFill>
                  <a:srgbClr val="000000"/>
                </a:solidFill>
                <a:effectLst/>
                <a:latin typeface="Cambria" panose="02040503050406030204" pitchFamily="18" charset="0"/>
                <a:ea typeface="Times New Roman" panose="02020603050405020304" pitchFamily="18" charset="0"/>
              </a:rPr>
              <a:t> cơ bản đối với hệ CSDL:</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1. Tính cấu trúc:</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CSDL thư viện có bảng Độc-Giả gồm nhiều hàng, nhiều cột. Một cột là một thuộc tính và mỗi hàng là một thông tin bạn đọc.</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02904117"/>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058880-0BE6-2A4D-A1A7-FC86F3FC8259}"/>
              </a:ext>
            </a:extLst>
          </p:cNvPr>
          <p:cNvSpPr txBox="1"/>
          <p:nvPr/>
        </p:nvSpPr>
        <p:spPr>
          <a:xfrm>
            <a:off x="530943" y="-118521"/>
            <a:ext cx="11110451" cy="5650329"/>
          </a:xfrm>
          <a:prstGeom prst="rect">
            <a:avLst/>
          </a:prstGeom>
          <a:noFill/>
        </p:spPr>
        <p:txBody>
          <a:bodyPr wrap="square">
            <a:spAutoFit/>
          </a:bodyPr>
          <a:lstStyle/>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2. Tính toàn vẹn:</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Mỗi thư viện đề</a:t>
            </a:r>
            <a:r>
              <a:rPr lang="en-US" sz="3500">
                <a:solidFill>
                  <a:srgbClr val="000000"/>
                </a:solidFill>
                <a:effectLst/>
                <a:latin typeface="Cambria" panose="02040503050406030204" pitchFamily="18" charset="0"/>
                <a:ea typeface="Times New Roman" panose="02020603050405020304" pitchFamily="18" charset="0"/>
              </a:rPr>
              <a:t>u</a:t>
            </a:r>
            <a:r>
              <a:rPr lang="vi-VN" sz="3500">
                <a:solidFill>
                  <a:srgbClr val="000000"/>
                </a:solidFill>
                <a:effectLst/>
                <a:latin typeface="Cambria" panose="02040503050406030204" pitchFamily="18" charset="0"/>
                <a:ea typeface="Times New Roman" panose="02020603050405020304" pitchFamily="18" charset="0"/>
              </a:rPr>
              <a:t> có quy định về số sách nhiều nhất mà người đọc được mượn trong một lần, chẳng hạn số sách một người mượn </a:t>
            </a:r>
            <a:r>
              <a:rPr lang="en-US" sz="3500">
                <a:solidFill>
                  <a:srgbClr val="000000"/>
                </a:solidFill>
                <a:effectLst/>
                <a:latin typeface="Cambria" panose="02040503050406030204" pitchFamily="18" charset="0"/>
                <a:ea typeface="Times New Roman" panose="02020603050405020304" pitchFamily="18" charset="0"/>
              </a:rPr>
              <a:t>một lần </a:t>
            </a:r>
            <a:r>
              <a:rPr lang="vi-VN" sz="3500">
                <a:solidFill>
                  <a:srgbClr val="000000"/>
                </a:solidFill>
                <a:effectLst/>
                <a:latin typeface="Cambria" panose="02040503050406030204" pitchFamily="18" charset="0"/>
                <a:ea typeface="Times New Roman" panose="02020603050405020304" pitchFamily="18" charset="0"/>
              </a:rPr>
              <a:t>không vượt quá 6 cuốn.</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3. Tính an toàn và bảo mật thông tin:</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Trong CSDL thư viện không phải ai cũng có thể xem thông tin về bạn đọc khác</a:t>
            </a:r>
            <a:r>
              <a:rPr lang="en-US" sz="3500">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42460691"/>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BEB56AF-E3BB-4CF3-62AB-037B6AE8CD01}"/>
              </a:ext>
            </a:extLst>
          </p:cNvPr>
          <p:cNvSpPr txBox="1"/>
          <p:nvPr/>
        </p:nvSpPr>
        <p:spPr>
          <a:xfrm>
            <a:off x="1773844" y="1600230"/>
            <a:ext cx="9906879" cy="2508100"/>
          </a:xfrm>
          <a:prstGeom prst="rect">
            <a:avLst/>
          </a:prstGeom>
          <a:solidFill>
            <a:schemeClr val="accent2">
              <a:lumMod val="40000"/>
              <a:lumOff val="60000"/>
            </a:schemeClr>
          </a:solidFill>
        </p:spPr>
        <p:txBody>
          <a:bodyPr wrap="square" lIns="180000" tIns="0" rIns="180000" bIns="180000">
            <a:spAutoFit/>
          </a:bodyPr>
          <a:lstStyle/>
          <a:p>
            <a:pPr algn="just">
              <a:lnSpc>
                <a:spcPct val="150000"/>
              </a:lnSpc>
              <a:tabLst>
                <a:tab pos="252095" algn="l"/>
              </a:tabLst>
            </a:pPr>
            <a:r>
              <a:rPr lang="vi-VN" sz="3500" b="1">
                <a:solidFill>
                  <a:srgbClr val="C00000"/>
                </a:solidFill>
                <a:effectLst/>
                <a:latin typeface="Cambria" panose="02040503050406030204" pitchFamily="18" charset="0"/>
                <a:ea typeface="Times New Roman" panose="02020603050405020304" pitchFamily="18" charset="0"/>
              </a:rPr>
              <a:t>Luyện tập 1 </a:t>
            </a:r>
            <a:r>
              <a:rPr lang="en-US" sz="3500" b="1">
                <a:solidFill>
                  <a:srgbClr val="C00000"/>
                </a:solidFill>
                <a:effectLst/>
                <a:latin typeface="Cambria" panose="02040503050406030204" pitchFamily="18" charset="0"/>
                <a:ea typeface="Times New Roman" panose="02020603050405020304" pitchFamily="18" charset="0"/>
              </a:rPr>
              <a:t>(</a:t>
            </a:r>
            <a:r>
              <a:rPr lang="vi-VN" sz="3500" b="1">
                <a:solidFill>
                  <a:srgbClr val="C00000"/>
                </a:solidFill>
                <a:effectLst/>
                <a:latin typeface="Cambria" panose="02040503050406030204" pitchFamily="18" charset="0"/>
                <a:ea typeface="Times New Roman" panose="02020603050405020304" pitchFamily="18" charset="0"/>
              </a:rPr>
              <a:t>trang 57</a:t>
            </a:r>
            <a:r>
              <a:rPr lang="en-US" sz="3500" b="1">
                <a:solidFill>
                  <a:srgbClr val="C00000"/>
                </a:solidFill>
                <a:effectLst/>
                <a:latin typeface="Cambria" panose="02040503050406030204" pitchFamily="18" charset="0"/>
                <a:ea typeface="Times New Roman" panose="02020603050405020304" pitchFamily="18" charset="0"/>
              </a:rPr>
              <a:t>)</a:t>
            </a:r>
            <a:r>
              <a:rPr lang="vi-VN" sz="3500" b="1">
                <a:solidFill>
                  <a:srgbClr val="C00000"/>
                </a:solidFill>
                <a:effectLst/>
                <a:latin typeface="Cambria" panose="02040503050406030204" pitchFamily="18" charset="0"/>
                <a:ea typeface="Times New Roman" panose="02020603050405020304" pitchFamily="18" charset="0"/>
              </a:rPr>
              <a:t>:</a:t>
            </a:r>
            <a:r>
              <a:rPr lang="vi-VN" sz="3500">
                <a:solidFill>
                  <a:srgbClr val="C00000"/>
                </a:solidFill>
                <a:effectLst/>
                <a:latin typeface="Cambria" panose="02040503050406030204" pitchFamily="18" charset="0"/>
                <a:ea typeface="Times New Roman" panose="02020603050405020304" pitchFamily="18" charset="0"/>
              </a:rPr>
              <a:t> </a:t>
            </a:r>
            <a:r>
              <a:rPr lang="vi-VN" sz="3500">
                <a:solidFill>
                  <a:srgbClr val="000000"/>
                </a:solidFill>
                <a:effectLst/>
                <a:latin typeface="Cambria" panose="02040503050406030204" pitchFamily="18" charset="0"/>
                <a:ea typeface="Times New Roman" panose="02020603050405020304" pitchFamily="18" charset="0"/>
              </a:rPr>
              <a:t>Khi lưu trữ trên máy tính, theo em, có cần lưu trữ cột điểm trung bình trong bảng điểm môn học không?</a:t>
            </a:r>
            <a:endParaRPr lang="vi-VN" sz="3500">
              <a:effectLst/>
              <a:latin typeface="Times New Roman" panose="02020603050405020304" pitchFamily="18" charset="0"/>
              <a:ea typeface="Times New Roman" panose="02020603050405020304" pitchFamily="18" charset="0"/>
            </a:endParaRPr>
          </a:p>
        </p:txBody>
      </p:sp>
      <p:pic>
        <p:nvPicPr>
          <p:cNvPr id="2" name="Picture 1">
            <a:extLst>
              <a:ext uri="{FF2B5EF4-FFF2-40B4-BE49-F238E27FC236}">
                <a16:creationId xmlns:a16="http://schemas.microsoft.com/office/drawing/2014/main" id="{F64A4ACE-1CF8-4028-CA9F-1ECB07CFC07F}"/>
              </a:ext>
            </a:extLst>
          </p:cNvPr>
          <p:cNvPicPr>
            <a:picLocks noChangeAspect="1"/>
          </p:cNvPicPr>
          <p:nvPr/>
        </p:nvPicPr>
        <p:blipFill>
          <a:blip r:embed="rId2"/>
          <a:stretch>
            <a:fillRect/>
          </a:stretch>
        </p:blipFill>
        <p:spPr>
          <a:xfrm>
            <a:off x="344132" y="162674"/>
            <a:ext cx="1439545" cy="1439545"/>
          </a:xfrm>
          <a:prstGeom prst="rect">
            <a:avLst/>
          </a:prstGeom>
        </p:spPr>
      </p:pic>
    </p:spTree>
    <p:extLst>
      <p:ext uri="{BB962C8B-B14F-4D97-AF65-F5344CB8AC3E}">
        <p14:creationId xmlns:p14="http://schemas.microsoft.com/office/powerpoint/2010/main" val="2679360160"/>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circle(in)">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03A0E39-B31B-722B-92C2-B5FA3C4A790A}"/>
              </a:ext>
            </a:extLst>
          </p:cNvPr>
          <p:cNvSpPr txBox="1"/>
          <p:nvPr/>
        </p:nvSpPr>
        <p:spPr>
          <a:xfrm>
            <a:off x="560439" y="417502"/>
            <a:ext cx="11139947" cy="2418675"/>
          </a:xfrm>
          <a:prstGeom prst="rect">
            <a:avLst/>
          </a:prstGeom>
          <a:noFill/>
        </p:spPr>
        <p:txBody>
          <a:bodyPr wrap="square">
            <a:spAutoFit/>
          </a:bodyPr>
          <a:lstStyle/>
          <a:p>
            <a:pPr algn="ctr">
              <a:lnSpc>
                <a:spcPct val="150000"/>
              </a:lnSpc>
              <a:tabLst>
                <a:tab pos="252095" algn="l"/>
              </a:tabLst>
            </a:pPr>
            <a:r>
              <a:rPr lang="en-US" sz="3500" b="1" u="sng">
                <a:solidFill>
                  <a:srgbClr val="C00000"/>
                </a:solidFill>
                <a:effectLst/>
                <a:latin typeface="Cambria" panose="02040503050406030204" pitchFamily="18" charset="0"/>
                <a:ea typeface="Times New Roman" panose="02020603050405020304" pitchFamily="18" charset="0"/>
              </a:rPr>
              <a:t>Gợi ý trả lời</a:t>
            </a:r>
            <a:r>
              <a:rPr lang="en-US" sz="3500" b="1">
                <a:solidFill>
                  <a:srgbClr val="C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en-US" sz="3500">
                <a:solidFill>
                  <a:srgbClr val="000000"/>
                </a:solidFill>
                <a:effectLst/>
                <a:latin typeface="Cambria" panose="02040503050406030204" pitchFamily="18" charset="0"/>
                <a:ea typeface="Times New Roman" panose="02020603050405020304" pitchFamily="18" charset="0"/>
              </a:rPr>
              <a:t>C</a:t>
            </a:r>
            <a:r>
              <a:rPr lang="vi-VN" sz="3500">
                <a:solidFill>
                  <a:srgbClr val="000000"/>
                </a:solidFill>
                <a:effectLst/>
                <a:latin typeface="Cambria" panose="02040503050406030204" pitchFamily="18" charset="0"/>
                <a:ea typeface="Times New Roman" panose="02020603050405020304" pitchFamily="18" charset="0"/>
              </a:rPr>
              <a:t>ần lưu trữ cột điểm trung bình trong bảng điểm môn học để cập nhật đầy đủ và chi tiết nhất.</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40022438"/>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9DA9A3-CA73-5AC9-68B9-08F35FB471E7}"/>
              </a:ext>
            </a:extLst>
          </p:cNvPr>
          <p:cNvSpPr txBox="1"/>
          <p:nvPr/>
        </p:nvSpPr>
        <p:spPr>
          <a:xfrm>
            <a:off x="1783677" y="1607211"/>
            <a:ext cx="9877382" cy="2508100"/>
          </a:xfrm>
          <a:prstGeom prst="rect">
            <a:avLst/>
          </a:prstGeom>
          <a:solidFill>
            <a:schemeClr val="accent2">
              <a:lumMod val="40000"/>
              <a:lumOff val="60000"/>
            </a:schemeClr>
          </a:solidFill>
        </p:spPr>
        <p:txBody>
          <a:bodyPr wrap="square" lIns="180000" tIns="0" rIns="180000" bIns="180000">
            <a:spAutoFit/>
          </a:bodyPr>
          <a:lstStyle/>
          <a:p>
            <a:pPr algn="just">
              <a:lnSpc>
                <a:spcPct val="150000"/>
              </a:lnSpc>
              <a:tabLst>
                <a:tab pos="252095" algn="l"/>
              </a:tabLst>
            </a:pPr>
            <a:r>
              <a:rPr lang="vi-VN" sz="3500" b="1">
                <a:solidFill>
                  <a:srgbClr val="C00000"/>
                </a:solidFill>
                <a:effectLst/>
                <a:latin typeface="Cambria" panose="02040503050406030204" pitchFamily="18" charset="0"/>
                <a:ea typeface="Times New Roman" panose="02020603050405020304" pitchFamily="18" charset="0"/>
              </a:rPr>
              <a:t>Luyện tập 2 </a:t>
            </a:r>
            <a:r>
              <a:rPr lang="en-US" sz="3500" b="1">
                <a:solidFill>
                  <a:srgbClr val="C00000"/>
                </a:solidFill>
                <a:effectLst/>
                <a:latin typeface="Cambria" panose="02040503050406030204" pitchFamily="18" charset="0"/>
                <a:ea typeface="Times New Roman" panose="02020603050405020304" pitchFamily="18" charset="0"/>
              </a:rPr>
              <a:t>(</a:t>
            </a:r>
            <a:r>
              <a:rPr lang="vi-VN" sz="3500" b="1">
                <a:solidFill>
                  <a:srgbClr val="C00000"/>
                </a:solidFill>
                <a:effectLst/>
                <a:latin typeface="Cambria" panose="02040503050406030204" pitchFamily="18" charset="0"/>
                <a:ea typeface="Times New Roman" panose="02020603050405020304" pitchFamily="18" charset="0"/>
              </a:rPr>
              <a:t>trang 57</a:t>
            </a:r>
            <a:r>
              <a:rPr lang="en-US" sz="3500" b="1">
                <a:solidFill>
                  <a:srgbClr val="C00000"/>
                </a:solidFill>
                <a:effectLst/>
                <a:latin typeface="Cambria" panose="02040503050406030204" pitchFamily="18" charset="0"/>
                <a:ea typeface="Times New Roman" panose="02020603050405020304" pitchFamily="18" charset="0"/>
              </a:rPr>
              <a:t>)</a:t>
            </a:r>
            <a:r>
              <a:rPr lang="vi-VN" sz="3500" b="1">
                <a:solidFill>
                  <a:srgbClr val="C00000"/>
                </a:solidFill>
                <a:effectLst/>
                <a:latin typeface="Cambria" panose="02040503050406030204" pitchFamily="18" charset="0"/>
                <a:ea typeface="Times New Roman" panose="02020603050405020304" pitchFamily="18" charset="0"/>
              </a:rPr>
              <a:t>:</a:t>
            </a:r>
            <a:r>
              <a:rPr lang="vi-VN" sz="3500">
                <a:solidFill>
                  <a:srgbClr val="C00000"/>
                </a:solidFill>
                <a:effectLst/>
                <a:latin typeface="Cambria" panose="02040503050406030204" pitchFamily="18" charset="0"/>
                <a:ea typeface="Times New Roman" panose="02020603050405020304" pitchFamily="18" charset="0"/>
              </a:rPr>
              <a:t> </a:t>
            </a:r>
            <a:r>
              <a:rPr lang="vi-VN" sz="3500">
                <a:solidFill>
                  <a:srgbClr val="000000"/>
                </a:solidFill>
                <a:effectLst/>
                <a:latin typeface="Cambria" panose="02040503050406030204" pitchFamily="18" charset="0"/>
                <a:ea typeface="Times New Roman" panose="02020603050405020304" pitchFamily="18" charset="0"/>
              </a:rPr>
              <a:t>Hãy lấy một ví dụ minh hoạ cho sự cần thiết của việc lưu trữ dữ liệu độc lập với phần mềm khai thác dữ liệu.</a:t>
            </a:r>
            <a:endParaRPr lang="vi-VN" sz="3500">
              <a:effectLst/>
              <a:latin typeface="Times New Roman" panose="02020603050405020304" pitchFamily="18" charset="0"/>
              <a:ea typeface="Times New Roman" panose="02020603050405020304" pitchFamily="18" charset="0"/>
            </a:endParaRPr>
          </a:p>
        </p:txBody>
      </p:sp>
      <p:pic>
        <p:nvPicPr>
          <p:cNvPr id="2" name="Picture 1">
            <a:extLst>
              <a:ext uri="{FF2B5EF4-FFF2-40B4-BE49-F238E27FC236}">
                <a16:creationId xmlns:a16="http://schemas.microsoft.com/office/drawing/2014/main" id="{9E8E2E59-AD2D-11CC-9285-F3B504B1B4EB}"/>
              </a:ext>
            </a:extLst>
          </p:cNvPr>
          <p:cNvPicPr>
            <a:picLocks noChangeAspect="1"/>
          </p:cNvPicPr>
          <p:nvPr/>
        </p:nvPicPr>
        <p:blipFill>
          <a:blip r:embed="rId2"/>
          <a:stretch>
            <a:fillRect/>
          </a:stretch>
        </p:blipFill>
        <p:spPr>
          <a:xfrm>
            <a:off x="344132" y="162674"/>
            <a:ext cx="1439545" cy="1439545"/>
          </a:xfrm>
          <a:prstGeom prst="rect">
            <a:avLst/>
          </a:prstGeom>
        </p:spPr>
      </p:pic>
    </p:spTree>
    <p:extLst>
      <p:ext uri="{BB962C8B-B14F-4D97-AF65-F5344CB8AC3E}">
        <p14:creationId xmlns:p14="http://schemas.microsoft.com/office/powerpoint/2010/main" val="3237101218"/>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heel(1)">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49BDEF-A672-0599-8680-1EDE6CAB4783}"/>
              </a:ext>
            </a:extLst>
          </p:cNvPr>
          <p:cNvSpPr txBox="1"/>
          <p:nvPr/>
        </p:nvSpPr>
        <p:spPr>
          <a:xfrm>
            <a:off x="511277" y="-108691"/>
            <a:ext cx="11287433" cy="5650329"/>
          </a:xfrm>
          <a:prstGeom prst="rect">
            <a:avLst/>
          </a:prstGeom>
          <a:noFill/>
        </p:spPr>
        <p:txBody>
          <a:bodyPr wrap="square">
            <a:spAutoFit/>
          </a:bodyPr>
          <a:lstStyle/>
          <a:p>
            <a:pPr algn="ctr">
              <a:lnSpc>
                <a:spcPct val="150000"/>
              </a:lnSpc>
              <a:tabLst>
                <a:tab pos="252095" algn="l"/>
              </a:tabLst>
            </a:pPr>
            <a:r>
              <a:rPr lang="en-US" sz="3500" b="1" u="sng">
                <a:solidFill>
                  <a:srgbClr val="C00000"/>
                </a:solidFill>
                <a:effectLst/>
                <a:latin typeface="Cambria" panose="02040503050406030204" pitchFamily="18" charset="0"/>
                <a:ea typeface="Times New Roman" panose="02020603050405020304" pitchFamily="18" charset="0"/>
              </a:rPr>
              <a:t>Gợi ý trả lời</a:t>
            </a:r>
            <a:r>
              <a:rPr lang="en-US" sz="3500" b="1">
                <a:solidFill>
                  <a:srgbClr val="C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en-US" sz="3500">
                <a:solidFill>
                  <a:srgbClr val="000000"/>
                </a:solidFill>
                <a:effectLst/>
                <a:latin typeface="Cambria" panose="02040503050406030204" pitchFamily="18" charset="0"/>
                <a:ea typeface="Times New Roman" panose="02020603050405020304" pitchFamily="18" charset="0"/>
              </a:rPr>
              <a:t>	</a:t>
            </a:r>
            <a:r>
              <a:rPr lang="vi-VN" sz="3500">
                <a:solidFill>
                  <a:srgbClr val="000000"/>
                </a:solidFill>
                <a:effectLst/>
                <a:latin typeface="Cambria" panose="02040503050406030204" pitchFamily="18" charset="0"/>
                <a:ea typeface="Times New Roman" panose="02020603050405020304" pitchFamily="18" charset="0"/>
              </a:rPr>
              <a:t>Ví dụ </a:t>
            </a:r>
            <a:r>
              <a:rPr lang="en-US" sz="3500">
                <a:solidFill>
                  <a:srgbClr val="000000"/>
                </a:solidFill>
                <a:effectLst/>
                <a:latin typeface="Cambria" panose="02040503050406030204" pitchFamily="18" charset="0"/>
                <a:ea typeface="Times New Roman" panose="02020603050405020304" pitchFamily="18" charset="0"/>
              </a:rPr>
              <a:t>t</a:t>
            </a:r>
            <a:r>
              <a:rPr lang="vi-VN" sz="3500">
                <a:solidFill>
                  <a:srgbClr val="000000"/>
                </a:solidFill>
                <a:effectLst/>
                <a:latin typeface="Cambria" panose="02040503050406030204" pitchFamily="18" charset="0"/>
                <a:ea typeface="Times New Roman" panose="02020603050405020304" pitchFamily="18" charset="0"/>
              </a:rPr>
              <a:t>rong lĩnh vực y tế </a:t>
            </a:r>
            <a:r>
              <a:rPr lang="en-US" sz="3500">
                <a:solidFill>
                  <a:srgbClr val="000000"/>
                </a:solidFill>
                <a:effectLst/>
                <a:latin typeface="Cambria" panose="02040503050406030204" pitchFamily="18" charset="0"/>
                <a:ea typeface="Times New Roman" panose="02020603050405020304" pitchFamily="18" charset="0"/>
              </a:rPr>
              <a:t>v</a:t>
            </a:r>
            <a:r>
              <a:rPr lang="vi-VN" sz="3500">
                <a:solidFill>
                  <a:srgbClr val="000000"/>
                </a:solidFill>
                <a:effectLst/>
                <a:latin typeface="Cambria" panose="02040503050406030204" pitchFamily="18" charset="0"/>
                <a:ea typeface="Times New Roman" panose="02020603050405020304" pitchFamily="18" charset="0"/>
              </a:rPr>
              <a:t>iệc lưu trữ dữ liệu y tế độc lập với phần mềm khai thác dữ liệu là cần thiết để đảm bảo tính linh hoạt và dễ dàng trong việc truy xuất và phân tích dữ liệu từ nhiều nguồn khác nhau, </a:t>
            </a:r>
            <a:r>
              <a:rPr lang="en-US" sz="3500">
                <a:solidFill>
                  <a:srgbClr val="000000"/>
                </a:solidFill>
                <a:effectLst/>
                <a:latin typeface="Cambria" panose="02040503050406030204" pitchFamily="18" charset="0"/>
                <a:ea typeface="Times New Roman" panose="02020603050405020304" pitchFamily="18" charset="0"/>
              </a:rPr>
              <a:t>tăng</a:t>
            </a:r>
            <a:r>
              <a:rPr lang="vi-VN" sz="3500">
                <a:solidFill>
                  <a:srgbClr val="000000"/>
                </a:solidFill>
                <a:effectLst/>
                <a:latin typeface="Cambria" panose="02040503050406030204" pitchFamily="18" charset="0"/>
                <a:ea typeface="Times New Roman" panose="02020603050405020304" pitchFamily="18" charset="0"/>
              </a:rPr>
              <a:t> tính bảo mật và an toàn của dữ liệu cũng như đơn giản hóa quá trình khai thác và phân tích dữ liệu y tế.</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6813734"/>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heel(1)">
                                      <p:cBhvr>
                                        <p:cTn id="13"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tretch>
            <a:fillRect/>
          </a:stretch>
        </p:blipFill>
        <p:spPr>
          <a:xfrm>
            <a:off x="2195512" y="374200"/>
            <a:ext cx="7800975" cy="719455"/>
          </a:xfrm>
          <a:prstGeom prst="rect">
            <a:avLst/>
          </a:prstGeom>
        </p:spPr>
      </p:pic>
      <p:sp>
        <p:nvSpPr>
          <p:cNvPr id="4" name="TextBox 3">
            <a:extLst>
              <a:ext uri="{FF2B5EF4-FFF2-40B4-BE49-F238E27FC236}">
                <a16:creationId xmlns:a16="http://schemas.microsoft.com/office/drawing/2014/main" id="{AB7F15C9-63B1-A264-8B51-23AC0670FE8F}"/>
              </a:ext>
            </a:extLst>
          </p:cNvPr>
          <p:cNvSpPr txBox="1"/>
          <p:nvPr/>
        </p:nvSpPr>
        <p:spPr>
          <a:xfrm>
            <a:off x="228597" y="1097284"/>
            <a:ext cx="11460640" cy="1169551"/>
          </a:xfrm>
          <a:prstGeom prst="rect">
            <a:avLst/>
          </a:prstGeom>
          <a:noFill/>
        </p:spPr>
        <p:txBody>
          <a:bodyPr wrap="square">
            <a:spAutoFit/>
          </a:bodyPr>
          <a:lstStyle/>
          <a:p>
            <a:pPr algn="just">
              <a:tabLst>
                <a:tab pos="252095" algn="l"/>
              </a:tabLst>
            </a:pPr>
            <a:r>
              <a:rPr lang="nl-NL" sz="3500" b="1">
                <a:solidFill>
                  <a:srgbClr val="00B0F0"/>
                </a:solidFill>
                <a:effectLst/>
                <a:latin typeface="Cambria" panose="02040503050406030204" pitchFamily="18" charset="0"/>
                <a:ea typeface="Times New Roman" panose="02020603050405020304" pitchFamily="18" charset="0"/>
                <a:cs typeface="Times New Roman" panose="02020603050405020304" pitchFamily="18" charset="0"/>
              </a:rPr>
              <a:t>1. YÊU CẦU TỔ CHỨC, LƯU TRỮ DỮ LIỆU MỘT CÁCH KHOA HỌC</a:t>
            </a:r>
            <a:endParaRPr lang="vi-VN" sz="3500">
              <a:effectLst/>
              <a:latin typeface="Calibri" panose="020F0502020204030204" pitchFamily="34" charset="0"/>
              <a:ea typeface="Calibri" panose="020F0502020204030204" pitchFamily="34" charset="0"/>
            </a:endParaRPr>
          </a:p>
        </p:txBody>
      </p:sp>
      <p:sp>
        <p:nvSpPr>
          <p:cNvPr id="8" name="TextBox 7">
            <a:extLst>
              <a:ext uri="{FF2B5EF4-FFF2-40B4-BE49-F238E27FC236}">
                <a16:creationId xmlns:a16="http://schemas.microsoft.com/office/drawing/2014/main" id="{20310C37-9541-DA91-7BE1-6BB3FF9588B6}"/>
              </a:ext>
            </a:extLst>
          </p:cNvPr>
          <p:cNvSpPr txBox="1"/>
          <p:nvPr/>
        </p:nvSpPr>
        <p:spPr>
          <a:xfrm>
            <a:off x="671252" y="2091885"/>
            <a:ext cx="9858079" cy="813236"/>
          </a:xfrm>
          <a:prstGeom prst="rect">
            <a:avLst/>
          </a:prstGeom>
          <a:noFill/>
        </p:spPr>
        <p:txBody>
          <a:bodyPr wrap="square">
            <a:spAutoFit/>
          </a:bodyPr>
          <a:lstStyle/>
          <a:p>
            <a:pPr algn="just">
              <a:lnSpc>
                <a:spcPct val="150000"/>
              </a:lnSpc>
              <a:tabLst>
                <a:tab pos="252095" algn="l"/>
              </a:tabLst>
            </a:pPr>
            <a:r>
              <a:rPr lang="nl-NL" sz="3500" b="1">
                <a:solidFill>
                  <a:srgbClr val="00B0F0"/>
                </a:solidFill>
                <a:effectLst/>
                <a:latin typeface="Cambria" panose="02040503050406030204" pitchFamily="18" charset="0"/>
                <a:ea typeface="Times New Roman" panose="02020603050405020304" pitchFamily="18" charset="0"/>
                <a:cs typeface="Times New Roman" panose="02020603050405020304" pitchFamily="18" charset="0"/>
              </a:rPr>
              <a:t>a) Hạn chế dư thừa trong lưu trữ dữ liệu</a:t>
            </a:r>
            <a:endParaRPr lang="vi-VN" sz="3500">
              <a:effectLst/>
              <a:latin typeface="Calibri" panose="020F0502020204030204" pitchFamily="34" charset="0"/>
              <a:ea typeface="Calibri" panose="020F0502020204030204" pitchFamily="34" charset="0"/>
            </a:endParaRPr>
          </a:p>
        </p:txBody>
      </p:sp>
      <p:sp>
        <p:nvSpPr>
          <p:cNvPr id="11" name="TextBox 10">
            <a:extLst>
              <a:ext uri="{FF2B5EF4-FFF2-40B4-BE49-F238E27FC236}">
                <a16:creationId xmlns:a16="http://schemas.microsoft.com/office/drawing/2014/main" id="{885C3892-AF08-BC86-81B2-FD6CA7AC7960}"/>
              </a:ext>
            </a:extLst>
          </p:cNvPr>
          <p:cNvSpPr txBox="1"/>
          <p:nvPr/>
        </p:nvSpPr>
        <p:spPr>
          <a:xfrm>
            <a:off x="652804" y="2741032"/>
            <a:ext cx="10037974" cy="813236"/>
          </a:xfrm>
          <a:prstGeom prst="rect">
            <a:avLst/>
          </a:prstGeom>
          <a:noFill/>
        </p:spPr>
        <p:txBody>
          <a:bodyPr wrap="square">
            <a:spAutoFit/>
          </a:bodyPr>
          <a:lstStyle/>
          <a:p>
            <a:pPr>
              <a:lnSpc>
                <a:spcPct val="150000"/>
              </a:lnSpc>
              <a:tabLst>
                <a:tab pos="252095" algn="l"/>
              </a:tabLst>
            </a:pPr>
            <a:r>
              <a:rPr lang="nl-NL" sz="3500" b="1">
                <a:solidFill>
                  <a:srgbClr val="00B0F0"/>
                </a:solidFill>
                <a:effectLst/>
                <a:latin typeface="Cambria" panose="02040503050406030204" pitchFamily="18" charset="0"/>
                <a:ea typeface="Times New Roman" panose="02020603050405020304" pitchFamily="18" charset="0"/>
                <a:cs typeface="Times New Roman" panose="02020603050405020304" pitchFamily="18" charset="0"/>
              </a:rPr>
              <a:t>b) Sự phụ thuộc phần mềm và dữ liệu</a:t>
            </a:r>
            <a:endParaRPr lang="vi-VN" sz="3500">
              <a:effectLst/>
              <a:latin typeface="Calibri" panose="020F0502020204030204" pitchFamily="34" charset="0"/>
              <a:ea typeface="Calibri" panose="020F0502020204030204" pitchFamily="34" charset="0"/>
            </a:endParaRPr>
          </a:p>
        </p:txBody>
      </p:sp>
      <p:sp>
        <p:nvSpPr>
          <p:cNvPr id="13" name="TextBox 12">
            <a:extLst>
              <a:ext uri="{FF2B5EF4-FFF2-40B4-BE49-F238E27FC236}">
                <a16:creationId xmlns:a16="http://schemas.microsoft.com/office/drawing/2014/main" id="{12E3C0B9-1FE0-623D-DC18-E54E8109354A}"/>
              </a:ext>
            </a:extLst>
          </p:cNvPr>
          <p:cNvSpPr txBox="1"/>
          <p:nvPr/>
        </p:nvSpPr>
        <p:spPr>
          <a:xfrm>
            <a:off x="219170" y="3539188"/>
            <a:ext cx="10649932" cy="813236"/>
          </a:xfrm>
          <a:prstGeom prst="rect">
            <a:avLst/>
          </a:prstGeom>
          <a:noFill/>
        </p:spPr>
        <p:txBody>
          <a:bodyPr wrap="square">
            <a:spAutoFit/>
          </a:bodyPr>
          <a:lstStyle/>
          <a:p>
            <a:pPr algn="just">
              <a:lnSpc>
                <a:spcPct val="150000"/>
              </a:lnSpc>
              <a:tabLst>
                <a:tab pos="252095" algn="l"/>
              </a:tabLst>
            </a:pPr>
            <a:r>
              <a:rPr lang="nl-NL" sz="3500" b="1">
                <a:solidFill>
                  <a:srgbClr val="00B0F0"/>
                </a:solidFill>
                <a:effectLst/>
                <a:latin typeface="Cambria" panose="02040503050406030204" pitchFamily="18" charset="0"/>
                <a:ea typeface="Times New Roman" panose="02020603050405020304" pitchFamily="18" charset="0"/>
                <a:cs typeface="Times New Roman" panose="02020603050405020304" pitchFamily="18" charset="0"/>
              </a:rPr>
              <a:t>2. CƠ SỞ DỮ LIỆU VÀ MỘT SỐ THUỘC TÍNH CƠ BẢN</a:t>
            </a:r>
            <a:endParaRPr lang="vi-VN" sz="3500">
              <a:effectLst/>
              <a:latin typeface="Calibri" panose="020F0502020204030204" pitchFamily="34" charset="0"/>
              <a:ea typeface="Calibri" panose="020F0502020204030204" pitchFamily="34" charset="0"/>
            </a:endParaRPr>
          </a:p>
        </p:txBody>
      </p:sp>
      <p:sp>
        <p:nvSpPr>
          <p:cNvPr id="15" name="TextBox 14">
            <a:extLst>
              <a:ext uri="{FF2B5EF4-FFF2-40B4-BE49-F238E27FC236}">
                <a16:creationId xmlns:a16="http://schemas.microsoft.com/office/drawing/2014/main" id="{72A35C01-5C60-2301-1903-3045FD880EF3}"/>
              </a:ext>
            </a:extLst>
          </p:cNvPr>
          <p:cNvSpPr txBox="1"/>
          <p:nvPr/>
        </p:nvSpPr>
        <p:spPr>
          <a:xfrm>
            <a:off x="690513" y="4219087"/>
            <a:ext cx="6094428" cy="813236"/>
          </a:xfrm>
          <a:prstGeom prst="rect">
            <a:avLst/>
          </a:prstGeom>
          <a:noFill/>
        </p:spPr>
        <p:txBody>
          <a:bodyPr wrap="square">
            <a:spAutoFit/>
          </a:bodyPr>
          <a:lstStyle/>
          <a:p>
            <a:pPr algn="just">
              <a:lnSpc>
                <a:spcPct val="150000"/>
              </a:lnSpc>
              <a:tabLst>
                <a:tab pos="252095" algn="l"/>
              </a:tabLst>
            </a:pPr>
            <a:r>
              <a:rPr lang="nl-NL" sz="3500" b="1">
                <a:solidFill>
                  <a:srgbClr val="00B0F0"/>
                </a:solidFill>
                <a:effectLst/>
                <a:latin typeface="Cambria" panose="02040503050406030204" pitchFamily="18" charset="0"/>
                <a:ea typeface="Times New Roman" panose="02020603050405020304" pitchFamily="18" charset="0"/>
                <a:cs typeface="Times New Roman" panose="02020603050405020304" pitchFamily="18" charset="0"/>
              </a:rPr>
              <a:t>a) Khái niệm cơ sở dữ liệu</a:t>
            </a:r>
            <a:endParaRPr lang="vi-VN" sz="3500">
              <a:effectLst/>
              <a:latin typeface="Calibri" panose="020F0502020204030204" pitchFamily="34" charset="0"/>
              <a:ea typeface="Calibri" panose="020F0502020204030204" pitchFamily="34" charset="0"/>
            </a:endParaRPr>
          </a:p>
        </p:txBody>
      </p:sp>
      <p:sp>
        <p:nvSpPr>
          <p:cNvPr id="17" name="TextBox 16">
            <a:extLst>
              <a:ext uri="{FF2B5EF4-FFF2-40B4-BE49-F238E27FC236}">
                <a16:creationId xmlns:a16="http://schemas.microsoft.com/office/drawing/2014/main" id="{F3486E48-A213-BE97-D87C-D4962E036EDE}"/>
              </a:ext>
            </a:extLst>
          </p:cNvPr>
          <p:cNvSpPr txBox="1"/>
          <p:nvPr/>
        </p:nvSpPr>
        <p:spPr>
          <a:xfrm>
            <a:off x="675978" y="4938053"/>
            <a:ext cx="10037973" cy="813236"/>
          </a:xfrm>
          <a:prstGeom prst="rect">
            <a:avLst/>
          </a:prstGeom>
          <a:noFill/>
        </p:spPr>
        <p:txBody>
          <a:bodyPr wrap="square">
            <a:spAutoFit/>
          </a:bodyPr>
          <a:lstStyle/>
          <a:p>
            <a:pPr algn="just">
              <a:lnSpc>
                <a:spcPct val="150000"/>
              </a:lnSpc>
              <a:tabLst>
                <a:tab pos="252095" algn="l"/>
              </a:tabLst>
            </a:pPr>
            <a:r>
              <a:rPr lang="nl-NL" sz="3500" b="1">
                <a:solidFill>
                  <a:srgbClr val="00B0F0"/>
                </a:solidFill>
                <a:effectLst/>
                <a:latin typeface="Cambria" panose="02040503050406030204" pitchFamily="18" charset="0"/>
                <a:ea typeface="Times New Roman" panose="02020603050405020304" pitchFamily="18" charset="0"/>
                <a:cs typeface="Times New Roman" panose="02020603050405020304" pitchFamily="18" charset="0"/>
              </a:rPr>
              <a:t>b) Một số thuộc tính cơ bản của cơ sở dữ liệu</a:t>
            </a:r>
            <a:endParaRPr lang="vi-VN" sz="350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643802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xEl>
                                              <p:pRg st="0" end="0"/>
                                            </p:txEl>
                                          </p:spTgt>
                                        </p:tgtEl>
                                        <p:attrNameLst>
                                          <p:attrName>style.visibility</p:attrName>
                                        </p:attrNameLst>
                                      </p:cBhvr>
                                      <p:to>
                                        <p:strVal val="visible"/>
                                      </p:to>
                                    </p:set>
                                    <p:anim calcmode="lin" valueType="num">
                                      <p:cBhvr additive="base">
                                        <p:cTn id="25"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
                                            <p:txEl>
                                              <p:pRg st="0" end="0"/>
                                            </p:txEl>
                                          </p:spTgt>
                                        </p:tgtEl>
                                        <p:attrNameLst>
                                          <p:attrName>style.visibility</p:attrName>
                                        </p:attrNameLst>
                                      </p:cBhvr>
                                      <p:to>
                                        <p:strVal val="visible"/>
                                      </p:to>
                                    </p:set>
                                    <p:anim calcmode="lin" valueType="num">
                                      <p:cBhvr additive="base">
                                        <p:cTn id="31"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7">
                                            <p:txEl>
                                              <p:pRg st="0" end="0"/>
                                            </p:txEl>
                                          </p:spTgt>
                                        </p:tgtEl>
                                        <p:attrNameLst>
                                          <p:attrName>style.visibility</p:attrName>
                                        </p:attrNameLst>
                                      </p:cBhvr>
                                      <p:to>
                                        <p:strVal val="visible"/>
                                      </p:to>
                                    </p:set>
                                    <p:anim calcmode="lin" valueType="num">
                                      <p:cBhvr additive="base">
                                        <p:cTn id="3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2345336" y="304800"/>
            <a:ext cx="6634480" cy="719455"/>
          </a:xfrm>
          <a:prstGeom prst="rect">
            <a:avLst/>
          </a:prstGeom>
        </p:spPr>
      </p:pic>
      <p:sp>
        <p:nvSpPr>
          <p:cNvPr id="2" name="TextBox 1"/>
          <p:cNvSpPr txBox="1"/>
          <p:nvPr/>
        </p:nvSpPr>
        <p:spPr>
          <a:xfrm>
            <a:off x="2309569" y="1295400"/>
            <a:ext cx="8851771" cy="1785104"/>
          </a:xfrm>
          <a:prstGeom prst="rect">
            <a:avLst/>
          </a:prstGeom>
          <a:noFill/>
        </p:spPr>
        <p:txBody>
          <a:bodyPr wrap="square" rtlCol="0">
            <a:spAutoFit/>
          </a:bodyPr>
          <a:lstStyle/>
          <a:p>
            <a:pPr>
              <a:spcBef>
                <a:spcPts val="600"/>
              </a:spcBef>
              <a:spcAft>
                <a:spcPts val="600"/>
              </a:spcAft>
            </a:pPr>
            <a:r>
              <a:rPr lang="en-US" sz="3000" b="1">
                <a:latin typeface="Tahoma" pitchFamily="34" charset="0"/>
                <a:ea typeface="Tahoma" pitchFamily="34" charset="0"/>
                <a:cs typeface="Tahoma" pitchFamily="34" charset="0"/>
              </a:rPr>
              <a:t>1. </a:t>
            </a:r>
            <a:r>
              <a:rPr lang="en-US" sz="3000" b="0">
                <a:latin typeface="Tahoma" pitchFamily="34" charset="0"/>
                <a:ea typeface="Tahoma" pitchFamily="34" charset="0"/>
                <a:cs typeface="Tahoma" pitchFamily="34" charset="0"/>
              </a:rPr>
              <a:t>Làm phần </a:t>
            </a:r>
            <a:r>
              <a:rPr lang="en-US" sz="3000" b="1">
                <a:latin typeface="Tahoma" pitchFamily="34" charset="0"/>
                <a:ea typeface="Tahoma" pitchFamily="34" charset="0"/>
                <a:cs typeface="Tahoma" pitchFamily="34" charset="0"/>
              </a:rPr>
              <a:t>VẬN DỤNG </a:t>
            </a:r>
            <a:r>
              <a:rPr lang="en-US" sz="3000" b="0">
                <a:latin typeface="Tahoma" pitchFamily="34" charset="0"/>
                <a:ea typeface="Tahoma" pitchFamily="34" charset="0"/>
                <a:cs typeface="Tahoma" pitchFamily="34" charset="0"/>
              </a:rPr>
              <a:t>(SGK trang 57) </a:t>
            </a:r>
          </a:p>
          <a:p>
            <a:pPr>
              <a:spcBef>
                <a:spcPts val="600"/>
              </a:spcBef>
              <a:spcAft>
                <a:spcPts val="600"/>
              </a:spcAft>
            </a:pPr>
            <a:r>
              <a:rPr lang="en-US" sz="3000" b="1">
                <a:latin typeface="Tahoma" pitchFamily="34" charset="0"/>
                <a:ea typeface="Tahoma" pitchFamily="34" charset="0"/>
                <a:cs typeface="Tahoma" pitchFamily="34" charset="0"/>
              </a:rPr>
              <a:t>2. </a:t>
            </a:r>
            <a:r>
              <a:rPr lang="en-US" sz="3000" b="0">
                <a:latin typeface="Tahoma" pitchFamily="34" charset="0"/>
                <a:ea typeface="Tahoma" pitchFamily="34" charset="0"/>
                <a:cs typeface="Tahoma" pitchFamily="34" charset="0"/>
              </a:rPr>
              <a:t>Xem tr</a:t>
            </a:r>
            <a:r>
              <a:rPr lang="vi-VN" sz="3000" b="0">
                <a:latin typeface="Tahoma" pitchFamily="34" charset="0"/>
                <a:ea typeface="Tahoma" pitchFamily="34" charset="0"/>
                <a:cs typeface="Tahoma" pitchFamily="34" charset="0"/>
              </a:rPr>
              <a:t>ước</a:t>
            </a:r>
            <a:r>
              <a:rPr lang="en-US" sz="3000" b="0">
                <a:latin typeface="Tahoma" pitchFamily="34" charset="0"/>
                <a:ea typeface="Tahoma" pitchFamily="34" charset="0"/>
                <a:cs typeface="Tahoma" pitchFamily="34" charset="0"/>
              </a:rPr>
              <a:t> bài 12 (SGK trang 58)</a:t>
            </a:r>
            <a:endParaRPr lang="en-US" sz="3000">
              <a:latin typeface="Tahoma" pitchFamily="34" charset="0"/>
              <a:ea typeface="Tahoma" pitchFamily="34" charset="0"/>
              <a:cs typeface="Tahoma" pitchFamily="34" charset="0"/>
            </a:endParaRPr>
          </a:p>
          <a:p>
            <a:pPr>
              <a:spcBef>
                <a:spcPts val="600"/>
              </a:spcBef>
              <a:spcAft>
                <a:spcPts val="600"/>
              </a:spcAft>
            </a:pPr>
            <a:r>
              <a:rPr lang="en-US" sz="3000" b="1">
                <a:latin typeface="Tahoma" pitchFamily="34" charset="0"/>
                <a:ea typeface="Tahoma" pitchFamily="34" charset="0"/>
                <a:cs typeface="Tahoma" pitchFamily="34" charset="0"/>
              </a:rPr>
              <a:t>Hệ quản trị cơ sở dữ liệu và hệ cơ sở dữ liệu</a:t>
            </a:r>
          </a:p>
        </p:txBody>
      </p:sp>
    </p:spTree>
    <p:extLst>
      <p:ext uri="{BB962C8B-B14F-4D97-AF65-F5344CB8AC3E}">
        <p14:creationId xmlns:p14="http://schemas.microsoft.com/office/powerpoint/2010/main" val="696827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996055" y="152400"/>
            <a:ext cx="3776345" cy="719455"/>
          </a:xfrm>
          <a:prstGeom prst="rect">
            <a:avLst/>
          </a:prstGeom>
        </p:spPr>
      </p:pic>
      <p:sp>
        <p:nvSpPr>
          <p:cNvPr id="3" name="TextBox 2"/>
          <p:cNvSpPr txBox="1"/>
          <p:nvPr/>
        </p:nvSpPr>
        <p:spPr>
          <a:xfrm>
            <a:off x="990600" y="858078"/>
            <a:ext cx="10210800" cy="553998"/>
          </a:xfrm>
          <a:prstGeom prst="rect">
            <a:avLst/>
          </a:prstGeom>
          <a:noFill/>
        </p:spPr>
        <p:txBody>
          <a:bodyPr wrap="square" rtlCol="0">
            <a:spAutoFit/>
          </a:bodyPr>
          <a:lstStyle/>
          <a:p>
            <a:r>
              <a:rPr lang="en-US" sz="3000" b="0">
                <a:solidFill>
                  <a:srgbClr val="FF0000"/>
                </a:solidFill>
                <a:latin typeface="Tahoma" pitchFamily="34" charset="0"/>
                <a:ea typeface="Tahoma" pitchFamily="34" charset="0"/>
                <a:cs typeface="Tahoma" pitchFamily="34" charset="0"/>
              </a:rPr>
              <a:t>Các em làm 10 câu hỏi trắc nghiệm </a:t>
            </a:r>
            <a:r>
              <a:rPr lang="en-US" sz="3000" b="1">
                <a:solidFill>
                  <a:srgbClr val="FF0000"/>
                </a:solidFill>
                <a:latin typeface="Tahoma" pitchFamily="34" charset="0"/>
                <a:ea typeface="Tahoma" pitchFamily="34" charset="0"/>
                <a:cs typeface="Tahoma" pitchFamily="34" charset="0"/>
              </a:rPr>
              <a:t>Online</a:t>
            </a:r>
            <a:r>
              <a:rPr lang="en-US" sz="3000" b="0">
                <a:solidFill>
                  <a:srgbClr val="FF0000"/>
                </a:solidFill>
                <a:latin typeface="Tahoma" pitchFamily="34" charset="0"/>
                <a:ea typeface="Tahoma" pitchFamily="34" charset="0"/>
                <a:cs typeface="Tahoma" pitchFamily="34" charset="0"/>
              </a:rPr>
              <a:t> </a:t>
            </a:r>
            <a:r>
              <a:rPr lang="vi-VN" sz="3000" b="0">
                <a:solidFill>
                  <a:srgbClr val="FF0000"/>
                </a:solidFill>
                <a:latin typeface="Tahoma" pitchFamily="34" charset="0"/>
                <a:ea typeface="Tahoma" pitchFamily="34" charset="0"/>
                <a:cs typeface="Tahoma" pitchFamily="34" charset="0"/>
              </a:rPr>
              <a:t>để</a:t>
            </a:r>
            <a:r>
              <a:rPr lang="en-US" sz="3000" b="0">
                <a:solidFill>
                  <a:srgbClr val="FF0000"/>
                </a:solidFill>
                <a:latin typeface="Tahoma" pitchFamily="34" charset="0"/>
                <a:ea typeface="Tahoma" pitchFamily="34" charset="0"/>
                <a:cs typeface="Tahoma" pitchFamily="34" charset="0"/>
              </a:rPr>
              <a:t> củng cố bài.</a:t>
            </a:r>
          </a:p>
        </p:txBody>
      </p:sp>
      <p:sp>
        <p:nvSpPr>
          <p:cNvPr id="11" name="TextBox 10"/>
          <p:cNvSpPr txBox="1"/>
          <p:nvPr/>
        </p:nvSpPr>
        <p:spPr>
          <a:xfrm>
            <a:off x="228600" y="1460482"/>
            <a:ext cx="11812712" cy="2589812"/>
          </a:xfrm>
          <a:prstGeom prst="rect">
            <a:avLst/>
          </a:prstGeom>
          <a:noFill/>
        </p:spPr>
        <p:txBody>
          <a:bodyPr wrap="square" rtlCol="0">
            <a:spAutoFit/>
          </a:bodyPr>
          <a:lstStyle/>
          <a:p>
            <a:pPr algn="just">
              <a:lnSpc>
                <a:spcPct val="150000"/>
              </a:lnSpc>
            </a:pPr>
            <a:r>
              <a:rPr lang="en-US" sz="2800" b="1">
                <a:solidFill>
                  <a:srgbClr val="C00000"/>
                </a:solidFill>
                <a:latin typeface="Tahoma" pitchFamily="34" charset="0"/>
                <a:ea typeface="Tahoma" pitchFamily="34" charset="0"/>
                <a:cs typeface="Tahoma" pitchFamily="34" charset="0"/>
              </a:rPr>
              <a:t>1.</a:t>
            </a:r>
            <a:r>
              <a:rPr lang="en-US" sz="2800" b="1">
                <a:latin typeface="Tahoma" pitchFamily="34" charset="0"/>
                <a:ea typeface="Tahoma" pitchFamily="34" charset="0"/>
                <a:cs typeface="Tahoma" pitchFamily="34" charset="0"/>
              </a:rPr>
              <a:t> </a:t>
            </a:r>
            <a:r>
              <a:rPr lang="en-US" sz="2800" b="0">
                <a:latin typeface="Tahoma" pitchFamily="34" charset="0"/>
                <a:ea typeface="Tahoma" pitchFamily="34" charset="0"/>
                <a:cs typeface="Tahoma" pitchFamily="34" charset="0"/>
              </a:rPr>
              <a:t>Đ</a:t>
            </a:r>
            <a:r>
              <a:rPr lang="vi-VN" sz="2800" b="0">
                <a:latin typeface="Tahoma" pitchFamily="34" charset="0"/>
                <a:ea typeface="Tahoma" pitchFamily="34" charset="0"/>
                <a:cs typeface="Tahoma" pitchFamily="34" charset="0"/>
              </a:rPr>
              <a:t>ă</a:t>
            </a:r>
            <a:r>
              <a:rPr lang="en-US" sz="2800" b="0">
                <a:latin typeface="Tahoma" pitchFamily="34" charset="0"/>
                <a:ea typeface="Tahoma" pitchFamily="34" charset="0"/>
                <a:cs typeface="Tahoma" pitchFamily="34" charset="0"/>
              </a:rPr>
              <a:t>ng nhập vào trang </a:t>
            </a:r>
            <a:r>
              <a:rPr lang="en-US" sz="2800" b="1">
                <a:latin typeface="Tahoma" pitchFamily="34" charset="0"/>
                <a:ea typeface="Tahoma" pitchFamily="34" charset="0"/>
                <a:cs typeface="Tahoma" pitchFamily="34" charset="0"/>
              </a:rPr>
              <a:t>thaycai.net</a:t>
            </a:r>
          </a:p>
          <a:p>
            <a:pPr algn="just">
              <a:lnSpc>
                <a:spcPct val="150000"/>
              </a:lnSpc>
            </a:pPr>
            <a:r>
              <a:rPr lang="en-US" sz="2800" b="1">
                <a:solidFill>
                  <a:srgbClr val="C00000"/>
                </a:solidFill>
                <a:latin typeface="Tahoma" pitchFamily="34" charset="0"/>
                <a:ea typeface="Tahoma" pitchFamily="34" charset="0"/>
                <a:cs typeface="Tahoma" pitchFamily="34" charset="0"/>
              </a:rPr>
              <a:t>2. </a:t>
            </a:r>
            <a:r>
              <a:rPr lang="en-US" sz="2800" b="0">
                <a:latin typeface="Tahoma" pitchFamily="34" charset="0"/>
                <a:ea typeface="Tahoma" pitchFamily="34" charset="0"/>
                <a:cs typeface="Tahoma" pitchFamily="34" charset="0"/>
              </a:rPr>
              <a:t>Nháy chọn </a:t>
            </a:r>
            <a:r>
              <a:rPr lang="en-US" sz="2800" b="1">
                <a:latin typeface="Tahoma" pitchFamily="34" charset="0"/>
                <a:ea typeface="Tahoma" pitchFamily="34" charset="0"/>
                <a:cs typeface="Tahoma" pitchFamily="34" charset="0"/>
              </a:rPr>
              <a:t>Tin học 11</a:t>
            </a:r>
          </a:p>
          <a:p>
            <a:pPr marL="452438" indent="-452438" algn="just">
              <a:lnSpc>
                <a:spcPct val="150000"/>
              </a:lnSpc>
            </a:pPr>
            <a:r>
              <a:rPr lang="en-US" sz="2800" b="1">
                <a:solidFill>
                  <a:srgbClr val="C00000"/>
                </a:solidFill>
                <a:latin typeface="Tahoma" pitchFamily="34" charset="0"/>
                <a:ea typeface="Tahoma" pitchFamily="34" charset="0"/>
                <a:cs typeface="Tahoma" pitchFamily="34" charset="0"/>
              </a:rPr>
              <a:t>3. </a:t>
            </a:r>
            <a:r>
              <a:rPr lang="en-US" sz="2800" b="0">
                <a:latin typeface="Tahoma" pitchFamily="34" charset="0"/>
                <a:ea typeface="Tahoma" pitchFamily="34" charset="0"/>
                <a:cs typeface="Tahoma" pitchFamily="34" charset="0"/>
              </a:rPr>
              <a:t>Nháy chuột vào</a:t>
            </a:r>
            <a:r>
              <a:rPr lang="en-US" sz="2800">
                <a:latin typeface="Tahoma" pitchFamily="34" charset="0"/>
                <a:ea typeface="Tahoma" pitchFamily="34" charset="0"/>
                <a:cs typeface="Tahoma" pitchFamily="34" charset="0"/>
              </a:rPr>
              <a:t> </a:t>
            </a:r>
            <a:r>
              <a:rPr lang="vi-VN" sz="2800" b="1">
                <a:latin typeface="Tahoma" panose="020B0604030504040204" pitchFamily="34" charset="0"/>
                <a:ea typeface="Tahoma" panose="020B0604030504040204" pitchFamily="34" charset="0"/>
                <a:cs typeface="Tahoma" panose="020B0604030504040204" pitchFamily="34" charset="0"/>
              </a:rPr>
              <a:t>4. Trắc nghiệm tin học 11 - sách Kết nối tri thức</a:t>
            </a:r>
            <a:endParaRPr lang="en-US" sz="2800" b="1">
              <a:latin typeface="Tahoma" panose="020B0604030504040204" pitchFamily="34" charset="0"/>
              <a:ea typeface="Tahoma" panose="020B0604030504040204" pitchFamily="34" charset="0"/>
              <a:cs typeface="Tahoma" panose="020B0604030504040204" pitchFamily="34" charset="0"/>
            </a:endParaRPr>
          </a:p>
          <a:p>
            <a:pPr marL="452438" indent="-452438" algn="just">
              <a:lnSpc>
                <a:spcPct val="150000"/>
              </a:lnSpc>
            </a:pPr>
            <a:r>
              <a:rPr lang="en-US" sz="2800" b="1">
                <a:solidFill>
                  <a:srgbClr val="C00000"/>
                </a:solidFill>
                <a:latin typeface="Tahoma" pitchFamily="34" charset="0"/>
                <a:ea typeface="Tahoma" pitchFamily="34" charset="0"/>
                <a:cs typeface="Tahoma" pitchFamily="34" charset="0"/>
              </a:rPr>
              <a:t>4. </a:t>
            </a:r>
            <a:r>
              <a:rPr lang="en-US" sz="2800" b="0">
                <a:latin typeface="Tahoma" pitchFamily="34" charset="0"/>
                <a:ea typeface="Tahoma" pitchFamily="34" charset="0"/>
                <a:cs typeface="Tahoma" pitchFamily="34" charset="0"/>
              </a:rPr>
              <a:t>Nháy chuột vào</a:t>
            </a:r>
            <a:r>
              <a:rPr lang="en-US" sz="2800">
                <a:latin typeface="Tahoma" pitchFamily="34" charset="0"/>
                <a:ea typeface="Tahoma" pitchFamily="34" charset="0"/>
                <a:cs typeface="Tahoma" pitchFamily="34" charset="0"/>
              </a:rPr>
              <a:t> </a:t>
            </a:r>
            <a:r>
              <a:rPr lang="vi-VN" sz="2800">
                <a:latin typeface="Tahoma" panose="020B0604030504040204" pitchFamily="34" charset="0"/>
                <a:ea typeface="Tahoma" panose="020B0604030504040204" pitchFamily="34" charset="0"/>
                <a:cs typeface="Tahoma" panose="020B0604030504040204" pitchFamily="34" charset="0"/>
              </a:rPr>
              <a:t>Trắc nghiệm: </a:t>
            </a:r>
            <a:r>
              <a:rPr lang="vi-VN" sz="2800" b="1">
                <a:latin typeface="Tahoma" panose="020B0604030504040204" pitchFamily="34" charset="0"/>
                <a:ea typeface="Tahoma" panose="020B0604030504040204" pitchFamily="34" charset="0"/>
                <a:cs typeface="Tahoma" panose="020B0604030504040204" pitchFamily="34" charset="0"/>
              </a:rPr>
              <a:t>Bài </a:t>
            </a:r>
            <a:r>
              <a:rPr lang="en-US" sz="2800" b="1">
                <a:latin typeface="Tahoma" panose="020B0604030504040204" pitchFamily="34" charset="0"/>
                <a:ea typeface="Tahoma" panose="020B0604030504040204" pitchFamily="34" charset="0"/>
                <a:cs typeface="Tahoma" panose="020B0604030504040204" pitchFamily="34" charset="0"/>
              </a:rPr>
              <a:t>11</a:t>
            </a:r>
            <a:r>
              <a:rPr lang="vi-VN" sz="2800">
                <a:latin typeface="Tahoma" panose="020B0604030504040204" pitchFamily="34" charset="0"/>
                <a:ea typeface="Tahoma" panose="020B0604030504040204" pitchFamily="34" charset="0"/>
                <a:cs typeface="Tahoma" panose="020B0604030504040204" pitchFamily="34" charset="0"/>
              </a:rPr>
              <a:t>-</a:t>
            </a:r>
            <a:r>
              <a:rPr lang="en-US" sz="2800">
                <a:latin typeface="Tahoma" panose="020B0604030504040204" pitchFamily="34" charset="0"/>
                <a:ea typeface="Tahoma" panose="020B0604030504040204" pitchFamily="34" charset="0"/>
                <a:cs typeface="Tahoma" panose="020B0604030504040204" pitchFamily="34" charset="0"/>
              </a:rPr>
              <a:t>Cơ sở dữ liệu</a:t>
            </a:r>
            <a:endParaRPr lang="en-US" sz="2800" b="1" u="sng">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233711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CAE8F0-E72F-DD21-84CD-58CFD53F7875}"/>
              </a:ext>
            </a:extLst>
          </p:cNvPr>
          <p:cNvSpPr txBox="1"/>
          <p:nvPr/>
        </p:nvSpPr>
        <p:spPr>
          <a:xfrm>
            <a:off x="556591" y="400209"/>
            <a:ext cx="11121887" cy="3226589"/>
          </a:xfrm>
          <a:prstGeom prst="rect">
            <a:avLst/>
          </a:prstGeom>
          <a:noFill/>
        </p:spPr>
        <p:txBody>
          <a:bodyPr wrap="square">
            <a:spAutoFit/>
          </a:bodyPr>
          <a:lstStyle/>
          <a:p>
            <a:pPr algn="ctr">
              <a:lnSpc>
                <a:spcPct val="150000"/>
              </a:lnSpc>
              <a:tabLst>
                <a:tab pos="252095" algn="l"/>
              </a:tabLst>
            </a:pPr>
            <a:r>
              <a:rPr lang="en-US" sz="3500" b="1" u="sng">
                <a:solidFill>
                  <a:srgbClr val="00B050"/>
                </a:solidFill>
                <a:effectLst/>
                <a:latin typeface="Cambria" panose="02040503050406030204" pitchFamily="18" charset="0"/>
                <a:ea typeface="Times New Roman" panose="02020603050405020304" pitchFamily="18" charset="0"/>
              </a:rPr>
              <a:t>Gợi ý trả lời</a:t>
            </a:r>
            <a:r>
              <a:rPr lang="en-US" sz="3500" b="1">
                <a:solidFill>
                  <a:srgbClr val="00B05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Việc lưu trữ dữ liệu phục vụ các bài toán quản lí không phải chỉ là việc chuyển các ghi chép trên giấy thành văn bản trên máy tính.</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04511688"/>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E35E9E-53A4-934D-6122-B2C51D8E5D3D}"/>
              </a:ext>
            </a:extLst>
          </p:cNvPr>
          <p:cNvSpPr txBox="1"/>
          <p:nvPr/>
        </p:nvSpPr>
        <p:spPr>
          <a:xfrm>
            <a:off x="452486" y="62257"/>
            <a:ext cx="11104774" cy="5919634"/>
          </a:xfrm>
          <a:prstGeom prst="rect">
            <a:avLst/>
          </a:prstGeom>
          <a:noFill/>
        </p:spPr>
        <p:txBody>
          <a:bodyPr wrap="square">
            <a:spAutoFit/>
          </a:bodyPr>
          <a:lstStyle/>
          <a:p>
            <a:pPr algn="just">
              <a:tabLst>
                <a:tab pos="252095" algn="l"/>
              </a:tabLst>
            </a:pPr>
            <a:r>
              <a:rPr lang="vi-VN" sz="3500" b="1">
                <a:solidFill>
                  <a:srgbClr val="00B0F0"/>
                </a:solidFill>
                <a:effectLst/>
                <a:latin typeface="Cambria" panose="02040503050406030204" pitchFamily="18" charset="0"/>
                <a:ea typeface="Times New Roman" panose="02020603050405020304" pitchFamily="18" charset="0"/>
              </a:rPr>
              <a:t>1. YÊU CẦU TỔ CHỨC LƯU TRỮ DỮ LIỆU MỘT CÁCH KHOA HỌC</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b="1">
                <a:solidFill>
                  <a:srgbClr val="000000"/>
                </a:solidFill>
                <a:effectLst/>
                <a:latin typeface="Cambria" panose="02040503050406030204" pitchFamily="18" charset="0"/>
                <a:ea typeface="Times New Roman" panose="02020603050405020304" pitchFamily="18" charset="0"/>
              </a:rPr>
              <a:t>Hoạt động 1 </a:t>
            </a:r>
            <a:r>
              <a:rPr lang="en-US" sz="3500" b="1">
                <a:solidFill>
                  <a:srgbClr val="000000"/>
                </a:solidFill>
                <a:effectLst/>
                <a:latin typeface="Cambria" panose="02040503050406030204" pitchFamily="18" charset="0"/>
                <a:ea typeface="Times New Roman" panose="02020603050405020304" pitchFamily="18" charset="0"/>
              </a:rPr>
              <a:t>(</a:t>
            </a:r>
            <a:r>
              <a:rPr lang="vi-VN" sz="3500" b="1">
                <a:solidFill>
                  <a:srgbClr val="000000"/>
                </a:solidFill>
                <a:effectLst/>
                <a:latin typeface="Cambria" panose="02040503050406030204" pitchFamily="18" charset="0"/>
                <a:ea typeface="Times New Roman" panose="02020603050405020304" pitchFamily="18" charset="0"/>
              </a:rPr>
              <a:t>trang 53</a:t>
            </a:r>
            <a:r>
              <a:rPr lang="en-US" sz="3500" b="1">
                <a:solidFill>
                  <a:srgbClr val="000000"/>
                </a:solidFill>
                <a:effectLst/>
                <a:latin typeface="Cambria" panose="02040503050406030204" pitchFamily="18" charset="0"/>
                <a:ea typeface="Times New Roman" panose="02020603050405020304" pitchFamily="18" charset="0"/>
              </a:rPr>
              <a:t>)</a:t>
            </a:r>
            <a:r>
              <a:rPr lang="vi-VN" sz="3500" b="1">
                <a:solidFill>
                  <a:srgbClr val="000000"/>
                </a:solidFill>
                <a:effectLst/>
                <a:latin typeface="Cambria" panose="02040503050406030204" pitchFamily="18" charset="0"/>
                <a:ea typeface="Times New Roman" panose="02020603050405020304" pitchFamily="18" charset="0"/>
              </a:rPr>
              <a:t>:</a:t>
            </a:r>
            <a:r>
              <a:rPr lang="vi-VN" sz="3500">
                <a:solidFill>
                  <a:srgbClr val="000000"/>
                </a:solidFill>
                <a:effectLst/>
                <a:latin typeface="Cambria" panose="02040503050406030204" pitchFamily="18" charset="0"/>
                <a:ea typeface="Times New Roman" panose="02020603050405020304" pitchFamily="18" charset="0"/>
              </a:rPr>
              <a:t> </a:t>
            </a:r>
            <a:r>
              <a:rPr lang="en-US" sz="3500">
                <a:solidFill>
                  <a:srgbClr val="000000"/>
                </a:solidFill>
                <a:effectLst/>
                <a:latin typeface="Cambria" panose="02040503050406030204" pitchFamily="18" charset="0"/>
                <a:ea typeface="Times New Roman" panose="02020603050405020304" pitchFamily="18" charset="0"/>
              </a:rPr>
              <a:t>Có cần lưu trữ bảng điểm lớp học không?</a:t>
            </a: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Giáo viên dạy mỗi môn học bắt buộc phải có một </a:t>
            </a:r>
            <a:r>
              <a:rPr lang="en-US" sz="3500">
                <a:solidFill>
                  <a:srgbClr val="000000"/>
                </a:solidFill>
                <a:effectLst/>
                <a:latin typeface="Cambria" panose="02040503050406030204" pitchFamily="18" charset="0"/>
                <a:ea typeface="Times New Roman" panose="02020603050405020304" pitchFamily="18" charset="0"/>
              </a:rPr>
              <a:t>sổ</a:t>
            </a:r>
            <a:r>
              <a:rPr lang="vi-VN" sz="3500">
                <a:solidFill>
                  <a:srgbClr val="000000"/>
                </a:solidFill>
                <a:effectLst/>
                <a:latin typeface="Cambria" panose="02040503050406030204" pitchFamily="18" charset="0"/>
                <a:ea typeface="Times New Roman" panose="02020603050405020304" pitchFamily="18" charset="0"/>
              </a:rPr>
              <a:t> điểm - bảng điểm môn học. Một bản sao của bảng điểm môn học được gửi cho giáo viên chủ nhiệm lớp. Hãy cùng thảo luận xem có cần lưu trữ bảng điểm của lớp học không?</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93107742"/>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667256-D679-F159-C392-AC5D12398B10}"/>
              </a:ext>
            </a:extLst>
          </p:cNvPr>
          <p:cNvSpPr txBox="1"/>
          <p:nvPr/>
        </p:nvSpPr>
        <p:spPr>
          <a:xfrm>
            <a:off x="556182" y="410711"/>
            <a:ext cx="11142482" cy="4034502"/>
          </a:xfrm>
          <a:prstGeom prst="rect">
            <a:avLst/>
          </a:prstGeom>
          <a:noFill/>
        </p:spPr>
        <p:txBody>
          <a:bodyPr wrap="square">
            <a:spAutoFit/>
          </a:bodyPr>
          <a:lstStyle/>
          <a:p>
            <a:pPr algn="ctr">
              <a:lnSpc>
                <a:spcPct val="150000"/>
              </a:lnSpc>
              <a:tabLst>
                <a:tab pos="252095" algn="l"/>
              </a:tabLst>
            </a:pPr>
            <a:r>
              <a:rPr lang="en-US" sz="3500" b="1" u="sng">
                <a:solidFill>
                  <a:srgbClr val="000000"/>
                </a:solidFill>
                <a:effectLst/>
                <a:latin typeface="Cambria" panose="02040503050406030204" pitchFamily="18" charset="0"/>
                <a:ea typeface="Times New Roman" panose="02020603050405020304" pitchFamily="18" charset="0"/>
              </a:rPr>
              <a:t>Gợi ý trả lời</a:t>
            </a:r>
            <a:r>
              <a:rPr lang="en-US" sz="3500" b="1">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en-US" sz="3500">
                <a:solidFill>
                  <a:srgbClr val="000000"/>
                </a:solidFill>
                <a:effectLst/>
                <a:latin typeface="Cambria" panose="02040503050406030204" pitchFamily="18" charset="0"/>
                <a:ea typeface="Times New Roman" panose="02020603050405020304" pitchFamily="18" charset="0"/>
              </a:rPr>
              <a:t>B</a:t>
            </a:r>
            <a:r>
              <a:rPr lang="vi-VN" sz="3500">
                <a:solidFill>
                  <a:srgbClr val="000000"/>
                </a:solidFill>
                <a:effectLst/>
                <a:latin typeface="Cambria" panose="02040503050406030204" pitchFamily="18" charset="0"/>
                <a:ea typeface="Times New Roman" panose="02020603050405020304" pitchFamily="18" charset="0"/>
              </a:rPr>
              <a:t>ảng điểm của lớp học cần </a:t>
            </a:r>
            <a:r>
              <a:rPr lang="en-US" sz="3500">
                <a:solidFill>
                  <a:srgbClr val="000000"/>
                </a:solidFill>
                <a:effectLst/>
                <a:latin typeface="Cambria" panose="02040503050406030204" pitchFamily="18" charset="0"/>
                <a:ea typeface="Times New Roman" panose="02020603050405020304" pitchFamily="18" charset="0"/>
              </a:rPr>
              <a:t>phải được lưu trữ vì b</a:t>
            </a:r>
            <a:r>
              <a:rPr lang="vi-VN" sz="3500">
                <a:solidFill>
                  <a:srgbClr val="000000"/>
                </a:solidFill>
                <a:effectLst/>
                <a:latin typeface="Cambria" panose="02040503050406030204" pitchFamily="18" charset="0"/>
                <a:ea typeface="Times New Roman" panose="02020603050405020304" pitchFamily="18" charset="0"/>
              </a:rPr>
              <a:t>ảng điểm của lớp học là một </a:t>
            </a:r>
            <a:r>
              <a:rPr lang="en-US" sz="3500">
                <a:solidFill>
                  <a:srgbClr val="000000"/>
                </a:solidFill>
                <a:effectLst/>
                <a:latin typeface="Cambria" panose="02040503050406030204" pitchFamily="18" charset="0"/>
                <a:ea typeface="Times New Roman" panose="02020603050405020304" pitchFamily="18" charset="0"/>
              </a:rPr>
              <a:t>minh chứng</a:t>
            </a:r>
            <a:r>
              <a:rPr lang="vi-VN" sz="3500">
                <a:solidFill>
                  <a:srgbClr val="000000"/>
                </a:solidFill>
                <a:effectLst/>
                <a:latin typeface="Cambria" panose="02040503050406030204" pitchFamily="18" charset="0"/>
                <a:ea typeface="Times New Roman" panose="02020603050405020304" pitchFamily="18" charset="0"/>
              </a:rPr>
              <a:t> để giáo viên và nhà trường có thể đánh giá kết quả học tập của học sinh trong </a:t>
            </a:r>
            <a:r>
              <a:rPr lang="en-US" sz="3500">
                <a:solidFill>
                  <a:srgbClr val="000000"/>
                </a:solidFill>
                <a:effectLst/>
                <a:latin typeface="Cambria" panose="02040503050406030204" pitchFamily="18" charset="0"/>
                <a:ea typeface="Times New Roman" panose="02020603050405020304" pitchFamily="18" charset="0"/>
              </a:rPr>
              <a:t>trong lớp h</a:t>
            </a:r>
            <a:r>
              <a:rPr lang="vi-VN" sz="3500">
                <a:solidFill>
                  <a:srgbClr val="000000"/>
                </a:solidFill>
                <a:effectLst/>
                <a:latin typeface="Cambria" panose="02040503050406030204" pitchFamily="18" charset="0"/>
                <a:ea typeface="Times New Roman" panose="02020603050405020304" pitchFamily="18" charset="0"/>
              </a:rPr>
              <a:t>ọc đó.</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69280008"/>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arn(inVertical)">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FFDF96-DD7A-8334-2B87-7E3A7605D93B}"/>
              </a:ext>
            </a:extLst>
          </p:cNvPr>
          <p:cNvSpPr txBox="1"/>
          <p:nvPr/>
        </p:nvSpPr>
        <p:spPr>
          <a:xfrm>
            <a:off x="546756" y="414054"/>
            <a:ext cx="11123628" cy="4852803"/>
          </a:xfrm>
          <a:prstGeom prst="rect">
            <a:avLst/>
          </a:prstGeom>
          <a:noFill/>
        </p:spPr>
        <p:txBody>
          <a:bodyPr wrap="square">
            <a:spAutoFit/>
          </a:bodyPr>
          <a:lstStyle/>
          <a:p>
            <a:pPr algn="just">
              <a:lnSpc>
                <a:spcPct val="150000"/>
              </a:lnSpc>
              <a:tabLst>
                <a:tab pos="252095" algn="l"/>
              </a:tabLst>
            </a:pPr>
            <a:r>
              <a:rPr lang="nl-NL" sz="3500" b="1">
                <a:solidFill>
                  <a:srgbClr val="00B0F0"/>
                </a:solidFill>
                <a:effectLst/>
                <a:latin typeface="Cambria" panose="02040503050406030204" pitchFamily="18" charset="0"/>
                <a:ea typeface="Times New Roman" panose="02020603050405020304" pitchFamily="18" charset="0"/>
                <a:cs typeface="Times New Roman" panose="02020603050405020304" pitchFamily="18" charset="0"/>
              </a:rPr>
              <a:t>a) Hạn chế dư thừa trong lưu trữ dữ liệu</a:t>
            </a:r>
            <a:endParaRPr lang="vi-VN" sz="3500">
              <a:effectLst/>
              <a:latin typeface="Calibri" panose="020F0502020204030204" pitchFamily="34" charset="0"/>
              <a:ea typeface="Calibri" panose="020F0502020204030204" pitchFamily="34" charset="0"/>
            </a:endParaRPr>
          </a:p>
          <a:p>
            <a:pPr algn="just">
              <a:lnSpc>
                <a:spcPct val="150000"/>
              </a:lnSpc>
              <a:tabLst>
                <a:tab pos="252095" algn="l"/>
              </a:tabLst>
            </a:pPr>
            <a:r>
              <a:rPr lang="nl-NL" sz="3500">
                <a:effectLst/>
                <a:latin typeface="Cambria" panose="02040503050406030204" pitchFamily="18" charset="0"/>
                <a:ea typeface="Times New Roman" panose="02020603050405020304" pitchFamily="18" charset="0"/>
                <a:cs typeface="Times New Roman" panose="02020603050405020304" pitchFamily="18" charset="0"/>
              </a:rPr>
              <a:t>	Khi lưu trữ dữ liệu điểm trên giấy, ta có thể lưu trữ bảng điểm của từng môn học (do giáo viên bộ môn lưu) và bảng điểm của lớp học (do giáo viên chủ nhiệm lưu). Điều này có thể gây dư thừa dữ liệu hoặc không nhất quán về dữ liệu.</a:t>
            </a:r>
            <a:endParaRPr lang="vi-VN" sz="350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527719790"/>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arn(inVertical)">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362654-CDF0-88E0-E915-B49AED4DB827}"/>
              </a:ext>
            </a:extLst>
          </p:cNvPr>
          <p:cNvSpPr txBox="1"/>
          <p:nvPr/>
        </p:nvSpPr>
        <p:spPr>
          <a:xfrm>
            <a:off x="546756" y="417473"/>
            <a:ext cx="11104774" cy="4044890"/>
          </a:xfrm>
          <a:prstGeom prst="rect">
            <a:avLst/>
          </a:prstGeom>
          <a:noFill/>
        </p:spPr>
        <p:txBody>
          <a:bodyPr wrap="square">
            <a:spAutoFit/>
          </a:bodyPr>
          <a:lstStyle/>
          <a:p>
            <a:pPr algn="just">
              <a:lnSpc>
                <a:spcPct val="150000"/>
              </a:lnSpc>
              <a:tabLst>
                <a:tab pos="252095" algn="l"/>
              </a:tabLst>
            </a:pPr>
            <a:r>
              <a:rPr lang="nl-NL" sz="3500">
                <a:effectLst/>
                <a:latin typeface="Cambria" panose="02040503050406030204" pitchFamily="18" charset="0"/>
                <a:ea typeface="Times New Roman" panose="02020603050405020304" pitchFamily="18" charset="0"/>
                <a:cs typeface="Times New Roman" panose="02020603050405020304" pitchFamily="18" charset="0"/>
              </a:rPr>
              <a:t>	Do đó, ta nên lưu trữ dữ liệu trên máy tính. Khi lưu trữ dữ liệu trên máy tính, ta không cần phải lưu bảng điểm của lớp học vì đây là bảng tổng hợp bảng điểm của từng môn học. Việc làm này khắc phục được hạn chế dư thừa dữ liệu hoặc không nhất quán về dữ liệu.</a:t>
            </a:r>
            <a:endParaRPr lang="vi-VN" sz="350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64041827"/>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ED7D774-C26B-1615-C317-FFF44B560D19}"/>
              </a:ext>
            </a:extLst>
          </p:cNvPr>
          <p:cNvSpPr txBox="1"/>
          <p:nvPr/>
        </p:nvSpPr>
        <p:spPr>
          <a:xfrm>
            <a:off x="471339" y="6457"/>
            <a:ext cx="11161335" cy="5862695"/>
          </a:xfrm>
          <a:prstGeom prst="rect">
            <a:avLst/>
          </a:prstGeom>
          <a:noFill/>
        </p:spPr>
        <p:txBody>
          <a:bodyPr wrap="square">
            <a:spAutoFit/>
          </a:bodyPr>
          <a:lstStyle/>
          <a:p>
            <a:pPr>
              <a:lnSpc>
                <a:spcPct val="120000"/>
              </a:lnSpc>
              <a:tabLst>
                <a:tab pos="252095" algn="l"/>
              </a:tabLst>
            </a:pPr>
            <a:r>
              <a:rPr lang="nl-NL" sz="3500" b="1">
                <a:solidFill>
                  <a:srgbClr val="00B0F0"/>
                </a:solidFill>
                <a:effectLst/>
                <a:latin typeface="Cambria" panose="02040503050406030204" pitchFamily="18" charset="0"/>
                <a:ea typeface="Times New Roman" panose="02020603050405020304" pitchFamily="18" charset="0"/>
                <a:cs typeface="Times New Roman" panose="02020603050405020304" pitchFamily="18" charset="0"/>
              </a:rPr>
              <a:t>b) Sự phụ thuộc phần mềm và dữ liệu</a:t>
            </a:r>
            <a:endParaRPr lang="vi-VN" sz="3500">
              <a:effectLst/>
              <a:latin typeface="Calibri" panose="020F0502020204030204" pitchFamily="34" charset="0"/>
              <a:ea typeface="Calibri" panose="020F0502020204030204" pitchFamily="34" charset="0"/>
            </a:endParaRPr>
          </a:p>
          <a:p>
            <a:pPr algn="just">
              <a:lnSpc>
                <a:spcPct val="120000"/>
              </a:lnSpc>
              <a:tabLst>
                <a:tab pos="252095" algn="l"/>
              </a:tabLst>
            </a:pPr>
            <a:r>
              <a:rPr lang="nl-NL" sz="3500">
                <a:effectLst/>
                <a:latin typeface="Cambria" panose="02040503050406030204" pitchFamily="18" charset="0"/>
                <a:ea typeface="Times New Roman" panose="02020603050405020304" pitchFamily="18" charset="0"/>
                <a:cs typeface="Times New Roman" panose="02020603050405020304" pitchFamily="18" charset="0"/>
              </a:rPr>
              <a:t>	Tình trạng phụ thuộc giữa chương trình và dữ liệu dẫn tới việc nếu thay đổi cách lưu trữ dữ liệu phải sửa đổi phần mềm làm cho việc thiết kế, bảo trì, phát triển phần mềm mất nhiều thời gian và công sức. Do vậy việc tổ chức dữ liệu độc lập để phần mềm không cần “nhìn thấy” chi tiết về cách lưu trữ mà vẫn sử dụng được dữ liệu là một trong các ý tưởng quan trọng để hình thành nên khoa học về cơ sở dữ liệu (CSDL).</a:t>
            </a:r>
            <a:endParaRPr lang="vi-VN" sz="350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079576136"/>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74A55D54-F9AC-F1C1-03A9-DF1F18E57D3A}"/>
              </a:ext>
            </a:extLst>
          </p:cNvPr>
          <p:cNvSpPr/>
          <p:nvPr/>
        </p:nvSpPr>
        <p:spPr>
          <a:xfrm>
            <a:off x="556181" y="725865"/>
            <a:ext cx="11095349" cy="4219762"/>
          </a:xfrm>
          <a:prstGeom prst="roundRect">
            <a:avLst>
              <a:gd name="adj" fmla="val 3621"/>
            </a:avLst>
          </a:prstGeom>
          <a:solidFill>
            <a:schemeClr val="accent2">
              <a:lumMod val="20000"/>
              <a:lumOff val="80000"/>
            </a:schemeClr>
          </a:solidFill>
          <a:ln w="28575">
            <a:solidFill>
              <a:schemeClr val="accent4">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0" tIns="0" rIns="180000" bIns="180000" numCol="1" spcCol="0" rtlCol="0" fromWordArt="0" anchor="t" anchorCtr="0" forceAA="0" compatLnSpc="1">
            <a:prstTxWarp prst="textNoShape">
              <a:avLst/>
            </a:prstTxWarp>
            <a:noAutofit/>
          </a:bodyPr>
          <a:lstStyle/>
          <a:p>
            <a:pPr algn="just">
              <a:lnSpc>
                <a:spcPct val="150000"/>
              </a:lnSpc>
            </a:pPr>
            <a:r>
              <a:rPr lang="nl-NL" sz="3500">
                <a:solidFill>
                  <a:srgbClr val="0070C0"/>
                </a:solidFill>
                <a:effectLst/>
                <a:ea typeface="Calibri" panose="020F0502020204030204" pitchFamily="34" charset="0"/>
              </a:rPr>
              <a:t>Dữ liệu cần được tổ chức lưu trữ một cách độc lập với việc xây dựng phát triển phần mềm, đảm bảo dễ dàng chia sẻ, dễ dàng bảo trì phát triển, đồng thời đảm bảo hạn chế tối đa việc dữ liệu lặp lại, gây dư thừa dữ liệu và hỗ trợ đảm bảo tính nhất quán dữ liệu.</a:t>
            </a:r>
            <a:endParaRPr lang="vi-VN" sz="3500">
              <a:effectLst/>
              <a:ea typeface="Calibri" panose="020F0502020204030204" pitchFamily="34" charset="0"/>
            </a:endParaRPr>
          </a:p>
        </p:txBody>
      </p:sp>
    </p:spTree>
    <p:extLst>
      <p:ext uri="{BB962C8B-B14F-4D97-AF65-F5344CB8AC3E}">
        <p14:creationId xmlns:p14="http://schemas.microsoft.com/office/powerpoint/2010/main" val="1388998024"/>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1607</Words>
  <Application>Microsoft Office PowerPoint</Application>
  <PresentationFormat>Widescreen</PresentationFormat>
  <Paragraphs>71</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Cambria</vt:lpstr>
      <vt:lpstr>Symbol</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User</cp:lastModifiedBy>
  <cp:revision>18</cp:revision>
  <dcterms:created xsi:type="dcterms:W3CDTF">2023-08-29T07:01:28Z</dcterms:created>
  <dcterms:modified xsi:type="dcterms:W3CDTF">2024-10-22T10:47:29Z</dcterms:modified>
</cp:coreProperties>
</file>