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380" r:id="rId4"/>
    <p:sldId id="259" r:id="rId5"/>
    <p:sldId id="260" r:id="rId6"/>
    <p:sldId id="381" r:id="rId7"/>
    <p:sldId id="382" r:id="rId8"/>
    <p:sldId id="261" r:id="rId9"/>
    <p:sldId id="383" r:id="rId10"/>
    <p:sldId id="262" r:id="rId11"/>
    <p:sldId id="263" r:id="rId12"/>
    <p:sldId id="264" r:id="rId13"/>
    <p:sldId id="265" r:id="rId14"/>
    <p:sldId id="267" r:id="rId15"/>
    <p:sldId id="266" r:id="rId16"/>
    <p:sldId id="268" r:id="rId17"/>
    <p:sldId id="385" r:id="rId18"/>
    <p:sldId id="269" r:id="rId19"/>
    <p:sldId id="384" r:id="rId20"/>
    <p:sldId id="270" r:id="rId21"/>
    <p:sldId id="271" r:id="rId22"/>
    <p:sldId id="386" r:id="rId23"/>
    <p:sldId id="272" r:id="rId24"/>
    <p:sldId id="273" r:id="rId25"/>
    <p:sldId id="274" r:id="rId26"/>
    <p:sldId id="387" r:id="rId27"/>
    <p:sldId id="317" r:id="rId28"/>
    <p:sldId id="315" r:id="rId29"/>
    <p:sldId id="37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0" d="100"/>
          <a:sy n="110" d="100"/>
        </p:scale>
        <p:origin x="63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0617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01473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4040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63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1445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10/22/2024</a:t>
            </a:fld>
            <a:endParaRPr/>
          </a:p>
        </p:txBody>
      </p:sp>
    </p:spTree>
    <p:extLst>
      <p:ext uri="{BB962C8B-B14F-4D97-AF65-F5344CB8AC3E}">
        <p14:creationId xmlns:p14="http://schemas.microsoft.com/office/powerpoint/2010/main" val="1327811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l="-16000" r="-1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86685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14734D-866C-F005-EBBA-BB0D36C617A3}"/>
              </a:ext>
            </a:extLst>
          </p:cNvPr>
          <p:cNvPicPr>
            <a:picLocks noChangeAspect="1"/>
          </p:cNvPicPr>
          <p:nvPr/>
        </p:nvPicPr>
        <p:blipFill>
          <a:blip r:embed="rId2"/>
          <a:stretch>
            <a:fillRect/>
          </a:stretch>
        </p:blipFill>
        <p:spPr>
          <a:xfrm>
            <a:off x="0" y="567088"/>
            <a:ext cx="12191999" cy="1295400"/>
          </a:xfrm>
          <a:prstGeom prst="rect">
            <a:avLst/>
          </a:prstGeom>
        </p:spPr>
      </p:pic>
      <p:pic>
        <p:nvPicPr>
          <p:cNvPr id="4" name="Picture 3"/>
          <p:cNvPicPr>
            <a:picLocks noChangeAspect="1"/>
          </p:cNvPicPr>
          <p:nvPr/>
        </p:nvPicPr>
        <p:blipFill>
          <a:blip r:embed="rId3"/>
          <a:stretch>
            <a:fillRect/>
          </a:stretch>
        </p:blipFill>
        <p:spPr>
          <a:xfrm>
            <a:off x="4467079" y="3376747"/>
            <a:ext cx="3328147" cy="2743200"/>
          </a:xfrm>
          <a:prstGeom prst="rect">
            <a:avLst/>
          </a:prstGeom>
        </p:spPr>
      </p:pic>
      <p:pic>
        <p:nvPicPr>
          <p:cNvPr id="5" name="Picture 4">
            <a:extLst>
              <a:ext uri="{FF2B5EF4-FFF2-40B4-BE49-F238E27FC236}">
                <a16:creationId xmlns:a16="http://schemas.microsoft.com/office/drawing/2014/main" id="{34547C3B-1BA1-2B4D-658D-423A3FB519DA}"/>
              </a:ext>
            </a:extLst>
          </p:cNvPr>
          <p:cNvPicPr>
            <a:picLocks noChangeAspect="1"/>
          </p:cNvPicPr>
          <p:nvPr/>
        </p:nvPicPr>
        <p:blipFill>
          <a:blip r:embed="rId4"/>
          <a:stretch>
            <a:fillRect/>
          </a:stretch>
        </p:blipFill>
        <p:spPr>
          <a:xfrm>
            <a:off x="0" y="1862138"/>
            <a:ext cx="12191999" cy="1257300"/>
          </a:xfrm>
          <a:prstGeom prst="rect">
            <a:avLst/>
          </a:prstGeom>
        </p:spPr>
      </p:pic>
    </p:spTree>
    <p:extLst>
      <p:ext uri="{BB962C8B-B14F-4D97-AF65-F5344CB8AC3E}">
        <p14:creationId xmlns:p14="http://schemas.microsoft.com/office/powerpoint/2010/main" val="94752286"/>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2000"/>
                                        <p:tgtEl>
                                          <p:spTgt spid="4"/>
                                        </p:tgtEl>
                                      </p:cBhvr>
                                    </p:animEffect>
                                    <p:anim calcmode="lin" valueType="num">
                                      <p:cBhvr>
                                        <p:cTn id="31" dur="2000" fill="hold"/>
                                        <p:tgtEl>
                                          <p:spTgt spid="4"/>
                                        </p:tgtEl>
                                        <p:attrNameLst>
                                          <p:attrName>ppt_w</p:attrName>
                                        </p:attrNameLst>
                                      </p:cBhvr>
                                      <p:tavLst>
                                        <p:tav tm="0" fmla="#ppt_w*sin(2.5*pi*$)">
                                          <p:val>
                                            <p:fltVal val="0"/>
                                          </p:val>
                                        </p:tav>
                                        <p:tav tm="100000">
                                          <p:val>
                                            <p:fltVal val="1"/>
                                          </p:val>
                                        </p:tav>
                                      </p:tavLst>
                                    </p:anim>
                                    <p:anim calcmode="lin" valueType="num">
                                      <p:cBhvr>
                                        <p:cTn id="32"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2B4AB8-27DE-0C4D-6FD8-2820228FB983}"/>
              </a:ext>
            </a:extLst>
          </p:cNvPr>
          <p:cNvPicPr>
            <a:picLocks noChangeAspect="1"/>
          </p:cNvPicPr>
          <p:nvPr/>
        </p:nvPicPr>
        <p:blipFill>
          <a:blip r:embed="rId2"/>
          <a:stretch>
            <a:fillRect/>
          </a:stretch>
        </p:blipFill>
        <p:spPr>
          <a:xfrm>
            <a:off x="43992" y="87689"/>
            <a:ext cx="857250" cy="819150"/>
          </a:xfrm>
          <a:prstGeom prst="rect">
            <a:avLst/>
          </a:prstGeom>
        </p:spPr>
      </p:pic>
      <p:sp>
        <p:nvSpPr>
          <p:cNvPr id="5" name="TextBox 4">
            <a:extLst>
              <a:ext uri="{FF2B5EF4-FFF2-40B4-BE49-F238E27FC236}">
                <a16:creationId xmlns:a16="http://schemas.microsoft.com/office/drawing/2014/main" id="{94B0A2A6-F9D0-F05C-3872-A21E93008E57}"/>
              </a:ext>
            </a:extLst>
          </p:cNvPr>
          <p:cNvSpPr txBox="1"/>
          <p:nvPr/>
        </p:nvSpPr>
        <p:spPr>
          <a:xfrm>
            <a:off x="838987" y="-120577"/>
            <a:ext cx="10831397" cy="6468630"/>
          </a:xfrm>
          <a:prstGeom prst="rect">
            <a:avLst/>
          </a:prstGeom>
          <a:noFill/>
        </p:spPr>
        <p:txBody>
          <a:bodyPr wrap="square">
            <a:spAutoFit/>
          </a:bodyPr>
          <a:lstStyle/>
          <a:p>
            <a:pPr algn="just">
              <a:lnSpc>
                <a:spcPct val="150000"/>
              </a:lnSpc>
              <a:tabLst>
                <a:tab pos="252095" algn="l"/>
              </a:tabLst>
            </a:pPr>
            <a:r>
              <a:rPr lang="nl-NL" sz="3500">
                <a:effectLst/>
                <a:latin typeface="Cambria" panose="02040503050406030204" pitchFamily="18" charset="0"/>
                <a:ea typeface="Times New Roman" panose="02020603050405020304" pitchFamily="18" charset="0"/>
                <a:cs typeface="Times New Roman" panose="02020603050405020304" pitchFamily="18" charset="0"/>
              </a:rPr>
              <a:t>Việc thêm, xoá và chỉnh sửa dữ liệu là những công việc thường được thực hiện với dữ liệu của tất cả các bài toán quản lí và chúng được gọi chung là </a:t>
            </a:r>
            <a:r>
              <a:rPr lang="nl-NL" sz="3500" i="1">
                <a:effectLst/>
                <a:latin typeface="Cambria" panose="02040503050406030204" pitchFamily="18" charset="0"/>
                <a:ea typeface="Times New Roman" panose="02020603050405020304" pitchFamily="18" charset="0"/>
                <a:cs typeface="Times New Roman" panose="02020603050405020304" pitchFamily="18" charset="0"/>
              </a:rPr>
              <a:t>cập nhật dữ liệu.</a:t>
            </a:r>
            <a:endParaRPr lang="vi-VN" sz="3500">
              <a:effectLst/>
              <a:latin typeface="Calibri" panose="020F0502020204030204" pitchFamily="34" charset="0"/>
              <a:ea typeface="Calibri" panose="020F0502020204030204" pitchFamily="34" charset="0"/>
            </a:endParaRPr>
          </a:p>
          <a:p>
            <a:pPr algn="just">
              <a:lnSpc>
                <a:spcPct val="150000"/>
              </a:lnSpc>
              <a:tabLst>
                <a:tab pos="252095" algn="l"/>
              </a:tabLst>
            </a:pPr>
            <a:r>
              <a:rPr lang="nl-NL" sz="3500" i="1">
                <a:effectLst/>
                <a:latin typeface="Cambria" panose="02040503050406030204" pitchFamily="18" charset="0"/>
                <a:ea typeface="Times New Roman" panose="02020603050405020304" pitchFamily="18" charset="0"/>
                <a:cs typeface="Times New Roman" panose="02020603050405020304" pitchFamily="18" charset="0"/>
              </a:rPr>
              <a:t>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Ví dụ: </a:t>
            </a:r>
            <a:r>
              <a:rPr lang="nl-NL" sz="3500">
                <a:effectLst/>
                <a:latin typeface="Cambria" panose="02040503050406030204" pitchFamily="18" charset="0"/>
                <a:ea typeface="Times New Roman" panose="02020603050405020304" pitchFamily="18" charset="0"/>
                <a:cs typeface="Times New Roman" panose="02020603050405020304" pitchFamily="18" charset="0"/>
              </a:rPr>
              <a:t>Việc ghi điểm có thể sai sót, nhầm lẫn. </a:t>
            </a:r>
          </a:p>
          <a:p>
            <a:pPr algn="just">
              <a:lnSpc>
                <a:spcPct val="150000"/>
              </a:lnSpc>
              <a:tabLst>
                <a:tab pos="252095" algn="l"/>
              </a:tabLst>
            </a:pPr>
            <a:r>
              <a:rPr lang="nl-NL" sz="3500" b="1">
                <a:latin typeface="Cambria" panose="02040503050406030204" pitchFamily="18" charset="0"/>
                <a:ea typeface="Times New Roman" panose="02020603050405020304" pitchFamily="18" charset="0"/>
                <a:cs typeface="Times New Roman" panose="02020603050405020304" pitchFamily="18" charset="0"/>
              </a:rPr>
              <a:t>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Vì vậy:</a:t>
            </a:r>
            <a:endParaRPr lang="vi-VN" sz="3500" b="1">
              <a:effectLst/>
              <a:latin typeface="Calibri" panose="020F0502020204030204" pitchFamily="34" charset="0"/>
              <a:ea typeface="Calibri" panose="020F0502020204030204" pitchFamily="34" charset="0"/>
            </a:endParaRPr>
          </a:p>
          <a:p>
            <a:pPr algn="just">
              <a:lnSpc>
                <a:spcPct val="150000"/>
              </a:lnSpc>
              <a:tabLst>
                <a:tab pos="252095" algn="l"/>
              </a:tabLst>
            </a:pPr>
            <a:r>
              <a:rPr lang="nl-NL" sz="3500">
                <a:effectLst/>
                <a:latin typeface="Cambria" panose="02040503050406030204" pitchFamily="18" charset="0"/>
                <a:ea typeface="Times New Roman" panose="02020603050405020304" pitchFamily="18" charset="0"/>
                <a:cs typeface="Times New Roman" panose="02020603050405020304" pitchFamily="18" charset="0"/>
              </a:rPr>
              <a:t>	- Có thể phải xoá một dữ liệu điểm.</a:t>
            </a:r>
            <a:endParaRPr lang="vi-VN" sz="3500">
              <a:effectLst/>
              <a:latin typeface="Calibri" panose="020F0502020204030204" pitchFamily="34" charset="0"/>
              <a:ea typeface="Calibri" panose="020F0502020204030204" pitchFamily="34" charset="0"/>
            </a:endParaRPr>
          </a:p>
          <a:p>
            <a:pPr algn="just">
              <a:lnSpc>
                <a:spcPct val="150000"/>
              </a:lnSpc>
              <a:tabLst>
                <a:tab pos="252095" algn="l"/>
              </a:tabLst>
            </a:pPr>
            <a:r>
              <a:rPr lang="nl-NL" sz="3500">
                <a:effectLst/>
                <a:latin typeface="Cambria" panose="02040503050406030204" pitchFamily="18" charset="0"/>
                <a:ea typeface="Times New Roman" panose="02020603050405020304" pitchFamily="18" charset="0"/>
                <a:cs typeface="Times New Roman" panose="02020603050405020304" pitchFamily="18" charset="0"/>
              </a:rPr>
              <a:t>	- Có thể phải sửa một dữ liệu nào đó.	</a:t>
            </a:r>
            <a:endParaRPr lang="vi-VN" sz="35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544652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additive="base">
                                        <p:cTn id="3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5F466F-E019-341D-98BE-BD3DC0D1C813}"/>
              </a:ext>
            </a:extLst>
          </p:cNvPr>
          <p:cNvSpPr txBox="1"/>
          <p:nvPr/>
        </p:nvSpPr>
        <p:spPr>
          <a:xfrm>
            <a:off x="464676" y="120742"/>
            <a:ext cx="5398797" cy="630942"/>
          </a:xfrm>
          <a:prstGeom prst="rect">
            <a:avLst/>
          </a:prstGeom>
          <a:noFill/>
        </p:spPr>
        <p:txBody>
          <a:bodyPr wrap="square">
            <a:spAutoFit/>
          </a:bodyPr>
          <a:lstStyle/>
          <a:p>
            <a:r>
              <a:rPr lang="nl-NL" sz="3500" b="1">
                <a:effectLst/>
                <a:latin typeface="Cambria" panose="02040503050406030204" pitchFamily="18" charset="0"/>
                <a:ea typeface="Times New Roman" panose="02020603050405020304" pitchFamily="18" charset="0"/>
                <a:cs typeface="Times New Roman" panose="02020603050405020304" pitchFamily="18" charset="0"/>
              </a:rPr>
              <a:t>Dữ liệu điểm ban đầu:</a:t>
            </a:r>
            <a:endParaRPr lang="vi-VN" sz="3500" b="1"/>
          </a:p>
        </p:txBody>
      </p:sp>
      <p:pic>
        <p:nvPicPr>
          <p:cNvPr id="4" name="Picture 3">
            <a:extLst>
              <a:ext uri="{FF2B5EF4-FFF2-40B4-BE49-F238E27FC236}">
                <a16:creationId xmlns:a16="http://schemas.microsoft.com/office/drawing/2014/main" id="{984E32D8-E2DB-94CC-4C22-0AF3A8ACF083}"/>
              </a:ext>
            </a:extLst>
          </p:cNvPr>
          <p:cNvPicPr>
            <a:picLocks noChangeAspect="1"/>
          </p:cNvPicPr>
          <p:nvPr/>
        </p:nvPicPr>
        <p:blipFill>
          <a:blip r:embed="rId2"/>
          <a:stretch>
            <a:fillRect/>
          </a:stretch>
        </p:blipFill>
        <p:spPr>
          <a:xfrm>
            <a:off x="567012" y="964181"/>
            <a:ext cx="11140147" cy="3447563"/>
          </a:xfrm>
          <a:prstGeom prst="rect">
            <a:avLst/>
          </a:prstGeom>
        </p:spPr>
      </p:pic>
    </p:spTree>
    <p:extLst>
      <p:ext uri="{BB962C8B-B14F-4D97-AF65-F5344CB8AC3E}">
        <p14:creationId xmlns:p14="http://schemas.microsoft.com/office/powerpoint/2010/main" val="2691689662"/>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70CCA0-67C7-3E0D-85F8-5EFAD0D4B775}"/>
              </a:ext>
            </a:extLst>
          </p:cNvPr>
          <p:cNvSpPr txBox="1"/>
          <p:nvPr/>
        </p:nvSpPr>
        <p:spPr>
          <a:xfrm>
            <a:off x="492550" y="220685"/>
            <a:ext cx="7312843" cy="630942"/>
          </a:xfrm>
          <a:prstGeom prst="rect">
            <a:avLst/>
          </a:prstGeom>
          <a:noFill/>
        </p:spPr>
        <p:txBody>
          <a:bodyPr wrap="square">
            <a:spAutoFit/>
          </a:bodyPr>
          <a:lstStyle/>
          <a:p>
            <a:r>
              <a:rPr lang="nl-NL" sz="3500" b="1">
                <a:effectLst/>
                <a:latin typeface="Cambria" panose="02040503050406030204" pitchFamily="18" charset="0"/>
                <a:ea typeface="Times New Roman" panose="02020603050405020304" pitchFamily="18" charset="0"/>
                <a:cs typeface="Times New Roman" panose="02020603050405020304" pitchFamily="18" charset="0"/>
              </a:rPr>
              <a:t>Dữ liệu điểm sau khi xoá, sửa:</a:t>
            </a:r>
            <a:endParaRPr lang="vi-VN" sz="3500" b="1"/>
          </a:p>
        </p:txBody>
      </p:sp>
      <p:pic>
        <p:nvPicPr>
          <p:cNvPr id="4" name="Picture 3">
            <a:extLst>
              <a:ext uri="{FF2B5EF4-FFF2-40B4-BE49-F238E27FC236}">
                <a16:creationId xmlns:a16="http://schemas.microsoft.com/office/drawing/2014/main" id="{6059EABF-1664-6829-EA3F-6CCD66D42A93}"/>
              </a:ext>
            </a:extLst>
          </p:cNvPr>
          <p:cNvPicPr>
            <a:picLocks noChangeAspect="1"/>
          </p:cNvPicPr>
          <p:nvPr/>
        </p:nvPicPr>
        <p:blipFill>
          <a:blip r:embed="rId2"/>
          <a:stretch>
            <a:fillRect/>
          </a:stretch>
        </p:blipFill>
        <p:spPr>
          <a:xfrm>
            <a:off x="571268" y="1020743"/>
            <a:ext cx="11121894" cy="2787685"/>
          </a:xfrm>
          <a:prstGeom prst="rect">
            <a:avLst/>
          </a:prstGeom>
        </p:spPr>
      </p:pic>
    </p:spTree>
    <p:extLst>
      <p:ext uri="{BB962C8B-B14F-4D97-AF65-F5344CB8AC3E}">
        <p14:creationId xmlns:p14="http://schemas.microsoft.com/office/powerpoint/2010/main" val="959632816"/>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85074A-374E-53FB-11A9-2807A7F42188}"/>
              </a:ext>
            </a:extLst>
          </p:cNvPr>
          <p:cNvSpPr txBox="1"/>
          <p:nvPr/>
        </p:nvSpPr>
        <p:spPr>
          <a:xfrm>
            <a:off x="518248" y="597627"/>
            <a:ext cx="11180416" cy="5633786"/>
          </a:xfrm>
          <a:prstGeom prst="rect">
            <a:avLst/>
          </a:prstGeom>
          <a:noFill/>
        </p:spPr>
        <p:txBody>
          <a:bodyPr wrap="square">
            <a:spAutoFit/>
          </a:bodyPr>
          <a:lstStyle/>
          <a:p>
            <a:pPr algn="just">
              <a:lnSpc>
                <a:spcPct val="130000"/>
              </a:lnSpc>
              <a:tabLst>
                <a:tab pos="252095" algn="l"/>
              </a:tabLst>
            </a:pPr>
            <a:r>
              <a:rPr lang="nl-NL" sz="3500">
                <a:effectLst/>
                <a:latin typeface="Cambria" panose="02040503050406030204" pitchFamily="18" charset="0"/>
                <a:ea typeface="Times New Roman" panose="02020603050405020304" pitchFamily="18" charset="0"/>
                <a:cs typeface="Times New Roman" panose="02020603050405020304" pitchFamily="18" charset="0"/>
              </a:rPr>
              <a:t>Việc tìm kiếm, sắp xếp hay lọc ra các dữ liệu theo những tiêu chí nào đó từ dữ liệu đã có thường được gọi là </a:t>
            </a:r>
            <a:r>
              <a:rPr lang="nl-NL" sz="3500" i="1">
                <a:effectLst/>
                <a:latin typeface="Cambria" panose="02040503050406030204" pitchFamily="18" charset="0"/>
                <a:ea typeface="Times New Roman" panose="02020603050405020304" pitchFamily="18" charset="0"/>
                <a:cs typeface="Times New Roman" panose="02020603050405020304" pitchFamily="18" charset="0"/>
              </a:rPr>
              <a:t>truy xuất dữ liệu</a:t>
            </a:r>
            <a:r>
              <a:rPr lang="nl-NL" sz="3500">
                <a:effectLst/>
                <a:latin typeface="Cambria" panose="02040503050406030204" pitchFamily="18" charset="0"/>
                <a:ea typeface="Times New Roman" panose="02020603050405020304" pitchFamily="18" charset="0"/>
                <a:cs typeface="Times New Roman" panose="02020603050405020304" pitchFamily="18" charset="0"/>
              </a:rPr>
              <a:t>.</a:t>
            </a:r>
            <a:endParaRPr lang="vi-VN" sz="3500">
              <a:effectLst/>
              <a:latin typeface="Calibri" panose="020F0502020204030204" pitchFamily="34" charset="0"/>
              <a:ea typeface="Calibri" panose="020F0502020204030204" pitchFamily="34" charset="0"/>
            </a:endParaRPr>
          </a:p>
          <a:p>
            <a:pPr algn="just">
              <a:lnSpc>
                <a:spcPct val="130000"/>
              </a:lnSpc>
              <a:tabLst>
                <a:tab pos="252095" algn="l"/>
              </a:tabLst>
            </a:pPr>
            <a:r>
              <a:rPr lang="nl-NL" sz="3500">
                <a:effectLst/>
                <a:latin typeface="Cambria" panose="02040503050406030204" pitchFamily="18" charset="0"/>
                <a:ea typeface="Times New Roman" panose="02020603050405020304" pitchFamily="18" charset="0"/>
                <a:cs typeface="Times New Roman" panose="02020603050405020304" pitchFamily="18" charset="0"/>
              </a:rPr>
              <a:t>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Ví dụ: </a:t>
            </a:r>
            <a:r>
              <a:rPr lang="nl-NL" sz="3500">
                <a:effectLst/>
                <a:latin typeface="Cambria" panose="02040503050406030204" pitchFamily="18" charset="0"/>
                <a:ea typeface="Times New Roman" panose="02020603050405020304" pitchFamily="18" charset="0"/>
                <a:cs typeface="Times New Roman" panose="02020603050405020304" pitchFamily="18" charset="0"/>
              </a:rPr>
              <a:t>Từ dữ liệu đã có, ta có thể:</a:t>
            </a:r>
            <a:endParaRPr lang="vi-VN" sz="3500">
              <a:effectLst/>
              <a:latin typeface="Calibri" panose="020F0502020204030204" pitchFamily="34" charset="0"/>
              <a:ea typeface="Calibri" panose="020F0502020204030204" pitchFamily="34" charset="0"/>
            </a:endParaRPr>
          </a:p>
          <a:p>
            <a:pPr algn="just">
              <a:lnSpc>
                <a:spcPct val="130000"/>
              </a:lnSpc>
              <a:tabLst>
                <a:tab pos="252095" algn="l"/>
              </a:tabLst>
            </a:pPr>
            <a:r>
              <a:rPr lang="nl-NL" sz="3500">
                <a:effectLst/>
                <a:latin typeface="Cambria" panose="02040503050406030204" pitchFamily="18" charset="0"/>
                <a:ea typeface="Times New Roman" panose="02020603050405020304" pitchFamily="18" charset="0"/>
                <a:cs typeface="Times New Roman" panose="02020603050405020304" pitchFamily="18" charset="0"/>
              </a:rPr>
              <a:t>	- Lập được danh sách học sinh với điểm học kì từ cao xuống thấp.</a:t>
            </a:r>
            <a:endParaRPr lang="vi-VN" sz="3500">
              <a:effectLst/>
              <a:latin typeface="Calibri" panose="020F0502020204030204" pitchFamily="34" charset="0"/>
              <a:ea typeface="Calibri" panose="020F0502020204030204" pitchFamily="34" charset="0"/>
            </a:endParaRPr>
          </a:p>
          <a:p>
            <a:pPr algn="just">
              <a:lnSpc>
                <a:spcPct val="130000"/>
              </a:lnSpc>
              <a:tabLst>
                <a:tab pos="252095" algn="l"/>
              </a:tabLst>
            </a:pPr>
            <a:r>
              <a:rPr lang="nl-NL" sz="3500">
                <a:effectLst/>
                <a:latin typeface="Cambria" panose="02040503050406030204" pitchFamily="18" charset="0"/>
                <a:ea typeface="Times New Roman" panose="02020603050405020304" pitchFamily="18" charset="0"/>
                <a:cs typeface="Times New Roman" panose="02020603050405020304" pitchFamily="18" charset="0"/>
              </a:rPr>
              <a:t>	- Tìm kiếm và lập danh sách học sinh có điểm học kì &gt;=7, &gt;=8.</a:t>
            </a:r>
            <a:endParaRPr lang="vi-VN" sz="3500">
              <a:effectLst/>
              <a:latin typeface="Calibri" panose="020F050202020403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62CD5E5B-E4C3-FB6B-F959-C937695C1E00}"/>
              </a:ext>
            </a:extLst>
          </p:cNvPr>
          <p:cNvSpPr txBox="1"/>
          <p:nvPr/>
        </p:nvSpPr>
        <p:spPr>
          <a:xfrm>
            <a:off x="474481" y="-119971"/>
            <a:ext cx="10639719" cy="813236"/>
          </a:xfrm>
          <a:prstGeom prst="rect">
            <a:avLst/>
          </a:prstGeom>
          <a:noFill/>
        </p:spPr>
        <p:txBody>
          <a:bodyPr wrap="square">
            <a:spAutoFit/>
          </a:bodyPr>
          <a:lstStyle/>
          <a:p>
            <a:pPr algn="just">
              <a:lnSpc>
                <a:spcPct val="150000"/>
              </a:lnSpc>
              <a:tabLst>
                <a:tab pos="252095" algn="l"/>
              </a:tabLst>
            </a:pPr>
            <a:r>
              <a:rPr lang="nl-NL" sz="3500" b="1">
                <a:solidFill>
                  <a:srgbClr val="00B0F0"/>
                </a:solidFill>
                <a:effectLst/>
                <a:latin typeface="Cambria" panose="02040503050406030204" pitchFamily="18" charset="0"/>
                <a:ea typeface="Times New Roman" panose="02020603050405020304" pitchFamily="18" charset="0"/>
                <a:cs typeface="Times New Roman" panose="02020603050405020304" pitchFamily="18" charset="0"/>
              </a:rPr>
              <a:t>2. TRUY XUẤT DỮ LIỆU VÀ KHAI THÁC THÔNG TIN </a:t>
            </a:r>
            <a:endParaRPr lang="vi-VN" sz="35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891849946"/>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0A259BB-4076-FDE1-7076-83BC6BED0378}"/>
              </a:ext>
            </a:extLst>
          </p:cNvPr>
          <p:cNvSpPr txBox="1"/>
          <p:nvPr/>
        </p:nvSpPr>
        <p:spPr>
          <a:xfrm>
            <a:off x="546755" y="101038"/>
            <a:ext cx="11114202" cy="1608325"/>
          </a:xfrm>
          <a:prstGeom prst="rect">
            <a:avLst/>
          </a:prstGeom>
          <a:noFill/>
        </p:spPr>
        <p:txBody>
          <a:bodyPr wrap="square">
            <a:spAutoFit/>
          </a:bodyPr>
          <a:lstStyle/>
          <a:p>
            <a:pPr algn="just">
              <a:lnSpc>
                <a:spcPct val="150000"/>
              </a:lnSpc>
            </a:pPr>
            <a:r>
              <a:rPr lang="nl-NL" sz="3500">
                <a:effectLst/>
                <a:latin typeface="Cambria" panose="02040503050406030204" pitchFamily="18" charset="0"/>
                <a:ea typeface="Calibri" panose="020F0502020204030204" pitchFamily="34" charset="0"/>
                <a:cs typeface="Calibri" panose="020F0502020204030204" pitchFamily="34" charset="0"/>
              </a:rPr>
              <a:t>Một ví dụ khác, từ dữ liệu đã có, ta có thể thống kê kết quả trung bình năm học môn Toán (Hình bên dưới).</a:t>
            </a:r>
            <a:endParaRPr lang="vi-VN" sz="3500"/>
          </a:p>
        </p:txBody>
      </p:sp>
      <p:pic>
        <p:nvPicPr>
          <p:cNvPr id="4" name="Picture 3">
            <a:extLst>
              <a:ext uri="{FF2B5EF4-FFF2-40B4-BE49-F238E27FC236}">
                <a16:creationId xmlns:a16="http://schemas.microsoft.com/office/drawing/2014/main" id="{8A4C9455-2D8B-260D-238F-CC83ACF1BFA6}"/>
              </a:ext>
            </a:extLst>
          </p:cNvPr>
          <p:cNvPicPr>
            <a:picLocks noChangeAspect="1"/>
          </p:cNvPicPr>
          <p:nvPr/>
        </p:nvPicPr>
        <p:blipFill>
          <a:blip r:embed="rId2"/>
          <a:stretch>
            <a:fillRect/>
          </a:stretch>
        </p:blipFill>
        <p:spPr>
          <a:xfrm>
            <a:off x="1115061" y="2048439"/>
            <a:ext cx="9961434" cy="3980971"/>
          </a:xfrm>
          <a:prstGeom prst="rect">
            <a:avLst/>
          </a:prstGeom>
        </p:spPr>
      </p:pic>
    </p:spTree>
    <p:extLst>
      <p:ext uri="{BB962C8B-B14F-4D97-AF65-F5344CB8AC3E}">
        <p14:creationId xmlns:p14="http://schemas.microsoft.com/office/powerpoint/2010/main" val="1602857862"/>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9852D3D-62E3-7CF4-DE51-A6286CCD57CE}"/>
              </a:ext>
            </a:extLst>
          </p:cNvPr>
          <p:cNvSpPr/>
          <p:nvPr/>
        </p:nvSpPr>
        <p:spPr>
          <a:xfrm>
            <a:off x="546755" y="527902"/>
            <a:ext cx="11095347" cy="5005631"/>
          </a:xfrm>
          <a:prstGeom prst="roundRect">
            <a:avLst>
              <a:gd name="adj" fmla="val 3621"/>
            </a:avLst>
          </a:prstGeom>
          <a:solidFill>
            <a:schemeClr val="accent2">
              <a:lumMod val="20000"/>
              <a:lumOff val="80000"/>
            </a:schemeClr>
          </a:solidFill>
          <a:ln w="28575">
            <a:solidFill>
              <a:schemeClr val="accent4">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45720" numCol="1" spcCol="0" rtlCol="0" fromWordArt="0" anchor="t" anchorCtr="0" forceAA="0" compatLnSpc="1">
            <a:prstTxWarp prst="textNoShape">
              <a:avLst/>
            </a:prstTxWarp>
            <a:noAutofit/>
          </a:bodyPr>
          <a:lstStyle/>
          <a:p>
            <a:pPr marL="342900" lvl="0" indent="-342900" algn="just">
              <a:lnSpc>
                <a:spcPct val="150000"/>
              </a:lnSpc>
              <a:buFont typeface="Symbol" panose="05050102010706020507" pitchFamily="18" charset="2"/>
              <a:buChar char=""/>
            </a:pPr>
            <a:r>
              <a:rPr lang="nl-NL" sz="3500">
                <a:solidFill>
                  <a:srgbClr val="0070C0"/>
                </a:solidFill>
                <a:effectLst/>
                <a:ea typeface="Times New Roman" panose="02020603050405020304" pitchFamily="18" charset="0"/>
              </a:rPr>
              <a:t>Bài toán quản lý là bài toán phổ biến trong thực tế. Cần phải tổ chức lưu trữ dữ liệu để phục vụ các yêu cầu quản lý đa dạng.</a:t>
            </a:r>
            <a:endParaRPr lang="vi-VN" sz="3500">
              <a:effectLst/>
              <a:ea typeface="Calibri" panose="020F0502020204030204" pitchFamily="34" charset="0"/>
            </a:endParaRPr>
          </a:p>
          <a:p>
            <a:pPr marL="342900" lvl="0" indent="-342900" algn="just">
              <a:lnSpc>
                <a:spcPct val="150000"/>
              </a:lnSpc>
              <a:spcAft>
                <a:spcPts val="600"/>
              </a:spcAft>
              <a:buFont typeface="Symbol" panose="05050102010706020507" pitchFamily="18" charset="2"/>
              <a:buChar char=""/>
            </a:pPr>
            <a:r>
              <a:rPr lang="nl-NL" sz="3500">
                <a:solidFill>
                  <a:srgbClr val="0070C0"/>
                </a:solidFill>
                <a:effectLst/>
                <a:ea typeface="Times New Roman" panose="02020603050405020304" pitchFamily="18" charset="0"/>
              </a:rPr>
              <a:t>Dữ liệu lưu trữ có thể được cập nhật thường xuyên, được truy xuất theo nhiều tiêu chí khác nhau để thu được các thông tin hữu ích.</a:t>
            </a:r>
            <a:r>
              <a:rPr lang="nl-NL" sz="3500">
                <a:solidFill>
                  <a:srgbClr val="0070C0"/>
                </a:solidFill>
                <a:effectLst/>
                <a:ea typeface="Calibri" panose="020F0502020204030204" pitchFamily="34" charset="0"/>
              </a:rPr>
              <a:t> </a:t>
            </a:r>
            <a:endParaRPr lang="vi-VN" sz="3500">
              <a:effectLst/>
              <a:ea typeface="Calibri" panose="020F0502020204030204" pitchFamily="34" charset="0"/>
            </a:endParaRPr>
          </a:p>
        </p:txBody>
      </p:sp>
    </p:spTree>
    <p:extLst>
      <p:ext uri="{BB962C8B-B14F-4D97-AF65-F5344CB8AC3E}">
        <p14:creationId xmlns:p14="http://schemas.microsoft.com/office/powerpoint/2010/main" val="34522588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FF14B00-BA73-C04E-1A36-A426FF36AC75}"/>
              </a:ext>
            </a:extLst>
          </p:cNvPr>
          <p:cNvSpPr txBox="1"/>
          <p:nvPr/>
        </p:nvSpPr>
        <p:spPr>
          <a:xfrm>
            <a:off x="1780236" y="1600690"/>
            <a:ext cx="9909002" cy="1736538"/>
          </a:xfrm>
          <a:prstGeom prst="rect">
            <a:avLst/>
          </a:prstGeom>
          <a:solidFill>
            <a:schemeClr val="accent6">
              <a:lumMod val="40000"/>
              <a:lumOff val="60000"/>
            </a:schemeClr>
          </a:solidFill>
        </p:spPr>
        <p:txBody>
          <a:bodyPr wrap="square" lIns="180000" tIns="0" rIns="180000" bIns="180000">
            <a:spAutoFit/>
          </a:bodyPr>
          <a:lstStyle/>
          <a:p>
            <a:pPr algn="just">
              <a:lnSpc>
                <a:spcPct val="150000"/>
              </a:lnSpc>
              <a:tabLst>
                <a:tab pos="252095" algn="l"/>
              </a:tabLst>
            </a:pPr>
            <a:r>
              <a:rPr lang="vi-VN" sz="3500" b="1">
                <a:solidFill>
                  <a:srgbClr val="00B050"/>
                </a:solidFill>
                <a:effectLst/>
                <a:latin typeface="Cambria" panose="02040503050406030204" pitchFamily="18" charset="0"/>
                <a:ea typeface="Times New Roman" panose="02020603050405020304" pitchFamily="18" charset="0"/>
              </a:rPr>
              <a:t>Câu hỏi </a:t>
            </a:r>
            <a:r>
              <a:rPr lang="en-US" sz="3500" b="1">
                <a:solidFill>
                  <a:srgbClr val="00B050"/>
                </a:solidFill>
                <a:effectLst/>
                <a:latin typeface="Cambria" panose="02040503050406030204" pitchFamily="18" charset="0"/>
                <a:ea typeface="Times New Roman" panose="02020603050405020304" pitchFamily="18" charset="0"/>
              </a:rPr>
              <a:t>(</a:t>
            </a:r>
            <a:r>
              <a:rPr lang="vi-VN" sz="3500" b="1">
                <a:solidFill>
                  <a:srgbClr val="00B050"/>
                </a:solidFill>
                <a:effectLst/>
                <a:latin typeface="Cambria" panose="02040503050406030204" pitchFamily="18" charset="0"/>
                <a:ea typeface="Times New Roman" panose="02020603050405020304" pitchFamily="18" charset="0"/>
              </a:rPr>
              <a:t>trang 51</a:t>
            </a:r>
            <a:r>
              <a:rPr lang="en-US" sz="3500" b="1">
                <a:solidFill>
                  <a:srgbClr val="00B050"/>
                </a:solidFill>
                <a:effectLst/>
                <a:latin typeface="Cambria" panose="02040503050406030204" pitchFamily="18" charset="0"/>
                <a:ea typeface="Times New Roman" panose="02020603050405020304" pitchFamily="18" charset="0"/>
              </a:rPr>
              <a:t>)</a:t>
            </a:r>
            <a:r>
              <a:rPr lang="vi-VN" sz="3500" b="1">
                <a:solidFill>
                  <a:srgbClr val="00B050"/>
                </a:solidFill>
                <a:effectLst/>
                <a:latin typeface="Cambria" panose="02040503050406030204" pitchFamily="18" charset="0"/>
                <a:ea typeface="Times New Roman" panose="02020603050405020304" pitchFamily="18" charset="0"/>
              </a:rPr>
              <a:t>:</a:t>
            </a:r>
            <a:r>
              <a:rPr lang="vi-VN" sz="3500">
                <a:solidFill>
                  <a:srgbClr val="00B050"/>
                </a:solidFill>
                <a:effectLst/>
                <a:latin typeface="Cambria" panose="02040503050406030204" pitchFamily="18" charset="0"/>
                <a:ea typeface="Times New Roman" panose="02020603050405020304" pitchFamily="18" charset="0"/>
              </a:rPr>
              <a:t> </a:t>
            </a:r>
            <a:r>
              <a:rPr lang="vi-VN" sz="3500">
                <a:solidFill>
                  <a:srgbClr val="000000"/>
                </a:solidFill>
                <a:effectLst/>
                <a:latin typeface="Cambria" panose="02040503050406030204" pitchFamily="18" charset="0"/>
                <a:ea typeface="Times New Roman" panose="02020603050405020304" pitchFamily="18" charset="0"/>
              </a:rPr>
              <a:t>Cập nhật dữ liệu là gì? Tại sao dữ liệu cần được cập nhật thường xuyên?</a:t>
            </a:r>
            <a:endParaRPr lang="vi-VN" sz="3500">
              <a:effectLst/>
              <a:latin typeface="Times New Roman" panose="02020603050405020304" pitchFamily="18" charset="0"/>
              <a:ea typeface="Times New Roman" panose="02020603050405020304" pitchFamily="18" charset="0"/>
            </a:endParaRPr>
          </a:p>
        </p:txBody>
      </p:sp>
      <p:pic>
        <p:nvPicPr>
          <p:cNvPr id="2" name="Picture 1">
            <a:extLst>
              <a:ext uri="{FF2B5EF4-FFF2-40B4-BE49-F238E27FC236}">
                <a16:creationId xmlns:a16="http://schemas.microsoft.com/office/drawing/2014/main" id="{4778180C-81E4-E83E-BD01-42A6608AD3FA}"/>
              </a:ext>
            </a:extLst>
          </p:cNvPr>
          <p:cNvPicPr>
            <a:picLocks noChangeAspect="1"/>
          </p:cNvPicPr>
          <p:nvPr/>
        </p:nvPicPr>
        <p:blipFill>
          <a:blip r:embed="rId2"/>
          <a:stretch>
            <a:fillRect/>
          </a:stretch>
        </p:blipFill>
        <p:spPr>
          <a:xfrm>
            <a:off x="326085" y="152840"/>
            <a:ext cx="1454150" cy="1439545"/>
          </a:xfrm>
          <a:prstGeom prst="rect">
            <a:avLst/>
          </a:prstGeom>
        </p:spPr>
      </p:pic>
    </p:spTree>
    <p:extLst>
      <p:ext uri="{BB962C8B-B14F-4D97-AF65-F5344CB8AC3E}">
        <p14:creationId xmlns:p14="http://schemas.microsoft.com/office/powerpoint/2010/main" val="55531987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heel(1)">
                                      <p:cBhvr>
                                        <p:cTn id="2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7DC3A53-6642-B6C3-B8E3-CFB3C9150C76}"/>
              </a:ext>
            </a:extLst>
          </p:cNvPr>
          <p:cNvSpPr txBox="1"/>
          <p:nvPr/>
        </p:nvSpPr>
        <p:spPr>
          <a:xfrm>
            <a:off x="565608" y="1164803"/>
            <a:ext cx="11076493" cy="3226589"/>
          </a:xfrm>
          <a:prstGeom prst="rect">
            <a:avLst/>
          </a:prstGeom>
          <a:noFill/>
        </p:spPr>
        <p:txBody>
          <a:bodyPr wrap="square">
            <a:spAutoFit/>
          </a:bodyPr>
          <a:lstStyle/>
          <a:p>
            <a:pPr algn="just">
              <a:lnSpc>
                <a:spcPct val="150000"/>
              </a:lnSpc>
              <a:tabLst>
                <a:tab pos="252095" algn="l"/>
              </a:tabLst>
            </a:pPr>
            <a:r>
              <a:rPr lang="en-US" sz="3500">
                <a:solidFill>
                  <a:srgbClr val="000000"/>
                </a:solidFill>
                <a:effectLst/>
                <a:latin typeface="Cambria" panose="02040503050406030204" pitchFamily="18" charset="0"/>
                <a:ea typeface="Times New Roman" panose="02020603050405020304" pitchFamily="18" charset="0"/>
              </a:rPr>
              <a:t>	- </a:t>
            </a:r>
            <a:r>
              <a:rPr lang="vi-VN" sz="3500">
                <a:solidFill>
                  <a:srgbClr val="000000"/>
                </a:solidFill>
                <a:effectLst/>
                <a:latin typeface="Cambria" panose="02040503050406030204" pitchFamily="18" charset="0"/>
                <a:ea typeface="Times New Roman" panose="02020603050405020304" pitchFamily="18" charset="0"/>
              </a:rPr>
              <a:t>Cập nhật dữ liệu là </a:t>
            </a:r>
            <a:r>
              <a:rPr lang="en-US" sz="3500">
                <a:solidFill>
                  <a:srgbClr val="000000"/>
                </a:solidFill>
                <a:effectLst/>
                <a:latin typeface="Cambria" panose="02040503050406030204" pitchFamily="18" charset="0"/>
                <a:ea typeface="Times New Roman" panose="02020603050405020304" pitchFamily="18" charset="0"/>
              </a:rPr>
              <a:t>việc</a:t>
            </a:r>
            <a:r>
              <a:rPr lang="vi-VN" sz="3500">
                <a:solidFill>
                  <a:srgbClr val="000000"/>
                </a:solidFill>
                <a:effectLst/>
                <a:latin typeface="Cambria" panose="02040503050406030204" pitchFamily="18" charset="0"/>
                <a:ea typeface="Times New Roman" panose="02020603050405020304" pitchFamily="18" charset="0"/>
              </a:rPr>
              <a:t> </a:t>
            </a:r>
            <a:r>
              <a:rPr lang="vi-VN" sz="3500" i="1">
                <a:solidFill>
                  <a:srgbClr val="000000"/>
                </a:solidFill>
                <a:effectLst/>
                <a:latin typeface="Cambria" panose="02040503050406030204" pitchFamily="18" charset="0"/>
                <a:ea typeface="Times New Roman" panose="02020603050405020304" pitchFamily="18" charset="0"/>
              </a:rPr>
              <a:t>th</a:t>
            </a:r>
            <a:r>
              <a:rPr lang="en-US" sz="3500" i="1">
                <a:solidFill>
                  <a:srgbClr val="000000"/>
                </a:solidFill>
                <a:latin typeface="Cambria" panose="02040503050406030204" pitchFamily="18" charset="0"/>
                <a:ea typeface="Times New Roman" panose="02020603050405020304" pitchFamily="18" charset="0"/>
              </a:rPr>
              <a:t>ê</a:t>
            </a:r>
            <a:r>
              <a:rPr lang="vi-VN" sz="3500" i="1">
                <a:solidFill>
                  <a:srgbClr val="000000"/>
                </a:solidFill>
                <a:effectLst/>
                <a:latin typeface="Cambria" panose="02040503050406030204" pitchFamily="18" charset="0"/>
                <a:ea typeface="Times New Roman" panose="02020603050405020304" pitchFamily="18" charset="0"/>
              </a:rPr>
              <a:t>m</a:t>
            </a:r>
            <a:r>
              <a:rPr lang="en-US" sz="3500" i="1">
                <a:solidFill>
                  <a:srgbClr val="000000"/>
                </a:solidFill>
                <a:effectLst/>
                <a:latin typeface="Cambria" panose="02040503050406030204" pitchFamily="18" charset="0"/>
                <a:ea typeface="Times New Roman" panose="02020603050405020304" pitchFamily="18" charset="0"/>
              </a:rPr>
              <a:t>,</a:t>
            </a:r>
            <a:r>
              <a:rPr lang="vi-VN" sz="3500" i="1">
                <a:solidFill>
                  <a:srgbClr val="000000"/>
                </a:solidFill>
                <a:effectLst/>
                <a:latin typeface="Cambria" panose="02040503050406030204" pitchFamily="18" charset="0"/>
                <a:ea typeface="Times New Roman" panose="02020603050405020304" pitchFamily="18" charset="0"/>
              </a:rPr>
              <a:t> chỉnh sửa</a:t>
            </a:r>
            <a:r>
              <a:rPr lang="en-US" sz="3500" i="1">
                <a:solidFill>
                  <a:srgbClr val="000000"/>
                </a:solidFill>
                <a:effectLst/>
                <a:latin typeface="Cambria" panose="02040503050406030204" pitchFamily="18" charset="0"/>
                <a:ea typeface="Times New Roman" panose="02020603050405020304" pitchFamily="18" charset="0"/>
              </a:rPr>
              <a:t> hoặc</a:t>
            </a:r>
            <a:r>
              <a:rPr lang="vi-VN" sz="3500" i="1">
                <a:solidFill>
                  <a:srgbClr val="000000"/>
                </a:solidFill>
                <a:effectLst/>
                <a:latin typeface="Cambria" panose="02040503050406030204" pitchFamily="18" charset="0"/>
                <a:ea typeface="Times New Roman" panose="02020603050405020304" pitchFamily="18" charset="0"/>
              </a:rPr>
              <a:t> xóa </a:t>
            </a:r>
            <a:r>
              <a:rPr lang="en-US" sz="3500">
                <a:solidFill>
                  <a:srgbClr val="000000"/>
                </a:solidFill>
                <a:effectLst/>
                <a:latin typeface="Cambria" panose="02040503050406030204" pitchFamily="18" charset="0"/>
                <a:ea typeface="Times New Roman" panose="02020603050405020304" pitchFamily="18" charset="0"/>
              </a:rPr>
              <a:t>một </a:t>
            </a:r>
            <a:r>
              <a:rPr lang="vi-VN" sz="3500">
                <a:solidFill>
                  <a:srgbClr val="000000"/>
                </a:solidFill>
                <a:effectLst/>
                <a:latin typeface="Cambria" panose="02040503050406030204" pitchFamily="18" charset="0"/>
                <a:ea typeface="Times New Roman" panose="02020603050405020304" pitchFamily="18" charset="0"/>
              </a:rPr>
              <a:t>dữ liệu cụ thể nào đó.</a:t>
            </a:r>
            <a:endParaRPr lang="vi-VN" sz="3500">
              <a:effectLst/>
              <a:latin typeface="Times New Roman" panose="02020603050405020304" pitchFamily="18" charset="0"/>
              <a:ea typeface="Times New Roman" panose="02020603050405020304" pitchFamily="18" charset="0"/>
            </a:endParaRPr>
          </a:p>
          <a:p>
            <a:pPr algn="just">
              <a:lnSpc>
                <a:spcPct val="150000"/>
              </a:lnSpc>
              <a:tabLst>
                <a:tab pos="252095" algn="l"/>
              </a:tabLst>
            </a:pPr>
            <a:r>
              <a:rPr lang="vi-VN" sz="3500">
                <a:solidFill>
                  <a:srgbClr val="000000"/>
                </a:solidFill>
                <a:effectLst/>
                <a:latin typeface="Cambria" panose="02040503050406030204" pitchFamily="18" charset="0"/>
                <a:ea typeface="Times New Roman" panose="02020603050405020304" pitchFamily="18" charset="0"/>
              </a:rPr>
              <a:t>	</a:t>
            </a:r>
            <a:r>
              <a:rPr lang="en-US" sz="3500">
                <a:solidFill>
                  <a:srgbClr val="000000"/>
                </a:solidFill>
                <a:effectLst/>
                <a:latin typeface="Cambria" panose="02040503050406030204" pitchFamily="18" charset="0"/>
                <a:ea typeface="Times New Roman" panose="02020603050405020304" pitchFamily="18" charset="0"/>
              </a:rPr>
              <a:t>- D</a:t>
            </a:r>
            <a:r>
              <a:rPr lang="vi-VN" sz="3500">
                <a:solidFill>
                  <a:srgbClr val="000000"/>
                </a:solidFill>
                <a:effectLst/>
                <a:latin typeface="Cambria" panose="02040503050406030204" pitchFamily="18" charset="0"/>
                <a:ea typeface="Times New Roman" panose="02020603050405020304" pitchFamily="18" charset="0"/>
              </a:rPr>
              <a:t>ữ liệu </a:t>
            </a:r>
            <a:r>
              <a:rPr lang="en-US" sz="3500">
                <a:solidFill>
                  <a:srgbClr val="000000"/>
                </a:solidFill>
                <a:effectLst/>
                <a:latin typeface="Cambria" panose="02040503050406030204" pitchFamily="18" charset="0"/>
                <a:ea typeface="Times New Roman" panose="02020603050405020304" pitchFamily="18" charset="0"/>
              </a:rPr>
              <a:t>cần được cập nhật </a:t>
            </a:r>
            <a:r>
              <a:rPr lang="vi-VN" sz="3500">
                <a:solidFill>
                  <a:srgbClr val="000000"/>
                </a:solidFill>
                <a:effectLst/>
                <a:latin typeface="Cambria" panose="02040503050406030204" pitchFamily="18" charset="0"/>
                <a:ea typeface="Times New Roman" panose="02020603050405020304" pitchFamily="18" charset="0"/>
              </a:rPr>
              <a:t>thường xuyên </a:t>
            </a:r>
            <a:r>
              <a:rPr lang="en-US" sz="3500">
                <a:solidFill>
                  <a:srgbClr val="000000"/>
                </a:solidFill>
                <a:effectLst/>
                <a:latin typeface="Cambria" panose="02040503050406030204" pitchFamily="18" charset="0"/>
                <a:ea typeface="Times New Roman" panose="02020603050405020304" pitchFamily="18" charset="0"/>
              </a:rPr>
              <a:t>để đảm bảo tính đúng đắn của nó</a:t>
            </a:r>
            <a:r>
              <a:rPr lang="vi-VN" sz="3500">
                <a:solidFill>
                  <a:srgbClr val="000000"/>
                </a:solidFill>
                <a:effectLst/>
                <a:latin typeface="Cambria" panose="02040503050406030204" pitchFamily="18" charset="0"/>
                <a:ea typeface="Times New Roman" panose="02020603050405020304" pitchFamily="18" charset="0"/>
              </a:rPr>
              <a:t>.</a:t>
            </a:r>
            <a:endParaRPr lang="vi-VN" sz="3500">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D392082D-B8A0-D3E8-2FE3-CAE3109ABF7C}"/>
              </a:ext>
            </a:extLst>
          </p:cNvPr>
          <p:cNvSpPr txBox="1"/>
          <p:nvPr/>
        </p:nvSpPr>
        <p:spPr>
          <a:xfrm>
            <a:off x="2623009" y="426540"/>
            <a:ext cx="6094428" cy="802848"/>
          </a:xfrm>
          <a:prstGeom prst="rect">
            <a:avLst/>
          </a:prstGeom>
          <a:noFill/>
        </p:spPr>
        <p:txBody>
          <a:bodyPr wrap="square">
            <a:spAutoFit/>
          </a:bodyPr>
          <a:lstStyle/>
          <a:p>
            <a:pPr algn="ctr">
              <a:lnSpc>
                <a:spcPct val="150000"/>
              </a:lnSpc>
              <a:tabLst>
                <a:tab pos="252095" algn="l"/>
              </a:tabLst>
            </a:pPr>
            <a:r>
              <a:rPr lang="en-US" sz="3500" b="1" u="sng">
                <a:solidFill>
                  <a:srgbClr val="00B050"/>
                </a:solidFill>
                <a:effectLst/>
                <a:latin typeface="Cambria" panose="02040503050406030204" pitchFamily="18" charset="0"/>
                <a:ea typeface="Times New Roman" panose="02020603050405020304" pitchFamily="18" charset="0"/>
              </a:rPr>
              <a:t>Gợi ý trả lời</a:t>
            </a:r>
            <a:r>
              <a:rPr lang="en-US" sz="3500" b="1">
                <a:solidFill>
                  <a:srgbClr val="00B050"/>
                </a:solidFill>
                <a:effectLst/>
                <a:latin typeface="Cambria" panose="02040503050406030204" pitchFamily="18" charset="0"/>
                <a:ea typeface="Times New Roman" panose="02020603050405020304" pitchFamily="18" charset="0"/>
              </a:rPr>
              <a:t>:</a:t>
            </a:r>
            <a:endParaRPr lang="vi-VN" sz="35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44516777"/>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600DC4-83B2-1ADF-D6C5-A60A4F445441}"/>
              </a:ext>
            </a:extLst>
          </p:cNvPr>
          <p:cNvPicPr>
            <a:picLocks noChangeAspect="1"/>
          </p:cNvPicPr>
          <p:nvPr/>
        </p:nvPicPr>
        <p:blipFill>
          <a:blip r:embed="rId2"/>
          <a:stretch>
            <a:fillRect/>
          </a:stretch>
        </p:blipFill>
        <p:spPr>
          <a:xfrm>
            <a:off x="105659" y="754537"/>
            <a:ext cx="838200" cy="819150"/>
          </a:xfrm>
          <a:prstGeom prst="rect">
            <a:avLst/>
          </a:prstGeom>
        </p:spPr>
      </p:pic>
      <p:sp>
        <p:nvSpPr>
          <p:cNvPr id="7" name="TextBox 6">
            <a:extLst>
              <a:ext uri="{FF2B5EF4-FFF2-40B4-BE49-F238E27FC236}">
                <a16:creationId xmlns:a16="http://schemas.microsoft.com/office/drawing/2014/main" id="{246B57F3-CE65-DF4C-C653-83DF240F1313}"/>
              </a:ext>
            </a:extLst>
          </p:cNvPr>
          <p:cNvSpPr txBox="1"/>
          <p:nvPr/>
        </p:nvSpPr>
        <p:spPr>
          <a:xfrm>
            <a:off x="943859" y="754537"/>
            <a:ext cx="10745378" cy="4852803"/>
          </a:xfrm>
          <a:prstGeom prst="rect">
            <a:avLst/>
          </a:prstGeom>
          <a:noFill/>
        </p:spPr>
        <p:txBody>
          <a:bodyPr wrap="square">
            <a:spAutoFit/>
          </a:bodyPr>
          <a:lstStyle/>
          <a:p>
            <a:pPr algn="just">
              <a:lnSpc>
                <a:spcPct val="150000"/>
              </a:lnSpc>
              <a:tabLst>
                <a:tab pos="252095" algn="l"/>
              </a:tabLst>
            </a:pPr>
            <a:r>
              <a:rPr lang="nl-NL" sz="3500">
                <a:effectLst/>
                <a:latin typeface="Cambria" panose="02040503050406030204" pitchFamily="18" charset="0"/>
                <a:ea typeface="Times New Roman" panose="02020603050405020304" pitchFamily="18" charset="0"/>
                <a:cs typeface="Times New Roman" panose="02020603050405020304" pitchFamily="18" charset="0"/>
              </a:rPr>
              <a:t>Hầu hết các hoạt động quản lí truyền thống đều phải nhập dữ liệu thủ công. Trong bối cảnh tự động hoá trên cơ sở máy tính, đặc biệt là sự xuất hiện của các hệ thống kết nối vạn vật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IoT</a:t>
            </a:r>
            <a:r>
              <a:rPr lang="nl-NL" sz="3500">
                <a:effectLst/>
                <a:latin typeface="Cambria" panose="02040503050406030204" pitchFamily="18" charset="0"/>
                <a:ea typeface="Times New Roman" panose="02020603050405020304" pitchFamily="18" charset="0"/>
                <a:cs typeface="Times New Roman" panose="02020603050405020304" pitchFamily="18" charset="0"/>
              </a:rPr>
              <a:t>) nói riêng và Cách mạng Công nghiệp 4.0 nói chung, rất nhiều hoạt động quản lí đã thực hiện việc thu thập dữ liệu tự động.	</a:t>
            </a:r>
            <a:endParaRPr lang="vi-VN" sz="3500">
              <a:effectLst/>
              <a:latin typeface="Calibri" panose="020F050202020403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23FB8C55-8B71-FD09-B0EB-771D3DBB1EF6}"/>
              </a:ext>
            </a:extLst>
          </p:cNvPr>
          <p:cNvSpPr txBox="1"/>
          <p:nvPr/>
        </p:nvSpPr>
        <p:spPr>
          <a:xfrm>
            <a:off x="487050" y="-108991"/>
            <a:ext cx="8317583" cy="813236"/>
          </a:xfrm>
          <a:prstGeom prst="rect">
            <a:avLst/>
          </a:prstGeom>
          <a:noFill/>
        </p:spPr>
        <p:txBody>
          <a:bodyPr wrap="square">
            <a:spAutoFit/>
          </a:bodyPr>
          <a:lstStyle/>
          <a:p>
            <a:pPr algn="just">
              <a:lnSpc>
                <a:spcPct val="150000"/>
              </a:lnSpc>
              <a:tabLst>
                <a:tab pos="252095" algn="l"/>
              </a:tabLst>
            </a:pPr>
            <a:r>
              <a:rPr lang="nl-NL" sz="3500" b="1">
                <a:solidFill>
                  <a:srgbClr val="00B0F0"/>
                </a:solidFill>
                <a:effectLst/>
                <a:latin typeface="Cambria" panose="02040503050406030204" pitchFamily="18" charset="0"/>
                <a:ea typeface="Times New Roman" panose="02020603050405020304" pitchFamily="18" charset="0"/>
                <a:cs typeface="Times New Roman" panose="02020603050405020304" pitchFamily="18" charset="0"/>
              </a:rPr>
              <a:t>3. THU THẬP DỮ LIỆU TỰ ĐỘNG </a:t>
            </a:r>
            <a:endParaRPr lang="vi-VN" sz="35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68728173"/>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600DC4-83B2-1ADF-D6C5-A60A4F445441}"/>
              </a:ext>
            </a:extLst>
          </p:cNvPr>
          <p:cNvPicPr>
            <a:picLocks noChangeAspect="1"/>
          </p:cNvPicPr>
          <p:nvPr/>
        </p:nvPicPr>
        <p:blipFill>
          <a:blip r:embed="rId2"/>
          <a:stretch>
            <a:fillRect/>
          </a:stretch>
        </p:blipFill>
        <p:spPr>
          <a:xfrm>
            <a:off x="105659" y="754537"/>
            <a:ext cx="838200" cy="819150"/>
          </a:xfrm>
          <a:prstGeom prst="rect">
            <a:avLst/>
          </a:prstGeom>
        </p:spPr>
      </p:pic>
      <p:sp>
        <p:nvSpPr>
          <p:cNvPr id="7" name="TextBox 6">
            <a:extLst>
              <a:ext uri="{FF2B5EF4-FFF2-40B4-BE49-F238E27FC236}">
                <a16:creationId xmlns:a16="http://schemas.microsoft.com/office/drawing/2014/main" id="{246B57F3-CE65-DF4C-C653-83DF240F1313}"/>
              </a:ext>
            </a:extLst>
          </p:cNvPr>
          <p:cNvSpPr txBox="1"/>
          <p:nvPr/>
        </p:nvSpPr>
        <p:spPr>
          <a:xfrm>
            <a:off x="943859" y="754537"/>
            <a:ext cx="10745378" cy="1621149"/>
          </a:xfrm>
          <a:prstGeom prst="rect">
            <a:avLst/>
          </a:prstGeom>
          <a:noFill/>
        </p:spPr>
        <p:txBody>
          <a:bodyPr wrap="square">
            <a:spAutoFit/>
          </a:bodyPr>
          <a:lstStyle/>
          <a:p>
            <a:pPr algn="just">
              <a:lnSpc>
                <a:spcPct val="150000"/>
              </a:lnSpc>
              <a:tabLst>
                <a:tab pos="252095" algn="l"/>
              </a:tabLst>
            </a:pPr>
            <a:r>
              <a:rPr lang="nl-NL" sz="3500" b="1">
                <a:effectLst/>
                <a:latin typeface="Cambria" panose="02040503050406030204" pitchFamily="18" charset="0"/>
                <a:ea typeface="Times New Roman" panose="02020603050405020304" pitchFamily="18" charset="0"/>
                <a:cs typeface="Times New Roman" panose="02020603050405020304" pitchFamily="18" charset="0"/>
              </a:rPr>
              <a:t>	Ví dụ: </a:t>
            </a:r>
            <a:r>
              <a:rPr lang="nl-NL" sz="3500">
                <a:effectLst/>
                <a:latin typeface="Cambria" panose="02040503050406030204" pitchFamily="18" charset="0"/>
                <a:ea typeface="Times New Roman" panose="02020603050405020304" pitchFamily="18" charset="0"/>
                <a:cs typeface="Times New Roman" panose="02020603050405020304" pitchFamily="18" charset="0"/>
              </a:rPr>
              <a:t>Máy quét mã vạch trong các siêu thị, đồng hồ công tơ điện tử của ngành điện lực,...</a:t>
            </a:r>
            <a:endParaRPr lang="vi-VN" sz="3500">
              <a:effectLst/>
              <a:latin typeface="Calibri" panose="020F050202020403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23FB8C55-8B71-FD09-B0EB-771D3DBB1EF6}"/>
              </a:ext>
            </a:extLst>
          </p:cNvPr>
          <p:cNvSpPr txBox="1"/>
          <p:nvPr/>
        </p:nvSpPr>
        <p:spPr>
          <a:xfrm>
            <a:off x="487050" y="-108991"/>
            <a:ext cx="8317583" cy="813236"/>
          </a:xfrm>
          <a:prstGeom prst="rect">
            <a:avLst/>
          </a:prstGeom>
          <a:noFill/>
        </p:spPr>
        <p:txBody>
          <a:bodyPr wrap="square">
            <a:spAutoFit/>
          </a:bodyPr>
          <a:lstStyle/>
          <a:p>
            <a:pPr algn="just">
              <a:lnSpc>
                <a:spcPct val="150000"/>
              </a:lnSpc>
              <a:tabLst>
                <a:tab pos="252095" algn="l"/>
              </a:tabLst>
            </a:pPr>
            <a:r>
              <a:rPr lang="nl-NL" sz="3500" b="1">
                <a:solidFill>
                  <a:srgbClr val="00B0F0"/>
                </a:solidFill>
                <a:effectLst/>
                <a:latin typeface="Cambria" panose="02040503050406030204" pitchFamily="18" charset="0"/>
                <a:ea typeface="Times New Roman" panose="02020603050405020304" pitchFamily="18" charset="0"/>
                <a:cs typeface="Times New Roman" panose="02020603050405020304" pitchFamily="18" charset="0"/>
              </a:rPr>
              <a:t>3. THU THẬP DỮ LIỆU TỰ ĐỘNG </a:t>
            </a:r>
            <a:endParaRPr lang="vi-VN" sz="35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44466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5368E2E-8D47-EBF5-1073-4A0A5E7A2073}"/>
              </a:ext>
            </a:extLst>
          </p:cNvPr>
          <p:cNvSpPr txBox="1"/>
          <p:nvPr/>
        </p:nvSpPr>
        <p:spPr>
          <a:xfrm>
            <a:off x="548146" y="1058544"/>
            <a:ext cx="11179395" cy="4184974"/>
          </a:xfrm>
          <a:prstGeom prst="rect">
            <a:avLst/>
          </a:prstGeom>
          <a:solidFill>
            <a:schemeClr val="accent1">
              <a:lumMod val="20000"/>
              <a:lumOff val="80000"/>
            </a:schemeClr>
          </a:solidFill>
        </p:spPr>
        <p:txBody>
          <a:bodyPr wrap="square" tIns="0" bIns="180000">
            <a:spAutoFit/>
          </a:bodyPr>
          <a:lstStyle/>
          <a:p>
            <a:pPr algn="just">
              <a:lnSpc>
                <a:spcPct val="150000"/>
              </a:lnSpc>
              <a:tabLst>
                <a:tab pos="252095" algn="l"/>
              </a:tabLst>
            </a:pPr>
            <a:r>
              <a:rPr lang="vi-VN" sz="3500" b="1">
                <a:solidFill>
                  <a:srgbClr val="00B050"/>
                </a:solidFill>
                <a:effectLst/>
                <a:latin typeface="Cambria" panose="02040503050406030204" pitchFamily="18" charset="0"/>
                <a:ea typeface="Times New Roman" panose="02020603050405020304" pitchFamily="18" charset="0"/>
              </a:rPr>
              <a:t>Khởi động </a:t>
            </a:r>
            <a:r>
              <a:rPr lang="en-US" sz="3500" b="1">
                <a:solidFill>
                  <a:srgbClr val="00B050"/>
                </a:solidFill>
                <a:effectLst/>
                <a:latin typeface="Cambria" panose="02040503050406030204" pitchFamily="18" charset="0"/>
                <a:ea typeface="Times New Roman" panose="02020603050405020304" pitchFamily="18" charset="0"/>
              </a:rPr>
              <a:t>(</a:t>
            </a:r>
            <a:r>
              <a:rPr lang="vi-VN" sz="3500" b="1">
                <a:solidFill>
                  <a:srgbClr val="00B050"/>
                </a:solidFill>
                <a:effectLst/>
                <a:latin typeface="Cambria" panose="02040503050406030204" pitchFamily="18" charset="0"/>
                <a:ea typeface="Times New Roman" panose="02020603050405020304" pitchFamily="18" charset="0"/>
              </a:rPr>
              <a:t>trang 49</a:t>
            </a:r>
            <a:r>
              <a:rPr lang="en-US" sz="3500" b="1">
                <a:solidFill>
                  <a:srgbClr val="00B050"/>
                </a:solidFill>
                <a:effectLst/>
                <a:latin typeface="Cambria" panose="02040503050406030204" pitchFamily="18" charset="0"/>
                <a:ea typeface="Times New Roman" panose="02020603050405020304" pitchFamily="18" charset="0"/>
              </a:rPr>
              <a:t>)</a:t>
            </a:r>
            <a:r>
              <a:rPr lang="vi-VN" sz="3500" b="1">
                <a:solidFill>
                  <a:srgbClr val="00B050"/>
                </a:solidFill>
                <a:effectLst/>
                <a:latin typeface="Cambria" panose="02040503050406030204" pitchFamily="18" charset="0"/>
                <a:ea typeface="Times New Roman" panose="02020603050405020304" pitchFamily="18" charset="0"/>
              </a:rPr>
              <a:t>:</a:t>
            </a:r>
            <a:r>
              <a:rPr lang="vi-VN" sz="3500">
                <a:solidFill>
                  <a:srgbClr val="00B050"/>
                </a:solidFill>
                <a:effectLst/>
                <a:latin typeface="Cambria" panose="02040503050406030204" pitchFamily="18" charset="0"/>
                <a:ea typeface="Times New Roman" panose="02020603050405020304" pitchFamily="18" charset="0"/>
              </a:rPr>
              <a:t> </a:t>
            </a:r>
            <a:r>
              <a:rPr lang="vi-VN" sz="3500">
                <a:solidFill>
                  <a:srgbClr val="000000"/>
                </a:solidFill>
                <a:effectLst/>
                <a:latin typeface="Cambria" panose="02040503050406030204" pitchFamily="18" charset="0"/>
                <a:ea typeface="Times New Roman" panose="02020603050405020304" pitchFamily="18" charset="0"/>
              </a:rPr>
              <a:t>Các công việc quản lí trong thực tế rất đa dạng: quản lí nhân viên, tài chính, thiết bị</a:t>
            </a:r>
            <a:r>
              <a:rPr lang="en-US" sz="3500">
                <a:solidFill>
                  <a:srgbClr val="000000"/>
                </a:solidFill>
                <a:effectLst/>
                <a:latin typeface="Cambria" panose="02040503050406030204" pitchFamily="18" charset="0"/>
                <a:ea typeface="Times New Roman" panose="02020603050405020304" pitchFamily="18" charset="0"/>
              </a:rPr>
              <a:t>,</a:t>
            </a:r>
            <a:r>
              <a:rPr lang="vi-VN" sz="3500">
                <a:solidFill>
                  <a:srgbClr val="000000"/>
                </a:solidFill>
                <a:effectLst/>
                <a:latin typeface="Cambria" panose="02040503050406030204" pitchFamily="18" charset="0"/>
                <a:ea typeface="Times New Roman" panose="02020603050405020304" pitchFamily="18" charset="0"/>
              </a:rPr>
              <a:t>…tại các cơ quan</a:t>
            </a:r>
            <a:r>
              <a:rPr lang="en-US" sz="3500">
                <a:solidFill>
                  <a:srgbClr val="000000"/>
                </a:solidFill>
                <a:effectLst/>
                <a:latin typeface="Cambria" panose="02040503050406030204" pitchFamily="18" charset="0"/>
                <a:ea typeface="Times New Roman" panose="02020603050405020304" pitchFamily="18" charset="0"/>
              </a:rPr>
              <a:t>,</a:t>
            </a:r>
            <a:r>
              <a:rPr lang="vi-VN" sz="3500">
                <a:solidFill>
                  <a:srgbClr val="000000"/>
                </a:solidFill>
                <a:effectLst/>
                <a:latin typeface="Cambria" panose="02040503050406030204" pitchFamily="18" charset="0"/>
                <a:ea typeface="Times New Roman" panose="02020603050405020304" pitchFamily="18" charset="0"/>
              </a:rPr>
              <a:t> tổ chức</a:t>
            </a:r>
            <a:r>
              <a:rPr lang="en-US" sz="3500">
                <a:solidFill>
                  <a:srgbClr val="000000"/>
                </a:solidFill>
                <a:effectLst/>
                <a:latin typeface="Cambria" panose="02040503050406030204" pitchFamily="18" charset="0"/>
                <a:ea typeface="Times New Roman" panose="02020603050405020304" pitchFamily="18" charset="0"/>
              </a:rPr>
              <a:t>;</a:t>
            </a:r>
            <a:r>
              <a:rPr lang="vi-VN" sz="3500">
                <a:solidFill>
                  <a:srgbClr val="000000"/>
                </a:solidFill>
                <a:effectLst/>
                <a:latin typeface="Cambria" panose="02040503050406030204" pitchFamily="18" charset="0"/>
                <a:ea typeface="Times New Roman" panose="02020603050405020304" pitchFamily="18" charset="0"/>
              </a:rPr>
              <a:t> quản lí chỗ ngồi trên các chuyến bay, tàu xe tại các phòng bán vé; quản lí hồ sơ bệnh án tại bệnh viện; quản lí học sinh và kết quả học tập trong các trường. </a:t>
            </a:r>
            <a:endParaRPr lang="vi-VN" sz="35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93107742"/>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6D1C3E1-0903-DFB9-6BE4-BE45D4327DE1}"/>
              </a:ext>
            </a:extLst>
          </p:cNvPr>
          <p:cNvSpPr/>
          <p:nvPr/>
        </p:nvSpPr>
        <p:spPr>
          <a:xfrm>
            <a:off x="575035" y="300137"/>
            <a:ext cx="11076495" cy="5776197"/>
          </a:xfrm>
          <a:prstGeom prst="roundRect">
            <a:avLst>
              <a:gd name="adj" fmla="val 3621"/>
            </a:avLst>
          </a:prstGeom>
          <a:solidFill>
            <a:schemeClr val="accent2">
              <a:lumMod val="20000"/>
              <a:lumOff val="80000"/>
            </a:schemeClr>
          </a:solidFill>
          <a:ln w="28575">
            <a:solidFill>
              <a:schemeClr val="accent4">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45720" numCol="1" spcCol="0" rtlCol="0" fromWordArt="0" anchor="t" anchorCtr="0" forceAA="0" compatLnSpc="1">
            <a:prstTxWarp prst="textNoShape">
              <a:avLst/>
            </a:prstTxWarp>
            <a:noAutofit/>
          </a:bodyPr>
          <a:lstStyle/>
          <a:p>
            <a:pPr marL="342900" lvl="0" indent="-342900" algn="just">
              <a:lnSpc>
                <a:spcPct val="130000"/>
              </a:lnSpc>
              <a:buFont typeface="Symbol" panose="05050102010706020507" pitchFamily="18" charset="2"/>
              <a:buChar char=""/>
            </a:pPr>
            <a:r>
              <a:rPr lang="nl-NL" sz="3500">
                <a:solidFill>
                  <a:srgbClr val="0070C0"/>
                </a:solidFill>
                <a:effectLst/>
                <a:ea typeface="Times New Roman" panose="02020603050405020304" pitchFamily="18" charset="0"/>
              </a:rPr>
              <a:t>Quản lý là hoạt động rất phổ biến. Mục đích của việc quản lý là xử lý thông tin để đưa ra quyết định. Vì vậy, Việc thu thập, lưu trữ dữ liệu với ý nghĩa quan trọng hàng đầu.</a:t>
            </a:r>
            <a:endParaRPr lang="vi-VN" sz="3500">
              <a:effectLst/>
              <a:ea typeface="Calibri" panose="020F0502020204030204" pitchFamily="34" charset="0"/>
            </a:endParaRPr>
          </a:p>
          <a:p>
            <a:pPr marL="342900" lvl="0" indent="-342900" algn="just">
              <a:lnSpc>
                <a:spcPct val="130000"/>
              </a:lnSpc>
              <a:buFont typeface="Symbol" panose="05050102010706020507" pitchFamily="18" charset="2"/>
              <a:buChar char=""/>
            </a:pPr>
            <a:r>
              <a:rPr lang="nl-NL" sz="3500">
                <a:solidFill>
                  <a:srgbClr val="0070C0"/>
                </a:solidFill>
                <a:effectLst/>
                <a:ea typeface="Times New Roman" panose="02020603050405020304" pitchFamily="18" charset="0"/>
              </a:rPr>
              <a:t>Việc thu thập dữ liệu tự động mang lại nhiều lợi ích, không chỉ giảm bớt công suất thu thập mà còn cung cấp cả một khối lượng dữ liệu lớn giúp nâng cao hiệu quả của việc ra các quyết định cần thiết.</a:t>
            </a:r>
            <a:r>
              <a:rPr lang="nl-NL" sz="3500">
                <a:solidFill>
                  <a:srgbClr val="0070C0"/>
                </a:solidFill>
                <a:effectLst/>
                <a:ea typeface="Calibri" panose="020F0502020204030204" pitchFamily="34" charset="0"/>
              </a:rPr>
              <a:t> </a:t>
            </a:r>
            <a:endParaRPr lang="vi-VN" sz="3500">
              <a:effectLst/>
              <a:ea typeface="Calibri" panose="020F0502020204030204" pitchFamily="34" charset="0"/>
            </a:endParaRPr>
          </a:p>
        </p:txBody>
      </p:sp>
    </p:spTree>
    <p:extLst>
      <p:ext uri="{BB962C8B-B14F-4D97-AF65-F5344CB8AC3E}">
        <p14:creationId xmlns:p14="http://schemas.microsoft.com/office/powerpoint/2010/main" val="2069421408"/>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4B0BF1-76E3-380A-56CD-7751D707E36E}"/>
              </a:ext>
            </a:extLst>
          </p:cNvPr>
          <p:cNvSpPr txBox="1"/>
          <p:nvPr/>
        </p:nvSpPr>
        <p:spPr>
          <a:xfrm>
            <a:off x="1781069" y="1606069"/>
            <a:ext cx="9909486" cy="2508100"/>
          </a:xfrm>
          <a:prstGeom prst="rect">
            <a:avLst/>
          </a:prstGeom>
          <a:solidFill>
            <a:schemeClr val="accent6">
              <a:lumMod val="40000"/>
              <a:lumOff val="60000"/>
            </a:schemeClr>
          </a:solidFill>
        </p:spPr>
        <p:txBody>
          <a:bodyPr wrap="square" lIns="180000" tIns="0" rIns="180000" bIns="180000">
            <a:spAutoFit/>
          </a:bodyPr>
          <a:lstStyle/>
          <a:p>
            <a:pPr algn="just">
              <a:lnSpc>
                <a:spcPct val="150000"/>
              </a:lnSpc>
              <a:tabLst>
                <a:tab pos="252095" algn="l"/>
              </a:tabLst>
            </a:pPr>
            <a:r>
              <a:rPr lang="vi-VN" sz="3500" b="1">
                <a:solidFill>
                  <a:srgbClr val="00B050"/>
                </a:solidFill>
                <a:effectLst/>
                <a:latin typeface="Cambria" panose="02040503050406030204" pitchFamily="18" charset="0"/>
                <a:ea typeface="Times New Roman" panose="02020603050405020304" pitchFamily="18" charset="0"/>
              </a:rPr>
              <a:t>Câu hỏi </a:t>
            </a:r>
            <a:r>
              <a:rPr lang="en-US" sz="3500" b="1">
                <a:solidFill>
                  <a:srgbClr val="00B050"/>
                </a:solidFill>
                <a:effectLst/>
                <a:latin typeface="Cambria" panose="02040503050406030204" pitchFamily="18" charset="0"/>
                <a:ea typeface="Times New Roman" panose="02020603050405020304" pitchFamily="18" charset="0"/>
              </a:rPr>
              <a:t>(</a:t>
            </a:r>
            <a:r>
              <a:rPr lang="vi-VN" sz="3500" b="1">
                <a:solidFill>
                  <a:srgbClr val="00B050"/>
                </a:solidFill>
                <a:effectLst/>
                <a:latin typeface="Cambria" panose="02040503050406030204" pitchFamily="18" charset="0"/>
                <a:ea typeface="Times New Roman" panose="02020603050405020304" pitchFamily="18" charset="0"/>
              </a:rPr>
              <a:t>trang 52</a:t>
            </a:r>
            <a:r>
              <a:rPr lang="en-US" sz="3500" b="1">
                <a:solidFill>
                  <a:srgbClr val="00B050"/>
                </a:solidFill>
                <a:effectLst/>
                <a:latin typeface="Cambria" panose="02040503050406030204" pitchFamily="18" charset="0"/>
                <a:ea typeface="Times New Roman" panose="02020603050405020304" pitchFamily="18" charset="0"/>
              </a:rPr>
              <a:t>)</a:t>
            </a:r>
            <a:r>
              <a:rPr lang="vi-VN" sz="3500" b="1">
                <a:solidFill>
                  <a:srgbClr val="00B050"/>
                </a:solidFill>
                <a:effectLst/>
                <a:latin typeface="Cambria" panose="02040503050406030204" pitchFamily="18" charset="0"/>
                <a:ea typeface="Times New Roman" panose="02020603050405020304" pitchFamily="18" charset="0"/>
              </a:rPr>
              <a:t>:</a:t>
            </a:r>
            <a:r>
              <a:rPr lang="vi-VN" sz="3500">
                <a:solidFill>
                  <a:srgbClr val="00B050"/>
                </a:solidFill>
                <a:effectLst/>
                <a:latin typeface="Cambria" panose="02040503050406030204" pitchFamily="18" charset="0"/>
                <a:ea typeface="Times New Roman" panose="02020603050405020304" pitchFamily="18" charset="0"/>
              </a:rPr>
              <a:t> </a:t>
            </a:r>
            <a:r>
              <a:rPr lang="vi-VN" sz="3500">
                <a:solidFill>
                  <a:srgbClr val="000000"/>
                </a:solidFill>
                <a:effectLst/>
                <a:latin typeface="Cambria" panose="02040503050406030204" pitchFamily="18" charset="0"/>
                <a:ea typeface="Times New Roman" panose="02020603050405020304" pitchFamily="18" charset="0"/>
              </a:rPr>
              <a:t>Hãy nêu tầm quan trọng của việc thu thập và lưu trữ dữ liệu đối với các bài toán quản lí.</a:t>
            </a:r>
            <a:endParaRPr lang="vi-VN" sz="3500">
              <a:effectLst/>
              <a:latin typeface="Times New Roman" panose="02020603050405020304" pitchFamily="18" charset="0"/>
              <a:ea typeface="Times New Roman" panose="02020603050405020304" pitchFamily="18" charset="0"/>
            </a:endParaRPr>
          </a:p>
        </p:txBody>
      </p:sp>
      <p:pic>
        <p:nvPicPr>
          <p:cNvPr id="2" name="Picture 1">
            <a:extLst>
              <a:ext uri="{FF2B5EF4-FFF2-40B4-BE49-F238E27FC236}">
                <a16:creationId xmlns:a16="http://schemas.microsoft.com/office/drawing/2014/main" id="{9C254A15-ADE4-C73C-3571-129FE63C2E61}"/>
              </a:ext>
            </a:extLst>
          </p:cNvPr>
          <p:cNvPicPr>
            <a:picLocks noChangeAspect="1"/>
          </p:cNvPicPr>
          <p:nvPr/>
        </p:nvPicPr>
        <p:blipFill>
          <a:blip r:embed="rId2"/>
          <a:stretch>
            <a:fillRect/>
          </a:stretch>
        </p:blipFill>
        <p:spPr>
          <a:xfrm>
            <a:off x="326919" y="160577"/>
            <a:ext cx="1454150" cy="1439545"/>
          </a:xfrm>
          <a:prstGeom prst="rect">
            <a:avLst/>
          </a:prstGeom>
        </p:spPr>
      </p:pic>
    </p:spTree>
    <p:extLst>
      <p:ext uri="{BB962C8B-B14F-4D97-AF65-F5344CB8AC3E}">
        <p14:creationId xmlns:p14="http://schemas.microsoft.com/office/powerpoint/2010/main" val="399613282"/>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heel(1)">
                                      <p:cBhvr>
                                        <p:cTn id="2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132B8DF-DDBE-8FF9-B901-898598BD29A5}"/>
              </a:ext>
            </a:extLst>
          </p:cNvPr>
          <p:cNvSpPr txBox="1"/>
          <p:nvPr/>
        </p:nvSpPr>
        <p:spPr>
          <a:xfrm>
            <a:off x="527901" y="1125878"/>
            <a:ext cx="11133056" cy="4034502"/>
          </a:xfrm>
          <a:prstGeom prst="rect">
            <a:avLst/>
          </a:prstGeom>
          <a:noFill/>
        </p:spPr>
        <p:txBody>
          <a:bodyPr wrap="square">
            <a:spAutoFit/>
          </a:bodyPr>
          <a:lstStyle/>
          <a:p>
            <a:pPr algn="just">
              <a:lnSpc>
                <a:spcPct val="150000"/>
              </a:lnSpc>
              <a:tabLst>
                <a:tab pos="252095" algn="l"/>
              </a:tabLst>
            </a:pPr>
            <a:r>
              <a:rPr lang="en-US" sz="3500">
                <a:solidFill>
                  <a:srgbClr val="000000"/>
                </a:solidFill>
                <a:effectLst/>
                <a:latin typeface="Cambria" panose="02040503050406030204" pitchFamily="18" charset="0"/>
                <a:ea typeface="Times New Roman" panose="02020603050405020304" pitchFamily="18" charset="0"/>
              </a:rPr>
              <a:t>	</a:t>
            </a:r>
            <a:r>
              <a:rPr lang="vi-VN" sz="3500">
                <a:solidFill>
                  <a:srgbClr val="000000"/>
                </a:solidFill>
                <a:effectLst/>
                <a:latin typeface="Cambria" panose="02040503050406030204" pitchFamily="18" charset="0"/>
                <a:ea typeface="Times New Roman" panose="02020603050405020304" pitchFamily="18" charset="0"/>
              </a:rPr>
              <a:t>Việc thu thập </a:t>
            </a:r>
            <a:r>
              <a:rPr lang="en-US" sz="3500">
                <a:solidFill>
                  <a:srgbClr val="000000"/>
                </a:solidFill>
                <a:effectLst/>
                <a:latin typeface="Cambria" panose="02040503050406030204" pitchFamily="18" charset="0"/>
                <a:ea typeface="Times New Roman" panose="02020603050405020304" pitchFamily="18" charset="0"/>
              </a:rPr>
              <a:t>và lưu trữ </a:t>
            </a:r>
            <a:r>
              <a:rPr lang="vi-VN" sz="3500">
                <a:solidFill>
                  <a:srgbClr val="000000"/>
                </a:solidFill>
                <a:effectLst/>
                <a:latin typeface="Cambria" panose="02040503050406030204" pitchFamily="18" charset="0"/>
                <a:ea typeface="Times New Roman" panose="02020603050405020304" pitchFamily="18" charset="0"/>
              </a:rPr>
              <a:t>dữ liệu tự </a:t>
            </a:r>
            <a:r>
              <a:rPr lang="en-US" sz="3500">
                <a:solidFill>
                  <a:srgbClr val="000000"/>
                </a:solidFill>
                <a:latin typeface="Cambria" panose="02040503050406030204" pitchFamily="18" charset="0"/>
                <a:ea typeface="Times New Roman" panose="02020603050405020304" pitchFamily="18" charset="0"/>
              </a:rPr>
              <a:t>đ</a:t>
            </a:r>
            <a:r>
              <a:rPr lang="en-US" sz="3500">
                <a:solidFill>
                  <a:srgbClr val="000000"/>
                </a:solidFill>
                <a:effectLst/>
                <a:latin typeface="Cambria" panose="02040503050406030204" pitchFamily="18" charset="0"/>
                <a:ea typeface="Times New Roman" panose="02020603050405020304" pitchFamily="18" charset="0"/>
              </a:rPr>
              <a:t>đối với các bài toán quản lí </a:t>
            </a:r>
            <a:r>
              <a:rPr lang="vi-VN" sz="3500">
                <a:solidFill>
                  <a:srgbClr val="000000"/>
                </a:solidFill>
                <a:effectLst/>
                <a:latin typeface="Cambria" panose="02040503050406030204" pitchFamily="18" charset="0"/>
                <a:ea typeface="Times New Roman" panose="02020603050405020304" pitchFamily="18" charset="0"/>
              </a:rPr>
              <a:t>mang lại nhiều lợi ích, không chỉ giảm bớt công sức thu thập mà còn cung cấp một khối lượng dữ liệu lớn giúp nâng cao hiệu quả của việc ra các quyết định cần thiết.</a:t>
            </a:r>
            <a:endParaRPr lang="vi-VN" sz="3500">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FF24A10F-BEA0-C5B8-C1AC-B9302BA2319C}"/>
              </a:ext>
            </a:extLst>
          </p:cNvPr>
          <p:cNvSpPr txBox="1"/>
          <p:nvPr/>
        </p:nvSpPr>
        <p:spPr>
          <a:xfrm>
            <a:off x="2491033" y="425206"/>
            <a:ext cx="6094428" cy="802848"/>
          </a:xfrm>
          <a:prstGeom prst="rect">
            <a:avLst/>
          </a:prstGeom>
          <a:noFill/>
        </p:spPr>
        <p:txBody>
          <a:bodyPr wrap="square">
            <a:spAutoFit/>
          </a:bodyPr>
          <a:lstStyle/>
          <a:p>
            <a:pPr algn="ctr">
              <a:lnSpc>
                <a:spcPct val="150000"/>
              </a:lnSpc>
              <a:tabLst>
                <a:tab pos="252095" algn="l"/>
              </a:tabLst>
            </a:pPr>
            <a:r>
              <a:rPr lang="en-US" sz="3500" b="1" u="sng">
                <a:solidFill>
                  <a:srgbClr val="00B050"/>
                </a:solidFill>
                <a:effectLst/>
                <a:latin typeface="Cambria" panose="02040503050406030204" pitchFamily="18" charset="0"/>
                <a:ea typeface="Times New Roman" panose="02020603050405020304" pitchFamily="18" charset="0"/>
              </a:rPr>
              <a:t>Gợi ý trả lời</a:t>
            </a:r>
            <a:r>
              <a:rPr lang="en-US" sz="3500" b="1">
                <a:solidFill>
                  <a:srgbClr val="00B050"/>
                </a:solidFill>
                <a:effectLst/>
                <a:latin typeface="Cambria" panose="02040503050406030204" pitchFamily="18" charset="0"/>
                <a:ea typeface="Times New Roman" panose="02020603050405020304" pitchFamily="18" charset="0"/>
              </a:rPr>
              <a:t>:</a:t>
            </a:r>
            <a:endParaRPr lang="vi-VN" sz="35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25755167"/>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34BCFB4-80E3-9F8E-2E9B-F382D6289E33}"/>
              </a:ext>
            </a:extLst>
          </p:cNvPr>
          <p:cNvSpPr txBox="1"/>
          <p:nvPr/>
        </p:nvSpPr>
        <p:spPr>
          <a:xfrm>
            <a:off x="1781654" y="1590494"/>
            <a:ext cx="9925799" cy="3316014"/>
          </a:xfrm>
          <a:prstGeom prst="rect">
            <a:avLst/>
          </a:prstGeom>
          <a:solidFill>
            <a:schemeClr val="accent2">
              <a:lumMod val="40000"/>
              <a:lumOff val="60000"/>
            </a:schemeClr>
          </a:solidFill>
        </p:spPr>
        <p:txBody>
          <a:bodyPr wrap="square" lIns="180000" tIns="0" rIns="180000" bIns="180000">
            <a:spAutoFit/>
          </a:bodyPr>
          <a:lstStyle/>
          <a:p>
            <a:pPr algn="just">
              <a:lnSpc>
                <a:spcPct val="150000"/>
              </a:lnSpc>
              <a:tabLst>
                <a:tab pos="252095" algn="l"/>
              </a:tabLst>
            </a:pPr>
            <a:r>
              <a:rPr lang="vi-VN" sz="3500" b="1">
                <a:solidFill>
                  <a:srgbClr val="C00000"/>
                </a:solidFill>
                <a:effectLst/>
                <a:latin typeface="Cambria" panose="02040503050406030204" pitchFamily="18" charset="0"/>
                <a:ea typeface="Times New Roman" panose="02020603050405020304" pitchFamily="18" charset="0"/>
              </a:rPr>
              <a:t>Luyện tập 1 </a:t>
            </a:r>
            <a:r>
              <a:rPr lang="en-US" sz="3500" b="1">
                <a:solidFill>
                  <a:srgbClr val="C00000"/>
                </a:solidFill>
                <a:effectLst/>
                <a:latin typeface="Cambria" panose="02040503050406030204" pitchFamily="18" charset="0"/>
                <a:ea typeface="Times New Roman" panose="02020603050405020304" pitchFamily="18" charset="0"/>
              </a:rPr>
              <a:t>(</a:t>
            </a:r>
            <a:r>
              <a:rPr lang="vi-VN" sz="3500" b="1">
                <a:solidFill>
                  <a:srgbClr val="C00000"/>
                </a:solidFill>
                <a:effectLst/>
                <a:latin typeface="Cambria" panose="02040503050406030204" pitchFamily="18" charset="0"/>
                <a:ea typeface="Times New Roman" panose="02020603050405020304" pitchFamily="18" charset="0"/>
              </a:rPr>
              <a:t>trang 52</a:t>
            </a:r>
            <a:r>
              <a:rPr lang="en-US" sz="3500" b="1">
                <a:solidFill>
                  <a:srgbClr val="C00000"/>
                </a:solidFill>
                <a:effectLst/>
                <a:latin typeface="Cambria" panose="02040503050406030204" pitchFamily="18" charset="0"/>
                <a:ea typeface="Times New Roman" panose="02020603050405020304" pitchFamily="18" charset="0"/>
              </a:rPr>
              <a:t>)</a:t>
            </a:r>
            <a:r>
              <a:rPr lang="vi-VN" sz="3500" b="1">
                <a:solidFill>
                  <a:srgbClr val="C00000"/>
                </a:solidFill>
                <a:effectLst/>
                <a:latin typeface="Cambria" panose="02040503050406030204" pitchFamily="18" charset="0"/>
                <a:ea typeface="Times New Roman" panose="02020603050405020304" pitchFamily="18" charset="0"/>
              </a:rPr>
              <a:t>:</a:t>
            </a:r>
            <a:r>
              <a:rPr lang="vi-VN" sz="3500">
                <a:solidFill>
                  <a:srgbClr val="C00000"/>
                </a:solidFill>
                <a:effectLst/>
                <a:latin typeface="Cambria" panose="02040503050406030204" pitchFamily="18" charset="0"/>
                <a:ea typeface="Times New Roman" panose="02020603050405020304" pitchFamily="18" charset="0"/>
              </a:rPr>
              <a:t> </a:t>
            </a:r>
            <a:r>
              <a:rPr lang="vi-VN" sz="3500">
                <a:solidFill>
                  <a:srgbClr val="000000"/>
                </a:solidFill>
                <a:effectLst/>
                <a:latin typeface="Cambria" panose="02040503050406030204" pitchFamily="18" charset="0"/>
                <a:ea typeface="Times New Roman" panose="02020603050405020304" pitchFamily="18" charset="0"/>
              </a:rPr>
              <a:t>Quản lí điểm chỉ là một ứng dụng quản lí trong trường học. Hãy tìm thêm các nhu cầu quản lí khác trong nhà trường và chỉ ra hoạt động quản lí đó cần những dữ liệu nào.</a:t>
            </a:r>
            <a:endParaRPr lang="vi-VN" sz="3500">
              <a:effectLst/>
              <a:latin typeface="Times New Roman" panose="02020603050405020304" pitchFamily="18" charset="0"/>
              <a:ea typeface="Times New Roman" panose="02020603050405020304" pitchFamily="18" charset="0"/>
            </a:endParaRPr>
          </a:p>
        </p:txBody>
      </p:sp>
      <p:pic>
        <p:nvPicPr>
          <p:cNvPr id="2" name="Picture 1">
            <a:extLst>
              <a:ext uri="{FF2B5EF4-FFF2-40B4-BE49-F238E27FC236}">
                <a16:creationId xmlns:a16="http://schemas.microsoft.com/office/drawing/2014/main" id="{87CD7985-BA1F-3361-DA25-DF3E587F8716}"/>
              </a:ext>
            </a:extLst>
          </p:cNvPr>
          <p:cNvPicPr>
            <a:picLocks noChangeAspect="1"/>
          </p:cNvPicPr>
          <p:nvPr/>
        </p:nvPicPr>
        <p:blipFill>
          <a:blip r:embed="rId2"/>
          <a:stretch>
            <a:fillRect/>
          </a:stretch>
        </p:blipFill>
        <p:spPr>
          <a:xfrm>
            <a:off x="342109" y="152844"/>
            <a:ext cx="1439545" cy="1439545"/>
          </a:xfrm>
          <a:prstGeom prst="rect">
            <a:avLst/>
          </a:prstGeom>
        </p:spPr>
      </p:pic>
    </p:spTree>
    <p:extLst>
      <p:ext uri="{BB962C8B-B14F-4D97-AF65-F5344CB8AC3E}">
        <p14:creationId xmlns:p14="http://schemas.microsoft.com/office/powerpoint/2010/main" val="1809112733"/>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F8DFB53-FF31-4C9D-279B-29976BC43069}"/>
              </a:ext>
            </a:extLst>
          </p:cNvPr>
          <p:cNvSpPr txBox="1"/>
          <p:nvPr/>
        </p:nvSpPr>
        <p:spPr>
          <a:xfrm>
            <a:off x="518474" y="-24004"/>
            <a:ext cx="11133055" cy="6323591"/>
          </a:xfrm>
          <a:prstGeom prst="rect">
            <a:avLst/>
          </a:prstGeom>
          <a:noFill/>
        </p:spPr>
        <p:txBody>
          <a:bodyPr wrap="square">
            <a:spAutoFit/>
          </a:bodyPr>
          <a:lstStyle/>
          <a:p>
            <a:pPr algn="ctr">
              <a:lnSpc>
                <a:spcPct val="130000"/>
              </a:lnSpc>
              <a:tabLst>
                <a:tab pos="252095" algn="l"/>
              </a:tabLst>
            </a:pPr>
            <a:r>
              <a:rPr lang="en-US" sz="3500" b="1" u="sng">
                <a:solidFill>
                  <a:srgbClr val="C00000"/>
                </a:solidFill>
                <a:effectLst/>
                <a:latin typeface="Cambria" panose="02040503050406030204" pitchFamily="18" charset="0"/>
                <a:ea typeface="Times New Roman" panose="02020603050405020304" pitchFamily="18" charset="0"/>
              </a:rPr>
              <a:t>Gợi ý trả lời</a:t>
            </a:r>
            <a:r>
              <a:rPr lang="en-US" sz="3500" b="1">
                <a:solidFill>
                  <a:srgbClr val="C00000"/>
                </a:solidFill>
                <a:effectLst/>
                <a:latin typeface="Cambria" panose="02040503050406030204" pitchFamily="18" charset="0"/>
                <a:ea typeface="Times New Roman" panose="02020603050405020304" pitchFamily="18" charset="0"/>
              </a:rPr>
              <a:t>:</a:t>
            </a:r>
            <a:endParaRPr lang="vi-VN" sz="3500">
              <a:effectLst/>
              <a:latin typeface="Times New Roman" panose="02020603050405020304" pitchFamily="18" charset="0"/>
              <a:ea typeface="Times New Roman" panose="02020603050405020304" pitchFamily="18" charset="0"/>
            </a:endParaRPr>
          </a:p>
          <a:p>
            <a:pPr algn="just">
              <a:lnSpc>
                <a:spcPct val="130000"/>
              </a:lnSpc>
              <a:tabLst>
                <a:tab pos="252095" algn="l"/>
              </a:tabLst>
            </a:pPr>
            <a:r>
              <a:rPr lang="en-US" sz="3500">
                <a:solidFill>
                  <a:srgbClr val="000000"/>
                </a:solidFill>
                <a:effectLst/>
                <a:latin typeface="Cambria" panose="02040503050406030204" pitchFamily="18" charset="0"/>
                <a:ea typeface="Times New Roman" panose="02020603050405020304" pitchFamily="18" charset="0"/>
              </a:rPr>
              <a:t>Trong nhà trường ngoài quản lí điểm còn có nhu cầu quản lí khác như q</a:t>
            </a:r>
            <a:r>
              <a:rPr lang="vi-VN" sz="3500">
                <a:solidFill>
                  <a:srgbClr val="000000"/>
                </a:solidFill>
                <a:effectLst/>
                <a:latin typeface="Cambria" panose="02040503050406030204" pitchFamily="18" charset="0"/>
                <a:ea typeface="Times New Roman" panose="02020603050405020304" pitchFamily="18" charset="0"/>
              </a:rPr>
              <a:t>uản lí thông tin học sinh</a:t>
            </a:r>
            <a:r>
              <a:rPr lang="en-US" sz="3500">
                <a:solidFill>
                  <a:srgbClr val="000000"/>
                </a:solidFill>
                <a:effectLst/>
                <a:latin typeface="Cambria" panose="02040503050406030204" pitchFamily="18" charset="0"/>
                <a:ea typeface="Times New Roman" panose="02020603050405020304" pitchFamily="18" charset="0"/>
              </a:rPr>
              <a:t>.</a:t>
            </a:r>
            <a:endParaRPr lang="vi-VN" sz="3500">
              <a:effectLst/>
              <a:latin typeface="Times New Roman" panose="02020603050405020304" pitchFamily="18" charset="0"/>
              <a:ea typeface="Times New Roman" panose="02020603050405020304" pitchFamily="18" charset="0"/>
            </a:endParaRPr>
          </a:p>
          <a:p>
            <a:pPr algn="just">
              <a:lnSpc>
                <a:spcPct val="130000"/>
              </a:lnSpc>
              <a:tabLst>
                <a:tab pos="252095" algn="l"/>
              </a:tabLst>
            </a:pPr>
            <a:r>
              <a:rPr lang="vi-VN" sz="3500">
                <a:solidFill>
                  <a:srgbClr val="000000"/>
                </a:solidFill>
                <a:effectLst/>
                <a:latin typeface="Cambria" panose="02040503050406030204" pitchFamily="18" charset="0"/>
                <a:ea typeface="Times New Roman" panose="02020603050405020304" pitchFamily="18" charset="0"/>
              </a:rPr>
              <a:t>Hoạt động quản lí </a:t>
            </a:r>
            <a:r>
              <a:rPr lang="en-US" sz="3500">
                <a:solidFill>
                  <a:srgbClr val="000000"/>
                </a:solidFill>
                <a:effectLst/>
                <a:latin typeface="Cambria" panose="02040503050406030204" pitchFamily="18" charset="0"/>
                <a:ea typeface="Times New Roman" panose="02020603050405020304" pitchFamily="18" charset="0"/>
              </a:rPr>
              <a:t>thông tin </a:t>
            </a:r>
            <a:r>
              <a:rPr lang="vi-VN" sz="3500">
                <a:solidFill>
                  <a:srgbClr val="000000"/>
                </a:solidFill>
                <a:effectLst/>
                <a:latin typeface="Cambria" panose="02040503050406030204" pitchFamily="18" charset="0"/>
                <a:ea typeface="Times New Roman" panose="02020603050405020304" pitchFamily="18" charset="0"/>
              </a:rPr>
              <a:t>học sinh cần những dữ liệu</a:t>
            </a:r>
            <a:r>
              <a:rPr lang="en-US" sz="3500">
                <a:solidFill>
                  <a:srgbClr val="000000"/>
                </a:solidFill>
                <a:effectLst/>
                <a:latin typeface="Cambria" panose="02040503050406030204" pitchFamily="18" charset="0"/>
                <a:ea typeface="Times New Roman" panose="02020603050405020304" pitchFamily="18" charset="0"/>
              </a:rPr>
              <a:t> sau</a:t>
            </a:r>
            <a:r>
              <a:rPr lang="vi-VN" sz="3500">
                <a:solidFill>
                  <a:srgbClr val="000000"/>
                </a:solidFill>
                <a:effectLst/>
                <a:latin typeface="Cambria" panose="02040503050406030204" pitchFamily="18" charset="0"/>
                <a:ea typeface="Times New Roman" panose="02020603050405020304" pitchFamily="18" charset="0"/>
              </a:rPr>
              <a:t>:</a:t>
            </a:r>
            <a:endParaRPr lang="vi-VN" sz="3500">
              <a:effectLst/>
              <a:latin typeface="Times New Roman" panose="02020603050405020304" pitchFamily="18" charset="0"/>
              <a:ea typeface="Times New Roman" panose="02020603050405020304" pitchFamily="18" charset="0"/>
            </a:endParaRPr>
          </a:p>
          <a:p>
            <a:pPr algn="just">
              <a:lnSpc>
                <a:spcPct val="130000"/>
              </a:lnSpc>
              <a:tabLst>
                <a:tab pos="252095" algn="l"/>
              </a:tabLst>
            </a:pPr>
            <a:r>
              <a:rPr lang="vi-VN" sz="3500">
                <a:solidFill>
                  <a:srgbClr val="000000"/>
                </a:solidFill>
                <a:effectLst/>
                <a:latin typeface="Cambria" panose="02040503050406030204" pitchFamily="18" charset="0"/>
                <a:ea typeface="Times New Roman" panose="02020603050405020304" pitchFamily="18" charset="0"/>
              </a:rPr>
              <a:t>	- </a:t>
            </a:r>
            <a:r>
              <a:rPr lang="en-US" sz="3500">
                <a:solidFill>
                  <a:srgbClr val="000000"/>
                </a:solidFill>
                <a:effectLst/>
                <a:latin typeface="Cambria" panose="02040503050406030204" pitchFamily="18" charset="0"/>
                <a:ea typeface="Times New Roman" panose="02020603050405020304" pitchFamily="18" charset="0"/>
              </a:rPr>
              <a:t>Họ t</a:t>
            </a:r>
            <a:r>
              <a:rPr lang="vi-VN" sz="3500">
                <a:solidFill>
                  <a:srgbClr val="000000"/>
                </a:solidFill>
                <a:effectLst/>
                <a:latin typeface="Cambria" panose="02040503050406030204" pitchFamily="18" charset="0"/>
                <a:ea typeface="Times New Roman" panose="02020603050405020304" pitchFamily="18" charset="0"/>
              </a:rPr>
              <a:t>ên</a:t>
            </a:r>
            <a:r>
              <a:rPr lang="en-US" sz="3500">
                <a:solidFill>
                  <a:srgbClr val="000000"/>
                </a:solidFill>
                <a:effectLst/>
                <a:latin typeface="Cambria" panose="02040503050406030204" pitchFamily="18" charset="0"/>
                <a:ea typeface="Times New Roman" panose="02020603050405020304" pitchFamily="18" charset="0"/>
              </a:rPr>
              <a:t> học sinh.</a:t>
            </a:r>
            <a:endParaRPr lang="vi-VN" sz="3500">
              <a:effectLst/>
              <a:latin typeface="Times New Roman" panose="02020603050405020304" pitchFamily="18" charset="0"/>
              <a:ea typeface="Times New Roman" panose="02020603050405020304" pitchFamily="18" charset="0"/>
            </a:endParaRPr>
          </a:p>
          <a:p>
            <a:pPr algn="just">
              <a:lnSpc>
                <a:spcPct val="130000"/>
              </a:lnSpc>
              <a:tabLst>
                <a:tab pos="252095" algn="l"/>
              </a:tabLst>
            </a:pPr>
            <a:r>
              <a:rPr lang="vi-VN" sz="3500">
                <a:solidFill>
                  <a:srgbClr val="000000"/>
                </a:solidFill>
                <a:effectLst/>
                <a:latin typeface="Cambria" panose="02040503050406030204" pitchFamily="18" charset="0"/>
                <a:ea typeface="Times New Roman" panose="02020603050405020304" pitchFamily="18" charset="0"/>
              </a:rPr>
              <a:t>	- Địa chỉ</a:t>
            </a:r>
            <a:r>
              <a:rPr lang="en-US" sz="3500">
                <a:solidFill>
                  <a:srgbClr val="000000"/>
                </a:solidFill>
                <a:effectLst/>
                <a:latin typeface="Cambria" panose="02040503050406030204" pitchFamily="18" charset="0"/>
                <a:ea typeface="Times New Roman" panose="02020603050405020304" pitchFamily="18" charset="0"/>
              </a:rPr>
              <a:t>.</a:t>
            </a:r>
            <a:endParaRPr lang="vi-VN" sz="3500">
              <a:effectLst/>
              <a:latin typeface="Times New Roman" panose="02020603050405020304" pitchFamily="18" charset="0"/>
              <a:ea typeface="Times New Roman" panose="02020603050405020304" pitchFamily="18" charset="0"/>
            </a:endParaRPr>
          </a:p>
          <a:p>
            <a:pPr algn="just">
              <a:lnSpc>
                <a:spcPct val="130000"/>
              </a:lnSpc>
              <a:tabLst>
                <a:tab pos="252095" algn="l"/>
              </a:tabLst>
            </a:pPr>
            <a:r>
              <a:rPr lang="vi-VN" sz="3500">
                <a:solidFill>
                  <a:srgbClr val="000000"/>
                </a:solidFill>
                <a:effectLst/>
                <a:latin typeface="Cambria" panose="02040503050406030204" pitchFamily="18" charset="0"/>
                <a:ea typeface="Times New Roman" panose="02020603050405020304" pitchFamily="18" charset="0"/>
              </a:rPr>
              <a:t>	- SĐT học sinh, SĐT của phụ huynh</a:t>
            </a:r>
            <a:r>
              <a:rPr lang="en-US" sz="3500">
                <a:solidFill>
                  <a:srgbClr val="000000"/>
                </a:solidFill>
                <a:effectLst/>
                <a:latin typeface="Cambria" panose="02040503050406030204" pitchFamily="18" charset="0"/>
                <a:ea typeface="Times New Roman" panose="02020603050405020304" pitchFamily="18" charset="0"/>
              </a:rPr>
              <a:t>.</a:t>
            </a:r>
            <a:endParaRPr lang="vi-VN" sz="3500">
              <a:effectLst/>
              <a:latin typeface="Times New Roman" panose="02020603050405020304" pitchFamily="18" charset="0"/>
              <a:ea typeface="Times New Roman" panose="02020603050405020304" pitchFamily="18" charset="0"/>
            </a:endParaRPr>
          </a:p>
          <a:p>
            <a:pPr algn="just">
              <a:lnSpc>
                <a:spcPct val="130000"/>
              </a:lnSpc>
              <a:tabLst>
                <a:tab pos="252095" algn="l"/>
              </a:tabLst>
            </a:pPr>
            <a:r>
              <a:rPr lang="vi-VN" sz="3500">
                <a:solidFill>
                  <a:srgbClr val="000000"/>
                </a:solidFill>
                <a:effectLst/>
                <a:latin typeface="Cambria" panose="02040503050406030204" pitchFamily="18" charset="0"/>
                <a:ea typeface="Times New Roman" panose="02020603050405020304" pitchFamily="18" charset="0"/>
              </a:rPr>
              <a:t>	- Thông tin họ tên, nghề nghiệp của phụ huynh.</a:t>
            </a:r>
            <a:endParaRPr lang="vi-VN" sz="35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8819488"/>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166357-CC51-E317-E672-12509611CE49}"/>
              </a:ext>
            </a:extLst>
          </p:cNvPr>
          <p:cNvSpPr txBox="1"/>
          <p:nvPr/>
        </p:nvSpPr>
        <p:spPr>
          <a:xfrm>
            <a:off x="1781653" y="1593164"/>
            <a:ext cx="9879303" cy="3279662"/>
          </a:xfrm>
          <a:prstGeom prst="rect">
            <a:avLst/>
          </a:prstGeom>
          <a:solidFill>
            <a:schemeClr val="accent2">
              <a:lumMod val="40000"/>
              <a:lumOff val="60000"/>
            </a:schemeClr>
          </a:solidFill>
        </p:spPr>
        <p:txBody>
          <a:bodyPr wrap="square" lIns="180000" tIns="0" rIns="180000" bIns="144000">
            <a:spAutoFit/>
          </a:bodyPr>
          <a:lstStyle/>
          <a:p>
            <a:pPr algn="just">
              <a:lnSpc>
                <a:spcPct val="150000"/>
              </a:lnSpc>
              <a:tabLst>
                <a:tab pos="252095" algn="l"/>
              </a:tabLst>
            </a:pPr>
            <a:r>
              <a:rPr lang="vi-VN" sz="3500" b="1">
                <a:solidFill>
                  <a:srgbClr val="C00000"/>
                </a:solidFill>
                <a:effectLst/>
                <a:latin typeface="Cambria" panose="02040503050406030204" pitchFamily="18" charset="0"/>
                <a:ea typeface="Times New Roman" panose="02020603050405020304" pitchFamily="18" charset="0"/>
              </a:rPr>
              <a:t>Luyện tập 2 </a:t>
            </a:r>
            <a:r>
              <a:rPr lang="en-US" sz="3500" b="1">
                <a:solidFill>
                  <a:srgbClr val="C00000"/>
                </a:solidFill>
                <a:effectLst/>
                <a:latin typeface="Cambria" panose="02040503050406030204" pitchFamily="18" charset="0"/>
                <a:ea typeface="Times New Roman" panose="02020603050405020304" pitchFamily="18" charset="0"/>
              </a:rPr>
              <a:t>(</a:t>
            </a:r>
            <a:r>
              <a:rPr lang="vi-VN" sz="3500" b="1">
                <a:solidFill>
                  <a:srgbClr val="C00000"/>
                </a:solidFill>
                <a:effectLst/>
                <a:latin typeface="Cambria" panose="02040503050406030204" pitchFamily="18" charset="0"/>
                <a:ea typeface="Times New Roman" panose="02020603050405020304" pitchFamily="18" charset="0"/>
              </a:rPr>
              <a:t>trang 52</a:t>
            </a:r>
            <a:r>
              <a:rPr lang="en-US" sz="3500" b="1">
                <a:solidFill>
                  <a:srgbClr val="C00000"/>
                </a:solidFill>
                <a:effectLst/>
                <a:latin typeface="Cambria" panose="02040503050406030204" pitchFamily="18" charset="0"/>
                <a:ea typeface="Times New Roman" panose="02020603050405020304" pitchFamily="18" charset="0"/>
              </a:rPr>
              <a:t>)</a:t>
            </a:r>
            <a:r>
              <a:rPr lang="vi-VN" sz="3500" b="1">
                <a:solidFill>
                  <a:srgbClr val="C00000"/>
                </a:solidFill>
                <a:effectLst/>
                <a:latin typeface="Cambria" panose="02040503050406030204" pitchFamily="18" charset="0"/>
                <a:ea typeface="Times New Roman" panose="02020603050405020304" pitchFamily="18" charset="0"/>
              </a:rPr>
              <a:t>:</a:t>
            </a:r>
            <a:r>
              <a:rPr lang="vi-VN" sz="3500">
                <a:solidFill>
                  <a:srgbClr val="C00000"/>
                </a:solidFill>
                <a:effectLst/>
                <a:latin typeface="Cambria" panose="02040503050406030204" pitchFamily="18" charset="0"/>
                <a:ea typeface="Times New Roman" panose="02020603050405020304" pitchFamily="18" charset="0"/>
              </a:rPr>
              <a:t> </a:t>
            </a:r>
            <a:r>
              <a:rPr lang="vi-VN" sz="3500">
                <a:solidFill>
                  <a:srgbClr val="000000"/>
                </a:solidFill>
                <a:effectLst/>
                <a:latin typeface="Cambria" panose="02040503050406030204" pitchFamily="18" charset="0"/>
                <a:ea typeface="Times New Roman" panose="02020603050405020304" pitchFamily="18" charset="0"/>
              </a:rPr>
              <a:t>Người ta thường nói, ở bất cứ nơi nào có một tổ chức là nơi ấy có nhu cầu quản lí. Hãy kể tên một vài bài toán quản lí mà em biết.</a:t>
            </a:r>
            <a:endParaRPr lang="vi-VN" sz="3500">
              <a:effectLst/>
              <a:latin typeface="Times New Roman" panose="02020603050405020304" pitchFamily="18" charset="0"/>
              <a:ea typeface="Times New Roman" panose="02020603050405020304" pitchFamily="18" charset="0"/>
            </a:endParaRPr>
          </a:p>
        </p:txBody>
      </p:sp>
      <p:pic>
        <p:nvPicPr>
          <p:cNvPr id="2" name="Picture 1">
            <a:extLst>
              <a:ext uri="{FF2B5EF4-FFF2-40B4-BE49-F238E27FC236}">
                <a16:creationId xmlns:a16="http://schemas.microsoft.com/office/drawing/2014/main" id="{9E5CE99A-5547-2B04-596C-8E8C87E8655E}"/>
              </a:ext>
            </a:extLst>
          </p:cNvPr>
          <p:cNvPicPr>
            <a:picLocks noChangeAspect="1"/>
          </p:cNvPicPr>
          <p:nvPr/>
        </p:nvPicPr>
        <p:blipFill>
          <a:blip r:embed="rId2"/>
          <a:stretch>
            <a:fillRect/>
          </a:stretch>
        </p:blipFill>
        <p:spPr>
          <a:xfrm>
            <a:off x="342109" y="152844"/>
            <a:ext cx="1439545" cy="1439545"/>
          </a:xfrm>
          <a:prstGeom prst="rect">
            <a:avLst/>
          </a:prstGeom>
        </p:spPr>
      </p:pic>
    </p:spTree>
    <p:extLst>
      <p:ext uri="{BB962C8B-B14F-4D97-AF65-F5344CB8AC3E}">
        <p14:creationId xmlns:p14="http://schemas.microsoft.com/office/powerpoint/2010/main" val="1045034752"/>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99B2C7-92AB-BF24-66FD-78011719C38F}"/>
              </a:ext>
            </a:extLst>
          </p:cNvPr>
          <p:cNvSpPr txBox="1"/>
          <p:nvPr/>
        </p:nvSpPr>
        <p:spPr>
          <a:xfrm>
            <a:off x="1684898" y="935406"/>
            <a:ext cx="8101134" cy="4034502"/>
          </a:xfrm>
          <a:prstGeom prst="rect">
            <a:avLst/>
          </a:prstGeom>
          <a:noFill/>
        </p:spPr>
        <p:txBody>
          <a:bodyPr wrap="square">
            <a:spAutoFit/>
          </a:bodyPr>
          <a:lstStyle/>
          <a:p>
            <a:pPr>
              <a:lnSpc>
                <a:spcPct val="150000"/>
              </a:lnSpc>
              <a:tabLst>
                <a:tab pos="252095" algn="l"/>
              </a:tabLst>
            </a:pPr>
            <a:r>
              <a:rPr lang="en-US" sz="3500" b="1" u="sng">
                <a:solidFill>
                  <a:srgbClr val="C00000"/>
                </a:solidFill>
                <a:effectLst/>
                <a:latin typeface="Cambria" panose="02040503050406030204" pitchFamily="18" charset="0"/>
                <a:ea typeface="Times New Roman" panose="02020603050405020304" pitchFamily="18" charset="0"/>
              </a:rPr>
              <a:t>Gợi ý trả lời</a:t>
            </a:r>
            <a:r>
              <a:rPr lang="en-US" sz="3500" b="1">
                <a:solidFill>
                  <a:srgbClr val="C00000"/>
                </a:solidFill>
                <a:effectLst/>
                <a:latin typeface="Cambria" panose="02040503050406030204" pitchFamily="18" charset="0"/>
                <a:ea typeface="Times New Roman" panose="02020603050405020304" pitchFamily="18" charset="0"/>
              </a:rPr>
              <a:t>:</a:t>
            </a:r>
            <a:endParaRPr lang="vi-VN" sz="3500" b="1">
              <a:effectLst/>
              <a:latin typeface="Times New Roman" panose="02020603050405020304" pitchFamily="18" charset="0"/>
              <a:ea typeface="Times New Roman" panose="02020603050405020304" pitchFamily="18" charset="0"/>
            </a:endParaRPr>
          </a:p>
          <a:p>
            <a:pPr algn="just">
              <a:lnSpc>
                <a:spcPct val="150000"/>
              </a:lnSpc>
              <a:tabLst>
                <a:tab pos="252095" algn="l"/>
              </a:tabLst>
            </a:pPr>
            <a:r>
              <a:rPr lang="vi-VN" sz="3500">
                <a:solidFill>
                  <a:srgbClr val="000000"/>
                </a:solidFill>
                <a:effectLst/>
                <a:latin typeface="Cambria" panose="02040503050406030204" pitchFamily="18" charset="0"/>
                <a:ea typeface="Times New Roman" panose="02020603050405020304" pitchFamily="18" charset="0"/>
              </a:rPr>
              <a:t>Một </a:t>
            </a:r>
            <a:r>
              <a:rPr lang="en-US" sz="3500">
                <a:solidFill>
                  <a:srgbClr val="000000"/>
                </a:solidFill>
                <a:effectLst/>
                <a:latin typeface="Cambria" panose="02040503050406030204" pitchFamily="18" charset="0"/>
                <a:ea typeface="Times New Roman" panose="02020603050405020304" pitchFamily="18" charset="0"/>
              </a:rPr>
              <a:t>vài </a:t>
            </a:r>
            <a:r>
              <a:rPr lang="vi-VN" sz="3500">
                <a:solidFill>
                  <a:srgbClr val="000000"/>
                </a:solidFill>
                <a:effectLst/>
                <a:latin typeface="Cambria" panose="02040503050406030204" pitchFamily="18" charset="0"/>
                <a:ea typeface="Times New Roman" panose="02020603050405020304" pitchFamily="18" charset="0"/>
              </a:rPr>
              <a:t>bài toán quản lí</a:t>
            </a:r>
            <a:r>
              <a:rPr lang="en-US" sz="3500">
                <a:solidFill>
                  <a:srgbClr val="000000"/>
                </a:solidFill>
                <a:effectLst/>
                <a:latin typeface="Cambria" panose="02040503050406030204" pitchFamily="18" charset="0"/>
                <a:ea typeface="Times New Roman" panose="02020603050405020304" pitchFamily="18" charset="0"/>
              </a:rPr>
              <a:t> mà em biết như</a:t>
            </a:r>
            <a:r>
              <a:rPr lang="vi-VN" sz="3500">
                <a:solidFill>
                  <a:srgbClr val="000000"/>
                </a:solidFill>
                <a:effectLst/>
                <a:latin typeface="Cambria" panose="02040503050406030204" pitchFamily="18" charset="0"/>
                <a:ea typeface="Times New Roman" panose="02020603050405020304" pitchFamily="18" charset="0"/>
              </a:rPr>
              <a:t>:</a:t>
            </a:r>
            <a:endParaRPr lang="vi-VN" sz="3500">
              <a:effectLst/>
              <a:latin typeface="Times New Roman" panose="02020603050405020304" pitchFamily="18" charset="0"/>
              <a:ea typeface="Times New Roman" panose="02020603050405020304" pitchFamily="18" charset="0"/>
            </a:endParaRPr>
          </a:p>
          <a:p>
            <a:pPr algn="just">
              <a:lnSpc>
                <a:spcPct val="150000"/>
              </a:lnSpc>
              <a:tabLst>
                <a:tab pos="252095" algn="l"/>
              </a:tabLst>
            </a:pPr>
            <a:r>
              <a:rPr lang="vi-VN" sz="3500">
                <a:solidFill>
                  <a:srgbClr val="000000"/>
                </a:solidFill>
                <a:effectLst/>
                <a:latin typeface="Cambria" panose="02040503050406030204" pitchFamily="18" charset="0"/>
                <a:ea typeface="Times New Roman" panose="02020603050405020304" pitchFamily="18" charset="0"/>
              </a:rPr>
              <a:t>	</a:t>
            </a:r>
            <a:r>
              <a:rPr lang="en-US" sz="3500">
                <a:solidFill>
                  <a:srgbClr val="000000"/>
                </a:solidFill>
                <a:effectLst/>
                <a:latin typeface="Cambria" panose="02040503050406030204" pitchFamily="18" charset="0"/>
                <a:ea typeface="Times New Roman" panose="02020603050405020304" pitchFamily="18" charset="0"/>
              </a:rPr>
              <a:t>- </a:t>
            </a:r>
            <a:r>
              <a:rPr lang="vi-VN" sz="3500">
                <a:solidFill>
                  <a:srgbClr val="000000"/>
                </a:solidFill>
                <a:effectLst/>
                <a:latin typeface="Cambria" panose="02040503050406030204" pitchFamily="18" charset="0"/>
                <a:ea typeface="Times New Roman" panose="02020603050405020304" pitchFamily="18" charset="0"/>
              </a:rPr>
              <a:t>Quản lí tài chính</a:t>
            </a:r>
            <a:r>
              <a:rPr lang="en-US" sz="3500">
                <a:solidFill>
                  <a:srgbClr val="000000"/>
                </a:solidFill>
                <a:effectLst/>
                <a:latin typeface="Cambria" panose="02040503050406030204" pitchFamily="18" charset="0"/>
                <a:ea typeface="Times New Roman" panose="02020603050405020304" pitchFamily="18" charset="0"/>
              </a:rPr>
              <a:t>.</a:t>
            </a:r>
            <a:endParaRPr lang="vi-VN" sz="3500">
              <a:effectLst/>
              <a:latin typeface="Times New Roman" panose="02020603050405020304" pitchFamily="18" charset="0"/>
              <a:ea typeface="Times New Roman" panose="02020603050405020304" pitchFamily="18" charset="0"/>
            </a:endParaRPr>
          </a:p>
          <a:p>
            <a:pPr algn="just">
              <a:lnSpc>
                <a:spcPct val="150000"/>
              </a:lnSpc>
              <a:tabLst>
                <a:tab pos="252095" algn="l"/>
              </a:tabLst>
            </a:pPr>
            <a:r>
              <a:rPr lang="vi-VN" sz="3500">
                <a:solidFill>
                  <a:srgbClr val="000000"/>
                </a:solidFill>
                <a:effectLst/>
                <a:latin typeface="Cambria" panose="02040503050406030204" pitchFamily="18" charset="0"/>
                <a:ea typeface="Times New Roman" panose="02020603050405020304" pitchFamily="18" charset="0"/>
              </a:rPr>
              <a:t>	</a:t>
            </a:r>
            <a:r>
              <a:rPr lang="en-US" sz="3500">
                <a:solidFill>
                  <a:srgbClr val="000000"/>
                </a:solidFill>
                <a:effectLst/>
                <a:latin typeface="Cambria" panose="02040503050406030204" pitchFamily="18" charset="0"/>
                <a:ea typeface="Times New Roman" panose="02020603050405020304" pitchFamily="18" charset="0"/>
              </a:rPr>
              <a:t>- </a:t>
            </a:r>
            <a:r>
              <a:rPr lang="vi-VN" sz="3500">
                <a:solidFill>
                  <a:srgbClr val="000000"/>
                </a:solidFill>
                <a:effectLst/>
                <a:latin typeface="Cambria" panose="02040503050406030204" pitchFamily="18" charset="0"/>
                <a:ea typeface="Times New Roman" panose="02020603050405020304" pitchFamily="18" charset="0"/>
              </a:rPr>
              <a:t>Quản lí nhân </a:t>
            </a:r>
            <a:r>
              <a:rPr lang="en-US" sz="3500">
                <a:solidFill>
                  <a:srgbClr val="000000"/>
                </a:solidFill>
                <a:effectLst/>
                <a:latin typeface="Cambria" panose="02040503050406030204" pitchFamily="18" charset="0"/>
                <a:ea typeface="Times New Roman" panose="02020603050405020304" pitchFamily="18" charset="0"/>
              </a:rPr>
              <a:t>viên.</a:t>
            </a:r>
            <a:endParaRPr lang="vi-VN" sz="3500">
              <a:effectLst/>
              <a:latin typeface="Times New Roman" panose="02020603050405020304" pitchFamily="18" charset="0"/>
              <a:ea typeface="Times New Roman" panose="02020603050405020304" pitchFamily="18" charset="0"/>
            </a:endParaRPr>
          </a:p>
          <a:p>
            <a:pPr algn="just">
              <a:lnSpc>
                <a:spcPct val="150000"/>
              </a:lnSpc>
              <a:tabLst>
                <a:tab pos="252095" algn="l"/>
              </a:tabLst>
            </a:pPr>
            <a:r>
              <a:rPr lang="vi-VN" sz="3500">
                <a:solidFill>
                  <a:srgbClr val="000000"/>
                </a:solidFill>
                <a:effectLst/>
                <a:latin typeface="Cambria" panose="02040503050406030204" pitchFamily="18" charset="0"/>
                <a:ea typeface="Times New Roman" panose="02020603050405020304" pitchFamily="18" charset="0"/>
              </a:rPr>
              <a:t>	</a:t>
            </a:r>
            <a:r>
              <a:rPr lang="en-US" sz="3500">
                <a:solidFill>
                  <a:srgbClr val="000000"/>
                </a:solidFill>
                <a:effectLst/>
                <a:latin typeface="Cambria" panose="02040503050406030204" pitchFamily="18" charset="0"/>
                <a:ea typeface="Times New Roman" panose="02020603050405020304" pitchFamily="18" charset="0"/>
              </a:rPr>
              <a:t>-</a:t>
            </a:r>
            <a:r>
              <a:rPr lang="vi-VN" sz="3500">
                <a:solidFill>
                  <a:srgbClr val="000000"/>
                </a:solidFill>
                <a:effectLst/>
                <a:latin typeface="Cambria" panose="02040503050406030204" pitchFamily="18" charset="0"/>
                <a:ea typeface="Times New Roman" panose="02020603050405020304" pitchFamily="18" charset="0"/>
              </a:rPr>
              <a:t> Quản lí khách hàng</a:t>
            </a:r>
            <a:r>
              <a:rPr lang="en-US" sz="3500">
                <a:solidFill>
                  <a:srgbClr val="000000"/>
                </a:solidFill>
                <a:effectLst/>
                <a:latin typeface="Cambria" panose="02040503050406030204" pitchFamily="18" charset="0"/>
                <a:ea typeface="Times New Roman" panose="02020603050405020304" pitchFamily="18" charset="0"/>
              </a:rPr>
              <a:t>.</a:t>
            </a:r>
            <a:endParaRPr lang="vi-VN" sz="35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51629080"/>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2195512" y="374200"/>
            <a:ext cx="7800975" cy="719455"/>
          </a:xfrm>
          <a:prstGeom prst="rect">
            <a:avLst/>
          </a:prstGeom>
        </p:spPr>
      </p:pic>
      <p:sp>
        <p:nvSpPr>
          <p:cNvPr id="4" name="TextBox 3">
            <a:extLst>
              <a:ext uri="{FF2B5EF4-FFF2-40B4-BE49-F238E27FC236}">
                <a16:creationId xmlns:a16="http://schemas.microsoft.com/office/drawing/2014/main" id="{4D0B10FE-9078-15D7-4E31-EA2EF0770DA4}"/>
              </a:ext>
            </a:extLst>
          </p:cNvPr>
          <p:cNvSpPr txBox="1"/>
          <p:nvPr/>
        </p:nvSpPr>
        <p:spPr>
          <a:xfrm>
            <a:off x="1510646" y="1088211"/>
            <a:ext cx="6094428" cy="813236"/>
          </a:xfrm>
          <a:prstGeom prst="rect">
            <a:avLst/>
          </a:prstGeom>
          <a:noFill/>
        </p:spPr>
        <p:txBody>
          <a:bodyPr wrap="square">
            <a:spAutoFit/>
          </a:bodyPr>
          <a:lstStyle/>
          <a:p>
            <a:pPr algn="just">
              <a:lnSpc>
                <a:spcPct val="150000"/>
              </a:lnSpc>
              <a:tabLst>
                <a:tab pos="252095" algn="l"/>
              </a:tabLst>
            </a:pPr>
            <a:r>
              <a:rPr lang="nl-NL" sz="3500" b="1">
                <a:solidFill>
                  <a:srgbClr val="00B0F0"/>
                </a:solidFill>
                <a:effectLst/>
                <a:latin typeface="Cambria" panose="02040503050406030204" pitchFamily="18" charset="0"/>
                <a:ea typeface="Times New Roman" panose="02020603050405020304" pitchFamily="18" charset="0"/>
                <a:cs typeface="Times New Roman" panose="02020603050405020304" pitchFamily="18" charset="0"/>
              </a:rPr>
              <a:t>1. CẬP NHẬT DỮ LIỆU</a:t>
            </a:r>
            <a:endParaRPr lang="vi-VN" sz="3500">
              <a:effectLst/>
              <a:latin typeface="Calibri" panose="020F0502020204030204" pitchFamily="34" charset="0"/>
              <a:ea typeface="Calibri" panose="020F0502020204030204" pitchFamily="34" charset="0"/>
            </a:endParaRPr>
          </a:p>
        </p:txBody>
      </p:sp>
      <p:sp>
        <p:nvSpPr>
          <p:cNvPr id="8" name="TextBox 7">
            <a:extLst>
              <a:ext uri="{FF2B5EF4-FFF2-40B4-BE49-F238E27FC236}">
                <a16:creationId xmlns:a16="http://schemas.microsoft.com/office/drawing/2014/main" id="{110EB5F5-2F83-2F88-2D10-76EDA565CB59}"/>
              </a:ext>
            </a:extLst>
          </p:cNvPr>
          <p:cNvSpPr txBox="1"/>
          <p:nvPr/>
        </p:nvSpPr>
        <p:spPr>
          <a:xfrm>
            <a:off x="1510646" y="1814076"/>
            <a:ext cx="10470822" cy="813236"/>
          </a:xfrm>
          <a:prstGeom prst="rect">
            <a:avLst/>
          </a:prstGeom>
          <a:noFill/>
        </p:spPr>
        <p:txBody>
          <a:bodyPr wrap="square">
            <a:spAutoFit/>
          </a:bodyPr>
          <a:lstStyle/>
          <a:p>
            <a:pPr algn="just">
              <a:lnSpc>
                <a:spcPct val="150000"/>
              </a:lnSpc>
              <a:tabLst>
                <a:tab pos="252095" algn="l"/>
              </a:tabLst>
            </a:pPr>
            <a:r>
              <a:rPr lang="nl-NL" sz="3500" b="1">
                <a:solidFill>
                  <a:srgbClr val="00B0F0"/>
                </a:solidFill>
                <a:effectLst/>
                <a:latin typeface="Cambria" panose="02040503050406030204" pitchFamily="18" charset="0"/>
                <a:ea typeface="Times New Roman" panose="02020603050405020304" pitchFamily="18" charset="0"/>
                <a:cs typeface="Times New Roman" panose="02020603050405020304" pitchFamily="18" charset="0"/>
              </a:rPr>
              <a:t>2. TRUY XUẤT DỮ LIỆU VÀ KHAI THÁC THÔNG TIN </a:t>
            </a:r>
            <a:endParaRPr lang="vi-VN" sz="3500">
              <a:effectLst/>
              <a:latin typeface="Calibri" panose="020F0502020204030204" pitchFamily="34" charset="0"/>
              <a:ea typeface="Calibri" panose="020F0502020204030204" pitchFamily="34" charset="0"/>
            </a:endParaRPr>
          </a:p>
        </p:txBody>
      </p:sp>
      <p:sp>
        <p:nvSpPr>
          <p:cNvPr id="11" name="TextBox 10">
            <a:extLst>
              <a:ext uri="{FF2B5EF4-FFF2-40B4-BE49-F238E27FC236}">
                <a16:creationId xmlns:a16="http://schemas.microsoft.com/office/drawing/2014/main" id="{51DA6151-CCF3-5798-1F31-0F2A52D79467}"/>
              </a:ext>
            </a:extLst>
          </p:cNvPr>
          <p:cNvSpPr txBox="1"/>
          <p:nvPr/>
        </p:nvSpPr>
        <p:spPr>
          <a:xfrm>
            <a:off x="1510646" y="2539941"/>
            <a:ext cx="9037948" cy="813236"/>
          </a:xfrm>
          <a:prstGeom prst="rect">
            <a:avLst/>
          </a:prstGeom>
          <a:noFill/>
        </p:spPr>
        <p:txBody>
          <a:bodyPr wrap="square">
            <a:spAutoFit/>
          </a:bodyPr>
          <a:lstStyle/>
          <a:p>
            <a:pPr algn="just">
              <a:lnSpc>
                <a:spcPct val="150000"/>
              </a:lnSpc>
              <a:tabLst>
                <a:tab pos="252095" algn="l"/>
              </a:tabLst>
            </a:pPr>
            <a:r>
              <a:rPr lang="nl-NL" sz="3500" b="1">
                <a:solidFill>
                  <a:srgbClr val="00B0F0"/>
                </a:solidFill>
                <a:effectLst/>
                <a:latin typeface="Cambria" panose="02040503050406030204" pitchFamily="18" charset="0"/>
                <a:ea typeface="Times New Roman" panose="02020603050405020304" pitchFamily="18" charset="0"/>
                <a:cs typeface="Times New Roman" panose="02020603050405020304" pitchFamily="18" charset="0"/>
              </a:rPr>
              <a:t>3. THU THẬP DỮ LIỆU TỰ ĐỘNG </a:t>
            </a:r>
            <a:endParaRPr lang="vi-VN" sz="35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64380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2383041" y="304800"/>
            <a:ext cx="6634480" cy="719455"/>
          </a:xfrm>
          <a:prstGeom prst="rect">
            <a:avLst/>
          </a:prstGeom>
        </p:spPr>
      </p:pic>
      <p:sp>
        <p:nvSpPr>
          <p:cNvPr id="2" name="TextBox 1"/>
          <p:cNvSpPr txBox="1"/>
          <p:nvPr/>
        </p:nvSpPr>
        <p:spPr>
          <a:xfrm>
            <a:off x="2328421" y="1295400"/>
            <a:ext cx="8286328" cy="1785104"/>
          </a:xfrm>
          <a:prstGeom prst="rect">
            <a:avLst/>
          </a:prstGeom>
          <a:noFill/>
        </p:spPr>
        <p:txBody>
          <a:bodyPr wrap="square" rtlCol="0">
            <a:spAutoFit/>
          </a:bodyPr>
          <a:lstStyle/>
          <a:p>
            <a:pPr>
              <a:spcBef>
                <a:spcPts val="600"/>
              </a:spcBef>
              <a:spcAft>
                <a:spcPts val="600"/>
              </a:spcAft>
            </a:pPr>
            <a:r>
              <a:rPr lang="en-US" sz="3000" b="1">
                <a:latin typeface="Tahoma" pitchFamily="34" charset="0"/>
                <a:ea typeface="Tahoma" pitchFamily="34" charset="0"/>
                <a:cs typeface="Tahoma" pitchFamily="34" charset="0"/>
              </a:rPr>
              <a:t>1. </a:t>
            </a:r>
            <a:r>
              <a:rPr lang="en-US" sz="3000" b="0">
                <a:latin typeface="Tahoma" pitchFamily="34" charset="0"/>
                <a:ea typeface="Tahoma" pitchFamily="34" charset="0"/>
                <a:cs typeface="Tahoma" pitchFamily="34" charset="0"/>
              </a:rPr>
              <a:t>Làm phần </a:t>
            </a:r>
            <a:r>
              <a:rPr lang="en-US" sz="3000" b="1">
                <a:latin typeface="Tahoma" pitchFamily="34" charset="0"/>
                <a:ea typeface="Tahoma" pitchFamily="34" charset="0"/>
                <a:cs typeface="Tahoma" pitchFamily="34" charset="0"/>
              </a:rPr>
              <a:t>VẬN DỤNG </a:t>
            </a:r>
            <a:r>
              <a:rPr lang="en-US" sz="3000" b="0">
                <a:latin typeface="Tahoma" pitchFamily="34" charset="0"/>
                <a:ea typeface="Tahoma" pitchFamily="34" charset="0"/>
                <a:cs typeface="Tahoma" pitchFamily="34" charset="0"/>
              </a:rPr>
              <a:t>(SGK trang 52) </a:t>
            </a:r>
          </a:p>
          <a:p>
            <a:pPr>
              <a:spcBef>
                <a:spcPts val="600"/>
              </a:spcBef>
              <a:spcAft>
                <a:spcPts val="600"/>
              </a:spcAft>
            </a:pPr>
            <a:r>
              <a:rPr lang="en-US" sz="3000" b="1">
                <a:latin typeface="Tahoma" pitchFamily="34" charset="0"/>
                <a:ea typeface="Tahoma" pitchFamily="34" charset="0"/>
                <a:cs typeface="Tahoma" pitchFamily="34" charset="0"/>
              </a:rPr>
              <a:t>2. </a:t>
            </a:r>
            <a:r>
              <a:rPr lang="en-US" sz="3000" b="0">
                <a:latin typeface="Tahoma" pitchFamily="34" charset="0"/>
                <a:ea typeface="Tahoma" pitchFamily="34" charset="0"/>
                <a:cs typeface="Tahoma" pitchFamily="34" charset="0"/>
              </a:rPr>
              <a:t>Xem tr</a:t>
            </a:r>
            <a:r>
              <a:rPr lang="vi-VN" sz="3000" b="0">
                <a:latin typeface="Tahoma" pitchFamily="34" charset="0"/>
                <a:ea typeface="Tahoma" pitchFamily="34" charset="0"/>
                <a:cs typeface="Tahoma" pitchFamily="34" charset="0"/>
              </a:rPr>
              <a:t>ước</a:t>
            </a:r>
            <a:r>
              <a:rPr lang="en-US" sz="3000" b="0">
                <a:latin typeface="Tahoma" pitchFamily="34" charset="0"/>
                <a:ea typeface="Tahoma" pitchFamily="34" charset="0"/>
                <a:cs typeface="Tahoma" pitchFamily="34" charset="0"/>
              </a:rPr>
              <a:t> bài 11 (SGK trang 53)</a:t>
            </a:r>
            <a:endParaRPr lang="en-US" sz="3000">
              <a:latin typeface="Tahoma" pitchFamily="34" charset="0"/>
              <a:ea typeface="Tahoma" pitchFamily="34" charset="0"/>
              <a:cs typeface="Tahoma" pitchFamily="34" charset="0"/>
            </a:endParaRPr>
          </a:p>
          <a:p>
            <a:pPr>
              <a:spcBef>
                <a:spcPts val="600"/>
              </a:spcBef>
              <a:spcAft>
                <a:spcPts val="600"/>
              </a:spcAft>
            </a:pPr>
            <a:r>
              <a:rPr lang="en-US" sz="3000" b="1">
                <a:latin typeface="Tahoma" pitchFamily="34" charset="0"/>
                <a:ea typeface="Tahoma" pitchFamily="34" charset="0"/>
                <a:cs typeface="Tahoma" pitchFamily="34" charset="0"/>
              </a:rPr>
              <a:t>Cơ sở dữ liệu</a:t>
            </a:r>
          </a:p>
        </p:txBody>
      </p:sp>
    </p:spTree>
    <p:extLst>
      <p:ext uri="{BB962C8B-B14F-4D97-AF65-F5344CB8AC3E}">
        <p14:creationId xmlns:p14="http://schemas.microsoft.com/office/powerpoint/2010/main" val="696827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3996055" y="152400"/>
            <a:ext cx="3776345" cy="719455"/>
          </a:xfrm>
          <a:prstGeom prst="rect">
            <a:avLst/>
          </a:prstGeom>
        </p:spPr>
      </p:pic>
      <p:sp>
        <p:nvSpPr>
          <p:cNvPr id="3" name="TextBox 2"/>
          <p:cNvSpPr txBox="1"/>
          <p:nvPr/>
        </p:nvSpPr>
        <p:spPr>
          <a:xfrm>
            <a:off x="990600" y="858078"/>
            <a:ext cx="10210800" cy="553998"/>
          </a:xfrm>
          <a:prstGeom prst="rect">
            <a:avLst/>
          </a:prstGeom>
          <a:noFill/>
        </p:spPr>
        <p:txBody>
          <a:bodyPr wrap="square" rtlCol="0">
            <a:spAutoFit/>
          </a:bodyPr>
          <a:lstStyle/>
          <a:p>
            <a:r>
              <a:rPr lang="en-US" sz="3000" b="0">
                <a:solidFill>
                  <a:srgbClr val="FF0000"/>
                </a:solidFill>
                <a:latin typeface="Tahoma" pitchFamily="34" charset="0"/>
                <a:ea typeface="Tahoma" pitchFamily="34" charset="0"/>
                <a:cs typeface="Tahoma" pitchFamily="34" charset="0"/>
              </a:rPr>
              <a:t>Các em làm 10 câu hỏi trắc nghiệm </a:t>
            </a:r>
            <a:r>
              <a:rPr lang="en-US" sz="3000" b="1">
                <a:solidFill>
                  <a:srgbClr val="FF0000"/>
                </a:solidFill>
                <a:latin typeface="Tahoma" pitchFamily="34" charset="0"/>
                <a:ea typeface="Tahoma" pitchFamily="34" charset="0"/>
                <a:cs typeface="Tahoma" pitchFamily="34" charset="0"/>
              </a:rPr>
              <a:t>Online</a:t>
            </a:r>
            <a:r>
              <a:rPr lang="en-US" sz="3000" b="0">
                <a:solidFill>
                  <a:srgbClr val="FF0000"/>
                </a:solidFill>
                <a:latin typeface="Tahoma" pitchFamily="34" charset="0"/>
                <a:ea typeface="Tahoma" pitchFamily="34" charset="0"/>
                <a:cs typeface="Tahoma" pitchFamily="34" charset="0"/>
              </a:rPr>
              <a:t> </a:t>
            </a:r>
            <a:r>
              <a:rPr lang="vi-VN" sz="3000" b="0">
                <a:solidFill>
                  <a:srgbClr val="FF0000"/>
                </a:solidFill>
                <a:latin typeface="Tahoma" pitchFamily="34" charset="0"/>
                <a:ea typeface="Tahoma" pitchFamily="34" charset="0"/>
                <a:cs typeface="Tahoma" pitchFamily="34" charset="0"/>
              </a:rPr>
              <a:t>để</a:t>
            </a:r>
            <a:r>
              <a:rPr lang="en-US" sz="3000" b="0">
                <a:solidFill>
                  <a:srgbClr val="FF0000"/>
                </a:solidFill>
                <a:latin typeface="Tahoma" pitchFamily="34" charset="0"/>
                <a:ea typeface="Tahoma" pitchFamily="34" charset="0"/>
                <a:cs typeface="Tahoma" pitchFamily="34" charset="0"/>
              </a:rPr>
              <a:t> củng cố bài.</a:t>
            </a:r>
          </a:p>
        </p:txBody>
      </p:sp>
      <p:sp>
        <p:nvSpPr>
          <p:cNvPr id="11" name="TextBox 10"/>
          <p:cNvSpPr txBox="1"/>
          <p:nvPr/>
        </p:nvSpPr>
        <p:spPr>
          <a:xfrm>
            <a:off x="228600" y="1460482"/>
            <a:ext cx="11812712" cy="3236142"/>
          </a:xfrm>
          <a:prstGeom prst="rect">
            <a:avLst/>
          </a:prstGeom>
          <a:noFill/>
        </p:spPr>
        <p:txBody>
          <a:bodyPr wrap="square" rtlCol="0">
            <a:spAutoFit/>
          </a:bodyPr>
          <a:lstStyle/>
          <a:p>
            <a:pPr algn="just">
              <a:lnSpc>
                <a:spcPct val="150000"/>
              </a:lnSpc>
            </a:pPr>
            <a:r>
              <a:rPr lang="en-US" sz="2800" b="1">
                <a:solidFill>
                  <a:srgbClr val="C00000"/>
                </a:solidFill>
                <a:latin typeface="Tahoma" pitchFamily="34" charset="0"/>
                <a:ea typeface="Tahoma" pitchFamily="34" charset="0"/>
                <a:cs typeface="Tahoma" pitchFamily="34" charset="0"/>
              </a:rPr>
              <a:t>1.</a:t>
            </a:r>
            <a:r>
              <a:rPr lang="en-US" sz="2800" b="1">
                <a:latin typeface="Tahoma" pitchFamily="34" charset="0"/>
                <a:ea typeface="Tahoma" pitchFamily="34" charset="0"/>
                <a:cs typeface="Tahoma" pitchFamily="34" charset="0"/>
              </a:rPr>
              <a:t> </a:t>
            </a:r>
            <a:r>
              <a:rPr lang="en-US" sz="2800" b="0">
                <a:latin typeface="Tahoma" pitchFamily="34" charset="0"/>
                <a:ea typeface="Tahoma" pitchFamily="34" charset="0"/>
                <a:cs typeface="Tahoma" pitchFamily="34" charset="0"/>
              </a:rPr>
              <a:t>Đ</a:t>
            </a:r>
            <a:r>
              <a:rPr lang="vi-VN" sz="2800" b="0">
                <a:latin typeface="Tahoma" pitchFamily="34" charset="0"/>
                <a:ea typeface="Tahoma" pitchFamily="34" charset="0"/>
                <a:cs typeface="Tahoma" pitchFamily="34" charset="0"/>
              </a:rPr>
              <a:t>ă</a:t>
            </a:r>
            <a:r>
              <a:rPr lang="en-US" sz="2800" b="0">
                <a:latin typeface="Tahoma" pitchFamily="34" charset="0"/>
                <a:ea typeface="Tahoma" pitchFamily="34" charset="0"/>
                <a:cs typeface="Tahoma" pitchFamily="34" charset="0"/>
              </a:rPr>
              <a:t>ng nhập vào trang </a:t>
            </a:r>
            <a:r>
              <a:rPr lang="en-US" sz="2800" b="1">
                <a:latin typeface="Tahoma" pitchFamily="34" charset="0"/>
                <a:ea typeface="Tahoma" pitchFamily="34" charset="0"/>
                <a:cs typeface="Tahoma" pitchFamily="34" charset="0"/>
              </a:rPr>
              <a:t>thaycai.net</a:t>
            </a:r>
          </a:p>
          <a:p>
            <a:pPr algn="just">
              <a:lnSpc>
                <a:spcPct val="150000"/>
              </a:lnSpc>
            </a:pPr>
            <a:r>
              <a:rPr lang="en-US" sz="2800" b="1">
                <a:solidFill>
                  <a:srgbClr val="C00000"/>
                </a:solidFill>
                <a:latin typeface="Tahoma" pitchFamily="34" charset="0"/>
                <a:ea typeface="Tahoma" pitchFamily="34" charset="0"/>
                <a:cs typeface="Tahoma" pitchFamily="34" charset="0"/>
              </a:rPr>
              <a:t>2. </a:t>
            </a:r>
            <a:r>
              <a:rPr lang="en-US" sz="2800" b="0">
                <a:latin typeface="Tahoma" pitchFamily="34" charset="0"/>
                <a:ea typeface="Tahoma" pitchFamily="34" charset="0"/>
                <a:cs typeface="Tahoma" pitchFamily="34" charset="0"/>
              </a:rPr>
              <a:t>Nháy chọn </a:t>
            </a:r>
            <a:r>
              <a:rPr lang="en-US" sz="2800" b="1">
                <a:latin typeface="Tahoma" pitchFamily="34" charset="0"/>
                <a:ea typeface="Tahoma" pitchFamily="34" charset="0"/>
                <a:cs typeface="Tahoma" pitchFamily="34" charset="0"/>
              </a:rPr>
              <a:t>Tin học 11</a:t>
            </a:r>
          </a:p>
          <a:p>
            <a:pPr marL="452438" indent="-452438" algn="just">
              <a:lnSpc>
                <a:spcPct val="150000"/>
              </a:lnSpc>
            </a:pPr>
            <a:r>
              <a:rPr lang="en-US" sz="2800" b="1">
                <a:solidFill>
                  <a:srgbClr val="C00000"/>
                </a:solidFill>
                <a:latin typeface="Tahoma" pitchFamily="34" charset="0"/>
                <a:ea typeface="Tahoma" pitchFamily="34" charset="0"/>
                <a:cs typeface="Tahoma" pitchFamily="34" charset="0"/>
              </a:rPr>
              <a:t>3. </a:t>
            </a:r>
            <a:r>
              <a:rPr lang="en-US" sz="2800" b="0">
                <a:latin typeface="Tahoma" pitchFamily="34" charset="0"/>
                <a:ea typeface="Tahoma" pitchFamily="34" charset="0"/>
                <a:cs typeface="Tahoma" pitchFamily="34" charset="0"/>
              </a:rPr>
              <a:t>Nháy chuột vào</a:t>
            </a:r>
            <a:r>
              <a:rPr lang="en-US" sz="2800">
                <a:latin typeface="Tahoma" pitchFamily="34" charset="0"/>
                <a:ea typeface="Tahoma" pitchFamily="34" charset="0"/>
                <a:cs typeface="Tahoma" pitchFamily="34" charset="0"/>
              </a:rPr>
              <a:t> </a:t>
            </a:r>
            <a:r>
              <a:rPr lang="vi-VN" sz="2800" b="1">
                <a:latin typeface="Tahoma" panose="020B0604030504040204" pitchFamily="34" charset="0"/>
                <a:ea typeface="Tahoma" panose="020B0604030504040204" pitchFamily="34" charset="0"/>
                <a:cs typeface="Tahoma" panose="020B0604030504040204" pitchFamily="34" charset="0"/>
              </a:rPr>
              <a:t>4. Trắc nghiệm tin học 11 - sách Kết nối tri thức</a:t>
            </a:r>
            <a:endParaRPr lang="en-US" sz="2800" b="1">
              <a:latin typeface="Tahoma" panose="020B0604030504040204" pitchFamily="34" charset="0"/>
              <a:ea typeface="Tahoma" panose="020B0604030504040204" pitchFamily="34" charset="0"/>
              <a:cs typeface="Tahoma" panose="020B0604030504040204" pitchFamily="34" charset="0"/>
            </a:endParaRPr>
          </a:p>
          <a:p>
            <a:pPr marL="452438" indent="-452438" algn="just">
              <a:lnSpc>
                <a:spcPct val="150000"/>
              </a:lnSpc>
            </a:pPr>
            <a:r>
              <a:rPr lang="en-US" sz="2800" b="1">
                <a:solidFill>
                  <a:srgbClr val="C00000"/>
                </a:solidFill>
                <a:latin typeface="Tahoma" pitchFamily="34" charset="0"/>
                <a:ea typeface="Tahoma" pitchFamily="34" charset="0"/>
                <a:cs typeface="Tahoma" pitchFamily="34" charset="0"/>
              </a:rPr>
              <a:t>4. </a:t>
            </a:r>
            <a:r>
              <a:rPr lang="en-US" sz="2800" b="0">
                <a:latin typeface="Tahoma" pitchFamily="34" charset="0"/>
                <a:ea typeface="Tahoma" pitchFamily="34" charset="0"/>
                <a:cs typeface="Tahoma" pitchFamily="34" charset="0"/>
              </a:rPr>
              <a:t>Nháy chuột vào</a:t>
            </a:r>
            <a:r>
              <a:rPr lang="en-US" sz="2800">
                <a:latin typeface="Tahoma" pitchFamily="34" charset="0"/>
                <a:ea typeface="Tahoma" pitchFamily="34" charset="0"/>
                <a:cs typeface="Tahoma" pitchFamily="34" charset="0"/>
              </a:rPr>
              <a:t> </a:t>
            </a:r>
            <a:r>
              <a:rPr lang="vi-VN" sz="2800">
                <a:latin typeface="Tahoma" panose="020B0604030504040204" pitchFamily="34" charset="0"/>
                <a:ea typeface="Tahoma" panose="020B0604030504040204" pitchFamily="34" charset="0"/>
                <a:cs typeface="Tahoma" panose="020B0604030504040204" pitchFamily="34" charset="0"/>
              </a:rPr>
              <a:t>Trắc nghiệm: </a:t>
            </a:r>
            <a:r>
              <a:rPr lang="vi-VN" sz="2800" b="1">
                <a:latin typeface="Tahoma" panose="020B0604030504040204" pitchFamily="34" charset="0"/>
                <a:ea typeface="Tahoma" panose="020B0604030504040204" pitchFamily="34" charset="0"/>
                <a:cs typeface="Tahoma" panose="020B0604030504040204" pitchFamily="34" charset="0"/>
              </a:rPr>
              <a:t>Bài </a:t>
            </a:r>
            <a:r>
              <a:rPr lang="en-US" sz="2800" b="1">
                <a:latin typeface="Tahoma" panose="020B0604030504040204" pitchFamily="34" charset="0"/>
                <a:ea typeface="Tahoma" panose="020B0604030504040204" pitchFamily="34" charset="0"/>
                <a:cs typeface="Tahoma" panose="020B0604030504040204" pitchFamily="34" charset="0"/>
              </a:rPr>
              <a:t>10</a:t>
            </a:r>
            <a:r>
              <a:rPr lang="vi-VN" sz="2800">
                <a:latin typeface="Tahoma" panose="020B0604030504040204" pitchFamily="34" charset="0"/>
                <a:ea typeface="Tahoma" panose="020B0604030504040204" pitchFamily="34" charset="0"/>
                <a:cs typeface="Tahoma" panose="020B0604030504040204" pitchFamily="34" charset="0"/>
              </a:rPr>
              <a:t>-</a:t>
            </a:r>
            <a:r>
              <a:rPr lang="en-US" sz="2800">
                <a:latin typeface="Tahoma" panose="020B0604030504040204" pitchFamily="34" charset="0"/>
                <a:ea typeface="Tahoma" panose="020B0604030504040204" pitchFamily="34" charset="0"/>
                <a:cs typeface="Tahoma" panose="020B0604030504040204" pitchFamily="34" charset="0"/>
              </a:rPr>
              <a:t>Lưu trữ dữ liệu và khai thác thông tin phục vụ quản lí</a:t>
            </a:r>
            <a:endParaRPr lang="en-US" sz="2800" b="1" u="sng">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233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5368E2E-8D47-EBF5-1073-4A0A5E7A2073}"/>
              </a:ext>
            </a:extLst>
          </p:cNvPr>
          <p:cNvSpPr txBox="1"/>
          <p:nvPr/>
        </p:nvSpPr>
        <p:spPr>
          <a:xfrm>
            <a:off x="546653" y="1058855"/>
            <a:ext cx="11121886" cy="4184974"/>
          </a:xfrm>
          <a:prstGeom prst="rect">
            <a:avLst/>
          </a:prstGeom>
          <a:solidFill>
            <a:schemeClr val="accent1">
              <a:lumMod val="20000"/>
              <a:lumOff val="80000"/>
            </a:schemeClr>
          </a:solidFill>
        </p:spPr>
        <p:txBody>
          <a:bodyPr wrap="square" tIns="0" bIns="180000">
            <a:spAutoFit/>
          </a:bodyPr>
          <a:lstStyle/>
          <a:p>
            <a:pPr algn="just">
              <a:lnSpc>
                <a:spcPct val="150000"/>
              </a:lnSpc>
              <a:tabLst>
                <a:tab pos="252095" algn="l"/>
              </a:tabLst>
            </a:pPr>
            <a:r>
              <a:rPr lang="vi-VN" sz="3500">
                <a:solidFill>
                  <a:srgbClr val="000000"/>
                </a:solidFill>
                <a:effectLst/>
                <a:latin typeface="Cambria" panose="02040503050406030204" pitchFamily="18" charset="0"/>
                <a:ea typeface="Times New Roman" panose="02020603050405020304" pitchFamily="18" charset="0"/>
              </a:rPr>
              <a:t>Để quản lí kết quả học tập, như em biết, phải quản lí điểm của từng môn học bao gồm điểm đánh giá (ĐĐG) thường xuyên, ĐĐG giữa kì, ĐĐG cuối kì,... Theo em, hoạt động này có cần lưu trữ dữ liệu không? Nếu có, đó là những dữ liệu gì?</a:t>
            </a:r>
            <a:endParaRPr lang="vi-VN" sz="35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32545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13B9F5B-80CA-F286-16CE-2DBC6277AE35}"/>
              </a:ext>
            </a:extLst>
          </p:cNvPr>
          <p:cNvSpPr txBox="1"/>
          <p:nvPr/>
        </p:nvSpPr>
        <p:spPr>
          <a:xfrm>
            <a:off x="461914" y="560094"/>
            <a:ext cx="11217896" cy="5852308"/>
          </a:xfrm>
          <a:prstGeom prst="rect">
            <a:avLst/>
          </a:prstGeom>
          <a:noFill/>
        </p:spPr>
        <p:txBody>
          <a:bodyPr wrap="square">
            <a:spAutoFit/>
          </a:bodyPr>
          <a:lstStyle/>
          <a:p>
            <a:pPr algn="just">
              <a:lnSpc>
                <a:spcPct val="120000"/>
              </a:lnSpc>
              <a:tabLst>
                <a:tab pos="252095" algn="l"/>
              </a:tabLst>
            </a:pPr>
            <a:r>
              <a:rPr lang="en-US" sz="3500">
                <a:solidFill>
                  <a:srgbClr val="000000"/>
                </a:solidFill>
                <a:effectLst/>
                <a:latin typeface="Cambria" panose="02040503050406030204" pitchFamily="18" charset="0"/>
                <a:ea typeface="Times New Roman" panose="02020603050405020304" pitchFamily="18" charset="0"/>
              </a:rPr>
              <a:t>Hoạt động này cần phải lưu trữ dữ liệu. Dữ liệu cần được lưu trữ gồm:</a:t>
            </a:r>
            <a:endParaRPr lang="vi-VN" sz="3500">
              <a:effectLst/>
              <a:latin typeface="Times New Roman" panose="02020603050405020304" pitchFamily="18" charset="0"/>
              <a:ea typeface="Times New Roman" panose="02020603050405020304" pitchFamily="18" charset="0"/>
            </a:endParaRPr>
          </a:p>
          <a:p>
            <a:pPr algn="just">
              <a:lnSpc>
                <a:spcPct val="120000"/>
              </a:lnSpc>
              <a:tabLst>
                <a:tab pos="252095" algn="l"/>
              </a:tabLst>
            </a:pPr>
            <a:r>
              <a:rPr lang="vi-VN" sz="3500">
                <a:solidFill>
                  <a:srgbClr val="000000"/>
                </a:solidFill>
                <a:effectLst/>
                <a:latin typeface="Cambria" panose="02040503050406030204" pitchFamily="18" charset="0"/>
                <a:ea typeface="Times New Roman" panose="02020603050405020304" pitchFamily="18" charset="0"/>
              </a:rPr>
              <a:t>	- Thông tin học sinh</a:t>
            </a:r>
            <a:r>
              <a:rPr lang="en-US" sz="3500">
                <a:solidFill>
                  <a:srgbClr val="000000"/>
                </a:solidFill>
                <a:effectLst/>
                <a:latin typeface="Cambria" panose="02040503050406030204" pitchFamily="18" charset="0"/>
                <a:ea typeface="Times New Roman" panose="02020603050405020304" pitchFamily="18" charset="0"/>
              </a:rPr>
              <a:t>.</a:t>
            </a:r>
            <a:endParaRPr lang="vi-VN" sz="3500">
              <a:effectLst/>
              <a:latin typeface="Times New Roman" panose="02020603050405020304" pitchFamily="18" charset="0"/>
              <a:ea typeface="Times New Roman" panose="02020603050405020304" pitchFamily="18" charset="0"/>
            </a:endParaRPr>
          </a:p>
          <a:p>
            <a:pPr algn="just">
              <a:lnSpc>
                <a:spcPct val="120000"/>
              </a:lnSpc>
              <a:tabLst>
                <a:tab pos="252095" algn="l"/>
              </a:tabLst>
            </a:pPr>
            <a:r>
              <a:rPr lang="vi-VN" sz="3500">
                <a:solidFill>
                  <a:srgbClr val="000000"/>
                </a:solidFill>
                <a:effectLst/>
                <a:latin typeface="Cambria" panose="02040503050406030204" pitchFamily="18" charset="0"/>
                <a:ea typeface="Times New Roman" panose="02020603050405020304" pitchFamily="18" charset="0"/>
              </a:rPr>
              <a:t>	- Thông tin môn học</a:t>
            </a:r>
            <a:r>
              <a:rPr lang="en-US" sz="3500">
                <a:solidFill>
                  <a:srgbClr val="000000"/>
                </a:solidFill>
                <a:effectLst/>
                <a:latin typeface="Cambria" panose="02040503050406030204" pitchFamily="18" charset="0"/>
                <a:ea typeface="Times New Roman" panose="02020603050405020304" pitchFamily="18" charset="0"/>
              </a:rPr>
              <a:t>.</a:t>
            </a:r>
            <a:endParaRPr lang="vi-VN" sz="3500">
              <a:effectLst/>
              <a:latin typeface="Times New Roman" panose="02020603050405020304" pitchFamily="18" charset="0"/>
              <a:ea typeface="Times New Roman" panose="02020603050405020304" pitchFamily="18" charset="0"/>
            </a:endParaRPr>
          </a:p>
          <a:p>
            <a:pPr algn="just">
              <a:lnSpc>
                <a:spcPct val="120000"/>
              </a:lnSpc>
              <a:tabLst>
                <a:tab pos="252095" algn="l"/>
              </a:tabLst>
            </a:pPr>
            <a:r>
              <a:rPr lang="vi-VN" sz="3500">
                <a:solidFill>
                  <a:srgbClr val="000000"/>
                </a:solidFill>
                <a:effectLst/>
                <a:latin typeface="Cambria" panose="02040503050406030204" pitchFamily="18" charset="0"/>
                <a:ea typeface="Times New Roman" panose="02020603050405020304" pitchFamily="18" charset="0"/>
              </a:rPr>
              <a:t>	- Điểm đánh giá thường xuyên</a:t>
            </a:r>
            <a:r>
              <a:rPr lang="en-US" sz="3500">
                <a:solidFill>
                  <a:srgbClr val="000000"/>
                </a:solidFill>
                <a:effectLst/>
                <a:latin typeface="Cambria" panose="02040503050406030204" pitchFamily="18" charset="0"/>
                <a:ea typeface="Times New Roman" panose="02020603050405020304" pitchFamily="18" charset="0"/>
              </a:rPr>
              <a:t>.</a:t>
            </a:r>
            <a:endParaRPr lang="vi-VN" sz="3500">
              <a:effectLst/>
              <a:latin typeface="Times New Roman" panose="02020603050405020304" pitchFamily="18" charset="0"/>
              <a:ea typeface="Times New Roman" panose="02020603050405020304" pitchFamily="18" charset="0"/>
            </a:endParaRPr>
          </a:p>
          <a:p>
            <a:pPr algn="just">
              <a:lnSpc>
                <a:spcPct val="120000"/>
              </a:lnSpc>
              <a:tabLst>
                <a:tab pos="252095" algn="l"/>
              </a:tabLst>
            </a:pPr>
            <a:r>
              <a:rPr lang="vi-VN" sz="3500">
                <a:solidFill>
                  <a:srgbClr val="000000"/>
                </a:solidFill>
                <a:effectLst/>
                <a:latin typeface="Cambria" panose="02040503050406030204" pitchFamily="18" charset="0"/>
                <a:ea typeface="Times New Roman" panose="02020603050405020304" pitchFamily="18" charset="0"/>
              </a:rPr>
              <a:t>	- Điểm đánh giá giữa kì</a:t>
            </a:r>
            <a:r>
              <a:rPr lang="en-US" sz="3500">
                <a:solidFill>
                  <a:srgbClr val="000000"/>
                </a:solidFill>
                <a:effectLst/>
                <a:latin typeface="Cambria" panose="02040503050406030204" pitchFamily="18" charset="0"/>
                <a:ea typeface="Times New Roman" panose="02020603050405020304" pitchFamily="18" charset="0"/>
              </a:rPr>
              <a:t>.</a:t>
            </a:r>
            <a:endParaRPr lang="vi-VN" sz="3500">
              <a:effectLst/>
              <a:latin typeface="Times New Roman" panose="02020603050405020304" pitchFamily="18" charset="0"/>
              <a:ea typeface="Times New Roman" panose="02020603050405020304" pitchFamily="18" charset="0"/>
            </a:endParaRPr>
          </a:p>
          <a:p>
            <a:pPr algn="just">
              <a:lnSpc>
                <a:spcPct val="120000"/>
              </a:lnSpc>
              <a:tabLst>
                <a:tab pos="252095" algn="l"/>
              </a:tabLst>
            </a:pPr>
            <a:r>
              <a:rPr lang="vi-VN" sz="3500">
                <a:solidFill>
                  <a:srgbClr val="000000"/>
                </a:solidFill>
                <a:effectLst/>
                <a:latin typeface="Cambria" panose="02040503050406030204" pitchFamily="18" charset="0"/>
                <a:ea typeface="Times New Roman" panose="02020603050405020304" pitchFamily="18" charset="0"/>
              </a:rPr>
              <a:t>	- Điểm đánh giá cuối kì</a:t>
            </a:r>
            <a:r>
              <a:rPr lang="en-US" sz="3500">
                <a:solidFill>
                  <a:srgbClr val="000000"/>
                </a:solidFill>
                <a:effectLst/>
                <a:latin typeface="Cambria" panose="02040503050406030204" pitchFamily="18" charset="0"/>
                <a:ea typeface="Times New Roman" panose="02020603050405020304" pitchFamily="18" charset="0"/>
              </a:rPr>
              <a:t>.</a:t>
            </a:r>
            <a:endParaRPr lang="vi-VN" sz="3500">
              <a:effectLst/>
              <a:latin typeface="Times New Roman" panose="02020603050405020304" pitchFamily="18" charset="0"/>
              <a:ea typeface="Times New Roman" panose="02020603050405020304" pitchFamily="18" charset="0"/>
            </a:endParaRPr>
          </a:p>
          <a:p>
            <a:pPr algn="just">
              <a:lnSpc>
                <a:spcPct val="120000"/>
              </a:lnSpc>
              <a:tabLst>
                <a:tab pos="252095" algn="l"/>
              </a:tabLst>
            </a:pPr>
            <a:r>
              <a:rPr lang="vi-VN" sz="3500">
                <a:solidFill>
                  <a:srgbClr val="000000"/>
                </a:solidFill>
                <a:effectLst/>
                <a:latin typeface="Cambria" panose="02040503050406030204" pitchFamily="18" charset="0"/>
                <a:ea typeface="Times New Roman" panose="02020603050405020304" pitchFamily="18" charset="0"/>
              </a:rPr>
              <a:t>	- Điểm trung bình môn học</a:t>
            </a:r>
            <a:r>
              <a:rPr lang="en-US" sz="3500">
                <a:solidFill>
                  <a:srgbClr val="000000"/>
                </a:solidFill>
                <a:effectLst/>
                <a:latin typeface="Cambria" panose="02040503050406030204" pitchFamily="18" charset="0"/>
                <a:ea typeface="Times New Roman" panose="02020603050405020304" pitchFamily="18" charset="0"/>
              </a:rPr>
              <a:t>.</a:t>
            </a:r>
            <a:endParaRPr lang="vi-VN" sz="3500">
              <a:effectLst/>
              <a:latin typeface="Times New Roman" panose="02020603050405020304" pitchFamily="18" charset="0"/>
              <a:ea typeface="Times New Roman" panose="02020603050405020304" pitchFamily="18" charset="0"/>
            </a:endParaRPr>
          </a:p>
          <a:p>
            <a:pPr algn="just">
              <a:lnSpc>
                <a:spcPct val="120000"/>
              </a:lnSpc>
              <a:tabLst>
                <a:tab pos="252095" algn="l"/>
              </a:tabLst>
            </a:pPr>
            <a:r>
              <a:rPr lang="vi-VN" sz="3500">
                <a:solidFill>
                  <a:srgbClr val="000000"/>
                </a:solidFill>
                <a:effectLst/>
                <a:latin typeface="Cambria" panose="02040503050406030204" pitchFamily="18" charset="0"/>
                <a:ea typeface="Times New Roman" panose="02020603050405020304" pitchFamily="18" charset="0"/>
              </a:rPr>
              <a:t>	- Điểm trung bình chung.</a:t>
            </a:r>
            <a:endParaRPr lang="vi-VN" sz="350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DDD10585-15DD-90D3-5238-6D3423B9622B}"/>
              </a:ext>
            </a:extLst>
          </p:cNvPr>
          <p:cNvSpPr txBox="1"/>
          <p:nvPr/>
        </p:nvSpPr>
        <p:spPr>
          <a:xfrm>
            <a:off x="2396766" y="-115757"/>
            <a:ext cx="6094428" cy="802848"/>
          </a:xfrm>
          <a:prstGeom prst="rect">
            <a:avLst/>
          </a:prstGeom>
          <a:noFill/>
        </p:spPr>
        <p:txBody>
          <a:bodyPr wrap="square">
            <a:spAutoFit/>
          </a:bodyPr>
          <a:lstStyle/>
          <a:p>
            <a:pPr algn="ctr">
              <a:lnSpc>
                <a:spcPct val="150000"/>
              </a:lnSpc>
              <a:tabLst>
                <a:tab pos="252095" algn="l"/>
              </a:tabLst>
            </a:pPr>
            <a:r>
              <a:rPr lang="en-US" sz="3500" b="1">
                <a:solidFill>
                  <a:srgbClr val="00B050"/>
                </a:solidFill>
                <a:effectLst/>
                <a:latin typeface="Cambria" panose="02040503050406030204" pitchFamily="18" charset="0"/>
                <a:ea typeface="Times New Roman" panose="02020603050405020304" pitchFamily="18" charset="0"/>
              </a:rPr>
              <a:t>Gợi ý trả lời:</a:t>
            </a:r>
            <a:endParaRPr lang="vi-VN" sz="35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77232190"/>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additive="base">
                                        <p:cTn id="3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anim calcmode="lin" valueType="num">
                                      <p:cBhvr additive="base">
                                        <p:cTn id="4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additive="base">
                                        <p:cTn id="4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7" end="7"/>
                                            </p:txEl>
                                          </p:spTgt>
                                        </p:tgtEl>
                                        <p:attrNameLst>
                                          <p:attrName>style.visibility</p:attrName>
                                        </p:attrNameLst>
                                      </p:cBhvr>
                                      <p:to>
                                        <p:strVal val="visible"/>
                                      </p:to>
                                    </p:set>
                                    <p:anim calcmode="lin" valueType="num">
                                      <p:cBhvr additive="base">
                                        <p:cTn id="5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DEF0D5-A169-D5E4-CF21-68208DD92A61}"/>
              </a:ext>
            </a:extLst>
          </p:cNvPr>
          <p:cNvSpPr txBox="1"/>
          <p:nvPr/>
        </p:nvSpPr>
        <p:spPr>
          <a:xfrm>
            <a:off x="461913" y="666179"/>
            <a:ext cx="11206625" cy="3226589"/>
          </a:xfrm>
          <a:prstGeom prst="rect">
            <a:avLst/>
          </a:prstGeom>
          <a:noFill/>
        </p:spPr>
        <p:txBody>
          <a:bodyPr wrap="square">
            <a:spAutoFit/>
          </a:bodyPr>
          <a:lstStyle/>
          <a:p>
            <a:pPr algn="just">
              <a:lnSpc>
                <a:spcPct val="150000"/>
              </a:lnSpc>
              <a:tabLst>
                <a:tab pos="252095" algn="l"/>
              </a:tabLst>
            </a:pPr>
            <a:r>
              <a:rPr lang="vi-VN" sz="3500" b="1">
                <a:effectLst/>
                <a:latin typeface="Cambria" panose="02040503050406030204" pitchFamily="18" charset="0"/>
                <a:ea typeface="Times New Roman" panose="02020603050405020304" pitchFamily="18" charset="0"/>
              </a:rPr>
              <a:t>Hoạt động </a:t>
            </a:r>
            <a:r>
              <a:rPr lang="en-US" sz="3500" b="1">
                <a:effectLst/>
                <a:latin typeface="Cambria" panose="02040503050406030204" pitchFamily="18" charset="0"/>
                <a:ea typeface="Times New Roman" panose="02020603050405020304" pitchFamily="18" charset="0"/>
              </a:rPr>
              <a:t>(</a:t>
            </a:r>
            <a:r>
              <a:rPr lang="vi-VN" sz="3500" b="1">
                <a:effectLst/>
                <a:latin typeface="Cambria" panose="02040503050406030204" pitchFamily="18" charset="0"/>
                <a:ea typeface="Times New Roman" panose="02020603050405020304" pitchFamily="18" charset="0"/>
              </a:rPr>
              <a:t>trang 49</a:t>
            </a:r>
            <a:r>
              <a:rPr lang="en-US" sz="3500" b="1">
                <a:effectLst/>
                <a:latin typeface="Cambria" panose="02040503050406030204" pitchFamily="18" charset="0"/>
                <a:ea typeface="Times New Roman" panose="02020603050405020304" pitchFamily="18" charset="0"/>
              </a:rPr>
              <a:t>)</a:t>
            </a:r>
            <a:r>
              <a:rPr lang="vi-VN" sz="3500" b="1">
                <a:effectLst/>
                <a:latin typeface="Cambria" panose="02040503050406030204" pitchFamily="18" charset="0"/>
                <a:ea typeface="Times New Roman" panose="02020603050405020304" pitchFamily="18" charset="0"/>
              </a:rPr>
              <a:t>:</a:t>
            </a:r>
            <a:r>
              <a:rPr lang="vi-VN" sz="3500">
                <a:effectLst/>
                <a:latin typeface="Cambria" panose="02040503050406030204" pitchFamily="18" charset="0"/>
                <a:ea typeface="Times New Roman" panose="02020603050405020304" pitchFamily="18" charset="0"/>
              </a:rPr>
              <a:t> </a:t>
            </a:r>
            <a:r>
              <a:rPr lang="en-US" sz="3500">
                <a:effectLst/>
                <a:latin typeface="Cambria" panose="02040503050406030204" pitchFamily="18" charset="0"/>
                <a:ea typeface="Arial" panose="020B0604020202020204" pitchFamily="34" charset="0"/>
                <a:cs typeface="Times New Roman" panose="02020603050405020304" pitchFamily="18" charset="0"/>
              </a:rPr>
              <a:t>Thảo luận về ghi chép điểm môn học</a:t>
            </a:r>
            <a:endParaRPr lang="en-US" sz="3500">
              <a:solidFill>
                <a:srgbClr val="00B050"/>
              </a:solidFill>
              <a:effectLst/>
              <a:latin typeface="Cambria" panose="02040503050406030204" pitchFamily="18" charset="0"/>
              <a:ea typeface="Times New Roman" panose="02020603050405020304" pitchFamily="18" charset="0"/>
            </a:endParaRPr>
          </a:p>
          <a:p>
            <a:pPr algn="just">
              <a:lnSpc>
                <a:spcPct val="150000"/>
              </a:lnSpc>
              <a:tabLst>
                <a:tab pos="252095" algn="l"/>
              </a:tabLst>
            </a:pPr>
            <a:r>
              <a:rPr lang="vi-VN" sz="3500">
                <a:solidFill>
                  <a:srgbClr val="000000"/>
                </a:solidFill>
                <a:effectLst/>
                <a:latin typeface="Cambria" panose="02040503050406030204" pitchFamily="18" charset="0"/>
                <a:ea typeface="Times New Roman" panose="02020603050405020304" pitchFamily="18" charset="0"/>
              </a:rPr>
              <a:t>Giáo viên dạy môn toán dùng cuốn sổ điểm môn học để ghi lại điểm của từng học sinh lớp 11A (Bảng 10.1). </a:t>
            </a:r>
            <a:endParaRPr lang="vi-VN" sz="350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C4AA3C97-9D92-A102-ED71-5777BEC397DE}"/>
              </a:ext>
            </a:extLst>
          </p:cNvPr>
          <p:cNvSpPr txBox="1"/>
          <p:nvPr/>
        </p:nvSpPr>
        <p:spPr>
          <a:xfrm>
            <a:off x="461913" y="-124262"/>
            <a:ext cx="6094428" cy="813236"/>
          </a:xfrm>
          <a:prstGeom prst="rect">
            <a:avLst/>
          </a:prstGeom>
          <a:noFill/>
        </p:spPr>
        <p:txBody>
          <a:bodyPr wrap="square">
            <a:spAutoFit/>
          </a:bodyPr>
          <a:lstStyle/>
          <a:p>
            <a:pPr algn="just">
              <a:lnSpc>
                <a:spcPct val="150000"/>
              </a:lnSpc>
              <a:tabLst>
                <a:tab pos="252095" algn="l"/>
              </a:tabLst>
            </a:pPr>
            <a:r>
              <a:rPr lang="nl-NL" sz="3500" b="1">
                <a:solidFill>
                  <a:srgbClr val="00B0F0"/>
                </a:solidFill>
                <a:effectLst/>
                <a:latin typeface="Cambria" panose="02040503050406030204" pitchFamily="18" charset="0"/>
                <a:ea typeface="Times New Roman" panose="02020603050405020304" pitchFamily="18" charset="0"/>
                <a:cs typeface="Times New Roman" panose="02020603050405020304" pitchFamily="18" charset="0"/>
              </a:rPr>
              <a:t>1. CẬP NHẬT DỮ LIỆU</a:t>
            </a:r>
            <a:endParaRPr lang="vi-VN" sz="35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204012956"/>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4AA3C97-9D92-A102-ED71-5777BEC397DE}"/>
              </a:ext>
            </a:extLst>
          </p:cNvPr>
          <p:cNvSpPr txBox="1"/>
          <p:nvPr/>
        </p:nvSpPr>
        <p:spPr>
          <a:xfrm>
            <a:off x="461913" y="-124262"/>
            <a:ext cx="6094428" cy="813236"/>
          </a:xfrm>
          <a:prstGeom prst="rect">
            <a:avLst/>
          </a:prstGeom>
          <a:noFill/>
        </p:spPr>
        <p:txBody>
          <a:bodyPr wrap="square">
            <a:spAutoFit/>
          </a:bodyPr>
          <a:lstStyle/>
          <a:p>
            <a:pPr algn="just">
              <a:lnSpc>
                <a:spcPct val="150000"/>
              </a:lnSpc>
              <a:tabLst>
                <a:tab pos="252095" algn="l"/>
              </a:tabLst>
            </a:pPr>
            <a:r>
              <a:rPr lang="nl-NL" sz="3500" b="1">
                <a:solidFill>
                  <a:srgbClr val="00B0F0"/>
                </a:solidFill>
                <a:effectLst/>
                <a:latin typeface="Cambria" panose="02040503050406030204" pitchFamily="18" charset="0"/>
                <a:ea typeface="Times New Roman" panose="02020603050405020304" pitchFamily="18" charset="0"/>
                <a:cs typeface="Times New Roman" panose="02020603050405020304" pitchFamily="18" charset="0"/>
              </a:rPr>
              <a:t>1. CẬP NHẬT DỮ LIỆU</a:t>
            </a:r>
            <a:endParaRPr lang="vi-VN" sz="3500">
              <a:effectLst/>
              <a:latin typeface="Calibri" panose="020F0502020204030204" pitchFamily="34" charset="0"/>
              <a:ea typeface="Calibri" panose="020F0502020204030204" pitchFamily="34" charset="0"/>
            </a:endParaRPr>
          </a:p>
        </p:txBody>
      </p:sp>
      <p:pic>
        <p:nvPicPr>
          <p:cNvPr id="3" name="Picture 2">
            <a:extLst>
              <a:ext uri="{FF2B5EF4-FFF2-40B4-BE49-F238E27FC236}">
                <a16:creationId xmlns:a16="http://schemas.microsoft.com/office/drawing/2014/main" id="{9FA5251E-8B4E-7617-B1A7-1D518FF42F9D}"/>
              </a:ext>
            </a:extLst>
          </p:cNvPr>
          <p:cNvPicPr>
            <a:picLocks noChangeAspect="1"/>
          </p:cNvPicPr>
          <p:nvPr/>
        </p:nvPicPr>
        <p:blipFill>
          <a:blip r:embed="rId2"/>
          <a:stretch>
            <a:fillRect/>
          </a:stretch>
        </p:blipFill>
        <p:spPr>
          <a:xfrm>
            <a:off x="573071" y="918767"/>
            <a:ext cx="11189834" cy="4100548"/>
          </a:xfrm>
          <a:prstGeom prst="rect">
            <a:avLst/>
          </a:prstGeom>
        </p:spPr>
      </p:pic>
    </p:spTree>
    <p:extLst>
      <p:ext uri="{BB962C8B-B14F-4D97-AF65-F5344CB8AC3E}">
        <p14:creationId xmlns:p14="http://schemas.microsoft.com/office/powerpoint/2010/main" val="390126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C04E023-E836-F128-5904-37866E401D8A}"/>
              </a:ext>
            </a:extLst>
          </p:cNvPr>
          <p:cNvSpPr txBox="1"/>
          <p:nvPr/>
        </p:nvSpPr>
        <p:spPr>
          <a:xfrm>
            <a:off x="461913" y="861653"/>
            <a:ext cx="11206624" cy="2418675"/>
          </a:xfrm>
          <a:prstGeom prst="rect">
            <a:avLst/>
          </a:prstGeom>
          <a:noFill/>
        </p:spPr>
        <p:txBody>
          <a:bodyPr wrap="square">
            <a:spAutoFit/>
          </a:bodyPr>
          <a:lstStyle/>
          <a:p>
            <a:pPr algn="just">
              <a:lnSpc>
                <a:spcPct val="150000"/>
              </a:lnSpc>
              <a:tabLst>
                <a:tab pos="252095" algn="l"/>
              </a:tabLst>
            </a:pPr>
            <a:r>
              <a:rPr lang="vi-VN" sz="3500">
                <a:solidFill>
                  <a:srgbClr val="000000"/>
                </a:solidFill>
                <a:effectLst/>
                <a:latin typeface="Cambria" panose="02040503050406030204" pitchFamily="18" charset="0"/>
                <a:ea typeface="Times New Roman" panose="02020603050405020304" pitchFamily="18" charset="0"/>
              </a:rPr>
              <a:t>Hãy cùng thảo luận để xác định xem có thể khai thác được những thông tin gì từ </a:t>
            </a:r>
            <a:r>
              <a:rPr lang="en-US" sz="3500">
                <a:solidFill>
                  <a:srgbClr val="000000"/>
                </a:solidFill>
                <a:effectLst/>
                <a:latin typeface="Cambria" panose="02040503050406030204" pitchFamily="18" charset="0"/>
                <a:ea typeface="Times New Roman" panose="02020603050405020304" pitchFamily="18" charset="0"/>
              </a:rPr>
              <a:t>sổ</a:t>
            </a:r>
            <a:r>
              <a:rPr lang="vi-VN" sz="3500">
                <a:solidFill>
                  <a:srgbClr val="000000"/>
                </a:solidFill>
                <a:effectLst/>
                <a:latin typeface="Cambria" panose="02040503050406030204" pitchFamily="18" charset="0"/>
                <a:ea typeface="Times New Roman" panose="02020603050405020304" pitchFamily="18" charset="0"/>
              </a:rPr>
              <a:t> điểm môn học này. Ngoài việc ghi điểm vào sổ điểm, có thể có những công việc nào khác?</a:t>
            </a:r>
            <a:endParaRPr lang="vi-VN" sz="350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C4AA3C97-9D92-A102-ED71-5777BEC397DE}"/>
              </a:ext>
            </a:extLst>
          </p:cNvPr>
          <p:cNvSpPr txBox="1"/>
          <p:nvPr/>
        </p:nvSpPr>
        <p:spPr>
          <a:xfrm>
            <a:off x="461913" y="-124262"/>
            <a:ext cx="6094428" cy="813236"/>
          </a:xfrm>
          <a:prstGeom prst="rect">
            <a:avLst/>
          </a:prstGeom>
          <a:noFill/>
        </p:spPr>
        <p:txBody>
          <a:bodyPr wrap="square">
            <a:spAutoFit/>
          </a:bodyPr>
          <a:lstStyle/>
          <a:p>
            <a:pPr algn="just">
              <a:lnSpc>
                <a:spcPct val="150000"/>
              </a:lnSpc>
              <a:tabLst>
                <a:tab pos="252095" algn="l"/>
              </a:tabLst>
            </a:pPr>
            <a:r>
              <a:rPr lang="nl-NL" sz="3500" b="1">
                <a:solidFill>
                  <a:srgbClr val="00B0F0"/>
                </a:solidFill>
                <a:effectLst/>
                <a:latin typeface="Cambria" panose="02040503050406030204" pitchFamily="18" charset="0"/>
                <a:ea typeface="Times New Roman" panose="02020603050405020304" pitchFamily="18" charset="0"/>
                <a:cs typeface="Times New Roman" panose="02020603050405020304" pitchFamily="18" charset="0"/>
              </a:rPr>
              <a:t>1. CẬP NHẬT DỮ LIỆU</a:t>
            </a:r>
            <a:endParaRPr lang="vi-VN" sz="35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07241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0F7D91A-EA6D-F00A-B8F9-6F2BDDD1F978}"/>
              </a:ext>
            </a:extLst>
          </p:cNvPr>
          <p:cNvSpPr txBox="1"/>
          <p:nvPr/>
        </p:nvSpPr>
        <p:spPr>
          <a:xfrm>
            <a:off x="472909" y="433733"/>
            <a:ext cx="11095349" cy="4034502"/>
          </a:xfrm>
          <a:prstGeom prst="rect">
            <a:avLst/>
          </a:prstGeom>
          <a:noFill/>
        </p:spPr>
        <p:txBody>
          <a:bodyPr wrap="square">
            <a:spAutoFit/>
          </a:bodyPr>
          <a:lstStyle/>
          <a:p>
            <a:pPr algn="just">
              <a:lnSpc>
                <a:spcPct val="150000"/>
              </a:lnSpc>
              <a:tabLst>
                <a:tab pos="252095" algn="l"/>
              </a:tabLst>
            </a:pPr>
            <a:r>
              <a:rPr lang="en-US" sz="3500">
                <a:solidFill>
                  <a:srgbClr val="000000"/>
                </a:solidFill>
                <a:effectLst/>
                <a:latin typeface="Cambria" panose="02040503050406030204" pitchFamily="18" charset="0"/>
                <a:ea typeface="Times New Roman" panose="02020603050405020304" pitchFamily="18" charset="0"/>
              </a:rPr>
              <a:t>Các thông tin c</a:t>
            </a:r>
            <a:r>
              <a:rPr lang="vi-VN" sz="3500">
                <a:solidFill>
                  <a:srgbClr val="000000"/>
                </a:solidFill>
                <a:effectLst/>
                <a:latin typeface="Cambria" panose="02040503050406030204" pitchFamily="18" charset="0"/>
                <a:ea typeface="Times New Roman" panose="02020603050405020304" pitchFamily="18" charset="0"/>
              </a:rPr>
              <a:t>ó thể khai thác được </a:t>
            </a:r>
            <a:r>
              <a:rPr lang="en-US" sz="3500">
                <a:solidFill>
                  <a:srgbClr val="000000"/>
                </a:solidFill>
                <a:effectLst/>
                <a:latin typeface="Cambria" panose="02040503050406030204" pitchFamily="18" charset="0"/>
                <a:ea typeface="Times New Roman" panose="02020603050405020304" pitchFamily="18" charset="0"/>
              </a:rPr>
              <a:t>từ sổ điểm môn học này là</a:t>
            </a:r>
            <a:r>
              <a:rPr lang="vi-VN" sz="3500">
                <a:solidFill>
                  <a:srgbClr val="000000"/>
                </a:solidFill>
                <a:effectLst/>
                <a:latin typeface="Cambria" panose="02040503050406030204" pitchFamily="18" charset="0"/>
                <a:ea typeface="Times New Roman" panose="02020603050405020304" pitchFamily="18" charset="0"/>
              </a:rPr>
              <a:t>:</a:t>
            </a:r>
            <a:endParaRPr lang="vi-VN" sz="3500">
              <a:effectLst/>
              <a:latin typeface="Times New Roman" panose="02020603050405020304" pitchFamily="18" charset="0"/>
              <a:ea typeface="Times New Roman" panose="02020603050405020304" pitchFamily="18" charset="0"/>
            </a:endParaRPr>
          </a:p>
          <a:p>
            <a:pPr algn="just">
              <a:lnSpc>
                <a:spcPct val="150000"/>
              </a:lnSpc>
              <a:tabLst>
                <a:tab pos="252095" algn="l"/>
              </a:tabLst>
            </a:pPr>
            <a:r>
              <a:rPr lang="vi-VN" sz="3500">
                <a:solidFill>
                  <a:srgbClr val="000000"/>
                </a:solidFill>
                <a:effectLst/>
                <a:latin typeface="Cambria" panose="02040503050406030204" pitchFamily="18" charset="0"/>
                <a:ea typeface="Times New Roman" panose="02020603050405020304" pitchFamily="18" charset="0"/>
              </a:rPr>
              <a:t>	- Điểm trung bình môn toán của mỗi học sinh.</a:t>
            </a:r>
            <a:endParaRPr lang="vi-VN" sz="3500">
              <a:effectLst/>
              <a:latin typeface="Times New Roman" panose="02020603050405020304" pitchFamily="18" charset="0"/>
              <a:ea typeface="Times New Roman" panose="02020603050405020304" pitchFamily="18" charset="0"/>
            </a:endParaRPr>
          </a:p>
          <a:p>
            <a:pPr algn="just">
              <a:lnSpc>
                <a:spcPct val="150000"/>
              </a:lnSpc>
              <a:tabLst>
                <a:tab pos="252095" algn="l"/>
              </a:tabLst>
            </a:pPr>
            <a:r>
              <a:rPr lang="vi-VN" sz="3500">
                <a:solidFill>
                  <a:srgbClr val="000000"/>
                </a:solidFill>
                <a:effectLst/>
                <a:latin typeface="Cambria" panose="02040503050406030204" pitchFamily="18" charset="0"/>
                <a:ea typeface="Times New Roman" panose="02020603050405020304" pitchFamily="18" charset="0"/>
              </a:rPr>
              <a:t>	- Học sinh đạt điểm cao nhất môn toán</a:t>
            </a:r>
            <a:r>
              <a:rPr lang="en-US" sz="3500">
                <a:solidFill>
                  <a:srgbClr val="000000"/>
                </a:solidFill>
                <a:effectLst/>
                <a:latin typeface="Cambria" panose="02040503050406030204" pitchFamily="18" charset="0"/>
                <a:ea typeface="Times New Roman" panose="02020603050405020304" pitchFamily="18" charset="0"/>
              </a:rPr>
              <a:t>.</a:t>
            </a:r>
            <a:endParaRPr lang="vi-VN" sz="3500">
              <a:effectLst/>
              <a:latin typeface="Times New Roman" panose="02020603050405020304" pitchFamily="18" charset="0"/>
              <a:ea typeface="Times New Roman" panose="02020603050405020304" pitchFamily="18" charset="0"/>
            </a:endParaRPr>
          </a:p>
          <a:p>
            <a:pPr algn="just">
              <a:lnSpc>
                <a:spcPct val="150000"/>
              </a:lnSpc>
              <a:tabLst>
                <a:tab pos="252095" algn="l"/>
              </a:tabLst>
            </a:pPr>
            <a:r>
              <a:rPr lang="vi-VN" sz="3500">
                <a:solidFill>
                  <a:srgbClr val="000000"/>
                </a:solidFill>
                <a:effectLst/>
                <a:latin typeface="Cambria" panose="02040503050406030204" pitchFamily="18" charset="0"/>
                <a:ea typeface="Times New Roman" panose="02020603050405020304" pitchFamily="18" charset="0"/>
              </a:rPr>
              <a:t>	- Tổng số điểm trên trung bình môn toán.</a:t>
            </a:r>
            <a:endParaRPr lang="vi-VN" sz="350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CC1DAF3F-4377-BE00-214F-CBCFF1F674CB}"/>
              </a:ext>
            </a:extLst>
          </p:cNvPr>
          <p:cNvSpPr txBox="1"/>
          <p:nvPr/>
        </p:nvSpPr>
        <p:spPr>
          <a:xfrm>
            <a:off x="2321351" y="-125185"/>
            <a:ext cx="6094428" cy="900246"/>
          </a:xfrm>
          <a:prstGeom prst="rect">
            <a:avLst/>
          </a:prstGeom>
          <a:noFill/>
        </p:spPr>
        <p:txBody>
          <a:bodyPr wrap="square">
            <a:spAutoFit/>
          </a:bodyPr>
          <a:lstStyle/>
          <a:p>
            <a:pPr algn="ctr">
              <a:lnSpc>
                <a:spcPct val="150000"/>
              </a:lnSpc>
              <a:tabLst>
                <a:tab pos="252095" algn="l"/>
              </a:tabLst>
            </a:pPr>
            <a:r>
              <a:rPr lang="en-US" sz="3500" b="1" u="sng">
                <a:effectLst/>
                <a:latin typeface="Cambria" panose="02040503050406030204" pitchFamily="18" charset="0"/>
                <a:ea typeface="Times New Roman" panose="02020603050405020304" pitchFamily="18" charset="0"/>
              </a:rPr>
              <a:t>Gợi ý trả lời</a:t>
            </a:r>
            <a:r>
              <a:rPr lang="en-US" sz="3500" b="1">
                <a:effectLst/>
                <a:latin typeface="Cambria" panose="02040503050406030204" pitchFamily="18" charset="0"/>
                <a:ea typeface="Times New Roman" panose="02020603050405020304" pitchFamily="18" charset="0"/>
              </a:rPr>
              <a:t>:</a:t>
            </a:r>
            <a:endParaRPr lang="vi-VN" sz="35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51117697"/>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0F7D91A-EA6D-F00A-B8F9-6F2BDDD1F978}"/>
              </a:ext>
            </a:extLst>
          </p:cNvPr>
          <p:cNvSpPr txBox="1"/>
          <p:nvPr/>
        </p:nvSpPr>
        <p:spPr>
          <a:xfrm>
            <a:off x="565608" y="644575"/>
            <a:ext cx="11095349" cy="4034502"/>
          </a:xfrm>
          <a:prstGeom prst="rect">
            <a:avLst/>
          </a:prstGeom>
          <a:noFill/>
        </p:spPr>
        <p:txBody>
          <a:bodyPr wrap="square">
            <a:spAutoFit/>
          </a:bodyPr>
          <a:lstStyle/>
          <a:p>
            <a:pPr algn="just">
              <a:lnSpc>
                <a:spcPct val="150000"/>
              </a:lnSpc>
              <a:spcBef>
                <a:spcPts val="1200"/>
              </a:spcBef>
              <a:tabLst>
                <a:tab pos="252095" algn="l"/>
              </a:tabLst>
            </a:pPr>
            <a:r>
              <a:rPr lang="vi-VN" sz="3500">
                <a:solidFill>
                  <a:srgbClr val="000000"/>
                </a:solidFill>
                <a:effectLst/>
                <a:latin typeface="Cambria" panose="02040503050406030204" pitchFamily="18" charset="0"/>
                <a:ea typeface="Times New Roman" panose="02020603050405020304" pitchFamily="18" charset="0"/>
              </a:rPr>
              <a:t>Ngoài việc ghi điểm vào sổ điểm, có thể có những công việc</a:t>
            </a:r>
            <a:r>
              <a:rPr lang="en-US" sz="3500">
                <a:solidFill>
                  <a:srgbClr val="000000"/>
                </a:solidFill>
                <a:effectLst/>
                <a:latin typeface="Cambria" panose="02040503050406030204" pitchFamily="18" charset="0"/>
                <a:ea typeface="Times New Roman" panose="02020603050405020304" pitchFamily="18" charset="0"/>
              </a:rPr>
              <a:t> khác như</a:t>
            </a:r>
            <a:r>
              <a:rPr lang="vi-VN" sz="3500">
                <a:solidFill>
                  <a:srgbClr val="000000"/>
                </a:solidFill>
                <a:effectLst/>
                <a:latin typeface="Cambria" panose="02040503050406030204" pitchFamily="18" charset="0"/>
                <a:ea typeface="Times New Roman" panose="02020603050405020304" pitchFamily="18" charset="0"/>
              </a:rPr>
              <a:t>:</a:t>
            </a:r>
            <a:endParaRPr lang="vi-VN" sz="3500">
              <a:effectLst/>
              <a:latin typeface="Times New Roman" panose="02020603050405020304" pitchFamily="18" charset="0"/>
              <a:ea typeface="Times New Roman" panose="02020603050405020304" pitchFamily="18" charset="0"/>
            </a:endParaRPr>
          </a:p>
          <a:p>
            <a:pPr algn="just">
              <a:lnSpc>
                <a:spcPct val="150000"/>
              </a:lnSpc>
              <a:tabLst>
                <a:tab pos="252095" algn="l"/>
              </a:tabLst>
            </a:pPr>
            <a:r>
              <a:rPr lang="en-US" sz="3500">
                <a:solidFill>
                  <a:srgbClr val="000000"/>
                </a:solidFill>
                <a:effectLst/>
                <a:latin typeface="Cambria" panose="02040503050406030204" pitchFamily="18" charset="0"/>
                <a:ea typeface="Times New Roman" panose="02020603050405020304" pitchFamily="18" charset="0"/>
              </a:rPr>
              <a:t>	</a:t>
            </a:r>
            <a:r>
              <a:rPr lang="vi-VN" sz="3500">
                <a:solidFill>
                  <a:srgbClr val="000000"/>
                </a:solidFill>
                <a:effectLst/>
                <a:latin typeface="Cambria" panose="02040503050406030204" pitchFamily="18" charset="0"/>
                <a:ea typeface="Times New Roman" panose="02020603050405020304" pitchFamily="18" charset="0"/>
              </a:rPr>
              <a:t>- Sửa, xóa, bổ sung điểm của học sinh</a:t>
            </a:r>
            <a:r>
              <a:rPr lang="en-US" sz="3500">
                <a:solidFill>
                  <a:srgbClr val="000000"/>
                </a:solidFill>
                <a:effectLst/>
                <a:latin typeface="Cambria" panose="02040503050406030204" pitchFamily="18" charset="0"/>
                <a:ea typeface="Times New Roman" panose="02020603050405020304" pitchFamily="18" charset="0"/>
              </a:rPr>
              <a:t>.</a:t>
            </a:r>
            <a:endParaRPr lang="vi-VN" sz="3500">
              <a:effectLst/>
              <a:latin typeface="Times New Roman" panose="02020603050405020304" pitchFamily="18" charset="0"/>
              <a:ea typeface="Times New Roman" panose="02020603050405020304" pitchFamily="18" charset="0"/>
            </a:endParaRPr>
          </a:p>
          <a:p>
            <a:pPr algn="just">
              <a:lnSpc>
                <a:spcPct val="150000"/>
              </a:lnSpc>
              <a:tabLst>
                <a:tab pos="252095" algn="l"/>
              </a:tabLst>
            </a:pPr>
            <a:r>
              <a:rPr lang="en-US" sz="3500">
                <a:solidFill>
                  <a:srgbClr val="000000"/>
                </a:solidFill>
                <a:effectLst/>
                <a:latin typeface="Cambria" panose="02040503050406030204" pitchFamily="18" charset="0"/>
                <a:ea typeface="Times New Roman" panose="02020603050405020304" pitchFamily="18" charset="0"/>
              </a:rPr>
              <a:t>	</a:t>
            </a:r>
            <a:r>
              <a:rPr lang="vi-VN" sz="3500">
                <a:solidFill>
                  <a:srgbClr val="000000"/>
                </a:solidFill>
                <a:effectLst/>
                <a:latin typeface="Cambria" panose="02040503050406030204" pitchFamily="18" charset="0"/>
                <a:ea typeface="Times New Roman" panose="02020603050405020304" pitchFamily="18" charset="0"/>
              </a:rPr>
              <a:t>- Thống kê số liệu.</a:t>
            </a:r>
            <a:endParaRPr lang="vi-VN" sz="3500">
              <a:effectLst/>
              <a:latin typeface="Times New Roman" panose="02020603050405020304" pitchFamily="18" charset="0"/>
              <a:ea typeface="Times New Roman" panose="02020603050405020304" pitchFamily="18" charset="0"/>
            </a:endParaRPr>
          </a:p>
          <a:p>
            <a:pPr algn="just">
              <a:lnSpc>
                <a:spcPct val="150000"/>
              </a:lnSpc>
              <a:tabLst>
                <a:tab pos="252095" algn="l"/>
              </a:tabLst>
            </a:pPr>
            <a:r>
              <a:rPr lang="en-US" sz="3500">
                <a:solidFill>
                  <a:srgbClr val="000000"/>
                </a:solidFill>
                <a:effectLst/>
                <a:latin typeface="Cambria" panose="02040503050406030204" pitchFamily="18" charset="0"/>
                <a:ea typeface="Times New Roman" panose="02020603050405020304" pitchFamily="18" charset="0"/>
              </a:rPr>
              <a:t>	</a:t>
            </a:r>
            <a:r>
              <a:rPr lang="vi-VN" sz="3500">
                <a:solidFill>
                  <a:srgbClr val="000000"/>
                </a:solidFill>
                <a:effectLst/>
                <a:latin typeface="Cambria" panose="02040503050406030204" pitchFamily="18" charset="0"/>
                <a:ea typeface="Times New Roman" panose="02020603050405020304" pitchFamily="18" charset="0"/>
              </a:rPr>
              <a:t>…</a:t>
            </a:r>
            <a:endParaRPr lang="vi-VN" sz="350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CC1DAF3F-4377-BE00-214F-CBCFF1F674CB}"/>
              </a:ext>
            </a:extLst>
          </p:cNvPr>
          <p:cNvSpPr txBox="1"/>
          <p:nvPr/>
        </p:nvSpPr>
        <p:spPr>
          <a:xfrm>
            <a:off x="2321351" y="-125185"/>
            <a:ext cx="6094428" cy="802848"/>
          </a:xfrm>
          <a:prstGeom prst="rect">
            <a:avLst/>
          </a:prstGeom>
          <a:noFill/>
        </p:spPr>
        <p:txBody>
          <a:bodyPr wrap="square">
            <a:spAutoFit/>
          </a:bodyPr>
          <a:lstStyle/>
          <a:p>
            <a:pPr algn="ctr">
              <a:lnSpc>
                <a:spcPct val="150000"/>
              </a:lnSpc>
              <a:tabLst>
                <a:tab pos="252095" algn="l"/>
              </a:tabLst>
            </a:pPr>
            <a:r>
              <a:rPr lang="en-US" sz="3500" b="1">
                <a:effectLst/>
                <a:latin typeface="Cambria" panose="02040503050406030204" pitchFamily="18" charset="0"/>
                <a:ea typeface="Times New Roman" panose="02020603050405020304" pitchFamily="18" charset="0"/>
              </a:rPr>
              <a:t>Gợi ý trả lời:</a:t>
            </a:r>
            <a:endParaRPr lang="vi-VN" sz="35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18610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TotalTime>
  <Words>1402</Words>
  <Application>Microsoft Office PowerPoint</Application>
  <PresentationFormat>Widescreen</PresentationFormat>
  <Paragraphs>80</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Cambria</vt:lpstr>
      <vt:lpstr>Symbol</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User</cp:lastModifiedBy>
  <cp:revision>31</cp:revision>
  <dcterms:created xsi:type="dcterms:W3CDTF">2023-08-29T07:01:28Z</dcterms:created>
  <dcterms:modified xsi:type="dcterms:W3CDTF">2024-10-22T10:47:19Z</dcterms:modified>
</cp:coreProperties>
</file>