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5" r:id="rId3"/>
    <p:sldId id="257" r:id="rId4"/>
    <p:sldId id="258" r:id="rId5"/>
    <p:sldId id="380" r:id="rId6"/>
    <p:sldId id="381" r:id="rId7"/>
    <p:sldId id="382" r:id="rId8"/>
    <p:sldId id="383" r:id="rId9"/>
    <p:sldId id="416" r:id="rId10"/>
    <p:sldId id="384" r:id="rId11"/>
    <p:sldId id="385" r:id="rId12"/>
    <p:sldId id="386" r:id="rId13"/>
    <p:sldId id="387" r:id="rId14"/>
    <p:sldId id="417" r:id="rId15"/>
    <p:sldId id="388" r:id="rId16"/>
    <p:sldId id="389" r:id="rId17"/>
    <p:sldId id="390" r:id="rId18"/>
    <p:sldId id="418" r:id="rId19"/>
    <p:sldId id="391" r:id="rId20"/>
    <p:sldId id="392" r:id="rId21"/>
    <p:sldId id="393" r:id="rId22"/>
    <p:sldId id="394" r:id="rId23"/>
    <p:sldId id="395" r:id="rId24"/>
    <p:sldId id="396" r:id="rId25"/>
    <p:sldId id="397" r:id="rId26"/>
    <p:sldId id="398" r:id="rId27"/>
    <p:sldId id="399" r:id="rId28"/>
    <p:sldId id="401" r:id="rId29"/>
    <p:sldId id="402" r:id="rId30"/>
    <p:sldId id="403" r:id="rId31"/>
    <p:sldId id="400" r:id="rId32"/>
    <p:sldId id="404" r:id="rId33"/>
    <p:sldId id="405" r:id="rId34"/>
    <p:sldId id="407" r:id="rId35"/>
    <p:sldId id="406" r:id="rId36"/>
    <p:sldId id="408" r:id="rId37"/>
    <p:sldId id="409" r:id="rId38"/>
    <p:sldId id="410" r:id="rId39"/>
    <p:sldId id="411" r:id="rId40"/>
    <p:sldId id="413" r:id="rId41"/>
    <p:sldId id="414" r:id="rId42"/>
    <p:sldId id="317" r:id="rId43"/>
    <p:sldId id="315" r:id="rId44"/>
    <p:sldId id="3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5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42609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FBD3E1-56A0-AF21-D125-041E5FB31DFF}"/>
              </a:ext>
            </a:extLst>
          </p:cNvPr>
          <p:cNvPicPr>
            <a:picLocks noChangeAspect="1"/>
          </p:cNvPicPr>
          <p:nvPr/>
        </p:nvPicPr>
        <p:blipFill>
          <a:blip r:embed="rId2"/>
          <a:stretch>
            <a:fillRect/>
          </a:stretch>
        </p:blipFill>
        <p:spPr>
          <a:xfrm>
            <a:off x="0" y="550214"/>
            <a:ext cx="12191999" cy="2075420"/>
          </a:xfrm>
          <a:prstGeom prst="rect">
            <a:avLst/>
          </a:prstGeom>
        </p:spPr>
      </p:pic>
      <p:pic>
        <p:nvPicPr>
          <p:cNvPr id="5" name="Picture 4"/>
          <p:cNvPicPr>
            <a:picLocks noChangeAspect="1"/>
          </p:cNvPicPr>
          <p:nvPr/>
        </p:nvPicPr>
        <p:blipFill>
          <a:blip r:embed="rId3"/>
          <a:stretch>
            <a:fillRect/>
          </a:stretch>
        </p:blipFill>
        <p:spPr>
          <a:xfrm>
            <a:off x="4431926" y="3128555"/>
            <a:ext cx="3328147" cy="2743200"/>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CF7096-0705-7CD6-DFF5-33822E6ABD57}"/>
              </a:ext>
            </a:extLst>
          </p:cNvPr>
          <p:cNvPicPr>
            <a:picLocks noChangeAspect="1"/>
          </p:cNvPicPr>
          <p:nvPr/>
        </p:nvPicPr>
        <p:blipFill>
          <a:blip r:embed="rId2"/>
          <a:stretch>
            <a:fillRect/>
          </a:stretch>
        </p:blipFill>
        <p:spPr>
          <a:xfrm>
            <a:off x="2496010" y="389296"/>
            <a:ext cx="6471009" cy="5138338"/>
          </a:xfrm>
          <a:prstGeom prst="rect">
            <a:avLst/>
          </a:prstGeom>
        </p:spPr>
      </p:pic>
    </p:spTree>
    <p:extLst>
      <p:ext uri="{BB962C8B-B14F-4D97-AF65-F5344CB8AC3E}">
        <p14:creationId xmlns:p14="http://schemas.microsoft.com/office/powerpoint/2010/main" val="7948094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3FEAA-4CF7-1E5B-1CB3-C325080E3E2E}"/>
              </a:ext>
            </a:extLst>
          </p:cNvPr>
          <p:cNvSpPr txBox="1"/>
          <p:nvPr/>
        </p:nvSpPr>
        <p:spPr>
          <a:xfrm>
            <a:off x="480767" y="-104280"/>
            <a:ext cx="11199042" cy="5647893"/>
          </a:xfrm>
          <a:prstGeom prst="rect">
            <a:avLst/>
          </a:prstGeom>
          <a:noFill/>
        </p:spPr>
        <p:txBody>
          <a:bodyPr wrap="square">
            <a:spAutoFit/>
          </a:bodyPr>
          <a:lstStyle/>
          <a:p>
            <a:pPr algn="just">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Vào hộp thư đến, di chuyển con trỏ chuột vào dấu quan trọng màu vàng để biết lí do thư đó được đánh dấu là quan trọng.</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Nháy chuột vào dấu quan trọng     để thay đổi trạng thái quan trọng/không quan trọng của thư điện tử đó.</a:t>
            </a:r>
            <a:endParaRPr lang="vi-VN" sz="3500"/>
          </a:p>
        </p:txBody>
      </p:sp>
      <p:pic>
        <p:nvPicPr>
          <p:cNvPr id="4" name="Picture 3">
            <a:extLst>
              <a:ext uri="{FF2B5EF4-FFF2-40B4-BE49-F238E27FC236}">
                <a16:creationId xmlns:a16="http://schemas.microsoft.com/office/drawing/2014/main" id="{E71997BF-3E0D-AF8E-94EC-775ECBB2D73D}"/>
              </a:ext>
            </a:extLst>
          </p:cNvPr>
          <p:cNvPicPr>
            <a:picLocks noChangeAspect="1"/>
          </p:cNvPicPr>
          <p:nvPr/>
        </p:nvPicPr>
        <p:blipFill>
          <a:blip r:embed="rId2"/>
          <a:stretch>
            <a:fillRect/>
          </a:stretch>
        </p:blipFill>
        <p:spPr>
          <a:xfrm>
            <a:off x="8833554" y="3429000"/>
            <a:ext cx="375317" cy="395070"/>
          </a:xfrm>
          <a:prstGeom prst="rect">
            <a:avLst/>
          </a:prstGeom>
        </p:spPr>
      </p:pic>
    </p:spTree>
    <p:extLst>
      <p:ext uri="{BB962C8B-B14F-4D97-AF65-F5344CB8AC3E}">
        <p14:creationId xmlns:p14="http://schemas.microsoft.com/office/powerpoint/2010/main" val="38108075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04E349-6FE4-C2C4-2790-8D41C6670490}"/>
              </a:ext>
            </a:extLst>
          </p:cNvPr>
          <p:cNvSpPr txBox="1"/>
          <p:nvPr/>
        </p:nvSpPr>
        <p:spPr>
          <a:xfrm>
            <a:off x="612743" y="927598"/>
            <a:ext cx="11095349" cy="1621149"/>
          </a:xfrm>
          <a:prstGeom prst="rect">
            <a:avLst/>
          </a:prstGeom>
          <a:noFill/>
        </p:spPr>
        <p:txBody>
          <a:bodyPr wrap="square">
            <a:spAutoFit/>
          </a:bodyPr>
          <a:lstStyle/>
          <a:p>
            <a:pPr algn="just">
              <a:lnSpc>
                <a:spcPct val="150000"/>
              </a:lnSpc>
              <a:tabLst>
                <a:tab pos="252095" algn="l"/>
              </a:tabLst>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3.</a:t>
            </a:r>
            <a:r>
              <a:rPr lang="nl-NL" sz="3500">
                <a:effectLst/>
                <a:latin typeface="Cambria" panose="02040503050406030204" pitchFamily="18" charset="0"/>
                <a:ea typeface="Times New Roman" panose="02020603050405020304" pitchFamily="18" charset="0"/>
                <a:cs typeface="Times New Roman" panose="02020603050405020304" pitchFamily="18" charset="0"/>
              </a:rPr>
              <a:t> Thực hiện tìm kiếm is: important trong Gmail để hiển thị danh sách tất cả thư điện tử quan trọng.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62014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9E104-5ED8-014E-EFE6-78A2612EB303}"/>
              </a:ext>
            </a:extLst>
          </p:cNvPr>
          <p:cNvSpPr txBox="1"/>
          <p:nvPr/>
        </p:nvSpPr>
        <p:spPr>
          <a:xfrm>
            <a:off x="1771374" y="1815934"/>
            <a:ext cx="9924147" cy="1368030"/>
          </a:xfrm>
          <a:prstGeom prst="rect">
            <a:avLst/>
          </a:prstGeom>
          <a:noFill/>
          <a:ln w="28575">
            <a:solidFill>
              <a:srgbClr val="7030A0"/>
            </a:solidFill>
          </a:ln>
        </p:spPr>
        <p:txBody>
          <a:bodyPr wrap="square" lIns="180000" tIns="108000" rIns="180000" bIns="180000">
            <a:spAutoFit/>
          </a:bodyPr>
          <a:lstStyle/>
          <a:p>
            <a:pPr algn="just">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2. Sắp xếp phân loại thư trong Gmail bằng Nhãn.</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endParaRPr lang="vi-VN" sz="3500">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E8017AB1-40BF-F2C0-9940-9D2114BC7EFA}"/>
              </a:ext>
            </a:extLst>
          </p:cNvPr>
          <p:cNvPicPr>
            <a:picLocks noChangeAspect="1"/>
          </p:cNvPicPr>
          <p:nvPr/>
        </p:nvPicPr>
        <p:blipFill>
          <a:blip r:embed="rId2"/>
          <a:stretch>
            <a:fillRect/>
          </a:stretch>
        </p:blipFill>
        <p:spPr>
          <a:xfrm>
            <a:off x="270235" y="174936"/>
            <a:ext cx="1501140" cy="1439545"/>
          </a:xfrm>
          <a:prstGeom prst="rect">
            <a:avLst/>
          </a:prstGeom>
        </p:spPr>
      </p:pic>
    </p:spTree>
    <p:extLst>
      <p:ext uri="{BB962C8B-B14F-4D97-AF65-F5344CB8AC3E}">
        <p14:creationId xmlns:p14="http://schemas.microsoft.com/office/powerpoint/2010/main" val="7382463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9E104-5ED8-014E-EFE6-78A2612EB303}"/>
              </a:ext>
            </a:extLst>
          </p:cNvPr>
          <p:cNvSpPr txBox="1"/>
          <p:nvPr/>
        </p:nvSpPr>
        <p:spPr>
          <a:xfrm>
            <a:off x="480766" y="488576"/>
            <a:ext cx="11199044" cy="4933595"/>
          </a:xfrm>
          <a:prstGeom prst="rect">
            <a:avLst/>
          </a:prstGeom>
          <a:noFill/>
        </p:spPr>
        <p:txBody>
          <a:bodyPr wrap="square">
            <a:spAutoFit/>
          </a:bodyPr>
          <a:lstStyle/>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Sử dụng nhãn (Label) để sắp xếp, phân loại trong hộp thư đến giúp tiết kiệm thời gian khi tìm kiếm lại các thư, tránh thất lạc thông tin ở các thư cũ và quản lý việc nhận thư từ các địa chỉ thư điện tử dễ dàng hơn.</a:t>
            </a:r>
            <a:endParaRPr lang="vi-VN" sz="3500">
              <a:effectLst/>
              <a:latin typeface="Calibri" panose="020F0502020204030204" pitchFamily="34" charset="0"/>
              <a:ea typeface="Calibri" panose="020F0502020204030204" pitchFamily="34" charset="0"/>
            </a:endParaRPr>
          </a:p>
          <a:p>
            <a:pPr algn="just">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Lưu ý:</a:t>
            </a:r>
            <a:r>
              <a:rPr lang="nl-NL" sz="3500">
                <a:effectLst/>
                <a:latin typeface="Cambria" panose="02040503050406030204" pitchFamily="18" charset="0"/>
                <a:ea typeface="Times New Roman" panose="02020603050405020304" pitchFamily="18" charset="0"/>
                <a:cs typeface="Times New Roman" panose="02020603050405020304" pitchFamily="18" charset="0"/>
              </a:rPr>
              <a:t> Nhãn khác với thư mục. Khi em xoá một thư, thư đó sẽ bị xoá khỏi mọi nhãn đính kèm cũng như trong hộp thư đến.</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335173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E6532-60E4-8F76-BC00-73664BD1F3BD}"/>
              </a:ext>
            </a:extLst>
          </p:cNvPr>
          <p:cNvSpPr txBox="1"/>
          <p:nvPr/>
        </p:nvSpPr>
        <p:spPr>
          <a:xfrm>
            <a:off x="480767" y="417735"/>
            <a:ext cx="11227323" cy="4852803"/>
          </a:xfrm>
          <a:prstGeom prst="rect">
            <a:avLst/>
          </a:prstGeom>
          <a:noFill/>
        </p:spPr>
        <p:txBody>
          <a:bodyPr wrap="square">
            <a:spAutoFit/>
          </a:bodyPr>
          <a:lstStyle/>
          <a:p>
            <a:pPr>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Tạo nhãn: Truy cập vào Gmail. Nháy chuột vào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Danh sách mở rộng</a:t>
            </a:r>
            <a:r>
              <a:rPr lang="nl-NL" sz="3500">
                <a:effectLst/>
                <a:latin typeface="Cambria" panose="02040503050406030204" pitchFamily="18" charset="0"/>
                <a:ea typeface="Times New Roman" panose="02020603050405020304" pitchFamily="18" charset="0"/>
                <a:cs typeface="Times New Roman" panose="02020603050405020304" pitchFamily="18" charset="0"/>
              </a:rPr>
              <a:t> ở bên trái cửa sổ; nháy chuột vào tạo nhãn mới. Sau khi đặt tên nhãn, nháy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Save</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lưu lại.</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Gán nhãn cho các thư trong hộp thư đến. Thực hiện theo các bước ở Hình 8.2.</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95880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4A971-75D0-1885-4050-96F58AA70072}"/>
              </a:ext>
            </a:extLst>
          </p:cNvPr>
          <p:cNvPicPr>
            <a:picLocks noChangeAspect="1"/>
          </p:cNvPicPr>
          <p:nvPr/>
        </p:nvPicPr>
        <p:blipFill>
          <a:blip r:embed="rId2"/>
          <a:stretch>
            <a:fillRect/>
          </a:stretch>
        </p:blipFill>
        <p:spPr>
          <a:xfrm>
            <a:off x="545419" y="386397"/>
            <a:ext cx="11222575" cy="4451074"/>
          </a:xfrm>
          <a:prstGeom prst="rect">
            <a:avLst/>
          </a:prstGeom>
        </p:spPr>
      </p:pic>
    </p:spTree>
    <p:extLst>
      <p:ext uri="{BB962C8B-B14F-4D97-AF65-F5344CB8AC3E}">
        <p14:creationId xmlns:p14="http://schemas.microsoft.com/office/powerpoint/2010/main" val="31385122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7FA77-50F3-04FF-77D6-E7095BF2DB30}"/>
              </a:ext>
            </a:extLst>
          </p:cNvPr>
          <p:cNvSpPr txBox="1"/>
          <p:nvPr/>
        </p:nvSpPr>
        <p:spPr>
          <a:xfrm>
            <a:off x="480767" y="65108"/>
            <a:ext cx="11199042" cy="1169551"/>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KHAI THÁC MỘT SỐ CHỨC NĂNG NÂNG CAO CỦA MẠNG XÃ HỘI</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endParaRPr lang="vi-VN" sz="35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1B5C26A6-EE90-08B7-61C4-166781EC7237}"/>
              </a:ext>
            </a:extLst>
          </p:cNvPr>
          <p:cNvSpPr txBox="1"/>
          <p:nvPr/>
        </p:nvSpPr>
        <p:spPr>
          <a:xfrm>
            <a:off x="1779638" y="2666689"/>
            <a:ext cx="8396750" cy="793070"/>
          </a:xfrm>
          <a:prstGeom prst="rect">
            <a:avLst/>
          </a:prstGeom>
          <a:noFill/>
          <a:ln w="28575">
            <a:solidFill>
              <a:srgbClr val="7030A0"/>
            </a:solidFill>
          </a:ln>
        </p:spPr>
        <p:txBody>
          <a:bodyPr wrap="square" lIns="180000" tIns="72000" bIns="180000">
            <a:spAutoFit/>
          </a:bodyPr>
          <a:lstStyle/>
          <a:p>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3. Tạo Fanpage trên Facebook </a:t>
            </a:r>
            <a:endParaRPr lang="vi-VN" sz="3500"/>
          </a:p>
        </p:txBody>
      </p:sp>
      <p:pic>
        <p:nvPicPr>
          <p:cNvPr id="5" name="Picture 4">
            <a:extLst>
              <a:ext uri="{FF2B5EF4-FFF2-40B4-BE49-F238E27FC236}">
                <a16:creationId xmlns:a16="http://schemas.microsoft.com/office/drawing/2014/main" id="{83B0FF18-B34E-C14F-2EDD-D2C8E7DC7005}"/>
              </a:ext>
            </a:extLst>
          </p:cNvPr>
          <p:cNvPicPr>
            <a:picLocks noChangeAspect="1"/>
          </p:cNvPicPr>
          <p:nvPr/>
        </p:nvPicPr>
        <p:blipFill>
          <a:blip r:embed="rId2"/>
          <a:stretch>
            <a:fillRect/>
          </a:stretch>
        </p:blipFill>
        <p:spPr>
          <a:xfrm>
            <a:off x="280070" y="1197495"/>
            <a:ext cx="1501140" cy="1439545"/>
          </a:xfrm>
          <a:prstGeom prst="rect">
            <a:avLst/>
          </a:prstGeom>
        </p:spPr>
      </p:pic>
    </p:spTree>
    <p:extLst>
      <p:ext uri="{BB962C8B-B14F-4D97-AF65-F5344CB8AC3E}">
        <p14:creationId xmlns:p14="http://schemas.microsoft.com/office/powerpoint/2010/main" val="402296058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7FA77-50F3-04FF-77D6-E7095BF2DB30}"/>
              </a:ext>
            </a:extLst>
          </p:cNvPr>
          <p:cNvSpPr txBox="1"/>
          <p:nvPr/>
        </p:nvSpPr>
        <p:spPr>
          <a:xfrm>
            <a:off x="480767" y="950014"/>
            <a:ext cx="11199042" cy="3236976"/>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Fanpage là trang web trên Facebook giúp các tổ chức, doanh nghiệp quảng bá hình ảnh, thương hiệu và sản phẩm. Em hãy tạo Fanpage của lớp mình để đăng tải các bài viết, ảnh, video và sự kiện của trường, lớp.</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9091845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653F98-671A-E139-DB11-D5472FDF668E}"/>
              </a:ext>
            </a:extLst>
          </p:cNvPr>
          <p:cNvSpPr txBox="1"/>
          <p:nvPr/>
        </p:nvSpPr>
        <p:spPr>
          <a:xfrm>
            <a:off x="496478" y="392726"/>
            <a:ext cx="11161336" cy="4670509"/>
          </a:xfrm>
          <a:prstGeom prst="rect">
            <a:avLst/>
          </a:prstGeom>
          <a:noFill/>
        </p:spPr>
        <p:txBody>
          <a:bodyPr wrap="square">
            <a:spAutoFit/>
          </a:bodyPr>
          <a:lstStyle/>
          <a:p>
            <a:pPr algn="just">
              <a:lnSpc>
                <a:spcPct val="150000"/>
              </a:lnSpc>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Hướng dẫn: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	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Đăng nhập vào Facebook. Nháy chuột vào biểu tượng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Menu</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mở danh sách các lệnh. Trong mục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Tạo</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Trang</a:t>
            </a:r>
            <a:r>
              <a:rPr lang="nl-NL" sz="3500">
                <a:effectLst/>
                <a:latin typeface="Cambria" panose="02040503050406030204" pitchFamily="18" charset="0"/>
                <a:ea typeface="Times New Roman" panose="02020603050405020304" pitchFamily="18" charset="0"/>
                <a:cs typeface="Times New Roman" panose="02020603050405020304" pitchFamily="18" charset="0"/>
              </a:rPr>
              <a:t>.</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Làm theo các hướng dẫn tại Hình 8.3.</a:t>
            </a:r>
            <a:endParaRPr lang="vi-VN" sz="3500">
              <a:effectLst/>
              <a:latin typeface="Calibri" panose="020F0502020204030204" pitchFamily="34" charset="0"/>
              <a:ea typeface="Calibri" panose="020F0502020204030204" pitchFamily="34" charset="0"/>
            </a:endParaRPr>
          </a:p>
          <a:p>
            <a:endParaRPr lang="vi-VN" sz="3500"/>
          </a:p>
        </p:txBody>
      </p:sp>
      <p:pic>
        <p:nvPicPr>
          <p:cNvPr id="4" name="Picture 3">
            <a:extLst>
              <a:ext uri="{FF2B5EF4-FFF2-40B4-BE49-F238E27FC236}">
                <a16:creationId xmlns:a16="http://schemas.microsoft.com/office/drawing/2014/main" id="{E1B63313-7615-D4C9-BB45-60B1CB4A9351}"/>
              </a:ext>
            </a:extLst>
          </p:cNvPr>
          <p:cNvPicPr>
            <a:picLocks noChangeAspect="1"/>
          </p:cNvPicPr>
          <p:nvPr/>
        </p:nvPicPr>
        <p:blipFill>
          <a:blip r:embed="rId2"/>
          <a:stretch>
            <a:fillRect/>
          </a:stretch>
        </p:blipFill>
        <p:spPr>
          <a:xfrm>
            <a:off x="3055755" y="2314904"/>
            <a:ext cx="309121" cy="347761"/>
          </a:xfrm>
          <a:prstGeom prst="rect">
            <a:avLst/>
          </a:prstGeom>
        </p:spPr>
      </p:pic>
    </p:spTree>
    <p:extLst>
      <p:ext uri="{BB962C8B-B14F-4D97-AF65-F5344CB8AC3E}">
        <p14:creationId xmlns:p14="http://schemas.microsoft.com/office/powerpoint/2010/main" val="39658445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32BB798-99AF-4173-130F-23B9D24C13F9}"/>
              </a:ext>
            </a:extLst>
          </p:cNvPr>
          <p:cNvSpPr/>
          <p:nvPr/>
        </p:nvSpPr>
        <p:spPr>
          <a:xfrm>
            <a:off x="523866" y="1081208"/>
            <a:ext cx="11184430" cy="2541655"/>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bIns="180000">
            <a:spAutoFit/>
          </a:bodyPr>
          <a:lstStyle/>
          <a:p>
            <a:pPr marL="356870" algn="just">
              <a:lnSpc>
                <a:spcPct val="115000"/>
              </a:lnSpc>
              <a:spcBef>
                <a:spcPts val="600"/>
              </a:spcBef>
              <a:spcAft>
                <a:spcPts val="600"/>
              </a:spcAft>
            </a:pPr>
            <a:r>
              <a:rPr lang="vi-VN" sz="3200">
                <a:effectLst/>
                <a:latin typeface="Cambria" panose="02040503050406030204" pitchFamily="18" charset="0"/>
                <a:ea typeface="Arial" panose="020B0604020202020204" pitchFamily="34" charset="0"/>
                <a:cs typeface="Times New Roman" panose="02020603050405020304" pitchFamily="18" charset="0"/>
              </a:rPr>
              <a:t>Thư điện tử trong hộp thư (Inbox) thường được hiển thị theo trình tự thời gian thư được gửi tới. Em hãy trao đổi với các bạn trong nhóm về những cách giúp em tìm đọc lại được những thư em đã nhận trước đây.</a:t>
            </a:r>
            <a:endParaRPr lang="vi-VN" sz="20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76892C2-E57C-6932-D6D6-77DF7B349F60}"/>
              </a:ext>
            </a:extLst>
          </p:cNvPr>
          <p:cNvPicPr/>
          <p:nvPr/>
        </p:nvPicPr>
        <p:blipFill>
          <a:blip r:embed="rId2">
            <a:extLst>
              <a:ext uri="{28A0092B-C50C-407E-A947-70E740481C1C}">
                <a14:useLocalDpi xmlns:a14="http://schemas.microsoft.com/office/drawing/2010/main" val="0"/>
              </a:ext>
            </a:extLst>
          </a:blip>
          <a:stretch>
            <a:fillRect/>
          </a:stretch>
        </p:blipFill>
        <p:spPr>
          <a:xfrm>
            <a:off x="180975" y="921234"/>
            <a:ext cx="842622" cy="810664"/>
          </a:xfrm>
          <a:prstGeom prst="rect">
            <a:avLst/>
          </a:prstGeom>
        </p:spPr>
      </p:pic>
    </p:spTree>
    <p:extLst>
      <p:ext uri="{BB962C8B-B14F-4D97-AF65-F5344CB8AC3E}">
        <p14:creationId xmlns:p14="http://schemas.microsoft.com/office/powerpoint/2010/main" val="16847649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86D7B-F252-9FE2-250D-5391F0E507BE}"/>
              </a:ext>
            </a:extLst>
          </p:cNvPr>
          <p:cNvPicPr>
            <a:picLocks noChangeAspect="1"/>
          </p:cNvPicPr>
          <p:nvPr/>
        </p:nvPicPr>
        <p:blipFill>
          <a:blip r:embed="rId2"/>
          <a:stretch>
            <a:fillRect/>
          </a:stretch>
        </p:blipFill>
        <p:spPr>
          <a:xfrm>
            <a:off x="508828" y="408840"/>
            <a:ext cx="11289882" cy="5539676"/>
          </a:xfrm>
          <a:prstGeom prst="rect">
            <a:avLst/>
          </a:prstGeom>
        </p:spPr>
      </p:pic>
    </p:spTree>
    <p:extLst>
      <p:ext uri="{BB962C8B-B14F-4D97-AF65-F5344CB8AC3E}">
        <p14:creationId xmlns:p14="http://schemas.microsoft.com/office/powerpoint/2010/main" val="115030385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0C34C-8073-1933-F935-1116BD3C2BED}"/>
              </a:ext>
            </a:extLst>
          </p:cNvPr>
          <p:cNvSpPr txBox="1"/>
          <p:nvPr/>
        </p:nvSpPr>
        <p:spPr>
          <a:xfrm>
            <a:off x="575035" y="-109017"/>
            <a:ext cx="11123629" cy="5660717"/>
          </a:xfrm>
          <a:prstGeom prst="rect">
            <a:avLst/>
          </a:prstGeom>
          <a:noFill/>
        </p:spPr>
        <p:txBody>
          <a:bodyPr wrap="square">
            <a:spAutoFit/>
          </a:bodyPr>
          <a:lstStyle/>
          <a:p>
            <a:pPr algn="just">
              <a:lnSpc>
                <a:spcPct val="150000"/>
              </a:lnSpc>
              <a:tabLst>
                <a:tab pos="252095" algn="l"/>
              </a:tabLst>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	Bước 3.</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 </a:t>
            </a:r>
            <a:r>
              <a:rPr lang="nl-NL" sz="3500">
                <a:effectLst/>
                <a:latin typeface="Cambria" panose="02040503050406030204" pitchFamily="18" charset="0"/>
                <a:ea typeface="Times New Roman" panose="02020603050405020304" pitchFamily="18" charset="0"/>
                <a:cs typeface="Times New Roman" panose="02020603050405020304" pitchFamily="18" charset="0"/>
              </a:rPr>
              <a:t>Nhập nội dung, hình ảnh, các bài viết cho trang Fanpage vừa tạo và chia sẻ với bạn bè về trang này.</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4.</a:t>
            </a:r>
            <a:r>
              <a:rPr lang="nl-NL" sz="3500">
                <a:effectLst/>
                <a:latin typeface="Cambria" panose="02040503050406030204" pitchFamily="18" charset="0"/>
                <a:ea typeface="Times New Roman" panose="02020603050405020304" pitchFamily="18" charset="0"/>
                <a:cs typeface="Times New Roman" panose="02020603050405020304" pitchFamily="18" charset="0"/>
              </a:rPr>
              <a:t> Khám phá các tính năng về quản lí trang để thực hiện quản lí trang Fanpage của lớp em.</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Lưu ý:</a:t>
            </a:r>
            <a:r>
              <a:rPr lang="nl-NL" sz="3500">
                <a:effectLst/>
                <a:latin typeface="Cambria" panose="02040503050406030204" pitchFamily="18" charset="0"/>
                <a:ea typeface="Times New Roman" panose="02020603050405020304" pitchFamily="18" charset="0"/>
                <a:cs typeface="Times New Roman" panose="02020603050405020304" pitchFamily="18" charset="0"/>
              </a:rPr>
              <a:t> Việc tạo và quản lí các Fanpage để quảng bá thương hiệu của một tổ chức hay một trang thương mại điện tử được thực hiện theo cách tương tự.</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03924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218E14-3819-7BA5-5E3F-0F51AF7CA4B9}"/>
              </a:ext>
            </a:extLst>
          </p:cNvPr>
          <p:cNvSpPr txBox="1"/>
          <p:nvPr/>
        </p:nvSpPr>
        <p:spPr>
          <a:xfrm>
            <a:off x="519689" y="3135853"/>
            <a:ext cx="11133056" cy="1621149"/>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 Thiết lập những người có thể xem các bài viết của mình trong tương lai:</a:t>
            </a:r>
            <a:endParaRPr lang="vi-VN" sz="350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FBC1A70-6674-5E9A-24B9-10A8165F1B24}"/>
              </a:ext>
            </a:extLst>
          </p:cNvPr>
          <p:cNvSpPr txBox="1"/>
          <p:nvPr/>
        </p:nvSpPr>
        <p:spPr>
          <a:xfrm>
            <a:off x="1779639" y="1594786"/>
            <a:ext cx="9922168" cy="1331679"/>
          </a:xfrm>
          <a:prstGeom prst="rect">
            <a:avLst/>
          </a:prstGeom>
          <a:noFill/>
          <a:ln w="28575">
            <a:solidFill>
              <a:srgbClr val="7030A0"/>
            </a:solidFill>
          </a:ln>
        </p:spPr>
        <p:txBody>
          <a:bodyPr wrap="square" lIns="180000" tIns="72000" rIns="180000" bIns="180000">
            <a:spAutoFit/>
          </a:bodyPr>
          <a:lstStyle/>
          <a:p>
            <a:pPr algn="just">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4. Tìm hiểu và cài đặt quyền riêng tư trên Facebook </a:t>
            </a:r>
            <a:endParaRPr lang="vi-VN" sz="350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7CBCCEE-80E9-D1B7-6BF1-4BA8475333B2}"/>
              </a:ext>
            </a:extLst>
          </p:cNvPr>
          <p:cNvPicPr>
            <a:picLocks noChangeAspect="1"/>
          </p:cNvPicPr>
          <p:nvPr/>
        </p:nvPicPr>
        <p:blipFill>
          <a:blip r:embed="rId2"/>
          <a:stretch>
            <a:fillRect/>
          </a:stretch>
        </p:blipFill>
        <p:spPr>
          <a:xfrm>
            <a:off x="280070" y="165108"/>
            <a:ext cx="1501140" cy="1439545"/>
          </a:xfrm>
          <a:prstGeom prst="rect">
            <a:avLst/>
          </a:prstGeom>
        </p:spPr>
      </p:pic>
    </p:spTree>
    <p:extLst>
      <p:ext uri="{BB962C8B-B14F-4D97-AF65-F5344CB8AC3E}">
        <p14:creationId xmlns:p14="http://schemas.microsoft.com/office/powerpoint/2010/main" val="34042088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35F209-208B-A81D-8318-72BCB18B6BD6}"/>
              </a:ext>
            </a:extLst>
          </p:cNvPr>
          <p:cNvSpPr txBox="1"/>
          <p:nvPr/>
        </p:nvSpPr>
        <p:spPr>
          <a:xfrm>
            <a:off x="529472" y="-100910"/>
            <a:ext cx="11133055" cy="5660717"/>
          </a:xfrm>
          <a:prstGeom prst="rect">
            <a:avLst/>
          </a:prstGeom>
          <a:noFill/>
        </p:spPr>
        <p:txBody>
          <a:bodyPr wrap="square">
            <a:spAutoFit/>
          </a:bodyPr>
          <a:lstStyle/>
          <a:p>
            <a:pPr algn="just">
              <a:lnSpc>
                <a:spcPct val="150000"/>
              </a:lnSpc>
              <a:tabLst>
                <a:tab pos="252095" algn="l"/>
              </a:tabLst>
            </a:pPr>
            <a:r>
              <a:rPr lang="nl-NL" sz="3500" b="1" i="1">
                <a:effectLst/>
                <a:latin typeface="Cambria" panose="02040503050406030204" pitchFamily="18" charset="0"/>
                <a:ea typeface="Times New Roman" panose="02020603050405020304" pitchFamily="18" charset="0"/>
                <a:cs typeface="Times New Roman" panose="02020603050405020304" pitchFamily="18" charset="0"/>
              </a:rPr>
              <a:t>	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Đăng nhập vào Facebook.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Cài đặt</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Quyền riêng tư</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mở trang thông tin, hướng dẫn.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Đọc kĩ các thông tin giải thích về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Cài đặt quyền riêng tư và công cụ</a:t>
            </a:r>
            <a:r>
              <a:rPr lang="nl-NL" sz="3500">
                <a:effectLst/>
                <a:latin typeface="Cambria" panose="02040503050406030204" pitchFamily="18" charset="0"/>
                <a:ea typeface="Times New Roman" panose="02020603050405020304" pitchFamily="18" charset="0"/>
                <a:cs typeface="Times New Roman" panose="02020603050405020304" pitchFamily="18" charset="0"/>
              </a:rPr>
              <a:t> để thực hiện.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3.</a:t>
            </a:r>
            <a:r>
              <a:rPr lang="nl-NL" sz="3500">
                <a:effectLst/>
                <a:latin typeface="Cambria" panose="02040503050406030204" pitchFamily="18" charset="0"/>
                <a:ea typeface="Times New Roman" panose="02020603050405020304" pitchFamily="18" charset="0"/>
                <a:cs typeface="Times New Roman" panose="02020603050405020304" pitchFamily="18" charset="0"/>
              </a:rPr>
              <a:t> Tìm hiểu và thiết lập những người có thể xem các bài viết của em trong tương lai (Hình 8.4).</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4.</a:t>
            </a:r>
            <a:r>
              <a:rPr lang="nl-NL" sz="3500">
                <a:effectLst/>
                <a:latin typeface="Cambria" panose="02040503050406030204" pitchFamily="18" charset="0"/>
                <a:ea typeface="Times New Roman" panose="02020603050405020304" pitchFamily="18" charset="0"/>
                <a:cs typeface="Times New Roman" panose="02020603050405020304" pitchFamily="18" charset="0"/>
              </a:rPr>
              <a:t> Kiểm thử các cài đặt vừa thiết lập.</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058360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94582-936E-4066-089A-E54F5AB26552}"/>
              </a:ext>
            </a:extLst>
          </p:cNvPr>
          <p:cNvPicPr>
            <a:picLocks noChangeAspect="1"/>
          </p:cNvPicPr>
          <p:nvPr/>
        </p:nvPicPr>
        <p:blipFill>
          <a:blip r:embed="rId2"/>
          <a:stretch>
            <a:fillRect/>
          </a:stretch>
        </p:blipFill>
        <p:spPr>
          <a:xfrm>
            <a:off x="3765456" y="95250"/>
            <a:ext cx="4768943" cy="6302230"/>
          </a:xfrm>
          <a:prstGeom prst="rect">
            <a:avLst/>
          </a:prstGeom>
        </p:spPr>
      </p:pic>
    </p:spTree>
    <p:extLst>
      <p:ext uri="{BB962C8B-B14F-4D97-AF65-F5344CB8AC3E}">
        <p14:creationId xmlns:p14="http://schemas.microsoft.com/office/powerpoint/2010/main" val="13093825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D268FE-B1C3-F1B9-8982-07413E1F0C3F}"/>
              </a:ext>
            </a:extLst>
          </p:cNvPr>
          <p:cNvSpPr txBox="1"/>
          <p:nvPr/>
        </p:nvSpPr>
        <p:spPr>
          <a:xfrm>
            <a:off x="537328" y="-36452"/>
            <a:ext cx="11133055" cy="6333978"/>
          </a:xfrm>
          <a:prstGeom prst="rect">
            <a:avLst/>
          </a:prstGeom>
          <a:noFill/>
        </p:spPr>
        <p:txBody>
          <a:bodyPr wrap="square">
            <a:spAutoFit/>
          </a:bodyPr>
          <a:lstStyle/>
          <a:p>
            <a:pPr>
              <a:lnSpc>
                <a:spcPct val="130000"/>
              </a:lnSpc>
              <a:tabLst>
                <a:tab pos="252095" algn="l"/>
              </a:tabLst>
            </a:pPr>
            <a:r>
              <a:rPr lang="nl-NL" sz="3500" b="1">
                <a:effectLst/>
                <a:latin typeface="Cambria" panose="02040503050406030204" pitchFamily="18" charset="0"/>
                <a:ea typeface="Times New Roman" panose="02020603050405020304" pitchFamily="18" charset="0"/>
                <a:cs typeface="Times New Roman" panose="02020603050405020304" pitchFamily="18" charset="0"/>
              </a:rPr>
              <a:t>- Thiết lập các quyền liên quan đến trang cá nhân và gắn thẻ.</a:t>
            </a:r>
            <a:endParaRPr lang="vi-VN" sz="3500">
              <a:effectLst/>
              <a:latin typeface="Calibri" panose="020F0502020204030204" pitchFamily="34" charset="0"/>
              <a:ea typeface="Calibri" panose="020F0502020204030204" pitchFamily="34" charset="0"/>
            </a:endParaRPr>
          </a:p>
          <a:p>
            <a:pPr>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1.</a:t>
            </a:r>
            <a:r>
              <a:rPr lang="nl-NL" sz="3500">
                <a:effectLst/>
                <a:latin typeface="Cambria" panose="02040503050406030204" pitchFamily="18" charset="0"/>
                <a:ea typeface="Times New Roman" panose="02020603050405020304" pitchFamily="18" charset="0"/>
                <a:cs typeface="Times New Roman" panose="02020603050405020304" pitchFamily="18" charset="0"/>
              </a:rPr>
              <a:t> Chọn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Cài đặt</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a:effectLst/>
                <a:latin typeface="Cambria"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Trang cá nhân và gắn thẻ</a:t>
            </a:r>
            <a:r>
              <a:rPr lang="nl-NL" sz="3500">
                <a:effectLst/>
                <a:latin typeface="Cambria" panose="02040503050406030204" pitchFamily="18" charset="0"/>
                <a:ea typeface="Times New Roman" panose="02020603050405020304" pitchFamily="18" charset="0"/>
                <a:cs typeface="Times New Roman" panose="02020603050405020304" pitchFamily="18" charset="0"/>
              </a:rPr>
              <a:t> trong Facebook.</a:t>
            </a:r>
            <a:endParaRPr lang="vi-VN" sz="3500">
              <a:effectLst/>
              <a:latin typeface="Calibri" panose="020F0502020204030204" pitchFamily="34" charset="0"/>
              <a:ea typeface="Calibri" panose="020F0502020204030204" pitchFamily="34" charset="0"/>
            </a:endParaRPr>
          </a:p>
          <a:p>
            <a:pPr>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2.</a:t>
            </a:r>
            <a:r>
              <a:rPr lang="nl-NL" sz="3500">
                <a:effectLst/>
                <a:latin typeface="Cambria" panose="02040503050406030204" pitchFamily="18" charset="0"/>
                <a:ea typeface="Times New Roman" panose="02020603050405020304" pitchFamily="18" charset="0"/>
                <a:cs typeface="Times New Roman" panose="02020603050405020304" pitchFamily="18" charset="0"/>
              </a:rPr>
              <a:t> Quan sát và giải thích ý nghĩa các lựa chọn tại Hình 8.5.</a:t>
            </a:r>
            <a:endParaRPr lang="vi-VN" sz="3500">
              <a:effectLst/>
              <a:latin typeface="Calibri" panose="020F0502020204030204" pitchFamily="34" charset="0"/>
              <a:ea typeface="Calibri" panose="020F0502020204030204" pitchFamily="34" charset="0"/>
            </a:endParaRPr>
          </a:p>
          <a:p>
            <a:pPr>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3.</a:t>
            </a:r>
            <a:r>
              <a:rPr lang="nl-NL" sz="3500">
                <a:effectLst/>
                <a:latin typeface="Cambria" panose="02040503050406030204" pitchFamily="18" charset="0"/>
                <a:ea typeface="Times New Roman" panose="02020603050405020304" pitchFamily="18" charset="0"/>
                <a:cs typeface="Times New Roman" panose="02020603050405020304" pitchFamily="18" charset="0"/>
              </a:rPr>
              <a:t> Thực hiện các thiết lập phù hợp tại Trang cá nhân và gắn thẻ.</a:t>
            </a:r>
            <a:endParaRPr lang="vi-VN" sz="3500">
              <a:effectLst/>
              <a:latin typeface="Calibri" panose="020F0502020204030204" pitchFamily="34" charset="0"/>
              <a:ea typeface="Calibri" panose="020F0502020204030204" pitchFamily="34" charset="0"/>
            </a:endParaRPr>
          </a:p>
          <a:p>
            <a:pPr>
              <a:lnSpc>
                <a:spcPct val="13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a:t>
            </a:r>
            <a:r>
              <a:rPr lang="nl-NL" sz="3500" b="1" i="1">
                <a:effectLst/>
                <a:latin typeface="Cambria" panose="02040503050406030204" pitchFamily="18" charset="0"/>
                <a:ea typeface="Times New Roman" panose="02020603050405020304" pitchFamily="18" charset="0"/>
                <a:cs typeface="Times New Roman" panose="02020603050405020304" pitchFamily="18" charset="0"/>
              </a:rPr>
              <a:t>Bước 4.</a:t>
            </a:r>
            <a:r>
              <a:rPr lang="nl-NL" sz="3500">
                <a:effectLst/>
                <a:latin typeface="Cambria" panose="02040503050406030204" pitchFamily="18" charset="0"/>
                <a:ea typeface="Times New Roman" panose="02020603050405020304" pitchFamily="18" charset="0"/>
                <a:cs typeface="Times New Roman" panose="02020603050405020304" pitchFamily="18" charset="0"/>
              </a:rPr>
              <a:t> Kiểm thử lựa chọn vừa thiết lập.</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335383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0851E5-9C99-8483-D3FC-6790E9B9D79C}"/>
              </a:ext>
            </a:extLst>
          </p:cNvPr>
          <p:cNvPicPr>
            <a:picLocks noChangeAspect="1"/>
          </p:cNvPicPr>
          <p:nvPr/>
        </p:nvPicPr>
        <p:blipFill>
          <a:blip r:embed="rId2"/>
          <a:stretch>
            <a:fillRect/>
          </a:stretch>
        </p:blipFill>
        <p:spPr>
          <a:xfrm>
            <a:off x="2772697" y="265471"/>
            <a:ext cx="6794090" cy="6056671"/>
          </a:xfrm>
          <a:prstGeom prst="rect">
            <a:avLst/>
          </a:prstGeom>
        </p:spPr>
      </p:pic>
    </p:spTree>
    <p:extLst>
      <p:ext uri="{BB962C8B-B14F-4D97-AF65-F5344CB8AC3E}">
        <p14:creationId xmlns:p14="http://schemas.microsoft.com/office/powerpoint/2010/main" val="32451597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FCCB01-72CD-74AE-8054-8004B6A87224}"/>
              </a:ext>
            </a:extLst>
          </p:cNvPr>
          <p:cNvSpPr txBox="1"/>
          <p:nvPr/>
        </p:nvSpPr>
        <p:spPr>
          <a:xfrm>
            <a:off x="1777102" y="1601832"/>
            <a:ext cx="9864999" cy="4184974"/>
          </a:xfrm>
          <a:prstGeom prst="rect">
            <a:avLst/>
          </a:prstGeom>
          <a:solidFill>
            <a:schemeClr val="accent2">
              <a:lumMod val="40000"/>
              <a:lumOff val="60000"/>
            </a:schemeClr>
          </a:solidFill>
        </p:spPr>
        <p:txBody>
          <a:bodyPr wrap="square" tIns="0" bIns="180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1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42</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Tạo mới một vài nhãn trong hộp thư </a:t>
            </a:r>
            <a:r>
              <a:rPr lang="en-US" sz="3500">
                <a:solidFill>
                  <a:srgbClr val="000000"/>
                </a:solidFill>
                <a:effectLst/>
                <a:latin typeface="Cambria" panose="02040503050406030204" pitchFamily="18" charset="0"/>
                <a:ea typeface="Times New Roman" panose="02020603050405020304" pitchFamily="18" charset="0"/>
              </a:rPr>
              <a:t>của</a:t>
            </a:r>
            <a:r>
              <a:rPr lang="vi-VN" sz="3500">
                <a:solidFill>
                  <a:srgbClr val="000000"/>
                </a:solidFill>
                <a:effectLst/>
                <a:latin typeface="Cambria" panose="02040503050406030204" pitchFamily="18" charset="0"/>
                <a:ea typeface="Times New Roman" panose="02020603050405020304" pitchFamily="18" charset="0"/>
              </a:rPr>
              <a:t> em để phân loại các thư liên quan đến học tập và giải trí. Gắn nhãn phù hợp cho các thư và tìm kiếm chúng theo nhãn. Thực hiện việc chỉnh sửa và xoá nhãn.</a:t>
            </a:r>
            <a:endParaRPr lang="vi-VN" sz="350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6261" y="153724"/>
            <a:ext cx="1500842" cy="1440000"/>
          </a:xfrm>
          <a:prstGeom prst="rect">
            <a:avLst/>
          </a:prstGeom>
        </p:spPr>
      </p:pic>
    </p:spTree>
    <p:extLst>
      <p:ext uri="{BB962C8B-B14F-4D97-AF65-F5344CB8AC3E}">
        <p14:creationId xmlns:p14="http://schemas.microsoft.com/office/powerpoint/2010/main" val="5687163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E8156-227E-6F70-EB6E-3027F8A7CF59}"/>
              </a:ext>
            </a:extLst>
          </p:cNvPr>
          <p:cNvSpPr txBox="1"/>
          <p:nvPr/>
        </p:nvSpPr>
        <p:spPr>
          <a:xfrm>
            <a:off x="546755" y="-117912"/>
            <a:ext cx="11095348" cy="5747727"/>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cách thực hiện</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b="1">
                <a:solidFill>
                  <a:srgbClr val="000000"/>
                </a:solidFill>
                <a:effectLst/>
                <a:latin typeface="Cambria" panose="02040503050406030204" pitchFamily="18" charset="0"/>
                <a:ea typeface="Times New Roman" panose="02020603050405020304" pitchFamily="18" charset="0"/>
              </a:rPr>
              <a:t>1. Tạo nhãn: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Đăng nhập vào tài khoản Gmail.</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Hộp thư đến.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Chọn một thư đã nhận.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biểu tượng </a:t>
            </a:r>
            <a:r>
              <a:rPr lang="en-US" sz="3500" b="1">
                <a:solidFill>
                  <a:srgbClr val="000000"/>
                </a:solidFill>
                <a:effectLst/>
                <a:latin typeface="Cambria" panose="02040503050406030204" pitchFamily="18" charset="0"/>
                <a:ea typeface="Times New Roman" panose="02020603050405020304" pitchFamily="18" charset="0"/>
              </a:rPr>
              <a:t>Nhãn</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Chọn </a:t>
            </a:r>
            <a:r>
              <a:rPr lang="en-US" sz="3500" b="1">
                <a:solidFill>
                  <a:srgbClr val="000000"/>
                </a:solidFill>
                <a:effectLst/>
                <a:latin typeface="Cambria" panose="02040503050406030204" pitchFamily="18" charset="0"/>
                <a:ea typeface="Times New Roman" panose="02020603050405020304" pitchFamily="18" charset="0"/>
              </a:rPr>
              <a:t>Tạo mới</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49423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400DAD-CA24-51BC-50B4-23010EF19F3A}"/>
              </a:ext>
            </a:extLst>
          </p:cNvPr>
          <p:cNvPicPr>
            <a:picLocks noChangeAspect="1"/>
          </p:cNvPicPr>
          <p:nvPr/>
        </p:nvPicPr>
        <p:blipFill>
          <a:blip r:embed="rId2"/>
          <a:stretch>
            <a:fillRect/>
          </a:stretch>
        </p:blipFill>
        <p:spPr>
          <a:xfrm>
            <a:off x="2121689" y="232860"/>
            <a:ext cx="7573071" cy="6084858"/>
          </a:xfrm>
          <a:prstGeom prst="rect">
            <a:avLst/>
          </a:prstGeom>
          <a:ln>
            <a:solidFill>
              <a:schemeClr val="tx1"/>
            </a:solidFill>
          </a:ln>
        </p:spPr>
      </p:pic>
    </p:spTree>
    <p:extLst>
      <p:ext uri="{BB962C8B-B14F-4D97-AF65-F5344CB8AC3E}">
        <p14:creationId xmlns:p14="http://schemas.microsoft.com/office/powerpoint/2010/main" val="27746675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525210-2DB6-CC92-0B5B-66DE7E682AD6}"/>
              </a:ext>
            </a:extLst>
          </p:cNvPr>
          <p:cNvSpPr txBox="1"/>
          <p:nvPr/>
        </p:nvSpPr>
        <p:spPr>
          <a:xfrm>
            <a:off x="3047215" y="395326"/>
            <a:ext cx="6094428" cy="900246"/>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16578C6-01AC-4696-9BFE-5C03BED98B16}"/>
              </a:ext>
            </a:extLst>
          </p:cNvPr>
          <p:cNvSpPr txBox="1"/>
          <p:nvPr/>
        </p:nvSpPr>
        <p:spPr>
          <a:xfrm>
            <a:off x="473698" y="1446416"/>
            <a:ext cx="6094428" cy="802848"/>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Đăng nhập vào Gmail.</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413CE-7A94-7B95-CB3E-560F875C31BE}"/>
              </a:ext>
            </a:extLst>
          </p:cNvPr>
          <p:cNvSpPr txBox="1"/>
          <p:nvPr/>
        </p:nvSpPr>
        <p:spPr>
          <a:xfrm>
            <a:off x="452488" y="-113124"/>
            <a:ext cx="11151909" cy="802848"/>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Nhập tên nhãn vào hộp thoại và nháy nút </a:t>
            </a:r>
            <a:r>
              <a:rPr lang="en-US" sz="3500" b="1">
                <a:solidFill>
                  <a:srgbClr val="000000"/>
                </a:solidFill>
                <a:effectLst/>
                <a:latin typeface="Cambria" panose="02040503050406030204" pitchFamily="18" charset="0"/>
                <a:ea typeface="Times New Roman" panose="02020603050405020304" pitchFamily="18" charset="0"/>
              </a:rPr>
              <a:t>Tạo</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8EC2491-1AC5-F312-14B6-BE6E6967C52F}"/>
              </a:ext>
            </a:extLst>
          </p:cNvPr>
          <p:cNvPicPr>
            <a:picLocks noChangeAspect="1"/>
          </p:cNvPicPr>
          <p:nvPr/>
        </p:nvPicPr>
        <p:blipFill>
          <a:blip r:embed="rId2"/>
          <a:stretch>
            <a:fillRect/>
          </a:stretch>
        </p:blipFill>
        <p:spPr>
          <a:xfrm>
            <a:off x="1602695" y="913570"/>
            <a:ext cx="8231833" cy="3989509"/>
          </a:xfrm>
          <a:prstGeom prst="rect">
            <a:avLst/>
          </a:prstGeom>
        </p:spPr>
      </p:pic>
    </p:spTree>
    <p:extLst>
      <p:ext uri="{BB962C8B-B14F-4D97-AF65-F5344CB8AC3E}">
        <p14:creationId xmlns:p14="http://schemas.microsoft.com/office/powerpoint/2010/main" val="36946118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13AD5-85F5-DD7E-FE10-C611D2A23D99}"/>
              </a:ext>
            </a:extLst>
          </p:cNvPr>
          <p:cNvSpPr txBox="1"/>
          <p:nvPr/>
        </p:nvSpPr>
        <p:spPr>
          <a:xfrm>
            <a:off x="505906" y="-122548"/>
            <a:ext cx="9722176" cy="802848"/>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Lúc này ta thấy xuất hiện tên nhãn </a:t>
            </a:r>
            <a:r>
              <a:rPr lang="en-US" sz="3500" b="1">
                <a:solidFill>
                  <a:srgbClr val="000000"/>
                </a:solidFill>
                <a:effectLst/>
                <a:latin typeface="Cambria" panose="02040503050406030204" pitchFamily="18" charset="0"/>
                <a:ea typeface="Times New Roman" panose="02020603050405020304" pitchFamily="18" charset="0"/>
              </a:rPr>
              <a:t>Học tập.</a:t>
            </a:r>
            <a:endParaRPr lang="vi-VN" sz="350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3578E86-B4F8-61F1-46CF-AFB745DAB2B9}"/>
              </a:ext>
            </a:extLst>
          </p:cNvPr>
          <p:cNvPicPr>
            <a:picLocks noChangeAspect="1"/>
          </p:cNvPicPr>
          <p:nvPr/>
        </p:nvPicPr>
        <p:blipFill>
          <a:blip r:embed="rId2"/>
          <a:stretch>
            <a:fillRect/>
          </a:stretch>
        </p:blipFill>
        <p:spPr>
          <a:xfrm>
            <a:off x="941664" y="693502"/>
            <a:ext cx="6825820" cy="5470996"/>
          </a:xfrm>
          <a:prstGeom prst="rect">
            <a:avLst/>
          </a:prstGeom>
          <a:ln>
            <a:solidFill>
              <a:schemeClr val="tx1"/>
            </a:solidFill>
          </a:ln>
        </p:spPr>
      </p:pic>
      <p:sp>
        <p:nvSpPr>
          <p:cNvPr id="6" name="TextBox 5">
            <a:extLst>
              <a:ext uri="{FF2B5EF4-FFF2-40B4-BE49-F238E27FC236}">
                <a16:creationId xmlns:a16="http://schemas.microsoft.com/office/drawing/2014/main" id="{5724CFCA-05DF-20C7-35D2-11D605939159}"/>
              </a:ext>
            </a:extLst>
          </p:cNvPr>
          <p:cNvSpPr txBox="1"/>
          <p:nvPr/>
        </p:nvSpPr>
        <p:spPr>
          <a:xfrm>
            <a:off x="7978219" y="3626381"/>
            <a:ext cx="4097517" cy="1567417"/>
          </a:xfrm>
          <a:prstGeom prst="rect">
            <a:avLst/>
          </a:prstGeom>
          <a:noFill/>
        </p:spPr>
        <p:txBody>
          <a:bodyPr wrap="square">
            <a:spAutoFit/>
          </a:bodyPr>
          <a:lstStyle/>
          <a:p>
            <a:pPr algn="just">
              <a:lnSpc>
                <a:spcPct val="150000"/>
              </a:lnSpc>
              <a:tabLst>
                <a:tab pos="252095" algn="l"/>
              </a:tabLst>
            </a:pPr>
            <a:r>
              <a:rPr lang="en-US" sz="3400">
                <a:solidFill>
                  <a:srgbClr val="000000"/>
                </a:solidFill>
                <a:effectLst/>
                <a:latin typeface="Cambria" panose="02040503050406030204" pitchFamily="18" charset="0"/>
                <a:ea typeface="Times New Roman" panose="02020603050405020304" pitchFamily="18" charset="0"/>
              </a:rPr>
              <a:t>- Thực hiện tương tự để tạo nhãn </a:t>
            </a:r>
            <a:r>
              <a:rPr lang="en-US" sz="3400" b="1">
                <a:solidFill>
                  <a:srgbClr val="000000"/>
                </a:solidFill>
                <a:effectLst/>
                <a:latin typeface="Cambria" panose="02040503050406030204" pitchFamily="18" charset="0"/>
                <a:ea typeface="Times New Roman" panose="02020603050405020304" pitchFamily="18" charset="0"/>
              </a:rPr>
              <a:t>Giải trí</a:t>
            </a:r>
            <a:endParaRPr lang="vi-VN" sz="34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16763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86A94-7B5F-0321-2C0F-54FCB7975E18}"/>
              </a:ext>
            </a:extLst>
          </p:cNvPr>
          <p:cNvSpPr txBox="1"/>
          <p:nvPr/>
        </p:nvSpPr>
        <p:spPr>
          <a:xfrm>
            <a:off x="499619" y="410707"/>
            <a:ext cx="11095349" cy="4131900"/>
          </a:xfrm>
          <a:prstGeom prst="rect">
            <a:avLst/>
          </a:prstGeom>
          <a:noFill/>
        </p:spPr>
        <p:txBody>
          <a:bodyPr wrap="square">
            <a:spAutoFit/>
          </a:bodyPr>
          <a:lstStyle/>
          <a:p>
            <a:pPr algn="just">
              <a:lnSpc>
                <a:spcPct val="150000"/>
              </a:lnSpc>
              <a:tabLst>
                <a:tab pos="252095" algn="l"/>
              </a:tabLst>
            </a:pPr>
            <a:r>
              <a:rPr lang="en-US" sz="3500" b="1">
                <a:solidFill>
                  <a:srgbClr val="000000"/>
                </a:solidFill>
                <a:effectLst/>
                <a:latin typeface="Cambria" panose="02040503050406030204" pitchFamily="18" charset="0"/>
                <a:ea typeface="Times New Roman" panose="02020603050405020304" pitchFamily="18" charset="0"/>
              </a:rPr>
              <a:t>2. Gắn nhãn cho các thư:</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Hộp thư đến.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chọn các thư muốn gắn nhãn.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biểu tượng nhãn.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chuột để đánh dấu check vào nhãn.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12215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84D2B-57BE-F079-AF77-0872D88612D7}"/>
              </a:ext>
            </a:extLst>
          </p:cNvPr>
          <p:cNvPicPr>
            <a:picLocks noChangeAspect="1"/>
          </p:cNvPicPr>
          <p:nvPr/>
        </p:nvPicPr>
        <p:blipFill>
          <a:blip r:embed="rId2"/>
          <a:stretch>
            <a:fillRect/>
          </a:stretch>
        </p:blipFill>
        <p:spPr>
          <a:xfrm>
            <a:off x="646696" y="290891"/>
            <a:ext cx="7523910" cy="6071900"/>
          </a:xfrm>
          <a:prstGeom prst="rect">
            <a:avLst/>
          </a:prstGeom>
          <a:ln>
            <a:solidFill>
              <a:schemeClr val="tx1"/>
            </a:solidFill>
          </a:ln>
        </p:spPr>
      </p:pic>
      <p:sp>
        <p:nvSpPr>
          <p:cNvPr id="4" name="TextBox 3">
            <a:extLst>
              <a:ext uri="{FF2B5EF4-FFF2-40B4-BE49-F238E27FC236}">
                <a16:creationId xmlns:a16="http://schemas.microsoft.com/office/drawing/2014/main" id="{730D975D-F536-A93E-B831-7400BED78444}"/>
              </a:ext>
            </a:extLst>
          </p:cNvPr>
          <p:cNvSpPr txBox="1"/>
          <p:nvPr/>
        </p:nvSpPr>
        <p:spPr>
          <a:xfrm>
            <a:off x="8468412" y="4351755"/>
            <a:ext cx="3522483" cy="1169551"/>
          </a:xfrm>
          <a:prstGeom prst="rect">
            <a:avLst/>
          </a:prstGeom>
          <a:noFill/>
        </p:spPr>
        <p:txBody>
          <a:bodyPr wrap="square">
            <a:spAutoFit/>
          </a:bodyPr>
          <a:lstStyle/>
          <a:p>
            <a:r>
              <a:rPr lang="en-US" sz="35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Nháy chuột vào </a:t>
            </a:r>
            <a:r>
              <a:rPr lang="en-US" sz="3500" b="1">
                <a:solidFill>
                  <a:srgbClr val="000000"/>
                </a:solidFill>
                <a:effectLst/>
                <a:latin typeface="Cambria" panose="02040503050406030204" pitchFamily="18" charset="0"/>
                <a:ea typeface="Arial" panose="020B0604020202020204" pitchFamily="34" charset="0"/>
                <a:cs typeface="Times New Roman" panose="02020603050405020304" pitchFamily="18" charset="0"/>
              </a:rPr>
              <a:t>Áp dụng</a:t>
            </a:r>
            <a:endParaRPr lang="vi-VN" sz="3500"/>
          </a:p>
        </p:txBody>
      </p:sp>
    </p:spTree>
    <p:extLst>
      <p:ext uri="{BB962C8B-B14F-4D97-AF65-F5344CB8AC3E}">
        <p14:creationId xmlns:p14="http://schemas.microsoft.com/office/powerpoint/2010/main" val="96768882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8C17A-D639-BBDF-3D11-26B0B210F677}"/>
              </a:ext>
            </a:extLst>
          </p:cNvPr>
          <p:cNvSpPr txBox="1"/>
          <p:nvPr/>
        </p:nvSpPr>
        <p:spPr>
          <a:xfrm>
            <a:off x="472911" y="392931"/>
            <a:ext cx="8765356" cy="1610762"/>
          </a:xfrm>
          <a:prstGeom prst="rect">
            <a:avLst/>
          </a:prstGeom>
          <a:noFill/>
        </p:spPr>
        <p:txBody>
          <a:bodyPr wrap="square">
            <a:spAutoFit/>
          </a:bodyPr>
          <a:lstStyle/>
          <a:p>
            <a:pPr algn="just">
              <a:lnSpc>
                <a:spcPct val="150000"/>
              </a:lnSpc>
              <a:tabLst>
                <a:tab pos="252095" algn="l"/>
              </a:tabLst>
            </a:pPr>
            <a:r>
              <a:rPr lang="en-US" sz="3500" b="1">
                <a:solidFill>
                  <a:srgbClr val="000000"/>
                </a:solidFill>
                <a:effectLst/>
                <a:latin typeface="Cambria" panose="02040503050406030204" pitchFamily="18" charset="0"/>
                <a:ea typeface="Times New Roman" panose="02020603050405020304" pitchFamily="18" charset="0"/>
              </a:rPr>
              <a:t>3. Tìm kiếm thư theo nhãn: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chuột vào tên nhãn (ví dụ Giải trí).</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50303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F31E2B-399A-459F-84E7-D845D4392E79}"/>
              </a:ext>
            </a:extLst>
          </p:cNvPr>
          <p:cNvPicPr>
            <a:picLocks noChangeAspect="1"/>
          </p:cNvPicPr>
          <p:nvPr/>
        </p:nvPicPr>
        <p:blipFill>
          <a:blip r:embed="rId2"/>
          <a:stretch>
            <a:fillRect/>
          </a:stretch>
        </p:blipFill>
        <p:spPr>
          <a:xfrm>
            <a:off x="630276" y="324469"/>
            <a:ext cx="7442008" cy="6004260"/>
          </a:xfrm>
          <a:prstGeom prst="rect">
            <a:avLst/>
          </a:prstGeom>
          <a:ln>
            <a:solidFill>
              <a:schemeClr val="tx1"/>
            </a:solidFill>
          </a:ln>
        </p:spPr>
      </p:pic>
      <p:sp>
        <p:nvSpPr>
          <p:cNvPr id="4" name="TextBox 3">
            <a:extLst>
              <a:ext uri="{FF2B5EF4-FFF2-40B4-BE49-F238E27FC236}">
                <a16:creationId xmlns:a16="http://schemas.microsoft.com/office/drawing/2014/main" id="{F7A3D785-064F-6857-E8B3-5E0DBE464016}"/>
              </a:ext>
            </a:extLst>
          </p:cNvPr>
          <p:cNvSpPr txBox="1"/>
          <p:nvPr/>
        </p:nvSpPr>
        <p:spPr>
          <a:xfrm>
            <a:off x="8270451" y="3691879"/>
            <a:ext cx="3550762" cy="1708160"/>
          </a:xfrm>
          <a:prstGeom prst="rect">
            <a:avLst/>
          </a:prstGeom>
          <a:noFill/>
        </p:spPr>
        <p:txBody>
          <a:bodyPr wrap="square">
            <a:spAutoFit/>
          </a:bodyPr>
          <a:lstStyle/>
          <a:p>
            <a:pPr algn="just"/>
            <a:r>
              <a:rPr lang="en-US" sz="35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Tất cả các thư có trong nhãn sẽ được hiển thị.</a:t>
            </a:r>
            <a:endParaRPr lang="vi-VN" sz="3500"/>
          </a:p>
        </p:txBody>
      </p:sp>
    </p:spTree>
    <p:extLst>
      <p:ext uri="{BB962C8B-B14F-4D97-AF65-F5344CB8AC3E}">
        <p14:creationId xmlns:p14="http://schemas.microsoft.com/office/powerpoint/2010/main" val="10003910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D6082-E88B-037C-DDD7-E98C29883FF0}"/>
              </a:ext>
            </a:extLst>
          </p:cNvPr>
          <p:cNvSpPr txBox="1"/>
          <p:nvPr/>
        </p:nvSpPr>
        <p:spPr>
          <a:xfrm>
            <a:off x="490193" y="392932"/>
            <a:ext cx="11104774" cy="1610762"/>
          </a:xfrm>
          <a:prstGeom prst="rect">
            <a:avLst/>
          </a:prstGeom>
          <a:noFill/>
        </p:spPr>
        <p:txBody>
          <a:bodyPr wrap="square">
            <a:spAutoFit/>
          </a:bodyPr>
          <a:lstStyle/>
          <a:p>
            <a:pPr>
              <a:lnSpc>
                <a:spcPct val="150000"/>
              </a:lnSpc>
              <a:tabLst>
                <a:tab pos="252095" algn="l"/>
              </a:tabLst>
            </a:pPr>
            <a:r>
              <a:rPr lang="en-US" sz="3500" b="1">
                <a:solidFill>
                  <a:srgbClr val="000000"/>
                </a:solidFill>
                <a:effectLst/>
                <a:latin typeface="Cambria" panose="02040503050406030204" pitchFamily="18" charset="0"/>
                <a:ea typeface="Times New Roman" panose="02020603050405020304" pitchFamily="18" charset="0"/>
              </a:rPr>
              <a:t>4. Chỉnh sửa và xoá nhãn:</a:t>
            </a:r>
            <a:endParaRPr lang="vi-VN" sz="3500">
              <a:effectLst/>
              <a:latin typeface="Times New Roman" panose="02020603050405020304" pitchFamily="18" charset="0"/>
              <a:ea typeface="Times New Roman" panose="02020603050405020304" pitchFamily="18" charset="0"/>
            </a:endParaRPr>
          </a:p>
          <a:p>
            <a:pPr>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chuột vào dấu ba chấm bên phải tên nhãn.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38296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A68D9-8499-3933-814E-9E48B3509E2B}"/>
              </a:ext>
            </a:extLst>
          </p:cNvPr>
          <p:cNvPicPr>
            <a:picLocks noChangeAspect="1"/>
          </p:cNvPicPr>
          <p:nvPr/>
        </p:nvPicPr>
        <p:blipFill>
          <a:blip r:embed="rId2"/>
          <a:stretch>
            <a:fillRect/>
          </a:stretch>
        </p:blipFill>
        <p:spPr>
          <a:xfrm>
            <a:off x="481271" y="243025"/>
            <a:ext cx="7620510" cy="6079488"/>
          </a:xfrm>
          <a:prstGeom prst="rect">
            <a:avLst/>
          </a:prstGeom>
          <a:ln>
            <a:solidFill>
              <a:schemeClr val="tx1"/>
            </a:solidFill>
          </a:ln>
        </p:spPr>
      </p:pic>
      <p:sp>
        <p:nvSpPr>
          <p:cNvPr id="4" name="TextBox 3">
            <a:extLst>
              <a:ext uri="{FF2B5EF4-FFF2-40B4-BE49-F238E27FC236}">
                <a16:creationId xmlns:a16="http://schemas.microsoft.com/office/drawing/2014/main" id="{48E22A1F-7CE4-D13A-BF59-F97B7C95FACD}"/>
              </a:ext>
            </a:extLst>
          </p:cNvPr>
          <p:cNvSpPr txBox="1"/>
          <p:nvPr/>
        </p:nvSpPr>
        <p:spPr>
          <a:xfrm>
            <a:off x="8364718" y="357354"/>
            <a:ext cx="3550763" cy="5650329"/>
          </a:xfrm>
          <a:prstGeom prst="rect">
            <a:avLst/>
          </a:prstGeom>
          <a:noFill/>
        </p:spPr>
        <p:txBody>
          <a:bodyPr wrap="square">
            <a:spAutoFit/>
          </a:bodyPr>
          <a:lstStyle/>
          <a:p>
            <a:pPr>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Nháy vào </a:t>
            </a:r>
            <a:r>
              <a:rPr lang="en-US" sz="3500" b="1">
                <a:solidFill>
                  <a:srgbClr val="000000"/>
                </a:solidFill>
                <a:effectLst/>
                <a:latin typeface="Cambria" panose="02040503050406030204" pitchFamily="18" charset="0"/>
                <a:ea typeface="Times New Roman" panose="02020603050405020304" pitchFamily="18" charset="0"/>
              </a:rPr>
              <a:t>Chỉnh sửa</a:t>
            </a:r>
            <a:r>
              <a:rPr lang="en-US" sz="3500">
                <a:solidFill>
                  <a:srgbClr val="000000"/>
                </a:solidFill>
                <a:effectLst/>
                <a:latin typeface="Cambria" panose="02040503050406030204" pitchFamily="18" charset="0"/>
                <a:ea typeface="Times New Roman" panose="02020603050405020304" pitchFamily="18" charset="0"/>
              </a:rPr>
              <a:t> để sửa lại tên nhãn.</a:t>
            </a:r>
            <a:endParaRPr lang="vi-VN" sz="3500">
              <a:effectLst/>
              <a:latin typeface="Times New Roman" panose="02020603050405020304" pitchFamily="18" charset="0"/>
              <a:ea typeface="Times New Roman" panose="02020603050405020304" pitchFamily="18" charset="0"/>
            </a:endParaRPr>
          </a:p>
          <a:p>
            <a:pPr>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 Nháy vào </a:t>
            </a:r>
            <a:r>
              <a:rPr lang="en-US" sz="3500" b="1">
                <a:solidFill>
                  <a:srgbClr val="000000"/>
                </a:solidFill>
                <a:effectLst/>
                <a:latin typeface="Cambria" panose="02040503050406030204" pitchFamily="18" charset="0"/>
                <a:ea typeface="Times New Roman" panose="02020603050405020304" pitchFamily="18" charset="0"/>
              </a:rPr>
              <a:t>Xoá nhãn</a:t>
            </a:r>
            <a:r>
              <a:rPr lang="en-US" sz="3500">
                <a:solidFill>
                  <a:srgbClr val="000000"/>
                </a:solidFill>
                <a:effectLst/>
                <a:latin typeface="Cambria" panose="02040503050406030204" pitchFamily="18" charset="0"/>
                <a:ea typeface="Times New Roman" panose="02020603050405020304" pitchFamily="18" charset="0"/>
              </a:rPr>
              <a:t> để xoá bỏ nhãn không cần dùng nữa.</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908652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B37FB-7BA3-B5BD-91F6-3DC03C2C68D5}"/>
              </a:ext>
            </a:extLst>
          </p:cNvPr>
          <p:cNvSpPr txBox="1"/>
          <p:nvPr/>
        </p:nvSpPr>
        <p:spPr>
          <a:xfrm>
            <a:off x="1777103" y="1564982"/>
            <a:ext cx="9789584" cy="3413412"/>
          </a:xfrm>
          <a:prstGeom prst="rect">
            <a:avLst/>
          </a:prstGeom>
          <a:solidFill>
            <a:schemeClr val="accent2">
              <a:lumMod val="40000"/>
              <a:lumOff val="60000"/>
            </a:schemeClr>
          </a:solidFill>
        </p:spPr>
        <p:txBody>
          <a:bodyPr wrap="square" tIns="0" bIns="180000">
            <a:spAutoFit/>
          </a:bodyPr>
          <a:lstStyle/>
          <a:p>
            <a:pPr algn="just">
              <a:lnSpc>
                <a:spcPct val="150000"/>
              </a:lnSpc>
              <a:tabLst>
                <a:tab pos="252095" algn="l"/>
              </a:tabLst>
            </a:pPr>
            <a:r>
              <a:rPr lang="vi-VN" sz="3500" b="1">
                <a:solidFill>
                  <a:srgbClr val="C00000"/>
                </a:solidFill>
                <a:effectLst/>
                <a:latin typeface="Cambria" panose="02040503050406030204" pitchFamily="18" charset="0"/>
                <a:ea typeface="Times New Roman" panose="02020603050405020304" pitchFamily="18" charset="0"/>
              </a:rPr>
              <a:t>Luyện tập 2 </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trang 42</a:t>
            </a:r>
            <a:r>
              <a:rPr lang="en-US" sz="3500" b="1">
                <a:solidFill>
                  <a:srgbClr val="C00000"/>
                </a:solidFill>
                <a:effectLst/>
                <a:latin typeface="Cambria" panose="02040503050406030204" pitchFamily="18" charset="0"/>
                <a:ea typeface="Times New Roman" panose="02020603050405020304" pitchFamily="18" charset="0"/>
              </a:rPr>
              <a:t>)</a:t>
            </a:r>
            <a:r>
              <a:rPr lang="vi-VN" sz="3500" b="1">
                <a:solidFill>
                  <a:srgbClr val="C00000"/>
                </a:solidFill>
                <a:effectLst/>
                <a:latin typeface="Cambria" panose="02040503050406030204" pitchFamily="18" charset="0"/>
                <a:ea typeface="Times New Roman" panose="02020603050405020304" pitchFamily="18" charset="0"/>
              </a:rPr>
              <a:t>:</a:t>
            </a:r>
            <a:r>
              <a:rPr lang="vi-VN" sz="3500">
                <a:solidFill>
                  <a:srgbClr val="C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Kiểm tra việc cài đặt quyền riêng tư hiện tại trong tài khoản Facebook của em. Thực hiện các cài đặt phù hợp </a:t>
            </a:r>
            <a:r>
              <a:rPr lang="en-US" sz="3500">
                <a:solidFill>
                  <a:srgbClr val="000000"/>
                </a:solidFill>
                <a:effectLst/>
                <a:latin typeface="Cambria" panose="02040503050406030204" pitchFamily="18" charset="0"/>
                <a:ea typeface="Times New Roman" panose="02020603050405020304" pitchFamily="18" charset="0"/>
              </a:rPr>
              <a:t>để</a:t>
            </a:r>
            <a:r>
              <a:rPr lang="vi-VN" sz="3500">
                <a:solidFill>
                  <a:srgbClr val="000000"/>
                </a:solidFill>
                <a:effectLst/>
                <a:latin typeface="Cambria" panose="02040503050406030204" pitchFamily="18" charset="0"/>
                <a:ea typeface="Times New Roman" panose="02020603050405020304" pitchFamily="18" charset="0"/>
              </a:rPr>
              <a:t> tăng tính bảo mật cho tài khoản.</a:t>
            </a:r>
            <a:endParaRPr lang="vi-VN" sz="350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6261" y="153724"/>
            <a:ext cx="1500842" cy="1440000"/>
          </a:xfrm>
          <a:prstGeom prst="rect">
            <a:avLst/>
          </a:prstGeom>
        </p:spPr>
      </p:pic>
    </p:spTree>
    <p:extLst>
      <p:ext uri="{BB962C8B-B14F-4D97-AF65-F5344CB8AC3E}">
        <p14:creationId xmlns:p14="http://schemas.microsoft.com/office/powerpoint/2010/main" val="396349134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FC001B-631A-E0C9-36E3-01EB9E282FF1}"/>
              </a:ext>
            </a:extLst>
          </p:cNvPr>
          <p:cNvSpPr txBox="1"/>
          <p:nvPr/>
        </p:nvSpPr>
        <p:spPr>
          <a:xfrm>
            <a:off x="527902" y="356832"/>
            <a:ext cx="11151908" cy="3323987"/>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cách thực hiện</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Để kiểm tra cài đặt quyền riêng tư hiện tại trong tài khoản Facebook có thể làm </a:t>
            </a:r>
            <a:r>
              <a:rPr lang="en-US" sz="3500">
                <a:solidFill>
                  <a:srgbClr val="000000"/>
                </a:solidFill>
                <a:effectLst/>
                <a:latin typeface="Cambria" panose="02040503050406030204" pitchFamily="18" charset="0"/>
                <a:ea typeface="Times New Roman" panose="02020603050405020304" pitchFamily="18" charset="0"/>
              </a:rPr>
              <a:t>như</a:t>
            </a:r>
            <a:r>
              <a:rPr lang="vi-VN" sz="3500">
                <a:solidFill>
                  <a:srgbClr val="000000"/>
                </a:solidFill>
                <a:effectLst/>
                <a:latin typeface="Cambria" panose="02040503050406030204" pitchFamily="18" charset="0"/>
                <a:ea typeface="Times New Roman" panose="02020603050405020304" pitchFamily="18" charset="0"/>
              </a:rPr>
              <a:t> sau:</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Đăng nhập vào tài khoản Facebook trên điện thoại.</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99600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0A4A6-352D-F24E-3051-BEC291A67D79}"/>
              </a:ext>
            </a:extLst>
          </p:cNvPr>
          <p:cNvPicPr>
            <a:picLocks noChangeAspect="1"/>
          </p:cNvPicPr>
          <p:nvPr/>
        </p:nvPicPr>
        <p:blipFill>
          <a:blip r:embed="rId2"/>
          <a:stretch>
            <a:fillRect/>
          </a:stretch>
        </p:blipFill>
        <p:spPr>
          <a:xfrm>
            <a:off x="2065369" y="182532"/>
            <a:ext cx="7661460" cy="6170981"/>
          </a:xfrm>
          <a:prstGeom prst="rect">
            <a:avLst/>
          </a:prstGeom>
        </p:spPr>
      </p:pic>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3C5F8-56A4-EFCE-65A8-C786D344B0B5}"/>
              </a:ext>
            </a:extLst>
          </p:cNvPr>
          <p:cNvPicPr>
            <a:picLocks noChangeAspect="1"/>
          </p:cNvPicPr>
          <p:nvPr/>
        </p:nvPicPr>
        <p:blipFill>
          <a:blip r:embed="rId2"/>
          <a:stretch>
            <a:fillRect/>
          </a:stretch>
        </p:blipFill>
        <p:spPr>
          <a:xfrm>
            <a:off x="1709536" y="136736"/>
            <a:ext cx="3492236" cy="6241176"/>
          </a:xfrm>
          <a:prstGeom prst="rect">
            <a:avLst/>
          </a:prstGeom>
          <a:ln>
            <a:solidFill>
              <a:schemeClr val="tx1"/>
            </a:solidFill>
          </a:ln>
        </p:spPr>
      </p:pic>
      <p:sp>
        <p:nvSpPr>
          <p:cNvPr id="4" name="TextBox 3">
            <a:extLst>
              <a:ext uri="{FF2B5EF4-FFF2-40B4-BE49-F238E27FC236}">
                <a16:creationId xmlns:a16="http://schemas.microsoft.com/office/drawing/2014/main" id="{CA37C465-C365-2A86-8077-99290AD1A1D3}"/>
              </a:ext>
            </a:extLst>
          </p:cNvPr>
          <p:cNvSpPr txBox="1"/>
          <p:nvPr/>
        </p:nvSpPr>
        <p:spPr>
          <a:xfrm>
            <a:off x="6743307" y="1957347"/>
            <a:ext cx="3492236" cy="2246769"/>
          </a:xfrm>
          <a:prstGeom prst="rect">
            <a:avLst/>
          </a:prstGeom>
          <a:noFill/>
        </p:spPr>
        <p:txBody>
          <a:bodyPr wrap="square">
            <a:spAutoFit/>
          </a:bodyPr>
          <a:lstStyle/>
          <a:p>
            <a:r>
              <a:rPr lang="en-US" sz="350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Chạm vào dấu ba gạch góc trên bên phải màn hình.</a:t>
            </a:r>
            <a:endParaRPr lang="vi-VN" sz="3500"/>
          </a:p>
        </p:txBody>
      </p:sp>
    </p:spTree>
    <p:extLst>
      <p:ext uri="{BB962C8B-B14F-4D97-AF65-F5344CB8AC3E}">
        <p14:creationId xmlns:p14="http://schemas.microsoft.com/office/powerpoint/2010/main" val="38985156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94C1F-7D8F-265D-E322-429E26AE5A19}"/>
              </a:ext>
            </a:extLst>
          </p:cNvPr>
          <p:cNvPicPr>
            <a:picLocks noChangeAspect="1"/>
          </p:cNvPicPr>
          <p:nvPr/>
        </p:nvPicPr>
        <p:blipFill>
          <a:blip r:embed="rId2"/>
          <a:stretch>
            <a:fillRect/>
          </a:stretch>
        </p:blipFill>
        <p:spPr>
          <a:xfrm>
            <a:off x="1678693" y="223315"/>
            <a:ext cx="3434081" cy="6128285"/>
          </a:xfrm>
          <a:prstGeom prst="rect">
            <a:avLst/>
          </a:prstGeom>
          <a:ln>
            <a:solidFill>
              <a:schemeClr val="tx1"/>
            </a:solidFill>
          </a:ln>
        </p:spPr>
      </p:pic>
      <p:sp>
        <p:nvSpPr>
          <p:cNvPr id="4" name="TextBox 3">
            <a:extLst>
              <a:ext uri="{FF2B5EF4-FFF2-40B4-BE49-F238E27FC236}">
                <a16:creationId xmlns:a16="http://schemas.microsoft.com/office/drawing/2014/main" id="{3F856FDD-BF67-AB3A-8F29-1CCC56A7291B}"/>
              </a:ext>
            </a:extLst>
          </p:cNvPr>
          <p:cNvSpPr txBox="1"/>
          <p:nvPr/>
        </p:nvSpPr>
        <p:spPr>
          <a:xfrm>
            <a:off x="6281395" y="4222073"/>
            <a:ext cx="4361468" cy="1610762"/>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Chạm vào </a:t>
            </a:r>
            <a:r>
              <a:rPr lang="en-US" sz="3500" b="1">
                <a:solidFill>
                  <a:srgbClr val="000000"/>
                </a:solidFill>
                <a:effectLst/>
                <a:latin typeface="Cambria" panose="02040503050406030204" pitchFamily="18" charset="0"/>
                <a:ea typeface="Times New Roman" panose="02020603050405020304" pitchFamily="18" charset="0"/>
              </a:rPr>
              <a:t>Cài đặt &amp; quyền riêng tư</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27007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5" name="TextBox 4">
            <a:extLst>
              <a:ext uri="{FF2B5EF4-FFF2-40B4-BE49-F238E27FC236}">
                <a16:creationId xmlns:a16="http://schemas.microsoft.com/office/drawing/2014/main" id="{77492918-5206-F036-DDBE-FC56E897FBC2}"/>
              </a:ext>
            </a:extLst>
          </p:cNvPr>
          <p:cNvSpPr txBox="1"/>
          <p:nvPr/>
        </p:nvSpPr>
        <p:spPr>
          <a:xfrm>
            <a:off x="210138" y="927957"/>
            <a:ext cx="8849412" cy="81323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ĐÁNH DẤU VÀ PHÂN LOẠI THƯ ĐIỆN TỬ</a:t>
            </a:r>
            <a:endParaRPr lang="vi-VN" sz="35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19ADD336-A2F6-54A4-AE3E-1F881611E6A7}"/>
              </a:ext>
            </a:extLst>
          </p:cNvPr>
          <p:cNvSpPr txBox="1"/>
          <p:nvPr/>
        </p:nvSpPr>
        <p:spPr>
          <a:xfrm>
            <a:off x="290267" y="1719449"/>
            <a:ext cx="11776042" cy="615553"/>
          </a:xfrm>
          <a:prstGeom prst="rect">
            <a:avLst/>
          </a:prstGeom>
          <a:noFill/>
        </p:spPr>
        <p:txBody>
          <a:bodyPr wrap="square">
            <a:spAutoFit/>
          </a:bodyPr>
          <a:lstStyle/>
          <a:p>
            <a:pPr algn="just">
              <a:tabLst>
                <a:tab pos="252095" algn="l"/>
              </a:tabLst>
            </a:pPr>
            <a:r>
              <a:rPr lang="nl-NL" sz="34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1. Tìm hiểu dấu hiệu thư quan trọng trong Gmail</a:t>
            </a:r>
            <a:endParaRPr lang="vi-VN" sz="34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FCD1B4E-3345-264D-D09D-EB2856A81D09}"/>
              </a:ext>
            </a:extLst>
          </p:cNvPr>
          <p:cNvSpPr txBox="1"/>
          <p:nvPr/>
        </p:nvSpPr>
        <p:spPr>
          <a:xfrm>
            <a:off x="329937" y="2431033"/>
            <a:ext cx="11534088" cy="615553"/>
          </a:xfrm>
          <a:prstGeom prst="rect">
            <a:avLst/>
          </a:prstGeom>
          <a:noFill/>
        </p:spPr>
        <p:txBody>
          <a:bodyPr wrap="square">
            <a:spAutoFit/>
          </a:bodyPr>
          <a:lstStyle/>
          <a:p>
            <a:pPr algn="just">
              <a:tabLst>
                <a:tab pos="252095" algn="l"/>
              </a:tabLst>
            </a:pPr>
            <a:r>
              <a:rPr lang="nl-NL" sz="34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2. Sắp xếp phân loại thư trong Gmail bằng Nhãn</a:t>
            </a:r>
            <a:endParaRPr lang="vi-VN" sz="340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80B7C552-819C-863E-896E-DA006E0D9EBE}"/>
              </a:ext>
            </a:extLst>
          </p:cNvPr>
          <p:cNvSpPr txBox="1"/>
          <p:nvPr/>
        </p:nvSpPr>
        <p:spPr>
          <a:xfrm>
            <a:off x="214851" y="3074916"/>
            <a:ext cx="11439820" cy="1169551"/>
          </a:xfrm>
          <a:prstGeom prst="rect">
            <a:avLst/>
          </a:prstGeom>
          <a:noFill/>
        </p:spPr>
        <p:txBody>
          <a:bodyPr wrap="square">
            <a:spAutoFit/>
          </a:bodyPr>
          <a:lstStyle/>
          <a:p>
            <a:pPr algn="just">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KHAI THÁC MỘT SỐ CHỨC NĂNG NÂNG CAO CỦA MẠNG XÃ HỘI</a:t>
            </a:r>
            <a:endParaRPr lang="vi-VN" sz="350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40990D22-3185-477E-34B1-F0BE972F2B06}"/>
              </a:ext>
            </a:extLst>
          </p:cNvPr>
          <p:cNvSpPr txBox="1"/>
          <p:nvPr/>
        </p:nvSpPr>
        <p:spPr>
          <a:xfrm>
            <a:off x="276125" y="4135870"/>
            <a:ext cx="8915398" cy="813236"/>
          </a:xfrm>
          <a:prstGeom prst="rect">
            <a:avLst/>
          </a:prstGeom>
          <a:noFill/>
        </p:spPr>
        <p:txBody>
          <a:bodyPr wrap="square">
            <a:spAutoFit/>
          </a:bodyPr>
          <a:lstStyle/>
          <a:p>
            <a:pPr algn="just">
              <a:lnSpc>
                <a:spcPct val="150000"/>
              </a:lnSpc>
              <a:tabLst>
                <a:tab pos="252095" algn="l"/>
              </a:tabLst>
            </a:pPr>
            <a:r>
              <a:rPr lang="nl-NL" sz="34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3. Tạo Fanpage trên Facebook </a:t>
            </a:r>
            <a:endParaRPr lang="vi-VN" sz="340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29591E7A-6B3F-4F29-137B-2D92DC3BA9EF}"/>
              </a:ext>
            </a:extLst>
          </p:cNvPr>
          <p:cNvSpPr txBox="1"/>
          <p:nvPr/>
        </p:nvSpPr>
        <p:spPr>
          <a:xfrm>
            <a:off x="309121" y="4850862"/>
            <a:ext cx="11611466" cy="751488"/>
          </a:xfrm>
          <a:prstGeom prst="rect">
            <a:avLst/>
          </a:prstGeom>
          <a:noFill/>
        </p:spPr>
        <p:txBody>
          <a:bodyPr wrap="square">
            <a:spAutoFit/>
          </a:bodyPr>
          <a:lstStyle/>
          <a:p>
            <a:pPr algn="just">
              <a:lnSpc>
                <a:spcPct val="150000"/>
              </a:lnSpc>
              <a:tabLst>
                <a:tab pos="252095" algn="l"/>
              </a:tabLst>
            </a:pPr>
            <a:r>
              <a:rPr lang="nl-NL" sz="32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4. Tìm hiểu và cài đặt quyền riêng tư trên Facebook </a:t>
            </a:r>
            <a:endParaRPr lang="vi-VN" sz="3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65154" y="304800"/>
            <a:ext cx="6634480" cy="719455"/>
          </a:xfrm>
          <a:prstGeom prst="rect">
            <a:avLst/>
          </a:prstGeom>
        </p:spPr>
      </p:pic>
      <p:sp>
        <p:nvSpPr>
          <p:cNvPr id="2" name="TextBox 1"/>
          <p:cNvSpPr txBox="1"/>
          <p:nvPr/>
        </p:nvSpPr>
        <p:spPr>
          <a:xfrm>
            <a:off x="2329388" y="1295400"/>
            <a:ext cx="8286328"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42)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9 (SGK trang 43)</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Giao tiếp an toàn trên Internet</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3323987"/>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8</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Thực hành nâng cao sử dụng thư điện tử và mạng xã hội</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0418F-B6F9-DF22-AAF6-58E729F243F1}"/>
              </a:ext>
            </a:extLst>
          </p:cNvPr>
          <p:cNvSpPr txBox="1"/>
          <p:nvPr/>
        </p:nvSpPr>
        <p:spPr>
          <a:xfrm>
            <a:off x="509047" y="383507"/>
            <a:ext cx="11123628" cy="1610762"/>
          </a:xfrm>
          <a:prstGeom prst="rect">
            <a:avLst/>
          </a:prstGeom>
          <a:noFill/>
        </p:spPr>
        <p:txBody>
          <a:bodyPr wrap="square">
            <a:spAutoFit/>
          </a:bodyPr>
          <a:lstStyle/>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 Nháy vào </a:t>
            </a:r>
            <a:r>
              <a:rPr lang="en-US" sz="3500" b="1">
                <a:solidFill>
                  <a:srgbClr val="000000"/>
                </a:solidFill>
                <a:effectLst/>
                <a:latin typeface="Cambria" panose="02040503050406030204" pitchFamily="18" charset="0"/>
                <a:ea typeface="Times New Roman" panose="02020603050405020304" pitchFamily="18" charset="0"/>
              </a:rPr>
              <a:t>Hộp thư đến</a:t>
            </a:r>
            <a:r>
              <a:rPr lang="en-US" sz="3500">
                <a:solidFill>
                  <a:srgbClr val="000000"/>
                </a:solidFill>
                <a:effectLst/>
                <a:latin typeface="Cambria" panose="02040503050406030204" pitchFamily="18" charset="0"/>
                <a:ea typeface="Times New Roman" panose="02020603050405020304" pitchFamily="18" charset="0"/>
              </a:rPr>
              <a:t>, nhập cụm từ cần tìn vào ô </a:t>
            </a:r>
            <a:r>
              <a:rPr lang="en-US" sz="3500" b="1">
                <a:solidFill>
                  <a:srgbClr val="000000"/>
                </a:solidFill>
                <a:effectLst/>
                <a:latin typeface="Cambria" panose="02040503050406030204" pitchFamily="18" charset="0"/>
                <a:ea typeface="Times New Roman" panose="02020603050405020304" pitchFamily="18" charset="0"/>
              </a:rPr>
              <a:t>Tìm kiếm trong thư</a:t>
            </a:r>
            <a:r>
              <a:rPr lang="en-US" sz="3500">
                <a:solidFill>
                  <a:srgbClr val="000000"/>
                </a:solidFill>
                <a:effectLst/>
                <a:latin typeface="Cambria" panose="02040503050406030204" pitchFamily="18" charset="0"/>
                <a:ea typeface="Times New Roman" panose="02020603050405020304" pitchFamily="18" charset="0"/>
              </a:rPr>
              <a:t>, bấm phím Enter.</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18457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67407-E27D-B613-4588-F00BF239C7CC}"/>
              </a:ext>
            </a:extLst>
          </p:cNvPr>
          <p:cNvPicPr>
            <a:picLocks noChangeAspect="1"/>
          </p:cNvPicPr>
          <p:nvPr/>
        </p:nvPicPr>
        <p:blipFill>
          <a:blip r:embed="rId2"/>
          <a:stretch>
            <a:fillRect/>
          </a:stretch>
        </p:blipFill>
        <p:spPr>
          <a:xfrm>
            <a:off x="789618" y="257018"/>
            <a:ext cx="7503536" cy="6021202"/>
          </a:xfrm>
          <a:prstGeom prst="rect">
            <a:avLst/>
          </a:prstGeom>
          <a:ln>
            <a:solidFill>
              <a:schemeClr val="tx1"/>
            </a:solidFill>
          </a:ln>
        </p:spPr>
      </p:pic>
      <p:sp>
        <p:nvSpPr>
          <p:cNvPr id="4" name="TextBox 3">
            <a:extLst>
              <a:ext uri="{FF2B5EF4-FFF2-40B4-BE49-F238E27FC236}">
                <a16:creationId xmlns:a16="http://schemas.microsoft.com/office/drawing/2014/main" id="{3610097E-9125-3ECE-BB25-4FCBED61DCBB}"/>
              </a:ext>
            </a:extLst>
          </p:cNvPr>
          <p:cNvSpPr txBox="1"/>
          <p:nvPr/>
        </p:nvSpPr>
        <p:spPr>
          <a:xfrm>
            <a:off x="8493549" y="1408670"/>
            <a:ext cx="3419573" cy="4034502"/>
          </a:xfrm>
          <a:prstGeom prst="rect">
            <a:avLst/>
          </a:prstGeom>
          <a:noFill/>
        </p:spPr>
        <p:txBody>
          <a:bodyPr wrap="square">
            <a:spAutoFit/>
          </a:bodyPr>
          <a:lstStyle/>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Tất cả những tin nhắn có chứa từ khóa mà </a:t>
            </a:r>
            <a:r>
              <a:rPr lang="en-US" sz="3500">
                <a:solidFill>
                  <a:srgbClr val="000000"/>
                </a:solidFill>
                <a:effectLst/>
                <a:latin typeface="Cambria" panose="02040503050406030204" pitchFamily="18" charset="0"/>
                <a:ea typeface="Times New Roman" panose="02020603050405020304" pitchFamily="18" charset="0"/>
              </a:rPr>
              <a:t>chúng ta</a:t>
            </a:r>
            <a:r>
              <a:rPr lang="vi-VN" sz="3500">
                <a:solidFill>
                  <a:srgbClr val="000000"/>
                </a:solidFill>
                <a:effectLst/>
                <a:latin typeface="Cambria" panose="02040503050406030204" pitchFamily="18" charset="0"/>
                <a:ea typeface="Times New Roman" panose="02020603050405020304" pitchFamily="18" charset="0"/>
              </a:rPr>
              <a:t> nhập sẽ hiện ra.</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53590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8F9FB-863A-ED4F-F1B4-764C15C12C73}"/>
              </a:ext>
            </a:extLst>
          </p:cNvPr>
          <p:cNvSpPr txBox="1"/>
          <p:nvPr/>
        </p:nvSpPr>
        <p:spPr>
          <a:xfrm>
            <a:off x="471339" y="381999"/>
            <a:ext cx="11123629" cy="4852803"/>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ĐÁNH DẤU VÀ PHÂN LOẠI THƯ ĐIỆN TỬ</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Việc đánh dấu, phân loại thư điện tử để sắp xếp hộp thư một cách hợp lí sẽ giúp việc thực hiện và tìm kiếm thư điện tử thuận tiện hơn. Dưới đây là một số cách đơn giản để thực hiện điều này của dịch vụ thư điện tử phổ biến nhất hiện nay là Gmail.</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048432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9A57D6-9AF5-E436-5300-46FF558F1B5E}"/>
              </a:ext>
            </a:extLst>
          </p:cNvPr>
          <p:cNvSpPr txBox="1"/>
          <p:nvPr/>
        </p:nvSpPr>
        <p:spPr>
          <a:xfrm>
            <a:off x="1781666" y="1575991"/>
            <a:ext cx="9895002" cy="1331679"/>
          </a:xfrm>
          <a:prstGeom prst="rect">
            <a:avLst/>
          </a:prstGeom>
          <a:noFill/>
          <a:ln w="28575">
            <a:solidFill>
              <a:srgbClr val="7030A0"/>
            </a:solidFill>
          </a:ln>
        </p:spPr>
        <p:txBody>
          <a:bodyPr wrap="square" lIns="180000" tIns="72000" rIns="180000" bIns="180000">
            <a:spAutoFit/>
          </a:bodyPr>
          <a:lstStyle/>
          <a:p>
            <a:pPr algn="just">
              <a:tabLst>
                <a:tab pos="252095" algn="l"/>
              </a:tabLst>
            </a:pPr>
            <a:r>
              <a:rPr lang="nl-NL" sz="3500" b="1">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Nhiệm vụ 1. Tìm hiểu dấu hiệu thư quan trọng trong Gmail.</a:t>
            </a:r>
            <a:endParaRPr lang="vi-VN" sz="3500">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9F3AAF4-83E0-D000-0997-15DCFA3830A5}"/>
              </a:ext>
            </a:extLst>
          </p:cNvPr>
          <p:cNvPicPr>
            <a:picLocks noChangeAspect="1"/>
          </p:cNvPicPr>
          <p:nvPr/>
        </p:nvPicPr>
        <p:blipFill>
          <a:blip r:embed="rId2"/>
          <a:stretch>
            <a:fillRect/>
          </a:stretch>
        </p:blipFill>
        <p:spPr>
          <a:xfrm>
            <a:off x="270235" y="174936"/>
            <a:ext cx="1501140" cy="1439545"/>
          </a:xfrm>
          <a:prstGeom prst="rect">
            <a:avLst/>
          </a:prstGeom>
        </p:spPr>
      </p:pic>
    </p:spTree>
    <p:extLst>
      <p:ext uri="{BB962C8B-B14F-4D97-AF65-F5344CB8AC3E}">
        <p14:creationId xmlns:p14="http://schemas.microsoft.com/office/powerpoint/2010/main" val="15789046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9A57D6-9AF5-E436-5300-46FF558F1B5E}"/>
              </a:ext>
            </a:extLst>
          </p:cNvPr>
          <p:cNvSpPr txBox="1"/>
          <p:nvPr/>
        </p:nvSpPr>
        <p:spPr>
          <a:xfrm>
            <a:off x="480765" y="402812"/>
            <a:ext cx="11229453" cy="4939814"/>
          </a:xfrm>
          <a:prstGeom prst="rect">
            <a:avLst/>
          </a:prstGeom>
          <a:noFill/>
        </p:spPr>
        <p:txBody>
          <a:bodyPr wrap="square">
            <a:spAutoFit/>
          </a:bodyPr>
          <a:lstStyle/>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Gmail hỗ trợ tự động xác định và đánh dấu thư thuộc loại quan trọng bằng    (dấu quan trọng màu vàng – Hình 8.1) bằng cách dựa vào các dấu hiệu như: người gửi và tần suất gửi cho một người; thư điện tử được mở và trả lời; từ khoá có trong thư điện tử thường xuyên đọc; thư điện tử được gắn dấu sao, lưu trữ hoặc xoá,...</a:t>
            </a:r>
            <a:endParaRPr lang="vi-VN" sz="350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EF61C5D5-A0B8-BC79-4BB1-8E9EF03A8A62}"/>
              </a:ext>
            </a:extLst>
          </p:cNvPr>
          <p:cNvPicPr>
            <a:picLocks noChangeAspect="1"/>
          </p:cNvPicPr>
          <p:nvPr/>
        </p:nvPicPr>
        <p:blipFill>
          <a:blip r:embed="rId2"/>
          <a:stretch>
            <a:fillRect/>
          </a:stretch>
        </p:blipFill>
        <p:spPr>
          <a:xfrm>
            <a:off x="3857679" y="1595784"/>
            <a:ext cx="310446" cy="326786"/>
          </a:xfrm>
          <a:prstGeom prst="rect">
            <a:avLst/>
          </a:prstGeom>
        </p:spPr>
      </p:pic>
    </p:spTree>
    <p:extLst>
      <p:ext uri="{BB962C8B-B14F-4D97-AF65-F5344CB8AC3E}">
        <p14:creationId xmlns:p14="http://schemas.microsoft.com/office/powerpoint/2010/main" val="21255372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1482</Words>
  <Application>Microsoft Office PowerPoint</Application>
  <PresentationFormat>Widescreen</PresentationFormat>
  <Paragraphs>83</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21</cp:revision>
  <dcterms:created xsi:type="dcterms:W3CDTF">2023-08-29T07:01:28Z</dcterms:created>
  <dcterms:modified xsi:type="dcterms:W3CDTF">2024-10-22T10:46:58Z</dcterms:modified>
</cp:coreProperties>
</file>