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80" r:id="rId6"/>
    <p:sldId id="381" r:id="rId7"/>
    <p:sldId id="382" r:id="rId8"/>
    <p:sldId id="383" r:id="rId9"/>
    <p:sldId id="390" r:id="rId10"/>
    <p:sldId id="391" r:id="rId11"/>
    <p:sldId id="392" r:id="rId12"/>
    <p:sldId id="393" r:id="rId13"/>
    <p:sldId id="394" r:id="rId14"/>
    <p:sldId id="386" r:id="rId15"/>
    <p:sldId id="387" r:id="rId16"/>
    <p:sldId id="388" r:id="rId17"/>
    <p:sldId id="389" r:id="rId18"/>
    <p:sldId id="384" r:id="rId19"/>
    <p:sldId id="385" r:id="rId20"/>
    <p:sldId id="395" r:id="rId21"/>
    <p:sldId id="396" r:id="rId22"/>
    <p:sldId id="397" r:id="rId23"/>
    <p:sldId id="398" r:id="rId24"/>
    <p:sldId id="399" r:id="rId25"/>
    <p:sldId id="401" r:id="rId26"/>
    <p:sldId id="402" r:id="rId27"/>
    <p:sldId id="403" r:id="rId28"/>
    <p:sldId id="404" r:id="rId29"/>
    <p:sldId id="407" r:id="rId30"/>
    <p:sldId id="406" r:id="rId31"/>
    <p:sldId id="405" r:id="rId32"/>
    <p:sldId id="410" r:id="rId33"/>
    <p:sldId id="409" r:id="rId34"/>
    <p:sldId id="412" r:id="rId35"/>
    <p:sldId id="411" r:id="rId36"/>
    <p:sldId id="413" r:id="rId37"/>
    <p:sldId id="414" r:id="rId38"/>
    <p:sldId id="416" r:id="rId39"/>
    <p:sldId id="415" r:id="rId40"/>
    <p:sldId id="418" r:id="rId41"/>
    <p:sldId id="417" r:id="rId42"/>
    <p:sldId id="420" r:id="rId43"/>
    <p:sldId id="317" r:id="rId44"/>
    <p:sldId id="315" r:id="rId45"/>
    <p:sldId id="37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61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47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040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3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918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10/22/2024</a:t>
            </a:fld>
            <a:endParaRPr/>
          </a:p>
        </p:txBody>
      </p:sp>
    </p:spTree>
    <p:extLst>
      <p:ext uri="{BB962C8B-B14F-4D97-AF65-F5344CB8AC3E}">
        <p14:creationId xmlns:p14="http://schemas.microsoft.com/office/powerpoint/2010/main" val="320228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6000" r="-1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668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drive.google.com/"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522516"/>
            <a:ext cx="12192000" cy="1305005"/>
          </a:xfrm>
          <a:prstGeom prst="rect">
            <a:avLst/>
          </a:prstGeom>
        </p:spPr>
      </p:pic>
      <p:pic>
        <p:nvPicPr>
          <p:cNvPr id="3" name="Picture 2"/>
          <p:cNvPicPr>
            <a:picLocks noChangeAspect="1"/>
          </p:cNvPicPr>
          <p:nvPr/>
        </p:nvPicPr>
        <p:blipFill>
          <a:blip r:embed="rId3"/>
          <a:stretch>
            <a:fillRect/>
          </a:stretch>
        </p:blipFill>
        <p:spPr>
          <a:xfrm>
            <a:off x="4431926" y="3219992"/>
            <a:ext cx="3328147" cy="2743200"/>
          </a:xfrm>
          <a:prstGeom prst="rect">
            <a:avLst/>
          </a:prstGeom>
        </p:spPr>
      </p:pic>
      <p:pic>
        <p:nvPicPr>
          <p:cNvPr id="4" name="Picture 3">
            <a:extLst>
              <a:ext uri="{FF2B5EF4-FFF2-40B4-BE49-F238E27FC236}">
                <a16:creationId xmlns:a16="http://schemas.microsoft.com/office/drawing/2014/main" id="{90E1BCB9-4682-91CF-AC0A-A514D8D43486}"/>
              </a:ext>
            </a:extLst>
          </p:cNvPr>
          <p:cNvPicPr>
            <a:picLocks noChangeAspect="1"/>
          </p:cNvPicPr>
          <p:nvPr/>
        </p:nvPicPr>
        <p:blipFill>
          <a:blip r:embed="rId4"/>
          <a:stretch>
            <a:fillRect/>
          </a:stretch>
        </p:blipFill>
        <p:spPr>
          <a:xfrm>
            <a:off x="1" y="1830179"/>
            <a:ext cx="12192000" cy="1213467"/>
          </a:xfrm>
          <a:prstGeom prst="rect">
            <a:avLst/>
          </a:prstGeom>
        </p:spPr>
      </p:pic>
    </p:spTree>
    <p:extLst>
      <p:ext uri="{BB962C8B-B14F-4D97-AF65-F5344CB8AC3E}">
        <p14:creationId xmlns:p14="http://schemas.microsoft.com/office/powerpoint/2010/main" val="9475228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000"/>
                                        <p:tgtEl>
                                          <p:spTgt spid="3"/>
                                        </p:tgtEl>
                                      </p:cBhvr>
                                    </p:animEffect>
                                    <p:anim calcmode="lin" valueType="num">
                                      <p:cBhvr>
                                        <p:cTn id="31" dur="2000" fill="hold"/>
                                        <p:tgtEl>
                                          <p:spTgt spid="3"/>
                                        </p:tgtEl>
                                        <p:attrNameLst>
                                          <p:attrName>ppt_w</p:attrName>
                                        </p:attrNameLst>
                                      </p:cBhvr>
                                      <p:tavLst>
                                        <p:tav tm="0" fmla="#ppt_w*sin(2.5*pi*$)">
                                          <p:val>
                                            <p:fltVal val="0"/>
                                          </p:val>
                                        </p:tav>
                                        <p:tav tm="100000">
                                          <p:val>
                                            <p:fltVal val="1"/>
                                          </p:val>
                                        </p:tav>
                                      </p:tavLst>
                                    </p:anim>
                                    <p:anim calcmode="lin" valueType="num">
                                      <p:cBhvr>
                                        <p:cTn id="32"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FF3B75-E355-6148-4AD0-72D20917A976}"/>
              </a:ext>
            </a:extLst>
          </p:cNvPr>
          <p:cNvSpPr txBox="1"/>
          <p:nvPr/>
        </p:nvSpPr>
        <p:spPr>
          <a:xfrm>
            <a:off x="491764" y="423389"/>
            <a:ext cx="11170763" cy="2416174"/>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Cambria" panose="02040503050406030204" pitchFamily="18" charset="0"/>
                <a:cs typeface="Times New Roman" panose="02020603050405020304" pitchFamily="18" charset="0"/>
              </a:rPr>
              <a:t>a) Tải tệp lên ổ đĩa trực tuyến</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	Cho phép tải các tệp hay thư mục từ máy tính của mình lên ổ đĩa trực tuyến để lưu trữ và sử dụng.</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9133131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74F53D-3E62-8349-8F52-DCB1A49D8556}"/>
              </a:ext>
            </a:extLst>
          </p:cNvPr>
          <p:cNvSpPr txBox="1"/>
          <p:nvPr/>
        </p:nvSpPr>
        <p:spPr>
          <a:xfrm>
            <a:off x="477625" y="-119607"/>
            <a:ext cx="11217896" cy="6455742"/>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Cambria" panose="02040503050406030204" pitchFamily="18" charset="0"/>
                <a:cs typeface="Times New Roman" panose="02020603050405020304" pitchFamily="18" charset="0"/>
              </a:rPr>
              <a:t>b) Tạo mới và quản lí thư mục, tệp trên ổ đĩa trực tuyến</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	Cho phép tạo mới thư mục, tệp và quản lí, sắp xếp chúng trên ổ đĩa trực tuyến. Một số nhà cung cấp dịch vụ còn cung cấp tính năng cho phép mở và chỉnh sửa trực tuyến các tệp được tạo ra bởi các ứng dụng văn phòng (phần mềm soạn thảo văn bản, phần mềm bảng tính, phần mềm trình chiếu,...)</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7979995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E57BAF-05C7-A2D4-AB6A-2940FFC062AC}"/>
              </a:ext>
            </a:extLst>
          </p:cNvPr>
          <p:cNvSpPr txBox="1"/>
          <p:nvPr/>
        </p:nvSpPr>
        <p:spPr>
          <a:xfrm>
            <a:off x="556181" y="-31973"/>
            <a:ext cx="11104776" cy="6394058"/>
          </a:xfrm>
          <a:prstGeom prst="rect">
            <a:avLst/>
          </a:prstGeom>
          <a:noFill/>
        </p:spPr>
        <p:txBody>
          <a:bodyPr wrap="square">
            <a:spAutoFit/>
          </a:bodyPr>
          <a:lstStyle/>
          <a:p>
            <a:pPr algn="just">
              <a:lnSpc>
                <a:spcPct val="130000"/>
              </a:lnSpc>
              <a:tabLst>
                <a:tab pos="252095" algn="l"/>
              </a:tabLst>
            </a:pPr>
            <a:r>
              <a:rPr lang="nl-NL" sz="3500" b="1">
                <a:solidFill>
                  <a:srgbClr val="00B0F0"/>
                </a:solidFill>
                <a:effectLst/>
                <a:latin typeface="Cambria" panose="02040503050406030204" pitchFamily="18" charset="0"/>
                <a:ea typeface="Cambria" panose="02040503050406030204" pitchFamily="18" charset="0"/>
                <a:cs typeface="Times New Roman" panose="02020603050405020304" pitchFamily="18" charset="0"/>
              </a:rPr>
              <a:t>c) Chia sẻ thư mục và tệp</a:t>
            </a:r>
            <a:endParaRPr lang="vi-VN" sz="3500">
              <a:effectLst/>
              <a:latin typeface="Cambria" panose="02040503050406030204" pitchFamily="18" charset="0"/>
              <a:ea typeface="Cambria" panose="02040503050406030204" pitchFamily="18" charset="0"/>
            </a:endParaRPr>
          </a:p>
          <a:p>
            <a:pPr algn="just">
              <a:lnSpc>
                <a:spcPct val="13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	- Người dùng được quyền chia sẻ thư mục, tệp trên ổ đĩa trực tuyến. </a:t>
            </a:r>
            <a:endParaRPr lang="vi-VN" sz="3500">
              <a:effectLst/>
              <a:latin typeface="Cambria" panose="02040503050406030204" pitchFamily="18" charset="0"/>
              <a:ea typeface="Cambria" panose="02040503050406030204" pitchFamily="18" charset="0"/>
            </a:endParaRPr>
          </a:p>
          <a:p>
            <a:pPr algn="just">
              <a:lnSpc>
                <a:spcPct val="13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	- Có ba chế độ chia sẻ sau: </a:t>
            </a:r>
            <a:endParaRPr lang="vi-VN" sz="3500">
              <a:effectLst/>
              <a:latin typeface="Cambria" panose="02040503050406030204" pitchFamily="18" charset="0"/>
              <a:ea typeface="Cambria" panose="02040503050406030204" pitchFamily="18" charset="0"/>
            </a:endParaRPr>
          </a:p>
          <a:p>
            <a:pPr algn="just">
              <a:lnSpc>
                <a:spcPct val="13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		(1) quyền chỉ xem</a:t>
            </a:r>
            <a:endParaRPr lang="vi-VN" sz="3500">
              <a:effectLst/>
              <a:latin typeface="Cambria" panose="02040503050406030204" pitchFamily="18" charset="0"/>
              <a:ea typeface="Cambria" panose="02040503050406030204" pitchFamily="18" charset="0"/>
            </a:endParaRPr>
          </a:p>
          <a:p>
            <a:pPr algn="just">
              <a:lnSpc>
                <a:spcPct val="13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		(2) quyền được nhận xét, tức là được xem và nhận xét</a:t>
            </a:r>
            <a:endParaRPr lang="vi-VN" sz="3500">
              <a:effectLst/>
              <a:latin typeface="Cambria" panose="02040503050406030204" pitchFamily="18" charset="0"/>
              <a:ea typeface="Cambria" panose="02040503050406030204" pitchFamily="18" charset="0"/>
            </a:endParaRPr>
          </a:p>
          <a:p>
            <a:pPr algn="just">
              <a:lnSpc>
                <a:spcPct val="13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		(3) quyền chỉnh sửa là quyền cao nhất. Được xem, nhận xét và chỉnh sửa.</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2805071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B0362E-1853-0BF2-84D1-3ADFB19C3CF5}"/>
              </a:ext>
            </a:extLst>
          </p:cNvPr>
          <p:cNvSpPr txBox="1"/>
          <p:nvPr/>
        </p:nvSpPr>
        <p:spPr>
          <a:xfrm>
            <a:off x="575035" y="1964543"/>
            <a:ext cx="11085922" cy="1621149"/>
          </a:xfrm>
          <a:prstGeom prst="rect">
            <a:avLst/>
          </a:prstGeom>
          <a:noFill/>
        </p:spPr>
        <p:txBody>
          <a:bodyPr wrap="square">
            <a:spAutoFit/>
          </a:bodyPr>
          <a:lstStyle/>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i="1">
                <a:effectLst/>
                <a:latin typeface="Cambria" panose="02040503050406030204" pitchFamily="18" charset="0"/>
                <a:ea typeface="Times New Roman" panose="02020603050405020304" pitchFamily="18" charset="0"/>
                <a:cs typeface="Times New Roman" panose="02020603050405020304" pitchFamily="18" charset="0"/>
              </a:rPr>
              <a:t>Lưu ý:</a:t>
            </a:r>
            <a:r>
              <a:rPr lang="nl-NL" sz="3500">
                <a:effectLst/>
                <a:latin typeface="Cambria" panose="02040503050406030204" pitchFamily="18" charset="0"/>
                <a:ea typeface="Times New Roman" panose="02020603050405020304" pitchFamily="18" charset="0"/>
                <a:cs typeface="Times New Roman" panose="02020603050405020304" pitchFamily="18" charset="0"/>
              </a:rPr>
              <a:t> Sau khi chia sẻ thư mục, tệp, người dùng có thể huỷ bỏ việc chia sẻ này hoặc thay đổi chế độ chia sẻ.</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5353287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1B3CE3A-4ABA-04D0-0AFC-F46FE80243EE}"/>
              </a:ext>
            </a:extLst>
          </p:cNvPr>
          <p:cNvSpPr/>
          <p:nvPr/>
        </p:nvSpPr>
        <p:spPr>
          <a:xfrm>
            <a:off x="529472" y="565446"/>
            <a:ext cx="11133056" cy="4213031"/>
          </a:xfrm>
          <a:prstGeom prst="roundRect">
            <a:avLst>
              <a:gd name="adj" fmla="val 3621"/>
            </a:avLst>
          </a:prstGeom>
          <a:solidFill>
            <a:schemeClr val="accent2">
              <a:lumMod val="20000"/>
              <a:lumOff val="80000"/>
            </a:schemeClr>
          </a:solidFill>
          <a:ln w="28575">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180000" numCol="1" spcCol="0" rtlCol="0" fromWordArt="0" anchor="t" anchorCtr="0" forceAA="0" compatLnSpc="1">
            <a:prstTxWarp prst="textNoShape">
              <a:avLst/>
            </a:prstTxWarp>
            <a:noAutofit/>
          </a:bodyPr>
          <a:lstStyle/>
          <a:p>
            <a:pPr marL="457200" indent="-368300" algn="just">
              <a:lnSpc>
                <a:spcPct val="150000"/>
              </a:lnSpc>
              <a:buFont typeface="Arial" panose="020B0604020202020204" pitchFamily="34" charset="0"/>
              <a:buChar char="•"/>
            </a:pPr>
            <a:r>
              <a:rPr lang="nl-NL" sz="3500">
                <a:solidFill>
                  <a:srgbClr val="0070C0"/>
                </a:solidFill>
                <a:effectLst/>
                <a:ea typeface="Times New Roman" panose="02020603050405020304" pitchFamily="18" charset="0"/>
              </a:rPr>
              <a:t>Sử dụng dịch vụ lưu trữ thư mục và tệp trực tuyến, người dùng sẽ được cung cấp một ổ đĩa trực tuyến. </a:t>
            </a:r>
            <a:endParaRPr lang="vi-VN" sz="3500">
              <a:effectLst/>
              <a:ea typeface="Calibri" panose="020F0502020204030204" pitchFamily="34" charset="0"/>
            </a:endParaRPr>
          </a:p>
          <a:p>
            <a:pPr marL="457200" indent="-368300" algn="just">
              <a:lnSpc>
                <a:spcPct val="150000"/>
              </a:lnSpc>
              <a:buFont typeface="Arial" panose="020B0604020202020204" pitchFamily="34" charset="0"/>
              <a:buChar char="•"/>
            </a:pPr>
            <a:r>
              <a:rPr lang="nl-NL" sz="3500">
                <a:solidFill>
                  <a:srgbClr val="0070C0"/>
                </a:solidFill>
                <a:effectLst/>
                <a:ea typeface="Times New Roman" panose="02020603050405020304" pitchFamily="18" charset="0"/>
              </a:rPr>
              <a:t>Trên ổ đĩa trực tuyến, người dùng có thể thực hiện tải tệp, thư mục lên để lưu trữ, tạo mới, chia sẻ tệp, thư mục… và các tính năng hữu ích khác.</a:t>
            </a:r>
            <a:endParaRPr lang="vi-VN" sz="3500">
              <a:effectLst/>
              <a:ea typeface="Calibri" panose="020F0502020204030204" pitchFamily="34" charset="0"/>
            </a:endParaRPr>
          </a:p>
          <a:p>
            <a:pPr algn="just">
              <a:lnSpc>
                <a:spcPct val="150000"/>
              </a:lnSpc>
            </a:pPr>
            <a:r>
              <a:rPr lang="nl-NL" sz="3500">
                <a:solidFill>
                  <a:srgbClr val="0070C0"/>
                </a:solidFill>
                <a:effectLst/>
                <a:ea typeface="Calibri" panose="020F0502020204030204" pitchFamily="34" charset="0"/>
              </a:rPr>
              <a:t> </a:t>
            </a:r>
            <a:endParaRPr lang="vi-VN" sz="3500">
              <a:effectLst/>
              <a:ea typeface="Calibri" panose="020F0502020204030204" pitchFamily="34" charset="0"/>
            </a:endParaRPr>
          </a:p>
        </p:txBody>
      </p:sp>
    </p:spTree>
    <p:extLst>
      <p:ext uri="{BB962C8B-B14F-4D97-AF65-F5344CB8AC3E}">
        <p14:creationId xmlns:p14="http://schemas.microsoft.com/office/powerpoint/2010/main" val="374595325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1CC2E6-C0B5-CCDC-BE89-439C29564800}"/>
              </a:ext>
            </a:extLst>
          </p:cNvPr>
          <p:cNvSpPr txBox="1"/>
          <p:nvPr/>
        </p:nvSpPr>
        <p:spPr>
          <a:xfrm>
            <a:off x="1800665" y="1607667"/>
            <a:ext cx="9899722" cy="2605498"/>
          </a:xfrm>
          <a:prstGeom prst="rect">
            <a:avLst/>
          </a:prstGeom>
          <a:solidFill>
            <a:schemeClr val="accent6">
              <a:lumMod val="40000"/>
              <a:lumOff val="60000"/>
            </a:schemeClr>
          </a:solidFill>
        </p:spPr>
        <p:txBody>
          <a:bodyPr wrap="square" tIns="0" bIns="180000">
            <a:spAutoFit/>
          </a:bodyPr>
          <a:lstStyle/>
          <a:p>
            <a:pPr algn="just">
              <a:lnSpc>
                <a:spcPct val="150000"/>
              </a:lnSpc>
              <a:tabLst>
                <a:tab pos="252095" algn="l"/>
              </a:tabLst>
            </a:pPr>
            <a:r>
              <a:rPr lang="vi-VN" sz="3500" b="1">
                <a:solidFill>
                  <a:srgbClr val="00B050"/>
                </a:solidFill>
                <a:effectLst/>
                <a:latin typeface="Cambria" panose="02040503050406030204" pitchFamily="18" charset="0"/>
                <a:ea typeface="Times New Roman" panose="02020603050405020304" pitchFamily="18" charset="0"/>
              </a:rPr>
              <a:t>Câu hỏi </a:t>
            </a:r>
            <a:r>
              <a:rPr lang="en-US" sz="3500" b="1">
                <a:solidFill>
                  <a:srgbClr val="00B050"/>
                </a:solidFill>
                <a:effectLst/>
                <a:latin typeface="Cambria" panose="02040503050406030204" pitchFamily="18" charset="0"/>
                <a:ea typeface="Times New Roman" panose="02020603050405020304" pitchFamily="18" charset="0"/>
              </a:rPr>
              <a:t>(</a:t>
            </a:r>
            <a:r>
              <a:rPr lang="vi-VN" sz="3500" b="1">
                <a:solidFill>
                  <a:srgbClr val="00B050"/>
                </a:solidFill>
                <a:effectLst/>
                <a:latin typeface="Cambria" panose="02040503050406030204" pitchFamily="18" charset="0"/>
                <a:ea typeface="Times New Roman" panose="02020603050405020304" pitchFamily="18" charset="0"/>
              </a:rPr>
              <a:t>trang 34</a:t>
            </a:r>
            <a:r>
              <a:rPr lang="en-US" sz="3500" b="1">
                <a:solidFill>
                  <a:srgbClr val="00B050"/>
                </a:solidFill>
                <a:effectLst/>
                <a:latin typeface="Cambria" panose="02040503050406030204" pitchFamily="18" charset="0"/>
                <a:ea typeface="Times New Roman" panose="02020603050405020304" pitchFamily="18" charset="0"/>
              </a:rPr>
              <a:t>)</a:t>
            </a:r>
            <a:r>
              <a:rPr lang="vi-VN" sz="3500" b="1">
                <a:solidFill>
                  <a:srgbClr val="00B050"/>
                </a:solidFill>
                <a:effectLst/>
                <a:latin typeface="Cambria" panose="02040503050406030204" pitchFamily="18" charset="0"/>
                <a:ea typeface="Times New Roman" panose="02020603050405020304" pitchFamily="18" charset="0"/>
              </a:rPr>
              <a:t>:</a:t>
            </a:r>
            <a:r>
              <a:rPr lang="vi-VN" sz="3500">
                <a:solidFill>
                  <a:srgbClr val="00B05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Thảo luận nhóm để chỉ ra một vài ưu điểm và nhược điểm của việc lưu trữ và chia sẻ tệp trên Intemet.</a:t>
            </a:r>
            <a:endParaRPr lang="vi-VN" sz="3500">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27511" y="164561"/>
            <a:ext cx="1440000" cy="1440000"/>
          </a:xfrm>
          <a:prstGeom prst="rect">
            <a:avLst/>
          </a:prstGeom>
        </p:spPr>
      </p:pic>
    </p:spTree>
    <p:extLst>
      <p:ext uri="{BB962C8B-B14F-4D97-AF65-F5344CB8AC3E}">
        <p14:creationId xmlns:p14="http://schemas.microsoft.com/office/powerpoint/2010/main" val="248388331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1AC5C8-087C-48A8-5AE5-BE6C91525185}"/>
              </a:ext>
            </a:extLst>
          </p:cNvPr>
          <p:cNvSpPr txBox="1"/>
          <p:nvPr/>
        </p:nvSpPr>
        <p:spPr>
          <a:xfrm>
            <a:off x="462117" y="-119787"/>
            <a:ext cx="11228438" cy="6555641"/>
          </a:xfrm>
          <a:prstGeom prst="rect">
            <a:avLst/>
          </a:prstGeom>
          <a:noFill/>
        </p:spPr>
        <p:txBody>
          <a:bodyPr wrap="square">
            <a:spAutoFit/>
          </a:bodyPr>
          <a:lstStyle/>
          <a:p>
            <a:pPr algn="ctr">
              <a:lnSpc>
                <a:spcPct val="150000"/>
              </a:lnSpc>
              <a:tabLst>
                <a:tab pos="252095" algn="l"/>
              </a:tabLst>
            </a:pPr>
            <a:r>
              <a:rPr lang="en-US" sz="3500" b="1" u="sng">
                <a:solidFill>
                  <a:srgbClr val="00B050"/>
                </a:solidFill>
                <a:effectLst/>
                <a:latin typeface="Cambria" panose="02040503050406030204" pitchFamily="18" charset="0"/>
                <a:ea typeface="Cambria" panose="02040503050406030204" pitchFamily="18" charset="0"/>
              </a:rPr>
              <a:t>Gợi ý trả lời</a:t>
            </a:r>
            <a:r>
              <a:rPr lang="en-US" sz="3500" b="1">
                <a:solidFill>
                  <a:srgbClr val="00B050"/>
                </a:solidFill>
                <a:effectLst/>
                <a:latin typeface="Cambria" panose="02040503050406030204" pitchFamily="18" charset="0"/>
                <a:ea typeface="Cambria" panose="02040503050406030204" pitchFamily="18" charset="0"/>
              </a:rPr>
              <a:t>:</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vi-VN" sz="3500" b="1">
                <a:solidFill>
                  <a:srgbClr val="000000"/>
                </a:solidFill>
                <a:effectLst/>
                <a:latin typeface="Cambria" panose="02040503050406030204" pitchFamily="18" charset="0"/>
                <a:ea typeface="Cambria" panose="02040503050406030204" pitchFamily="18" charset="0"/>
              </a:rPr>
              <a:t>Ưu điểm:</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Cambria" panose="02040503050406030204" pitchFamily="18" charset="0"/>
              </a:rPr>
              <a:t>	- Nhanh chóng, ít mất thời gian</a:t>
            </a:r>
            <a:r>
              <a:rPr lang="en-US" sz="3500">
                <a:solidFill>
                  <a:srgbClr val="000000"/>
                </a:solidFill>
                <a:effectLst/>
                <a:latin typeface="Cambria" panose="02040503050406030204" pitchFamily="18" charset="0"/>
                <a:ea typeface="Cambria" panose="02040503050406030204" pitchFamily="18" charset="0"/>
              </a:rPr>
              <a:t>.</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Cambria" panose="02040503050406030204" pitchFamily="18" charset="0"/>
              </a:rPr>
              <a:t>	- Mọi người đều có thể xem</a:t>
            </a:r>
            <a:r>
              <a:rPr lang="en-US" sz="3500">
                <a:solidFill>
                  <a:srgbClr val="000000"/>
                </a:solidFill>
                <a:effectLst/>
                <a:latin typeface="Cambria" panose="02040503050406030204" pitchFamily="18" charset="0"/>
                <a:ea typeface="Cambria" panose="02040503050406030204" pitchFamily="18" charset="0"/>
              </a:rPr>
              <a:t>.</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en-US" sz="3500">
                <a:solidFill>
                  <a:srgbClr val="000000"/>
                </a:solidFill>
                <a:effectLst/>
                <a:latin typeface="Cambria" panose="02040503050406030204" pitchFamily="18" charset="0"/>
                <a:ea typeface="Cambria" panose="02040503050406030204" pitchFamily="18" charset="0"/>
              </a:rPr>
              <a:t>	- Thực hiện được ở mọi nơi, mọi thời điểm miễn có kết nối internet.</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vi-VN" sz="3500" b="1">
                <a:solidFill>
                  <a:srgbClr val="000000"/>
                </a:solidFill>
                <a:effectLst/>
                <a:latin typeface="Cambria" panose="02040503050406030204" pitchFamily="18" charset="0"/>
                <a:ea typeface="Cambria" panose="02040503050406030204" pitchFamily="18" charset="0"/>
              </a:rPr>
              <a:t>Nhược điểm:</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Cambria" panose="02040503050406030204" pitchFamily="18" charset="0"/>
              </a:rPr>
              <a:t>	-</a:t>
            </a:r>
            <a:r>
              <a:rPr lang="en-US" sz="3500">
                <a:solidFill>
                  <a:srgbClr val="000000"/>
                </a:solidFill>
                <a:effectLst/>
                <a:latin typeface="Cambria" panose="02040503050406030204" pitchFamily="18" charset="0"/>
                <a:ea typeface="Cambria" panose="02040503050406030204" pitchFamily="18" charset="0"/>
              </a:rPr>
              <a:t> Cần phải có kết nối internet mới thực hiện được.</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1673272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DA1AED-6F7C-FB5C-F696-BF104B578E06}"/>
              </a:ext>
            </a:extLst>
          </p:cNvPr>
          <p:cNvSpPr txBox="1"/>
          <p:nvPr/>
        </p:nvSpPr>
        <p:spPr>
          <a:xfrm>
            <a:off x="481781" y="557489"/>
            <a:ext cx="11159613" cy="1708160"/>
          </a:xfrm>
          <a:prstGeom prst="rect">
            <a:avLst/>
          </a:prstGeom>
          <a:noFill/>
        </p:spPr>
        <p:txBody>
          <a:bodyPr wrap="square">
            <a:spAutoFit/>
          </a:bodyPr>
          <a:lstStyle/>
          <a:p>
            <a:pPr algn="just">
              <a:tabLst>
                <a:tab pos="252095" algn="l"/>
              </a:tabLst>
            </a:pPr>
            <a:r>
              <a:rPr lang="nl-NL" sz="3500" b="1">
                <a:solidFill>
                  <a:srgbClr val="00B0F0"/>
                </a:solidFill>
                <a:effectLst/>
                <a:latin typeface="Cambria" panose="02040503050406030204" pitchFamily="18" charset="0"/>
                <a:ea typeface="Cambria" panose="02040503050406030204" pitchFamily="18" charset="0"/>
                <a:cs typeface="Times New Roman" panose="02020603050405020304" pitchFamily="18" charset="0"/>
              </a:rPr>
              <a:t>2. THỰC HÀNH LƯU TRỮ VÀ CHIA SẺ TỆP TRÊN Ổ ĐĨA TRỰC TUYẾN </a:t>
            </a:r>
            <a:endParaRPr lang="vi-VN" sz="3500">
              <a:effectLst/>
              <a:latin typeface="Cambria" panose="02040503050406030204" pitchFamily="18" charset="0"/>
              <a:ea typeface="Cambria" panose="02040503050406030204" pitchFamily="18" charset="0"/>
            </a:endParaRPr>
          </a:p>
          <a:p>
            <a:pPr algn="just">
              <a:tabLst>
                <a:tab pos="252095" algn="l"/>
              </a:tabLst>
            </a:pPr>
            <a:r>
              <a:rPr lang="nl-NL" sz="3500" b="1">
                <a:solidFill>
                  <a:srgbClr val="7030A0"/>
                </a:solidFill>
                <a:effectLst/>
                <a:latin typeface="Cambria" panose="02040503050406030204" pitchFamily="18" charset="0"/>
                <a:ea typeface="Cambria" panose="02040503050406030204" pitchFamily="18" charset="0"/>
                <a:cs typeface="Times New Roman" panose="02020603050405020304" pitchFamily="18" charset="0"/>
              </a:rPr>
              <a:t>Nhiệm vụ 1. Lưu trữ tệp tin trên ổ đĩa trực tuyến</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0328311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D98323-49A0-665C-4E2E-CC814E89BE27}"/>
              </a:ext>
            </a:extLst>
          </p:cNvPr>
          <p:cNvSpPr txBox="1"/>
          <p:nvPr/>
        </p:nvSpPr>
        <p:spPr>
          <a:xfrm>
            <a:off x="511277" y="564751"/>
            <a:ext cx="11287433" cy="4939814"/>
          </a:xfrm>
          <a:prstGeom prst="rect">
            <a:avLst/>
          </a:prstGeom>
          <a:noFill/>
        </p:spPr>
        <p:txBody>
          <a:bodyPr wrap="square">
            <a:spAutoFit/>
          </a:bodyPr>
          <a:lstStyle/>
          <a:p>
            <a:pPr algn="just">
              <a:tabLst>
                <a:tab pos="252095" algn="l"/>
              </a:tabLst>
            </a:pPr>
            <a:r>
              <a:rPr lang="nl-NL" sz="3500" b="1">
                <a:solidFill>
                  <a:srgbClr val="7030A0"/>
                </a:solidFill>
                <a:effectLst/>
                <a:latin typeface="Cambria" panose="02040503050406030204" pitchFamily="18" charset="0"/>
                <a:ea typeface="Cambria" panose="02040503050406030204" pitchFamily="18" charset="0"/>
                <a:cs typeface="Times New Roman" panose="02020603050405020304" pitchFamily="18" charset="0"/>
              </a:rPr>
              <a:t>Hướng dẫn:</a:t>
            </a:r>
            <a:endParaRPr lang="vi-VN" sz="3500">
              <a:effectLst/>
              <a:latin typeface="Cambria" panose="02040503050406030204" pitchFamily="18" charset="0"/>
              <a:ea typeface="Cambria" panose="02040503050406030204" pitchFamily="18" charset="0"/>
            </a:endParaRPr>
          </a:p>
          <a:p>
            <a:pPr algn="just">
              <a:tabLst>
                <a:tab pos="252095" algn="l"/>
              </a:tabLst>
            </a:pPr>
            <a:r>
              <a:rPr lang="nl-NL" sz="3500" b="1" i="1">
                <a:effectLst/>
                <a:latin typeface="Cambria" panose="02040503050406030204" pitchFamily="18" charset="0"/>
                <a:ea typeface="Cambria" panose="02040503050406030204" pitchFamily="18" charset="0"/>
                <a:cs typeface="Times New Roman" panose="02020603050405020304" pitchFamily="18" charset="0"/>
              </a:rPr>
              <a:t>Bước 1.</a:t>
            </a:r>
            <a:r>
              <a:rPr lang="nl-NL" sz="3500">
                <a:effectLst/>
                <a:latin typeface="Cambria" panose="02040503050406030204" pitchFamily="18" charset="0"/>
                <a:ea typeface="Cambria" panose="02040503050406030204" pitchFamily="18" charset="0"/>
                <a:cs typeface="Times New Roman" panose="02020603050405020304" pitchFamily="18" charset="0"/>
              </a:rPr>
              <a:t> Mở dịch vụ Google Drive tại địa chỉ </a:t>
            </a:r>
            <a:r>
              <a:rPr lang="nl-NL" sz="3500" u="none" strike="noStrike">
                <a:solidFill>
                  <a:srgbClr val="00B050"/>
                </a:solidFill>
                <a:effectLst/>
                <a:latin typeface="Cambria" panose="02040503050406030204" pitchFamily="18" charset="0"/>
                <a:ea typeface="Cambria" panose="02040503050406030204" pitchFamily="18" charset="0"/>
                <a:cs typeface="Times New Roman" panose="02020603050405020304" pitchFamily="18" charset="0"/>
                <a:hlinkClick r:id="rId2"/>
              </a:rPr>
              <a:t>http://drive.google.com</a:t>
            </a:r>
            <a:endParaRPr lang="vi-VN" sz="3500">
              <a:effectLst/>
              <a:latin typeface="Cambria" panose="02040503050406030204" pitchFamily="18" charset="0"/>
              <a:ea typeface="Cambria" panose="02040503050406030204" pitchFamily="18" charset="0"/>
            </a:endParaRPr>
          </a:p>
          <a:p>
            <a:pPr algn="just">
              <a:tabLst>
                <a:tab pos="252095" algn="l"/>
              </a:tabLst>
            </a:pPr>
            <a:r>
              <a:rPr lang="nl-NL" sz="3500" b="1" i="1">
                <a:effectLst/>
                <a:latin typeface="Cambria" panose="02040503050406030204" pitchFamily="18" charset="0"/>
                <a:ea typeface="Cambria" panose="02040503050406030204" pitchFamily="18" charset="0"/>
                <a:cs typeface="Times New Roman" panose="02020603050405020304" pitchFamily="18" charset="0"/>
              </a:rPr>
              <a:t>Bước 2.</a:t>
            </a:r>
            <a:r>
              <a:rPr lang="nl-NL" sz="3500">
                <a:effectLst/>
                <a:latin typeface="Cambria" panose="02040503050406030204" pitchFamily="18" charset="0"/>
                <a:ea typeface="Cambria" panose="02040503050406030204" pitchFamily="18" charset="0"/>
                <a:cs typeface="Times New Roman" panose="02020603050405020304" pitchFamily="18" charset="0"/>
              </a:rPr>
              <a:t> Đăng nhập bằng tài khoản Google của em để truy cập ổ đĩa trực tuyến được cung cấp bởi Google.</a:t>
            </a:r>
            <a:endParaRPr lang="vi-VN" sz="3500">
              <a:effectLst/>
              <a:latin typeface="Cambria" panose="02040503050406030204" pitchFamily="18" charset="0"/>
              <a:ea typeface="Cambria" panose="02040503050406030204" pitchFamily="18" charset="0"/>
            </a:endParaRPr>
          </a:p>
          <a:p>
            <a:pPr algn="just">
              <a:tabLst>
                <a:tab pos="252095" algn="l"/>
              </a:tabLst>
            </a:pPr>
            <a:r>
              <a:rPr lang="nl-NL" sz="3500" b="1" i="1">
                <a:effectLst/>
                <a:latin typeface="Cambria" panose="02040503050406030204" pitchFamily="18" charset="0"/>
                <a:ea typeface="Cambria" panose="02040503050406030204" pitchFamily="18" charset="0"/>
                <a:cs typeface="Times New Roman" panose="02020603050405020304" pitchFamily="18" charset="0"/>
              </a:rPr>
              <a:t>Bước 3.</a:t>
            </a:r>
            <a:r>
              <a:rPr lang="nl-NL" sz="3500">
                <a:effectLst/>
                <a:latin typeface="Cambria" panose="02040503050406030204" pitchFamily="18" charset="0"/>
                <a:ea typeface="Cambria" panose="02040503050406030204" pitchFamily="18" charset="0"/>
                <a:cs typeface="Times New Roman" panose="02020603050405020304" pitchFamily="18" charset="0"/>
              </a:rPr>
              <a:t> Tải tệp từ máy tính lên lưu trữ tại ổ đĩa trực tuyến bằng cách:</a:t>
            </a:r>
            <a:endParaRPr lang="vi-VN" sz="3500">
              <a:effectLst/>
              <a:latin typeface="Cambria" panose="02040503050406030204" pitchFamily="18" charset="0"/>
              <a:ea typeface="Cambria" panose="02040503050406030204" pitchFamily="18" charset="0"/>
            </a:endParaRPr>
          </a:p>
          <a:p>
            <a:pPr algn="just">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	- Nháy chuột vào dấu cộng (+) ở góc trên bên trái cửa sổ </a:t>
            </a:r>
            <a:r>
              <a:rPr lang="nl-NL" sz="3500" b="1">
                <a:effectLst/>
                <a:latin typeface="Cambria" panose="02040503050406030204" pitchFamily="18" charset="0"/>
                <a:ea typeface="Cambria" panose="02040503050406030204" pitchFamily="18" charset="0"/>
                <a:cs typeface="Times New Roman" panose="02020603050405020304" pitchFamily="18" charset="0"/>
              </a:rPr>
              <a:t>Google Drive</a:t>
            </a:r>
            <a:r>
              <a:rPr lang="nl-NL" sz="3500">
                <a:effectLst/>
                <a:latin typeface="Cambria" panose="02040503050406030204" pitchFamily="18" charset="0"/>
                <a:ea typeface="Cambria" panose="02040503050406030204" pitchFamily="18" charset="0"/>
                <a:cs typeface="Times New Roman" panose="02020603050405020304" pitchFamily="18" charset="0"/>
              </a:rPr>
              <a:t> (Hình 6.2).</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916486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C43A24-2ADF-5E5C-EC48-F7BF1D53E4F0}"/>
              </a:ext>
            </a:extLst>
          </p:cNvPr>
          <p:cNvPicPr>
            <a:picLocks noChangeAspect="1"/>
          </p:cNvPicPr>
          <p:nvPr/>
        </p:nvPicPr>
        <p:blipFill>
          <a:blip r:embed="rId2"/>
          <a:stretch>
            <a:fillRect/>
          </a:stretch>
        </p:blipFill>
        <p:spPr>
          <a:xfrm>
            <a:off x="777875" y="449579"/>
            <a:ext cx="10967085" cy="5514341"/>
          </a:xfrm>
          <a:prstGeom prst="rect">
            <a:avLst/>
          </a:prstGeom>
        </p:spPr>
      </p:pic>
    </p:spTree>
    <p:extLst>
      <p:ext uri="{BB962C8B-B14F-4D97-AF65-F5344CB8AC3E}">
        <p14:creationId xmlns:p14="http://schemas.microsoft.com/office/powerpoint/2010/main" val="71138332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4732F8E6-EBE1-A784-27FF-54C17A05B03B}"/>
              </a:ext>
            </a:extLst>
          </p:cNvPr>
          <p:cNvSpPr/>
          <p:nvPr/>
        </p:nvSpPr>
        <p:spPr>
          <a:xfrm>
            <a:off x="547678" y="1098809"/>
            <a:ext cx="11130800" cy="2541655"/>
          </a:xfrm>
          <a:prstGeom prst="roundRect">
            <a:avLst>
              <a:gd name="adj" fmla="val 7360"/>
            </a:avLst>
          </a:prstGeom>
          <a:solidFill>
            <a:schemeClr val="accent5">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tIns="0" bIns="180000">
            <a:spAutoFit/>
          </a:bodyPr>
          <a:lstStyle/>
          <a:p>
            <a:pPr marL="356870" algn="just">
              <a:lnSpc>
                <a:spcPct val="115000"/>
              </a:lnSpc>
              <a:spcBef>
                <a:spcPts val="600"/>
              </a:spcBef>
              <a:spcAft>
                <a:spcPts val="600"/>
              </a:spcAft>
            </a:pPr>
            <a:r>
              <a:rPr lang="vi-VN" sz="3200">
                <a:effectLst/>
                <a:latin typeface="Cambria" panose="02040503050406030204" pitchFamily="18" charset="0"/>
                <a:ea typeface="Arial" panose="020B0604020202020204" pitchFamily="34" charset="0"/>
                <a:cs typeface="Times New Roman" panose="02020603050405020304" pitchFamily="18" charset="0"/>
              </a:rPr>
              <a:t>Nhóm em đang cùng nhau làm một bài tập nhóm. Em được giao lập kế hoạch và phân công công việc cho cả nhóm. Có những cách nào để chia sẻ văn bản này cho các thành viên trong nhóm?</a:t>
            </a:r>
            <a:endParaRPr lang="vi-VN" sz="200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B089D0A8-FABF-6DE5-50CD-565D58B571A9}"/>
              </a:ext>
            </a:extLst>
          </p:cNvPr>
          <p:cNvPicPr/>
          <p:nvPr/>
        </p:nvPicPr>
        <p:blipFill>
          <a:blip r:embed="rId2">
            <a:extLst>
              <a:ext uri="{28A0092B-C50C-407E-A947-70E740481C1C}">
                <a14:useLocalDpi xmlns:a14="http://schemas.microsoft.com/office/drawing/2010/main" val="0"/>
              </a:ext>
            </a:extLst>
          </a:blip>
          <a:stretch>
            <a:fillRect/>
          </a:stretch>
        </p:blipFill>
        <p:spPr>
          <a:xfrm>
            <a:off x="204787" y="938836"/>
            <a:ext cx="842622" cy="810664"/>
          </a:xfrm>
          <a:prstGeom prst="rect">
            <a:avLst/>
          </a:prstGeom>
        </p:spPr>
      </p:pic>
    </p:spTree>
    <p:extLst>
      <p:ext uri="{BB962C8B-B14F-4D97-AF65-F5344CB8AC3E}">
        <p14:creationId xmlns:p14="http://schemas.microsoft.com/office/powerpoint/2010/main" val="410451168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10DDB0-5827-6A5C-9EB7-F2FCF5772721}"/>
              </a:ext>
            </a:extLst>
          </p:cNvPr>
          <p:cNvSpPr txBox="1"/>
          <p:nvPr/>
        </p:nvSpPr>
        <p:spPr>
          <a:xfrm>
            <a:off x="727586" y="-117984"/>
            <a:ext cx="11523406" cy="813236"/>
          </a:xfrm>
          <a:prstGeom prst="rect">
            <a:avLst/>
          </a:prstGeom>
          <a:noFill/>
        </p:spPr>
        <p:txBody>
          <a:bodyPr wrap="square">
            <a:spAutoFit/>
          </a:bodyPr>
          <a:lstStyle/>
          <a:p>
            <a:pPr>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Trong bảng chọn hiện ra, chọn lệnh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Tải tệp lên</a:t>
            </a:r>
            <a:r>
              <a:rPr lang="nl-NL" sz="3500">
                <a:effectLst/>
                <a:latin typeface="Cambria" panose="02040503050406030204" pitchFamily="18" charset="0"/>
                <a:ea typeface="Times New Roman" panose="02020603050405020304" pitchFamily="18" charset="0"/>
                <a:cs typeface="Times New Roman" panose="02020603050405020304" pitchFamily="18" charset="0"/>
              </a:rPr>
              <a:t> (Hình 6.3).</a:t>
            </a:r>
            <a:endParaRPr lang="vi-VN" sz="350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F1025BAA-63D6-EF16-1996-2E3DF1168179}"/>
              </a:ext>
            </a:extLst>
          </p:cNvPr>
          <p:cNvPicPr>
            <a:picLocks noChangeAspect="1"/>
          </p:cNvPicPr>
          <p:nvPr/>
        </p:nvPicPr>
        <p:blipFill>
          <a:blip r:embed="rId2"/>
          <a:stretch>
            <a:fillRect/>
          </a:stretch>
        </p:blipFill>
        <p:spPr>
          <a:xfrm>
            <a:off x="3982944" y="622556"/>
            <a:ext cx="4287296" cy="5685614"/>
          </a:xfrm>
          <a:prstGeom prst="rect">
            <a:avLst/>
          </a:prstGeom>
        </p:spPr>
      </p:pic>
    </p:spTree>
    <p:extLst>
      <p:ext uri="{BB962C8B-B14F-4D97-AF65-F5344CB8AC3E}">
        <p14:creationId xmlns:p14="http://schemas.microsoft.com/office/powerpoint/2010/main" val="169841623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4B21C8-256F-F985-1128-07B8828F6E6C}"/>
              </a:ext>
            </a:extLst>
          </p:cNvPr>
          <p:cNvSpPr txBox="1"/>
          <p:nvPr/>
        </p:nvSpPr>
        <p:spPr>
          <a:xfrm>
            <a:off x="491615" y="29970"/>
            <a:ext cx="11474244" cy="1169551"/>
          </a:xfrm>
          <a:prstGeom prst="rect">
            <a:avLst/>
          </a:prstGeom>
          <a:noFill/>
        </p:spPr>
        <p:txBody>
          <a:bodyPr wrap="square">
            <a:spAutoFit/>
          </a:bodyPr>
          <a:lstStyle/>
          <a:p>
            <a:r>
              <a:rPr lang="nl-NL" sz="3500">
                <a:effectLst/>
                <a:latin typeface="Cambria" panose="02040503050406030204" pitchFamily="18" charset="0"/>
                <a:ea typeface="Times New Roman" panose="02020603050405020304" pitchFamily="18" charset="0"/>
                <a:cs typeface="Times New Roman" panose="02020603050405020304" pitchFamily="18" charset="0"/>
              </a:rPr>
              <a:t>- Trong hộp thoại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Open</a:t>
            </a:r>
            <a:r>
              <a:rPr lang="nl-NL" sz="3500">
                <a:effectLst/>
                <a:latin typeface="Cambria" panose="02040503050406030204" pitchFamily="18" charset="0"/>
                <a:ea typeface="Times New Roman" panose="02020603050405020304" pitchFamily="18" charset="0"/>
                <a:cs typeface="Times New Roman" panose="02020603050405020304" pitchFamily="18" charset="0"/>
              </a:rPr>
              <a:t>, thực hiện các bước như minh hoạ trong Hình 6.4.</a:t>
            </a:r>
            <a:endParaRPr lang="vi-VN" sz="3500"/>
          </a:p>
        </p:txBody>
      </p:sp>
      <p:pic>
        <p:nvPicPr>
          <p:cNvPr id="4" name="Picture 3">
            <a:extLst>
              <a:ext uri="{FF2B5EF4-FFF2-40B4-BE49-F238E27FC236}">
                <a16:creationId xmlns:a16="http://schemas.microsoft.com/office/drawing/2014/main" id="{0082F29D-C750-5BD5-0152-34CFA5CE7EB9}"/>
              </a:ext>
            </a:extLst>
          </p:cNvPr>
          <p:cNvPicPr>
            <a:picLocks noChangeAspect="1"/>
          </p:cNvPicPr>
          <p:nvPr/>
        </p:nvPicPr>
        <p:blipFill>
          <a:blip r:embed="rId2"/>
          <a:stretch>
            <a:fillRect/>
          </a:stretch>
        </p:blipFill>
        <p:spPr>
          <a:xfrm>
            <a:off x="1968817" y="1199521"/>
            <a:ext cx="8313103" cy="5130683"/>
          </a:xfrm>
          <a:prstGeom prst="rect">
            <a:avLst/>
          </a:prstGeom>
        </p:spPr>
      </p:pic>
    </p:spTree>
    <p:extLst>
      <p:ext uri="{BB962C8B-B14F-4D97-AF65-F5344CB8AC3E}">
        <p14:creationId xmlns:p14="http://schemas.microsoft.com/office/powerpoint/2010/main" val="80706263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805E68-68AD-0148-EC77-300E931568CD}"/>
              </a:ext>
            </a:extLst>
          </p:cNvPr>
          <p:cNvSpPr txBox="1"/>
          <p:nvPr/>
        </p:nvSpPr>
        <p:spPr>
          <a:xfrm>
            <a:off x="684981" y="-123382"/>
            <a:ext cx="11228438" cy="813236"/>
          </a:xfrm>
          <a:prstGeom prst="rect">
            <a:avLst/>
          </a:prstGeom>
          <a:noFill/>
        </p:spPr>
        <p:txBody>
          <a:bodyPr wrap="square">
            <a:spAutoFit/>
          </a:bodyPr>
          <a:lstStyle/>
          <a:p>
            <a:pPr>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Tệp tải lên sẽ xuất hiện trên ổ đĩa trực tuyến (Hình 6.2).</a:t>
            </a:r>
            <a:endParaRPr lang="vi-VN" sz="350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A5FD7D00-2547-2867-77AA-0A96875C53C9}"/>
              </a:ext>
            </a:extLst>
          </p:cNvPr>
          <p:cNvPicPr>
            <a:picLocks noChangeAspect="1"/>
          </p:cNvPicPr>
          <p:nvPr/>
        </p:nvPicPr>
        <p:blipFill>
          <a:blip r:embed="rId2"/>
          <a:stretch>
            <a:fillRect/>
          </a:stretch>
        </p:blipFill>
        <p:spPr>
          <a:xfrm>
            <a:off x="1196985" y="785350"/>
            <a:ext cx="10501981" cy="5209050"/>
          </a:xfrm>
          <a:prstGeom prst="rect">
            <a:avLst/>
          </a:prstGeom>
        </p:spPr>
      </p:pic>
    </p:spTree>
    <p:extLst>
      <p:ext uri="{BB962C8B-B14F-4D97-AF65-F5344CB8AC3E}">
        <p14:creationId xmlns:p14="http://schemas.microsoft.com/office/powerpoint/2010/main" val="133086582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582172-4209-0EB2-D9A8-016054A37469}"/>
              </a:ext>
            </a:extLst>
          </p:cNvPr>
          <p:cNvSpPr txBox="1"/>
          <p:nvPr/>
        </p:nvSpPr>
        <p:spPr>
          <a:xfrm>
            <a:off x="518474" y="51749"/>
            <a:ext cx="11189615" cy="5209118"/>
          </a:xfrm>
          <a:prstGeom prst="rect">
            <a:avLst/>
          </a:prstGeom>
          <a:noFill/>
        </p:spPr>
        <p:txBody>
          <a:bodyPr wrap="square">
            <a:spAutoFit/>
          </a:bodyPr>
          <a:lstStyle/>
          <a:p>
            <a:pPr algn="just">
              <a:tabLst>
                <a:tab pos="252095" algn="l"/>
              </a:tabLst>
            </a:pPr>
            <a:r>
              <a:rPr lang="nl-NL" sz="3500" b="1">
                <a:solidFill>
                  <a:srgbClr val="7030A0"/>
                </a:solidFill>
                <a:effectLst/>
                <a:latin typeface="Cambria" panose="02040503050406030204" pitchFamily="18" charset="0"/>
                <a:ea typeface="Cambria" panose="02040503050406030204" pitchFamily="18" charset="0"/>
                <a:cs typeface="Times New Roman" panose="02020603050405020304" pitchFamily="18" charset="0"/>
              </a:rPr>
              <a:t>Nhiệm vụ 2. Chia sẻ tệp tin cho các thành viên trong nhóm. </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nl-NL" sz="3500" b="1">
                <a:solidFill>
                  <a:srgbClr val="7030A0"/>
                </a:solidFill>
                <a:effectLst/>
                <a:latin typeface="Cambria" panose="02040503050406030204" pitchFamily="18" charset="0"/>
                <a:ea typeface="Cambria" panose="02040503050406030204" pitchFamily="18" charset="0"/>
                <a:cs typeface="Times New Roman" panose="02020603050405020304" pitchFamily="18" charset="0"/>
              </a:rPr>
              <a:t>Hướng dẫn:</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nl-NL" sz="3500" b="1" i="1">
                <a:effectLst/>
                <a:latin typeface="Cambria" panose="02040503050406030204" pitchFamily="18" charset="0"/>
                <a:ea typeface="Cambria" panose="02040503050406030204" pitchFamily="18" charset="0"/>
                <a:cs typeface="Times New Roman" panose="02020603050405020304" pitchFamily="18" charset="0"/>
              </a:rPr>
              <a:t>Bước 1.</a:t>
            </a:r>
            <a:r>
              <a:rPr lang="nl-NL" sz="3500">
                <a:effectLst/>
                <a:latin typeface="Cambria" panose="02040503050406030204" pitchFamily="18" charset="0"/>
                <a:ea typeface="Cambria" panose="02040503050406030204" pitchFamily="18" charset="0"/>
                <a:cs typeface="Times New Roman" panose="02020603050405020304" pitchFamily="18" charset="0"/>
              </a:rPr>
              <a:t> Nháy nút phải chuột vào tệp tin cần chia sẻ trên ổ đĩa trực tuyến, bảng lệnh hiện ra, chọn </a:t>
            </a:r>
            <a:r>
              <a:rPr lang="nl-NL" sz="3500" b="1">
                <a:effectLst/>
                <a:latin typeface="Cambria" panose="02040503050406030204" pitchFamily="18" charset="0"/>
                <a:ea typeface="Cambria" panose="02040503050406030204" pitchFamily="18" charset="0"/>
                <a:cs typeface="Times New Roman" panose="02020603050405020304" pitchFamily="18" charset="0"/>
              </a:rPr>
              <a:t>Chia sẻ</a:t>
            </a:r>
            <a:r>
              <a:rPr lang="nl-NL" sz="3500">
                <a:effectLst/>
                <a:latin typeface="Cambria" panose="02040503050406030204" pitchFamily="18" charset="0"/>
                <a:ea typeface="Cambria" panose="02040503050406030204" pitchFamily="18" charset="0"/>
                <a:cs typeface="Times New Roman" panose="02020603050405020304" pitchFamily="18" charset="0"/>
              </a:rPr>
              <a:t>.</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nl-NL" sz="3500" b="1" i="1">
                <a:effectLst/>
                <a:latin typeface="Cambria" panose="02040503050406030204" pitchFamily="18" charset="0"/>
                <a:ea typeface="Cambria" panose="02040503050406030204" pitchFamily="18" charset="0"/>
                <a:cs typeface="Times New Roman" panose="02020603050405020304" pitchFamily="18" charset="0"/>
              </a:rPr>
              <a:t>Bước 2.</a:t>
            </a:r>
            <a:r>
              <a:rPr lang="nl-NL" sz="3500">
                <a:effectLst/>
                <a:latin typeface="Cambria" panose="02040503050406030204" pitchFamily="18" charset="0"/>
                <a:ea typeface="Cambria" panose="02040503050406030204" pitchFamily="18" charset="0"/>
                <a:cs typeface="Times New Roman" panose="02020603050405020304" pitchFamily="18" charset="0"/>
              </a:rPr>
              <a:t> Thực hiện các bước như minh họa trong Hình 6.5 để chia sẻ tệp tin.</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3849681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2A6324-D354-8F4C-3072-422F754D57B5}"/>
              </a:ext>
            </a:extLst>
          </p:cNvPr>
          <p:cNvPicPr>
            <a:picLocks noChangeAspect="1"/>
          </p:cNvPicPr>
          <p:nvPr/>
        </p:nvPicPr>
        <p:blipFill>
          <a:blip r:embed="rId2"/>
          <a:stretch>
            <a:fillRect/>
          </a:stretch>
        </p:blipFill>
        <p:spPr>
          <a:xfrm>
            <a:off x="1623219" y="320365"/>
            <a:ext cx="8779311" cy="5894771"/>
          </a:xfrm>
          <a:prstGeom prst="rect">
            <a:avLst/>
          </a:prstGeom>
        </p:spPr>
      </p:pic>
    </p:spTree>
    <p:extLst>
      <p:ext uri="{BB962C8B-B14F-4D97-AF65-F5344CB8AC3E}">
        <p14:creationId xmlns:p14="http://schemas.microsoft.com/office/powerpoint/2010/main" val="299985901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FED0C4-F8C2-F306-526B-322CEF544CB7}"/>
              </a:ext>
            </a:extLst>
          </p:cNvPr>
          <p:cNvSpPr txBox="1"/>
          <p:nvPr/>
        </p:nvSpPr>
        <p:spPr>
          <a:xfrm>
            <a:off x="546756" y="399339"/>
            <a:ext cx="11104774" cy="2429063"/>
          </a:xfrm>
          <a:prstGeom prst="rect">
            <a:avLst/>
          </a:prstGeom>
          <a:noFill/>
        </p:spPr>
        <p:txBody>
          <a:bodyPr wrap="square">
            <a:spAutoFit/>
          </a:bodyPr>
          <a:lstStyle/>
          <a:p>
            <a:pPr algn="just">
              <a:lnSpc>
                <a:spcPct val="150000"/>
              </a:lnSpc>
              <a:tabLst>
                <a:tab pos="252095" algn="l"/>
              </a:tabLst>
            </a:pPr>
            <a:r>
              <a:rPr lang="nl-NL" sz="3500" b="1" i="1">
                <a:effectLst/>
                <a:latin typeface="Cambria" panose="02040503050406030204" pitchFamily="18" charset="0"/>
                <a:ea typeface="Times New Roman" panose="02020603050405020304" pitchFamily="18" charset="0"/>
                <a:cs typeface="Times New Roman" panose="02020603050405020304" pitchFamily="18" charset="0"/>
              </a:rPr>
              <a:t>Bước 3.</a:t>
            </a:r>
            <a:r>
              <a:rPr lang="nl-NL" sz="3500">
                <a:effectLst/>
                <a:latin typeface="Cambria" panose="02040503050406030204" pitchFamily="18" charset="0"/>
                <a:ea typeface="Times New Roman" panose="02020603050405020304" pitchFamily="18" charset="0"/>
                <a:cs typeface="Times New Roman" panose="02020603050405020304" pitchFamily="18" charset="0"/>
              </a:rPr>
              <a:t> Kiểm tra thông tin chia sẻ của tệp tại khu vực hiển thị các thông tin chi tiết của tệp, thư mục đang được chọn (Hình 6.2).</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7441456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2D68B9-4963-A780-E3B4-837B836ADEF0}"/>
              </a:ext>
            </a:extLst>
          </p:cNvPr>
          <p:cNvPicPr>
            <a:picLocks noChangeAspect="1"/>
          </p:cNvPicPr>
          <p:nvPr/>
        </p:nvPicPr>
        <p:blipFill>
          <a:blip r:embed="rId2"/>
          <a:stretch>
            <a:fillRect/>
          </a:stretch>
        </p:blipFill>
        <p:spPr>
          <a:xfrm>
            <a:off x="593467" y="409063"/>
            <a:ext cx="11188642" cy="5116665"/>
          </a:xfrm>
          <a:prstGeom prst="rect">
            <a:avLst/>
          </a:prstGeom>
        </p:spPr>
      </p:pic>
    </p:spTree>
    <p:extLst>
      <p:ext uri="{BB962C8B-B14F-4D97-AF65-F5344CB8AC3E}">
        <p14:creationId xmlns:p14="http://schemas.microsoft.com/office/powerpoint/2010/main" val="195909133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6CEAB4-BBAD-CD1B-BBDA-5A33B6170958}"/>
              </a:ext>
            </a:extLst>
          </p:cNvPr>
          <p:cNvSpPr txBox="1"/>
          <p:nvPr/>
        </p:nvSpPr>
        <p:spPr>
          <a:xfrm>
            <a:off x="1781858" y="1580710"/>
            <a:ext cx="9888526" cy="1700187"/>
          </a:xfrm>
          <a:prstGeom prst="rect">
            <a:avLst/>
          </a:prstGeom>
          <a:solidFill>
            <a:schemeClr val="accent2">
              <a:lumMod val="40000"/>
              <a:lumOff val="60000"/>
            </a:schemeClr>
          </a:solidFill>
        </p:spPr>
        <p:txBody>
          <a:bodyPr wrap="square" tIns="0" bIns="180000">
            <a:spAutoFit/>
          </a:bodyPr>
          <a:lstStyle/>
          <a:p>
            <a:pPr algn="just">
              <a:lnSpc>
                <a:spcPct val="150000"/>
              </a:lnSpc>
              <a:tabLst>
                <a:tab pos="252095" algn="l"/>
              </a:tabLst>
            </a:pPr>
            <a:r>
              <a:rPr lang="vi-VN" sz="3500" b="1">
                <a:solidFill>
                  <a:srgbClr val="C00000"/>
                </a:solidFill>
                <a:effectLst/>
                <a:latin typeface="Cambria" panose="02040503050406030204" pitchFamily="18" charset="0"/>
                <a:ea typeface="Times New Roman" panose="02020603050405020304" pitchFamily="18" charset="0"/>
              </a:rPr>
              <a:t>Luyện tập 1 </a:t>
            </a:r>
            <a:r>
              <a:rPr lang="en-US" sz="3500" b="1">
                <a:solidFill>
                  <a:srgbClr val="C00000"/>
                </a:solidFill>
                <a:effectLst/>
                <a:latin typeface="Cambria" panose="02040503050406030204" pitchFamily="18" charset="0"/>
                <a:ea typeface="Times New Roman" panose="02020603050405020304" pitchFamily="18" charset="0"/>
              </a:rPr>
              <a:t>(</a:t>
            </a:r>
            <a:r>
              <a:rPr lang="vi-VN" sz="3500" b="1">
                <a:solidFill>
                  <a:srgbClr val="C00000"/>
                </a:solidFill>
                <a:effectLst/>
                <a:latin typeface="Cambria" panose="02040503050406030204" pitchFamily="18" charset="0"/>
                <a:ea typeface="Times New Roman" panose="02020603050405020304" pitchFamily="18" charset="0"/>
              </a:rPr>
              <a:t>trang 35</a:t>
            </a:r>
            <a:r>
              <a:rPr lang="en-US" sz="3500" b="1">
                <a:solidFill>
                  <a:srgbClr val="C00000"/>
                </a:solidFill>
                <a:effectLst/>
                <a:latin typeface="Cambria" panose="02040503050406030204" pitchFamily="18" charset="0"/>
                <a:ea typeface="Times New Roman" panose="02020603050405020304" pitchFamily="18" charset="0"/>
              </a:rPr>
              <a:t>)</a:t>
            </a:r>
            <a:r>
              <a:rPr lang="vi-VN" sz="3500" b="1">
                <a:solidFill>
                  <a:srgbClr val="C00000"/>
                </a:solidFill>
                <a:effectLst/>
                <a:latin typeface="Cambria" panose="02040503050406030204" pitchFamily="18" charset="0"/>
                <a:ea typeface="Times New Roman" panose="02020603050405020304" pitchFamily="18" charset="0"/>
              </a:rPr>
              <a:t>:</a:t>
            </a:r>
            <a:r>
              <a:rPr lang="vi-VN" sz="3500">
                <a:solidFill>
                  <a:srgbClr val="C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Thực hành tải thêm các tệp từ máy tính lên ổ đĩa trực tuyến.</a:t>
            </a:r>
            <a:endParaRPr lang="vi-VN" sz="350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B50CE32B-A186-0942-5224-74990F734826}"/>
              </a:ext>
            </a:extLst>
          </p:cNvPr>
          <p:cNvPicPr>
            <a:picLocks noChangeAspect="1"/>
          </p:cNvPicPr>
          <p:nvPr/>
        </p:nvPicPr>
        <p:blipFill>
          <a:blip r:embed="rId2"/>
          <a:stretch>
            <a:fillRect/>
          </a:stretch>
        </p:blipFill>
        <p:spPr>
          <a:xfrm>
            <a:off x="332886" y="163986"/>
            <a:ext cx="1439545" cy="1439545"/>
          </a:xfrm>
          <a:prstGeom prst="rect">
            <a:avLst/>
          </a:prstGeom>
        </p:spPr>
      </p:pic>
    </p:spTree>
    <p:extLst>
      <p:ext uri="{BB962C8B-B14F-4D97-AF65-F5344CB8AC3E}">
        <p14:creationId xmlns:p14="http://schemas.microsoft.com/office/powerpoint/2010/main" val="62915191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A2DAF0-5397-90DE-1D06-8C6F4F485AFE}"/>
              </a:ext>
            </a:extLst>
          </p:cNvPr>
          <p:cNvSpPr txBox="1"/>
          <p:nvPr/>
        </p:nvSpPr>
        <p:spPr>
          <a:xfrm>
            <a:off x="540774" y="402587"/>
            <a:ext cx="11130116" cy="5650329"/>
          </a:xfrm>
          <a:prstGeom prst="rect">
            <a:avLst/>
          </a:prstGeom>
          <a:noFill/>
        </p:spPr>
        <p:txBody>
          <a:bodyPr wrap="square">
            <a:spAutoFit/>
          </a:bodyPr>
          <a:lstStyle/>
          <a:p>
            <a:pPr algn="ctr">
              <a:lnSpc>
                <a:spcPct val="150000"/>
              </a:lnSpc>
              <a:tabLst>
                <a:tab pos="252095" algn="l"/>
              </a:tabLst>
            </a:pPr>
            <a:r>
              <a:rPr lang="en-US" sz="3500" b="1" u="sng">
                <a:solidFill>
                  <a:srgbClr val="C00000"/>
                </a:solidFill>
                <a:effectLst/>
                <a:latin typeface="Cambria" panose="02040503050406030204" pitchFamily="18" charset="0"/>
                <a:ea typeface="Times New Roman" panose="02020603050405020304" pitchFamily="18" charset="0"/>
              </a:rPr>
              <a:t>Gợi ý cách thực hiện</a:t>
            </a:r>
            <a:r>
              <a:rPr lang="en-US" sz="3500" b="1">
                <a:solidFill>
                  <a:srgbClr val="C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a:t>
            </a:r>
            <a:r>
              <a:rPr lang="en-US" sz="3500">
                <a:solidFill>
                  <a:srgbClr val="000000"/>
                </a:solidFill>
                <a:effectLst/>
                <a:latin typeface="Cambria" panose="02040503050406030204" pitchFamily="18" charset="0"/>
                <a:ea typeface="Times New Roman" panose="02020603050405020304" pitchFamily="18" charset="0"/>
              </a:rPr>
              <a:t>-</a:t>
            </a:r>
            <a:r>
              <a:rPr lang="vi-VN" sz="3500">
                <a:solidFill>
                  <a:srgbClr val="000000"/>
                </a:solidFill>
                <a:effectLst/>
                <a:latin typeface="Cambria" panose="02040503050406030204" pitchFamily="18" charset="0"/>
                <a:ea typeface="Times New Roman" panose="02020603050405020304" pitchFamily="18" charset="0"/>
              </a:rPr>
              <a:t> Mở </a:t>
            </a:r>
            <a:r>
              <a:rPr lang="en-US" sz="3500">
                <a:solidFill>
                  <a:srgbClr val="000000"/>
                </a:solidFill>
                <a:effectLst/>
                <a:latin typeface="Cambria" panose="02040503050406030204" pitchFamily="18" charset="0"/>
                <a:ea typeface="Times New Roman" panose="02020603050405020304" pitchFamily="18" charset="0"/>
              </a:rPr>
              <a:t>trình duyệt web (Coccoc, Google Chrom,…)</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a:t>
            </a:r>
            <a:r>
              <a:rPr lang="en-US" sz="3500">
                <a:solidFill>
                  <a:srgbClr val="000000"/>
                </a:solidFill>
                <a:effectLst/>
                <a:latin typeface="Cambria" panose="02040503050406030204" pitchFamily="18" charset="0"/>
                <a:ea typeface="Times New Roman" panose="02020603050405020304" pitchFamily="18" charset="0"/>
              </a:rPr>
              <a:t>- Trên thanh địa chỉ trình duyệt web nhập vào Drive.google và bấm phím Enter.</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 Dùng tài khoản Google để đăng nhập.</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a:t>
            </a:r>
            <a:r>
              <a:rPr lang="en-US" sz="3500">
                <a:solidFill>
                  <a:srgbClr val="000000"/>
                </a:solidFill>
                <a:effectLst/>
                <a:latin typeface="Cambria" panose="02040503050406030204" pitchFamily="18" charset="0"/>
                <a:ea typeface="Times New Roman" panose="02020603050405020304" pitchFamily="18" charset="0"/>
              </a:rPr>
              <a:t>- Nếu lần đầu tiên đăng nhập, trên ổ đĩa trực tuyến chưa có tệp hoặc thư mục thì sẽ xuất hiện như hình bên dưới.</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62559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59E131-21D9-D898-280E-3E3795C43966}"/>
              </a:ext>
            </a:extLst>
          </p:cNvPr>
          <p:cNvPicPr>
            <a:picLocks noChangeAspect="1"/>
          </p:cNvPicPr>
          <p:nvPr/>
        </p:nvPicPr>
        <p:blipFill>
          <a:blip r:embed="rId2"/>
          <a:stretch>
            <a:fillRect/>
          </a:stretch>
        </p:blipFill>
        <p:spPr>
          <a:xfrm>
            <a:off x="881095" y="331111"/>
            <a:ext cx="10199860" cy="5977385"/>
          </a:xfrm>
          <a:prstGeom prst="rect">
            <a:avLst/>
          </a:prstGeom>
          <a:ln>
            <a:solidFill>
              <a:schemeClr val="accent1"/>
            </a:solidFill>
          </a:ln>
        </p:spPr>
      </p:pic>
    </p:spTree>
    <p:extLst>
      <p:ext uri="{BB962C8B-B14F-4D97-AF65-F5344CB8AC3E}">
        <p14:creationId xmlns:p14="http://schemas.microsoft.com/office/powerpoint/2010/main" val="180339570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CAE906-1669-41F2-C8D9-CDA08DE740DC}"/>
              </a:ext>
            </a:extLst>
          </p:cNvPr>
          <p:cNvSpPr txBox="1"/>
          <p:nvPr/>
        </p:nvSpPr>
        <p:spPr>
          <a:xfrm>
            <a:off x="744717" y="410707"/>
            <a:ext cx="11133056" cy="4131900"/>
          </a:xfrm>
          <a:prstGeom prst="rect">
            <a:avLst/>
          </a:prstGeom>
          <a:noFill/>
        </p:spPr>
        <p:txBody>
          <a:bodyPr wrap="square">
            <a:spAutoFit/>
          </a:bodyPr>
          <a:lstStyle/>
          <a:p>
            <a:pPr algn="ctr">
              <a:lnSpc>
                <a:spcPct val="150000"/>
              </a:lnSpc>
              <a:tabLst>
                <a:tab pos="252095" algn="l"/>
              </a:tabLst>
            </a:pPr>
            <a:r>
              <a:rPr lang="en-US" sz="3500" b="1" u="sng">
                <a:solidFill>
                  <a:srgbClr val="00B050"/>
                </a:solidFill>
                <a:effectLst/>
                <a:latin typeface="Cambria" panose="02040503050406030204" pitchFamily="18" charset="0"/>
                <a:ea typeface="Cambria" panose="02040503050406030204" pitchFamily="18" charset="0"/>
              </a:rPr>
              <a:t>Gợi ý trả lời</a:t>
            </a:r>
            <a:r>
              <a:rPr lang="en-US" sz="3500" b="1">
                <a:solidFill>
                  <a:srgbClr val="00B050"/>
                </a:solidFill>
                <a:effectLst/>
                <a:latin typeface="Cambria" panose="02040503050406030204" pitchFamily="18" charset="0"/>
                <a:ea typeface="Cambria" panose="02040503050406030204" pitchFamily="18" charset="0"/>
              </a:rPr>
              <a:t>:</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Cambria" panose="02040503050406030204" pitchFamily="18" charset="0"/>
              </a:rPr>
              <a:t>Những cách để chia sẻ văn bản cho các thành viên trong nhóm:</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Cambria" panose="02040503050406030204" pitchFamily="18" charset="0"/>
              </a:rPr>
              <a:t>	- Tạo thành tệp tin rồi chia sẻ vào nhóm</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Cambria" panose="02040503050406030204" pitchFamily="18" charset="0"/>
              </a:rPr>
              <a:t>	- Chụp hình gửi vào nhóm</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310774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D6D7EE-B00F-264B-97E3-B7F19EA62976}"/>
              </a:ext>
            </a:extLst>
          </p:cNvPr>
          <p:cNvSpPr txBox="1"/>
          <p:nvPr/>
        </p:nvSpPr>
        <p:spPr>
          <a:xfrm>
            <a:off x="540774" y="936502"/>
            <a:ext cx="11149780" cy="2516073"/>
          </a:xfrm>
          <a:prstGeom prst="rect">
            <a:avLst/>
          </a:prstGeom>
          <a:noFill/>
        </p:spPr>
        <p:txBody>
          <a:bodyPr wrap="square">
            <a:spAutoFit/>
          </a:bodyPr>
          <a:lstStyle/>
          <a:p>
            <a:pPr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Nháy chuột phải vào chỗ </a:t>
            </a:r>
            <a:r>
              <a:rPr lang="en-US" sz="3500" b="1">
                <a:solidFill>
                  <a:srgbClr val="000000"/>
                </a:solidFill>
                <a:effectLst/>
                <a:latin typeface="Cambria" panose="02040503050406030204" pitchFamily="18" charset="0"/>
                <a:ea typeface="Times New Roman" panose="02020603050405020304" pitchFamily="18" charset="0"/>
              </a:rPr>
              <a:t>Một nơi dành cho tất cả tệp của bạn. </a:t>
            </a:r>
            <a:r>
              <a:rPr lang="en-US" sz="3500">
                <a:solidFill>
                  <a:srgbClr val="000000"/>
                </a:solidFill>
                <a:effectLst/>
                <a:latin typeface="Cambria" panose="02040503050406030204" pitchFamily="18" charset="0"/>
                <a:ea typeface="Times New Roman" panose="02020603050405020304" pitchFamily="18" charset="0"/>
              </a:rPr>
              <a:t>Một hộp thoại như hình bên dưới, chọn </a:t>
            </a:r>
            <a:r>
              <a:rPr lang="en-US" sz="3500" b="1">
                <a:solidFill>
                  <a:srgbClr val="000000"/>
                </a:solidFill>
                <a:effectLst/>
                <a:latin typeface="Cambria" panose="02040503050406030204" pitchFamily="18" charset="0"/>
                <a:ea typeface="Times New Roman" panose="02020603050405020304" pitchFamily="18" charset="0"/>
              </a:rPr>
              <a:t>Tải tệp lên</a:t>
            </a:r>
            <a:r>
              <a:rPr lang="en-US" sz="3500">
                <a:solidFill>
                  <a:srgbClr val="000000"/>
                </a:solidFill>
                <a:effectLst/>
                <a:latin typeface="Cambria" panose="02040503050406030204" pitchFamily="18" charset="0"/>
                <a:ea typeface="Times New Roman" panose="02020603050405020304" pitchFamily="18" charset="0"/>
              </a:rPr>
              <a:t> hoặc </a:t>
            </a:r>
            <a:r>
              <a:rPr lang="en-US" sz="3500" b="1">
                <a:solidFill>
                  <a:srgbClr val="000000"/>
                </a:solidFill>
                <a:effectLst/>
                <a:latin typeface="Cambria" panose="02040503050406030204" pitchFamily="18" charset="0"/>
                <a:ea typeface="Times New Roman" panose="02020603050405020304" pitchFamily="18" charset="0"/>
              </a:rPr>
              <a:t>Tải thư mục lên </a:t>
            </a:r>
            <a:r>
              <a:rPr lang="en-US" sz="3500">
                <a:solidFill>
                  <a:srgbClr val="000000"/>
                </a:solidFill>
                <a:effectLst/>
                <a:latin typeface="Cambria" panose="02040503050406030204" pitchFamily="18" charset="0"/>
                <a:ea typeface="Times New Roman" panose="02020603050405020304" pitchFamily="18" charset="0"/>
              </a:rPr>
              <a:t>(tuỳ theo nhu cầu)</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0084651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0F1B66-A537-75E7-C58B-F1E075D915F7}"/>
              </a:ext>
            </a:extLst>
          </p:cNvPr>
          <p:cNvPicPr>
            <a:picLocks noChangeAspect="1"/>
          </p:cNvPicPr>
          <p:nvPr/>
        </p:nvPicPr>
        <p:blipFill>
          <a:blip r:embed="rId2"/>
          <a:stretch>
            <a:fillRect/>
          </a:stretch>
        </p:blipFill>
        <p:spPr>
          <a:xfrm>
            <a:off x="1739900" y="367982"/>
            <a:ext cx="6187044" cy="5768658"/>
          </a:xfrm>
          <a:prstGeom prst="rect">
            <a:avLst/>
          </a:prstGeom>
          <a:ln>
            <a:solidFill>
              <a:schemeClr val="tx1"/>
            </a:solidFill>
          </a:ln>
        </p:spPr>
      </p:pic>
      <p:sp>
        <p:nvSpPr>
          <p:cNvPr id="4" name="TextBox 3">
            <a:extLst>
              <a:ext uri="{FF2B5EF4-FFF2-40B4-BE49-F238E27FC236}">
                <a16:creationId xmlns:a16="http://schemas.microsoft.com/office/drawing/2014/main" id="{89457AB6-79A2-EE12-2C4C-DB9F657B1072}"/>
              </a:ext>
            </a:extLst>
          </p:cNvPr>
          <p:cNvSpPr txBox="1"/>
          <p:nvPr/>
        </p:nvSpPr>
        <p:spPr>
          <a:xfrm>
            <a:off x="8583563" y="1524376"/>
            <a:ext cx="2684205" cy="3809248"/>
          </a:xfrm>
          <a:prstGeom prst="rect">
            <a:avLst/>
          </a:prstGeom>
          <a:noFill/>
        </p:spPr>
        <p:txBody>
          <a:bodyPr wrap="square">
            <a:spAutoFit/>
          </a:bodyPr>
          <a:lstStyle/>
          <a:p>
            <a:pPr>
              <a:lnSpc>
                <a:spcPct val="150000"/>
              </a:lnSpc>
              <a:tabLst>
                <a:tab pos="252095" algn="l"/>
              </a:tabLst>
            </a:pPr>
            <a:r>
              <a:rPr lang="en-US" sz="3300">
                <a:solidFill>
                  <a:srgbClr val="000000"/>
                </a:solidFill>
                <a:effectLst/>
                <a:latin typeface="Cambria" panose="02040503050406030204" pitchFamily="18" charset="0"/>
                <a:ea typeface="Times New Roman" panose="02020603050405020304" pitchFamily="18" charset="0"/>
              </a:rPr>
              <a:t>- Khi chọn </a:t>
            </a:r>
            <a:r>
              <a:rPr lang="en-US" sz="3300" b="1">
                <a:solidFill>
                  <a:srgbClr val="000000"/>
                </a:solidFill>
                <a:effectLst/>
                <a:latin typeface="Cambria" panose="02040503050406030204" pitchFamily="18" charset="0"/>
                <a:ea typeface="Times New Roman" panose="02020603050405020304" pitchFamily="18" charset="0"/>
              </a:rPr>
              <a:t>Tải tệp lên</a:t>
            </a:r>
            <a:r>
              <a:rPr lang="en-US" sz="3300">
                <a:solidFill>
                  <a:srgbClr val="000000"/>
                </a:solidFill>
                <a:effectLst/>
                <a:latin typeface="Cambria" panose="02040503050406030204" pitchFamily="18" charset="0"/>
                <a:ea typeface="Times New Roman" panose="02020603050405020304" pitchFamily="18" charset="0"/>
              </a:rPr>
              <a:t>, một hộp thoại như bên dưới xuất hiện.</a:t>
            </a:r>
            <a:endParaRPr lang="vi-VN" sz="33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281054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9FA92-DA26-5A31-B8E7-8BAF5CE904E0}"/>
              </a:ext>
            </a:extLst>
          </p:cNvPr>
          <p:cNvPicPr>
            <a:picLocks noChangeAspect="1"/>
          </p:cNvPicPr>
          <p:nvPr/>
        </p:nvPicPr>
        <p:blipFill>
          <a:blip r:embed="rId2"/>
          <a:stretch>
            <a:fillRect/>
          </a:stretch>
        </p:blipFill>
        <p:spPr>
          <a:xfrm>
            <a:off x="1167447" y="480377"/>
            <a:ext cx="9857105" cy="5570829"/>
          </a:xfrm>
          <a:prstGeom prst="rect">
            <a:avLst/>
          </a:prstGeom>
          <a:ln>
            <a:solidFill>
              <a:schemeClr val="tx1"/>
            </a:solidFill>
          </a:ln>
        </p:spPr>
      </p:pic>
    </p:spTree>
    <p:extLst>
      <p:ext uri="{BB962C8B-B14F-4D97-AF65-F5344CB8AC3E}">
        <p14:creationId xmlns:p14="http://schemas.microsoft.com/office/powerpoint/2010/main" val="171365525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3A5191-D118-6745-5ADB-AB92320FDA3A}"/>
              </a:ext>
            </a:extLst>
          </p:cNvPr>
          <p:cNvSpPr txBox="1"/>
          <p:nvPr/>
        </p:nvSpPr>
        <p:spPr>
          <a:xfrm>
            <a:off x="560439" y="947625"/>
            <a:ext cx="11100619" cy="2418675"/>
          </a:xfrm>
          <a:prstGeom prst="rect">
            <a:avLst/>
          </a:prstGeom>
          <a:noFill/>
        </p:spPr>
        <p:txBody>
          <a:bodyPr wrap="square">
            <a:spAutoFit/>
          </a:bodyPr>
          <a:lstStyle/>
          <a:p>
            <a:pPr>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Tìm và chọn tệp muốn tải lên và nháy vào nút </a:t>
            </a:r>
            <a:r>
              <a:rPr lang="en-US" sz="3500" b="1">
                <a:solidFill>
                  <a:srgbClr val="000000"/>
                </a:solidFill>
                <a:effectLst/>
                <a:latin typeface="Cambria" panose="02040503050406030204" pitchFamily="18" charset="0"/>
                <a:ea typeface="Times New Roman" panose="02020603050405020304" pitchFamily="18" charset="0"/>
              </a:rPr>
              <a:t>Open</a:t>
            </a:r>
            <a:r>
              <a:rPr lang="en-US" sz="3500">
                <a:solidFill>
                  <a:srgbClr val="000000"/>
                </a:solidFill>
                <a:effectLst/>
                <a:latin typeface="Cambria" panose="02040503050406030204" pitchFamily="18" charset="0"/>
                <a:ea typeface="Times New Roman" panose="02020603050405020304" pitchFamily="18" charset="0"/>
              </a:rPr>
              <a:t>. Lúc này trên ổ đĩa trực tuyến xuất hiện một tệp chúng ta vừa tải lên như bên dưới.</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422692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649BB7-79B7-CCDD-6F70-84917A4987D3}"/>
              </a:ext>
            </a:extLst>
          </p:cNvPr>
          <p:cNvPicPr>
            <a:picLocks noChangeAspect="1"/>
          </p:cNvPicPr>
          <p:nvPr/>
        </p:nvPicPr>
        <p:blipFill>
          <a:blip r:embed="rId2"/>
          <a:stretch>
            <a:fillRect/>
          </a:stretch>
        </p:blipFill>
        <p:spPr>
          <a:xfrm>
            <a:off x="2495160" y="380405"/>
            <a:ext cx="7451479" cy="5843357"/>
          </a:xfrm>
          <a:prstGeom prst="rect">
            <a:avLst/>
          </a:prstGeom>
          <a:ln>
            <a:solidFill>
              <a:schemeClr val="tx1"/>
            </a:solidFill>
          </a:ln>
        </p:spPr>
      </p:pic>
    </p:spTree>
    <p:extLst>
      <p:ext uri="{BB962C8B-B14F-4D97-AF65-F5344CB8AC3E}">
        <p14:creationId xmlns:p14="http://schemas.microsoft.com/office/powerpoint/2010/main" val="217369140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118904-B580-3CF4-D751-9F51F1398B09}"/>
              </a:ext>
            </a:extLst>
          </p:cNvPr>
          <p:cNvSpPr txBox="1"/>
          <p:nvPr/>
        </p:nvSpPr>
        <p:spPr>
          <a:xfrm>
            <a:off x="1789471" y="1576896"/>
            <a:ext cx="9910916" cy="2508100"/>
          </a:xfrm>
          <a:prstGeom prst="rect">
            <a:avLst/>
          </a:prstGeom>
          <a:solidFill>
            <a:schemeClr val="accent2">
              <a:lumMod val="40000"/>
              <a:lumOff val="60000"/>
            </a:schemeClr>
          </a:solidFill>
        </p:spPr>
        <p:txBody>
          <a:bodyPr wrap="square" tIns="0" bIns="180000">
            <a:spAutoFit/>
          </a:bodyPr>
          <a:lstStyle/>
          <a:p>
            <a:pPr algn="just">
              <a:lnSpc>
                <a:spcPct val="150000"/>
              </a:lnSpc>
              <a:tabLst>
                <a:tab pos="252095" algn="l"/>
              </a:tabLst>
            </a:pPr>
            <a:r>
              <a:rPr lang="vi-VN" sz="3500" b="1">
                <a:solidFill>
                  <a:srgbClr val="C00000"/>
                </a:solidFill>
                <a:effectLst/>
                <a:latin typeface="Cambria" panose="02040503050406030204" pitchFamily="18" charset="0"/>
                <a:ea typeface="Times New Roman" panose="02020603050405020304" pitchFamily="18" charset="0"/>
              </a:rPr>
              <a:t>Luyện tập 2 </a:t>
            </a:r>
            <a:r>
              <a:rPr lang="en-US" sz="3500" b="1">
                <a:solidFill>
                  <a:srgbClr val="C00000"/>
                </a:solidFill>
                <a:effectLst/>
                <a:latin typeface="Cambria" panose="02040503050406030204" pitchFamily="18" charset="0"/>
                <a:ea typeface="Times New Roman" panose="02020603050405020304" pitchFamily="18" charset="0"/>
              </a:rPr>
              <a:t>(</a:t>
            </a:r>
            <a:r>
              <a:rPr lang="vi-VN" sz="3500" b="1">
                <a:solidFill>
                  <a:srgbClr val="C00000"/>
                </a:solidFill>
                <a:effectLst/>
                <a:latin typeface="Cambria" panose="02040503050406030204" pitchFamily="18" charset="0"/>
                <a:ea typeface="Times New Roman" panose="02020603050405020304" pitchFamily="18" charset="0"/>
              </a:rPr>
              <a:t>trang 35</a:t>
            </a:r>
            <a:r>
              <a:rPr lang="en-US" sz="3500" b="1">
                <a:solidFill>
                  <a:srgbClr val="C00000"/>
                </a:solidFill>
                <a:effectLst/>
                <a:latin typeface="Cambria" panose="02040503050406030204" pitchFamily="18" charset="0"/>
                <a:ea typeface="Times New Roman" panose="02020603050405020304" pitchFamily="18" charset="0"/>
              </a:rPr>
              <a:t>)</a:t>
            </a:r>
            <a:r>
              <a:rPr lang="vi-VN" sz="3500" b="1">
                <a:solidFill>
                  <a:srgbClr val="C00000"/>
                </a:solidFill>
                <a:effectLst/>
                <a:latin typeface="Cambria" panose="02040503050406030204" pitchFamily="18" charset="0"/>
                <a:ea typeface="Times New Roman" panose="02020603050405020304" pitchFamily="18" charset="0"/>
              </a:rPr>
              <a:t>:</a:t>
            </a:r>
            <a:r>
              <a:rPr lang="vi-VN" sz="3500">
                <a:solidFill>
                  <a:srgbClr val="C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Chia sẻ một vài tệp cho các bạn trong nhóm với chế độ chia sẻ khác nhau và kiểm tra sự khác biệt giữa các chế độ chia sẻ đó.</a:t>
            </a:r>
            <a:endParaRPr lang="vi-VN" sz="350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B8D8BEC1-2374-D1A1-ED68-A7840F63568D}"/>
              </a:ext>
            </a:extLst>
          </p:cNvPr>
          <p:cNvPicPr>
            <a:picLocks noChangeAspect="1"/>
          </p:cNvPicPr>
          <p:nvPr/>
        </p:nvPicPr>
        <p:blipFill>
          <a:blip r:embed="rId2"/>
          <a:stretch>
            <a:fillRect/>
          </a:stretch>
        </p:blipFill>
        <p:spPr>
          <a:xfrm>
            <a:off x="332886" y="163986"/>
            <a:ext cx="1439545" cy="1439545"/>
          </a:xfrm>
          <a:prstGeom prst="rect">
            <a:avLst/>
          </a:prstGeom>
        </p:spPr>
      </p:pic>
    </p:spTree>
    <p:extLst>
      <p:ext uri="{BB962C8B-B14F-4D97-AF65-F5344CB8AC3E}">
        <p14:creationId xmlns:p14="http://schemas.microsoft.com/office/powerpoint/2010/main" val="237408745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346072-E47E-B2EA-B208-66CB5531683A}"/>
              </a:ext>
            </a:extLst>
          </p:cNvPr>
          <p:cNvSpPr txBox="1"/>
          <p:nvPr/>
        </p:nvSpPr>
        <p:spPr>
          <a:xfrm>
            <a:off x="530943" y="417504"/>
            <a:ext cx="11169444" cy="2418675"/>
          </a:xfrm>
          <a:prstGeom prst="rect">
            <a:avLst/>
          </a:prstGeom>
          <a:noFill/>
        </p:spPr>
        <p:txBody>
          <a:bodyPr wrap="square">
            <a:spAutoFit/>
          </a:bodyPr>
          <a:lstStyle/>
          <a:p>
            <a:pPr algn="ctr">
              <a:lnSpc>
                <a:spcPct val="150000"/>
              </a:lnSpc>
              <a:tabLst>
                <a:tab pos="252095" algn="l"/>
              </a:tabLst>
            </a:pPr>
            <a:r>
              <a:rPr lang="en-US" sz="3500" b="1" u="sng">
                <a:solidFill>
                  <a:srgbClr val="C00000"/>
                </a:solidFill>
                <a:effectLst/>
                <a:latin typeface="Cambria" panose="02040503050406030204" pitchFamily="18" charset="0"/>
                <a:ea typeface="Times New Roman" panose="02020603050405020304" pitchFamily="18" charset="0"/>
              </a:rPr>
              <a:t>Gợi ý cách thực hiện</a:t>
            </a:r>
            <a:r>
              <a:rPr lang="en-US" sz="3500" b="1">
                <a:solidFill>
                  <a:srgbClr val="C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b="0">
                <a:solidFill>
                  <a:srgbClr val="0070C0"/>
                </a:solidFill>
                <a:effectLst/>
                <a:latin typeface="Cambria" panose="02040503050406030204" pitchFamily="18" charset="0"/>
                <a:ea typeface="Times New Roman" panose="02020603050405020304" pitchFamily="18" charset="0"/>
              </a:rPr>
              <a:t>	</a:t>
            </a:r>
            <a:r>
              <a:rPr lang="en-US" sz="3500" b="0">
                <a:solidFill>
                  <a:srgbClr val="000000"/>
                </a:solidFill>
                <a:effectLst/>
                <a:latin typeface="Cambria" panose="02040503050406030204" pitchFamily="18" charset="0"/>
                <a:ea typeface="Times New Roman" panose="02020603050405020304" pitchFamily="18" charset="0"/>
              </a:rPr>
              <a:t>- Dùng tài khoản Google để đăng nhập vào ổ đĩa trực tuyến.</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294552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5F967-58F3-CA86-BB84-B70FD76760A0}"/>
              </a:ext>
            </a:extLst>
          </p:cNvPr>
          <p:cNvPicPr>
            <a:picLocks noChangeAspect="1"/>
          </p:cNvPicPr>
          <p:nvPr/>
        </p:nvPicPr>
        <p:blipFill>
          <a:blip r:embed="rId2"/>
          <a:stretch>
            <a:fillRect/>
          </a:stretch>
        </p:blipFill>
        <p:spPr>
          <a:xfrm>
            <a:off x="1650242" y="442001"/>
            <a:ext cx="9292078" cy="5742230"/>
          </a:xfrm>
          <a:prstGeom prst="rect">
            <a:avLst/>
          </a:prstGeom>
          <a:ln>
            <a:solidFill>
              <a:schemeClr val="tx1"/>
            </a:solidFill>
          </a:ln>
        </p:spPr>
      </p:pic>
    </p:spTree>
    <p:extLst>
      <p:ext uri="{BB962C8B-B14F-4D97-AF65-F5344CB8AC3E}">
        <p14:creationId xmlns:p14="http://schemas.microsoft.com/office/powerpoint/2010/main" val="78818523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6A969D-861E-C109-113D-525FBBD3DC50}"/>
              </a:ext>
            </a:extLst>
          </p:cNvPr>
          <p:cNvSpPr txBox="1"/>
          <p:nvPr/>
        </p:nvSpPr>
        <p:spPr>
          <a:xfrm>
            <a:off x="540774" y="957463"/>
            <a:ext cx="11120284" cy="2516073"/>
          </a:xfrm>
          <a:prstGeom prst="rect">
            <a:avLst/>
          </a:prstGeom>
          <a:noFill/>
        </p:spPr>
        <p:txBody>
          <a:bodyPr wrap="square">
            <a:spAutoFit/>
          </a:bodyPr>
          <a:lstStyle/>
          <a:p>
            <a:pPr algn="just">
              <a:lnSpc>
                <a:spcPct val="150000"/>
              </a:lnSpc>
              <a:tabLst>
                <a:tab pos="252095" algn="l"/>
              </a:tabLst>
            </a:pPr>
            <a:r>
              <a:rPr lang="en-US" sz="3500" b="0">
                <a:solidFill>
                  <a:srgbClr val="000000"/>
                </a:solidFill>
                <a:effectLst/>
                <a:latin typeface="Cambria" panose="02040503050406030204" pitchFamily="18" charset="0"/>
                <a:ea typeface="Times New Roman" panose="02020603050405020304" pitchFamily="18" charset="0"/>
              </a:rPr>
              <a:t>- Nháy chuột phải vào tệp muốn chia sẻ, chọn </a:t>
            </a:r>
            <a:r>
              <a:rPr lang="en-US" sz="3500" b="1">
                <a:solidFill>
                  <a:srgbClr val="000000"/>
                </a:solidFill>
                <a:effectLst/>
                <a:latin typeface="Cambria" panose="02040503050406030204" pitchFamily="18" charset="0"/>
                <a:ea typeface="Times New Roman" panose="02020603050405020304" pitchFamily="18" charset="0"/>
              </a:rPr>
              <a:t>Chia sẻ</a:t>
            </a:r>
            <a:r>
              <a:rPr lang="en-US" sz="3500" b="0">
                <a:solidFill>
                  <a:srgbClr val="000000"/>
                </a:solidFill>
                <a:effectLst/>
                <a:latin typeface="Cambria" panose="02040503050406030204" pitchFamily="18" charset="0"/>
                <a:ea typeface="Times New Roman" panose="02020603050405020304" pitchFamily="18" charset="0"/>
              </a:rPr>
              <a:t>, chọn </a:t>
            </a:r>
            <a:r>
              <a:rPr lang="en-US" sz="3500" b="1">
                <a:solidFill>
                  <a:srgbClr val="000000"/>
                </a:solidFill>
                <a:effectLst/>
                <a:latin typeface="Cambria" panose="02040503050406030204" pitchFamily="18" charset="0"/>
                <a:ea typeface="Times New Roman" panose="02020603050405020304" pitchFamily="18" charset="0"/>
              </a:rPr>
              <a:t>Chia sẻ </a:t>
            </a:r>
            <a:r>
              <a:rPr lang="en-US" sz="3500" b="0">
                <a:solidFill>
                  <a:srgbClr val="000000"/>
                </a:solidFill>
                <a:effectLst/>
                <a:latin typeface="Cambria" panose="02040503050406030204" pitchFamily="18" charset="0"/>
                <a:ea typeface="Times New Roman" panose="02020603050405020304" pitchFamily="18" charset="0"/>
              </a:rPr>
              <a:t>thêm lần nữa như hình trên. Hộp thoại như bên dưới xuất hiện.</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756873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0C1859-F210-9FBA-563D-1B101F682FC0}"/>
              </a:ext>
            </a:extLst>
          </p:cNvPr>
          <p:cNvPicPr>
            <a:picLocks noChangeAspect="1"/>
          </p:cNvPicPr>
          <p:nvPr/>
        </p:nvPicPr>
        <p:blipFill>
          <a:blip r:embed="rId2"/>
          <a:stretch>
            <a:fillRect/>
          </a:stretch>
        </p:blipFill>
        <p:spPr>
          <a:xfrm>
            <a:off x="2989579" y="472122"/>
            <a:ext cx="6570537" cy="5562918"/>
          </a:xfrm>
          <a:prstGeom prst="rect">
            <a:avLst/>
          </a:prstGeom>
          <a:ln>
            <a:solidFill>
              <a:schemeClr val="tx1"/>
            </a:solidFill>
          </a:ln>
        </p:spPr>
      </p:pic>
    </p:spTree>
    <p:extLst>
      <p:ext uri="{BB962C8B-B14F-4D97-AF65-F5344CB8AC3E}">
        <p14:creationId xmlns:p14="http://schemas.microsoft.com/office/powerpoint/2010/main" val="311570315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C4C7E9-4A96-B848-9112-59FC688A3EA6}"/>
              </a:ext>
            </a:extLst>
          </p:cNvPr>
          <p:cNvSpPr txBox="1"/>
          <p:nvPr/>
        </p:nvSpPr>
        <p:spPr>
          <a:xfrm>
            <a:off x="471340" y="71233"/>
            <a:ext cx="11349871" cy="5917133"/>
          </a:xfrm>
          <a:prstGeom prst="rect">
            <a:avLst/>
          </a:prstGeom>
          <a:noFill/>
        </p:spPr>
        <p:txBody>
          <a:bodyPr wrap="square">
            <a:spAutoFit/>
          </a:bodyPr>
          <a:lstStyle/>
          <a:p>
            <a:pPr algn="just">
              <a:tabLst>
                <a:tab pos="252095" algn="l"/>
              </a:tabLst>
            </a:pPr>
            <a:r>
              <a:rPr lang="vi-VN" sz="3500" b="1">
                <a:solidFill>
                  <a:srgbClr val="00B0F0"/>
                </a:solidFill>
                <a:effectLst/>
                <a:latin typeface="Cambria" panose="02040503050406030204" pitchFamily="18" charset="0"/>
                <a:ea typeface="Cambria" panose="02040503050406030204" pitchFamily="18" charset="0"/>
              </a:rPr>
              <a:t>1. LƯU TRỮ VÀ CHIA SẺ TỆP TIN TRÊN INTERNET-Ổ ĐĨA TRỰC TUYẾN</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vi-VN" sz="3500" b="1">
                <a:solidFill>
                  <a:srgbClr val="000000"/>
                </a:solidFill>
                <a:effectLst/>
                <a:latin typeface="Cambria" panose="02040503050406030204" pitchFamily="18" charset="0"/>
                <a:ea typeface="Cambria" panose="02040503050406030204" pitchFamily="18" charset="0"/>
              </a:rPr>
              <a:t>Hoạt động 1 </a:t>
            </a:r>
            <a:r>
              <a:rPr lang="en-US" sz="3500" b="1">
                <a:solidFill>
                  <a:srgbClr val="000000"/>
                </a:solidFill>
                <a:effectLst/>
                <a:latin typeface="Cambria" panose="02040503050406030204" pitchFamily="18" charset="0"/>
                <a:ea typeface="Cambria" panose="02040503050406030204" pitchFamily="18" charset="0"/>
              </a:rPr>
              <a:t>(</a:t>
            </a:r>
            <a:r>
              <a:rPr lang="vi-VN" sz="3500" b="1">
                <a:solidFill>
                  <a:srgbClr val="000000"/>
                </a:solidFill>
                <a:effectLst/>
                <a:latin typeface="Cambria" panose="02040503050406030204" pitchFamily="18" charset="0"/>
                <a:ea typeface="Cambria" panose="02040503050406030204" pitchFamily="18" charset="0"/>
              </a:rPr>
              <a:t>trang 32</a:t>
            </a:r>
            <a:r>
              <a:rPr lang="en-US" sz="3500" b="1">
                <a:solidFill>
                  <a:srgbClr val="000000"/>
                </a:solidFill>
                <a:effectLst/>
                <a:latin typeface="Cambria" panose="02040503050406030204" pitchFamily="18" charset="0"/>
                <a:ea typeface="Cambria" panose="02040503050406030204" pitchFamily="18" charset="0"/>
              </a:rPr>
              <a:t>)</a:t>
            </a:r>
            <a:r>
              <a:rPr lang="vi-VN" sz="3500" b="1">
                <a:solidFill>
                  <a:srgbClr val="000000"/>
                </a:solidFill>
                <a:effectLst/>
                <a:latin typeface="Cambria" panose="02040503050406030204" pitchFamily="18" charset="0"/>
                <a:ea typeface="Cambria" panose="02040503050406030204" pitchFamily="18" charset="0"/>
              </a:rPr>
              <a:t>:</a:t>
            </a:r>
            <a:r>
              <a:rPr lang="vi-VN" sz="3500">
                <a:solidFill>
                  <a:srgbClr val="000000"/>
                </a:solidFill>
                <a:effectLst/>
                <a:latin typeface="Cambria" panose="02040503050406030204" pitchFamily="18" charset="0"/>
                <a:ea typeface="Cambria" panose="02040503050406030204" pitchFamily="18" charset="0"/>
              </a:rPr>
              <a:t> Hình 6.1 minh họa tính năng cơ bản của một dịch vụ lưu trữ và chia sẻ tệp tin trên internet. Các em hãy quan sát thảo luận nhóm và đưa ra mô tả các tính năng đó. Từ đó cho biết tại sao dịch vụ lưu trữ và chia sẻ tệp tin trên internet còn được gọi là dịch vụ “Lưu trữ đám mây”?</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5391782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DC9A3C-8651-2DA6-C1B5-2E7F767AC253}"/>
              </a:ext>
            </a:extLst>
          </p:cNvPr>
          <p:cNvSpPr txBox="1"/>
          <p:nvPr/>
        </p:nvSpPr>
        <p:spPr>
          <a:xfrm>
            <a:off x="560439" y="957462"/>
            <a:ext cx="11100619" cy="2418675"/>
          </a:xfrm>
          <a:prstGeom prst="rect">
            <a:avLst/>
          </a:prstGeom>
          <a:noFill/>
        </p:spPr>
        <p:txBody>
          <a:bodyPr wrap="square">
            <a:spAutoFit/>
          </a:bodyPr>
          <a:lstStyle/>
          <a:p>
            <a:pPr algn="just">
              <a:lnSpc>
                <a:spcPct val="150000"/>
              </a:lnSpc>
              <a:tabLst>
                <a:tab pos="252095" algn="l"/>
              </a:tabLst>
            </a:pPr>
            <a:r>
              <a:rPr lang="en-US" sz="3500" b="0">
                <a:solidFill>
                  <a:srgbClr val="000000"/>
                </a:solidFill>
                <a:effectLst/>
                <a:latin typeface="Cambria" panose="02040503050406030204" pitchFamily="18" charset="0"/>
                <a:ea typeface="Times New Roman" panose="02020603050405020304" pitchFamily="18" charset="0"/>
              </a:rPr>
              <a:t>- Có 2 trường hợp, trường hợp 1: Thêm người và nhóm, trường hợp 2: Quyền truy cập chung. Chúng ta thực hành chia sẻ trong nhóm nên chỉ xét trường hợp 1 thôi nhé!</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727221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0596D8-A765-1681-7D76-A9800F033874}"/>
              </a:ext>
            </a:extLst>
          </p:cNvPr>
          <p:cNvSpPr txBox="1"/>
          <p:nvPr/>
        </p:nvSpPr>
        <p:spPr>
          <a:xfrm>
            <a:off x="558800" y="-109212"/>
            <a:ext cx="11094720" cy="1610762"/>
          </a:xfrm>
          <a:prstGeom prst="rect">
            <a:avLst/>
          </a:prstGeom>
          <a:noFill/>
        </p:spPr>
        <p:txBody>
          <a:bodyPr wrap="square">
            <a:spAutoFit/>
          </a:bodyPr>
          <a:lstStyle/>
          <a:p>
            <a:pPr>
              <a:lnSpc>
                <a:spcPct val="150000"/>
              </a:lnSpc>
              <a:tabLst>
                <a:tab pos="252095" algn="l"/>
              </a:tabLst>
            </a:pPr>
            <a:r>
              <a:rPr lang="en-US" sz="3500" b="1">
                <a:solidFill>
                  <a:srgbClr val="000000"/>
                </a:solidFill>
                <a:effectLst/>
                <a:latin typeface="Cambria" panose="02040503050406030204" pitchFamily="18" charset="0"/>
                <a:ea typeface="Times New Roman" panose="02020603050405020304" pitchFamily="18" charset="0"/>
              </a:rPr>
              <a:t>- Trường hợp 1:</a:t>
            </a:r>
            <a:r>
              <a:rPr lang="en-US" sz="3500" b="0">
                <a:solidFill>
                  <a:srgbClr val="000000"/>
                </a:solidFill>
                <a:effectLst/>
                <a:latin typeface="Cambria" panose="02040503050406030204" pitchFamily="18" charset="0"/>
                <a:ea typeface="Times New Roman" panose="02020603050405020304" pitchFamily="18" charset="0"/>
              </a:rPr>
              <a:t> Thêm người và nhóm, ta dùng các tài khoản google để thêm vào nhóm như hình bên dưới.</a:t>
            </a:r>
            <a:endParaRPr lang="vi-VN" sz="350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1CA99E76-0B40-03C5-3A5D-EAC04C3330A7}"/>
              </a:ext>
            </a:extLst>
          </p:cNvPr>
          <p:cNvPicPr>
            <a:picLocks noChangeAspect="1"/>
          </p:cNvPicPr>
          <p:nvPr/>
        </p:nvPicPr>
        <p:blipFill>
          <a:blip r:embed="rId2"/>
          <a:stretch>
            <a:fillRect/>
          </a:stretch>
        </p:blipFill>
        <p:spPr>
          <a:xfrm>
            <a:off x="3425190" y="1599882"/>
            <a:ext cx="5810250" cy="4525653"/>
          </a:xfrm>
          <a:prstGeom prst="rect">
            <a:avLst/>
          </a:prstGeom>
          <a:ln>
            <a:solidFill>
              <a:schemeClr val="tx1"/>
            </a:solidFill>
          </a:ln>
        </p:spPr>
      </p:pic>
    </p:spTree>
    <p:extLst>
      <p:ext uri="{BB962C8B-B14F-4D97-AF65-F5344CB8AC3E}">
        <p14:creationId xmlns:p14="http://schemas.microsoft.com/office/powerpoint/2010/main" val="398462165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E6D396-4945-B6A8-9350-E94E448260EB}"/>
              </a:ext>
            </a:extLst>
          </p:cNvPr>
          <p:cNvSpPr txBox="1"/>
          <p:nvPr/>
        </p:nvSpPr>
        <p:spPr>
          <a:xfrm>
            <a:off x="540775" y="-119337"/>
            <a:ext cx="11139948" cy="6458243"/>
          </a:xfrm>
          <a:prstGeom prst="rect">
            <a:avLst/>
          </a:prstGeom>
          <a:noFill/>
        </p:spPr>
        <p:txBody>
          <a:bodyPr wrap="square">
            <a:spAutoFit/>
          </a:bodyPr>
          <a:lstStyle/>
          <a:p>
            <a:pPr algn="just">
              <a:lnSpc>
                <a:spcPct val="150000"/>
              </a:lnSpc>
              <a:tabLst>
                <a:tab pos="252095" algn="l"/>
              </a:tabLst>
            </a:pPr>
            <a:r>
              <a:rPr lang="en-US" sz="3500" b="0">
                <a:solidFill>
                  <a:srgbClr val="000000"/>
                </a:solidFill>
                <a:effectLst/>
                <a:latin typeface="Cambria" panose="02040503050406030204" pitchFamily="18" charset="0"/>
                <a:ea typeface="Times New Roman" panose="02020603050405020304" pitchFamily="18" charset="0"/>
              </a:rPr>
              <a:t>- Nháy vào Người xem để chọn một trong ba chế độ chia sẻ.</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en-US" sz="3500" b="0">
                <a:solidFill>
                  <a:srgbClr val="000000"/>
                </a:solidFill>
                <a:effectLst/>
                <a:latin typeface="Cambria" panose="02040503050406030204" pitchFamily="18" charset="0"/>
                <a:ea typeface="Times New Roman" panose="02020603050405020304" pitchFamily="18" charset="0"/>
              </a:rPr>
              <a:t>		+ Chế độ Người xem: chỉ được xem, không được nhận xét, không được chỉnh sửa.</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en-US" sz="3500" b="0">
                <a:solidFill>
                  <a:srgbClr val="000000"/>
                </a:solidFill>
                <a:effectLst/>
                <a:latin typeface="Cambria" panose="02040503050406030204" pitchFamily="18" charset="0"/>
                <a:ea typeface="Times New Roman" panose="02020603050405020304" pitchFamily="18" charset="0"/>
              </a:rPr>
              <a:t>		+ Chế độ Người nhận xét: chỉ được nhận xét, không được chỉnh sửa.</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en-US" sz="3500" b="0">
                <a:solidFill>
                  <a:srgbClr val="000000"/>
                </a:solidFill>
                <a:effectLst/>
                <a:latin typeface="Cambria" panose="02040503050406030204" pitchFamily="18" charset="0"/>
                <a:ea typeface="Times New Roman" panose="02020603050405020304" pitchFamily="18" charset="0"/>
              </a:rPr>
              <a:t>		+ Chế độ Người chỉnh sửa: Được xem, được nhận xét, được chỉnh sửa.</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864280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2195512" y="374200"/>
            <a:ext cx="7800975" cy="719455"/>
          </a:xfrm>
          <a:prstGeom prst="rect">
            <a:avLst/>
          </a:prstGeom>
        </p:spPr>
      </p:pic>
      <p:sp>
        <p:nvSpPr>
          <p:cNvPr id="5" name="TextBox 4">
            <a:extLst>
              <a:ext uri="{FF2B5EF4-FFF2-40B4-BE49-F238E27FC236}">
                <a16:creationId xmlns:a16="http://schemas.microsoft.com/office/drawing/2014/main" id="{A217EF72-4F74-B067-DCD8-BE88C6C14C14}"/>
              </a:ext>
            </a:extLst>
          </p:cNvPr>
          <p:cNvSpPr txBox="1"/>
          <p:nvPr/>
        </p:nvSpPr>
        <p:spPr>
          <a:xfrm>
            <a:off x="103691" y="1150217"/>
            <a:ext cx="11858923" cy="1169551"/>
          </a:xfrm>
          <a:prstGeom prst="rect">
            <a:avLst/>
          </a:prstGeom>
          <a:noFill/>
        </p:spPr>
        <p:txBody>
          <a:bodyPr wrap="square">
            <a:spAutoFit/>
          </a:bodyPr>
          <a:lstStyle/>
          <a:p>
            <a:pPr algn="just">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1. LƯU TRỮ VÀ CHIA SẺ TỆP TIN TRÊN INTERNET - Ổ ĐĨA TRỰC TUYẾN</a:t>
            </a:r>
            <a:endParaRPr lang="vi-VN" sz="350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E684558F-C779-93A8-1ECD-0566458FF6AC}"/>
              </a:ext>
            </a:extLst>
          </p:cNvPr>
          <p:cNvSpPr txBox="1"/>
          <p:nvPr/>
        </p:nvSpPr>
        <p:spPr>
          <a:xfrm>
            <a:off x="451555" y="2143394"/>
            <a:ext cx="7800975" cy="813236"/>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a) Tải tệp lên ổ đĩa trực tuyến</a:t>
            </a:r>
            <a:endParaRPr lang="vi-VN" sz="3500">
              <a:effectLst/>
              <a:latin typeface="Calibri" panose="020F050202020403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407B355D-7B2D-E2B2-B6E6-E9D46DEB60C2}"/>
              </a:ext>
            </a:extLst>
          </p:cNvPr>
          <p:cNvSpPr txBox="1"/>
          <p:nvPr/>
        </p:nvSpPr>
        <p:spPr>
          <a:xfrm>
            <a:off x="443063" y="2852932"/>
            <a:ext cx="11792931" cy="813236"/>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b) Tạo mới và quản lí thư mục, tệp trên ổ đĩa trực tuyến</a:t>
            </a:r>
            <a:endParaRPr lang="vi-VN" sz="3500">
              <a:effectLst/>
              <a:latin typeface="Calibri" panose="020F050202020403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7C0BB3B8-5B85-A38A-7D94-8A7A63E0B2FF}"/>
              </a:ext>
            </a:extLst>
          </p:cNvPr>
          <p:cNvSpPr txBox="1"/>
          <p:nvPr/>
        </p:nvSpPr>
        <p:spPr>
          <a:xfrm>
            <a:off x="452491" y="3478186"/>
            <a:ext cx="6094428" cy="813236"/>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c) Chia sẻ thư mục và tệp</a:t>
            </a:r>
            <a:endParaRPr lang="vi-VN" sz="3500">
              <a:effectLst/>
              <a:latin typeface="Calibri" panose="020F0502020204030204" pitchFamily="34" charset="0"/>
              <a:ea typeface="Calibri" panose="020F0502020204030204" pitchFamily="34" charset="0"/>
            </a:endParaRPr>
          </a:p>
        </p:txBody>
      </p:sp>
      <p:sp>
        <p:nvSpPr>
          <p:cNvPr id="17" name="TextBox 16">
            <a:extLst>
              <a:ext uri="{FF2B5EF4-FFF2-40B4-BE49-F238E27FC236}">
                <a16:creationId xmlns:a16="http://schemas.microsoft.com/office/drawing/2014/main" id="{14BCB171-3CCC-E241-537C-0CF009347F46}"/>
              </a:ext>
            </a:extLst>
          </p:cNvPr>
          <p:cNvSpPr txBox="1"/>
          <p:nvPr/>
        </p:nvSpPr>
        <p:spPr>
          <a:xfrm>
            <a:off x="134328" y="4326558"/>
            <a:ext cx="11413504" cy="1169551"/>
          </a:xfrm>
          <a:prstGeom prst="rect">
            <a:avLst/>
          </a:prstGeom>
          <a:noFill/>
        </p:spPr>
        <p:txBody>
          <a:bodyPr wrap="square">
            <a:spAutoFit/>
          </a:bodyPr>
          <a:lstStyle/>
          <a:p>
            <a:pPr algn="just">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2. THỰC HÀNH LƯU TRỮ VÀ CHIA SẺ TỆP TRÊN Ổ ĐĨA TRỰC TUYẾN </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4380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4" grpId="0"/>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331732" y="304800"/>
            <a:ext cx="6634480" cy="719455"/>
          </a:xfrm>
          <a:prstGeom prst="rect">
            <a:avLst/>
          </a:prstGeom>
        </p:spPr>
      </p:pic>
      <p:sp>
        <p:nvSpPr>
          <p:cNvPr id="2" name="TextBox 1"/>
          <p:cNvSpPr txBox="1"/>
          <p:nvPr/>
        </p:nvSpPr>
        <p:spPr>
          <a:xfrm>
            <a:off x="2295966" y="1295400"/>
            <a:ext cx="9379672" cy="1785104"/>
          </a:xfrm>
          <a:prstGeom prst="rect">
            <a:avLst/>
          </a:prstGeom>
          <a:noFill/>
        </p:spPr>
        <p:txBody>
          <a:bodyPr wrap="square" rtlCol="0">
            <a:spAutoFit/>
          </a:bodyPr>
          <a:lstStyle/>
          <a:p>
            <a:pPr>
              <a:spcBef>
                <a:spcPts val="600"/>
              </a:spcBef>
              <a:spcAft>
                <a:spcPts val="600"/>
              </a:spcAft>
            </a:pPr>
            <a:r>
              <a:rPr lang="en-US" sz="3000" b="1">
                <a:latin typeface="Tahoma" pitchFamily="34" charset="0"/>
                <a:ea typeface="Tahoma" pitchFamily="34" charset="0"/>
                <a:cs typeface="Tahoma" pitchFamily="34" charset="0"/>
              </a:rPr>
              <a:t>1. </a:t>
            </a:r>
            <a:r>
              <a:rPr lang="en-US" sz="3000" b="0">
                <a:latin typeface="Tahoma" pitchFamily="34" charset="0"/>
                <a:ea typeface="Tahoma" pitchFamily="34" charset="0"/>
                <a:cs typeface="Tahoma" pitchFamily="34" charset="0"/>
              </a:rPr>
              <a:t>Làm phần </a:t>
            </a:r>
            <a:r>
              <a:rPr lang="en-US" sz="3000" b="1">
                <a:latin typeface="Tahoma" pitchFamily="34" charset="0"/>
                <a:ea typeface="Tahoma" pitchFamily="34" charset="0"/>
                <a:cs typeface="Tahoma" pitchFamily="34" charset="0"/>
              </a:rPr>
              <a:t>VẬN DỤNG </a:t>
            </a:r>
            <a:r>
              <a:rPr lang="en-US" sz="3000" b="0">
                <a:latin typeface="Tahoma" pitchFamily="34" charset="0"/>
                <a:ea typeface="Tahoma" pitchFamily="34" charset="0"/>
                <a:cs typeface="Tahoma" pitchFamily="34" charset="0"/>
              </a:rPr>
              <a:t>(SGK trang 35) </a:t>
            </a:r>
          </a:p>
          <a:p>
            <a:pPr>
              <a:spcBef>
                <a:spcPts val="600"/>
              </a:spcBef>
              <a:spcAft>
                <a:spcPts val="600"/>
              </a:spcAft>
            </a:pPr>
            <a:r>
              <a:rPr lang="en-US" sz="3000" b="1">
                <a:latin typeface="Tahoma" pitchFamily="34" charset="0"/>
                <a:ea typeface="Tahoma" pitchFamily="34" charset="0"/>
                <a:cs typeface="Tahoma" pitchFamily="34" charset="0"/>
              </a:rPr>
              <a:t>2. </a:t>
            </a:r>
            <a:r>
              <a:rPr lang="en-US" sz="3000" b="0">
                <a:latin typeface="Tahoma" pitchFamily="34" charset="0"/>
                <a:ea typeface="Tahoma" pitchFamily="34" charset="0"/>
                <a:cs typeface="Tahoma" pitchFamily="34" charset="0"/>
              </a:rPr>
              <a:t>Xem tr</a:t>
            </a:r>
            <a:r>
              <a:rPr lang="vi-VN" sz="3000" b="0">
                <a:latin typeface="Tahoma" pitchFamily="34" charset="0"/>
                <a:ea typeface="Tahoma" pitchFamily="34" charset="0"/>
                <a:cs typeface="Tahoma" pitchFamily="34" charset="0"/>
              </a:rPr>
              <a:t>ước</a:t>
            </a:r>
            <a:r>
              <a:rPr lang="en-US" sz="3000" b="0">
                <a:latin typeface="Tahoma" pitchFamily="34" charset="0"/>
                <a:ea typeface="Tahoma" pitchFamily="34" charset="0"/>
                <a:cs typeface="Tahoma" pitchFamily="34" charset="0"/>
              </a:rPr>
              <a:t> bài 7 (SGK trang 36)</a:t>
            </a:r>
            <a:endParaRPr lang="en-US" sz="3000">
              <a:latin typeface="Tahoma" pitchFamily="34" charset="0"/>
              <a:ea typeface="Tahoma" pitchFamily="34" charset="0"/>
              <a:cs typeface="Tahoma" pitchFamily="34" charset="0"/>
            </a:endParaRPr>
          </a:p>
          <a:p>
            <a:pPr>
              <a:spcBef>
                <a:spcPts val="600"/>
              </a:spcBef>
              <a:spcAft>
                <a:spcPts val="600"/>
              </a:spcAft>
            </a:pPr>
            <a:r>
              <a:rPr lang="en-US" sz="3000" b="1">
                <a:latin typeface="Tahoma" pitchFamily="34" charset="0"/>
                <a:ea typeface="Tahoma" pitchFamily="34" charset="0"/>
                <a:cs typeface="Tahoma" pitchFamily="34" charset="0"/>
              </a:rPr>
              <a:t>Thực hành tìm kiếm thông tin trên Internet</a:t>
            </a:r>
          </a:p>
        </p:txBody>
      </p:sp>
    </p:spTree>
    <p:extLst>
      <p:ext uri="{BB962C8B-B14F-4D97-AF65-F5344CB8AC3E}">
        <p14:creationId xmlns:p14="http://schemas.microsoft.com/office/powerpoint/2010/main" val="69682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996055" y="152400"/>
            <a:ext cx="3776345" cy="719455"/>
          </a:xfrm>
          <a:prstGeom prst="rect">
            <a:avLst/>
          </a:prstGeom>
        </p:spPr>
      </p:pic>
      <p:sp>
        <p:nvSpPr>
          <p:cNvPr id="3" name="TextBox 2"/>
          <p:cNvSpPr txBox="1"/>
          <p:nvPr/>
        </p:nvSpPr>
        <p:spPr>
          <a:xfrm>
            <a:off x="990600" y="858078"/>
            <a:ext cx="10210800" cy="553998"/>
          </a:xfrm>
          <a:prstGeom prst="rect">
            <a:avLst/>
          </a:prstGeom>
          <a:noFill/>
        </p:spPr>
        <p:txBody>
          <a:bodyPr wrap="square" rtlCol="0">
            <a:spAutoFit/>
          </a:bodyPr>
          <a:lstStyle/>
          <a:p>
            <a:r>
              <a:rPr lang="en-US" sz="3000" b="0">
                <a:solidFill>
                  <a:srgbClr val="FF0000"/>
                </a:solidFill>
                <a:latin typeface="Tahoma" pitchFamily="34" charset="0"/>
                <a:ea typeface="Tahoma" pitchFamily="34" charset="0"/>
                <a:cs typeface="Tahoma" pitchFamily="34" charset="0"/>
              </a:rPr>
              <a:t>Các em làm 10 câu hỏi trắc nghiệm </a:t>
            </a:r>
            <a:r>
              <a:rPr lang="en-US" sz="3000" b="1">
                <a:solidFill>
                  <a:srgbClr val="FF0000"/>
                </a:solidFill>
                <a:latin typeface="Tahoma" pitchFamily="34" charset="0"/>
                <a:ea typeface="Tahoma" pitchFamily="34" charset="0"/>
                <a:cs typeface="Tahoma" pitchFamily="34" charset="0"/>
              </a:rPr>
              <a:t>Online</a:t>
            </a:r>
            <a:r>
              <a:rPr lang="en-US" sz="3000" b="0">
                <a:solidFill>
                  <a:srgbClr val="FF0000"/>
                </a:solidFill>
                <a:latin typeface="Tahoma" pitchFamily="34" charset="0"/>
                <a:ea typeface="Tahoma" pitchFamily="34" charset="0"/>
                <a:cs typeface="Tahoma" pitchFamily="34" charset="0"/>
              </a:rPr>
              <a:t> </a:t>
            </a:r>
            <a:r>
              <a:rPr lang="vi-VN" sz="3000" b="0">
                <a:solidFill>
                  <a:srgbClr val="FF0000"/>
                </a:solidFill>
                <a:latin typeface="Tahoma" pitchFamily="34" charset="0"/>
                <a:ea typeface="Tahoma" pitchFamily="34" charset="0"/>
                <a:cs typeface="Tahoma" pitchFamily="34" charset="0"/>
              </a:rPr>
              <a:t>để</a:t>
            </a:r>
            <a:r>
              <a:rPr lang="en-US" sz="3000" b="0">
                <a:solidFill>
                  <a:srgbClr val="FF0000"/>
                </a:solidFill>
                <a:latin typeface="Tahoma" pitchFamily="34" charset="0"/>
                <a:ea typeface="Tahoma" pitchFamily="34" charset="0"/>
                <a:cs typeface="Tahoma" pitchFamily="34" charset="0"/>
              </a:rPr>
              <a:t> củng cố bài.</a:t>
            </a:r>
          </a:p>
        </p:txBody>
      </p:sp>
      <p:sp>
        <p:nvSpPr>
          <p:cNvPr id="11" name="TextBox 10"/>
          <p:cNvSpPr txBox="1"/>
          <p:nvPr/>
        </p:nvSpPr>
        <p:spPr>
          <a:xfrm>
            <a:off x="228600" y="1460482"/>
            <a:ext cx="11812712" cy="3236142"/>
          </a:xfrm>
          <a:prstGeom prst="rect">
            <a:avLst/>
          </a:prstGeom>
          <a:noFill/>
        </p:spPr>
        <p:txBody>
          <a:bodyPr wrap="square" rtlCol="0">
            <a:spAutoFit/>
          </a:bodyPr>
          <a:lstStyle/>
          <a:p>
            <a:pPr algn="just">
              <a:lnSpc>
                <a:spcPct val="150000"/>
              </a:lnSpc>
            </a:pPr>
            <a:r>
              <a:rPr lang="en-US" sz="2800" b="1">
                <a:solidFill>
                  <a:srgbClr val="C00000"/>
                </a:solidFill>
                <a:latin typeface="Tahoma" pitchFamily="34" charset="0"/>
                <a:ea typeface="Tahoma" pitchFamily="34" charset="0"/>
                <a:cs typeface="Tahoma" pitchFamily="34" charset="0"/>
              </a:rPr>
              <a:t>1.</a:t>
            </a:r>
            <a:r>
              <a:rPr lang="en-US" sz="2800" b="1">
                <a:latin typeface="Tahoma" pitchFamily="34" charset="0"/>
                <a:ea typeface="Tahoma" pitchFamily="34" charset="0"/>
                <a:cs typeface="Tahoma" pitchFamily="34" charset="0"/>
              </a:rPr>
              <a:t> </a:t>
            </a:r>
            <a:r>
              <a:rPr lang="en-US" sz="2800" b="0">
                <a:latin typeface="Tahoma" pitchFamily="34" charset="0"/>
                <a:ea typeface="Tahoma" pitchFamily="34" charset="0"/>
                <a:cs typeface="Tahoma" pitchFamily="34" charset="0"/>
              </a:rPr>
              <a:t>Đ</a:t>
            </a:r>
            <a:r>
              <a:rPr lang="vi-VN" sz="2800" b="0">
                <a:latin typeface="Tahoma" pitchFamily="34" charset="0"/>
                <a:ea typeface="Tahoma" pitchFamily="34" charset="0"/>
                <a:cs typeface="Tahoma" pitchFamily="34" charset="0"/>
              </a:rPr>
              <a:t>ă</a:t>
            </a:r>
            <a:r>
              <a:rPr lang="en-US" sz="2800" b="0">
                <a:latin typeface="Tahoma" pitchFamily="34" charset="0"/>
                <a:ea typeface="Tahoma" pitchFamily="34" charset="0"/>
                <a:cs typeface="Tahoma" pitchFamily="34" charset="0"/>
              </a:rPr>
              <a:t>ng nhập vào trang </a:t>
            </a:r>
            <a:r>
              <a:rPr lang="en-US" sz="2800" b="1">
                <a:latin typeface="Tahoma" pitchFamily="34" charset="0"/>
                <a:ea typeface="Tahoma" pitchFamily="34" charset="0"/>
                <a:cs typeface="Tahoma" pitchFamily="34" charset="0"/>
              </a:rPr>
              <a:t>thaycai.net</a:t>
            </a:r>
          </a:p>
          <a:p>
            <a:pPr algn="just">
              <a:lnSpc>
                <a:spcPct val="150000"/>
              </a:lnSpc>
            </a:pPr>
            <a:r>
              <a:rPr lang="en-US" sz="2800" b="1">
                <a:solidFill>
                  <a:srgbClr val="C00000"/>
                </a:solidFill>
                <a:latin typeface="Tahoma" pitchFamily="34" charset="0"/>
                <a:ea typeface="Tahoma" pitchFamily="34" charset="0"/>
                <a:cs typeface="Tahoma" pitchFamily="34" charset="0"/>
              </a:rPr>
              <a:t>2. </a:t>
            </a:r>
            <a:r>
              <a:rPr lang="en-US" sz="2800" b="0">
                <a:latin typeface="Tahoma" pitchFamily="34" charset="0"/>
                <a:ea typeface="Tahoma" pitchFamily="34" charset="0"/>
                <a:cs typeface="Tahoma" pitchFamily="34" charset="0"/>
              </a:rPr>
              <a:t>Nháy chọn </a:t>
            </a:r>
            <a:r>
              <a:rPr lang="en-US" sz="2800" b="1">
                <a:latin typeface="Tahoma" pitchFamily="34" charset="0"/>
                <a:ea typeface="Tahoma" pitchFamily="34" charset="0"/>
                <a:cs typeface="Tahoma" pitchFamily="34" charset="0"/>
              </a:rPr>
              <a:t>Tin học 11</a:t>
            </a:r>
          </a:p>
          <a:p>
            <a:pPr marL="452438" indent="-452438" algn="just">
              <a:lnSpc>
                <a:spcPct val="150000"/>
              </a:lnSpc>
            </a:pPr>
            <a:r>
              <a:rPr lang="en-US" sz="2800" b="1">
                <a:solidFill>
                  <a:srgbClr val="C00000"/>
                </a:solidFill>
                <a:latin typeface="Tahoma" pitchFamily="34" charset="0"/>
                <a:ea typeface="Tahoma" pitchFamily="34" charset="0"/>
                <a:cs typeface="Tahoma" pitchFamily="34" charset="0"/>
              </a:rPr>
              <a:t>3. </a:t>
            </a:r>
            <a:r>
              <a:rPr lang="en-US" sz="2800" b="0">
                <a:latin typeface="Tahoma" pitchFamily="34" charset="0"/>
                <a:ea typeface="Tahoma" pitchFamily="34" charset="0"/>
                <a:cs typeface="Tahoma" pitchFamily="34" charset="0"/>
              </a:rPr>
              <a:t>Nháy chuột vào</a:t>
            </a:r>
            <a:r>
              <a:rPr lang="en-US" sz="2800">
                <a:latin typeface="Tahoma" pitchFamily="34" charset="0"/>
                <a:ea typeface="Tahoma" pitchFamily="34" charset="0"/>
                <a:cs typeface="Tahoma" pitchFamily="34" charset="0"/>
              </a:rPr>
              <a:t> </a:t>
            </a:r>
            <a:r>
              <a:rPr lang="vi-VN" sz="2800" b="1">
                <a:latin typeface="Tahoma" panose="020B0604030504040204" pitchFamily="34" charset="0"/>
                <a:ea typeface="Tahoma" panose="020B0604030504040204" pitchFamily="34" charset="0"/>
                <a:cs typeface="Tahoma" panose="020B0604030504040204" pitchFamily="34" charset="0"/>
              </a:rPr>
              <a:t>4. Trắc nghiệm tin học 11 - sách Kết nối tri thức</a:t>
            </a:r>
            <a:endParaRPr lang="en-US" sz="2800" b="1">
              <a:latin typeface="Tahoma" panose="020B0604030504040204" pitchFamily="34" charset="0"/>
              <a:ea typeface="Tahoma" panose="020B0604030504040204" pitchFamily="34" charset="0"/>
              <a:cs typeface="Tahoma" panose="020B0604030504040204" pitchFamily="34" charset="0"/>
            </a:endParaRPr>
          </a:p>
          <a:p>
            <a:pPr marL="452438" indent="-452438" algn="just">
              <a:lnSpc>
                <a:spcPct val="150000"/>
              </a:lnSpc>
            </a:pPr>
            <a:r>
              <a:rPr lang="en-US" sz="2800" b="1">
                <a:solidFill>
                  <a:srgbClr val="C00000"/>
                </a:solidFill>
                <a:latin typeface="Tahoma" pitchFamily="34" charset="0"/>
                <a:ea typeface="Tahoma" pitchFamily="34" charset="0"/>
                <a:cs typeface="Tahoma" pitchFamily="34" charset="0"/>
              </a:rPr>
              <a:t>4. </a:t>
            </a:r>
            <a:r>
              <a:rPr lang="en-US" sz="2800" b="0">
                <a:latin typeface="Tahoma" pitchFamily="34" charset="0"/>
                <a:ea typeface="Tahoma" pitchFamily="34" charset="0"/>
                <a:cs typeface="Tahoma" pitchFamily="34" charset="0"/>
              </a:rPr>
              <a:t>Nháy chuột vào</a:t>
            </a:r>
            <a:r>
              <a:rPr lang="en-US" sz="2800">
                <a:latin typeface="Tahoma" pitchFamily="34" charset="0"/>
                <a:ea typeface="Tahoma" pitchFamily="34" charset="0"/>
                <a:cs typeface="Tahoma" pitchFamily="34" charset="0"/>
              </a:rPr>
              <a:t> </a:t>
            </a:r>
            <a:r>
              <a:rPr lang="vi-VN" sz="2800">
                <a:latin typeface="Tahoma" panose="020B0604030504040204" pitchFamily="34" charset="0"/>
                <a:ea typeface="Tahoma" panose="020B0604030504040204" pitchFamily="34" charset="0"/>
                <a:cs typeface="Tahoma" panose="020B0604030504040204" pitchFamily="34" charset="0"/>
              </a:rPr>
              <a:t>Trắc nghiệm: </a:t>
            </a:r>
            <a:r>
              <a:rPr lang="vi-VN" sz="2800" b="1">
                <a:latin typeface="Tahoma" panose="020B0604030504040204" pitchFamily="34" charset="0"/>
                <a:ea typeface="Tahoma" panose="020B0604030504040204" pitchFamily="34" charset="0"/>
                <a:cs typeface="Tahoma" panose="020B0604030504040204" pitchFamily="34" charset="0"/>
              </a:rPr>
              <a:t>Bài </a:t>
            </a:r>
            <a:r>
              <a:rPr lang="en-US" sz="2800" b="1">
                <a:latin typeface="Tahoma" panose="020B0604030504040204" pitchFamily="34" charset="0"/>
                <a:ea typeface="Tahoma" panose="020B0604030504040204" pitchFamily="34" charset="0"/>
                <a:cs typeface="Tahoma" panose="020B0604030504040204" pitchFamily="34" charset="0"/>
              </a:rPr>
              <a:t>6</a:t>
            </a:r>
            <a:r>
              <a:rPr lang="vi-VN" sz="2800">
                <a:latin typeface="Tahoma" panose="020B0604030504040204" pitchFamily="34" charset="0"/>
                <a:ea typeface="Tahoma" panose="020B0604030504040204" pitchFamily="34" charset="0"/>
                <a:cs typeface="Tahoma" panose="020B0604030504040204" pitchFamily="34" charset="0"/>
              </a:rPr>
              <a:t>-</a:t>
            </a:r>
            <a:r>
              <a:rPr lang="en-US" sz="2800">
                <a:latin typeface="Tahoma" panose="020B0604030504040204" pitchFamily="34" charset="0"/>
                <a:ea typeface="Tahoma" panose="020B0604030504040204" pitchFamily="34" charset="0"/>
                <a:cs typeface="Tahoma" panose="020B0604030504040204" pitchFamily="34" charset="0"/>
              </a:rPr>
              <a:t>Lưu trữ và chia sẻ tệp tin trên Internet</a:t>
            </a:r>
            <a:endParaRPr lang="en-US" sz="2800" b="1" u="sng">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33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ình 6.1 minh họa tính năng cơ bản của một dịch vụ lưu trữ và chia sẻ tệp tin trên internet">
            <a:extLst>
              <a:ext uri="{FF2B5EF4-FFF2-40B4-BE49-F238E27FC236}">
                <a16:creationId xmlns:a16="http://schemas.microsoft.com/office/drawing/2014/main" id="{1C70C1E8-C491-C324-F1A1-7EF5326DCF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0005" y="329821"/>
            <a:ext cx="5737539" cy="5265702"/>
          </a:xfrm>
          <a:prstGeom prst="rect">
            <a:avLst/>
          </a:prstGeom>
          <a:noFill/>
          <a:ln>
            <a:noFill/>
          </a:ln>
        </p:spPr>
      </p:pic>
    </p:spTree>
    <p:extLst>
      <p:ext uri="{BB962C8B-B14F-4D97-AF65-F5344CB8AC3E}">
        <p14:creationId xmlns:p14="http://schemas.microsoft.com/office/powerpoint/2010/main" val="319550102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9DBE8B-DFBA-C607-BA53-8B86A4421D97}"/>
              </a:ext>
            </a:extLst>
          </p:cNvPr>
          <p:cNvSpPr txBox="1"/>
          <p:nvPr/>
        </p:nvSpPr>
        <p:spPr>
          <a:xfrm>
            <a:off x="461913" y="382786"/>
            <a:ext cx="11123629" cy="3323987"/>
          </a:xfrm>
          <a:prstGeom prst="rect">
            <a:avLst/>
          </a:prstGeom>
          <a:noFill/>
        </p:spPr>
        <p:txBody>
          <a:bodyPr wrap="square">
            <a:spAutoFit/>
          </a:bodyPr>
          <a:lstStyle/>
          <a:p>
            <a:pPr algn="just">
              <a:lnSpc>
                <a:spcPct val="150000"/>
              </a:lnSpc>
              <a:tabLst>
                <a:tab pos="252095" algn="l"/>
              </a:tabLst>
            </a:pPr>
            <a:r>
              <a:rPr lang="vi-VN" sz="3500" b="1">
                <a:solidFill>
                  <a:srgbClr val="000000"/>
                </a:solidFill>
                <a:effectLst/>
                <a:latin typeface="Cambria" panose="02040503050406030204" pitchFamily="18" charset="0"/>
                <a:ea typeface="Cambria" panose="02040503050406030204" pitchFamily="18" charset="0"/>
              </a:rPr>
              <a:t>Những tính năng cơ bản:</a:t>
            </a:r>
            <a:endParaRPr lang="vi-VN" sz="3500" b="1">
              <a:effectLst/>
              <a:latin typeface="Cambria" panose="02040503050406030204" pitchFamily="18" charset="0"/>
              <a:ea typeface="Cambria" panose="020405030504060302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Cambria" panose="02040503050406030204" pitchFamily="18" charset="0"/>
              </a:rPr>
              <a:t>	- Tải tệp lên ổ đĩa trực tuyến</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Cambria" panose="02040503050406030204" pitchFamily="18" charset="0"/>
              </a:rPr>
              <a:t>	- Tạo mới và quản lí thư mục, tệp trên ổ đĩa trực tuyến</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Cambria" panose="02040503050406030204" pitchFamily="18" charset="0"/>
              </a:rPr>
              <a:t>	- Chia sẻ thư mục và tệp.</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633627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486EAF-0A6D-484D-6D20-F86D28810D57}"/>
              </a:ext>
            </a:extLst>
          </p:cNvPr>
          <p:cNvSpPr txBox="1"/>
          <p:nvPr/>
        </p:nvSpPr>
        <p:spPr>
          <a:xfrm>
            <a:off x="487052" y="-113124"/>
            <a:ext cx="11217896" cy="5650329"/>
          </a:xfrm>
          <a:prstGeom prst="rect">
            <a:avLst/>
          </a:prstGeom>
          <a:noFill/>
        </p:spPr>
        <p:txBody>
          <a:bodyPr wrap="square">
            <a:spAutoFit/>
          </a:bodyPr>
          <a:lstStyle/>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Dịch vụ lưu trữ và chia sẻ tệp tin trên internet </a:t>
            </a:r>
            <a:r>
              <a:rPr lang="en-US" sz="3500">
                <a:solidFill>
                  <a:srgbClr val="000000"/>
                </a:solidFill>
                <a:effectLst/>
                <a:latin typeface="Cambria" panose="02040503050406030204" pitchFamily="18" charset="0"/>
                <a:ea typeface="Times New Roman" panose="02020603050405020304" pitchFamily="18" charset="0"/>
              </a:rPr>
              <a:t>còn </a:t>
            </a:r>
            <a:r>
              <a:rPr lang="vi-VN" sz="3500">
                <a:solidFill>
                  <a:srgbClr val="000000"/>
                </a:solidFill>
                <a:effectLst/>
                <a:latin typeface="Cambria" panose="02040503050406030204" pitchFamily="18" charset="0"/>
                <a:ea typeface="Times New Roman" panose="02020603050405020304" pitchFamily="18" charset="0"/>
              </a:rPr>
              <a:t>được gọi là "Lưu trữ đám mây" vì nó cho phép người dùng lưu trữ dữ liệu của mình trên các máy chủ được đặt ở các trung tâm dữ liệu trên khắp thế giới. Người dùng có thể truy cập vào dữ liệu của mình từ bất kỳ </a:t>
            </a:r>
            <a:r>
              <a:rPr lang="en-US" sz="3500">
                <a:solidFill>
                  <a:srgbClr val="000000"/>
                </a:solidFill>
                <a:effectLst/>
                <a:latin typeface="Cambria" panose="02040503050406030204" pitchFamily="18" charset="0"/>
                <a:ea typeface="Times New Roman" panose="02020603050405020304" pitchFamily="18" charset="0"/>
              </a:rPr>
              <a:t>nơi nào miễn có</a:t>
            </a:r>
            <a:r>
              <a:rPr lang="vi-VN" sz="3500">
                <a:solidFill>
                  <a:srgbClr val="000000"/>
                </a:solidFill>
                <a:effectLst/>
                <a:latin typeface="Cambria" panose="02040503050406030204" pitchFamily="18" charset="0"/>
                <a:ea typeface="Times New Roman" panose="02020603050405020304" pitchFamily="18" charset="0"/>
              </a:rPr>
              <a:t> kết nối internet, giống như đám mây </a:t>
            </a:r>
            <a:r>
              <a:rPr lang="en-US" sz="3500">
                <a:solidFill>
                  <a:srgbClr val="000000"/>
                </a:solidFill>
                <a:effectLst/>
                <a:latin typeface="Cambria" panose="02040503050406030204" pitchFamily="18" charset="0"/>
                <a:ea typeface="Times New Roman" panose="02020603050405020304" pitchFamily="18" charset="0"/>
              </a:rPr>
              <a:t>trên bầu trời không cần biết </a:t>
            </a:r>
            <a:r>
              <a:rPr lang="vi-VN" sz="3500">
                <a:solidFill>
                  <a:srgbClr val="000000"/>
                </a:solidFill>
                <a:effectLst/>
                <a:latin typeface="Cambria" panose="02040503050406030204" pitchFamily="18" charset="0"/>
                <a:ea typeface="Times New Roman" panose="02020603050405020304" pitchFamily="18" charset="0"/>
              </a:rPr>
              <a:t>nó được lưu trữ ở đâu.</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119476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EE732A-71F5-06B0-5F7D-2F21AF4C08D2}"/>
              </a:ext>
            </a:extLst>
          </p:cNvPr>
          <p:cNvSpPr txBox="1"/>
          <p:nvPr/>
        </p:nvSpPr>
        <p:spPr>
          <a:xfrm>
            <a:off x="524759" y="-113124"/>
            <a:ext cx="11142481" cy="5660717"/>
          </a:xfrm>
          <a:prstGeom prst="rect">
            <a:avLst/>
          </a:prstGeom>
          <a:noFill/>
        </p:spPr>
        <p:txBody>
          <a:bodyPr wrap="square">
            <a:spAutoFit/>
          </a:bodyPr>
          <a:lstStyle/>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Có nhiều nhà cung cấp dịch vụ lưu trữ trực tuyến như: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Google</a:t>
            </a:r>
            <a:r>
              <a:rPr lang="nl-NL" sz="3500">
                <a:effectLst/>
                <a:latin typeface="Cambria" panose="02040503050406030204" pitchFamily="18" charset="0"/>
                <a:ea typeface="Times New Roman" panose="02020603050405020304" pitchFamily="18" charset="0"/>
                <a:cs typeface="Times New Roman" panose="02020603050405020304" pitchFamily="18" charset="0"/>
              </a:rPr>
              <a:t> với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Google Drive</a:t>
            </a: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Microsoft</a:t>
            </a:r>
            <a:r>
              <a:rPr lang="nl-NL" sz="3500">
                <a:effectLst/>
                <a:latin typeface="Cambria" panose="02040503050406030204" pitchFamily="18" charset="0"/>
                <a:ea typeface="Times New Roman" panose="02020603050405020304" pitchFamily="18" charset="0"/>
                <a:cs typeface="Times New Roman" panose="02020603050405020304" pitchFamily="18" charset="0"/>
              </a:rPr>
              <a:t> với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One drive</a:t>
            </a: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Apple</a:t>
            </a:r>
            <a:r>
              <a:rPr lang="nl-NL" sz="3500">
                <a:effectLst/>
                <a:latin typeface="Cambria" panose="02040503050406030204" pitchFamily="18" charset="0"/>
                <a:ea typeface="Times New Roman" panose="02020603050405020304" pitchFamily="18" charset="0"/>
                <a:cs typeface="Times New Roman" panose="02020603050405020304" pitchFamily="18" charset="0"/>
              </a:rPr>
              <a:t> với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iCloud</a:t>
            </a: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Dropbox</a:t>
            </a:r>
            <a:r>
              <a:rPr lang="nl-NL" sz="3500">
                <a:effectLst/>
                <a:latin typeface="Cambria" panose="02040503050406030204" pitchFamily="18" charset="0"/>
                <a:ea typeface="Times New Roman" panose="02020603050405020304" pitchFamily="18" charset="0"/>
                <a:cs typeface="Times New Roman" panose="02020603050405020304" pitchFamily="18" charset="0"/>
              </a:rPr>
              <a:t> với ứng dụng cùng tên. Khi đăng kí sử dụng dịch vụ, người dùng sẽ được cấp một không gian nhớ trực tuyến gọi là “ổ đĩa trực tuyến” để lưu trữ các tệp cũng như thư mục của mình (Hình 6.2) với những tính năng cơ bản sau:</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7809877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D4D6F5-5020-FD0D-451F-0129DEB72B1B}"/>
              </a:ext>
            </a:extLst>
          </p:cNvPr>
          <p:cNvPicPr>
            <a:picLocks noChangeAspect="1"/>
          </p:cNvPicPr>
          <p:nvPr/>
        </p:nvPicPr>
        <p:blipFill>
          <a:blip r:embed="rId2"/>
          <a:stretch>
            <a:fillRect/>
          </a:stretch>
        </p:blipFill>
        <p:spPr>
          <a:xfrm>
            <a:off x="433816" y="288895"/>
            <a:ext cx="11445086" cy="5772540"/>
          </a:xfrm>
          <a:prstGeom prst="rect">
            <a:avLst/>
          </a:prstGeom>
        </p:spPr>
      </p:pic>
    </p:spTree>
    <p:extLst>
      <p:ext uri="{BB962C8B-B14F-4D97-AF65-F5344CB8AC3E}">
        <p14:creationId xmlns:p14="http://schemas.microsoft.com/office/powerpoint/2010/main" val="380995296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1625</Words>
  <Application>Microsoft Office PowerPoint</Application>
  <PresentationFormat>Widescreen</PresentationFormat>
  <Paragraphs>82</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Cambria</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25</cp:revision>
  <dcterms:created xsi:type="dcterms:W3CDTF">2023-08-29T07:01:28Z</dcterms:created>
  <dcterms:modified xsi:type="dcterms:W3CDTF">2024-10-22T10:46:25Z</dcterms:modified>
</cp:coreProperties>
</file>