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02" r:id="rId3"/>
    <p:sldId id="257" r:id="rId4"/>
    <p:sldId id="258" r:id="rId5"/>
    <p:sldId id="259" r:id="rId6"/>
    <p:sldId id="260" r:id="rId7"/>
    <p:sldId id="380" r:id="rId8"/>
    <p:sldId id="381" r:id="rId9"/>
    <p:sldId id="382" r:id="rId10"/>
    <p:sldId id="383" r:id="rId11"/>
    <p:sldId id="263" r:id="rId12"/>
    <p:sldId id="264" r:id="rId13"/>
    <p:sldId id="265" r:id="rId14"/>
    <p:sldId id="266" r:id="rId15"/>
    <p:sldId id="384" r:id="rId16"/>
    <p:sldId id="385" r:id="rId17"/>
    <p:sldId id="386" r:id="rId18"/>
    <p:sldId id="261" r:id="rId19"/>
    <p:sldId id="262" r:id="rId20"/>
    <p:sldId id="387" r:id="rId21"/>
    <p:sldId id="403" r:id="rId22"/>
    <p:sldId id="388" r:id="rId23"/>
    <p:sldId id="389" r:id="rId24"/>
    <p:sldId id="390" r:id="rId25"/>
    <p:sldId id="391" r:id="rId26"/>
    <p:sldId id="392" r:id="rId27"/>
    <p:sldId id="393" r:id="rId28"/>
    <p:sldId id="394" r:id="rId29"/>
    <p:sldId id="404" r:id="rId30"/>
    <p:sldId id="395" r:id="rId31"/>
    <p:sldId id="405" r:id="rId32"/>
    <p:sldId id="396" r:id="rId33"/>
    <p:sldId id="398" r:id="rId34"/>
    <p:sldId id="399" r:id="rId35"/>
    <p:sldId id="400" r:id="rId36"/>
    <p:sldId id="397" r:id="rId37"/>
    <p:sldId id="401" r:id="rId38"/>
    <p:sldId id="317" r:id="rId39"/>
    <p:sldId id="315" r:id="rId40"/>
    <p:sldId id="379"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061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0147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404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6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95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12"/>
          </p:nvPr>
        </p:nvSpPr>
        <p:spPr/>
        <p:txBody>
          <a:bodyPr/>
          <a:lstStyle/>
          <a:p>
            <a:fld id="{022B156B-59AE-415F-B24B-8756D48BB977}" type="slidenum">
              <a:rPr/>
              <a:t>‹#›</a:t>
            </a:fld>
            <a:endParaRPr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4CF99945-0A15-4715-AB6C-F5E56CF20F70}" type="datetimeFigureOut">
              <a:rPr lang="en-US"/>
              <a:t>10/22/2024</a:t>
            </a:fld>
            <a:endParaRPr/>
          </a:p>
        </p:txBody>
      </p:sp>
    </p:spTree>
    <p:extLst>
      <p:ext uri="{BB962C8B-B14F-4D97-AF65-F5344CB8AC3E}">
        <p14:creationId xmlns:p14="http://schemas.microsoft.com/office/powerpoint/2010/main" val="2110197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l="-16000" r="-1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8668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4CA2D23-FCDE-2CAA-2F8F-2FAC0826F7E6}"/>
              </a:ext>
            </a:extLst>
          </p:cNvPr>
          <p:cNvPicPr>
            <a:picLocks noChangeAspect="1"/>
          </p:cNvPicPr>
          <p:nvPr/>
        </p:nvPicPr>
        <p:blipFill>
          <a:blip r:embed="rId2"/>
          <a:stretch>
            <a:fillRect/>
          </a:stretch>
        </p:blipFill>
        <p:spPr>
          <a:xfrm>
            <a:off x="0" y="550970"/>
            <a:ext cx="12191999" cy="2061217"/>
          </a:xfrm>
          <a:prstGeom prst="rect">
            <a:avLst/>
          </a:prstGeom>
        </p:spPr>
      </p:pic>
      <p:pic>
        <p:nvPicPr>
          <p:cNvPr id="2" name="Picture 1"/>
          <p:cNvPicPr>
            <a:picLocks noChangeAspect="1"/>
          </p:cNvPicPr>
          <p:nvPr/>
        </p:nvPicPr>
        <p:blipFill>
          <a:blip r:embed="rId3"/>
          <a:stretch>
            <a:fillRect/>
          </a:stretch>
        </p:blipFill>
        <p:spPr>
          <a:xfrm>
            <a:off x="4262851" y="3164796"/>
            <a:ext cx="3328147" cy="2743200"/>
          </a:xfrm>
          <a:prstGeom prst="rect">
            <a:avLst/>
          </a:prstGeom>
        </p:spPr>
      </p:pic>
    </p:spTree>
    <p:extLst>
      <p:ext uri="{BB962C8B-B14F-4D97-AF65-F5344CB8AC3E}">
        <p14:creationId xmlns:p14="http://schemas.microsoft.com/office/powerpoint/2010/main" val="94752286"/>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75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2000"/>
                                        <p:tgtEl>
                                          <p:spTgt spid="2"/>
                                        </p:tgtEl>
                                      </p:cBhvr>
                                    </p:animEffect>
                                    <p:anim calcmode="lin" valueType="num">
                                      <p:cBhvr>
                                        <p:cTn id="26" dur="2000" fill="hold"/>
                                        <p:tgtEl>
                                          <p:spTgt spid="2"/>
                                        </p:tgtEl>
                                        <p:attrNameLst>
                                          <p:attrName>ppt_w</p:attrName>
                                        </p:attrNameLst>
                                      </p:cBhvr>
                                      <p:tavLst>
                                        <p:tav tm="0" fmla="#ppt_w*sin(2.5*pi*$)">
                                          <p:val>
                                            <p:fltVal val="0"/>
                                          </p:val>
                                        </p:tav>
                                        <p:tav tm="100000">
                                          <p:val>
                                            <p:fltVal val="1"/>
                                          </p:val>
                                        </p:tav>
                                      </p:tavLst>
                                    </p:anim>
                                    <p:anim calcmode="lin" valueType="num">
                                      <p:cBhvr>
                                        <p:cTn id="27"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02B9F5D-134C-040E-2DD8-18E6C12783BF}"/>
              </a:ext>
            </a:extLst>
          </p:cNvPr>
          <p:cNvPicPr>
            <a:picLocks noChangeAspect="1"/>
          </p:cNvPicPr>
          <p:nvPr/>
        </p:nvPicPr>
        <p:blipFill>
          <a:blip r:embed="rId2"/>
          <a:stretch>
            <a:fillRect/>
          </a:stretch>
        </p:blipFill>
        <p:spPr>
          <a:xfrm>
            <a:off x="1773365" y="428625"/>
            <a:ext cx="8407768" cy="5142616"/>
          </a:xfrm>
          <a:prstGeom prst="rect">
            <a:avLst/>
          </a:prstGeom>
        </p:spPr>
      </p:pic>
    </p:spTree>
    <p:extLst>
      <p:ext uri="{BB962C8B-B14F-4D97-AF65-F5344CB8AC3E}">
        <p14:creationId xmlns:p14="http://schemas.microsoft.com/office/powerpoint/2010/main" val="1683574288"/>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E3A806-AC4C-BE98-F16F-23777D61D4B3}"/>
              </a:ext>
            </a:extLst>
          </p:cNvPr>
          <p:cNvSpPr txBox="1"/>
          <p:nvPr/>
        </p:nvSpPr>
        <p:spPr>
          <a:xfrm>
            <a:off x="518474" y="-64372"/>
            <a:ext cx="11142483" cy="5171672"/>
          </a:xfrm>
          <a:prstGeom prst="rect">
            <a:avLst/>
          </a:prstGeom>
          <a:noFill/>
        </p:spPr>
        <p:txBody>
          <a:bodyPr wrap="square">
            <a:spAutoFit/>
          </a:bodyPr>
          <a:lstStyle/>
          <a:p>
            <a:pPr algn="just">
              <a:lnSpc>
                <a:spcPct val="150000"/>
              </a:lnSpc>
              <a:tabLst>
                <a:tab pos="252095" algn="l"/>
              </a:tabLst>
            </a:pPr>
            <a:r>
              <a:rPr lang="nl-NL" sz="3200">
                <a:effectLst/>
                <a:latin typeface="Cambria" panose="02040503050406030204" pitchFamily="18" charset="0"/>
                <a:ea typeface="Cambria" panose="02040503050406030204" pitchFamily="18" charset="0"/>
                <a:cs typeface="Times New Roman" panose="02020603050405020304" pitchFamily="18" charset="0"/>
              </a:rPr>
              <a:t>	- Tăng/giảm tốc độ của chuột: kéo con trượt trên thanh </a:t>
            </a:r>
            <a:r>
              <a:rPr lang="nl-NL" sz="3200" b="1">
                <a:effectLst/>
                <a:latin typeface="Cambria" panose="02040503050406030204" pitchFamily="18" charset="0"/>
                <a:ea typeface="Cambria" panose="02040503050406030204" pitchFamily="18" charset="0"/>
                <a:cs typeface="Times New Roman" panose="02020603050405020304" pitchFamily="18" charset="0"/>
              </a:rPr>
              <a:t>Cursor speed</a:t>
            </a:r>
            <a:r>
              <a:rPr lang="nl-NL" sz="3200">
                <a:effectLst/>
                <a:latin typeface="Cambria" panose="02040503050406030204" pitchFamily="18" charset="0"/>
                <a:ea typeface="Cambria" panose="02040503050406030204" pitchFamily="18" charset="0"/>
                <a:cs typeface="Times New Roman" panose="02020603050405020304" pitchFamily="18" charset="0"/>
              </a:rPr>
              <a:t> sang phải/trái.</a:t>
            </a:r>
            <a:endParaRPr lang="vi-VN" sz="32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200">
                <a:effectLst/>
                <a:latin typeface="Cambria" panose="02040503050406030204" pitchFamily="18" charset="0"/>
                <a:ea typeface="Cambria" panose="02040503050406030204" pitchFamily="18" charset="0"/>
                <a:cs typeface="Times New Roman" panose="02020603050405020304" pitchFamily="18" charset="0"/>
              </a:rPr>
              <a:t>	- Chọn lại nút ưu tiên là phải (</a:t>
            </a:r>
            <a:r>
              <a:rPr lang="nl-NL" sz="3200" b="1">
                <a:effectLst/>
                <a:latin typeface="Cambria" panose="02040503050406030204" pitchFamily="18" charset="0"/>
                <a:ea typeface="Cambria" panose="02040503050406030204" pitchFamily="18" charset="0"/>
                <a:cs typeface="Times New Roman" panose="02020603050405020304" pitchFamily="18" charset="0"/>
              </a:rPr>
              <a:t>right</a:t>
            </a:r>
            <a:r>
              <a:rPr lang="nl-NL" sz="3200">
                <a:effectLst/>
                <a:latin typeface="Cambria" panose="02040503050406030204" pitchFamily="18" charset="0"/>
                <a:ea typeface="Cambria" panose="02040503050406030204" pitchFamily="18" charset="0"/>
                <a:cs typeface="Times New Roman" panose="02020603050405020304" pitchFamily="18" charset="0"/>
              </a:rPr>
              <a:t>) thay vì trái (</a:t>
            </a:r>
            <a:r>
              <a:rPr lang="nl-NL" sz="3200" b="1">
                <a:effectLst/>
                <a:latin typeface="Cambria" panose="02040503050406030204" pitchFamily="18" charset="0"/>
                <a:ea typeface="Cambria" panose="02040503050406030204" pitchFamily="18" charset="0"/>
                <a:cs typeface="Times New Roman" panose="02020603050405020304" pitchFamily="18" charset="0"/>
              </a:rPr>
              <a:t>left</a:t>
            </a:r>
            <a:r>
              <a:rPr lang="nl-NL" sz="3200">
                <a:effectLst/>
                <a:latin typeface="Cambria" panose="02040503050406030204" pitchFamily="18" charset="0"/>
                <a:ea typeface="Cambria" panose="02040503050406030204" pitchFamily="18" charset="0"/>
                <a:cs typeface="Times New Roman" panose="02020603050405020304" pitchFamily="18" charset="0"/>
              </a:rPr>
              <a:t>) dưới vị trí </a:t>
            </a:r>
            <a:r>
              <a:rPr lang="nl-NL" sz="3200" b="1">
                <a:effectLst/>
                <a:latin typeface="Cambria" panose="02040503050406030204" pitchFamily="18" charset="0"/>
                <a:ea typeface="Cambria" panose="02040503050406030204" pitchFamily="18" charset="0"/>
                <a:cs typeface="Times New Roman" panose="02020603050405020304" pitchFamily="18" charset="0"/>
              </a:rPr>
              <a:t>Select your primary button </a:t>
            </a:r>
            <a:r>
              <a:rPr lang="nl-NL" sz="3200">
                <a:effectLst/>
                <a:latin typeface="Cambria" panose="02040503050406030204" pitchFamily="18" charset="0"/>
                <a:ea typeface="Cambria" panose="02040503050406030204" pitchFamily="18" charset="0"/>
                <a:cs typeface="Times New Roman" panose="02020603050405020304" pitchFamily="18" charset="0"/>
              </a:rPr>
              <a:t>cho người thuận tay trái.</a:t>
            </a:r>
            <a:endParaRPr lang="vi-VN" sz="32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200">
                <a:effectLst/>
                <a:latin typeface="Cambria" panose="02040503050406030204" pitchFamily="18" charset="0"/>
                <a:ea typeface="Cambria" panose="02040503050406030204" pitchFamily="18" charset="0"/>
                <a:cs typeface="Times New Roman" panose="02020603050405020304" pitchFamily="18" charset="0"/>
              </a:rPr>
              <a:t>	Ngoài ra còn nhiều tuỳ chỉnh khác như chọn hình dáng của chuột, chọn để lại hay không để lại vết di chuyển trên màn hình của chuột,...</a:t>
            </a:r>
            <a:endParaRPr lang="vi-VN" sz="32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33602994"/>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83AA38-4D00-BB47-E8A9-22871FC92B45}"/>
              </a:ext>
            </a:extLst>
          </p:cNvPr>
          <p:cNvSpPr txBox="1"/>
          <p:nvPr/>
        </p:nvSpPr>
        <p:spPr>
          <a:xfrm>
            <a:off x="975673" y="-105357"/>
            <a:ext cx="10675857" cy="6286336"/>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Cambria" panose="02040503050406030204" pitchFamily="18" charset="0"/>
                <a:cs typeface="Times New Roman" panose="02020603050405020304" pitchFamily="18" charset="0"/>
              </a:rPr>
              <a:t>b) Thiết bị ra</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b="1">
                <a:effectLst/>
                <a:latin typeface="Cambria" panose="02040503050406030204" pitchFamily="18" charset="0"/>
                <a:ea typeface="Cambria" panose="02040503050406030204" pitchFamily="18" charset="0"/>
                <a:cs typeface="Times New Roman" panose="02020603050405020304" pitchFamily="18" charset="0"/>
              </a:rPr>
              <a:t>- </a:t>
            </a:r>
            <a:r>
              <a:rPr lang="nl-NL" sz="3500">
                <a:effectLst/>
                <a:latin typeface="Cambria" panose="02040503050406030204" pitchFamily="18" charset="0"/>
                <a:ea typeface="Cambria" panose="02040503050406030204" pitchFamily="18" charset="0"/>
                <a:cs typeface="Times New Roman" panose="02020603050405020304" pitchFamily="18" charset="0"/>
              </a:rPr>
              <a:t>Màn hình là thiết bị ra phổ biến nhất. Màn hình có các thông số chung sau đây:</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Kích thước.</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Độ phân giải.</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Khả năng thể hiện màu.</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Tần số quét.</a:t>
            </a:r>
            <a:endParaRPr lang="vi-VN" sz="3500">
              <a:effectLst/>
              <a:latin typeface="Cambria" panose="02040503050406030204" pitchFamily="18" charset="0"/>
              <a:ea typeface="Cambria" panose="02040503050406030204" pitchFamily="18" charset="0"/>
            </a:endParaRPr>
          </a:p>
          <a:p>
            <a:r>
              <a:rPr lang="nl-NL" sz="3500">
                <a:effectLst/>
                <a:latin typeface="Cambria" panose="02040503050406030204" pitchFamily="18" charset="0"/>
                <a:ea typeface="Cambria" panose="02040503050406030204" pitchFamily="18" charset="0"/>
                <a:cs typeface="Times New Roman" panose="02020603050405020304" pitchFamily="18" charset="0"/>
              </a:rPr>
              <a:t>	+ Thời gian phản hồi.	</a:t>
            </a:r>
            <a:endParaRPr lang="vi-VN" sz="350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15773486"/>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04C297-83D9-C3ED-F40E-0F6E675B78D5}"/>
              </a:ext>
            </a:extLst>
          </p:cNvPr>
          <p:cNvSpPr txBox="1"/>
          <p:nvPr/>
        </p:nvSpPr>
        <p:spPr>
          <a:xfrm>
            <a:off x="1663833" y="408048"/>
            <a:ext cx="6099142" cy="4032001"/>
          </a:xfrm>
          <a:prstGeom prst="rect">
            <a:avLst/>
          </a:prstGeom>
          <a:noFill/>
        </p:spPr>
        <p:txBody>
          <a:bodyPr wrap="square">
            <a:spAutoFit/>
          </a:bodyPr>
          <a:lstStyle/>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Máy in. Có nhiều loại như:</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Máy in kim.</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Máy in laser.</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Máy in phun.</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Máy in nhiệt.</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04490022"/>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FB87BF-71C6-B1E4-C64A-E00520A0A9AE}"/>
              </a:ext>
            </a:extLst>
          </p:cNvPr>
          <p:cNvSpPr txBox="1"/>
          <p:nvPr/>
        </p:nvSpPr>
        <p:spPr>
          <a:xfrm>
            <a:off x="1088795" y="-120576"/>
            <a:ext cx="8083485" cy="5647828"/>
          </a:xfrm>
          <a:prstGeom prst="rect">
            <a:avLst/>
          </a:prstGeom>
          <a:noFill/>
        </p:spPr>
        <p:txBody>
          <a:bodyPr wrap="square">
            <a:spAutoFit/>
          </a:bodyPr>
          <a:lstStyle/>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Các thông số chung của máy in là:</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Độ phân giải.</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Kích thước giấy.</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Tốc độ in.</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Khả năng in màu.</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Các kết nối với máy tính,...</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Máy chiếu,…</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349960257"/>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85D9706B-02BA-2FC8-E5BA-63D5E372490A}"/>
              </a:ext>
            </a:extLst>
          </p:cNvPr>
          <p:cNvSpPr/>
          <p:nvPr/>
        </p:nvSpPr>
        <p:spPr>
          <a:xfrm>
            <a:off x="584462" y="282804"/>
            <a:ext cx="11085922" cy="5793531"/>
          </a:xfrm>
          <a:prstGeom prst="roundRect">
            <a:avLst>
              <a:gd name="adj" fmla="val 3621"/>
            </a:avLst>
          </a:prstGeom>
          <a:solidFill>
            <a:schemeClr val="accent2">
              <a:lumMod val="20000"/>
              <a:lumOff val="80000"/>
            </a:schemeClr>
          </a:solidFill>
          <a:ln w="28575">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180000" numCol="1" spcCol="0" rtlCol="0" fromWordArt="0" anchor="t" anchorCtr="0" forceAA="0" compatLnSpc="1">
            <a:prstTxWarp prst="textNoShape">
              <a:avLst/>
            </a:prstTxWarp>
            <a:noAutofit/>
          </a:bodyPr>
          <a:lstStyle/>
          <a:p>
            <a:pPr marL="342900" lvl="0" indent="-342900" algn="just">
              <a:lnSpc>
                <a:spcPct val="130000"/>
              </a:lnSpc>
              <a:buFont typeface="Symbol" panose="05050102010706020507" pitchFamily="18" charset="2"/>
              <a:buChar char=""/>
            </a:pPr>
            <a:r>
              <a:rPr lang="nl-NL" sz="3500">
                <a:solidFill>
                  <a:srgbClr val="0070C0"/>
                </a:solidFill>
                <a:effectLst/>
                <a:ea typeface="Calibri" panose="020F0502020204030204" pitchFamily="34" charset="0"/>
              </a:rPr>
              <a:t>Máy tính có thể kết nối được với nhiều thiết bị số, trong đó có các thiết bị vào-ra, thường chỉ làm việc được khi kết nối với máy tính.</a:t>
            </a:r>
            <a:endParaRPr lang="vi-VN" sz="3500">
              <a:effectLst/>
              <a:ea typeface="Calibri" panose="020F0502020204030204" pitchFamily="34" charset="0"/>
            </a:endParaRPr>
          </a:p>
          <a:p>
            <a:pPr marL="342900" lvl="0" indent="-342900" algn="just">
              <a:lnSpc>
                <a:spcPct val="130000"/>
              </a:lnSpc>
              <a:buFont typeface="Symbol" panose="05050102010706020507" pitchFamily="18" charset="2"/>
              <a:buChar char=""/>
            </a:pPr>
            <a:r>
              <a:rPr lang="nl-NL" sz="3500">
                <a:solidFill>
                  <a:srgbClr val="0070C0"/>
                </a:solidFill>
                <a:effectLst/>
                <a:ea typeface="Calibri" panose="020F0502020204030204" pitchFamily="34" charset="0"/>
              </a:rPr>
              <a:t>Mỗi thiết bị vào – ra đều có những thông số đặc trưng riêng. Việc hiểu các thông số này giúp ta lựa chọn thiết bị phù hợp. Trong trường hợp cần thiết có thể phải tuỳ chỉnh chức năng của thiết bị theo nhu cầu sử dụng để đạt hiệu quả tốt hơn.</a:t>
            </a:r>
            <a:endParaRPr lang="vi-VN" sz="3500">
              <a:effectLst/>
              <a:ea typeface="Calibri" panose="020F0502020204030204" pitchFamily="34" charset="0"/>
            </a:endParaRPr>
          </a:p>
        </p:txBody>
      </p:sp>
    </p:spTree>
    <p:extLst>
      <p:ext uri="{BB962C8B-B14F-4D97-AF65-F5344CB8AC3E}">
        <p14:creationId xmlns:p14="http://schemas.microsoft.com/office/powerpoint/2010/main" val="2835074967"/>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4F27DEB-DD40-D0E2-10F4-346479011A73}"/>
              </a:ext>
            </a:extLst>
          </p:cNvPr>
          <p:cNvSpPr txBox="1"/>
          <p:nvPr/>
        </p:nvSpPr>
        <p:spPr>
          <a:xfrm>
            <a:off x="1769291" y="1599044"/>
            <a:ext cx="9921264" cy="1700187"/>
          </a:xfrm>
          <a:prstGeom prst="rect">
            <a:avLst/>
          </a:prstGeom>
          <a:solidFill>
            <a:schemeClr val="accent6">
              <a:lumMod val="40000"/>
              <a:lumOff val="60000"/>
            </a:schemeClr>
          </a:solidFill>
        </p:spPr>
        <p:txBody>
          <a:bodyPr wrap="square" tIns="0" bIns="180000">
            <a:spAutoFit/>
          </a:bodyPr>
          <a:lstStyle/>
          <a:p>
            <a:pPr marR="30480" algn="just">
              <a:lnSpc>
                <a:spcPct val="150000"/>
              </a:lnSpc>
              <a:tabLst>
                <a:tab pos="252095" algn="l"/>
              </a:tabLst>
            </a:pPr>
            <a:r>
              <a:rPr lang="vi-VN" sz="3500" b="1">
                <a:solidFill>
                  <a:srgbClr val="00B050"/>
                </a:solidFill>
                <a:effectLst/>
                <a:latin typeface="Cambria" panose="02040503050406030204" pitchFamily="18" charset="0"/>
                <a:ea typeface="Times New Roman" panose="02020603050405020304" pitchFamily="18" charset="0"/>
              </a:rPr>
              <a:t>Câu hỏi 1 </a:t>
            </a:r>
            <a:r>
              <a:rPr lang="en-US" sz="3500" b="1">
                <a:solidFill>
                  <a:srgbClr val="00B050"/>
                </a:solidFill>
                <a:effectLst/>
                <a:latin typeface="Cambria" panose="02040503050406030204" pitchFamily="18" charset="0"/>
                <a:ea typeface="Times New Roman" panose="02020603050405020304" pitchFamily="18" charset="0"/>
              </a:rPr>
              <a:t>(</a:t>
            </a:r>
            <a:r>
              <a:rPr lang="vi-VN" sz="3500" b="1">
                <a:solidFill>
                  <a:srgbClr val="00B050"/>
                </a:solidFill>
                <a:effectLst/>
                <a:latin typeface="Cambria" panose="02040503050406030204" pitchFamily="18" charset="0"/>
                <a:ea typeface="Times New Roman" panose="02020603050405020304" pitchFamily="18" charset="0"/>
              </a:rPr>
              <a:t>trang 29</a:t>
            </a:r>
            <a:r>
              <a:rPr lang="en-US" sz="3500" b="1">
                <a:solidFill>
                  <a:srgbClr val="00B050"/>
                </a:solidFill>
                <a:effectLst/>
                <a:latin typeface="Cambria" panose="02040503050406030204" pitchFamily="18" charset="0"/>
                <a:ea typeface="Times New Roman" panose="02020603050405020304" pitchFamily="18" charset="0"/>
              </a:rPr>
              <a:t>)</a:t>
            </a:r>
            <a:r>
              <a:rPr lang="vi-VN" sz="3500" b="1">
                <a:solidFill>
                  <a:srgbClr val="00B050"/>
                </a:solidFill>
                <a:effectLst/>
                <a:latin typeface="Cambria" panose="02040503050406030204" pitchFamily="18" charset="0"/>
                <a:ea typeface="Times New Roman" panose="02020603050405020304" pitchFamily="18" charset="0"/>
              </a:rPr>
              <a:t>:</a:t>
            </a:r>
            <a:r>
              <a:rPr lang="vi-VN" sz="3500">
                <a:solidFill>
                  <a:srgbClr val="00B05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Nêu và giải thích ý nghĩa các thông số của màn hình.</a:t>
            </a:r>
            <a:endParaRPr lang="vi-VN" sz="3500">
              <a:effectLst/>
              <a:latin typeface="Times New Roman" panose="02020603050405020304" pitchFamily="18" charset="0"/>
              <a:ea typeface="Times New Roman" panose="02020603050405020304" pitchFamily="18" charset="0"/>
            </a:endParaRPr>
          </a:p>
        </p:txBody>
      </p:sp>
      <p:pic>
        <p:nvPicPr>
          <p:cNvPr id="2" name="Picture 1">
            <a:extLst>
              <a:ext uri="{FF2B5EF4-FFF2-40B4-BE49-F238E27FC236}">
                <a16:creationId xmlns:a16="http://schemas.microsoft.com/office/drawing/2014/main" id="{7625B500-222D-D816-93A7-C26A7677BB03}"/>
              </a:ext>
            </a:extLst>
          </p:cNvPr>
          <p:cNvPicPr>
            <a:picLocks noChangeAspect="1"/>
          </p:cNvPicPr>
          <p:nvPr/>
        </p:nvPicPr>
        <p:blipFill>
          <a:blip r:embed="rId2"/>
          <a:stretch>
            <a:fillRect/>
          </a:stretch>
        </p:blipFill>
        <p:spPr>
          <a:xfrm>
            <a:off x="305310" y="152842"/>
            <a:ext cx="1454150" cy="1439545"/>
          </a:xfrm>
          <a:prstGeom prst="rect">
            <a:avLst/>
          </a:prstGeom>
        </p:spPr>
      </p:pic>
    </p:spTree>
    <p:extLst>
      <p:ext uri="{BB962C8B-B14F-4D97-AF65-F5344CB8AC3E}">
        <p14:creationId xmlns:p14="http://schemas.microsoft.com/office/powerpoint/2010/main" val="1170476151"/>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heel(1)">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D3C7C8-3C96-EC0B-A6DD-E683FB6FB3A1}"/>
              </a:ext>
            </a:extLst>
          </p:cNvPr>
          <p:cNvSpPr txBox="1"/>
          <p:nvPr/>
        </p:nvSpPr>
        <p:spPr>
          <a:xfrm>
            <a:off x="546756" y="-34871"/>
            <a:ext cx="11208470" cy="6321089"/>
          </a:xfrm>
          <a:prstGeom prst="rect">
            <a:avLst/>
          </a:prstGeom>
          <a:noFill/>
        </p:spPr>
        <p:txBody>
          <a:bodyPr wrap="square">
            <a:spAutoFit/>
          </a:bodyPr>
          <a:lstStyle/>
          <a:p>
            <a:pPr marR="30480" algn="ctr">
              <a:lnSpc>
                <a:spcPct val="130000"/>
              </a:lnSpc>
              <a:tabLst>
                <a:tab pos="252095" algn="l"/>
              </a:tabLst>
            </a:pPr>
            <a:r>
              <a:rPr lang="en-US" sz="3500" b="1" u="sng">
                <a:solidFill>
                  <a:srgbClr val="00B050"/>
                </a:solidFill>
                <a:effectLst/>
                <a:latin typeface="Cambria" panose="02040503050406030204" pitchFamily="18" charset="0"/>
                <a:ea typeface="Cambria" panose="02040503050406030204" pitchFamily="18" charset="0"/>
              </a:rPr>
              <a:t>Gợi ý trả lời</a:t>
            </a:r>
            <a:r>
              <a:rPr lang="en-US" sz="3500" b="1">
                <a:solidFill>
                  <a:srgbClr val="00B050"/>
                </a:solidFill>
                <a:effectLst/>
                <a:latin typeface="Cambria" panose="02040503050406030204" pitchFamily="18" charset="0"/>
                <a:ea typeface="Cambria" panose="02040503050406030204" pitchFamily="18" charset="0"/>
              </a:rPr>
              <a:t>:</a:t>
            </a:r>
            <a:endParaRPr lang="vi-VN" sz="3500">
              <a:effectLst/>
              <a:latin typeface="Cambria" panose="02040503050406030204" pitchFamily="18" charset="0"/>
              <a:ea typeface="Cambria" panose="02040503050406030204" pitchFamily="18" charset="0"/>
            </a:endParaRPr>
          </a:p>
          <a:p>
            <a:pPr marR="30480" algn="just">
              <a:lnSpc>
                <a:spcPct val="130000"/>
              </a:lnSpc>
              <a:tabLst>
                <a:tab pos="252095" algn="l"/>
              </a:tabLst>
            </a:pPr>
            <a:r>
              <a:rPr lang="en-US" sz="3500" b="1">
                <a:solidFill>
                  <a:srgbClr val="000000"/>
                </a:solidFill>
                <a:effectLst/>
                <a:latin typeface="Cambria" panose="02040503050406030204" pitchFamily="18" charset="0"/>
                <a:ea typeface="Cambria" panose="02040503050406030204" pitchFamily="18" charset="0"/>
              </a:rPr>
              <a:t>Các thông số của màn hình và ý nghĩa của các thông số đó</a:t>
            </a:r>
            <a:r>
              <a:rPr lang="vi-VN" sz="3500" b="1">
                <a:solidFill>
                  <a:srgbClr val="000000"/>
                </a:solidFill>
                <a:effectLst/>
                <a:latin typeface="Cambria" panose="02040503050406030204" pitchFamily="18" charset="0"/>
                <a:ea typeface="Cambria" panose="02040503050406030204" pitchFamily="18" charset="0"/>
              </a:rPr>
              <a:t>:</a:t>
            </a:r>
            <a:endParaRPr lang="vi-VN" sz="3500">
              <a:effectLst/>
              <a:latin typeface="Cambria" panose="02040503050406030204" pitchFamily="18" charset="0"/>
              <a:ea typeface="Cambria" panose="02040503050406030204" pitchFamily="18" charset="0"/>
            </a:endParaRPr>
          </a:p>
          <a:p>
            <a:pPr marR="30480" algn="just">
              <a:lnSpc>
                <a:spcPct val="130000"/>
              </a:lnSpc>
              <a:tabLst>
                <a:tab pos="252095" algn="l"/>
              </a:tabLst>
            </a:pPr>
            <a:r>
              <a:rPr lang="vi-VN" sz="3500" b="1" i="1">
                <a:solidFill>
                  <a:srgbClr val="000000"/>
                </a:solidFill>
                <a:effectLst/>
                <a:latin typeface="Cambria" panose="02040503050406030204" pitchFamily="18" charset="0"/>
                <a:ea typeface="Cambria" panose="02040503050406030204" pitchFamily="18" charset="0"/>
              </a:rPr>
              <a:t>- Kích thước:</a:t>
            </a:r>
            <a:r>
              <a:rPr lang="vi-VN" sz="3500">
                <a:solidFill>
                  <a:srgbClr val="000000"/>
                </a:solidFill>
                <a:effectLst/>
                <a:latin typeface="Cambria" panose="02040503050406030204" pitchFamily="18" charset="0"/>
                <a:ea typeface="Cambria" panose="02040503050406030204" pitchFamily="18" charset="0"/>
              </a:rPr>
              <a:t> được đo bằng độ dài đường chéo màn hình, tính theo inch.</a:t>
            </a:r>
            <a:endParaRPr lang="vi-VN" sz="3500">
              <a:effectLst/>
              <a:latin typeface="Cambria" panose="02040503050406030204" pitchFamily="18" charset="0"/>
              <a:ea typeface="Cambria" panose="02040503050406030204" pitchFamily="18" charset="0"/>
            </a:endParaRPr>
          </a:p>
          <a:p>
            <a:pPr marR="30480" algn="just">
              <a:lnSpc>
                <a:spcPct val="130000"/>
              </a:lnSpc>
              <a:tabLst>
                <a:tab pos="252095" algn="l"/>
              </a:tabLst>
            </a:pPr>
            <a:r>
              <a:rPr lang="vi-VN" sz="3500" b="1" i="1">
                <a:solidFill>
                  <a:srgbClr val="000000"/>
                </a:solidFill>
                <a:effectLst/>
                <a:latin typeface="Cambria" panose="02040503050406030204" pitchFamily="18" charset="0"/>
                <a:ea typeface="Cambria" panose="02040503050406030204" pitchFamily="18" charset="0"/>
              </a:rPr>
              <a:t>- Độ phân</a:t>
            </a:r>
            <a:r>
              <a:rPr lang="en-US" sz="3500" b="1" i="1">
                <a:solidFill>
                  <a:srgbClr val="000000"/>
                </a:solidFill>
                <a:effectLst/>
                <a:latin typeface="Cambria" panose="02040503050406030204" pitchFamily="18" charset="0"/>
                <a:ea typeface="Cambria" panose="02040503050406030204" pitchFamily="18" charset="0"/>
              </a:rPr>
              <a:t> giải</a:t>
            </a:r>
            <a:r>
              <a:rPr lang="vi-VN" sz="3500" b="1" i="1">
                <a:solidFill>
                  <a:srgbClr val="000000"/>
                </a:solidFill>
                <a:effectLst/>
                <a:latin typeface="Cambria" panose="02040503050406030204" pitchFamily="18" charset="0"/>
                <a:ea typeface="Cambria" panose="02040503050406030204" pitchFamily="18" charset="0"/>
              </a:rPr>
              <a:t>:</a:t>
            </a:r>
            <a:r>
              <a:rPr lang="vi-VN" sz="3500">
                <a:solidFill>
                  <a:srgbClr val="000000"/>
                </a:solidFill>
                <a:effectLst/>
                <a:latin typeface="Cambria" panose="02040503050406030204" pitchFamily="18" charset="0"/>
                <a:ea typeface="Cambria" panose="02040503050406030204" pitchFamily="18" charset="0"/>
              </a:rPr>
              <a:t> Thể hiện bởi số điểm ảnh </a:t>
            </a:r>
            <a:r>
              <a:rPr lang="en-US" sz="3500">
                <a:solidFill>
                  <a:srgbClr val="000000"/>
                </a:solidFill>
                <a:effectLst/>
                <a:latin typeface="Cambria" panose="02040503050406030204" pitchFamily="18" charset="0"/>
                <a:ea typeface="Cambria" panose="02040503050406030204" pitchFamily="18" charset="0"/>
              </a:rPr>
              <a:t>theo</a:t>
            </a:r>
            <a:r>
              <a:rPr lang="vi-VN" sz="3500">
                <a:solidFill>
                  <a:srgbClr val="000000"/>
                </a:solidFill>
                <a:effectLst/>
                <a:latin typeface="Cambria" panose="02040503050406030204" pitchFamily="18" charset="0"/>
                <a:ea typeface="Cambria" panose="02040503050406030204" pitchFamily="18" charset="0"/>
              </a:rPr>
              <a:t> chiều ngang và </a:t>
            </a:r>
            <a:r>
              <a:rPr lang="en-US" sz="3500">
                <a:solidFill>
                  <a:srgbClr val="000000"/>
                </a:solidFill>
                <a:effectLst/>
                <a:latin typeface="Cambria" panose="02040503050406030204" pitchFamily="18" charset="0"/>
                <a:ea typeface="Cambria" panose="02040503050406030204" pitchFamily="18" charset="0"/>
              </a:rPr>
              <a:t>chiều</a:t>
            </a:r>
            <a:r>
              <a:rPr lang="vi-VN" sz="3500">
                <a:solidFill>
                  <a:srgbClr val="000000"/>
                </a:solidFill>
                <a:effectLst/>
                <a:latin typeface="Cambria" panose="02040503050406030204" pitchFamily="18" charset="0"/>
                <a:ea typeface="Cambria" panose="02040503050406030204" pitchFamily="18" charset="0"/>
              </a:rPr>
              <a:t> dọc của màn hình. Ví dụ độ phân giải VGA: 640 </a:t>
            </a:r>
            <a:r>
              <a:rPr lang="en-US" sz="3500">
                <a:solidFill>
                  <a:srgbClr val="000000"/>
                </a:solidFill>
                <a:effectLst/>
                <a:latin typeface="Cambria" panose="02040503050406030204" pitchFamily="18" charset="0"/>
                <a:ea typeface="Cambria" panose="02040503050406030204" pitchFamily="18" charset="0"/>
              </a:rPr>
              <a:t>x</a:t>
            </a:r>
            <a:r>
              <a:rPr lang="vi-VN" sz="3500">
                <a:solidFill>
                  <a:srgbClr val="000000"/>
                </a:solidFill>
                <a:effectLst/>
                <a:latin typeface="Cambria" panose="02040503050406030204" pitchFamily="18" charset="0"/>
                <a:ea typeface="Cambria" panose="02040503050406030204" pitchFamily="18" charset="0"/>
              </a:rPr>
              <a:t> 480 pixel, độ phân giải Full HD: 1920 x 1080 pixel.</a:t>
            </a:r>
            <a:endParaRPr lang="vi-VN" sz="3500">
              <a:effectLst/>
              <a:latin typeface="Cambria" panose="02040503050406030204" pitchFamily="18" charset="0"/>
              <a:ea typeface="Cambria" panose="02040503050406030204" pitchFamily="18" charset="0"/>
            </a:endParaRPr>
          </a:p>
          <a:p>
            <a:pPr marL="30480" marR="30480" algn="just">
              <a:lnSpc>
                <a:spcPct val="13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Số điểm ảnh cảng lớn thì màn hình càng nét.</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31588960"/>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D933F8-CDE4-E030-E079-D6BF8DB60AC5}"/>
              </a:ext>
            </a:extLst>
          </p:cNvPr>
          <p:cNvSpPr txBox="1"/>
          <p:nvPr/>
        </p:nvSpPr>
        <p:spPr>
          <a:xfrm>
            <a:off x="565608" y="-42858"/>
            <a:ext cx="11104775" cy="6321089"/>
          </a:xfrm>
          <a:prstGeom prst="rect">
            <a:avLst/>
          </a:prstGeom>
          <a:noFill/>
        </p:spPr>
        <p:txBody>
          <a:bodyPr wrap="square">
            <a:spAutoFit/>
          </a:bodyPr>
          <a:lstStyle/>
          <a:p>
            <a:pPr marR="30480" algn="just">
              <a:lnSpc>
                <a:spcPct val="130000"/>
              </a:lnSpc>
              <a:tabLst>
                <a:tab pos="252095" algn="l"/>
              </a:tabLst>
            </a:pPr>
            <a:r>
              <a:rPr lang="vi-VN" sz="3500" b="1" i="1">
                <a:solidFill>
                  <a:srgbClr val="000000"/>
                </a:solidFill>
                <a:effectLst/>
                <a:latin typeface="Cambria" panose="02040503050406030204" pitchFamily="18" charset="0"/>
                <a:ea typeface="Cambria" panose="02040503050406030204" pitchFamily="18" charset="0"/>
              </a:rPr>
              <a:t>- Khả năng thể hiện màu:</a:t>
            </a:r>
            <a:r>
              <a:rPr lang="vi-VN" sz="3500">
                <a:solidFill>
                  <a:srgbClr val="000000"/>
                </a:solidFill>
                <a:effectLst/>
                <a:latin typeface="Cambria" panose="02040503050406030204" pitchFamily="18" charset="0"/>
                <a:ea typeface="Cambria" panose="02040503050406030204" pitchFamily="18" charset="0"/>
              </a:rPr>
              <a:t> Loại đơn sắc (monochrome) chỉ có hai màu</a:t>
            </a:r>
            <a:r>
              <a:rPr lang="en-US" sz="3500">
                <a:solidFill>
                  <a:srgbClr val="000000"/>
                </a:solidFill>
                <a:effectLst/>
                <a:latin typeface="Cambria" panose="02040503050406030204" pitchFamily="18" charset="0"/>
                <a:ea typeface="Cambria" panose="02040503050406030204" pitchFamily="18" charset="0"/>
              </a:rPr>
              <a:t>, l</a:t>
            </a:r>
            <a:r>
              <a:rPr lang="vi-VN" sz="3500">
                <a:solidFill>
                  <a:srgbClr val="000000"/>
                </a:solidFill>
                <a:effectLst/>
                <a:latin typeface="Cambria" panose="02040503050406030204" pitchFamily="18" charset="0"/>
                <a:ea typeface="Cambria" panose="02040503050406030204" pitchFamily="18" charset="0"/>
              </a:rPr>
              <a:t>oại màu 24 bit có thể thể hiện được khoảng 16.7 triệu sắc màu khác nhau.</a:t>
            </a:r>
            <a:endParaRPr lang="vi-VN" sz="3500">
              <a:effectLst/>
              <a:latin typeface="Cambria" panose="02040503050406030204" pitchFamily="18" charset="0"/>
              <a:ea typeface="Cambria" panose="02040503050406030204" pitchFamily="18" charset="0"/>
            </a:endParaRPr>
          </a:p>
          <a:p>
            <a:pPr marR="30480" algn="just">
              <a:lnSpc>
                <a:spcPct val="130000"/>
              </a:lnSpc>
              <a:tabLst>
                <a:tab pos="252095" algn="l"/>
              </a:tabLst>
            </a:pPr>
            <a:r>
              <a:rPr lang="vi-VN" sz="3500" b="1" i="1">
                <a:solidFill>
                  <a:srgbClr val="000000"/>
                </a:solidFill>
                <a:effectLst/>
                <a:latin typeface="Cambria" panose="02040503050406030204" pitchFamily="18" charset="0"/>
                <a:ea typeface="Cambria" panose="02040503050406030204" pitchFamily="18" charset="0"/>
              </a:rPr>
              <a:t>- Tần số quét:</a:t>
            </a:r>
            <a:r>
              <a:rPr lang="vi-VN" sz="3500">
                <a:solidFill>
                  <a:srgbClr val="000000"/>
                </a:solidFill>
                <a:effectLst/>
                <a:latin typeface="Cambria" panose="02040503050406030204" pitchFamily="18" charset="0"/>
                <a:ea typeface="Cambria" panose="02040503050406030204" pitchFamily="18" charset="0"/>
              </a:rPr>
              <a:t> Hình ảnh trên màn hình được tạo lại liên tục. Tần số quét là số lần hiển thị lại hình ảnh trong một giây. Khi tần số quét cao, thời g</a:t>
            </a:r>
            <a:r>
              <a:rPr lang="en-US" sz="3500">
                <a:solidFill>
                  <a:srgbClr val="000000"/>
                </a:solidFill>
                <a:effectLst/>
                <a:latin typeface="Cambria" panose="02040503050406030204" pitchFamily="18" charset="0"/>
                <a:ea typeface="Cambria" panose="02040503050406030204" pitchFamily="18" charset="0"/>
              </a:rPr>
              <a:t>i</a:t>
            </a:r>
            <a:r>
              <a:rPr lang="vi-VN" sz="3500">
                <a:solidFill>
                  <a:srgbClr val="000000"/>
                </a:solidFill>
                <a:effectLst/>
                <a:latin typeface="Cambria" panose="02040503050406030204" pitchFamily="18" charset="0"/>
                <a:ea typeface="Cambria" panose="02040503050406030204" pitchFamily="18" charset="0"/>
              </a:rPr>
              <a:t>an tái hiện hình ảnh ngắn hơn thời gian lưu ảnh trên võng mạc. Ảnh sẽ không bị giật, đỡ mỏi mắt. Tần số quét thưởng là 50 Hz. 60 Hz, 75 Hz hay 100 Hz.</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1215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5517C4-12DB-E12F-E0E2-AA2CC56C73C2}"/>
              </a:ext>
            </a:extLst>
          </p:cNvPr>
          <p:cNvSpPr txBox="1"/>
          <p:nvPr/>
        </p:nvSpPr>
        <p:spPr>
          <a:xfrm>
            <a:off x="509048" y="-99059"/>
            <a:ext cx="11151908" cy="5647828"/>
          </a:xfrm>
          <a:prstGeom prst="rect">
            <a:avLst/>
          </a:prstGeom>
          <a:noFill/>
        </p:spPr>
        <p:txBody>
          <a:bodyPr wrap="square">
            <a:spAutoFit/>
          </a:bodyPr>
          <a:lstStyle/>
          <a:p>
            <a:pPr marR="30480" algn="just">
              <a:lnSpc>
                <a:spcPct val="150000"/>
              </a:lnSpc>
              <a:tabLst>
                <a:tab pos="252095" algn="l"/>
              </a:tabLst>
            </a:pPr>
            <a:r>
              <a:rPr lang="vi-VN" sz="3500" b="1" i="1">
                <a:solidFill>
                  <a:srgbClr val="000000"/>
                </a:solidFill>
                <a:effectLst/>
                <a:latin typeface="Cambria" panose="02040503050406030204" pitchFamily="18" charset="0"/>
                <a:ea typeface="Cambria" panose="02040503050406030204" pitchFamily="18" charset="0"/>
              </a:rPr>
              <a:t>- Thời gian phản hồi</a:t>
            </a:r>
            <a:r>
              <a:rPr lang="en-US" sz="3500" b="1" i="1">
                <a:solidFill>
                  <a:srgbClr val="000000"/>
                </a:solidFill>
                <a:effectLst/>
                <a:latin typeface="Cambria" panose="02040503050406030204" pitchFamily="18" charset="0"/>
                <a:ea typeface="Cambria" panose="02040503050406030204" pitchFamily="18" charset="0"/>
              </a:rPr>
              <a:t>:</a:t>
            </a:r>
            <a:r>
              <a:rPr lang="en-US" sz="3500">
                <a:solidFill>
                  <a:srgbClr val="000000"/>
                </a:solidFill>
                <a:effectLst/>
                <a:latin typeface="Cambria" panose="02040503050406030204" pitchFamily="18" charset="0"/>
                <a:ea typeface="Cambria" panose="02040503050406030204" pitchFamily="18" charset="0"/>
              </a:rPr>
              <a:t> là </a:t>
            </a:r>
            <a:r>
              <a:rPr lang="vi-VN" sz="3500">
                <a:solidFill>
                  <a:srgbClr val="000000"/>
                </a:solidFill>
                <a:effectLst/>
                <a:latin typeface="Cambria" panose="02040503050406030204" pitchFamily="18" charset="0"/>
                <a:ea typeface="Cambria" panose="02040503050406030204" pitchFamily="18" charset="0"/>
              </a:rPr>
              <a:t>khoảng thời gian </a:t>
            </a:r>
            <a:r>
              <a:rPr lang="en-US" sz="3500">
                <a:solidFill>
                  <a:srgbClr val="000000"/>
                </a:solidFill>
                <a:effectLst/>
                <a:latin typeface="Cambria" panose="02040503050406030204" pitchFamily="18" charset="0"/>
                <a:ea typeface="Cambria" panose="02040503050406030204" pitchFamily="18" charset="0"/>
              </a:rPr>
              <a:t>cần</a:t>
            </a:r>
            <a:r>
              <a:rPr lang="vi-VN" sz="3500">
                <a:solidFill>
                  <a:srgbClr val="000000"/>
                </a:solidFill>
                <a:effectLst/>
                <a:latin typeface="Cambria" panose="02040503050406030204" pitchFamily="18" charset="0"/>
                <a:ea typeface="Cambria" panose="02040503050406030204" pitchFamily="18" charset="0"/>
              </a:rPr>
              <a:t> thiết </a:t>
            </a:r>
            <a:r>
              <a:rPr lang="en-US" sz="3500">
                <a:solidFill>
                  <a:srgbClr val="000000"/>
                </a:solidFill>
                <a:latin typeface="Cambria" panose="02040503050406030204" pitchFamily="18" charset="0"/>
                <a:ea typeface="Cambria" panose="02040503050406030204" pitchFamily="18" charset="0"/>
              </a:rPr>
              <a:t>để</a:t>
            </a:r>
            <a:r>
              <a:rPr lang="vi-VN" sz="3500">
                <a:solidFill>
                  <a:srgbClr val="000000"/>
                </a:solidFill>
                <a:effectLst/>
                <a:latin typeface="Cambria" panose="02040503050406030204" pitchFamily="18" charset="0"/>
                <a:ea typeface="Cambria" panose="02040503050406030204" pitchFamily="18" charset="0"/>
              </a:rPr>
              <a:t> có thể đổi màu một điểm ảnh. Những màn </a:t>
            </a:r>
            <a:r>
              <a:rPr lang="en-US" sz="3500">
                <a:solidFill>
                  <a:srgbClr val="000000"/>
                </a:solidFill>
                <a:effectLst/>
                <a:latin typeface="Cambria" panose="02040503050406030204" pitchFamily="18" charset="0"/>
                <a:ea typeface="Cambria" panose="02040503050406030204" pitchFamily="18" charset="0"/>
              </a:rPr>
              <a:t>hình</a:t>
            </a:r>
            <a:r>
              <a:rPr lang="vi-VN" sz="3500">
                <a:solidFill>
                  <a:srgbClr val="000000"/>
                </a:solidFill>
                <a:effectLst/>
                <a:latin typeface="Cambria" panose="02040503050406030204" pitchFamily="18" charset="0"/>
                <a:ea typeface="Cambria" panose="02040503050406030204" pitchFamily="18" charset="0"/>
              </a:rPr>
              <a:t> có chất lượng tốt có thể có thời gian phản hỏi là 1 m</a:t>
            </a:r>
            <a:r>
              <a:rPr lang="en-US" sz="3500">
                <a:solidFill>
                  <a:srgbClr val="000000"/>
                </a:solidFill>
                <a:effectLst/>
                <a:latin typeface="Cambria" panose="02040503050406030204" pitchFamily="18" charset="0"/>
                <a:ea typeface="Cambria" panose="02040503050406030204" pitchFamily="18" charset="0"/>
              </a:rPr>
              <a:t>s</a:t>
            </a:r>
            <a:r>
              <a:rPr lang="vi-VN" sz="3500">
                <a:solidFill>
                  <a:srgbClr val="000000"/>
                </a:solidFill>
                <a:effectLst/>
                <a:latin typeface="Cambria" panose="02040503050406030204" pitchFamily="18" charset="0"/>
                <a:ea typeface="Cambria" panose="02040503050406030204" pitchFamily="18" charset="0"/>
              </a:rPr>
              <a:t>.</a:t>
            </a:r>
            <a:endParaRPr lang="vi-VN" sz="3500">
              <a:effectLst/>
              <a:latin typeface="Cambria" panose="02040503050406030204" pitchFamily="18" charset="0"/>
              <a:ea typeface="Cambria" panose="02040503050406030204" pitchFamily="18" charset="0"/>
            </a:endParaRPr>
          </a:p>
          <a:p>
            <a:pPr marL="30480" marR="30480" algn="just">
              <a:lnSpc>
                <a:spcPct val="150000"/>
              </a:lnSpc>
              <a:tabLst>
                <a:tab pos="252095" algn="l"/>
              </a:tabLst>
            </a:pPr>
            <a:r>
              <a:rPr lang="en-US" sz="3500">
                <a:solidFill>
                  <a:srgbClr val="000000"/>
                </a:solidFill>
                <a:effectLst/>
                <a:latin typeface="Cambria" panose="02040503050406030204" pitchFamily="18" charset="0"/>
                <a:ea typeface="Cambria" panose="02040503050406030204" pitchFamily="18" charset="0"/>
              </a:rPr>
              <a:t>	</a:t>
            </a:r>
            <a:r>
              <a:rPr lang="vi-VN" sz="3500">
                <a:solidFill>
                  <a:srgbClr val="000000"/>
                </a:solidFill>
                <a:effectLst/>
                <a:latin typeface="Cambria" panose="02040503050406030204" pitchFamily="18" charset="0"/>
                <a:ea typeface="Cambria" panose="02040503050406030204" pitchFamily="18" charset="0"/>
              </a:rPr>
              <a:t>Có thể </a:t>
            </a:r>
            <a:r>
              <a:rPr lang="en-US" sz="3500">
                <a:solidFill>
                  <a:srgbClr val="000000"/>
                </a:solidFill>
                <a:effectLst/>
                <a:latin typeface="Cambria" panose="02040503050406030204" pitchFamily="18" charset="0"/>
                <a:ea typeface="Cambria" panose="02040503050406030204" pitchFamily="18" charset="0"/>
              </a:rPr>
              <a:t>tuỳ</a:t>
            </a:r>
            <a:r>
              <a:rPr lang="vi-VN" sz="3500">
                <a:solidFill>
                  <a:srgbClr val="000000"/>
                </a:solidFill>
                <a:effectLst/>
                <a:latin typeface="Cambria" panose="02040503050406030204" pitchFamily="18" charset="0"/>
                <a:ea typeface="Cambria" panose="02040503050406030204" pitchFamily="18" charset="0"/>
              </a:rPr>
              <a:t> chỉnh màn hình, chủ yếu là độ sáng. Đối với màn hình rời, việc tuỳ chỉnh thực hiện qua các nút trên màn hình. Đối với máy tính xách tay, có thể chỉnh trên </a:t>
            </a:r>
            <a:r>
              <a:rPr lang="en-US" sz="3500">
                <a:solidFill>
                  <a:srgbClr val="000000"/>
                </a:solidFill>
                <a:effectLst/>
                <a:latin typeface="Cambria" panose="02040503050406030204" pitchFamily="18" charset="0"/>
                <a:ea typeface="Cambria" panose="02040503050406030204" pitchFamily="18" charset="0"/>
              </a:rPr>
              <a:t>bàn</a:t>
            </a:r>
            <a:r>
              <a:rPr lang="vi-VN" sz="3500">
                <a:solidFill>
                  <a:srgbClr val="000000"/>
                </a:solidFill>
                <a:effectLst/>
                <a:latin typeface="Cambria" panose="02040503050406030204" pitchFamily="18" charset="0"/>
                <a:ea typeface="Cambria" panose="02040503050406030204" pitchFamily="18" charset="0"/>
              </a:rPr>
              <a:t> phím, </a:t>
            </a:r>
            <a:r>
              <a:rPr lang="en-US" sz="3500">
                <a:solidFill>
                  <a:srgbClr val="000000"/>
                </a:solidFill>
                <a:effectLst/>
                <a:latin typeface="Cambria" panose="02040503050406030204" pitchFamily="18" charset="0"/>
                <a:ea typeface="Cambria" panose="02040503050406030204" pitchFamily="18" charset="0"/>
              </a:rPr>
              <a:t>ví</a:t>
            </a:r>
            <a:r>
              <a:rPr lang="vi-VN" sz="3500">
                <a:solidFill>
                  <a:srgbClr val="000000"/>
                </a:solidFill>
                <a:effectLst/>
                <a:latin typeface="Cambria" panose="02040503050406030204" pitchFamily="18" charset="0"/>
                <a:ea typeface="Cambria" panose="02040503050406030204" pitchFamily="18" charset="0"/>
              </a:rPr>
              <a:t> dụ phím F11 để giảm sáng và F12 để tăng sáng.</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5844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3">
            <a:extLst>
              <a:ext uri="{FF2B5EF4-FFF2-40B4-BE49-F238E27FC236}">
                <a16:creationId xmlns:a16="http://schemas.microsoft.com/office/drawing/2014/main" id="{66B96D86-C466-F75A-B296-2181C7995C34}"/>
              </a:ext>
            </a:extLst>
          </p:cNvPr>
          <p:cNvSpPr/>
          <p:nvPr/>
        </p:nvSpPr>
        <p:spPr>
          <a:xfrm>
            <a:off x="542915" y="554726"/>
            <a:ext cx="11175319" cy="4699714"/>
          </a:xfrm>
          <a:prstGeom prst="roundRect">
            <a:avLst>
              <a:gd name="adj" fmla="val 7360"/>
            </a:avLst>
          </a:prstGeom>
          <a:solidFill>
            <a:schemeClr val="accent5">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tIns="0" bIns="180000">
            <a:spAutoFit/>
          </a:bodyPr>
          <a:lstStyle/>
          <a:p>
            <a:pPr marL="357188" marR="30480" algn="just">
              <a:lnSpc>
                <a:spcPct val="150000"/>
              </a:lnSpc>
            </a:pPr>
            <a:r>
              <a:rPr lang="vi-VN" sz="3200">
                <a:solidFill>
                  <a:srgbClr val="000000"/>
                </a:solidFill>
                <a:effectLst/>
                <a:latin typeface="Cambria" panose="02040503050406030204" pitchFamily="18" charset="0"/>
                <a:ea typeface="Times New Roman" panose="02020603050405020304" pitchFamily="18" charset="0"/>
              </a:rPr>
              <a:t>Các thiết bị số có khả năng trao đổi dữ liệu với máy tính rất đa dạng. Trong số đó, một số thiết bị không có khả năng xử lí thông tin độc lập, chúng chỉ làm việc khi được kết nối với máy tính. Việc kết nối máy tính với các thiết bị số được thực hiện như thế nào, cần phải tuỳ chỉnh gì khi kết nối chúng với nhau?</a:t>
            </a:r>
            <a:endParaRPr lang="vi-VN" sz="3200">
              <a:effectLst/>
              <a:latin typeface="Times New Roman" panose="02020603050405020304" pitchFamily="18" charset="0"/>
              <a:ea typeface="Times New Roman" panose="02020603050405020304" pitchFamily="18" charset="0"/>
            </a:endParaRPr>
          </a:p>
        </p:txBody>
      </p:sp>
      <p:pic>
        <p:nvPicPr>
          <p:cNvPr id="9" name="Picture 8">
            <a:extLst>
              <a:ext uri="{FF2B5EF4-FFF2-40B4-BE49-F238E27FC236}">
                <a16:creationId xmlns:a16="http://schemas.microsoft.com/office/drawing/2014/main" id="{C654CC55-A2F3-F453-EB54-8494C1BF5FB9}"/>
              </a:ext>
            </a:extLst>
          </p:cNvPr>
          <p:cNvPicPr/>
          <p:nvPr/>
        </p:nvPicPr>
        <p:blipFill>
          <a:blip r:embed="rId2">
            <a:extLst>
              <a:ext uri="{28A0092B-C50C-407E-A947-70E740481C1C}">
                <a14:useLocalDpi xmlns:a14="http://schemas.microsoft.com/office/drawing/2010/main" val="0"/>
              </a:ext>
            </a:extLst>
          </a:blip>
          <a:stretch>
            <a:fillRect/>
          </a:stretch>
        </p:blipFill>
        <p:spPr>
          <a:xfrm>
            <a:off x="200025" y="394752"/>
            <a:ext cx="842622" cy="810664"/>
          </a:xfrm>
          <a:prstGeom prst="rect">
            <a:avLst/>
          </a:prstGeom>
        </p:spPr>
      </p:pic>
    </p:spTree>
    <p:extLst>
      <p:ext uri="{BB962C8B-B14F-4D97-AF65-F5344CB8AC3E}">
        <p14:creationId xmlns:p14="http://schemas.microsoft.com/office/powerpoint/2010/main" val="749814751"/>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heel(1)">
                                      <p:cBhvr>
                                        <p:cTn id="2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C916341-5B0B-7B7B-E7E4-7C883CB6518C}"/>
              </a:ext>
            </a:extLst>
          </p:cNvPr>
          <p:cNvSpPr txBox="1"/>
          <p:nvPr/>
        </p:nvSpPr>
        <p:spPr>
          <a:xfrm>
            <a:off x="1783387" y="1602277"/>
            <a:ext cx="9890126" cy="1654405"/>
          </a:xfrm>
          <a:prstGeom prst="rect">
            <a:avLst/>
          </a:prstGeom>
          <a:solidFill>
            <a:schemeClr val="accent6">
              <a:lumMod val="40000"/>
              <a:lumOff val="60000"/>
            </a:schemeClr>
          </a:solidFill>
        </p:spPr>
        <p:txBody>
          <a:bodyPr wrap="square" tIns="0" bIns="180000">
            <a:spAutoFit/>
          </a:bodyPr>
          <a:lstStyle/>
          <a:p>
            <a:pPr marR="30480" algn="just">
              <a:lnSpc>
                <a:spcPct val="150000"/>
              </a:lnSpc>
              <a:tabLst>
                <a:tab pos="252095" algn="l"/>
              </a:tabLst>
            </a:pPr>
            <a:r>
              <a:rPr lang="vi-VN" sz="3400" b="1">
                <a:solidFill>
                  <a:srgbClr val="00B050"/>
                </a:solidFill>
                <a:effectLst/>
                <a:latin typeface="Cambria" panose="02040503050406030204" pitchFamily="18" charset="0"/>
                <a:ea typeface="Cambria" panose="02040503050406030204" pitchFamily="18" charset="0"/>
              </a:rPr>
              <a:t>Câu hỏi 2 </a:t>
            </a:r>
            <a:r>
              <a:rPr lang="en-US" sz="3400" b="1">
                <a:solidFill>
                  <a:srgbClr val="00B050"/>
                </a:solidFill>
                <a:effectLst/>
                <a:latin typeface="Cambria" panose="02040503050406030204" pitchFamily="18" charset="0"/>
                <a:ea typeface="Cambria" panose="02040503050406030204" pitchFamily="18" charset="0"/>
              </a:rPr>
              <a:t>(</a:t>
            </a:r>
            <a:r>
              <a:rPr lang="vi-VN" sz="3400" b="1">
                <a:solidFill>
                  <a:srgbClr val="00B050"/>
                </a:solidFill>
                <a:effectLst/>
                <a:latin typeface="Cambria" panose="02040503050406030204" pitchFamily="18" charset="0"/>
                <a:ea typeface="Cambria" panose="02040503050406030204" pitchFamily="18" charset="0"/>
              </a:rPr>
              <a:t>trang 29</a:t>
            </a:r>
            <a:r>
              <a:rPr lang="en-US" sz="3400" b="1">
                <a:solidFill>
                  <a:srgbClr val="00B050"/>
                </a:solidFill>
                <a:effectLst/>
                <a:latin typeface="Cambria" panose="02040503050406030204" pitchFamily="18" charset="0"/>
                <a:ea typeface="Cambria" panose="02040503050406030204" pitchFamily="18" charset="0"/>
              </a:rPr>
              <a:t>)</a:t>
            </a:r>
            <a:r>
              <a:rPr lang="vi-VN" sz="3400" b="1">
                <a:solidFill>
                  <a:srgbClr val="00B050"/>
                </a:solidFill>
                <a:effectLst/>
                <a:latin typeface="Cambria" panose="02040503050406030204" pitchFamily="18" charset="0"/>
                <a:ea typeface="Cambria" panose="02040503050406030204" pitchFamily="18" charset="0"/>
              </a:rPr>
              <a:t>:</a:t>
            </a:r>
            <a:r>
              <a:rPr lang="vi-VN" sz="3400">
                <a:solidFill>
                  <a:srgbClr val="00B050"/>
                </a:solidFill>
                <a:effectLst/>
                <a:latin typeface="Cambria" panose="02040503050406030204" pitchFamily="18" charset="0"/>
                <a:ea typeface="Cambria" panose="02040503050406030204" pitchFamily="18" charset="0"/>
              </a:rPr>
              <a:t> </a:t>
            </a:r>
            <a:r>
              <a:rPr lang="vi-VN" sz="3400">
                <a:solidFill>
                  <a:srgbClr val="000000"/>
                </a:solidFill>
                <a:effectLst/>
                <a:latin typeface="Cambria" panose="02040503050406030204" pitchFamily="18" charset="0"/>
                <a:ea typeface="Cambria" panose="02040503050406030204" pitchFamily="18" charset="0"/>
              </a:rPr>
              <a:t>Nêu và giải thích các thông số máy in?</a:t>
            </a:r>
            <a:endParaRPr lang="vi-VN" sz="3400">
              <a:effectLst/>
              <a:latin typeface="Cambria" panose="02040503050406030204" pitchFamily="18" charset="0"/>
              <a:ea typeface="Cambria" panose="02040503050406030204" pitchFamily="18" charset="0"/>
            </a:endParaRPr>
          </a:p>
        </p:txBody>
      </p:sp>
      <p:pic>
        <p:nvPicPr>
          <p:cNvPr id="2" name="Picture 1">
            <a:extLst>
              <a:ext uri="{FF2B5EF4-FFF2-40B4-BE49-F238E27FC236}">
                <a16:creationId xmlns:a16="http://schemas.microsoft.com/office/drawing/2014/main" id="{6EF5C0C1-555B-C7ED-E0F6-AA6005EB863C}"/>
              </a:ext>
            </a:extLst>
          </p:cNvPr>
          <p:cNvPicPr>
            <a:picLocks noChangeAspect="1"/>
          </p:cNvPicPr>
          <p:nvPr/>
        </p:nvPicPr>
        <p:blipFill>
          <a:blip r:embed="rId2"/>
          <a:stretch>
            <a:fillRect/>
          </a:stretch>
        </p:blipFill>
        <p:spPr>
          <a:xfrm>
            <a:off x="319405" y="159067"/>
            <a:ext cx="1454150" cy="1439545"/>
          </a:xfrm>
          <a:prstGeom prst="rect">
            <a:avLst/>
          </a:prstGeom>
        </p:spPr>
      </p:pic>
    </p:spTree>
    <p:extLst>
      <p:ext uri="{BB962C8B-B14F-4D97-AF65-F5344CB8AC3E}">
        <p14:creationId xmlns:p14="http://schemas.microsoft.com/office/powerpoint/2010/main" val="2485685160"/>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heel(1)">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C916341-5B0B-7B7B-E7E4-7C883CB6518C}"/>
              </a:ext>
            </a:extLst>
          </p:cNvPr>
          <p:cNvSpPr txBox="1"/>
          <p:nvPr/>
        </p:nvSpPr>
        <p:spPr>
          <a:xfrm>
            <a:off x="537328" y="432238"/>
            <a:ext cx="11368726" cy="3919471"/>
          </a:xfrm>
          <a:prstGeom prst="rect">
            <a:avLst/>
          </a:prstGeom>
          <a:noFill/>
        </p:spPr>
        <p:txBody>
          <a:bodyPr wrap="square">
            <a:spAutoFit/>
          </a:bodyPr>
          <a:lstStyle/>
          <a:p>
            <a:pPr marR="30480" algn="ctr">
              <a:lnSpc>
                <a:spcPct val="150000"/>
              </a:lnSpc>
              <a:tabLst>
                <a:tab pos="252095" algn="l"/>
              </a:tabLst>
            </a:pPr>
            <a:r>
              <a:rPr lang="en-US" sz="3400" b="1" u="sng">
                <a:solidFill>
                  <a:srgbClr val="00B050"/>
                </a:solidFill>
                <a:effectLst/>
                <a:latin typeface="Cambria" panose="02040503050406030204" pitchFamily="18" charset="0"/>
                <a:ea typeface="Cambria" panose="02040503050406030204" pitchFamily="18" charset="0"/>
              </a:rPr>
              <a:t>Gợi ý trả lời</a:t>
            </a:r>
            <a:r>
              <a:rPr lang="en-US" sz="3400" b="1">
                <a:solidFill>
                  <a:srgbClr val="00B050"/>
                </a:solidFill>
                <a:effectLst/>
                <a:latin typeface="Cambria" panose="02040503050406030204" pitchFamily="18" charset="0"/>
                <a:ea typeface="Cambria" panose="02040503050406030204" pitchFamily="18" charset="0"/>
              </a:rPr>
              <a:t>:</a:t>
            </a:r>
            <a:endParaRPr lang="vi-VN" sz="34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en-US" sz="3400" b="1">
                <a:solidFill>
                  <a:srgbClr val="000000"/>
                </a:solidFill>
                <a:effectLst/>
                <a:latin typeface="Cambria" panose="02040503050406030204" pitchFamily="18" charset="0"/>
                <a:ea typeface="Cambria" panose="02040503050406030204" pitchFamily="18" charset="0"/>
              </a:rPr>
              <a:t>Các thông số máy in và ý nghĩa của các thông số đó:</a:t>
            </a:r>
            <a:endParaRPr lang="vi-VN" sz="34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vi-VN" sz="3400" b="1" i="1">
                <a:solidFill>
                  <a:srgbClr val="000000"/>
                </a:solidFill>
                <a:effectLst/>
                <a:latin typeface="Cambria" panose="02040503050406030204" pitchFamily="18" charset="0"/>
                <a:ea typeface="Cambria" panose="02040503050406030204" pitchFamily="18" charset="0"/>
              </a:rPr>
              <a:t>- Độ phân giải:</a:t>
            </a:r>
            <a:r>
              <a:rPr lang="vi-VN" sz="3400">
                <a:solidFill>
                  <a:srgbClr val="000000"/>
                </a:solidFill>
                <a:effectLst/>
                <a:latin typeface="Cambria" panose="02040503050406030204" pitchFamily="18" charset="0"/>
                <a:ea typeface="Cambria" panose="02040503050406030204" pitchFamily="18" charset="0"/>
              </a:rPr>
              <a:t> </a:t>
            </a:r>
            <a:r>
              <a:rPr lang="en-US" sz="3400">
                <a:solidFill>
                  <a:srgbClr val="000000"/>
                </a:solidFill>
                <a:effectLst/>
                <a:latin typeface="Cambria" panose="02040503050406030204" pitchFamily="18" charset="0"/>
                <a:ea typeface="Cambria" panose="02040503050406030204" pitchFamily="18" charset="0"/>
              </a:rPr>
              <a:t>Tính bằng</a:t>
            </a:r>
            <a:r>
              <a:rPr lang="vi-VN" sz="3400">
                <a:solidFill>
                  <a:srgbClr val="000000"/>
                </a:solidFill>
                <a:effectLst/>
                <a:latin typeface="Cambria" panose="02040503050406030204" pitchFamily="18" charset="0"/>
                <a:ea typeface="Cambria" panose="02040503050406030204" pitchFamily="18" charset="0"/>
              </a:rPr>
              <a:t> dpi (</a:t>
            </a:r>
            <a:r>
              <a:rPr lang="vi-VN" sz="3400" b="1">
                <a:solidFill>
                  <a:srgbClr val="000000"/>
                </a:solidFill>
                <a:effectLst/>
                <a:latin typeface="Cambria" panose="02040503050406030204" pitchFamily="18" charset="0"/>
                <a:ea typeface="Cambria" panose="02040503050406030204" pitchFamily="18" charset="0"/>
              </a:rPr>
              <a:t>dots per inch</a:t>
            </a:r>
            <a:r>
              <a:rPr lang="en-US" sz="3400" b="1">
                <a:solidFill>
                  <a:srgbClr val="000000"/>
                </a:solidFill>
                <a:effectLst/>
                <a:latin typeface="Cambria" panose="02040503050406030204" pitchFamily="18" charset="0"/>
                <a:ea typeface="Cambria" panose="02040503050406030204" pitchFamily="18" charset="0"/>
              </a:rPr>
              <a:t>) </a:t>
            </a:r>
            <a:r>
              <a:rPr lang="en-US" sz="3400">
                <a:solidFill>
                  <a:srgbClr val="000000"/>
                </a:solidFill>
                <a:effectLst/>
                <a:latin typeface="Cambria" panose="02040503050406030204" pitchFamily="18" charset="0"/>
                <a:ea typeface="Cambria" panose="02040503050406030204" pitchFamily="18" charset="0"/>
              </a:rPr>
              <a:t>là số điểm ảnh trên một inch theo cả hai chiều ngang / dọc tương tự như cách tạo ảnh trên màn hình.</a:t>
            </a:r>
            <a:endParaRPr lang="vi-VN" sz="34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21696972"/>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4A796D-580E-F354-61E4-91964D55336D}"/>
              </a:ext>
            </a:extLst>
          </p:cNvPr>
          <p:cNvSpPr txBox="1"/>
          <p:nvPr/>
        </p:nvSpPr>
        <p:spPr>
          <a:xfrm>
            <a:off x="546755" y="-117556"/>
            <a:ext cx="11142482" cy="4839915"/>
          </a:xfrm>
          <a:prstGeom prst="rect">
            <a:avLst/>
          </a:prstGeom>
          <a:noFill/>
        </p:spPr>
        <p:txBody>
          <a:bodyPr wrap="square">
            <a:spAutoFit/>
          </a:bodyPr>
          <a:lstStyle/>
          <a:p>
            <a:pPr marR="30480" algn="just">
              <a:lnSpc>
                <a:spcPct val="150000"/>
              </a:lnSpc>
              <a:tabLst>
                <a:tab pos="252095" algn="l"/>
              </a:tabLst>
            </a:pPr>
            <a:r>
              <a:rPr lang="vi-VN" sz="3500" b="1" i="1">
                <a:solidFill>
                  <a:srgbClr val="000000"/>
                </a:solidFill>
                <a:effectLst/>
                <a:latin typeface="Cambria" panose="02040503050406030204" pitchFamily="18" charset="0"/>
                <a:ea typeface="Cambria" panose="02040503050406030204" pitchFamily="18" charset="0"/>
              </a:rPr>
              <a:t>-Tốc độ in:</a:t>
            </a:r>
            <a:r>
              <a:rPr lang="vi-VN" sz="3500">
                <a:solidFill>
                  <a:srgbClr val="000000"/>
                </a:solidFill>
                <a:effectLst/>
                <a:latin typeface="Cambria" panose="02040503050406030204" pitchFamily="18" charset="0"/>
                <a:ea typeface="Cambria" panose="02040503050406030204" pitchFamily="18" charset="0"/>
              </a:rPr>
              <a:t> Là thời gian mà máy in cần để hoàn thành một bản in. Đơn vị đo là trang/phút (ppm) cho in đen trắng và màu.</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vi-VN" sz="3500" b="1" i="1">
                <a:solidFill>
                  <a:srgbClr val="000000"/>
                </a:solidFill>
                <a:effectLst/>
                <a:latin typeface="Cambria" panose="02040503050406030204" pitchFamily="18" charset="0"/>
                <a:ea typeface="Cambria" panose="02040503050406030204" pitchFamily="18" charset="0"/>
              </a:rPr>
              <a:t>- </a:t>
            </a:r>
            <a:r>
              <a:rPr lang="en-US" sz="3500" b="1" i="1">
                <a:solidFill>
                  <a:srgbClr val="000000"/>
                </a:solidFill>
                <a:effectLst/>
                <a:latin typeface="Cambria" panose="02040503050406030204" pitchFamily="18" charset="0"/>
                <a:ea typeface="Cambria" panose="02040503050406030204" pitchFamily="18" charset="0"/>
              </a:rPr>
              <a:t>Kích thước giấy</a:t>
            </a:r>
            <a:r>
              <a:rPr lang="vi-VN" sz="3500" b="1" i="1">
                <a:solidFill>
                  <a:srgbClr val="000000"/>
                </a:solidFill>
                <a:effectLst/>
                <a:latin typeface="Cambria" panose="02040503050406030204" pitchFamily="18" charset="0"/>
                <a:ea typeface="Cambria" panose="02040503050406030204" pitchFamily="18" charset="0"/>
              </a:rPr>
              <a:t>:</a:t>
            </a:r>
            <a:r>
              <a:rPr lang="vi-VN" sz="3500">
                <a:solidFill>
                  <a:srgbClr val="000000"/>
                </a:solidFill>
                <a:effectLst/>
                <a:latin typeface="Cambria" panose="02040503050406030204" pitchFamily="18" charset="0"/>
                <a:ea typeface="Cambria" panose="02040503050406030204" pitchFamily="18" charset="0"/>
              </a:rPr>
              <a:t> Là kích thước tối đa của giấy mà máy in có thể in được. </a:t>
            </a:r>
            <a:r>
              <a:rPr lang="en-US" sz="3500">
                <a:solidFill>
                  <a:srgbClr val="000000"/>
                </a:solidFill>
                <a:effectLst/>
                <a:latin typeface="Cambria" panose="02040503050406030204" pitchFamily="18" charset="0"/>
                <a:ea typeface="Cambria" panose="02040503050406030204" pitchFamily="18" charset="0"/>
              </a:rPr>
              <a:t>Phổ biến nhất là khổ giấy A4. Các máy in phông, bạc có thể in khổ lớn đến vài mét.</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35533336"/>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48C0C8-E5CE-562B-D0D1-5EDB1BECBFCD}"/>
              </a:ext>
            </a:extLst>
          </p:cNvPr>
          <p:cNvSpPr txBox="1"/>
          <p:nvPr/>
        </p:nvSpPr>
        <p:spPr>
          <a:xfrm>
            <a:off x="490192" y="-111277"/>
            <a:ext cx="11133055" cy="2416174"/>
          </a:xfrm>
          <a:prstGeom prst="rect">
            <a:avLst/>
          </a:prstGeom>
          <a:noFill/>
        </p:spPr>
        <p:txBody>
          <a:bodyPr wrap="square">
            <a:spAutoFit/>
          </a:bodyPr>
          <a:lstStyle/>
          <a:p>
            <a:pPr marR="30480" algn="just">
              <a:lnSpc>
                <a:spcPct val="150000"/>
              </a:lnSpc>
              <a:tabLst>
                <a:tab pos="252095" algn="l"/>
              </a:tabLst>
            </a:pPr>
            <a:r>
              <a:rPr lang="vi-VN" sz="3500" b="1">
                <a:solidFill>
                  <a:srgbClr val="00B0F0"/>
                </a:solidFill>
                <a:effectLst/>
                <a:latin typeface="Cambria" panose="02040503050406030204" pitchFamily="18" charset="0"/>
                <a:ea typeface="Cambria" panose="02040503050406030204" pitchFamily="18" charset="0"/>
              </a:rPr>
              <a:t>2. KẾT NỐI MÁY TÍNH VỚI THIẾT BỊ SỐ</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vi-VN" sz="3500" b="1">
                <a:solidFill>
                  <a:srgbClr val="000000"/>
                </a:solidFill>
                <a:effectLst/>
                <a:latin typeface="Cambria" panose="02040503050406030204" pitchFamily="18" charset="0"/>
                <a:ea typeface="Cambria" panose="02040503050406030204" pitchFamily="18" charset="0"/>
              </a:rPr>
              <a:t>Hoạt động 2 </a:t>
            </a:r>
            <a:r>
              <a:rPr lang="en-US" sz="3500" b="1">
                <a:solidFill>
                  <a:srgbClr val="000000"/>
                </a:solidFill>
                <a:effectLst/>
                <a:latin typeface="Cambria" panose="02040503050406030204" pitchFamily="18" charset="0"/>
                <a:ea typeface="Cambria" panose="02040503050406030204" pitchFamily="18" charset="0"/>
              </a:rPr>
              <a:t>(</a:t>
            </a:r>
            <a:r>
              <a:rPr lang="vi-VN" sz="3500" b="1">
                <a:solidFill>
                  <a:srgbClr val="000000"/>
                </a:solidFill>
                <a:effectLst/>
                <a:latin typeface="Cambria" panose="02040503050406030204" pitchFamily="18" charset="0"/>
                <a:ea typeface="Cambria" panose="02040503050406030204" pitchFamily="18" charset="0"/>
              </a:rPr>
              <a:t>trang 29</a:t>
            </a:r>
            <a:r>
              <a:rPr lang="en-US" sz="3500" b="1">
                <a:solidFill>
                  <a:srgbClr val="000000"/>
                </a:solidFill>
                <a:effectLst/>
                <a:latin typeface="Cambria" panose="02040503050406030204" pitchFamily="18" charset="0"/>
                <a:ea typeface="Cambria" panose="02040503050406030204" pitchFamily="18" charset="0"/>
              </a:rPr>
              <a:t>)</a:t>
            </a:r>
            <a:r>
              <a:rPr lang="vi-VN" sz="3500" b="1">
                <a:solidFill>
                  <a:srgbClr val="000000"/>
                </a:solidFill>
                <a:effectLst/>
                <a:latin typeface="Cambria" panose="02040503050406030204" pitchFamily="18" charset="0"/>
                <a:ea typeface="Cambria" panose="02040503050406030204" pitchFamily="18" charset="0"/>
              </a:rPr>
              <a:t>:</a:t>
            </a:r>
            <a:r>
              <a:rPr lang="vi-VN" sz="3500">
                <a:solidFill>
                  <a:srgbClr val="000000"/>
                </a:solidFill>
                <a:effectLst/>
                <a:latin typeface="Cambria" panose="02040503050406030204" pitchFamily="18" charset="0"/>
                <a:ea typeface="Cambria" panose="02040503050406030204" pitchFamily="18" charset="0"/>
              </a:rPr>
              <a:t> Xem Hình 5.4 rồi cho biết tên các cổng kết nối của máy tính.</a:t>
            </a:r>
            <a:endParaRPr lang="vi-VN" sz="3500">
              <a:effectLst/>
              <a:latin typeface="Cambria" panose="02040503050406030204" pitchFamily="18" charset="0"/>
              <a:ea typeface="Cambria" panose="02040503050406030204" pitchFamily="18" charset="0"/>
            </a:endParaRPr>
          </a:p>
        </p:txBody>
      </p:sp>
      <p:pic>
        <p:nvPicPr>
          <p:cNvPr id="4" name="Picture 3" descr="Xem Hình 5.4 rồi cho biết tên các cổng kết nối của máy tính">
            <a:extLst>
              <a:ext uri="{FF2B5EF4-FFF2-40B4-BE49-F238E27FC236}">
                <a16:creationId xmlns:a16="http://schemas.microsoft.com/office/drawing/2014/main" id="{C4149893-AB2A-6CD8-F48D-299E7CD6F3E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8911" y="2434550"/>
            <a:ext cx="10790331" cy="3202678"/>
          </a:xfrm>
          <a:prstGeom prst="rect">
            <a:avLst/>
          </a:prstGeom>
          <a:noFill/>
          <a:ln>
            <a:noFill/>
          </a:ln>
        </p:spPr>
      </p:pic>
    </p:spTree>
    <p:extLst>
      <p:ext uri="{BB962C8B-B14F-4D97-AF65-F5344CB8AC3E}">
        <p14:creationId xmlns:p14="http://schemas.microsoft.com/office/powerpoint/2010/main" val="2408655741"/>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1)">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8136D0-8719-7CC5-25EB-D9F9917B3272}"/>
              </a:ext>
            </a:extLst>
          </p:cNvPr>
          <p:cNvSpPr txBox="1"/>
          <p:nvPr/>
        </p:nvSpPr>
        <p:spPr>
          <a:xfrm>
            <a:off x="3049571" y="-108487"/>
            <a:ext cx="6099142" cy="5647828"/>
          </a:xfrm>
          <a:prstGeom prst="rect">
            <a:avLst/>
          </a:prstGeom>
          <a:noFill/>
        </p:spPr>
        <p:txBody>
          <a:bodyPr wrap="square">
            <a:spAutoFit/>
          </a:bodyPr>
          <a:lstStyle/>
          <a:p>
            <a:pPr marR="30480" algn="ctr">
              <a:lnSpc>
                <a:spcPct val="150000"/>
              </a:lnSpc>
              <a:tabLst>
                <a:tab pos="252095" algn="l"/>
              </a:tabLst>
            </a:pPr>
            <a:r>
              <a:rPr lang="en-US" sz="3500" b="1" u="sng">
                <a:solidFill>
                  <a:srgbClr val="000000"/>
                </a:solidFill>
                <a:effectLst/>
                <a:latin typeface="Cambria" panose="02040503050406030204" pitchFamily="18" charset="0"/>
                <a:ea typeface="Cambria" panose="02040503050406030204" pitchFamily="18" charset="0"/>
              </a:rPr>
              <a:t>Gợi ý trả lời</a:t>
            </a:r>
            <a:r>
              <a:rPr lang="en-US" sz="3500" b="1">
                <a:solidFill>
                  <a:srgbClr val="000000"/>
                </a:solidFill>
                <a:effectLst/>
                <a:latin typeface="Cambria" panose="02040503050406030204" pitchFamily="18" charset="0"/>
                <a:ea typeface="Cambria" panose="02040503050406030204" pitchFamily="18" charset="0"/>
              </a:rPr>
              <a:t>:</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	</a:t>
            </a:r>
            <a:r>
              <a:rPr lang="en-US" sz="3500">
                <a:solidFill>
                  <a:srgbClr val="000000"/>
                </a:solidFill>
                <a:effectLst/>
                <a:latin typeface="Cambria" panose="02040503050406030204" pitchFamily="18" charset="0"/>
                <a:ea typeface="Cambria" panose="02040503050406030204" pitchFamily="18" charset="0"/>
              </a:rPr>
              <a:t>		</a:t>
            </a:r>
            <a:r>
              <a:rPr lang="vi-VN" sz="3500">
                <a:solidFill>
                  <a:srgbClr val="000000"/>
                </a:solidFill>
                <a:effectLst/>
                <a:latin typeface="Cambria" panose="02040503050406030204" pitchFamily="18" charset="0"/>
                <a:ea typeface="Cambria" panose="02040503050406030204" pitchFamily="18" charset="0"/>
              </a:rPr>
              <a:t>A. AVG</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	</a:t>
            </a:r>
            <a:r>
              <a:rPr lang="en-US" sz="3500">
                <a:solidFill>
                  <a:srgbClr val="000000"/>
                </a:solidFill>
                <a:effectLst/>
                <a:latin typeface="Cambria" panose="02040503050406030204" pitchFamily="18" charset="0"/>
                <a:ea typeface="Cambria" panose="02040503050406030204" pitchFamily="18" charset="0"/>
              </a:rPr>
              <a:t>		</a:t>
            </a:r>
            <a:r>
              <a:rPr lang="vi-VN" sz="3500">
                <a:solidFill>
                  <a:srgbClr val="000000"/>
                </a:solidFill>
                <a:effectLst/>
                <a:latin typeface="Cambria" panose="02040503050406030204" pitchFamily="18" charset="0"/>
                <a:ea typeface="Cambria" panose="02040503050406030204" pitchFamily="18" charset="0"/>
              </a:rPr>
              <a:t>B. Cổng HDMI</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	</a:t>
            </a:r>
            <a:r>
              <a:rPr lang="en-US" sz="3500">
                <a:solidFill>
                  <a:srgbClr val="000000"/>
                </a:solidFill>
                <a:effectLst/>
                <a:latin typeface="Cambria" panose="02040503050406030204" pitchFamily="18" charset="0"/>
                <a:ea typeface="Cambria" panose="02040503050406030204" pitchFamily="18" charset="0"/>
              </a:rPr>
              <a:t>		</a:t>
            </a:r>
            <a:r>
              <a:rPr lang="vi-VN" sz="3500">
                <a:solidFill>
                  <a:srgbClr val="000000"/>
                </a:solidFill>
                <a:effectLst/>
                <a:latin typeface="Cambria" panose="02040503050406030204" pitchFamily="18" charset="0"/>
                <a:ea typeface="Cambria" panose="02040503050406030204" pitchFamily="18" charset="0"/>
              </a:rPr>
              <a:t>C. Cổng USB</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	</a:t>
            </a:r>
            <a:r>
              <a:rPr lang="en-US" sz="3500">
                <a:solidFill>
                  <a:srgbClr val="000000"/>
                </a:solidFill>
                <a:effectLst/>
                <a:latin typeface="Cambria" panose="02040503050406030204" pitchFamily="18" charset="0"/>
                <a:ea typeface="Cambria" panose="02040503050406030204" pitchFamily="18" charset="0"/>
              </a:rPr>
              <a:t>		</a:t>
            </a:r>
            <a:r>
              <a:rPr lang="vi-VN" sz="3500">
                <a:solidFill>
                  <a:srgbClr val="000000"/>
                </a:solidFill>
                <a:effectLst/>
                <a:latin typeface="Cambria" panose="02040503050406030204" pitchFamily="18" charset="0"/>
                <a:ea typeface="Cambria" panose="02040503050406030204" pitchFamily="18" charset="0"/>
              </a:rPr>
              <a:t>D. Cổng USB</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	</a:t>
            </a:r>
            <a:r>
              <a:rPr lang="en-US" sz="3500">
                <a:solidFill>
                  <a:srgbClr val="000000"/>
                </a:solidFill>
                <a:effectLst/>
                <a:latin typeface="Cambria" panose="02040503050406030204" pitchFamily="18" charset="0"/>
                <a:ea typeface="Cambria" panose="02040503050406030204" pitchFamily="18" charset="0"/>
              </a:rPr>
              <a:t>		</a:t>
            </a:r>
            <a:r>
              <a:rPr lang="vi-VN" sz="3500">
                <a:solidFill>
                  <a:srgbClr val="000000"/>
                </a:solidFill>
                <a:effectLst/>
                <a:latin typeface="Cambria" panose="02040503050406030204" pitchFamily="18" charset="0"/>
                <a:ea typeface="Cambria" panose="02040503050406030204" pitchFamily="18" charset="0"/>
              </a:rPr>
              <a:t>E. Cổng </a:t>
            </a:r>
            <a:r>
              <a:rPr lang="en-US" sz="3500">
                <a:solidFill>
                  <a:srgbClr val="000000"/>
                </a:solidFill>
                <a:effectLst/>
                <a:latin typeface="Cambria" panose="02040503050406030204" pitchFamily="18" charset="0"/>
                <a:ea typeface="Cambria" panose="02040503050406030204" pitchFamily="18" charset="0"/>
              </a:rPr>
              <a:t>USB</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	</a:t>
            </a:r>
            <a:r>
              <a:rPr lang="en-US" sz="3500">
                <a:solidFill>
                  <a:srgbClr val="000000"/>
                </a:solidFill>
                <a:effectLst/>
                <a:latin typeface="Cambria" panose="02040503050406030204" pitchFamily="18" charset="0"/>
                <a:ea typeface="Cambria" panose="02040503050406030204" pitchFamily="18" charset="0"/>
              </a:rPr>
              <a:t>		</a:t>
            </a:r>
            <a:r>
              <a:rPr lang="vi-VN" sz="3500">
                <a:solidFill>
                  <a:srgbClr val="000000"/>
                </a:solidFill>
                <a:effectLst/>
                <a:latin typeface="Cambria" panose="02040503050406030204" pitchFamily="18" charset="0"/>
                <a:ea typeface="Cambria" panose="02040503050406030204" pitchFamily="18" charset="0"/>
              </a:rPr>
              <a:t>F. Cổng LAN</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96548208"/>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69238A4-A104-1655-BE53-930A87269EA6}"/>
              </a:ext>
            </a:extLst>
          </p:cNvPr>
          <p:cNvSpPr txBox="1"/>
          <p:nvPr/>
        </p:nvSpPr>
        <p:spPr>
          <a:xfrm>
            <a:off x="688565" y="415176"/>
            <a:ext cx="11057640" cy="2416174"/>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Cambria" panose="02040503050406030204" pitchFamily="18" charset="0"/>
                <a:cs typeface="Times New Roman" panose="02020603050405020304" pitchFamily="18" charset="0"/>
              </a:rPr>
              <a:t>a) Các cổng kết nối</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b="1">
                <a:effectLst/>
                <a:latin typeface="Cambria" panose="02040503050406030204" pitchFamily="18" charset="0"/>
                <a:ea typeface="Cambria" panose="02040503050406030204" pitchFamily="18" charset="0"/>
                <a:cs typeface="Times New Roman" panose="02020603050405020304" pitchFamily="18" charset="0"/>
              </a:rPr>
              <a:t>	</a:t>
            </a:r>
            <a:r>
              <a:rPr lang="nl-NL" sz="3500">
                <a:effectLst/>
                <a:latin typeface="Cambria" panose="02040503050406030204" pitchFamily="18" charset="0"/>
                <a:ea typeface="Cambria" panose="02040503050406030204" pitchFamily="18" charset="0"/>
                <a:cs typeface="Times New Roman" panose="02020603050405020304" pitchFamily="18" charset="0"/>
              </a:rPr>
              <a:t>Có thể có các cổng kết nối sau: cổng VGA, cổng HDMI, cổng USB, cổng mạng.</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48078983"/>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5E60F8-5512-A951-5EC5-663708F0DC73}"/>
              </a:ext>
            </a:extLst>
          </p:cNvPr>
          <p:cNvSpPr txBox="1"/>
          <p:nvPr/>
        </p:nvSpPr>
        <p:spPr>
          <a:xfrm>
            <a:off x="659876" y="-105141"/>
            <a:ext cx="11170763" cy="5647828"/>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Cambria" panose="02040503050406030204" pitchFamily="18" charset="0"/>
                <a:cs typeface="Times New Roman" panose="02020603050405020304" pitchFamily="18" charset="0"/>
              </a:rPr>
              <a:t>b) Kết nối máy tính với thiết bị số</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Không có phương thức kết nối chung giữa máy tính và các thiết bị số.</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Tuỳ từng loại thiết bị số mà có cách kết nối với máy tính khác nhau.</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Có thể kết nối các thiết bị số với máy tính thông qua cable, wifi, bluetooth,...</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28192138"/>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CE64D549-7F62-FD7F-65DC-438ACB9C2388}"/>
              </a:ext>
            </a:extLst>
          </p:cNvPr>
          <p:cNvSpPr/>
          <p:nvPr/>
        </p:nvSpPr>
        <p:spPr>
          <a:xfrm>
            <a:off x="565609" y="1692000"/>
            <a:ext cx="11076494" cy="1827948"/>
          </a:xfrm>
          <a:prstGeom prst="roundRect">
            <a:avLst>
              <a:gd name="adj" fmla="val 3621"/>
            </a:avLst>
          </a:prstGeom>
          <a:solidFill>
            <a:schemeClr val="accent2">
              <a:lumMod val="20000"/>
              <a:lumOff val="80000"/>
            </a:schemeClr>
          </a:solidFill>
          <a:ln w="28575">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180000" numCol="1" spcCol="0" rtlCol="0" fromWordArt="0" anchor="t" anchorCtr="0" forceAA="0" compatLnSpc="1">
            <a:prstTxWarp prst="textNoShape">
              <a:avLst/>
            </a:prstTxWarp>
            <a:noAutofit/>
          </a:bodyPr>
          <a:lstStyle/>
          <a:p>
            <a:pPr algn="just">
              <a:lnSpc>
                <a:spcPct val="150000"/>
              </a:lnSpc>
            </a:pPr>
            <a:r>
              <a:rPr lang="nl-NL" sz="3500">
                <a:solidFill>
                  <a:srgbClr val="0070C0"/>
                </a:solidFill>
                <a:effectLst/>
                <a:ea typeface="Calibri" panose="020F0502020204030204" pitchFamily="34" charset="0"/>
              </a:rPr>
              <a:t>Để kết nối một thiết bị số với máy tính, cần tìm hiểu tài liệu kĩ thuật để nắm được các thông số và cách kết nối.</a:t>
            </a:r>
            <a:endParaRPr lang="vi-VN" sz="3500">
              <a:effectLst/>
              <a:ea typeface="Calibri" panose="020F0502020204030204" pitchFamily="34" charset="0"/>
            </a:endParaRPr>
          </a:p>
        </p:txBody>
      </p:sp>
    </p:spTree>
    <p:extLst>
      <p:ext uri="{BB962C8B-B14F-4D97-AF65-F5344CB8AC3E}">
        <p14:creationId xmlns:p14="http://schemas.microsoft.com/office/powerpoint/2010/main" val="838680734"/>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9FDC23-ADAD-D473-B677-AA3F026949B2}"/>
              </a:ext>
            </a:extLst>
          </p:cNvPr>
          <p:cNvSpPr txBox="1"/>
          <p:nvPr/>
        </p:nvSpPr>
        <p:spPr>
          <a:xfrm>
            <a:off x="1783387" y="1602129"/>
            <a:ext cx="9887503" cy="1697686"/>
          </a:xfrm>
          <a:prstGeom prst="rect">
            <a:avLst/>
          </a:prstGeom>
          <a:solidFill>
            <a:schemeClr val="accent6">
              <a:lumMod val="40000"/>
              <a:lumOff val="60000"/>
            </a:schemeClr>
          </a:solidFill>
        </p:spPr>
        <p:txBody>
          <a:bodyPr wrap="square" tIns="0" bIns="180000">
            <a:spAutoFit/>
          </a:bodyPr>
          <a:lstStyle/>
          <a:p>
            <a:pPr marR="30480" algn="just">
              <a:lnSpc>
                <a:spcPct val="150000"/>
              </a:lnSpc>
              <a:tabLst>
                <a:tab pos="252095" algn="l"/>
              </a:tabLst>
            </a:pPr>
            <a:r>
              <a:rPr lang="vi-VN" sz="3500" b="1">
                <a:solidFill>
                  <a:srgbClr val="00B050"/>
                </a:solidFill>
                <a:effectLst/>
                <a:latin typeface="Cambria" panose="02040503050406030204" pitchFamily="18" charset="0"/>
                <a:ea typeface="Cambria" panose="02040503050406030204" pitchFamily="18" charset="0"/>
              </a:rPr>
              <a:t>Câu hỏi 1 </a:t>
            </a:r>
            <a:r>
              <a:rPr lang="en-US" sz="3500" b="1">
                <a:solidFill>
                  <a:srgbClr val="00B050"/>
                </a:solidFill>
                <a:effectLst/>
                <a:latin typeface="Cambria" panose="02040503050406030204" pitchFamily="18" charset="0"/>
                <a:ea typeface="Cambria" panose="02040503050406030204" pitchFamily="18" charset="0"/>
              </a:rPr>
              <a:t>(</a:t>
            </a:r>
            <a:r>
              <a:rPr lang="vi-VN" sz="3500" b="1">
                <a:solidFill>
                  <a:srgbClr val="00B050"/>
                </a:solidFill>
                <a:effectLst/>
                <a:latin typeface="Cambria" panose="02040503050406030204" pitchFamily="18" charset="0"/>
                <a:ea typeface="Cambria" panose="02040503050406030204" pitchFamily="18" charset="0"/>
              </a:rPr>
              <a:t>trang 31</a:t>
            </a:r>
            <a:r>
              <a:rPr lang="en-US" sz="3500" b="1">
                <a:solidFill>
                  <a:srgbClr val="00B050"/>
                </a:solidFill>
                <a:effectLst/>
                <a:latin typeface="Cambria" panose="02040503050406030204" pitchFamily="18" charset="0"/>
                <a:ea typeface="Cambria" panose="02040503050406030204" pitchFamily="18" charset="0"/>
              </a:rPr>
              <a:t>)</a:t>
            </a:r>
            <a:r>
              <a:rPr lang="vi-VN" sz="3500" b="1">
                <a:solidFill>
                  <a:srgbClr val="00B050"/>
                </a:solidFill>
                <a:effectLst/>
                <a:latin typeface="Cambria" panose="02040503050406030204" pitchFamily="18" charset="0"/>
                <a:ea typeface="Cambria" panose="02040503050406030204" pitchFamily="18" charset="0"/>
              </a:rPr>
              <a:t>:</a:t>
            </a:r>
            <a:r>
              <a:rPr lang="vi-VN" sz="3500">
                <a:solidFill>
                  <a:srgbClr val="00B050"/>
                </a:solidFill>
                <a:effectLst/>
                <a:latin typeface="Cambria" panose="02040503050406030204" pitchFamily="18" charset="0"/>
                <a:ea typeface="Cambria" panose="02040503050406030204" pitchFamily="18" charset="0"/>
              </a:rPr>
              <a:t> </a:t>
            </a:r>
            <a:r>
              <a:rPr lang="vi-VN" sz="3500">
                <a:solidFill>
                  <a:srgbClr val="000000"/>
                </a:solidFill>
                <a:effectLst/>
                <a:latin typeface="Cambria" panose="02040503050406030204" pitchFamily="18" charset="0"/>
                <a:ea typeface="Cambria" panose="02040503050406030204" pitchFamily="18" charset="0"/>
              </a:rPr>
              <a:t>Cách kết nối thiết bị số với máy tính có phụ thuộc vào loại thiết bị không?</a:t>
            </a:r>
            <a:endParaRPr lang="vi-VN" sz="3500">
              <a:effectLst/>
              <a:latin typeface="Cambria" panose="02040503050406030204" pitchFamily="18" charset="0"/>
              <a:ea typeface="Cambria" panose="02040503050406030204" pitchFamily="18" charset="0"/>
            </a:endParaRPr>
          </a:p>
        </p:txBody>
      </p:sp>
      <p:pic>
        <p:nvPicPr>
          <p:cNvPr id="2" name="Picture 1">
            <a:extLst>
              <a:ext uri="{FF2B5EF4-FFF2-40B4-BE49-F238E27FC236}">
                <a16:creationId xmlns:a16="http://schemas.microsoft.com/office/drawing/2014/main" id="{341FEDEF-6687-1874-30C9-0F61A7A6C7A2}"/>
              </a:ext>
            </a:extLst>
          </p:cNvPr>
          <p:cNvPicPr>
            <a:picLocks noChangeAspect="1"/>
          </p:cNvPicPr>
          <p:nvPr/>
        </p:nvPicPr>
        <p:blipFill>
          <a:blip r:embed="rId2"/>
          <a:stretch>
            <a:fillRect/>
          </a:stretch>
        </p:blipFill>
        <p:spPr>
          <a:xfrm>
            <a:off x="319405" y="159067"/>
            <a:ext cx="1454150" cy="1439545"/>
          </a:xfrm>
          <a:prstGeom prst="rect">
            <a:avLst/>
          </a:prstGeom>
        </p:spPr>
      </p:pic>
    </p:spTree>
    <p:extLst>
      <p:ext uri="{BB962C8B-B14F-4D97-AF65-F5344CB8AC3E}">
        <p14:creationId xmlns:p14="http://schemas.microsoft.com/office/powerpoint/2010/main" val="3921575182"/>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1)">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9FDC23-ADAD-D473-B677-AA3F026949B2}"/>
              </a:ext>
            </a:extLst>
          </p:cNvPr>
          <p:cNvSpPr txBox="1"/>
          <p:nvPr/>
        </p:nvSpPr>
        <p:spPr>
          <a:xfrm>
            <a:off x="560439" y="412419"/>
            <a:ext cx="11169445" cy="4032001"/>
          </a:xfrm>
          <a:prstGeom prst="rect">
            <a:avLst/>
          </a:prstGeom>
          <a:noFill/>
        </p:spPr>
        <p:txBody>
          <a:bodyPr wrap="square">
            <a:spAutoFit/>
          </a:bodyPr>
          <a:lstStyle/>
          <a:p>
            <a:pPr marL="30480" marR="30480" algn="ctr">
              <a:lnSpc>
                <a:spcPct val="150000"/>
              </a:lnSpc>
              <a:tabLst>
                <a:tab pos="252095" algn="l"/>
              </a:tabLst>
            </a:pPr>
            <a:r>
              <a:rPr lang="en-US" sz="3500" b="1" u="sng">
                <a:solidFill>
                  <a:srgbClr val="00B050"/>
                </a:solidFill>
                <a:effectLst/>
                <a:latin typeface="Cambria" panose="02040503050406030204" pitchFamily="18" charset="0"/>
                <a:ea typeface="Cambria" panose="02040503050406030204" pitchFamily="18" charset="0"/>
              </a:rPr>
              <a:t>Gợi ý trả lời</a:t>
            </a:r>
            <a:r>
              <a:rPr lang="en-US" sz="3500" b="1">
                <a:solidFill>
                  <a:srgbClr val="00B050"/>
                </a:solidFill>
                <a:effectLst/>
                <a:latin typeface="Cambria" panose="02040503050406030204" pitchFamily="18" charset="0"/>
                <a:ea typeface="Cambria" panose="02040503050406030204" pitchFamily="18" charset="0"/>
              </a:rPr>
              <a:t>:</a:t>
            </a:r>
            <a:endParaRPr lang="vi-VN" sz="3500">
              <a:effectLst/>
              <a:latin typeface="Cambria" panose="02040503050406030204" pitchFamily="18" charset="0"/>
              <a:ea typeface="Cambria" panose="02040503050406030204" pitchFamily="18" charset="0"/>
            </a:endParaRPr>
          </a:p>
          <a:p>
            <a:pPr marL="30480" marR="30480" algn="just">
              <a:lnSpc>
                <a:spcPct val="150000"/>
              </a:lnSpc>
              <a:tabLst>
                <a:tab pos="252095" algn="l"/>
              </a:tabLst>
            </a:pPr>
            <a:r>
              <a:rPr lang="en-US" sz="3500">
                <a:solidFill>
                  <a:srgbClr val="000000"/>
                </a:solidFill>
                <a:effectLst/>
                <a:latin typeface="Cambria" panose="02040503050406030204" pitchFamily="18" charset="0"/>
                <a:ea typeface="Cambria" panose="02040503050406030204" pitchFamily="18" charset="0"/>
              </a:rPr>
              <a:t>	- C</a:t>
            </a:r>
            <a:r>
              <a:rPr lang="vi-VN" sz="3500">
                <a:solidFill>
                  <a:srgbClr val="000000"/>
                </a:solidFill>
                <a:effectLst/>
                <a:latin typeface="Cambria" panose="02040503050406030204" pitchFamily="18" charset="0"/>
                <a:ea typeface="Cambria" panose="02040503050406030204" pitchFamily="18" charset="0"/>
              </a:rPr>
              <a:t>ách kết nối thiết bị số với máy tính phụ thuộc vào </a:t>
            </a:r>
            <a:r>
              <a:rPr lang="en-US" sz="3500">
                <a:solidFill>
                  <a:srgbClr val="000000"/>
                </a:solidFill>
                <a:effectLst/>
                <a:latin typeface="Cambria" panose="02040503050406030204" pitchFamily="18" charset="0"/>
                <a:ea typeface="Cambria" panose="02040503050406030204" pitchFamily="18" charset="0"/>
              </a:rPr>
              <a:t>từng </a:t>
            </a:r>
            <a:r>
              <a:rPr lang="vi-VN" sz="3500">
                <a:solidFill>
                  <a:srgbClr val="000000"/>
                </a:solidFill>
                <a:effectLst/>
                <a:latin typeface="Cambria" panose="02040503050406030204" pitchFamily="18" charset="0"/>
                <a:ea typeface="Cambria" panose="02040503050406030204" pitchFamily="18" charset="0"/>
              </a:rPr>
              <a:t>loại thiết bị. </a:t>
            </a:r>
            <a:endParaRPr lang="vi-VN" sz="3500">
              <a:effectLst/>
              <a:latin typeface="Cambria" panose="02040503050406030204" pitchFamily="18" charset="0"/>
              <a:ea typeface="Cambria" panose="02040503050406030204" pitchFamily="18" charset="0"/>
            </a:endParaRPr>
          </a:p>
          <a:p>
            <a:pPr marL="30480" marR="30480" algn="just">
              <a:lnSpc>
                <a:spcPct val="15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	</a:t>
            </a:r>
            <a:r>
              <a:rPr lang="en-US" sz="3500">
                <a:solidFill>
                  <a:srgbClr val="000000"/>
                </a:solidFill>
                <a:effectLst/>
                <a:latin typeface="Cambria" panose="02040503050406030204" pitchFamily="18" charset="0"/>
                <a:ea typeface="Cambria" panose="02040503050406030204" pitchFamily="18" charset="0"/>
              </a:rPr>
              <a:t>- </a:t>
            </a:r>
            <a:r>
              <a:rPr lang="vi-VN" sz="3500">
                <a:solidFill>
                  <a:srgbClr val="000000"/>
                </a:solidFill>
                <a:effectLst/>
                <a:latin typeface="Cambria" panose="02040503050406030204" pitchFamily="18" charset="0"/>
                <a:ea typeface="Cambria" panose="02040503050406030204" pitchFamily="18" charset="0"/>
              </a:rPr>
              <a:t>Mỗi thiết bị có thể có các cổng kết nối khác nhau và yêu cầu phương thức kết nối khác nhau.</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51717300"/>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515AC3-5AD8-79F0-B653-1017716FA857}"/>
              </a:ext>
            </a:extLst>
          </p:cNvPr>
          <p:cNvSpPr txBox="1"/>
          <p:nvPr/>
        </p:nvSpPr>
        <p:spPr>
          <a:xfrm>
            <a:off x="518474" y="-33431"/>
            <a:ext cx="11180189" cy="5693866"/>
          </a:xfrm>
          <a:prstGeom prst="rect">
            <a:avLst/>
          </a:prstGeom>
          <a:noFill/>
        </p:spPr>
        <p:txBody>
          <a:bodyPr wrap="square">
            <a:spAutoFit/>
          </a:bodyPr>
          <a:lstStyle/>
          <a:p>
            <a:pPr marR="30480" algn="ctr">
              <a:lnSpc>
                <a:spcPct val="130000"/>
              </a:lnSpc>
              <a:tabLst>
                <a:tab pos="252095" algn="l"/>
              </a:tabLst>
            </a:pPr>
            <a:r>
              <a:rPr lang="en-US" sz="3500" b="1" u="sng">
                <a:solidFill>
                  <a:srgbClr val="00B050"/>
                </a:solidFill>
                <a:effectLst/>
                <a:latin typeface="Cambria" panose="02040503050406030204" pitchFamily="18" charset="0"/>
                <a:ea typeface="Cambria" panose="02040503050406030204" pitchFamily="18" charset="0"/>
              </a:rPr>
              <a:t>Gợi ý trả lời</a:t>
            </a:r>
            <a:r>
              <a:rPr lang="en-US" sz="3500" b="1">
                <a:solidFill>
                  <a:srgbClr val="00B050"/>
                </a:solidFill>
                <a:effectLst/>
                <a:latin typeface="Cambria" panose="02040503050406030204" pitchFamily="18" charset="0"/>
                <a:ea typeface="Cambria" panose="02040503050406030204" pitchFamily="18" charset="0"/>
              </a:rPr>
              <a:t>:</a:t>
            </a:r>
            <a:endParaRPr lang="vi-VN" sz="3500">
              <a:effectLst/>
              <a:latin typeface="Cambria" panose="02040503050406030204" pitchFamily="18" charset="0"/>
              <a:ea typeface="Cambria" panose="02040503050406030204" pitchFamily="18" charset="0"/>
            </a:endParaRPr>
          </a:p>
          <a:p>
            <a:pPr marL="30480" marR="30480" algn="just">
              <a:lnSpc>
                <a:spcPct val="130000"/>
              </a:lnSpc>
              <a:tabLst>
                <a:tab pos="252095" algn="l"/>
              </a:tabLst>
            </a:pPr>
            <a:r>
              <a:rPr lang="en-US" sz="3500">
                <a:solidFill>
                  <a:srgbClr val="000000"/>
                </a:solidFill>
                <a:effectLst/>
                <a:latin typeface="Cambria" panose="02040503050406030204" pitchFamily="18" charset="0"/>
                <a:ea typeface="Cambria" panose="02040503050406030204" pitchFamily="18" charset="0"/>
              </a:rPr>
              <a:t>	- K</a:t>
            </a:r>
            <a:r>
              <a:rPr lang="vi-VN" sz="3500">
                <a:solidFill>
                  <a:srgbClr val="000000"/>
                </a:solidFill>
                <a:effectLst/>
                <a:latin typeface="Cambria" panose="02040503050406030204" pitchFamily="18" charset="0"/>
                <a:ea typeface="Cambria" panose="02040503050406030204" pitchFamily="18" charset="0"/>
              </a:rPr>
              <a:t>ết nối máy tính với các thiết bị số được thực hiện</a:t>
            </a:r>
            <a:r>
              <a:rPr lang="en-US" sz="3500">
                <a:solidFill>
                  <a:srgbClr val="000000"/>
                </a:solidFill>
                <a:effectLst/>
                <a:latin typeface="Cambria" panose="02040503050406030204" pitchFamily="18" charset="0"/>
                <a:ea typeface="Cambria" panose="02040503050406030204" pitchFamily="18" charset="0"/>
              </a:rPr>
              <a:t> thông qua: cổng USB, cổng HDMI, cổng VGA, WiFi,…</a:t>
            </a:r>
            <a:endParaRPr lang="vi-VN" sz="3500">
              <a:effectLst/>
              <a:latin typeface="Cambria" panose="02040503050406030204" pitchFamily="18" charset="0"/>
              <a:ea typeface="Cambria" panose="02040503050406030204" pitchFamily="18" charset="0"/>
            </a:endParaRPr>
          </a:p>
          <a:p>
            <a:pPr marL="30480" marR="30480" algn="just">
              <a:lnSpc>
                <a:spcPct val="13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	</a:t>
            </a:r>
            <a:r>
              <a:rPr lang="en-US" sz="3500">
                <a:solidFill>
                  <a:srgbClr val="000000"/>
                </a:solidFill>
                <a:effectLst/>
                <a:latin typeface="Cambria" panose="02040503050406030204" pitchFamily="18" charset="0"/>
                <a:ea typeface="Cambria" panose="02040503050406030204" pitchFamily="18" charset="0"/>
              </a:rPr>
              <a:t>- </a:t>
            </a:r>
            <a:r>
              <a:rPr lang="vi-VN" sz="3500">
                <a:solidFill>
                  <a:srgbClr val="000000"/>
                </a:solidFill>
                <a:effectLst/>
                <a:latin typeface="Cambria" panose="02040503050406030204" pitchFamily="18" charset="0"/>
                <a:ea typeface="Cambria" panose="02040503050406030204" pitchFamily="18" charset="0"/>
              </a:rPr>
              <a:t>Khi kết nối các thiết bị với máy tính, cần phải cài đặt driver hoặc phần mềm đi kèm để máy tính có thể nhận diện và tương tác với thiết bị đó. Nếu không cài đặt driver, máy tính có thể không thể hiển thị được nội dung hoặc không thể sử dụng được các chức năng của thiết bị.</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04511688"/>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96EF47-0467-CC0F-5083-F979A52809DF}"/>
              </a:ext>
            </a:extLst>
          </p:cNvPr>
          <p:cNvSpPr txBox="1"/>
          <p:nvPr/>
        </p:nvSpPr>
        <p:spPr>
          <a:xfrm>
            <a:off x="1773555" y="1598724"/>
            <a:ext cx="9907168" cy="1509172"/>
          </a:xfrm>
          <a:prstGeom prst="rect">
            <a:avLst/>
          </a:prstGeom>
          <a:solidFill>
            <a:schemeClr val="accent6">
              <a:lumMod val="40000"/>
              <a:lumOff val="60000"/>
            </a:schemeClr>
          </a:solidFill>
        </p:spPr>
        <p:txBody>
          <a:bodyPr wrap="square" tIns="0" bIns="180000">
            <a:spAutoFit/>
          </a:bodyPr>
          <a:lstStyle/>
          <a:p>
            <a:pPr marL="30480" marR="30480" algn="just">
              <a:lnSpc>
                <a:spcPct val="130000"/>
              </a:lnSpc>
              <a:tabLst>
                <a:tab pos="252095" algn="l"/>
              </a:tabLst>
            </a:pPr>
            <a:r>
              <a:rPr lang="vi-VN" sz="3500" b="1">
                <a:solidFill>
                  <a:srgbClr val="00B050"/>
                </a:solidFill>
                <a:effectLst/>
                <a:latin typeface="Cambria" panose="02040503050406030204" pitchFamily="18" charset="0"/>
                <a:ea typeface="Cambria" panose="02040503050406030204" pitchFamily="18" charset="0"/>
              </a:rPr>
              <a:t>Câu hỏi 2 </a:t>
            </a:r>
            <a:r>
              <a:rPr lang="en-US" sz="3500" b="1">
                <a:solidFill>
                  <a:srgbClr val="00B050"/>
                </a:solidFill>
                <a:effectLst/>
                <a:latin typeface="Cambria" panose="02040503050406030204" pitchFamily="18" charset="0"/>
                <a:ea typeface="Cambria" panose="02040503050406030204" pitchFamily="18" charset="0"/>
              </a:rPr>
              <a:t>(</a:t>
            </a:r>
            <a:r>
              <a:rPr lang="vi-VN" sz="3500" b="1">
                <a:solidFill>
                  <a:srgbClr val="00B050"/>
                </a:solidFill>
                <a:effectLst/>
                <a:latin typeface="Cambria" panose="02040503050406030204" pitchFamily="18" charset="0"/>
                <a:ea typeface="Cambria" panose="02040503050406030204" pitchFamily="18" charset="0"/>
              </a:rPr>
              <a:t>trang 31</a:t>
            </a:r>
            <a:r>
              <a:rPr lang="en-US" sz="3500" b="1">
                <a:solidFill>
                  <a:srgbClr val="00B050"/>
                </a:solidFill>
                <a:effectLst/>
                <a:latin typeface="Cambria" panose="02040503050406030204" pitchFamily="18" charset="0"/>
                <a:ea typeface="Cambria" panose="02040503050406030204" pitchFamily="18" charset="0"/>
              </a:rPr>
              <a:t>)</a:t>
            </a:r>
            <a:r>
              <a:rPr lang="vi-VN" sz="3500" b="1">
                <a:solidFill>
                  <a:srgbClr val="00B050"/>
                </a:solidFill>
                <a:effectLst/>
                <a:latin typeface="Cambria" panose="02040503050406030204" pitchFamily="18" charset="0"/>
                <a:ea typeface="Cambria" panose="02040503050406030204" pitchFamily="18" charset="0"/>
              </a:rPr>
              <a:t>:</a:t>
            </a:r>
            <a:r>
              <a:rPr lang="vi-VN" sz="3500">
                <a:solidFill>
                  <a:srgbClr val="00B050"/>
                </a:solidFill>
                <a:effectLst/>
                <a:latin typeface="Cambria" panose="02040503050406030204" pitchFamily="18" charset="0"/>
                <a:ea typeface="Cambria" panose="02040503050406030204" pitchFamily="18" charset="0"/>
              </a:rPr>
              <a:t> </a:t>
            </a:r>
            <a:r>
              <a:rPr lang="vi-VN" sz="3500">
                <a:solidFill>
                  <a:srgbClr val="000000"/>
                </a:solidFill>
                <a:effectLst/>
                <a:latin typeface="Cambria" panose="02040503050406030204" pitchFamily="18" charset="0"/>
                <a:ea typeface="Cambria" panose="02040503050406030204" pitchFamily="18" charset="0"/>
              </a:rPr>
              <a:t>Em hiểu như thế nào về tham số kết nối?</a:t>
            </a:r>
            <a:endParaRPr lang="vi-VN" sz="3500">
              <a:effectLst/>
              <a:latin typeface="Cambria" panose="02040503050406030204" pitchFamily="18" charset="0"/>
              <a:ea typeface="Cambria" panose="02040503050406030204" pitchFamily="18" charset="0"/>
            </a:endParaRPr>
          </a:p>
        </p:txBody>
      </p:sp>
      <p:pic>
        <p:nvPicPr>
          <p:cNvPr id="2" name="Picture 1">
            <a:extLst>
              <a:ext uri="{FF2B5EF4-FFF2-40B4-BE49-F238E27FC236}">
                <a16:creationId xmlns:a16="http://schemas.microsoft.com/office/drawing/2014/main" id="{EDB78BA7-57CC-9448-0977-A78CF05C43F5}"/>
              </a:ext>
            </a:extLst>
          </p:cNvPr>
          <p:cNvPicPr>
            <a:picLocks noChangeAspect="1"/>
          </p:cNvPicPr>
          <p:nvPr/>
        </p:nvPicPr>
        <p:blipFill>
          <a:blip r:embed="rId2"/>
          <a:stretch>
            <a:fillRect/>
          </a:stretch>
        </p:blipFill>
        <p:spPr>
          <a:xfrm>
            <a:off x="319405" y="159067"/>
            <a:ext cx="1454150" cy="1439545"/>
          </a:xfrm>
          <a:prstGeom prst="rect">
            <a:avLst/>
          </a:prstGeom>
        </p:spPr>
      </p:pic>
    </p:spTree>
    <p:extLst>
      <p:ext uri="{BB962C8B-B14F-4D97-AF65-F5344CB8AC3E}">
        <p14:creationId xmlns:p14="http://schemas.microsoft.com/office/powerpoint/2010/main" val="4005883993"/>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96EF47-0467-CC0F-5083-F979A52809DF}"/>
              </a:ext>
            </a:extLst>
          </p:cNvPr>
          <p:cNvSpPr txBox="1"/>
          <p:nvPr/>
        </p:nvSpPr>
        <p:spPr>
          <a:xfrm>
            <a:off x="556182" y="497509"/>
            <a:ext cx="11170762" cy="4920706"/>
          </a:xfrm>
          <a:prstGeom prst="rect">
            <a:avLst/>
          </a:prstGeom>
          <a:noFill/>
        </p:spPr>
        <p:txBody>
          <a:bodyPr wrap="square">
            <a:spAutoFit/>
          </a:bodyPr>
          <a:lstStyle/>
          <a:p>
            <a:pPr marL="30480" marR="30480" algn="ctr">
              <a:lnSpc>
                <a:spcPct val="130000"/>
              </a:lnSpc>
              <a:tabLst>
                <a:tab pos="252095" algn="l"/>
              </a:tabLst>
            </a:pPr>
            <a:r>
              <a:rPr lang="en-US" sz="3500" b="1" u="sng">
                <a:solidFill>
                  <a:srgbClr val="00B050"/>
                </a:solidFill>
                <a:effectLst/>
                <a:latin typeface="Cambria" panose="02040503050406030204" pitchFamily="18" charset="0"/>
                <a:ea typeface="Cambria" panose="02040503050406030204" pitchFamily="18" charset="0"/>
              </a:rPr>
              <a:t>Gợi ý trả lời</a:t>
            </a:r>
            <a:r>
              <a:rPr lang="en-US" sz="3500" b="1">
                <a:solidFill>
                  <a:srgbClr val="00B050"/>
                </a:solidFill>
                <a:effectLst/>
                <a:latin typeface="Cambria" panose="02040503050406030204" pitchFamily="18" charset="0"/>
                <a:ea typeface="Cambria" panose="02040503050406030204" pitchFamily="18" charset="0"/>
              </a:rPr>
              <a:t>:</a:t>
            </a:r>
            <a:endParaRPr lang="vi-VN" sz="3500">
              <a:effectLst/>
              <a:latin typeface="Cambria" panose="02040503050406030204" pitchFamily="18" charset="0"/>
              <a:ea typeface="Cambria" panose="02040503050406030204" pitchFamily="18" charset="0"/>
            </a:endParaRPr>
          </a:p>
          <a:p>
            <a:pPr marL="30480" marR="30480" algn="just">
              <a:lnSpc>
                <a:spcPct val="13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Tham số kết nối là các thông số hoặc thông tin cần thiết để thiết lập kết nối giữa một ứng dụng và một thiết bị phần cứng. Các tham số này được sử dụng để xác định các thông tin cần thiết để kết nối với tài nguyên đó, bao gồm địa chỉ IP, tên miền, cổng kết nối, tên người dùng và mật khẩu.</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85788887"/>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858418-15B1-A954-DDE1-BAE3962F3F25}"/>
              </a:ext>
            </a:extLst>
          </p:cNvPr>
          <p:cNvSpPr txBox="1"/>
          <p:nvPr/>
        </p:nvSpPr>
        <p:spPr>
          <a:xfrm>
            <a:off x="1771821" y="1600140"/>
            <a:ext cx="9889237" cy="3313513"/>
          </a:xfrm>
          <a:prstGeom prst="rect">
            <a:avLst/>
          </a:prstGeom>
          <a:solidFill>
            <a:schemeClr val="accent2">
              <a:lumMod val="40000"/>
              <a:lumOff val="60000"/>
            </a:schemeClr>
          </a:solidFill>
        </p:spPr>
        <p:txBody>
          <a:bodyPr wrap="square" tIns="0" bIns="180000">
            <a:spAutoFit/>
          </a:bodyPr>
          <a:lstStyle/>
          <a:p>
            <a:pPr marL="30480" marR="30480" algn="just">
              <a:lnSpc>
                <a:spcPct val="150000"/>
              </a:lnSpc>
              <a:tabLst>
                <a:tab pos="252095" algn="l"/>
              </a:tabLst>
            </a:pPr>
            <a:r>
              <a:rPr lang="vi-VN" sz="3500" b="1">
                <a:solidFill>
                  <a:srgbClr val="C00000"/>
                </a:solidFill>
                <a:effectLst/>
                <a:latin typeface="Cambria" panose="02040503050406030204" pitchFamily="18" charset="0"/>
                <a:ea typeface="Cambria" panose="02040503050406030204" pitchFamily="18" charset="0"/>
              </a:rPr>
              <a:t>Luyện tập 1 </a:t>
            </a:r>
            <a:r>
              <a:rPr lang="en-US" sz="3500" b="1">
                <a:solidFill>
                  <a:srgbClr val="C00000"/>
                </a:solidFill>
                <a:effectLst/>
                <a:latin typeface="Cambria" panose="02040503050406030204" pitchFamily="18" charset="0"/>
                <a:ea typeface="Cambria" panose="02040503050406030204" pitchFamily="18" charset="0"/>
              </a:rPr>
              <a:t>(</a:t>
            </a:r>
            <a:r>
              <a:rPr lang="vi-VN" sz="3500" b="1">
                <a:solidFill>
                  <a:srgbClr val="C00000"/>
                </a:solidFill>
                <a:effectLst/>
                <a:latin typeface="Cambria" panose="02040503050406030204" pitchFamily="18" charset="0"/>
                <a:ea typeface="Cambria" panose="02040503050406030204" pitchFamily="18" charset="0"/>
              </a:rPr>
              <a:t>trang 31</a:t>
            </a:r>
            <a:r>
              <a:rPr lang="en-US" sz="3500" b="1">
                <a:solidFill>
                  <a:srgbClr val="C00000"/>
                </a:solidFill>
                <a:effectLst/>
                <a:latin typeface="Cambria" panose="02040503050406030204" pitchFamily="18" charset="0"/>
                <a:ea typeface="Cambria" panose="02040503050406030204" pitchFamily="18" charset="0"/>
              </a:rPr>
              <a:t>)</a:t>
            </a:r>
            <a:r>
              <a:rPr lang="vi-VN" sz="3500" b="1">
                <a:solidFill>
                  <a:srgbClr val="C00000"/>
                </a:solidFill>
                <a:effectLst/>
                <a:latin typeface="Cambria" panose="02040503050406030204" pitchFamily="18" charset="0"/>
                <a:ea typeface="Cambria" panose="02040503050406030204" pitchFamily="18" charset="0"/>
              </a:rPr>
              <a:t>:</a:t>
            </a:r>
            <a:r>
              <a:rPr lang="vi-VN" sz="3500">
                <a:solidFill>
                  <a:srgbClr val="C00000"/>
                </a:solidFill>
                <a:effectLst/>
                <a:latin typeface="Cambria" panose="02040503050406030204" pitchFamily="18" charset="0"/>
                <a:ea typeface="Cambria" panose="02040503050406030204" pitchFamily="18" charset="0"/>
              </a:rPr>
              <a:t> </a:t>
            </a:r>
            <a:r>
              <a:rPr lang="vi-VN" sz="3500">
                <a:solidFill>
                  <a:srgbClr val="000000"/>
                </a:solidFill>
                <a:effectLst/>
                <a:latin typeface="Cambria" panose="02040503050406030204" pitchFamily="18" charset="0"/>
                <a:ea typeface="Cambria" panose="02040503050406030204" pitchFamily="18" charset="0"/>
              </a:rPr>
              <a:t>Thực hiện kết nối máy tính với một điện thoại thông minh qua cổng USB để lấy ảnh từ điện thoại về máy tính tương tự như Ví dụ1.</a:t>
            </a:r>
            <a:endParaRPr lang="vi-VN" sz="3500">
              <a:effectLst/>
              <a:latin typeface="Cambria" panose="02040503050406030204" pitchFamily="18" charset="0"/>
              <a:ea typeface="Cambria" panose="02040503050406030204" pitchFamily="18" charset="0"/>
            </a:endParaRPr>
          </a:p>
        </p:txBody>
      </p:sp>
      <p:pic>
        <p:nvPicPr>
          <p:cNvPr id="2" name="Picture 1">
            <a:extLst>
              <a:ext uri="{FF2B5EF4-FFF2-40B4-BE49-F238E27FC236}">
                <a16:creationId xmlns:a16="http://schemas.microsoft.com/office/drawing/2014/main" id="{29CBB671-BE54-E2DE-AAE4-AAD7C6B0D7E8}"/>
              </a:ext>
            </a:extLst>
          </p:cNvPr>
          <p:cNvPicPr>
            <a:picLocks noChangeAspect="1"/>
          </p:cNvPicPr>
          <p:nvPr/>
        </p:nvPicPr>
        <p:blipFill>
          <a:blip r:embed="rId2"/>
          <a:stretch>
            <a:fillRect/>
          </a:stretch>
        </p:blipFill>
        <p:spPr>
          <a:xfrm>
            <a:off x="332277" y="160602"/>
            <a:ext cx="1439545" cy="1439545"/>
          </a:xfrm>
          <a:prstGeom prst="rect">
            <a:avLst/>
          </a:prstGeom>
        </p:spPr>
      </p:pic>
    </p:spTree>
    <p:extLst>
      <p:ext uri="{BB962C8B-B14F-4D97-AF65-F5344CB8AC3E}">
        <p14:creationId xmlns:p14="http://schemas.microsoft.com/office/powerpoint/2010/main" val="1191162012"/>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1)">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432621-68E1-1708-3D85-27CCE2521BDE}"/>
              </a:ext>
            </a:extLst>
          </p:cNvPr>
          <p:cNvSpPr txBox="1"/>
          <p:nvPr/>
        </p:nvSpPr>
        <p:spPr>
          <a:xfrm>
            <a:off x="3046429" y="-125183"/>
            <a:ext cx="6099142" cy="802848"/>
          </a:xfrm>
          <a:prstGeom prst="rect">
            <a:avLst/>
          </a:prstGeom>
          <a:noFill/>
        </p:spPr>
        <p:txBody>
          <a:bodyPr wrap="square">
            <a:spAutoFit/>
          </a:bodyPr>
          <a:lstStyle/>
          <a:p>
            <a:pPr marL="30480" marR="30480" algn="ctr">
              <a:lnSpc>
                <a:spcPct val="150000"/>
              </a:lnSpc>
              <a:tabLst>
                <a:tab pos="252095" algn="l"/>
              </a:tabLst>
            </a:pPr>
            <a:r>
              <a:rPr lang="en-US" sz="3500" b="1" u="sng">
                <a:solidFill>
                  <a:srgbClr val="C00000"/>
                </a:solidFill>
                <a:effectLst/>
                <a:latin typeface="Cambria" panose="02040503050406030204" pitchFamily="18" charset="0"/>
                <a:ea typeface="Times New Roman" panose="02020603050405020304" pitchFamily="18" charset="0"/>
              </a:rPr>
              <a:t>Gợi ý cách thực hiện</a:t>
            </a:r>
            <a:r>
              <a:rPr lang="en-US" sz="3500" b="1">
                <a:solidFill>
                  <a:srgbClr val="C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44EC1AD7-05FE-8A48-0840-2ADEEE5F7D19}"/>
              </a:ext>
            </a:extLst>
          </p:cNvPr>
          <p:cNvSpPr txBox="1"/>
          <p:nvPr/>
        </p:nvSpPr>
        <p:spPr>
          <a:xfrm>
            <a:off x="518474" y="565171"/>
            <a:ext cx="11170763" cy="5849807"/>
          </a:xfrm>
          <a:prstGeom prst="rect">
            <a:avLst/>
          </a:prstGeom>
          <a:noFill/>
        </p:spPr>
        <p:txBody>
          <a:bodyPr wrap="square">
            <a:spAutoFit/>
          </a:bodyPr>
          <a:lstStyle/>
          <a:p>
            <a:pPr marR="30480" algn="just">
              <a:lnSpc>
                <a:spcPct val="120000"/>
              </a:lnSpc>
              <a:tabLst>
                <a:tab pos="252095" algn="l"/>
              </a:tabLst>
            </a:pPr>
            <a:r>
              <a:rPr lang="en-US" sz="3500">
                <a:solidFill>
                  <a:srgbClr val="000000"/>
                </a:solidFill>
                <a:effectLst/>
                <a:latin typeface="Cambria" panose="02040503050406030204" pitchFamily="18" charset="0"/>
                <a:ea typeface="Cambria" panose="02040503050406030204" pitchFamily="18" charset="0"/>
              </a:rPr>
              <a:t>- Gắn 1 đầu cáp vào điện thoại, đầu còn lại gắn vào máy tính</a:t>
            </a:r>
            <a:r>
              <a:rPr lang="vi-VN" sz="3500">
                <a:solidFill>
                  <a:srgbClr val="000000"/>
                </a:solidFill>
                <a:effectLst/>
                <a:latin typeface="Cambria" panose="02040503050406030204" pitchFamily="18" charset="0"/>
                <a:ea typeface="Cambria" panose="02040503050406030204" pitchFamily="18" charset="0"/>
              </a:rPr>
              <a:t>.</a:t>
            </a:r>
            <a:endParaRPr lang="vi-VN" sz="3500">
              <a:effectLst/>
              <a:latin typeface="Cambria" panose="02040503050406030204" pitchFamily="18" charset="0"/>
              <a:ea typeface="Cambria" panose="02040503050406030204" pitchFamily="18" charset="0"/>
            </a:endParaRPr>
          </a:p>
          <a:p>
            <a:pPr marR="30480" algn="just">
              <a:lnSpc>
                <a:spcPct val="120000"/>
              </a:lnSpc>
              <a:tabLst>
                <a:tab pos="252095" algn="l"/>
              </a:tabLst>
            </a:pPr>
            <a:r>
              <a:rPr lang="en-US" sz="3500">
                <a:solidFill>
                  <a:srgbClr val="000000"/>
                </a:solidFill>
                <a:effectLst/>
                <a:latin typeface="Cambria" panose="02040503050406030204" pitchFamily="18" charset="0"/>
                <a:ea typeface="Cambria" panose="02040503050406030204" pitchFamily="18" charset="0"/>
              </a:rPr>
              <a:t>- </a:t>
            </a:r>
            <a:r>
              <a:rPr lang="vi-VN" sz="3500">
                <a:solidFill>
                  <a:srgbClr val="000000"/>
                </a:solidFill>
                <a:effectLst/>
                <a:latin typeface="Cambria" panose="02040503050406030204" pitchFamily="18" charset="0"/>
                <a:ea typeface="Cambria" panose="02040503050406030204" pitchFamily="18" charset="0"/>
              </a:rPr>
              <a:t>Sau khi kết nối, điện thoại có thể hiển thị một thông báo yêu cầu cho phép kết nối USB</a:t>
            </a:r>
            <a:r>
              <a:rPr lang="en-US" sz="3500">
                <a:solidFill>
                  <a:srgbClr val="000000"/>
                </a:solidFill>
                <a:effectLst/>
                <a:latin typeface="Cambria" panose="02040503050406030204" pitchFamily="18" charset="0"/>
                <a:ea typeface="Cambria" panose="02040503050406030204" pitchFamily="18" charset="0"/>
              </a:rPr>
              <a:t>,</a:t>
            </a:r>
            <a:r>
              <a:rPr lang="vi-VN" sz="3500">
                <a:solidFill>
                  <a:srgbClr val="000000"/>
                </a:solidFill>
                <a:effectLst/>
                <a:latin typeface="Cambria" panose="02040503050406030204" pitchFamily="18" charset="0"/>
                <a:ea typeface="Cambria" panose="02040503050406030204" pitchFamily="18" charset="0"/>
              </a:rPr>
              <a:t> nhấn vào thông báo này và cho phép kết nối USB.</a:t>
            </a:r>
            <a:endParaRPr lang="vi-VN" sz="3500">
              <a:effectLst/>
              <a:latin typeface="Cambria" panose="02040503050406030204" pitchFamily="18" charset="0"/>
              <a:ea typeface="Cambria" panose="02040503050406030204" pitchFamily="18" charset="0"/>
            </a:endParaRPr>
          </a:p>
          <a:p>
            <a:pPr marR="30480" algn="just">
              <a:lnSpc>
                <a:spcPct val="120000"/>
              </a:lnSpc>
              <a:tabLst>
                <a:tab pos="252095" algn="l"/>
              </a:tabLst>
            </a:pPr>
            <a:r>
              <a:rPr lang="en-US" sz="3500">
                <a:solidFill>
                  <a:srgbClr val="000000"/>
                </a:solidFill>
                <a:effectLst/>
                <a:latin typeface="Cambria" panose="02040503050406030204" pitchFamily="18" charset="0"/>
                <a:ea typeface="Cambria" panose="02040503050406030204" pitchFamily="18" charset="0"/>
              </a:rPr>
              <a:t>-</a:t>
            </a:r>
            <a:r>
              <a:rPr lang="vi-VN" sz="3500">
                <a:solidFill>
                  <a:srgbClr val="000000"/>
                </a:solidFill>
                <a:effectLst/>
                <a:latin typeface="Cambria" panose="02040503050406030204" pitchFamily="18" charset="0"/>
                <a:ea typeface="Cambria" panose="02040503050406030204" pitchFamily="18" charset="0"/>
              </a:rPr>
              <a:t> Trên máy tính, hãy mở Windows Explorer để truy cập vào ổ đĩa điện thoại thông minh</a:t>
            </a:r>
            <a:r>
              <a:rPr lang="en-US" sz="3500">
                <a:solidFill>
                  <a:srgbClr val="000000"/>
                </a:solidFill>
                <a:effectLst/>
                <a:latin typeface="Cambria" panose="02040503050406030204" pitchFamily="18" charset="0"/>
                <a:ea typeface="Cambria" panose="02040503050406030204" pitchFamily="18" charset="0"/>
              </a:rPr>
              <a:t>,</a:t>
            </a:r>
            <a:r>
              <a:rPr lang="vi-VN" sz="3500">
                <a:solidFill>
                  <a:srgbClr val="000000"/>
                </a:solidFill>
                <a:effectLst/>
                <a:latin typeface="Cambria" panose="02040503050406030204" pitchFamily="18" charset="0"/>
                <a:ea typeface="Cambria" panose="02040503050406030204" pitchFamily="18" charset="0"/>
              </a:rPr>
              <a:t> có thể tìm thấy tên thiết bị của mình trong danh sách các thiết bị được kết nối trên máy tính.</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3090394"/>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3241FD-982F-4F21-4CC9-33F4F58E9E55}"/>
              </a:ext>
            </a:extLst>
          </p:cNvPr>
          <p:cNvSpPr txBox="1"/>
          <p:nvPr/>
        </p:nvSpPr>
        <p:spPr>
          <a:xfrm>
            <a:off x="556181" y="411070"/>
            <a:ext cx="11104776" cy="3224088"/>
          </a:xfrm>
          <a:prstGeom prst="rect">
            <a:avLst/>
          </a:prstGeom>
          <a:noFill/>
        </p:spPr>
        <p:txBody>
          <a:bodyPr wrap="square">
            <a:spAutoFit/>
          </a:bodyPr>
          <a:lstStyle/>
          <a:p>
            <a:pPr marR="30480" algn="just">
              <a:lnSpc>
                <a:spcPct val="150000"/>
              </a:lnSpc>
              <a:tabLst>
                <a:tab pos="252095" algn="l"/>
              </a:tabLst>
            </a:pPr>
            <a:r>
              <a:rPr lang="en-US" sz="3500">
                <a:solidFill>
                  <a:srgbClr val="000000"/>
                </a:solidFill>
                <a:effectLst/>
                <a:latin typeface="Cambria" panose="02040503050406030204" pitchFamily="18" charset="0"/>
                <a:ea typeface="Cambria" panose="02040503050406030204" pitchFamily="18" charset="0"/>
              </a:rPr>
              <a:t>-</a:t>
            </a:r>
            <a:r>
              <a:rPr lang="vi-VN" sz="3500">
                <a:solidFill>
                  <a:srgbClr val="000000"/>
                </a:solidFill>
                <a:effectLst/>
                <a:latin typeface="Cambria" panose="02040503050406030204" pitchFamily="18" charset="0"/>
                <a:ea typeface="Cambria" panose="02040503050406030204" pitchFamily="18" charset="0"/>
              </a:rPr>
              <a:t> Sau khi truy cập vào ổ đĩa điện thoại thông minh </a:t>
            </a:r>
            <a:r>
              <a:rPr lang="en-US" sz="3500">
                <a:solidFill>
                  <a:srgbClr val="000000"/>
                </a:solidFill>
                <a:effectLst/>
                <a:latin typeface="Cambria" panose="02040503050406030204" pitchFamily="18" charset="0"/>
                <a:ea typeface="Cambria" panose="02040503050406030204" pitchFamily="18" charset="0"/>
              </a:rPr>
              <a:t>chúng ta</a:t>
            </a:r>
            <a:r>
              <a:rPr lang="vi-VN" sz="3500">
                <a:solidFill>
                  <a:srgbClr val="000000"/>
                </a:solidFill>
                <a:effectLst/>
                <a:latin typeface="Cambria" panose="02040503050406030204" pitchFamily="18" charset="0"/>
                <a:ea typeface="Cambria" panose="02040503050406030204" pitchFamily="18" charset="0"/>
              </a:rPr>
              <a:t> có thể tìm kiếm thư mục chứa các tập tin ảnh.</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en-US" sz="3500">
                <a:solidFill>
                  <a:srgbClr val="000000"/>
                </a:solidFill>
                <a:effectLst/>
                <a:latin typeface="Cambria" panose="02040503050406030204" pitchFamily="18" charset="0"/>
                <a:ea typeface="Cambria" panose="02040503050406030204" pitchFamily="18" charset="0"/>
              </a:rPr>
              <a:t>-</a:t>
            </a:r>
            <a:r>
              <a:rPr lang="vi-VN" sz="3500">
                <a:solidFill>
                  <a:srgbClr val="000000"/>
                </a:solidFill>
                <a:effectLst/>
                <a:latin typeface="Cambria" panose="02040503050406030204" pitchFamily="18" charset="0"/>
                <a:ea typeface="Cambria" panose="02040503050406030204" pitchFamily="18" charset="0"/>
              </a:rPr>
              <a:t> Chọn các tập tin ảnh muốn sao chép vào máy tính và sao chép chúng vào một thư mục trên máy tính.</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79321889"/>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7584F5-1259-CF30-7EE9-E9B2AFA44AFC}"/>
              </a:ext>
            </a:extLst>
          </p:cNvPr>
          <p:cNvSpPr txBox="1"/>
          <p:nvPr/>
        </p:nvSpPr>
        <p:spPr>
          <a:xfrm>
            <a:off x="1791490" y="1603408"/>
            <a:ext cx="9889234" cy="4123927"/>
          </a:xfrm>
          <a:prstGeom prst="rect">
            <a:avLst/>
          </a:prstGeom>
          <a:solidFill>
            <a:schemeClr val="accent2">
              <a:lumMod val="40000"/>
              <a:lumOff val="60000"/>
            </a:schemeClr>
          </a:solidFill>
        </p:spPr>
        <p:txBody>
          <a:bodyPr wrap="square" tIns="0" bIns="180000">
            <a:spAutoFit/>
          </a:bodyPr>
          <a:lstStyle/>
          <a:p>
            <a:pPr marR="30480" algn="just">
              <a:lnSpc>
                <a:spcPct val="150000"/>
              </a:lnSpc>
              <a:tabLst>
                <a:tab pos="252095" algn="l"/>
              </a:tabLst>
            </a:pPr>
            <a:r>
              <a:rPr lang="vi-VN" sz="3500" b="1">
                <a:solidFill>
                  <a:srgbClr val="C00000"/>
                </a:solidFill>
                <a:effectLst/>
                <a:latin typeface="Cambria" panose="02040503050406030204" pitchFamily="18" charset="0"/>
                <a:ea typeface="Times New Roman" panose="02020603050405020304" pitchFamily="18" charset="0"/>
              </a:rPr>
              <a:t>Luyện tập 2 </a:t>
            </a:r>
            <a:r>
              <a:rPr lang="en-US" sz="3500" b="1">
                <a:solidFill>
                  <a:srgbClr val="C00000"/>
                </a:solidFill>
                <a:effectLst/>
                <a:latin typeface="Cambria" panose="02040503050406030204" pitchFamily="18" charset="0"/>
                <a:ea typeface="Times New Roman" panose="02020603050405020304" pitchFamily="18" charset="0"/>
              </a:rPr>
              <a:t>(</a:t>
            </a:r>
            <a:r>
              <a:rPr lang="vi-VN" sz="3500" b="1">
                <a:solidFill>
                  <a:srgbClr val="C00000"/>
                </a:solidFill>
                <a:effectLst/>
                <a:latin typeface="Cambria" panose="02040503050406030204" pitchFamily="18" charset="0"/>
                <a:ea typeface="Times New Roman" panose="02020603050405020304" pitchFamily="18" charset="0"/>
              </a:rPr>
              <a:t>trang 31</a:t>
            </a:r>
            <a:r>
              <a:rPr lang="en-US" sz="3500" b="1">
                <a:solidFill>
                  <a:srgbClr val="C00000"/>
                </a:solidFill>
                <a:effectLst/>
                <a:latin typeface="Cambria" panose="02040503050406030204" pitchFamily="18" charset="0"/>
                <a:ea typeface="Times New Roman" panose="02020603050405020304" pitchFamily="18" charset="0"/>
              </a:rPr>
              <a:t>)</a:t>
            </a:r>
            <a:r>
              <a:rPr lang="vi-VN" sz="3500" b="1">
                <a:solidFill>
                  <a:srgbClr val="C00000"/>
                </a:solidFill>
                <a:effectLst/>
                <a:latin typeface="Cambria" panose="02040503050406030204" pitchFamily="18" charset="0"/>
                <a:ea typeface="Times New Roman" panose="02020603050405020304" pitchFamily="18" charset="0"/>
              </a:rPr>
              <a:t>:</a:t>
            </a:r>
            <a:r>
              <a:rPr lang="vi-VN" sz="3500">
                <a:solidFill>
                  <a:srgbClr val="C0000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Thực hiện kết nối máy tính hay điện thoại di động với một tai nghe hay một loa bluetooth theo Ví dụ 2. Sau đó hãy bật nhạc từ máy tính hay điện thoại để trải nghiệm âm nhạc phát tới thiết bị Bluetooth.</a:t>
            </a:r>
            <a:endParaRPr lang="vi-VN" sz="3500">
              <a:effectLst/>
              <a:latin typeface="Times New Roman" panose="02020603050405020304" pitchFamily="18" charset="0"/>
              <a:ea typeface="Times New Roman" panose="02020603050405020304" pitchFamily="18" charset="0"/>
            </a:endParaRPr>
          </a:p>
        </p:txBody>
      </p:sp>
      <p:pic>
        <p:nvPicPr>
          <p:cNvPr id="2" name="Picture 1">
            <a:extLst>
              <a:ext uri="{FF2B5EF4-FFF2-40B4-BE49-F238E27FC236}">
                <a16:creationId xmlns:a16="http://schemas.microsoft.com/office/drawing/2014/main" id="{4E7FCAA5-31DF-1693-E4A7-2B402545F2B3}"/>
              </a:ext>
            </a:extLst>
          </p:cNvPr>
          <p:cNvPicPr>
            <a:picLocks noChangeAspect="1"/>
          </p:cNvPicPr>
          <p:nvPr/>
        </p:nvPicPr>
        <p:blipFill>
          <a:blip r:embed="rId2"/>
          <a:stretch>
            <a:fillRect/>
          </a:stretch>
        </p:blipFill>
        <p:spPr>
          <a:xfrm>
            <a:off x="351945" y="155842"/>
            <a:ext cx="1439545" cy="1439545"/>
          </a:xfrm>
          <a:prstGeom prst="rect">
            <a:avLst/>
          </a:prstGeom>
        </p:spPr>
      </p:pic>
    </p:spTree>
    <p:extLst>
      <p:ext uri="{BB962C8B-B14F-4D97-AF65-F5344CB8AC3E}">
        <p14:creationId xmlns:p14="http://schemas.microsoft.com/office/powerpoint/2010/main" val="2964256784"/>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randombar(horizontal)">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554E666-60AB-37DF-0A0C-0DAFADE43436}"/>
              </a:ext>
            </a:extLst>
          </p:cNvPr>
          <p:cNvSpPr txBox="1"/>
          <p:nvPr/>
        </p:nvSpPr>
        <p:spPr>
          <a:xfrm>
            <a:off x="556182" y="-108485"/>
            <a:ext cx="11123628" cy="5647828"/>
          </a:xfrm>
          <a:prstGeom prst="rect">
            <a:avLst/>
          </a:prstGeom>
          <a:noFill/>
        </p:spPr>
        <p:txBody>
          <a:bodyPr wrap="square">
            <a:spAutoFit/>
          </a:bodyPr>
          <a:lstStyle/>
          <a:p>
            <a:pPr marR="30480" algn="ctr">
              <a:lnSpc>
                <a:spcPct val="150000"/>
              </a:lnSpc>
              <a:tabLst>
                <a:tab pos="252095" algn="l"/>
              </a:tabLst>
            </a:pPr>
            <a:r>
              <a:rPr lang="en-US" sz="3500" b="1" u="sng">
                <a:solidFill>
                  <a:srgbClr val="C00000"/>
                </a:solidFill>
                <a:effectLst/>
                <a:latin typeface="Cambria" panose="02040503050406030204" pitchFamily="18" charset="0"/>
                <a:ea typeface="Cambria" panose="02040503050406030204" pitchFamily="18" charset="0"/>
              </a:rPr>
              <a:t>Gợi ý cách thực hiện</a:t>
            </a:r>
            <a:r>
              <a:rPr lang="en-US" sz="3500" b="1">
                <a:solidFill>
                  <a:srgbClr val="C00000"/>
                </a:solidFill>
                <a:effectLst/>
                <a:latin typeface="Cambria" panose="02040503050406030204" pitchFamily="18" charset="0"/>
                <a:ea typeface="Cambria" panose="02040503050406030204" pitchFamily="18" charset="0"/>
              </a:rPr>
              <a:t>:</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	</a:t>
            </a:r>
            <a:r>
              <a:rPr lang="en-US" sz="3500">
                <a:solidFill>
                  <a:srgbClr val="000000"/>
                </a:solidFill>
                <a:effectLst/>
                <a:latin typeface="Cambria" panose="02040503050406030204" pitchFamily="18" charset="0"/>
                <a:ea typeface="Cambria" panose="02040503050406030204" pitchFamily="18" charset="0"/>
              </a:rPr>
              <a:t>-</a:t>
            </a:r>
            <a:r>
              <a:rPr lang="vi-VN" sz="3500">
                <a:solidFill>
                  <a:srgbClr val="000000"/>
                </a:solidFill>
                <a:effectLst/>
                <a:latin typeface="Cambria" panose="02040503050406030204" pitchFamily="18" charset="0"/>
                <a:ea typeface="Cambria" panose="02040503050406030204" pitchFamily="18" charset="0"/>
              </a:rPr>
              <a:t> Bật chế độ kết nối Bluetooth trên máy tính hoặc điện thoại.</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	</a:t>
            </a:r>
            <a:r>
              <a:rPr lang="en-US" sz="3500">
                <a:solidFill>
                  <a:srgbClr val="000000"/>
                </a:solidFill>
                <a:effectLst/>
                <a:latin typeface="Cambria" panose="02040503050406030204" pitchFamily="18" charset="0"/>
                <a:ea typeface="Cambria" panose="02040503050406030204" pitchFamily="18" charset="0"/>
              </a:rPr>
              <a:t>-</a:t>
            </a:r>
            <a:r>
              <a:rPr lang="vi-VN" sz="3500">
                <a:solidFill>
                  <a:srgbClr val="000000"/>
                </a:solidFill>
                <a:effectLst/>
                <a:latin typeface="Cambria" panose="02040503050406030204" pitchFamily="18" charset="0"/>
                <a:ea typeface="Cambria" panose="02040503050406030204" pitchFamily="18" charset="0"/>
              </a:rPr>
              <a:t> Bật tai nghe hoặc loa Bluetooth và chuyển chúng sang chế độ kết nối Bluetooth. </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	</a:t>
            </a:r>
            <a:r>
              <a:rPr lang="en-US" sz="3500">
                <a:solidFill>
                  <a:srgbClr val="000000"/>
                </a:solidFill>
                <a:effectLst/>
                <a:latin typeface="Cambria" panose="02040503050406030204" pitchFamily="18" charset="0"/>
                <a:ea typeface="Cambria" panose="02040503050406030204" pitchFamily="18" charset="0"/>
              </a:rPr>
              <a:t>-</a:t>
            </a:r>
            <a:r>
              <a:rPr lang="vi-VN" sz="3500">
                <a:solidFill>
                  <a:srgbClr val="000000"/>
                </a:solidFill>
                <a:effectLst/>
                <a:latin typeface="Cambria" panose="02040503050406030204" pitchFamily="18" charset="0"/>
                <a:ea typeface="Cambria" panose="02040503050406030204" pitchFamily="18" charset="0"/>
              </a:rPr>
              <a:t> Trên máy tính hoặc điện thoại, tìm kiếm các thiết bị Bluetooth có sẵn và chọn thiết bị muốn kết nối.</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72589159"/>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F5FCFD-15E3-2E85-A153-0DCAB75C3F62}"/>
              </a:ext>
            </a:extLst>
          </p:cNvPr>
          <p:cNvSpPr txBox="1"/>
          <p:nvPr/>
        </p:nvSpPr>
        <p:spPr>
          <a:xfrm>
            <a:off x="499621" y="410711"/>
            <a:ext cx="11123628" cy="4034502"/>
          </a:xfrm>
          <a:prstGeom prst="rect">
            <a:avLst/>
          </a:prstGeom>
          <a:noFill/>
        </p:spPr>
        <p:txBody>
          <a:bodyPr wrap="square">
            <a:spAutoFit/>
          </a:bodyPr>
          <a:lstStyle/>
          <a:p>
            <a:pPr marR="30480" algn="just">
              <a:lnSpc>
                <a:spcPct val="150000"/>
              </a:lnSpc>
              <a:tabLst>
                <a:tab pos="252095" algn="l"/>
              </a:tabLst>
            </a:pPr>
            <a:r>
              <a:rPr lang="en-US" sz="3500">
                <a:solidFill>
                  <a:srgbClr val="00000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Một lần kết nối thành công, máy tính hoặc điện thoại sẽ tự động kết nối với thiết bị Bluetooth mỗi khi nó được bật và ở chế độ kết nối. Bây giờ, </a:t>
            </a:r>
            <a:r>
              <a:rPr lang="en-US" sz="3500">
                <a:solidFill>
                  <a:srgbClr val="000000"/>
                </a:solidFill>
                <a:effectLst/>
                <a:latin typeface="Cambria" panose="02040503050406030204" pitchFamily="18" charset="0"/>
                <a:ea typeface="Times New Roman" panose="02020603050405020304" pitchFamily="18" charset="0"/>
              </a:rPr>
              <a:t>chúng </a:t>
            </a:r>
            <a:r>
              <a:rPr lang="vi-VN" sz="3500">
                <a:solidFill>
                  <a:srgbClr val="000000"/>
                </a:solidFill>
                <a:effectLst/>
                <a:latin typeface="Cambria" panose="02040503050406030204" pitchFamily="18" charset="0"/>
                <a:ea typeface="Times New Roman" panose="02020603050405020304" pitchFamily="18" charset="0"/>
              </a:rPr>
              <a:t>ta có thể bật nhạc từ máy tính hoặc điện thoại và trải nghiệm âm nhạc được phát tới tai nghe hoặc loa Bluetooth.</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35702812"/>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tretch>
            <a:fillRect/>
          </a:stretch>
        </p:blipFill>
        <p:spPr>
          <a:xfrm>
            <a:off x="2195512" y="374200"/>
            <a:ext cx="7800975" cy="719455"/>
          </a:xfrm>
          <a:prstGeom prst="rect">
            <a:avLst/>
          </a:prstGeom>
        </p:spPr>
      </p:pic>
      <p:sp>
        <p:nvSpPr>
          <p:cNvPr id="4" name="TextBox 3">
            <a:extLst>
              <a:ext uri="{FF2B5EF4-FFF2-40B4-BE49-F238E27FC236}">
                <a16:creationId xmlns:a16="http://schemas.microsoft.com/office/drawing/2014/main" id="{237CDFCC-9BE2-DE90-8DAF-CD2036F1CD54}"/>
              </a:ext>
            </a:extLst>
          </p:cNvPr>
          <p:cNvSpPr txBox="1"/>
          <p:nvPr/>
        </p:nvSpPr>
        <p:spPr>
          <a:xfrm>
            <a:off x="2050335" y="993947"/>
            <a:ext cx="9290110" cy="813236"/>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1. MỘT SỐ THIẾT BỊ VÀO - RA THÔNG DỤNG </a:t>
            </a:r>
            <a:endParaRPr lang="vi-VN" sz="3500">
              <a:effectLst/>
              <a:latin typeface="Calibri" panose="020F0502020204030204" pitchFamily="34" charset="0"/>
              <a:ea typeface="Calibri" panose="020F0502020204030204" pitchFamily="34" charset="0"/>
            </a:endParaRPr>
          </a:p>
        </p:txBody>
      </p:sp>
      <p:sp>
        <p:nvSpPr>
          <p:cNvPr id="8" name="TextBox 7">
            <a:extLst>
              <a:ext uri="{FF2B5EF4-FFF2-40B4-BE49-F238E27FC236}">
                <a16:creationId xmlns:a16="http://schemas.microsoft.com/office/drawing/2014/main" id="{69961DE3-E39C-4484-2707-EE866045304C}"/>
              </a:ext>
            </a:extLst>
          </p:cNvPr>
          <p:cNvSpPr txBox="1"/>
          <p:nvPr/>
        </p:nvSpPr>
        <p:spPr>
          <a:xfrm>
            <a:off x="2314286" y="1636130"/>
            <a:ext cx="9412665" cy="813236"/>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a) Một số thiết bị vào thông dụng</a:t>
            </a:r>
            <a:endParaRPr lang="vi-VN" sz="3500">
              <a:effectLst/>
              <a:latin typeface="Calibri" panose="020F0502020204030204" pitchFamily="34" charset="0"/>
              <a:ea typeface="Calibri" panose="020F0502020204030204" pitchFamily="34" charset="0"/>
            </a:endParaRPr>
          </a:p>
        </p:txBody>
      </p:sp>
      <p:sp>
        <p:nvSpPr>
          <p:cNvPr id="11" name="TextBox 10">
            <a:extLst>
              <a:ext uri="{FF2B5EF4-FFF2-40B4-BE49-F238E27FC236}">
                <a16:creationId xmlns:a16="http://schemas.microsoft.com/office/drawing/2014/main" id="{AD53951D-74B5-9315-198C-1B18EAC1FB45}"/>
              </a:ext>
            </a:extLst>
          </p:cNvPr>
          <p:cNvSpPr txBox="1"/>
          <p:nvPr/>
        </p:nvSpPr>
        <p:spPr>
          <a:xfrm>
            <a:off x="2323713" y="2349595"/>
            <a:ext cx="6099142" cy="813236"/>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b) Thiết bị ra</a:t>
            </a:r>
            <a:endParaRPr lang="vi-VN" sz="3500">
              <a:effectLst/>
              <a:latin typeface="Calibri" panose="020F0502020204030204" pitchFamily="34" charset="0"/>
              <a:ea typeface="Calibri" panose="020F0502020204030204" pitchFamily="34" charset="0"/>
            </a:endParaRPr>
          </a:p>
        </p:txBody>
      </p:sp>
      <p:sp>
        <p:nvSpPr>
          <p:cNvPr id="13" name="TextBox 12">
            <a:extLst>
              <a:ext uri="{FF2B5EF4-FFF2-40B4-BE49-F238E27FC236}">
                <a16:creationId xmlns:a16="http://schemas.microsoft.com/office/drawing/2014/main" id="{C850FD39-6F4C-619D-A905-400743C36B7E}"/>
              </a:ext>
            </a:extLst>
          </p:cNvPr>
          <p:cNvSpPr txBox="1"/>
          <p:nvPr/>
        </p:nvSpPr>
        <p:spPr>
          <a:xfrm>
            <a:off x="2059762" y="3080609"/>
            <a:ext cx="9638907" cy="813236"/>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2. KẾT NỐI MÁY TÍNH VỚI THIẾT BỊ SỐ</a:t>
            </a:r>
            <a:endParaRPr lang="vi-VN" sz="3500">
              <a:effectLst/>
              <a:latin typeface="Calibri" panose="020F0502020204030204" pitchFamily="34" charset="0"/>
              <a:ea typeface="Calibri" panose="020F0502020204030204" pitchFamily="34" charset="0"/>
            </a:endParaRPr>
          </a:p>
        </p:txBody>
      </p:sp>
      <p:sp>
        <p:nvSpPr>
          <p:cNvPr id="16" name="TextBox 15">
            <a:extLst>
              <a:ext uri="{FF2B5EF4-FFF2-40B4-BE49-F238E27FC236}">
                <a16:creationId xmlns:a16="http://schemas.microsoft.com/office/drawing/2014/main" id="{55552F01-7F3F-F8BD-285F-2B44D1470EEB}"/>
              </a:ext>
            </a:extLst>
          </p:cNvPr>
          <p:cNvSpPr txBox="1"/>
          <p:nvPr/>
        </p:nvSpPr>
        <p:spPr>
          <a:xfrm>
            <a:off x="2323716" y="3820256"/>
            <a:ext cx="6099142" cy="813236"/>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a) Các cổng kết nối</a:t>
            </a:r>
            <a:endParaRPr lang="vi-VN" sz="3500">
              <a:effectLst/>
              <a:latin typeface="Calibri" panose="020F0502020204030204" pitchFamily="34" charset="0"/>
              <a:ea typeface="Calibri" panose="020F0502020204030204" pitchFamily="34" charset="0"/>
            </a:endParaRPr>
          </a:p>
        </p:txBody>
      </p:sp>
      <p:sp>
        <p:nvSpPr>
          <p:cNvPr id="20" name="TextBox 19">
            <a:extLst>
              <a:ext uri="{FF2B5EF4-FFF2-40B4-BE49-F238E27FC236}">
                <a16:creationId xmlns:a16="http://schemas.microsoft.com/office/drawing/2014/main" id="{4BC1C361-0149-CC2F-383D-318934D1B00C}"/>
              </a:ext>
            </a:extLst>
          </p:cNvPr>
          <p:cNvSpPr txBox="1"/>
          <p:nvPr/>
        </p:nvSpPr>
        <p:spPr>
          <a:xfrm>
            <a:off x="2314289" y="4551778"/>
            <a:ext cx="7499021" cy="813236"/>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b) Kết nối máy tính với thiết bị số</a:t>
            </a:r>
            <a:endParaRPr lang="vi-VN" sz="35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4380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1000"/>
                                        <p:tgtEl>
                                          <p:spTgt spid="20"/>
                                        </p:tgtEl>
                                      </p:cBhvr>
                                    </p:animEffect>
                                    <p:anim calcmode="lin" valueType="num">
                                      <p:cBhvr>
                                        <p:cTn id="43" dur="1000" fill="hold"/>
                                        <p:tgtEl>
                                          <p:spTgt spid="20"/>
                                        </p:tgtEl>
                                        <p:attrNameLst>
                                          <p:attrName>ppt_x</p:attrName>
                                        </p:attrNameLst>
                                      </p:cBhvr>
                                      <p:tavLst>
                                        <p:tav tm="0">
                                          <p:val>
                                            <p:strVal val="#ppt_x"/>
                                          </p:val>
                                        </p:tav>
                                        <p:tav tm="100000">
                                          <p:val>
                                            <p:strVal val="#ppt_x"/>
                                          </p:val>
                                        </p:tav>
                                      </p:tavLst>
                                    </p:anim>
                                    <p:anim calcmode="lin" valueType="num">
                                      <p:cBhvr>
                                        <p:cTn id="4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1" grpId="0"/>
      <p:bldP spid="13" grpId="0"/>
      <p:bldP spid="16" grpId="0"/>
      <p:bldP spid="2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335797" y="304800"/>
            <a:ext cx="6634480" cy="719455"/>
          </a:xfrm>
          <a:prstGeom prst="rect">
            <a:avLst/>
          </a:prstGeom>
        </p:spPr>
      </p:pic>
      <p:sp>
        <p:nvSpPr>
          <p:cNvPr id="2" name="TextBox 1"/>
          <p:cNvSpPr txBox="1"/>
          <p:nvPr/>
        </p:nvSpPr>
        <p:spPr>
          <a:xfrm>
            <a:off x="2300031" y="1295400"/>
            <a:ext cx="8286328" cy="1785104"/>
          </a:xfrm>
          <a:prstGeom prst="rect">
            <a:avLst/>
          </a:prstGeom>
          <a:noFill/>
        </p:spPr>
        <p:txBody>
          <a:bodyPr wrap="square" rtlCol="0">
            <a:spAutoFit/>
          </a:bodyPr>
          <a:lstStyle/>
          <a:p>
            <a:pPr>
              <a:spcBef>
                <a:spcPts val="600"/>
              </a:spcBef>
              <a:spcAft>
                <a:spcPts val="600"/>
              </a:spcAft>
            </a:pPr>
            <a:r>
              <a:rPr lang="en-US" sz="3000" b="1">
                <a:latin typeface="Tahoma" pitchFamily="34" charset="0"/>
                <a:ea typeface="Tahoma" pitchFamily="34" charset="0"/>
                <a:cs typeface="Tahoma" pitchFamily="34" charset="0"/>
              </a:rPr>
              <a:t>1. </a:t>
            </a:r>
            <a:r>
              <a:rPr lang="en-US" sz="3000" b="0">
                <a:latin typeface="Tahoma" pitchFamily="34" charset="0"/>
                <a:ea typeface="Tahoma" pitchFamily="34" charset="0"/>
                <a:cs typeface="Tahoma" pitchFamily="34" charset="0"/>
              </a:rPr>
              <a:t>Làm phần </a:t>
            </a:r>
            <a:r>
              <a:rPr lang="en-US" sz="3000" b="1">
                <a:latin typeface="Tahoma" pitchFamily="34" charset="0"/>
                <a:ea typeface="Tahoma" pitchFamily="34" charset="0"/>
                <a:cs typeface="Tahoma" pitchFamily="34" charset="0"/>
              </a:rPr>
              <a:t>VẬN DỤNG </a:t>
            </a:r>
            <a:r>
              <a:rPr lang="en-US" sz="3000" b="0">
                <a:latin typeface="Tahoma" pitchFamily="34" charset="0"/>
                <a:ea typeface="Tahoma" pitchFamily="34" charset="0"/>
                <a:cs typeface="Tahoma" pitchFamily="34" charset="0"/>
              </a:rPr>
              <a:t>(SGK trang 31) </a:t>
            </a:r>
          </a:p>
          <a:p>
            <a:pPr>
              <a:spcBef>
                <a:spcPts val="600"/>
              </a:spcBef>
              <a:spcAft>
                <a:spcPts val="600"/>
              </a:spcAft>
            </a:pPr>
            <a:r>
              <a:rPr lang="en-US" sz="3000" b="1">
                <a:latin typeface="Tahoma" pitchFamily="34" charset="0"/>
                <a:ea typeface="Tahoma" pitchFamily="34" charset="0"/>
                <a:cs typeface="Tahoma" pitchFamily="34" charset="0"/>
              </a:rPr>
              <a:t>2. </a:t>
            </a:r>
            <a:r>
              <a:rPr lang="en-US" sz="3000" b="0">
                <a:latin typeface="Tahoma" pitchFamily="34" charset="0"/>
                <a:ea typeface="Tahoma" pitchFamily="34" charset="0"/>
                <a:cs typeface="Tahoma" pitchFamily="34" charset="0"/>
              </a:rPr>
              <a:t>Xem tr</a:t>
            </a:r>
            <a:r>
              <a:rPr lang="vi-VN" sz="3000" b="0">
                <a:latin typeface="Tahoma" pitchFamily="34" charset="0"/>
                <a:ea typeface="Tahoma" pitchFamily="34" charset="0"/>
                <a:cs typeface="Tahoma" pitchFamily="34" charset="0"/>
              </a:rPr>
              <a:t>ước</a:t>
            </a:r>
            <a:r>
              <a:rPr lang="en-US" sz="3000" b="0">
                <a:latin typeface="Tahoma" pitchFamily="34" charset="0"/>
                <a:ea typeface="Tahoma" pitchFamily="34" charset="0"/>
                <a:cs typeface="Tahoma" pitchFamily="34" charset="0"/>
              </a:rPr>
              <a:t> bài 6 (SGK trang 32)</a:t>
            </a:r>
            <a:endParaRPr lang="en-US" sz="3000">
              <a:latin typeface="Tahoma" pitchFamily="34" charset="0"/>
              <a:ea typeface="Tahoma" pitchFamily="34" charset="0"/>
              <a:cs typeface="Tahoma" pitchFamily="34" charset="0"/>
            </a:endParaRPr>
          </a:p>
          <a:p>
            <a:pPr>
              <a:spcBef>
                <a:spcPts val="600"/>
              </a:spcBef>
              <a:spcAft>
                <a:spcPts val="600"/>
              </a:spcAft>
            </a:pPr>
            <a:r>
              <a:rPr lang="en-US" sz="3000" b="1">
                <a:latin typeface="Tahoma" pitchFamily="34" charset="0"/>
                <a:ea typeface="Tahoma" pitchFamily="34" charset="0"/>
                <a:cs typeface="Tahoma" pitchFamily="34" charset="0"/>
              </a:rPr>
              <a:t>Lưu trữ và chia sẻ tệp tin trên Internet</a:t>
            </a:r>
          </a:p>
        </p:txBody>
      </p:sp>
    </p:spTree>
    <p:extLst>
      <p:ext uri="{BB962C8B-B14F-4D97-AF65-F5344CB8AC3E}">
        <p14:creationId xmlns:p14="http://schemas.microsoft.com/office/powerpoint/2010/main" val="696827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F4FD64-6D8E-DE6A-1E23-567956718998}"/>
              </a:ext>
            </a:extLst>
          </p:cNvPr>
          <p:cNvSpPr txBox="1"/>
          <p:nvPr/>
        </p:nvSpPr>
        <p:spPr>
          <a:xfrm>
            <a:off x="433633" y="-101042"/>
            <a:ext cx="11283884" cy="2416174"/>
          </a:xfrm>
          <a:prstGeom prst="rect">
            <a:avLst/>
          </a:prstGeom>
          <a:noFill/>
        </p:spPr>
        <p:txBody>
          <a:bodyPr wrap="square">
            <a:spAutoFit/>
          </a:bodyPr>
          <a:lstStyle/>
          <a:p>
            <a:pPr marL="30480" marR="30480" algn="just">
              <a:lnSpc>
                <a:spcPct val="150000"/>
              </a:lnSpc>
              <a:tabLst>
                <a:tab pos="252095" algn="l"/>
              </a:tabLst>
            </a:pPr>
            <a:r>
              <a:rPr lang="vi-VN" sz="3500" b="1">
                <a:solidFill>
                  <a:srgbClr val="00B0F0"/>
                </a:solidFill>
                <a:effectLst/>
                <a:latin typeface="Cambria" panose="02040503050406030204" pitchFamily="18" charset="0"/>
                <a:ea typeface="Cambria" panose="02040503050406030204" pitchFamily="18" charset="0"/>
              </a:rPr>
              <a:t>1. MỘT SỐ THIẾT BỊ VÀO- RA THÔNG DỤNG</a:t>
            </a:r>
            <a:endParaRPr lang="vi-VN" sz="3500">
              <a:effectLst/>
              <a:latin typeface="Cambria" panose="02040503050406030204" pitchFamily="18" charset="0"/>
              <a:ea typeface="Cambria" panose="02040503050406030204" pitchFamily="18" charset="0"/>
            </a:endParaRPr>
          </a:p>
          <a:p>
            <a:pPr marL="30480" marR="30480" algn="just">
              <a:lnSpc>
                <a:spcPct val="150000"/>
              </a:lnSpc>
              <a:tabLst>
                <a:tab pos="252095" algn="l"/>
              </a:tabLst>
            </a:pPr>
            <a:r>
              <a:rPr lang="vi-VN" sz="3500" b="1">
                <a:solidFill>
                  <a:srgbClr val="000000"/>
                </a:solidFill>
                <a:effectLst/>
                <a:latin typeface="Cambria" panose="02040503050406030204" pitchFamily="18" charset="0"/>
                <a:ea typeface="Cambria" panose="02040503050406030204" pitchFamily="18" charset="0"/>
              </a:rPr>
              <a:t>Hoạt động 1 </a:t>
            </a:r>
            <a:r>
              <a:rPr lang="en-US" sz="3500" b="1">
                <a:solidFill>
                  <a:srgbClr val="000000"/>
                </a:solidFill>
                <a:effectLst/>
                <a:latin typeface="Cambria" panose="02040503050406030204" pitchFamily="18" charset="0"/>
                <a:ea typeface="Cambria" panose="02040503050406030204" pitchFamily="18" charset="0"/>
              </a:rPr>
              <a:t>(</a:t>
            </a:r>
            <a:r>
              <a:rPr lang="vi-VN" sz="3500" b="1">
                <a:solidFill>
                  <a:srgbClr val="000000"/>
                </a:solidFill>
                <a:effectLst/>
                <a:latin typeface="Cambria" panose="02040503050406030204" pitchFamily="18" charset="0"/>
                <a:ea typeface="Cambria" panose="02040503050406030204" pitchFamily="18" charset="0"/>
              </a:rPr>
              <a:t>trang 27</a:t>
            </a:r>
            <a:r>
              <a:rPr lang="en-US" sz="3500" b="1">
                <a:solidFill>
                  <a:srgbClr val="000000"/>
                </a:solidFill>
                <a:effectLst/>
                <a:latin typeface="Cambria" panose="02040503050406030204" pitchFamily="18" charset="0"/>
                <a:ea typeface="Cambria" panose="02040503050406030204" pitchFamily="18" charset="0"/>
              </a:rPr>
              <a:t>)</a:t>
            </a:r>
            <a:r>
              <a:rPr lang="vi-VN" sz="3500" b="1">
                <a:solidFill>
                  <a:srgbClr val="000000"/>
                </a:solidFill>
                <a:effectLst/>
                <a:latin typeface="Cambria" panose="02040503050406030204" pitchFamily="18" charset="0"/>
                <a:ea typeface="Cambria" panose="02040503050406030204" pitchFamily="18" charset="0"/>
              </a:rPr>
              <a:t>:</a:t>
            </a:r>
            <a:r>
              <a:rPr lang="vi-VN" sz="3500">
                <a:solidFill>
                  <a:srgbClr val="000000"/>
                </a:solidFill>
                <a:effectLst/>
                <a:latin typeface="Cambria" panose="02040503050406030204" pitchFamily="18" charset="0"/>
                <a:ea typeface="Cambria" panose="02040503050406030204" pitchFamily="18" charset="0"/>
              </a:rPr>
              <a:t> Hãy kể ra một số thiết bị có thể kết nối máy tính và nêu chức năng của nó?</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93107742"/>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996055" y="152400"/>
            <a:ext cx="3776345" cy="719455"/>
          </a:xfrm>
          <a:prstGeom prst="rect">
            <a:avLst/>
          </a:prstGeom>
        </p:spPr>
      </p:pic>
      <p:sp>
        <p:nvSpPr>
          <p:cNvPr id="3" name="TextBox 2"/>
          <p:cNvSpPr txBox="1"/>
          <p:nvPr/>
        </p:nvSpPr>
        <p:spPr>
          <a:xfrm>
            <a:off x="990600" y="858078"/>
            <a:ext cx="10210800" cy="553998"/>
          </a:xfrm>
          <a:prstGeom prst="rect">
            <a:avLst/>
          </a:prstGeom>
          <a:noFill/>
        </p:spPr>
        <p:txBody>
          <a:bodyPr wrap="square" rtlCol="0">
            <a:spAutoFit/>
          </a:bodyPr>
          <a:lstStyle/>
          <a:p>
            <a:r>
              <a:rPr lang="en-US" sz="3000" b="0">
                <a:solidFill>
                  <a:srgbClr val="FF0000"/>
                </a:solidFill>
                <a:latin typeface="Tahoma" pitchFamily="34" charset="0"/>
                <a:ea typeface="Tahoma" pitchFamily="34" charset="0"/>
                <a:cs typeface="Tahoma" pitchFamily="34" charset="0"/>
              </a:rPr>
              <a:t>Các em làm 10 câu hỏi trắc nghiệm </a:t>
            </a:r>
            <a:r>
              <a:rPr lang="en-US" sz="3000" b="1">
                <a:solidFill>
                  <a:srgbClr val="FF0000"/>
                </a:solidFill>
                <a:latin typeface="Tahoma" pitchFamily="34" charset="0"/>
                <a:ea typeface="Tahoma" pitchFamily="34" charset="0"/>
                <a:cs typeface="Tahoma" pitchFamily="34" charset="0"/>
              </a:rPr>
              <a:t>Online</a:t>
            </a:r>
            <a:r>
              <a:rPr lang="en-US" sz="3000" b="0">
                <a:solidFill>
                  <a:srgbClr val="FF0000"/>
                </a:solidFill>
                <a:latin typeface="Tahoma" pitchFamily="34" charset="0"/>
                <a:ea typeface="Tahoma" pitchFamily="34" charset="0"/>
                <a:cs typeface="Tahoma" pitchFamily="34" charset="0"/>
              </a:rPr>
              <a:t> </a:t>
            </a:r>
            <a:r>
              <a:rPr lang="vi-VN" sz="3000" b="0">
                <a:solidFill>
                  <a:srgbClr val="FF0000"/>
                </a:solidFill>
                <a:latin typeface="Tahoma" pitchFamily="34" charset="0"/>
                <a:ea typeface="Tahoma" pitchFamily="34" charset="0"/>
                <a:cs typeface="Tahoma" pitchFamily="34" charset="0"/>
              </a:rPr>
              <a:t>để</a:t>
            </a:r>
            <a:r>
              <a:rPr lang="en-US" sz="3000" b="0">
                <a:solidFill>
                  <a:srgbClr val="FF0000"/>
                </a:solidFill>
                <a:latin typeface="Tahoma" pitchFamily="34" charset="0"/>
                <a:ea typeface="Tahoma" pitchFamily="34" charset="0"/>
                <a:cs typeface="Tahoma" pitchFamily="34" charset="0"/>
              </a:rPr>
              <a:t> củng cố bài.</a:t>
            </a:r>
          </a:p>
        </p:txBody>
      </p:sp>
      <p:sp>
        <p:nvSpPr>
          <p:cNvPr id="11" name="TextBox 10"/>
          <p:cNvSpPr txBox="1"/>
          <p:nvPr/>
        </p:nvSpPr>
        <p:spPr>
          <a:xfrm>
            <a:off x="228600" y="1460482"/>
            <a:ext cx="11812712" cy="3236142"/>
          </a:xfrm>
          <a:prstGeom prst="rect">
            <a:avLst/>
          </a:prstGeom>
          <a:noFill/>
        </p:spPr>
        <p:txBody>
          <a:bodyPr wrap="square" rtlCol="0">
            <a:spAutoFit/>
          </a:bodyPr>
          <a:lstStyle/>
          <a:p>
            <a:pPr algn="just">
              <a:lnSpc>
                <a:spcPct val="150000"/>
              </a:lnSpc>
            </a:pPr>
            <a:r>
              <a:rPr lang="en-US" sz="2800" b="1">
                <a:solidFill>
                  <a:srgbClr val="C00000"/>
                </a:solidFill>
                <a:latin typeface="Tahoma" pitchFamily="34" charset="0"/>
                <a:ea typeface="Tahoma" pitchFamily="34" charset="0"/>
                <a:cs typeface="Tahoma" pitchFamily="34" charset="0"/>
              </a:rPr>
              <a:t>1.</a:t>
            </a:r>
            <a:r>
              <a:rPr lang="en-US" sz="2800" b="1">
                <a:latin typeface="Tahoma" pitchFamily="34" charset="0"/>
                <a:ea typeface="Tahoma" pitchFamily="34" charset="0"/>
                <a:cs typeface="Tahoma" pitchFamily="34" charset="0"/>
              </a:rPr>
              <a:t> </a:t>
            </a:r>
            <a:r>
              <a:rPr lang="en-US" sz="2800" b="0">
                <a:latin typeface="Tahoma" pitchFamily="34" charset="0"/>
                <a:ea typeface="Tahoma" pitchFamily="34" charset="0"/>
                <a:cs typeface="Tahoma" pitchFamily="34" charset="0"/>
              </a:rPr>
              <a:t>Đ</a:t>
            </a:r>
            <a:r>
              <a:rPr lang="vi-VN" sz="2800" b="0">
                <a:latin typeface="Tahoma" pitchFamily="34" charset="0"/>
                <a:ea typeface="Tahoma" pitchFamily="34" charset="0"/>
                <a:cs typeface="Tahoma" pitchFamily="34" charset="0"/>
              </a:rPr>
              <a:t>ă</a:t>
            </a:r>
            <a:r>
              <a:rPr lang="en-US" sz="2800" b="0">
                <a:latin typeface="Tahoma" pitchFamily="34" charset="0"/>
                <a:ea typeface="Tahoma" pitchFamily="34" charset="0"/>
                <a:cs typeface="Tahoma" pitchFamily="34" charset="0"/>
              </a:rPr>
              <a:t>ng nhập vào trang </a:t>
            </a:r>
            <a:r>
              <a:rPr lang="en-US" sz="2800" b="1">
                <a:latin typeface="Tahoma" pitchFamily="34" charset="0"/>
                <a:ea typeface="Tahoma" pitchFamily="34" charset="0"/>
                <a:cs typeface="Tahoma" pitchFamily="34" charset="0"/>
              </a:rPr>
              <a:t>thaycai.net</a:t>
            </a:r>
          </a:p>
          <a:p>
            <a:pPr algn="just">
              <a:lnSpc>
                <a:spcPct val="150000"/>
              </a:lnSpc>
            </a:pPr>
            <a:r>
              <a:rPr lang="en-US" sz="2800" b="1">
                <a:solidFill>
                  <a:srgbClr val="C00000"/>
                </a:solidFill>
                <a:latin typeface="Tahoma" pitchFamily="34" charset="0"/>
                <a:ea typeface="Tahoma" pitchFamily="34" charset="0"/>
                <a:cs typeface="Tahoma" pitchFamily="34" charset="0"/>
              </a:rPr>
              <a:t>2. </a:t>
            </a:r>
            <a:r>
              <a:rPr lang="en-US" sz="2800" b="0">
                <a:latin typeface="Tahoma" pitchFamily="34" charset="0"/>
                <a:ea typeface="Tahoma" pitchFamily="34" charset="0"/>
                <a:cs typeface="Tahoma" pitchFamily="34" charset="0"/>
              </a:rPr>
              <a:t>Nháy chọn </a:t>
            </a:r>
            <a:r>
              <a:rPr lang="en-US" sz="2800" b="1">
                <a:latin typeface="Tahoma" pitchFamily="34" charset="0"/>
                <a:ea typeface="Tahoma" pitchFamily="34" charset="0"/>
                <a:cs typeface="Tahoma" pitchFamily="34" charset="0"/>
              </a:rPr>
              <a:t>Tin học 11</a:t>
            </a:r>
          </a:p>
          <a:p>
            <a:pPr marL="452438" indent="-452438" algn="just">
              <a:lnSpc>
                <a:spcPct val="150000"/>
              </a:lnSpc>
            </a:pPr>
            <a:r>
              <a:rPr lang="en-US" sz="2800" b="1">
                <a:solidFill>
                  <a:srgbClr val="C00000"/>
                </a:solidFill>
                <a:latin typeface="Tahoma" pitchFamily="34" charset="0"/>
                <a:ea typeface="Tahoma" pitchFamily="34" charset="0"/>
                <a:cs typeface="Tahoma" pitchFamily="34" charset="0"/>
              </a:rPr>
              <a:t>3. </a:t>
            </a:r>
            <a:r>
              <a:rPr lang="en-US" sz="2800" b="0">
                <a:latin typeface="Tahoma" pitchFamily="34" charset="0"/>
                <a:ea typeface="Tahoma" pitchFamily="34" charset="0"/>
                <a:cs typeface="Tahoma" pitchFamily="34" charset="0"/>
              </a:rPr>
              <a:t>Nháy chuột vào</a:t>
            </a:r>
            <a:r>
              <a:rPr lang="en-US" sz="2800">
                <a:latin typeface="Tahoma" pitchFamily="34" charset="0"/>
                <a:ea typeface="Tahoma" pitchFamily="34" charset="0"/>
                <a:cs typeface="Tahoma" pitchFamily="34" charset="0"/>
              </a:rPr>
              <a:t> </a:t>
            </a:r>
            <a:r>
              <a:rPr lang="vi-VN" sz="2800" b="1">
                <a:latin typeface="Tahoma" panose="020B0604030504040204" pitchFamily="34" charset="0"/>
                <a:ea typeface="Tahoma" panose="020B0604030504040204" pitchFamily="34" charset="0"/>
                <a:cs typeface="Tahoma" panose="020B0604030504040204" pitchFamily="34" charset="0"/>
              </a:rPr>
              <a:t>4. Trắc nghiệm tin học 11 - sách Kết nối tri thức</a:t>
            </a:r>
            <a:endParaRPr lang="en-US" sz="2800" b="1">
              <a:latin typeface="Tahoma" panose="020B0604030504040204" pitchFamily="34" charset="0"/>
              <a:ea typeface="Tahoma" panose="020B0604030504040204" pitchFamily="34" charset="0"/>
              <a:cs typeface="Tahoma" panose="020B0604030504040204" pitchFamily="34" charset="0"/>
            </a:endParaRPr>
          </a:p>
          <a:p>
            <a:pPr marL="452438" indent="-452438" algn="just">
              <a:lnSpc>
                <a:spcPct val="150000"/>
              </a:lnSpc>
            </a:pPr>
            <a:r>
              <a:rPr lang="en-US" sz="2800" b="1">
                <a:solidFill>
                  <a:srgbClr val="C00000"/>
                </a:solidFill>
                <a:latin typeface="Tahoma" pitchFamily="34" charset="0"/>
                <a:ea typeface="Tahoma" pitchFamily="34" charset="0"/>
                <a:cs typeface="Tahoma" pitchFamily="34" charset="0"/>
              </a:rPr>
              <a:t>4. </a:t>
            </a:r>
            <a:r>
              <a:rPr lang="en-US" sz="2800" b="0">
                <a:latin typeface="Tahoma" pitchFamily="34" charset="0"/>
                <a:ea typeface="Tahoma" pitchFamily="34" charset="0"/>
                <a:cs typeface="Tahoma" pitchFamily="34" charset="0"/>
              </a:rPr>
              <a:t>Nháy chuột vào</a:t>
            </a:r>
            <a:r>
              <a:rPr lang="en-US" sz="2800">
                <a:latin typeface="Tahoma" pitchFamily="34" charset="0"/>
                <a:ea typeface="Tahoma" pitchFamily="34" charset="0"/>
                <a:cs typeface="Tahoma" pitchFamily="34" charset="0"/>
              </a:rPr>
              <a:t> </a:t>
            </a:r>
            <a:r>
              <a:rPr lang="vi-VN" sz="2800">
                <a:latin typeface="Tahoma" panose="020B0604030504040204" pitchFamily="34" charset="0"/>
                <a:ea typeface="Tahoma" panose="020B0604030504040204" pitchFamily="34" charset="0"/>
                <a:cs typeface="Tahoma" panose="020B0604030504040204" pitchFamily="34" charset="0"/>
              </a:rPr>
              <a:t>Trắc nghiệm: </a:t>
            </a:r>
            <a:r>
              <a:rPr lang="vi-VN" sz="2800" b="1">
                <a:latin typeface="Tahoma" panose="020B0604030504040204" pitchFamily="34" charset="0"/>
                <a:ea typeface="Tahoma" panose="020B0604030504040204" pitchFamily="34" charset="0"/>
                <a:cs typeface="Tahoma" panose="020B0604030504040204" pitchFamily="34" charset="0"/>
              </a:rPr>
              <a:t>Bài </a:t>
            </a:r>
            <a:r>
              <a:rPr lang="en-US" sz="2800" b="1">
                <a:latin typeface="Tahoma" panose="020B0604030504040204" pitchFamily="34" charset="0"/>
                <a:ea typeface="Tahoma" panose="020B0604030504040204" pitchFamily="34" charset="0"/>
                <a:cs typeface="Tahoma" panose="020B0604030504040204" pitchFamily="34" charset="0"/>
              </a:rPr>
              <a:t>5</a:t>
            </a:r>
            <a:r>
              <a:rPr lang="vi-VN" sz="2800">
                <a:latin typeface="Tahoma" panose="020B0604030504040204" pitchFamily="34" charset="0"/>
                <a:ea typeface="Tahoma" panose="020B0604030504040204" pitchFamily="34" charset="0"/>
                <a:cs typeface="Tahoma" panose="020B0604030504040204" pitchFamily="34" charset="0"/>
              </a:rPr>
              <a:t>-</a:t>
            </a:r>
            <a:r>
              <a:rPr lang="en-US" sz="2800">
                <a:latin typeface="Tahoma" panose="020B0604030504040204" pitchFamily="34" charset="0"/>
                <a:ea typeface="Tahoma" panose="020B0604030504040204" pitchFamily="34" charset="0"/>
                <a:cs typeface="Tahoma" panose="020B0604030504040204" pitchFamily="34" charset="0"/>
              </a:rPr>
              <a:t>Kết nối máy tính với các thiết bị số</a:t>
            </a:r>
            <a:endParaRPr lang="en-US" sz="2800" b="1" u="sng">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233711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070246-9A4D-F762-4F11-348A82B58C48}"/>
              </a:ext>
            </a:extLst>
          </p:cNvPr>
          <p:cNvSpPr txBox="1"/>
          <p:nvPr/>
        </p:nvSpPr>
        <p:spPr>
          <a:xfrm>
            <a:off x="537328" y="-127696"/>
            <a:ext cx="11142481" cy="6555641"/>
          </a:xfrm>
          <a:prstGeom prst="rect">
            <a:avLst/>
          </a:prstGeom>
          <a:noFill/>
        </p:spPr>
        <p:txBody>
          <a:bodyPr wrap="square">
            <a:spAutoFit/>
          </a:bodyPr>
          <a:lstStyle/>
          <a:p>
            <a:pPr marL="30480" marR="30480" algn="ctr">
              <a:lnSpc>
                <a:spcPct val="150000"/>
              </a:lnSpc>
              <a:tabLst>
                <a:tab pos="252095" algn="l"/>
              </a:tabLst>
            </a:pPr>
            <a:r>
              <a:rPr lang="en-US" sz="3500" b="1" u="sng">
                <a:solidFill>
                  <a:srgbClr val="000000"/>
                </a:solidFill>
                <a:effectLst/>
                <a:latin typeface="Cambria" panose="02040503050406030204" pitchFamily="18" charset="0"/>
                <a:ea typeface="Cambria" panose="02040503050406030204" pitchFamily="18" charset="0"/>
              </a:rPr>
              <a:t>Gợi ý trả lời</a:t>
            </a:r>
            <a:r>
              <a:rPr lang="en-US" sz="3500" b="1">
                <a:solidFill>
                  <a:srgbClr val="000000"/>
                </a:solidFill>
                <a:effectLst/>
                <a:latin typeface="Cambria" panose="02040503050406030204" pitchFamily="18" charset="0"/>
                <a:ea typeface="Cambria" panose="02040503050406030204" pitchFamily="18" charset="0"/>
              </a:rPr>
              <a:t>:</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en-US" sz="3500">
                <a:solidFill>
                  <a:srgbClr val="000000"/>
                </a:solidFill>
                <a:effectLst/>
                <a:latin typeface="Cambria" panose="02040503050406030204" pitchFamily="18" charset="0"/>
                <a:ea typeface="Cambria" panose="02040503050406030204" pitchFamily="18" charset="0"/>
              </a:rPr>
              <a:t>M</a:t>
            </a:r>
            <a:r>
              <a:rPr lang="vi-VN" sz="3500">
                <a:solidFill>
                  <a:srgbClr val="000000"/>
                </a:solidFill>
                <a:effectLst/>
                <a:latin typeface="Cambria" panose="02040503050406030204" pitchFamily="18" charset="0"/>
                <a:ea typeface="Cambria" panose="02040503050406030204" pitchFamily="18" charset="0"/>
              </a:rPr>
              <a:t>ột số thiết bị có thể kết nối với máy tính và chức năng của chúng:</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	</a:t>
            </a:r>
            <a:r>
              <a:rPr lang="en-US" sz="3500">
                <a:solidFill>
                  <a:srgbClr val="000000"/>
                </a:solidFill>
                <a:effectLst/>
                <a:latin typeface="Cambria" panose="02040503050406030204" pitchFamily="18" charset="0"/>
                <a:ea typeface="Cambria" panose="02040503050406030204" pitchFamily="18" charset="0"/>
              </a:rPr>
              <a:t>- </a:t>
            </a:r>
            <a:r>
              <a:rPr lang="vi-VN" sz="3500" b="1">
                <a:solidFill>
                  <a:srgbClr val="000000"/>
                </a:solidFill>
                <a:effectLst/>
                <a:latin typeface="Cambria" panose="02040503050406030204" pitchFamily="18" charset="0"/>
                <a:ea typeface="Cambria" panose="02040503050406030204" pitchFamily="18" charset="0"/>
              </a:rPr>
              <a:t>Chuột</a:t>
            </a:r>
            <a:r>
              <a:rPr lang="vi-VN" sz="3500">
                <a:solidFill>
                  <a:srgbClr val="000000"/>
                </a:solidFill>
                <a:effectLst/>
                <a:latin typeface="Cambria" panose="02040503050406030204" pitchFamily="18" charset="0"/>
                <a:ea typeface="Cambria" panose="02040503050406030204" pitchFamily="18" charset="0"/>
              </a:rPr>
              <a:t>: Là thiết bị ngoại vi giúp điều khiển con trỏ trên màn hình máy tính, thường được sử dụng để thao tác trên các ứng dụng và trang web.</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	</a:t>
            </a:r>
            <a:r>
              <a:rPr lang="en-US" sz="3500" b="1">
                <a:solidFill>
                  <a:srgbClr val="000000"/>
                </a:solidFill>
                <a:effectLst/>
                <a:latin typeface="Cambria" panose="02040503050406030204" pitchFamily="18" charset="0"/>
                <a:ea typeface="Cambria" panose="02040503050406030204" pitchFamily="18" charset="0"/>
              </a:rPr>
              <a:t>- </a:t>
            </a:r>
            <a:r>
              <a:rPr lang="vi-VN" sz="3500" b="1">
                <a:solidFill>
                  <a:srgbClr val="000000"/>
                </a:solidFill>
                <a:effectLst/>
                <a:latin typeface="Cambria" panose="02040503050406030204" pitchFamily="18" charset="0"/>
                <a:ea typeface="Cambria" panose="02040503050406030204" pitchFamily="18" charset="0"/>
              </a:rPr>
              <a:t>Bàn phím</a:t>
            </a:r>
            <a:r>
              <a:rPr lang="vi-VN" sz="3500">
                <a:solidFill>
                  <a:srgbClr val="000000"/>
                </a:solidFill>
                <a:effectLst/>
                <a:latin typeface="Cambria" panose="02040503050406030204" pitchFamily="18" charset="0"/>
                <a:ea typeface="Cambria" panose="02040503050406030204" pitchFamily="18" charset="0"/>
              </a:rPr>
              <a:t>: Là thiết bị ngoại vi cho phép người dùng nhập liệu và điều khiển các chức năng trên máy tính.</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4557985"/>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7ECA08-4306-F201-802F-8FEDB4E3E404}"/>
              </a:ext>
            </a:extLst>
          </p:cNvPr>
          <p:cNvSpPr txBox="1"/>
          <p:nvPr/>
        </p:nvSpPr>
        <p:spPr>
          <a:xfrm>
            <a:off x="546756" y="-118277"/>
            <a:ext cx="11123628" cy="5647828"/>
          </a:xfrm>
          <a:prstGeom prst="rect">
            <a:avLst/>
          </a:prstGeom>
          <a:noFill/>
        </p:spPr>
        <p:txBody>
          <a:bodyPr wrap="square">
            <a:spAutoFit/>
          </a:bodyPr>
          <a:lstStyle/>
          <a:p>
            <a:pPr marR="30480" algn="just">
              <a:lnSpc>
                <a:spcPct val="150000"/>
              </a:lnSpc>
              <a:tabLst>
                <a:tab pos="252095" algn="l"/>
              </a:tabLst>
            </a:pPr>
            <a:r>
              <a:rPr lang="en-US" sz="3500">
                <a:solidFill>
                  <a:srgbClr val="000000"/>
                </a:solidFill>
                <a:effectLst/>
                <a:latin typeface="Cambria" panose="02040503050406030204" pitchFamily="18" charset="0"/>
                <a:ea typeface="Cambria" panose="02040503050406030204" pitchFamily="18" charset="0"/>
              </a:rPr>
              <a:t>	</a:t>
            </a:r>
            <a:r>
              <a:rPr lang="en-US" sz="3500" b="1">
                <a:solidFill>
                  <a:srgbClr val="000000"/>
                </a:solidFill>
                <a:effectLst/>
                <a:latin typeface="Cambria" panose="02040503050406030204" pitchFamily="18" charset="0"/>
                <a:ea typeface="Cambria" panose="02040503050406030204" pitchFamily="18" charset="0"/>
              </a:rPr>
              <a:t>- </a:t>
            </a:r>
            <a:r>
              <a:rPr lang="vi-VN" sz="3500" b="1">
                <a:solidFill>
                  <a:srgbClr val="000000"/>
                </a:solidFill>
                <a:effectLst/>
                <a:latin typeface="Cambria" panose="02040503050406030204" pitchFamily="18" charset="0"/>
                <a:ea typeface="Cambria" panose="02040503050406030204" pitchFamily="18" charset="0"/>
              </a:rPr>
              <a:t>Máy in</a:t>
            </a:r>
            <a:r>
              <a:rPr lang="vi-VN" sz="3500">
                <a:solidFill>
                  <a:srgbClr val="000000"/>
                </a:solidFill>
                <a:effectLst/>
                <a:latin typeface="Cambria" panose="02040503050406030204" pitchFamily="18" charset="0"/>
                <a:ea typeface="Cambria" panose="02040503050406030204" pitchFamily="18" charset="0"/>
              </a:rPr>
              <a:t>: Là thiết bị cho phép in ấn các tài liệu và hình ảnh từ máy tính.</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	</a:t>
            </a:r>
            <a:r>
              <a:rPr lang="en-US" sz="3500" b="1">
                <a:solidFill>
                  <a:srgbClr val="000000"/>
                </a:solidFill>
                <a:effectLst/>
                <a:latin typeface="Cambria" panose="02040503050406030204" pitchFamily="18" charset="0"/>
                <a:ea typeface="Cambria" panose="02040503050406030204" pitchFamily="18" charset="0"/>
              </a:rPr>
              <a:t>- </a:t>
            </a:r>
            <a:r>
              <a:rPr lang="vi-VN" sz="3500" b="1">
                <a:solidFill>
                  <a:srgbClr val="000000"/>
                </a:solidFill>
                <a:effectLst/>
                <a:latin typeface="Cambria" panose="02040503050406030204" pitchFamily="18" charset="0"/>
                <a:ea typeface="Cambria" panose="02040503050406030204" pitchFamily="18" charset="0"/>
              </a:rPr>
              <a:t>Máy quét</a:t>
            </a:r>
            <a:r>
              <a:rPr lang="vi-VN" sz="3500">
                <a:solidFill>
                  <a:srgbClr val="000000"/>
                </a:solidFill>
                <a:effectLst/>
                <a:latin typeface="Cambria" panose="02040503050406030204" pitchFamily="18" charset="0"/>
                <a:ea typeface="Cambria" panose="02040503050406030204" pitchFamily="18" charset="0"/>
              </a:rPr>
              <a:t>: Là thiết bị có chức năng quét ảnh hoặc tài liệu và chuyển đổi chúng thành tập tin số hoá để lưu trữ hoặc chỉnh sửa trên máy tính.</a:t>
            </a:r>
            <a:endParaRPr lang="vi-VN" sz="3500">
              <a:effectLst/>
              <a:latin typeface="Cambria" panose="02040503050406030204" pitchFamily="18" charset="0"/>
              <a:ea typeface="Cambria" panose="02040503050406030204" pitchFamily="18" charset="0"/>
            </a:endParaRPr>
          </a:p>
          <a:p>
            <a:pPr marR="30480" algn="just">
              <a:lnSpc>
                <a:spcPct val="150000"/>
              </a:lnSpc>
              <a:tabLst>
                <a:tab pos="252095" algn="l"/>
              </a:tabLst>
            </a:pPr>
            <a:r>
              <a:rPr lang="vi-VN" sz="3500">
                <a:solidFill>
                  <a:srgbClr val="000000"/>
                </a:solidFill>
                <a:effectLst/>
                <a:latin typeface="Cambria" panose="02040503050406030204" pitchFamily="18" charset="0"/>
                <a:ea typeface="Cambria" panose="02040503050406030204" pitchFamily="18" charset="0"/>
              </a:rPr>
              <a:t>	</a:t>
            </a:r>
            <a:r>
              <a:rPr lang="en-US" sz="3500" b="1">
                <a:solidFill>
                  <a:srgbClr val="000000"/>
                </a:solidFill>
                <a:effectLst/>
                <a:latin typeface="Cambria" panose="02040503050406030204" pitchFamily="18" charset="0"/>
                <a:ea typeface="Cambria" panose="02040503050406030204" pitchFamily="18" charset="0"/>
              </a:rPr>
              <a:t>- </a:t>
            </a:r>
            <a:r>
              <a:rPr lang="vi-VN" sz="3500" b="1">
                <a:solidFill>
                  <a:srgbClr val="000000"/>
                </a:solidFill>
                <a:effectLst/>
                <a:latin typeface="Cambria" panose="02040503050406030204" pitchFamily="18" charset="0"/>
                <a:ea typeface="Cambria" panose="02040503050406030204" pitchFamily="18" charset="0"/>
              </a:rPr>
              <a:t>Webcam</a:t>
            </a:r>
            <a:r>
              <a:rPr lang="vi-VN" sz="3500">
                <a:solidFill>
                  <a:srgbClr val="000000"/>
                </a:solidFill>
                <a:effectLst/>
                <a:latin typeface="Cambria" panose="02040503050406030204" pitchFamily="18" charset="0"/>
                <a:ea typeface="Cambria" panose="02040503050406030204" pitchFamily="18" charset="0"/>
              </a:rPr>
              <a:t>: Là thiết bị cho phép người dùng ghi lại hình ảnh hoặc quay phim trên máy tính.</a:t>
            </a:r>
            <a:r>
              <a:rPr lang="en-US" sz="3500">
                <a:solidFill>
                  <a:srgbClr val="000000"/>
                </a:solidFill>
                <a:effectLst/>
                <a:latin typeface="Cambria" panose="02040503050406030204" pitchFamily="18" charset="0"/>
                <a:ea typeface="Cambria" panose="02040503050406030204" pitchFamily="18" charset="0"/>
              </a:rPr>
              <a:t>…</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01948419"/>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D14AB7-E8D0-AFF7-42BB-887C6299855D}"/>
              </a:ext>
            </a:extLst>
          </p:cNvPr>
          <p:cNvSpPr txBox="1"/>
          <p:nvPr/>
        </p:nvSpPr>
        <p:spPr>
          <a:xfrm>
            <a:off x="838989" y="1813718"/>
            <a:ext cx="11161336" cy="1608261"/>
          </a:xfrm>
          <a:prstGeom prst="rect">
            <a:avLst/>
          </a:prstGeom>
          <a:noFill/>
        </p:spPr>
        <p:txBody>
          <a:bodyPr wrap="square">
            <a:spAutoFit/>
          </a:bodyPr>
          <a:lstStyle/>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Các thiết bị vào cho phép nhập dữ liệu vào máy tính.</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Các thiết bị ra chuyển thông tin từ máy tính ra ngoài.</a:t>
            </a:r>
            <a:endParaRPr lang="vi-VN" sz="3500">
              <a:effectLst/>
              <a:latin typeface="Cambria" panose="02040503050406030204" pitchFamily="18" charset="0"/>
              <a:ea typeface="Cambria" panose="02040503050406030204" pitchFamily="18" charset="0"/>
            </a:endParaRPr>
          </a:p>
        </p:txBody>
      </p:sp>
      <p:pic>
        <p:nvPicPr>
          <p:cNvPr id="2" name="Picture 1">
            <a:extLst>
              <a:ext uri="{FF2B5EF4-FFF2-40B4-BE49-F238E27FC236}">
                <a16:creationId xmlns:a16="http://schemas.microsoft.com/office/drawing/2014/main" id="{DEAF0CAC-7503-BA57-8635-3511D7923B77}"/>
              </a:ext>
            </a:extLst>
          </p:cNvPr>
          <p:cNvPicPr>
            <a:picLocks noChangeAspect="1"/>
          </p:cNvPicPr>
          <p:nvPr/>
        </p:nvPicPr>
        <p:blipFill>
          <a:blip r:embed="rId2"/>
          <a:stretch>
            <a:fillRect/>
          </a:stretch>
        </p:blipFill>
        <p:spPr>
          <a:xfrm>
            <a:off x="288635" y="154598"/>
            <a:ext cx="1490345" cy="1439545"/>
          </a:xfrm>
          <a:prstGeom prst="rect">
            <a:avLst/>
          </a:prstGeom>
        </p:spPr>
      </p:pic>
    </p:spTree>
    <p:extLst>
      <p:ext uri="{BB962C8B-B14F-4D97-AF65-F5344CB8AC3E}">
        <p14:creationId xmlns:p14="http://schemas.microsoft.com/office/powerpoint/2010/main" val="2453928826"/>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8B8979-F8FA-9C0A-DE21-F9D45197A3F1}"/>
              </a:ext>
            </a:extLst>
          </p:cNvPr>
          <p:cNvSpPr txBox="1"/>
          <p:nvPr/>
        </p:nvSpPr>
        <p:spPr>
          <a:xfrm>
            <a:off x="1117076" y="416149"/>
            <a:ext cx="7932656" cy="3224088"/>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Cambria" panose="02040503050406030204" pitchFamily="18" charset="0"/>
                <a:cs typeface="Times New Roman" panose="02020603050405020304" pitchFamily="18" charset="0"/>
              </a:rPr>
              <a:t>a) Một số thiết bị vào thông dụng</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b="1">
                <a:effectLst/>
                <a:latin typeface="Cambria" panose="02040503050406030204" pitchFamily="18" charset="0"/>
                <a:ea typeface="Cambria" panose="02040503050406030204" pitchFamily="18" charset="0"/>
                <a:cs typeface="Times New Roman" panose="02020603050405020304" pitchFamily="18" charset="0"/>
              </a:rPr>
              <a:t>	- </a:t>
            </a:r>
            <a:r>
              <a:rPr lang="nl-NL" sz="3500">
                <a:effectLst/>
                <a:latin typeface="Cambria" panose="02040503050406030204" pitchFamily="18" charset="0"/>
                <a:ea typeface="Cambria" panose="02040503050406030204" pitchFamily="18" charset="0"/>
                <a:cs typeface="Times New Roman" panose="02020603050405020304" pitchFamily="18" charset="0"/>
              </a:rPr>
              <a:t>Bàn phím.</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Chuột.</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Máy quét,...</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44583015"/>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524E22-F1B4-74F6-51C7-DA9F11C044F1}"/>
              </a:ext>
            </a:extLst>
          </p:cNvPr>
          <p:cNvSpPr txBox="1"/>
          <p:nvPr/>
        </p:nvSpPr>
        <p:spPr>
          <a:xfrm>
            <a:off x="489788" y="941215"/>
            <a:ext cx="11161337" cy="4032001"/>
          </a:xfrm>
          <a:prstGeom prst="rect">
            <a:avLst/>
          </a:prstGeom>
          <a:noFill/>
        </p:spPr>
        <p:txBody>
          <a:bodyPr wrap="square">
            <a:spAutoFit/>
          </a:bodyPr>
          <a:lstStyle/>
          <a:p>
            <a:pPr algn="just">
              <a:lnSpc>
                <a:spcPct val="150000"/>
              </a:lnSpc>
              <a:tabLst>
                <a:tab pos="252095" algn="l"/>
              </a:tabLst>
            </a:pPr>
            <a:r>
              <a:rPr lang="nl-NL" sz="3500" b="1" i="1">
                <a:effectLst/>
                <a:latin typeface="Cambria" panose="02040503050406030204" pitchFamily="18" charset="0"/>
                <a:ea typeface="Cambria" panose="02040503050406030204" pitchFamily="18" charset="0"/>
                <a:cs typeface="Times New Roman" panose="02020603050405020304" pitchFamily="18" charset="0"/>
              </a:rPr>
              <a:t>Lưu ý:</a:t>
            </a:r>
            <a:r>
              <a:rPr lang="nl-NL" sz="3500">
                <a:effectLst/>
                <a:latin typeface="Cambria" panose="02040503050406030204" pitchFamily="18" charset="0"/>
                <a:ea typeface="Cambria" panose="02040503050406030204" pitchFamily="18" charset="0"/>
                <a:cs typeface="Times New Roman" panose="02020603050405020304" pitchFamily="18" charset="0"/>
              </a:rPr>
              <a:t> Ta </a:t>
            </a:r>
            <a:r>
              <a:rPr lang="nl-NL" sz="3500">
                <a:latin typeface="Cambria" panose="02040503050406030204" pitchFamily="18" charset="0"/>
                <a:ea typeface="Cambria" panose="02040503050406030204" pitchFamily="18" charset="0"/>
                <a:cs typeface="Times New Roman" panose="02020603050405020304" pitchFamily="18" charset="0"/>
              </a:rPr>
              <a:t>có</a:t>
            </a:r>
            <a:r>
              <a:rPr lang="nl-NL" sz="3500">
                <a:effectLst/>
                <a:latin typeface="Cambria" panose="02040503050406030204" pitchFamily="18" charset="0"/>
                <a:ea typeface="Cambria" panose="02040503050406030204" pitchFamily="18" charset="0"/>
                <a:cs typeface="Times New Roman" panose="02020603050405020304" pitchFamily="18" charset="0"/>
              </a:rPr>
              <a:t> thể điều chỉnh chế độ làm việc của chuột như sau:</a:t>
            </a:r>
            <a:endParaRPr lang="vi-VN" sz="3500">
              <a:effectLst/>
              <a:latin typeface="Cambria" panose="02040503050406030204" pitchFamily="18" charset="0"/>
              <a:ea typeface="Cambria" panose="02040503050406030204" pitchFamily="18" charset="0"/>
            </a:endParaRPr>
          </a:p>
          <a:p>
            <a:pPr algn="just">
              <a:lnSpc>
                <a:spcPct val="150000"/>
              </a:lnSpc>
              <a:tabLst>
                <a:tab pos="252095" algn="l"/>
              </a:tabLst>
            </a:pPr>
            <a:r>
              <a:rPr lang="nl-NL" sz="3500">
                <a:effectLst/>
                <a:latin typeface="Cambria" panose="02040503050406030204" pitchFamily="18" charset="0"/>
                <a:ea typeface="Cambria" panose="02040503050406030204" pitchFamily="18" charset="0"/>
                <a:cs typeface="Times New Roman" panose="02020603050405020304" pitchFamily="18" charset="0"/>
              </a:rPr>
              <a:t>	- Mở tiện ích </a:t>
            </a:r>
            <a:r>
              <a:rPr lang="nl-NL" sz="3500" b="1">
                <a:effectLst/>
                <a:latin typeface="Cambria" panose="02040503050406030204" pitchFamily="18" charset="0"/>
                <a:ea typeface="Cambria" panose="02040503050406030204" pitchFamily="18" charset="0"/>
                <a:cs typeface="Times New Roman" panose="02020603050405020304" pitchFamily="18" charset="0"/>
              </a:rPr>
              <a:t>Setting</a:t>
            </a:r>
            <a:r>
              <a:rPr lang="nl-NL" sz="3500">
                <a:effectLst/>
                <a:latin typeface="Cambria" panose="02040503050406030204" pitchFamily="18" charset="0"/>
                <a:ea typeface="Cambria" panose="02040503050406030204" pitchFamily="18" charset="0"/>
                <a:cs typeface="Times New Roman" panose="02020603050405020304" pitchFamily="18" charset="0"/>
              </a:rPr>
              <a:t>, chọn nhóm chức năng </a:t>
            </a:r>
            <a:r>
              <a:rPr lang="nl-NL" sz="3500" b="1">
                <a:effectLst/>
                <a:latin typeface="Cambria" panose="02040503050406030204" pitchFamily="18" charset="0"/>
                <a:ea typeface="Cambria" panose="02040503050406030204" pitchFamily="18" charset="0"/>
                <a:cs typeface="Times New Roman" panose="02020603050405020304" pitchFamily="18" charset="0"/>
              </a:rPr>
              <a:t>Devices</a:t>
            </a:r>
            <a:r>
              <a:rPr lang="nl-NL" sz="3500">
                <a:effectLst/>
                <a:latin typeface="Cambria" panose="02040503050406030204" pitchFamily="18" charset="0"/>
                <a:ea typeface="Cambria" panose="02040503050406030204" pitchFamily="18" charset="0"/>
                <a:cs typeface="Times New Roman" panose="02020603050405020304" pitchFamily="18" charset="0"/>
              </a:rPr>
              <a:t> sau đó chọn </a:t>
            </a:r>
            <a:r>
              <a:rPr lang="nl-NL" sz="3500" b="1">
                <a:effectLst/>
                <a:latin typeface="Cambria" panose="02040503050406030204" pitchFamily="18" charset="0"/>
                <a:ea typeface="Cambria" panose="02040503050406030204" pitchFamily="18" charset="0"/>
                <a:cs typeface="Times New Roman" panose="02020603050405020304" pitchFamily="18" charset="0"/>
              </a:rPr>
              <a:t>Mouse</a:t>
            </a:r>
            <a:r>
              <a:rPr lang="nl-NL" sz="3500">
                <a:effectLst/>
                <a:latin typeface="Cambria" panose="02040503050406030204" pitchFamily="18" charset="0"/>
                <a:ea typeface="Cambria" panose="02040503050406030204" pitchFamily="18" charset="0"/>
                <a:cs typeface="Times New Roman" panose="02020603050405020304" pitchFamily="18" charset="0"/>
              </a:rPr>
              <a:t> để làm xuất hiện cửa sổ tuỳ chỉnh chuột như Hình 5.1.</a:t>
            </a:r>
            <a:endParaRPr lang="vi-VN" sz="350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7799639"/>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2186</Words>
  <Application>Microsoft Office PowerPoint</Application>
  <PresentationFormat>Widescreen</PresentationFormat>
  <Paragraphs>111</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Cambria</vt:lpstr>
      <vt:lpstr>Symbol</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User</cp:lastModifiedBy>
  <cp:revision>23</cp:revision>
  <dcterms:created xsi:type="dcterms:W3CDTF">2023-08-29T07:01:28Z</dcterms:created>
  <dcterms:modified xsi:type="dcterms:W3CDTF">2024-10-22T10:45:53Z</dcterms:modified>
</cp:coreProperties>
</file>