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0" r:id="rId3"/>
    <p:sldId id="257" r:id="rId4"/>
    <p:sldId id="258" r:id="rId5"/>
    <p:sldId id="259" r:id="rId6"/>
    <p:sldId id="260" r:id="rId7"/>
    <p:sldId id="261" r:id="rId8"/>
    <p:sldId id="265" r:id="rId9"/>
    <p:sldId id="270" r:id="rId10"/>
    <p:sldId id="266" r:id="rId11"/>
    <p:sldId id="267" r:id="rId12"/>
    <p:sldId id="268" r:id="rId13"/>
    <p:sldId id="272" r:id="rId14"/>
    <p:sldId id="271" r:id="rId15"/>
    <p:sldId id="275" r:id="rId16"/>
    <p:sldId id="274" r:id="rId17"/>
    <p:sldId id="273" r:id="rId18"/>
    <p:sldId id="269" r:id="rId19"/>
    <p:sldId id="278" r:id="rId20"/>
    <p:sldId id="277" r:id="rId21"/>
    <p:sldId id="276" r:id="rId22"/>
    <p:sldId id="281" r:id="rId23"/>
    <p:sldId id="280" r:id="rId24"/>
    <p:sldId id="279" r:id="rId25"/>
    <p:sldId id="262" r:id="rId26"/>
    <p:sldId id="263" r:id="rId27"/>
    <p:sldId id="264" r:id="rId28"/>
    <p:sldId id="287" r:id="rId29"/>
    <p:sldId id="286" r:id="rId30"/>
    <p:sldId id="285" r:id="rId31"/>
    <p:sldId id="284" r:id="rId32"/>
    <p:sldId id="290" r:id="rId33"/>
    <p:sldId id="289" r:id="rId34"/>
    <p:sldId id="288" r:id="rId35"/>
    <p:sldId id="292" r:id="rId36"/>
    <p:sldId id="291" r:id="rId37"/>
    <p:sldId id="283" r:id="rId38"/>
    <p:sldId id="381" r:id="rId39"/>
    <p:sldId id="294" r:id="rId40"/>
    <p:sldId id="382" r:id="rId41"/>
    <p:sldId id="293" r:id="rId42"/>
    <p:sldId id="282" r:id="rId43"/>
    <p:sldId id="297" r:id="rId44"/>
    <p:sldId id="296" r:id="rId45"/>
    <p:sldId id="317" r:id="rId46"/>
    <p:sldId id="315" r:id="rId47"/>
    <p:sldId id="37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7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4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7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10/22/2024</a:t>
            </a:fld>
            <a:endParaRPr/>
          </a:p>
        </p:txBody>
      </p:sp>
    </p:spTree>
    <p:extLst>
      <p:ext uri="{BB962C8B-B14F-4D97-AF65-F5344CB8AC3E}">
        <p14:creationId xmlns:p14="http://schemas.microsoft.com/office/powerpoint/2010/main" val="249385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6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66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3EE5C1-C8A9-0378-67A8-EC5EDF58620C}"/>
              </a:ext>
            </a:extLst>
          </p:cNvPr>
          <p:cNvPicPr>
            <a:picLocks noChangeAspect="1"/>
          </p:cNvPicPr>
          <p:nvPr/>
        </p:nvPicPr>
        <p:blipFill>
          <a:blip r:embed="rId2"/>
          <a:stretch>
            <a:fillRect/>
          </a:stretch>
        </p:blipFill>
        <p:spPr>
          <a:xfrm>
            <a:off x="0" y="551924"/>
            <a:ext cx="12192000" cy="2099834"/>
          </a:xfrm>
          <a:prstGeom prst="rect">
            <a:avLst/>
          </a:prstGeom>
        </p:spPr>
      </p:pic>
      <p:pic>
        <p:nvPicPr>
          <p:cNvPr id="3" name="Picture 2"/>
          <p:cNvPicPr>
            <a:picLocks noChangeAspect="1"/>
          </p:cNvPicPr>
          <p:nvPr/>
        </p:nvPicPr>
        <p:blipFill>
          <a:blip r:embed="rId3"/>
          <a:stretch>
            <a:fillRect/>
          </a:stretch>
        </p:blipFill>
        <p:spPr>
          <a:xfrm>
            <a:off x="4281705" y="3164796"/>
            <a:ext cx="3328147" cy="2743200"/>
          </a:xfrm>
          <a:prstGeom prst="rect">
            <a:avLst/>
          </a:prstGeom>
        </p:spPr>
      </p:pic>
    </p:spTree>
    <p:extLst>
      <p:ext uri="{BB962C8B-B14F-4D97-AF65-F5344CB8AC3E}">
        <p14:creationId xmlns:p14="http://schemas.microsoft.com/office/powerpoint/2010/main" val="947522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7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303DBF-9D80-5FB6-ABE8-F2F216093E38}"/>
              </a:ext>
            </a:extLst>
          </p:cNvPr>
          <p:cNvSpPr txBox="1"/>
          <p:nvPr/>
        </p:nvSpPr>
        <p:spPr>
          <a:xfrm>
            <a:off x="480768" y="-105950"/>
            <a:ext cx="11419495" cy="5747727"/>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b) Bộ nhớ trong ROM và RAM</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ROM là bộ nhớ được ghi bằng phương tiện chuyên dùng, các chương trình ứng dụng chỉ có thể đọc mà không thể ghi hay xoá.</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RAM là bộ nhớ có thể ghi được, dùng để ghi dữ liệu tạm thời trong khi chạy các chương trình nhưng không giữ được lâu dài (khi tắt máy, dữ liệu trong RAM sẽ bị xoá).</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089424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BA4D5-86AE-2120-1041-AA3BDDE16DCB}"/>
              </a:ext>
            </a:extLst>
          </p:cNvPr>
          <p:cNvSpPr txBox="1"/>
          <p:nvPr/>
        </p:nvSpPr>
        <p:spPr>
          <a:xfrm>
            <a:off x="471341" y="-111148"/>
            <a:ext cx="11298293" cy="5747727"/>
          </a:xfrm>
          <a:prstGeom prst="rect">
            <a:avLst/>
          </a:prstGeom>
          <a:noFill/>
        </p:spPr>
        <p:txBody>
          <a:bodyPr wrap="square">
            <a:spAutoFit/>
          </a:bodyPr>
          <a:lstStyle/>
          <a:p>
            <a:pPr algn="just">
              <a:lnSpc>
                <a:spcPct val="150000"/>
              </a:lnSpc>
              <a:tabLst>
                <a:tab pos="252095" algn="l"/>
              </a:tabLst>
            </a:pPr>
            <a:r>
              <a:rPr lang="nl-NL" sz="3500" b="1">
                <a:effectLst/>
                <a:latin typeface="Cambria" panose="02040503050406030204" pitchFamily="18" charset="0"/>
                <a:ea typeface="Cambria" panose="02040503050406030204" pitchFamily="18" charset="0"/>
                <a:cs typeface="Times New Roman" panose="02020603050405020304" pitchFamily="18" charset="0"/>
              </a:rPr>
              <a:t>Các tham số của bộ nhớ trong thường là:</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Dung lượng của bộ nhớ (dung lượng nhớ) tính theo MB, GB, ví dụ 8 GB, 16 GB hay 32 GB.</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Thời gian truy cập trung bình của bộ nhớ là thời gian cần thiết để ghi hay đọc thông tin. Việc giảm thời gian truy cập bộ nhớ trong có ý nghĩa quan trọng để nâng cao hiệu suất tổng thể của máy tính.</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0984402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7DCB16-05CE-91EC-4570-7295E4591FE7}"/>
              </a:ext>
            </a:extLst>
          </p:cNvPr>
          <p:cNvSpPr txBox="1"/>
          <p:nvPr/>
        </p:nvSpPr>
        <p:spPr>
          <a:xfrm>
            <a:off x="471340" y="413246"/>
            <a:ext cx="11349871" cy="4032001"/>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c) Bộ nhớ ngoài</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Bộ nhớ ngoài dùng để lưu trữ lâu dài dữ liệu. </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Bộ nhớ ngoài có thể đặt bên trong hay bên ngoài thân máy. Bộ nhớ ngoài thường là đĩa từ (đĩa cứng hay đĩa mềm), đĩa thể rắn (Solid State Disk - SSD) hay đĩa quang,...</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78816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34D89-E8DF-F471-3FB1-901F8C1C8804}"/>
              </a:ext>
            </a:extLst>
          </p:cNvPr>
          <p:cNvSpPr txBox="1"/>
          <p:nvPr/>
        </p:nvSpPr>
        <p:spPr>
          <a:xfrm>
            <a:off x="490193" y="408406"/>
            <a:ext cx="11246177" cy="3224088"/>
          </a:xfrm>
          <a:prstGeom prst="rect">
            <a:avLst/>
          </a:prstGeom>
          <a:noFill/>
        </p:spPr>
        <p:txBody>
          <a:bodyPr wrap="square">
            <a:spAutoFit/>
          </a:bodyPr>
          <a:lstStyle/>
          <a:p>
            <a:pPr algn="just">
              <a:lnSpc>
                <a:spcPct val="150000"/>
              </a:lnSpc>
              <a:tabLst>
                <a:tab pos="252095" algn="l"/>
              </a:tabLst>
            </a:pPr>
            <a:r>
              <a:rPr lang="nl-NL" sz="3500" b="1">
                <a:effectLst/>
                <a:latin typeface="Cambria" panose="02040503050406030204" pitchFamily="18" charset="0"/>
                <a:ea typeface="Cambria" panose="02040503050406030204" pitchFamily="18" charset="0"/>
                <a:cs typeface="Times New Roman" panose="02020603050405020304" pitchFamily="18" charset="0"/>
              </a:rPr>
              <a:t>Các tham số đo hiệu năng của bộ nhớ ngoài gồm:</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Dung lượng của bộ nhớ: GB hay TB.</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Thời gian truy cập trung bình: là thời gian cần thiết để đọc hay ghi dữ liệu.</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589647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7BF0285-7D13-0B7B-B0AE-5FB9AC91CD4D}"/>
              </a:ext>
            </a:extLst>
          </p:cNvPr>
          <p:cNvSpPr/>
          <p:nvPr/>
        </p:nvSpPr>
        <p:spPr>
          <a:xfrm>
            <a:off x="560439" y="1876109"/>
            <a:ext cx="11110451" cy="2617234"/>
          </a:xfrm>
          <a:prstGeom prst="roundRect">
            <a:avLst>
              <a:gd name="adj" fmla="val 3621"/>
            </a:avLst>
          </a:prstGeom>
          <a:solidFill>
            <a:schemeClr val="accent2">
              <a:lumMod val="20000"/>
              <a:lumOff val="80000"/>
            </a:schemeClr>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180000" numCol="1" spcCol="0" rtlCol="0" fromWordArt="0" anchor="t" anchorCtr="0" forceAA="0" compatLnSpc="1">
            <a:prstTxWarp prst="textNoShape">
              <a:avLst/>
            </a:prstTxWarp>
            <a:noAutofit/>
          </a:bodyPr>
          <a:lstStyle/>
          <a:p>
            <a:pPr marL="342900" lvl="0" indent="-342900" algn="just">
              <a:lnSpc>
                <a:spcPct val="150000"/>
              </a:lnSpc>
              <a:buFont typeface="Symbol" panose="05050102010706020507" pitchFamily="18" charset="2"/>
              <a:buChar char=""/>
            </a:pPr>
            <a:r>
              <a:rPr lang="nl-NL" sz="3500">
                <a:solidFill>
                  <a:srgbClr val="0070C0"/>
                </a:solidFill>
                <a:effectLst/>
                <a:latin typeface="Cambria" panose="02040503050406030204" pitchFamily="18" charset="0"/>
                <a:ea typeface="Cambria" panose="02040503050406030204" pitchFamily="18" charset="0"/>
              </a:rPr>
              <a:t>Các thiết bị bên trong máy tính được gắn trên bảng mạch chính, gồm có bộ xử lí, bộ nhớ trong, bộ nhớ ngoài và có thể gắn thêm các bảng mạch mở rộng.</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005012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7BF0285-7D13-0B7B-B0AE-5FB9AC91CD4D}"/>
              </a:ext>
            </a:extLst>
          </p:cNvPr>
          <p:cNvSpPr/>
          <p:nvPr/>
        </p:nvSpPr>
        <p:spPr>
          <a:xfrm>
            <a:off x="576251" y="452284"/>
            <a:ext cx="11094639" cy="5053781"/>
          </a:xfrm>
          <a:prstGeom prst="roundRect">
            <a:avLst>
              <a:gd name="adj" fmla="val 3621"/>
            </a:avLst>
          </a:prstGeom>
          <a:solidFill>
            <a:schemeClr val="accent2">
              <a:lumMod val="20000"/>
              <a:lumOff val="80000"/>
            </a:schemeClr>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180000" numCol="1" spcCol="0" rtlCol="0" fromWordArt="0" anchor="t" anchorCtr="0" forceAA="0" compatLnSpc="1">
            <a:prstTxWarp prst="textNoShape">
              <a:avLst/>
            </a:prstTxWarp>
            <a:noAutofit/>
          </a:bodyPr>
          <a:lstStyle/>
          <a:p>
            <a:pPr marL="342900" lvl="0" indent="-342900" algn="just">
              <a:lnSpc>
                <a:spcPct val="150000"/>
              </a:lnSpc>
              <a:buFont typeface="Symbol" panose="05050102010706020507" pitchFamily="18" charset="2"/>
              <a:buChar char=""/>
            </a:pPr>
            <a:r>
              <a:rPr lang="nl-NL" sz="3500">
                <a:solidFill>
                  <a:srgbClr val="0070C0"/>
                </a:solidFill>
                <a:effectLst/>
                <a:latin typeface="Cambria" panose="02040503050406030204" pitchFamily="18" charset="0"/>
                <a:ea typeface="Cambria" panose="02040503050406030204" pitchFamily="18" charset="0"/>
              </a:rPr>
              <a:t>Bộ xử lí là nơi thực hiện các phép toán và điều khiển toàn bộ máy tính hoạt động theo chương trình. Tốc độ của bộ xử lí đo bằng tần số sung nhịp, thường được tính theo đơn vị GHz. Bộ xử lí có thể có nhiều lõi, mỗi lõi là một đơn vị xử lí, cho phép thực hiện đồng thời nhiều nhiệm vụ.</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2093548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7BF0285-7D13-0B7B-B0AE-5FB9AC91CD4D}"/>
              </a:ext>
            </a:extLst>
          </p:cNvPr>
          <p:cNvSpPr/>
          <p:nvPr/>
        </p:nvSpPr>
        <p:spPr>
          <a:xfrm>
            <a:off x="576252" y="717756"/>
            <a:ext cx="11084806" cy="4264138"/>
          </a:xfrm>
          <a:prstGeom prst="roundRect">
            <a:avLst>
              <a:gd name="adj" fmla="val 3621"/>
            </a:avLst>
          </a:prstGeom>
          <a:solidFill>
            <a:schemeClr val="accent2">
              <a:lumMod val="20000"/>
              <a:lumOff val="80000"/>
            </a:schemeClr>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180000" numCol="1" spcCol="0" rtlCol="0" fromWordArt="0" anchor="t" anchorCtr="0" forceAA="0" compatLnSpc="1">
            <a:prstTxWarp prst="textNoShape">
              <a:avLst/>
            </a:prstTxWarp>
            <a:noAutofit/>
          </a:bodyPr>
          <a:lstStyle/>
          <a:p>
            <a:pPr marL="342900" lvl="0" indent="-342900" algn="just">
              <a:lnSpc>
                <a:spcPct val="150000"/>
              </a:lnSpc>
              <a:buFont typeface="Symbol" panose="05050102010706020507" pitchFamily="18" charset="2"/>
              <a:buChar char=""/>
            </a:pPr>
            <a:r>
              <a:rPr lang="nl-NL" sz="3500">
                <a:solidFill>
                  <a:srgbClr val="0070C0"/>
                </a:solidFill>
                <a:effectLst/>
                <a:latin typeface="Cambria" panose="02040503050406030204" pitchFamily="18" charset="0"/>
                <a:ea typeface="Cambria" panose="02040503050406030204" pitchFamily="18" charset="0"/>
              </a:rPr>
              <a:t>Bộ nhớ trong là nơi chứa dữ liệu trong khi máy hoạt động còn bộ nhớ ngoài chứa dữ liệu lưu trữ. Các thông số quan trọng nhất của bộ nhớ là dung lượng nhớ, thường được tính theo KB, MB hoặc GB và thời gian truy cập trung bình.</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685951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79743E-1C7B-C591-E134-D502F894E6D3}"/>
              </a:ext>
            </a:extLst>
          </p:cNvPr>
          <p:cNvSpPr txBox="1"/>
          <p:nvPr/>
        </p:nvSpPr>
        <p:spPr>
          <a:xfrm>
            <a:off x="1799303" y="1578982"/>
            <a:ext cx="9910915" cy="1700187"/>
          </a:xfrm>
          <a:prstGeom prst="rect">
            <a:avLst/>
          </a:prstGeom>
          <a:solidFill>
            <a:schemeClr val="accent6">
              <a:lumMod val="40000"/>
              <a:lumOff val="60000"/>
            </a:schemeClr>
          </a:solidFill>
        </p:spPr>
        <p:txBody>
          <a:bodyPr wrap="square" tIns="0" bIns="180000">
            <a:spAutoFit/>
          </a:bodyPr>
          <a:lstStyle/>
          <a:p>
            <a:pPr marR="30480"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1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23</a:t>
            </a:r>
            <a:r>
              <a:rPr lang="en-US"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Có thể đo tốc độ của CPU bằng số phép tính thực hiện trong một giây không?</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D1825AD5-7D72-F4E6-1887-10BA647D1FD1}"/>
              </a:ext>
            </a:extLst>
          </p:cNvPr>
          <p:cNvPicPr>
            <a:picLocks noChangeAspect="1"/>
          </p:cNvPicPr>
          <p:nvPr/>
        </p:nvPicPr>
        <p:blipFill>
          <a:blip r:embed="rId2"/>
          <a:stretch>
            <a:fillRect/>
          </a:stretch>
        </p:blipFill>
        <p:spPr>
          <a:xfrm>
            <a:off x="316821" y="162654"/>
            <a:ext cx="1455967" cy="1440000"/>
          </a:xfrm>
          <a:prstGeom prst="rect">
            <a:avLst/>
          </a:prstGeom>
        </p:spPr>
      </p:pic>
    </p:spTree>
    <p:extLst>
      <p:ext uri="{BB962C8B-B14F-4D97-AF65-F5344CB8AC3E}">
        <p14:creationId xmlns:p14="http://schemas.microsoft.com/office/powerpoint/2010/main" val="404558213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722B4-7EB3-DBBD-3B95-2449169BDA3C}"/>
              </a:ext>
            </a:extLst>
          </p:cNvPr>
          <p:cNvSpPr txBox="1"/>
          <p:nvPr/>
        </p:nvSpPr>
        <p:spPr>
          <a:xfrm>
            <a:off x="511277" y="-121060"/>
            <a:ext cx="11179277" cy="6555641"/>
          </a:xfrm>
          <a:prstGeom prst="rect">
            <a:avLst/>
          </a:prstGeom>
          <a:noFill/>
        </p:spPr>
        <p:txBody>
          <a:bodyPr wrap="square">
            <a:spAutoFit/>
          </a:bodyPr>
          <a:lstStyle/>
          <a:p>
            <a:pPr marR="30480" algn="ctr">
              <a:lnSpc>
                <a:spcPct val="150000"/>
              </a:lnSpc>
              <a:tabLst>
                <a:tab pos="252095" algn="l"/>
              </a:tabLst>
            </a:pPr>
            <a:r>
              <a:rPr lang="en-US" sz="3500" b="1" u="sng">
                <a:solidFill>
                  <a:srgbClr val="00B050"/>
                </a:solidFill>
                <a:effectLst/>
                <a:latin typeface="Cambria" panose="02040503050406030204" pitchFamily="18" charset="0"/>
                <a:ea typeface="Cambria" panose="02040503050406030204" pitchFamily="18" charset="0"/>
              </a:rPr>
              <a:t>Gợi ý trả lời</a:t>
            </a:r>
            <a:r>
              <a:rPr lang="en-US" sz="3500" b="1">
                <a:solidFill>
                  <a:srgbClr val="00B050"/>
                </a:solidFill>
                <a:effectLst/>
                <a:latin typeface="Cambria" panose="02040503050406030204" pitchFamily="18" charset="0"/>
                <a:ea typeface="Cambria" panose="02040503050406030204" pitchFamily="18" charset="0"/>
              </a:rPr>
              <a:t>:</a:t>
            </a:r>
            <a:r>
              <a:rPr lang="vi-VN" sz="3500">
                <a:solidFill>
                  <a:srgbClr val="000000"/>
                </a:solidFill>
                <a:effectLst/>
                <a:latin typeface="Cambria" panose="02040503050406030204" pitchFamily="18" charset="0"/>
                <a:ea typeface="Cambria" panose="02040503050406030204" pitchFamily="18" charset="0"/>
              </a:rPr>
              <a:t> </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a:t>
            </a:r>
            <a:r>
              <a:rPr lang="vi-VN" sz="3500">
                <a:solidFill>
                  <a:srgbClr val="000000"/>
                </a:solidFill>
                <a:effectLst/>
                <a:latin typeface="Cambria" panose="02040503050406030204" pitchFamily="18" charset="0"/>
                <a:ea typeface="Cambria" panose="02040503050406030204" pitchFamily="18" charset="0"/>
              </a:rPr>
              <a:t>Có thể đo </a:t>
            </a:r>
            <a:r>
              <a:rPr lang="en-US" sz="3500">
                <a:solidFill>
                  <a:srgbClr val="000000"/>
                </a:solidFill>
                <a:effectLst/>
                <a:latin typeface="Cambria" panose="02040503050406030204" pitchFamily="18" charset="0"/>
                <a:ea typeface="Cambria" panose="02040503050406030204" pitchFamily="18" charset="0"/>
              </a:rPr>
              <a:t>được </a:t>
            </a:r>
            <a:r>
              <a:rPr lang="vi-VN" sz="3500">
                <a:solidFill>
                  <a:srgbClr val="000000"/>
                </a:solidFill>
                <a:effectLst/>
                <a:latin typeface="Cambria" panose="02040503050406030204" pitchFamily="18" charset="0"/>
                <a:ea typeface="Cambria" panose="02040503050406030204" pitchFamily="18" charset="0"/>
              </a:rPr>
              <a:t>tốc độ của CPU bằng số phép tính thực hiện trong một giây</a:t>
            </a:r>
            <a:r>
              <a:rPr lang="en-US" sz="3500">
                <a:solidFill>
                  <a:srgbClr val="00000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a:t>
            </a:r>
            <a:r>
              <a:rPr lang="vi-VN" sz="3500">
                <a:solidFill>
                  <a:srgbClr val="000000"/>
                </a:solidFill>
                <a:effectLst/>
                <a:latin typeface="Cambria" panose="02040503050406030204" pitchFamily="18" charset="0"/>
                <a:ea typeface="Cambria" panose="02040503050406030204" pitchFamily="18" charset="0"/>
              </a:rPr>
              <a:t>Tốc độ xung nhịp của CPU là biểu thị số chu kỳ mà CPU có thể thực thi được mỗi giây, được đo bằng đơn vị Hertz (Hz) và còn có tên gọi khác là tần số PC, tần số CPU. Ví dụ, một CPU có tốc độ xung nhịp 3.2 GHz, tức thực hiện 3.2 tỷ chu kỳ mỗi giây.</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45594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ECB0F-7411-F815-5101-120E4936193F}"/>
              </a:ext>
            </a:extLst>
          </p:cNvPr>
          <p:cNvSpPr txBox="1"/>
          <p:nvPr/>
        </p:nvSpPr>
        <p:spPr>
          <a:xfrm>
            <a:off x="1772789" y="1598647"/>
            <a:ext cx="9917766" cy="1700187"/>
          </a:xfrm>
          <a:prstGeom prst="rect">
            <a:avLst/>
          </a:prstGeom>
          <a:solidFill>
            <a:schemeClr val="accent6">
              <a:lumMod val="40000"/>
              <a:lumOff val="60000"/>
            </a:schemeClr>
          </a:solidFill>
        </p:spPr>
        <p:txBody>
          <a:bodyPr wrap="square" tIns="0" bIns="180000">
            <a:spAutoFit/>
          </a:bodyPr>
          <a:lstStyle/>
          <a:p>
            <a:pPr marR="30480"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2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23</a:t>
            </a:r>
            <a:r>
              <a:rPr lang="en-US"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Giá tiền của mỗi thiết bị nhớ có phải là một thông số đo chất lượng không?</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A07F3AFC-C05A-1F19-06DA-DE6E2DACD5EF}"/>
              </a:ext>
            </a:extLst>
          </p:cNvPr>
          <p:cNvPicPr>
            <a:picLocks noChangeAspect="1"/>
          </p:cNvPicPr>
          <p:nvPr/>
        </p:nvPicPr>
        <p:blipFill>
          <a:blip r:embed="rId2"/>
          <a:stretch>
            <a:fillRect/>
          </a:stretch>
        </p:blipFill>
        <p:spPr>
          <a:xfrm>
            <a:off x="316822" y="148781"/>
            <a:ext cx="1455967" cy="1440000"/>
          </a:xfrm>
          <a:prstGeom prst="rect">
            <a:avLst/>
          </a:prstGeom>
        </p:spPr>
      </p:pic>
    </p:spTree>
    <p:extLst>
      <p:ext uri="{BB962C8B-B14F-4D97-AF65-F5344CB8AC3E}">
        <p14:creationId xmlns:p14="http://schemas.microsoft.com/office/powerpoint/2010/main" val="188573835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3">
            <a:extLst>
              <a:ext uri="{FF2B5EF4-FFF2-40B4-BE49-F238E27FC236}">
                <a16:creationId xmlns:a16="http://schemas.microsoft.com/office/drawing/2014/main" id="{2E908C41-93F1-1004-6126-7B872DF6FC64}"/>
              </a:ext>
            </a:extLst>
          </p:cNvPr>
          <p:cNvSpPr/>
          <p:nvPr/>
        </p:nvSpPr>
        <p:spPr>
          <a:xfrm>
            <a:off x="533390" y="1621047"/>
            <a:ext cx="11214661" cy="1420701"/>
          </a:xfrm>
          <a:prstGeom prst="roundRect">
            <a:avLst>
              <a:gd name="adj" fmla="val 7360"/>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tIns="0" bIns="180000">
            <a:spAutoFit/>
          </a:bodyPr>
          <a:lstStyle/>
          <a:p>
            <a:pPr marL="447675" algn="just">
              <a:lnSpc>
                <a:spcPct val="115000"/>
              </a:lnSpc>
              <a:spcBef>
                <a:spcPts val="600"/>
              </a:spcBef>
              <a:spcAft>
                <a:spcPts val="600"/>
              </a:spcAft>
            </a:pPr>
            <a:r>
              <a:rPr lang="vi-VN" sz="3500">
                <a:effectLst/>
                <a:latin typeface="Cambria" panose="02040503050406030204" pitchFamily="18" charset="0"/>
                <a:ea typeface="Cambria" panose="02040503050406030204" pitchFamily="18" charset="0"/>
              </a:rPr>
              <a:t>Em có biết cụ thể trong thân máy có những bộ phận nào không?</a:t>
            </a:r>
          </a:p>
        </p:txBody>
      </p:sp>
      <p:pic>
        <p:nvPicPr>
          <p:cNvPr id="9" name="Picture 8">
            <a:extLst>
              <a:ext uri="{FF2B5EF4-FFF2-40B4-BE49-F238E27FC236}">
                <a16:creationId xmlns:a16="http://schemas.microsoft.com/office/drawing/2014/main" id="{8ABB328B-6B72-9E11-EDAB-90A9880C53D1}"/>
              </a:ext>
            </a:extLst>
          </p:cNvPr>
          <p:cNvPicPr/>
          <p:nvPr/>
        </p:nvPicPr>
        <p:blipFill>
          <a:blip r:embed="rId2">
            <a:extLst>
              <a:ext uri="{28A0092B-C50C-407E-A947-70E740481C1C}">
                <a14:useLocalDpi xmlns:a14="http://schemas.microsoft.com/office/drawing/2010/main" val="0"/>
              </a:ext>
            </a:extLst>
          </a:blip>
          <a:stretch>
            <a:fillRect/>
          </a:stretch>
        </p:blipFill>
        <p:spPr>
          <a:xfrm>
            <a:off x="190500" y="1461074"/>
            <a:ext cx="842622" cy="810664"/>
          </a:xfrm>
          <a:prstGeom prst="rect">
            <a:avLst/>
          </a:prstGeom>
        </p:spPr>
      </p:pic>
    </p:spTree>
    <p:extLst>
      <p:ext uri="{BB962C8B-B14F-4D97-AF65-F5344CB8AC3E}">
        <p14:creationId xmlns:p14="http://schemas.microsoft.com/office/powerpoint/2010/main" val="344212365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C8792B-D60C-ED2E-696B-B2C5072D24CF}"/>
              </a:ext>
            </a:extLst>
          </p:cNvPr>
          <p:cNvSpPr txBox="1"/>
          <p:nvPr/>
        </p:nvSpPr>
        <p:spPr>
          <a:xfrm>
            <a:off x="511277" y="406400"/>
            <a:ext cx="11238271" cy="3323987"/>
          </a:xfrm>
          <a:prstGeom prst="rect">
            <a:avLst/>
          </a:prstGeom>
          <a:noFill/>
        </p:spPr>
        <p:txBody>
          <a:bodyPr wrap="square">
            <a:spAutoFit/>
          </a:bodyPr>
          <a:lstStyle/>
          <a:p>
            <a:pPr marR="30480" algn="ctr">
              <a:lnSpc>
                <a:spcPct val="150000"/>
              </a:lnSpc>
              <a:tabLst>
                <a:tab pos="252095" algn="l"/>
              </a:tabLst>
            </a:pPr>
            <a:r>
              <a:rPr lang="en-US" sz="3500" b="1" u="sng">
                <a:solidFill>
                  <a:srgbClr val="00B050"/>
                </a:solidFill>
                <a:effectLst/>
                <a:latin typeface="Cambria" panose="02040503050406030204" pitchFamily="18" charset="0"/>
                <a:ea typeface="Cambria" panose="02040503050406030204" pitchFamily="18" charset="0"/>
              </a:rPr>
              <a:t>Gợi ý trả lời</a:t>
            </a:r>
            <a:r>
              <a:rPr lang="en-US" sz="3500" b="1">
                <a:solidFill>
                  <a:srgbClr val="00B05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Giá tiền của mỗi thiết bị nhớ </a:t>
            </a:r>
            <a:r>
              <a:rPr lang="en-US" sz="3500">
                <a:solidFill>
                  <a:srgbClr val="000000"/>
                </a:solidFill>
                <a:effectLst/>
                <a:latin typeface="Cambria" panose="02040503050406030204" pitchFamily="18" charset="0"/>
                <a:ea typeface="Cambria" panose="02040503050406030204" pitchFamily="18" charset="0"/>
              </a:rPr>
              <a:t>chưa chắc</a:t>
            </a:r>
            <a:r>
              <a:rPr lang="vi-VN" sz="3500">
                <a:solidFill>
                  <a:srgbClr val="000000"/>
                </a:solidFill>
                <a:effectLst/>
                <a:latin typeface="Cambria" panose="02040503050406030204" pitchFamily="18" charset="0"/>
                <a:ea typeface="Cambria" panose="02040503050406030204" pitchFamily="18" charset="0"/>
              </a:rPr>
              <a:t> là một thông số đo chất lượng. </a:t>
            </a:r>
            <a:r>
              <a:rPr lang="en-US" sz="3500">
                <a:solidFill>
                  <a:srgbClr val="000000"/>
                </a:solidFill>
                <a:effectLst/>
                <a:latin typeface="Cambria" panose="02040503050406030204" pitchFamily="18" charset="0"/>
                <a:ea typeface="Cambria" panose="02040503050406030204" pitchFamily="18" charset="0"/>
              </a:rPr>
              <a:t>Chất lượng của thiết bị nhớ còn tuỳ thuộc vào nhiều thứ như hãng sản xuất, thương hiệu,…</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5590917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76C69A-0B70-C79E-F99A-4C16A608E5F4}"/>
              </a:ext>
            </a:extLst>
          </p:cNvPr>
          <p:cNvSpPr txBox="1"/>
          <p:nvPr/>
        </p:nvSpPr>
        <p:spPr>
          <a:xfrm>
            <a:off x="471948" y="-108908"/>
            <a:ext cx="11326762" cy="4839915"/>
          </a:xfrm>
          <a:prstGeom prst="rect">
            <a:avLst/>
          </a:prstGeom>
          <a:noFill/>
        </p:spPr>
        <p:txBody>
          <a:bodyPr wrap="square">
            <a:spAutoFit/>
          </a:bodyPr>
          <a:lstStyle/>
          <a:p>
            <a:pPr marR="30480" algn="just">
              <a:lnSpc>
                <a:spcPct val="150000"/>
              </a:lnSpc>
              <a:tabLst>
                <a:tab pos="252095" algn="l"/>
              </a:tabLst>
            </a:pPr>
            <a:r>
              <a:rPr lang="vi-VN" sz="3500" b="1">
                <a:solidFill>
                  <a:srgbClr val="00B0F0"/>
                </a:solidFill>
                <a:effectLst/>
                <a:latin typeface="Cambria" panose="02040503050406030204" pitchFamily="18" charset="0"/>
                <a:ea typeface="Cambria" panose="02040503050406030204" pitchFamily="18" charset="0"/>
              </a:rPr>
              <a:t>2. MẠCH LÔGIC VÀ VAI TRÒ CỦA MẠCH LÔGIC</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b="1">
                <a:solidFill>
                  <a:srgbClr val="000000"/>
                </a:solidFill>
                <a:effectLst/>
                <a:latin typeface="Cambria" panose="02040503050406030204" pitchFamily="18" charset="0"/>
                <a:ea typeface="Cambria" panose="02040503050406030204" pitchFamily="18" charset="0"/>
              </a:rPr>
              <a:t>Hoạt động 2 </a:t>
            </a:r>
            <a:r>
              <a:rPr lang="en-US" sz="3500" b="1">
                <a:solidFill>
                  <a:srgbClr val="000000"/>
                </a:solidFill>
                <a:effectLst/>
                <a:latin typeface="Cambria" panose="02040503050406030204" pitchFamily="18" charset="0"/>
                <a:ea typeface="Cambria" panose="02040503050406030204" pitchFamily="18" charset="0"/>
              </a:rPr>
              <a:t>(</a:t>
            </a:r>
            <a:r>
              <a:rPr lang="vi-VN" sz="3500" b="1">
                <a:solidFill>
                  <a:srgbClr val="000000"/>
                </a:solidFill>
                <a:effectLst/>
                <a:latin typeface="Cambria" panose="02040503050406030204" pitchFamily="18" charset="0"/>
                <a:ea typeface="Cambria" panose="02040503050406030204" pitchFamily="18" charset="0"/>
              </a:rPr>
              <a:t>trang 26</a:t>
            </a:r>
            <a:r>
              <a:rPr lang="en-US" sz="3500" b="1">
                <a:solidFill>
                  <a:srgbClr val="000000"/>
                </a:solidFill>
                <a:effectLst/>
                <a:latin typeface="Cambria" panose="02040503050406030204" pitchFamily="18" charset="0"/>
                <a:ea typeface="Cambria" panose="02040503050406030204" pitchFamily="18" charset="0"/>
              </a:rPr>
              <a:t>)</a:t>
            </a:r>
            <a:r>
              <a:rPr lang="vi-VN" sz="3500" b="1">
                <a:solidFill>
                  <a:srgbClr val="000000"/>
                </a:solidFill>
                <a:effectLst/>
                <a:latin typeface="Cambria" panose="02040503050406030204" pitchFamily="18" charset="0"/>
                <a:ea typeface="Cambria" panose="02040503050406030204" pitchFamily="18" charset="0"/>
              </a:rPr>
              <a:t>:</a:t>
            </a:r>
            <a:r>
              <a:rPr lang="vi-VN" sz="3500">
                <a:solidFill>
                  <a:srgbClr val="000000"/>
                </a:solidFill>
                <a:effectLst/>
                <a:latin typeface="Cambria" panose="02040503050406030204" pitchFamily="18" charset="0"/>
                <a:ea typeface="Cambria" panose="02040503050406030204" pitchFamily="18" charset="0"/>
              </a:rPr>
              <a:t> </a:t>
            </a:r>
            <a:r>
              <a:rPr lang="en-US" sz="3500">
                <a:solidFill>
                  <a:srgbClr val="000000"/>
                </a:solidFill>
                <a:effectLst/>
                <a:latin typeface="Cambria" panose="02040503050406030204" pitchFamily="18" charset="0"/>
                <a:ea typeface="Cambria" panose="02040503050406030204" pitchFamily="18" charset="0"/>
              </a:rPr>
              <a:t>Cộng hai bit</a:t>
            </a: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Bảng cộng trong Hình 4.8 cho thấy việc cộng hai số 1 bit có thể cho kết quả là một số 2 bit nếu phép cộng có nhớ. Khi cộng hai số nhiều bit, thì số nhớ được cộng tiếp vào hàng bên trái</a:t>
            </a:r>
            <a:r>
              <a:rPr lang="en-US" sz="3500">
                <a:solidFill>
                  <a:srgbClr val="00000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177996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00346-0DAE-7C91-0B21-0D82CE888C76}"/>
              </a:ext>
            </a:extLst>
          </p:cNvPr>
          <p:cNvPicPr>
            <a:picLocks noChangeAspect="1"/>
          </p:cNvPicPr>
          <p:nvPr/>
        </p:nvPicPr>
        <p:blipFill>
          <a:blip r:embed="rId2"/>
          <a:stretch>
            <a:fillRect/>
          </a:stretch>
        </p:blipFill>
        <p:spPr>
          <a:xfrm>
            <a:off x="1195662" y="1021531"/>
            <a:ext cx="9838097" cy="2578714"/>
          </a:xfrm>
          <a:prstGeom prst="rect">
            <a:avLst/>
          </a:prstGeom>
        </p:spPr>
      </p:pic>
      <p:sp>
        <p:nvSpPr>
          <p:cNvPr id="4" name="TextBox 3">
            <a:extLst>
              <a:ext uri="{FF2B5EF4-FFF2-40B4-BE49-F238E27FC236}">
                <a16:creationId xmlns:a16="http://schemas.microsoft.com/office/drawing/2014/main" id="{45EA8520-FFAB-F656-1F14-72925A343AE0}"/>
              </a:ext>
            </a:extLst>
          </p:cNvPr>
          <p:cNvSpPr txBox="1"/>
          <p:nvPr/>
        </p:nvSpPr>
        <p:spPr>
          <a:xfrm>
            <a:off x="1195663" y="3704393"/>
            <a:ext cx="9917616" cy="1610762"/>
          </a:xfrm>
          <a:prstGeom prst="rect">
            <a:avLst/>
          </a:prstGeom>
          <a:noFill/>
        </p:spPr>
        <p:txBody>
          <a:bodyPr wrap="square">
            <a:spAutoFit/>
          </a:bodyPr>
          <a:lstStyle/>
          <a:p>
            <a:pPr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Em hãy cho biết z và t là kết quả của phép lôgic nào của x và y</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06486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5F5537-81E2-3F15-637A-A9D4EE4EC7D1}"/>
              </a:ext>
            </a:extLst>
          </p:cNvPr>
          <p:cNvSpPr txBox="1"/>
          <p:nvPr/>
        </p:nvSpPr>
        <p:spPr>
          <a:xfrm>
            <a:off x="521111" y="327741"/>
            <a:ext cx="11110450" cy="3224088"/>
          </a:xfrm>
          <a:prstGeom prst="rect">
            <a:avLst/>
          </a:prstGeom>
          <a:noFill/>
        </p:spPr>
        <p:txBody>
          <a:bodyPr wrap="square">
            <a:spAutoFit/>
          </a:bodyPr>
          <a:lstStyle/>
          <a:p>
            <a:pPr marR="30480" algn="ctr">
              <a:lnSpc>
                <a:spcPct val="150000"/>
              </a:lnSpc>
              <a:tabLst>
                <a:tab pos="252095" algn="l"/>
              </a:tabLst>
            </a:pPr>
            <a:r>
              <a:rPr lang="en-US" sz="3500" b="1" u="sng">
                <a:solidFill>
                  <a:srgbClr val="000000"/>
                </a:solidFill>
                <a:effectLst/>
                <a:latin typeface="Cambria" panose="02040503050406030204" pitchFamily="18" charset="0"/>
                <a:ea typeface="Cambria" panose="02040503050406030204" pitchFamily="18" charset="0"/>
              </a:rPr>
              <a:t>Gợi ý trả lời</a:t>
            </a:r>
            <a:r>
              <a:rPr lang="en-US" sz="3500" b="1">
                <a:solidFill>
                  <a:srgbClr val="00000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a:t>
            </a:r>
            <a:r>
              <a:rPr lang="vi-VN" sz="3500">
                <a:solidFill>
                  <a:srgbClr val="000000"/>
                </a:solidFill>
                <a:effectLst/>
                <a:latin typeface="Cambria" panose="02040503050406030204" pitchFamily="18" charset="0"/>
                <a:ea typeface="Cambria" panose="02040503050406030204" pitchFamily="18" charset="0"/>
              </a:rPr>
              <a:t>z và t là kết quả của các phép lôgic sau:</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a:t>
            </a:r>
            <a:r>
              <a:rPr lang="en-US" sz="3500">
                <a:solidFill>
                  <a:srgbClr val="000000"/>
                </a:solidFill>
                <a:effectLst/>
                <a:latin typeface="Cambria" panose="02040503050406030204" pitchFamily="18" charset="0"/>
                <a:ea typeface="Cambria" panose="02040503050406030204" pitchFamily="18" charset="0"/>
              </a:rPr>
              <a:t>		</a:t>
            </a:r>
            <a:r>
              <a:rPr lang="vi-VN" sz="3500">
                <a:solidFill>
                  <a:srgbClr val="000000"/>
                </a:solidFill>
                <a:effectLst/>
                <a:latin typeface="Cambria" panose="02040503050406030204" pitchFamily="18" charset="0"/>
                <a:ea typeface="Cambria" panose="02040503050406030204" pitchFamily="18" charset="0"/>
              </a:rPr>
              <a:t>z = </a:t>
            </a:r>
            <a:r>
              <a:rPr lang="en-US" sz="3500">
                <a:solidFill>
                  <a:srgbClr val="000000"/>
                </a:solidFill>
                <a:effectLst/>
                <a:latin typeface="Cambria" panose="02040503050406030204" pitchFamily="18" charset="0"/>
                <a:ea typeface="Cambria" panose="02040503050406030204" pitchFamily="18" charset="0"/>
              </a:rPr>
              <a:t>x AND y</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a:t>
            </a:r>
            <a:r>
              <a:rPr lang="en-US" sz="3500">
                <a:solidFill>
                  <a:srgbClr val="000000"/>
                </a:solidFill>
                <a:effectLst/>
                <a:latin typeface="Cambria" panose="02040503050406030204" pitchFamily="18" charset="0"/>
                <a:ea typeface="Cambria" panose="02040503050406030204" pitchFamily="18" charset="0"/>
              </a:rPr>
              <a:t>		</a:t>
            </a:r>
            <a:r>
              <a:rPr lang="vi-VN" sz="3500">
                <a:solidFill>
                  <a:srgbClr val="000000"/>
                </a:solidFill>
                <a:effectLst/>
                <a:latin typeface="Cambria" panose="02040503050406030204" pitchFamily="18" charset="0"/>
                <a:ea typeface="Cambria" panose="02040503050406030204" pitchFamily="18" charset="0"/>
              </a:rPr>
              <a:t>t = </a:t>
            </a:r>
            <a:r>
              <a:rPr lang="en-US" sz="3500">
                <a:solidFill>
                  <a:srgbClr val="000000"/>
                </a:solidFill>
                <a:effectLst/>
                <a:latin typeface="Cambria" panose="02040503050406030204" pitchFamily="18" charset="0"/>
                <a:ea typeface="Cambria" panose="02040503050406030204" pitchFamily="18" charset="0"/>
              </a:rPr>
              <a:t>x XOR y</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29600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4C684-655A-E82C-A045-C603DE6977CB}"/>
              </a:ext>
            </a:extLst>
          </p:cNvPr>
          <p:cNvSpPr txBox="1"/>
          <p:nvPr/>
        </p:nvSpPr>
        <p:spPr>
          <a:xfrm>
            <a:off x="474406" y="404612"/>
            <a:ext cx="11196484"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a) Một số phép toán lôgic và thể hiện vật lí của chúng</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1D58B312-98A3-9903-4A6A-0BB13C47DFEA}"/>
              </a:ext>
            </a:extLst>
          </p:cNvPr>
          <p:cNvPicPr>
            <a:picLocks noChangeAspect="1"/>
          </p:cNvPicPr>
          <p:nvPr/>
        </p:nvPicPr>
        <p:blipFill>
          <a:blip r:embed="rId2"/>
          <a:stretch>
            <a:fillRect/>
          </a:stretch>
        </p:blipFill>
        <p:spPr>
          <a:xfrm>
            <a:off x="626713" y="1506229"/>
            <a:ext cx="10667398" cy="3126403"/>
          </a:xfrm>
          <a:prstGeom prst="rect">
            <a:avLst/>
          </a:prstGeom>
        </p:spPr>
      </p:pic>
    </p:spTree>
    <p:extLst>
      <p:ext uri="{BB962C8B-B14F-4D97-AF65-F5344CB8AC3E}">
        <p14:creationId xmlns:p14="http://schemas.microsoft.com/office/powerpoint/2010/main" val="145900416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18AA76-BE01-2124-F59D-831494EF13D3}"/>
              </a:ext>
            </a:extLst>
          </p:cNvPr>
          <p:cNvSpPr txBox="1"/>
          <p:nvPr/>
        </p:nvSpPr>
        <p:spPr>
          <a:xfrm>
            <a:off x="521110" y="411034"/>
            <a:ext cx="11139948" cy="4839915"/>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Phép nhân hai đại lượng lôgic chỉ nhận giá trị 1 khi và chỉ khi cả hai đại lượng x VÀ y đều bằng 1.</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Phép cộng hai đại lượng lôgic chỉ bằng 1 khi và chỉ khi ít nhất một trong hai đại lượng x HOẶC y bằng 1.</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Phép phủ định một đại lượng lôgic sẽ cho giá trị ngược lại. Phủ định của 0 là 1 và phủ định của 1 là 0.</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599206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33B67-A8F4-BCD1-9965-4F8FC6637941}"/>
              </a:ext>
            </a:extLst>
          </p:cNvPr>
          <p:cNvSpPr txBox="1"/>
          <p:nvPr/>
        </p:nvSpPr>
        <p:spPr>
          <a:xfrm>
            <a:off x="462117" y="402465"/>
            <a:ext cx="11248102" cy="4032001"/>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Phép hoặc loại trừ XOR (OR EXCLUSIVE) của hai đại lượng lôgic cho kết quả bằng 1 khi và chỉ khi hai đại lượng đó có giá trị khác nhau.</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Mạch lôgic hay mạch số là các mạch điện hay điện tử có đầu vào và đầu ra thể hiện các giá trị lôgic. </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378500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5A1A5B-0195-08B4-7E23-A8E99CDFDD0A}"/>
              </a:ext>
            </a:extLst>
          </p:cNvPr>
          <p:cNvSpPr txBox="1"/>
          <p:nvPr/>
        </p:nvSpPr>
        <p:spPr>
          <a:xfrm>
            <a:off x="2126226" y="397729"/>
            <a:ext cx="6100916" cy="813236"/>
          </a:xfrm>
          <a:prstGeom prst="rect">
            <a:avLst/>
          </a:prstGeom>
          <a:noFill/>
        </p:spPr>
        <p:txBody>
          <a:bodyPr wrap="square">
            <a:spAutoFit/>
          </a:bodyPr>
          <a:lstStyle/>
          <a:p>
            <a:pPr algn="just">
              <a:lnSpc>
                <a:spcPct val="150000"/>
              </a:lnSpc>
              <a:tabLst>
                <a:tab pos="252095" algn="l"/>
              </a:tabLst>
            </a:pPr>
            <a:r>
              <a:rPr lang="nl-NL" sz="3500" b="1">
                <a:effectLst/>
                <a:latin typeface="Cambria" panose="02040503050406030204" pitchFamily="18" charset="0"/>
                <a:ea typeface="Times New Roman" panose="02020603050405020304" pitchFamily="18" charset="0"/>
                <a:cs typeface="Times New Roman" panose="02020603050405020304" pitchFamily="18" charset="0"/>
              </a:rPr>
              <a:t>- Sơ đồ mạch lôgic AND:</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1B68A345-D5CB-A8B7-8507-819F7C77915E}"/>
              </a:ext>
            </a:extLst>
          </p:cNvPr>
          <p:cNvPicPr>
            <a:picLocks noChangeAspect="1"/>
          </p:cNvPicPr>
          <p:nvPr/>
        </p:nvPicPr>
        <p:blipFill>
          <a:blip r:embed="rId2"/>
          <a:stretch>
            <a:fillRect/>
          </a:stretch>
        </p:blipFill>
        <p:spPr>
          <a:xfrm>
            <a:off x="2492374" y="1557655"/>
            <a:ext cx="5310506" cy="3508152"/>
          </a:xfrm>
          <a:prstGeom prst="rect">
            <a:avLst/>
          </a:prstGeom>
        </p:spPr>
      </p:pic>
    </p:spTree>
    <p:extLst>
      <p:ext uri="{BB962C8B-B14F-4D97-AF65-F5344CB8AC3E}">
        <p14:creationId xmlns:p14="http://schemas.microsoft.com/office/powerpoint/2010/main" val="189412983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2BEE96-2319-A371-FA17-215FFD7A094C}"/>
              </a:ext>
            </a:extLst>
          </p:cNvPr>
          <p:cNvSpPr txBox="1"/>
          <p:nvPr/>
        </p:nvSpPr>
        <p:spPr>
          <a:xfrm>
            <a:off x="2185301" y="396909"/>
            <a:ext cx="6101080" cy="813236"/>
          </a:xfrm>
          <a:prstGeom prst="rect">
            <a:avLst/>
          </a:prstGeom>
          <a:noFill/>
        </p:spPr>
        <p:txBody>
          <a:bodyPr wrap="square">
            <a:spAutoFit/>
          </a:bodyPr>
          <a:lstStyle/>
          <a:p>
            <a:pPr>
              <a:lnSpc>
                <a:spcPct val="150000"/>
              </a:lnSpc>
              <a:tabLst>
                <a:tab pos="252095" algn="l"/>
              </a:tabLst>
            </a:pPr>
            <a:r>
              <a:rPr lang="nl-NL" sz="3500" b="1">
                <a:effectLst/>
                <a:latin typeface="Cambria" panose="02040503050406030204" pitchFamily="18" charset="0"/>
                <a:ea typeface="Times New Roman" panose="02020603050405020304" pitchFamily="18" charset="0"/>
                <a:cs typeface="Times New Roman" panose="02020603050405020304" pitchFamily="18" charset="0"/>
              </a:rPr>
              <a:t>- Sơ đồ mạch lôgic OR:</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C1AC8A5B-02BD-E94C-528B-AA9FF66E0F09}"/>
              </a:ext>
            </a:extLst>
          </p:cNvPr>
          <p:cNvPicPr>
            <a:picLocks noChangeAspect="1"/>
          </p:cNvPicPr>
          <p:nvPr/>
        </p:nvPicPr>
        <p:blipFill>
          <a:blip r:embed="rId2"/>
          <a:stretch>
            <a:fillRect/>
          </a:stretch>
        </p:blipFill>
        <p:spPr>
          <a:xfrm>
            <a:off x="2388234" y="1389380"/>
            <a:ext cx="5201285" cy="3747510"/>
          </a:xfrm>
          <a:prstGeom prst="rect">
            <a:avLst/>
          </a:prstGeom>
        </p:spPr>
      </p:pic>
    </p:spTree>
    <p:extLst>
      <p:ext uri="{BB962C8B-B14F-4D97-AF65-F5344CB8AC3E}">
        <p14:creationId xmlns:p14="http://schemas.microsoft.com/office/powerpoint/2010/main" val="109651008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2E502-F03F-62F4-A442-602ADCB741B4}"/>
              </a:ext>
            </a:extLst>
          </p:cNvPr>
          <p:cNvSpPr txBox="1"/>
          <p:nvPr/>
        </p:nvSpPr>
        <p:spPr>
          <a:xfrm>
            <a:off x="2745737" y="406741"/>
            <a:ext cx="6101080" cy="813236"/>
          </a:xfrm>
          <a:prstGeom prst="rect">
            <a:avLst/>
          </a:prstGeom>
          <a:noFill/>
        </p:spPr>
        <p:txBody>
          <a:bodyPr wrap="square">
            <a:spAutoFit/>
          </a:bodyPr>
          <a:lstStyle/>
          <a:p>
            <a:pPr>
              <a:lnSpc>
                <a:spcPct val="150000"/>
              </a:lnSpc>
              <a:tabLst>
                <a:tab pos="252095" algn="l"/>
              </a:tabLst>
            </a:pPr>
            <a:r>
              <a:rPr lang="nl-NL" sz="3500" b="1">
                <a:effectLst/>
                <a:latin typeface="Cambria" panose="02040503050406030204" pitchFamily="18" charset="0"/>
                <a:ea typeface="Times New Roman" panose="02020603050405020304" pitchFamily="18" charset="0"/>
                <a:cs typeface="Times New Roman" panose="02020603050405020304" pitchFamily="18" charset="0"/>
              </a:rPr>
              <a:t>- Sơ đồ mạch lôgic NOT:</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E411C703-069E-09B3-3B83-59DC59B2A771}"/>
              </a:ext>
            </a:extLst>
          </p:cNvPr>
          <p:cNvPicPr>
            <a:picLocks noChangeAspect="1"/>
          </p:cNvPicPr>
          <p:nvPr/>
        </p:nvPicPr>
        <p:blipFill>
          <a:blip r:embed="rId2"/>
          <a:stretch>
            <a:fillRect/>
          </a:stretch>
        </p:blipFill>
        <p:spPr>
          <a:xfrm>
            <a:off x="3066732" y="1544201"/>
            <a:ext cx="5274628" cy="3585472"/>
          </a:xfrm>
          <a:prstGeom prst="rect">
            <a:avLst/>
          </a:prstGeom>
        </p:spPr>
      </p:pic>
    </p:spTree>
    <p:extLst>
      <p:ext uri="{BB962C8B-B14F-4D97-AF65-F5344CB8AC3E}">
        <p14:creationId xmlns:p14="http://schemas.microsoft.com/office/powerpoint/2010/main" val="97957757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AAC23D-88AD-048D-4EC6-E2ED4690E4B3}"/>
              </a:ext>
            </a:extLst>
          </p:cNvPr>
          <p:cNvSpPr txBox="1"/>
          <p:nvPr/>
        </p:nvSpPr>
        <p:spPr>
          <a:xfrm>
            <a:off x="1890072" y="-108487"/>
            <a:ext cx="8573680" cy="5647828"/>
          </a:xfrm>
          <a:prstGeom prst="rect">
            <a:avLst/>
          </a:prstGeom>
          <a:noFill/>
        </p:spPr>
        <p:txBody>
          <a:bodyPr wrap="square">
            <a:spAutoFit/>
          </a:bodyPr>
          <a:lstStyle/>
          <a:p>
            <a:pPr marR="30480" algn="ctr">
              <a:lnSpc>
                <a:spcPct val="150000"/>
              </a:lnSpc>
              <a:tabLst>
                <a:tab pos="252095" algn="l"/>
              </a:tabLst>
            </a:pPr>
            <a:r>
              <a:rPr lang="en-US" sz="3500" b="1" u="sng">
                <a:solidFill>
                  <a:srgbClr val="00B050"/>
                </a:solidFill>
                <a:effectLst/>
                <a:latin typeface="Cambria" panose="02040503050406030204" pitchFamily="18" charset="0"/>
                <a:ea typeface="Cambria" panose="02040503050406030204" pitchFamily="18" charset="0"/>
              </a:rPr>
              <a:t>Gợi ý trả lời</a:t>
            </a:r>
            <a:r>
              <a:rPr lang="en-US" sz="3500" b="1">
                <a:solidFill>
                  <a:srgbClr val="00B05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Trong thân máy có những bộ phận sau:</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a:t>
            </a:r>
            <a:r>
              <a:rPr lang="en-US" sz="3500">
                <a:solidFill>
                  <a:srgbClr val="000000"/>
                </a:solidFill>
                <a:effectLst/>
                <a:latin typeface="Cambria" panose="02040503050406030204" pitchFamily="18" charset="0"/>
                <a:ea typeface="Cambria" panose="02040503050406030204" pitchFamily="18" charset="0"/>
              </a:rPr>
              <a:t>Bảng mạch chính</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a:t>
            </a:r>
            <a:r>
              <a:rPr lang="en-US" sz="3500">
                <a:solidFill>
                  <a:srgbClr val="000000"/>
                </a:solidFill>
                <a:effectLst/>
                <a:latin typeface="Cambria" panose="02040503050406030204" pitchFamily="18" charset="0"/>
                <a:ea typeface="Cambria" panose="02040503050406030204" pitchFamily="18" charset="0"/>
              </a:rPr>
              <a:t>CPU</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Ram</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	- </a:t>
            </a:r>
            <a:r>
              <a:rPr lang="en-US" sz="3500">
                <a:solidFill>
                  <a:srgbClr val="000000"/>
                </a:solidFill>
                <a:latin typeface="Cambria" panose="02040503050406030204" pitchFamily="18" charset="0"/>
                <a:ea typeface="Cambria" panose="02040503050406030204" pitchFamily="18" charset="0"/>
              </a:rPr>
              <a:t>Đĩa cứng</a:t>
            </a: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 …</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45116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6F4ED8-9C87-3BB6-FCCB-0F47688724AE}"/>
              </a:ext>
            </a:extLst>
          </p:cNvPr>
          <p:cNvPicPr>
            <a:picLocks noChangeAspect="1"/>
          </p:cNvPicPr>
          <p:nvPr/>
        </p:nvPicPr>
        <p:blipFill>
          <a:blip r:embed="rId2"/>
          <a:stretch>
            <a:fillRect/>
          </a:stretch>
        </p:blipFill>
        <p:spPr>
          <a:xfrm>
            <a:off x="708977" y="1047750"/>
            <a:ext cx="10713811" cy="2752090"/>
          </a:xfrm>
          <a:prstGeom prst="rect">
            <a:avLst/>
          </a:prstGeom>
        </p:spPr>
      </p:pic>
    </p:spTree>
    <p:extLst>
      <p:ext uri="{BB962C8B-B14F-4D97-AF65-F5344CB8AC3E}">
        <p14:creationId xmlns:p14="http://schemas.microsoft.com/office/powerpoint/2010/main" val="83041087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D38E75-8C7B-F3CD-D20D-488E793B9B71}"/>
              </a:ext>
            </a:extLst>
          </p:cNvPr>
          <p:cNvSpPr txBox="1"/>
          <p:nvPr/>
        </p:nvSpPr>
        <p:spPr>
          <a:xfrm>
            <a:off x="471948" y="403374"/>
            <a:ext cx="11267768" cy="4839915"/>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b) Phép cộng trên hệ nhị phân</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	</a:t>
            </a:r>
            <a:r>
              <a:rPr lang="nl-NL" sz="3500">
                <a:effectLst/>
                <a:latin typeface="Cambria" panose="02040503050406030204" pitchFamily="18" charset="0"/>
                <a:ea typeface="Cambria" panose="02040503050406030204" pitchFamily="18" charset="0"/>
                <a:cs typeface="Times New Roman" panose="02020603050405020304" pitchFamily="18" charset="0"/>
              </a:rPr>
              <a:t>Hệ nhị phân chỉ dùng hai số 0, 1. Mỗi số trong hệ nhị phân được biểu diễn bằng một dãy chữ số nhị phân. Ví dụ số 19 ở hệ thập phân được viết trong hệ nhị phân là 10011. Trong hệ nhị phân, giá trị của chữ số 1 ở hàng thứ k tính từ phải sẽ là 2</a:t>
            </a:r>
            <a:r>
              <a:rPr lang="nl-NL" sz="3500" baseline="30000">
                <a:effectLst/>
                <a:latin typeface="Cambria" panose="02040503050406030204" pitchFamily="18" charset="0"/>
                <a:ea typeface="Cambria" panose="02040503050406030204" pitchFamily="18" charset="0"/>
                <a:cs typeface="Times New Roman" panose="02020603050405020304" pitchFamily="18" charset="0"/>
              </a:rPr>
              <a:t>k-1</a:t>
            </a:r>
            <a:r>
              <a:rPr lang="nl-NL" sz="3500">
                <a:effectLst/>
                <a:latin typeface="Cambria" panose="02040503050406030204" pitchFamily="18" charset="0"/>
                <a:ea typeface="Cambria" panose="02040503050406030204" pitchFamily="18" charset="0"/>
                <a:cs typeface="Times New Roman" panose="02020603050405020304" pitchFamily="18" charset="0"/>
              </a:rPr>
              <a:t>.</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886879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8FD8E6-7498-B4C1-EE42-BDEF6FC386D9}"/>
              </a:ext>
            </a:extLst>
          </p:cNvPr>
          <p:cNvSpPr txBox="1"/>
          <p:nvPr/>
        </p:nvSpPr>
        <p:spPr>
          <a:xfrm>
            <a:off x="530943" y="-117370"/>
            <a:ext cx="11169444" cy="3224088"/>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Ví dụ giá trị của số 10011 sẽ là:</a:t>
            </a:r>
            <a:endParaRPr lang="vi-VN" sz="3500">
              <a:effectLst/>
              <a:latin typeface="Cambria" panose="02040503050406030204" pitchFamily="18" charset="0"/>
              <a:ea typeface="Cambria" panose="02040503050406030204" pitchFamily="18" charset="0"/>
            </a:endParaRPr>
          </a:p>
          <a:p>
            <a:pPr algn="ctr">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1 x 2</a:t>
            </a:r>
            <a:r>
              <a:rPr lang="nl-NL" sz="3500" baseline="30000">
                <a:effectLst/>
                <a:latin typeface="Cambria" panose="02040503050406030204" pitchFamily="18" charset="0"/>
                <a:ea typeface="Cambria" panose="02040503050406030204" pitchFamily="18" charset="0"/>
                <a:cs typeface="Times New Roman" panose="02020603050405020304" pitchFamily="18" charset="0"/>
              </a:rPr>
              <a:t>4</a:t>
            </a:r>
            <a:r>
              <a:rPr lang="nl-NL" sz="3500">
                <a:effectLst/>
                <a:latin typeface="Cambria" panose="02040503050406030204" pitchFamily="18" charset="0"/>
                <a:ea typeface="Cambria" panose="02040503050406030204" pitchFamily="18" charset="0"/>
                <a:cs typeface="Times New Roman" panose="02020603050405020304" pitchFamily="18" charset="0"/>
              </a:rPr>
              <a:t> + 1 x 2</a:t>
            </a:r>
            <a:r>
              <a:rPr lang="nl-NL" sz="3500" baseline="30000">
                <a:effectLst/>
                <a:latin typeface="Cambria" panose="02040503050406030204" pitchFamily="18" charset="0"/>
                <a:ea typeface="Cambria" panose="02040503050406030204" pitchFamily="18" charset="0"/>
                <a:cs typeface="Times New Roman" panose="02020603050405020304" pitchFamily="18" charset="0"/>
              </a:rPr>
              <a:t>1</a:t>
            </a:r>
            <a:r>
              <a:rPr lang="nl-NL" sz="3500">
                <a:effectLst/>
                <a:latin typeface="Cambria" panose="02040503050406030204" pitchFamily="18" charset="0"/>
                <a:ea typeface="Cambria" panose="02040503050406030204" pitchFamily="18" charset="0"/>
                <a:cs typeface="Times New Roman" panose="02020603050405020304" pitchFamily="18" charset="0"/>
              </a:rPr>
              <a:t> + 1 x 2</a:t>
            </a:r>
            <a:r>
              <a:rPr lang="nl-NL" sz="3500" baseline="30000">
                <a:effectLst/>
                <a:latin typeface="Cambria" panose="02040503050406030204" pitchFamily="18" charset="0"/>
                <a:ea typeface="Cambria" panose="02040503050406030204" pitchFamily="18" charset="0"/>
                <a:cs typeface="Times New Roman" panose="02020603050405020304" pitchFamily="18" charset="0"/>
              </a:rPr>
              <a:t>0</a:t>
            </a:r>
            <a:r>
              <a:rPr lang="nl-NL" sz="3500">
                <a:effectLst/>
                <a:latin typeface="Cambria" panose="02040503050406030204" pitchFamily="18" charset="0"/>
                <a:ea typeface="Cambria" panose="02040503050406030204" pitchFamily="18" charset="0"/>
                <a:cs typeface="Times New Roman" panose="02020603050405020304" pitchFamily="18" charset="0"/>
              </a:rPr>
              <a:t> = 16 + 2 + 1 = 19</a:t>
            </a:r>
            <a:endParaRPr lang="vi-VN" sz="3500">
              <a:effectLst/>
              <a:latin typeface="Cambria" panose="02040503050406030204" pitchFamily="18" charset="0"/>
              <a:ea typeface="Cambria" panose="02040503050406030204" pitchFamily="18" charset="0"/>
            </a:endParaRPr>
          </a:p>
          <a:p>
            <a:pPr>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Để cộng các số nhị phân, phải cộng từng chữ số, có thể có nhớ sang hàng bên trái.</a:t>
            </a:r>
            <a:endParaRPr lang="vi-VN" sz="3500">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ABEB56A-5A0D-EFD9-E42B-6E34D3AF864A}"/>
              </a:ext>
            </a:extLst>
          </p:cNvPr>
          <p:cNvPicPr>
            <a:picLocks noChangeAspect="1"/>
          </p:cNvPicPr>
          <p:nvPr/>
        </p:nvPicPr>
        <p:blipFill>
          <a:blip r:embed="rId2"/>
          <a:stretch>
            <a:fillRect/>
          </a:stretch>
        </p:blipFill>
        <p:spPr>
          <a:xfrm>
            <a:off x="5741270" y="2306124"/>
            <a:ext cx="4041827" cy="3894180"/>
          </a:xfrm>
          <a:prstGeom prst="rect">
            <a:avLst/>
          </a:prstGeom>
        </p:spPr>
      </p:pic>
    </p:spTree>
    <p:extLst>
      <p:ext uri="{BB962C8B-B14F-4D97-AF65-F5344CB8AC3E}">
        <p14:creationId xmlns:p14="http://schemas.microsoft.com/office/powerpoint/2010/main" val="371921028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7A97F1-8C06-2562-7303-EC34AEE8F184}"/>
              </a:ext>
            </a:extLst>
          </p:cNvPr>
          <p:cNvSpPr txBox="1"/>
          <p:nvPr/>
        </p:nvSpPr>
        <p:spPr>
          <a:xfrm>
            <a:off x="521110" y="416113"/>
            <a:ext cx="11198942" cy="1621149"/>
          </a:xfrm>
          <a:prstGeom prst="rect">
            <a:avLst/>
          </a:prstGeom>
          <a:noFill/>
        </p:spPr>
        <p:txBody>
          <a:bodyPr wrap="square">
            <a:spAutoFit/>
          </a:bodyPr>
          <a:lstStyle/>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Ví dụ phép cộng 6 với 7 trong hệ nhị phân được thực hiện như sau:</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78AC6F21-A7A6-F55E-F31A-098F8E3785A5}"/>
              </a:ext>
            </a:extLst>
          </p:cNvPr>
          <p:cNvPicPr>
            <a:picLocks noChangeAspect="1"/>
          </p:cNvPicPr>
          <p:nvPr/>
        </p:nvPicPr>
        <p:blipFill>
          <a:blip r:embed="rId2"/>
          <a:stretch>
            <a:fillRect/>
          </a:stretch>
        </p:blipFill>
        <p:spPr>
          <a:xfrm>
            <a:off x="4391660" y="1494993"/>
            <a:ext cx="3980180" cy="3345410"/>
          </a:xfrm>
          <a:prstGeom prst="rect">
            <a:avLst/>
          </a:prstGeom>
        </p:spPr>
      </p:pic>
    </p:spTree>
    <p:extLst>
      <p:ext uri="{BB962C8B-B14F-4D97-AF65-F5344CB8AC3E}">
        <p14:creationId xmlns:p14="http://schemas.microsoft.com/office/powerpoint/2010/main" val="210782274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D8599-7C1B-09C4-4D3F-F12D646DE770}"/>
              </a:ext>
            </a:extLst>
          </p:cNvPr>
          <p:cNvSpPr txBox="1"/>
          <p:nvPr/>
        </p:nvSpPr>
        <p:spPr>
          <a:xfrm>
            <a:off x="454058" y="411036"/>
            <a:ext cx="11283884" cy="4032001"/>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c) Minh hoạ dùng mạch lôgic xây dựng mạch điện thực hiện phép cộng 2 bit</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Trong mạch lôgic, cộng hai số 1 bit là mạch có hai đầu vào (x, y) và hai đầu ra (z, t). Có thể thấy z chính là x AND y, còn t chính là x XOR y.</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589457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BC377-16D6-8017-1FA2-E2D2DDB69B49}"/>
              </a:ext>
            </a:extLst>
          </p:cNvPr>
          <p:cNvPicPr>
            <a:picLocks noChangeAspect="1"/>
          </p:cNvPicPr>
          <p:nvPr/>
        </p:nvPicPr>
        <p:blipFill>
          <a:blip r:embed="rId2"/>
          <a:stretch>
            <a:fillRect/>
          </a:stretch>
        </p:blipFill>
        <p:spPr>
          <a:xfrm>
            <a:off x="2065885" y="631593"/>
            <a:ext cx="7624245" cy="4513006"/>
          </a:xfrm>
          <a:prstGeom prst="rect">
            <a:avLst/>
          </a:prstGeom>
        </p:spPr>
      </p:pic>
    </p:spTree>
    <p:extLst>
      <p:ext uri="{BB962C8B-B14F-4D97-AF65-F5344CB8AC3E}">
        <p14:creationId xmlns:p14="http://schemas.microsoft.com/office/powerpoint/2010/main" val="12198953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45066DC-4441-4B57-6313-E896563F43A0}"/>
              </a:ext>
            </a:extLst>
          </p:cNvPr>
          <p:cNvSpPr/>
          <p:nvPr/>
        </p:nvSpPr>
        <p:spPr>
          <a:xfrm>
            <a:off x="527901" y="480767"/>
            <a:ext cx="11123629" cy="4238718"/>
          </a:xfrm>
          <a:prstGeom prst="roundRect">
            <a:avLst>
              <a:gd name="adj" fmla="val 3621"/>
            </a:avLst>
          </a:prstGeom>
          <a:solidFill>
            <a:schemeClr val="accent2">
              <a:lumMod val="20000"/>
              <a:lumOff val="80000"/>
            </a:schemeClr>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180000" numCol="1" spcCol="0" rtlCol="0" fromWordArt="0" anchor="t" anchorCtr="0" forceAA="0" compatLnSpc="1">
            <a:prstTxWarp prst="textNoShape">
              <a:avLst/>
            </a:prstTxWarp>
            <a:noAutofit/>
          </a:bodyPr>
          <a:lstStyle/>
          <a:p>
            <a:pPr marL="342900" lvl="0" indent="-342900" algn="just">
              <a:lnSpc>
                <a:spcPct val="150000"/>
              </a:lnSpc>
              <a:buFont typeface="Symbol" panose="05050102010706020507" pitchFamily="18" charset="2"/>
              <a:buChar char=""/>
            </a:pPr>
            <a:r>
              <a:rPr lang="nl-NL" sz="3500">
                <a:solidFill>
                  <a:srgbClr val="0070C0"/>
                </a:solidFill>
                <a:effectLst/>
                <a:ea typeface="Calibri" panose="020F0502020204030204" pitchFamily="34" charset="0"/>
              </a:rPr>
              <a:t>Mạch lôgic hay mạch số là các mạch điện hay điện tử có đầu vào và đầu ra thể hiện các giá trị lôgic. Mọi mạch lôgic đều có thể xây dựng từ các cổng AND, OR và NOT.</a:t>
            </a:r>
            <a:endParaRPr lang="vi-VN" sz="3500">
              <a:effectLst/>
              <a:ea typeface="Calibri" panose="020F0502020204030204" pitchFamily="34" charset="0"/>
            </a:endParaRPr>
          </a:p>
          <a:p>
            <a:pPr marL="342900" lvl="0" indent="-342900" algn="just">
              <a:lnSpc>
                <a:spcPct val="150000"/>
              </a:lnSpc>
              <a:buFont typeface="Symbol" panose="05050102010706020507" pitchFamily="18" charset="2"/>
              <a:buChar char=""/>
            </a:pPr>
            <a:r>
              <a:rPr lang="nl-NL" sz="3500">
                <a:solidFill>
                  <a:srgbClr val="0070C0"/>
                </a:solidFill>
                <a:effectLst/>
                <a:ea typeface="Calibri" panose="020F0502020204030204" pitchFamily="34" charset="0"/>
              </a:rPr>
              <a:t>Tất cả các thiết bị số, gồm cả máy tính đều được chế tạo từ các mạch lôgic.</a:t>
            </a:r>
            <a:endParaRPr lang="vi-VN" sz="3500">
              <a:effectLst/>
              <a:ea typeface="Calibri" panose="020F0502020204030204" pitchFamily="34" charset="0"/>
            </a:endParaRPr>
          </a:p>
        </p:txBody>
      </p:sp>
    </p:spTree>
    <p:extLst>
      <p:ext uri="{BB962C8B-B14F-4D97-AF65-F5344CB8AC3E}">
        <p14:creationId xmlns:p14="http://schemas.microsoft.com/office/powerpoint/2010/main" val="12703909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5126DF-6E26-23C1-65CD-427048FC6D06}"/>
              </a:ext>
            </a:extLst>
          </p:cNvPr>
          <p:cNvSpPr txBox="1"/>
          <p:nvPr/>
        </p:nvSpPr>
        <p:spPr>
          <a:xfrm>
            <a:off x="1775665" y="1610762"/>
            <a:ext cx="9914890" cy="800347"/>
          </a:xfrm>
          <a:prstGeom prst="rect">
            <a:avLst/>
          </a:prstGeom>
          <a:solidFill>
            <a:schemeClr val="accent6">
              <a:lumMod val="40000"/>
              <a:lumOff val="60000"/>
            </a:schemeClr>
          </a:solidFill>
        </p:spPr>
        <p:txBody>
          <a:bodyPr wrap="square" tIns="0" bIns="91440">
            <a:spAutoFit/>
          </a:bodyPr>
          <a:lstStyle/>
          <a:p>
            <a:pPr marR="30480" algn="ctr">
              <a:lnSpc>
                <a:spcPct val="150000"/>
              </a:lnSpc>
              <a:tabLst>
                <a:tab pos="252095" algn="l"/>
              </a:tabLst>
            </a:pPr>
            <a:r>
              <a:rPr lang="vi-VN" sz="3500" b="1" u="none" strike="noStrike">
                <a:solidFill>
                  <a:srgbClr val="00B050"/>
                </a:solidFill>
                <a:effectLst/>
                <a:latin typeface="Cambria" panose="02040503050406030204" pitchFamily="18" charset="0"/>
                <a:ea typeface="Cambria" panose="02040503050406030204" pitchFamily="18" charset="0"/>
              </a:rPr>
              <a:t>Câu hỏi 1 </a:t>
            </a:r>
            <a:r>
              <a:rPr lang="en-US" sz="3500" b="1" u="none" strike="noStrike">
                <a:solidFill>
                  <a:srgbClr val="00B050"/>
                </a:solidFill>
                <a:effectLst/>
                <a:latin typeface="Cambria" panose="02040503050406030204" pitchFamily="18" charset="0"/>
                <a:ea typeface="Cambria" panose="02040503050406030204" pitchFamily="18" charset="0"/>
              </a:rPr>
              <a:t>(</a:t>
            </a:r>
            <a:r>
              <a:rPr lang="vi-VN" sz="3500" b="1" u="none" strike="noStrike">
                <a:solidFill>
                  <a:srgbClr val="00B050"/>
                </a:solidFill>
                <a:effectLst/>
                <a:latin typeface="Cambria" panose="02040503050406030204" pitchFamily="18" charset="0"/>
                <a:ea typeface="Cambria" panose="02040503050406030204" pitchFamily="18" charset="0"/>
              </a:rPr>
              <a:t>trang 26</a:t>
            </a:r>
            <a:r>
              <a:rPr lang="en-US" sz="3500" b="1" u="none" strike="noStrike">
                <a:solidFill>
                  <a:srgbClr val="00B050"/>
                </a:solidFill>
                <a:effectLst/>
                <a:latin typeface="Cambria" panose="02040503050406030204" pitchFamily="18" charset="0"/>
                <a:ea typeface="Cambria" panose="02040503050406030204" pitchFamily="18" charset="0"/>
              </a:rPr>
              <a:t>):</a:t>
            </a:r>
            <a:r>
              <a:rPr lang="vi-VN" sz="3500" u="none" strike="noStrike">
                <a:solidFill>
                  <a:srgbClr val="333333"/>
                </a:solidFill>
                <a:effectLst/>
                <a:latin typeface="Cambria" panose="02040503050406030204" pitchFamily="18" charset="0"/>
                <a:ea typeface="Cambria" panose="02040503050406030204" pitchFamily="18" charset="0"/>
              </a:rPr>
              <a:t> </a:t>
            </a:r>
            <a:r>
              <a:rPr lang="vi-VN" sz="3500" u="none" strike="noStrike">
                <a:solidFill>
                  <a:srgbClr val="000000"/>
                </a:solidFill>
                <a:effectLst/>
                <a:latin typeface="Cambria" panose="02040503050406030204" pitchFamily="18" charset="0"/>
                <a:ea typeface="Cambria" panose="02040503050406030204" pitchFamily="18" charset="0"/>
              </a:rPr>
              <a:t>Thế nào là một mạch lôgic?</a:t>
            </a:r>
            <a:endParaRPr lang="vi-VN" sz="3500">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E1E45A3F-FAEB-1CB0-B445-55C415B0D51F}"/>
              </a:ext>
            </a:extLst>
          </p:cNvPr>
          <p:cNvPicPr>
            <a:picLocks noChangeAspect="1"/>
          </p:cNvPicPr>
          <p:nvPr/>
        </p:nvPicPr>
        <p:blipFill>
          <a:blip r:embed="rId2"/>
          <a:stretch>
            <a:fillRect/>
          </a:stretch>
        </p:blipFill>
        <p:spPr>
          <a:xfrm>
            <a:off x="316822" y="148781"/>
            <a:ext cx="1455967" cy="1440000"/>
          </a:xfrm>
          <a:prstGeom prst="rect">
            <a:avLst/>
          </a:prstGeom>
        </p:spPr>
      </p:pic>
    </p:spTree>
    <p:extLst>
      <p:ext uri="{BB962C8B-B14F-4D97-AF65-F5344CB8AC3E}">
        <p14:creationId xmlns:p14="http://schemas.microsoft.com/office/powerpoint/2010/main" val="309284964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5126DF-6E26-23C1-65CD-427048FC6D06}"/>
              </a:ext>
            </a:extLst>
          </p:cNvPr>
          <p:cNvSpPr txBox="1"/>
          <p:nvPr/>
        </p:nvSpPr>
        <p:spPr>
          <a:xfrm>
            <a:off x="471948" y="365802"/>
            <a:ext cx="11248104" cy="3323987"/>
          </a:xfrm>
          <a:prstGeom prst="rect">
            <a:avLst/>
          </a:prstGeom>
          <a:noFill/>
        </p:spPr>
        <p:txBody>
          <a:bodyPr wrap="square">
            <a:spAutoFit/>
          </a:bodyPr>
          <a:lstStyle/>
          <a:p>
            <a:pPr marR="30480" algn="ctr">
              <a:lnSpc>
                <a:spcPct val="150000"/>
              </a:lnSpc>
              <a:tabLst>
                <a:tab pos="252095" algn="l"/>
              </a:tabLst>
            </a:pPr>
            <a:r>
              <a:rPr lang="en-US" sz="3500" b="1" u="sng">
                <a:solidFill>
                  <a:srgbClr val="00B050"/>
                </a:solidFill>
                <a:effectLst/>
                <a:latin typeface="Cambria" panose="02040503050406030204" pitchFamily="18" charset="0"/>
                <a:ea typeface="Cambria" panose="02040503050406030204" pitchFamily="18" charset="0"/>
              </a:rPr>
              <a:t>Gợi ý trả lời</a:t>
            </a:r>
            <a:r>
              <a:rPr lang="en-US" sz="3500" b="1">
                <a:solidFill>
                  <a:srgbClr val="00B05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Mạch lôgic hay mạch số là các mạch điện hay điện </a:t>
            </a:r>
            <a:r>
              <a:rPr lang="en-US" sz="3500">
                <a:solidFill>
                  <a:srgbClr val="000000"/>
                </a:solidFill>
                <a:effectLst/>
                <a:latin typeface="Cambria" panose="02040503050406030204" pitchFamily="18" charset="0"/>
                <a:ea typeface="Cambria" panose="02040503050406030204" pitchFamily="18" charset="0"/>
              </a:rPr>
              <a:t>tử</a:t>
            </a:r>
            <a:r>
              <a:rPr lang="vi-VN" sz="3500">
                <a:solidFill>
                  <a:srgbClr val="000000"/>
                </a:solidFill>
                <a:effectLst/>
                <a:latin typeface="Cambria" panose="02040503050406030204" pitchFamily="18" charset="0"/>
                <a:ea typeface="Cambria" panose="02040503050406030204" pitchFamily="18" charset="0"/>
              </a:rPr>
              <a:t> có đầu vào và đầu ra thể hiện các giá trị lôgic. Mọi mạch l</a:t>
            </a:r>
            <a:r>
              <a:rPr lang="en-US" sz="3500">
                <a:solidFill>
                  <a:srgbClr val="000000"/>
                </a:solidFill>
                <a:effectLst/>
                <a:latin typeface="Cambria" panose="02040503050406030204" pitchFamily="18" charset="0"/>
                <a:ea typeface="Cambria" panose="02040503050406030204" pitchFamily="18" charset="0"/>
              </a:rPr>
              <a:t>ô</a:t>
            </a:r>
            <a:r>
              <a:rPr lang="vi-VN" sz="3500">
                <a:solidFill>
                  <a:srgbClr val="000000"/>
                </a:solidFill>
                <a:effectLst/>
                <a:latin typeface="Cambria" panose="02040503050406030204" pitchFamily="18" charset="0"/>
                <a:ea typeface="Cambria" panose="02040503050406030204" pitchFamily="18" charset="0"/>
              </a:rPr>
              <a:t>gic đều có thể xây dựng từ các cổng AND, OR và NOT.</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183558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BA5334-889A-9295-1057-44AD62983036}"/>
              </a:ext>
            </a:extLst>
          </p:cNvPr>
          <p:cNvSpPr txBox="1"/>
          <p:nvPr/>
        </p:nvSpPr>
        <p:spPr>
          <a:xfrm>
            <a:off x="1787506" y="1588781"/>
            <a:ext cx="9873552" cy="1381853"/>
          </a:xfrm>
          <a:prstGeom prst="rect">
            <a:avLst/>
          </a:prstGeom>
          <a:solidFill>
            <a:schemeClr val="accent6">
              <a:lumMod val="40000"/>
              <a:lumOff val="60000"/>
            </a:schemeClr>
          </a:solidFill>
        </p:spPr>
        <p:txBody>
          <a:bodyPr wrap="square" tIns="0" bIns="91440">
            <a:spAutoFit/>
          </a:bodyPr>
          <a:lstStyle/>
          <a:p>
            <a:pPr marR="30480" algn="just">
              <a:lnSpc>
                <a:spcPct val="130000"/>
              </a:lnSpc>
              <a:tabLst>
                <a:tab pos="252095" algn="l"/>
              </a:tabLst>
            </a:pPr>
            <a:r>
              <a:rPr lang="vi-VN" sz="3400" b="1" u="none" strike="noStrike">
                <a:solidFill>
                  <a:srgbClr val="00B050"/>
                </a:solidFill>
                <a:effectLst/>
                <a:latin typeface="Cambria" panose="02040503050406030204" pitchFamily="18" charset="0"/>
                <a:ea typeface="Cambria" panose="02040503050406030204" pitchFamily="18" charset="0"/>
              </a:rPr>
              <a:t>Câu hỏi 2 </a:t>
            </a:r>
            <a:r>
              <a:rPr lang="en-US" sz="3400" b="1" u="none" strike="noStrike">
                <a:solidFill>
                  <a:srgbClr val="00B050"/>
                </a:solidFill>
                <a:effectLst/>
                <a:latin typeface="Cambria" panose="02040503050406030204" pitchFamily="18" charset="0"/>
                <a:ea typeface="Cambria" panose="02040503050406030204" pitchFamily="18" charset="0"/>
              </a:rPr>
              <a:t>(</a:t>
            </a:r>
            <a:r>
              <a:rPr lang="vi-VN" sz="3400" b="1" u="none" strike="noStrike">
                <a:solidFill>
                  <a:srgbClr val="00B050"/>
                </a:solidFill>
                <a:effectLst/>
                <a:latin typeface="Cambria" panose="02040503050406030204" pitchFamily="18" charset="0"/>
                <a:ea typeface="Cambria" panose="02040503050406030204" pitchFamily="18" charset="0"/>
              </a:rPr>
              <a:t>trang 26</a:t>
            </a:r>
            <a:r>
              <a:rPr lang="en-US" sz="3400" b="1" u="none" strike="noStrike">
                <a:solidFill>
                  <a:srgbClr val="00B050"/>
                </a:solidFill>
                <a:effectLst/>
                <a:latin typeface="Cambria" panose="02040503050406030204" pitchFamily="18" charset="0"/>
                <a:ea typeface="Cambria" panose="02040503050406030204" pitchFamily="18" charset="0"/>
              </a:rPr>
              <a:t>):</a:t>
            </a:r>
            <a:r>
              <a:rPr lang="vi-VN" sz="3400" u="none" strike="noStrike">
                <a:solidFill>
                  <a:srgbClr val="333333"/>
                </a:solidFill>
                <a:effectLst/>
                <a:latin typeface="Cambria" panose="02040503050406030204" pitchFamily="18" charset="0"/>
                <a:ea typeface="Cambria" panose="02040503050406030204" pitchFamily="18" charset="0"/>
              </a:rPr>
              <a:t> </a:t>
            </a:r>
            <a:r>
              <a:rPr lang="vi-VN" sz="3400" u="none" strike="noStrike">
                <a:solidFill>
                  <a:srgbClr val="000000"/>
                </a:solidFill>
                <a:effectLst/>
                <a:latin typeface="Cambria" panose="02040503050406030204" pitchFamily="18" charset="0"/>
                <a:ea typeface="Cambria" panose="02040503050406030204" pitchFamily="18" charset="0"/>
              </a:rPr>
              <a:t>Nêu tầm quan trọng của mạch l</a:t>
            </a:r>
            <a:r>
              <a:rPr lang="en-US" sz="3400" u="none" strike="noStrike">
                <a:solidFill>
                  <a:srgbClr val="000000"/>
                </a:solidFill>
                <a:effectLst/>
                <a:latin typeface="Cambria" panose="02040503050406030204" pitchFamily="18" charset="0"/>
                <a:ea typeface="Cambria" panose="02040503050406030204" pitchFamily="18" charset="0"/>
              </a:rPr>
              <a:t>ô</a:t>
            </a:r>
            <a:r>
              <a:rPr lang="vi-VN" sz="3400" u="none" strike="noStrike">
                <a:solidFill>
                  <a:srgbClr val="000000"/>
                </a:solidFill>
                <a:effectLst/>
                <a:latin typeface="Cambria" panose="02040503050406030204" pitchFamily="18" charset="0"/>
                <a:ea typeface="Cambria" panose="02040503050406030204" pitchFamily="18" charset="0"/>
              </a:rPr>
              <a:t>gic.</a:t>
            </a:r>
            <a:endParaRPr lang="vi-VN" sz="3400">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0A727F8-F764-050C-DB96-F21AAF5F25F0}"/>
              </a:ext>
            </a:extLst>
          </p:cNvPr>
          <p:cNvPicPr>
            <a:picLocks noChangeAspect="1"/>
          </p:cNvPicPr>
          <p:nvPr/>
        </p:nvPicPr>
        <p:blipFill>
          <a:blip r:embed="rId2"/>
          <a:stretch>
            <a:fillRect/>
          </a:stretch>
        </p:blipFill>
        <p:spPr>
          <a:xfrm>
            <a:off x="316822" y="148781"/>
            <a:ext cx="1455967" cy="1440000"/>
          </a:xfrm>
          <a:prstGeom prst="rect">
            <a:avLst/>
          </a:prstGeom>
        </p:spPr>
      </p:pic>
    </p:spTree>
    <p:extLst>
      <p:ext uri="{BB962C8B-B14F-4D97-AF65-F5344CB8AC3E}">
        <p14:creationId xmlns:p14="http://schemas.microsoft.com/office/powerpoint/2010/main" val="7762799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34FB20-F578-A6BA-76DA-49B405179624}"/>
              </a:ext>
            </a:extLst>
          </p:cNvPr>
          <p:cNvSpPr txBox="1"/>
          <p:nvPr/>
        </p:nvSpPr>
        <p:spPr>
          <a:xfrm>
            <a:off x="340936" y="-113124"/>
            <a:ext cx="11472420" cy="2416174"/>
          </a:xfrm>
          <a:prstGeom prst="rect">
            <a:avLst/>
          </a:prstGeom>
          <a:noFill/>
        </p:spPr>
        <p:txBody>
          <a:bodyPr wrap="square">
            <a:spAutoFit/>
          </a:bodyPr>
          <a:lstStyle/>
          <a:p>
            <a:pPr marR="30480" algn="just">
              <a:lnSpc>
                <a:spcPct val="150000"/>
              </a:lnSpc>
              <a:tabLst>
                <a:tab pos="252095" algn="l"/>
              </a:tabLst>
            </a:pPr>
            <a:r>
              <a:rPr lang="vi-VN" sz="3500" b="1">
                <a:solidFill>
                  <a:srgbClr val="00B0F0"/>
                </a:solidFill>
                <a:effectLst/>
                <a:latin typeface="Cambria" panose="02040503050406030204" pitchFamily="18" charset="0"/>
                <a:ea typeface="Cambria" panose="02040503050406030204" pitchFamily="18" charset="0"/>
              </a:rPr>
              <a:t>1. CÁC THIẾT BỊ BÊN TRONG MÁY TÍNH</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b="1" u="none" strike="noStrike">
                <a:solidFill>
                  <a:srgbClr val="00B050"/>
                </a:solidFill>
                <a:effectLst/>
                <a:latin typeface="Cambria" panose="02040503050406030204" pitchFamily="18" charset="0"/>
                <a:ea typeface="Cambria" panose="02040503050406030204" pitchFamily="18" charset="0"/>
              </a:rPr>
              <a:t>Hoạt động 1 </a:t>
            </a:r>
            <a:r>
              <a:rPr lang="en-US" sz="3500" b="1" u="none" strike="noStrike">
                <a:solidFill>
                  <a:srgbClr val="00B050"/>
                </a:solidFill>
                <a:effectLst/>
                <a:latin typeface="Cambria" panose="02040503050406030204" pitchFamily="18" charset="0"/>
                <a:ea typeface="Cambria" panose="02040503050406030204" pitchFamily="18" charset="0"/>
              </a:rPr>
              <a:t>(</a:t>
            </a:r>
            <a:r>
              <a:rPr lang="vi-VN" sz="3500" b="1" u="none" strike="noStrike">
                <a:solidFill>
                  <a:srgbClr val="00B050"/>
                </a:solidFill>
                <a:effectLst/>
                <a:latin typeface="Cambria" panose="02040503050406030204" pitchFamily="18" charset="0"/>
                <a:ea typeface="Cambria" panose="02040503050406030204" pitchFamily="18" charset="0"/>
              </a:rPr>
              <a:t>trang 21</a:t>
            </a:r>
            <a:r>
              <a:rPr lang="en-US" sz="3500" b="1" u="none" strike="noStrike">
                <a:solidFill>
                  <a:srgbClr val="00B050"/>
                </a:solidFill>
                <a:effectLst/>
                <a:latin typeface="Cambria" panose="02040503050406030204" pitchFamily="18" charset="0"/>
                <a:ea typeface="Cambria" panose="02040503050406030204" pitchFamily="18" charset="0"/>
              </a:rPr>
              <a:t>):</a:t>
            </a:r>
            <a:r>
              <a:rPr lang="vi-VN" sz="3500" u="none" strike="noStrike">
                <a:solidFill>
                  <a:srgbClr val="333333"/>
                </a:solidFill>
                <a:effectLst/>
                <a:latin typeface="Cambria" panose="02040503050406030204" pitchFamily="18" charset="0"/>
                <a:ea typeface="Cambria" panose="02040503050406030204" pitchFamily="18" charset="0"/>
              </a:rPr>
              <a:t> </a:t>
            </a:r>
            <a:r>
              <a:rPr lang="vi-VN" sz="3500" u="none" strike="noStrike">
                <a:effectLst/>
                <a:latin typeface="Cambria" panose="02040503050406030204" pitchFamily="18" charset="0"/>
                <a:ea typeface="Cambria" panose="02040503050406030204" pitchFamily="18" charset="0"/>
              </a:rPr>
              <a:t>Dưới đây là một số thiết bị bên trong thân máy, em có biết chúng là các thiết bị gì không?</a:t>
            </a:r>
            <a:endParaRPr lang="vi-VN" sz="3500">
              <a:effectLst/>
              <a:latin typeface="Cambria" panose="02040503050406030204" pitchFamily="18" charset="0"/>
              <a:ea typeface="Cambria" panose="02040503050406030204" pitchFamily="18" charset="0"/>
            </a:endParaRPr>
          </a:p>
        </p:txBody>
      </p:sp>
      <p:pic>
        <p:nvPicPr>
          <p:cNvPr id="4" name="Picture 3" descr="Dưới đây là một số thiết bị bên trong thân máy">
            <a:extLst>
              <a:ext uri="{FF2B5EF4-FFF2-40B4-BE49-F238E27FC236}">
                <a16:creationId xmlns:a16="http://schemas.microsoft.com/office/drawing/2014/main" id="{333419E7-5669-B719-A95B-72BB604A0D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6914" y="2360001"/>
            <a:ext cx="8763614" cy="3739142"/>
          </a:xfrm>
          <a:prstGeom prst="rect">
            <a:avLst/>
          </a:prstGeom>
          <a:noFill/>
          <a:ln>
            <a:noFill/>
          </a:ln>
        </p:spPr>
      </p:pic>
    </p:spTree>
    <p:extLst>
      <p:ext uri="{BB962C8B-B14F-4D97-AF65-F5344CB8AC3E}">
        <p14:creationId xmlns:p14="http://schemas.microsoft.com/office/powerpoint/2010/main" val="38931077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BA5334-889A-9295-1057-44AD62983036}"/>
              </a:ext>
            </a:extLst>
          </p:cNvPr>
          <p:cNvSpPr txBox="1"/>
          <p:nvPr/>
        </p:nvSpPr>
        <p:spPr>
          <a:xfrm>
            <a:off x="471948" y="-22747"/>
            <a:ext cx="11248104" cy="5533823"/>
          </a:xfrm>
          <a:prstGeom prst="rect">
            <a:avLst/>
          </a:prstGeom>
          <a:noFill/>
        </p:spPr>
        <p:txBody>
          <a:bodyPr wrap="square">
            <a:spAutoFit/>
          </a:bodyPr>
          <a:lstStyle/>
          <a:p>
            <a:pPr marR="30480" algn="ctr">
              <a:lnSpc>
                <a:spcPct val="130000"/>
              </a:lnSpc>
              <a:tabLst>
                <a:tab pos="252095" algn="l"/>
              </a:tabLst>
            </a:pPr>
            <a:r>
              <a:rPr lang="en-US" sz="3400" b="1" u="sng">
                <a:solidFill>
                  <a:srgbClr val="00B050"/>
                </a:solidFill>
                <a:effectLst/>
                <a:latin typeface="Cambria" panose="02040503050406030204" pitchFamily="18" charset="0"/>
                <a:ea typeface="Cambria" panose="02040503050406030204" pitchFamily="18" charset="0"/>
              </a:rPr>
              <a:t>Gợi ý trả lời</a:t>
            </a:r>
            <a:r>
              <a:rPr lang="en-US" sz="3400" b="1">
                <a:solidFill>
                  <a:srgbClr val="00B050"/>
                </a:solidFill>
                <a:effectLst/>
                <a:latin typeface="Cambria" panose="02040503050406030204" pitchFamily="18" charset="0"/>
                <a:ea typeface="Cambria" panose="02040503050406030204" pitchFamily="18" charset="0"/>
              </a:rPr>
              <a:t>:</a:t>
            </a:r>
            <a:endParaRPr lang="vi-VN" sz="3400">
              <a:effectLst/>
              <a:latin typeface="Cambria" panose="02040503050406030204" pitchFamily="18" charset="0"/>
              <a:ea typeface="Cambria" panose="02040503050406030204" pitchFamily="18" charset="0"/>
            </a:endParaRPr>
          </a:p>
          <a:p>
            <a:pPr marR="30480" algn="just">
              <a:lnSpc>
                <a:spcPct val="130000"/>
              </a:lnSpc>
              <a:tabLst>
                <a:tab pos="252095" algn="l"/>
              </a:tabLst>
            </a:pPr>
            <a:r>
              <a:rPr lang="en-US" sz="3400" b="1">
                <a:solidFill>
                  <a:srgbClr val="000000"/>
                </a:solidFill>
                <a:effectLst/>
                <a:latin typeface="Cambria" panose="02040503050406030204" pitchFamily="18" charset="0"/>
                <a:ea typeface="Cambria" panose="02040503050406030204" pitchFamily="18" charset="0"/>
              </a:rPr>
              <a:t>Tầm quan trọng của mạch lôgic:</a:t>
            </a:r>
            <a:endParaRPr lang="vi-VN" sz="3400">
              <a:effectLst/>
              <a:latin typeface="Cambria" panose="02040503050406030204" pitchFamily="18" charset="0"/>
              <a:ea typeface="Cambria" panose="02040503050406030204" pitchFamily="18" charset="0"/>
            </a:endParaRPr>
          </a:p>
          <a:p>
            <a:pPr marR="30480" algn="just">
              <a:lnSpc>
                <a:spcPct val="130000"/>
              </a:lnSpc>
              <a:tabLst>
                <a:tab pos="252095" algn="l"/>
              </a:tabLst>
            </a:pPr>
            <a:r>
              <a:rPr lang="en-US" sz="3400">
                <a:solidFill>
                  <a:srgbClr val="000000"/>
                </a:solidFill>
                <a:effectLst/>
                <a:latin typeface="Cambria" panose="02040503050406030204" pitchFamily="18" charset="0"/>
                <a:ea typeface="Cambria" panose="02040503050406030204" pitchFamily="18" charset="0"/>
              </a:rPr>
              <a:t>	- C</a:t>
            </a:r>
            <a:r>
              <a:rPr lang="vi-VN" sz="3400">
                <a:solidFill>
                  <a:srgbClr val="000000"/>
                </a:solidFill>
                <a:effectLst/>
                <a:latin typeface="Cambria" panose="02040503050406030204" pitchFamily="18" charset="0"/>
                <a:ea typeface="Cambria" panose="02040503050406030204" pitchFamily="18" charset="0"/>
              </a:rPr>
              <a:t>ho phép các tín hiệu điện được xử lý một cách nhanh chóng và chính xác, giúp tạo ra các chức năng điều khiển và tính toán phức tạp trong các hệ thống điện tử. </a:t>
            </a:r>
            <a:endParaRPr lang="vi-VN" sz="3400">
              <a:effectLst/>
              <a:latin typeface="Cambria" panose="02040503050406030204" pitchFamily="18" charset="0"/>
              <a:ea typeface="Cambria" panose="02040503050406030204" pitchFamily="18" charset="0"/>
            </a:endParaRPr>
          </a:p>
          <a:p>
            <a:pPr marR="30480" algn="just">
              <a:lnSpc>
                <a:spcPct val="130000"/>
              </a:lnSpc>
              <a:tabLst>
                <a:tab pos="252095" algn="l"/>
              </a:tabLst>
            </a:pPr>
            <a:r>
              <a:rPr lang="en-US" sz="3400">
                <a:solidFill>
                  <a:srgbClr val="000000"/>
                </a:solidFill>
                <a:effectLst/>
                <a:latin typeface="Cambria" panose="02040503050406030204" pitchFamily="18" charset="0"/>
                <a:ea typeface="Cambria" panose="02040503050406030204" pitchFamily="18" charset="0"/>
              </a:rPr>
              <a:t>	- C</a:t>
            </a:r>
            <a:r>
              <a:rPr lang="vi-VN" sz="3400">
                <a:solidFill>
                  <a:srgbClr val="000000"/>
                </a:solidFill>
                <a:effectLst/>
                <a:latin typeface="Cambria" panose="02040503050406030204" pitchFamily="18" charset="0"/>
                <a:ea typeface="Cambria" panose="02040503050406030204" pitchFamily="18" charset="0"/>
              </a:rPr>
              <a:t>ho phép việc tăng tốc độ và giảm kích thước của các thiết bị điện tử đồng thời giảm chi phí sản xuất và tiêu thụ năng lượng. </a:t>
            </a:r>
            <a:endParaRPr lang="vi-VN" sz="34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94198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0351F9-3201-4BC1-7A00-455FF3A61FE0}"/>
              </a:ext>
            </a:extLst>
          </p:cNvPr>
          <p:cNvSpPr>
            <a:spLocks noChangeArrowheads="1"/>
          </p:cNvSpPr>
          <p:nvPr/>
        </p:nvSpPr>
        <p:spPr bwMode="auto">
          <a:xfrm>
            <a:off x="452281" y="1602322"/>
            <a:ext cx="11387230" cy="2505599"/>
          </a:xfrm>
          <a:prstGeom prst="rect">
            <a:avLst/>
          </a:prstGeom>
          <a:solidFill>
            <a:schemeClr val="accent2">
              <a:lumMod val="40000"/>
              <a:lumOff val="60000"/>
            </a:schemeClr>
          </a:solidFill>
          <a:ln>
            <a:noFill/>
          </a:ln>
          <a:effectLst/>
        </p:spPr>
        <p:txBody>
          <a:bodyPr vert="horz" wrap="square" lIns="91440" tIns="0" rIns="91440" bIns="180000" numCol="1" anchor="t" anchorCtr="0" compatLnSpc="1">
            <a:prstTxWarp prst="textNoShape">
              <a:avLst/>
            </a:prstTxWarp>
            <a:spAutoFit/>
          </a:bodyPr>
          <a:lstStyle>
            <a:lvl1pPr eaLnBrk="0" fontAlgn="base" hangingPunct="0">
              <a:spcBef>
                <a:spcPct val="0"/>
              </a:spcBef>
              <a:spcAft>
                <a:spcPct val="0"/>
              </a:spcAft>
              <a:tabLst>
                <a:tab pos="252413" algn="l"/>
              </a:tabLst>
              <a:defRPr>
                <a:solidFill>
                  <a:schemeClr val="tx1"/>
                </a:solidFill>
                <a:latin typeface="Arial" panose="020B0604020202020204" pitchFamily="34" charset="0"/>
              </a:defRPr>
            </a:lvl1pPr>
            <a:lvl2pPr eaLnBrk="0" fontAlgn="base" hangingPunct="0">
              <a:spcBef>
                <a:spcPct val="0"/>
              </a:spcBef>
              <a:spcAft>
                <a:spcPct val="0"/>
              </a:spcAft>
              <a:tabLst>
                <a:tab pos="252413" algn="l"/>
              </a:tabLst>
              <a:defRPr>
                <a:solidFill>
                  <a:schemeClr val="tx1"/>
                </a:solidFill>
                <a:latin typeface="Arial" panose="020B0604020202020204" pitchFamily="34" charset="0"/>
              </a:defRPr>
            </a:lvl2pPr>
            <a:lvl3pPr eaLnBrk="0" fontAlgn="base" hangingPunct="0">
              <a:spcBef>
                <a:spcPct val="0"/>
              </a:spcBef>
              <a:spcAft>
                <a:spcPct val="0"/>
              </a:spcAft>
              <a:tabLst>
                <a:tab pos="252413" algn="l"/>
              </a:tabLst>
              <a:defRPr>
                <a:solidFill>
                  <a:schemeClr val="tx1"/>
                </a:solidFill>
                <a:latin typeface="Arial" panose="020B0604020202020204" pitchFamily="34" charset="0"/>
              </a:defRPr>
            </a:lvl3pPr>
            <a:lvl4pPr eaLnBrk="0" fontAlgn="base" hangingPunct="0">
              <a:spcBef>
                <a:spcPct val="0"/>
              </a:spcBef>
              <a:spcAft>
                <a:spcPct val="0"/>
              </a:spcAft>
              <a:tabLst>
                <a:tab pos="252413" algn="l"/>
              </a:tabLst>
              <a:defRPr>
                <a:solidFill>
                  <a:schemeClr val="tx1"/>
                </a:solidFill>
                <a:latin typeface="Arial" panose="020B0604020202020204" pitchFamily="34" charset="0"/>
              </a:defRPr>
            </a:lvl4pPr>
            <a:lvl5pPr eaLnBrk="0" fontAlgn="base" hangingPunct="0">
              <a:spcBef>
                <a:spcPct val="0"/>
              </a:spcBef>
              <a:spcAft>
                <a:spcPct val="0"/>
              </a:spcAft>
              <a:tabLst>
                <a:tab pos="252413" algn="l"/>
              </a:tabLst>
              <a:defRPr>
                <a:solidFill>
                  <a:schemeClr val="tx1"/>
                </a:solidFill>
                <a:latin typeface="Arial" panose="020B0604020202020204" pitchFamily="34" charset="0"/>
              </a:defRPr>
            </a:lvl5pPr>
            <a:lvl6pPr eaLnBrk="0" fontAlgn="base" hangingPunct="0">
              <a:spcBef>
                <a:spcPct val="0"/>
              </a:spcBef>
              <a:spcAft>
                <a:spcPct val="0"/>
              </a:spcAft>
              <a:tabLst>
                <a:tab pos="252413" algn="l"/>
              </a:tabLst>
              <a:defRPr>
                <a:solidFill>
                  <a:schemeClr val="tx1"/>
                </a:solidFill>
                <a:latin typeface="Arial" panose="020B0604020202020204" pitchFamily="34" charset="0"/>
              </a:defRPr>
            </a:lvl6pPr>
            <a:lvl7pPr eaLnBrk="0" fontAlgn="base" hangingPunct="0">
              <a:spcBef>
                <a:spcPct val="0"/>
              </a:spcBef>
              <a:spcAft>
                <a:spcPct val="0"/>
              </a:spcAft>
              <a:tabLst>
                <a:tab pos="252413" algn="l"/>
              </a:tabLst>
              <a:defRPr>
                <a:solidFill>
                  <a:schemeClr val="tx1"/>
                </a:solidFill>
                <a:latin typeface="Arial" panose="020B0604020202020204" pitchFamily="34" charset="0"/>
              </a:defRPr>
            </a:lvl7pPr>
            <a:lvl8pPr eaLnBrk="0" fontAlgn="base" hangingPunct="0">
              <a:spcBef>
                <a:spcPct val="0"/>
              </a:spcBef>
              <a:spcAft>
                <a:spcPct val="0"/>
              </a:spcAft>
              <a:tabLst>
                <a:tab pos="252413" algn="l"/>
              </a:tabLst>
              <a:defRPr>
                <a:solidFill>
                  <a:schemeClr val="tx1"/>
                </a:solidFill>
                <a:latin typeface="Arial" panose="020B0604020202020204" pitchFamily="34" charset="0"/>
              </a:defRPr>
            </a:lvl8pPr>
            <a:lvl9pPr eaLnBrk="0" fontAlgn="base" hangingPunct="0">
              <a:spcBef>
                <a:spcPct val="0"/>
              </a:spcBef>
              <a:spcAft>
                <a:spcPct val="0"/>
              </a:spcAft>
              <a:tabLst>
                <a:tab pos="2524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tab pos="252413" algn="l"/>
              </a:tabLst>
            </a:pPr>
            <a:r>
              <a:rPr kumimoji="0" lang="vi-VN" altLang="vi-VN" sz="3500" b="1" i="0" u="none" strike="noStrike" cap="none" normalizeH="0" baseline="0">
                <a:ln>
                  <a:noFill/>
                </a:ln>
                <a:solidFill>
                  <a:srgbClr val="C00000"/>
                </a:solidFill>
                <a:effectLst/>
                <a:latin typeface="Cambria" panose="02040503050406030204" pitchFamily="18" charset="0"/>
                <a:ea typeface="Cambria" panose="02040503050406030204" pitchFamily="18" charset="0"/>
              </a:rPr>
              <a:t>Luyện tập 1 </a:t>
            </a:r>
            <a:r>
              <a:rPr kumimoji="0" lang="en-US" altLang="vi-VN" sz="3500" b="1" i="0" u="none" strike="noStrike" cap="none" normalizeH="0" baseline="0">
                <a:ln>
                  <a:noFill/>
                </a:ln>
                <a:solidFill>
                  <a:srgbClr val="C00000"/>
                </a:solidFill>
                <a:effectLst/>
                <a:latin typeface="Cambria" panose="02040503050406030204" pitchFamily="18" charset="0"/>
                <a:ea typeface="Cambria" panose="02040503050406030204" pitchFamily="18" charset="0"/>
              </a:rPr>
              <a:t>(</a:t>
            </a:r>
            <a:r>
              <a:rPr kumimoji="0" lang="vi-VN" altLang="vi-VN" sz="3500" b="1" i="0" u="none" strike="noStrike" cap="none" normalizeH="0" baseline="0">
                <a:ln>
                  <a:noFill/>
                </a:ln>
                <a:solidFill>
                  <a:srgbClr val="C00000"/>
                </a:solidFill>
                <a:effectLst/>
                <a:latin typeface="Cambria" panose="02040503050406030204" pitchFamily="18" charset="0"/>
                <a:ea typeface="Cambria" panose="02040503050406030204" pitchFamily="18" charset="0"/>
              </a:rPr>
              <a:t>trang 26</a:t>
            </a:r>
            <a:r>
              <a:rPr kumimoji="0" lang="en-US" altLang="vi-VN" sz="3500" b="1" i="0" u="none" strike="noStrike" cap="none" normalizeH="0" baseline="0">
                <a:ln>
                  <a:noFill/>
                </a:ln>
                <a:solidFill>
                  <a:srgbClr val="C00000"/>
                </a:solidFill>
                <a:effectLst/>
                <a:latin typeface="Cambria" panose="02040503050406030204" pitchFamily="18" charset="0"/>
                <a:ea typeface="Cambria" panose="02040503050406030204" pitchFamily="18" charset="0"/>
              </a:rPr>
              <a:t>):</a:t>
            </a:r>
            <a:r>
              <a:rPr kumimoji="0" lang="vi-VN" altLang="vi-VN" sz="3500" b="0" i="0" u="none" strike="noStrike" cap="none" normalizeH="0" baseline="0">
                <a:ln>
                  <a:noFill/>
                </a:ln>
                <a:solidFill>
                  <a:srgbClr val="C00000"/>
                </a:solidFill>
                <a:effectLst/>
                <a:latin typeface="Cambria" panose="02040503050406030204" pitchFamily="18" charset="0"/>
                <a:ea typeface="Cambria" panose="02040503050406030204" pitchFamily="18" charset="0"/>
              </a:rPr>
              <a:t> </a:t>
            </a:r>
            <a:r>
              <a:rPr kumimoji="0" lang="en-US" altLang="vi-VN" sz="3500" b="0" i="0" u="none" strike="noStrike" cap="none" normalizeH="0" baseline="0">
                <a:ln>
                  <a:noFill/>
                </a:ln>
                <a:solidFill>
                  <a:srgbClr val="000000"/>
                </a:solidFill>
                <a:effectLst/>
                <a:latin typeface="Cambria" panose="02040503050406030204" pitchFamily="18" charset="0"/>
                <a:ea typeface="Cambria" panose="02040503050406030204" pitchFamily="18" charset="0"/>
              </a:rPr>
              <a:t>Trong các</a:t>
            </a:r>
            <a:r>
              <a:rPr kumimoji="0" lang="en-US" altLang="vi-VN" sz="3500" b="0" i="0" u="none" strike="noStrike" cap="none" normalizeH="0">
                <a:ln>
                  <a:noFill/>
                </a:ln>
                <a:solidFill>
                  <a:srgbClr val="000000"/>
                </a:solidFill>
                <a:effectLst/>
                <a:latin typeface="Cambria" panose="02040503050406030204" pitchFamily="18" charset="0"/>
                <a:ea typeface="Cambria" panose="02040503050406030204" pitchFamily="18" charset="0"/>
              </a:rPr>
              <a:t> thiết bị của máy tính, thiết bị nào có ảnh hưởng đến tốc độ xử lí của máy tính? tại sao?</a:t>
            </a:r>
            <a:r>
              <a:rPr kumimoji="0" lang="en-US" altLang="vi-VN" sz="3500" b="1" i="0" u="none" strike="noStrike" cap="none" normalizeH="0" baseline="0">
                <a:ln>
                  <a:noFill/>
                </a:ln>
                <a:solidFill>
                  <a:srgbClr val="C00000"/>
                </a:solidFill>
                <a:effectLst/>
                <a:latin typeface="Cambria" panose="02040503050406030204" pitchFamily="18" charset="0"/>
                <a:ea typeface="Cambria" panose="02040503050406030204" pitchFamily="18" charset="0"/>
                <a:sym typeface="Symbol" panose="05050102010706020507" pitchFamily="18" charset="2"/>
              </a:rPr>
              <a:t> </a:t>
            </a:r>
            <a:endParaRPr kumimoji="0" lang="en-US" altLang="vi-VN" sz="3500" b="0" i="0" u="none" strike="noStrike" cap="none" normalizeH="0" baseline="0">
              <a:ln>
                <a:noFill/>
              </a:ln>
              <a:solidFill>
                <a:srgbClr val="000000"/>
              </a:solidFill>
              <a:effectLst/>
              <a:latin typeface="Cambria" panose="02040503050406030204" pitchFamily="18" charset="0"/>
              <a:ea typeface="Cambria" panose="02040503050406030204" pitchFamily="18" charset="0"/>
              <a:sym typeface="Symbol" panose="05050102010706020507" pitchFamily="18" charset="2"/>
            </a:endParaRPr>
          </a:p>
        </p:txBody>
      </p:sp>
      <p:pic>
        <p:nvPicPr>
          <p:cNvPr id="2" name="Picture 1">
            <a:extLst>
              <a:ext uri="{FF2B5EF4-FFF2-40B4-BE49-F238E27FC236}">
                <a16:creationId xmlns:a16="http://schemas.microsoft.com/office/drawing/2014/main" id="{DEB41672-F66C-74E6-5741-54E153DABB75}"/>
              </a:ext>
            </a:extLst>
          </p:cNvPr>
          <p:cNvPicPr>
            <a:picLocks noChangeAspect="1"/>
          </p:cNvPicPr>
          <p:nvPr/>
        </p:nvPicPr>
        <p:blipFill>
          <a:blip r:embed="rId2"/>
          <a:stretch>
            <a:fillRect/>
          </a:stretch>
        </p:blipFill>
        <p:spPr>
          <a:xfrm>
            <a:off x="344129" y="164036"/>
            <a:ext cx="1440000" cy="1440000"/>
          </a:xfrm>
          <a:prstGeom prst="rect">
            <a:avLst/>
          </a:prstGeom>
        </p:spPr>
      </p:pic>
    </p:spTree>
    <p:extLst>
      <p:ext uri="{BB962C8B-B14F-4D97-AF65-F5344CB8AC3E}">
        <p14:creationId xmlns:p14="http://schemas.microsoft.com/office/powerpoint/2010/main" val="258524127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BC29BAC-E56B-BE73-1BDB-836530078F35}"/>
              </a:ext>
            </a:extLst>
          </p:cNvPr>
          <p:cNvCxnSpPr>
            <a:cxnSpLocks/>
          </p:cNvCxnSpPr>
          <p:nvPr/>
        </p:nvCxnSpPr>
        <p:spPr>
          <a:xfrm>
            <a:off x="6781800" y="7575550"/>
            <a:ext cx="148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D9DE67-8B77-0CAB-CA93-0C37316E9E71}"/>
              </a:ext>
            </a:extLst>
          </p:cNvPr>
          <p:cNvCxnSpPr>
            <a:cxnSpLocks/>
          </p:cNvCxnSpPr>
          <p:nvPr/>
        </p:nvCxnSpPr>
        <p:spPr>
          <a:xfrm>
            <a:off x="7639050" y="7567613"/>
            <a:ext cx="148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9C6F646-3E07-C29B-8765-B4D282C17951}"/>
              </a:ext>
            </a:extLst>
          </p:cNvPr>
          <p:cNvCxnSpPr>
            <a:cxnSpLocks/>
          </p:cNvCxnSpPr>
          <p:nvPr/>
        </p:nvCxnSpPr>
        <p:spPr>
          <a:xfrm>
            <a:off x="9236075" y="7589838"/>
            <a:ext cx="1460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DDE1AD6-C692-9114-7E1A-67E09CB781E1}"/>
              </a:ext>
            </a:extLst>
          </p:cNvPr>
          <p:cNvCxnSpPr>
            <a:cxnSpLocks/>
          </p:cNvCxnSpPr>
          <p:nvPr/>
        </p:nvCxnSpPr>
        <p:spPr>
          <a:xfrm>
            <a:off x="9518650" y="7597775"/>
            <a:ext cx="1460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666696-7034-1222-D879-D5BBE2A0078D}"/>
              </a:ext>
            </a:extLst>
          </p:cNvPr>
          <p:cNvSpPr txBox="1"/>
          <p:nvPr/>
        </p:nvSpPr>
        <p:spPr>
          <a:xfrm>
            <a:off x="4208846" y="119119"/>
            <a:ext cx="3162914" cy="630942"/>
          </a:xfrm>
          <a:prstGeom prst="rect">
            <a:avLst/>
          </a:prstGeom>
          <a:noFill/>
        </p:spPr>
        <p:txBody>
          <a:bodyPr wrap="square">
            <a:spAutoFit/>
          </a:bodyPr>
          <a:lstStyle/>
          <a:p>
            <a:r>
              <a:rPr lang="en-US" sz="3500" b="1" u="sng">
                <a:solidFill>
                  <a:srgbClr val="C00000"/>
                </a:solidFill>
                <a:effectLst/>
                <a:latin typeface="Cambria" panose="02040503050406030204" pitchFamily="18" charset="0"/>
                <a:ea typeface="Arial" panose="020B0604020202020204" pitchFamily="34" charset="0"/>
                <a:cs typeface="Times New Roman" panose="02020603050405020304" pitchFamily="18" charset="0"/>
              </a:rPr>
              <a:t>Gợi ý trả lời</a:t>
            </a:r>
            <a:r>
              <a:rPr lang="en-US" sz="3500" b="1">
                <a:solidFill>
                  <a:srgbClr val="C00000"/>
                </a:solidFill>
                <a:effectLst/>
                <a:latin typeface="Cambria" panose="02040503050406030204" pitchFamily="18" charset="0"/>
                <a:ea typeface="Arial" panose="020B0604020202020204" pitchFamily="34" charset="0"/>
                <a:cs typeface="Times New Roman" panose="02020603050405020304" pitchFamily="18" charset="0"/>
              </a:rPr>
              <a:t>:</a:t>
            </a:r>
            <a:endParaRPr lang="vi-VN" sz="3500"/>
          </a:p>
        </p:txBody>
      </p:sp>
      <p:sp>
        <p:nvSpPr>
          <p:cNvPr id="7" name="TextBox 6">
            <a:extLst>
              <a:ext uri="{FF2B5EF4-FFF2-40B4-BE49-F238E27FC236}">
                <a16:creationId xmlns:a16="http://schemas.microsoft.com/office/drawing/2014/main" id="{844F8D8D-6686-C234-1EAA-17ED45A06AB8}"/>
              </a:ext>
            </a:extLst>
          </p:cNvPr>
          <p:cNvSpPr txBox="1"/>
          <p:nvPr/>
        </p:nvSpPr>
        <p:spPr>
          <a:xfrm>
            <a:off x="527901" y="659876"/>
            <a:ext cx="11180190" cy="4929426"/>
          </a:xfrm>
          <a:prstGeom prst="rect">
            <a:avLst/>
          </a:prstGeom>
          <a:noFill/>
        </p:spPr>
        <p:txBody>
          <a:bodyPr wrap="square" rtlCol="0">
            <a:spAutoFit/>
          </a:bodyPr>
          <a:lstStyle/>
          <a:p>
            <a:pPr algn="just">
              <a:lnSpc>
                <a:spcPct val="150000"/>
              </a:lnSpc>
            </a:pPr>
            <a:r>
              <a:rPr lang="en-US" sz="3500" b="1">
                <a:latin typeface="Cambria" panose="02040503050406030204" pitchFamily="18" charset="0"/>
                <a:ea typeface="Cambria" panose="02040503050406030204" pitchFamily="18" charset="0"/>
              </a:rPr>
              <a:t>- Chip và tốc độ của chip: </a:t>
            </a:r>
            <a:r>
              <a:rPr lang="vi-VN" sz="3600" b="0" i="0">
                <a:solidFill>
                  <a:srgbClr val="000000"/>
                </a:solidFill>
                <a:effectLst/>
                <a:latin typeface="Cambria" panose="02040503050406030204" pitchFamily="18" charset="0"/>
                <a:ea typeface="Cambria" panose="02040503050406030204" pitchFamily="18" charset="0"/>
              </a:rPr>
              <a:t>Chip đời cao, tốc độ xử lý nhanh sẽ làm máy tính chạy nhanh hơn.</a:t>
            </a:r>
            <a:endParaRPr lang="en-US" sz="3500">
              <a:latin typeface="Cambria" panose="02040503050406030204" pitchFamily="18" charset="0"/>
              <a:ea typeface="Cambria" panose="02040503050406030204" pitchFamily="18" charset="0"/>
            </a:endParaRPr>
          </a:p>
          <a:p>
            <a:pPr algn="just">
              <a:lnSpc>
                <a:spcPct val="150000"/>
              </a:lnSpc>
            </a:pPr>
            <a:r>
              <a:rPr lang="en-US" sz="3500" b="1">
                <a:latin typeface="Cambria" panose="02040503050406030204" pitchFamily="18" charset="0"/>
                <a:ea typeface="Cambria" panose="02040503050406030204" pitchFamily="18" charset="0"/>
              </a:rPr>
              <a:t>- Bộ nhớ RAM: </a:t>
            </a:r>
            <a:r>
              <a:rPr lang="en-US" sz="3500">
                <a:latin typeface="Cambria" panose="02040503050406030204" pitchFamily="18" charset="0"/>
                <a:ea typeface="Cambria" panose="02040503050406030204" pitchFamily="18" charset="0"/>
              </a:rPr>
              <a:t>Dung lượng RAM càng lớn thì tốc độ xử lý của máy tính càng nhanh.</a:t>
            </a:r>
          </a:p>
          <a:p>
            <a:pPr algn="just">
              <a:lnSpc>
                <a:spcPct val="150000"/>
              </a:lnSpc>
            </a:pPr>
            <a:r>
              <a:rPr lang="en-US" sz="3500" b="1">
                <a:latin typeface="Cambria" panose="02040503050406030204" pitchFamily="18" charset="0"/>
                <a:ea typeface="Cambria" panose="02040503050406030204" pitchFamily="18" charset="0"/>
              </a:rPr>
              <a:t>- Card màn hình: </a:t>
            </a:r>
            <a:r>
              <a:rPr lang="vi-VN" sz="3600" b="0" i="0">
                <a:solidFill>
                  <a:srgbClr val="000000"/>
                </a:solidFill>
                <a:effectLst/>
                <a:latin typeface="Cambria" panose="02040503050406030204" pitchFamily="18" charset="0"/>
                <a:ea typeface="Cambria" panose="02040503050406030204" pitchFamily="18" charset="0"/>
              </a:rPr>
              <a:t>Card màn hình on</a:t>
            </a:r>
            <a:r>
              <a:rPr lang="en-US" sz="3600" b="0" i="0">
                <a:solidFill>
                  <a:srgbClr val="000000"/>
                </a:solidFill>
                <a:effectLst/>
                <a:latin typeface="Cambria" panose="02040503050406030204" pitchFamily="18" charset="0"/>
                <a:ea typeface="Cambria" panose="02040503050406030204" pitchFamily="18" charset="0"/>
              </a:rPr>
              <a:t>board</a:t>
            </a:r>
            <a:r>
              <a:rPr lang="vi-VN" sz="3600" b="0" i="0">
                <a:solidFill>
                  <a:srgbClr val="000000"/>
                </a:solidFill>
                <a:effectLst/>
                <a:latin typeface="Cambria" panose="02040503050406030204" pitchFamily="18" charset="0"/>
                <a:ea typeface="Cambria" panose="02040503050406030204" pitchFamily="18" charset="0"/>
              </a:rPr>
              <a:t> sẽ làm tốc độ hoạt động của máy chậm </a:t>
            </a:r>
            <a:r>
              <a:rPr lang="en-US" sz="3600" b="0" i="0">
                <a:solidFill>
                  <a:srgbClr val="000000"/>
                </a:solidFill>
                <a:effectLst/>
                <a:latin typeface="Cambria" panose="02040503050406030204" pitchFamily="18" charset="0"/>
                <a:ea typeface="Cambria" panose="02040503050406030204" pitchFamily="18" charset="0"/>
              </a:rPr>
              <a:t>hơn card màn hình rời</a:t>
            </a:r>
            <a:r>
              <a:rPr lang="vi-VN" sz="3600" b="0" i="0">
                <a:solidFill>
                  <a:srgbClr val="000000"/>
                </a:solidFill>
                <a:effectLst/>
                <a:latin typeface="Cambria" panose="02040503050406030204" pitchFamily="18" charset="0"/>
                <a:ea typeface="Cambria" panose="02040503050406030204" pitchFamily="18" charset="0"/>
              </a:rPr>
              <a:t>.</a:t>
            </a:r>
            <a:endParaRPr lang="vi-VN" sz="35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13448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anim calcmode="lin" valueType="num">
                                      <p:cBhvr>
                                        <p:cTn id="2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3B8D3B-EC7F-C7B4-3CE3-A3048420DAFF}"/>
              </a:ext>
            </a:extLst>
          </p:cNvPr>
          <p:cNvSpPr txBox="1"/>
          <p:nvPr/>
        </p:nvSpPr>
        <p:spPr>
          <a:xfrm>
            <a:off x="462118" y="1614174"/>
            <a:ext cx="11572566" cy="4085074"/>
          </a:xfrm>
          <a:prstGeom prst="rect">
            <a:avLst/>
          </a:prstGeom>
          <a:solidFill>
            <a:schemeClr val="accent2">
              <a:lumMod val="40000"/>
              <a:lumOff val="60000"/>
            </a:schemeClr>
          </a:solidFill>
        </p:spPr>
        <p:txBody>
          <a:bodyPr wrap="square" tIns="0" bIns="180000">
            <a:spAutoFit/>
          </a:bodyPr>
          <a:lstStyle/>
          <a:p>
            <a:pPr marR="28575" algn="just">
              <a:lnSpc>
                <a:spcPct val="150000"/>
              </a:lnSpc>
              <a:spcBef>
                <a:spcPts val="600"/>
              </a:spcBef>
              <a:tabLst>
                <a:tab pos="252095" algn="l"/>
              </a:tabLst>
            </a:pPr>
            <a:r>
              <a:rPr lang="vi-VN" sz="3500" b="1">
                <a:solidFill>
                  <a:srgbClr val="C00000"/>
                </a:solidFill>
                <a:effectLst/>
                <a:latin typeface="Cambria" panose="02040503050406030204" pitchFamily="18" charset="0"/>
                <a:ea typeface="Cambria" panose="02040503050406030204" pitchFamily="18" charset="0"/>
              </a:rPr>
              <a:t>Luyện tập 2 </a:t>
            </a:r>
            <a:r>
              <a:rPr lang="en-US" sz="3500" b="1">
                <a:solidFill>
                  <a:srgbClr val="C00000"/>
                </a:solidFill>
                <a:effectLst/>
                <a:latin typeface="Cambria" panose="02040503050406030204" pitchFamily="18" charset="0"/>
                <a:ea typeface="Cambria" panose="02040503050406030204" pitchFamily="18" charset="0"/>
              </a:rPr>
              <a:t>(</a:t>
            </a:r>
            <a:r>
              <a:rPr lang="vi-VN" sz="3500" b="1">
                <a:solidFill>
                  <a:srgbClr val="C00000"/>
                </a:solidFill>
                <a:effectLst/>
                <a:latin typeface="Cambria" panose="02040503050406030204" pitchFamily="18" charset="0"/>
                <a:ea typeface="Cambria" panose="02040503050406030204" pitchFamily="18" charset="0"/>
              </a:rPr>
              <a:t>trang 26</a:t>
            </a:r>
            <a:r>
              <a:rPr lang="en-US" sz="3500" b="1">
                <a:solidFill>
                  <a:srgbClr val="C00000"/>
                </a:solidFill>
                <a:effectLst/>
                <a:latin typeface="Cambria" panose="02040503050406030204" pitchFamily="18" charset="0"/>
                <a:ea typeface="Cambria" panose="02040503050406030204" pitchFamily="18" charset="0"/>
              </a:rPr>
              <a:t>):</a:t>
            </a:r>
            <a:r>
              <a:rPr lang="vi-VN" sz="3500">
                <a:solidFill>
                  <a:srgbClr val="000000"/>
                </a:solidFill>
                <a:effectLst/>
                <a:latin typeface="Cambria" panose="02040503050406030204" pitchFamily="18" charset="0"/>
                <a:ea typeface="Cambria" panose="02040503050406030204" pitchFamily="18" charset="0"/>
              </a:rPr>
              <a:t> Thực hiện những phép cộng các số nhị phân nhiều chữ số sau đây rồi chuyển các số sang hệ thập phân. Ví dụ 111 + 110 = 1101, chuyển thành 7 + 6 = 13.</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a:t>
            </a:r>
            <a:r>
              <a:rPr lang="vi-VN" sz="3500">
                <a:solidFill>
                  <a:srgbClr val="000000"/>
                </a:solidFill>
                <a:effectLst/>
                <a:latin typeface="Cambria" panose="02040503050406030204" pitchFamily="18" charset="0"/>
                <a:ea typeface="Cambria" panose="02040503050406030204" pitchFamily="18" charset="0"/>
              </a:rPr>
              <a:t>a)1010 + 101</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a:t>
            </a:r>
            <a:r>
              <a:rPr lang="vi-VN" sz="3500">
                <a:solidFill>
                  <a:srgbClr val="000000"/>
                </a:solidFill>
                <a:effectLst/>
                <a:latin typeface="Cambria" panose="02040503050406030204" pitchFamily="18" charset="0"/>
                <a:ea typeface="Cambria" panose="02040503050406030204" pitchFamily="18" charset="0"/>
              </a:rPr>
              <a:t>b)1001 +1011</a:t>
            </a:r>
            <a:endParaRPr lang="vi-VN" sz="3500">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20322E9-1617-01C0-E6FD-626A17805C93}"/>
              </a:ext>
            </a:extLst>
          </p:cNvPr>
          <p:cNvPicPr>
            <a:picLocks noChangeAspect="1"/>
          </p:cNvPicPr>
          <p:nvPr/>
        </p:nvPicPr>
        <p:blipFill>
          <a:blip r:embed="rId2"/>
          <a:stretch>
            <a:fillRect/>
          </a:stretch>
        </p:blipFill>
        <p:spPr>
          <a:xfrm>
            <a:off x="353964" y="148190"/>
            <a:ext cx="1440000" cy="1440000"/>
          </a:xfrm>
          <a:prstGeom prst="rect">
            <a:avLst/>
          </a:prstGeom>
        </p:spPr>
      </p:pic>
    </p:spTree>
    <p:extLst>
      <p:ext uri="{BB962C8B-B14F-4D97-AF65-F5344CB8AC3E}">
        <p14:creationId xmlns:p14="http://schemas.microsoft.com/office/powerpoint/2010/main" val="33751290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735540-9EDF-6CB2-106A-2C0DC69C4E13}"/>
              </a:ext>
            </a:extLst>
          </p:cNvPr>
          <p:cNvSpPr txBox="1"/>
          <p:nvPr/>
        </p:nvSpPr>
        <p:spPr>
          <a:xfrm>
            <a:off x="3050458" y="395297"/>
            <a:ext cx="6100916" cy="4032001"/>
          </a:xfrm>
          <a:prstGeom prst="rect">
            <a:avLst/>
          </a:prstGeom>
          <a:noFill/>
        </p:spPr>
        <p:txBody>
          <a:bodyPr wrap="square">
            <a:spAutoFit/>
          </a:bodyPr>
          <a:lstStyle/>
          <a:p>
            <a:pPr marR="30480" algn="ctr">
              <a:lnSpc>
                <a:spcPct val="150000"/>
              </a:lnSpc>
              <a:tabLst>
                <a:tab pos="252095" algn="l"/>
              </a:tabLst>
            </a:pPr>
            <a:r>
              <a:rPr lang="en-US" sz="3500" b="1" u="sng">
                <a:solidFill>
                  <a:srgbClr val="C00000"/>
                </a:solidFill>
                <a:effectLst/>
                <a:latin typeface="Cambria" panose="02040503050406030204" pitchFamily="18" charset="0"/>
                <a:ea typeface="Cambria" panose="02040503050406030204" pitchFamily="18" charset="0"/>
              </a:rPr>
              <a:t>Gợi ý trả lời</a:t>
            </a:r>
            <a:r>
              <a:rPr lang="en-US" sz="3500" b="1">
                <a:solidFill>
                  <a:srgbClr val="C0000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a) 1010 + 101 = 1111</a:t>
            </a:r>
            <a:endParaRPr lang="vi-VN" sz="3500">
              <a:effectLst/>
              <a:latin typeface="Cambria" panose="02040503050406030204" pitchFamily="18" charset="0"/>
              <a:ea typeface="Cambria" panose="02040503050406030204" pitchFamily="18" charset="0"/>
            </a:endParaRPr>
          </a:p>
          <a:p>
            <a:pPr marR="30480" indent="452438" algn="just">
              <a:lnSpc>
                <a:spcPct val="150000"/>
              </a:lnSpc>
            </a:pPr>
            <a:r>
              <a:rPr lang="vi-VN" sz="3500">
                <a:solidFill>
                  <a:srgbClr val="000000"/>
                </a:solidFill>
                <a:effectLst/>
                <a:latin typeface="Cambria" panose="02040503050406030204" pitchFamily="18" charset="0"/>
                <a:ea typeface="Cambria" panose="02040503050406030204" pitchFamily="18" charset="0"/>
              </a:rPr>
              <a:t>10 + 5 = 15</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b)1001 + 1011 = 10100</a:t>
            </a:r>
            <a:endParaRPr lang="vi-VN" sz="3500">
              <a:effectLst/>
              <a:latin typeface="Cambria" panose="02040503050406030204" pitchFamily="18" charset="0"/>
              <a:ea typeface="Cambria" panose="02040503050406030204" pitchFamily="18" charset="0"/>
            </a:endParaRPr>
          </a:p>
          <a:p>
            <a:pPr marR="30480" indent="452438" algn="just">
              <a:lnSpc>
                <a:spcPct val="150000"/>
              </a:lnSpc>
              <a:tabLst>
                <a:tab pos="252095" algn="l"/>
              </a:tabLst>
            </a:pPr>
            <a:r>
              <a:rPr lang="vi-VN" sz="3500">
                <a:solidFill>
                  <a:srgbClr val="000000"/>
                </a:solidFill>
                <a:effectLst/>
                <a:latin typeface="Cambria" panose="02040503050406030204" pitchFamily="18" charset="0"/>
                <a:ea typeface="Cambria" panose="02040503050406030204" pitchFamily="18" charset="0"/>
              </a:rPr>
              <a:t>9 + 11 = 20</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643041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195512" y="374200"/>
            <a:ext cx="7800975" cy="719455"/>
          </a:xfrm>
          <a:prstGeom prst="rect">
            <a:avLst/>
          </a:prstGeom>
        </p:spPr>
      </p:pic>
      <p:sp>
        <p:nvSpPr>
          <p:cNvPr id="5" name="TextBox 4">
            <a:extLst>
              <a:ext uri="{FF2B5EF4-FFF2-40B4-BE49-F238E27FC236}">
                <a16:creationId xmlns:a16="http://schemas.microsoft.com/office/drawing/2014/main" id="{61328268-7E88-EADA-ECCE-12C7549DEDAB}"/>
              </a:ext>
            </a:extLst>
          </p:cNvPr>
          <p:cNvSpPr txBox="1"/>
          <p:nvPr/>
        </p:nvSpPr>
        <p:spPr>
          <a:xfrm>
            <a:off x="720211" y="928672"/>
            <a:ext cx="9819967"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CÁC THIẾT BỊ BÊN TRONG MÁY TÍNH </a:t>
            </a:r>
            <a:endParaRPr lang="vi-VN" sz="350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A98103B-B4C3-DCDC-7EDE-BC576387FA81}"/>
              </a:ext>
            </a:extLst>
          </p:cNvPr>
          <p:cNvSpPr txBox="1"/>
          <p:nvPr/>
        </p:nvSpPr>
        <p:spPr>
          <a:xfrm>
            <a:off x="1094294" y="1490066"/>
            <a:ext cx="6100916"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a) Bộ xử lí trung tâm</a:t>
            </a:r>
            <a:endParaRPr lang="vi-VN" sz="350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81DF5BDF-38E9-CA88-FE97-1480578E7D06}"/>
              </a:ext>
            </a:extLst>
          </p:cNvPr>
          <p:cNvSpPr txBox="1"/>
          <p:nvPr/>
        </p:nvSpPr>
        <p:spPr>
          <a:xfrm>
            <a:off x="1074634" y="1992470"/>
            <a:ext cx="8560978"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b) Bộ nhớ trong ROM và RAM</a:t>
            </a:r>
            <a:endParaRPr lang="vi-VN" sz="350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7AF168D7-D867-C85A-0392-57F8F0802148}"/>
              </a:ext>
            </a:extLst>
          </p:cNvPr>
          <p:cNvSpPr txBox="1"/>
          <p:nvPr/>
        </p:nvSpPr>
        <p:spPr>
          <a:xfrm>
            <a:off x="1084466" y="2503148"/>
            <a:ext cx="6100916"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c) Bộ nhớ ngoài</a:t>
            </a:r>
            <a:endParaRPr lang="vi-VN" sz="3500">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2CDDC61B-873D-031A-A1A5-88D8BEF1EA02}"/>
              </a:ext>
            </a:extLst>
          </p:cNvPr>
          <p:cNvSpPr txBox="1"/>
          <p:nvPr/>
        </p:nvSpPr>
        <p:spPr>
          <a:xfrm>
            <a:off x="725129" y="3037615"/>
            <a:ext cx="9819967"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MẠCH LÔGIC VÀ VAI TRÒ CỦA MẠCH LÔGIC</a:t>
            </a:r>
            <a:r>
              <a:rPr lang="nl-NL" sz="3500" b="1" i="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vi-VN" sz="3500">
              <a:effectLst/>
              <a:latin typeface="Calibri" panose="020F050202020403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8C1749D0-4EE1-65F4-E24A-F68F31B9A98B}"/>
              </a:ext>
            </a:extLst>
          </p:cNvPr>
          <p:cNvSpPr txBox="1"/>
          <p:nvPr/>
        </p:nvSpPr>
        <p:spPr>
          <a:xfrm>
            <a:off x="1102132" y="4062083"/>
            <a:ext cx="8749789"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b) Phép cộng trên hệ nhị phân</a:t>
            </a:r>
            <a:endParaRPr lang="vi-VN" sz="3500">
              <a:effectLst/>
              <a:latin typeface="Calibri" panose="020F0502020204030204" pitchFamily="34" charset="0"/>
              <a:ea typeface="Calibri" panose="020F0502020204030204" pitchFamily="34" charset="0"/>
            </a:endParaRPr>
          </a:p>
        </p:txBody>
      </p:sp>
      <p:sp>
        <p:nvSpPr>
          <p:cNvPr id="21" name="TextBox 20">
            <a:extLst>
              <a:ext uri="{FF2B5EF4-FFF2-40B4-BE49-F238E27FC236}">
                <a16:creationId xmlns:a16="http://schemas.microsoft.com/office/drawing/2014/main" id="{AA41BE7D-71EA-EE04-49BE-5EFFFCAD28EE}"/>
              </a:ext>
            </a:extLst>
          </p:cNvPr>
          <p:cNvSpPr txBox="1"/>
          <p:nvPr/>
        </p:nvSpPr>
        <p:spPr>
          <a:xfrm>
            <a:off x="1101217" y="4751294"/>
            <a:ext cx="10686127" cy="1169551"/>
          </a:xfrm>
          <a:prstGeom prst="rect">
            <a:avLst/>
          </a:prstGeom>
          <a:noFill/>
        </p:spPr>
        <p:txBody>
          <a:bodyPr wrap="square">
            <a:spAutoFit/>
          </a:bodyPr>
          <a:lstStyle/>
          <a:p>
            <a:pPr algn="just">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c) Minh hoạ dùng mạch lôgic xây dựng mạch điện thực hiện phép cộng 2 bit</a:t>
            </a:r>
            <a:endParaRPr lang="vi-VN" sz="350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997FBAE1-D0EC-F742-F0EA-9F53E93ECCA3}"/>
              </a:ext>
            </a:extLst>
          </p:cNvPr>
          <p:cNvSpPr txBox="1"/>
          <p:nvPr/>
        </p:nvSpPr>
        <p:spPr>
          <a:xfrm>
            <a:off x="1101213" y="3538455"/>
            <a:ext cx="10843443"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a) Một số phép toán lôgic và thể hiện vật lí của chúng</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8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4" grpId="0"/>
      <p:bldP spid="17" grpId="0"/>
      <p:bldP spid="19" grpId="0"/>
      <p:bldP spid="21"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325965" y="304800"/>
            <a:ext cx="6634480" cy="719455"/>
          </a:xfrm>
          <a:prstGeom prst="rect">
            <a:avLst/>
          </a:prstGeom>
        </p:spPr>
      </p:pic>
      <p:sp>
        <p:nvSpPr>
          <p:cNvPr id="2" name="TextBox 1"/>
          <p:cNvSpPr txBox="1"/>
          <p:nvPr/>
        </p:nvSpPr>
        <p:spPr>
          <a:xfrm>
            <a:off x="2290199" y="1295400"/>
            <a:ext cx="8286328" cy="1785104"/>
          </a:xfrm>
          <a:prstGeom prst="rect">
            <a:avLst/>
          </a:prstGeom>
          <a:noFill/>
        </p:spPr>
        <p:txBody>
          <a:bodyPr wrap="square" rtlCol="0">
            <a:spAutoFit/>
          </a:bodyPr>
          <a:lstStyle/>
          <a:p>
            <a:pPr>
              <a:spcBef>
                <a:spcPts val="600"/>
              </a:spcBef>
              <a:spcAft>
                <a:spcPts val="600"/>
              </a:spcAft>
            </a:pPr>
            <a:r>
              <a:rPr lang="en-US" sz="3000" b="1">
                <a:latin typeface="Tahoma" pitchFamily="34" charset="0"/>
                <a:ea typeface="Tahoma" pitchFamily="34" charset="0"/>
                <a:cs typeface="Tahoma" pitchFamily="34" charset="0"/>
              </a:rPr>
              <a:t>1. </a:t>
            </a:r>
            <a:r>
              <a:rPr lang="en-US" sz="3000" b="0">
                <a:latin typeface="Tahoma" pitchFamily="34" charset="0"/>
                <a:ea typeface="Tahoma" pitchFamily="34" charset="0"/>
                <a:cs typeface="Tahoma" pitchFamily="34" charset="0"/>
              </a:rPr>
              <a:t>Làm phần </a:t>
            </a:r>
            <a:r>
              <a:rPr lang="en-US" sz="3000" b="1">
                <a:latin typeface="Tahoma" pitchFamily="34" charset="0"/>
                <a:ea typeface="Tahoma" pitchFamily="34" charset="0"/>
                <a:cs typeface="Tahoma" pitchFamily="34" charset="0"/>
              </a:rPr>
              <a:t>VẬN DỤNG </a:t>
            </a:r>
            <a:r>
              <a:rPr lang="en-US" sz="3000" b="0">
                <a:latin typeface="Tahoma" pitchFamily="34" charset="0"/>
                <a:ea typeface="Tahoma" pitchFamily="34" charset="0"/>
                <a:cs typeface="Tahoma" pitchFamily="34" charset="0"/>
              </a:rPr>
              <a:t>(SGK trang 26) </a:t>
            </a:r>
          </a:p>
          <a:p>
            <a:pPr>
              <a:spcBef>
                <a:spcPts val="600"/>
              </a:spcBef>
              <a:spcAft>
                <a:spcPts val="600"/>
              </a:spcAft>
            </a:pPr>
            <a:r>
              <a:rPr lang="en-US" sz="3000" b="1">
                <a:latin typeface="Tahoma" pitchFamily="34" charset="0"/>
                <a:ea typeface="Tahoma" pitchFamily="34" charset="0"/>
                <a:cs typeface="Tahoma" pitchFamily="34" charset="0"/>
              </a:rPr>
              <a:t>2. </a:t>
            </a:r>
            <a:r>
              <a:rPr lang="en-US" sz="3000" b="0">
                <a:latin typeface="Tahoma" pitchFamily="34" charset="0"/>
                <a:ea typeface="Tahoma" pitchFamily="34" charset="0"/>
                <a:cs typeface="Tahoma" pitchFamily="34" charset="0"/>
              </a:rPr>
              <a:t>Xem tr</a:t>
            </a:r>
            <a:r>
              <a:rPr lang="vi-VN" sz="3000" b="0">
                <a:latin typeface="Tahoma" pitchFamily="34" charset="0"/>
                <a:ea typeface="Tahoma" pitchFamily="34" charset="0"/>
                <a:cs typeface="Tahoma" pitchFamily="34" charset="0"/>
              </a:rPr>
              <a:t>ước</a:t>
            </a:r>
            <a:r>
              <a:rPr lang="en-US" sz="3000" b="0">
                <a:latin typeface="Tahoma" pitchFamily="34" charset="0"/>
                <a:ea typeface="Tahoma" pitchFamily="34" charset="0"/>
                <a:cs typeface="Tahoma" pitchFamily="34" charset="0"/>
              </a:rPr>
              <a:t> bài 5 (SGK trang 27)</a:t>
            </a:r>
            <a:endParaRPr lang="en-US" sz="3000">
              <a:latin typeface="Tahoma" pitchFamily="34" charset="0"/>
              <a:ea typeface="Tahoma" pitchFamily="34" charset="0"/>
              <a:cs typeface="Tahoma" pitchFamily="34" charset="0"/>
            </a:endParaRPr>
          </a:p>
          <a:p>
            <a:pPr>
              <a:spcBef>
                <a:spcPts val="600"/>
              </a:spcBef>
              <a:spcAft>
                <a:spcPts val="600"/>
              </a:spcAft>
            </a:pPr>
            <a:r>
              <a:rPr lang="en-US" sz="3000" b="1">
                <a:latin typeface="Tahoma" pitchFamily="34" charset="0"/>
                <a:ea typeface="Tahoma" pitchFamily="34" charset="0"/>
                <a:cs typeface="Tahoma" pitchFamily="34" charset="0"/>
              </a:rPr>
              <a:t>Kết nối máy tính với các thiết bị số</a:t>
            </a:r>
          </a:p>
        </p:txBody>
      </p:sp>
    </p:spTree>
    <p:extLst>
      <p:ext uri="{BB962C8B-B14F-4D97-AF65-F5344CB8AC3E}">
        <p14:creationId xmlns:p14="http://schemas.microsoft.com/office/powerpoint/2010/main" val="6968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96055" y="152400"/>
            <a:ext cx="3776345" cy="719455"/>
          </a:xfrm>
          <a:prstGeom prst="rect">
            <a:avLst/>
          </a:prstGeom>
        </p:spPr>
      </p:pic>
      <p:sp>
        <p:nvSpPr>
          <p:cNvPr id="3" name="TextBox 2"/>
          <p:cNvSpPr txBox="1"/>
          <p:nvPr/>
        </p:nvSpPr>
        <p:spPr>
          <a:xfrm>
            <a:off x="990600" y="858078"/>
            <a:ext cx="10210800" cy="553998"/>
          </a:xfrm>
          <a:prstGeom prst="rect">
            <a:avLst/>
          </a:prstGeom>
          <a:noFill/>
        </p:spPr>
        <p:txBody>
          <a:bodyPr wrap="square" rtlCol="0">
            <a:spAutoFit/>
          </a:bodyPr>
          <a:lstStyle/>
          <a:p>
            <a:r>
              <a:rPr lang="en-US" sz="3000" b="0">
                <a:solidFill>
                  <a:srgbClr val="FF0000"/>
                </a:solidFill>
                <a:latin typeface="Tahoma" pitchFamily="34" charset="0"/>
                <a:ea typeface="Tahoma" pitchFamily="34" charset="0"/>
                <a:cs typeface="Tahoma" pitchFamily="34" charset="0"/>
              </a:rPr>
              <a:t>Các em làm 10 câu hỏi trắc nghiệm </a:t>
            </a:r>
            <a:r>
              <a:rPr lang="en-US" sz="3000" b="1">
                <a:solidFill>
                  <a:srgbClr val="FF0000"/>
                </a:solidFill>
                <a:latin typeface="Tahoma" pitchFamily="34" charset="0"/>
                <a:ea typeface="Tahoma" pitchFamily="34" charset="0"/>
                <a:cs typeface="Tahoma" pitchFamily="34" charset="0"/>
              </a:rPr>
              <a:t>Online</a:t>
            </a:r>
            <a:r>
              <a:rPr lang="en-US" sz="3000" b="0">
                <a:solidFill>
                  <a:srgbClr val="FF0000"/>
                </a:solidFill>
                <a:latin typeface="Tahoma" pitchFamily="34" charset="0"/>
                <a:ea typeface="Tahoma" pitchFamily="34" charset="0"/>
                <a:cs typeface="Tahoma" pitchFamily="34" charset="0"/>
              </a:rPr>
              <a:t> </a:t>
            </a:r>
            <a:r>
              <a:rPr lang="vi-VN" sz="3000" b="0">
                <a:solidFill>
                  <a:srgbClr val="FF0000"/>
                </a:solidFill>
                <a:latin typeface="Tahoma" pitchFamily="34" charset="0"/>
                <a:ea typeface="Tahoma" pitchFamily="34" charset="0"/>
                <a:cs typeface="Tahoma" pitchFamily="34" charset="0"/>
              </a:rPr>
              <a:t>để</a:t>
            </a:r>
            <a:r>
              <a:rPr lang="en-US" sz="3000" b="0">
                <a:solidFill>
                  <a:srgbClr val="FF0000"/>
                </a:solidFill>
                <a:latin typeface="Tahoma" pitchFamily="34" charset="0"/>
                <a:ea typeface="Tahoma" pitchFamily="34" charset="0"/>
                <a:cs typeface="Tahoma" pitchFamily="34" charset="0"/>
              </a:rPr>
              <a:t> củng cố bài.</a:t>
            </a:r>
          </a:p>
        </p:txBody>
      </p:sp>
      <p:sp>
        <p:nvSpPr>
          <p:cNvPr id="11" name="TextBox 10"/>
          <p:cNvSpPr txBox="1"/>
          <p:nvPr/>
        </p:nvSpPr>
        <p:spPr>
          <a:xfrm>
            <a:off x="228600" y="1460482"/>
            <a:ext cx="11812712" cy="2589812"/>
          </a:xfrm>
          <a:prstGeom prst="rect">
            <a:avLst/>
          </a:prstGeom>
          <a:noFill/>
        </p:spPr>
        <p:txBody>
          <a:bodyPr wrap="square" rtlCol="0">
            <a:spAutoFit/>
          </a:bodyPr>
          <a:lstStyle/>
          <a:p>
            <a:pPr algn="just">
              <a:lnSpc>
                <a:spcPct val="150000"/>
              </a:lnSpc>
            </a:pPr>
            <a:r>
              <a:rPr lang="en-US" sz="2800" b="1">
                <a:solidFill>
                  <a:srgbClr val="C00000"/>
                </a:solidFill>
                <a:latin typeface="Tahoma" pitchFamily="34" charset="0"/>
                <a:ea typeface="Tahoma" pitchFamily="34" charset="0"/>
                <a:cs typeface="Tahoma" pitchFamily="34" charset="0"/>
              </a:rPr>
              <a:t>1.</a:t>
            </a:r>
            <a:r>
              <a:rPr lang="en-US" sz="2800" b="1">
                <a:latin typeface="Tahoma" pitchFamily="34" charset="0"/>
                <a:ea typeface="Tahoma" pitchFamily="34" charset="0"/>
                <a:cs typeface="Tahoma" pitchFamily="34" charset="0"/>
              </a:rPr>
              <a:t> </a:t>
            </a:r>
            <a:r>
              <a:rPr lang="en-US" sz="2800" b="0">
                <a:latin typeface="Tahoma" pitchFamily="34" charset="0"/>
                <a:ea typeface="Tahoma" pitchFamily="34" charset="0"/>
                <a:cs typeface="Tahoma" pitchFamily="34" charset="0"/>
              </a:rPr>
              <a:t>Đ</a:t>
            </a:r>
            <a:r>
              <a:rPr lang="vi-VN" sz="2800" b="0">
                <a:latin typeface="Tahoma" pitchFamily="34" charset="0"/>
                <a:ea typeface="Tahoma" pitchFamily="34" charset="0"/>
                <a:cs typeface="Tahoma" pitchFamily="34" charset="0"/>
              </a:rPr>
              <a:t>ă</a:t>
            </a:r>
            <a:r>
              <a:rPr lang="en-US" sz="2800" b="0">
                <a:latin typeface="Tahoma" pitchFamily="34" charset="0"/>
                <a:ea typeface="Tahoma" pitchFamily="34" charset="0"/>
                <a:cs typeface="Tahoma" pitchFamily="34" charset="0"/>
              </a:rPr>
              <a:t>ng nhập vào trang </a:t>
            </a:r>
            <a:r>
              <a:rPr lang="en-US" sz="2800" b="1">
                <a:latin typeface="Tahoma" pitchFamily="34" charset="0"/>
                <a:ea typeface="Tahoma" pitchFamily="34" charset="0"/>
                <a:cs typeface="Tahoma" pitchFamily="34" charset="0"/>
              </a:rPr>
              <a:t>thaycai.net</a:t>
            </a:r>
          </a:p>
          <a:p>
            <a:pPr algn="just">
              <a:lnSpc>
                <a:spcPct val="150000"/>
              </a:lnSpc>
            </a:pPr>
            <a:r>
              <a:rPr lang="en-US" sz="2800" b="1">
                <a:solidFill>
                  <a:srgbClr val="C00000"/>
                </a:solidFill>
                <a:latin typeface="Tahoma" pitchFamily="34" charset="0"/>
                <a:ea typeface="Tahoma" pitchFamily="34" charset="0"/>
                <a:cs typeface="Tahoma" pitchFamily="34" charset="0"/>
              </a:rPr>
              <a:t>2. </a:t>
            </a:r>
            <a:r>
              <a:rPr lang="en-US" sz="2800" b="0">
                <a:latin typeface="Tahoma" pitchFamily="34" charset="0"/>
                <a:ea typeface="Tahoma" pitchFamily="34" charset="0"/>
                <a:cs typeface="Tahoma" pitchFamily="34" charset="0"/>
              </a:rPr>
              <a:t>Nháy chọn </a:t>
            </a:r>
            <a:r>
              <a:rPr lang="en-US" sz="2800" b="1">
                <a:latin typeface="Tahoma" pitchFamily="34" charset="0"/>
                <a:ea typeface="Tahoma" pitchFamily="34" charset="0"/>
                <a:cs typeface="Tahoma" pitchFamily="34" charset="0"/>
              </a:rPr>
              <a:t>Tin học 11</a:t>
            </a: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3.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b="1">
                <a:latin typeface="Tahoma" panose="020B0604030504040204" pitchFamily="34" charset="0"/>
                <a:ea typeface="Tahoma" panose="020B0604030504040204" pitchFamily="34" charset="0"/>
                <a:cs typeface="Tahoma" panose="020B0604030504040204" pitchFamily="34" charset="0"/>
              </a:rPr>
              <a:t>4. Trắc nghiệm tin học 11 - sách Kết nối tri thức</a:t>
            </a:r>
            <a:endParaRPr lang="en-US" sz="2800" b="1">
              <a:latin typeface="Tahoma" panose="020B0604030504040204" pitchFamily="34" charset="0"/>
              <a:ea typeface="Tahoma" panose="020B0604030504040204" pitchFamily="34" charset="0"/>
              <a:cs typeface="Tahoma" panose="020B0604030504040204" pitchFamily="34" charset="0"/>
            </a:endParaRP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4.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latin typeface="Tahoma" panose="020B0604030504040204" pitchFamily="34" charset="0"/>
                <a:ea typeface="Tahoma" panose="020B0604030504040204" pitchFamily="34" charset="0"/>
                <a:cs typeface="Tahoma" panose="020B0604030504040204" pitchFamily="34" charset="0"/>
              </a:rPr>
              <a:t>Trắc nghiệm: </a:t>
            </a:r>
            <a:r>
              <a:rPr lang="vi-VN" sz="2800" b="1">
                <a:latin typeface="Tahoma" panose="020B0604030504040204" pitchFamily="34" charset="0"/>
                <a:ea typeface="Tahoma" panose="020B0604030504040204" pitchFamily="34" charset="0"/>
                <a:cs typeface="Tahoma" panose="020B0604030504040204" pitchFamily="34" charset="0"/>
              </a:rPr>
              <a:t>Bài </a:t>
            </a:r>
            <a:r>
              <a:rPr lang="en-US" sz="2800" b="1">
                <a:latin typeface="Tahoma" panose="020B0604030504040204" pitchFamily="34" charset="0"/>
                <a:ea typeface="Tahoma" panose="020B0604030504040204" pitchFamily="34" charset="0"/>
                <a:cs typeface="Tahoma" panose="020B0604030504040204" pitchFamily="34" charset="0"/>
              </a:rPr>
              <a:t>4</a:t>
            </a:r>
            <a:r>
              <a:rPr lang="vi-VN" sz="2800">
                <a:latin typeface="Tahoma" panose="020B0604030504040204" pitchFamily="34" charset="0"/>
                <a:ea typeface="Tahoma" panose="020B0604030504040204" pitchFamily="34" charset="0"/>
                <a:cs typeface="Tahoma" panose="020B0604030504040204" pitchFamily="34" charset="0"/>
              </a:rPr>
              <a:t>-</a:t>
            </a:r>
            <a:r>
              <a:rPr lang="en-US" sz="2800">
                <a:latin typeface="Tahoma" panose="020B0604030504040204" pitchFamily="34" charset="0"/>
                <a:ea typeface="Tahoma" panose="020B0604030504040204" pitchFamily="34" charset="0"/>
                <a:cs typeface="Tahoma" panose="020B0604030504040204" pitchFamily="34" charset="0"/>
              </a:rPr>
              <a:t>Bên trong máy tính</a:t>
            </a:r>
            <a:endParaRPr lang="en-US" sz="2800" b="1" u="sng">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3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140FB1-C230-D27E-F675-5125A2BC0151}"/>
              </a:ext>
            </a:extLst>
          </p:cNvPr>
          <p:cNvSpPr txBox="1"/>
          <p:nvPr/>
        </p:nvSpPr>
        <p:spPr>
          <a:xfrm>
            <a:off x="3049571" y="391853"/>
            <a:ext cx="6099142" cy="4032001"/>
          </a:xfrm>
          <a:prstGeom prst="rect">
            <a:avLst/>
          </a:prstGeom>
          <a:noFill/>
        </p:spPr>
        <p:txBody>
          <a:bodyPr wrap="square">
            <a:spAutoFit/>
          </a:bodyPr>
          <a:lstStyle/>
          <a:p>
            <a:pPr marR="30480" algn="ctr">
              <a:lnSpc>
                <a:spcPct val="150000"/>
              </a:lnSpc>
              <a:tabLst>
                <a:tab pos="252095" algn="l"/>
              </a:tabLst>
            </a:pPr>
            <a:r>
              <a:rPr lang="en-US" sz="3500" b="1" u="sng">
                <a:solidFill>
                  <a:srgbClr val="00B050"/>
                </a:solidFill>
                <a:effectLst/>
                <a:latin typeface="Cambria" panose="02040503050406030204" pitchFamily="18" charset="0"/>
                <a:ea typeface="Cambria" panose="02040503050406030204" pitchFamily="18" charset="0"/>
              </a:rPr>
              <a:t>Gợi ý trả lời</a:t>
            </a:r>
            <a:r>
              <a:rPr lang="en-US" sz="3500" b="1">
                <a:solidFill>
                  <a:srgbClr val="00B050"/>
                </a:solidFill>
                <a:effectLst/>
                <a:latin typeface="Cambria" panose="02040503050406030204" pitchFamily="18" charset="0"/>
                <a:ea typeface="Cambria" panose="02040503050406030204" pitchFamily="18" charset="0"/>
              </a:rPr>
              <a:t>:</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a) CPU</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b) Đĩa cứng</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c) RAM</a:t>
            </a:r>
            <a:endParaRPr lang="vi-VN" sz="3500">
              <a:effectLst/>
              <a:latin typeface="Cambria" panose="02040503050406030204" pitchFamily="18" charset="0"/>
              <a:ea typeface="Cambria" panose="02040503050406030204" pitchFamily="18" charset="0"/>
            </a:endParaRPr>
          </a:p>
          <a:p>
            <a:pPr marR="30480" algn="just">
              <a:lnSpc>
                <a:spcPct val="150000"/>
              </a:lnSpc>
              <a:tabLst>
                <a:tab pos="252095" algn="l"/>
              </a:tabLst>
            </a:pPr>
            <a:r>
              <a:rPr lang="en-US" sz="3500">
                <a:solidFill>
                  <a:srgbClr val="000000"/>
                </a:solidFill>
                <a:effectLst/>
                <a:latin typeface="Cambria" panose="02040503050406030204" pitchFamily="18" charset="0"/>
                <a:ea typeface="Cambria" panose="02040503050406030204" pitchFamily="18" charset="0"/>
              </a:rPr>
              <a:t>	d) Bảng mạch mở rộng</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687139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5321B7-8382-32E1-44F7-4DC6AA6258FE}"/>
              </a:ext>
            </a:extLst>
          </p:cNvPr>
          <p:cNvSpPr txBox="1"/>
          <p:nvPr/>
        </p:nvSpPr>
        <p:spPr>
          <a:xfrm>
            <a:off x="490193" y="407715"/>
            <a:ext cx="11368725" cy="2429063"/>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Tất cả các thiết bị bên trong thân máy được gắn với một bảng mạch, gọi là bảng mạch chính (mainboard) như trong Hình 4.3.</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0098235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5C9B8-599A-025F-7837-63A1E7155DA1}"/>
              </a:ext>
            </a:extLst>
          </p:cNvPr>
          <p:cNvPicPr>
            <a:picLocks noChangeAspect="1"/>
          </p:cNvPicPr>
          <p:nvPr/>
        </p:nvPicPr>
        <p:blipFill>
          <a:blip r:embed="rId2"/>
          <a:stretch>
            <a:fillRect/>
          </a:stretch>
        </p:blipFill>
        <p:spPr>
          <a:xfrm>
            <a:off x="1772425" y="284330"/>
            <a:ext cx="7965464" cy="6001162"/>
          </a:xfrm>
          <a:prstGeom prst="rect">
            <a:avLst/>
          </a:prstGeom>
        </p:spPr>
      </p:pic>
    </p:spTree>
    <p:extLst>
      <p:ext uri="{BB962C8B-B14F-4D97-AF65-F5344CB8AC3E}">
        <p14:creationId xmlns:p14="http://schemas.microsoft.com/office/powerpoint/2010/main" val="29149286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5731C-2EC4-896D-B8D5-D42BD04F3C0D}"/>
              </a:ext>
            </a:extLst>
          </p:cNvPr>
          <p:cNvSpPr txBox="1"/>
          <p:nvPr/>
        </p:nvSpPr>
        <p:spPr>
          <a:xfrm>
            <a:off x="490193" y="411492"/>
            <a:ext cx="11246177" cy="3224088"/>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a) Bộ xử lí trung tâm</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Bộ xử lí trung tâm (Central Processing Unit - CPU) còn được gọi là bộ xử lí là thành phần quan trọng nhất của máy tính. CPU được cấu tạo từ hai bộ phận chính:	</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602231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5731C-2EC4-896D-B8D5-D42BD04F3C0D}"/>
              </a:ext>
            </a:extLst>
          </p:cNvPr>
          <p:cNvSpPr txBox="1"/>
          <p:nvPr/>
        </p:nvSpPr>
        <p:spPr>
          <a:xfrm>
            <a:off x="490193" y="411492"/>
            <a:ext cx="11246177" cy="4839915"/>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Cambria" panose="02040503050406030204" pitchFamily="18" charset="0"/>
                <a:cs typeface="Times New Roman" panose="02020603050405020304" pitchFamily="18" charset="0"/>
              </a:rPr>
              <a:t>a) Bộ xử lí trung tâm</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Bộ số học và lôgic (Arithmetic &amp; Lôgic Unit - ALU): thực hiện tất cả các phép tính số học và lôgic trong máy tính.</a:t>
            </a:r>
            <a:endParaRPr lang="vi-VN" sz="3500">
              <a:effectLst/>
              <a:latin typeface="Cambria" panose="02040503050406030204" pitchFamily="18" charset="0"/>
              <a:ea typeface="Cambria" panose="02040503050406030204" pitchFamily="18" charset="0"/>
            </a:endParaRPr>
          </a:p>
          <a:p>
            <a:pPr algn="just">
              <a:lnSpc>
                <a:spcPct val="150000"/>
              </a:lnSpc>
              <a:tabLst>
                <a:tab pos="252095" algn="l"/>
              </a:tabLst>
            </a:pPr>
            <a:r>
              <a:rPr lang="nl-NL" sz="3500">
                <a:effectLst/>
                <a:latin typeface="Cambria" panose="02040503050406030204" pitchFamily="18" charset="0"/>
                <a:ea typeface="Cambria" panose="02040503050406030204" pitchFamily="18" charset="0"/>
                <a:cs typeface="Times New Roman" panose="02020603050405020304" pitchFamily="18" charset="0"/>
              </a:rPr>
              <a:t>	- Bộ điều khiển (Control Unit - CU): phối hợp đồng bộ các thiết bị của máy tính, đảm bảo máy tính thực hiện đúng chương trình.</a:t>
            </a:r>
            <a:endParaRPr lang="vi-VN" sz="35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86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1990</Words>
  <Application>Microsoft Office PowerPoint</Application>
  <PresentationFormat>Widescreen</PresentationFormat>
  <Paragraphs>107</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25</cp:revision>
  <dcterms:created xsi:type="dcterms:W3CDTF">2023-08-29T07:01:28Z</dcterms:created>
  <dcterms:modified xsi:type="dcterms:W3CDTF">2024-10-22T10:45:35Z</dcterms:modified>
</cp:coreProperties>
</file>