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embeddedFontLst>
    <p:embeddedFont>
      <p:font typeface="Cambria" panose="02040503050406030204" pitchFamily="18" charset="0"/>
      <p:regular r:id="rId44"/>
      <p:bold r:id="rId45"/>
      <p:italic r:id="rId46"/>
      <p:boldItalic r:id="rId47"/>
    </p:embeddedFont>
    <p:embeddedFont>
      <p:font typeface="Roboto" panose="02000000000000000000" pitchFamily="2" charset="0"/>
      <p:regular r:id="rId48"/>
      <p:bold r:id="rId49"/>
      <p:italic r:id="rId50"/>
      <p:boldItalic r:id="rId51"/>
    </p:embeddedFont>
    <p:embeddedFont>
      <p:font typeface="Tahoma" panose="020B0604030504040204" pitchFamily="34" charset="0"/>
      <p:regular r:id="rId52"/>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iUYTQeHeL1m+7VNzDAQwc8VLStG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Google Shape;1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 name="Google Shape;1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 name="Google Shape;2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 name="Google Shape;3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 name="Google Shape;3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4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4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 name="Google Shape;43;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 name="Google Shape;48;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 name="Google Shape;5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and Content" type="obj">
  <p:cSld name="OBJECT">
    <p:spTree>
      <p:nvGrpSpPr>
        <p:cNvPr id="1" name="Shape 8"/>
        <p:cNvGrpSpPr/>
        <p:nvPr/>
      </p:nvGrpSpPr>
      <p:grpSpPr>
        <a:xfrm>
          <a:off x="0" y="0"/>
          <a:ext cx="0" cy="0"/>
          <a:chOff x="0" y="0"/>
          <a:chExt cx="0" cy="0"/>
        </a:xfrm>
      </p:grpSpPr>
      <p:sp>
        <p:nvSpPr>
          <p:cNvPr id="9" name="Google Shape;9;p45"/>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45"/>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4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vi-VN"/>
              <a:t>‹#›</a:t>
            </a:fld>
            <a:endParaRPr/>
          </a:p>
        </p:txBody>
      </p:sp>
      <p:sp>
        <p:nvSpPr>
          <p:cNvPr id="12" name="Google Shape;12;p4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
        <p:cNvGrpSpPr/>
        <p:nvPr/>
      </p:nvGrpSpPr>
      <p:grpSpPr>
        <a:xfrm>
          <a:off x="0" y="0"/>
          <a:ext cx="0" cy="0"/>
          <a:chOff x="0" y="0"/>
          <a:chExt cx="0" cy="0"/>
        </a:xfrm>
      </p:grpSpPr>
      <p:pic>
        <p:nvPicPr>
          <p:cNvPr id="21" name="Google Shape;21;p1"/>
          <p:cNvPicPr preferRelativeResize="0"/>
          <p:nvPr/>
        </p:nvPicPr>
        <p:blipFill rotWithShape="1">
          <a:blip r:embed="rId3">
            <a:alphaModFix/>
          </a:blip>
          <a:srcRect/>
          <a:stretch/>
        </p:blipFill>
        <p:spPr>
          <a:xfrm>
            <a:off x="1" y="308171"/>
            <a:ext cx="12192000" cy="1593824"/>
          </a:xfrm>
          <a:prstGeom prst="rect">
            <a:avLst/>
          </a:prstGeom>
          <a:noFill/>
          <a:ln>
            <a:noFill/>
          </a:ln>
        </p:spPr>
      </p:pic>
      <p:pic>
        <p:nvPicPr>
          <p:cNvPr id="22" name="Google Shape;22;p1"/>
          <p:cNvPicPr preferRelativeResize="0"/>
          <p:nvPr/>
        </p:nvPicPr>
        <p:blipFill rotWithShape="1">
          <a:blip r:embed="rId4">
            <a:alphaModFix/>
          </a:blip>
          <a:srcRect/>
          <a:stretch/>
        </p:blipFill>
        <p:spPr>
          <a:xfrm>
            <a:off x="0" y="1899957"/>
            <a:ext cx="12192000" cy="1277947"/>
          </a:xfrm>
          <a:prstGeom prst="rect">
            <a:avLst/>
          </a:prstGeom>
          <a:noFill/>
          <a:ln>
            <a:noFill/>
          </a:ln>
        </p:spPr>
      </p:pic>
      <p:pic>
        <p:nvPicPr>
          <p:cNvPr id="23" name="Google Shape;23;p1"/>
          <p:cNvPicPr preferRelativeResize="0"/>
          <p:nvPr/>
        </p:nvPicPr>
        <p:blipFill rotWithShape="1">
          <a:blip r:embed="rId5">
            <a:alphaModFix/>
          </a:blip>
          <a:srcRect/>
          <a:stretch/>
        </p:blipFill>
        <p:spPr>
          <a:xfrm>
            <a:off x="4431926" y="3389810"/>
            <a:ext cx="3328147" cy="2743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822"/>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0"/>
          <p:cNvSpPr txBox="1"/>
          <p:nvPr/>
        </p:nvSpPr>
        <p:spPr>
          <a:xfrm>
            <a:off x="467140" y="-37145"/>
            <a:ext cx="11211338" cy="404489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3500" b="1" i="0" u="none" strike="noStrike" cap="none">
                <a:solidFill>
                  <a:srgbClr val="00B0F0"/>
                </a:solidFill>
                <a:latin typeface="Cambria"/>
                <a:ea typeface="Cambria"/>
                <a:cs typeface="Cambria"/>
                <a:sym typeface="Cambria"/>
              </a:rPr>
              <a:t>b) Hệ điều hành LINUX và các phiên bản</a:t>
            </a:r>
            <a:endParaRPr sz="35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vi-VN" sz="3500" b="0" i="0" u="none" strike="noStrike" cap="none">
                <a:solidFill>
                  <a:schemeClr val="dk1"/>
                </a:solidFill>
                <a:latin typeface="Cambria"/>
                <a:ea typeface="Cambria"/>
                <a:cs typeface="Cambria"/>
                <a:sym typeface="Cambria"/>
              </a:rPr>
              <a:t>- Các biến thể khác nhau ra đời từ LINUX như RedHat (viết năm 1994 và phát triển rộng rãi năm 1999), Suse (1996), Ubuntu (2004), thậm chí hệ điều hành Android của điện thoại di động cũng được xây dựng trên lõi của LINUX.</a:t>
            </a:r>
            <a:endParaRPr sz="35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1"/>
          <p:cNvSpPr/>
          <p:nvPr/>
        </p:nvSpPr>
        <p:spPr>
          <a:xfrm>
            <a:off x="516835" y="337927"/>
            <a:ext cx="11141765" cy="5738407"/>
          </a:xfrm>
          <a:prstGeom prst="roundRect">
            <a:avLst>
              <a:gd name="adj" fmla="val 3621"/>
            </a:avLst>
          </a:prstGeom>
          <a:solidFill>
            <a:srgbClr val="FBE4D4"/>
          </a:solidFill>
          <a:ln w="28575" cap="flat" cmpd="sng">
            <a:solidFill>
              <a:srgbClr val="BF9000"/>
            </a:solidFill>
            <a:prstDash val="dash"/>
            <a:miter lim="800000"/>
            <a:headEnd type="none" w="sm" len="sm"/>
            <a:tailEnd type="none" w="sm" len="sm"/>
          </a:ln>
        </p:spPr>
        <p:txBody>
          <a:bodyPr spcFirstLastPara="1" wrap="square" lIns="91425" tIns="0" rIns="91425" bIns="180000" anchor="t" anchorCtr="0">
            <a:noAutofit/>
          </a:bodyPr>
          <a:lstStyle/>
          <a:p>
            <a:pPr marL="0" marR="0" lvl="0" indent="0" algn="just" rtl="0">
              <a:lnSpc>
                <a:spcPct val="150000"/>
              </a:lnSpc>
              <a:spcBef>
                <a:spcPts val="0"/>
              </a:spcBef>
              <a:spcAft>
                <a:spcPts val="0"/>
              </a:spcAft>
              <a:buNone/>
            </a:pPr>
            <a:r>
              <a:rPr lang="vi-VN" sz="3500" b="0" i="0" u="none" strike="noStrike" cap="none">
                <a:solidFill>
                  <a:srgbClr val="0070C0"/>
                </a:solidFill>
                <a:latin typeface="Calibri"/>
                <a:ea typeface="Calibri"/>
                <a:cs typeface="Calibri"/>
                <a:sym typeface="Calibri"/>
              </a:rPr>
              <a:t>Các hệ điều hành máy tính cá nhân phát triển theo hướng ngày càng dễ sử dụng, thể hiện ở các điểm sau:</a:t>
            </a:r>
            <a:endParaRPr sz="3500" b="0" i="0" u="none" strike="noStrike" cap="none">
              <a:solidFill>
                <a:schemeClr val="lt1"/>
              </a:solidFill>
              <a:latin typeface="Calibri"/>
              <a:ea typeface="Calibri"/>
              <a:cs typeface="Calibri"/>
              <a:sym typeface="Calibri"/>
            </a:endParaRPr>
          </a:p>
          <a:p>
            <a:pPr marL="342900" marR="0" lvl="0" indent="-342900" algn="just" rtl="0">
              <a:lnSpc>
                <a:spcPct val="150000"/>
              </a:lnSpc>
              <a:spcBef>
                <a:spcPts val="0"/>
              </a:spcBef>
              <a:spcAft>
                <a:spcPts val="0"/>
              </a:spcAft>
              <a:buClr>
                <a:srgbClr val="0070C0"/>
              </a:buClr>
              <a:buSzPts val="3500"/>
              <a:buFont typeface="Noto Sans Symbols"/>
              <a:buChar char="∙"/>
            </a:pPr>
            <a:r>
              <a:rPr lang="vi-VN" sz="3500" b="0" i="0" u="none" strike="noStrike" cap="none">
                <a:solidFill>
                  <a:srgbClr val="0070C0"/>
                </a:solidFill>
                <a:latin typeface="Calibri"/>
                <a:ea typeface="Calibri"/>
                <a:cs typeface="Calibri"/>
                <a:sym typeface="Calibri"/>
              </a:rPr>
              <a:t>Giao diện thân thiện, từ giao diện dòng lệnh chuyển sang giao diện đồ hoạ và tích hợp với nhận dạng tiếng nói.</a:t>
            </a:r>
            <a:endParaRPr sz="3500" b="0" i="0" u="none" strike="noStrike" cap="none">
              <a:solidFill>
                <a:schemeClr val="lt1"/>
              </a:solidFill>
              <a:latin typeface="Calibri"/>
              <a:ea typeface="Calibri"/>
              <a:cs typeface="Calibri"/>
              <a:sym typeface="Calibri"/>
            </a:endParaRPr>
          </a:p>
          <a:p>
            <a:pPr marL="342900" marR="0" lvl="0" indent="-342900" algn="just" rtl="0">
              <a:lnSpc>
                <a:spcPct val="150000"/>
              </a:lnSpc>
              <a:spcBef>
                <a:spcPts val="0"/>
              </a:spcBef>
              <a:spcAft>
                <a:spcPts val="0"/>
              </a:spcAft>
              <a:buClr>
                <a:srgbClr val="0070C0"/>
              </a:buClr>
              <a:buSzPts val="3500"/>
              <a:buFont typeface="Noto Sans Symbols"/>
              <a:buChar char="∙"/>
            </a:pPr>
            <a:r>
              <a:rPr lang="vi-VN" sz="3500" b="0" i="0" u="none" strike="noStrike" cap="none">
                <a:solidFill>
                  <a:srgbClr val="0070C0"/>
                </a:solidFill>
                <a:latin typeface="Calibri"/>
                <a:ea typeface="Calibri"/>
                <a:cs typeface="Calibri"/>
                <a:sym typeface="Calibri"/>
              </a:rPr>
              <a:t>Khả năng nhận biết các thiết bị ngoại vi với cơ chế plug &amp; play giúp người sử dụng không cần quan tâm tới trình điều khiển của thiết bị mgoại vi.</a:t>
            </a:r>
            <a:endParaRPr sz="35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2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p:nvPr/>
        </p:nvSpPr>
        <p:spPr>
          <a:xfrm>
            <a:off x="516835" y="805065"/>
            <a:ext cx="11141765" cy="4164498"/>
          </a:xfrm>
          <a:prstGeom prst="roundRect">
            <a:avLst>
              <a:gd name="adj" fmla="val 3621"/>
            </a:avLst>
          </a:prstGeom>
          <a:solidFill>
            <a:srgbClr val="FBE4D4"/>
          </a:solidFill>
          <a:ln w="28575" cap="flat" cmpd="sng">
            <a:solidFill>
              <a:srgbClr val="BF9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3500" b="0" i="0" u="none" strike="noStrike" cap="none">
                <a:solidFill>
                  <a:srgbClr val="0070C0"/>
                </a:solidFill>
                <a:latin typeface="Calibri"/>
                <a:ea typeface="Calibri"/>
                <a:cs typeface="Calibri"/>
                <a:sym typeface="Calibri"/>
              </a:rPr>
              <a:t>Các hệ điều hành thông dụng nhất trên máy tính cá nhân là MacOS trên dòng máy MAC và Windows trên dòng máy PC. Đặc biệt Linux và các biến thể của nó như RedHad, Suse hay Ubuntu là hệ điều hành nguồn mở, mang đến cho người dùng các hệ điều hành mạnh mẽ, tin cậy và chi phí thấp.</a:t>
            </a:r>
            <a:endParaRPr sz="35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2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p:nvPr/>
        </p:nvSpPr>
        <p:spPr>
          <a:xfrm>
            <a:off x="1784495" y="1608106"/>
            <a:ext cx="9376842" cy="1519620"/>
          </a:xfrm>
          <a:prstGeom prst="rect">
            <a:avLst/>
          </a:prstGeom>
          <a:solidFill>
            <a:srgbClr val="C4E0B2"/>
          </a:solidFill>
          <a:ln>
            <a:noFill/>
          </a:ln>
        </p:spPr>
        <p:txBody>
          <a:bodyPr spcFirstLastPara="1" wrap="square" lIns="91425" tIns="0" rIns="91425" bIns="180000" anchor="t" anchorCtr="0">
            <a:spAutoFit/>
          </a:bodyPr>
          <a:lstStyle/>
          <a:p>
            <a:pPr marL="0" marR="30480" lvl="0" indent="0" algn="just" rtl="0">
              <a:lnSpc>
                <a:spcPct val="150000"/>
              </a:lnSpc>
              <a:spcBef>
                <a:spcPts val="0"/>
              </a:spcBef>
              <a:spcAft>
                <a:spcPts val="0"/>
              </a:spcAft>
              <a:buNone/>
            </a:pPr>
            <a:r>
              <a:rPr lang="vi-VN" sz="3000" b="1" i="0" u="none" strike="noStrike" cap="none">
                <a:solidFill>
                  <a:srgbClr val="00B050"/>
                </a:solidFill>
                <a:latin typeface="Cambria"/>
                <a:ea typeface="Cambria"/>
                <a:cs typeface="Cambria"/>
                <a:sym typeface="Cambria"/>
              </a:rPr>
              <a:t>Câu hỏi 1 (trang 8):</a:t>
            </a:r>
            <a:r>
              <a:rPr lang="vi-VN" sz="3000" b="0" i="0" u="none" strike="noStrike" cap="none">
                <a:solidFill>
                  <a:srgbClr val="00B050"/>
                </a:solidFill>
                <a:latin typeface="Cambria"/>
                <a:ea typeface="Cambria"/>
                <a:cs typeface="Cambria"/>
                <a:sym typeface="Cambria"/>
              </a:rPr>
              <a:t> </a:t>
            </a:r>
            <a:r>
              <a:rPr lang="vi-VN" sz="3000" b="0" i="0" u="none" strike="noStrike" cap="none">
                <a:solidFill>
                  <a:srgbClr val="000000"/>
                </a:solidFill>
                <a:latin typeface="Cambria"/>
                <a:ea typeface="Cambria"/>
                <a:cs typeface="Cambria"/>
                <a:sym typeface="Cambria"/>
              </a:rPr>
              <a:t>Nêu các nhóm chức năng chính của hệ điều hành.</a:t>
            </a:r>
            <a:endParaRPr sz="3000" b="0" i="0" u="none" strike="noStrike" cap="none">
              <a:solidFill>
                <a:schemeClr val="dk1"/>
              </a:solidFill>
              <a:latin typeface="Times New Roman"/>
              <a:ea typeface="Times New Roman"/>
              <a:cs typeface="Times New Roman"/>
              <a:sym typeface="Times New Roman"/>
            </a:endParaRPr>
          </a:p>
        </p:txBody>
      </p:sp>
      <p:pic>
        <p:nvPicPr>
          <p:cNvPr id="88" name="Google Shape;88;p13"/>
          <p:cNvPicPr preferRelativeResize="0"/>
          <p:nvPr/>
        </p:nvPicPr>
        <p:blipFill rotWithShape="1">
          <a:blip r:embed="rId3">
            <a:alphaModFix/>
          </a:blip>
          <a:srcRect/>
          <a:stretch/>
        </p:blipFill>
        <p:spPr>
          <a:xfrm>
            <a:off x="215088" y="221817"/>
            <a:ext cx="1522272" cy="14766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 calcmode="lin" valueType="num">
                                      <p:cBhvr additive="base">
                                        <p:cTn id="12" dur="500"/>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p:nvPr/>
        </p:nvSpPr>
        <p:spPr>
          <a:xfrm>
            <a:off x="447262" y="111758"/>
            <a:ext cx="11509512" cy="6137449"/>
          </a:xfrm>
          <a:prstGeom prst="rect">
            <a:avLst/>
          </a:prstGeom>
          <a:noFill/>
          <a:ln>
            <a:noFill/>
          </a:ln>
        </p:spPr>
        <p:txBody>
          <a:bodyPr spcFirstLastPara="1" wrap="square" lIns="91425" tIns="45700" rIns="91425" bIns="45700" anchor="t" anchorCtr="0">
            <a:spAutoFit/>
          </a:bodyPr>
          <a:lstStyle/>
          <a:p>
            <a:pPr marL="30480" marR="30480" lvl="0" indent="0" algn="ctr" rtl="0">
              <a:lnSpc>
                <a:spcPct val="120000"/>
              </a:lnSpc>
              <a:spcBef>
                <a:spcPts val="0"/>
              </a:spcBef>
              <a:spcAft>
                <a:spcPts val="0"/>
              </a:spcAft>
              <a:buNone/>
            </a:pPr>
            <a:r>
              <a:rPr lang="vi-VN" sz="3000" b="1" i="0" u="sng" strike="noStrike" cap="none">
                <a:solidFill>
                  <a:srgbClr val="00B050"/>
                </a:solidFill>
                <a:latin typeface="Cambria"/>
                <a:ea typeface="Cambria"/>
                <a:cs typeface="Cambria"/>
                <a:sym typeface="Cambria"/>
              </a:rPr>
              <a:t>Gợi ý trả lời</a:t>
            </a:r>
            <a:r>
              <a:rPr lang="vi-VN" sz="3000" b="1" i="0" u="none" strike="noStrike" cap="none">
                <a:solidFill>
                  <a:srgbClr val="00B050"/>
                </a:solidFill>
                <a:latin typeface="Cambria"/>
                <a:ea typeface="Cambria"/>
                <a:cs typeface="Cambria"/>
                <a:sym typeface="Cambria"/>
              </a:rPr>
              <a:t>:</a:t>
            </a:r>
            <a:endParaRPr sz="3000" b="0" i="0" u="none" strike="noStrike" cap="none">
              <a:solidFill>
                <a:schemeClr val="dk1"/>
              </a:solidFill>
              <a:latin typeface="Times New Roman"/>
              <a:ea typeface="Times New Roman"/>
              <a:cs typeface="Times New Roman"/>
              <a:sym typeface="Times New Roman"/>
            </a:endParaRPr>
          </a:p>
          <a:p>
            <a:pPr marL="0" marR="30480" lvl="0" indent="0" algn="just" rtl="0">
              <a:lnSpc>
                <a:spcPct val="120000"/>
              </a:lnSpc>
              <a:spcBef>
                <a:spcPts val="0"/>
              </a:spcBef>
              <a:spcAft>
                <a:spcPts val="0"/>
              </a:spcAft>
              <a:buNone/>
            </a:pPr>
            <a:r>
              <a:rPr lang="vi-VN" sz="3000" b="0" i="0" u="none" strike="noStrike" cap="none">
                <a:solidFill>
                  <a:srgbClr val="000000"/>
                </a:solidFill>
                <a:latin typeface="Cambria"/>
                <a:ea typeface="Cambria"/>
                <a:cs typeface="Cambria"/>
                <a:sym typeface="Cambria"/>
              </a:rPr>
              <a:t>Hệ điều hành của các loại máy tính nói chung có năm nhóm chức năng chính sau:</a:t>
            </a:r>
            <a:endParaRPr sz="3000" b="0" i="0" u="none" strike="noStrike" cap="none">
              <a:solidFill>
                <a:schemeClr val="dk1"/>
              </a:solidFill>
              <a:latin typeface="Times New Roman"/>
              <a:ea typeface="Times New Roman"/>
              <a:cs typeface="Times New Roman"/>
              <a:sym typeface="Times New Roman"/>
            </a:endParaRPr>
          </a:p>
          <a:p>
            <a:pPr marL="0" marR="30480" lvl="0" indent="0" algn="just" rtl="0">
              <a:lnSpc>
                <a:spcPct val="120000"/>
              </a:lnSpc>
              <a:spcBef>
                <a:spcPts val="0"/>
              </a:spcBef>
              <a:spcAft>
                <a:spcPts val="0"/>
              </a:spcAft>
              <a:buNone/>
            </a:pPr>
            <a:r>
              <a:rPr lang="vi-VN" sz="3000" b="0" i="0" u="none" strike="noStrike" cap="none">
                <a:solidFill>
                  <a:srgbClr val="000000"/>
                </a:solidFill>
                <a:latin typeface="Cambria"/>
                <a:ea typeface="Cambria"/>
                <a:cs typeface="Cambria"/>
                <a:sym typeface="Cambria"/>
              </a:rPr>
              <a:t>	- Quản lí thiết bị (CPU, bộ nhớ hay thiết bị ngoại vi).</a:t>
            </a:r>
            <a:endParaRPr sz="3000" b="0" i="0" u="none" strike="noStrike" cap="none">
              <a:solidFill>
                <a:schemeClr val="dk1"/>
              </a:solidFill>
              <a:latin typeface="Times New Roman"/>
              <a:ea typeface="Times New Roman"/>
              <a:cs typeface="Times New Roman"/>
              <a:sym typeface="Times New Roman"/>
            </a:endParaRPr>
          </a:p>
          <a:p>
            <a:pPr marL="0" marR="30480" lvl="0" indent="0" algn="just" rtl="0">
              <a:lnSpc>
                <a:spcPct val="120000"/>
              </a:lnSpc>
              <a:spcBef>
                <a:spcPts val="0"/>
              </a:spcBef>
              <a:spcAft>
                <a:spcPts val="0"/>
              </a:spcAft>
              <a:buNone/>
            </a:pPr>
            <a:r>
              <a:rPr lang="vi-VN" sz="3000" b="0" i="0" u="none" strike="noStrike" cap="none">
                <a:solidFill>
                  <a:srgbClr val="000000"/>
                </a:solidFill>
                <a:latin typeface="Cambria"/>
                <a:ea typeface="Cambria"/>
                <a:cs typeface="Cambria"/>
                <a:sym typeface="Cambria"/>
              </a:rPr>
              <a:t>	- Quản lí việc lưu trữ dữ liệu (quản lí tệp và thư mục).</a:t>
            </a:r>
            <a:endParaRPr sz="3000" b="0" i="0" u="none" strike="noStrike" cap="none">
              <a:solidFill>
                <a:schemeClr val="dk1"/>
              </a:solidFill>
              <a:latin typeface="Times New Roman"/>
              <a:ea typeface="Times New Roman"/>
              <a:cs typeface="Times New Roman"/>
              <a:sym typeface="Times New Roman"/>
            </a:endParaRPr>
          </a:p>
          <a:p>
            <a:pPr marL="0" marR="30480" lvl="0" indent="0" algn="just" rtl="0">
              <a:lnSpc>
                <a:spcPct val="120000"/>
              </a:lnSpc>
              <a:spcBef>
                <a:spcPts val="0"/>
              </a:spcBef>
              <a:spcAft>
                <a:spcPts val="0"/>
              </a:spcAft>
              <a:buNone/>
            </a:pPr>
            <a:r>
              <a:rPr lang="vi-VN" sz="3000" b="0" i="0" u="none" strike="noStrike" cap="none">
                <a:solidFill>
                  <a:srgbClr val="000000"/>
                </a:solidFill>
                <a:latin typeface="Cambria"/>
                <a:ea typeface="Cambria"/>
                <a:cs typeface="Cambria"/>
                <a:sym typeface="Cambria"/>
              </a:rPr>
              <a:t>	- Tổ chức thực hiện các chương trình, điều phối tài nguyên cho các tiến trình xử lí trên máy tính. Nói cách khác, hệ điều hành là môi trường để chạy các ứng dụng.</a:t>
            </a:r>
            <a:endParaRPr sz="3000" b="0" i="0" u="none" strike="noStrike" cap="none">
              <a:solidFill>
                <a:schemeClr val="dk1"/>
              </a:solidFill>
              <a:latin typeface="Times New Roman"/>
              <a:ea typeface="Times New Roman"/>
              <a:cs typeface="Times New Roman"/>
              <a:sym typeface="Times New Roman"/>
            </a:endParaRPr>
          </a:p>
          <a:p>
            <a:pPr marL="0" marR="30480" lvl="0" indent="0" algn="just" rtl="0">
              <a:lnSpc>
                <a:spcPct val="120000"/>
              </a:lnSpc>
              <a:spcBef>
                <a:spcPts val="0"/>
              </a:spcBef>
              <a:spcAft>
                <a:spcPts val="0"/>
              </a:spcAft>
              <a:buNone/>
            </a:pPr>
            <a:r>
              <a:rPr lang="vi-VN" sz="3000" b="0" i="0" u="none" strike="noStrike" cap="none">
                <a:solidFill>
                  <a:srgbClr val="000000"/>
                </a:solidFill>
                <a:latin typeface="Cambria"/>
                <a:ea typeface="Cambria"/>
                <a:cs typeface="Cambria"/>
                <a:sym typeface="Cambria"/>
              </a:rPr>
              <a:t>	- Cung cấp môi trường giao tiếp với người sử dụng.</a:t>
            </a:r>
            <a:endParaRPr sz="3000" b="0" i="0" u="none" strike="noStrike" cap="none">
              <a:solidFill>
                <a:schemeClr val="dk1"/>
              </a:solidFill>
              <a:latin typeface="Times New Roman"/>
              <a:ea typeface="Times New Roman"/>
              <a:cs typeface="Times New Roman"/>
              <a:sym typeface="Times New Roman"/>
            </a:endParaRPr>
          </a:p>
          <a:p>
            <a:pPr marL="0" marR="30480" lvl="0" indent="0" algn="just" rtl="0">
              <a:lnSpc>
                <a:spcPct val="120000"/>
              </a:lnSpc>
              <a:spcBef>
                <a:spcPts val="0"/>
              </a:spcBef>
              <a:spcAft>
                <a:spcPts val="0"/>
              </a:spcAft>
              <a:buNone/>
            </a:pPr>
            <a:r>
              <a:rPr lang="vi-VN" sz="3000" b="0" i="0" u="none" strike="noStrike" cap="none">
                <a:solidFill>
                  <a:srgbClr val="000000"/>
                </a:solidFill>
                <a:latin typeface="Cambria"/>
                <a:ea typeface="Cambria"/>
                <a:cs typeface="Cambria"/>
                <a:sym typeface="Cambria"/>
              </a:rPr>
              <a:t>	- Cung cấp một số tiện ích nâng cao hiệu quả sử dụng máy tính như định dạng đĩa, nén tệp, kiểm tra lỗi đĩa cứng, cấu hình kết nối mạng,…</a:t>
            </a:r>
            <a:endParaRPr sz="3000" b="0" i="0" u="none" strike="noStrike" cap="none">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 calcmode="lin" valueType="num">
                                      <p:cBhvr additive="base">
                                        <p:cTn id="7" dur="500"/>
                                        <p:tgtEl>
                                          <p:spTgt spid="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3">
                                            <p:txEl>
                                              <p:pRg st="1" end="1"/>
                                            </p:txEl>
                                          </p:spTgt>
                                        </p:tgtEl>
                                        <p:attrNameLst>
                                          <p:attrName>style.visibility</p:attrName>
                                        </p:attrNameLst>
                                      </p:cBhvr>
                                      <p:to>
                                        <p:strVal val="visible"/>
                                      </p:to>
                                    </p:set>
                                    <p:anim calcmode="lin" valueType="num">
                                      <p:cBhvr additive="base">
                                        <p:cTn id="12" dur="500"/>
                                        <p:tgtEl>
                                          <p:spTgt spid="9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3">
                                            <p:txEl>
                                              <p:pRg st="2" end="2"/>
                                            </p:txEl>
                                          </p:spTgt>
                                        </p:tgtEl>
                                        <p:attrNameLst>
                                          <p:attrName>style.visibility</p:attrName>
                                        </p:attrNameLst>
                                      </p:cBhvr>
                                      <p:to>
                                        <p:strVal val="visible"/>
                                      </p:to>
                                    </p:set>
                                    <p:anim calcmode="lin" valueType="num">
                                      <p:cBhvr additive="base">
                                        <p:cTn id="17" dur="500"/>
                                        <p:tgtEl>
                                          <p:spTgt spid="9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3">
                                            <p:txEl>
                                              <p:pRg st="3" end="3"/>
                                            </p:txEl>
                                          </p:spTgt>
                                        </p:tgtEl>
                                        <p:attrNameLst>
                                          <p:attrName>style.visibility</p:attrName>
                                        </p:attrNameLst>
                                      </p:cBhvr>
                                      <p:to>
                                        <p:strVal val="visible"/>
                                      </p:to>
                                    </p:set>
                                    <p:anim calcmode="lin" valueType="num">
                                      <p:cBhvr additive="base">
                                        <p:cTn id="22" dur="500"/>
                                        <p:tgtEl>
                                          <p:spTgt spid="9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3">
                                            <p:txEl>
                                              <p:pRg st="4" end="4"/>
                                            </p:txEl>
                                          </p:spTgt>
                                        </p:tgtEl>
                                        <p:attrNameLst>
                                          <p:attrName>style.visibility</p:attrName>
                                        </p:attrNameLst>
                                      </p:cBhvr>
                                      <p:to>
                                        <p:strVal val="visible"/>
                                      </p:to>
                                    </p:set>
                                    <p:anim calcmode="lin" valueType="num">
                                      <p:cBhvr additive="base">
                                        <p:cTn id="27" dur="500"/>
                                        <p:tgtEl>
                                          <p:spTgt spid="9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3">
                                            <p:txEl>
                                              <p:pRg st="5" end="5"/>
                                            </p:txEl>
                                          </p:spTgt>
                                        </p:tgtEl>
                                        <p:attrNameLst>
                                          <p:attrName>style.visibility</p:attrName>
                                        </p:attrNameLst>
                                      </p:cBhvr>
                                      <p:to>
                                        <p:strVal val="visible"/>
                                      </p:to>
                                    </p:set>
                                    <p:anim calcmode="lin" valueType="num">
                                      <p:cBhvr additive="base">
                                        <p:cTn id="32" dur="500"/>
                                        <p:tgtEl>
                                          <p:spTgt spid="9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
                                            <p:txEl>
                                              <p:pRg st="6" end="6"/>
                                            </p:txEl>
                                          </p:spTgt>
                                        </p:tgtEl>
                                        <p:attrNameLst>
                                          <p:attrName>style.visibility</p:attrName>
                                        </p:attrNameLst>
                                      </p:cBhvr>
                                      <p:to>
                                        <p:strVal val="visible"/>
                                      </p:to>
                                    </p:set>
                                    <p:anim calcmode="lin" valueType="num">
                                      <p:cBhvr additive="base">
                                        <p:cTn id="37" dur="500"/>
                                        <p:tgtEl>
                                          <p:spTgt spid="9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p:nvPr/>
        </p:nvSpPr>
        <p:spPr>
          <a:xfrm>
            <a:off x="1800519" y="1545108"/>
            <a:ext cx="9886753" cy="1736538"/>
          </a:xfrm>
          <a:prstGeom prst="rect">
            <a:avLst/>
          </a:prstGeom>
          <a:solidFill>
            <a:srgbClr val="C4E0B2"/>
          </a:solidFill>
          <a:ln>
            <a:noFill/>
          </a:ln>
        </p:spPr>
        <p:txBody>
          <a:bodyPr spcFirstLastPara="1" wrap="square" lIns="91425" tIns="0" rIns="91425" bIns="180000" anchor="t" anchorCtr="0">
            <a:spAutoFit/>
          </a:bodyPr>
          <a:lstStyle/>
          <a:p>
            <a:pPr marL="0" marR="30480" lvl="0" indent="0" algn="just" rtl="0">
              <a:lnSpc>
                <a:spcPct val="150000"/>
              </a:lnSpc>
              <a:spcBef>
                <a:spcPts val="0"/>
              </a:spcBef>
              <a:spcAft>
                <a:spcPts val="0"/>
              </a:spcAft>
              <a:buNone/>
            </a:pPr>
            <a:r>
              <a:rPr lang="vi-VN" sz="3500" b="1" i="0" u="none" strike="noStrike" cap="none">
                <a:solidFill>
                  <a:srgbClr val="00B050"/>
                </a:solidFill>
                <a:latin typeface="Cambria"/>
                <a:ea typeface="Cambria"/>
                <a:cs typeface="Cambria"/>
                <a:sym typeface="Cambria"/>
              </a:rPr>
              <a:t>Câu hỏi 2 (trang 8):</a:t>
            </a:r>
            <a:r>
              <a:rPr lang="vi-VN" sz="3500" b="0" i="0" u="none" strike="noStrike" cap="none">
                <a:solidFill>
                  <a:srgbClr val="00B050"/>
                </a:solidFill>
                <a:latin typeface="Cambria"/>
                <a:ea typeface="Cambria"/>
                <a:cs typeface="Cambria"/>
                <a:sym typeface="Cambria"/>
              </a:rPr>
              <a:t> </a:t>
            </a:r>
            <a:r>
              <a:rPr lang="vi-VN" sz="3500" b="0" i="0" u="none" strike="noStrike" cap="none">
                <a:solidFill>
                  <a:srgbClr val="000000"/>
                </a:solidFill>
                <a:latin typeface="Cambria"/>
                <a:ea typeface="Cambria"/>
                <a:cs typeface="Cambria"/>
                <a:sym typeface="Cambria"/>
              </a:rPr>
              <a:t>Nêu các đặc điểm cơ bản của hệ điều hành máy tính cá nhân.</a:t>
            </a:r>
            <a:endParaRPr sz="3500" b="0" i="0" u="none" strike="noStrike" cap="none">
              <a:solidFill>
                <a:schemeClr val="dk1"/>
              </a:solidFill>
              <a:latin typeface="Times New Roman"/>
              <a:ea typeface="Times New Roman"/>
              <a:cs typeface="Times New Roman"/>
              <a:sym typeface="Times New Roman"/>
            </a:endParaRPr>
          </a:p>
        </p:txBody>
      </p:sp>
      <p:pic>
        <p:nvPicPr>
          <p:cNvPr id="99" name="Google Shape;99;p15"/>
          <p:cNvPicPr preferRelativeResize="0"/>
          <p:nvPr/>
        </p:nvPicPr>
        <p:blipFill rotWithShape="1">
          <a:blip r:embed="rId3">
            <a:alphaModFix/>
          </a:blip>
          <a:srcRect/>
          <a:stretch/>
        </p:blipFill>
        <p:spPr>
          <a:xfrm>
            <a:off x="215088" y="221817"/>
            <a:ext cx="1522272" cy="14766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 calcmode="lin" valueType="num">
                                      <p:cBhvr additive="base">
                                        <p:cTn id="12" dur="500"/>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p:nvPr/>
        </p:nvSpPr>
        <p:spPr>
          <a:xfrm>
            <a:off x="477078" y="-32252"/>
            <a:ext cx="11201399" cy="5650329"/>
          </a:xfrm>
          <a:prstGeom prst="rect">
            <a:avLst/>
          </a:prstGeom>
          <a:noFill/>
          <a:ln>
            <a:noFill/>
          </a:ln>
        </p:spPr>
        <p:txBody>
          <a:bodyPr spcFirstLastPara="1" wrap="square" lIns="91425" tIns="45700" rIns="91425" bIns="45700" anchor="t" anchorCtr="0">
            <a:spAutoFit/>
          </a:bodyPr>
          <a:lstStyle/>
          <a:p>
            <a:pPr marL="30480" marR="30480" lvl="0" indent="0" algn="ctr" rtl="0">
              <a:lnSpc>
                <a:spcPct val="150000"/>
              </a:lnSpc>
              <a:spcBef>
                <a:spcPts val="0"/>
              </a:spcBef>
              <a:spcAft>
                <a:spcPts val="0"/>
              </a:spcAft>
              <a:buNone/>
            </a:pPr>
            <a:r>
              <a:rPr lang="vi-VN" sz="3500" b="1" i="0" u="sng" strike="noStrike" cap="none">
                <a:solidFill>
                  <a:srgbClr val="00B050"/>
                </a:solidFill>
                <a:latin typeface="Cambria"/>
                <a:ea typeface="Cambria"/>
                <a:cs typeface="Cambria"/>
                <a:sym typeface="Cambria"/>
              </a:rPr>
              <a:t>Gợi ý trả lời</a:t>
            </a:r>
            <a:r>
              <a:rPr lang="vi-VN" sz="3500" b="1" i="0" u="none" strike="noStrike" cap="none">
                <a:solidFill>
                  <a:srgbClr val="00B050"/>
                </a:solidFill>
                <a:latin typeface="Cambria"/>
                <a:ea typeface="Cambria"/>
                <a:cs typeface="Cambria"/>
                <a:sym typeface="Cambria"/>
              </a:rPr>
              <a:t>:</a:t>
            </a:r>
            <a:endParaRPr sz="3500" b="0" i="0" u="none" strike="noStrike" cap="none">
              <a:solidFill>
                <a:schemeClr val="dk1"/>
              </a:solidFill>
              <a:latin typeface="Times New Roman"/>
              <a:ea typeface="Times New Roman"/>
              <a:cs typeface="Times New Roman"/>
              <a:sym typeface="Times New Roman"/>
            </a:endParaRPr>
          </a:p>
          <a:p>
            <a:pPr marL="0" marR="30480" lvl="0" indent="0" algn="just" rtl="0">
              <a:lnSpc>
                <a:spcPct val="150000"/>
              </a:lnSpc>
              <a:spcBef>
                <a:spcPts val="0"/>
              </a:spcBef>
              <a:spcAft>
                <a:spcPts val="0"/>
              </a:spcAft>
              <a:buNone/>
            </a:pPr>
            <a:r>
              <a:rPr lang="vi-VN" sz="3500" b="0" i="0" u="none" strike="noStrike" cap="none">
                <a:solidFill>
                  <a:srgbClr val="000000"/>
                </a:solidFill>
                <a:latin typeface="Cambria"/>
                <a:ea typeface="Cambria"/>
                <a:cs typeface="Cambria"/>
                <a:sym typeface="Cambria"/>
              </a:rPr>
              <a:t>Các đặc điểm cơ bản của hệ điều hành máy tính cá nhân:</a:t>
            </a:r>
            <a:endParaRPr sz="3500" b="0" i="0" u="none" strike="noStrike" cap="none">
              <a:solidFill>
                <a:schemeClr val="dk1"/>
              </a:solidFill>
              <a:latin typeface="Times New Roman"/>
              <a:ea typeface="Times New Roman"/>
              <a:cs typeface="Times New Roman"/>
              <a:sym typeface="Times New Roman"/>
            </a:endParaRPr>
          </a:p>
          <a:p>
            <a:pPr marL="0" marR="30480" lvl="0" indent="0" algn="just" rtl="0">
              <a:lnSpc>
                <a:spcPct val="150000"/>
              </a:lnSpc>
              <a:spcBef>
                <a:spcPts val="0"/>
              </a:spcBef>
              <a:spcAft>
                <a:spcPts val="0"/>
              </a:spcAft>
              <a:buNone/>
            </a:pPr>
            <a:r>
              <a:rPr lang="vi-VN" sz="3500" b="0" i="0" u="none" strike="noStrike" cap="none">
                <a:solidFill>
                  <a:srgbClr val="000000"/>
                </a:solidFill>
                <a:latin typeface="Cambria"/>
                <a:ea typeface="Cambria"/>
                <a:cs typeface="Cambria"/>
                <a:sym typeface="Cambria"/>
              </a:rPr>
              <a:t>	- Giao diện thân thiện, từ giao diện dòng lệnh chuyển sang giao diện đồ họa và tích hợp với nhận dạng tiếng nói.</a:t>
            </a:r>
            <a:endParaRPr sz="3500" b="0" i="0" u="none" strike="noStrike" cap="none">
              <a:solidFill>
                <a:schemeClr val="dk1"/>
              </a:solidFill>
              <a:latin typeface="Times New Roman"/>
              <a:ea typeface="Times New Roman"/>
              <a:cs typeface="Times New Roman"/>
              <a:sym typeface="Times New Roman"/>
            </a:endParaRPr>
          </a:p>
          <a:p>
            <a:pPr marL="0" marR="30480" lvl="0" indent="0" algn="just" rtl="0">
              <a:lnSpc>
                <a:spcPct val="150000"/>
              </a:lnSpc>
              <a:spcBef>
                <a:spcPts val="0"/>
              </a:spcBef>
              <a:spcAft>
                <a:spcPts val="0"/>
              </a:spcAft>
              <a:buNone/>
            </a:pPr>
            <a:r>
              <a:rPr lang="vi-VN" sz="3500" b="0" i="0" u="none" strike="noStrike" cap="none">
                <a:solidFill>
                  <a:srgbClr val="000000"/>
                </a:solidFill>
                <a:latin typeface="Cambria"/>
                <a:ea typeface="Cambria"/>
                <a:cs typeface="Cambria"/>
                <a:sym typeface="Cambria"/>
              </a:rPr>
              <a:t>	- Khả năng nhận biết các thiết bị ngoại vi với cơ chế plug &amp; play giúp người sử dụng không cần quan tâm tới trình điều khiển của thiết bị ngoại vi.</a:t>
            </a:r>
            <a:endParaRPr sz="3500" b="0" i="0" u="none" strike="noStrike" cap="none">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 calcmode="lin" valueType="num">
                                      <p:cBhvr additive="base">
                                        <p:cTn id="7" dur="500"/>
                                        <p:tgtEl>
                                          <p:spTgt spid="10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4">
                                            <p:txEl>
                                              <p:pRg st="1" end="1"/>
                                            </p:txEl>
                                          </p:spTgt>
                                        </p:tgtEl>
                                        <p:attrNameLst>
                                          <p:attrName>style.visibility</p:attrName>
                                        </p:attrNameLst>
                                      </p:cBhvr>
                                      <p:to>
                                        <p:strVal val="visible"/>
                                      </p:to>
                                    </p:set>
                                    <p:anim calcmode="lin" valueType="num">
                                      <p:cBhvr additive="base">
                                        <p:cTn id="12" dur="500"/>
                                        <p:tgtEl>
                                          <p:spTgt spid="10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4">
                                            <p:txEl>
                                              <p:pRg st="2" end="2"/>
                                            </p:txEl>
                                          </p:spTgt>
                                        </p:tgtEl>
                                        <p:attrNameLst>
                                          <p:attrName>style.visibility</p:attrName>
                                        </p:attrNameLst>
                                      </p:cBhvr>
                                      <p:to>
                                        <p:strVal val="visible"/>
                                      </p:to>
                                    </p:set>
                                    <p:anim calcmode="lin" valueType="num">
                                      <p:cBhvr additive="base">
                                        <p:cTn id="17" dur="500"/>
                                        <p:tgtEl>
                                          <p:spTgt spid="10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4">
                                            <p:txEl>
                                              <p:pRg st="3" end="3"/>
                                            </p:txEl>
                                          </p:spTgt>
                                        </p:tgtEl>
                                        <p:attrNameLst>
                                          <p:attrName>style.visibility</p:attrName>
                                        </p:attrNameLst>
                                      </p:cBhvr>
                                      <p:to>
                                        <p:strVal val="visible"/>
                                      </p:to>
                                    </p:set>
                                    <p:anim calcmode="lin" valueType="num">
                                      <p:cBhvr additive="base">
                                        <p:cTn id="22" dur="500"/>
                                        <p:tgtEl>
                                          <p:spTgt spid="10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p:nvPr/>
        </p:nvSpPr>
        <p:spPr>
          <a:xfrm>
            <a:off x="457198" y="-115684"/>
            <a:ext cx="8517835" cy="81323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3500" b="1" i="0" u="none" strike="noStrike" cap="none">
                <a:solidFill>
                  <a:srgbClr val="00B0F0"/>
                </a:solidFill>
                <a:latin typeface="Cambria"/>
                <a:ea typeface="Cambria"/>
                <a:cs typeface="Cambria"/>
                <a:sym typeface="Cambria"/>
              </a:rPr>
              <a:t>2. HỆ ĐIỀU HÀNH CHO THIẾT BỊ DI ĐỘNG</a:t>
            </a:r>
            <a:endParaRPr sz="3500" b="0" i="0" u="none" strike="noStrike" cap="none">
              <a:solidFill>
                <a:schemeClr val="dk1"/>
              </a:solidFill>
              <a:latin typeface="Calibri"/>
              <a:ea typeface="Calibri"/>
              <a:cs typeface="Calibri"/>
              <a:sym typeface="Calibri"/>
            </a:endParaRPr>
          </a:p>
        </p:txBody>
      </p:sp>
      <p:sp>
        <p:nvSpPr>
          <p:cNvPr id="110" name="Google Shape;110;p17"/>
          <p:cNvSpPr txBox="1"/>
          <p:nvPr/>
        </p:nvSpPr>
        <p:spPr>
          <a:xfrm>
            <a:off x="515565" y="711229"/>
            <a:ext cx="11138170" cy="1610762"/>
          </a:xfrm>
          <a:prstGeom prst="rect">
            <a:avLst/>
          </a:prstGeom>
          <a:noFill/>
          <a:ln>
            <a:noFill/>
          </a:ln>
        </p:spPr>
        <p:txBody>
          <a:bodyPr spcFirstLastPara="1" wrap="square" lIns="91425" tIns="45700" rIns="91425" bIns="45700" anchor="t" anchorCtr="0">
            <a:spAutoFit/>
          </a:bodyPr>
          <a:lstStyle/>
          <a:p>
            <a:pPr marL="0" marR="30480" lvl="0" indent="0" algn="just" rtl="0">
              <a:lnSpc>
                <a:spcPct val="150000"/>
              </a:lnSpc>
              <a:spcBef>
                <a:spcPts val="0"/>
              </a:spcBef>
              <a:spcAft>
                <a:spcPts val="0"/>
              </a:spcAft>
              <a:buNone/>
            </a:pPr>
            <a:r>
              <a:rPr lang="vi-VN" sz="3500" b="1" i="0" u="none" strike="noStrike" cap="none">
                <a:solidFill>
                  <a:srgbClr val="000000"/>
                </a:solidFill>
                <a:latin typeface="Cambria"/>
                <a:ea typeface="Cambria"/>
                <a:cs typeface="Cambria"/>
                <a:sym typeface="Cambria"/>
              </a:rPr>
              <a:t>Hoạt động 2 (trang 8)</a:t>
            </a:r>
            <a:r>
              <a:rPr lang="vi-VN" sz="3500" b="0" i="0" u="none" strike="noStrike" cap="none">
                <a:solidFill>
                  <a:srgbClr val="000000"/>
                </a:solidFill>
                <a:latin typeface="Cambria"/>
                <a:ea typeface="Cambria"/>
                <a:cs typeface="Cambria"/>
                <a:sym typeface="Cambria"/>
              </a:rPr>
              <a:t>: Một số đặc điểm của hệ điều hành cho thiết bị di động.</a:t>
            </a:r>
            <a:endParaRPr sz="3500" b="0" i="0" u="none" strike="noStrike" cap="none">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500"/>
                                        <p:tgtEl>
                                          <p:spTgt spid="10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additive="base">
                                        <p:cTn id="12" dur="500"/>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8"/>
          <p:cNvSpPr txBox="1"/>
          <p:nvPr/>
        </p:nvSpPr>
        <p:spPr>
          <a:xfrm>
            <a:off x="457198" y="402071"/>
            <a:ext cx="11350489" cy="4842416"/>
          </a:xfrm>
          <a:prstGeom prst="rect">
            <a:avLst/>
          </a:prstGeom>
          <a:noFill/>
          <a:ln>
            <a:noFill/>
          </a:ln>
        </p:spPr>
        <p:txBody>
          <a:bodyPr spcFirstLastPara="1" wrap="square" lIns="91425" tIns="45700" rIns="91425" bIns="45700" anchor="t" anchorCtr="0">
            <a:spAutoFit/>
          </a:bodyPr>
          <a:lstStyle/>
          <a:p>
            <a:pPr marL="0" marR="30480" lvl="0" indent="0" algn="just" rtl="0">
              <a:lnSpc>
                <a:spcPct val="150000"/>
              </a:lnSpc>
              <a:spcBef>
                <a:spcPts val="0"/>
              </a:spcBef>
              <a:spcAft>
                <a:spcPts val="0"/>
              </a:spcAft>
              <a:buNone/>
            </a:pPr>
            <a:r>
              <a:rPr lang="vi-VN" sz="3500" b="0" i="0" u="none" strike="noStrike" cap="none">
                <a:solidFill>
                  <a:srgbClr val="000000"/>
                </a:solidFill>
                <a:latin typeface="Cambria"/>
                <a:ea typeface="Cambria"/>
                <a:cs typeface="Cambria"/>
                <a:sym typeface="Cambria"/>
              </a:rPr>
              <a:t>	Điện thoại thông minh, máy tính bảng (gọi chung là thiết bị di động) thực chất là các máy tính cá nhân. Sự khác nhau giữa hệ điều hành cho thiết bị di động và hệ điều hành của máy tính có nguồn gốc từ sự khác biệt về tính năng, tác dụng của hai loại thiết bị này. Hãy cùng thảo luận để chỉ ra những điểm khác nhau đó.</a:t>
            </a:r>
            <a:endParaRPr sz="35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 calcmode="lin" valueType="num">
                                      <p:cBhvr additive="base">
                                        <p:cTn id="7" dur="500"/>
                                        <p:tgtEl>
                                          <p:spTgt spid="1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p:nvPr/>
        </p:nvSpPr>
        <p:spPr>
          <a:xfrm>
            <a:off x="467139" y="-124969"/>
            <a:ext cx="11290852" cy="5958106"/>
          </a:xfrm>
          <a:prstGeom prst="rect">
            <a:avLst/>
          </a:prstGeom>
          <a:noFill/>
          <a:ln>
            <a:noFill/>
          </a:ln>
        </p:spPr>
        <p:txBody>
          <a:bodyPr spcFirstLastPara="1" wrap="square" lIns="91425" tIns="45700" rIns="91425" bIns="45700" anchor="t" anchorCtr="0">
            <a:spAutoFit/>
          </a:bodyPr>
          <a:lstStyle/>
          <a:p>
            <a:pPr marL="30480" marR="30480" lvl="0" indent="0" algn="ctr" rtl="0">
              <a:lnSpc>
                <a:spcPct val="150000"/>
              </a:lnSpc>
              <a:spcBef>
                <a:spcPts val="0"/>
              </a:spcBef>
              <a:spcAft>
                <a:spcPts val="0"/>
              </a:spcAft>
              <a:buNone/>
            </a:pPr>
            <a:r>
              <a:rPr lang="vi-VN" sz="3500" b="1" i="0" u="sng" strike="noStrike" cap="none">
                <a:solidFill>
                  <a:srgbClr val="000000"/>
                </a:solidFill>
                <a:latin typeface="Cambria"/>
                <a:ea typeface="Cambria"/>
                <a:cs typeface="Cambria"/>
                <a:sym typeface="Cambria"/>
              </a:rPr>
              <a:t>Gợi ý trả lời</a:t>
            </a:r>
            <a:r>
              <a:rPr lang="vi-VN" sz="3500" b="1" i="0" u="none" strike="noStrike" cap="none">
                <a:solidFill>
                  <a:srgbClr val="000000"/>
                </a:solidFill>
                <a:latin typeface="Cambria"/>
                <a:ea typeface="Cambria"/>
                <a:cs typeface="Cambria"/>
                <a:sym typeface="Cambria"/>
              </a:rPr>
              <a:t>:</a:t>
            </a:r>
            <a:endParaRPr sz="3500" b="0" i="0" u="none" strike="noStrike" cap="none">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None/>
            </a:pPr>
            <a:r>
              <a:rPr lang="vi-VN" sz="3500" b="0" i="0" u="none" strike="noStrike" cap="none">
                <a:solidFill>
                  <a:schemeClr val="dk1"/>
                </a:solidFill>
                <a:latin typeface="Cambria"/>
                <a:ea typeface="Cambria"/>
                <a:cs typeface="Cambria"/>
                <a:sym typeface="Cambria"/>
              </a:rPr>
              <a:t>Một số khác biệt của hệ điều hành cho thiết bị di động so với hệ điều hành cho máy tính cá nhân là:</a:t>
            </a:r>
            <a:endParaRPr sz="3500" b="0" i="0" u="none" strike="noStrike" cap="none">
              <a:solidFill>
                <a:schemeClr val="dk1"/>
              </a:solidFill>
              <a:latin typeface="Times New Roman"/>
              <a:ea typeface="Times New Roman"/>
              <a:cs typeface="Times New Roman"/>
              <a:sym typeface="Times New Roman"/>
            </a:endParaRPr>
          </a:p>
          <a:p>
            <a:pPr marL="0" marR="0" lvl="0" indent="0" algn="just" rtl="0">
              <a:lnSpc>
                <a:spcPct val="150000"/>
              </a:lnSpc>
              <a:spcBef>
                <a:spcPts val="800"/>
              </a:spcBef>
              <a:spcAft>
                <a:spcPts val="0"/>
              </a:spcAft>
              <a:buNone/>
            </a:pPr>
            <a:r>
              <a:rPr lang="vi-VN" sz="3500" b="0" i="0" u="none" strike="noStrike" cap="none">
                <a:solidFill>
                  <a:schemeClr val="dk1"/>
                </a:solidFill>
                <a:latin typeface="Cambria"/>
                <a:ea typeface="Cambria"/>
                <a:cs typeface="Cambria"/>
                <a:sym typeface="Cambria"/>
              </a:rPr>
              <a:t>	- Giao diện đặc biệt thân thiện nhờ nhận dạng hành vi của người dùng thông qua các cảm biến.</a:t>
            </a:r>
            <a:endParaRPr sz="3500" b="0" i="0" u="none" strike="noStrike" cap="none">
              <a:solidFill>
                <a:schemeClr val="dk1"/>
              </a:solidFill>
              <a:latin typeface="Times New Roman"/>
              <a:ea typeface="Times New Roman"/>
              <a:cs typeface="Times New Roman"/>
              <a:sym typeface="Times New Roman"/>
            </a:endParaRPr>
          </a:p>
          <a:p>
            <a:pPr marL="0" marR="0" lvl="0" indent="0" algn="just" rtl="0">
              <a:lnSpc>
                <a:spcPct val="150000"/>
              </a:lnSpc>
              <a:spcBef>
                <a:spcPts val="800"/>
              </a:spcBef>
              <a:spcAft>
                <a:spcPts val="0"/>
              </a:spcAft>
              <a:buNone/>
            </a:pPr>
            <a:r>
              <a:rPr lang="vi-VN" sz="3500" b="0" i="0" u="none" strike="noStrike" cap="none">
                <a:solidFill>
                  <a:schemeClr val="dk1"/>
                </a:solidFill>
                <a:latin typeface="Cambria"/>
                <a:ea typeface="Cambria"/>
                <a:cs typeface="Cambria"/>
                <a:sym typeface="Cambria"/>
              </a:rPr>
              <a:t>	- Dễ dàng kết nối mạng di động.</a:t>
            </a:r>
            <a:endParaRPr sz="3500" b="0" i="0" u="none" strike="noStrike" cap="none">
              <a:solidFill>
                <a:schemeClr val="dk1"/>
              </a:solidFill>
              <a:latin typeface="Times New Roman"/>
              <a:ea typeface="Times New Roman"/>
              <a:cs typeface="Times New Roman"/>
              <a:sym typeface="Times New Roman"/>
            </a:endParaRPr>
          </a:p>
          <a:p>
            <a:pPr marL="0" marR="0" lvl="0" indent="0" algn="just" rtl="0">
              <a:lnSpc>
                <a:spcPct val="150000"/>
              </a:lnSpc>
              <a:spcBef>
                <a:spcPts val="800"/>
              </a:spcBef>
              <a:spcAft>
                <a:spcPts val="0"/>
              </a:spcAft>
              <a:buNone/>
            </a:pPr>
            <a:r>
              <a:rPr lang="vi-VN" sz="3500" b="0" i="0" u="none" strike="noStrike" cap="none">
                <a:solidFill>
                  <a:schemeClr val="dk1"/>
                </a:solidFill>
                <a:latin typeface="Cambria"/>
                <a:ea typeface="Cambria"/>
                <a:cs typeface="Cambria"/>
                <a:sym typeface="Cambria"/>
              </a:rPr>
              <a:t>	- Nhiều tiện ích hỗ trợ cá nhân.</a:t>
            </a:r>
            <a:endParaRPr sz="3500" b="0" i="0" u="none" strike="noStrike" cap="none">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 calcmode="lin" valueType="num">
                                      <p:cBhvr additive="base">
                                        <p:cTn id="7" dur="500"/>
                                        <p:tgtEl>
                                          <p:spTgt spid="1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0">
                                            <p:txEl>
                                              <p:pRg st="1" end="1"/>
                                            </p:txEl>
                                          </p:spTgt>
                                        </p:tgtEl>
                                        <p:attrNameLst>
                                          <p:attrName>style.visibility</p:attrName>
                                        </p:attrNameLst>
                                      </p:cBhvr>
                                      <p:to>
                                        <p:strVal val="visible"/>
                                      </p:to>
                                    </p:set>
                                    <p:anim calcmode="lin" valueType="num">
                                      <p:cBhvr additive="base">
                                        <p:cTn id="12" dur="500"/>
                                        <p:tgtEl>
                                          <p:spTgt spid="1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0">
                                            <p:txEl>
                                              <p:pRg st="2" end="2"/>
                                            </p:txEl>
                                          </p:spTgt>
                                        </p:tgtEl>
                                        <p:attrNameLst>
                                          <p:attrName>style.visibility</p:attrName>
                                        </p:attrNameLst>
                                      </p:cBhvr>
                                      <p:to>
                                        <p:strVal val="visible"/>
                                      </p:to>
                                    </p:set>
                                    <p:anim calcmode="lin" valueType="num">
                                      <p:cBhvr additive="base">
                                        <p:cTn id="17" dur="500"/>
                                        <p:tgtEl>
                                          <p:spTgt spid="1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0">
                                            <p:txEl>
                                              <p:pRg st="3" end="3"/>
                                            </p:txEl>
                                          </p:spTgt>
                                        </p:tgtEl>
                                        <p:attrNameLst>
                                          <p:attrName>style.visibility</p:attrName>
                                        </p:attrNameLst>
                                      </p:cBhvr>
                                      <p:to>
                                        <p:strVal val="visible"/>
                                      </p:to>
                                    </p:set>
                                    <p:anim calcmode="lin" valueType="num">
                                      <p:cBhvr additive="base">
                                        <p:cTn id="22" dur="500"/>
                                        <p:tgtEl>
                                          <p:spTgt spid="12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0">
                                            <p:txEl>
                                              <p:pRg st="4" end="4"/>
                                            </p:txEl>
                                          </p:spTgt>
                                        </p:tgtEl>
                                        <p:attrNameLst>
                                          <p:attrName>style.visibility</p:attrName>
                                        </p:attrNameLst>
                                      </p:cBhvr>
                                      <p:to>
                                        <p:strVal val="visible"/>
                                      </p:to>
                                    </p:set>
                                    <p:anim calcmode="lin" valueType="num">
                                      <p:cBhvr additive="base">
                                        <p:cTn id="27" dur="500"/>
                                        <p:tgtEl>
                                          <p:spTgt spid="1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Google Shape;28;p2"/>
          <p:cNvSpPr/>
          <p:nvPr/>
        </p:nvSpPr>
        <p:spPr>
          <a:xfrm>
            <a:off x="526196" y="424970"/>
            <a:ext cx="11139607" cy="5868911"/>
          </a:xfrm>
          <a:prstGeom prst="roundRect">
            <a:avLst>
              <a:gd name="adj" fmla="val 7360"/>
            </a:avLst>
          </a:prstGeom>
          <a:solidFill>
            <a:srgbClr val="D8E2F3"/>
          </a:solidFill>
          <a:ln>
            <a:noFill/>
          </a:ln>
        </p:spPr>
        <p:txBody>
          <a:bodyPr spcFirstLastPara="1" wrap="square" lIns="91425" tIns="45700" rIns="91425" bIns="45700" anchor="t" anchorCtr="0">
            <a:spAutoFit/>
          </a:bodyPr>
          <a:lstStyle/>
          <a:p>
            <a:pPr marL="358775" marR="0" lvl="0" indent="0" algn="just" rtl="0">
              <a:lnSpc>
                <a:spcPct val="150000"/>
              </a:lnSpc>
              <a:spcBef>
                <a:spcPts val="0"/>
              </a:spcBef>
              <a:spcAft>
                <a:spcPts val="0"/>
              </a:spcAft>
              <a:buNone/>
            </a:pPr>
            <a:r>
              <a:rPr lang="vi-VN" sz="3500" b="0" i="0" u="none" strike="noStrike" cap="none">
                <a:solidFill>
                  <a:srgbClr val="000000"/>
                </a:solidFill>
                <a:latin typeface="Cambria"/>
                <a:ea typeface="Cambria"/>
                <a:cs typeface="Cambria"/>
                <a:sym typeface="Cambria"/>
              </a:rPr>
              <a:t>Khi chưa có hệ điều hành, con người phải can thiệp vào hầu hết quá trình hoạt động của máy tính nên hiệu quả khai thác sử dụng máy tính rất thấp. Sự ra đời của hệ điều hành đã giúp khắc phục được tình trạng đó. Việc sử dụng máy tính về cơ bản được thực hiện thông qua hệ điều hành. Em hãy chỉ ra một số công việc mà hệ điều hành thực hiện.</a:t>
            </a:r>
            <a:endParaRPr sz="3500" b="0" i="0" u="none" strike="noStrike" cap="none">
              <a:solidFill>
                <a:schemeClr val="dk1"/>
              </a:solidFill>
              <a:latin typeface="Times New Roman"/>
              <a:ea typeface="Times New Roman"/>
              <a:cs typeface="Times New Roman"/>
              <a:sym typeface="Times New Roman"/>
            </a:endParaRPr>
          </a:p>
        </p:txBody>
      </p:sp>
      <p:pic>
        <p:nvPicPr>
          <p:cNvPr id="29" name="Google Shape;29;p2"/>
          <p:cNvPicPr preferRelativeResize="0"/>
          <p:nvPr/>
        </p:nvPicPr>
        <p:blipFill rotWithShape="1">
          <a:blip r:embed="rId3">
            <a:alphaModFix/>
          </a:blip>
          <a:srcRect/>
          <a:stretch/>
        </p:blipFill>
        <p:spPr>
          <a:xfrm>
            <a:off x="225594" y="215900"/>
            <a:ext cx="842622" cy="81066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0"/>
          <p:cNvSpPr txBox="1"/>
          <p:nvPr/>
        </p:nvSpPr>
        <p:spPr>
          <a:xfrm>
            <a:off x="580261" y="1574015"/>
            <a:ext cx="11330608" cy="323697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3500" b="0" i="0" u="none" strike="noStrike" cap="none">
                <a:solidFill>
                  <a:schemeClr val="dk1"/>
                </a:solidFill>
                <a:latin typeface="Cambria"/>
                <a:ea typeface="Cambria"/>
                <a:cs typeface="Cambria"/>
                <a:sym typeface="Cambria"/>
              </a:rPr>
              <a:t>Do tính di động mà hệ điều hành cho thiết bị di động chú trọng đến khả năng kết nối mạng không dây như wifi, internet di động (3G, 4G, 5G,...), bloutooth hay giao tiếp gần NFC.</a:t>
            </a:r>
            <a:endParaRPr sz="3500" b="0" i="0" u="none" strike="noStrike" cap="none">
              <a:solidFill>
                <a:schemeClr val="dk1"/>
              </a:solidFill>
              <a:latin typeface="Calibri"/>
              <a:ea typeface="Calibri"/>
              <a:cs typeface="Calibri"/>
              <a:sym typeface="Calibri"/>
            </a:endParaRPr>
          </a:p>
        </p:txBody>
      </p:sp>
      <p:pic>
        <p:nvPicPr>
          <p:cNvPr id="126" name="Google Shape;126;p20"/>
          <p:cNvPicPr preferRelativeResize="0"/>
          <p:nvPr/>
        </p:nvPicPr>
        <p:blipFill rotWithShape="1">
          <a:blip r:embed="rId3">
            <a:alphaModFix/>
          </a:blip>
          <a:srcRect/>
          <a:stretch/>
        </p:blipFill>
        <p:spPr>
          <a:xfrm>
            <a:off x="92864" y="154917"/>
            <a:ext cx="1512416" cy="148186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822"/>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 calcmode="lin" valueType="num">
                                      <p:cBhvr additive="base">
                                        <p:cTn id="12" dur="500"/>
                                        <p:tgtEl>
                                          <p:spTgt spid="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p:nvPr/>
        </p:nvSpPr>
        <p:spPr>
          <a:xfrm>
            <a:off x="516835" y="458941"/>
            <a:ext cx="11171581" cy="4933191"/>
          </a:xfrm>
          <a:prstGeom prst="roundRect">
            <a:avLst>
              <a:gd name="adj" fmla="val 3621"/>
            </a:avLst>
          </a:prstGeom>
          <a:solidFill>
            <a:srgbClr val="FBE4D4"/>
          </a:solidFill>
          <a:ln w="28575" cap="flat" cmpd="sng">
            <a:solidFill>
              <a:srgbClr val="BF9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3500" b="0" i="0" u="none" strike="noStrike" cap="none">
                <a:solidFill>
                  <a:srgbClr val="0070C0"/>
                </a:solidFill>
                <a:latin typeface="Cambria"/>
                <a:ea typeface="Cambria"/>
                <a:cs typeface="Cambria"/>
                <a:sym typeface="Cambria"/>
              </a:rPr>
              <a:t>Một số  khác biệt của hệ điều hành cho thiết bị di động so với hệ điều hành cho máy cá nhân:</a:t>
            </a:r>
            <a:endParaRPr sz="3500" b="0" i="0" u="none" strike="noStrike" cap="none">
              <a:solidFill>
                <a:schemeClr val="lt1"/>
              </a:solidFill>
              <a:latin typeface="Calibri"/>
              <a:ea typeface="Calibri"/>
              <a:cs typeface="Calibri"/>
              <a:sym typeface="Calibri"/>
            </a:endParaRPr>
          </a:p>
          <a:p>
            <a:pPr marL="342900" marR="0" lvl="0" indent="-342900" algn="just" rtl="0">
              <a:lnSpc>
                <a:spcPct val="150000"/>
              </a:lnSpc>
              <a:spcBef>
                <a:spcPts val="0"/>
              </a:spcBef>
              <a:spcAft>
                <a:spcPts val="0"/>
              </a:spcAft>
              <a:buClr>
                <a:srgbClr val="0070C0"/>
              </a:buClr>
              <a:buSzPts val="3500"/>
              <a:buFont typeface="Noto Sans Symbols"/>
              <a:buChar char="∙"/>
            </a:pPr>
            <a:r>
              <a:rPr lang="vi-VN" sz="3500" b="0" i="0" u="none" strike="noStrike" cap="none">
                <a:solidFill>
                  <a:srgbClr val="0070C0"/>
                </a:solidFill>
                <a:latin typeface="Cambria"/>
                <a:ea typeface="Cambria"/>
                <a:cs typeface="Cambria"/>
                <a:sym typeface="Cambria"/>
              </a:rPr>
              <a:t>Giao diện đặc biệt thân thiện nhờ nhận dạng hành vi của người dùng thông qua các cảm biến.</a:t>
            </a:r>
            <a:endParaRPr sz="3500" b="0" i="0" u="none" strike="noStrike" cap="none">
              <a:solidFill>
                <a:schemeClr val="lt1"/>
              </a:solidFill>
              <a:latin typeface="Calibri"/>
              <a:ea typeface="Calibri"/>
              <a:cs typeface="Calibri"/>
              <a:sym typeface="Calibri"/>
            </a:endParaRPr>
          </a:p>
          <a:p>
            <a:pPr marL="342900" marR="0" lvl="0" indent="-342900" algn="just" rtl="0">
              <a:lnSpc>
                <a:spcPct val="150000"/>
              </a:lnSpc>
              <a:spcBef>
                <a:spcPts val="0"/>
              </a:spcBef>
              <a:spcAft>
                <a:spcPts val="0"/>
              </a:spcAft>
              <a:buClr>
                <a:srgbClr val="0070C0"/>
              </a:buClr>
              <a:buSzPts val="3500"/>
              <a:buFont typeface="Noto Sans Symbols"/>
              <a:buChar char="∙"/>
            </a:pPr>
            <a:r>
              <a:rPr lang="vi-VN" sz="3500" b="0" i="0" u="none" strike="noStrike" cap="none">
                <a:solidFill>
                  <a:srgbClr val="0070C0"/>
                </a:solidFill>
                <a:latin typeface="Cambria"/>
                <a:ea typeface="Cambria"/>
                <a:cs typeface="Cambria"/>
                <a:sym typeface="Cambria"/>
              </a:rPr>
              <a:t>Dễ dàng kết nối mạng di động.</a:t>
            </a:r>
            <a:endParaRPr sz="3500" b="0" i="0" u="none" strike="noStrike" cap="none">
              <a:solidFill>
                <a:schemeClr val="lt1"/>
              </a:solidFill>
              <a:latin typeface="Calibri"/>
              <a:ea typeface="Calibri"/>
              <a:cs typeface="Calibri"/>
              <a:sym typeface="Calibri"/>
            </a:endParaRPr>
          </a:p>
          <a:p>
            <a:pPr marL="342900" marR="0" lvl="0" indent="-342900" algn="just" rtl="0">
              <a:lnSpc>
                <a:spcPct val="150000"/>
              </a:lnSpc>
              <a:spcBef>
                <a:spcPts val="0"/>
              </a:spcBef>
              <a:spcAft>
                <a:spcPts val="0"/>
              </a:spcAft>
              <a:buClr>
                <a:srgbClr val="0070C0"/>
              </a:buClr>
              <a:buSzPts val="3500"/>
              <a:buFont typeface="Noto Sans Symbols"/>
              <a:buChar char="∙"/>
            </a:pPr>
            <a:r>
              <a:rPr lang="vi-VN" sz="3500" b="0" i="0" u="none" strike="noStrike" cap="none">
                <a:solidFill>
                  <a:srgbClr val="0070C0"/>
                </a:solidFill>
                <a:latin typeface="Cambria"/>
                <a:ea typeface="Cambria"/>
                <a:cs typeface="Cambria"/>
                <a:sym typeface="Cambria"/>
              </a:rPr>
              <a:t>Nhiều tiện ích hỗ trợ cá nhân</a:t>
            </a:r>
            <a:endParaRPr sz="35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2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p:nvPr/>
        </p:nvSpPr>
        <p:spPr>
          <a:xfrm>
            <a:off x="516835" y="1118819"/>
            <a:ext cx="11171581" cy="1850626"/>
          </a:xfrm>
          <a:prstGeom prst="roundRect">
            <a:avLst>
              <a:gd name="adj" fmla="val 3621"/>
            </a:avLst>
          </a:prstGeom>
          <a:solidFill>
            <a:srgbClr val="FBE4D4"/>
          </a:solidFill>
          <a:ln w="28575" cap="flat" cmpd="sng">
            <a:solidFill>
              <a:srgbClr val="BF9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3500" b="0" i="0" u="none" strike="noStrike" cap="none">
                <a:solidFill>
                  <a:srgbClr val="0070C0"/>
                </a:solidFill>
                <a:latin typeface="Cambria"/>
                <a:ea typeface="Cambria"/>
                <a:cs typeface="Cambria"/>
                <a:sym typeface="Cambria"/>
              </a:rPr>
              <a:t>Hai hệ điều hành phổ biến cho thiết bị di động là </a:t>
            </a:r>
            <a:r>
              <a:rPr lang="vi-VN" sz="3500" b="1" i="0" u="none" strike="noStrike" cap="none">
                <a:solidFill>
                  <a:srgbClr val="0070C0"/>
                </a:solidFill>
                <a:latin typeface="Cambria"/>
                <a:ea typeface="Cambria"/>
                <a:cs typeface="Cambria"/>
                <a:sym typeface="Cambria"/>
              </a:rPr>
              <a:t>iOS</a:t>
            </a:r>
            <a:r>
              <a:rPr lang="vi-VN" sz="3500" b="0" i="0" u="none" strike="noStrike" cap="none">
                <a:solidFill>
                  <a:srgbClr val="0070C0"/>
                </a:solidFill>
                <a:latin typeface="Cambria"/>
                <a:ea typeface="Cambria"/>
                <a:cs typeface="Cambria"/>
                <a:sym typeface="Cambria"/>
              </a:rPr>
              <a:t> của </a:t>
            </a:r>
            <a:r>
              <a:rPr lang="vi-VN" sz="3500" b="1" i="0" u="none" strike="noStrike" cap="none">
                <a:solidFill>
                  <a:srgbClr val="0070C0"/>
                </a:solidFill>
                <a:latin typeface="Cambria"/>
                <a:ea typeface="Cambria"/>
                <a:cs typeface="Cambria"/>
                <a:sym typeface="Cambria"/>
              </a:rPr>
              <a:t>Apple</a:t>
            </a:r>
            <a:r>
              <a:rPr lang="vi-VN" sz="3500" b="0" i="0" u="none" strike="noStrike" cap="none">
                <a:solidFill>
                  <a:srgbClr val="0070C0"/>
                </a:solidFill>
                <a:latin typeface="Cambria"/>
                <a:ea typeface="Cambria"/>
                <a:cs typeface="Cambria"/>
                <a:sym typeface="Cambria"/>
              </a:rPr>
              <a:t> và </a:t>
            </a:r>
            <a:r>
              <a:rPr lang="vi-VN" sz="3500" b="1" i="0" u="none" strike="noStrike" cap="none">
                <a:solidFill>
                  <a:srgbClr val="0070C0"/>
                </a:solidFill>
                <a:latin typeface="Cambria"/>
                <a:ea typeface="Cambria"/>
                <a:cs typeface="Cambria"/>
                <a:sym typeface="Cambria"/>
              </a:rPr>
              <a:t>Android</a:t>
            </a:r>
            <a:r>
              <a:rPr lang="vi-VN" sz="3500" b="0" i="0" u="none" strike="noStrike" cap="none">
                <a:solidFill>
                  <a:srgbClr val="0070C0"/>
                </a:solidFill>
                <a:latin typeface="Cambria"/>
                <a:ea typeface="Cambria"/>
                <a:cs typeface="Cambria"/>
                <a:sym typeface="Cambria"/>
              </a:rPr>
              <a:t> của </a:t>
            </a:r>
            <a:r>
              <a:rPr lang="vi-VN" sz="3500" b="1" i="0" u="none" strike="noStrike" cap="none">
                <a:solidFill>
                  <a:srgbClr val="0070C0"/>
                </a:solidFill>
                <a:latin typeface="Cambria"/>
                <a:ea typeface="Cambria"/>
                <a:cs typeface="Cambria"/>
                <a:sym typeface="Cambria"/>
              </a:rPr>
              <a:t>Google</a:t>
            </a:r>
            <a:r>
              <a:rPr lang="vi-VN" sz="3500" b="0" i="0" u="none" strike="noStrike" cap="none">
                <a:solidFill>
                  <a:srgbClr val="0070C0"/>
                </a:solidFill>
                <a:latin typeface="Cambria"/>
                <a:ea typeface="Cambria"/>
                <a:cs typeface="Cambria"/>
                <a:sym typeface="Cambria"/>
              </a:rPr>
              <a:t>.</a:t>
            </a:r>
            <a:r>
              <a:rPr lang="vi-VN" sz="3500" b="0" i="0" u="none" strike="noStrike" cap="none">
                <a:solidFill>
                  <a:srgbClr val="0070C0"/>
                </a:solidFill>
                <a:latin typeface="Calibri"/>
                <a:ea typeface="Calibri"/>
                <a:cs typeface="Calibri"/>
                <a:sym typeface="Calibri"/>
              </a:rPr>
              <a:t> </a:t>
            </a:r>
            <a:endParaRPr/>
          </a:p>
          <a:p>
            <a:pPr marL="0" marR="0" lvl="0" indent="0" algn="just" rtl="0">
              <a:lnSpc>
                <a:spcPct val="150000"/>
              </a:lnSpc>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2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p:nvPr/>
        </p:nvSpPr>
        <p:spPr>
          <a:xfrm>
            <a:off x="1765641" y="1588788"/>
            <a:ext cx="9916376" cy="2508100"/>
          </a:xfrm>
          <a:prstGeom prst="rect">
            <a:avLst/>
          </a:prstGeom>
          <a:solidFill>
            <a:srgbClr val="C4E0B2"/>
          </a:solidFill>
          <a:ln>
            <a:noFill/>
          </a:ln>
        </p:spPr>
        <p:txBody>
          <a:bodyPr spcFirstLastPara="1" wrap="square" lIns="91425" tIns="0" rIns="91425" bIns="180000" anchor="t" anchorCtr="0">
            <a:spAutoFit/>
          </a:bodyPr>
          <a:lstStyle/>
          <a:p>
            <a:pPr marL="0" marR="0" lvl="0" indent="0" algn="just" rtl="0">
              <a:lnSpc>
                <a:spcPct val="150000"/>
              </a:lnSpc>
              <a:spcBef>
                <a:spcPts val="0"/>
              </a:spcBef>
              <a:spcAft>
                <a:spcPts val="0"/>
              </a:spcAft>
              <a:buNone/>
            </a:pPr>
            <a:r>
              <a:rPr lang="vi-VN" sz="3500" b="1" i="0" u="none" strike="noStrike" cap="none">
                <a:solidFill>
                  <a:srgbClr val="00B050"/>
                </a:solidFill>
                <a:latin typeface="Cambria"/>
                <a:ea typeface="Cambria"/>
                <a:cs typeface="Cambria"/>
                <a:sym typeface="Cambria"/>
              </a:rPr>
              <a:t>Câu hỏi 1 (trang 8): </a:t>
            </a:r>
            <a:r>
              <a:rPr lang="vi-VN" sz="3500" b="0" i="0" u="none" strike="noStrike" cap="none">
                <a:solidFill>
                  <a:schemeClr val="dk1"/>
                </a:solidFill>
                <a:latin typeface="Cambria"/>
                <a:ea typeface="Cambria"/>
                <a:cs typeface="Cambria"/>
                <a:sym typeface="Cambria"/>
              </a:rPr>
              <a:t>Vì sao hệ điều hành di động ưu tiên cao cho giao tiếp thân thiện và kết nối mạng di động?</a:t>
            </a:r>
            <a:endParaRPr sz="3500" b="0" i="0" u="none" strike="noStrike" cap="none">
              <a:solidFill>
                <a:schemeClr val="dk1"/>
              </a:solidFill>
              <a:latin typeface="Times New Roman"/>
              <a:ea typeface="Times New Roman"/>
              <a:cs typeface="Times New Roman"/>
              <a:sym typeface="Times New Roman"/>
            </a:endParaRPr>
          </a:p>
        </p:txBody>
      </p:sp>
      <p:pic>
        <p:nvPicPr>
          <p:cNvPr id="142" name="Google Shape;142;p23"/>
          <p:cNvPicPr preferRelativeResize="0"/>
          <p:nvPr/>
        </p:nvPicPr>
        <p:blipFill rotWithShape="1">
          <a:blip r:embed="rId3">
            <a:alphaModFix/>
          </a:blip>
          <a:srcRect/>
          <a:stretch/>
        </p:blipFill>
        <p:spPr>
          <a:xfrm>
            <a:off x="215088" y="221817"/>
            <a:ext cx="1522272" cy="14766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1"/>
                                        </p:tgtEl>
                                        <p:attrNameLst>
                                          <p:attrName>style.visibility</p:attrName>
                                        </p:attrNameLst>
                                      </p:cBhvr>
                                      <p:to>
                                        <p:strVal val="visible"/>
                                      </p:to>
                                    </p:set>
                                    <p:anim calcmode="lin" valueType="num">
                                      <p:cBhvr additive="base">
                                        <p:cTn id="12" dur="500"/>
                                        <p:tgtEl>
                                          <p:spTgt spid="1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p:nvPr/>
        </p:nvSpPr>
        <p:spPr>
          <a:xfrm>
            <a:off x="477078" y="-91392"/>
            <a:ext cx="11270973" cy="4842416"/>
          </a:xfrm>
          <a:prstGeom prst="rect">
            <a:avLst/>
          </a:prstGeom>
          <a:noFill/>
          <a:ln>
            <a:noFill/>
          </a:ln>
        </p:spPr>
        <p:txBody>
          <a:bodyPr spcFirstLastPara="1" wrap="square" lIns="91425" tIns="45700" rIns="91425" bIns="45700" anchor="t" anchorCtr="0">
            <a:spAutoFit/>
          </a:bodyPr>
          <a:lstStyle/>
          <a:p>
            <a:pPr marL="30480" marR="30480" lvl="0" indent="0" algn="ctr" rtl="0">
              <a:lnSpc>
                <a:spcPct val="150000"/>
              </a:lnSpc>
              <a:spcBef>
                <a:spcPts val="0"/>
              </a:spcBef>
              <a:spcAft>
                <a:spcPts val="0"/>
              </a:spcAft>
              <a:buNone/>
            </a:pPr>
            <a:r>
              <a:rPr lang="vi-VN" sz="3500" b="1" i="0" u="sng" strike="noStrike" cap="none">
                <a:solidFill>
                  <a:srgbClr val="00B050"/>
                </a:solidFill>
                <a:latin typeface="Cambria"/>
                <a:ea typeface="Cambria"/>
                <a:cs typeface="Cambria"/>
                <a:sym typeface="Cambria"/>
              </a:rPr>
              <a:t>Gợi ý trả lời</a:t>
            </a:r>
            <a:r>
              <a:rPr lang="vi-VN" sz="3500" b="1" i="0" u="none" strike="noStrike" cap="none">
                <a:solidFill>
                  <a:srgbClr val="00B050"/>
                </a:solidFill>
                <a:latin typeface="Cambria"/>
                <a:ea typeface="Cambria"/>
                <a:cs typeface="Cambria"/>
                <a:sym typeface="Cambria"/>
              </a:rPr>
              <a:t>:</a:t>
            </a:r>
            <a:endParaRPr sz="3500" b="0" i="0" u="none" strike="noStrike" cap="none">
              <a:solidFill>
                <a:schemeClr val="dk1"/>
              </a:solidFill>
              <a:latin typeface="Times New Roman"/>
              <a:ea typeface="Times New Roman"/>
              <a:cs typeface="Times New Roman"/>
              <a:sym typeface="Times New Roman"/>
            </a:endParaRPr>
          </a:p>
          <a:p>
            <a:pPr marL="30480" marR="30480" lvl="0" indent="0" algn="just" rtl="0">
              <a:lnSpc>
                <a:spcPct val="150000"/>
              </a:lnSpc>
              <a:spcBef>
                <a:spcPts val="0"/>
              </a:spcBef>
              <a:spcAft>
                <a:spcPts val="0"/>
              </a:spcAft>
              <a:buNone/>
            </a:pPr>
            <a:r>
              <a:rPr lang="vi-VN" sz="3500" b="0" i="0" u="none" strike="noStrike" cap="none">
                <a:solidFill>
                  <a:srgbClr val="000000"/>
                </a:solidFill>
                <a:latin typeface="Cambria"/>
                <a:ea typeface="Cambria"/>
                <a:cs typeface="Cambria"/>
                <a:sym typeface="Cambria"/>
              </a:rPr>
              <a:t>	- Ưu tiên cho giao diện thân thiện vì ngoài dùng để nghe, gọi thì còn trang bị rất nhiều tiện ích như chụp ảnh, quay phim, định vị,…</a:t>
            </a:r>
            <a:endParaRPr sz="3500" b="0" i="0" u="none" strike="noStrike" cap="none">
              <a:solidFill>
                <a:schemeClr val="dk1"/>
              </a:solidFill>
              <a:latin typeface="Times New Roman"/>
              <a:ea typeface="Times New Roman"/>
              <a:cs typeface="Times New Roman"/>
              <a:sym typeface="Times New Roman"/>
            </a:endParaRPr>
          </a:p>
          <a:p>
            <a:pPr marL="30480" marR="30480" lvl="0" indent="0" algn="just" rtl="0">
              <a:lnSpc>
                <a:spcPct val="150000"/>
              </a:lnSpc>
              <a:spcBef>
                <a:spcPts val="0"/>
              </a:spcBef>
              <a:spcAft>
                <a:spcPts val="0"/>
              </a:spcAft>
              <a:buNone/>
            </a:pPr>
            <a:r>
              <a:rPr lang="vi-VN" sz="3500" b="0" i="0" u="none" strike="noStrike" cap="none">
                <a:solidFill>
                  <a:srgbClr val="000000"/>
                </a:solidFill>
                <a:latin typeface="Cambria"/>
                <a:ea typeface="Cambria"/>
                <a:cs typeface="Cambria"/>
                <a:sym typeface="Cambria"/>
              </a:rPr>
              <a:t>	- Ưu tiên cho kết nối mạng di động vì khả năng dùng ở mọi nơi, mọi thời điểm của các thiết bị di động.	</a:t>
            </a:r>
            <a:endParaRPr sz="3500" b="0" i="0" u="none" strike="noStrike" cap="none">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anim calcmode="lin" valueType="num">
                                      <p:cBhvr additive="base">
                                        <p:cTn id="7" dur="500"/>
                                        <p:tgtEl>
                                          <p:spTgt spid="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7">
                                            <p:txEl>
                                              <p:pRg st="1" end="1"/>
                                            </p:txEl>
                                          </p:spTgt>
                                        </p:tgtEl>
                                        <p:attrNameLst>
                                          <p:attrName>style.visibility</p:attrName>
                                        </p:attrNameLst>
                                      </p:cBhvr>
                                      <p:to>
                                        <p:strVal val="visible"/>
                                      </p:to>
                                    </p:set>
                                    <p:anim calcmode="lin" valueType="num">
                                      <p:cBhvr additive="base">
                                        <p:cTn id="12" dur="500"/>
                                        <p:tgtEl>
                                          <p:spTgt spid="1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7">
                                            <p:txEl>
                                              <p:pRg st="2" end="2"/>
                                            </p:txEl>
                                          </p:spTgt>
                                        </p:tgtEl>
                                        <p:attrNameLst>
                                          <p:attrName>style.visibility</p:attrName>
                                        </p:attrNameLst>
                                      </p:cBhvr>
                                      <p:to>
                                        <p:strVal val="visible"/>
                                      </p:to>
                                    </p:set>
                                    <p:anim calcmode="lin" valueType="num">
                                      <p:cBhvr additive="base">
                                        <p:cTn id="17" dur="500"/>
                                        <p:tgtEl>
                                          <p:spTgt spid="14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p:nvPr/>
        </p:nvSpPr>
        <p:spPr>
          <a:xfrm>
            <a:off x="1784495" y="1577723"/>
            <a:ext cx="9926104" cy="1700187"/>
          </a:xfrm>
          <a:prstGeom prst="rect">
            <a:avLst/>
          </a:prstGeom>
          <a:solidFill>
            <a:srgbClr val="C4E0B2"/>
          </a:solidFill>
          <a:ln>
            <a:noFill/>
          </a:ln>
        </p:spPr>
        <p:txBody>
          <a:bodyPr spcFirstLastPara="1" wrap="square" lIns="91425" tIns="0" rIns="91425" bIns="180000" anchor="t" anchorCtr="0">
            <a:spAutoFit/>
          </a:bodyPr>
          <a:lstStyle/>
          <a:p>
            <a:pPr marL="0" marR="0" lvl="0" indent="0" algn="just" rtl="0">
              <a:lnSpc>
                <a:spcPct val="150000"/>
              </a:lnSpc>
              <a:spcBef>
                <a:spcPts val="0"/>
              </a:spcBef>
              <a:spcAft>
                <a:spcPts val="0"/>
              </a:spcAft>
              <a:buNone/>
            </a:pPr>
            <a:r>
              <a:rPr lang="vi-VN" sz="3500" b="1" i="0" u="none" strike="noStrike" cap="none">
                <a:solidFill>
                  <a:srgbClr val="00B050"/>
                </a:solidFill>
                <a:latin typeface="Cambria"/>
                <a:ea typeface="Cambria"/>
                <a:cs typeface="Cambria"/>
                <a:sym typeface="Cambria"/>
              </a:rPr>
              <a:t>Câu hỏi 2 (trang 8)</a:t>
            </a:r>
            <a:r>
              <a:rPr lang="vi-VN" sz="3500" b="0" i="0" u="none" strike="noStrike" cap="none">
                <a:solidFill>
                  <a:srgbClr val="00B050"/>
                </a:solidFill>
                <a:latin typeface="Cambria"/>
                <a:ea typeface="Cambria"/>
                <a:cs typeface="Cambria"/>
                <a:sym typeface="Cambria"/>
              </a:rPr>
              <a:t>: </a:t>
            </a:r>
            <a:r>
              <a:rPr lang="vi-VN" sz="3500" b="0" i="0" u="none" strike="noStrike" cap="none">
                <a:solidFill>
                  <a:srgbClr val="000000"/>
                </a:solidFill>
                <a:latin typeface="Cambria"/>
                <a:ea typeface="Cambria"/>
                <a:cs typeface="Cambria"/>
                <a:sym typeface="Cambria"/>
              </a:rPr>
              <a:t>Kể tên ba tiện ích thường có trên thiết bị di động và chức năng của nó.</a:t>
            </a:r>
            <a:endParaRPr sz="3500" b="0" i="0" u="none" strike="noStrike" cap="none">
              <a:solidFill>
                <a:schemeClr val="dk1"/>
              </a:solidFill>
              <a:latin typeface="Times New Roman"/>
              <a:ea typeface="Times New Roman"/>
              <a:cs typeface="Times New Roman"/>
              <a:sym typeface="Times New Roman"/>
            </a:endParaRPr>
          </a:p>
        </p:txBody>
      </p:sp>
      <p:pic>
        <p:nvPicPr>
          <p:cNvPr id="153" name="Google Shape;153;p25"/>
          <p:cNvPicPr preferRelativeResize="0"/>
          <p:nvPr/>
        </p:nvPicPr>
        <p:blipFill rotWithShape="1">
          <a:blip r:embed="rId3">
            <a:alphaModFix/>
          </a:blip>
          <a:srcRect/>
          <a:stretch/>
        </p:blipFill>
        <p:spPr>
          <a:xfrm>
            <a:off x="215088" y="221817"/>
            <a:ext cx="1522272" cy="14766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2"/>
                                        </p:tgtEl>
                                        <p:attrNameLst>
                                          <p:attrName>style.visibility</p:attrName>
                                        </p:attrNameLst>
                                      </p:cBhvr>
                                      <p:to>
                                        <p:strVal val="visible"/>
                                      </p:to>
                                    </p:set>
                                    <p:anim calcmode="lin" valueType="num">
                                      <p:cBhvr additive="base">
                                        <p:cTn id="12" dur="500"/>
                                        <p:tgtEl>
                                          <p:spTgt spid="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p:nvPr/>
        </p:nvSpPr>
        <p:spPr>
          <a:xfrm>
            <a:off x="467140" y="-27340"/>
            <a:ext cx="11330608" cy="3226589"/>
          </a:xfrm>
          <a:prstGeom prst="rect">
            <a:avLst/>
          </a:prstGeom>
          <a:noFill/>
          <a:ln>
            <a:noFill/>
          </a:ln>
        </p:spPr>
        <p:txBody>
          <a:bodyPr spcFirstLastPara="1" wrap="square" lIns="91425" tIns="45700" rIns="91425" bIns="45700" anchor="t" anchorCtr="0">
            <a:spAutoFit/>
          </a:bodyPr>
          <a:lstStyle/>
          <a:p>
            <a:pPr marL="0" marR="30480" lvl="0" indent="0" algn="ctr" rtl="0">
              <a:lnSpc>
                <a:spcPct val="150000"/>
              </a:lnSpc>
              <a:spcBef>
                <a:spcPts val="0"/>
              </a:spcBef>
              <a:spcAft>
                <a:spcPts val="0"/>
              </a:spcAft>
              <a:buNone/>
            </a:pPr>
            <a:r>
              <a:rPr lang="vi-VN" sz="3500" b="1" i="0" u="sng" strike="noStrike" cap="none">
                <a:solidFill>
                  <a:srgbClr val="00B050"/>
                </a:solidFill>
                <a:latin typeface="Cambria"/>
                <a:ea typeface="Cambria"/>
                <a:cs typeface="Cambria"/>
                <a:sym typeface="Cambria"/>
              </a:rPr>
              <a:t>Gợi ý trả lời</a:t>
            </a:r>
            <a:r>
              <a:rPr lang="vi-VN" sz="3500" b="1" i="0" u="none" strike="noStrike" cap="none">
                <a:solidFill>
                  <a:srgbClr val="00B050"/>
                </a:solidFill>
                <a:latin typeface="Cambria"/>
                <a:ea typeface="Cambria"/>
                <a:cs typeface="Cambria"/>
                <a:sym typeface="Cambria"/>
              </a:rPr>
              <a:t>:</a:t>
            </a:r>
            <a:endParaRPr sz="3500" b="0" i="0" u="none" strike="noStrike" cap="none">
              <a:solidFill>
                <a:schemeClr val="dk1"/>
              </a:solidFill>
              <a:latin typeface="Times New Roman"/>
              <a:ea typeface="Times New Roman"/>
              <a:cs typeface="Times New Roman"/>
              <a:sym typeface="Times New Roman"/>
            </a:endParaRPr>
          </a:p>
          <a:p>
            <a:pPr marL="0" marR="30480" lvl="0" indent="0" algn="just" rtl="0">
              <a:lnSpc>
                <a:spcPct val="150000"/>
              </a:lnSpc>
              <a:spcBef>
                <a:spcPts val="0"/>
              </a:spcBef>
              <a:spcAft>
                <a:spcPts val="0"/>
              </a:spcAft>
              <a:buNone/>
            </a:pPr>
            <a:r>
              <a:rPr lang="vi-VN" sz="3500" b="0" i="0" u="none" strike="noStrike" cap="none">
                <a:solidFill>
                  <a:srgbClr val="000000"/>
                </a:solidFill>
                <a:latin typeface="Roboto"/>
                <a:ea typeface="Roboto"/>
                <a:cs typeface="Roboto"/>
                <a:sym typeface="Roboto"/>
              </a:rPr>
              <a:t>	</a:t>
            </a:r>
            <a:r>
              <a:rPr lang="vi-VN" sz="3500" b="0" i="0" u="none" strike="noStrike" cap="none">
                <a:solidFill>
                  <a:srgbClr val="000000"/>
                </a:solidFill>
                <a:latin typeface="Cambria"/>
                <a:ea typeface="Cambria"/>
                <a:cs typeface="Cambria"/>
                <a:sym typeface="Cambria"/>
              </a:rPr>
              <a:t>- Chụp ảnh: dùng để chụp ảnh.</a:t>
            </a:r>
            <a:endParaRPr sz="3500" b="0" i="0" u="none" strike="noStrike" cap="none">
              <a:solidFill>
                <a:schemeClr val="dk1"/>
              </a:solidFill>
              <a:latin typeface="Times New Roman"/>
              <a:ea typeface="Times New Roman"/>
              <a:cs typeface="Times New Roman"/>
              <a:sym typeface="Times New Roman"/>
            </a:endParaRPr>
          </a:p>
          <a:p>
            <a:pPr marL="0" marR="30480" lvl="0" indent="0" algn="just" rtl="0">
              <a:lnSpc>
                <a:spcPct val="150000"/>
              </a:lnSpc>
              <a:spcBef>
                <a:spcPts val="0"/>
              </a:spcBef>
              <a:spcAft>
                <a:spcPts val="0"/>
              </a:spcAft>
              <a:buNone/>
            </a:pPr>
            <a:r>
              <a:rPr lang="vi-VN" sz="3500" b="0" i="0" u="none" strike="noStrike" cap="none">
                <a:solidFill>
                  <a:srgbClr val="000000"/>
                </a:solidFill>
                <a:latin typeface="Cambria"/>
                <a:ea typeface="Cambria"/>
                <a:cs typeface="Cambria"/>
                <a:sym typeface="Cambria"/>
              </a:rPr>
              <a:t>	- Quay phim: dùng để quay video, clip.</a:t>
            </a:r>
            <a:endParaRPr sz="3500" b="0" i="0" u="none" strike="noStrike" cap="none">
              <a:solidFill>
                <a:schemeClr val="dk1"/>
              </a:solidFill>
              <a:latin typeface="Times New Roman"/>
              <a:ea typeface="Times New Roman"/>
              <a:cs typeface="Times New Roman"/>
              <a:sym typeface="Times New Roman"/>
            </a:endParaRPr>
          </a:p>
          <a:p>
            <a:pPr marL="0" marR="30480" lvl="0" indent="0" algn="just" rtl="0">
              <a:lnSpc>
                <a:spcPct val="150000"/>
              </a:lnSpc>
              <a:spcBef>
                <a:spcPts val="0"/>
              </a:spcBef>
              <a:spcAft>
                <a:spcPts val="0"/>
              </a:spcAft>
              <a:buNone/>
            </a:pPr>
            <a:r>
              <a:rPr lang="vi-VN" sz="3500" b="0" i="0" u="none" strike="noStrike" cap="none">
                <a:solidFill>
                  <a:srgbClr val="000000"/>
                </a:solidFill>
                <a:latin typeface="Cambria"/>
                <a:ea typeface="Cambria"/>
                <a:cs typeface="Cambria"/>
                <a:sym typeface="Cambria"/>
              </a:rPr>
              <a:t>	- Định vị: dùng để biết được vị trí của mình trên bản đồ.</a:t>
            </a:r>
            <a:endParaRPr sz="3500" b="0" i="0" u="none" strike="noStrike" cap="none">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 calcmode="lin" valueType="num">
                                      <p:cBhvr additive="base">
                                        <p:cTn id="7" dur="500"/>
                                        <p:tgtEl>
                                          <p:spTgt spid="1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 calcmode="lin" valueType="num">
                                      <p:cBhvr additive="base">
                                        <p:cTn id="12" dur="500"/>
                                        <p:tgtEl>
                                          <p:spTgt spid="1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 calcmode="lin" valueType="num">
                                      <p:cBhvr additive="base">
                                        <p:cTn id="17" dur="500"/>
                                        <p:tgtEl>
                                          <p:spTgt spid="1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 calcmode="lin" valueType="num">
                                      <p:cBhvr additive="base">
                                        <p:cTn id="22" dur="500"/>
                                        <p:tgtEl>
                                          <p:spTgt spid="1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p:nvPr/>
        </p:nvSpPr>
        <p:spPr>
          <a:xfrm>
            <a:off x="449345" y="77823"/>
            <a:ext cx="11293310" cy="116955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3500" b="1" i="0" u="none" strike="noStrike" cap="none">
                <a:solidFill>
                  <a:srgbClr val="00B0F0"/>
                </a:solidFill>
                <a:latin typeface="Cambria"/>
                <a:ea typeface="Cambria"/>
                <a:cs typeface="Cambria"/>
                <a:sym typeface="Cambria"/>
              </a:rPr>
              <a:t>3. QUAN HỆ GIỮA HỆ ĐIỀU HÀNH, PHẦN CỨNG VÀ PHẦN MỀM ỨNG DỤNG</a:t>
            </a:r>
            <a:endParaRPr sz="3500" b="0" i="0" u="none" strike="noStrike" cap="none">
              <a:solidFill>
                <a:schemeClr val="dk1"/>
              </a:solidFill>
              <a:latin typeface="Calibri"/>
              <a:ea typeface="Calibri"/>
              <a:cs typeface="Calibri"/>
              <a:sym typeface="Calibri"/>
            </a:endParaRPr>
          </a:p>
        </p:txBody>
      </p:sp>
      <p:sp>
        <p:nvSpPr>
          <p:cNvPr id="164" name="Google Shape;164;p27"/>
          <p:cNvSpPr txBox="1"/>
          <p:nvPr/>
        </p:nvSpPr>
        <p:spPr>
          <a:xfrm>
            <a:off x="449345" y="1043520"/>
            <a:ext cx="11293310" cy="3226589"/>
          </a:xfrm>
          <a:prstGeom prst="rect">
            <a:avLst/>
          </a:prstGeom>
          <a:noFill/>
          <a:ln>
            <a:noFill/>
          </a:ln>
        </p:spPr>
        <p:txBody>
          <a:bodyPr spcFirstLastPara="1" wrap="square" lIns="91425" tIns="45700" rIns="91425" bIns="45700" anchor="t" anchorCtr="0">
            <a:spAutoFit/>
          </a:bodyPr>
          <a:lstStyle/>
          <a:p>
            <a:pPr marL="0" marR="30480" lvl="0" indent="0" algn="just" rtl="0">
              <a:lnSpc>
                <a:spcPct val="150000"/>
              </a:lnSpc>
              <a:spcBef>
                <a:spcPts val="0"/>
              </a:spcBef>
              <a:spcAft>
                <a:spcPts val="0"/>
              </a:spcAft>
              <a:buNone/>
            </a:pPr>
            <a:r>
              <a:rPr lang="vi-VN" sz="3500" b="1" i="0" u="none" strike="noStrike" cap="none">
                <a:solidFill>
                  <a:srgbClr val="000000"/>
                </a:solidFill>
                <a:latin typeface="Cambria"/>
                <a:ea typeface="Cambria"/>
                <a:cs typeface="Cambria"/>
                <a:sym typeface="Cambria"/>
              </a:rPr>
              <a:t>Hoạt động 3 (trang 9):</a:t>
            </a:r>
            <a:r>
              <a:rPr lang="vi-VN" sz="3500" b="0" i="0" u="none" strike="noStrike" cap="none">
                <a:solidFill>
                  <a:srgbClr val="000000"/>
                </a:solidFill>
                <a:latin typeface="Cambria"/>
                <a:ea typeface="Cambria"/>
                <a:cs typeface="Cambria"/>
                <a:sym typeface="Cambria"/>
              </a:rPr>
              <a:t> Vai trò của hệ điều hành.</a:t>
            </a:r>
            <a:endParaRPr sz="3500" b="0" i="0" u="none" strike="noStrike" cap="none">
              <a:solidFill>
                <a:schemeClr val="dk1"/>
              </a:solidFill>
              <a:latin typeface="Times New Roman"/>
              <a:ea typeface="Times New Roman"/>
              <a:cs typeface="Times New Roman"/>
              <a:sym typeface="Times New Roman"/>
            </a:endParaRPr>
          </a:p>
          <a:p>
            <a:pPr marL="0" marR="30480" lvl="0" indent="0" algn="just" rtl="0">
              <a:lnSpc>
                <a:spcPct val="150000"/>
              </a:lnSpc>
              <a:spcBef>
                <a:spcPts val="0"/>
              </a:spcBef>
              <a:spcAft>
                <a:spcPts val="0"/>
              </a:spcAft>
              <a:buNone/>
            </a:pPr>
            <a:r>
              <a:rPr lang="vi-VN" sz="3500" b="0" i="0" u="none" strike="noStrike" cap="none">
                <a:solidFill>
                  <a:srgbClr val="000000"/>
                </a:solidFill>
                <a:latin typeface="Cambria"/>
                <a:ea typeface="Cambria"/>
                <a:cs typeface="Cambria"/>
                <a:sym typeface="Cambria"/>
              </a:rPr>
              <a:t>	Có hay không trường hợp phần mềm chạy trên một thiết bị không có hệ điều hành? Khi nào cần phải có hệ điều hành?</a:t>
            </a:r>
            <a:endParaRPr sz="3500" b="0" i="0" u="none" strike="noStrike" cap="none">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500"/>
                                        <p:tgtEl>
                                          <p:spTgt spid="16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4">
                                            <p:txEl>
                                              <p:pRg st="0" end="0"/>
                                            </p:txEl>
                                          </p:spTgt>
                                        </p:tgtEl>
                                        <p:attrNameLst>
                                          <p:attrName>style.visibility</p:attrName>
                                        </p:attrNameLst>
                                      </p:cBhvr>
                                      <p:to>
                                        <p:strVal val="visible"/>
                                      </p:to>
                                    </p:set>
                                    <p:anim calcmode="lin" valueType="num">
                                      <p:cBhvr additive="base">
                                        <p:cTn id="12" dur="500"/>
                                        <p:tgtEl>
                                          <p:spTgt spid="1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4">
                                            <p:txEl>
                                              <p:pRg st="1" end="1"/>
                                            </p:txEl>
                                          </p:spTgt>
                                        </p:tgtEl>
                                        <p:attrNameLst>
                                          <p:attrName>style.visibility</p:attrName>
                                        </p:attrNameLst>
                                      </p:cBhvr>
                                      <p:to>
                                        <p:strVal val="visible"/>
                                      </p:to>
                                    </p:set>
                                    <p:anim calcmode="lin" valueType="num">
                                      <p:cBhvr additive="base">
                                        <p:cTn id="17" dur="500"/>
                                        <p:tgtEl>
                                          <p:spTgt spid="16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p:nvPr/>
        </p:nvSpPr>
        <p:spPr>
          <a:xfrm>
            <a:off x="471340" y="-118276"/>
            <a:ext cx="11312165" cy="6458243"/>
          </a:xfrm>
          <a:prstGeom prst="rect">
            <a:avLst/>
          </a:prstGeom>
          <a:noFill/>
          <a:ln>
            <a:noFill/>
          </a:ln>
        </p:spPr>
        <p:txBody>
          <a:bodyPr spcFirstLastPara="1" wrap="square" lIns="91425" tIns="45700" rIns="91425" bIns="45700" anchor="t" anchorCtr="0">
            <a:spAutoFit/>
          </a:bodyPr>
          <a:lstStyle/>
          <a:p>
            <a:pPr marL="30480" marR="30480" lvl="0" indent="0" algn="ctr" rtl="0">
              <a:lnSpc>
                <a:spcPct val="150000"/>
              </a:lnSpc>
              <a:spcBef>
                <a:spcPts val="0"/>
              </a:spcBef>
              <a:spcAft>
                <a:spcPts val="0"/>
              </a:spcAft>
              <a:buNone/>
            </a:pPr>
            <a:r>
              <a:rPr lang="vi-VN" sz="3500" b="1" i="0" u="sng" strike="noStrike" cap="none">
                <a:solidFill>
                  <a:srgbClr val="000000"/>
                </a:solidFill>
                <a:latin typeface="Cambria"/>
                <a:ea typeface="Cambria"/>
                <a:cs typeface="Cambria"/>
                <a:sym typeface="Cambria"/>
              </a:rPr>
              <a:t>Gợi ý trả lời</a:t>
            </a:r>
            <a:r>
              <a:rPr lang="vi-VN" sz="3500" b="1" i="0" u="none" strike="noStrike" cap="none">
                <a:solidFill>
                  <a:srgbClr val="000000"/>
                </a:solidFill>
                <a:latin typeface="Cambria"/>
                <a:ea typeface="Cambria"/>
                <a:cs typeface="Cambria"/>
                <a:sym typeface="Cambria"/>
              </a:rPr>
              <a:t>:</a:t>
            </a:r>
            <a:endParaRPr sz="3500" b="0" i="0" u="none" strike="noStrike" cap="none">
              <a:solidFill>
                <a:schemeClr val="dk1"/>
              </a:solidFill>
              <a:latin typeface="Times New Roman"/>
              <a:ea typeface="Times New Roman"/>
              <a:cs typeface="Times New Roman"/>
              <a:sym typeface="Times New Roman"/>
            </a:endParaRPr>
          </a:p>
          <a:p>
            <a:pPr marL="0" marR="30480" lvl="0" indent="0" algn="just" rtl="0">
              <a:lnSpc>
                <a:spcPct val="150000"/>
              </a:lnSpc>
              <a:spcBef>
                <a:spcPts val="0"/>
              </a:spcBef>
              <a:spcAft>
                <a:spcPts val="0"/>
              </a:spcAft>
              <a:buNone/>
            </a:pPr>
            <a:r>
              <a:rPr lang="vi-VN" sz="3500" b="0" i="0" u="none" strike="noStrike" cap="none">
                <a:solidFill>
                  <a:srgbClr val="000000"/>
                </a:solidFill>
                <a:latin typeface="Cambria"/>
                <a:ea typeface="Cambria"/>
                <a:cs typeface="Cambria"/>
                <a:sym typeface="Cambria"/>
              </a:rPr>
              <a:t>	- Có trường hợp phần mềm chạy trên một thiết bị không có hệ điều hành, khi mà thiết bị chuyên dụng chỉ làm một việc.</a:t>
            </a:r>
            <a:endParaRPr sz="3500" b="0" i="0" u="none" strike="noStrike" cap="none">
              <a:solidFill>
                <a:schemeClr val="dk1"/>
              </a:solidFill>
              <a:latin typeface="Times New Roman"/>
              <a:ea typeface="Times New Roman"/>
              <a:cs typeface="Times New Roman"/>
              <a:sym typeface="Times New Roman"/>
            </a:endParaRPr>
          </a:p>
          <a:p>
            <a:pPr marL="0" marR="30480" lvl="0" indent="0" algn="just" rtl="0">
              <a:lnSpc>
                <a:spcPct val="150000"/>
              </a:lnSpc>
              <a:spcBef>
                <a:spcPts val="0"/>
              </a:spcBef>
              <a:spcAft>
                <a:spcPts val="0"/>
              </a:spcAft>
              <a:buNone/>
            </a:pPr>
            <a:r>
              <a:rPr lang="vi-VN" sz="3500" b="0" i="0" u="none" strike="noStrike" cap="none">
                <a:solidFill>
                  <a:srgbClr val="000000"/>
                </a:solidFill>
                <a:latin typeface="Cambria"/>
                <a:ea typeface="Cambria"/>
                <a:cs typeface="Cambria"/>
                <a:sym typeface="Cambria"/>
              </a:rPr>
              <a:t>	</a:t>
            </a:r>
            <a:r>
              <a:rPr lang="vi-VN" sz="3500" b="1" i="0" u="none" strike="noStrike" cap="none">
                <a:solidFill>
                  <a:srgbClr val="000000"/>
                </a:solidFill>
                <a:latin typeface="Cambria"/>
                <a:ea typeface="Cambria"/>
                <a:cs typeface="Cambria"/>
                <a:sym typeface="Cambria"/>
              </a:rPr>
              <a:t>Ví dụ: </a:t>
            </a:r>
            <a:r>
              <a:rPr lang="vi-VN" sz="3500" b="0" i="0" u="none" strike="noStrike" cap="none">
                <a:solidFill>
                  <a:srgbClr val="000000"/>
                </a:solidFill>
                <a:latin typeface="Cambria"/>
                <a:ea typeface="Cambria"/>
                <a:cs typeface="Cambria"/>
                <a:sym typeface="Cambria"/>
              </a:rPr>
              <a:t>Hệ thống điều khiển lò vi sóng cho phép người dùng lựa chọn các chế độ nấu ăn.</a:t>
            </a:r>
            <a:endParaRPr sz="3500" b="0" i="0" u="none" strike="noStrike" cap="none">
              <a:solidFill>
                <a:schemeClr val="dk1"/>
              </a:solidFill>
              <a:latin typeface="Times New Roman"/>
              <a:ea typeface="Times New Roman"/>
              <a:cs typeface="Times New Roman"/>
              <a:sym typeface="Times New Roman"/>
            </a:endParaRPr>
          </a:p>
          <a:p>
            <a:pPr marL="0" marR="30480" lvl="0" indent="0" algn="just" rtl="0">
              <a:lnSpc>
                <a:spcPct val="150000"/>
              </a:lnSpc>
              <a:spcBef>
                <a:spcPts val="0"/>
              </a:spcBef>
              <a:spcAft>
                <a:spcPts val="0"/>
              </a:spcAft>
              <a:buNone/>
            </a:pPr>
            <a:r>
              <a:rPr lang="vi-VN" sz="3500" b="0" i="0" u="none" strike="noStrike" cap="none">
                <a:solidFill>
                  <a:srgbClr val="000000"/>
                </a:solidFill>
                <a:latin typeface="Cambria"/>
                <a:ea typeface="Cambria"/>
                <a:cs typeface="Cambria"/>
                <a:sym typeface="Cambria"/>
              </a:rPr>
              <a:t>	- Cần phải có hệ điều hành khi các thiết bị đa năng như máy tính thực hiện nhiều công việc.</a:t>
            </a:r>
            <a:endParaRPr sz="3500" b="0" i="0" u="none" strike="noStrike" cap="none">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9">
                                            <p:txEl>
                                              <p:pRg st="0" end="0"/>
                                            </p:txEl>
                                          </p:spTgt>
                                        </p:tgtEl>
                                        <p:attrNameLst>
                                          <p:attrName>style.visibility</p:attrName>
                                        </p:attrNameLst>
                                      </p:cBhvr>
                                      <p:to>
                                        <p:strVal val="visible"/>
                                      </p:to>
                                    </p:set>
                                    <p:anim calcmode="lin" valueType="num">
                                      <p:cBhvr additive="base">
                                        <p:cTn id="7" dur="500"/>
                                        <p:tgtEl>
                                          <p:spTgt spid="1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9">
                                            <p:txEl>
                                              <p:pRg st="1" end="1"/>
                                            </p:txEl>
                                          </p:spTgt>
                                        </p:tgtEl>
                                        <p:attrNameLst>
                                          <p:attrName>style.visibility</p:attrName>
                                        </p:attrNameLst>
                                      </p:cBhvr>
                                      <p:to>
                                        <p:strVal val="visible"/>
                                      </p:to>
                                    </p:set>
                                    <p:anim calcmode="lin" valueType="num">
                                      <p:cBhvr additive="base">
                                        <p:cTn id="12" dur="500"/>
                                        <p:tgtEl>
                                          <p:spTgt spid="16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9">
                                            <p:txEl>
                                              <p:pRg st="2" end="2"/>
                                            </p:txEl>
                                          </p:spTgt>
                                        </p:tgtEl>
                                        <p:attrNameLst>
                                          <p:attrName>style.visibility</p:attrName>
                                        </p:attrNameLst>
                                      </p:cBhvr>
                                      <p:to>
                                        <p:strVal val="visible"/>
                                      </p:to>
                                    </p:set>
                                    <p:anim calcmode="lin" valueType="num">
                                      <p:cBhvr additive="base">
                                        <p:cTn id="17" dur="500"/>
                                        <p:tgtEl>
                                          <p:spTgt spid="16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9">
                                            <p:txEl>
                                              <p:pRg st="3" end="3"/>
                                            </p:txEl>
                                          </p:spTgt>
                                        </p:tgtEl>
                                        <p:attrNameLst>
                                          <p:attrName>style.visibility</p:attrName>
                                        </p:attrNameLst>
                                      </p:cBhvr>
                                      <p:to>
                                        <p:strVal val="visible"/>
                                      </p:to>
                                    </p:set>
                                    <p:anim calcmode="lin" valueType="num">
                                      <p:cBhvr additive="base">
                                        <p:cTn id="22" dur="500"/>
                                        <p:tgtEl>
                                          <p:spTgt spid="16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9"/>
          <p:cNvPicPr preferRelativeResize="0"/>
          <p:nvPr/>
        </p:nvPicPr>
        <p:blipFill rotWithShape="1">
          <a:blip r:embed="rId3">
            <a:alphaModFix/>
          </a:blip>
          <a:srcRect/>
          <a:stretch/>
        </p:blipFill>
        <p:spPr>
          <a:xfrm>
            <a:off x="312594" y="215393"/>
            <a:ext cx="4146282" cy="5777678"/>
          </a:xfrm>
          <a:prstGeom prst="rect">
            <a:avLst/>
          </a:prstGeom>
          <a:noFill/>
          <a:ln>
            <a:noFill/>
          </a:ln>
        </p:spPr>
      </p:pic>
      <p:sp>
        <p:nvSpPr>
          <p:cNvPr id="175" name="Google Shape;175;p29"/>
          <p:cNvSpPr/>
          <p:nvPr/>
        </p:nvSpPr>
        <p:spPr>
          <a:xfrm>
            <a:off x="4911365" y="1734532"/>
            <a:ext cx="6890994" cy="2686639"/>
          </a:xfrm>
          <a:prstGeom prst="roundRect">
            <a:avLst>
              <a:gd name="adj" fmla="val 3621"/>
            </a:avLst>
          </a:prstGeom>
          <a:solidFill>
            <a:srgbClr val="FBE4D4"/>
          </a:solidFill>
          <a:ln w="28575" cap="flat" cmpd="sng">
            <a:solidFill>
              <a:srgbClr val="BF9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None/>
            </a:pPr>
            <a:r>
              <a:rPr lang="vi-VN" sz="3500" b="0" i="0" u="none" strike="noStrike" cap="none">
                <a:solidFill>
                  <a:srgbClr val="0070C0"/>
                </a:solidFill>
                <a:latin typeface="Cambria"/>
                <a:ea typeface="Cambria"/>
                <a:cs typeface="Cambria"/>
                <a:sym typeface="Cambria"/>
              </a:rPr>
              <a:t>Hệ điều hành là môi trường để phần mềm ứng dụng khai thác hiệu quả phần cứng.</a:t>
            </a:r>
            <a:r>
              <a:rPr lang="vi-VN" sz="3500" b="0" i="0" u="none" strike="noStrike" cap="none">
                <a:solidFill>
                  <a:srgbClr val="0070C0"/>
                </a:solidFill>
                <a:latin typeface="Calibri"/>
                <a:ea typeface="Calibri"/>
                <a:cs typeface="Calibri"/>
                <a:sym typeface="Calibri"/>
              </a:rPr>
              <a:t> </a:t>
            </a:r>
            <a:endParaRPr sz="35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 calcmode="lin" valueType="num">
                                      <p:cBhvr additive="base">
                                        <p:cTn id="7" dur="500"/>
                                        <p:tgtEl>
                                          <p:spTgt spid="17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2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3"/>
          <p:cNvSpPr txBox="1"/>
          <p:nvPr/>
        </p:nvSpPr>
        <p:spPr>
          <a:xfrm>
            <a:off x="248479" y="-98632"/>
            <a:ext cx="11668538" cy="595560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3500" b="1" i="0" u="sng" strike="noStrike" cap="none">
                <a:solidFill>
                  <a:srgbClr val="00B050"/>
                </a:solidFill>
                <a:latin typeface="Cambria"/>
                <a:ea typeface="Cambria"/>
                <a:cs typeface="Cambria"/>
                <a:sym typeface="Cambria"/>
              </a:rPr>
              <a:t>Gợi ý trả lời</a:t>
            </a:r>
            <a:r>
              <a:rPr lang="vi-VN" sz="3500" b="1" i="0" u="none" strike="noStrike" cap="none">
                <a:solidFill>
                  <a:srgbClr val="00B050"/>
                </a:solidFill>
                <a:latin typeface="Cambria"/>
                <a:ea typeface="Cambria"/>
                <a:cs typeface="Cambria"/>
                <a:sym typeface="Cambria"/>
              </a:rPr>
              <a:t>:</a:t>
            </a:r>
            <a:endParaRPr sz="3500" b="0" i="0" u="none" strike="noStrike" cap="none">
              <a:solidFill>
                <a:schemeClr val="dk1"/>
              </a:solidFill>
              <a:latin typeface="Cambria"/>
              <a:ea typeface="Cambria"/>
              <a:cs typeface="Cambria"/>
              <a:sym typeface="Cambria"/>
            </a:endParaRPr>
          </a:p>
          <a:p>
            <a:pPr marL="0" marR="0" lvl="0" indent="0" algn="just" rtl="0">
              <a:lnSpc>
                <a:spcPct val="150000"/>
              </a:lnSpc>
              <a:spcBef>
                <a:spcPts val="800"/>
              </a:spcBef>
              <a:spcAft>
                <a:spcPts val="0"/>
              </a:spcAft>
              <a:buNone/>
            </a:pPr>
            <a:r>
              <a:rPr lang="vi-VN" sz="3500" b="0" i="0" u="none" strike="noStrike" cap="none">
                <a:solidFill>
                  <a:srgbClr val="333333"/>
                </a:solidFill>
                <a:latin typeface="Cambria"/>
                <a:ea typeface="Cambria"/>
                <a:cs typeface="Cambria"/>
                <a:sym typeface="Cambria"/>
              </a:rPr>
              <a:t>	</a:t>
            </a:r>
            <a:r>
              <a:rPr lang="vi-VN" sz="3500" b="0" i="0" u="none" strike="noStrike" cap="none">
                <a:solidFill>
                  <a:srgbClr val="000000"/>
                </a:solidFill>
                <a:latin typeface="Cambria"/>
                <a:ea typeface="Cambria"/>
                <a:cs typeface="Cambria"/>
                <a:sym typeface="Cambria"/>
              </a:rPr>
              <a:t>Một số công việc mà hệ điều hành thực hiện như:</a:t>
            </a:r>
            <a:endParaRPr sz="3500" b="0" i="0" u="none" strike="noStrike" cap="none">
              <a:solidFill>
                <a:schemeClr val="dk1"/>
              </a:solidFill>
              <a:latin typeface="Cambria"/>
              <a:ea typeface="Cambria"/>
              <a:cs typeface="Cambria"/>
              <a:sym typeface="Cambria"/>
            </a:endParaRPr>
          </a:p>
          <a:p>
            <a:pPr marL="0" marR="0" lvl="0" indent="0" algn="just" rtl="0">
              <a:lnSpc>
                <a:spcPct val="150000"/>
              </a:lnSpc>
              <a:spcBef>
                <a:spcPts val="800"/>
              </a:spcBef>
              <a:spcAft>
                <a:spcPts val="0"/>
              </a:spcAft>
              <a:buNone/>
            </a:pPr>
            <a:r>
              <a:rPr lang="vi-VN" sz="3500" b="0" i="0" u="none" strike="noStrike" cap="none">
                <a:solidFill>
                  <a:srgbClr val="000000"/>
                </a:solidFill>
                <a:latin typeface="Cambria"/>
                <a:ea typeface="Cambria"/>
                <a:cs typeface="Cambria"/>
                <a:sym typeface="Cambria"/>
              </a:rPr>
              <a:t>	- Hệ điều hành quản lí các tài khoản người dùng máy tính.</a:t>
            </a:r>
            <a:endParaRPr sz="3500" b="0" i="0" u="none" strike="noStrike" cap="none">
              <a:solidFill>
                <a:schemeClr val="dk1"/>
              </a:solidFill>
              <a:latin typeface="Cambria"/>
              <a:ea typeface="Cambria"/>
              <a:cs typeface="Cambria"/>
              <a:sym typeface="Cambria"/>
            </a:endParaRPr>
          </a:p>
          <a:p>
            <a:pPr marL="0" marR="30480" lvl="0" indent="0" algn="just" rtl="0">
              <a:lnSpc>
                <a:spcPct val="150000"/>
              </a:lnSpc>
              <a:spcBef>
                <a:spcPts val="800"/>
              </a:spcBef>
              <a:spcAft>
                <a:spcPts val="0"/>
              </a:spcAft>
              <a:buNone/>
            </a:pPr>
            <a:r>
              <a:rPr lang="vi-VN" sz="3500" b="0" i="0" u="none" strike="noStrike" cap="none">
                <a:solidFill>
                  <a:srgbClr val="000000"/>
                </a:solidFill>
                <a:latin typeface="Cambria"/>
                <a:ea typeface="Cambria"/>
                <a:cs typeface="Cambria"/>
                <a:sym typeface="Cambria"/>
              </a:rPr>
              <a:t>	- Quản lí tệp và thư mục trong máy tính.</a:t>
            </a:r>
            <a:endParaRPr sz="3500" b="0" i="0" u="none" strike="noStrike" cap="none">
              <a:solidFill>
                <a:schemeClr val="dk1"/>
              </a:solidFill>
              <a:latin typeface="Cambria"/>
              <a:ea typeface="Cambria"/>
              <a:cs typeface="Cambria"/>
              <a:sym typeface="Cambria"/>
            </a:endParaRPr>
          </a:p>
          <a:p>
            <a:pPr marL="268288" marR="30480" lvl="0" indent="-268288" algn="just" rtl="0">
              <a:lnSpc>
                <a:spcPct val="150000"/>
              </a:lnSpc>
              <a:spcBef>
                <a:spcPts val="0"/>
              </a:spcBef>
              <a:spcAft>
                <a:spcPts val="0"/>
              </a:spcAft>
              <a:buNone/>
            </a:pPr>
            <a:r>
              <a:rPr lang="vi-VN" sz="3500" b="0" i="0" u="none" strike="noStrike" cap="none">
                <a:solidFill>
                  <a:srgbClr val="000000"/>
                </a:solidFill>
                <a:latin typeface="Cambria"/>
                <a:ea typeface="Cambria"/>
                <a:cs typeface="Cambria"/>
                <a:sym typeface="Cambria"/>
              </a:rPr>
              <a:t>	- Quản lí các thiết bị như CPU, bộ nhớ hay các thiết bị ngoại vi.</a:t>
            </a:r>
            <a:endParaRPr sz="3500" b="0" i="0" u="none" strike="noStrike" cap="none">
              <a:solidFill>
                <a:schemeClr val="dk1"/>
              </a:solidFill>
              <a:latin typeface="Cambria"/>
              <a:ea typeface="Cambria"/>
              <a:cs typeface="Cambria"/>
              <a:sym typeface="Cambria"/>
            </a:endParaRPr>
          </a:p>
          <a:p>
            <a:pPr marL="0" marR="30480" lvl="0" indent="0" algn="just" rtl="0">
              <a:lnSpc>
                <a:spcPct val="150000"/>
              </a:lnSpc>
              <a:spcBef>
                <a:spcPts val="0"/>
              </a:spcBef>
              <a:spcAft>
                <a:spcPts val="0"/>
              </a:spcAft>
              <a:buNone/>
            </a:pPr>
            <a:r>
              <a:rPr lang="vi-VN" sz="3500" b="0" i="0" u="none" strike="noStrike" cap="none">
                <a:solidFill>
                  <a:srgbClr val="000000"/>
                </a:solidFill>
                <a:latin typeface="Cambria"/>
                <a:ea typeface="Cambria"/>
                <a:cs typeface="Cambria"/>
                <a:sym typeface="Cambria"/>
              </a:rPr>
              <a:t>	- …</a:t>
            </a:r>
            <a:endParaRPr sz="3500" b="0" i="0" u="none" strike="noStrike" cap="none">
              <a:solidFill>
                <a:schemeClr val="dk1"/>
              </a:solidFill>
              <a:latin typeface="Cambria"/>
              <a:ea typeface="Cambria"/>
              <a:cs typeface="Cambria"/>
              <a:sym typeface="Cambria"/>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additive="base">
                                        <p:cTn id="7" dur="500"/>
                                        <p:tgtEl>
                                          <p:spTgt spid="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 calcmode="lin" valueType="num">
                                      <p:cBhvr additive="base">
                                        <p:cTn id="12" dur="500"/>
                                        <p:tgtEl>
                                          <p:spTgt spid="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4">
                                            <p:txEl>
                                              <p:pRg st="2" end="2"/>
                                            </p:txEl>
                                          </p:spTgt>
                                        </p:tgtEl>
                                        <p:attrNameLst>
                                          <p:attrName>style.visibility</p:attrName>
                                        </p:attrNameLst>
                                      </p:cBhvr>
                                      <p:to>
                                        <p:strVal val="visible"/>
                                      </p:to>
                                    </p:set>
                                    <p:anim calcmode="lin" valueType="num">
                                      <p:cBhvr additive="base">
                                        <p:cTn id="17" dur="500"/>
                                        <p:tgtEl>
                                          <p:spTgt spid="3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4">
                                            <p:txEl>
                                              <p:pRg st="3" end="3"/>
                                            </p:txEl>
                                          </p:spTgt>
                                        </p:tgtEl>
                                        <p:attrNameLst>
                                          <p:attrName>style.visibility</p:attrName>
                                        </p:attrNameLst>
                                      </p:cBhvr>
                                      <p:to>
                                        <p:strVal val="visible"/>
                                      </p:to>
                                    </p:set>
                                    <p:anim calcmode="lin" valueType="num">
                                      <p:cBhvr additive="base">
                                        <p:cTn id="22" dur="500"/>
                                        <p:tgtEl>
                                          <p:spTgt spid="3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4">
                                            <p:txEl>
                                              <p:pRg st="4" end="4"/>
                                            </p:txEl>
                                          </p:spTgt>
                                        </p:tgtEl>
                                        <p:attrNameLst>
                                          <p:attrName>style.visibility</p:attrName>
                                        </p:attrNameLst>
                                      </p:cBhvr>
                                      <p:to>
                                        <p:strVal val="visible"/>
                                      </p:to>
                                    </p:set>
                                    <p:anim calcmode="lin" valueType="num">
                                      <p:cBhvr additive="base">
                                        <p:cTn id="27" dur="500"/>
                                        <p:tgtEl>
                                          <p:spTgt spid="3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4">
                                            <p:txEl>
                                              <p:pRg st="5" end="5"/>
                                            </p:txEl>
                                          </p:spTgt>
                                        </p:tgtEl>
                                        <p:attrNameLst>
                                          <p:attrName>style.visibility</p:attrName>
                                        </p:attrNameLst>
                                      </p:cBhvr>
                                      <p:to>
                                        <p:strVal val="visible"/>
                                      </p:to>
                                    </p:set>
                                    <p:anim calcmode="lin" valueType="num">
                                      <p:cBhvr additive="base">
                                        <p:cTn id="32" dur="500"/>
                                        <p:tgtEl>
                                          <p:spTgt spid="3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p:nvPr/>
        </p:nvSpPr>
        <p:spPr>
          <a:xfrm>
            <a:off x="1775068" y="1593087"/>
            <a:ext cx="9936480" cy="1700187"/>
          </a:xfrm>
          <a:prstGeom prst="rect">
            <a:avLst/>
          </a:prstGeom>
          <a:solidFill>
            <a:srgbClr val="C4E0B2"/>
          </a:solidFill>
          <a:ln>
            <a:noFill/>
          </a:ln>
        </p:spPr>
        <p:txBody>
          <a:bodyPr spcFirstLastPara="1" wrap="square" lIns="91425" tIns="0" rIns="91425" bIns="180000" anchor="t" anchorCtr="0">
            <a:spAutoFit/>
          </a:bodyPr>
          <a:lstStyle/>
          <a:p>
            <a:pPr marL="0" marR="30480" lvl="0" indent="0" algn="just" rtl="0">
              <a:lnSpc>
                <a:spcPct val="150000"/>
              </a:lnSpc>
              <a:spcBef>
                <a:spcPts val="0"/>
              </a:spcBef>
              <a:spcAft>
                <a:spcPts val="0"/>
              </a:spcAft>
              <a:buNone/>
            </a:pPr>
            <a:r>
              <a:rPr lang="vi-VN" sz="3500" b="1" i="0" u="none" strike="noStrike" cap="none">
                <a:solidFill>
                  <a:srgbClr val="00B050"/>
                </a:solidFill>
                <a:latin typeface="Cambria"/>
                <a:ea typeface="Cambria"/>
                <a:cs typeface="Cambria"/>
                <a:sym typeface="Cambria"/>
              </a:rPr>
              <a:t>Câu hỏi 1 (trang 9):</a:t>
            </a:r>
            <a:r>
              <a:rPr lang="vi-VN" sz="3500" b="0" i="0" u="none" strike="noStrike" cap="none">
                <a:solidFill>
                  <a:srgbClr val="000000"/>
                </a:solidFill>
                <a:latin typeface="Cambria"/>
                <a:ea typeface="Cambria"/>
                <a:cs typeface="Cambria"/>
                <a:sym typeface="Cambria"/>
              </a:rPr>
              <a:t> Nêu lí do thiết bị xử lí đa năng cần có hệ điều hành.</a:t>
            </a:r>
            <a:endParaRPr sz="3500" b="0" i="0" u="none" strike="noStrike" cap="none">
              <a:solidFill>
                <a:schemeClr val="dk1"/>
              </a:solidFill>
              <a:latin typeface="Times New Roman"/>
              <a:ea typeface="Times New Roman"/>
              <a:cs typeface="Times New Roman"/>
              <a:sym typeface="Times New Roman"/>
            </a:endParaRPr>
          </a:p>
        </p:txBody>
      </p:sp>
      <p:pic>
        <p:nvPicPr>
          <p:cNvPr id="181" name="Google Shape;181;p30"/>
          <p:cNvPicPr preferRelativeResize="0"/>
          <p:nvPr/>
        </p:nvPicPr>
        <p:blipFill rotWithShape="1">
          <a:blip r:embed="rId3">
            <a:alphaModFix/>
          </a:blip>
          <a:srcRect/>
          <a:stretch/>
        </p:blipFill>
        <p:spPr>
          <a:xfrm>
            <a:off x="215088" y="221817"/>
            <a:ext cx="1522272" cy="14766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10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0"/>
                                        </p:tgtEl>
                                        <p:attrNameLst>
                                          <p:attrName>style.visibility</p:attrName>
                                        </p:attrNameLst>
                                      </p:cBhvr>
                                      <p:to>
                                        <p:strVal val="visible"/>
                                      </p:to>
                                    </p:set>
                                    <p:anim calcmode="lin" valueType="num">
                                      <p:cBhvr additive="base">
                                        <p:cTn id="12" dur="500"/>
                                        <p:tgtEl>
                                          <p:spTgt spid="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p:nvPr/>
        </p:nvSpPr>
        <p:spPr>
          <a:xfrm>
            <a:off x="471340" y="-109209"/>
            <a:ext cx="11321591" cy="5650329"/>
          </a:xfrm>
          <a:prstGeom prst="rect">
            <a:avLst/>
          </a:prstGeom>
          <a:noFill/>
          <a:ln>
            <a:noFill/>
          </a:ln>
        </p:spPr>
        <p:txBody>
          <a:bodyPr spcFirstLastPara="1" wrap="square" lIns="91425" tIns="45700" rIns="91425" bIns="45700" anchor="t" anchorCtr="0">
            <a:spAutoFit/>
          </a:bodyPr>
          <a:lstStyle/>
          <a:p>
            <a:pPr marL="30480" marR="30480" lvl="0" indent="0" algn="ctr" rtl="0">
              <a:lnSpc>
                <a:spcPct val="150000"/>
              </a:lnSpc>
              <a:spcBef>
                <a:spcPts val="0"/>
              </a:spcBef>
              <a:spcAft>
                <a:spcPts val="0"/>
              </a:spcAft>
              <a:buNone/>
            </a:pPr>
            <a:r>
              <a:rPr lang="vi-VN" sz="3500" b="1" i="0" u="sng" strike="noStrike" cap="none">
                <a:solidFill>
                  <a:srgbClr val="00B050"/>
                </a:solidFill>
                <a:latin typeface="Cambria"/>
                <a:ea typeface="Cambria"/>
                <a:cs typeface="Cambria"/>
                <a:sym typeface="Cambria"/>
              </a:rPr>
              <a:t>Gợi ý trả lời</a:t>
            </a:r>
            <a:r>
              <a:rPr lang="vi-VN" sz="3500" b="1" i="0" u="none" strike="noStrike" cap="none">
                <a:solidFill>
                  <a:srgbClr val="00B050"/>
                </a:solidFill>
                <a:latin typeface="Cambria"/>
                <a:ea typeface="Cambria"/>
                <a:cs typeface="Cambria"/>
                <a:sym typeface="Cambria"/>
              </a:rPr>
              <a:t>:</a:t>
            </a:r>
            <a:endParaRPr sz="3500" b="0" i="0" u="none" strike="noStrike" cap="none">
              <a:solidFill>
                <a:schemeClr val="dk1"/>
              </a:solidFill>
              <a:latin typeface="Times New Roman"/>
              <a:ea typeface="Times New Roman"/>
              <a:cs typeface="Times New Roman"/>
              <a:sym typeface="Times New Roman"/>
            </a:endParaRPr>
          </a:p>
          <a:p>
            <a:pPr marL="0" marR="30480" lvl="0" indent="0" algn="just" rtl="0">
              <a:lnSpc>
                <a:spcPct val="150000"/>
              </a:lnSpc>
              <a:spcBef>
                <a:spcPts val="0"/>
              </a:spcBef>
              <a:spcAft>
                <a:spcPts val="0"/>
              </a:spcAft>
              <a:buNone/>
            </a:pPr>
            <a:r>
              <a:rPr lang="vi-VN" sz="3500" b="0" i="0" u="none" strike="noStrike" cap="none">
                <a:solidFill>
                  <a:srgbClr val="000000"/>
                </a:solidFill>
                <a:latin typeface="Cambria"/>
                <a:ea typeface="Cambria"/>
                <a:cs typeface="Cambria"/>
                <a:sym typeface="Cambria"/>
              </a:rPr>
              <a:t>	Với các thiết bị xử lí đa năng, người dùng có nhu cầu nạp nhiều phần mềm ứng dụng và dữ liệu vào bộ nhớ ngoài, chọn phần mềm để chạy. Khi chạy, cần điều phối tài nguyên cho ứng dụng như bộ nhớ, công suất CPU, các thiết bị ngoại vi. Vì vậy cần phải có hệ điều hành để đáp ứng các nhu cầu trên.</a:t>
            </a:r>
            <a:endParaRPr sz="3500" b="0" i="0" u="none" strike="noStrike" cap="none">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 calcmode="lin" valueType="num">
                                      <p:cBhvr additive="base">
                                        <p:cTn id="7" dur="500"/>
                                        <p:tgtEl>
                                          <p:spTgt spid="1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6">
                                            <p:txEl>
                                              <p:pRg st="1" end="1"/>
                                            </p:txEl>
                                          </p:spTgt>
                                        </p:tgtEl>
                                        <p:attrNameLst>
                                          <p:attrName>style.visibility</p:attrName>
                                        </p:attrNameLst>
                                      </p:cBhvr>
                                      <p:to>
                                        <p:strVal val="visible"/>
                                      </p:to>
                                    </p:set>
                                    <p:anim calcmode="lin" valueType="num">
                                      <p:cBhvr additive="base">
                                        <p:cTn id="12" dur="500"/>
                                        <p:tgtEl>
                                          <p:spTgt spid="18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p:nvPr/>
        </p:nvSpPr>
        <p:spPr>
          <a:xfrm>
            <a:off x="1784495" y="1597117"/>
            <a:ext cx="9956800" cy="1700187"/>
          </a:xfrm>
          <a:prstGeom prst="rect">
            <a:avLst/>
          </a:prstGeom>
          <a:solidFill>
            <a:srgbClr val="C4E0B2"/>
          </a:solidFill>
          <a:ln>
            <a:noFill/>
          </a:ln>
        </p:spPr>
        <p:txBody>
          <a:bodyPr spcFirstLastPara="1" wrap="square" lIns="91425" tIns="0" rIns="91425" bIns="180000" anchor="t" anchorCtr="0">
            <a:spAutoFit/>
          </a:bodyPr>
          <a:lstStyle/>
          <a:p>
            <a:pPr marL="0" marR="30480" lvl="0" indent="0" algn="just" rtl="0">
              <a:lnSpc>
                <a:spcPct val="150000"/>
              </a:lnSpc>
              <a:spcBef>
                <a:spcPts val="0"/>
              </a:spcBef>
              <a:spcAft>
                <a:spcPts val="0"/>
              </a:spcAft>
              <a:buNone/>
            </a:pPr>
            <a:r>
              <a:rPr lang="vi-VN" sz="3500" b="1" i="0" u="none" strike="noStrike" cap="none">
                <a:solidFill>
                  <a:srgbClr val="00B050"/>
                </a:solidFill>
                <a:latin typeface="Cambria"/>
                <a:ea typeface="Cambria"/>
                <a:cs typeface="Cambria"/>
                <a:sym typeface="Cambria"/>
              </a:rPr>
              <a:t>Câu hỏi 2 (trang 9):</a:t>
            </a:r>
            <a:r>
              <a:rPr lang="vi-VN" sz="3500" b="0" i="0" u="none" strike="noStrike" cap="none">
                <a:solidFill>
                  <a:srgbClr val="000000"/>
                </a:solidFill>
                <a:latin typeface="Cambria"/>
                <a:ea typeface="Cambria"/>
                <a:cs typeface="Cambria"/>
                <a:sym typeface="Cambria"/>
              </a:rPr>
              <a:t> Nêu mối quan hệ giữa phần cứng, phần mềm ứng dụng và hệ điều hành.</a:t>
            </a:r>
            <a:endParaRPr sz="3500" b="0" i="0" u="none" strike="noStrike" cap="none">
              <a:solidFill>
                <a:schemeClr val="dk1"/>
              </a:solidFill>
              <a:latin typeface="Times New Roman"/>
              <a:ea typeface="Times New Roman"/>
              <a:cs typeface="Times New Roman"/>
              <a:sym typeface="Times New Roman"/>
            </a:endParaRPr>
          </a:p>
        </p:txBody>
      </p:sp>
      <p:pic>
        <p:nvPicPr>
          <p:cNvPr id="192" name="Google Shape;192;p32"/>
          <p:cNvPicPr preferRelativeResize="0"/>
          <p:nvPr/>
        </p:nvPicPr>
        <p:blipFill rotWithShape="1">
          <a:blip r:embed="rId3">
            <a:alphaModFix/>
          </a:blip>
          <a:srcRect/>
          <a:stretch/>
        </p:blipFill>
        <p:spPr>
          <a:xfrm>
            <a:off x="215088" y="221817"/>
            <a:ext cx="1522272" cy="14766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1000"/>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1"/>
                                        </p:tgtEl>
                                        <p:attrNameLst>
                                          <p:attrName>style.visibility</p:attrName>
                                        </p:attrNameLst>
                                      </p:cBhvr>
                                      <p:to>
                                        <p:strVal val="visible"/>
                                      </p:to>
                                    </p:set>
                                    <p:anim calcmode="lin" valueType="num">
                                      <p:cBhvr additive="base">
                                        <p:cTn id="12" dur="500"/>
                                        <p:tgtEl>
                                          <p:spTgt spid="1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3"/>
          <p:cNvSpPr txBox="1"/>
          <p:nvPr/>
        </p:nvSpPr>
        <p:spPr>
          <a:xfrm>
            <a:off x="471340" y="410343"/>
            <a:ext cx="11312165" cy="3226589"/>
          </a:xfrm>
          <a:prstGeom prst="rect">
            <a:avLst/>
          </a:prstGeom>
          <a:noFill/>
          <a:ln>
            <a:noFill/>
          </a:ln>
        </p:spPr>
        <p:txBody>
          <a:bodyPr spcFirstLastPara="1" wrap="square" lIns="91425" tIns="45700" rIns="91425" bIns="45700" anchor="t" anchorCtr="0">
            <a:spAutoFit/>
          </a:bodyPr>
          <a:lstStyle/>
          <a:p>
            <a:pPr marL="30480" marR="30480" lvl="0" indent="0" algn="ctr" rtl="0">
              <a:lnSpc>
                <a:spcPct val="150000"/>
              </a:lnSpc>
              <a:spcBef>
                <a:spcPts val="0"/>
              </a:spcBef>
              <a:spcAft>
                <a:spcPts val="0"/>
              </a:spcAft>
              <a:buNone/>
            </a:pPr>
            <a:r>
              <a:rPr lang="vi-VN" sz="3500" b="1" i="0" u="sng" strike="noStrike" cap="none">
                <a:solidFill>
                  <a:srgbClr val="00B050"/>
                </a:solidFill>
                <a:latin typeface="Cambria"/>
                <a:ea typeface="Cambria"/>
                <a:cs typeface="Cambria"/>
                <a:sym typeface="Cambria"/>
              </a:rPr>
              <a:t>Gợi ý trả lời</a:t>
            </a:r>
            <a:r>
              <a:rPr lang="vi-VN" sz="3500" b="1" i="0" u="none" strike="noStrike" cap="none">
                <a:solidFill>
                  <a:srgbClr val="00B050"/>
                </a:solidFill>
                <a:latin typeface="Cambria"/>
                <a:ea typeface="Cambria"/>
                <a:cs typeface="Cambria"/>
                <a:sym typeface="Cambria"/>
              </a:rPr>
              <a:t>:</a:t>
            </a:r>
            <a:endParaRPr sz="3500" b="0" i="0" u="none" strike="noStrike" cap="none">
              <a:solidFill>
                <a:schemeClr val="dk1"/>
              </a:solidFill>
              <a:latin typeface="Times New Roman"/>
              <a:ea typeface="Times New Roman"/>
              <a:cs typeface="Times New Roman"/>
              <a:sym typeface="Times New Roman"/>
            </a:endParaRPr>
          </a:p>
          <a:p>
            <a:pPr marL="0" marR="30480" lvl="0" indent="0" algn="just" rtl="0">
              <a:lnSpc>
                <a:spcPct val="150000"/>
              </a:lnSpc>
              <a:spcBef>
                <a:spcPts val="0"/>
              </a:spcBef>
              <a:spcAft>
                <a:spcPts val="0"/>
              </a:spcAft>
              <a:buNone/>
            </a:pPr>
            <a:r>
              <a:rPr lang="vi-VN" sz="3500" b="0" i="0" u="none" strike="noStrike" cap="none">
                <a:solidFill>
                  <a:srgbClr val="000000"/>
                </a:solidFill>
                <a:latin typeface="Cambria"/>
                <a:ea typeface="Cambria"/>
                <a:cs typeface="Cambria"/>
                <a:sym typeface="Cambria"/>
              </a:rPr>
              <a:t>Phần cứng là thiết bị xử lí thông tin, hệ điều hành là môi trường trung gian giúp phần mềm ứng dụng khai thác phần cứng.</a:t>
            </a:r>
            <a:endParaRPr sz="3500" b="0" i="0" u="none" strike="noStrike" cap="none">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anim calcmode="lin" valueType="num">
                                      <p:cBhvr additive="base">
                                        <p:cTn id="7" dur="500"/>
                                        <p:tgtEl>
                                          <p:spTgt spid="19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7">
                                            <p:txEl>
                                              <p:pRg st="1" end="1"/>
                                            </p:txEl>
                                          </p:spTgt>
                                        </p:tgtEl>
                                        <p:attrNameLst>
                                          <p:attrName>style.visibility</p:attrName>
                                        </p:attrNameLst>
                                      </p:cBhvr>
                                      <p:to>
                                        <p:strVal val="visible"/>
                                      </p:to>
                                    </p:set>
                                    <p:anim calcmode="lin" valueType="num">
                                      <p:cBhvr additive="base">
                                        <p:cTn id="12" dur="500"/>
                                        <p:tgtEl>
                                          <p:spTgt spid="19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4"/>
          <p:cNvSpPr txBox="1"/>
          <p:nvPr/>
        </p:nvSpPr>
        <p:spPr>
          <a:xfrm>
            <a:off x="1767839" y="1580214"/>
            <a:ext cx="9885681" cy="1700187"/>
          </a:xfrm>
          <a:prstGeom prst="rect">
            <a:avLst/>
          </a:prstGeom>
          <a:solidFill>
            <a:srgbClr val="F7CAAC"/>
          </a:solidFill>
          <a:ln>
            <a:noFill/>
          </a:ln>
        </p:spPr>
        <p:txBody>
          <a:bodyPr spcFirstLastPara="1" wrap="square" lIns="91425" tIns="0" rIns="91425" bIns="180000" anchor="t" anchorCtr="0">
            <a:spAutoFit/>
          </a:bodyPr>
          <a:lstStyle/>
          <a:p>
            <a:pPr marL="0" marR="30480" lvl="0" indent="0" algn="just" rtl="0">
              <a:lnSpc>
                <a:spcPct val="150000"/>
              </a:lnSpc>
              <a:spcBef>
                <a:spcPts val="0"/>
              </a:spcBef>
              <a:spcAft>
                <a:spcPts val="0"/>
              </a:spcAft>
              <a:buNone/>
            </a:pPr>
            <a:r>
              <a:rPr lang="vi-VN" sz="3500" b="1" i="0" u="none" strike="noStrike" cap="none">
                <a:solidFill>
                  <a:srgbClr val="C00000"/>
                </a:solidFill>
                <a:latin typeface="Cambria"/>
                <a:ea typeface="Cambria"/>
                <a:cs typeface="Cambria"/>
                <a:sym typeface="Cambria"/>
              </a:rPr>
              <a:t>Luyện tập 1 (trang 9)</a:t>
            </a:r>
            <a:r>
              <a:rPr lang="vi-VN" sz="3500" b="0" i="0" u="none" strike="noStrike" cap="none">
                <a:solidFill>
                  <a:srgbClr val="000000"/>
                </a:solidFill>
                <a:latin typeface="Cambria"/>
                <a:ea typeface="Cambria"/>
                <a:cs typeface="Cambria"/>
                <a:sym typeface="Cambria"/>
              </a:rPr>
              <a:t>: Em hiểu thế nào về tính thân thiện của hệ điều hành?</a:t>
            </a:r>
            <a:endParaRPr sz="3500" b="0" i="0" u="none" strike="noStrike" cap="none">
              <a:solidFill>
                <a:schemeClr val="dk1"/>
              </a:solidFill>
              <a:latin typeface="Times New Roman"/>
              <a:ea typeface="Times New Roman"/>
              <a:cs typeface="Times New Roman"/>
              <a:sym typeface="Times New Roman"/>
            </a:endParaRPr>
          </a:p>
        </p:txBody>
      </p:sp>
      <p:pic>
        <p:nvPicPr>
          <p:cNvPr id="203" name="Google Shape;203;p34"/>
          <p:cNvPicPr preferRelativeResize="0"/>
          <p:nvPr/>
        </p:nvPicPr>
        <p:blipFill rotWithShape="1">
          <a:blip r:embed="rId3">
            <a:alphaModFix/>
          </a:blip>
          <a:srcRect/>
          <a:stretch/>
        </p:blipFill>
        <p:spPr>
          <a:xfrm>
            <a:off x="138297" y="226072"/>
            <a:ext cx="1591980" cy="1543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1822"/>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2"/>
                                        </p:tgtEl>
                                        <p:attrNameLst>
                                          <p:attrName>style.visibility</p:attrName>
                                        </p:attrNameLst>
                                      </p:cBhvr>
                                      <p:to>
                                        <p:strVal val="visible"/>
                                      </p:to>
                                    </p:set>
                                    <p:animEffect transition="in" filter="fade">
                                      <p:cBhvr>
                                        <p:cTn id="12"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txBox="1"/>
          <p:nvPr/>
        </p:nvSpPr>
        <p:spPr>
          <a:xfrm>
            <a:off x="452488" y="-103404"/>
            <a:ext cx="11321590" cy="5650329"/>
          </a:xfrm>
          <a:prstGeom prst="rect">
            <a:avLst/>
          </a:prstGeom>
          <a:noFill/>
          <a:ln>
            <a:noFill/>
          </a:ln>
        </p:spPr>
        <p:txBody>
          <a:bodyPr spcFirstLastPara="1" wrap="square" lIns="91425" tIns="45700" rIns="91425" bIns="45700" anchor="t" anchorCtr="0">
            <a:spAutoFit/>
          </a:bodyPr>
          <a:lstStyle/>
          <a:p>
            <a:pPr marL="30480" marR="30480" lvl="0" indent="0" algn="ctr" rtl="0">
              <a:lnSpc>
                <a:spcPct val="150000"/>
              </a:lnSpc>
              <a:spcBef>
                <a:spcPts val="0"/>
              </a:spcBef>
              <a:spcAft>
                <a:spcPts val="0"/>
              </a:spcAft>
              <a:buNone/>
            </a:pPr>
            <a:r>
              <a:rPr lang="vi-VN" sz="3500" b="1" i="0" u="sng" strike="noStrike" cap="none">
                <a:solidFill>
                  <a:srgbClr val="C00000"/>
                </a:solidFill>
                <a:latin typeface="Cambria"/>
                <a:ea typeface="Cambria"/>
                <a:cs typeface="Cambria"/>
                <a:sym typeface="Cambria"/>
              </a:rPr>
              <a:t>Gợi ý trả lời</a:t>
            </a:r>
            <a:r>
              <a:rPr lang="vi-VN" sz="3500" b="1" i="0" u="none" strike="noStrike" cap="none">
                <a:solidFill>
                  <a:srgbClr val="C00000"/>
                </a:solidFill>
                <a:latin typeface="Cambria"/>
                <a:ea typeface="Cambria"/>
                <a:cs typeface="Cambria"/>
                <a:sym typeface="Cambria"/>
              </a:rPr>
              <a:t>:</a:t>
            </a:r>
            <a:endParaRPr sz="3500" b="0" i="0" u="none" strike="noStrike" cap="none">
              <a:solidFill>
                <a:schemeClr val="dk1"/>
              </a:solidFill>
              <a:latin typeface="Times New Roman"/>
              <a:ea typeface="Times New Roman"/>
              <a:cs typeface="Times New Roman"/>
              <a:sym typeface="Times New Roman"/>
            </a:endParaRPr>
          </a:p>
          <a:p>
            <a:pPr marL="0" marR="30480" lvl="0" indent="0" algn="just" rtl="0">
              <a:lnSpc>
                <a:spcPct val="150000"/>
              </a:lnSpc>
              <a:spcBef>
                <a:spcPts val="0"/>
              </a:spcBef>
              <a:spcAft>
                <a:spcPts val="0"/>
              </a:spcAft>
              <a:buNone/>
            </a:pPr>
            <a:r>
              <a:rPr lang="vi-VN" sz="3500" b="0" i="0" u="none" strike="noStrike" cap="none">
                <a:solidFill>
                  <a:srgbClr val="000000"/>
                </a:solidFill>
                <a:latin typeface="Cambria"/>
                <a:ea typeface="Cambria"/>
                <a:cs typeface="Cambria"/>
                <a:sym typeface="Cambria"/>
              </a:rPr>
              <a:t>	- Đối với hệ điều hành máy tính cá nhân, tính thân thiện được cải thiện từ giao diện dòng lệnh chuyển sang giao diện đồ họa và tích hợp với nhận dạng tiếng nói.</a:t>
            </a:r>
            <a:endParaRPr sz="3500" b="0" i="0" u="none" strike="noStrike" cap="none">
              <a:solidFill>
                <a:schemeClr val="dk1"/>
              </a:solidFill>
              <a:latin typeface="Times New Roman"/>
              <a:ea typeface="Times New Roman"/>
              <a:cs typeface="Times New Roman"/>
              <a:sym typeface="Times New Roman"/>
            </a:endParaRPr>
          </a:p>
          <a:p>
            <a:pPr marL="0" marR="30480" lvl="0" indent="0" algn="just" rtl="0">
              <a:lnSpc>
                <a:spcPct val="150000"/>
              </a:lnSpc>
              <a:spcBef>
                <a:spcPts val="0"/>
              </a:spcBef>
              <a:spcAft>
                <a:spcPts val="0"/>
              </a:spcAft>
              <a:buNone/>
            </a:pPr>
            <a:r>
              <a:rPr lang="vi-VN" sz="3500" b="0" i="0" u="none" strike="noStrike" cap="none">
                <a:solidFill>
                  <a:srgbClr val="000000"/>
                </a:solidFill>
                <a:latin typeface="Cambria"/>
                <a:ea typeface="Cambria"/>
                <a:cs typeface="Cambria"/>
                <a:sym typeface="Cambria"/>
              </a:rPr>
              <a:t>	- Đối với hệ điều hành cho thiết bị di động, tính thân thiện thông qua nhận dạng hành vi của người dùng thông qua các cảm biến.</a:t>
            </a:r>
            <a:endParaRPr sz="3500" b="0" i="0" u="none" strike="noStrike" cap="none">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8">
                                            <p:txEl>
                                              <p:pRg st="0" end="0"/>
                                            </p:txEl>
                                          </p:spTgt>
                                        </p:tgtEl>
                                        <p:attrNameLst>
                                          <p:attrName>style.visibility</p:attrName>
                                        </p:attrNameLst>
                                      </p:cBhvr>
                                      <p:to>
                                        <p:strVal val="visible"/>
                                      </p:to>
                                    </p:set>
                                    <p:anim calcmode="lin" valueType="num">
                                      <p:cBhvr additive="base">
                                        <p:cTn id="7" dur="500"/>
                                        <p:tgtEl>
                                          <p:spTgt spid="20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8">
                                            <p:txEl>
                                              <p:pRg st="1" end="1"/>
                                            </p:txEl>
                                          </p:spTgt>
                                        </p:tgtEl>
                                        <p:attrNameLst>
                                          <p:attrName>style.visibility</p:attrName>
                                        </p:attrNameLst>
                                      </p:cBhvr>
                                      <p:to>
                                        <p:strVal val="visible"/>
                                      </p:to>
                                    </p:set>
                                    <p:anim calcmode="lin" valueType="num">
                                      <p:cBhvr additive="base">
                                        <p:cTn id="12" dur="500"/>
                                        <p:tgtEl>
                                          <p:spTgt spid="20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8">
                                            <p:txEl>
                                              <p:pRg st="2" end="2"/>
                                            </p:txEl>
                                          </p:spTgt>
                                        </p:tgtEl>
                                        <p:attrNameLst>
                                          <p:attrName>style.visibility</p:attrName>
                                        </p:attrNameLst>
                                      </p:cBhvr>
                                      <p:to>
                                        <p:strVal val="visible"/>
                                      </p:to>
                                    </p:set>
                                    <p:anim calcmode="lin" valueType="num">
                                      <p:cBhvr additive="base">
                                        <p:cTn id="17" dur="500"/>
                                        <p:tgtEl>
                                          <p:spTgt spid="20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6"/>
          <p:cNvSpPr txBox="1"/>
          <p:nvPr/>
        </p:nvSpPr>
        <p:spPr>
          <a:xfrm>
            <a:off x="1786840" y="1595158"/>
            <a:ext cx="9930680" cy="3316014"/>
          </a:xfrm>
          <a:prstGeom prst="rect">
            <a:avLst/>
          </a:prstGeom>
          <a:solidFill>
            <a:srgbClr val="F7CAAC"/>
          </a:solidFill>
          <a:ln>
            <a:noFill/>
          </a:ln>
        </p:spPr>
        <p:txBody>
          <a:bodyPr spcFirstLastPara="1" wrap="square" lIns="91425" tIns="0" rIns="91425" bIns="180000" anchor="t" anchorCtr="0">
            <a:spAutoFit/>
          </a:bodyPr>
          <a:lstStyle/>
          <a:p>
            <a:pPr marL="0" marR="30480" lvl="0" indent="0" algn="just" rtl="0">
              <a:lnSpc>
                <a:spcPct val="150000"/>
              </a:lnSpc>
              <a:spcBef>
                <a:spcPts val="0"/>
              </a:spcBef>
              <a:spcAft>
                <a:spcPts val="0"/>
              </a:spcAft>
              <a:buNone/>
            </a:pPr>
            <a:r>
              <a:rPr lang="vi-VN" sz="3500" b="1" i="0" u="none" strike="noStrike" cap="none">
                <a:solidFill>
                  <a:srgbClr val="C00000"/>
                </a:solidFill>
                <a:latin typeface="Cambria"/>
                <a:ea typeface="Cambria"/>
                <a:cs typeface="Cambria"/>
                <a:sym typeface="Cambria"/>
              </a:rPr>
              <a:t>Luyện tập 2 (trang 9)</a:t>
            </a:r>
            <a:r>
              <a:rPr lang="vi-VN" sz="3500" b="0" i="0" u="none" strike="noStrike" cap="none">
                <a:solidFill>
                  <a:srgbClr val="000000"/>
                </a:solidFill>
                <a:latin typeface="Cambria"/>
                <a:ea typeface="Cambria"/>
                <a:cs typeface="Cambria"/>
                <a:sym typeface="Cambria"/>
              </a:rPr>
              <a:t>: Hệ điều hành cung cấp môi trường giao tiếp với người sử dụng như thế nào? Môi trường giao tiếp đó thể hiện như thế nào trên hệ điều hành Windows?</a:t>
            </a:r>
            <a:endParaRPr sz="3500" b="0" i="0" u="none" strike="noStrike" cap="none">
              <a:solidFill>
                <a:schemeClr val="dk1"/>
              </a:solidFill>
              <a:latin typeface="Times New Roman"/>
              <a:ea typeface="Times New Roman"/>
              <a:cs typeface="Times New Roman"/>
              <a:sym typeface="Times New Roman"/>
            </a:endParaRPr>
          </a:p>
        </p:txBody>
      </p:sp>
      <p:pic>
        <p:nvPicPr>
          <p:cNvPr id="214" name="Google Shape;214;p36"/>
          <p:cNvPicPr preferRelativeResize="0"/>
          <p:nvPr/>
        </p:nvPicPr>
        <p:blipFill rotWithShape="1">
          <a:blip r:embed="rId3">
            <a:alphaModFix/>
          </a:blip>
          <a:srcRect/>
          <a:stretch/>
        </p:blipFill>
        <p:spPr>
          <a:xfrm>
            <a:off x="138297" y="226072"/>
            <a:ext cx="1591980" cy="15437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1822"/>
                                        <p:tgtEl>
                                          <p:spTgt spid="2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3"/>
                                        </p:tgtEl>
                                        <p:attrNameLst>
                                          <p:attrName>style.visibility</p:attrName>
                                        </p:attrNameLst>
                                      </p:cBhvr>
                                      <p:to>
                                        <p:strVal val="visible"/>
                                      </p:to>
                                    </p:set>
                                    <p:anim calcmode="lin" valueType="num">
                                      <p:cBhvr additive="base">
                                        <p:cTn id="12" dur="500"/>
                                        <p:tgtEl>
                                          <p:spTgt spid="2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7"/>
          <p:cNvSpPr txBox="1"/>
          <p:nvPr/>
        </p:nvSpPr>
        <p:spPr>
          <a:xfrm>
            <a:off x="452487" y="49979"/>
            <a:ext cx="11349871" cy="5650329"/>
          </a:xfrm>
          <a:prstGeom prst="rect">
            <a:avLst/>
          </a:prstGeom>
          <a:noFill/>
          <a:ln>
            <a:noFill/>
          </a:ln>
        </p:spPr>
        <p:txBody>
          <a:bodyPr spcFirstLastPara="1" wrap="square" lIns="91425" tIns="45700" rIns="91425" bIns="45700" anchor="t" anchorCtr="0">
            <a:spAutoFit/>
          </a:bodyPr>
          <a:lstStyle/>
          <a:p>
            <a:pPr marL="0" marR="30480" lvl="0" indent="0" algn="ctr" rtl="0">
              <a:lnSpc>
                <a:spcPct val="150000"/>
              </a:lnSpc>
              <a:spcBef>
                <a:spcPts val="0"/>
              </a:spcBef>
              <a:spcAft>
                <a:spcPts val="0"/>
              </a:spcAft>
              <a:buNone/>
            </a:pPr>
            <a:r>
              <a:rPr lang="vi-VN" sz="3500" b="1" i="0" u="sng" strike="noStrike" cap="none">
                <a:solidFill>
                  <a:srgbClr val="C00000"/>
                </a:solidFill>
                <a:latin typeface="Cambria"/>
                <a:ea typeface="Cambria"/>
                <a:cs typeface="Cambria"/>
                <a:sym typeface="Cambria"/>
              </a:rPr>
              <a:t>Gợi ý trả lời</a:t>
            </a:r>
            <a:r>
              <a:rPr lang="vi-VN" sz="3500" b="1" i="0" u="none" strike="noStrike" cap="none">
                <a:solidFill>
                  <a:srgbClr val="C00000"/>
                </a:solidFill>
                <a:latin typeface="Cambria"/>
                <a:ea typeface="Cambria"/>
                <a:cs typeface="Cambria"/>
                <a:sym typeface="Cambria"/>
              </a:rPr>
              <a:t>:</a:t>
            </a:r>
            <a:endParaRPr sz="3500" b="0" i="0" u="none" strike="noStrike" cap="none">
              <a:solidFill>
                <a:schemeClr val="dk1"/>
              </a:solidFill>
              <a:latin typeface="Times New Roman"/>
              <a:ea typeface="Times New Roman"/>
              <a:cs typeface="Times New Roman"/>
              <a:sym typeface="Times New Roman"/>
            </a:endParaRPr>
          </a:p>
          <a:p>
            <a:pPr marL="0" marR="30480" lvl="0" indent="0" algn="just" rtl="0">
              <a:lnSpc>
                <a:spcPct val="150000"/>
              </a:lnSpc>
              <a:spcBef>
                <a:spcPts val="0"/>
              </a:spcBef>
              <a:spcAft>
                <a:spcPts val="0"/>
              </a:spcAft>
              <a:buNone/>
            </a:pPr>
            <a:r>
              <a:rPr lang="vi-VN" sz="3500" b="0" i="0" u="none" strike="noStrike" cap="none">
                <a:solidFill>
                  <a:srgbClr val="000000"/>
                </a:solidFill>
                <a:latin typeface="Cambria"/>
                <a:ea typeface="Cambria"/>
                <a:cs typeface="Cambria"/>
                <a:sym typeface="Cambria"/>
              </a:rPr>
              <a:t>	- Trong quá trình phát triển, hệ điều hành cung cấp môi trường giao tiếp với người sử dụng </a:t>
            </a:r>
            <a:r>
              <a:rPr lang="vi-VN" sz="3500" b="1" i="0" u="none" strike="noStrike" cap="none">
                <a:solidFill>
                  <a:srgbClr val="000000"/>
                </a:solidFill>
                <a:latin typeface="Cambria"/>
                <a:ea typeface="Cambria"/>
                <a:cs typeface="Cambria"/>
                <a:sym typeface="Cambria"/>
              </a:rPr>
              <a:t>từ</a:t>
            </a:r>
            <a:r>
              <a:rPr lang="vi-VN" sz="3500" b="0" i="0" u="none" strike="noStrike" cap="none">
                <a:solidFill>
                  <a:srgbClr val="000000"/>
                </a:solidFill>
                <a:latin typeface="Cambria"/>
                <a:ea typeface="Cambria"/>
                <a:cs typeface="Cambria"/>
                <a:sym typeface="Cambria"/>
              </a:rPr>
              <a:t> thông qua hệ thống câu lệnh được nhập từ bàn phím </a:t>
            </a:r>
            <a:r>
              <a:rPr lang="vi-VN" sz="3500" b="1" i="0" u="none" strike="noStrike" cap="none">
                <a:solidFill>
                  <a:srgbClr val="000000"/>
                </a:solidFill>
                <a:latin typeface="Cambria"/>
                <a:ea typeface="Cambria"/>
                <a:cs typeface="Cambria"/>
                <a:sym typeface="Cambria"/>
              </a:rPr>
              <a:t>chuyển sang </a:t>
            </a:r>
            <a:r>
              <a:rPr lang="vi-VN" sz="3500" b="0" i="0" u="none" strike="noStrike" cap="none">
                <a:solidFill>
                  <a:srgbClr val="000000"/>
                </a:solidFill>
                <a:latin typeface="Cambria"/>
                <a:ea typeface="Cambria"/>
                <a:cs typeface="Cambria"/>
                <a:sym typeface="Cambria"/>
              </a:rPr>
              <a:t>môi trường giao tiếp với người sử dụng thông qua các bảng chọn, cửa sổ, biểu tượng đồ hoạ... được điều khiển bằng bàn phím hoặc chuột.</a:t>
            </a:r>
            <a:endParaRPr sz="3500" b="0" i="0" u="none" strike="noStrike" cap="none">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anim calcmode="lin" valueType="num">
                                      <p:cBhvr additive="base">
                                        <p:cTn id="7" dur="500"/>
                                        <p:tgtEl>
                                          <p:spTgt spid="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9">
                                            <p:txEl>
                                              <p:pRg st="1" end="1"/>
                                            </p:txEl>
                                          </p:spTgt>
                                        </p:tgtEl>
                                        <p:attrNameLst>
                                          <p:attrName>style.visibility</p:attrName>
                                        </p:attrNameLst>
                                      </p:cBhvr>
                                      <p:to>
                                        <p:strVal val="visible"/>
                                      </p:to>
                                    </p:set>
                                    <p:anim calcmode="lin" valueType="num">
                                      <p:cBhvr additive="base">
                                        <p:cTn id="12" dur="500"/>
                                        <p:tgtEl>
                                          <p:spTgt spid="2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8"/>
          <p:cNvSpPr txBox="1"/>
          <p:nvPr/>
        </p:nvSpPr>
        <p:spPr>
          <a:xfrm>
            <a:off x="452487" y="59406"/>
            <a:ext cx="11349871" cy="2572564"/>
          </a:xfrm>
          <a:prstGeom prst="rect">
            <a:avLst/>
          </a:prstGeom>
          <a:noFill/>
          <a:ln>
            <a:noFill/>
          </a:ln>
        </p:spPr>
        <p:txBody>
          <a:bodyPr spcFirstLastPara="1" wrap="square" lIns="91425" tIns="45700" rIns="91425" bIns="45700" anchor="t" anchorCtr="0">
            <a:spAutoFit/>
          </a:bodyPr>
          <a:lstStyle/>
          <a:p>
            <a:pPr marL="0" marR="30480" lvl="0" indent="0" algn="ctr" rtl="0">
              <a:lnSpc>
                <a:spcPct val="150000"/>
              </a:lnSpc>
              <a:spcBef>
                <a:spcPts val="0"/>
              </a:spcBef>
              <a:spcAft>
                <a:spcPts val="0"/>
              </a:spcAft>
              <a:buNone/>
            </a:pPr>
            <a:r>
              <a:rPr lang="vi-VN" sz="3500" b="1" i="0" u="sng" strike="noStrike" cap="none">
                <a:solidFill>
                  <a:srgbClr val="C00000"/>
                </a:solidFill>
                <a:latin typeface="Cambria"/>
                <a:ea typeface="Cambria"/>
                <a:cs typeface="Cambria"/>
                <a:sym typeface="Cambria"/>
              </a:rPr>
              <a:t>Gợi ý trả lời</a:t>
            </a:r>
            <a:r>
              <a:rPr lang="vi-VN" sz="3500" b="1" i="0" u="none" strike="noStrike" cap="none">
                <a:solidFill>
                  <a:srgbClr val="C00000"/>
                </a:solidFill>
                <a:latin typeface="Cambria"/>
                <a:ea typeface="Cambria"/>
                <a:cs typeface="Cambria"/>
                <a:sym typeface="Cambria"/>
              </a:rPr>
              <a:t>:</a:t>
            </a:r>
            <a:endParaRPr sz="3500" b="0" i="0" u="none" strike="noStrike" cap="none">
              <a:solidFill>
                <a:schemeClr val="dk1"/>
              </a:solidFill>
              <a:latin typeface="Times New Roman"/>
              <a:ea typeface="Times New Roman"/>
              <a:cs typeface="Times New Roman"/>
              <a:sym typeface="Times New Roman"/>
            </a:endParaRPr>
          </a:p>
          <a:p>
            <a:pPr marL="0" marR="30480" lvl="0" indent="0" algn="just" rtl="0">
              <a:lnSpc>
                <a:spcPct val="150000"/>
              </a:lnSpc>
              <a:spcBef>
                <a:spcPts val="1200"/>
              </a:spcBef>
              <a:spcAft>
                <a:spcPts val="0"/>
              </a:spcAft>
              <a:buNone/>
            </a:pPr>
            <a:r>
              <a:rPr lang="vi-VN" sz="3500" b="0" i="0" u="none" strike="noStrike" cap="none">
                <a:solidFill>
                  <a:srgbClr val="000000"/>
                </a:solidFill>
                <a:latin typeface="Cambria"/>
                <a:ea typeface="Cambria"/>
                <a:cs typeface="Cambria"/>
                <a:sym typeface="Cambria"/>
              </a:rPr>
              <a:t>	- Trên hệ điều hành Windows, môi trường giao tiếp đó thông qua bàn phím và chuột.</a:t>
            </a:r>
            <a:endParaRPr sz="35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39"/>
          <p:cNvPicPr preferRelativeResize="0"/>
          <p:nvPr/>
        </p:nvPicPr>
        <p:blipFill rotWithShape="1">
          <a:blip r:embed="rId3">
            <a:alphaModFix/>
          </a:blip>
          <a:srcRect/>
          <a:stretch/>
        </p:blipFill>
        <p:spPr>
          <a:xfrm>
            <a:off x="2195512" y="374200"/>
            <a:ext cx="7800975" cy="719455"/>
          </a:xfrm>
          <a:prstGeom prst="rect">
            <a:avLst/>
          </a:prstGeom>
          <a:noFill/>
          <a:ln>
            <a:noFill/>
          </a:ln>
        </p:spPr>
      </p:pic>
      <p:sp>
        <p:nvSpPr>
          <p:cNvPr id="230" name="Google Shape;230;p39"/>
          <p:cNvSpPr txBox="1"/>
          <p:nvPr/>
        </p:nvSpPr>
        <p:spPr>
          <a:xfrm>
            <a:off x="1064369" y="1138735"/>
            <a:ext cx="10647733" cy="116955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3500" b="1" i="0" u="none" strike="noStrike" cap="none">
                <a:solidFill>
                  <a:srgbClr val="00B0F0"/>
                </a:solidFill>
                <a:latin typeface="Cambria"/>
                <a:ea typeface="Cambria"/>
                <a:cs typeface="Cambria"/>
                <a:sym typeface="Cambria"/>
              </a:rPr>
              <a:t>1. LỊCH SỬ PHÁT TRIỂN CỦA HỆ ĐIỀU HÀNH MÁY TÍNH CÁ NHÂN</a:t>
            </a:r>
            <a:endParaRPr sz="3500" b="0" i="0" u="none" strike="noStrike" cap="none">
              <a:solidFill>
                <a:schemeClr val="dk1"/>
              </a:solidFill>
              <a:latin typeface="Calibri"/>
              <a:ea typeface="Calibri"/>
              <a:cs typeface="Calibri"/>
              <a:sym typeface="Calibri"/>
            </a:endParaRPr>
          </a:p>
        </p:txBody>
      </p:sp>
      <p:sp>
        <p:nvSpPr>
          <p:cNvPr id="231" name="Google Shape;231;p39"/>
          <p:cNvSpPr txBox="1"/>
          <p:nvPr/>
        </p:nvSpPr>
        <p:spPr>
          <a:xfrm>
            <a:off x="1541834" y="2187994"/>
            <a:ext cx="6099242" cy="81323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3500" b="1" i="0" u="none" strike="noStrike" cap="none">
                <a:solidFill>
                  <a:srgbClr val="00B0F0"/>
                </a:solidFill>
                <a:latin typeface="Cambria"/>
                <a:ea typeface="Cambria"/>
                <a:cs typeface="Cambria"/>
                <a:sym typeface="Cambria"/>
              </a:rPr>
              <a:t>a) Hệ điều hành Windows</a:t>
            </a:r>
            <a:endParaRPr sz="3500" b="0" i="0" u="none" strike="noStrike" cap="none">
              <a:solidFill>
                <a:schemeClr val="dk1"/>
              </a:solidFill>
              <a:latin typeface="Calibri"/>
              <a:ea typeface="Calibri"/>
              <a:cs typeface="Calibri"/>
              <a:sym typeface="Calibri"/>
            </a:endParaRPr>
          </a:p>
        </p:txBody>
      </p:sp>
      <p:sp>
        <p:nvSpPr>
          <p:cNvPr id="232" name="Google Shape;232;p39"/>
          <p:cNvSpPr txBox="1"/>
          <p:nvPr/>
        </p:nvSpPr>
        <p:spPr>
          <a:xfrm>
            <a:off x="1541834" y="2989287"/>
            <a:ext cx="9440694" cy="81323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3500" b="1" i="0" u="none" strike="noStrike" cap="none">
                <a:solidFill>
                  <a:srgbClr val="00B0F0"/>
                </a:solidFill>
                <a:latin typeface="Cambria"/>
                <a:ea typeface="Cambria"/>
                <a:cs typeface="Cambria"/>
                <a:sym typeface="Cambria"/>
              </a:rPr>
              <a:t>b) Hệ điều hành LINUX và các phiên bản</a:t>
            </a:r>
            <a:endParaRPr sz="3500" b="0" i="0" u="none" strike="noStrike" cap="none">
              <a:solidFill>
                <a:schemeClr val="dk1"/>
              </a:solidFill>
              <a:latin typeface="Calibri"/>
              <a:ea typeface="Calibri"/>
              <a:cs typeface="Calibri"/>
              <a:sym typeface="Calibri"/>
            </a:endParaRPr>
          </a:p>
        </p:txBody>
      </p:sp>
      <p:sp>
        <p:nvSpPr>
          <p:cNvPr id="233" name="Google Shape;233;p39"/>
          <p:cNvSpPr txBox="1"/>
          <p:nvPr/>
        </p:nvSpPr>
        <p:spPr>
          <a:xfrm>
            <a:off x="1084631" y="3819608"/>
            <a:ext cx="8779213" cy="81323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3500" b="1" i="0" u="none" strike="noStrike" cap="none">
                <a:solidFill>
                  <a:srgbClr val="00B0F0"/>
                </a:solidFill>
                <a:latin typeface="Cambria"/>
                <a:ea typeface="Cambria"/>
                <a:cs typeface="Cambria"/>
                <a:sym typeface="Cambria"/>
              </a:rPr>
              <a:t>2. HỆ ĐIỀU HÀNH CHO THIẾT BỊ DI ĐỘNG</a:t>
            </a:r>
            <a:endParaRPr sz="3500" b="0" i="0" u="none" strike="noStrike" cap="none">
              <a:solidFill>
                <a:schemeClr val="dk1"/>
              </a:solidFill>
              <a:latin typeface="Calibri"/>
              <a:ea typeface="Calibri"/>
              <a:cs typeface="Calibri"/>
              <a:sym typeface="Calibri"/>
            </a:endParaRPr>
          </a:p>
        </p:txBody>
      </p:sp>
      <p:sp>
        <p:nvSpPr>
          <p:cNvPr id="234" name="Google Shape;234;p39"/>
          <p:cNvSpPr txBox="1"/>
          <p:nvPr/>
        </p:nvSpPr>
        <p:spPr>
          <a:xfrm>
            <a:off x="1065177" y="4784004"/>
            <a:ext cx="10792841" cy="116955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3500" b="1" i="0" u="none" strike="noStrike" cap="none">
                <a:solidFill>
                  <a:srgbClr val="00B0F0"/>
                </a:solidFill>
                <a:latin typeface="Cambria"/>
                <a:ea typeface="Cambria"/>
                <a:cs typeface="Cambria"/>
                <a:sym typeface="Cambria"/>
              </a:rPr>
              <a:t>3. QUAN HỆ GIỮA HỆ ĐIỀU HÀNH, PHẦN CỨNG VÀ PHẦN MỀM ỨNG DỤNG</a:t>
            </a:r>
            <a:endParaRPr sz="35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 calcmode="lin" valueType="num">
                                      <p:cBhvr additive="base">
                                        <p:cTn id="7" dur="500"/>
                                        <p:tgtEl>
                                          <p:spTgt spid="23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1"/>
                                        </p:tgtEl>
                                        <p:attrNameLst>
                                          <p:attrName>style.visibility</p:attrName>
                                        </p:attrNameLst>
                                      </p:cBhvr>
                                      <p:to>
                                        <p:strVal val="visible"/>
                                      </p:to>
                                    </p:set>
                                    <p:anim calcmode="lin" valueType="num">
                                      <p:cBhvr additive="base">
                                        <p:cTn id="12" dur="500"/>
                                        <p:tgtEl>
                                          <p:spTgt spid="23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2"/>
                                        </p:tgtEl>
                                        <p:attrNameLst>
                                          <p:attrName>style.visibility</p:attrName>
                                        </p:attrNameLst>
                                      </p:cBhvr>
                                      <p:to>
                                        <p:strVal val="visible"/>
                                      </p:to>
                                    </p:set>
                                    <p:anim calcmode="lin" valueType="num">
                                      <p:cBhvr additive="base">
                                        <p:cTn id="17" dur="500"/>
                                        <p:tgtEl>
                                          <p:spTgt spid="23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additive="base">
                                        <p:cTn id="22" dur="500"/>
                                        <p:tgtEl>
                                          <p:spTgt spid="23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4"/>
                                        </p:tgtEl>
                                        <p:attrNameLst>
                                          <p:attrName>style.visibility</p:attrName>
                                        </p:attrNameLst>
                                      </p:cBhvr>
                                      <p:to>
                                        <p:strVal val="visible"/>
                                      </p:to>
                                    </p:set>
                                    <p:anim calcmode="lin" valueType="num">
                                      <p:cBhvr additive="base">
                                        <p:cTn id="27" dur="500"/>
                                        <p:tgtEl>
                                          <p:spTgt spid="2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4"/>
          <p:cNvSpPr txBox="1"/>
          <p:nvPr/>
        </p:nvSpPr>
        <p:spPr>
          <a:xfrm>
            <a:off x="447261" y="1186157"/>
            <a:ext cx="11608903" cy="4939814"/>
          </a:xfrm>
          <a:prstGeom prst="rect">
            <a:avLst/>
          </a:prstGeom>
          <a:noFill/>
          <a:ln>
            <a:noFill/>
          </a:ln>
        </p:spPr>
        <p:txBody>
          <a:bodyPr spcFirstLastPara="1" wrap="square" lIns="91425" tIns="45700" rIns="91425" bIns="45700" anchor="t" anchorCtr="0">
            <a:spAutoFit/>
          </a:bodyPr>
          <a:lstStyle/>
          <a:p>
            <a:pPr marL="0" marR="30480" lvl="0" indent="0" algn="just" rtl="0">
              <a:spcBef>
                <a:spcPts val="0"/>
              </a:spcBef>
              <a:spcAft>
                <a:spcPts val="0"/>
              </a:spcAft>
              <a:buNone/>
            </a:pPr>
            <a:r>
              <a:rPr lang="vi-VN" sz="3500" b="1" i="0" u="none" strike="noStrike" cap="none">
                <a:solidFill>
                  <a:srgbClr val="000000"/>
                </a:solidFill>
                <a:latin typeface="Cambria"/>
                <a:ea typeface="Cambria"/>
                <a:cs typeface="Cambria"/>
                <a:sym typeface="Cambria"/>
              </a:rPr>
              <a:t>Hoạt động 1 (trang 5)</a:t>
            </a:r>
            <a:r>
              <a:rPr lang="vi-VN" sz="3500" b="0" i="0" u="none" strike="noStrike" cap="none">
                <a:solidFill>
                  <a:srgbClr val="000000"/>
                </a:solidFill>
                <a:latin typeface="Cambria"/>
                <a:ea typeface="Cambria"/>
                <a:cs typeface="Cambria"/>
                <a:sym typeface="Cambria"/>
              </a:rPr>
              <a:t>: Tìm hiểu các chức năng của hệ điều hành</a:t>
            </a:r>
            <a:endParaRPr sz="3500" b="0" i="0" u="none" strike="noStrike" cap="none">
              <a:solidFill>
                <a:schemeClr val="dk1"/>
              </a:solidFill>
              <a:latin typeface="Times New Roman"/>
              <a:ea typeface="Times New Roman"/>
              <a:cs typeface="Times New Roman"/>
              <a:sym typeface="Times New Roman"/>
            </a:endParaRPr>
          </a:p>
          <a:p>
            <a:pPr marL="0" marR="30480" lvl="0" indent="0" algn="just" rtl="0">
              <a:spcBef>
                <a:spcPts val="0"/>
              </a:spcBef>
              <a:spcAft>
                <a:spcPts val="0"/>
              </a:spcAft>
              <a:buNone/>
            </a:pPr>
            <a:r>
              <a:rPr lang="vi-VN" sz="3500" b="0" i="0" u="none" strike="noStrike" cap="none">
                <a:solidFill>
                  <a:srgbClr val="000000"/>
                </a:solidFill>
                <a:latin typeface="Cambria"/>
                <a:ea typeface="Cambria"/>
                <a:cs typeface="Cambria"/>
                <a:sym typeface="Cambria"/>
              </a:rPr>
              <a:t>Hệ điều hành của các loại máy tính nói chung có năm nhóm chức sau:</a:t>
            </a:r>
            <a:endParaRPr sz="3500" b="0" i="0" u="none" strike="noStrike" cap="none">
              <a:solidFill>
                <a:schemeClr val="dk1"/>
              </a:solidFill>
              <a:latin typeface="Times New Roman"/>
              <a:ea typeface="Times New Roman"/>
              <a:cs typeface="Times New Roman"/>
              <a:sym typeface="Times New Roman"/>
            </a:endParaRPr>
          </a:p>
          <a:p>
            <a:pPr marL="0" marR="30480" lvl="0" indent="0" algn="just" rtl="0">
              <a:spcBef>
                <a:spcPts val="0"/>
              </a:spcBef>
              <a:spcAft>
                <a:spcPts val="0"/>
              </a:spcAft>
              <a:buNone/>
            </a:pPr>
            <a:r>
              <a:rPr lang="vi-VN" sz="3500" b="0" i="0" u="none" strike="noStrike" cap="none">
                <a:solidFill>
                  <a:srgbClr val="000000"/>
                </a:solidFill>
                <a:latin typeface="Cambria"/>
                <a:ea typeface="Cambria"/>
                <a:cs typeface="Cambria"/>
                <a:sym typeface="Cambria"/>
              </a:rPr>
              <a:t>	- Quản lí thiết bị (CPU, bộ nhớ hay thiết bị ngoại vi).</a:t>
            </a:r>
            <a:endParaRPr sz="3500" b="0" i="0" u="none" strike="noStrike" cap="none">
              <a:solidFill>
                <a:schemeClr val="dk1"/>
              </a:solidFill>
              <a:latin typeface="Times New Roman"/>
              <a:ea typeface="Times New Roman"/>
              <a:cs typeface="Times New Roman"/>
              <a:sym typeface="Times New Roman"/>
            </a:endParaRPr>
          </a:p>
          <a:p>
            <a:pPr marL="0" marR="30480" lvl="0" indent="0" algn="just" rtl="0">
              <a:spcBef>
                <a:spcPts val="0"/>
              </a:spcBef>
              <a:spcAft>
                <a:spcPts val="0"/>
              </a:spcAft>
              <a:buNone/>
            </a:pPr>
            <a:r>
              <a:rPr lang="vi-VN" sz="3500" b="0" i="0" u="none" strike="noStrike" cap="none">
                <a:solidFill>
                  <a:srgbClr val="000000"/>
                </a:solidFill>
                <a:latin typeface="Cambria"/>
                <a:ea typeface="Cambria"/>
                <a:cs typeface="Cambria"/>
                <a:sym typeface="Cambria"/>
              </a:rPr>
              <a:t>	- Quản lí việc lưu trữ dữ liệu (quản lí tệp và thư mục).</a:t>
            </a:r>
            <a:endParaRPr sz="3500" b="0" i="0" u="none" strike="noStrike" cap="none">
              <a:solidFill>
                <a:schemeClr val="dk1"/>
              </a:solidFill>
              <a:latin typeface="Times New Roman"/>
              <a:ea typeface="Times New Roman"/>
              <a:cs typeface="Times New Roman"/>
              <a:sym typeface="Times New Roman"/>
            </a:endParaRPr>
          </a:p>
          <a:p>
            <a:pPr marL="0" marR="30480" lvl="0" indent="0" algn="just" rtl="0">
              <a:spcBef>
                <a:spcPts val="0"/>
              </a:spcBef>
              <a:spcAft>
                <a:spcPts val="0"/>
              </a:spcAft>
              <a:buNone/>
            </a:pPr>
            <a:r>
              <a:rPr lang="vi-VN" sz="3500" b="0" i="0" u="none" strike="noStrike" cap="none">
                <a:solidFill>
                  <a:srgbClr val="000000"/>
                </a:solidFill>
                <a:latin typeface="Cambria"/>
                <a:ea typeface="Cambria"/>
                <a:cs typeface="Cambria"/>
                <a:sym typeface="Cambria"/>
              </a:rPr>
              <a:t>	- Tổ chức thực hiện các chương trình, điều phối tài nguyên cho các tiến trình xử lí trên máy tính. Nói cách khác, hệ điều hành là môi trường để chạy các ứng dụng.	</a:t>
            </a:r>
            <a:endParaRPr sz="3500" b="0" i="0" u="none" strike="noStrike" cap="none">
              <a:solidFill>
                <a:schemeClr val="dk1"/>
              </a:solidFill>
              <a:latin typeface="Times New Roman"/>
              <a:ea typeface="Times New Roman"/>
              <a:cs typeface="Times New Roman"/>
              <a:sym typeface="Times New Roman"/>
            </a:endParaRPr>
          </a:p>
        </p:txBody>
      </p:sp>
      <p:sp>
        <p:nvSpPr>
          <p:cNvPr id="40" name="Google Shape;40;p4"/>
          <p:cNvSpPr txBox="1"/>
          <p:nvPr/>
        </p:nvSpPr>
        <p:spPr>
          <a:xfrm>
            <a:off x="447260" y="102505"/>
            <a:ext cx="11608903" cy="116955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3500" b="1" i="0" u="none" strike="noStrike" cap="none">
                <a:solidFill>
                  <a:srgbClr val="00B0F0"/>
                </a:solidFill>
                <a:latin typeface="Cambria"/>
                <a:ea typeface="Cambria"/>
                <a:cs typeface="Cambria"/>
                <a:sym typeface="Cambria"/>
              </a:rPr>
              <a:t>1. LỊCH SỬ PHÁT TRIỂN CỦA HỆ ĐIỀU HÀNH MÁY TÍNH CÁ NHÂN</a:t>
            </a:r>
            <a:endParaRPr sz="35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p:tgtEl>
                                          <p:spTgt spid="4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9">
                                            <p:txEl>
                                              <p:pRg st="0" end="0"/>
                                            </p:txEl>
                                          </p:spTgt>
                                        </p:tgtEl>
                                        <p:attrNameLst>
                                          <p:attrName>style.visibility</p:attrName>
                                        </p:attrNameLst>
                                      </p:cBhvr>
                                      <p:to>
                                        <p:strVal val="visible"/>
                                      </p:to>
                                    </p:set>
                                    <p:anim calcmode="lin" valueType="num">
                                      <p:cBhvr additive="base">
                                        <p:cTn id="12" dur="500"/>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9">
                                            <p:txEl>
                                              <p:pRg st="1" end="1"/>
                                            </p:txEl>
                                          </p:spTgt>
                                        </p:tgtEl>
                                        <p:attrNameLst>
                                          <p:attrName>style.visibility</p:attrName>
                                        </p:attrNameLst>
                                      </p:cBhvr>
                                      <p:to>
                                        <p:strVal val="visible"/>
                                      </p:to>
                                    </p:set>
                                    <p:anim calcmode="lin" valueType="num">
                                      <p:cBhvr additive="base">
                                        <p:cTn id="17" dur="500"/>
                                        <p:tgtEl>
                                          <p:spTgt spid="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9">
                                            <p:txEl>
                                              <p:pRg st="2" end="2"/>
                                            </p:txEl>
                                          </p:spTgt>
                                        </p:tgtEl>
                                        <p:attrNameLst>
                                          <p:attrName>style.visibility</p:attrName>
                                        </p:attrNameLst>
                                      </p:cBhvr>
                                      <p:to>
                                        <p:strVal val="visible"/>
                                      </p:to>
                                    </p:set>
                                    <p:anim calcmode="lin" valueType="num">
                                      <p:cBhvr additive="base">
                                        <p:cTn id="22" dur="500"/>
                                        <p:tgtEl>
                                          <p:spTgt spid="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9">
                                            <p:txEl>
                                              <p:pRg st="3" end="3"/>
                                            </p:txEl>
                                          </p:spTgt>
                                        </p:tgtEl>
                                        <p:attrNameLst>
                                          <p:attrName>style.visibility</p:attrName>
                                        </p:attrNameLst>
                                      </p:cBhvr>
                                      <p:to>
                                        <p:strVal val="visible"/>
                                      </p:to>
                                    </p:set>
                                    <p:anim calcmode="lin" valueType="num">
                                      <p:cBhvr additive="base">
                                        <p:cTn id="27" dur="500"/>
                                        <p:tgtEl>
                                          <p:spTgt spid="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9">
                                            <p:txEl>
                                              <p:pRg st="4" end="4"/>
                                            </p:txEl>
                                          </p:spTgt>
                                        </p:tgtEl>
                                        <p:attrNameLst>
                                          <p:attrName>style.visibility</p:attrName>
                                        </p:attrNameLst>
                                      </p:cBhvr>
                                      <p:to>
                                        <p:strVal val="visible"/>
                                      </p:to>
                                    </p:set>
                                    <p:anim calcmode="lin" valueType="num">
                                      <p:cBhvr additive="base">
                                        <p:cTn id="32" dur="500"/>
                                        <p:tgtEl>
                                          <p:spTgt spid="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40"/>
          <p:cNvPicPr preferRelativeResize="0"/>
          <p:nvPr/>
        </p:nvPicPr>
        <p:blipFill rotWithShape="1">
          <a:blip r:embed="rId3">
            <a:alphaModFix/>
          </a:blip>
          <a:srcRect/>
          <a:stretch/>
        </p:blipFill>
        <p:spPr>
          <a:xfrm>
            <a:off x="2335908" y="304800"/>
            <a:ext cx="6634480" cy="719455"/>
          </a:xfrm>
          <a:prstGeom prst="rect">
            <a:avLst/>
          </a:prstGeom>
          <a:noFill/>
          <a:ln>
            <a:noFill/>
          </a:ln>
        </p:spPr>
      </p:pic>
      <p:sp>
        <p:nvSpPr>
          <p:cNvPr id="240" name="Google Shape;240;p40"/>
          <p:cNvSpPr txBox="1"/>
          <p:nvPr/>
        </p:nvSpPr>
        <p:spPr>
          <a:xfrm>
            <a:off x="2300142" y="1295400"/>
            <a:ext cx="8286328" cy="178510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000" b="1">
                <a:solidFill>
                  <a:schemeClr val="dk1"/>
                </a:solidFill>
                <a:latin typeface="Tahoma"/>
                <a:ea typeface="Tahoma"/>
                <a:cs typeface="Tahoma"/>
                <a:sym typeface="Tahoma"/>
              </a:rPr>
              <a:t>1. </a:t>
            </a:r>
            <a:r>
              <a:rPr lang="vi-VN" sz="3000" b="0">
                <a:solidFill>
                  <a:schemeClr val="dk1"/>
                </a:solidFill>
                <a:latin typeface="Tahoma"/>
                <a:ea typeface="Tahoma"/>
                <a:cs typeface="Tahoma"/>
                <a:sym typeface="Tahoma"/>
              </a:rPr>
              <a:t>Làm phần </a:t>
            </a:r>
            <a:r>
              <a:rPr lang="vi-VN" sz="3000" b="1">
                <a:solidFill>
                  <a:schemeClr val="dk1"/>
                </a:solidFill>
                <a:latin typeface="Tahoma"/>
                <a:ea typeface="Tahoma"/>
                <a:cs typeface="Tahoma"/>
                <a:sym typeface="Tahoma"/>
              </a:rPr>
              <a:t>VẬN DỤNG </a:t>
            </a:r>
            <a:r>
              <a:rPr lang="vi-VN" sz="3000" b="0">
                <a:solidFill>
                  <a:schemeClr val="dk1"/>
                </a:solidFill>
                <a:latin typeface="Tahoma"/>
                <a:ea typeface="Tahoma"/>
                <a:cs typeface="Tahoma"/>
                <a:sym typeface="Tahoma"/>
              </a:rPr>
              <a:t>(SGK trang 9) </a:t>
            </a:r>
            <a:endParaRPr/>
          </a:p>
          <a:p>
            <a:pPr marL="0" marR="0" lvl="0" indent="0" algn="l" rtl="0">
              <a:spcBef>
                <a:spcPts val="1200"/>
              </a:spcBef>
              <a:spcAft>
                <a:spcPts val="0"/>
              </a:spcAft>
              <a:buNone/>
            </a:pPr>
            <a:r>
              <a:rPr lang="vi-VN" sz="3000" b="1">
                <a:solidFill>
                  <a:schemeClr val="dk1"/>
                </a:solidFill>
                <a:latin typeface="Tahoma"/>
                <a:ea typeface="Tahoma"/>
                <a:cs typeface="Tahoma"/>
                <a:sym typeface="Tahoma"/>
              </a:rPr>
              <a:t>2. </a:t>
            </a:r>
            <a:r>
              <a:rPr lang="vi-VN" sz="3000" b="0">
                <a:solidFill>
                  <a:schemeClr val="dk1"/>
                </a:solidFill>
                <a:latin typeface="Tahoma"/>
                <a:ea typeface="Tahoma"/>
                <a:cs typeface="Tahoma"/>
                <a:sym typeface="Tahoma"/>
              </a:rPr>
              <a:t>Xem trước bài 2 (SGK trang 10)</a:t>
            </a:r>
            <a:endParaRPr sz="3000">
              <a:solidFill>
                <a:schemeClr val="dk1"/>
              </a:solidFill>
              <a:latin typeface="Tahoma"/>
              <a:ea typeface="Tahoma"/>
              <a:cs typeface="Tahoma"/>
              <a:sym typeface="Tahoma"/>
            </a:endParaRPr>
          </a:p>
          <a:p>
            <a:pPr marL="0" marR="0" lvl="0" indent="0" algn="l" rtl="0">
              <a:spcBef>
                <a:spcPts val="1200"/>
              </a:spcBef>
              <a:spcAft>
                <a:spcPts val="0"/>
              </a:spcAft>
              <a:buNone/>
            </a:pPr>
            <a:r>
              <a:rPr lang="vi-VN" sz="3000" b="1">
                <a:solidFill>
                  <a:schemeClr val="dk1"/>
                </a:solidFill>
                <a:latin typeface="Tahoma"/>
                <a:ea typeface="Tahoma"/>
                <a:cs typeface="Tahoma"/>
                <a:sym typeface="Tahoma"/>
              </a:rPr>
              <a:t>Thực hành sử dụng hệ điều hành</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xEl>
                                              <p:pRg st="0" end="0"/>
                                            </p:txEl>
                                          </p:spTgt>
                                        </p:tgtEl>
                                        <p:attrNameLst>
                                          <p:attrName>style.visibility</p:attrName>
                                        </p:attrNameLst>
                                      </p:cBhvr>
                                      <p:to>
                                        <p:strVal val="visible"/>
                                      </p:to>
                                    </p:set>
                                    <p:animEffect transition="in" filter="fade">
                                      <p:cBhvr>
                                        <p:cTn id="7" dur="1000"/>
                                        <p:tgtEl>
                                          <p:spTgt spid="2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0">
                                            <p:txEl>
                                              <p:pRg st="1" end="1"/>
                                            </p:txEl>
                                          </p:spTgt>
                                        </p:tgtEl>
                                        <p:attrNameLst>
                                          <p:attrName>style.visibility</p:attrName>
                                        </p:attrNameLst>
                                      </p:cBhvr>
                                      <p:to>
                                        <p:strVal val="visible"/>
                                      </p:to>
                                    </p:set>
                                    <p:animEffect transition="in" filter="fade">
                                      <p:cBhvr>
                                        <p:cTn id="12" dur="1000"/>
                                        <p:tgtEl>
                                          <p:spTgt spid="2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0">
                                            <p:txEl>
                                              <p:pRg st="2" end="2"/>
                                            </p:txEl>
                                          </p:spTgt>
                                        </p:tgtEl>
                                        <p:attrNameLst>
                                          <p:attrName>style.visibility</p:attrName>
                                        </p:attrNameLst>
                                      </p:cBhvr>
                                      <p:to>
                                        <p:strVal val="visible"/>
                                      </p:to>
                                    </p:set>
                                    <p:animEffect transition="in" filter="fade">
                                      <p:cBhvr>
                                        <p:cTn id="17" dur="1000"/>
                                        <p:tgtEl>
                                          <p:spTgt spid="2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41"/>
          <p:cNvPicPr preferRelativeResize="0"/>
          <p:nvPr/>
        </p:nvPicPr>
        <p:blipFill rotWithShape="1">
          <a:blip r:embed="rId3">
            <a:alphaModFix/>
          </a:blip>
          <a:srcRect/>
          <a:stretch/>
        </p:blipFill>
        <p:spPr>
          <a:xfrm>
            <a:off x="3996055" y="152400"/>
            <a:ext cx="3776345" cy="719455"/>
          </a:xfrm>
          <a:prstGeom prst="rect">
            <a:avLst/>
          </a:prstGeom>
          <a:noFill/>
          <a:ln>
            <a:noFill/>
          </a:ln>
        </p:spPr>
      </p:pic>
      <p:sp>
        <p:nvSpPr>
          <p:cNvPr id="246" name="Google Shape;246;p41"/>
          <p:cNvSpPr txBox="1"/>
          <p:nvPr/>
        </p:nvSpPr>
        <p:spPr>
          <a:xfrm>
            <a:off x="990600" y="838200"/>
            <a:ext cx="1021080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000" b="0">
                <a:solidFill>
                  <a:srgbClr val="FF0000"/>
                </a:solidFill>
                <a:latin typeface="Tahoma"/>
                <a:ea typeface="Tahoma"/>
                <a:cs typeface="Tahoma"/>
                <a:sym typeface="Tahoma"/>
              </a:rPr>
              <a:t>Các em làm 10 câu hỏi trắc nghiệm </a:t>
            </a:r>
            <a:r>
              <a:rPr lang="vi-VN" sz="3000" b="1">
                <a:solidFill>
                  <a:srgbClr val="FF0000"/>
                </a:solidFill>
                <a:latin typeface="Tahoma"/>
                <a:ea typeface="Tahoma"/>
                <a:cs typeface="Tahoma"/>
                <a:sym typeface="Tahoma"/>
              </a:rPr>
              <a:t>Online</a:t>
            </a:r>
            <a:r>
              <a:rPr lang="vi-VN" sz="3000" b="0">
                <a:solidFill>
                  <a:srgbClr val="FF0000"/>
                </a:solidFill>
                <a:latin typeface="Tahoma"/>
                <a:ea typeface="Tahoma"/>
                <a:cs typeface="Tahoma"/>
                <a:sym typeface="Tahoma"/>
              </a:rPr>
              <a:t> để củng cố bài.</a:t>
            </a:r>
            <a:endParaRPr/>
          </a:p>
        </p:txBody>
      </p:sp>
      <p:sp>
        <p:nvSpPr>
          <p:cNvPr id="247" name="Google Shape;247;p41"/>
          <p:cNvSpPr txBox="1"/>
          <p:nvPr/>
        </p:nvSpPr>
        <p:spPr>
          <a:xfrm>
            <a:off x="228600" y="1460482"/>
            <a:ext cx="11812712" cy="258981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800" b="1">
                <a:solidFill>
                  <a:srgbClr val="C00000"/>
                </a:solidFill>
                <a:latin typeface="Tahoma"/>
                <a:ea typeface="Tahoma"/>
                <a:cs typeface="Tahoma"/>
                <a:sym typeface="Tahoma"/>
              </a:rPr>
              <a:t>1.</a:t>
            </a:r>
            <a:r>
              <a:rPr lang="vi-VN" sz="2800" b="1">
                <a:solidFill>
                  <a:schemeClr val="dk1"/>
                </a:solidFill>
                <a:latin typeface="Tahoma"/>
                <a:ea typeface="Tahoma"/>
                <a:cs typeface="Tahoma"/>
                <a:sym typeface="Tahoma"/>
              </a:rPr>
              <a:t> </a:t>
            </a:r>
            <a:r>
              <a:rPr lang="vi-VN" sz="2800" b="0">
                <a:solidFill>
                  <a:schemeClr val="dk1"/>
                </a:solidFill>
                <a:latin typeface="Tahoma"/>
                <a:ea typeface="Tahoma"/>
                <a:cs typeface="Tahoma"/>
                <a:sym typeface="Tahoma"/>
              </a:rPr>
              <a:t>Đăng nhập vào trang </a:t>
            </a:r>
            <a:r>
              <a:rPr lang="vi-VN" sz="2800" b="1">
                <a:solidFill>
                  <a:schemeClr val="dk1"/>
                </a:solidFill>
                <a:latin typeface="Tahoma"/>
                <a:ea typeface="Tahoma"/>
                <a:cs typeface="Tahoma"/>
                <a:sym typeface="Tahoma"/>
              </a:rPr>
              <a:t>thaycai.net</a:t>
            </a:r>
            <a:endParaRPr/>
          </a:p>
          <a:p>
            <a:pPr marL="0" marR="0" lvl="0" indent="0" algn="just" rtl="0">
              <a:lnSpc>
                <a:spcPct val="150000"/>
              </a:lnSpc>
              <a:spcBef>
                <a:spcPts val="0"/>
              </a:spcBef>
              <a:spcAft>
                <a:spcPts val="0"/>
              </a:spcAft>
              <a:buNone/>
            </a:pPr>
            <a:r>
              <a:rPr lang="vi-VN" sz="2800" b="1">
                <a:solidFill>
                  <a:srgbClr val="C00000"/>
                </a:solidFill>
                <a:latin typeface="Tahoma"/>
                <a:ea typeface="Tahoma"/>
                <a:cs typeface="Tahoma"/>
                <a:sym typeface="Tahoma"/>
              </a:rPr>
              <a:t>2. </a:t>
            </a:r>
            <a:r>
              <a:rPr lang="vi-VN" sz="2800" b="0">
                <a:solidFill>
                  <a:schemeClr val="dk1"/>
                </a:solidFill>
                <a:latin typeface="Tahoma"/>
                <a:ea typeface="Tahoma"/>
                <a:cs typeface="Tahoma"/>
                <a:sym typeface="Tahoma"/>
              </a:rPr>
              <a:t>Nháy chọn </a:t>
            </a:r>
            <a:r>
              <a:rPr lang="vi-VN" sz="2800" b="1">
                <a:solidFill>
                  <a:schemeClr val="dk1"/>
                </a:solidFill>
                <a:latin typeface="Tahoma"/>
                <a:ea typeface="Tahoma"/>
                <a:cs typeface="Tahoma"/>
                <a:sym typeface="Tahoma"/>
              </a:rPr>
              <a:t>Tin học 11</a:t>
            </a:r>
            <a:endParaRPr/>
          </a:p>
          <a:p>
            <a:pPr marL="452438" marR="0" lvl="0" indent="-452438" algn="just" rtl="0">
              <a:lnSpc>
                <a:spcPct val="150000"/>
              </a:lnSpc>
              <a:spcBef>
                <a:spcPts val="0"/>
              </a:spcBef>
              <a:spcAft>
                <a:spcPts val="0"/>
              </a:spcAft>
              <a:buNone/>
            </a:pPr>
            <a:r>
              <a:rPr lang="vi-VN" sz="2800" b="1">
                <a:solidFill>
                  <a:srgbClr val="C00000"/>
                </a:solidFill>
                <a:latin typeface="Tahoma"/>
                <a:ea typeface="Tahoma"/>
                <a:cs typeface="Tahoma"/>
                <a:sym typeface="Tahoma"/>
              </a:rPr>
              <a:t>3. </a:t>
            </a:r>
            <a:r>
              <a:rPr lang="vi-VN" sz="2800" b="0">
                <a:solidFill>
                  <a:schemeClr val="dk1"/>
                </a:solidFill>
                <a:latin typeface="Tahoma"/>
                <a:ea typeface="Tahoma"/>
                <a:cs typeface="Tahoma"/>
                <a:sym typeface="Tahoma"/>
              </a:rPr>
              <a:t>Nháy chuột vào</a:t>
            </a:r>
            <a:r>
              <a:rPr lang="vi-VN" sz="2800">
                <a:solidFill>
                  <a:schemeClr val="dk1"/>
                </a:solidFill>
                <a:latin typeface="Tahoma"/>
                <a:ea typeface="Tahoma"/>
                <a:cs typeface="Tahoma"/>
                <a:sym typeface="Tahoma"/>
              </a:rPr>
              <a:t> </a:t>
            </a:r>
            <a:r>
              <a:rPr lang="vi-VN" sz="2800" b="1">
                <a:solidFill>
                  <a:schemeClr val="dk1"/>
                </a:solidFill>
                <a:latin typeface="Tahoma"/>
                <a:ea typeface="Tahoma"/>
                <a:cs typeface="Tahoma"/>
                <a:sym typeface="Tahoma"/>
              </a:rPr>
              <a:t>4. Trắc nghiệm tin học 11 - sách Kết nối tri thức</a:t>
            </a:r>
            <a:endParaRPr sz="2800" b="1">
              <a:solidFill>
                <a:schemeClr val="dk1"/>
              </a:solidFill>
              <a:latin typeface="Tahoma"/>
              <a:ea typeface="Tahoma"/>
              <a:cs typeface="Tahoma"/>
              <a:sym typeface="Tahoma"/>
            </a:endParaRPr>
          </a:p>
          <a:p>
            <a:pPr marL="452438" marR="0" lvl="0" indent="-452438" algn="just" rtl="0">
              <a:lnSpc>
                <a:spcPct val="150000"/>
              </a:lnSpc>
              <a:spcBef>
                <a:spcPts val="0"/>
              </a:spcBef>
              <a:spcAft>
                <a:spcPts val="0"/>
              </a:spcAft>
              <a:buNone/>
            </a:pPr>
            <a:r>
              <a:rPr lang="vi-VN" sz="2800" b="1">
                <a:solidFill>
                  <a:srgbClr val="C00000"/>
                </a:solidFill>
                <a:latin typeface="Tahoma"/>
                <a:ea typeface="Tahoma"/>
                <a:cs typeface="Tahoma"/>
                <a:sym typeface="Tahoma"/>
              </a:rPr>
              <a:t>4. </a:t>
            </a:r>
            <a:r>
              <a:rPr lang="vi-VN" sz="2800" b="0">
                <a:solidFill>
                  <a:schemeClr val="dk1"/>
                </a:solidFill>
                <a:latin typeface="Tahoma"/>
                <a:ea typeface="Tahoma"/>
                <a:cs typeface="Tahoma"/>
                <a:sym typeface="Tahoma"/>
              </a:rPr>
              <a:t>Nháy chuột vào</a:t>
            </a:r>
            <a:r>
              <a:rPr lang="vi-VN" sz="2800">
                <a:solidFill>
                  <a:schemeClr val="dk1"/>
                </a:solidFill>
                <a:latin typeface="Tahoma"/>
                <a:ea typeface="Tahoma"/>
                <a:cs typeface="Tahoma"/>
                <a:sym typeface="Tahoma"/>
              </a:rPr>
              <a:t> Trắc nghiệm: </a:t>
            </a:r>
            <a:r>
              <a:rPr lang="vi-VN" sz="2800" b="1">
                <a:solidFill>
                  <a:schemeClr val="dk1"/>
                </a:solidFill>
                <a:latin typeface="Tahoma"/>
                <a:ea typeface="Tahoma"/>
                <a:cs typeface="Tahoma"/>
                <a:sym typeface="Tahoma"/>
              </a:rPr>
              <a:t>Bài 1</a:t>
            </a:r>
            <a:r>
              <a:rPr lang="vi-VN" sz="2800">
                <a:solidFill>
                  <a:schemeClr val="dk1"/>
                </a:solidFill>
                <a:latin typeface="Tahoma"/>
                <a:ea typeface="Tahoma"/>
                <a:cs typeface="Tahoma"/>
                <a:sym typeface="Tahoma"/>
              </a:rPr>
              <a:t>-Hệ điều hành</a:t>
            </a:r>
            <a:endParaRPr sz="2800" b="1" u="sng">
              <a:solidFill>
                <a:schemeClr val="dk1"/>
              </a:solidFill>
              <a:latin typeface="Tahoma"/>
              <a:ea typeface="Tahoma"/>
              <a:cs typeface="Tahoma"/>
              <a:sym typeface="Tahom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xEl>
                                              <p:pRg st="0" end="0"/>
                                            </p:txEl>
                                          </p:spTgt>
                                        </p:tgtEl>
                                        <p:attrNameLst>
                                          <p:attrName>style.visibility</p:attrName>
                                        </p:attrNameLst>
                                      </p:cBhvr>
                                      <p:to>
                                        <p:strVal val="visible"/>
                                      </p:to>
                                    </p:set>
                                    <p:animEffect transition="in" filter="fade">
                                      <p:cBhvr>
                                        <p:cTn id="7" dur="1000"/>
                                        <p:tgtEl>
                                          <p:spTgt spid="2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10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5"/>
          <p:cNvSpPr txBox="1"/>
          <p:nvPr/>
        </p:nvSpPr>
        <p:spPr>
          <a:xfrm>
            <a:off x="447261" y="619629"/>
            <a:ext cx="11608903" cy="4842416"/>
          </a:xfrm>
          <a:prstGeom prst="rect">
            <a:avLst/>
          </a:prstGeom>
          <a:noFill/>
          <a:ln>
            <a:noFill/>
          </a:ln>
        </p:spPr>
        <p:txBody>
          <a:bodyPr spcFirstLastPara="1" wrap="square" lIns="91425" tIns="45700" rIns="91425" bIns="45700" anchor="t" anchorCtr="0">
            <a:spAutoFit/>
          </a:bodyPr>
          <a:lstStyle/>
          <a:p>
            <a:pPr marL="0" marR="30480" lvl="0" indent="0" algn="just" rtl="0">
              <a:lnSpc>
                <a:spcPct val="150000"/>
              </a:lnSpc>
              <a:spcBef>
                <a:spcPts val="0"/>
              </a:spcBef>
              <a:spcAft>
                <a:spcPts val="0"/>
              </a:spcAft>
              <a:buNone/>
            </a:pPr>
            <a:r>
              <a:rPr lang="vi-VN" sz="3500" b="0" i="0" u="none" strike="noStrike" cap="none">
                <a:solidFill>
                  <a:srgbClr val="000000"/>
                </a:solidFill>
                <a:latin typeface="Cambria"/>
                <a:ea typeface="Cambria"/>
                <a:cs typeface="Cambria"/>
                <a:sym typeface="Cambria"/>
              </a:rPr>
              <a:t>	- Cung cấp môi trường giao tiếp với người sử dụng.</a:t>
            </a:r>
            <a:endParaRPr sz="3500" b="0" i="0" u="none" strike="noStrike" cap="none">
              <a:solidFill>
                <a:schemeClr val="dk1"/>
              </a:solidFill>
              <a:latin typeface="Times New Roman"/>
              <a:ea typeface="Times New Roman"/>
              <a:cs typeface="Times New Roman"/>
              <a:sym typeface="Times New Roman"/>
            </a:endParaRPr>
          </a:p>
          <a:p>
            <a:pPr marL="0" marR="30480" lvl="0" indent="0" algn="just" rtl="0">
              <a:lnSpc>
                <a:spcPct val="150000"/>
              </a:lnSpc>
              <a:spcBef>
                <a:spcPts val="0"/>
              </a:spcBef>
              <a:spcAft>
                <a:spcPts val="0"/>
              </a:spcAft>
              <a:buNone/>
            </a:pPr>
            <a:r>
              <a:rPr lang="vi-VN" sz="3500" b="0" i="0" u="none" strike="noStrike" cap="none">
                <a:solidFill>
                  <a:srgbClr val="000000"/>
                </a:solidFill>
                <a:latin typeface="Cambria"/>
                <a:ea typeface="Cambria"/>
                <a:cs typeface="Cambria"/>
                <a:sym typeface="Cambria"/>
              </a:rPr>
              <a:t>	- Cung cấp một số tiện ích nâng cao hiệu quả sử dụng máy tính như định dạng đĩa, nén tệp, kiểm tra lỗi đĩa cứng, cấu hình kết nối mạng, …</a:t>
            </a:r>
            <a:endParaRPr sz="3500" b="0" i="0" u="none" strike="noStrike" cap="none">
              <a:solidFill>
                <a:schemeClr val="dk1"/>
              </a:solidFill>
              <a:latin typeface="Times New Roman"/>
              <a:ea typeface="Times New Roman"/>
              <a:cs typeface="Times New Roman"/>
              <a:sym typeface="Times New Roman"/>
            </a:endParaRPr>
          </a:p>
          <a:p>
            <a:pPr marL="0" marR="30480" lvl="0" indent="0" algn="just" rtl="0">
              <a:lnSpc>
                <a:spcPct val="150000"/>
              </a:lnSpc>
              <a:spcBef>
                <a:spcPts val="0"/>
              </a:spcBef>
              <a:spcAft>
                <a:spcPts val="0"/>
              </a:spcAft>
              <a:buNone/>
            </a:pPr>
            <a:r>
              <a:rPr lang="vi-VN" sz="3500" b="0" i="0" u="none" strike="noStrike" cap="none">
                <a:solidFill>
                  <a:srgbClr val="000000"/>
                </a:solidFill>
                <a:latin typeface="Cambria"/>
                <a:ea typeface="Cambria"/>
                <a:cs typeface="Cambria"/>
                <a:sym typeface="Cambria"/>
              </a:rPr>
              <a:t>	Theo em, nhóm chức năng nào thể hiện rõ nhất đặc thù của hệ điều hành máy tính cá nhân?</a:t>
            </a:r>
            <a:endParaRPr sz="35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 calcmode="lin" valueType="num">
                                      <p:cBhvr additive="base">
                                        <p:cTn id="7" dur="500"/>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5">
                                            <p:txEl>
                                              <p:pRg st="1" end="1"/>
                                            </p:txEl>
                                          </p:spTgt>
                                        </p:tgtEl>
                                        <p:attrNameLst>
                                          <p:attrName>style.visibility</p:attrName>
                                        </p:attrNameLst>
                                      </p:cBhvr>
                                      <p:to>
                                        <p:strVal val="visible"/>
                                      </p:to>
                                    </p:set>
                                    <p:anim calcmode="lin" valueType="num">
                                      <p:cBhvr additive="base">
                                        <p:cTn id="12" dur="500"/>
                                        <p:tgtEl>
                                          <p:spTgt spid="4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5">
                                            <p:txEl>
                                              <p:pRg st="2" end="2"/>
                                            </p:txEl>
                                          </p:spTgt>
                                        </p:tgtEl>
                                        <p:attrNameLst>
                                          <p:attrName>style.visibility</p:attrName>
                                        </p:attrNameLst>
                                      </p:cBhvr>
                                      <p:to>
                                        <p:strVal val="visible"/>
                                      </p:to>
                                    </p:set>
                                    <p:anim calcmode="lin" valueType="num">
                                      <p:cBhvr additive="base">
                                        <p:cTn id="17" dur="500"/>
                                        <p:tgtEl>
                                          <p:spTgt spid="4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6"/>
          <p:cNvSpPr txBox="1"/>
          <p:nvPr/>
        </p:nvSpPr>
        <p:spPr>
          <a:xfrm>
            <a:off x="566530" y="489661"/>
            <a:ext cx="11072191" cy="3226589"/>
          </a:xfrm>
          <a:prstGeom prst="rect">
            <a:avLst/>
          </a:prstGeom>
          <a:noFill/>
          <a:ln>
            <a:noFill/>
          </a:ln>
        </p:spPr>
        <p:txBody>
          <a:bodyPr spcFirstLastPara="1" wrap="square" lIns="91425" tIns="45700" rIns="91425" bIns="45700" anchor="t" anchorCtr="0">
            <a:spAutoFit/>
          </a:bodyPr>
          <a:lstStyle/>
          <a:p>
            <a:pPr marL="30480" marR="30480" lvl="0" indent="0" algn="ctr" rtl="0">
              <a:lnSpc>
                <a:spcPct val="150000"/>
              </a:lnSpc>
              <a:spcBef>
                <a:spcPts val="0"/>
              </a:spcBef>
              <a:spcAft>
                <a:spcPts val="0"/>
              </a:spcAft>
              <a:buNone/>
            </a:pPr>
            <a:r>
              <a:rPr lang="vi-VN" sz="3500" b="1" i="0" u="sng" strike="noStrike" cap="none">
                <a:solidFill>
                  <a:srgbClr val="000000"/>
                </a:solidFill>
                <a:latin typeface="Cambria"/>
                <a:ea typeface="Cambria"/>
                <a:cs typeface="Cambria"/>
                <a:sym typeface="Cambria"/>
              </a:rPr>
              <a:t>Gợi ý trả lời</a:t>
            </a:r>
            <a:r>
              <a:rPr lang="vi-VN" sz="3500" b="1" i="0" u="none" strike="noStrike" cap="none">
                <a:solidFill>
                  <a:srgbClr val="000000"/>
                </a:solidFill>
                <a:latin typeface="Cambria"/>
                <a:ea typeface="Cambria"/>
                <a:cs typeface="Cambria"/>
                <a:sym typeface="Cambria"/>
              </a:rPr>
              <a:t>:</a:t>
            </a:r>
            <a:endParaRPr sz="3500" b="0" i="0" u="none" strike="noStrike" cap="none">
              <a:solidFill>
                <a:schemeClr val="dk1"/>
              </a:solidFill>
              <a:latin typeface="Times New Roman"/>
              <a:ea typeface="Times New Roman"/>
              <a:cs typeface="Times New Roman"/>
              <a:sym typeface="Times New Roman"/>
            </a:endParaRPr>
          </a:p>
          <a:p>
            <a:pPr marL="0" marR="30480" lvl="0" indent="0" algn="just" rtl="0">
              <a:lnSpc>
                <a:spcPct val="150000"/>
              </a:lnSpc>
              <a:spcBef>
                <a:spcPts val="0"/>
              </a:spcBef>
              <a:spcAft>
                <a:spcPts val="0"/>
              </a:spcAft>
              <a:buNone/>
            </a:pPr>
            <a:r>
              <a:rPr lang="vi-VN" sz="3500" b="0" i="0" u="none" strike="noStrike" cap="none">
                <a:solidFill>
                  <a:srgbClr val="000000"/>
                </a:solidFill>
                <a:latin typeface="Cambria"/>
                <a:ea typeface="Cambria"/>
                <a:cs typeface="Cambria"/>
                <a:sym typeface="Cambria"/>
              </a:rPr>
              <a:t>	Theo em, nhóm chức năng thể hiện rõ nhất đặc thù của hệ điều hành máy tính cá nhân là quản lí thiết bị (CPU, bộ nhớ hay thiết bị ngoại vi).</a:t>
            </a:r>
            <a:endParaRPr sz="3500" b="0" i="0" u="none" strike="noStrike" cap="none">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 calcmode="lin" valueType="num">
                                      <p:cBhvr additive="base">
                                        <p:cTn id="7" dur="500"/>
                                        <p:tgtEl>
                                          <p:spTgt spid="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0">
                                            <p:txEl>
                                              <p:pRg st="1" end="1"/>
                                            </p:txEl>
                                          </p:spTgt>
                                        </p:tgtEl>
                                        <p:attrNameLst>
                                          <p:attrName>style.visibility</p:attrName>
                                        </p:attrNameLst>
                                      </p:cBhvr>
                                      <p:to>
                                        <p:strVal val="visible"/>
                                      </p:to>
                                    </p:set>
                                    <p:anim calcmode="lin" valueType="num">
                                      <p:cBhvr additive="base">
                                        <p:cTn id="12" dur="500"/>
                                        <p:tgtEl>
                                          <p:spTgt spid="5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7"/>
          <p:cNvSpPr txBox="1"/>
          <p:nvPr/>
        </p:nvSpPr>
        <p:spPr>
          <a:xfrm>
            <a:off x="467140" y="615353"/>
            <a:ext cx="11141765" cy="485280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3500" b="0" i="0" u="none" strike="noStrike" cap="none">
                <a:solidFill>
                  <a:schemeClr val="dk1"/>
                </a:solidFill>
                <a:latin typeface="Cambria"/>
                <a:ea typeface="Cambria"/>
                <a:cs typeface="Cambria"/>
                <a:sym typeface="Cambria"/>
              </a:rPr>
              <a:t>Các phiên bản quan trọng, đánh dấu mốc phát triển của Windows:</a:t>
            </a:r>
            <a:endParaRPr sz="35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vi-VN" sz="3500" b="0" i="0" u="none" strike="noStrike" cap="none">
                <a:solidFill>
                  <a:schemeClr val="dk1"/>
                </a:solidFill>
                <a:latin typeface="Cambria"/>
                <a:ea typeface="Cambria"/>
                <a:cs typeface="Cambria"/>
                <a:sym typeface="Cambria"/>
              </a:rPr>
              <a:t>	- Phiên bản 1 của Windows (1985).</a:t>
            </a:r>
            <a:endParaRPr sz="35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vi-VN" sz="3500" b="0" i="0" u="none" strike="noStrike" cap="none">
                <a:solidFill>
                  <a:schemeClr val="dk1"/>
                </a:solidFill>
                <a:latin typeface="Cambria"/>
                <a:ea typeface="Cambria"/>
                <a:cs typeface="Cambria"/>
                <a:sym typeface="Cambria"/>
              </a:rPr>
              <a:t>	- Phiên bản 3 (1990).</a:t>
            </a:r>
            <a:endParaRPr sz="35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vi-VN" sz="3500" b="0" i="0" u="none" strike="noStrike" cap="none">
                <a:solidFill>
                  <a:schemeClr val="dk1"/>
                </a:solidFill>
                <a:latin typeface="Cambria"/>
                <a:ea typeface="Cambria"/>
                <a:cs typeface="Cambria"/>
                <a:sym typeface="Cambria"/>
              </a:rPr>
              <a:t>	- Windows 95 (1995).</a:t>
            </a:r>
            <a:endParaRPr sz="35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vi-VN" sz="3500" b="0" i="0" u="none" strike="noStrike" cap="none">
                <a:solidFill>
                  <a:schemeClr val="dk1"/>
                </a:solidFill>
                <a:latin typeface="Cambria"/>
                <a:ea typeface="Cambria"/>
                <a:cs typeface="Cambria"/>
                <a:sym typeface="Cambria"/>
              </a:rPr>
              <a:t>	- Win XP (2001).	</a:t>
            </a:r>
            <a:endParaRPr sz="3500" b="0" i="0" u="none" strike="noStrike" cap="none">
              <a:solidFill>
                <a:schemeClr val="dk1"/>
              </a:solidFill>
              <a:latin typeface="Calibri"/>
              <a:ea typeface="Calibri"/>
              <a:cs typeface="Calibri"/>
              <a:sym typeface="Calibri"/>
            </a:endParaRPr>
          </a:p>
        </p:txBody>
      </p:sp>
      <p:sp>
        <p:nvSpPr>
          <p:cNvPr id="56" name="Google Shape;56;p7"/>
          <p:cNvSpPr txBox="1"/>
          <p:nvPr/>
        </p:nvSpPr>
        <p:spPr>
          <a:xfrm>
            <a:off x="427383" y="128216"/>
            <a:ext cx="7464287" cy="63094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3500" b="1" i="0" u="none" strike="noStrike" cap="none">
                <a:solidFill>
                  <a:srgbClr val="00B0F0"/>
                </a:solidFill>
                <a:latin typeface="Cambria"/>
                <a:ea typeface="Cambria"/>
                <a:cs typeface="Cambria"/>
                <a:sym typeface="Cambria"/>
              </a:rPr>
              <a:t>a) Hệ điều hành Windows</a:t>
            </a:r>
            <a:endParaRPr sz="35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p:tgtEl>
                                          <p:spTgt spid="5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5">
                                            <p:txEl>
                                              <p:pRg st="0" end="0"/>
                                            </p:txEl>
                                          </p:spTgt>
                                        </p:tgtEl>
                                        <p:attrNameLst>
                                          <p:attrName>style.visibility</p:attrName>
                                        </p:attrNameLst>
                                      </p:cBhvr>
                                      <p:to>
                                        <p:strVal val="visible"/>
                                      </p:to>
                                    </p:set>
                                    <p:anim calcmode="lin" valueType="num">
                                      <p:cBhvr additive="base">
                                        <p:cTn id="12" dur="500"/>
                                        <p:tgtEl>
                                          <p:spTgt spid="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
                                            <p:txEl>
                                              <p:pRg st="1" end="1"/>
                                            </p:txEl>
                                          </p:spTgt>
                                        </p:tgtEl>
                                        <p:attrNameLst>
                                          <p:attrName>style.visibility</p:attrName>
                                        </p:attrNameLst>
                                      </p:cBhvr>
                                      <p:to>
                                        <p:strVal val="visible"/>
                                      </p:to>
                                    </p:set>
                                    <p:anim calcmode="lin" valueType="num">
                                      <p:cBhvr additive="base">
                                        <p:cTn id="17" dur="500"/>
                                        <p:tgtEl>
                                          <p:spTgt spid="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5">
                                            <p:txEl>
                                              <p:pRg st="2" end="2"/>
                                            </p:txEl>
                                          </p:spTgt>
                                        </p:tgtEl>
                                        <p:attrNameLst>
                                          <p:attrName>style.visibility</p:attrName>
                                        </p:attrNameLst>
                                      </p:cBhvr>
                                      <p:to>
                                        <p:strVal val="visible"/>
                                      </p:to>
                                    </p:set>
                                    <p:anim calcmode="lin" valueType="num">
                                      <p:cBhvr additive="base">
                                        <p:cTn id="22" dur="500"/>
                                        <p:tgtEl>
                                          <p:spTgt spid="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5">
                                            <p:txEl>
                                              <p:pRg st="3" end="3"/>
                                            </p:txEl>
                                          </p:spTgt>
                                        </p:tgtEl>
                                        <p:attrNameLst>
                                          <p:attrName>style.visibility</p:attrName>
                                        </p:attrNameLst>
                                      </p:cBhvr>
                                      <p:to>
                                        <p:strVal val="visible"/>
                                      </p:to>
                                    </p:set>
                                    <p:anim calcmode="lin" valueType="num">
                                      <p:cBhvr additive="base">
                                        <p:cTn id="27" dur="500"/>
                                        <p:tgtEl>
                                          <p:spTgt spid="5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5">
                                            <p:txEl>
                                              <p:pRg st="4" end="4"/>
                                            </p:txEl>
                                          </p:spTgt>
                                        </p:tgtEl>
                                        <p:attrNameLst>
                                          <p:attrName>style.visibility</p:attrName>
                                        </p:attrNameLst>
                                      </p:cBhvr>
                                      <p:to>
                                        <p:strVal val="visible"/>
                                      </p:to>
                                    </p:set>
                                    <p:anim calcmode="lin" valueType="num">
                                      <p:cBhvr additive="base">
                                        <p:cTn id="32" dur="500"/>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8"/>
          <p:cNvSpPr txBox="1"/>
          <p:nvPr/>
        </p:nvSpPr>
        <p:spPr>
          <a:xfrm>
            <a:off x="467140" y="645170"/>
            <a:ext cx="11141765" cy="323697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3500" b="0" i="0" u="none" strike="noStrike" cap="none">
                <a:solidFill>
                  <a:schemeClr val="dk1"/>
                </a:solidFill>
                <a:latin typeface="Cambria"/>
                <a:ea typeface="Cambria"/>
                <a:cs typeface="Cambria"/>
                <a:sym typeface="Cambria"/>
              </a:rPr>
              <a:t>	- Windows 7 (2009).  </a:t>
            </a:r>
            <a:endParaRPr sz="35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vi-VN" sz="3500" b="0" i="0" u="none" strike="noStrike" cap="none">
                <a:solidFill>
                  <a:schemeClr val="dk1"/>
                </a:solidFill>
                <a:latin typeface="Cambria"/>
                <a:ea typeface="Cambria"/>
                <a:cs typeface="Cambria"/>
                <a:sym typeface="Cambria"/>
              </a:rPr>
              <a:t>	- Windows 8 (2012).  </a:t>
            </a:r>
            <a:endParaRPr sz="35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vi-VN" sz="3500" b="0" i="0" u="none" strike="noStrike" cap="none">
                <a:solidFill>
                  <a:schemeClr val="dk1"/>
                </a:solidFill>
                <a:latin typeface="Cambria"/>
                <a:ea typeface="Cambria"/>
                <a:cs typeface="Cambria"/>
                <a:sym typeface="Cambria"/>
              </a:rPr>
              <a:t>	- Windows 10 (2015). </a:t>
            </a:r>
            <a:endParaRPr sz="35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vi-VN" sz="3500" b="0" i="0" u="none" strike="noStrike" cap="none">
                <a:solidFill>
                  <a:schemeClr val="dk1"/>
                </a:solidFill>
                <a:latin typeface="Cambria"/>
                <a:ea typeface="Cambria"/>
                <a:cs typeface="Cambria"/>
                <a:sym typeface="Cambria"/>
              </a:rPr>
              <a:t>	- Windows 11 (2021).</a:t>
            </a:r>
            <a:endParaRPr sz="3500" b="0" i="0" u="none" strike="noStrike" cap="none">
              <a:solidFill>
                <a:schemeClr val="dk1"/>
              </a:solidFill>
              <a:latin typeface="Calibri"/>
              <a:ea typeface="Calibri"/>
              <a:cs typeface="Calibri"/>
              <a:sym typeface="Calibri"/>
            </a:endParaRPr>
          </a:p>
        </p:txBody>
      </p:sp>
      <p:sp>
        <p:nvSpPr>
          <p:cNvPr id="62" name="Google Shape;62;p8"/>
          <p:cNvSpPr txBox="1"/>
          <p:nvPr/>
        </p:nvSpPr>
        <p:spPr>
          <a:xfrm>
            <a:off x="427383" y="128216"/>
            <a:ext cx="7464287" cy="63094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3500" b="1" i="0" u="none" strike="noStrike" cap="none">
                <a:solidFill>
                  <a:srgbClr val="00B0F0"/>
                </a:solidFill>
                <a:latin typeface="Cambria"/>
                <a:ea typeface="Cambria"/>
                <a:cs typeface="Cambria"/>
                <a:sym typeface="Cambria"/>
              </a:rPr>
              <a:t>a) Hệ điều hành Windows</a:t>
            </a:r>
            <a:endParaRPr sz="35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 calcmode="lin" valueType="num">
                                      <p:cBhvr additive="base">
                                        <p:cTn id="7" dur="500"/>
                                        <p:tgtEl>
                                          <p:spTgt spid="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
                                            <p:txEl>
                                              <p:pRg st="1" end="1"/>
                                            </p:txEl>
                                          </p:spTgt>
                                        </p:tgtEl>
                                        <p:attrNameLst>
                                          <p:attrName>style.visibility</p:attrName>
                                        </p:attrNameLst>
                                      </p:cBhvr>
                                      <p:to>
                                        <p:strVal val="visible"/>
                                      </p:to>
                                    </p:set>
                                    <p:anim calcmode="lin" valueType="num">
                                      <p:cBhvr additive="base">
                                        <p:cTn id="12" dur="500"/>
                                        <p:tgtEl>
                                          <p:spTgt spid="6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
                                            <p:txEl>
                                              <p:pRg st="2" end="2"/>
                                            </p:txEl>
                                          </p:spTgt>
                                        </p:tgtEl>
                                        <p:attrNameLst>
                                          <p:attrName>style.visibility</p:attrName>
                                        </p:attrNameLst>
                                      </p:cBhvr>
                                      <p:to>
                                        <p:strVal val="visible"/>
                                      </p:to>
                                    </p:set>
                                    <p:anim calcmode="lin" valueType="num">
                                      <p:cBhvr additive="base">
                                        <p:cTn id="17" dur="500"/>
                                        <p:tgtEl>
                                          <p:spTgt spid="6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1">
                                            <p:txEl>
                                              <p:pRg st="3" end="3"/>
                                            </p:txEl>
                                          </p:spTgt>
                                        </p:tgtEl>
                                        <p:attrNameLst>
                                          <p:attrName>style.visibility</p:attrName>
                                        </p:attrNameLst>
                                      </p:cBhvr>
                                      <p:to>
                                        <p:strVal val="visible"/>
                                      </p:to>
                                    </p:set>
                                    <p:anim calcmode="lin" valueType="num">
                                      <p:cBhvr additive="base">
                                        <p:cTn id="22" dur="500"/>
                                        <p:tgtEl>
                                          <p:spTgt spid="6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9"/>
          <p:cNvSpPr txBox="1"/>
          <p:nvPr/>
        </p:nvSpPr>
        <p:spPr>
          <a:xfrm>
            <a:off x="467140" y="-37145"/>
            <a:ext cx="11211338" cy="485280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3500" b="1" i="0" u="none" strike="noStrike" cap="none">
                <a:solidFill>
                  <a:srgbClr val="00B0F0"/>
                </a:solidFill>
                <a:latin typeface="Cambria"/>
                <a:ea typeface="Cambria"/>
                <a:cs typeface="Cambria"/>
                <a:sym typeface="Cambria"/>
              </a:rPr>
              <a:t>b) Hệ điều hành LINUX và các phiên bản</a:t>
            </a:r>
            <a:endParaRPr sz="35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vi-VN" sz="3500" b="0" i="0" u="none" strike="noStrike" cap="none">
                <a:solidFill>
                  <a:schemeClr val="dk1"/>
                </a:solidFill>
                <a:latin typeface="Cambria"/>
                <a:ea typeface="Cambria"/>
                <a:cs typeface="Cambria"/>
                <a:sym typeface="Cambria"/>
              </a:rPr>
              <a:t>- LINUX có nguồn gốc từ hệ điều hành UNIX – một hệ điều hành đa nhiệm và đa người dùng được phát triển từ năm 1969.</a:t>
            </a:r>
            <a:endParaRPr sz="35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vi-VN" sz="3500" b="0" i="0" u="none" strike="noStrike" cap="none">
                <a:solidFill>
                  <a:schemeClr val="dk1"/>
                </a:solidFill>
                <a:latin typeface="Cambria"/>
                <a:ea typeface="Cambria"/>
                <a:cs typeface="Cambria"/>
                <a:sym typeface="Cambria"/>
              </a:rPr>
              <a:t>- Phiên bản LINUX 1.0 được công bố chính thức vào năm 1994 dưới dạng mã nguồn mở.</a:t>
            </a:r>
            <a:endParaRPr sz="35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anim calcmode="lin" valueType="num">
                                      <p:cBhvr additive="base">
                                        <p:cTn id="7" dur="500"/>
                                        <p:tgtEl>
                                          <p:spTgt spid="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7">
                                            <p:txEl>
                                              <p:pRg st="1" end="1"/>
                                            </p:txEl>
                                          </p:spTgt>
                                        </p:tgtEl>
                                        <p:attrNameLst>
                                          <p:attrName>style.visibility</p:attrName>
                                        </p:attrNameLst>
                                      </p:cBhvr>
                                      <p:to>
                                        <p:strVal val="visible"/>
                                      </p:to>
                                    </p:set>
                                    <p:anim calcmode="lin" valueType="num">
                                      <p:cBhvr additive="base">
                                        <p:cTn id="12" dur="500"/>
                                        <p:tgtEl>
                                          <p:spTgt spid="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7">
                                            <p:txEl>
                                              <p:pRg st="2" end="2"/>
                                            </p:txEl>
                                          </p:spTgt>
                                        </p:tgtEl>
                                        <p:attrNameLst>
                                          <p:attrName>style.visibility</p:attrName>
                                        </p:attrNameLst>
                                      </p:cBhvr>
                                      <p:to>
                                        <p:strVal val="visible"/>
                                      </p:to>
                                    </p:set>
                                    <p:anim calcmode="lin" valueType="num">
                                      <p:cBhvr additive="base">
                                        <p:cTn id="17" dur="500"/>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2167</Words>
  <Application>Microsoft Office PowerPoint</Application>
  <PresentationFormat>Widescreen</PresentationFormat>
  <Paragraphs>110</Paragraphs>
  <Slides>41</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Cambria</vt:lpstr>
      <vt:lpstr>Times New Roman</vt:lpstr>
      <vt:lpstr>Arial</vt:lpstr>
      <vt:lpstr>Calibri</vt:lpstr>
      <vt:lpstr>Noto Sans Symbols</vt:lpstr>
      <vt:lpstr>Roboto</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dc:creator>
  <cp:lastModifiedBy>User</cp:lastModifiedBy>
  <cp:revision>1</cp:revision>
  <dcterms:created xsi:type="dcterms:W3CDTF">2023-08-29T07:01:28Z</dcterms:created>
  <dcterms:modified xsi:type="dcterms:W3CDTF">2024-10-22T10:42:26Z</dcterms:modified>
</cp:coreProperties>
</file>