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2" r:id="rId2"/>
  </p:sldMasterIdLst>
  <p:notesMasterIdLst>
    <p:notesMasterId r:id="rId36"/>
  </p:notesMasterIdLst>
  <p:sldIdLst>
    <p:sldId id="325" r:id="rId3"/>
    <p:sldId id="256" r:id="rId4"/>
    <p:sldId id="262" r:id="rId5"/>
    <p:sldId id="269" r:id="rId6"/>
    <p:sldId id="302" r:id="rId7"/>
    <p:sldId id="326" r:id="rId8"/>
    <p:sldId id="270" r:id="rId9"/>
    <p:sldId id="301" r:id="rId10"/>
    <p:sldId id="322" r:id="rId11"/>
    <p:sldId id="327" r:id="rId12"/>
    <p:sldId id="303" r:id="rId13"/>
    <p:sldId id="304" r:id="rId14"/>
    <p:sldId id="305" r:id="rId15"/>
    <p:sldId id="306" r:id="rId16"/>
    <p:sldId id="271" r:id="rId17"/>
    <p:sldId id="307" r:id="rId18"/>
    <p:sldId id="323" r:id="rId19"/>
    <p:sldId id="324" r:id="rId20"/>
    <p:sldId id="308" r:id="rId21"/>
    <p:sldId id="309" r:id="rId22"/>
    <p:sldId id="310" r:id="rId23"/>
    <p:sldId id="311" r:id="rId24"/>
    <p:sldId id="313" r:id="rId25"/>
    <p:sldId id="314" r:id="rId26"/>
    <p:sldId id="315" r:id="rId27"/>
    <p:sldId id="316" r:id="rId28"/>
    <p:sldId id="294" r:id="rId29"/>
    <p:sldId id="321" r:id="rId30"/>
    <p:sldId id="296" r:id="rId31"/>
    <p:sldId id="297" r:id="rId32"/>
    <p:sldId id="298" r:id="rId33"/>
    <p:sldId id="299" r:id="rId34"/>
    <p:sldId id="30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3" d="100"/>
          <a:sy n="73" d="100"/>
        </p:scale>
        <p:origin x="61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29/10/2024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562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009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F71FAA-8EC5-41BF-A839-F9E0167E225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686E4-946D-4BFF-AF44-8289C5ED50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351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F71FAA-8EC5-41BF-A839-F9E0167E225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686E4-946D-4BFF-AF44-8289C5ED50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321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F71FAA-8EC5-41BF-A839-F9E0167E225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686E4-946D-4BFF-AF44-8289C5ED50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00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F71FAA-8EC5-41BF-A839-F9E0167E225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686E4-946D-4BFF-AF44-8289C5ED50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962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F71FAA-8EC5-41BF-A839-F9E0167E225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686E4-946D-4BFF-AF44-8289C5ED50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473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F71FAA-8EC5-41BF-A839-F9E0167E225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686E4-946D-4BFF-AF44-8289C5ED50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1587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F71FAA-8EC5-41BF-A839-F9E0167E225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686E4-946D-4BFF-AF44-8289C5ED50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633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F71FAA-8EC5-41BF-A839-F9E0167E225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686E4-946D-4BFF-AF44-8289C5ED50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317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F71FAA-8EC5-41BF-A839-F9E0167E225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686E4-946D-4BFF-AF44-8289C5ED50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699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F71FAA-8EC5-41BF-A839-F9E0167E225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686E4-946D-4BFF-AF44-8289C5ED50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05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F71FAA-8EC5-41BF-A839-F9E0167E225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5686E4-946D-4BFF-AF44-8289C5ED50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78216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758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327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552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370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7617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02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537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012384"/>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5012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0696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449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122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183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724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59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856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6105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947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6153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962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0276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771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199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29/10/2024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1749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34949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9252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9469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4929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7958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3802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9445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4745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056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29/10/2024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168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221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838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29/10/2024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42" Type="http://schemas.openxmlformats.org/officeDocument/2006/relationships/slideLayout" Target="../slideLayouts/slideLayout57.xml"/><Relationship Id="rId47" Type="http://schemas.openxmlformats.org/officeDocument/2006/relationships/slideLayout" Target="../slideLayouts/slideLayout62.xml"/><Relationship Id="rId50" Type="http://schemas.openxmlformats.org/officeDocument/2006/relationships/image" Target="../media/image2.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 Id="rId46" Type="http://schemas.openxmlformats.org/officeDocument/2006/relationships/slideLayout" Target="../slideLayouts/slideLayout61.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41" Type="http://schemas.openxmlformats.org/officeDocument/2006/relationships/slideLayout" Target="../slideLayouts/slideLayout56.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45" Type="http://schemas.openxmlformats.org/officeDocument/2006/relationships/slideLayout" Target="../slideLayouts/slideLayout60.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49" Type="http://schemas.openxmlformats.org/officeDocument/2006/relationships/image" Target="../media/image1.png"/><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4" Type="http://schemas.openxmlformats.org/officeDocument/2006/relationships/slideLayout" Target="../slideLayouts/slideLayout59.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43" Type="http://schemas.openxmlformats.org/officeDocument/2006/relationships/slideLayout" Target="../slideLayouts/slideLayout58.xml"/><Relationship Id="rId48" Type="http://schemas.openxmlformats.org/officeDocument/2006/relationships/theme" Target="../theme/theme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29/10/2024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pic>
        <p:nvPicPr>
          <p:cNvPr id="7" name="Picture 6"/>
          <p:cNvPicPr>
            <a:picLocks noChangeAspect="1"/>
          </p:cNvPicPr>
          <p:nvPr userDrawn="1"/>
        </p:nvPicPr>
        <p:blipFill>
          <a:blip r:embed="rId17"/>
          <a:stretch>
            <a:fillRect/>
          </a:stretch>
        </p:blipFill>
        <p:spPr>
          <a:xfrm>
            <a:off x="0" y="0"/>
            <a:ext cx="12230100" cy="6873932"/>
          </a:xfrm>
          <a:prstGeom prst="rect">
            <a:avLst/>
          </a:prstGeom>
        </p:spPr>
      </p:pic>
      <p:sp>
        <p:nvSpPr>
          <p:cNvPr id="8" name="TextBox 9">
            <a:extLst>
              <a:ext uri="{FF2B5EF4-FFF2-40B4-BE49-F238E27FC236}">
                <a16:creationId xmlns:a16="http://schemas.microsoft.com/office/drawing/2014/main" id="{FE798370-27E2-9F41-A466-FC64C7FFD70A}"/>
              </a:ext>
            </a:extLst>
          </p:cNvPr>
          <p:cNvSpPr txBox="1"/>
          <p:nvPr userDrawn="1"/>
        </p:nvSpPr>
        <p:spPr>
          <a:xfrm>
            <a:off x="262740" y="0"/>
            <a:ext cx="3473991"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Unit 2: Generation</a:t>
            </a:r>
            <a:r>
              <a:rPr lang="en-US" sz="1800" b="0" baseline="0" dirty="0">
                <a:solidFill>
                  <a:schemeClr val="bg1"/>
                </a:solidFill>
              </a:rPr>
              <a:t> gap</a:t>
            </a:r>
            <a:r>
              <a:rPr lang="en-US" sz="1800" b="0" dirty="0">
                <a:solidFill>
                  <a:schemeClr val="bg1"/>
                </a:solidFill>
              </a:rPr>
              <a:t> </a:t>
            </a:r>
          </a:p>
        </p:txBody>
      </p:sp>
      <p:sp>
        <p:nvSpPr>
          <p:cNvPr id="9" name="TextBox 8">
            <a:extLst>
              <a:ext uri="{FF2B5EF4-FFF2-40B4-BE49-F238E27FC236}">
                <a16:creationId xmlns:a16="http://schemas.microsoft.com/office/drawing/2014/main" id="{D7889D60-3103-E54C-9167-2287BEE5C81A}"/>
              </a:ext>
            </a:extLst>
          </p:cNvPr>
          <p:cNvSpPr txBox="1"/>
          <p:nvPr userDrawn="1"/>
        </p:nvSpPr>
        <p:spPr>
          <a:xfrm>
            <a:off x="113278" y="6550223"/>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t>
            </a:r>
            <a:r>
              <a:rPr lang="en-US" sz="1400" baseline="0" dirty="0" err="1">
                <a:solidFill>
                  <a:schemeClr val="bg1"/>
                </a:solidFill>
              </a:rPr>
              <a:t>Anh</a:t>
            </a:r>
            <a:r>
              <a:rPr lang="en-US" sz="1400" baseline="0" dirty="0">
                <a:solidFill>
                  <a:schemeClr val="bg1"/>
                </a:solidFill>
              </a:rPr>
              <a:t> 11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0" name="Picture 9">
            <a:extLst>
              <a:ext uri="{FF2B5EF4-FFF2-40B4-BE49-F238E27FC236}">
                <a16:creationId xmlns:a16="http://schemas.microsoft.com/office/drawing/2014/main" id="{ECF13BED-1CB7-0146-BB6D-00DC4EC16FC0}"/>
              </a:ext>
            </a:extLst>
          </p:cNvPr>
          <p:cNvPicPr>
            <a:picLocks noChangeAspect="1"/>
          </p:cNvPicPr>
          <p:nvPr userDrawn="1"/>
        </p:nvPicPr>
        <p:blipFill>
          <a:blip r:embed="rId18"/>
          <a:stretch>
            <a:fillRect/>
          </a:stretch>
        </p:blipFill>
        <p:spPr>
          <a:xfrm>
            <a:off x="11550425" y="6550222"/>
            <a:ext cx="540203" cy="27539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D7889D60-3103-E54C-9167-2287BEE5C81A}"/>
              </a:ext>
            </a:extLst>
          </p:cNvPr>
          <p:cNvSpPr txBox="1"/>
          <p:nvPr userDrawn="1"/>
        </p:nvSpPr>
        <p:spPr>
          <a:xfrm>
            <a:off x="5306553" y="6550222"/>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DTP Education Solutions </a:t>
            </a:r>
            <a:endParaRPr lang="en-US" sz="1400" dirty="0">
              <a:solidFill>
                <a:schemeClr val="bg1"/>
              </a:solidFill>
            </a:endParaRPr>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836269" y="0"/>
            <a:ext cx="3355731"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Lesson 2.1: Vocabulary &amp; Reading</a:t>
            </a: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8" r:id="rId13"/>
    <p:sldLayoutId id="2147483669"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EF71FAA-8EC5-41BF-A839-F9E0167E225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5686E4-946D-4BFF-AF44-8289C5ED50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49"/>
          <a:stretch>
            <a:fillRect/>
          </a:stretch>
        </p:blipFill>
        <p:spPr>
          <a:xfrm>
            <a:off x="0" y="0"/>
            <a:ext cx="12230100" cy="6873932"/>
          </a:xfrm>
          <a:prstGeom prst="rect">
            <a:avLst/>
          </a:prstGeom>
        </p:spPr>
      </p:pic>
      <p:sp>
        <p:nvSpPr>
          <p:cNvPr id="8" name="TextBox 9">
            <a:extLst>
              <a:ext uri="{FF2B5EF4-FFF2-40B4-BE49-F238E27FC236}">
                <a16:creationId xmlns:a16="http://schemas.microsoft.com/office/drawing/2014/main" id="{FE798370-27E2-9F41-A466-FC64C7FFD70A}"/>
              </a:ext>
            </a:extLst>
          </p:cNvPr>
          <p:cNvSpPr txBox="1"/>
          <p:nvPr userDrawn="1"/>
        </p:nvSpPr>
        <p:spPr>
          <a:xfrm>
            <a:off x="262740" y="0"/>
            <a:ext cx="2063385"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Unit 3: Social Issues</a:t>
            </a:r>
          </a:p>
        </p:txBody>
      </p:sp>
      <p:sp>
        <p:nvSpPr>
          <p:cNvPr id="9" name="TextBox 8">
            <a:extLst>
              <a:ext uri="{FF2B5EF4-FFF2-40B4-BE49-F238E27FC236}">
                <a16:creationId xmlns:a16="http://schemas.microsoft.com/office/drawing/2014/main" id="{D7889D60-3103-E54C-9167-2287BEE5C81A}"/>
              </a:ext>
            </a:extLst>
          </p:cNvPr>
          <p:cNvSpPr txBox="1"/>
          <p:nvPr userDrawn="1"/>
        </p:nvSpPr>
        <p:spPr>
          <a:xfrm>
            <a:off x="113278" y="6550223"/>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Tiếng</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Anh</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 11 </a:t>
            </a:r>
            <a:r>
              <a:rPr kumimoji="0" lang="en-US" sz="1400" b="0" i="0" u="none" strike="noStrike" kern="1200" cap="none" spc="0" normalizeH="0" baseline="0" noProof="0" dirty="0" err="1">
                <a:ln>
                  <a:noFill/>
                </a:ln>
                <a:solidFill>
                  <a:prstClr val="white"/>
                </a:solidFill>
                <a:effectLst/>
                <a:uLnTx/>
                <a:uFillTx/>
                <a:latin typeface="Calibri" panose="020F0502020204030204"/>
                <a:ea typeface="+mn-ea"/>
                <a:cs typeface="+mn-cs"/>
              </a:rPr>
              <a:t>i</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-Learn Smart World </a:t>
            </a:r>
          </a:p>
        </p:txBody>
      </p:sp>
      <p:pic>
        <p:nvPicPr>
          <p:cNvPr id="10" name="Picture 9">
            <a:extLst>
              <a:ext uri="{FF2B5EF4-FFF2-40B4-BE49-F238E27FC236}">
                <a16:creationId xmlns:a16="http://schemas.microsoft.com/office/drawing/2014/main" id="{ECF13BED-1CB7-0146-BB6D-00DC4EC16FC0}"/>
              </a:ext>
            </a:extLst>
          </p:cNvPr>
          <p:cNvPicPr>
            <a:picLocks noChangeAspect="1"/>
          </p:cNvPicPr>
          <p:nvPr userDrawn="1"/>
        </p:nvPicPr>
        <p:blipFill>
          <a:blip r:embed="rId50"/>
          <a:stretch>
            <a:fillRect/>
          </a:stretch>
        </p:blipFill>
        <p:spPr>
          <a:xfrm>
            <a:off x="11550425" y="6550222"/>
            <a:ext cx="540203" cy="27539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D7889D60-3103-E54C-9167-2287BEE5C81A}"/>
              </a:ext>
            </a:extLst>
          </p:cNvPr>
          <p:cNvSpPr txBox="1"/>
          <p:nvPr userDrawn="1"/>
        </p:nvSpPr>
        <p:spPr>
          <a:xfrm>
            <a:off x="5306553" y="6550222"/>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DTP Education Solutions </a:t>
            </a:r>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757137" y="0"/>
            <a:ext cx="3434863"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Lesson 3.1 Listening and Reading</a:t>
            </a:r>
          </a:p>
        </p:txBody>
      </p:sp>
    </p:spTree>
    <p:extLst>
      <p:ext uri="{BB962C8B-B14F-4D97-AF65-F5344CB8AC3E}">
        <p14:creationId xmlns:p14="http://schemas.microsoft.com/office/powerpoint/2010/main" val="64356511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 id="2147483718" r:id="rId26"/>
    <p:sldLayoutId id="2147483719" r:id="rId27"/>
    <p:sldLayoutId id="2147483720" r:id="rId28"/>
    <p:sldLayoutId id="2147483721" r:id="rId29"/>
    <p:sldLayoutId id="2147483722" r:id="rId30"/>
    <p:sldLayoutId id="2147483723" r:id="rId31"/>
    <p:sldLayoutId id="2147483724" r:id="rId32"/>
    <p:sldLayoutId id="2147483725" r:id="rId33"/>
    <p:sldLayoutId id="2147483726" r:id="rId34"/>
    <p:sldLayoutId id="2147483727" r:id="rId35"/>
    <p:sldLayoutId id="2147483728" r:id="rId36"/>
    <p:sldLayoutId id="2147483729" r:id="rId37"/>
    <p:sldLayoutId id="2147483730" r:id="rId38"/>
    <p:sldLayoutId id="2147483731" r:id="rId39"/>
    <p:sldLayoutId id="2147483732" r:id="rId40"/>
    <p:sldLayoutId id="2147483733" r:id="rId41"/>
    <p:sldLayoutId id="2147483734" r:id="rId42"/>
    <p:sldLayoutId id="2147483735" r:id="rId43"/>
    <p:sldLayoutId id="2147483736" r:id="rId44"/>
    <p:sldLayoutId id="2147483737" r:id="rId45"/>
    <p:sldLayoutId id="2147483738" r:id="rId46"/>
    <p:sldLayoutId id="2147483739"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2" Type="http://schemas.openxmlformats.org/officeDocument/2006/relationships/audio" Target="../media/media1.mp3"/><Relationship Id="rId16" Type="http://schemas.openxmlformats.org/officeDocument/2006/relationships/image" Target="../media/image7.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slideLayout" Target="../slideLayouts/slideLayout14.xml"/><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_rels/slide11.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2" Type="http://schemas.openxmlformats.org/officeDocument/2006/relationships/audio" Target="../media/media1.mp3"/><Relationship Id="rId16" Type="http://schemas.openxmlformats.org/officeDocument/2006/relationships/image" Target="../media/image7.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slideLayout" Target="../slideLayouts/slideLayout14.xml"/><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7.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1D5D01B-37F6-B4C2-9068-E4A2295B71B2}"/>
              </a:ext>
            </a:extLst>
          </p:cNvPr>
          <p:cNvSpPr/>
          <p:nvPr/>
        </p:nvSpPr>
        <p:spPr>
          <a:xfrm>
            <a:off x="87682" y="501041"/>
            <a:ext cx="11987407" cy="5636711"/>
          </a:xfrm>
          <a:prstGeom prst="ellipse">
            <a:avLst/>
          </a:prstGeom>
          <a:solidFill>
            <a:schemeClr val="accent3">
              <a:lumMod val="20000"/>
              <a:lumOff val="80000"/>
            </a:schemeClr>
          </a:solidFill>
          <a:ln w="76200">
            <a:solidFill>
              <a:schemeClr val="accent2">
                <a:lumMod val="50000"/>
              </a:schemeClr>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TUY PHUOC 2 HIGH SCHOOL</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TEACHER: </a:t>
            </a:r>
            <a:r>
              <a:rPr kumimoji="0" lang="en-US" sz="3600" b="0"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NGUYEN THI BICH CHI</a:t>
            </a:r>
            <a:endParaRPr kumimoji="0" lang="en-US"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CLASS: </a:t>
            </a:r>
            <a:r>
              <a:rPr kumimoji="0" lang="en-US" sz="3600" b="0" i="0" u="none" strike="noStrike" kern="1200" cap="none" spc="0" normalizeH="0" baseline="0" noProof="0" dirty="0" smtClean="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11A1</a:t>
            </a:r>
            <a:endParaRPr kumimoji="0" lang="en-US"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SCHOOL YEAR: 2024 - 2025</a:t>
            </a:r>
            <a:endParaRPr kumimoji="0" lang="en-US" sz="1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95700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32BBF4-1BB3-0A54-9D41-CCBF2875B034}"/>
              </a:ext>
            </a:extLst>
          </p:cNvPr>
          <p:cNvSpPr/>
          <p:nvPr/>
        </p:nvSpPr>
        <p:spPr>
          <a:xfrm>
            <a:off x="454545" y="503853"/>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70C0"/>
                </a:solidFill>
                <a:effectLst/>
                <a:uLnTx/>
                <a:uFillTx/>
                <a:latin typeface="Calibri" panose="020F0502020204030204"/>
                <a:ea typeface="+mn-ea"/>
                <a:cs typeface="+mn-cs"/>
              </a:rPr>
              <a:t>Listen and </a:t>
            </a:r>
            <a:r>
              <a:rPr kumimoji="0" lang="en-US" sz="3600" b="1" i="1" u="none" strike="noStrike" kern="1200" cap="none" spc="0" normalizeH="0" baseline="0" noProof="0" dirty="0" smtClean="0">
                <a:ln>
                  <a:noFill/>
                </a:ln>
                <a:solidFill>
                  <a:srgbClr val="0070C0"/>
                </a:solidFill>
                <a:effectLst/>
                <a:uLnTx/>
                <a:uFillTx/>
                <a:latin typeface="Calibri" panose="020F0502020204030204"/>
                <a:ea typeface="+mn-ea"/>
                <a:cs typeface="+mn-cs"/>
              </a:rPr>
              <a:t>repeat. </a:t>
            </a:r>
            <a:endParaRPr kumimoji="0" lang="en-US" sz="3600" b="1"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E05C19A-5D14-1F1D-B66F-F049BBF0206B}"/>
              </a:ext>
            </a:extLst>
          </p:cNvPr>
          <p:cNvSpPr txBox="1"/>
          <p:nvPr/>
        </p:nvSpPr>
        <p:spPr>
          <a:xfrm>
            <a:off x="414733" y="1472785"/>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mn-cs"/>
              </a:rPr>
              <a:t>influence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/ˈɪnfluəns</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a:t>
            </a:r>
            <a:endPar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B84F5F4-5FAE-FEDF-AAB6-F1BF59BB84C6}"/>
              </a:ext>
            </a:extLst>
          </p:cNvPr>
          <p:cNvSpPr txBox="1"/>
          <p:nvPr/>
        </p:nvSpPr>
        <p:spPr>
          <a:xfrm>
            <a:off x="414733" y="2183593"/>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mn-cs"/>
              </a:rPr>
              <a:t>behavior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/bɪˈheɪvjə</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a:t>
            </a:r>
            <a:endPar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C405348-0656-BC68-2A59-5D5F043402BA}"/>
              </a:ext>
            </a:extLst>
          </p:cNvPr>
          <p:cNvSpPr txBox="1"/>
          <p:nvPr/>
        </p:nvSpPr>
        <p:spPr>
          <a:xfrm>
            <a:off x="414733" y="2882508"/>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mn-cs"/>
              </a:rPr>
              <a:t>respect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/rɪˈspekt</a:t>
            </a:r>
            <a:r>
              <a:rPr kumimoji="0" lang="vi-VN" sz="2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a:t>
            </a:r>
            <a:endPar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5F3221E-7789-F46E-2A5D-DDF5CD19BB2D}"/>
              </a:ext>
            </a:extLst>
          </p:cNvPr>
          <p:cNvSpPr txBox="1"/>
          <p:nvPr/>
        </p:nvSpPr>
        <p:spPr>
          <a:xfrm>
            <a:off x="414733" y="3581423"/>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mn-cs"/>
              </a:rPr>
              <a:t>ignore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/ɪgˈnɔːr/</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a:t>
            </a:r>
            <a:endPar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63763AD-B697-67EA-EA48-9C7AA676B456}"/>
              </a:ext>
            </a:extLst>
          </p:cNvPr>
          <p:cNvSpPr txBox="1"/>
          <p:nvPr/>
        </p:nvSpPr>
        <p:spPr>
          <a:xfrm>
            <a:off x="414733" y="4280338"/>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mn-cs"/>
              </a:rPr>
              <a:t>curfew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/ˈkɜːfjuː</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a:t>
            </a:r>
            <a:endPar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1B8A102-9FFD-1BB8-3482-AB93947C3516}"/>
              </a:ext>
            </a:extLst>
          </p:cNvPr>
          <p:cNvSpPr txBox="1"/>
          <p:nvPr/>
        </p:nvSpPr>
        <p:spPr>
          <a:xfrm>
            <a:off x="414733" y="4991146"/>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3600" b="0" i="1" u="none" strike="noStrike" cap="none" spc="0" normalizeH="0" baseline="0">
                <a:ln>
                  <a:noFill/>
                </a:ln>
                <a:solidFill>
                  <a:srgbClr val="0070C0"/>
                </a:solidFill>
                <a:effectLst/>
                <a:uLnTx/>
                <a:uFillTx/>
                <a:latin typeface="Calibri" panose="020F0502020204030204"/>
              </a:defRPr>
            </a:lvl1pPr>
          </a:lstStyle>
          <a:p>
            <a:r>
              <a:rPr lang="en-US" dirty="0"/>
              <a:t>permission (n) </a:t>
            </a:r>
            <a:r>
              <a:rPr lang="vi-VN" sz="2800" i="0" dirty="0">
                <a:solidFill>
                  <a:srgbClr val="FF0000"/>
                </a:solidFill>
                <a:latin typeface="Arial" panose="020B0604020202020204" pitchFamily="34" charset="0"/>
              </a:rPr>
              <a:t>/pərˈmɪʃn/</a:t>
            </a:r>
            <a:r>
              <a:rPr lang="en-US" sz="2800" i="0" dirty="0">
                <a:solidFill>
                  <a:srgbClr val="FF0000"/>
                </a:solidFill>
                <a:latin typeface="Arial" panose="020B0604020202020204" pitchFamily="34" charset="0"/>
              </a:rPr>
              <a:t> </a:t>
            </a:r>
            <a:r>
              <a:rPr lang="en-US" dirty="0"/>
              <a:t>			=&gt; permit (v)</a:t>
            </a:r>
            <a:endParaRPr lang="en-US" dirty="0"/>
          </a:p>
        </p:txBody>
      </p:sp>
      <p:sp>
        <p:nvSpPr>
          <p:cNvPr id="9" name="TextBox 8">
            <a:extLst>
              <a:ext uri="{FF2B5EF4-FFF2-40B4-BE49-F238E27FC236}">
                <a16:creationId xmlns:a16="http://schemas.microsoft.com/office/drawing/2014/main" id="{E9BDA41B-6D24-16EF-993F-E8BE1F0947D3}"/>
              </a:ext>
            </a:extLst>
          </p:cNvPr>
          <p:cNvSpPr txBox="1"/>
          <p:nvPr/>
        </p:nvSpPr>
        <p:spPr>
          <a:xfrm>
            <a:off x="414733" y="5701954"/>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mn-cs"/>
              </a:rPr>
              <a:t>privacy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/ˈpraɪvəsi</a:t>
            </a:r>
            <a:r>
              <a:rPr kumimoji="0" lang="vi-VN" sz="2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a:t>
            </a:r>
            <a:endPar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10" name="influence">
            <a:hlinkClick r:id="" action="ppaction://media"/>
            <a:extLst>
              <a:ext uri="{FF2B5EF4-FFF2-40B4-BE49-F238E27FC236}">
                <a16:creationId xmlns:a16="http://schemas.microsoft.com/office/drawing/2014/main" id="{BC3B368B-12F2-806F-C6E9-7915E6D66CD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945260" y="1491150"/>
            <a:ext cx="609600" cy="609600"/>
          </a:xfrm>
          <a:prstGeom prst="rect">
            <a:avLst/>
          </a:prstGeom>
        </p:spPr>
      </p:pic>
      <p:pic>
        <p:nvPicPr>
          <p:cNvPr id="11" name="behavior">
            <a:hlinkClick r:id="" action="ppaction://media"/>
            <a:extLst>
              <a:ext uri="{FF2B5EF4-FFF2-40B4-BE49-F238E27FC236}">
                <a16:creationId xmlns:a16="http://schemas.microsoft.com/office/drawing/2014/main" id="{A6D3FC4D-AECB-F23E-0D96-878B610A3A76}"/>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0945260" y="2272908"/>
            <a:ext cx="609600" cy="609600"/>
          </a:xfrm>
          <a:prstGeom prst="rect">
            <a:avLst/>
          </a:prstGeom>
        </p:spPr>
      </p:pic>
      <p:pic>
        <p:nvPicPr>
          <p:cNvPr id="12" name="respect">
            <a:hlinkClick r:id="" action="ppaction://media"/>
            <a:extLst>
              <a:ext uri="{FF2B5EF4-FFF2-40B4-BE49-F238E27FC236}">
                <a16:creationId xmlns:a16="http://schemas.microsoft.com/office/drawing/2014/main" id="{7A322C96-E3B3-7746-358A-79B0D0800261}"/>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0945260" y="2946985"/>
            <a:ext cx="609600" cy="609600"/>
          </a:xfrm>
          <a:prstGeom prst="rect">
            <a:avLst/>
          </a:prstGeom>
        </p:spPr>
      </p:pic>
      <p:pic>
        <p:nvPicPr>
          <p:cNvPr id="13" name="ignore">
            <a:hlinkClick r:id="" action="ppaction://media"/>
            <a:extLst>
              <a:ext uri="{FF2B5EF4-FFF2-40B4-BE49-F238E27FC236}">
                <a16:creationId xmlns:a16="http://schemas.microsoft.com/office/drawing/2014/main" id="{4470E35D-2BD7-6FF0-ED0E-3F931F46B8E3}"/>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0945260" y="3618154"/>
            <a:ext cx="609600" cy="609600"/>
          </a:xfrm>
          <a:prstGeom prst="rect">
            <a:avLst/>
          </a:prstGeom>
        </p:spPr>
      </p:pic>
      <p:pic>
        <p:nvPicPr>
          <p:cNvPr id="14" name="curfew">
            <a:hlinkClick r:id="" action="ppaction://media"/>
            <a:extLst>
              <a:ext uri="{FF2B5EF4-FFF2-40B4-BE49-F238E27FC236}">
                <a16:creationId xmlns:a16="http://schemas.microsoft.com/office/drawing/2014/main" id="{964C60E9-7B88-BEC5-C3C8-D5DD929DABDC}"/>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10945260" y="4317069"/>
            <a:ext cx="609600" cy="609600"/>
          </a:xfrm>
          <a:prstGeom prst="rect">
            <a:avLst/>
          </a:prstGeom>
        </p:spPr>
      </p:pic>
      <p:pic>
        <p:nvPicPr>
          <p:cNvPr id="15" name="permission">
            <a:hlinkClick r:id="" action="ppaction://media"/>
            <a:extLst>
              <a:ext uri="{FF2B5EF4-FFF2-40B4-BE49-F238E27FC236}">
                <a16:creationId xmlns:a16="http://schemas.microsoft.com/office/drawing/2014/main" id="{08C9BDAA-0B31-2003-B742-1618695FA5B9}"/>
              </a:ext>
            </a:extLst>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10945260" y="5080415"/>
            <a:ext cx="609600" cy="609600"/>
          </a:xfrm>
          <a:prstGeom prst="rect">
            <a:avLst/>
          </a:prstGeom>
        </p:spPr>
      </p:pic>
      <p:pic>
        <p:nvPicPr>
          <p:cNvPr id="16" name="privacy">
            <a:hlinkClick r:id="" action="ppaction://media"/>
            <a:extLst>
              <a:ext uri="{FF2B5EF4-FFF2-40B4-BE49-F238E27FC236}">
                <a16:creationId xmlns:a16="http://schemas.microsoft.com/office/drawing/2014/main" id="{07B5BC7E-2CBA-78E4-3C17-54A4E285084D}"/>
              </a:ext>
            </a:extLst>
          </p:cNvPr>
          <p:cNvPicPr>
            <a:picLocks noChangeAspect="1"/>
          </p:cNvPicPr>
          <p:nvPr>
            <a:audioFile r:link="rId14"/>
            <p:extLst>
              <p:ext uri="{DAA4B4D4-6D71-4841-9C94-3DE7FCFB9230}">
                <p14:media xmlns:p14="http://schemas.microsoft.com/office/powerpoint/2010/main" r:embed="rId13"/>
              </p:ext>
            </p:extLst>
          </p:nvPr>
        </p:nvPicPr>
        <p:blipFill>
          <a:blip r:embed="rId16"/>
          <a:stretch>
            <a:fillRect/>
          </a:stretch>
        </p:blipFill>
        <p:spPr>
          <a:xfrm>
            <a:off x="10945260" y="5823246"/>
            <a:ext cx="609600" cy="609600"/>
          </a:xfrm>
          <a:prstGeom prst="rect">
            <a:avLst/>
          </a:prstGeom>
        </p:spPr>
      </p:pic>
    </p:spTree>
    <p:extLst>
      <p:ext uri="{BB962C8B-B14F-4D97-AF65-F5344CB8AC3E}">
        <p14:creationId xmlns:p14="http://schemas.microsoft.com/office/powerpoint/2010/main" val="90537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remove" display="0">
                  <p:stCondLst>
                    <p:cond delay="indefinite"/>
                  </p:stCondLst>
                  <p:endCondLst>
                    <p:cond evt="onStopAudio" delay="0">
                      <p:tgtEl>
                        <p:sldTgt/>
                      </p:tgtEl>
                    </p:cond>
                  </p:endCondLst>
                </p:cTn>
                <p:tgtEl>
                  <p:spTgt spid="10"/>
                </p:tgtEl>
              </p:cMediaNode>
            </p:audio>
            <p:audio>
              <p:cMediaNode vol="80000">
                <p:cTn id="39" fill="remove" display="0">
                  <p:stCondLst>
                    <p:cond delay="indefinite"/>
                  </p:stCondLst>
                  <p:endCondLst>
                    <p:cond evt="onStopAudio" delay="0">
                      <p:tgtEl>
                        <p:sldTgt/>
                      </p:tgtEl>
                    </p:cond>
                  </p:endCondLst>
                </p:cTn>
                <p:tgtEl>
                  <p:spTgt spid="11"/>
                </p:tgtEl>
              </p:cMediaNode>
            </p:audio>
            <p:audio>
              <p:cMediaNode vol="80000">
                <p:cTn id="40" fill="remove" display="0">
                  <p:stCondLst>
                    <p:cond delay="indefinite"/>
                  </p:stCondLst>
                  <p:endCondLst>
                    <p:cond evt="onStopAudio" delay="0">
                      <p:tgtEl>
                        <p:sldTgt/>
                      </p:tgtEl>
                    </p:cond>
                  </p:endCondLst>
                </p:cTn>
                <p:tgtEl>
                  <p:spTgt spid="12"/>
                </p:tgtEl>
              </p:cMediaNode>
            </p:audio>
            <p:audio>
              <p:cMediaNode vol="80000">
                <p:cTn id="41" fill="remove" display="0">
                  <p:stCondLst>
                    <p:cond delay="indefinite"/>
                  </p:stCondLst>
                  <p:endCondLst>
                    <p:cond evt="onStopAudio" delay="0">
                      <p:tgtEl>
                        <p:sldTgt/>
                      </p:tgtEl>
                    </p:cond>
                  </p:endCondLst>
                </p:cTn>
                <p:tgtEl>
                  <p:spTgt spid="13"/>
                </p:tgtEl>
              </p:cMediaNode>
            </p:audio>
            <p:audio>
              <p:cMediaNode vol="80000">
                <p:cTn id="42" fill="remove" display="0">
                  <p:stCondLst>
                    <p:cond delay="indefinite"/>
                  </p:stCondLst>
                  <p:endCondLst>
                    <p:cond evt="onStopAudio" delay="0">
                      <p:tgtEl>
                        <p:sldTgt/>
                      </p:tgtEl>
                    </p:cond>
                  </p:endCondLst>
                </p:cTn>
                <p:tgtEl>
                  <p:spTgt spid="14"/>
                </p:tgtEl>
              </p:cMediaNode>
            </p:audio>
            <p:audio>
              <p:cMediaNode vol="80000">
                <p:cTn id="43" fill="remove" display="0">
                  <p:stCondLst>
                    <p:cond delay="indefinite"/>
                  </p:stCondLst>
                  <p:endCondLst>
                    <p:cond evt="onStopAudio" delay="0">
                      <p:tgtEl>
                        <p:sldTgt/>
                      </p:tgtEl>
                    </p:cond>
                  </p:endCondLst>
                </p:cTn>
                <p:tgtEl>
                  <p:spTgt spid="15"/>
                </p:tgtEl>
              </p:cMediaNode>
            </p:audio>
            <p:audio>
              <p:cMediaNode vol="80000">
                <p:cTn id="44" fill="remove" display="0">
                  <p:stCondLst>
                    <p:cond delay="indefinite"/>
                  </p:stCondLst>
                  <p:endCondLst>
                    <p:cond evt="onStopAudio" delay="0">
                      <p:tgtEl>
                        <p:sldTgt/>
                      </p:tgtEl>
                    </p:cond>
                  </p:endCondLst>
                </p:cTn>
                <p:tgtEl>
                  <p:spTgt spid="16"/>
                </p:tgtEl>
              </p:cMediaNode>
            </p:audio>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2246" fill="hold"/>
                                        <p:tgtEl>
                                          <p:spTgt spid="10"/>
                                        </p:tgtEl>
                                      </p:cBhvr>
                                    </p:cmd>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037" fill="hold"/>
                                        <p:tgtEl>
                                          <p:spTgt spid="11"/>
                                        </p:tgtEl>
                                      </p:cBhvr>
                                    </p:cmd>
                                  </p:child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5"/>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933" fill="hold"/>
                                        <p:tgtEl>
                                          <p:spTgt spid="12"/>
                                        </p:tgtEl>
                                      </p:cBhvr>
                                    </p:cmd>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2168" fill="hold"/>
                                        <p:tgtEl>
                                          <p:spTgt spid="13"/>
                                        </p:tgtEl>
                                      </p:cBhvr>
                                    </p:cmd>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776" fill="hold"/>
                                        <p:tgtEl>
                                          <p:spTgt spid="14"/>
                                        </p:tgtEl>
                                      </p:cBhvr>
                                    </p:cmd>
                                  </p:childTnLst>
                                </p:cTn>
                              </p:par>
                            </p:childTnLst>
                          </p:cTn>
                        </p:par>
                      </p:childTnLst>
                    </p:cTn>
                  </p:par>
                </p:childTnLst>
              </p:cTn>
              <p:nextCondLst>
                <p:cond evt="onClick" delay="0">
                  <p:tgtEl>
                    <p:spTgt spid="7"/>
                  </p:tgtEl>
                </p:cond>
              </p:nextCondLst>
            </p:seq>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2246" fill="hold"/>
                                        <p:tgtEl>
                                          <p:spTgt spid="15"/>
                                        </p:tgtEl>
                                      </p:cBhvr>
                                    </p:cmd>
                                  </p:childTnLst>
                                </p:cTn>
                              </p:par>
                            </p:childTnLst>
                          </p:cTn>
                        </p:par>
                      </p:childTnLst>
                    </p:cTn>
                  </p:par>
                </p:childTnLst>
              </p:cTn>
              <p:nextCondLst>
                <p:cond evt="onClick" delay="0">
                  <p:tgtEl>
                    <p:spTgt spid="8"/>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1985" fill="hold"/>
                                        <p:tgtEl>
                                          <p:spTgt spid="16"/>
                                        </p:tgtEl>
                                      </p:cBhvr>
                                    </p:cmd>
                                  </p:childTnLst>
                                </p:cTn>
                              </p:par>
                            </p:childTnLst>
                          </p:cTn>
                        </p:par>
                      </p:childTnLst>
                    </p:cTn>
                  </p:par>
                </p:childTnLst>
              </p:cTn>
              <p:nextCondLst>
                <p:cond evt="onClick" delay="0">
                  <p:tgtEl>
                    <p:spTgt spid="9"/>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32BBF4-1BB3-0A54-9D41-CCBF2875B034}"/>
              </a:ext>
            </a:extLst>
          </p:cNvPr>
          <p:cNvSpPr/>
          <p:nvPr/>
        </p:nvSpPr>
        <p:spPr>
          <a:xfrm>
            <a:off x="454545" y="503853"/>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a:t>
            </a:r>
            <a:r>
              <a:rPr lang="en-US" sz="3600" b="1" i="1" dirty="0" smtClean="0">
                <a:solidFill>
                  <a:srgbClr val="0070C0"/>
                </a:solidFill>
              </a:rPr>
              <a:t>repeat. </a:t>
            </a:r>
            <a:endParaRPr lang="en-US" sz="3600" b="1" i="1" dirty="0">
              <a:solidFill>
                <a:srgbClr val="0070C0"/>
              </a:solidFill>
            </a:endParaRPr>
          </a:p>
        </p:txBody>
      </p:sp>
      <p:sp>
        <p:nvSpPr>
          <p:cNvPr id="3" name="TextBox 2">
            <a:extLst>
              <a:ext uri="{FF2B5EF4-FFF2-40B4-BE49-F238E27FC236}">
                <a16:creationId xmlns:a16="http://schemas.microsoft.com/office/drawing/2014/main" id="{6E05C19A-5D14-1F1D-B66F-F049BBF0206B}"/>
              </a:ext>
            </a:extLst>
          </p:cNvPr>
          <p:cNvSpPr txBox="1"/>
          <p:nvPr/>
        </p:nvSpPr>
        <p:spPr>
          <a:xfrm>
            <a:off x="414733" y="1472785"/>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influence </a:t>
            </a:r>
            <a:r>
              <a:rPr lang="en-US" sz="2800" dirty="0"/>
              <a:t>(n) </a:t>
            </a:r>
            <a:r>
              <a:rPr lang="vi-VN" sz="2800" dirty="0">
                <a:solidFill>
                  <a:srgbClr val="FF0000"/>
                </a:solidFill>
              </a:rPr>
              <a:t>/ˈɪnfluəns</a:t>
            </a:r>
            <a:r>
              <a:rPr lang="en-US" sz="2800" dirty="0">
                <a:solidFill>
                  <a:srgbClr val="FF0000"/>
                </a:solidFill>
              </a:rPr>
              <a:t>/</a:t>
            </a:r>
            <a:r>
              <a:rPr lang="en-US" sz="2800" dirty="0"/>
              <a:t> </a:t>
            </a:r>
            <a:r>
              <a:rPr lang="vi-VN" sz="2800" dirty="0"/>
              <a:t>sự ảnh hưởng</a:t>
            </a:r>
            <a:endParaRPr lang="en-US" sz="2800" i="1" dirty="0">
              <a:solidFill>
                <a:srgbClr val="0070C0"/>
              </a:solidFill>
            </a:endParaRPr>
          </a:p>
        </p:txBody>
      </p:sp>
      <p:sp>
        <p:nvSpPr>
          <p:cNvPr id="4" name="TextBox 3">
            <a:extLst>
              <a:ext uri="{FF2B5EF4-FFF2-40B4-BE49-F238E27FC236}">
                <a16:creationId xmlns:a16="http://schemas.microsoft.com/office/drawing/2014/main" id="{9B84F5F4-5FAE-FEDF-AAB6-F1BF59BB84C6}"/>
              </a:ext>
            </a:extLst>
          </p:cNvPr>
          <p:cNvSpPr txBox="1"/>
          <p:nvPr/>
        </p:nvSpPr>
        <p:spPr>
          <a:xfrm>
            <a:off x="414733" y="2183593"/>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behavior </a:t>
            </a:r>
            <a:r>
              <a:rPr lang="en-US" sz="2800" dirty="0"/>
              <a:t>(n) </a:t>
            </a:r>
            <a:r>
              <a:rPr lang="vi-VN" sz="2800" dirty="0">
                <a:solidFill>
                  <a:srgbClr val="FF0000"/>
                </a:solidFill>
              </a:rPr>
              <a:t>/bɪˈheɪvjə</a:t>
            </a:r>
            <a:r>
              <a:rPr lang="en-US" sz="2800" dirty="0">
                <a:solidFill>
                  <a:srgbClr val="FF0000"/>
                </a:solidFill>
              </a:rPr>
              <a:t>/</a:t>
            </a:r>
            <a:r>
              <a:rPr lang="en-US" sz="2800" dirty="0"/>
              <a:t> </a:t>
            </a:r>
            <a:r>
              <a:rPr lang="vi-VN" sz="2800" dirty="0"/>
              <a:t>hành vi</a:t>
            </a:r>
            <a:endParaRPr lang="en-US" sz="2800" i="1" dirty="0">
              <a:solidFill>
                <a:srgbClr val="0070C0"/>
              </a:solidFill>
            </a:endParaRPr>
          </a:p>
        </p:txBody>
      </p:sp>
      <p:sp>
        <p:nvSpPr>
          <p:cNvPr id="5" name="TextBox 4">
            <a:extLst>
              <a:ext uri="{FF2B5EF4-FFF2-40B4-BE49-F238E27FC236}">
                <a16:creationId xmlns:a16="http://schemas.microsoft.com/office/drawing/2014/main" id="{DC405348-0656-BC68-2A59-5D5F043402BA}"/>
              </a:ext>
            </a:extLst>
          </p:cNvPr>
          <p:cNvSpPr txBox="1"/>
          <p:nvPr/>
        </p:nvSpPr>
        <p:spPr>
          <a:xfrm>
            <a:off x="414733" y="2882508"/>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respect </a:t>
            </a:r>
            <a:r>
              <a:rPr lang="en-US" sz="2800" dirty="0"/>
              <a:t>(v) </a:t>
            </a:r>
            <a:r>
              <a:rPr lang="vi-VN" sz="2800" dirty="0">
                <a:solidFill>
                  <a:srgbClr val="FF0000"/>
                </a:solidFill>
              </a:rPr>
              <a:t>/rɪˈspekt/</a:t>
            </a:r>
            <a:r>
              <a:rPr lang="en-US" sz="2800" dirty="0"/>
              <a:t> </a:t>
            </a:r>
            <a:r>
              <a:rPr lang="vi-VN" sz="2800" dirty="0"/>
              <a:t>tôn trọng</a:t>
            </a:r>
            <a:endParaRPr lang="en-US" sz="2800" i="1" dirty="0">
              <a:solidFill>
                <a:srgbClr val="0070C0"/>
              </a:solidFill>
            </a:endParaRPr>
          </a:p>
        </p:txBody>
      </p:sp>
      <p:sp>
        <p:nvSpPr>
          <p:cNvPr id="6" name="TextBox 5">
            <a:extLst>
              <a:ext uri="{FF2B5EF4-FFF2-40B4-BE49-F238E27FC236}">
                <a16:creationId xmlns:a16="http://schemas.microsoft.com/office/drawing/2014/main" id="{E5F3221E-7789-F46E-2A5D-DDF5CD19BB2D}"/>
              </a:ext>
            </a:extLst>
          </p:cNvPr>
          <p:cNvSpPr txBox="1"/>
          <p:nvPr/>
        </p:nvSpPr>
        <p:spPr>
          <a:xfrm>
            <a:off x="414733" y="3581423"/>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ignore </a:t>
            </a:r>
            <a:r>
              <a:rPr lang="en-US" sz="2800" dirty="0"/>
              <a:t>(v) </a:t>
            </a:r>
            <a:r>
              <a:rPr lang="vi-VN" sz="2800" dirty="0">
                <a:solidFill>
                  <a:srgbClr val="FF0000"/>
                </a:solidFill>
              </a:rPr>
              <a:t>/ɪgˈnɔːr/</a:t>
            </a:r>
            <a:r>
              <a:rPr lang="en-US" sz="2800" dirty="0">
                <a:solidFill>
                  <a:srgbClr val="FF0000"/>
                </a:solidFill>
              </a:rPr>
              <a:t>/</a:t>
            </a:r>
            <a:r>
              <a:rPr lang="en-US" sz="2800" dirty="0"/>
              <a:t> </a:t>
            </a:r>
            <a:r>
              <a:rPr lang="vi-VN" sz="2800" dirty="0"/>
              <a:t>làm ngơ, bỏ qua</a:t>
            </a:r>
            <a:endParaRPr lang="en-US" sz="2800" i="1" dirty="0">
              <a:solidFill>
                <a:srgbClr val="0070C0"/>
              </a:solidFill>
            </a:endParaRPr>
          </a:p>
        </p:txBody>
      </p:sp>
      <p:sp>
        <p:nvSpPr>
          <p:cNvPr id="7" name="TextBox 6">
            <a:extLst>
              <a:ext uri="{FF2B5EF4-FFF2-40B4-BE49-F238E27FC236}">
                <a16:creationId xmlns:a16="http://schemas.microsoft.com/office/drawing/2014/main" id="{063763AD-B697-67EA-EA48-9C7AA676B456}"/>
              </a:ext>
            </a:extLst>
          </p:cNvPr>
          <p:cNvSpPr txBox="1"/>
          <p:nvPr/>
        </p:nvSpPr>
        <p:spPr>
          <a:xfrm>
            <a:off x="414733" y="4280338"/>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curfew </a:t>
            </a:r>
            <a:r>
              <a:rPr lang="en-US" sz="2800" dirty="0"/>
              <a:t>(n) </a:t>
            </a:r>
            <a:r>
              <a:rPr lang="vi-VN" sz="2800" dirty="0">
                <a:solidFill>
                  <a:srgbClr val="FF0000"/>
                </a:solidFill>
              </a:rPr>
              <a:t>/ˈkɜːfjuː</a:t>
            </a:r>
            <a:r>
              <a:rPr lang="en-US" sz="2800" dirty="0">
                <a:solidFill>
                  <a:srgbClr val="FF0000"/>
                </a:solidFill>
              </a:rPr>
              <a:t>/</a:t>
            </a:r>
            <a:r>
              <a:rPr lang="en-US" sz="2800" dirty="0"/>
              <a:t> </a:t>
            </a:r>
            <a:r>
              <a:rPr lang="vi-VN" sz="2800" dirty="0"/>
              <a:t>giờ giới nghiêm</a:t>
            </a:r>
            <a:endParaRPr lang="en-US" sz="2800" i="1" dirty="0">
              <a:solidFill>
                <a:srgbClr val="0070C0"/>
              </a:solidFill>
            </a:endParaRPr>
          </a:p>
        </p:txBody>
      </p:sp>
      <p:sp>
        <p:nvSpPr>
          <p:cNvPr id="8" name="TextBox 7">
            <a:extLst>
              <a:ext uri="{FF2B5EF4-FFF2-40B4-BE49-F238E27FC236}">
                <a16:creationId xmlns:a16="http://schemas.microsoft.com/office/drawing/2014/main" id="{41B8A102-9FFD-1BB8-3482-AB93947C3516}"/>
              </a:ext>
            </a:extLst>
          </p:cNvPr>
          <p:cNvSpPr txBox="1"/>
          <p:nvPr/>
        </p:nvSpPr>
        <p:spPr>
          <a:xfrm>
            <a:off x="414733" y="4991146"/>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permission </a:t>
            </a:r>
            <a:r>
              <a:rPr lang="en-US" sz="2800" dirty="0"/>
              <a:t>(n) </a:t>
            </a:r>
            <a:r>
              <a:rPr lang="vi-VN" sz="2800" dirty="0">
                <a:solidFill>
                  <a:srgbClr val="FF0000"/>
                </a:solidFill>
              </a:rPr>
              <a:t>/pərˈmɪʃn/</a:t>
            </a:r>
            <a:r>
              <a:rPr lang="en-US" sz="2800" dirty="0"/>
              <a:t> </a:t>
            </a:r>
            <a:r>
              <a:rPr lang="vi-VN" sz="2800" dirty="0"/>
              <a:t>sự cho </a:t>
            </a:r>
            <a:r>
              <a:rPr lang="vi-VN" sz="2800" dirty="0" smtClean="0"/>
              <a:t>phép</a:t>
            </a:r>
            <a:r>
              <a:rPr lang="en-US" sz="2800" dirty="0" smtClean="0"/>
              <a:t> =&gt; permit (v)</a:t>
            </a:r>
            <a:endParaRPr lang="en-US" sz="2800" i="1" dirty="0">
              <a:solidFill>
                <a:srgbClr val="0070C0"/>
              </a:solidFill>
            </a:endParaRPr>
          </a:p>
        </p:txBody>
      </p:sp>
      <p:sp>
        <p:nvSpPr>
          <p:cNvPr id="9" name="TextBox 8">
            <a:extLst>
              <a:ext uri="{FF2B5EF4-FFF2-40B4-BE49-F238E27FC236}">
                <a16:creationId xmlns:a16="http://schemas.microsoft.com/office/drawing/2014/main" id="{E9BDA41B-6D24-16EF-993F-E8BE1F0947D3}"/>
              </a:ext>
            </a:extLst>
          </p:cNvPr>
          <p:cNvSpPr txBox="1"/>
          <p:nvPr/>
        </p:nvSpPr>
        <p:spPr>
          <a:xfrm>
            <a:off x="414733" y="5701954"/>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solidFill>
                  <a:srgbClr val="0070C0"/>
                </a:solidFill>
              </a:rPr>
              <a:t>privacy </a:t>
            </a:r>
            <a:r>
              <a:rPr lang="en-US" sz="2800" dirty="0"/>
              <a:t>(n) </a:t>
            </a:r>
            <a:r>
              <a:rPr lang="vi-VN" sz="2800" dirty="0">
                <a:solidFill>
                  <a:srgbClr val="FF0000"/>
                </a:solidFill>
              </a:rPr>
              <a:t>/ˈpraɪvəsi/</a:t>
            </a:r>
            <a:r>
              <a:rPr lang="en-US" sz="2800" dirty="0"/>
              <a:t> </a:t>
            </a:r>
            <a:r>
              <a:rPr lang="vi-VN" sz="2800" dirty="0"/>
              <a:t>sự riêng tư</a:t>
            </a:r>
            <a:endParaRPr lang="en-US" sz="2800" i="1" dirty="0">
              <a:solidFill>
                <a:srgbClr val="0070C0"/>
              </a:solidFill>
            </a:endParaRPr>
          </a:p>
        </p:txBody>
      </p:sp>
      <p:pic>
        <p:nvPicPr>
          <p:cNvPr id="10" name="influence">
            <a:hlinkClick r:id="" action="ppaction://media"/>
            <a:extLst>
              <a:ext uri="{FF2B5EF4-FFF2-40B4-BE49-F238E27FC236}">
                <a16:creationId xmlns:a16="http://schemas.microsoft.com/office/drawing/2014/main" id="{BC3B368B-12F2-806F-C6E9-7915E6D66CD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0945260" y="1491150"/>
            <a:ext cx="609600" cy="609600"/>
          </a:xfrm>
          <a:prstGeom prst="rect">
            <a:avLst/>
          </a:prstGeom>
        </p:spPr>
      </p:pic>
      <p:pic>
        <p:nvPicPr>
          <p:cNvPr id="11" name="behavior">
            <a:hlinkClick r:id="" action="ppaction://media"/>
            <a:extLst>
              <a:ext uri="{FF2B5EF4-FFF2-40B4-BE49-F238E27FC236}">
                <a16:creationId xmlns:a16="http://schemas.microsoft.com/office/drawing/2014/main" id="{A6D3FC4D-AECB-F23E-0D96-878B610A3A76}"/>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0945260" y="2272908"/>
            <a:ext cx="609600" cy="609600"/>
          </a:xfrm>
          <a:prstGeom prst="rect">
            <a:avLst/>
          </a:prstGeom>
        </p:spPr>
      </p:pic>
      <p:pic>
        <p:nvPicPr>
          <p:cNvPr id="12" name="respect">
            <a:hlinkClick r:id="" action="ppaction://media"/>
            <a:extLst>
              <a:ext uri="{FF2B5EF4-FFF2-40B4-BE49-F238E27FC236}">
                <a16:creationId xmlns:a16="http://schemas.microsoft.com/office/drawing/2014/main" id="{7A322C96-E3B3-7746-358A-79B0D0800261}"/>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0945260" y="2946985"/>
            <a:ext cx="609600" cy="609600"/>
          </a:xfrm>
          <a:prstGeom prst="rect">
            <a:avLst/>
          </a:prstGeom>
        </p:spPr>
      </p:pic>
      <p:pic>
        <p:nvPicPr>
          <p:cNvPr id="13" name="ignore">
            <a:hlinkClick r:id="" action="ppaction://media"/>
            <a:extLst>
              <a:ext uri="{FF2B5EF4-FFF2-40B4-BE49-F238E27FC236}">
                <a16:creationId xmlns:a16="http://schemas.microsoft.com/office/drawing/2014/main" id="{4470E35D-2BD7-6FF0-ED0E-3F931F46B8E3}"/>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0945260" y="3618154"/>
            <a:ext cx="609600" cy="609600"/>
          </a:xfrm>
          <a:prstGeom prst="rect">
            <a:avLst/>
          </a:prstGeom>
        </p:spPr>
      </p:pic>
      <p:pic>
        <p:nvPicPr>
          <p:cNvPr id="14" name="curfew">
            <a:hlinkClick r:id="" action="ppaction://media"/>
            <a:extLst>
              <a:ext uri="{FF2B5EF4-FFF2-40B4-BE49-F238E27FC236}">
                <a16:creationId xmlns:a16="http://schemas.microsoft.com/office/drawing/2014/main" id="{964C60E9-7B88-BEC5-C3C8-D5DD929DABDC}"/>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10945260" y="4317069"/>
            <a:ext cx="609600" cy="609600"/>
          </a:xfrm>
          <a:prstGeom prst="rect">
            <a:avLst/>
          </a:prstGeom>
        </p:spPr>
      </p:pic>
      <p:pic>
        <p:nvPicPr>
          <p:cNvPr id="15" name="permission">
            <a:hlinkClick r:id="" action="ppaction://media"/>
            <a:extLst>
              <a:ext uri="{FF2B5EF4-FFF2-40B4-BE49-F238E27FC236}">
                <a16:creationId xmlns:a16="http://schemas.microsoft.com/office/drawing/2014/main" id="{08C9BDAA-0B31-2003-B742-1618695FA5B9}"/>
              </a:ext>
            </a:extLst>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10945260" y="5080415"/>
            <a:ext cx="609600" cy="609600"/>
          </a:xfrm>
          <a:prstGeom prst="rect">
            <a:avLst/>
          </a:prstGeom>
        </p:spPr>
      </p:pic>
      <p:pic>
        <p:nvPicPr>
          <p:cNvPr id="16" name="privacy">
            <a:hlinkClick r:id="" action="ppaction://media"/>
            <a:extLst>
              <a:ext uri="{FF2B5EF4-FFF2-40B4-BE49-F238E27FC236}">
                <a16:creationId xmlns:a16="http://schemas.microsoft.com/office/drawing/2014/main" id="{07B5BC7E-2CBA-78E4-3C17-54A4E285084D}"/>
              </a:ext>
            </a:extLst>
          </p:cNvPr>
          <p:cNvPicPr>
            <a:picLocks noChangeAspect="1"/>
          </p:cNvPicPr>
          <p:nvPr>
            <a:audioFile r:link="rId14"/>
            <p:extLst>
              <p:ext uri="{DAA4B4D4-6D71-4841-9C94-3DE7FCFB9230}">
                <p14:media xmlns:p14="http://schemas.microsoft.com/office/powerpoint/2010/main" r:embed="rId13"/>
              </p:ext>
            </p:extLst>
          </p:nvPr>
        </p:nvPicPr>
        <p:blipFill>
          <a:blip r:embed="rId16"/>
          <a:stretch>
            <a:fillRect/>
          </a:stretch>
        </p:blipFill>
        <p:spPr>
          <a:xfrm>
            <a:off x="10945260" y="5823246"/>
            <a:ext cx="609600" cy="609600"/>
          </a:xfrm>
          <a:prstGeom prst="rect">
            <a:avLst/>
          </a:prstGeom>
        </p:spPr>
      </p:pic>
    </p:spTree>
    <p:extLst>
      <p:ext uri="{BB962C8B-B14F-4D97-AF65-F5344CB8AC3E}">
        <p14:creationId xmlns:p14="http://schemas.microsoft.com/office/powerpoint/2010/main" val="397336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remove" display="0">
                  <p:stCondLst>
                    <p:cond delay="indefinite"/>
                  </p:stCondLst>
                  <p:endCondLst>
                    <p:cond evt="onStopAudio" delay="0">
                      <p:tgtEl>
                        <p:sldTgt/>
                      </p:tgtEl>
                    </p:cond>
                  </p:endCondLst>
                </p:cTn>
                <p:tgtEl>
                  <p:spTgt spid="10"/>
                </p:tgtEl>
              </p:cMediaNode>
            </p:audio>
            <p:audio>
              <p:cMediaNode vol="80000">
                <p:cTn id="39" fill="remove" display="0">
                  <p:stCondLst>
                    <p:cond delay="indefinite"/>
                  </p:stCondLst>
                  <p:endCondLst>
                    <p:cond evt="onStopAudio" delay="0">
                      <p:tgtEl>
                        <p:sldTgt/>
                      </p:tgtEl>
                    </p:cond>
                  </p:endCondLst>
                </p:cTn>
                <p:tgtEl>
                  <p:spTgt spid="11"/>
                </p:tgtEl>
              </p:cMediaNode>
            </p:audio>
            <p:audio>
              <p:cMediaNode vol="80000">
                <p:cTn id="40" fill="remove" display="0">
                  <p:stCondLst>
                    <p:cond delay="indefinite"/>
                  </p:stCondLst>
                  <p:endCondLst>
                    <p:cond evt="onStopAudio" delay="0">
                      <p:tgtEl>
                        <p:sldTgt/>
                      </p:tgtEl>
                    </p:cond>
                  </p:endCondLst>
                </p:cTn>
                <p:tgtEl>
                  <p:spTgt spid="12"/>
                </p:tgtEl>
              </p:cMediaNode>
            </p:audio>
            <p:audio>
              <p:cMediaNode vol="80000">
                <p:cTn id="41" fill="remove" display="0">
                  <p:stCondLst>
                    <p:cond delay="indefinite"/>
                  </p:stCondLst>
                  <p:endCondLst>
                    <p:cond evt="onStopAudio" delay="0">
                      <p:tgtEl>
                        <p:sldTgt/>
                      </p:tgtEl>
                    </p:cond>
                  </p:endCondLst>
                </p:cTn>
                <p:tgtEl>
                  <p:spTgt spid="13"/>
                </p:tgtEl>
              </p:cMediaNode>
            </p:audio>
            <p:audio>
              <p:cMediaNode vol="80000">
                <p:cTn id="42" fill="remove" display="0">
                  <p:stCondLst>
                    <p:cond delay="indefinite"/>
                  </p:stCondLst>
                  <p:endCondLst>
                    <p:cond evt="onStopAudio" delay="0">
                      <p:tgtEl>
                        <p:sldTgt/>
                      </p:tgtEl>
                    </p:cond>
                  </p:endCondLst>
                </p:cTn>
                <p:tgtEl>
                  <p:spTgt spid="14"/>
                </p:tgtEl>
              </p:cMediaNode>
            </p:audio>
            <p:audio>
              <p:cMediaNode vol="80000">
                <p:cTn id="43" fill="remove" display="0">
                  <p:stCondLst>
                    <p:cond delay="indefinite"/>
                  </p:stCondLst>
                  <p:endCondLst>
                    <p:cond evt="onStopAudio" delay="0">
                      <p:tgtEl>
                        <p:sldTgt/>
                      </p:tgtEl>
                    </p:cond>
                  </p:endCondLst>
                </p:cTn>
                <p:tgtEl>
                  <p:spTgt spid="15"/>
                </p:tgtEl>
              </p:cMediaNode>
            </p:audio>
            <p:audio>
              <p:cMediaNode vol="80000">
                <p:cTn id="44" fill="remove" display="0">
                  <p:stCondLst>
                    <p:cond delay="indefinite"/>
                  </p:stCondLst>
                  <p:endCondLst>
                    <p:cond evt="onStopAudio" delay="0">
                      <p:tgtEl>
                        <p:sldTgt/>
                      </p:tgtEl>
                    </p:cond>
                  </p:endCondLst>
                </p:cTn>
                <p:tgtEl>
                  <p:spTgt spid="16"/>
                </p:tgtEl>
              </p:cMediaNode>
            </p:audio>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2246" fill="hold"/>
                                        <p:tgtEl>
                                          <p:spTgt spid="10"/>
                                        </p:tgtEl>
                                      </p:cBhvr>
                                    </p:cmd>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037" fill="hold"/>
                                        <p:tgtEl>
                                          <p:spTgt spid="11"/>
                                        </p:tgtEl>
                                      </p:cBhvr>
                                    </p:cmd>
                                  </p:child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5"/>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933" fill="hold"/>
                                        <p:tgtEl>
                                          <p:spTgt spid="12"/>
                                        </p:tgtEl>
                                      </p:cBhvr>
                                    </p:cmd>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2168" fill="hold"/>
                                        <p:tgtEl>
                                          <p:spTgt spid="13"/>
                                        </p:tgtEl>
                                      </p:cBhvr>
                                    </p:cmd>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776" fill="hold"/>
                                        <p:tgtEl>
                                          <p:spTgt spid="14"/>
                                        </p:tgtEl>
                                      </p:cBhvr>
                                    </p:cmd>
                                  </p:childTnLst>
                                </p:cTn>
                              </p:par>
                            </p:childTnLst>
                          </p:cTn>
                        </p:par>
                      </p:childTnLst>
                    </p:cTn>
                  </p:par>
                </p:childTnLst>
              </p:cTn>
              <p:nextCondLst>
                <p:cond evt="onClick" delay="0">
                  <p:tgtEl>
                    <p:spTgt spid="7"/>
                  </p:tgtEl>
                </p:cond>
              </p:nextCondLst>
            </p:seq>
            <p:seq concurrent="1" nextAc="seek">
              <p:cTn id="70" restart="whenNotActive" fill="hold" evtFilter="cancelBubble" nodeType="interactiveSeq">
                <p:stCondLst>
                  <p:cond evt="onClick" delay="0">
                    <p:tgtEl>
                      <p:spTgt spid="8"/>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2246" fill="hold"/>
                                        <p:tgtEl>
                                          <p:spTgt spid="15"/>
                                        </p:tgtEl>
                                      </p:cBhvr>
                                    </p:cmd>
                                  </p:childTnLst>
                                </p:cTn>
                              </p:par>
                            </p:childTnLst>
                          </p:cTn>
                        </p:par>
                      </p:childTnLst>
                    </p:cTn>
                  </p:par>
                </p:childTnLst>
              </p:cTn>
              <p:nextCondLst>
                <p:cond evt="onClick" delay="0">
                  <p:tgtEl>
                    <p:spTgt spid="8"/>
                  </p:tgtEl>
                </p:cond>
              </p:nextCondLst>
            </p:seq>
            <p:seq concurrent="1" nextAc="seek">
              <p:cTn id="75" restart="whenNotActive" fill="hold" evtFilter="cancelBubble" nodeType="interactiveSeq">
                <p:stCondLst>
                  <p:cond evt="onClick" delay="0">
                    <p:tgtEl>
                      <p:spTgt spid="9"/>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1985" fill="hold"/>
                                        <p:tgtEl>
                                          <p:spTgt spid="16"/>
                                        </p:tgtEl>
                                      </p:cBhvr>
                                    </p:cmd>
                                  </p:childTnLst>
                                </p:cTn>
                              </p:par>
                            </p:childTnLst>
                          </p:cTn>
                        </p:par>
                      </p:childTnLst>
                    </p:cTn>
                  </p:par>
                </p:childTnLst>
              </p:cTn>
              <p:nextCondLst>
                <p:cond evt="onClick" delay="0">
                  <p:tgtEl>
                    <p:spTgt spid="9"/>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E63A0A-154F-B18A-92F5-1F5D222E0444}"/>
              </a:ext>
            </a:extLst>
          </p:cNvPr>
          <p:cNvSpPr txBox="1"/>
          <p:nvPr/>
        </p:nvSpPr>
        <p:spPr>
          <a:xfrm>
            <a:off x="1881553" y="676980"/>
            <a:ext cx="10199078" cy="584775"/>
          </a:xfrm>
          <a:prstGeom prst="rect">
            <a:avLst/>
          </a:prstGeom>
          <a:noFill/>
        </p:spPr>
        <p:txBody>
          <a:bodyPr wrap="square">
            <a:spAutoFit/>
          </a:bodyPr>
          <a:lstStyle/>
          <a:p>
            <a:r>
              <a:rPr lang="en-US" sz="3200" b="1" dirty="0">
                <a:solidFill>
                  <a:srgbClr val="0070C0"/>
                </a:solidFill>
              </a:rPr>
              <a:t>Read the words and definitions, then fill in the blanks.</a:t>
            </a:r>
          </a:p>
        </p:txBody>
      </p:sp>
      <p:sp>
        <p:nvSpPr>
          <p:cNvPr id="4" name="Rectangle 3">
            <a:extLst>
              <a:ext uri="{FF2B5EF4-FFF2-40B4-BE49-F238E27FC236}">
                <a16:creationId xmlns:a16="http://schemas.microsoft.com/office/drawing/2014/main" id="{1A20B1B0-E2CE-46F7-0388-C913644C9A27}"/>
              </a:ext>
            </a:extLst>
          </p:cNvPr>
          <p:cNvSpPr/>
          <p:nvPr/>
        </p:nvSpPr>
        <p:spPr>
          <a:xfrm>
            <a:off x="263769" y="547481"/>
            <a:ext cx="1538654"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a</a:t>
            </a:r>
          </a:p>
        </p:txBody>
      </p:sp>
      <p:sp>
        <p:nvSpPr>
          <p:cNvPr id="6" name="TextBox 5">
            <a:extLst>
              <a:ext uri="{FF2B5EF4-FFF2-40B4-BE49-F238E27FC236}">
                <a16:creationId xmlns:a16="http://schemas.microsoft.com/office/drawing/2014/main" id="{5D8F9081-9C25-595D-5627-F263EF8C3D09}"/>
              </a:ext>
            </a:extLst>
          </p:cNvPr>
          <p:cNvSpPr txBox="1"/>
          <p:nvPr/>
        </p:nvSpPr>
        <p:spPr>
          <a:xfrm>
            <a:off x="394188" y="2268416"/>
            <a:ext cx="11430000" cy="3709349"/>
          </a:xfrm>
          <a:prstGeom prst="rect">
            <a:avLst/>
          </a:prstGeom>
          <a:noFill/>
        </p:spPr>
        <p:txBody>
          <a:bodyPr wrap="square">
            <a:spAutoFit/>
          </a:bodyPr>
          <a:lstStyle/>
          <a:p>
            <a:pPr>
              <a:lnSpc>
                <a:spcPct val="150000"/>
              </a:lnSpc>
            </a:pPr>
            <a:r>
              <a:rPr lang="en-US" sz="3200" dirty="0">
                <a:solidFill>
                  <a:srgbClr val="0070C0"/>
                </a:solidFill>
              </a:rPr>
              <a:t>1. When working in teams, you should ________ other people's opinions and not make decisions on your own. </a:t>
            </a:r>
          </a:p>
          <a:p>
            <a:pPr>
              <a:lnSpc>
                <a:spcPct val="150000"/>
              </a:lnSpc>
            </a:pPr>
            <a:r>
              <a:rPr lang="en-US" sz="3200" dirty="0">
                <a:solidFill>
                  <a:srgbClr val="0070C0"/>
                </a:solidFill>
              </a:rPr>
              <a:t>2. I need to get my mom's ____________ when I want to go out with my friends.</a:t>
            </a:r>
          </a:p>
          <a:p>
            <a:pPr>
              <a:lnSpc>
                <a:spcPct val="150000"/>
              </a:lnSpc>
            </a:pPr>
            <a:r>
              <a:rPr lang="en-US" sz="3200" dirty="0">
                <a:solidFill>
                  <a:srgbClr val="0070C0"/>
                </a:solidFill>
              </a:rPr>
              <a:t>3. Sarah has a 9:30 p.m. ________. She has to be home before that.</a:t>
            </a:r>
          </a:p>
        </p:txBody>
      </p:sp>
      <p:sp>
        <p:nvSpPr>
          <p:cNvPr id="7" name="TextBox 6">
            <a:extLst>
              <a:ext uri="{FF2B5EF4-FFF2-40B4-BE49-F238E27FC236}">
                <a16:creationId xmlns:a16="http://schemas.microsoft.com/office/drawing/2014/main" id="{A9130851-38B4-F56E-C993-A76964EB75C2}"/>
              </a:ext>
            </a:extLst>
          </p:cNvPr>
          <p:cNvSpPr txBox="1"/>
          <p:nvPr/>
        </p:nvSpPr>
        <p:spPr>
          <a:xfrm>
            <a:off x="6901962" y="2430936"/>
            <a:ext cx="1644162" cy="584775"/>
          </a:xfrm>
          <a:prstGeom prst="rect">
            <a:avLst/>
          </a:prstGeom>
          <a:noFill/>
        </p:spPr>
        <p:txBody>
          <a:bodyPr wrap="square" rtlCol="0">
            <a:spAutoFit/>
          </a:bodyPr>
          <a:lstStyle/>
          <a:p>
            <a:r>
              <a:rPr lang="en-US" sz="3200" dirty="0">
                <a:solidFill>
                  <a:srgbClr val="FF0000"/>
                </a:solidFill>
              </a:rPr>
              <a:t>respect</a:t>
            </a:r>
          </a:p>
        </p:txBody>
      </p:sp>
      <p:sp>
        <p:nvSpPr>
          <p:cNvPr id="8" name="TextBox 7">
            <a:extLst>
              <a:ext uri="{FF2B5EF4-FFF2-40B4-BE49-F238E27FC236}">
                <a16:creationId xmlns:a16="http://schemas.microsoft.com/office/drawing/2014/main" id="{8AA3A68A-5238-A7B9-7F8B-05097BB04647}"/>
              </a:ext>
            </a:extLst>
          </p:cNvPr>
          <p:cNvSpPr txBox="1"/>
          <p:nvPr/>
        </p:nvSpPr>
        <p:spPr>
          <a:xfrm>
            <a:off x="5008684" y="3906615"/>
            <a:ext cx="2066192" cy="584775"/>
          </a:xfrm>
          <a:prstGeom prst="rect">
            <a:avLst/>
          </a:prstGeom>
          <a:noFill/>
        </p:spPr>
        <p:txBody>
          <a:bodyPr wrap="square" rtlCol="0">
            <a:spAutoFit/>
          </a:bodyPr>
          <a:lstStyle/>
          <a:p>
            <a:r>
              <a:rPr lang="en-US" sz="3200" dirty="0">
                <a:solidFill>
                  <a:srgbClr val="FF0000"/>
                </a:solidFill>
              </a:rPr>
              <a:t>permission</a:t>
            </a:r>
          </a:p>
        </p:txBody>
      </p:sp>
      <p:sp>
        <p:nvSpPr>
          <p:cNvPr id="9" name="TextBox 8">
            <a:extLst>
              <a:ext uri="{FF2B5EF4-FFF2-40B4-BE49-F238E27FC236}">
                <a16:creationId xmlns:a16="http://schemas.microsoft.com/office/drawing/2014/main" id="{8D2A3C17-42C4-30A6-BAD2-83FC486BCBEE}"/>
              </a:ext>
            </a:extLst>
          </p:cNvPr>
          <p:cNvSpPr txBox="1"/>
          <p:nvPr/>
        </p:nvSpPr>
        <p:spPr>
          <a:xfrm>
            <a:off x="4560278" y="5356681"/>
            <a:ext cx="1644162" cy="584775"/>
          </a:xfrm>
          <a:prstGeom prst="rect">
            <a:avLst/>
          </a:prstGeom>
          <a:noFill/>
        </p:spPr>
        <p:txBody>
          <a:bodyPr wrap="square" rtlCol="0">
            <a:spAutoFit/>
          </a:bodyPr>
          <a:lstStyle/>
          <a:p>
            <a:r>
              <a:rPr lang="en-US" sz="3200" dirty="0">
                <a:solidFill>
                  <a:srgbClr val="FF0000"/>
                </a:solidFill>
              </a:rPr>
              <a:t>curfew</a:t>
            </a:r>
          </a:p>
        </p:txBody>
      </p:sp>
      <p:cxnSp>
        <p:nvCxnSpPr>
          <p:cNvPr id="11" name="Straight Connector 10">
            <a:extLst>
              <a:ext uri="{FF2B5EF4-FFF2-40B4-BE49-F238E27FC236}">
                <a16:creationId xmlns:a16="http://schemas.microsoft.com/office/drawing/2014/main" id="{8418C707-E3A5-4F71-C64C-F0F1671CA478}"/>
              </a:ext>
            </a:extLst>
          </p:cNvPr>
          <p:cNvCxnSpPr>
            <a:cxnSpLocks/>
          </p:cNvCxnSpPr>
          <p:nvPr/>
        </p:nvCxnSpPr>
        <p:spPr>
          <a:xfrm>
            <a:off x="1951892" y="2931174"/>
            <a:ext cx="285864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E17449F-24EB-2D98-AC1F-9B8E4B517983}"/>
              </a:ext>
            </a:extLst>
          </p:cNvPr>
          <p:cNvCxnSpPr>
            <a:cxnSpLocks/>
          </p:cNvCxnSpPr>
          <p:nvPr/>
        </p:nvCxnSpPr>
        <p:spPr>
          <a:xfrm>
            <a:off x="8709737" y="2931174"/>
            <a:ext cx="23006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0B2310F-40A1-CA9B-0105-532D7049DE4C}"/>
              </a:ext>
            </a:extLst>
          </p:cNvPr>
          <p:cNvCxnSpPr>
            <a:cxnSpLocks/>
          </p:cNvCxnSpPr>
          <p:nvPr/>
        </p:nvCxnSpPr>
        <p:spPr>
          <a:xfrm>
            <a:off x="517280" y="3689097"/>
            <a:ext cx="1434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873BA86-8683-6DF7-9504-841CD48C6525}"/>
              </a:ext>
            </a:extLst>
          </p:cNvPr>
          <p:cNvCxnSpPr>
            <a:cxnSpLocks/>
          </p:cNvCxnSpPr>
          <p:nvPr/>
        </p:nvCxnSpPr>
        <p:spPr>
          <a:xfrm>
            <a:off x="2781237" y="3679158"/>
            <a:ext cx="52724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A4F738B-9BDC-3B01-6AEA-256DADCF2C79}"/>
              </a:ext>
            </a:extLst>
          </p:cNvPr>
          <p:cNvCxnSpPr>
            <a:cxnSpLocks/>
          </p:cNvCxnSpPr>
          <p:nvPr/>
        </p:nvCxnSpPr>
        <p:spPr>
          <a:xfrm>
            <a:off x="3106615" y="4397892"/>
            <a:ext cx="16324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A43D19-D2A9-A7E1-78BD-2E5FDE50E61D}"/>
              </a:ext>
            </a:extLst>
          </p:cNvPr>
          <p:cNvCxnSpPr>
            <a:cxnSpLocks/>
          </p:cNvCxnSpPr>
          <p:nvPr/>
        </p:nvCxnSpPr>
        <p:spPr>
          <a:xfrm>
            <a:off x="8616462" y="4397892"/>
            <a:ext cx="24237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E23EE4A-89CB-0E94-AE10-33B1264EF034}"/>
              </a:ext>
            </a:extLst>
          </p:cNvPr>
          <p:cNvCxnSpPr>
            <a:cxnSpLocks/>
          </p:cNvCxnSpPr>
          <p:nvPr/>
        </p:nvCxnSpPr>
        <p:spPr>
          <a:xfrm>
            <a:off x="2830932" y="5871883"/>
            <a:ext cx="15796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9946690-D956-C781-A432-46C500DD0355}"/>
              </a:ext>
            </a:extLst>
          </p:cNvPr>
          <p:cNvCxnSpPr/>
          <p:nvPr/>
        </p:nvCxnSpPr>
        <p:spPr>
          <a:xfrm>
            <a:off x="7074876" y="5877918"/>
            <a:ext cx="25351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4309DE0-3033-5932-7D21-C5CC4F8C0138}"/>
              </a:ext>
            </a:extLst>
          </p:cNvPr>
          <p:cNvSpPr txBox="1"/>
          <p:nvPr/>
        </p:nvSpPr>
        <p:spPr>
          <a:xfrm>
            <a:off x="394188" y="1436696"/>
            <a:ext cx="10991850" cy="584775"/>
          </a:xfrm>
          <a:prstGeom prst="rect">
            <a:avLst/>
          </a:prstGeom>
          <a:solidFill>
            <a:schemeClr val="accent4">
              <a:lumMod val="20000"/>
              <a:lumOff val="80000"/>
            </a:schemeClr>
          </a:solidFill>
        </p:spPr>
        <p:txBody>
          <a:bodyPr wrap="square" rtlCol="0">
            <a:spAutoFit/>
          </a:bodyPr>
          <a:lstStyle/>
          <a:p>
            <a:r>
              <a:rPr lang="en-US" sz="3200" dirty="0">
                <a:solidFill>
                  <a:srgbClr val="0070C0"/>
                </a:solidFill>
              </a:rPr>
              <a:t>Influence, behavior, respect, ignore, curfew, permission, privacy </a:t>
            </a:r>
          </a:p>
        </p:txBody>
      </p:sp>
    </p:spTree>
    <p:extLst>
      <p:ext uri="{BB962C8B-B14F-4D97-AF65-F5344CB8AC3E}">
        <p14:creationId xmlns:p14="http://schemas.microsoft.com/office/powerpoint/2010/main" val="228621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ppt_x"/>
                                          </p:val>
                                        </p:tav>
                                        <p:tav tm="100000">
                                          <p:val>
                                            <p:strVal val="#ppt_x"/>
                                          </p:val>
                                        </p:tav>
                                      </p:tavLst>
                                    </p:anim>
                                    <p:anim calcmode="lin" valueType="num">
                                      <p:cBhvr additive="base">
                                        <p:cTn id="3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ppt_x"/>
                                          </p:val>
                                        </p:tav>
                                        <p:tav tm="100000">
                                          <p:val>
                                            <p:strVal val="#ppt_x"/>
                                          </p:val>
                                        </p:tav>
                                      </p:tavLst>
                                    </p:anim>
                                    <p:anim calcmode="lin" valueType="num">
                                      <p:cBhvr additive="base">
                                        <p:cTn id="5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barn(inVertical)">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1468A0-BEDA-B6D2-F483-6B198C205F1D}"/>
              </a:ext>
            </a:extLst>
          </p:cNvPr>
          <p:cNvSpPr txBox="1"/>
          <p:nvPr/>
        </p:nvSpPr>
        <p:spPr>
          <a:xfrm>
            <a:off x="96716" y="1020141"/>
            <a:ext cx="12095284" cy="5560753"/>
          </a:xfrm>
          <a:prstGeom prst="rect">
            <a:avLst/>
          </a:prstGeom>
          <a:noFill/>
        </p:spPr>
        <p:txBody>
          <a:bodyPr wrap="square">
            <a:spAutoFit/>
          </a:bodyPr>
          <a:lstStyle/>
          <a:p>
            <a:pPr>
              <a:lnSpc>
                <a:spcPct val="150000"/>
              </a:lnSpc>
            </a:pPr>
            <a:r>
              <a:rPr lang="en-US" sz="3000" dirty="0">
                <a:solidFill>
                  <a:srgbClr val="0070C0"/>
                </a:solidFill>
              </a:rPr>
              <a:t>4. As children get older, they want to have more ________ and stop sharing everything with their parents.</a:t>
            </a:r>
          </a:p>
          <a:p>
            <a:pPr>
              <a:lnSpc>
                <a:spcPct val="150000"/>
              </a:lnSpc>
            </a:pPr>
            <a:r>
              <a:rPr lang="en-US" sz="3000" dirty="0">
                <a:solidFill>
                  <a:srgbClr val="0070C0"/>
                </a:solidFill>
              </a:rPr>
              <a:t>5. Tom's ___________ has become quite strange. He doesn't talk much and always stays in his room. </a:t>
            </a:r>
          </a:p>
          <a:p>
            <a:pPr>
              <a:lnSpc>
                <a:spcPct val="150000"/>
              </a:lnSpc>
            </a:pPr>
            <a:r>
              <a:rPr lang="en-US" sz="3000" dirty="0">
                <a:solidFill>
                  <a:srgbClr val="0070C0"/>
                </a:solidFill>
              </a:rPr>
              <a:t>6. Why did you ________ my messages? I sent you so many, and you </a:t>
            </a:r>
          </a:p>
          <a:p>
            <a:pPr>
              <a:lnSpc>
                <a:spcPct val="150000"/>
              </a:lnSpc>
            </a:pPr>
            <a:r>
              <a:rPr lang="en-US" sz="3000" dirty="0">
                <a:solidFill>
                  <a:srgbClr val="0070C0"/>
                </a:solidFill>
              </a:rPr>
              <a:t>never replied!</a:t>
            </a:r>
          </a:p>
          <a:p>
            <a:pPr>
              <a:lnSpc>
                <a:spcPct val="150000"/>
              </a:lnSpc>
            </a:pPr>
            <a:r>
              <a:rPr lang="en-US" sz="3000" dirty="0">
                <a:solidFill>
                  <a:srgbClr val="0070C0"/>
                </a:solidFill>
              </a:rPr>
              <a:t>7. Movies can be a bad _________ on children. Parents should know what their children are watching.</a:t>
            </a:r>
          </a:p>
        </p:txBody>
      </p:sp>
      <p:sp>
        <p:nvSpPr>
          <p:cNvPr id="4" name="TextBox 3">
            <a:extLst>
              <a:ext uri="{FF2B5EF4-FFF2-40B4-BE49-F238E27FC236}">
                <a16:creationId xmlns:a16="http://schemas.microsoft.com/office/drawing/2014/main" id="{115EA492-A0C2-2DCF-89F0-5A4F5C6E672A}"/>
              </a:ext>
            </a:extLst>
          </p:cNvPr>
          <p:cNvSpPr txBox="1"/>
          <p:nvPr/>
        </p:nvSpPr>
        <p:spPr>
          <a:xfrm>
            <a:off x="7710855" y="1151791"/>
            <a:ext cx="1644162" cy="584775"/>
          </a:xfrm>
          <a:prstGeom prst="rect">
            <a:avLst/>
          </a:prstGeom>
          <a:noFill/>
        </p:spPr>
        <p:txBody>
          <a:bodyPr wrap="square" rtlCol="0">
            <a:spAutoFit/>
          </a:bodyPr>
          <a:lstStyle/>
          <a:p>
            <a:r>
              <a:rPr lang="en-US" sz="3200" dirty="0">
                <a:solidFill>
                  <a:srgbClr val="FF0000"/>
                </a:solidFill>
              </a:rPr>
              <a:t>privacy</a:t>
            </a:r>
          </a:p>
        </p:txBody>
      </p:sp>
      <p:sp>
        <p:nvSpPr>
          <p:cNvPr id="5" name="TextBox 4">
            <a:extLst>
              <a:ext uri="{FF2B5EF4-FFF2-40B4-BE49-F238E27FC236}">
                <a16:creationId xmlns:a16="http://schemas.microsoft.com/office/drawing/2014/main" id="{DE58CADC-9726-D1AD-3FDA-BA61832C8A76}"/>
              </a:ext>
            </a:extLst>
          </p:cNvPr>
          <p:cNvSpPr txBox="1"/>
          <p:nvPr/>
        </p:nvSpPr>
        <p:spPr>
          <a:xfrm>
            <a:off x="1582614" y="2507904"/>
            <a:ext cx="1907931" cy="584775"/>
          </a:xfrm>
          <a:prstGeom prst="rect">
            <a:avLst/>
          </a:prstGeom>
          <a:noFill/>
        </p:spPr>
        <p:txBody>
          <a:bodyPr wrap="square" rtlCol="0">
            <a:spAutoFit/>
          </a:bodyPr>
          <a:lstStyle/>
          <a:p>
            <a:r>
              <a:rPr lang="en-US" sz="3200" dirty="0">
                <a:solidFill>
                  <a:srgbClr val="FF0000"/>
                </a:solidFill>
              </a:rPr>
              <a:t>behavior</a:t>
            </a:r>
          </a:p>
        </p:txBody>
      </p:sp>
      <p:sp>
        <p:nvSpPr>
          <p:cNvPr id="6" name="TextBox 5">
            <a:extLst>
              <a:ext uri="{FF2B5EF4-FFF2-40B4-BE49-F238E27FC236}">
                <a16:creationId xmlns:a16="http://schemas.microsoft.com/office/drawing/2014/main" id="{B95552A6-72ED-84C9-9F1A-B348731B9E3E}"/>
              </a:ext>
            </a:extLst>
          </p:cNvPr>
          <p:cNvSpPr txBox="1"/>
          <p:nvPr/>
        </p:nvSpPr>
        <p:spPr>
          <a:xfrm>
            <a:off x="2642089" y="3861547"/>
            <a:ext cx="1644162" cy="584775"/>
          </a:xfrm>
          <a:prstGeom prst="rect">
            <a:avLst/>
          </a:prstGeom>
          <a:noFill/>
        </p:spPr>
        <p:txBody>
          <a:bodyPr wrap="square" rtlCol="0">
            <a:spAutoFit/>
          </a:bodyPr>
          <a:lstStyle/>
          <a:p>
            <a:r>
              <a:rPr lang="en-US" sz="3200" dirty="0">
                <a:solidFill>
                  <a:srgbClr val="FF0000"/>
                </a:solidFill>
              </a:rPr>
              <a:t>ignore</a:t>
            </a:r>
          </a:p>
        </p:txBody>
      </p:sp>
      <p:sp>
        <p:nvSpPr>
          <p:cNvPr id="7" name="TextBox 6">
            <a:extLst>
              <a:ext uri="{FF2B5EF4-FFF2-40B4-BE49-F238E27FC236}">
                <a16:creationId xmlns:a16="http://schemas.microsoft.com/office/drawing/2014/main" id="{5C078196-66A2-8357-98D4-0F1F059D5752}"/>
              </a:ext>
            </a:extLst>
          </p:cNvPr>
          <p:cNvSpPr txBox="1"/>
          <p:nvPr/>
        </p:nvSpPr>
        <p:spPr>
          <a:xfrm>
            <a:off x="3754315" y="5270915"/>
            <a:ext cx="1827336" cy="584775"/>
          </a:xfrm>
          <a:prstGeom prst="rect">
            <a:avLst/>
          </a:prstGeom>
          <a:noFill/>
        </p:spPr>
        <p:txBody>
          <a:bodyPr wrap="square" rtlCol="0">
            <a:spAutoFit/>
          </a:bodyPr>
          <a:lstStyle/>
          <a:p>
            <a:r>
              <a:rPr lang="en-US" sz="3200" dirty="0">
                <a:solidFill>
                  <a:srgbClr val="FF0000"/>
                </a:solidFill>
              </a:rPr>
              <a:t>influence</a:t>
            </a:r>
          </a:p>
        </p:txBody>
      </p:sp>
      <p:sp>
        <p:nvSpPr>
          <p:cNvPr id="8" name="TextBox 7">
            <a:extLst>
              <a:ext uri="{FF2B5EF4-FFF2-40B4-BE49-F238E27FC236}">
                <a16:creationId xmlns:a16="http://schemas.microsoft.com/office/drawing/2014/main" id="{CA518E3C-09F2-D91A-02A1-D96E34490DC6}"/>
              </a:ext>
            </a:extLst>
          </p:cNvPr>
          <p:cNvSpPr txBox="1"/>
          <p:nvPr/>
        </p:nvSpPr>
        <p:spPr>
          <a:xfrm>
            <a:off x="359018" y="501191"/>
            <a:ext cx="10991850" cy="584775"/>
          </a:xfrm>
          <a:prstGeom prst="rect">
            <a:avLst/>
          </a:prstGeom>
          <a:solidFill>
            <a:schemeClr val="accent4">
              <a:lumMod val="20000"/>
              <a:lumOff val="80000"/>
            </a:schemeClr>
          </a:solidFill>
        </p:spPr>
        <p:txBody>
          <a:bodyPr wrap="square" rtlCol="0">
            <a:spAutoFit/>
          </a:bodyPr>
          <a:lstStyle/>
          <a:p>
            <a:r>
              <a:rPr lang="en-US" sz="3200" dirty="0">
                <a:solidFill>
                  <a:srgbClr val="0070C0"/>
                </a:solidFill>
              </a:rPr>
              <a:t>Influence, behavior, respect, ignore, curfew, permission, privacy </a:t>
            </a:r>
          </a:p>
        </p:txBody>
      </p:sp>
      <p:cxnSp>
        <p:nvCxnSpPr>
          <p:cNvPr id="9" name="Straight Connector 8">
            <a:extLst>
              <a:ext uri="{FF2B5EF4-FFF2-40B4-BE49-F238E27FC236}">
                <a16:creationId xmlns:a16="http://schemas.microsoft.com/office/drawing/2014/main" id="{E5A423D3-C87A-A0D2-A803-765C357D0A6B}"/>
              </a:ext>
            </a:extLst>
          </p:cNvPr>
          <p:cNvCxnSpPr/>
          <p:nvPr/>
        </p:nvCxnSpPr>
        <p:spPr>
          <a:xfrm>
            <a:off x="1115157" y="1656183"/>
            <a:ext cx="25351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105F74-FBE8-1B47-7124-71FA68E71611}"/>
              </a:ext>
            </a:extLst>
          </p:cNvPr>
          <p:cNvCxnSpPr>
            <a:cxnSpLocks/>
          </p:cNvCxnSpPr>
          <p:nvPr/>
        </p:nvCxnSpPr>
        <p:spPr>
          <a:xfrm>
            <a:off x="4759570" y="1666122"/>
            <a:ext cx="2696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A2A0D9B-5081-33FC-919C-8B0CBC788485}"/>
              </a:ext>
            </a:extLst>
          </p:cNvPr>
          <p:cNvCxnSpPr>
            <a:cxnSpLocks/>
          </p:cNvCxnSpPr>
          <p:nvPr/>
        </p:nvCxnSpPr>
        <p:spPr>
          <a:xfrm>
            <a:off x="9917723" y="1666122"/>
            <a:ext cx="19079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333FD5-6055-9CD0-FE75-81BB1E01FC99}"/>
              </a:ext>
            </a:extLst>
          </p:cNvPr>
          <p:cNvCxnSpPr>
            <a:cxnSpLocks/>
          </p:cNvCxnSpPr>
          <p:nvPr/>
        </p:nvCxnSpPr>
        <p:spPr>
          <a:xfrm>
            <a:off x="4345885" y="3040252"/>
            <a:ext cx="33821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A3D3C4D-C746-F35E-B2D2-760164A36134}"/>
              </a:ext>
            </a:extLst>
          </p:cNvPr>
          <p:cNvCxnSpPr/>
          <p:nvPr/>
        </p:nvCxnSpPr>
        <p:spPr>
          <a:xfrm>
            <a:off x="8434757" y="3040252"/>
            <a:ext cx="25351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497C1F5-57C3-6A4A-EF1E-788B276EB0DF}"/>
              </a:ext>
            </a:extLst>
          </p:cNvPr>
          <p:cNvCxnSpPr/>
          <p:nvPr/>
        </p:nvCxnSpPr>
        <p:spPr>
          <a:xfrm>
            <a:off x="1327638" y="3734714"/>
            <a:ext cx="25351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1CF5805-B45D-FC14-18B3-5C73E2D7637F}"/>
              </a:ext>
            </a:extLst>
          </p:cNvPr>
          <p:cNvCxnSpPr>
            <a:cxnSpLocks/>
          </p:cNvCxnSpPr>
          <p:nvPr/>
        </p:nvCxnSpPr>
        <p:spPr>
          <a:xfrm>
            <a:off x="4186604" y="4406566"/>
            <a:ext cx="22054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EEF6194-AF4F-6768-68A1-5E375E8E082D}"/>
              </a:ext>
            </a:extLst>
          </p:cNvPr>
          <p:cNvCxnSpPr>
            <a:cxnSpLocks/>
          </p:cNvCxnSpPr>
          <p:nvPr/>
        </p:nvCxnSpPr>
        <p:spPr>
          <a:xfrm>
            <a:off x="228600" y="5092870"/>
            <a:ext cx="1969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4386FE1-1A51-323C-9CB6-6C5B236E8926}"/>
              </a:ext>
            </a:extLst>
          </p:cNvPr>
          <p:cNvCxnSpPr>
            <a:cxnSpLocks/>
          </p:cNvCxnSpPr>
          <p:nvPr/>
        </p:nvCxnSpPr>
        <p:spPr>
          <a:xfrm>
            <a:off x="565639" y="5786117"/>
            <a:ext cx="10961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6D6A63-5AC8-BD20-9C89-4E1ABFF72102}"/>
              </a:ext>
            </a:extLst>
          </p:cNvPr>
          <p:cNvCxnSpPr>
            <a:cxnSpLocks/>
          </p:cNvCxnSpPr>
          <p:nvPr/>
        </p:nvCxnSpPr>
        <p:spPr>
          <a:xfrm flipV="1">
            <a:off x="7644914" y="5781635"/>
            <a:ext cx="3097824" cy="44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E699E5D-40C9-6DA6-6519-6A39E24BC7AE}"/>
              </a:ext>
            </a:extLst>
          </p:cNvPr>
          <p:cNvCxnSpPr>
            <a:cxnSpLocks/>
          </p:cNvCxnSpPr>
          <p:nvPr/>
        </p:nvCxnSpPr>
        <p:spPr>
          <a:xfrm>
            <a:off x="1009650" y="6440452"/>
            <a:ext cx="317548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27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additive="base">
                                        <p:cTn id="57" dur="500" fill="hold"/>
                                        <p:tgtEl>
                                          <p:spTgt spid="24"/>
                                        </p:tgtEl>
                                        <p:attrNameLst>
                                          <p:attrName>ppt_x</p:attrName>
                                        </p:attrNameLst>
                                      </p:cBhvr>
                                      <p:tavLst>
                                        <p:tav tm="0">
                                          <p:val>
                                            <p:strVal val="#ppt_x"/>
                                          </p:val>
                                        </p:tav>
                                        <p:tav tm="100000">
                                          <p:val>
                                            <p:strVal val="#ppt_x"/>
                                          </p:val>
                                        </p:tav>
                                      </p:tavLst>
                                    </p:anim>
                                    <p:anim calcmode="lin" valueType="num">
                                      <p:cBhvr additive="base">
                                        <p:cTn id="58" dur="500" fill="hold"/>
                                        <p:tgtEl>
                                          <p:spTgt spid="2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barn(inVertical)">
                                      <p:cBhvr>
                                        <p:cTn id="7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1BF275-BD61-831F-BFE6-EB900BC922F0}"/>
              </a:ext>
            </a:extLst>
          </p:cNvPr>
          <p:cNvSpPr txBox="1"/>
          <p:nvPr/>
        </p:nvSpPr>
        <p:spPr>
          <a:xfrm>
            <a:off x="1939771" y="547481"/>
            <a:ext cx="10338047" cy="1077218"/>
          </a:xfrm>
          <a:prstGeom prst="rect">
            <a:avLst/>
          </a:prstGeom>
          <a:noFill/>
        </p:spPr>
        <p:txBody>
          <a:bodyPr wrap="square">
            <a:spAutoFit/>
          </a:bodyPr>
          <a:lstStyle/>
          <a:p>
            <a:r>
              <a:rPr lang="en-US" sz="3200" b="1" dirty="0">
                <a:solidFill>
                  <a:schemeClr val="accent5"/>
                </a:solidFill>
              </a:rPr>
              <a:t>In pairs: What behavior is not accepted in your family? </a:t>
            </a:r>
          </a:p>
          <a:p>
            <a:r>
              <a:rPr lang="en-US" sz="3200" b="1" dirty="0">
                <a:solidFill>
                  <a:schemeClr val="accent5"/>
                </a:solidFill>
              </a:rPr>
              <a:t>When do you </a:t>
            </a:r>
            <a:r>
              <a:rPr lang="en-US" sz="3200" b="1" dirty="0">
                <a:solidFill>
                  <a:srgbClr val="FF0000"/>
                </a:solidFill>
              </a:rPr>
              <a:t>have to ask for permission </a:t>
            </a:r>
            <a:r>
              <a:rPr lang="en-US" sz="3200" b="1" dirty="0">
                <a:solidFill>
                  <a:schemeClr val="accent5"/>
                </a:solidFill>
              </a:rPr>
              <a:t>from your parents? </a:t>
            </a:r>
          </a:p>
        </p:txBody>
      </p:sp>
      <p:sp>
        <p:nvSpPr>
          <p:cNvPr id="4" name="Rectangle 3">
            <a:extLst>
              <a:ext uri="{FF2B5EF4-FFF2-40B4-BE49-F238E27FC236}">
                <a16:creationId xmlns:a16="http://schemas.microsoft.com/office/drawing/2014/main" id="{B0967BBA-DF60-EF1B-D7AB-B4C3455E8D56}"/>
              </a:ext>
            </a:extLst>
          </p:cNvPr>
          <p:cNvSpPr/>
          <p:nvPr/>
        </p:nvSpPr>
        <p:spPr>
          <a:xfrm>
            <a:off x="263769" y="547481"/>
            <a:ext cx="1538654"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a</a:t>
            </a:r>
          </a:p>
        </p:txBody>
      </p:sp>
      <p:sp>
        <p:nvSpPr>
          <p:cNvPr id="5" name="Speech Bubble: Oval 4">
            <a:extLst>
              <a:ext uri="{FF2B5EF4-FFF2-40B4-BE49-F238E27FC236}">
                <a16:creationId xmlns:a16="http://schemas.microsoft.com/office/drawing/2014/main" id="{B8FAFF7B-7476-A2C8-2225-8CBD3C40DECF}"/>
              </a:ext>
            </a:extLst>
          </p:cNvPr>
          <p:cNvSpPr/>
          <p:nvPr/>
        </p:nvSpPr>
        <p:spPr>
          <a:xfrm>
            <a:off x="131954" y="1624699"/>
            <a:ext cx="4786410" cy="2351556"/>
          </a:xfrm>
          <a:prstGeom prst="wedgeEllipseCallout">
            <a:avLst>
              <a:gd name="adj1" fmla="val 48641"/>
              <a:gd name="adj2" fmla="val 78378"/>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dirty="0">
                <a:solidFill>
                  <a:schemeClr val="accent5"/>
                </a:solidFill>
              </a:rPr>
              <a:t>I can't ignore my parents' messages.</a:t>
            </a:r>
          </a:p>
        </p:txBody>
      </p:sp>
      <p:sp>
        <p:nvSpPr>
          <p:cNvPr id="6" name="Speech Bubble: Oval 5">
            <a:extLst>
              <a:ext uri="{FF2B5EF4-FFF2-40B4-BE49-F238E27FC236}">
                <a16:creationId xmlns:a16="http://schemas.microsoft.com/office/drawing/2014/main" id="{CAE9FCEA-92A8-D227-8BE2-A2A19B1E59E8}"/>
              </a:ext>
            </a:extLst>
          </p:cNvPr>
          <p:cNvSpPr/>
          <p:nvPr/>
        </p:nvSpPr>
        <p:spPr>
          <a:xfrm>
            <a:off x="6780925" y="1669572"/>
            <a:ext cx="4468966" cy="2306683"/>
          </a:xfrm>
          <a:prstGeom prst="wedgeEllipseCallout">
            <a:avLst>
              <a:gd name="adj1" fmla="val -41535"/>
              <a:gd name="adj2" fmla="val 74662"/>
            </a:avLst>
          </a:prstGeom>
          <a:solidFill>
            <a:schemeClr val="accent4">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solidFill>
                <a:effectLst/>
                <a:uLnTx/>
                <a:uFillTx/>
                <a:latin typeface="Calibri" panose="020F0502020204030204"/>
                <a:ea typeface="+mn-ea"/>
                <a:cs typeface="+mn-cs"/>
              </a:rPr>
              <a:t>I can’t go out without asking for permission.</a:t>
            </a:r>
          </a:p>
        </p:txBody>
      </p:sp>
      <p:pic>
        <p:nvPicPr>
          <p:cNvPr id="1026" name="Picture 2" descr="Worried Face Cartoon Images - Free Download on Freep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3919" y="4702705"/>
            <a:ext cx="1596190" cy="1632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3"/>
          <a:srcRect b="10780"/>
          <a:stretch/>
        </p:blipFill>
        <p:spPr>
          <a:xfrm>
            <a:off x="4151168" y="4702705"/>
            <a:ext cx="1861705" cy="1788799"/>
          </a:xfrm>
          <a:prstGeom prst="rect">
            <a:avLst/>
          </a:prstGeom>
        </p:spPr>
      </p:pic>
    </p:spTree>
    <p:extLst>
      <p:ext uri="{BB962C8B-B14F-4D97-AF65-F5344CB8AC3E}">
        <p14:creationId xmlns:p14="http://schemas.microsoft.com/office/powerpoint/2010/main" val="130217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645" y="597657"/>
            <a:ext cx="8744279" cy="5829519"/>
          </a:xfrm>
          <a:prstGeom prst="rect">
            <a:avLst/>
          </a:prstGeom>
        </p:spPr>
      </p:pic>
      <p:sp>
        <p:nvSpPr>
          <p:cNvPr id="3" name="TextBox 2"/>
          <p:cNvSpPr txBox="1"/>
          <p:nvPr/>
        </p:nvSpPr>
        <p:spPr>
          <a:xfrm>
            <a:off x="3750906" y="4114805"/>
            <a:ext cx="3750905" cy="923330"/>
          </a:xfrm>
          <a:prstGeom prst="rect">
            <a:avLst/>
          </a:prstGeom>
          <a:noFill/>
        </p:spPr>
        <p:txBody>
          <a:bodyPr wrap="square" rtlCol="0">
            <a:spAutoFit/>
          </a:bodyPr>
          <a:lstStyle/>
          <a:p>
            <a:pPr algn="ctr"/>
            <a:r>
              <a:rPr lang="en-US" sz="5400" dirty="0">
                <a:solidFill>
                  <a:schemeClr val="bg1"/>
                </a:solidFill>
              </a:rPr>
              <a:t>R</a:t>
            </a:r>
            <a:r>
              <a:rPr lang="en-US" sz="5400" dirty="0" smtClean="0">
                <a:solidFill>
                  <a:schemeClr val="bg1"/>
                </a:solidFill>
              </a:rPr>
              <a:t>eading</a:t>
            </a:r>
            <a:endParaRPr lang="en-US" sz="2400" dirty="0">
              <a:solidFill>
                <a:schemeClr val="bg1"/>
              </a:solidFill>
            </a:endParaRPr>
          </a:p>
        </p:txBody>
      </p:sp>
    </p:spTree>
    <p:extLst>
      <p:ext uri="{BB962C8B-B14F-4D97-AF65-F5344CB8AC3E}">
        <p14:creationId xmlns:p14="http://schemas.microsoft.com/office/powerpoint/2010/main" val="27403228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93F1DB-640F-F14B-2BB7-E3A99AAD1CBC}"/>
              </a:ext>
            </a:extLst>
          </p:cNvPr>
          <p:cNvSpPr txBox="1"/>
          <p:nvPr/>
        </p:nvSpPr>
        <p:spPr>
          <a:xfrm>
            <a:off x="372861" y="648070"/>
            <a:ext cx="11691892" cy="584775"/>
          </a:xfrm>
          <a:prstGeom prst="rect">
            <a:avLst/>
          </a:prstGeom>
          <a:noFill/>
        </p:spPr>
        <p:txBody>
          <a:bodyPr wrap="square" rtlCol="0">
            <a:spAutoFit/>
          </a:bodyPr>
          <a:lstStyle/>
          <a:p>
            <a:r>
              <a:rPr lang="en-US" sz="3200" b="1" dirty="0">
                <a:solidFill>
                  <a:srgbClr val="FF0000"/>
                </a:solidFill>
              </a:rPr>
              <a:t>Work in pairs: </a:t>
            </a:r>
            <a:r>
              <a:rPr lang="en-US" sz="3200" b="1" dirty="0">
                <a:solidFill>
                  <a:schemeClr val="accent5"/>
                </a:solidFill>
              </a:rPr>
              <a:t>List the problems you usually have with your parents.</a:t>
            </a:r>
          </a:p>
        </p:txBody>
      </p:sp>
      <p:sp>
        <p:nvSpPr>
          <p:cNvPr id="3" name="TextBox 2">
            <a:extLst>
              <a:ext uri="{FF2B5EF4-FFF2-40B4-BE49-F238E27FC236}">
                <a16:creationId xmlns:a16="http://schemas.microsoft.com/office/drawing/2014/main" id="{1E84F574-9714-D626-B2FD-302477DD9AB6}"/>
              </a:ext>
            </a:extLst>
          </p:cNvPr>
          <p:cNvSpPr txBox="1"/>
          <p:nvPr/>
        </p:nvSpPr>
        <p:spPr>
          <a:xfrm>
            <a:off x="800912" y="2055449"/>
            <a:ext cx="4456591" cy="3323987"/>
          </a:xfrm>
          <a:prstGeom prst="rect">
            <a:avLst/>
          </a:prstGeom>
          <a:noFill/>
        </p:spPr>
        <p:txBody>
          <a:bodyPr wrap="square" rtlCol="0">
            <a:spAutoFit/>
          </a:bodyPr>
          <a:lstStyle/>
          <a:p>
            <a:pPr marL="285750" indent="-285750">
              <a:lnSpc>
                <a:spcPct val="150000"/>
              </a:lnSpc>
              <a:buFontTx/>
              <a:buChar char="-"/>
            </a:pPr>
            <a:r>
              <a:rPr lang="en-US" sz="3200" dirty="0" smtClean="0"/>
              <a:t>Doing </a:t>
            </a:r>
            <a:r>
              <a:rPr lang="en-US" sz="3200" dirty="0"/>
              <a:t>housework</a:t>
            </a:r>
          </a:p>
          <a:p>
            <a:pPr marL="285750" indent="-285750">
              <a:lnSpc>
                <a:spcPct val="150000"/>
              </a:lnSpc>
              <a:buFontTx/>
              <a:buChar char="-"/>
            </a:pPr>
            <a:r>
              <a:rPr lang="en-US" sz="3200" dirty="0"/>
              <a:t>Studying </a:t>
            </a:r>
          </a:p>
          <a:p>
            <a:pPr marL="285750" indent="-285750">
              <a:lnSpc>
                <a:spcPct val="150000"/>
              </a:lnSpc>
              <a:buFontTx/>
              <a:buChar char="-"/>
            </a:pPr>
            <a:r>
              <a:rPr lang="en-US" sz="3200" dirty="0"/>
              <a:t>Choosing friends</a:t>
            </a:r>
          </a:p>
          <a:p>
            <a:pPr marL="285750" indent="-285750">
              <a:lnSpc>
                <a:spcPct val="150000"/>
              </a:lnSpc>
              <a:buFontTx/>
              <a:buChar char="-"/>
            </a:pPr>
            <a:r>
              <a:rPr lang="en-US" sz="3200" dirty="0"/>
              <a:t>Spending money</a:t>
            </a:r>
          </a:p>
          <a:p>
            <a:pPr marL="285750" indent="-285750">
              <a:buFontTx/>
              <a:buChar char="-"/>
            </a:pPr>
            <a:endParaRPr lang="en-US" dirty="0"/>
          </a:p>
        </p:txBody>
      </p:sp>
      <p:sp>
        <p:nvSpPr>
          <p:cNvPr id="4" name="Rectangle 3"/>
          <p:cNvSpPr/>
          <p:nvPr/>
        </p:nvSpPr>
        <p:spPr>
          <a:xfrm>
            <a:off x="800912" y="1399751"/>
            <a:ext cx="2828788" cy="754694"/>
          </a:xfrm>
          <a:prstGeom prst="rect">
            <a:avLst/>
          </a:prstGeom>
        </p:spPr>
        <p:txBody>
          <a:bodyPr wrap="none">
            <a:spAutoFit/>
          </a:bodyPr>
          <a:lstStyle/>
          <a:p>
            <a:pPr marL="285750" indent="-285750">
              <a:lnSpc>
                <a:spcPct val="150000"/>
              </a:lnSpc>
              <a:buFontTx/>
              <a:buChar char="-"/>
            </a:pPr>
            <a:r>
              <a:rPr lang="en-US" sz="3200" dirty="0"/>
              <a:t>Playing games</a:t>
            </a:r>
          </a:p>
        </p:txBody>
      </p:sp>
      <p:pic>
        <p:nvPicPr>
          <p:cNvPr id="6" name="Picture 5"/>
          <p:cNvPicPr>
            <a:picLocks noChangeAspect="1"/>
          </p:cNvPicPr>
          <p:nvPr/>
        </p:nvPicPr>
        <p:blipFill>
          <a:blip r:embed="rId2"/>
          <a:stretch>
            <a:fillRect/>
          </a:stretch>
        </p:blipFill>
        <p:spPr>
          <a:xfrm>
            <a:off x="7167716" y="1399751"/>
            <a:ext cx="3701596" cy="2467128"/>
          </a:xfrm>
          <a:prstGeom prst="ellipse">
            <a:avLst/>
          </a:prstGeom>
          <a:ln>
            <a:noFill/>
          </a:ln>
          <a:effectLst>
            <a:softEdge rad="112500"/>
          </a:effectLst>
        </p:spPr>
      </p:pic>
      <p:pic>
        <p:nvPicPr>
          <p:cNvPr id="2052" name="Picture 4" descr="11,500+ Child Doing Household Chores Stock Illustrations, Royalty-Free  Vector Graphics &amp; Clip Art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9942" y="3866879"/>
            <a:ext cx="2597684" cy="25976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19,700+ Spending Money Stock Illustrations, Royalty-Free Vector Graphics &amp;  Clip Art - iStock | Savings, Money, Shopp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2352" y="3271160"/>
            <a:ext cx="3216539" cy="240714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88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32BBF4-1BB3-0A54-9D41-CCBF2875B034}"/>
              </a:ext>
            </a:extLst>
          </p:cNvPr>
          <p:cNvSpPr/>
          <p:nvPr/>
        </p:nvSpPr>
        <p:spPr>
          <a:xfrm>
            <a:off x="454545" y="503853"/>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smtClean="0"/>
              <a:t>New words</a:t>
            </a:r>
            <a:endParaRPr lang="en-US" sz="3600" b="1" i="1" dirty="0"/>
          </a:p>
        </p:txBody>
      </p:sp>
      <p:sp>
        <p:nvSpPr>
          <p:cNvPr id="3" name="TextBox 2">
            <a:extLst>
              <a:ext uri="{FF2B5EF4-FFF2-40B4-BE49-F238E27FC236}">
                <a16:creationId xmlns:a16="http://schemas.microsoft.com/office/drawing/2014/main" id="{6E05C19A-5D14-1F1D-B66F-F049BBF0206B}"/>
              </a:ext>
            </a:extLst>
          </p:cNvPr>
          <p:cNvSpPr txBox="1"/>
          <p:nvPr/>
        </p:nvSpPr>
        <p:spPr>
          <a:xfrm>
            <a:off x="414733" y="1472785"/>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smtClean="0">
                <a:solidFill>
                  <a:srgbClr val="0070C0"/>
                </a:solidFill>
              </a:rPr>
              <a:t>argument </a:t>
            </a:r>
            <a:r>
              <a:rPr lang="en-US" sz="2800" dirty="0"/>
              <a:t>(n) </a:t>
            </a:r>
            <a:r>
              <a:rPr lang="vi-VN" sz="2800" dirty="0">
                <a:solidFill>
                  <a:srgbClr val="FF0000"/>
                </a:solidFill>
              </a:rPr>
              <a:t>/ˈɑːɡ.jə.mənt</a:t>
            </a:r>
            <a:r>
              <a:rPr lang="vi-VN" sz="2800" dirty="0" smtClean="0">
                <a:solidFill>
                  <a:srgbClr val="FF0000"/>
                </a:solidFill>
              </a:rPr>
              <a:t>/</a:t>
            </a:r>
            <a:r>
              <a:rPr lang="en-US" sz="2800" dirty="0" smtClean="0">
                <a:solidFill>
                  <a:srgbClr val="FF0000"/>
                </a:solidFill>
              </a:rPr>
              <a:t>                  </a:t>
            </a:r>
            <a:r>
              <a:rPr lang="en-US" sz="3600" dirty="0" smtClean="0"/>
              <a:t>=&gt; </a:t>
            </a:r>
            <a:r>
              <a:rPr lang="en-US" sz="3600" i="1" dirty="0" smtClean="0">
                <a:solidFill>
                  <a:srgbClr val="0070C0"/>
                </a:solidFill>
              </a:rPr>
              <a:t>argue</a:t>
            </a:r>
            <a:r>
              <a:rPr lang="en-US" sz="3600" dirty="0" smtClean="0"/>
              <a:t> </a:t>
            </a:r>
            <a:r>
              <a:rPr lang="en-US" sz="3600" dirty="0">
                <a:solidFill>
                  <a:srgbClr val="FF0000"/>
                </a:solidFill>
              </a:rPr>
              <a:t>/ˈ</a:t>
            </a:r>
            <a:r>
              <a:rPr lang="en-US" sz="3600" dirty="0" err="1">
                <a:solidFill>
                  <a:srgbClr val="FF0000"/>
                </a:solidFill>
              </a:rPr>
              <a:t>ɑːɡ.ju</a:t>
            </a:r>
            <a:r>
              <a:rPr lang="en-US" sz="3600" dirty="0">
                <a:solidFill>
                  <a:srgbClr val="FF0000"/>
                </a:solidFill>
              </a:rPr>
              <a:t>ː</a:t>
            </a:r>
            <a:r>
              <a:rPr lang="en-US" sz="3600" dirty="0" smtClean="0">
                <a:solidFill>
                  <a:srgbClr val="FF0000"/>
                </a:solidFill>
              </a:rPr>
              <a:t>/ </a:t>
            </a:r>
            <a:r>
              <a:rPr lang="en-US" sz="3600" dirty="0" smtClean="0"/>
              <a:t>(v)</a:t>
            </a:r>
            <a:endParaRPr lang="en-US" sz="3600" i="1" dirty="0">
              <a:solidFill>
                <a:srgbClr val="0070C0"/>
              </a:solidFill>
            </a:endParaRPr>
          </a:p>
        </p:txBody>
      </p:sp>
      <p:sp>
        <p:nvSpPr>
          <p:cNvPr id="4" name="TextBox 3">
            <a:extLst>
              <a:ext uri="{FF2B5EF4-FFF2-40B4-BE49-F238E27FC236}">
                <a16:creationId xmlns:a16="http://schemas.microsoft.com/office/drawing/2014/main" id="{9B84F5F4-5FAE-FEDF-AAB6-F1BF59BB84C6}"/>
              </a:ext>
            </a:extLst>
          </p:cNvPr>
          <p:cNvSpPr txBox="1"/>
          <p:nvPr/>
        </p:nvSpPr>
        <p:spPr>
          <a:xfrm>
            <a:off x="414733" y="2183593"/>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smtClean="0">
                <a:solidFill>
                  <a:srgbClr val="0070C0"/>
                </a:solidFill>
              </a:rPr>
              <a:t>several </a:t>
            </a:r>
            <a:r>
              <a:rPr lang="en-US" sz="2800" dirty="0" smtClean="0"/>
              <a:t>(</a:t>
            </a:r>
            <a:r>
              <a:rPr lang="en-US" sz="2800" dirty="0" err="1" smtClean="0"/>
              <a:t>det</a:t>
            </a:r>
            <a:r>
              <a:rPr lang="en-US" sz="2800" dirty="0" smtClean="0"/>
              <a:t>) </a:t>
            </a:r>
            <a:r>
              <a:rPr lang="en-US" sz="2800" dirty="0" smtClean="0">
                <a:solidFill>
                  <a:srgbClr val="FF0000"/>
                </a:solidFill>
              </a:rPr>
              <a:t>/</a:t>
            </a:r>
            <a:r>
              <a:rPr lang="vi-VN" sz="2800" dirty="0" smtClean="0">
                <a:solidFill>
                  <a:srgbClr val="FF0000"/>
                </a:solidFill>
              </a:rPr>
              <a:t>ˈ</a:t>
            </a:r>
            <a:r>
              <a:rPr lang="vi-VN" sz="2800" dirty="0">
                <a:solidFill>
                  <a:srgbClr val="FF0000"/>
                </a:solidFill>
              </a:rPr>
              <a:t>sev.ər.əl</a:t>
            </a:r>
            <a:r>
              <a:rPr lang="vi-VN" sz="2800" dirty="0" smtClean="0">
                <a:solidFill>
                  <a:srgbClr val="FF0000"/>
                </a:solidFill>
              </a:rPr>
              <a:t>/</a:t>
            </a:r>
            <a:endParaRPr lang="en-US" sz="3600" i="1" dirty="0">
              <a:solidFill>
                <a:srgbClr val="0070C0"/>
              </a:solidFill>
            </a:endParaRPr>
          </a:p>
        </p:txBody>
      </p:sp>
      <p:sp>
        <p:nvSpPr>
          <p:cNvPr id="5" name="TextBox 4">
            <a:extLst>
              <a:ext uri="{FF2B5EF4-FFF2-40B4-BE49-F238E27FC236}">
                <a16:creationId xmlns:a16="http://schemas.microsoft.com/office/drawing/2014/main" id="{DC405348-0656-BC68-2A59-5D5F043402BA}"/>
              </a:ext>
            </a:extLst>
          </p:cNvPr>
          <p:cNvSpPr txBox="1"/>
          <p:nvPr/>
        </p:nvSpPr>
        <p:spPr>
          <a:xfrm>
            <a:off x="414733" y="2882508"/>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smtClean="0">
                <a:solidFill>
                  <a:srgbClr val="0070C0"/>
                </a:solidFill>
              </a:rPr>
              <a:t>diary  </a:t>
            </a:r>
            <a:r>
              <a:rPr lang="en-US" sz="2800" dirty="0"/>
              <a:t>(v) </a:t>
            </a:r>
            <a:r>
              <a:rPr lang="vi-VN" sz="2800" dirty="0">
                <a:solidFill>
                  <a:srgbClr val="FF0000"/>
                </a:solidFill>
              </a:rPr>
              <a:t>/ˈdaɪə.ri</a:t>
            </a:r>
            <a:r>
              <a:rPr lang="vi-VN" sz="2800" dirty="0" smtClean="0">
                <a:solidFill>
                  <a:srgbClr val="FF0000"/>
                </a:solidFill>
              </a:rPr>
              <a:t>/</a:t>
            </a:r>
            <a:endParaRPr lang="en-US" sz="3600" i="1" dirty="0">
              <a:solidFill>
                <a:srgbClr val="0070C0"/>
              </a:solidFill>
            </a:endParaRPr>
          </a:p>
        </p:txBody>
      </p:sp>
      <p:sp>
        <p:nvSpPr>
          <p:cNvPr id="6" name="TextBox 5">
            <a:extLst>
              <a:ext uri="{FF2B5EF4-FFF2-40B4-BE49-F238E27FC236}">
                <a16:creationId xmlns:a16="http://schemas.microsoft.com/office/drawing/2014/main" id="{E5F3221E-7789-F46E-2A5D-DDF5CD19BB2D}"/>
              </a:ext>
            </a:extLst>
          </p:cNvPr>
          <p:cNvSpPr txBox="1"/>
          <p:nvPr/>
        </p:nvSpPr>
        <p:spPr>
          <a:xfrm>
            <a:off x="414733" y="3581423"/>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smtClean="0">
                <a:solidFill>
                  <a:srgbClr val="0070C0"/>
                </a:solidFill>
              </a:rPr>
              <a:t>focus </a:t>
            </a:r>
            <a:r>
              <a:rPr lang="en-US" sz="2800" dirty="0"/>
              <a:t>(v) </a:t>
            </a:r>
            <a:r>
              <a:rPr lang="vi-VN" sz="2800" dirty="0">
                <a:solidFill>
                  <a:srgbClr val="FF0000"/>
                </a:solidFill>
              </a:rPr>
              <a:t>/ˈfəʊ.kəs</a:t>
            </a:r>
            <a:r>
              <a:rPr lang="vi-VN" sz="2800" dirty="0" smtClean="0">
                <a:solidFill>
                  <a:srgbClr val="FF0000"/>
                </a:solidFill>
              </a:rPr>
              <a:t>/</a:t>
            </a:r>
            <a:endParaRPr lang="en-US" sz="3600" i="1" dirty="0">
              <a:solidFill>
                <a:srgbClr val="0070C0"/>
              </a:solidFill>
            </a:endParaRPr>
          </a:p>
        </p:txBody>
      </p:sp>
      <p:sp>
        <p:nvSpPr>
          <p:cNvPr id="7" name="TextBox 6">
            <a:extLst>
              <a:ext uri="{FF2B5EF4-FFF2-40B4-BE49-F238E27FC236}">
                <a16:creationId xmlns:a16="http://schemas.microsoft.com/office/drawing/2014/main" id="{063763AD-B697-67EA-EA48-9C7AA676B456}"/>
              </a:ext>
            </a:extLst>
          </p:cNvPr>
          <p:cNvSpPr txBox="1"/>
          <p:nvPr/>
        </p:nvSpPr>
        <p:spPr>
          <a:xfrm>
            <a:off x="414733" y="4280338"/>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smtClean="0">
                <a:solidFill>
                  <a:srgbClr val="0070C0"/>
                </a:solidFill>
              </a:rPr>
              <a:t>appearance </a:t>
            </a:r>
            <a:r>
              <a:rPr lang="en-US" sz="2800" dirty="0"/>
              <a:t>(n) </a:t>
            </a:r>
            <a:r>
              <a:rPr lang="vi-VN" sz="2800" dirty="0">
                <a:solidFill>
                  <a:srgbClr val="FF0000"/>
                </a:solidFill>
              </a:rPr>
              <a:t>/əˈpɪə.rəns</a:t>
            </a:r>
            <a:r>
              <a:rPr lang="vi-VN" sz="2800" dirty="0" smtClean="0">
                <a:solidFill>
                  <a:srgbClr val="FF0000"/>
                </a:solidFill>
              </a:rPr>
              <a:t>/</a:t>
            </a:r>
            <a:endParaRPr lang="en-US" sz="3600" i="1" dirty="0">
              <a:solidFill>
                <a:srgbClr val="0070C0"/>
              </a:solidFill>
            </a:endParaRPr>
          </a:p>
        </p:txBody>
      </p:sp>
    </p:spTree>
    <p:extLst>
      <p:ext uri="{BB962C8B-B14F-4D97-AF65-F5344CB8AC3E}">
        <p14:creationId xmlns:p14="http://schemas.microsoft.com/office/powerpoint/2010/main" val="200603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32BBF4-1BB3-0A54-9D41-CCBF2875B034}"/>
              </a:ext>
            </a:extLst>
          </p:cNvPr>
          <p:cNvSpPr/>
          <p:nvPr/>
        </p:nvSpPr>
        <p:spPr>
          <a:xfrm>
            <a:off x="454545" y="503853"/>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smtClean="0">
                <a:ln>
                  <a:noFill/>
                </a:ln>
                <a:solidFill>
                  <a:srgbClr val="0070C0"/>
                </a:solidFill>
                <a:effectLst/>
                <a:uLnTx/>
                <a:uFillTx/>
                <a:latin typeface="Calibri" panose="020F0502020204030204"/>
                <a:ea typeface="+mn-ea"/>
                <a:cs typeface="+mn-cs"/>
              </a:rPr>
              <a:t>New words</a:t>
            </a:r>
            <a:endParaRPr kumimoji="0" lang="en-US" sz="3600" b="1"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E05C19A-5D14-1F1D-B66F-F049BBF0206B}"/>
              </a:ext>
            </a:extLst>
          </p:cNvPr>
          <p:cNvSpPr txBox="1"/>
          <p:nvPr/>
        </p:nvSpPr>
        <p:spPr>
          <a:xfrm>
            <a:off x="414733" y="1472785"/>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Calibri" panose="020F0502020204030204"/>
                <a:ea typeface="+mn-ea"/>
                <a:cs typeface="+mn-cs"/>
              </a:rPr>
              <a:t>argument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/ˈɑːɡ.jə.mənt</a:t>
            </a:r>
            <a:r>
              <a:rPr kumimoji="0" lang="vi-VN" sz="2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sự </a:t>
            </a:r>
            <a:r>
              <a:rPr kumimoji="0" lang="en-US" sz="3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tranh</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cãi</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=&gt; </a:t>
            </a:r>
            <a:r>
              <a:rPr kumimoji="0" lang="en-US" sz="3600" b="0" i="1" u="none" strike="noStrike" kern="1200" cap="none" spc="0" normalizeH="0" baseline="0" noProof="0" dirty="0" smtClean="0">
                <a:ln>
                  <a:noFill/>
                </a:ln>
                <a:solidFill>
                  <a:srgbClr val="0070C0"/>
                </a:solidFill>
                <a:effectLst/>
                <a:uLnTx/>
                <a:uFillTx/>
                <a:latin typeface="Calibri" panose="020F0502020204030204"/>
                <a:ea typeface="+mn-ea"/>
                <a:cs typeface="+mn-cs"/>
              </a:rPr>
              <a:t>argue</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/ˈ</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ɑːɡ.ju</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ː</a:t>
            </a:r>
            <a:r>
              <a:rPr kumimoji="0" lang="en-US" sz="3600" b="0" i="0" u="none" strike="noStrike" kern="1200" cap="none" spc="0" normalizeH="0" baseline="0" noProof="0" dirty="0" smtClean="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(v)</a:t>
            </a:r>
            <a:endPar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B84F5F4-5FAE-FEDF-AAB6-F1BF59BB84C6}"/>
              </a:ext>
            </a:extLst>
          </p:cNvPr>
          <p:cNvSpPr txBox="1"/>
          <p:nvPr/>
        </p:nvSpPr>
        <p:spPr>
          <a:xfrm>
            <a:off x="414733" y="2183593"/>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Calibri" panose="020F0502020204030204"/>
                <a:ea typeface="+mn-ea"/>
                <a:cs typeface="+mn-cs"/>
              </a:rPr>
              <a:t>several </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det</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a:t>
            </a:r>
            <a:r>
              <a:rPr kumimoji="0" lang="vi-VN" sz="2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ˈ</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sev.ər.əl</a:t>
            </a:r>
            <a:r>
              <a:rPr kumimoji="0" lang="vi-VN" sz="2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một</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vài</a:t>
            </a:r>
            <a:endPar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C405348-0656-BC68-2A59-5D5F043402BA}"/>
              </a:ext>
            </a:extLst>
          </p:cNvPr>
          <p:cNvSpPr txBox="1"/>
          <p:nvPr/>
        </p:nvSpPr>
        <p:spPr>
          <a:xfrm>
            <a:off x="414733" y="2882508"/>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smtClean="0">
                <a:ln>
                  <a:noFill/>
                </a:ln>
                <a:solidFill>
                  <a:srgbClr val="0070C0"/>
                </a:solidFill>
                <a:effectLst/>
                <a:uLnTx/>
                <a:uFillTx/>
                <a:latin typeface="Calibri" panose="020F0502020204030204"/>
                <a:ea typeface="+mn-ea"/>
                <a:cs typeface="+mn-cs"/>
              </a:rPr>
              <a:t>diary  </a:t>
            </a:r>
            <a:r>
              <a:rPr kumimoji="0" lang="en-US" sz="2800" b="0" i="0" u="none" strike="noStrike" kern="1200" cap="none" spc="0" normalizeH="0" baseline="0" noProof="0" smtClean="0">
                <a:ln>
                  <a:noFill/>
                </a:ln>
                <a:solidFill>
                  <a:prstClr val="black"/>
                </a:solidFill>
                <a:effectLst/>
                <a:uLnTx/>
                <a:uFillTx/>
                <a:latin typeface="Calibri" panose="020F0502020204030204"/>
                <a:ea typeface="+mn-ea"/>
                <a:cs typeface="+mn-cs"/>
              </a:rPr>
              <a:t>(n)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/ˈdaɪə.ri</a:t>
            </a:r>
            <a:r>
              <a:rPr kumimoji="0" lang="vi-VN" sz="2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nhật</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kí</a:t>
            </a:r>
            <a:endPar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5F3221E-7789-F46E-2A5D-DDF5CD19BB2D}"/>
              </a:ext>
            </a:extLst>
          </p:cNvPr>
          <p:cNvSpPr txBox="1"/>
          <p:nvPr/>
        </p:nvSpPr>
        <p:spPr>
          <a:xfrm>
            <a:off x="414733" y="3581423"/>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Calibri" panose="020F0502020204030204"/>
                <a:ea typeface="+mn-ea"/>
                <a:cs typeface="+mn-cs"/>
              </a:rPr>
              <a:t>focus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/ˈfəʊ.kəs</a:t>
            </a:r>
            <a:r>
              <a:rPr kumimoji="0" lang="vi-VN" sz="2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tập</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trung</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 pay attention to</a:t>
            </a:r>
            <a:endPar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063763AD-B697-67EA-EA48-9C7AA676B456}"/>
              </a:ext>
            </a:extLst>
          </p:cNvPr>
          <p:cNvSpPr txBox="1"/>
          <p:nvPr/>
        </p:nvSpPr>
        <p:spPr>
          <a:xfrm>
            <a:off x="414733" y="4280338"/>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smtClean="0">
                <a:ln>
                  <a:noFill/>
                </a:ln>
                <a:solidFill>
                  <a:srgbClr val="0070C0"/>
                </a:solidFill>
                <a:effectLst/>
                <a:uLnTx/>
                <a:uFillTx/>
                <a:latin typeface="Calibri" panose="020F0502020204030204"/>
                <a:ea typeface="+mn-ea"/>
                <a:cs typeface="+mn-cs"/>
              </a:rPr>
              <a:t>appearance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vi-VN"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/əˈpɪə.rəns</a:t>
            </a:r>
            <a:r>
              <a:rPr kumimoji="0" lang="vi-VN" sz="2800" b="0" i="0" u="none" strike="noStrike" kern="1200" cap="none" spc="0" normalizeH="0" baseline="0" noProof="0" dirty="0" smtClean="0">
                <a:ln>
                  <a:noFill/>
                </a:ln>
                <a:solidFill>
                  <a:srgbClr val="FF0000"/>
                </a:solidFill>
                <a:effectLst/>
                <a:uLnTx/>
                <a:uFillTx/>
                <a:latin typeface="Arial" panose="020B0604020202020204" pitchFamily="34" charset="0"/>
                <a:ea typeface="+mn-ea"/>
                <a:cs typeface="+mn-cs"/>
              </a:rPr>
              <a:t>/</a:t>
            </a: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 </a:t>
            </a:r>
            <a:r>
              <a:rPr kumimoji="0" lang="en-US" sz="3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ngoại</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hình</a:t>
            </a:r>
            <a:endParaRPr kumimoji="0" lang="en-US" sz="3600" b="0" i="1"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27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982E29-FC97-279B-7A53-2B14CEEC203C}"/>
              </a:ext>
            </a:extLst>
          </p:cNvPr>
          <p:cNvSpPr/>
          <p:nvPr/>
        </p:nvSpPr>
        <p:spPr>
          <a:xfrm>
            <a:off x="263769" y="547481"/>
            <a:ext cx="1538654"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a</a:t>
            </a:r>
          </a:p>
        </p:txBody>
      </p:sp>
      <p:sp>
        <p:nvSpPr>
          <p:cNvPr id="4" name="TextBox 3">
            <a:extLst>
              <a:ext uri="{FF2B5EF4-FFF2-40B4-BE49-F238E27FC236}">
                <a16:creationId xmlns:a16="http://schemas.microsoft.com/office/drawing/2014/main" id="{180E6A9F-A3F5-24C1-65AB-22A08F9E9250}"/>
              </a:ext>
            </a:extLst>
          </p:cNvPr>
          <p:cNvSpPr txBox="1"/>
          <p:nvPr/>
        </p:nvSpPr>
        <p:spPr>
          <a:xfrm>
            <a:off x="391886" y="1446420"/>
            <a:ext cx="10527648" cy="1077218"/>
          </a:xfrm>
          <a:prstGeom prst="rect">
            <a:avLst/>
          </a:prstGeom>
          <a:noFill/>
        </p:spPr>
        <p:txBody>
          <a:bodyPr wrap="square">
            <a:spAutoFit/>
          </a:bodyPr>
          <a:lstStyle/>
          <a:p>
            <a:r>
              <a:rPr lang="en-US" sz="3200" b="1" dirty="0">
                <a:solidFill>
                  <a:schemeClr val="accent5"/>
                </a:solidFill>
              </a:rPr>
              <a:t>Which of the following is </a:t>
            </a:r>
            <a:r>
              <a:rPr lang="en-US" sz="3200" b="1" dirty="0">
                <a:solidFill>
                  <a:srgbClr val="FF0000"/>
                </a:solidFill>
              </a:rPr>
              <a:t>NOT</a:t>
            </a:r>
            <a:r>
              <a:rPr lang="en-US" sz="3200" b="1" dirty="0">
                <a:solidFill>
                  <a:schemeClr val="accent5"/>
                </a:solidFill>
              </a:rPr>
              <a:t> mentioned as a problem between Donna and her daughter?</a:t>
            </a:r>
          </a:p>
        </p:txBody>
      </p:sp>
      <p:sp>
        <p:nvSpPr>
          <p:cNvPr id="6" name="TextBox 5">
            <a:extLst>
              <a:ext uri="{FF2B5EF4-FFF2-40B4-BE49-F238E27FC236}">
                <a16:creationId xmlns:a16="http://schemas.microsoft.com/office/drawing/2014/main" id="{B5EDB2BD-93DA-CDB2-9CD8-9B2EBF79630F}"/>
              </a:ext>
            </a:extLst>
          </p:cNvPr>
          <p:cNvSpPr txBox="1"/>
          <p:nvPr/>
        </p:nvSpPr>
        <p:spPr>
          <a:xfrm>
            <a:off x="2423604" y="2743199"/>
            <a:ext cx="6902388" cy="2232021"/>
          </a:xfrm>
          <a:prstGeom prst="rect">
            <a:avLst/>
          </a:prstGeom>
          <a:noFill/>
        </p:spPr>
        <p:txBody>
          <a:bodyPr wrap="square">
            <a:spAutoFit/>
          </a:bodyPr>
          <a:lstStyle/>
          <a:p>
            <a:pPr marL="342900" indent="-342900">
              <a:lnSpc>
                <a:spcPct val="150000"/>
              </a:lnSpc>
              <a:buAutoNum type="alphaLcPeriod"/>
            </a:pPr>
            <a:r>
              <a:rPr lang="en-US" sz="3200" dirty="0">
                <a:solidFill>
                  <a:schemeClr val="accent5"/>
                </a:solidFill>
              </a:rPr>
              <a:t>how her daughter spends money </a:t>
            </a:r>
          </a:p>
          <a:p>
            <a:pPr marL="342900" indent="-342900">
              <a:lnSpc>
                <a:spcPct val="150000"/>
              </a:lnSpc>
              <a:buAutoNum type="alphaLcPeriod"/>
            </a:pPr>
            <a:r>
              <a:rPr lang="en-US" sz="3200" dirty="0">
                <a:solidFill>
                  <a:schemeClr val="accent5"/>
                </a:solidFill>
              </a:rPr>
              <a:t>her daughter's musical taste </a:t>
            </a:r>
          </a:p>
          <a:p>
            <a:pPr marL="342900" indent="-342900">
              <a:lnSpc>
                <a:spcPct val="150000"/>
              </a:lnSpc>
              <a:buAutoNum type="alphaLcPeriod"/>
            </a:pPr>
            <a:r>
              <a:rPr lang="en-US" sz="3200" dirty="0">
                <a:solidFill>
                  <a:schemeClr val="accent5"/>
                </a:solidFill>
              </a:rPr>
              <a:t>her daughter's grades</a:t>
            </a:r>
          </a:p>
        </p:txBody>
      </p:sp>
      <p:sp>
        <p:nvSpPr>
          <p:cNvPr id="7" name="TextBox 6">
            <a:extLst>
              <a:ext uri="{FF2B5EF4-FFF2-40B4-BE49-F238E27FC236}">
                <a16:creationId xmlns:a16="http://schemas.microsoft.com/office/drawing/2014/main" id="{B6124C16-2189-BF9F-18D6-D78B9896BA7E}"/>
              </a:ext>
            </a:extLst>
          </p:cNvPr>
          <p:cNvSpPr txBox="1"/>
          <p:nvPr/>
        </p:nvSpPr>
        <p:spPr>
          <a:xfrm>
            <a:off x="2050742" y="547481"/>
            <a:ext cx="8584707" cy="584775"/>
          </a:xfrm>
          <a:prstGeom prst="rect">
            <a:avLst/>
          </a:prstGeom>
          <a:noFill/>
        </p:spPr>
        <p:txBody>
          <a:bodyPr wrap="square" rtlCol="0">
            <a:spAutoFit/>
          </a:bodyPr>
          <a:lstStyle/>
          <a:p>
            <a:r>
              <a:rPr lang="en-US" sz="3200" b="1" dirty="0"/>
              <a:t>Guess the answer to the following question.</a:t>
            </a:r>
          </a:p>
        </p:txBody>
      </p:sp>
    </p:spTree>
    <p:extLst>
      <p:ext uri="{BB962C8B-B14F-4D97-AF65-F5344CB8AC3E}">
        <p14:creationId xmlns:p14="http://schemas.microsoft.com/office/powerpoint/2010/main" val="14432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258675" cy="6859752"/>
          </a:xfrm>
          <a:prstGeom prst="rect">
            <a:avLst/>
          </a:prstGeom>
        </p:spPr>
      </p:pic>
      <p:sp>
        <p:nvSpPr>
          <p:cNvPr id="2" name="TextBox 1"/>
          <p:cNvSpPr txBox="1"/>
          <p:nvPr/>
        </p:nvSpPr>
        <p:spPr>
          <a:xfrm>
            <a:off x="6374423" y="3235569"/>
            <a:ext cx="5073162" cy="1384995"/>
          </a:xfrm>
          <a:prstGeom prst="rect">
            <a:avLst/>
          </a:prstGeom>
          <a:noFill/>
        </p:spPr>
        <p:txBody>
          <a:bodyPr wrap="square" rtlCol="0">
            <a:spAutoFit/>
          </a:bodyPr>
          <a:lstStyle/>
          <a:p>
            <a:pPr algn="ctr"/>
            <a:r>
              <a:rPr lang="en-US" sz="2800" dirty="0">
                <a:solidFill>
                  <a:srgbClr val="FF0000"/>
                </a:solidFill>
              </a:rPr>
              <a:t>Unit 2: Generation Gap</a:t>
            </a:r>
            <a:r>
              <a:rPr lang="en-US" sz="2800" dirty="0"/>
              <a:t> </a:t>
            </a:r>
          </a:p>
          <a:p>
            <a:pPr algn="ctr"/>
            <a:r>
              <a:rPr lang="en-US" sz="2800" dirty="0">
                <a:solidFill>
                  <a:srgbClr val="00B0F0"/>
                </a:solidFill>
              </a:rPr>
              <a:t>Lesson 2.1: Vocabulary &amp; Reading</a:t>
            </a:r>
          </a:p>
          <a:p>
            <a:pPr algn="ctr"/>
            <a:r>
              <a:rPr lang="en-US" sz="2800" dirty="0">
                <a:solidFill>
                  <a:srgbClr val="002060"/>
                </a:solidFill>
              </a:rPr>
              <a:t>Pages: 18 &amp; 19</a:t>
            </a:r>
          </a:p>
        </p:txBody>
      </p:sp>
    </p:spTree>
    <p:extLst>
      <p:ext uri="{BB962C8B-B14F-4D97-AF65-F5344CB8AC3E}">
        <p14:creationId xmlns:p14="http://schemas.microsoft.com/office/powerpoint/2010/main" val="1772680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B5F0E7-1717-460D-3DF3-69E02CC2FDAA}"/>
              </a:ext>
            </a:extLst>
          </p:cNvPr>
          <p:cNvSpPr txBox="1"/>
          <p:nvPr/>
        </p:nvSpPr>
        <p:spPr>
          <a:xfrm>
            <a:off x="79900" y="440949"/>
            <a:ext cx="3142694" cy="584775"/>
          </a:xfrm>
          <a:prstGeom prst="rect">
            <a:avLst/>
          </a:prstGeom>
          <a:noFill/>
        </p:spPr>
        <p:txBody>
          <a:bodyPr wrap="square" rtlCol="0">
            <a:spAutoFit/>
          </a:bodyPr>
          <a:lstStyle/>
          <a:p>
            <a:r>
              <a:rPr lang="en-US" sz="3200" b="1">
                <a:solidFill>
                  <a:schemeClr val="accent5"/>
                </a:solidFill>
              </a:rPr>
              <a:t>Read and check.</a:t>
            </a:r>
            <a:endParaRPr lang="en-US" sz="3200" b="1" dirty="0">
              <a:solidFill>
                <a:schemeClr val="accent5"/>
              </a:solidFill>
            </a:endParaRPr>
          </a:p>
        </p:txBody>
      </p:sp>
      <p:pic>
        <p:nvPicPr>
          <p:cNvPr id="4" name="Picture 3">
            <a:extLst>
              <a:ext uri="{FF2B5EF4-FFF2-40B4-BE49-F238E27FC236}">
                <a16:creationId xmlns:a16="http://schemas.microsoft.com/office/drawing/2014/main" id="{8A7AEAE4-6BA1-A106-C6FE-AF5A26D19EB4}"/>
              </a:ext>
            </a:extLst>
          </p:cNvPr>
          <p:cNvPicPr>
            <a:picLocks noChangeAspect="1"/>
          </p:cNvPicPr>
          <p:nvPr/>
        </p:nvPicPr>
        <p:blipFill>
          <a:blip r:embed="rId2"/>
          <a:stretch>
            <a:fillRect/>
          </a:stretch>
        </p:blipFill>
        <p:spPr>
          <a:xfrm>
            <a:off x="1242875" y="1025724"/>
            <a:ext cx="9880372" cy="5391327"/>
          </a:xfrm>
          <a:prstGeom prst="rect">
            <a:avLst/>
          </a:prstGeom>
        </p:spPr>
      </p:pic>
      <p:cxnSp>
        <p:nvCxnSpPr>
          <p:cNvPr id="6" name="Straight Connector 5">
            <a:extLst>
              <a:ext uri="{FF2B5EF4-FFF2-40B4-BE49-F238E27FC236}">
                <a16:creationId xmlns:a16="http://schemas.microsoft.com/office/drawing/2014/main" id="{32D48B1B-5FF6-C4A1-DEE2-F5469660E785}"/>
              </a:ext>
            </a:extLst>
          </p:cNvPr>
          <p:cNvCxnSpPr/>
          <p:nvPr/>
        </p:nvCxnSpPr>
        <p:spPr>
          <a:xfrm>
            <a:off x="3941685" y="4465468"/>
            <a:ext cx="461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A47B43C-C9DD-7EB5-ADB3-81701832E759}"/>
              </a:ext>
            </a:extLst>
          </p:cNvPr>
          <p:cNvCxnSpPr>
            <a:cxnSpLocks/>
          </p:cNvCxnSpPr>
          <p:nvPr/>
        </p:nvCxnSpPr>
        <p:spPr>
          <a:xfrm>
            <a:off x="1651247" y="4733278"/>
            <a:ext cx="25212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3BA5F3-C862-48AC-1ABA-686FFD62FBBB}"/>
              </a:ext>
            </a:extLst>
          </p:cNvPr>
          <p:cNvCxnSpPr>
            <a:cxnSpLocks/>
          </p:cNvCxnSpPr>
          <p:nvPr/>
        </p:nvCxnSpPr>
        <p:spPr>
          <a:xfrm>
            <a:off x="1581704" y="4999608"/>
            <a:ext cx="29192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68202F-1F84-202B-7C6D-DE973FF82D47}"/>
              </a:ext>
            </a:extLst>
          </p:cNvPr>
          <p:cNvCxnSpPr/>
          <p:nvPr/>
        </p:nvCxnSpPr>
        <p:spPr>
          <a:xfrm>
            <a:off x="6704120" y="3588059"/>
            <a:ext cx="461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2D56EBF-7313-8D76-E36F-1E80FDA3A726}"/>
              </a:ext>
            </a:extLst>
          </p:cNvPr>
          <p:cNvCxnSpPr>
            <a:cxnSpLocks/>
          </p:cNvCxnSpPr>
          <p:nvPr/>
        </p:nvCxnSpPr>
        <p:spPr>
          <a:xfrm>
            <a:off x="4782844" y="3836632"/>
            <a:ext cx="26263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EC11F52-0EB6-FE28-14B3-780178853285}"/>
              </a:ext>
            </a:extLst>
          </p:cNvPr>
          <p:cNvCxnSpPr>
            <a:cxnSpLocks/>
          </p:cNvCxnSpPr>
          <p:nvPr/>
        </p:nvCxnSpPr>
        <p:spPr>
          <a:xfrm>
            <a:off x="4782844" y="4111841"/>
            <a:ext cx="26263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C8047D0-24DC-BACC-C399-309CFC5981F1}"/>
              </a:ext>
            </a:extLst>
          </p:cNvPr>
          <p:cNvCxnSpPr/>
          <p:nvPr/>
        </p:nvCxnSpPr>
        <p:spPr>
          <a:xfrm>
            <a:off x="4782844" y="4360416"/>
            <a:ext cx="461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D1F66A1-DC19-075B-DE96-EF68DD1B4DD9}"/>
              </a:ext>
            </a:extLst>
          </p:cNvPr>
          <p:cNvSpPr txBox="1"/>
          <p:nvPr/>
        </p:nvSpPr>
        <p:spPr>
          <a:xfrm>
            <a:off x="3222594" y="266617"/>
            <a:ext cx="6174418" cy="754694"/>
          </a:xfrm>
          <a:prstGeom prst="rect">
            <a:avLst/>
          </a:prstGeom>
          <a:noFill/>
        </p:spPr>
        <p:txBody>
          <a:bodyPr wrap="square">
            <a:spAutoFit/>
          </a:bodyPr>
          <a:lstStyle/>
          <a:p>
            <a:pPr marR="0" lvl="0" algn="l" defTabSz="914400" rtl="0" eaLnBrk="1" fontAlgn="auto" latinLnBrk="0" hangingPunct="1">
              <a:lnSpc>
                <a:spcPct val="150000"/>
              </a:lnSpc>
              <a:spcBef>
                <a:spcPts val="0"/>
              </a:spcBef>
              <a:spcAft>
                <a:spcPts val="0"/>
              </a:spcAft>
              <a:buClrTx/>
              <a:buSzTx/>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c. her daughter's grades</a:t>
            </a:r>
          </a:p>
        </p:txBody>
      </p:sp>
    </p:spTree>
    <p:extLst>
      <p:ext uri="{BB962C8B-B14F-4D97-AF65-F5344CB8AC3E}">
        <p14:creationId xmlns:p14="http://schemas.microsoft.com/office/powerpoint/2010/main" val="49433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16" presetClass="entr" presetSubtype="21"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1000" fill="hold"/>
                                        <p:tgtEl>
                                          <p:spTgt spid="18"/>
                                        </p:tgtEl>
                                        <p:attrNameLst>
                                          <p:attrName>ppt_w</p:attrName>
                                        </p:attrNameLst>
                                      </p:cBhvr>
                                      <p:tavLst>
                                        <p:tav tm="0">
                                          <p:val>
                                            <p:fltVal val="0"/>
                                          </p:val>
                                        </p:tav>
                                        <p:tav tm="100000">
                                          <p:val>
                                            <p:strVal val="#ppt_w"/>
                                          </p:val>
                                        </p:tav>
                                      </p:tavLst>
                                    </p:anim>
                                    <p:anim calcmode="lin" valueType="num">
                                      <p:cBhvr>
                                        <p:cTn id="33" dur="1000" fill="hold"/>
                                        <p:tgtEl>
                                          <p:spTgt spid="18"/>
                                        </p:tgtEl>
                                        <p:attrNameLst>
                                          <p:attrName>ppt_h</p:attrName>
                                        </p:attrNameLst>
                                      </p:cBhvr>
                                      <p:tavLst>
                                        <p:tav tm="0">
                                          <p:val>
                                            <p:fltVal val="0"/>
                                          </p:val>
                                        </p:tav>
                                        <p:tav tm="100000">
                                          <p:val>
                                            <p:strVal val="#ppt_h"/>
                                          </p:val>
                                        </p:tav>
                                      </p:tavLst>
                                    </p:anim>
                                    <p:anim calcmode="lin" valueType="num">
                                      <p:cBhvr>
                                        <p:cTn id="34" dur="1000" fill="hold"/>
                                        <p:tgtEl>
                                          <p:spTgt spid="18"/>
                                        </p:tgtEl>
                                        <p:attrNameLst>
                                          <p:attrName>style.rotation</p:attrName>
                                        </p:attrNameLst>
                                      </p:cBhvr>
                                      <p:tavLst>
                                        <p:tav tm="0">
                                          <p:val>
                                            <p:fltVal val="90"/>
                                          </p:val>
                                        </p:tav>
                                        <p:tav tm="100000">
                                          <p:val>
                                            <p:fltVal val="0"/>
                                          </p:val>
                                        </p:tav>
                                      </p:tavLst>
                                    </p:anim>
                                    <p:animEffect transition="in" filter="fade">
                                      <p:cBhvr>
                                        <p:cTn id="3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BA32EA-48DA-AE00-EA82-168AAF4B837F}"/>
              </a:ext>
            </a:extLst>
          </p:cNvPr>
          <p:cNvSpPr txBox="1"/>
          <p:nvPr/>
        </p:nvSpPr>
        <p:spPr>
          <a:xfrm>
            <a:off x="1895383" y="614324"/>
            <a:ext cx="8615778" cy="584775"/>
          </a:xfrm>
          <a:prstGeom prst="rect">
            <a:avLst/>
          </a:prstGeom>
          <a:noFill/>
        </p:spPr>
        <p:txBody>
          <a:bodyPr wrap="square">
            <a:spAutoFit/>
          </a:bodyPr>
          <a:lstStyle/>
          <a:p>
            <a:r>
              <a:rPr lang="en-US" sz="3200" b="1" dirty="0">
                <a:solidFill>
                  <a:srgbClr val="0070C0"/>
                </a:solidFill>
              </a:rPr>
              <a:t>Read and underline the key words.</a:t>
            </a:r>
          </a:p>
        </p:txBody>
      </p:sp>
      <p:sp>
        <p:nvSpPr>
          <p:cNvPr id="4" name="Rectangle 3">
            <a:extLst>
              <a:ext uri="{FF2B5EF4-FFF2-40B4-BE49-F238E27FC236}">
                <a16:creationId xmlns:a16="http://schemas.microsoft.com/office/drawing/2014/main" id="{67590228-48E4-E972-62EA-E5079FDF285E}"/>
              </a:ext>
            </a:extLst>
          </p:cNvPr>
          <p:cNvSpPr/>
          <p:nvPr/>
        </p:nvSpPr>
        <p:spPr>
          <a:xfrm>
            <a:off x="263769" y="547481"/>
            <a:ext cx="1538654"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b</a:t>
            </a:r>
          </a:p>
        </p:txBody>
      </p:sp>
      <p:sp>
        <p:nvSpPr>
          <p:cNvPr id="6" name="TextBox 5">
            <a:extLst>
              <a:ext uri="{FF2B5EF4-FFF2-40B4-BE49-F238E27FC236}">
                <a16:creationId xmlns:a16="http://schemas.microsoft.com/office/drawing/2014/main" id="{1095B1FE-BADB-BE7F-A1CE-1AF5A45F024E}"/>
              </a:ext>
            </a:extLst>
          </p:cNvPr>
          <p:cNvSpPr txBox="1"/>
          <p:nvPr/>
        </p:nvSpPr>
        <p:spPr>
          <a:xfrm>
            <a:off x="328474" y="1455938"/>
            <a:ext cx="11718524" cy="3709349"/>
          </a:xfrm>
          <a:prstGeom prst="rect">
            <a:avLst/>
          </a:prstGeom>
          <a:noFill/>
        </p:spPr>
        <p:txBody>
          <a:bodyPr wrap="square">
            <a:spAutoFit/>
          </a:bodyPr>
          <a:lstStyle/>
          <a:p>
            <a:pPr>
              <a:lnSpc>
                <a:spcPct val="150000"/>
              </a:lnSpc>
            </a:pPr>
            <a:r>
              <a:rPr lang="en-US" sz="3200" dirty="0">
                <a:solidFill>
                  <a:srgbClr val="0070C0"/>
                </a:solidFill>
              </a:rPr>
              <a:t>1. Donna thinks her daughter spent too much money on clothes.</a:t>
            </a:r>
          </a:p>
          <a:p>
            <a:pPr>
              <a:lnSpc>
                <a:spcPct val="150000"/>
              </a:lnSpc>
            </a:pPr>
            <a:r>
              <a:rPr lang="en-US" sz="3200" dirty="0">
                <a:solidFill>
                  <a:srgbClr val="0070C0"/>
                </a:solidFill>
              </a:rPr>
              <a:t>2. Donna's daughter likes to listen to classical music. </a:t>
            </a:r>
          </a:p>
          <a:p>
            <a:pPr>
              <a:lnSpc>
                <a:spcPct val="150000"/>
              </a:lnSpc>
            </a:pPr>
            <a:r>
              <a:rPr lang="en-US" sz="3200" dirty="0">
                <a:solidFill>
                  <a:srgbClr val="0070C0"/>
                </a:solidFill>
              </a:rPr>
              <a:t>3. Donna often argues with her daughter about her friends. </a:t>
            </a:r>
          </a:p>
          <a:p>
            <a:pPr>
              <a:lnSpc>
                <a:spcPct val="150000"/>
              </a:lnSpc>
            </a:pPr>
            <a:r>
              <a:rPr lang="en-US" sz="3200" dirty="0">
                <a:solidFill>
                  <a:srgbClr val="0070C0"/>
                </a:solidFill>
              </a:rPr>
              <a:t>4. Donna didn't give her daughter permission to go home late. </a:t>
            </a:r>
          </a:p>
          <a:p>
            <a:pPr>
              <a:lnSpc>
                <a:spcPct val="150000"/>
              </a:lnSpc>
            </a:pPr>
            <a:r>
              <a:rPr lang="en-US" sz="3200" dirty="0">
                <a:solidFill>
                  <a:srgbClr val="0070C0"/>
                </a:solidFill>
              </a:rPr>
              <a:t>5. Donna regrets reading her daughter's diary. </a:t>
            </a:r>
          </a:p>
        </p:txBody>
      </p:sp>
      <p:cxnSp>
        <p:nvCxnSpPr>
          <p:cNvPr id="8" name="Straight Connector 7">
            <a:extLst>
              <a:ext uri="{FF2B5EF4-FFF2-40B4-BE49-F238E27FC236}">
                <a16:creationId xmlns:a16="http://schemas.microsoft.com/office/drawing/2014/main" id="{01F03BDD-D7F5-9403-D3D3-0C19A6A064BC}"/>
              </a:ext>
            </a:extLst>
          </p:cNvPr>
          <p:cNvCxnSpPr/>
          <p:nvPr/>
        </p:nvCxnSpPr>
        <p:spPr>
          <a:xfrm>
            <a:off x="3799643" y="2148396"/>
            <a:ext cx="12517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6769066-4266-ED70-83DB-817FAFBAA425}"/>
              </a:ext>
            </a:extLst>
          </p:cNvPr>
          <p:cNvCxnSpPr>
            <a:cxnSpLocks/>
          </p:cNvCxnSpPr>
          <p:nvPr/>
        </p:nvCxnSpPr>
        <p:spPr>
          <a:xfrm>
            <a:off x="5390225" y="2140998"/>
            <a:ext cx="55381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D89A081-26A7-AC90-62B2-60C841F2A32E}"/>
              </a:ext>
            </a:extLst>
          </p:cNvPr>
          <p:cNvCxnSpPr/>
          <p:nvPr/>
        </p:nvCxnSpPr>
        <p:spPr>
          <a:xfrm>
            <a:off x="2318552" y="2868966"/>
            <a:ext cx="12517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6BF27B-DBD6-ACC6-5587-D43D1C4F8B5A}"/>
              </a:ext>
            </a:extLst>
          </p:cNvPr>
          <p:cNvCxnSpPr>
            <a:cxnSpLocks/>
          </p:cNvCxnSpPr>
          <p:nvPr/>
        </p:nvCxnSpPr>
        <p:spPr>
          <a:xfrm>
            <a:off x="3799643" y="2868966"/>
            <a:ext cx="8167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2A6D924-6526-6051-290B-49B742635979}"/>
              </a:ext>
            </a:extLst>
          </p:cNvPr>
          <p:cNvCxnSpPr>
            <a:cxnSpLocks/>
          </p:cNvCxnSpPr>
          <p:nvPr/>
        </p:nvCxnSpPr>
        <p:spPr>
          <a:xfrm>
            <a:off x="6535445" y="2868966"/>
            <a:ext cx="24097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9072B1F-D68A-5ACA-9288-A011ACF879C9}"/>
              </a:ext>
            </a:extLst>
          </p:cNvPr>
          <p:cNvCxnSpPr>
            <a:cxnSpLocks/>
          </p:cNvCxnSpPr>
          <p:nvPr/>
        </p:nvCxnSpPr>
        <p:spPr>
          <a:xfrm>
            <a:off x="3019887" y="3614691"/>
            <a:ext cx="9928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96FD12C-5059-378F-0149-92AD6543A79A}"/>
              </a:ext>
            </a:extLst>
          </p:cNvPr>
          <p:cNvCxnSpPr>
            <a:cxnSpLocks/>
          </p:cNvCxnSpPr>
          <p:nvPr/>
        </p:nvCxnSpPr>
        <p:spPr>
          <a:xfrm>
            <a:off x="7227903" y="3614691"/>
            <a:ext cx="29103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CB79AC-667C-BA8A-3D58-A2B5E0687B83}"/>
              </a:ext>
            </a:extLst>
          </p:cNvPr>
          <p:cNvCxnSpPr>
            <a:cxnSpLocks/>
          </p:cNvCxnSpPr>
          <p:nvPr/>
        </p:nvCxnSpPr>
        <p:spPr>
          <a:xfrm flipV="1">
            <a:off x="2009313" y="4343400"/>
            <a:ext cx="1790330" cy="81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60D30DA-3E88-E082-5062-4563C34023B1}"/>
              </a:ext>
            </a:extLst>
          </p:cNvPr>
          <p:cNvCxnSpPr>
            <a:cxnSpLocks/>
          </p:cNvCxnSpPr>
          <p:nvPr/>
        </p:nvCxnSpPr>
        <p:spPr>
          <a:xfrm>
            <a:off x="6096000" y="4335262"/>
            <a:ext cx="4415161" cy="1627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A4F1135-A70D-B749-9B0B-CF55FF5D3BEC}"/>
              </a:ext>
            </a:extLst>
          </p:cNvPr>
          <p:cNvCxnSpPr>
            <a:cxnSpLocks/>
          </p:cNvCxnSpPr>
          <p:nvPr/>
        </p:nvCxnSpPr>
        <p:spPr>
          <a:xfrm>
            <a:off x="835980" y="5061751"/>
            <a:ext cx="105940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4CEF57C-F4A8-2345-1B82-E67D9535B3F3}"/>
              </a:ext>
            </a:extLst>
          </p:cNvPr>
          <p:cNvCxnSpPr>
            <a:cxnSpLocks/>
          </p:cNvCxnSpPr>
          <p:nvPr/>
        </p:nvCxnSpPr>
        <p:spPr>
          <a:xfrm>
            <a:off x="2009313" y="5054353"/>
            <a:ext cx="112450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086577E-9E6D-BCB1-FA65-008FB5E07B77}"/>
              </a:ext>
            </a:extLst>
          </p:cNvPr>
          <p:cNvCxnSpPr>
            <a:cxnSpLocks/>
          </p:cNvCxnSpPr>
          <p:nvPr/>
        </p:nvCxnSpPr>
        <p:spPr>
          <a:xfrm>
            <a:off x="3295095" y="5054353"/>
            <a:ext cx="44817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92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par>
                                <p:cTn id="43" presetID="16" presetClass="entr" presetSubtype="21"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16" presetClass="entr" presetSubtype="21"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4433C8-0A19-C767-5C3F-D06AA4C40FD5}"/>
              </a:ext>
            </a:extLst>
          </p:cNvPr>
          <p:cNvSpPr txBox="1"/>
          <p:nvPr/>
        </p:nvSpPr>
        <p:spPr>
          <a:xfrm>
            <a:off x="1895383" y="614324"/>
            <a:ext cx="8615778" cy="584775"/>
          </a:xfrm>
          <a:prstGeom prst="rect">
            <a:avLst/>
          </a:prstGeom>
          <a:noFill/>
        </p:spPr>
        <p:txBody>
          <a:bodyPr wrap="square">
            <a:spAutoFit/>
          </a:bodyPr>
          <a:lstStyle/>
          <a:p>
            <a:r>
              <a:rPr lang="en-US" sz="3200" b="1" dirty="0">
                <a:solidFill>
                  <a:srgbClr val="0070C0"/>
                </a:solidFill>
              </a:rPr>
              <a:t>Read and write True, False, or Doesn't say.</a:t>
            </a:r>
          </a:p>
        </p:txBody>
      </p:sp>
      <p:sp>
        <p:nvSpPr>
          <p:cNvPr id="4" name="TextBox 3">
            <a:extLst>
              <a:ext uri="{FF2B5EF4-FFF2-40B4-BE49-F238E27FC236}">
                <a16:creationId xmlns:a16="http://schemas.microsoft.com/office/drawing/2014/main" id="{A5A9E295-147D-CA76-7033-AFEE3FB12863}"/>
              </a:ext>
            </a:extLst>
          </p:cNvPr>
          <p:cNvSpPr txBox="1"/>
          <p:nvPr/>
        </p:nvSpPr>
        <p:spPr>
          <a:xfrm>
            <a:off x="523042" y="1039342"/>
            <a:ext cx="11145915" cy="75469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1. Donna thinks her daughter spent too much money on clothes.</a:t>
            </a:r>
          </a:p>
        </p:txBody>
      </p:sp>
      <p:sp>
        <p:nvSpPr>
          <p:cNvPr id="6" name="TextBox 5">
            <a:extLst>
              <a:ext uri="{FF2B5EF4-FFF2-40B4-BE49-F238E27FC236}">
                <a16:creationId xmlns:a16="http://schemas.microsoft.com/office/drawing/2014/main" id="{B97BFFB8-1D5B-5487-4A7A-C6D809C739F2}"/>
              </a:ext>
            </a:extLst>
          </p:cNvPr>
          <p:cNvSpPr txBox="1"/>
          <p:nvPr/>
        </p:nvSpPr>
        <p:spPr>
          <a:xfrm>
            <a:off x="630314" y="1902829"/>
            <a:ext cx="11145915" cy="4448013"/>
          </a:xfrm>
          <a:prstGeom prst="rect">
            <a:avLst/>
          </a:prstGeom>
          <a:solidFill>
            <a:schemeClr val="accent6">
              <a:lumMod val="20000"/>
              <a:lumOff val="80000"/>
            </a:schemeClr>
          </a:solidFill>
        </p:spPr>
        <p:txBody>
          <a:bodyPr wrap="square">
            <a:spAutoFit/>
          </a:bodyPr>
          <a:lstStyle/>
          <a:p>
            <a:pPr>
              <a:lnSpc>
                <a:spcPct val="150000"/>
              </a:lnSpc>
            </a:pPr>
            <a:r>
              <a:rPr lang="en-US" sz="3200" dirty="0"/>
              <a:t>She pays more attention to her appearance now, and her clothes are  just … Well, I can't understand the younger generation's fashion. She has bought so many new clothes, but I think she should've saved her money. So I talked to her about it, and we argued. I decided to stop giving her money for a month, and now she's really angry. </a:t>
            </a:r>
          </a:p>
        </p:txBody>
      </p:sp>
      <p:sp>
        <p:nvSpPr>
          <p:cNvPr id="7" name="TextBox 6">
            <a:extLst>
              <a:ext uri="{FF2B5EF4-FFF2-40B4-BE49-F238E27FC236}">
                <a16:creationId xmlns:a16="http://schemas.microsoft.com/office/drawing/2014/main" id="{5A150145-897A-C71E-20AA-F9577886411E}"/>
              </a:ext>
            </a:extLst>
          </p:cNvPr>
          <p:cNvSpPr txBox="1"/>
          <p:nvPr/>
        </p:nvSpPr>
        <p:spPr>
          <a:xfrm>
            <a:off x="11377474" y="1199099"/>
            <a:ext cx="506028" cy="584775"/>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dirty="0">
                <a:solidFill>
                  <a:srgbClr val="FF0000"/>
                </a:solidFill>
              </a:rPr>
              <a:t>T</a:t>
            </a:r>
          </a:p>
        </p:txBody>
      </p:sp>
      <p:cxnSp>
        <p:nvCxnSpPr>
          <p:cNvPr id="9" name="Straight Connector 8">
            <a:extLst>
              <a:ext uri="{FF2B5EF4-FFF2-40B4-BE49-F238E27FC236}">
                <a16:creationId xmlns:a16="http://schemas.microsoft.com/office/drawing/2014/main" id="{9B3A8330-A6FE-A5F7-ABE6-8BF1BC1A83BD}"/>
              </a:ext>
            </a:extLst>
          </p:cNvPr>
          <p:cNvCxnSpPr/>
          <p:nvPr/>
        </p:nvCxnSpPr>
        <p:spPr>
          <a:xfrm>
            <a:off x="3284738" y="394168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DA99901-73D4-CC11-44B0-EF94C07903F7}"/>
              </a:ext>
            </a:extLst>
          </p:cNvPr>
          <p:cNvCxnSpPr/>
          <p:nvPr/>
        </p:nvCxnSpPr>
        <p:spPr>
          <a:xfrm>
            <a:off x="2157274" y="4020302"/>
            <a:ext cx="85491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49F584C-AC23-561D-42C2-1EFF078CBC8E}"/>
              </a:ext>
            </a:extLst>
          </p:cNvPr>
          <p:cNvCxnSpPr>
            <a:cxnSpLocks/>
          </p:cNvCxnSpPr>
          <p:nvPr/>
        </p:nvCxnSpPr>
        <p:spPr>
          <a:xfrm>
            <a:off x="782715" y="4794139"/>
            <a:ext cx="44373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31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582D6F-5C10-7B99-86B9-DEDEA85F8859}"/>
              </a:ext>
            </a:extLst>
          </p:cNvPr>
          <p:cNvSpPr txBox="1"/>
          <p:nvPr/>
        </p:nvSpPr>
        <p:spPr>
          <a:xfrm>
            <a:off x="545976" y="318641"/>
            <a:ext cx="9556811" cy="75469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70C0"/>
                </a:solidFill>
                <a:effectLst/>
                <a:uLnTx/>
                <a:uFillTx/>
                <a:latin typeface="Calibri" panose="020F0502020204030204"/>
                <a:ea typeface="+mn-ea"/>
                <a:cs typeface="+mn-cs"/>
              </a:rPr>
              <a:t>2. Donna's daughter likes to listen to classical music. </a:t>
            </a:r>
          </a:p>
        </p:txBody>
      </p:sp>
      <p:sp>
        <p:nvSpPr>
          <p:cNvPr id="7" name="TextBox 6">
            <a:extLst>
              <a:ext uri="{FF2B5EF4-FFF2-40B4-BE49-F238E27FC236}">
                <a16:creationId xmlns:a16="http://schemas.microsoft.com/office/drawing/2014/main" id="{58D34DDE-66AE-6FE4-0ACA-66A7108CD96B}"/>
              </a:ext>
            </a:extLst>
          </p:cNvPr>
          <p:cNvSpPr txBox="1"/>
          <p:nvPr/>
        </p:nvSpPr>
        <p:spPr>
          <a:xfrm>
            <a:off x="545976" y="1322774"/>
            <a:ext cx="11066016" cy="4549835"/>
          </a:xfrm>
          <a:prstGeom prst="rect">
            <a:avLst/>
          </a:prstGeom>
          <a:solidFill>
            <a:schemeClr val="accent6">
              <a:lumMod val="20000"/>
              <a:lumOff val="80000"/>
            </a:schemeClr>
          </a:solidFill>
        </p:spPr>
        <p:txBody>
          <a:bodyPr wrap="square">
            <a:spAutoFit/>
          </a:bodyPr>
          <a:lstStyle/>
          <a:p>
            <a:pPr>
              <a:lnSpc>
                <a:spcPct val="150000"/>
              </a:lnSpc>
            </a:pPr>
            <a:r>
              <a:rPr lang="en-US" sz="2800" dirty="0"/>
              <a:t>She also spends a lot of time in her room. I wouldn't mind if she was studying, but I don't think she is. She plays music loudly, and her music is just … not good at all. When I suggested she should play classical music to help her focus better, she refused. She said it's boring. Last Friday, I was so tired and she wouldn't turn off her music, so I shouted at her. I was wrong to shout, but she shouldn't have ignored me. I feel like she doesn't respect my opinions anymore.</a:t>
            </a:r>
          </a:p>
        </p:txBody>
      </p:sp>
      <p:sp>
        <p:nvSpPr>
          <p:cNvPr id="8" name="TextBox 7">
            <a:extLst>
              <a:ext uri="{FF2B5EF4-FFF2-40B4-BE49-F238E27FC236}">
                <a16:creationId xmlns:a16="http://schemas.microsoft.com/office/drawing/2014/main" id="{BCCEF67B-1682-525E-EB9E-5DB2E92A926A}"/>
              </a:ext>
            </a:extLst>
          </p:cNvPr>
          <p:cNvSpPr txBox="1"/>
          <p:nvPr/>
        </p:nvSpPr>
        <p:spPr>
          <a:xfrm>
            <a:off x="9454718" y="488560"/>
            <a:ext cx="506028" cy="584775"/>
          </a:xfrm>
          <a:prstGeom prst="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200" b="1" dirty="0">
                <a:solidFill>
                  <a:srgbClr val="FF0000"/>
                </a:solidFill>
              </a:rPr>
              <a:t>F</a:t>
            </a:r>
          </a:p>
        </p:txBody>
      </p:sp>
      <p:cxnSp>
        <p:nvCxnSpPr>
          <p:cNvPr id="9" name="Straight Connector 8">
            <a:extLst>
              <a:ext uri="{FF2B5EF4-FFF2-40B4-BE49-F238E27FC236}">
                <a16:creationId xmlns:a16="http://schemas.microsoft.com/office/drawing/2014/main" id="{6167A712-1F8C-C2BB-0EDA-EFB24D244706}"/>
              </a:ext>
            </a:extLst>
          </p:cNvPr>
          <p:cNvCxnSpPr>
            <a:cxnSpLocks/>
          </p:cNvCxnSpPr>
          <p:nvPr/>
        </p:nvCxnSpPr>
        <p:spPr>
          <a:xfrm>
            <a:off x="3897298" y="3221312"/>
            <a:ext cx="73862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B4462E9-93DF-37EC-4242-492CC240C909}"/>
              </a:ext>
            </a:extLst>
          </p:cNvPr>
          <p:cNvCxnSpPr>
            <a:cxnSpLocks/>
          </p:cNvCxnSpPr>
          <p:nvPr/>
        </p:nvCxnSpPr>
        <p:spPr>
          <a:xfrm>
            <a:off x="674703" y="3860504"/>
            <a:ext cx="48116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820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74BAF9-7605-01E9-0DE9-12601173444B}"/>
              </a:ext>
            </a:extLst>
          </p:cNvPr>
          <p:cNvSpPr txBox="1"/>
          <p:nvPr/>
        </p:nvSpPr>
        <p:spPr>
          <a:xfrm>
            <a:off x="363244" y="2420034"/>
            <a:ext cx="11465511" cy="3903504"/>
          </a:xfrm>
          <a:prstGeom prst="rect">
            <a:avLst/>
          </a:prstGeom>
          <a:solidFill>
            <a:schemeClr val="accent6">
              <a:lumMod val="20000"/>
              <a:lumOff val="80000"/>
            </a:schemeClr>
          </a:solidFill>
        </p:spPr>
        <p:txBody>
          <a:bodyPr wrap="square">
            <a:spAutoFit/>
          </a:bodyPr>
          <a:lstStyle/>
          <a:p>
            <a:pPr>
              <a:lnSpc>
                <a:spcPct val="150000"/>
              </a:lnSpc>
            </a:pPr>
            <a:r>
              <a:rPr lang="en-US" sz="2800" dirty="0"/>
              <a:t>The biggest problem between us, however, is her request to have "privacy." She never talks to me about her school or friends, and she wants to change her curfew to 10 p.m. I'm worried that she might meet someone who is a bad influence. Yesterday, when I was cleaning her room, I found her diary. I started to read it and then put it down. I know I shouldn't have done it, but I just wanted to know what's going on with her.</a:t>
            </a:r>
          </a:p>
        </p:txBody>
      </p:sp>
      <p:sp>
        <p:nvSpPr>
          <p:cNvPr id="4" name="TextBox 3">
            <a:extLst>
              <a:ext uri="{FF2B5EF4-FFF2-40B4-BE49-F238E27FC236}">
                <a16:creationId xmlns:a16="http://schemas.microsoft.com/office/drawing/2014/main" id="{8F112EA1-3FFE-79EE-FCD7-C6A66062DB36}"/>
              </a:ext>
            </a:extLst>
          </p:cNvPr>
          <p:cNvSpPr txBox="1"/>
          <p:nvPr/>
        </p:nvSpPr>
        <p:spPr>
          <a:xfrm>
            <a:off x="363244" y="386029"/>
            <a:ext cx="11465511" cy="196451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3. Donna often argues with her daughter about her friends.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4. Donna didn't give her daughter permission to go home late.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5. Donna regrets reading her daughter's diary. </a:t>
            </a:r>
          </a:p>
        </p:txBody>
      </p:sp>
      <p:sp>
        <p:nvSpPr>
          <p:cNvPr id="5" name="TextBox 4">
            <a:extLst>
              <a:ext uri="{FF2B5EF4-FFF2-40B4-BE49-F238E27FC236}">
                <a16:creationId xmlns:a16="http://schemas.microsoft.com/office/drawing/2014/main" id="{70D4CBA8-FDC0-921B-BA90-596E1031822A}"/>
              </a:ext>
            </a:extLst>
          </p:cNvPr>
          <p:cNvSpPr txBox="1"/>
          <p:nvPr/>
        </p:nvSpPr>
        <p:spPr>
          <a:xfrm>
            <a:off x="9170632" y="386029"/>
            <a:ext cx="736848" cy="584775"/>
          </a:xfrm>
          <a:prstGeom prst="rect">
            <a:avLst/>
          </a:prstGeom>
          <a:solidFill>
            <a:schemeClr val="accent4">
              <a:lumMod val="20000"/>
              <a:lumOff val="80000"/>
            </a:schemeClr>
          </a:solidFill>
        </p:spPr>
        <p:txBody>
          <a:bodyPr wrap="square" rtlCol="0">
            <a:spAutoFit/>
          </a:bodyPr>
          <a:lstStyle/>
          <a:p>
            <a:r>
              <a:rPr lang="en-US" sz="3200" b="1" dirty="0">
                <a:solidFill>
                  <a:srgbClr val="FF0000"/>
                </a:solidFill>
              </a:rPr>
              <a:t>DS</a:t>
            </a:r>
          </a:p>
        </p:txBody>
      </p:sp>
      <p:sp>
        <p:nvSpPr>
          <p:cNvPr id="6" name="TextBox 5">
            <a:extLst>
              <a:ext uri="{FF2B5EF4-FFF2-40B4-BE49-F238E27FC236}">
                <a16:creationId xmlns:a16="http://schemas.microsoft.com/office/drawing/2014/main" id="{54938E98-AA14-2011-9DEE-E56ACBEDA4A4}"/>
              </a:ext>
            </a:extLst>
          </p:cNvPr>
          <p:cNvSpPr txBox="1"/>
          <p:nvPr/>
        </p:nvSpPr>
        <p:spPr>
          <a:xfrm>
            <a:off x="9490229" y="1075897"/>
            <a:ext cx="711862" cy="584775"/>
          </a:xfrm>
          <a:prstGeom prst="rect">
            <a:avLst/>
          </a:prstGeom>
          <a:solidFill>
            <a:schemeClr val="accent4">
              <a:lumMod val="20000"/>
              <a:lumOff val="80000"/>
            </a:schemeClr>
          </a:solidFill>
        </p:spPr>
        <p:txBody>
          <a:bodyPr wrap="square" rtlCol="0">
            <a:spAutoFit/>
          </a:bodyPr>
          <a:lstStyle/>
          <a:p>
            <a:r>
              <a:rPr lang="en-US" sz="3200" b="1" dirty="0">
                <a:solidFill>
                  <a:srgbClr val="FF0000"/>
                </a:solidFill>
              </a:rPr>
              <a:t>DS</a:t>
            </a:r>
          </a:p>
        </p:txBody>
      </p:sp>
      <p:sp>
        <p:nvSpPr>
          <p:cNvPr id="7" name="TextBox 6">
            <a:extLst>
              <a:ext uri="{FF2B5EF4-FFF2-40B4-BE49-F238E27FC236}">
                <a16:creationId xmlns:a16="http://schemas.microsoft.com/office/drawing/2014/main" id="{64882B8D-30F9-4C02-998E-143B28C4CD1A}"/>
              </a:ext>
            </a:extLst>
          </p:cNvPr>
          <p:cNvSpPr txBox="1"/>
          <p:nvPr/>
        </p:nvSpPr>
        <p:spPr>
          <a:xfrm>
            <a:off x="7244178" y="1800512"/>
            <a:ext cx="506028" cy="584775"/>
          </a:xfrm>
          <a:prstGeom prst="rect">
            <a:avLst/>
          </a:prstGeom>
          <a:solidFill>
            <a:schemeClr val="accent4">
              <a:lumMod val="20000"/>
              <a:lumOff val="80000"/>
            </a:schemeClr>
          </a:solidFill>
        </p:spPr>
        <p:txBody>
          <a:bodyPr wrap="square" rtlCol="0">
            <a:spAutoFit/>
          </a:bodyPr>
          <a:lstStyle/>
          <a:p>
            <a:r>
              <a:rPr lang="en-US" sz="3200" b="1" dirty="0">
                <a:solidFill>
                  <a:srgbClr val="FF0000"/>
                </a:solidFill>
              </a:rPr>
              <a:t>T</a:t>
            </a:r>
          </a:p>
        </p:txBody>
      </p:sp>
      <p:cxnSp>
        <p:nvCxnSpPr>
          <p:cNvPr id="8" name="Straight Connector 7">
            <a:extLst>
              <a:ext uri="{FF2B5EF4-FFF2-40B4-BE49-F238E27FC236}">
                <a16:creationId xmlns:a16="http://schemas.microsoft.com/office/drawing/2014/main" id="{A8E3A409-8E70-F55A-FA1D-FBDAECD05DAB}"/>
              </a:ext>
            </a:extLst>
          </p:cNvPr>
          <p:cNvCxnSpPr>
            <a:cxnSpLocks/>
          </p:cNvCxnSpPr>
          <p:nvPr/>
        </p:nvCxnSpPr>
        <p:spPr>
          <a:xfrm>
            <a:off x="506028" y="3682951"/>
            <a:ext cx="705774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4556E8-CA7C-7E76-1C97-2E0BA594C6A3}"/>
              </a:ext>
            </a:extLst>
          </p:cNvPr>
          <p:cNvCxnSpPr>
            <a:cxnSpLocks/>
          </p:cNvCxnSpPr>
          <p:nvPr/>
        </p:nvCxnSpPr>
        <p:spPr>
          <a:xfrm>
            <a:off x="7750206" y="3681669"/>
            <a:ext cx="3559945" cy="12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7E1567-CD0B-DA99-69B4-69C2E09073F2}"/>
              </a:ext>
            </a:extLst>
          </p:cNvPr>
          <p:cNvCxnSpPr>
            <a:cxnSpLocks/>
          </p:cNvCxnSpPr>
          <p:nvPr/>
        </p:nvCxnSpPr>
        <p:spPr>
          <a:xfrm>
            <a:off x="506028" y="4348776"/>
            <a:ext cx="30095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294051-2829-66F2-A5B2-A17B66B98A2D}"/>
              </a:ext>
            </a:extLst>
          </p:cNvPr>
          <p:cNvCxnSpPr>
            <a:cxnSpLocks/>
          </p:cNvCxnSpPr>
          <p:nvPr/>
        </p:nvCxnSpPr>
        <p:spPr>
          <a:xfrm>
            <a:off x="3586579" y="4961335"/>
            <a:ext cx="78567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159D640-40F8-EE16-896C-F3330F335975}"/>
              </a:ext>
            </a:extLst>
          </p:cNvPr>
          <p:cNvCxnSpPr>
            <a:cxnSpLocks/>
          </p:cNvCxnSpPr>
          <p:nvPr/>
        </p:nvCxnSpPr>
        <p:spPr>
          <a:xfrm>
            <a:off x="506028" y="5600527"/>
            <a:ext cx="88599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00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par>
                                <p:cTn id="33" presetID="2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964B24-F128-0C6C-D9E4-110AB4B64BD9}"/>
              </a:ext>
            </a:extLst>
          </p:cNvPr>
          <p:cNvSpPr txBox="1"/>
          <p:nvPr/>
        </p:nvSpPr>
        <p:spPr>
          <a:xfrm>
            <a:off x="263769" y="1177055"/>
            <a:ext cx="1396355" cy="1569660"/>
          </a:xfrm>
          <a:prstGeom prst="rect">
            <a:avLst/>
          </a:prstGeom>
          <a:noFill/>
        </p:spPr>
        <p:txBody>
          <a:bodyPr wrap="square">
            <a:spAutoFit/>
          </a:bodyPr>
          <a:lstStyle/>
          <a:p>
            <a:r>
              <a:rPr lang="en-US" dirty="0"/>
              <a:t> </a:t>
            </a:r>
            <a:r>
              <a:rPr lang="en-US" sz="3200" b="1" dirty="0">
                <a:solidFill>
                  <a:schemeClr val="accent5"/>
                </a:solidFill>
              </a:rPr>
              <a:t>Listen and read.</a:t>
            </a:r>
          </a:p>
        </p:txBody>
      </p:sp>
      <p:sp>
        <p:nvSpPr>
          <p:cNvPr id="4" name="Rectangle 3">
            <a:extLst>
              <a:ext uri="{FF2B5EF4-FFF2-40B4-BE49-F238E27FC236}">
                <a16:creationId xmlns:a16="http://schemas.microsoft.com/office/drawing/2014/main" id="{6FB08C6F-C363-7A2F-0D62-BBD78C5ED0B7}"/>
              </a:ext>
            </a:extLst>
          </p:cNvPr>
          <p:cNvSpPr/>
          <p:nvPr/>
        </p:nvSpPr>
        <p:spPr>
          <a:xfrm>
            <a:off x="192619" y="518935"/>
            <a:ext cx="1538654"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c</a:t>
            </a:r>
          </a:p>
        </p:txBody>
      </p:sp>
      <p:pic>
        <p:nvPicPr>
          <p:cNvPr id="6" name="Picture 5">
            <a:extLst>
              <a:ext uri="{FF2B5EF4-FFF2-40B4-BE49-F238E27FC236}">
                <a16:creationId xmlns:a16="http://schemas.microsoft.com/office/drawing/2014/main" id="{2D43D70B-2449-1E6E-7CB5-9AED5733D764}"/>
              </a:ext>
            </a:extLst>
          </p:cNvPr>
          <p:cNvPicPr>
            <a:picLocks noChangeAspect="1"/>
          </p:cNvPicPr>
          <p:nvPr/>
        </p:nvPicPr>
        <p:blipFill>
          <a:blip r:embed="rId4"/>
          <a:stretch>
            <a:fillRect/>
          </a:stretch>
        </p:blipFill>
        <p:spPr>
          <a:xfrm>
            <a:off x="1802423" y="582447"/>
            <a:ext cx="10311451" cy="5693105"/>
          </a:xfrm>
          <a:prstGeom prst="rect">
            <a:avLst/>
          </a:prstGeom>
        </p:spPr>
      </p:pic>
      <p:pic>
        <p:nvPicPr>
          <p:cNvPr id="7" name="CD1 TRACK 22">
            <a:hlinkClick r:id="" action="ppaction://media"/>
            <a:extLst>
              <a:ext uri="{FF2B5EF4-FFF2-40B4-BE49-F238E27FC236}">
                <a16:creationId xmlns:a16="http://schemas.microsoft.com/office/drawing/2014/main" id="{79EB1B64-5492-2824-71E8-529A75E265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2346" y="2893404"/>
            <a:ext cx="609600" cy="609600"/>
          </a:xfrm>
          <a:prstGeom prst="rect">
            <a:avLst/>
          </a:prstGeom>
        </p:spPr>
      </p:pic>
    </p:spTree>
    <p:extLst>
      <p:ext uri="{BB962C8B-B14F-4D97-AF65-F5344CB8AC3E}">
        <p14:creationId xmlns:p14="http://schemas.microsoft.com/office/powerpoint/2010/main" val="331122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8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DC9B79-5A85-C604-A94D-3ECC623A11ED}"/>
              </a:ext>
            </a:extLst>
          </p:cNvPr>
          <p:cNvSpPr txBox="1"/>
          <p:nvPr/>
        </p:nvSpPr>
        <p:spPr>
          <a:xfrm>
            <a:off x="2024109" y="626656"/>
            <a:ext cx="9357063" cy="584775"/>
          </a:xfrm>
          <a:prstGeom prst="rect">
            <a:avLst/>
          </a:prstGeom>
          <a:noFill/>
        </p:spPr>
        <p:txBody>
          <a:bodyPr wrap="square">
            <a:spAutoFit/>
          </a:bodyPr>
          <a:lstStyle/>
          <a:p>
            <a:r>
              <a:rPr lang="en-US" sz="3200" b="1" dirty="0"/>
              <a:t> </a:t>
            </a:r>
            <a:r>
              <a:rPr lang="en-US" sz="3200" b="1" dirty="0">
                <a:solidFill>
                  <a:schemeClr val="accent5"/>
                </a:solidFill>
              </a:rPr>
              <a:t>In pairs: What do you think Donna should do? Why?</a:t>
            </a:r>
          </a:p>
        </p:txBody>
      </p:sp>
      <p:sp>
        <p:nvSpPr>
          <p:cNvPr id="4" name="Rectangle 3">
            <a:extLst>
              <a:ext uri="{FF2B5EF4-FFF2-40B4-BE49-F238E27FC236}">
                <a16:creationId xmlns:a16="http://schemas.microsoft.com/office/drawing/2014/main" id="{BE3FBA4B-DEFC-7734-F670-B08BE4402152}"/>
              </a:ext>
            </a:extLst>
          </p:cNvPr>
          <p:cNvSpPr/>
          <p:nvPr/>
        </p:nvSpPr>
        <p:spPr>
          <a:xfrm>
            <a:off x="192619" y="518935"/>
            <a:ext cx="1538654" cy="58477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Task d</a:t>
            </a:r>
          </a:p>
        </p:txBody>
      </p:sp>
      <p:sp>
        <p:nvSpPr>
          <p:cNvPr id="5" name="Speech Bubble: Oval 4">
            <a:extLst>
              <a:ext uri="{FF2B5EF4-FFF2-40B4-BE49-F238E27FC236}">
                <a16:creationId xmlns:a16="http://schemas.microsoft.com/office/drawing/2014/main" id="{8F22BDD8-E98C-F073-92F8-04AB26C4EE89}"/>
              </a:ext>
            </a:extLst>
          </p:cNvPr>
          <p:cNvSpPr/>
          <p:nvPr/>
        </p:nvSpPr>
        <p:spPr>
          <a:xfrm>
            <a:off x="3101350" y="1414467"/>
            <a:ext cx="8842160" cy="3524435"/>
          </a:xfrm>
          <a:prstGeom prst="wedgeEllipseCallout">
            <a:avLst>
              <a:gd name="adj1" fmla="val -45209"/>
              <a:gd name="adj2" fmla="val 59906"/>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a:solidFill>
                  <a:sysClr val="windowText" lastClr="000000"/>
                </a:solidFill>
              </a:rPr>
              <a:t>I think Donna should spend more time with her daughter and talk with her like a friend so that she can know her hobbies as well as problems and give useful advice.</a:t>
            </a:r>
          </a:p>
        </p:txBody>
      </p:sp>
      <p:pic>
        <p:nvPicPr>
          <p:cNvPr id="3074" name="Picture 2" descr="Thinking - Free user ic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92" y="4097013"/>
            <a:ext cx="2473585" cy="2473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10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7687"/>
            <a:ext cx="8790639" cy="6102625"/>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189153-61E1-6C7B-948C-AAA11491900B}"/>
              </a:ext>
            </a:extLst>
          </p:cNvPr>
          <p:cNvSpPr/>
          <p:nvPr/>
        </p:nvSpPr>
        <p:spPr>
          <a:xfrm>
            <a:off x="846981" y="645000"/>
            <a:ext cx="10560825"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Write four sentences about problems you usually have with your parents, using the new words in the lesson</a:t>
            </a:r>
          </a:p>
        </p:txBody>
      </p:sp>
      <p:sp>
        <p:nvSpPr>
          <p:cNvPr id="3" name="TextBox 2">
            <a:extLst>
              <a:ext uri="{FF2B5EF4-FFF2-40B4-BE49-F238E27FC236}">
                <a16:creationId xmlns:a16="http://schemas.microsoft.com/office/drawing/2014/main" id="{3BBB592B-4A58-71C7-9673-2B9329EE0422}"/>
              </a:ext>
            </a:extLst>
          </p:cNvPr>
          <p:cNvSpPr txBox="1"/>
          <p:nvPr/>
        </p:nvSpPr>
        <p:spPr>
          <a:xfrm>
            <a:off x="846981" y="2320496"/>
            <a:ext cx="10738378" cy="2554545"/>
          </a:xfrm>
          <a:prstGeom prst="rect">
            <a:avLst/>
          </a:prstGeom>
          <a:noFill/>
        </p:spPr>
        <p:txBody>
          <a:bodyPr wrap="square" rtlCol="0">
            <a:spAutoFit/>
          </a:bodyPr>
          <a:lstStyle/>
          <a:p>
            <a:r>
              <a:rPr lang="en-US" sz="3200" u="sng" dirty="0">
                <a:solidFill>
                  <a:srgbClr val="0070C0"/>
                </a:solidFill>
              </a:rPr>
              <a:t>For example</a:t>
            </a:r>
            <a:r>
              <a:rPr lang="en-US" sz="3200" dirty="0">
                <a:solidFill>
                  <a:srgbClr val="0070C0"/>
                </a:solidFill>
              </a:rPr>
              <a:t>:</a:t>
            </a:r>
          </a:p>
          <a:p>
            <a:r>
              <a:rPr lang="en-US" sz="3200" dirty="0">
                <a:solidFill>
                  <a:srgbClr val="0070C0"/>
                </a:solidFill>
              </a:rPr>
              <a:t>My parents usually complain about my behaviors. I rarely ask for permission when I want to go out</a:t>
            </a:r>
            <a:r>
              <a:rPr lang="en-US" sz="3200" dirty="0" smtClean="0">
                <a:solidFill>
                  <a:srgbClr val="0070C0"/>
                </a:solidFill>
              </a:rPr>
              <a:t>. I </a:t>
            </a:r>
            <a:r>
              <a:rPr lang="en-US" sz="3200" dirty="0">
                <a:solidFill>
                  <a:srgbClr val="0070C0"/>
                </a:solidFill>
              </a:rPr>
              <a:t>feel uncomfortable when my parents don’t respect my privacy. They always go into my room without knocking the door.</a:t>
            </a:r>
          </a:p>
        </p:txBody>
      </p:sp>
    </p:spTree>
    <p:extLst>
      <p:ext uri="{BB962C8B-B14F-4D97-AF65-F5344CB8AC3E}">
        <p14:creationId xmlns:p14="http://schemas.microsoft.com/office/powerpoint/2010/main" val="212637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89036"/>
            <a:ext cx="8978189" cy="6121492"/>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467811" y="1535065"/>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467811" y="2449407"/>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13" name="Rounded Rectangle 12"/>
          <p:cNvSpPr/>
          <p:nvPr/>
        </p:nvSpPr>
        <p:spPr>
          <a:xfrm>
            <a:off x="4467811" y="4380359"/>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467811" y="5345835"/>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467811" y="3414883"/>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467811" y="620723"/>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706370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651199" y="1011864"/>
            <a:ext cx="4345781"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endParaRPr lang="en-US" sz="3600" i="1" dirty="0">
              <a:solidFill>
                <a:srgbClr val="FF0000"/>
              </a:solidFill>
            </a:endParaRPr>
          </a:p>
          <a:p>
            <a:r>
              <a:rPr lang="en-US" sz="3600" i="1" dirty="0">
                <a:solidFill>
                  <a:srgbClr val="0070C0"/>
                </a:solidFill>
              </a:rPr>
              <a:t>Influence</a:t>
            </a:r>
          </a:p>
          <a:p>
            <a:r>
              <a:rPr lang="en-US" sz="3600" i="1" dirty="0">
                <a:solidFill>
                  <a:srgbClr val="0070C0"/>
                </a:solidFill>
              </a:rPr>
              <a:t>Behavior</a:t>
            </a:r>
          </a:p>
          <a:p>
            <a:r>
              <a:rPr lang="en-US" sz="3600" i="1" dirty="0">
                <a:solidFill>
                  <a:srgbClr val="0070C0"/>
                </a:solidFill>
              </a:rPr>
              <a:t>Respect</a:t>
            </a:r>
          </a:p>
          <a:p>
            <a:r>
              <a:rPr lang="en-US" sz="3600" i="1" dirty="0">
                <a:solidFill>
                  <a:srgbClr val="0070C0"/>
                </a:solidFill>
              </a:rPr>
              <a:t>Ignore</a:t>
            </a:r>
          </a:p>
          <a:p>
            <a:r>
              <a:rPr lang="en-US" sz="3600" i="1" dirty="0">
                <a:solidFill>
                  <a:srgbClr val="0070C0"/>
                </a:solidFill>
              </a:rPr>
              <a:t>Curfew</a:t>
            </a:r>
          </a:p>
          <a:p>
            <a:r>
              <a:rPr lang="en-US" sz="3600" i="1" dirty="0">
                <a:solidFill>
                  <a:srgbClr val="0070C0"/>
                </a:solidFill>
              </a:rPr>
              <a:t>Permission </a:t>
            </a:r>
          </a:p>
          <a:p>
            <a:r>
              <a:rPr lang="en-US" sz="3600" i="1" dirty="0">
                <a:solidFill>
                  <a:srgbClr val="0070C0"/>
                </a:solidFill>
              </a:rPr>
              <a:t>Privacy </a:t>
            </a:r>
          </a:p>
        </p:txBody>
      </p:sp>
      <p:pic>
        <p:nvPicPr>
          <p:cNvPr id="4098" name="Picture 2" descr="Learning icons for free download | Freep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970" y="1865358"/>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48268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2585356" y="1760592"/>
            <a:ext cx="9715501"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Reading: </a:t>
            </a:r>
          </a:p>
          <a:p>
            <a:r>
              <a:rPr lang="en-US" sz="3600" i="1" dirty="0">
                <a:solidFill>
                  <a:srgbClr val="0070C0"/>
                </a:solidFill>
              </a:rPr>
              <a:t>-    Understanding instructions</a:t>
            </a:r>
          </a:p>
          <a:p>
            <a:pPr marL="571500" indent="-571500">
              <a:buFontTx/>
              <a:buChar char="-"/>
            </a:pPr>
            <a:r>
              <a:rPr lang="en-US" sz="3600" i="1" dirty="0">
                <a:solidFill>
                  <a:srgbClr val="0070C0"/>
                </a:solidFill>
              </a:rPr>
              <a:t>Skimming and scanning for general and specific information</a:t>
            </a:r>
          </a:p>
          <a:p>
            <a:r>
              <a:rPr lang="en-US" sz="3600" i="1" dirty="0">
                <a:solidFill>
                  <a:srgbClr val="0070C0"/>
                </a:solidFill>
              </a:rPr>
              <a:t>Speaking:</a:t>
            </a:r>
          </a:p>
          <a:p>
            <a:r>
              <a:rPr lang="en-US" sz="3600" i="1" dirty="0">
                <a:solidFill>
                  <a:srgbClr val="0070C0"/>
                </a:solidFill>
              </a:rPr>
              <a:t>-    Talking about generation gap</a:t>
            </a:r>
          </a:p>
        </p:txBody>
      </p:sp>
      <p:pic>
        <p:nvPicPr>
          <p:cNvPr id="6" name="Picture 2" descr="Learning icons for free download | Freepi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5" y="2087427"/>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539496" y="1646758"/>
            <a:ext cx="11500105"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t>Learn by hearts vocabularies and make sentences using them. </a:t>
            </a:r>
          </a:p>
          <a:p>
            <a:pPr marL="571500" indent="-571500">
              <a:buFontTx/>
              <a:buChar char="-"/>
            </a:pPr>
            <a:r>
              <a:rPr lang="en-US" sz="3600" i="1" dirty="0"/>
              <a:t>Do the exercises on page 10 WB.</a:t>
            </a:r>
          </a:p>
          <a:p>
            <a:pPr marL="571500" indent="-571500">
              <a:buFontTx/>
              <a:buChar char="-"/>
            </a:pPr>
            <a:r>
              <a:rPr lang="en-US" sz="3600" i="1" dirty="0"/>
              <a:t>Prepare the next lesson (pages 19 &amp; 20 SB)</a:t>
            </a:r>
          </a:p>
          <a:p>
            <a:pPr marL="571500" indent="-571500">
              <a:buFontTx/>
              <a:buChar char="-"/>
            </a:pPr>
            <a:r>
              <a:rPr lang="en-US" sz="3600" i="1" dirty="0"/>
              <a:t>Play the consolidation games on </a:t>
            </a:r>
            <a:r>
              <a:rPr lang="en-US" sz="3600" i="1" dirty="0">
                <a:hlinkClick r:id="rId2"/>
              </a:rPr>
              <a:t>www.eduhome.com.vn</a:t>
            </a:r>
            <a:r>
              <a:rPr lang="en-US" sz="3600" i="1" dirty="0"/>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2965450" y="5734326"/>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8576"/>
            <a:ext cx="9315117" cy="6209444"/>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sp>
        <p:nvSpPr>
          <p:cNvPr id="3" name="Rectangle 2"/>
          <p:cNvSpPr/>
          <p:nvPr/>
        </p:nvSpPr>
        <p:spPr>
          <a:xfrm>
            <a:off x="333052" y="4126312"/>
            <a:ext cx="11615694" cy="1754326"/>
          </a:xfrm>
          <a:prstGeom prst="rect">
            <a:avLst/>
          </a:prstGeom>
        </p:spPr>
        <p:txBody>
          <a:bodyPr wrap="square">
            <a:spAutoFit/>
          </a:bodyPr>
          <a:lstStyle/>
          <a:p>
            <a:r>
              <a:rPr lang="en-US" sz="3600" b="1" i="1" dirty="0">
                <a:solidFill>
                  <a:srgbClr val="C00000"/>
                </a:solidFill>
              </a:rPr>
              <a:t>1. What's the problem in the picture?</a:t>
            </a:r>
          </a:p>
          <a:p>
            <a:r>
              <a:rPr lang="en-US" sz="3600" b="1" i="1" dirty="0">
                <a:solidFill>
                  <a:srgbClr val="C00000"/>
                </a:solidFill>
              </a:rPr>
              <a:t>2. What are some other reasons for arguments between parents and teenagers?</a:t>
            </a:r>
          </a:p>
        </p:txBody>
      </p:sp>
      <p:sp>
        <p:nvSpPr>
          <p:cNvPr id="7" name="TextBox 6">
            <a:extLst>
              <a:ext uri="{FF2B5EF4-FFF2-40B4-BE49-F238E27FC236}">
                <a16:creationId xmlns:a16="http://schemas.microsoft.com/office/drawing/2014/main" id="{85B8494A-04FD-C6C6-D65C-0689BC851CDB}"/>
              </a:ext>
            </a:extLst>
          </p:cNvPr>
          <p:cNvSpPr txBox="1"/>
          <p:nvPr/>
        </p:nvSpPr>
        <p:spPr>
          <a:xfrm>
            <a:off x="263770" y="2215661"/>
            <a:ext cx="481668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70C0"/>
                </a:solidFill>
                <a:effectLst/>
                <a:uLnTx/>
                <a:uFillTx/>
                <a:latin typeface="Calibri" panose="020F0502020204030204"/>
                <a:ea typeface="+mn-ea"/>
                <a:cs typeface="+mn-cs"/>
              </a:rPr>
              <a:t>Look at the picture and answer the questions: </a:t>
            </a:r>
          </a:p>
        </p:txBody>
      </p:sp>
      <p:pic>
        <p:nvPicPr>
          <p:cNvPr id="6" name="Picture 5">
            <a:extLst>
              <a:ext uri="{FF2B5EF4-FFF2-40B4-BE49-F238E27FC236}">
                <a16:creationId xmlns:a16="http://schemas.microsoft.com/office/drawing/2014/main" id="{F405D9CB-48AA-98E7-5A88-AFC82B4BCB14}"/>
              </a:ext>
            </a:extLst>
          </p:cNvPr>
          <p:cNvPicPr>
            <a:picLocks noChangeAspect="1"/>
          </p:cNvPicPr>
          <p:nvPr/>
        </p:nvPicPr>
        <p:blipFill>
          <a:blip r:embed="rId2"/>
          <a:stretch>
            <a:fillRect/>
          </a:stretch>
        </p:blipFill>
        <p:spPr>
          <a:xfrm>
            <a:off x="5161083" y="816896"/>
            <a:ext cx="6899031" cy="3049786"/>
          </a:xfrm>
          <a:prstGeom prst="rect">
            <a:avLst/>
          </a:prstGeom>
        </p:spPr>
      </p:pic>
    </p:spTree>
    <p:extLst>
      <p:ext uri="{BB962C8B-B14F-4D97-AF65-F5344CB8AC3E}">
        <p14:creationId xmlns:p14="http://schemas.microsoft.com/office/powerpoint/2010/main" val="3331114446"/>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3052" y="816896"/>
            <a:ext cx="4157870"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0000"/>
                </a:solidFill>
                <a:effectLst/>
                <a:uLnTx/>
                <a:uFillTx/>
                <a:latin typeface="Calibri" panose="020F0502020204030204"/>
                <a:ea typeface="Times New Roman" panose="02020603050405020304" pitchFamily="18" charset="0"/>
                <a:cs typeface="+mn-cs"/>
              </a:rPr>
              <a:t>Suggested answer:</a:t>
            </a:r>
            <a:endParaRPr kumimoji="0" lang="en-US" sz="4000" b="1" i="0" u="none" strike="noStrike" kern="1200" cap="none" spc="0" normalizeH="0" baseline="0" noProof="0" dirty="0">
              <a:ln>
                <a:noFill/>
              </a:ln>
              <a:solidFill>
                <a:srgbClr val="FF0000"/>
              </a:solidFill>
              <a:effectLst/>
              <a:uLnTx/>
              <a:uFillTx/>
              <a:latin typeface="Calibri" panose="020F0502020204030204"/>
              <a:cs typeface="+mn-cs"/>
            </a:endParaRPr>
          </a:p>
        </p:txBody>
      </p:sp>
      <p:sp>
        <p:nvSpPr>
          <p:cNvPr id="3" name="Rectangle 2"/>
          <p:cNvSpPr/>
          <p:nvPr/>
        </p:nvSpPr>
        <p:spPr>
          <a:xfrm>
            <a:off x="333052" y="4126312"/>
            <a:ext cx="11615694" cy="2246769"/>
          </a:xfrm>
          <a:prstGeom prst="rect">
            <a:avLst/>
          </a:prstGeom>
        </p:spPr>
        <p:txBody>
          <a:bodyPr wrap="square">
            <a:spAutoFit/>
          </a:bodyPr>
          <a:lstStyle/>
          <a:p>
            <a:pPr marL="742950" lvl="0" indent="-742950">
              <a:buAutoNum type="arabicPeriod"/>
            </a:pPr>
            <a:r>
              <a:rPr lang="en-US" sz="2800" b="1" i="1" dirty="0" smtClean="0"/>
              <a:t>In </a:t>
            </a:r>
            <a:r>
              <a:rPr lang="en-US" sz="2800" b="1" i="1" dirty="0"/>
              <a:t>the picture, the boy is playing games too much and the mother is not happy with this. </a:t>
            </a:r>
            <a:endParaRPr lang="en-US" sz="2800" b="1" i="1" dirty="0" smtClean="0"/>
          </a:p>
          <a:p>
            <a:pPr marL="742950" lvl="0" indent="-742950">
              <a:buAutoNum type="arabicPeriod"/>
            </a:pPr>
            <a:r>
              <a:rPr lang="en-US" sz="2800" b="1" i="1" dirty="0"/>
              <a:t>teenagers don’t study hard at school, don’t help parents with housework, watch TV too much, spend too much time on their mobile phones, do don’t their homework. </a:t>
            </a:r>
            <a:endParaRPr kumimoji="0" lang="en-US" sz="2800" b="1" i="1" u="none" strike="noStrike" kern="1200" cap="none" spc="0" normalizeH="0" baseline="0" noProof="0" dirty="0">
              <a:ln>
                <a:noFill/>
              </a:ln>
              <a:effectLst/>
              <a:uLnTx/>
              <a:uFillTx/>
              <a:latin typeface="Calibri" panose="020F0502020204030204"/>
            </a:endParaRPr>
          </a:p>
        </p:txBody>
      </p:sp>
      <p:pic>
        <p:nvPicPr>
          <p:cNvPr id="6" name="Picture 5">
            <a:extLst>
              <a:ext uri="{FF2B5EF4-FFF2-40B4-BE49-F238E27FC236}">
                <a16:creationId xmlns:a16="http://schemas.microsoft.com/office/drawing/2014/main" id="{F405D9CB-48AA-98E7-5A88-AFC82B4BCB14}"/>
              </a:ext>
            </a:extLst>
          </p:cNvPr>
          <p:cNvPicPr>
            <a:picLocks noChangeAspect="1"/>
          </p:cNvPicPr>
          <p:nvPr/>
        </p:nvPicPr>
        <p:blipFill>
          <a:blip r:embed="rId2"/>
          <a:stretch>
            <a:fillRect/>
          </a:stretch>
        </p:blipFill>
        <p:spPr>
          <a:xfrm>
            <a:off x="5161083" y="816896"/>
            <a:ext cx="6899031" cy="3049786"/>
          </a:xfrm>
          <a:prstGeom prst="rect">
            <a:avLst/>
          </a:prstGeom>
        </p:spPr>
      </p:pic>
    </p:spTree>
    <p:extLst>
      <p:ext uri="{BB962C8B-B14F-4D97-AF65-F5344CB8AC3E}">
        <p14:creationId xmlns:p14="http://schemas.microsoft.com/office/powerpoint/2010/main" val="1220391716"/>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0292" y="533180"/>
            <a:ext cx="8946502" cy="5964335"/>
          </a:xfrm>
          <a:prstGeom prst="rect">
            <a:avLst/>
          </a:prstGeom>
        </p:spPr>
      </p:pic>
      <p:sp>
        <p:nvSpPr>
          <p:cNvPr id="3" name="TextBox 2"/>
          <p:cNvSpPr txBox="1"/>
          <p:nvPr/>
        </p:nvSpPr>
        <p:spPr>
          <a:xfrm>
            <a:off x="3909167" y="4114805"/>
            <a:ext cx="3750905" cy="830997"/>
          </a:xfrm>
          <a:prstGeom prst="rect">
            <a:avLst/>
          </a:prstGeom>
          <a:noFill/>
        </p:spPr>
        <p:txBody>
          <a:bodyPr wrap="square" rtlCol="0">
            <a:spAutoFit/>
          </a:bodyPr>
          <a:lstStyle/>
          <a:p>
            <a:r>
              <a:rPr lang="en-US" sz="4800" dirty="0">
                <a:solidFill>
                  <a:schemeClr val="bg1"/>
                </a:solidFill>
              </a:rPr>
              <a:t>Vocabulary </a:t>
            </a:r>
            <a:endParaRPr lang="en-US" sz="2000" dirty="0">
              <a:solidFill>
                <a:schemeClr val="bg1"/>
              </a:solidFill>
            </a:endParaRPr>
          </a:p>
        </p:txBody>
      </p:sp>
    </p:spTree>
    <p:extLst>
      <p:ext uri="{BB962C8B-B14F-4D97-AF65-F5344CB8AC3E}">
        <p14:creationId xmlns:p14="http://schemas.microsoft.com/office/powerpoint/2010/main" val="35739607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E2CB9C-52B3-EE3C-13A7-B63DB04C1FF6}"/>
              </a:ext>
            </a:extLst>
          </p:cNvPr>
          <p:cNvSpPr/>
          <p:nvPr/>
        </p:nvSpPr>
        <p:spPr>
          <a:xfrm>
            <a:off x="451817" y="1323949"/>
            <a:ext cx="2434357" cy="4549835"/>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lvl="0">
              <a:lnSpc>
                <a:spcPct val="150000"/>
              </a:lnSpc>
            </a:pPr>
            <a:r>
              <a:rPr lang="en-US" sz="2800" i="1" dirty="0">
                <a:solidFill>
                  <a:srgbClr val="0070C0"/>
                </a:solidFill>
              </a:rPr>
              <a:t>1. Influence</a:t>
            </a:r>
          </a:p>
          <a:p>
            <a:pPr lvl="0">
              <a:lnSpc>
                <a:spcPct val="150000"/>
              </a:lnSpc>
            </a:pPr>
            <a:r>
              <a:rPr lang="en-US" sz="2800" i="1" dirty="0">
                <a:solidFill>
                  <a:srgbClr val="0070C0"/>
                </a:solidFill>
              </a:rPr>
              <a:t>2. Behavior</a:t>
            </a:r>
          </a:p>
          <a:p>
            <a:pPr lvl="0">
              <a:lnSpc>
                <a:spcPct val="150000"/>
              </a:lnSpc>
            </a:pPr>
            <a:r>
              <a:rPr lang="en-US" sz="2800" i="1" dirty="0">
                <a:solidFill>
                  <a:srgbClr val="0070C0"/>
                </a:solidFill>
              </a:rPr>
              <a:t>3. Respect</a:t>
            </a:r>
          </a:p>
          <a:p>
            <a:pPr lvl="0">
              <a:lnSpc>
                <a:spcPct val="150000"/>
              </a:lnSpc>
            </a:pPr>
            <a:r>
              <a:rPr lang="en-US" sz="2800" i="1" dirty="0">
                <a:solidFill>
                  <a:srgbClr val="0070C0"/>
                </a:solidFill>
              </a:rPr>
              <a:t>4. Ignore</a:t>
            </a:r>
          </a:p>
          <a:p>
            <a:pPr lvl="0">
              <a:lnSpc>
                <a:spcPct val="150000"/>
              </a:lnSpc>
            </a:pPr>
            <a:r>
              <a:rPr lang="en-US" sz="2800" i="1" dirty="0">
                <a:solidFill>
                  <a:srgbClr val="0070C0"/>
                </a:solidFill>
              </a:rPr>
              <a:t>5. Curfew</a:t>
            </a:r>
          </a:p>
          <a:p>
            <a:pPr lvl="0">
              <a:lnSpc>
                <a:spcPct val="150000"/>
              </a:lnSpc>
            </a:pPr>
            <a:r>
              <a:rPr lang="en-US" sz="2800" i="1" dirty="0">
                <a:solidFill>
                  <a:srgbClr val="0070C0"/>
                </a:solidFill>
              </a:rPr>
              <a:t>6. Permission </a:t>
            </a:r>
          </a:p>
          <a:p>
            <a:pPr lvl="0">
              <a:lnSpc>
                <a:spcPct val="150000"/>
              </a:lnSpc>
            </a:pPr>
            <a:r>
              <a:rPr lang="en-US" sz="2800" i="1" dirty="0">
                <a:solidFill>
                  <a:srgbClr val="0070C0"/>
                </a:solidFill>
              </a:rPr>
              <a:t>7. Privacy</a:t>
            </a:r>
          </a:p>
        </p:txBody>
      </p:sp>
      <p:sp>
        <p:nvSpPr>
          <p:cNvPr id="3" name="Rectangle 2">
            <a:extLst>
              <a:ext uri="{FF2B5EF4-FFF2-40B4-BE49-F238E27FC236}">
                <a16:creationId xmlns:a16="http://schemas.microsoft.com/office/drawing/2014/main" id="{2AAD67D2-8CAB-DECC-A29A-0F76F52CDF9A}"/>
              </a:ext>
            </a:extLst>
          </p:cNvPr>
          <p:cNvSpPr/>
          <p:nvPr/>
        </p:nvSpPr>
        <p:spPr>
          <a:xfrm>
            <a:off x="454545" y="503853"/>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Match the words with the correct definitions. </a:t>
            </a:r>
          </a:p>
        </p:txBody>
      </p:sp>
      <p:sp>
        <p:nvSpPr>
          <p:cNvPr id="4" name="Rectangle 3">
            <a:extLst>
              <a:ext uri="{FF2B5EF4-FFF2-40B4-BE49-F238E27FC236}">
                <a16:creationId xmlns:a16="http://schemas.microsoft.com/office/drawing/2014/main" id="{8FFEBEA4-90F0-0710-A69A-516A67B17395}"/>
              </a:ext>
            </a:extLst>
          </p:cNvPr>
          <p:cNvSpPr/>
          <p:nvPr/>
        </p:nvSpPr>
        <p:spPr>
          <a:xfrm>
            <a:off x="4106007" y="1359444"/>
            <a:ext cx="7983415" cy="4832092"/>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lvl="0"/>
            <a:r>
              <a:rPr lang="en-US" sz="2800" i="1" dirty="0">
                <a:solidFill>
                  <a:srgbClr val="0070C0"/>
                </a:solidFill>
              </a:rPr>
              <a:t>a. how someone acts</a:t>
            </a:r>
          </a:p>
          <a:p>
            <a:pPr lvl="0"/>
            <a:r>
              <a:rPr lang="en-US" sz="2800" i="1" dirty="0">
                <a:solidFill>
                  <a:srgbClr val="0070C0"/>
                </a:solidFill>
              </a:rPr>
              <a:t>b. pay no attention to something</a:t>
            </a:r>
          </a:p>
          <a:p>
            <a:pPr lvl="0"/>
            <a:r>
              <a:rPr lang="en-US" sz="2800" i="1" dirty="0">
                <a:solidFill>
                  <a:srgbClr val="0070C0"/>
                </a:solidFill>
              </a:rPr>
              <a:t>c. the effect that somebody or something has on the way someone thinks or acts</a:t>
            </a:r>
          </a:p>
          <a:p>
            <a:pPr lvl="0"/>
            <a:r>
              <a:rPr lang="en-US" sz="2800" i="1" dirty="0">
                <a:solidFill>
                  <a:srgbClr val="0070C0"/>
                </a:solidFill>
              </a:rPr>
              <a:t>d. the state of being alone and not watched by other people</a:t>
            </a:r>
          </a:p>
          <a:p>
            <a:pPr lvl="0"/>
            <a:r>
              <a:rPr lang="en-US" sz="2800" i="1" dirty="0">
                <a:solidFill>
                  <a:srgbClr val="0070C0"/>
                </a:solidFill>
              </a:rPr>
              <a:t>e. act in a way that shows you are aware of someone's rights, wishes, etc.</a:t>
            </a:r>
          </a:p>
          <a:p>
            <a:pPr lvl="0"/>
            <a:r>
              <a:rPr lang="en-US" sz="2800" i="1" dirty="0">
                <a:solidFill>
                  <a:srgbClr val="0070C0"/>
                </a:solidFill>
              </a:rPr>
              <a:t>f. a time when children must be home in the evening</a:t>
            </a:r>
          </a:p>
          <a:p>
            <a:pPr lvl="0"/>
            <a:r>
              <a:rPr lang="en-US" sz="2800" i="1" dirty="0">
                <a:solidFill>
                  <a:srgbClr val="0070C0"/>
                </a:solidFill>
              </a:rPr>
              <a:t>g. the right to do something that is given to you by someone else</a:t>
            </a:r>
          </a:p>
        </p:txBody>
      </p:sp>
      <p:cxnSp>
        <p:nvCxnSpPr>
          <p:cNvPr id="6" name="Straight Connector 5">
            <a:extLst>
              <a:ext uri="{FF2B5EF4-FFF2-40B4-BE49-F238E27FC236}">
                <a16:creationId xmlns:a16="http://schemas.microsoft.com/office/drawing/2014/main" id="{AE907268-6C10-99EE-C2F7-F58934046A60}"/>
              </a:ext>
            </a:extLst>
          </p:cNvPr>
          <p:cNvCxnSpPr>
            <a:cxnSpLocks/>
          </p:cNvCxnSpPr>
          <p:nvPr/>
        </p:nvCxnSpPr>
        <p:spPr>
          <a:xfrm>
            <a:off x="2268415" y="1842823"/>
            <a:ext cx="1837592" cy="63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029C070-F85E-8888-5AF3-5F6E94EE505E}"/>
              </a:ext>
            </a:extLst>
          </p:cNvPr>
          <p:cNvCxnSpPr>
            <a:cxnSpLocks/>
          </p:cNvCxnSpPr>
          <p:nvPr/>
        </p:nvCxnSpPr>
        <p:spPr>
          <a:xfrm flipV="1">
            <a:off x="2314308" y="1669058"/>
            <a:ext cx="1862038" cy="73780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237900-E6A6-C568-3C77-E160C43C6962}"/>
              </a:ext>
            </a:extLst>
          </p:cNvPr>
          <p:cNvCxnSpPr>
            <a:cxnSpLocks/>
          </p:cNvCxnSpPr>
          <p:nvPr/>
        </p:nvCxnSpPr>
        <p:spPr>
          <a:xfrm>
            <a:off x="2028825" y="3080333"/>
            <a:ext cx="2195132" cy="1170369"/>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38F7B98-3EB1-8B74-5B8F-CF71B5686661}"/>
              </a:ext>
            </a:extLst>
          </p:cNvPr>
          <p:cNvCxnSpPr>
            <a:cxnSpLocks/>
          </p:cNvCxnSpPr>
          <p:nvPr/>
        </p:nvCxnSpPr>
        <p:spPr>
          <a:xfrm flipV="1">
            <a:off x="1837211" y="2037959"/>
            <a:ext cx="2339135" cy="169052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28CBC9-6FD8-95D0-A20C-9BB1CE35234A}"/>
              </a:ext>
            </a:extLst>
          </p:cNvPr>
          <p:cNvCxnSpPr>
            <a:cxnSpLocks/>
          </p:cNvCxnSpPr>
          <p:nvPr/>
        </p:nvCxnSpPr>
        <p:spPr>
          <a:xfrm>
            <a:off x="1930011" y="4277816"/>
            <a:ext cx="2246335" cy="78655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053383-D47E-B0EA-D4A9-16FA68B396C4}"/>
              </a:ext>
            </a:extLst>
          </p:cNvPr>
          <p:cNvCxnSpPr>
            <a:cxnSpLocks/>
          </p:cNvCxnSpPr>
          <p:nvPr/>
        </p:nvCxnSpPr>
        <p:spPr>
          <a:xfrm>
            <a:off x="2457500" y="5004064"/>
            <a:ext cx="1718846" cy="52998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72F4165-2C5F-8DA4-9F6A-4DDC5C1004FB}"/>
              </a:ext>
            </a:extLst>
          </p:cNvPr>
          <p:cNvCxnSpPr/>
          <p:nvPr/>
        </p:nvCxnSpPr>
        <p:spPr>
          <a:xfrm flipV="1">
            <a:off x="2110154" y="3286355"/>
            <a:ext cx="2066192" cy="235835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27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ircle(in)">
                                      <p:cBhvr>
                                        <p:cTn id="3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E2CB9C-52B3-EE3C-13A7-B63DB04C1FF6}"/>
              </a:ext>
            </a:extLst>
          </p:cNvPr>
          <p:cNvSpPr/>
          <p:nvPr/>
        </p:nvSpPr>
        <p:spPr>
          <a:xfrm>
            <a:off x="451817" y="1323949"/>
            <a:ext cx="2434357" cy="4549835"/>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1. Influence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2. Behavior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3. Respect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4. Ignore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5. Curfew</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6. Permission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7. Privacy</a:t>
            </a:r>
          </a:p>
        </p:txBody>
      </p:sp>
      <p:sp>
        <p:nvSpPr>
          <p:cNvPr id="3" name="Rectangle 2">
            <a:extLst>
              <a:ext uri="{FF2B5EF4-FFF2-40B4-BE49-F238E27FC236}">
                <a16:creationId xmlns:a16="http://schemas.microsoft.com/office/drawing/2014/main" id="{2AAD67D2-8CAB-DECC-A29A-0F76F52CDF9A}"/>
              </a:ext>
            </a:extLst>
          </p:cNvPr>
          <p:cNvSpPr/>
          <p:nvPr/>
        </p:nvSpPr>
        <p:spPr>
          <a:xfrm>
            <a:off x="454545" y="503853"/>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70C0"/>
                </a:solidFill>
                <a:effectLst/>
                <a:uLnTx/>
                <a:uFillTx/>
                <a:latin typeface="Calibri" panose="020F0502020204030204"/>
                <a:ea typeface="+mn-ea"/>
                <a:cs typeface="+mn-cs"/>
              </a:rPr>
              <a:t>Match the words with the correct definitions. </a:t>
            </a:r>
          </a:p>
        </p:txBody>
      </p:sp>
      <p:sp>
        <p:nvSpPr>
          <p:cNvPr id="4" name="Rectangle 3">
            <a:extLst>
              <a:ext uri="{FF2B5EF4-FFF2-40B4-BE49-F238E27FC236}">
                <a16:creationId xmlns:a16="http://schemas.microsoft.com/office/drawing/2014/main" id="{8FFEBEA4-90F0-0710-A69A-516A67B17395}"/>
              </a:ext>
            </a:extLst>
          </p:cNvPr>
          <p:cNvSpPr/>
          <p:nvPr/>
        </p:nvSpPr>
        <p:spPr>
          <a:xfrm>
            <a:off x="4106007" y="1359444"/>
            <a:ext cx="7983415" cy="4832092"/>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a. how someone </a:t>
            </a:r>
            <a:r>
              <a:rPr kumimoji="0" lang="en-US" sz="2800" i="1" u="none" strike="noStrike" kern="1200" cap="none" spc="0" normalizeH="0" baseline="0" noProof="0" dirty="0">
                <a:ln>
                  <a:noFill/>
                </a:ln>
                <a:solidFill>
                  <a:srgbClr val="FF0000"/>
                </a:solidFill>
                <a:effectLst/>
                <a:uLnTx/>
                <a:uFillTx/>
                <a:latin typeface="Calibri" panose="020F0502020204030204"/>
                <a:ea typeface="+mn-ea"/>
                <a:cs typeface="+mn-cs"/>
              </a:rPr>
              <a:t>acts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b.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pay no attention </a:t>
            </a: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to something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c. the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effect</a:t>
            </a: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 that somebody or something has on the way someone thinks or acts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d. the state of being </a:t>
            </a:r>
            <a:r>
              <a:rPr kumimoji="0" lang="en-US" sz="2800" i="1" u="none" strike="noStrike" kern="1200" cap="none" spc="0" normalizeH="0" baseline="0" noProof="0" dirty="0">
                <a:ln>
                  <a:noFill/>
                </a:ln>
                <a:solidFill>
                  <a:srgbClr val="FF0000"/>
                </a:solidFill>
                <a:effectLst/>
                <a:uLnTx/>
                <a:uFillTx/>
                <a:latin typeface="Calibri" panose="020F0502020204030204"/>
                <a:ea typeface="+mn-ea"/>
                <a:cs typeface="+mn-cs"/>
              </a:rPr>
              <a:t>alone</a:t>
            </a: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 and not watched by other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e. act in a way that shows you are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aware of someone's rights</a:t>
            </a: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 wishes, etc.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f. a </a:t>
            </a:r>
            <a:r>
              <a:rPr kumimoji="0" lang="en-US" sz="2800" i="1" u="none" strike="noStrike" kern="1200" cap="none" spc="0" normalizeH="0" baseline="0" noProof="0" dirty="0">
                <a:ln>
                  <a:noFill/>
                </a:ln>
                <a:solidFill>
                  <a:srgbClr val="FF0000"/>
                </a:solidFill>
                <a:effectLst/>
                <a:uLnTx/>
                <a:uFillTx/>
                <a:latin typeface="Calibri" panose="020F0502020204030204"/>
                <a:ea typeface="+mn-ea"/>
                <a:cs typeface="+mn-cs"/>
              </a:rPr>
              <a:t>time</a:t>
            </a: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 when children must be home in the evening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g. the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right </a:t>
            </a: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to do something that is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given</a:t>
            </a:r>
            <a:r>
              <a:rPr kumimoji="0" lang="en-US" sz="2800" b="0" i="1" u="none" strike="noStrike" kern="1200" cap="none" spc="0" normalizeH="0" baseline="0" noProof="0" dirty="0">
                <a:ln>
                  <a:noFill/>
                </a:ln>
                <a:solidFill>
                  <a:srgbClr val="0070C0"/>
                </a:solidFill>
                <a:effectLst/>
                <a:uLnTx/>
                <a:uFillTx/>
                <a:latin typeface="Calibri" panose="020F0502020204030204"/>
                <a:ea typeface="+mn-ea"/>
                <a:cs typeface="+mn-cs"/>
              </a:rPr>
              <a:t> to you </a:t>
            </a:r>
            <a:r>
              <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rPr>
              <a:t>by someone else</a:t>
            </a:r>
          </a:p>
        </p:txBody>
      </p:sp>
      <p:cxnSp>
        <p:nvCxnSpPr>
          <p:cNvPr id="6" name="Straight Connector 5">
            <a:extLst>
              <a:ext uri="{FF2B5EF4-FFF2-40B4-BE49-F238E27FC236}">
                <a16:creationId xmlns:a16="http://schemas.microsoft.com/office/drawing/2014/main" id="{AE907268-6C10-99EE-C2F7-F58934046A60}"/>
              </a:ext>
            </a:extLst>
          </p:cNvPr>
          <p:cNvCxnSpPr>
            <a:cxnSpLocks/>
          </p:cNvCxnSpPr>
          <p:nvPr/>
        </p:nvCxnSpPr>
        <p:spPr>
          <a:xfrm>
            <a:off x="2268415" y="1842823"/>
            <a:ext cx="1837592" cy="6358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029C070-F85E-8888-5AF3-5F6E94EE505E}"/>
              </a:ext>
            </a:extLst>
          </p:cNvPr>
          <p:cNvCxnSpPr>
            <a:cxnSpLocks/>
          </p:cNvCxnSpPr>
          <p:nvPr/>
        </p:nvCxnSpPr>
        <p:spPr>
          <a:xfrm flipV="1">
            <a:off x="2314308" y="1669058"/>
            <a:ext cx="1862038" cy="73780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237900-E6A6-C568-3C77-E160C43C6962}"/>
              </a:ext>
            </a:extLst>
          </p:cNvPr>
          <p:cNvCxnSpPr>
            <a:cxnSpLocks/>
          </p:cNvCxnSpPr>
          <p:nvPr/>
        </p:nvCxnSpPr>
        <p:spPr>
          <a:xfrm>
            <a:off x="2028825" y="3080333"/>
            <a:ext cx="2195132" cy="1170369"/>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38F7B98-3EB1-8B74-5B8F-CF71B5686661}"/>
              </a:ext>
            </a:extLst>
          </p:cNvPr>
          <p:cNvCxnSpPr>
            <a:cxnSpLocks/>
          </p:cNvCxnSpPr>
          <p:nvPr/>
        </p:nvCxnSpPr>
        <p:spPr>
          <a:xfrm flipV="1">
            <a:off x="1837211" y="2037959"/>
            <a:ext cx="2339135" cy="169052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28CBC9-6FD8-95D0-A20C-9BB1CE35234A}"/>
              </a:ext>
            </a:extLst>
          </p:cNvPr>
          <p:cNvCxnSpPr>
            <a:cxnSpLocks/>
          </p:cNvCxnSpPr>
          <p:nvPr/>
        </p:nvCxnSpPr>
        <p:spPr>
          <a:xfrm>
            <a:off x="1930011" y="4277816"/>
            <a:ext cx="2246335" cy="78655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8053383-D47E-B0EA-D4A9-16FA68B396C4}"/>
              </a:ext>
            </a:extLst>
          </p:cNvPr>
          <p:cNvCxnSpPr>
            <a:cxnSpLocks/>
          </p:cNvCxnSpPr>
          <p:nvPr/>
        </p:nvCxnSpPr>
        <p:spPr>
          <a:xfrm>
            <a:off x="2457500" y="5004064"/>
            <a:ext cx="1718846" cy="52998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72F4165-2C5F-8DA4-9F6A-4DDC5C1004FB}"/>
              </a:ext>
            </a:extLst>
          </p:cNvPr>
          <p:cNvCxnSpPr/>
          <p:nvPr/>
        </p:nvCxnSpPr>
        <p:spPr>
          <a:xfrm flipV="1">
            <a:off x="2110154" y="3286355"/>
            <a:ext cx="2066192" cy="2358355"/>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270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ircle(in)">
                                      <p:cBhvr>
                                        <p:cTn id="3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TotalTime>
  <Words>1558</Words>
  <Application>Microsoft Office PowerPoint</Application>
  <PresentationFormat>Widescreen</PresentationFormat>
  <Paragraphs>173</Paragraphs>
  <Slides>33</Slides>
  <Notes>0</Notes>
  <HiddenSlides>0</HiddenSlides>
  <MMClips>15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Arial</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Admin</cp:lastModifiedBy>
  <cp:revision>28</cp:revision>
  <dcterms:created xsi:type="dcterms:W3CDTF">2023-02-01T04:45:54Z</dcterms:created>
  <dcterms:modified xsi:type="dcterms:W3CDTF">2024-10-29T16:58:27Z</dcterms:modified>
</cp:coreProperties>
</file>