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792">
          <p15:clr>
            <a:srgbClr val="A4A3A4"/>
          </p15:clr>
        </p15:guide>
        <p15:guide id="2" pos="3816">
          <p15:clr>
            <a:srgbClr val="A4A3A4"/>
          </p15:clr>
        </p15:guide>
      </p15:sldGuideLst>
    </p:ext>
    <p:ext uri="GoogleSlidesCustomDataVersion2">
      <go:slidesCustomData xmlns:go="http://customooxmlschemas.google.com/" r:id="rId45" roundtripDataSignature="AMtx7mgMH4QeP1cTzEHJ8jtobDvRlF2t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0AA9DCE-0B8C-4C33-9E09-4FA5D0A4A682}">
  <a:tblStyle styleId="{A0AA9DCE-0B8C-4C33-9E09-4FA5D0A4A682}"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DEEF6"/>
          </a:solidFill>
        </a:fill>
      </a:tcStyle>
    </a:wholeTbl>
    <a:band1H>
      <a:tcTxStyle/>
      <a:tcStyle>
        <a:fill>
          <a:solidFill>
            <a:srgbClr val="FBDCEC"/>
          </a:solidFill>
        </a:fill>
      </a:tcStyle>
    </a:band1H>
    <a:band2H>
      <a:tcTxStyle/>
    </a:band2H>
    <a:band1V>
      <a:tcTxStyle/>
      <a:tcStyle>
        <a:fill>
          <a:solidFill>
            <a:srgbClr val="FBDCEC"/>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792" orient="horz"/>
        <p:guide pos="381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40"/>
          <p:cNvGrpSpPr/>
          <p:nvPr/>
        </p:nvGrpSpPr>
        <p:grpSpPr>
          <a:xfrm>
            <a:off x="0" y="-8467"/>
            <a:ext cx="12192000" cy="6866467"/>
            <a:chOff x="0" y="-8467"/>
            <a:chExt cx="12192000" cy="6866467"/>
          </a:xfrm>
        </p:grpSpPr>
        <p:cxnSp>
          <p:nvCxnSpPr>
            <p:cNvPr id="24" name="Google Shape;24;p40"/>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25" name="Google Shape;25;p40"/>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26" name="Google Shape;26;p4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7" name="Google Shape;27;p4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40"/>
            <p:cNvSpPr/>
            <p:nvPr/>
          </p:nvSpPr>
          <p:spPr>
            <a:xfrm>
              <a:off x="8932333" y="3048000"/>
              <a:ext cx="3259667" cy="3810000"/>
            </a:xfrm>
            <a:prstGeom prst="triangle">
              <a:avLst>
                <a:gd fmla="val 100000" name="adj"/>
              </a:avLst>
            </a:prstGeom>
            <a:solidFill>
              <a:schemeClr val="accent1">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EA3C9E">
                <a:alpha val="49803"/>
              </a:srgbClr>
            </a:solidFill>
            <a:ln>
              <a:noFill/>
            </a:ln>
          </p:spPr>
        </p:sp>
        <p:sp>
          <p:nvSpPr>
            <p:cNvPr id="30" name="Google Shape;30;p4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EA3C9E">
                <a:alpha val="69803"/>
              </a:srgbClr>
            </a:solidFill>
            <a:ln>
              <a:noFill/>
            </a:ln>
          </p:spPr>
        </p:sp>
        <p:sp>
          <p:nvSpPr>
            <p:cNvPr id="31" name="Google Shape;31;p4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B2126C">
                <a:alpha val="80000"/>
              </a:srgbClr>
            </a:solidFill>
            <a:ln>
              <a:noFill/>
            </a:ln>
          </p:spPr>
        </p:sp>
        <p:sp>
          <p:nvSpPr>
            <p:cNvPr id="32" name="Google Shape;32;p40"/>
            <p:cNvSpPr/>
            <p:nvPr/>
          </p:nvSpPr>
          <p:spPr>
            <a:xfrm>
              <a:off x="10371666" y="3589867"/>
              <a:ext cx="1817159" cy="3268133"/>
            </a:xfrm>
            <a:prstGeom prst="triangle">
              <a:avLst>
                <a:gd fmla="val 100000" name="adj"/>
              </a:avLst>
            </a:prstGeom>
            <a:solidFill>
              <a:srgbClr val="B2126C">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0"/>
            <p:cNvSpPr/>
            <p:nvPr/>
          </p:nvSpPr>
          <p:spPr>
            <a:xfrm rot="10800000">
              <a:off x="0" y="0"/>
              <a:ext cx="842596" cy="5666154"/>
            </a:xfrm>
            <a:prstGeom prst="triangle">
              <a:avLst>
                <a:gd fmla="val 100000" name="adj"/>
              </a:avLst>
            </a:prstGeom>
            <a:solidFill>
              <a:srgbClr val="EA3C9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40"/>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rgbClr val="EA3C9E"/>
              </a:buClr>
              <a:buSzPts val="5400"/>
              <a:buFont typeface="Trebuchet MS"/>
              <a:buNone/>
              <a:defRPr sz="5400">
                <a:solidFill>
                  <a:srgbClr val="EA3C9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0"/>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49"/>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A3C9E"/>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9"/>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4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50"/>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A3C9E"/>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0"/>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50"/>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5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50"/>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04" name="Google Shape;104;p50"/>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51"/>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EA3C9E"/>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51"/>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5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5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A3C9E"/>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2"/>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52"/>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5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5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5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19" name="Google Shape;119;p5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5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A3C9E"/>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3"/>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53"/>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5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5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4"/>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5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5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55"/>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5"/>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5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5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4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42"/>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EA3C9E"/>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2"/>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48" name="Google Shape;48;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4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3"/>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43"/>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5" name="Google Shape;55;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4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EA3C9E"/>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4"/>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44"/>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44"/>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3" name="Google Shape;63;p44"/>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4" name="Google Shape;64;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4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EA3C9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4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47"/>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EA3C9E"/>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47"/>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4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48"/>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EA3C9E"/>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8"/>
          <p:cNvSpPr/>
          <p:nvPr>
            <p:ph idx="2" type="pic"/>
          </p:nvPr>
        </p:nvSpPr>
        <p:spPr>
          <a:xfrm>
            <a:off x="677334" y="609600"/>
            <a:ext cx="8596668" cy="3845718"/>
          </a:xfrm>
          <a:prstGeom prst="rect">
            <a:avLst/>
          </a:prstGeom>
          <a:noFill/>
          <a:ln>
            <a:noFill/>
          </a:ln>
        </p:spPr>
      </p:sp>
      <p:sp>
        <p:nvSpPr>
          <p:cNvPr id="86" name="Google Shape;86;p48"/>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4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39"/>
          <p:cNvGrpSpPr/>
          <p:nvPr/>
        </p:nvGrpSpPr>
        <p:grpSpPr>
          <a:xfrm>
            <a:off x="0" y="-8467"/>
            <a:ext cx="12192000" cy="6866467"/>
            <a:chOff x="0" y="-8467"/>
            <a:chExt cx="12192000" cy="6866467"/>
          </a:xfrm>
        </p:grpSpPr>
        <p:cxnSp>
          <p:nvCxnSpPr>
            <p:cNvPr id="7" name="Google Shape;7;p39"/>
            <p:cNvCxnSpPr/>
            <p:nvPr/>
          </p:nvCxnSpPr>
          <p:spPr>
            <a:xfrm>
              <a:off x="9371012"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8" name="Google Shape;8;p39"/>
            <p:cNvCxnSpPr/>
            <p:nvPr/>
          </p:nvCxnSpPr>
          <p:spPr>
            <a:xfrm flipH="1">
              <a:off x="7425267" y="3681413"/>
              <a:ext cx="4763558" cy="3176587"/>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9" name="Google Shape;9;p3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3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9"/>
            <p:cNvSpPr/>
            <p:nvPr/>
          </p:nvSpPr>
          <p:spPr>
            <a:xfrm>
              <a:off x="8932333" y="3048000"/>
              <a:ext cx="3259667" cy="3810000"/>
            </a:xfrm>
            <a:prstGeom prst="triangle">
              <a:avLst>
                <a:gd fmla="val 100000" name="adj"/>
              </a:avLst>
            </a:prstGeom>
            <a:solidFill>
              <a:schemeClr val="accent1">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EA3C9E">
                <a:alpha val="49803"/>
              </a:srgbClr>
            </a:solidFill>
            <a:ln>
              <a:noFill/>
            </a:ln>
          </p:spPr>
        </p:sp>
        <p:sp>
          <p:nvSpPr>
            <p:cNvPr id="13" name="Google Shape;13;p3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EA3C9E">
                <a:alpha val="69803"/>
              </a:srgbClr>
            </a:solidFill>
            <a:ln>
              <a:noFill/>
            </a:ln>
          </p:spPr>
        </p:sp>
        <p:sp>
          <p:nvSpPr>
            <p:cNvPr id="14" name="Google Shape;14;p3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B2126C">
                <a:alpha val="80000"/>
              </a:srgbClr>
            </a:solidFill>
            <a:ln>
              <a:noFill/>
            </a:ln>
          </p:spPr>
        </p:sp>
        <p:sp>
          <p:nvSpPr>
            <p:cNvPr id="15" name="Google Shape;15;p39"/>
            <p:cNvSpPr/>
            <p:nvPr/>
          </p:nvSpPr>
          <p:spPr>
            <a:xfrm>
              <a:off x="10371666" y="3589867"/>
              <a:ext cx="1817159" cy="3268133"/>
            </a:xfrm>
            <a:prstGeom prst="triangle">
              <a:avLst>
                <a:gd fmla="val 100000" name="adj"/>
              </a:avLst>
            </a:prstGeom>
            <a:solidFill>
              <a:srgbClr val="B2126C">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9"/>
            <p:cNvSpPr/>
            <p:nvPr/>
          </p:nvSpPr>
          <p:spPr>
            <a:xfrm>
              <a:off x="0" y="4013200"/>
              <a:ext cx="448733" cy="2844800"/>
            </a:xfrm>
            <a:prstGeom prst="triangle">
              <a:avLst>
                <a:gd fmla="val 0" name="adj"/>
              </a:avLst>
            </a:prstGeom>
            <a:solidFill>
              <a:srgbClr val="EA3C9E">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3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EA3C9E"/>
              </a:buClr>
              <a:buSzPts val="3600"/>
              <a:buFont typeface="Trebuchet MS"/>
              <a:buNone/>
              <a:defRPr b="0" i="0" sz="3600" u="none" cap="none" strike="noStrike">
                <a:solidFill>
                  <a:srgbClr val="EA3C9E"/>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39"/>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rgbClr val="EA3C9E"/>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rgbClr val="EA3C9E"/>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rgbClr val="EA3C9E"/>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rgbClr val="EA3C9E"/>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EA3C9E"/>
                </a:solidFill>
                <a:latin typeface="Trebuchet MS"/>
                <a:ea typeface="Trebuchet MS"/>
                <a:cs typeface="Trebuchet MS"/>
                <a:sym typeface="Trebuchet MS"/>
              </a:defRPr>
            </a:lvl1pPr>
            <a:lvl2pPr indent="0" lvl="1" marL="0" marR="0" rtl="0" algn="r">
              <a:spcBef>
                <a:spcPts val="0"/>
              </a:spcBef>
              <a:buNone/>
              <a:defRPr b="0" i="0" sz="900" u="none" cap="none" strike="noStrike">
                <a:solidFill>
                  <a:srgbClr val="EA3C9E"/>
                </a:solidFill>
                <a:latin typeface="Trebuchet MS"/>
                <a:ea typeface="Trebuchet MS"/>
                <a:cs typeface="Trebuchet MS"/>
                <a:sym typeface="Trebuchet MS"/>
              </a:defRPr>
            </a:lvl2pPr>
            <a:lvl3pPr indent="0" lvl="2" marL="0" marR="0" rtl="0" algn="r">
              <a:spcBef>
                <a:spcPts val="0"/>
              </a:spcBef>
              <a:buNone/>
              <a:defRPr b="0" i="0" sz="900" u="none" cap="none" strike="noStrike">
                <a:solidFill>
                  <a:srgbClr val="EA3C9E"/>
                </a:solidFill>
                <a:latin typeface="Trebuchet MS"/>
                <a:ea typeface="Trebuchet MS"/>
                <a:cs typeface="Trebuchet MS"/>
                <a:sym typeface="Trebuchet MS"/>
              </a:defRPr>
            </a:lvl3pPr>
            <a:lvl4pPr indent="0" lvl="3" marL="0" marR="0" rtl="0" algn="r">
              <a:spcBef>
                <a:spcPts val="0"/>
              </a:spcBef>
              <a:buNone/>
              <a:defRPr b="0" i="0" sz="900" u="none" cap="none" strike="noStrike">
                <a:solidFill>
                  <a:srgbClr val="EA3C9E"/>
                </a:solidFill>
                <a:latin typeface="Trebuchet MS"/>
                <a:ea typeface="Trebuchet MS"/>
                <a:cs typeface="Trebuchet MS"/>
                <a:sym typeface="Trebuchet MS"/>
              </a:defRPr>
            </a:lvl4pPr>
            <a:lvl5pPr indent="0" lvl="4" marL="0" marR="0" rtl="0" algn="r">
              <a:spcBef>
                <a:spcPts val="0"/>
              </a:spcBef>
              <a:buNone/>
              <a:defRPr b="0" i="0" sz="900" u="none" cap="none" strike="noStrike">
                <a:solidFill>
                  <a:srgbClr val="EA3C9E"/>
                </a:solidFill>
                <a:latin typeface="Trebuchet MS"/>
                <a:ea typeface="Trebuchet MS"/>
                <a:cs typeface="Trebuchet MS"/>
                <a:sym typeface="Trebuchet MS"/>
              </a:defRPr>
            </a:lvl5pPr>
            <a:lvl6pPr indent="0" lvl="5" marL="0" marR="0" rtl="0" algn="r">
              <a:spcBef>
                <a:spcPts val="0"/>
              </a:spcBef>
              <a:buNone/>
              <a:defRPr b="0" i="0" sz="900" u="none" cap="none" strike="noStrike">
                <a:solidFill>
                  <a:srgbClr val="EA3C9E"/>
                </a:solidFill>
                <a:latin typeface="Trebuchet MS"/>
                <a:ea typeface="Trebuchet MS"/>
                <a:cs typeface="Trebuchet MS"/>
                <a:sym typeface="Trebuchet MS"/>
              </a:defRPr>
            </a:lvl6pPr>
            <a:lvl7pPr indent="0" lvl="6" marL="0" marR="0" rtl="0" algn="r">
              <a:spcBef>
                <a:spcPts val="0"/>
              </a:spcBef>
              <a:buNone/>
              <a:defRPr b="0" i="0" sz="900" u="none" cap="none" strike="noStrike">
                <a:solidFill>
                  <a:srgbClr val="EA3C9E"/>
                </a:solidFill>
                <a:latin typeface="Trebuchet MS"/>
                <a:ea typeface="Trebuchet MS"/>
                <a:cs typeface="Trebuchet MS"/>
                <a:sym typeface="Trebuchet MS"/>
              </a:defRPr>
            </a:lvl7pPr>
            <a:lvl8pPr indent="0" lvl="7" marL="0" marR="0" rtl="0" algn="r">
              <a:spcBef>
                <a:spcPts val="0"/>
              </a:spcBef>
              <a:buNone/>
              <a:defRPr b="0" i="0" sz="900" u="none" cap="none" strike="noStrike">
                <a:solidFill>
                  <a:srgbClr val="EA3C9E"/>
                </a:solidFill>
                <a:latin typeface="Trebuchet MS"/>
                <a:ea typeface="Trebuchet MS"/>
                <a:cs typeface="Trebuchet MS"/>
                <a:sym typeface="Trebuchet MS"/>
              </a:defRPr>
            </a:lvl8pPr>
            <a:lvl9pPr indent="0" lvl="8" marL="0" marR="0" rtl="0" algn="r">
              <a:spcBef>
                <a:spcPts val="0"/>
              </a:spcBef>
              <a:buNone/>
              <a:defRPr b="0" i="0" sz="900" u="none" cap="none" strike="noStrike">
                <a:solidFill>
                  <a:srgbClr val="EA3C9E"/>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3.png"/><Relationship Id="rId5"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30.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34.png"/><Relationship Id="rId5"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69.png"/><Relationship Id="rId5" Type="http://schemas.openxmlformats.org/officeDocument/2006/relationships/image" Target="../media/image46.jpg"/><Relationship Id="rId6" Type="http://schemas.openxmlformats.org/officeDocument/2006/relationships/image" Target="../media/image65.png"/><Relationship Id="rId7"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53.png"/><Relationship Id="rId5"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image" Target="../media/image61.png"/><Relationship Id="rId6"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jpg"/><Relationship Id="rId5"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
          <p:cNvSpPr txBox="1"/>
          <p:nvPr>
            <p:ph type="ctrTitle"/>
          </p:nvPr>
        </p:nvSpPr>
        <p:spPr>
          <a:xfrm>
            <a:off x="532520" y="3119284"/>
            <a:ext cx="2224077" cy="1839973"/>
          </a:xfrm>
          <a:prstGeom prst="rect">
            <a:avLst/>
          </a:prstGeom>
          <a:blipFill rotWithShape="1">
            <a:blip r:embed="rId3">
              <a:alphaModFix amt="98000"/>
            </a:blip>
            <a:tile algn="tl" flip="none" tx="0" sx="100000" ty="0" sy="100000"/>
          </a:blipFill>
          <a:ln>
            <a:noFill/>
          </a:ln>
        </p:spPr>
        <p:txBody>
          <a:bodyPr anchorCtr="0" anchor="b" bIns="45700" lIns="91425" spcFirstLastPara="1" rIns="91425" wrap="square" tIns="45700">
            <a:noAutofit/>
          </a:bodyPr>
          <a:lstStyle/>
          <a:p>
            <a:pPr indent="0" lvl="0" marL="0" rtl="0" algn="ctr">
              <a:spcBef>
                <a:spcPts val="0"/>
              </a:spcBef>
              <a:spcAft>
                <a:spcPts val="0"/>
              </a:spcAft>
              <a:buClr>
                <a:srgbClr val="EA3C9E"/>
              </a:buClr>
              <a:buSzPts val="5400"/>
              <a:buFont typeface="Times New Roman"/>
              <a:buNone/>
            </a:pPr>
            <a:r>
              <a:rPr lang="en-US">
                <a:latin typeface="Times New Roman"/>
                <a:ea typeface="Times New Roman"/>
                <a:cs typeface="Times New Roman"/>
                <a:sym typeface="Times New Roman"/>
              </a:rPr>
              <a:t>KHỞI ĐỘNG</a:t>
            </a:r>
            <a:endParaRPr>
              <a:latin typeface="Times New Roman"/>
              <a:ea typeface="Times New Roman"/>
              <a:cs typeface="Times New Roman"/>
              <a:sym typeface="Times New Roman"/>
            </a:endParaRPr>
          </a:p>
        </p:txBody>
      </p:sp>
      <p:pic>
        <p:nvPicPr>
          <p:cNvPr id="144" name="Google Shape;144;p1"/>
          <p:cNvPicPr preferRelativeResize="0"/>
          <p:nvPr/>
        </p:nvPicPr>
        <p:blipFill rotWithShape="1">
          <a:blip r:embed="rId4">
            <a:alphaModFix/>
          </a:blip>
          <a:srcRect b="0" l="0" r="0" t="0"/>
          <a:stretch/>
        </p:blipFill>
        <p:spPr>
          <a:xfrm>
            <a:off x="855638" y="1605714"/>
            <a:ext cx="1577843" cy="1314466"/>
          </a:xfrm>
          <a:prstGeom prst="rect">
            <a:avLst/>
          </a:prstGeom>
          <a:noFill/>
          <a:ln>
            <a:noFill/>
          </a:ln>
        </p:spPr>
      </p:pic>
      <p:pic>
        <p:nvPicPr>
          <p:cNvPr id="145" name="Google Shape;145;p1"/>
          <p:cNvPicPr preferRelativeResize="0"/>
          <p:nvPr/>
        </p:nvPicPr>
        <p:blipFill rotWithShape="1">
          <a:blip r:embed="rId5">
            <a:alphaModFix/>
          </a:blip>
          <a:srcRect b="0" l="0" r="0" t="0"/>
          <a:stretch/>
        </p:blipFill>
        <p:spPr>
          <a:xfrm>
            <a:off x="3008671" y="0"/>
            <a:ext cx="9183329"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0"/>
          <p:cNvSpPr txBox="1"/>
          <p:nvPr>
            <p:ph type="title"/>
          </p:nvPr>
        </p:nvSpPr>
        <p:spPr>
          <a:xfrm>
            <a:off x="2000665" y="135326"/>
            <a:ext cx="8175721" cy="817418"/>
          </a:xfrm>
          <a:prstGeom prst="rect">
            <a:avLst/>
          </a:prstGeom>
          <a:solidFill>
            <a:srgbClr val="FFFFCC"/>
          </a:solid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A3C9E"/>
              </a:buClr>
              <a:buSzPct val="100000"/>
              <a:buFont typeface="Times New Roman"/>
              <a:buNone/>
            </a:pPr>
            <a:r>
              <a:rPr lang="en-US">
                <a:latin typeface="Times New Roman"/>
                <a:ea typeface="Times New Roman"/>
                <a:cs typeface="Times New Roman"/>
                <a:sym typeface="Times New Roman"/>
              </a:rPr>
              <a:t>Vai trò của lâm nghiệp với đời sống con người</a:t>
            </a:r>
            <a:endParaRPr/>
          </a:p>
        </p:txBody>
      </p:sp>
      <p:sp>
        <p:nvSpPr>
          <p:cNvPr id="238" name="Google Shape;238;p10"/>
          <p:cNvSpPr txBox="1"/>
          <p:nvPr>
            <p:ph idx="1" type="body"/>
          </p:nvPr>
        </p:nvSpPr>
        <p:spPr>
          <a:xfrm>
            <a:off x="1548853" y="1152585"/>
            <a:ext cx="9079343" cy="582611"/>
          </a:xfrm>
          <a:prstGeom prst="rect">
            <a:avLst/>
          </a:prstGeom>
          <a:solidFill>
            <a:srgbClr val="CCECFF"/>
          </a:solidFill>
          <a:ln>
            <a:noFill/>
          </a:ln>
        </p:spPr>
        <p:txBody>
          <a:bodyPr anchorCtr="0" anchor="t" bIns="45700" lIns="91425" spcFirstLastPara="1" rIns="91425" wrap="square" tIns="45700">
            <a:noAutofit/>
          </a:bodyPr>
          <a:lstStyle/>
          <a:p>
            <a:pPr indent="0" lvl="0" marL="0" rtl="0" algn="l">
              <a:spcBef>
                <a:spcPts val="0"/>
              </a:spcBef>
              <a:spcAft>
                <a:spcPts val="0"/>
              </a:spcAft>
              <a:buSzPts val="1920"/>
              <a:buNone/>
            </a:pPr>
            <a:r>
              <a:rPr lang="en-US" sz="2400">
                <a:solidFill>
                  <a:srgbClr val="65228D"/>
                </a:solidFill>
                <a:latin typeface="Times New Roman"/>
                <a:ea typeface="Times New Roman"/>
                <a:cs typeface="Times New Roman"/>
                <a:sym typeface="Times New Roman"/>
              </a:rPr>
              <a:t>Cung cấp lâm sản, đặc sản cây công nghiệp cho tiêu dùng và xuất khẩu</a:t>
            </a:r>
            <a:endParaRPr sz="2400">
              <a:solidFill>
                <a:srgbClr val="65228D"/>
              </a:solidFill>
              <a:latin typeface="Times New Roman"/>
              <a:ea typeface="Times New Roman"/>
              <a:cs typeface="Times New Roman"/>
              <a:sym typeface="Times New Roman"/>
            </a:endParaRPr>
          </a:p>
        </p:txBody>
      </p:sp>
      <p:sp>
        <p:nvSpPr>
          <p:cNvPr id="239" name="Google Shape;239;p10"/>
          <p:cNvSpPr txBox="1"/>
          <p:nvPr/>
        </p:nvSpPr>
        <p:spPr>
          <a:xfrm>
            <a:off x="1548854" y="1857091"/>
            <a:ext cx="9079342" cy="582611"/>
          </a:xfrm>
          <a:prstGeom prst="rect">
            <a:avLst/>
          </a:prstGeom>
          <a:solidFill>
            <a:srgbClr val="00FFCC"/>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A3C9E"/>
              </a:buClr>
              <a:buSzPts val="1920"/>
              <a:buFont typeface="Noto Sans Symbols"/>
              <a:buNone/>
            </a:pPr>
            <a:r>
              <a:rPr lang="en-US" sz="2400">
                <a:solidFill>
                  <a:srgbClr val="FF0000"/>
                </a:solidFill>
                <a:latin typeface="Times New Roman"/>
                <a:ea typeface="Times New Roman"/>
                <a:cs typeface="Times New Roman"/>
                <a:sym typeface="Times New Roman"/>
              </a:rPr>
              <a:t>Cung cấp nguyên liệu cho công nghiệp, nông nghiệp, xây dựng cơ bản...</a:t>
            </a:r>
            <a:endParaRPr/>
          </a:p>
        </p:txBody>
      </p:sp>
      <p:sp>
        <p:nvSpPr>
          <p:cNvPr id="240" name="Google Shape;240;p10"/>
          <p:cNvSpPr txBox="1"/>
          <p:nvPr/>
        </p:nvSpPr>
        <p:spPr>
          <a:xfrm>
            <a:off x="2413620" y="3376284"/>
            <a:ext cx="3511154" cy="582611"/>
          </a:xfrm>
          <a:prstGeom prst="rect">
            <a:avLst/>
          </a:prstGeom>
          <a:solidFill>
            <a:srgbClr val="EA3C9E"/>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EA3C9E"/>
              </a:buClr>
              <a:buSzPts val="1920"/>
              <a:buFont typeface="Noto Sans Symbols"/>
              <a:buNone/>
            </a:pPr>
            <a:r>
              <a:rPr lang="en-US" sz="2400">
                <a:solidFill>
                  <a:schemeClr val="lt1"/>
                </a:solidFill>
                <a:latin typeface="Times New Roman"/>
                <a:ea typeface="Times New Roman"/>
                <a:cs typeface="Times New Roman"/>
                <a:sym typeface="Times New Roman"/>
              </a:rPr>
              <a:t>Cung cấp dược liệu quý</a:t>
            </a:r>
            <a:endParaRPr sz="2400">
              <a:solidFill>
                <a:schemeClr val="lt1"/>
              </a:solidFill>
              <a:latin typeface="Times New Roman"/>
              <a:ea typeface="Times New Roman"/>
              <a:cs typeface="Times New Roman"/>
              <a:sym typeface="Times New Roman"/>
            </a:endParaRPr>
          </a:p>
        </p:txBody>
      </p:sp>
      <p:sp>
        <p:nvSpPr>
          <p:cNvPr id="241" name="Google Shape;241;p10"/>
          <p:cNvSpPr txBox="1"/>
          <p:nvPr/>
        </p:nvSpPr>
        <p:spPr>
          <a:xfrm>
            <a:off x="913544" y="5411753"/>
            <a:ext cx="10288712" cy="493106"/>
          </a:xfrm>
          <a:prstGeom prst="rect">
            <a:avLst/>
          </a:prstGeom>
          <a:solidFill>
            <a:srgbClr val="CC99FF"/>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A3C9E"/>
              </a:buClr>
              <a:buSzPts val="1920"/>
              <a:buFont typeface="Noto Sans Symbols"/>
              <a:buNone/>
            </a:pPr>
            <a:r>
              <a:rPr lang="en-US" sz="2400">
                <a:solidFill>
                  <a:srgbClr val="0C0C0C"/>
                </a:solidFill>
                <a:latin typeface="Times New Roman"/>
                <a:ea typeface="Times New Roman"/>
                <a:cs typeface="Times New Roman"/>
                <a:sym typeface="Times New Roman"/>
              </a:rPr>
              <a:t>Tạo công ăn việc làm, mang lại thu nhập chính cho đồng bào các dân tộc miền núi.</a:t>
            </a:r>
            <a:endParaRPr/>
          </a:p>
        </p:txBody>
      </p:sp>
      <p:sp>
        <p:nvSpPr>
          <p:cNvPr id="242" name="Google Shape;242;p10"/>
          <p:cNvSpPr txBox="1"/>
          <p:nvPr/>
        </p:nvSpPr>
        <p:spPr>
          <a:xfrm>
            <a:off x="1901685" y="6151412"/>
            <a:ext cx="8304197" cy="582611"/>
          </a:xfrm>
          <a:prstGeom prst="rect">
            <a:avLst/>
          </a:prstGeom>
          <a:solidFill>
            <a:srgbClr val="00CC99"/>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1920"/>
              <a:buFont typeface="Noto Sans Symbols"/>
              <a:buNone/>
            </a:pPr>
            <a:r>
              <a:rPr lang="en-US" sz="2400">
                <a:solidFill>
                  <a:srgbClr val="FFFF00"/>
                </a:solidFill>
                <a:latin typeface="Times New Roman"/>
                <a:ea typeface="Times New Roman"/>
                <a:cs typeface="Times New Roman"/>
                <a:sym typeface="Times New Roman"/>
              </a:rPr>
              <a:t>Có vai trò tâm linh đối với đời sống tinh thần của dân tộc thiểu số</a:t>
            </a:r>
            <a:endParaRPr sz="2400">
              <a:solidFill>
                <a:srgbClr val="FFFF00"/>
              </a:solidFill>
              <a:latin typeface="Times New Roman"/>
              <a:ea typeface="Times New Roman"/>
              <a:cs typeface="Times New Roman"/>
              <a:sym typeface="Times New Roman"/>
            </a:endParaRPr>
          </a:p>
        </p:txBody>
      </p:sp>
      <p:sp>
        <p:nvSpPr>
          <p:cNvPr id="243" name="Google Shape;243;p10"/>
          <p:cNvSpPr/>
          <p:nvPr/>
        </p:nvSpPr>
        <p:spPr>
          <a:xfrm>
            <a:off x="6206512" y="2603948"/>
            <a:ext cx="3379940" cy="2561252"/>
          </a:xfrm>
          <a:prstGeom prst="cloud">
            <a:avLst/>
          </a:prstGeom>
          <a:blipFill rotWithShape="1">
            <a:blip r:embed="rId3">
              <a:alphaModFix/>
            </a:blip>
            <a:stretch>
              <a:fillRect b="0" l="0" r="0" t="0"/>
            </a:stretch>
          </a:blip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anim calcmode="lin" valueType="num">
                                      <p:cBhvr additive="base">
                                        <p:cTn dur="500"/>
                                        <p:tgtEl>
                                          <p:spTgt spid="23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11"/>
          <p:cNvPicPr preferRelativeResize="0"/>
          <p:nvPr/>
        </p:nvPicPr>
        <p:blipFill rotWithShape="1">
          <a:blip r:embed="rId3">
            <a:alphaModFix/>
          </a:blip>
          <a:srcRect b="0" l="0" r="0" t="0"/>
          <a:stretch/>
        </p:blipFill>
        <p:spPr>
          <a:xfrm>
            <a:off x="21072" y="1358261"/>
            <a:ext cx="3541306" cy="2085975"/>
          </a:xfrm>
          <a:prstGeom prst="rect">
            <a:avLst/>
          </a:prstGeom>
          <a:noFill/>
          <a:ln>
            <a:noFill/>
          </a:ln>
        </p:spPr>
      </p:pic>
      <p:pic>
        <p:nvPicPr>
          <p:cNvPr id="249" name="Google Shape;249;p11"/>
          <p:cNvPicPr preferRelativeResize="0"/>
          <p:nvPr/>
        </p:nvPicPr>
        <p:blipFill rotWithShape="1">
          <a:blip r:embed="rId4">
            <a:alphaModFix/>
          </a:blip>
          <a:srcRect b="0" l="0" r="0" t="0"/>
          <a:stretch/>
        </p:blipFill>
        <p:spPr>
          <a:xfrm>
            <a:off x="6390661" y="1373890"/>
            <a:ext cx="3394640" cy="2124075"/>
          </a:xfrm>
          <a:prstGeom prst="rect">
            <a:avLst/>
          </a:prstGeom>
          <a:noFill/>
          <a:ln>
            <a:noFill/>
          </a:ln>
        </p:spPr>
      </p:pic>
      <p:pic>
        <p:nvPicPr>
          <p:cNvPr id="250" name="Google Shape;250;p11"/>
          <p:cNvPicPr preferRelativeResize="0"/>
          <p:nvPr/>
        </p:nvPicPr>
        <p:blipFill rotWithShape="1">
          <a:blip r:embed="rId5">
            <a:alphaModFix/>
          </a:blip>
          <a:srcRect b="0" l="0" r="0" t="0"/>
          <a:stretch/>
        </p:blipFill>
        <p:spPr>
          <a:xfrm>
            <a:off x="0" y="4808709"/>
            <a:ext cx="3553070" cy="2049291"/>
          </a:xfrm>
          <a:prstGeom prst="rect">
            <a:avLst/>
          </a:prstGeom>
          <a:noFill/>
          <a:ln>
            <a:noFill/>
          </a:ln>
        </p:spPr>
      </p:pic>
      <p:pic>
        <p:nvPicPr>
          <p:cNvPr id="251" name="Google Shape;251;p11"/>
          <p:cNvPicPr preferRelativeResize="0"/>
          <p:nvPr/>
        </p:nvPicPr>
        <p:blipFill rotWithShape="1">
          <a:blip r:embed="rId6">
            <a:alphaModFix/>
          </a:blip>
          <a:srcRect b="0" l="0" r="0" t="0"/>
          <a:stretch/>
        </p:blipFill>
        <p:spPr>
          <a:xfrm>
            <a:off x="6386693" y="4850956"/>
            <a:ext cx="3402576" cy="2007044"/>
          </a:xfrm>
          <a:prstGeom prst="rect">
            <a:avLst/>
          </a:prstGeom>
          <a:noFill/>
          <a:ln>
            <a:noFill/>
          </a:ln>
        </p:spPr>
      </p:pic>
      <p:sp>
        <p:nvSpPr>
          <p:cNvPr id="252" name="Google Shape;252;p11"/>
          <p:cNvSpPr/>
          <p:nvPr/>
        </p:nvSpPr>
        <p:spPr>
          <a:xfrm>
            <a:off x="5524500" y="1135380"/>
            <a:ext cx="2621280" cy="2819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grpSp>
        <p:nvGrpSpPr>
          <p:cNvPr id="253" name="Google Shape;253;p11"/>
          <p:cNvGrpSpPr/>
          <p:nvPr/>
        </p:nvGrpSpPr>
        <p:grpSpPr>
          <a:xfrm>
            <a:off x="3520584" y="1358262"/>
            <a:ext cx="2397842" cy="2124077"/>
            <a:chOff x="3736547" y="907526"/>
            <a:chExt cx="2621280" cy="2330228"/>
          </a:xfrm>
        </p:grpSpPr>
        <p:sp>
          <p:nvSpPr>
            <p:cNvPr id="254" name="Google Shape;254;p11"/>
            <p:cNvSpPr/>
            <p:nvPr/>
          </p:nvSpPr>
          <p:spPr>
            <a:xfrm rot="5400000">
              <a:off x="3882073" y="762000"/>
              <a:ext cx="2330228" cy="2621280"/>
            </a:xfrm>
            <a:prstGeom prst="wedgeRectCallout">
              <a:avLst>
                <a:gd fmla="val -20833" name="adj1"/>
                <a:gd fmla="val 62500" name="adj2"/>
              </a:avLst>
            </a:prstGeom>
            <a:blipFill rotWithShape="1">
              <a:blip r:embed="rId7">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Times New Roman"/>
                <a:ea typeface="Times New Roman"/>
                <a:cs typeface="Times New Roman"/>
                <a:sym typeface="Times New Roman"/>
              </a:endParaRPr>
            </a:p>
          </p:txBody>
        </p:sp>
        <p:sp>
          <p:nvSpPr>
            <p:cNvPr id="255" name="Google Shape;255;p11"/>
            <p:cNvSpPr/>
            <p:nvPr/>
          </p:nvSpPr>
          <p:spPr>
            <a:xfrm>
              <a:off x="3927336" y="1005840"/>
              <a:ext cx="2359453" cy="19873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Giấy: học tập, đóng gói, in ấn</a:t>
              </a:r>
              <a:endParaRPr sz="2800">
                <a:solidFill>
                  <a:srgbClr val="0C0C0C"/>
                </a:solidFill>
                <a:latin typeface="Times New Roman"/>
                <a:ea typeface="Times New Roman"/>
                <a:cs typeface="Times New Roman"/>
                <a:sym typeface="Times New Roman"/>
              </a:endParaRPr>
            </a:p>
          </p:txBody>
        </p:sp>
      </p:grpSp>
      <p:grpSp>
        <p:nvGrpSpPr>
          <p:cNvPr id="256" name="Google Shape;256;p11"/>
          <p:cNvGrpSpPr/>
          <p:nvPr/>
        </p:nvGrpSpPr>
        <p:grpSpPr>
          <a:xfrm>
            <a:off x="9800880" y="4868369"/>
            <a:ext cx="2447840" cy="2049291"/>
            <a:chOff x="9800880" y="4868369"/>
            <a:chExt cx="2447840" cy="2049291"/>
          </a:xfrm>
        </p:grpSpPr>
        <p:sp>
          <p:nvSpPr>
            <p:cNvPr id="257" name="Google Shape;257;p11"/>
            <p:cNvSpPr/>
            <p:nvPr/>
          </p:nvSpPr>
          <p:spPr>
            <a:xfrm rot="5400000">
              <a:off x="9994349" y="4674900"/>
              <a:ext cx="2049291" cy="2436229"/>
            </a:xfrm>
            <a:prstGeom prst="wedgeRectCallout">
              <a:avLst>
                <a:gd fmla="val -20833" name="adj1"/>
                <a:gd fmla="val 62500" name="adj2"/>
              </a:avLst>
            </a:prstGeom>
            <a:blipFill rotWithShape="1">
              <a:blip r:embed="rId7">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Times New Roman"/>
                <a:ea typeface="Times New Roman"/>
                <a:cs typeface="Times New Roman"/>
                <a:sym typeface="Times New Roman"/>
              </a:endParaRPr>
            </a:p>
          </p:txBody>
        </p:sp>
        <p:sp>
          <p:nvSpPr>
            <p:cNvPr id="258" name="Google Shape;258;p11"/>
            <p:cNvSpPr/>
            <p:nvPr/>
          </p:nvSpPr>
          <p:spPr>
            <a:xfrm>
              <a:off x="9889267" y="4993020"/>
              <a:ext cx="2359453" cy="17477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rgbClr val="0C0C0C"/>
                  </a:solidFill>
                  <a:latin typeface="Times New Roman"/>
                  <a:ea typeface="Times New Roman"/>
                  <a:cs typeface="Times New Roman"/>
                  <a:sym typeface="Times New Roman"/>
                </a:rPr>
                <a:t>Bàn ghế: bàn uống nước, học tập, trang trí phòng khách </a:t>
              </a:r>
              <a:endParaRPr sz="2700">
                <a:solidFill>
                  <a:srgbClr val="0C0C0C"/>
                </a:solidFill>
                <a:latin typeface="Times New Roman"/>
                <a:ea typeface="Times New Roman"/>
                <a:cs typeface="Times New Roman"/>
                <a:sym typeface="Times New Roman"/>
              </a:endParaRPr>
            </a:p>
          </p:txBody>
        </p:sp>
      </p:grpSp>
      <p:grpSp>
        <p:nvGrpSpPr>
          <p:cNvPr id="259" name="Google Shape;259;p11"/>
          <p:cNvGrpSpPr/>
          <p:nvPr/>
        </p:nvGrpSpPr>
        <p:grpSpPr>
          <a:xfrm>
            <a:off x="9755771" y="1358263"/>
            <a:ext cx="2436229" cy="2124077"/>
            <a:chOff x="9755771" y="1152113"/>
            <a:chExt cx="2436229" cy="2330228"/>
          </a:xfrm>
        </p:grpSpPr>
        <p:sp>
          <p:nvSpPr>
            <p:cNvPr id="260" name="Google Shape;260;p11"/>
            <p:cNvSpPr/>
            <p:nvPr/>
          </p:nvSpPr>
          <p:spPr>
            <a:xfrm rot="5400000">
              <a:off x="9808771" y="1099112"/>
              <a:ext cx="2330228" cy="2436229"/>
            </a:xfrm>
            <a:prstGeom prst="wedgeRectCallout">
              <a:avLst>
                <a:gd fmla="val -20833" name="adj1"/>
                <a:gd fmla="val 62500" name="adj2"/>
              </a:avLst>
            </a:prstGeom>
            <a:blipFill rotWithShape="1">
              <a:blip r:embed="rId7">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Times New Roman"/>
                <a:ea typeface="Times New Roman"/>
                <a:cs typeface="Times New Roman"/>
                <a:sym typeface="Times New Roman"/>
              </a:endParaRPr>
            </a:p>
          </p:txBody>
        </p:sp>
        <p:sp>
          <p:nvSpPr>
            <p:cNvPr id="261" name="Google Shape;261;p11"/>
            <p:cNvSpPr/>
            <p:nvPr/>
          </p:nvSpPr>
          <p:spPr>
            <a:xfrm>
              <a:off x="9832547" y="1358264"/>
              <a:ext cx="2359453" cy="19873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Sâm: tang cường miễn dịch, sức khỏe tim mạch</a:t>
              </a:r>
              <a:endParaRPr sz="2800">
                <a:solidFill>
                  <a:srgbClr val="0C0C0C"/>
                </a:solidFill>
                <a:latin typeface="Times New Roman"/>
                <a:ea typeface="Times New Roman"/>
                <a:cs typeface="Times New Roman"/>
                <a:sym typeface="Times New Roman"/>
              </a:endParaRPr>
            </a:p>
          </p:txBody>
        </p:sp>
      </p:grpSp>
      <p:grpSp>
        <p:nvGrpSpPr>
          <p:cNvPr id="262" name="Google Shape;262;p11"/>
          <p:cNvGrpSpPr/>
          <p:nvPr/>
        </p:nvGrpSpPr>
        <p:grpSpPr>
          <a:xfrm>
            <a:off x="3513108" y="4668240"/>
            <a:ext cx="2621280" cy="2189759"/>
            <a:chOff x="3513108" y="4668240"/>
            <a:chExt cx="2621280" cy="2189759"/>
          </a:xfrm>
        </p:grpSpPr>
        <p:sp>
          <p:nvSpPr>
            <p:cNvPr id="263" name="Google Shape;263;p11"/>
            <p:cNvSpPr/>
            <p:nvPr/>
          </p:nvSpPr>
          <p:spPr>
            <a:xfrm rot="5400000">
              <a:off x="3799103" y="4522714"/>
              <a:ext cx="2049291" cy="2621280"/>
            </a:xfrm>
            <a:prstGeom prst="wedgeRectCallout">
              <a:avLst>
                <a:gd fmla="val -20833" name="adj1"/>
                <a:gd fmla="val 62500" name="adj2"/>
              </a:avLst>
            </a:prstGeom>
            <a:blipFill rotWithShape="1">
              <a:blip r:embed="rId7">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Times New Roman"/>
                <a:ea typeface="Times New Roman"/>
                <a:cs typeface="Times New Roman"/>
                <a:sym typeface="Times New Roman"/>
              </a:endParaRPr>
            </a:p>
          </p:txBody>
        </p:sp>
        <p:sp>
          <p:nvSpPr>
            <p:cNvPr id="264" name="Google Shape;264;p11"/>
            <p:cNvSpPr/>
            <p:nvPr/>
          </p:nvSpPr>
          <p:spPr>
            <a:xfrm>
              <a:off x="3736547" y="4668240"/>
              <a:ext cx="2359453" cy="19873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Mật ong</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 hỗ trợ tiêu hóa</a:t>
              </a:r>
              <a:endParaRPr sz="2800">
                <a:solidFill>
                  <a:srgbClr val="0C0C0C"/>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500"/>
                                        <p:tgtEl>
                                          <p:spTgt spid="2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2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822"/>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822"/>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2"/>
          <p:cNvSpPr txBox="1"/>
          <p:nvPr>
            <p:ph idx="1" type="body"/>
          </p:nvPr>
        </p:nvSpPr>
        <p:spPr>
          <a:xfrm>
            <a:off x="6096000" y="1166477"/>
            <a:ext cx="4732871" cy="1998406"/>
          </a:xfrm>
          <a:prstGeom prst="rect">
            <a:avLst/>
          </a:prstGeom>
          <a:solidFill>
            <a:srgbClr val="FDEECE"/>
          </a:solid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Sàn gỗ để trang trí nội thất</a:t>
            </a:r>
            <a:endParaRPr sz="2800">
              <a:latin typeface="Times New Roman"/>
              <a:ea typeface="Times New Roman"/>
              <a:cs typeface="Times New Roman"/>
              <a:sym typeface="Times New Roman"/>
            </a:endParaRPr>
          </a:p>
          <a:p>
            <a:pPr indent="-342900" lvl="0" marL="342900" rtl="0" algn="l">
              <a:spcBef>
                <a:spcPts val="1000"/>
              </a:spcBef>
              <a:spcAft>
                <a:spcPts val="0"/>
              </a:spcAft>
              <a:buSzPts val="2240"/>
              <a:buChar char="►"/>
            </a:pPr>
            <a:r>
              <a:rPr lang="en-US" sz="2800">
                <a:latin typeface="Times New Roman"/>
                <a:ea typeface="Times New Roman"/>
                <a:cs typeface="Times New Roman"/>
                <a:sym typeface="Times New Roman"/>
              </a:rPr>
              <a:t> Đồ dung nhà bếp: thớt, đũa, muỗng dung trong bữa ăn</a:t>
            </a:r>
            <a:endParaRPr sz="2800">
              <a:latin typeface="Times New Roman"/>
              <a:ea typeface="Times New Roman"/>
              <a:cs typeface="Times New Roman"/>
              <a:sym typeface="Times New Roman"/>
            </a:endParaRPr>
          </a:p>
          <a:p>
            <a:pPr indent="0" lvl="0" marL="0" rtl="0" algn="l">
              <a:spcBef>
                <a:spcPts val="1000"/>
              </a:spcBef>
              <a:spcAft>
                <a:spcPts val="0"/>
              </a:spcAft>
              <a:buSzPts val="2240"/>
              <a:buNone/>
            </a:pPr>
            <a:r>
              <a:rPr lang="en-US" sz="2800">
                <a:latin typeface="Times New Roman"/>
                <a:ea typeface="Times New Roman"/>
                <a:cs typeface="Times New Roman"/>
                <a:sym typeface="Times New Roman"/>
              </a:rPr>
              <a:t> </a:t>
            </a:r>
            <a:endParaRPr sz="2800">
              <a:latin typeface="Times New Roman"/>
              <a:ea typeface="Times New Roman"/>
              <a:cs typeface="Times New Roman"/>
              <a:sym typeface="Times New Roman"/>
            </a:endParaRPr>
          </a:p>
        </p:txBody>
      </p:sp>
      <p:sp>
        <p:nvSpPr>
          <p:cNvPr id="270" name="Google Shape;270;p12"/>
          <p:cNvSpPr/>
          <p:nvPr/>
        </p:nvSpPr>
        <p:spPr>
          <a:xfrm rot="-819644">
            <a:off x="-66889" y="394202"/>
            <a:ext cx="5627497" cy="2743200"/>
          </a:xfrm>
          <a:prstGeom prst="cloudCallout">
            <a:avLst>
              <a:gd fmla="val 49869" name="adj1"/>
              <a:gd fmla="val 69938" name="adj2"/>
            </a:avLst>
          </a:prstGeom>
          <a:solidFill>
            <a:schemeClr val="accent1"/>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212D32"/>
                </a:solidFill>
                <a:latin typeface="Times New Roman"/>
                <a:ea typeface="Times New Roman"/>
                <a:cs typeface="Times New Roman"/>
                <a:sym typeface="Times New Roman"/>
              </a:rPr>
              <a:t>Hãy kể thêm tên một số sản phẩm được sản xuất từ gỗ và lâm sản ngoài gỗ?</a:t>
            </a:r>
            <a:endParaRPr sz="3200">
              <a:solidFill>
                <a:srgbClr val="212D32"/>
              </a:solidFill>
              <a:latin typeface="Times New Roman"/>
              <a:ea typeface="Times New Roman"/>
              <a:cs typeface="Times New Roman"/>
              <a:sym typeface="Times New Roman"/>
            </a:endParaRPr>
          </a:p>
        </p:txBody>
      </p:sp>
      <p:sp>
        <p:nvSpPr>
          <p:cNvPr id="271" name="Google Shape;271;p12"/>
          <p:cNvSpPr/>
          <p:nvPr/>
        </p:nvSpPr>
        <p:spPr>
          <a:xfrm>
            <a:off x="8229600" y="1056290"/>
            <a:ext cx="2948152" cy="2948151"/>
          </a:xfrm>
          <a:prstGeom prst="arc">
            <a:avLst>
              <a:gd fmla="val 16200000" name="adj1"/>
              <a:gd fmla="val 0" name="adj2"/>
            </a:avLst>
          </a:prstGeom>
          <a:noFill/>
          <a:ln cap="rnd"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72" name="Google Shape;272;p12"/>
          <p:cNvSpPr/>
          <p:nvPr/>
        </p:nvSpPr>
        <p:spPr>
          <a:xfrm>
            <a:off x="8734097" y="449317"/>
            <a:ext cx="2092808" cy="1994338"/>
          </a:xfrm>
          <a:prstGeom prst="arc">
            <a:avLst>
              <a:gd fmla="val 16200000" name="adj1"/>
              <a:gd fmla="val 0" name="adj2"/>
            </a:avLst>
          </a:prstGeom>
          <a:noFill/>
          <a:ln cap="rnd"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273" name="Google Shape;273;p12"/>
          <p:cNvGrpSpPr/>
          <p:nvPr/>
        </p:nvGrpSpPr>
        <p:grpSpPr>
          <a:xfrm flipH="1" rot="5400000">
            <a:off x="-3457790" y="2375246"/>
            <a:ext cx="6915579" cy="9007847"/>
            <a:chOff x="6421186" y="536027"/>
            <a:chExt cx="4256689" cy="3988676"/>
          </a:xfrm>
        </p:grpSpPr>
        <p:cxnSp>
          <p:nvCxnSpPr>
            <p:cNvPr id="274" name="Google Shape;274;p12"/>
            <p:cNvCxnSpPr/>
            <p:nvPr/>
          </p:nvCxnSpPr>
          <p:spPr>
            <a:xfrm>
              <a:off x="8526432" y="536027"/>
              <a:ext cx="0" cy="1994338"/>
            </a:xfrm>
            <a:prstGeom prst="straightConnector1">
              <a:avLst/>
            </a:prstGeom>
            <a:noFill/>
            <a:ln cap="rnd" cmpd="sng" w="12700">
              <a:solidFill>
                <a:schemeClr val="accent1"/>
              </a:solidFill>
              <a:prstDash val="solid"/>
              <a:round/>
              <a:headEnd len="sm" w="sm" type="none"/>
              <a:tailEnd len="sm" w="sm" type="none"/>
            </a:ln>
          </p:spPr>
        </p:cxnSp>
        <p:grpSp>
          <p:nvGrpSpPr>
            <p:cNvPr id="275" name="Google Shape;275;p12"/>
            <p:cNvGrpSpPr/>
            <p:nvPr/>
          </p:nvGrpSpPr>
          <p:grpSpPr>
            <a:xfrm>
              <a:off x="6421186" y="536027"/>
              <a:ext cx="4256689" cy="3988676"/>
              <a:chOff x="6425806" y="536027"/>
              <a:chExt cx="4256689" cy="3988676"/>
            </a:xfrm>
          </p:grpSpPr>
          <p:sp>
            <p:nvSpPr>
              <p:cNvPr id="276" name="Google Shape;276;p12"/>
              <p:cNvSpPr/>
              <p:nvPr/>
            </p:nvSpPr>
            <p:spPr>
              <a:xfrm>
                <a:off x="6425806" y="536027"/>
                <a:ext cx="4256689" cy="3988676"/>
              </a:xfrm>
              <a:prstGeom prst="arc">
                <a:avLst>
                  <a:gd fmla="val 16200000" name="adj1"/>
                  <a:gd fmla="val 0" name="adj2"/>
                </a:avLst>
              </a:prstGeom>
              <a:blipFill rotWithShape="1">
                <a:blip r:embed="rId3">
                  <a:alphaModFix/>
                </a:blip>
                <a:stretch>
                  <a:fillRect b="0" l="0" r="0" t="0"/>
                </a:stretch>
              </a:blipFill>
              <a:ln cap="rnd"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cxnSp>
            <p:nvCxnSpPr>
              <p:cNvPr id="277" name="Google Shape;277;p12"/>
              <p:cNvCxnSpPr>
                <a:endCxn id="276" idx="2"/>
              </p:cNvCxnSpPr>
              <p:nvPr/>
            </p:nvCxnSpPr>
            <p:spPr>
              <a:xfrm rot="10800000">
                <a:off x="9606845" y="1454715"/>
                <a:ext cx="0" cy="2151300"/>
              </a:xfrm>
              <a:prstGeom prst="straightConnector1">
                <a:avLst/>
              </a:prstGeom>
              <a:noFill/>
              <a:ln cap="rnd" cmpd="sng" w="12700">
                <a:solidFill>
                  <a:schemeClr val="accent1"/>
                </a:solidFill>
                <a:prstDash val="solid"/>
                <a:round/>
                <a:headEnd len="sm" w="sm" type="none"/>
                <a:tailEnd len="sm" w="sm" type="none"/>
              </a:ln>
            </p:spPr>
          </p:cxnSp>
        </p:grpSp>
      </p:grpSp>
      <p:sp>
        <p:nvSpPr>
          <p:cNvPr id="278" name="Google Shape;278;p12"/>
          <p:cNvSpPr txBox="1"/>
          <p:nvPr/>
        </p:nvSpPr>
        <p:spPr>
          <a:xfrm>
            <a:off x="6094578" y="3709052"/>
            <a:ext cx="4732328" cy="2455774"/>
          </a:xfrm>
          <a:prstGeom prst="rect">
            <a:avLst/>
          </a:prstGeom>
          <a:solidFill>
            <a:srgbClr val="CCECFF"/>
          </a:solidFill>
          <a:ln>
            <a:noFill/>
          </a:ln>
        </p:spPr>
        <p:txBody>
          <a:bodyPr anchorCtr="0" anchor="t" bIns="45700" lIns="91425" spcFirstLastPara="1" rIns="91425" wrap="square" tIns="45700">
            <a:normAutofit fontScale="92500" lnSpcReduction="10000"/>
          </a:bodyPr>
          <a:lstStyle/>
          <a:p>
            <a:pPr indent="-342900" lvl="0" marL="342900" marR="0" rtl="0" algn="l">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Thuốc nam để chữa bệnh</a:t>
            </a:r>
            <a:endParaRPr sz="28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Hương liệu và tinh dầu</a:t>
            </a:r>
            <a:endParaRPr sz="28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Nhựa để sản xuất keo</a:t>
            </a:r>
            <a:endParaRPr sz="28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Thực vật, động vật, nấm,…</a:t>
            </a:r>
            <a:endParaRPr/>
          </a:p>
          <a:p>
            <a:pPr indent="0" lvl="0" marL="0" marR="0" rtl="0" algn="l">
              <a:spcBef>
                <a:spcPts val="1000"/>
              </a:spcBef>
              <a:spcAft>
                <a:spcPts val="0"/>
              </a:spcAft>
              <a:buClr>
                <a:srgbClr val="EA3C9E"/>
              </a:buClr>
              <a:buSzPct val="80000"/>
              <a:buFont typeface="Noto Sans Symbols"/>
              <a:buNone/>
            </a:pPr>
            <a:r>
              <a:rPr lang="en-US" sz="2800">
                <a:solidFill>
                  <a:srgbClr val="3F3F3F"/>
                </a:solidFill>
                <a:latin typeface="Times New Roman"/>
                <a:ea typeface="Times New Roman"/>
                <a:cs typeface="Times New Roman"/>
                <a:sym typeface="Times New Roman"/>
              </a:rPr>
              <a:t> </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500"/>
                                        <p:tgtEl>
                                          <p:spTgt spid="27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0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0" st="0"/>
                                            </p:txEl>
                                          </p:spTgt>
                                        </p:tgtEl>
                                        <p:attrNameLst>
                                          <p:attrName>style.visibility</p:attrName>
                                        </p:attrNameLst>
                                      </p:cBhvr>
                                      <p:to>
                                        <p:strVal val="visible"/>
                                      </p:to>
                                    </p:set>
                                    <p:animEffect filter="fade" transition="in">
                                      <p:cBhvr>
                                        <p:cTn dur="1822"/>
                                        <p:tgtEl>
                                          <p:spTgt spid="2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1" st="1"/>
                                            </p:txEl>
                                          </p:spTgt>
                                        </p:tgtEl>
                                        <p:attrNameLst>
                                          <p:attrName>style.visibility</p:attrName>
                                        </p:attrNameLst>
                                      </p:cBhvr>
                                      <p:to>
                                        <p:strVal val="visible"/>
                                      </p:to>
                                    </p:set>
                                    <p:animEffect filter="fade" transition="in">
                                      <p:cBhvr>
                                        <p:cTn dur="1822"/>
                                        <p:tgtEl>
                                          <p:spTgt spid="2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xEl>
                                              <p:pRg end="2" st="2"/>
                                            </p:txEl>
                                          </p:spTgt>
                                        </p:tgtEl>
                                        <p:attrNameLst>
                                          <p:attrName>style.visibility</p:attrName>
                                        </p:attrNameLst>
                                      </p:cBhvr>
                                      <p:to>
                                        <p:strVal val="visible"/>
                                      </p:to>
                                    </p:set>
                                    <p:animEffect filter="fade" transition="in">
                                      <p:cBhvr>
                                        <p:cTn dur="1822"/>
                                        <p:tgtEl>
                                          <p:spTgt spid="2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3"/>
          <p:cNvSpPr/>
          <p:nvPr/>
        </p:nvSpPr>
        <p:spPr>
          <a:xfrm rot="492403">
            <a:off x="856146" y="616482"/>
            <a:ext cx="2697480" cy="1051557"/>
          </a:xfrm>
          <a:prstGeom prst="plaque">
            <a:avLst>
              <a:gd fmla="val 16667" name="adj"/>
            </a:avLst>
          </a:prstGeom>
          <a:solidFill>
            <a:srgbClr val="0070C0"/>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Times New Roman"/>
                <a:ea typeface="Times New Roman"/>
                <a:cs typeface="Times New Roman"/>
                <a:sym typeface="Times New Roman"/>
              </a:rPr>
              <a:t>MỞ RỘNG</a:t>
            </a:r>
            <a:endParaRPr/>
          </a:p>
        </p:txBody>
      </p:sp>
      <p:sp>
        <p:nvSpPr>
          <p:cNvPr id="284" name="Google Shape;284;p13"/>
          <p:cNvSpPr txBox="1"/>
          <p:nvPr>
            <p:ph idx="1" type="body"/>
          </p:nvPr>
        </p:nvSpPr>
        <p:spPr>
          <a:xfrm>
            <a:off x="2" y="1796845"/>
            <a:ext cx="4409768" cy="3569108"/>
          </a:xfrm>
          <a:prstGeom prst="rect">
            <a:avLst/>
          </a:prstGeom>
          <a:blipFill rotWithShape="1">
            <a:blip r:embed="rId3">
              <a:alphaModFix/>
            </a:blip>
            <a:tile algn="tl" flip="none" tx="0" sx="100000" ty="0" sy="100000"/>
          </a:blipFill>
          <a:ln>
            <a:noFill/>
          </a:ln>
        </p:spPr>
        <p:txBody>
          <a:bodyPr anchorCtr="0" anchor="t" bIns="45700" lIns="91425" spcFirstLastPara="1" rIns="91425" wrap="square" tIns="45700">
            <a:noAutofit/>
          </a:bodyPr>
          <a:lstStyle/>
          <a:p>
            <a:pPr indent="-342900" lvl="0" marL="342900" rtl="0" algn="l">
              <a:spcBef>
                <a:spcPts val="0"/>
              </a:spcBef>
              <a:spcAft>
                <a:spcPts val="0"/>
              </a:spcAft>
              <a:buSzPts val="2560"/>
              <a:buChar char="►"/>
            </a:pPr>
            <a:r>
              <a:rPr lang="en-US" sz="3200">
                <a:latin typeface="Times New Roman"/>
                <a:ea typeface="Times New Roman"/>
                <a:cs typeface="Times New Roman"/>
                <a:sym typeface="Times New Roman"/>
              </a:rPr>
              <a:t>Nâng cao nhận thức về tầm quan trọng của rừng.</a:t>
            </a:r>
            <a:endParaRPr/>
          </a:p>
          <a:p>
            <a:pPr indent="-342900" lvl="0" marL="342900" rtl="0" algn="l">
              <a:spcBef>
                <a:spcPts val="1000"/>
              </a:spcBef>
              <a:spcAft>
                <a:spcPts val="0"/>
              </a:spcAft>
              <a:buSzPts val="2560"/>
              <a:buChar char="►"/>
            </a:pPr>
            <a:r>
              <a:rPr lang="en-US" sz="3200">
                <a:latin typeface="Times New Roman"/>
                <a:ea typeface="Times New Roman"/>
                <a:cs typeface="Times New Roman"/>
                <a:sym typeface="Times New Roman"/>
              </a:rPr>
              <a:t> Giúp làm giảm đi sự nóng lên của trái đất ngày một nghiêm trọng </a:t>
            </a:r>
            <a:endParaRPr sz="3200">
              <a:latin typeface="Times New Roman"/>
              <a:ea typeface="Times New Roman"/>
              <a:cs typeface="Times New Roman"/>
              <a:sym typeface="Times New Roman"/>
            </a:endParaRPr>
          </a:p>
        </p:txBody>
      </p:sp>
      <p:pic>
        <p:nvPicPr>
          <p:cNvPr id="285" name="Google Shape;285;p13"/>
          <p:cNvPicPr preferRelativeResize="0"/>
          <p:nvPr/>
        </p:nvPicPr>
        <p:blipFill rotWithShape="1">
          <a:blip r:embed="rId4">
            <a:alphaModFix/>
          </a:blip>
          <a:srcRect b="0" l="0" r="0" t="0"/>
          <a:stretch/>
        </p:blipFill>
        <p:spPr>
          <a:xfrm>
            <a:off x="4291781" y="1"/>
            <a:ext cx="790022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4"/>
          <p:cNvSpPr txBox="1"/>
          <p:nvPr>
            <p:ph type="title"/>
          </p:nvPr>
        </p:nvSpPr>
        <p:spPr>
          <a:xfrm>
            <a:off x="2727358" y="152403"/>
            <a:ext cx="6829595" cy="80118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Vai trò đối với môi trường sinh thái</a:t>
            </a:r>
            <a:endParaRPr>
              <a:latin typeface="Times New Roman"/>
              <a:ea typeface="Times New Roman"/>
              <a:cs typeface="Times New Roman"/>
              <a:sym typeface="Times New Roman"/>
            </a:endParaRPr>
          </a:p>
        </p:txBody>
      </p:sp>
      <p:sp>
        <p:nvSpPr>
          <p:cNvPr id="291" name="Google Shape;291;p14"/>
          <p:cNvSpPr txBox="1"/>
          <p:nvPr>
            <p:ph idx="1" type="body"/>
          </p:nvPr>
        </p:nvSpPr>
        <p:spPr>
          <a:xfrm>
            <a:off x="949631" y="1166452"/>
            <a:ext cx="3257754" cy="73009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latin typeface="Times New Roman"/>
                <a:ea typeface="Times New Roman"/>
                <a:cs typeface="Times New Roman"/>
                <a:sym typeface="Times New Roman"/>
              </a:rPr>
              <a:t> Điều hòa dòng chảy</a:t>
            </a:r>
            <a:endParaRPr sz="2800">
              <a:latin typeface="Times New Roman"/>
              <a:ea typeface="Times New Roman"/>
              <a:cs typeface="Times New Roman"/>
              <a:sym typeface="Times New Roman"/>
            </a:endParaRPr>
          </a:p>
          <a:p>
            <a:pPr indent="-200660" lvl="0" marL="342900" rtl="0" algn="l">
              <a:spcBef>
                <a:spcPts val="1000"/>
              </a:spcBef>
              <a:spcAft>
                <a:spcPts val="0"/>
              </a:spcAft>
              <a:buSzPts val="2240"/>
              <a:buNone/>
            </a:pPr>
            <a:r>
              <a:t/>
            </a:r>
            <a:endParaRPr sz="2800">
              <a:latin typeface="Times New Roman"/>
              <a:ea typeface="Times New Roman"/>
              <a:cs typeface="Times New Roman"/>
              <a:sym typeface="Times New Roman"/>
            </a:endParaRPr>
          </a:p>
        </p:txBody>
      </p:sp>
      <p:pic>
        <p:nvPicPr>
          <p:cNvPr id="292" name="Google Shape;292;p14"/>
          <p:cNvPicPr preferRelativeResize="0"/>
          <p:nvPr/>
        </p:nvPicPr>
        <p:blipFill rotWithShape="1">
          <a:blip r:embed="rId3">
            <a:alphaModFix/>
          </a:blip>
          <a:srcRect b="0" l="0" r="0" t="0"/>
          <a:stretch/>
        </p:blipFill>
        <p:spPr>
          <a:xfrm>
            <a:off x="8179363" y="2141236"/>
            <a:ext cx="3899566" cy="2597756"/>
          </a:xfrm>
          <a:prstGeom prst="rect">
            <a:avLst/>
          </a:prstGeom>
          <a:noFill/>
          <a:ln>
            <a:noFill/>
          </a:ln>
        </p:spPr>
      </p:pic>
      <p:pic>
        <p:nvPicPr>
          <p:cNvPr descr="Quan sát hình, so sánh lượng chảy của dòng nước mưa trên mặt đất ở 2 nơi có  rừng với đồi trọc?" id="293" name="Google Shape;293;p14"/>
          <p:cNvPicPr preferRelativeResize="0"/>
          <p:nvPr/>
        </p:nvPicPr>
        <p:blipFill rotWithShape="1">
          <a:blip r:embed="rId4">
            <a:alphaModFix/>
          </a:blip>
          <a:srcRect b="0" l="0" r="0" t="0"/>
          <a:stretch/>
        </p:blipFill>
        <p:spPr>
          <a:xfrm>
            <a:off x="558799" y="1718559"/>
            <a:ext cx="4039419" cy="2790825"/>
          </a:xfrm>
          <a:prstGeom prst="rect">
            <a:avLst/>
          </a:prstGeom>
          <a:noFill/>
          <a:ln>
            <a:noFill/>
          </a:ln>
        </p:spPr>
      </p:pic>
      <p:sp>
        <p:nvSpPr>
          <p:cNvPr id="294" name="Google Shape;294;p14"/>
          <p:cNvSpPr txBox="1"/>
          <p:nvPr/>
        </p:nvSpPr>
        <p:spPr>
          <a:xfrm>
            <a:off x="8388555" y="1436355"/>
            <a:ext cx="3803445" cy="704881"/>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giữ ổn định nguồn nước.</a:t>
            </a:r>
            <a:endParaRPr/>
          </a:p>
          <a:p>
            <a:pPr indent="-200660" lvl="0" marL="342900" marR="0" rtl="0" algn="l">
              <a:spcBef>
                <a:spcPts val="100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sp>
        <p:nvSpPr>
          <p:cNvPr id="295" name="Google Shape;295;p14"/>
          <p:cNvSpPr txBox="1"/>
          <p:nvPr/>
        </p:nvSpPr>
        <p:spPr>
          <a:xfrm>
            <a:off x="5484838" y="5300791"/>
            <a:ext cx="3954207" cy="143801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chống xói mòn rửa trôi;</a:t>
            </a:r>
            <a:endParaRPr/>
          </a:p>
          <a:p>
            <a:pPr indent="0" lvl="0" marL="0" marR="0" rtl="0" algn="l">
              <a:spcBef>
                <a:spcPts val="100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giảm thiểu lũ lụt, hạn hán</a:t>
            </a:r>
            <a:endParaRPr sz="2800">
              <a:solidFill>
                <a:srgbClr val="3F3F3F"/>
              </a:solidFill>
              <a:latin typeface="Times New Roman"/>
              <a:ea typeface="Times New Roman"/>
              <a:cs typeface="Times New Roman"/>
              <a:sym typeface="Times New Roman"/>
            </a:endParaRPr>
          </a:p>
          <a:p>
            <a:pPr indent="-200660" lvl="0" marL="342900" marR="0" rtl="0" algn="l">
              <a:spcBef>
                <a:spcPts val="100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pic>
        <p:nvPicPr>
          <p:cNvPr id="296" name="Google Shape;296;p14"/>
          <p:cNvPicPr preferRelativeResize="0"/>
          <p:nvPr/>
        </p:nvPicPr>
        <p:blipFill rotWithShape="1">
          <a:blip r:embed="rId5">
            <a:alphaModFix/>
          </a:blip>
          <a:srcRect b="0" l="0" r="0" t="0"/>
          <a:stretch/>
        </p:blipFill>
        <p:spPr>
          <a:xfrm>
            <a:off x="1447466" y="4751369"/>
            <a:ext cx="3889407" cy="2118991"/>
          </a:xfrm>
          <a:prstGeom prst="rect">
            <a:avLst/>
          </a:prstGeom>
          <a:noFill/>
          <a:ln>
            <a:noFill/>
          </a:ln>
        </p:spPr>
      </p:pic>
      <p:pic>
        <p:nvPicPr>
          <p:cNvPr id="297" name="Google Shape;297;p14"/>
          <p:cNvPicPr preferRelativeResize="0"/>
          <p:nvPr/>
        </p:nvPicPr>
        <p:blipFill rotWithShape="1">
          <a:blip r:embed="rId6">
            <a:alphaModFix/>
          </a:blip>
          <a:srcRect b="0" l="0" r="0" t="0"/>
          <a:stretch/>
        </p:blipFill>
        <p:spPr>
          <a:xfrm>
            <a:off x="1447466" y="929097"/>
            <a:ext cx="8842811" cy="59289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7"/>
                                        </p:tgtEl>
                                      </p:cBhvr>
                                    </p:animEffect>
                                    <p:set>
                                      <p:cBhvr>
                                        <p:cTn dur="1" fill="hold">
                                          <p:stCondLst>
                                            <p:cond delay="500"/>
                                          </p:stCondLst>
                                        </p:cTn>
                                        <p:tgtEl>
                                          <p:spTgt spid="2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 calcmode="lin" valueType="num">
                                      <p:cBhvr additive="base">
                                        <p:cTn dur="500"/>
                                        <p:tgtEl>
                                          <p:spTgt spid="29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anim calcmode="lin" valueType="num">
                                      <p:cBhvr additive="base">
                                        <p:cTn dur="500"/>
                                        <p:tgtEl>
                                          <p:spTgt spid="29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2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Hệ sinh thái phân theo môi trường sống" id="302" name="Google Shape;302;p15"/>
          <p:cNvPicPr preferRelativeResize="0"/>
          <p:nvPr/>
        </p:nvPicPr>
        <p:blipFill rotWithShape="1">
          <a:blip r:embed="rId3">
            <a:alphaModFix/>
          </a:blip>
          <a:srcRect b="0" l="0" r="0" t="0"/>
          <a:stretch/>
        </p:blipFill>
        <p:spPr>
          <a:xfrm>
            <a:off x="0" y="0"/>
            <a:ext cx="5849436" cy="3246438"/>
          </a:xfrm>
          <a:prstGeom prst="rect">
            <a:avLst/>
          </a:prstGeom>
          <a:noFill/>
          <a:ln>
            <a:noFill/>
          </a:ln>
        </p:spPr>
      </p:pic>
      <p:pic>
        <p:nvPicPr>
          <p:cNvPr id="303" name="Google Shape;303;p15"/>
          <p:cNvPicPr preferRelativeResize="0"/>
          <p:nvPr/>
        </p:nvPicPr>
        <p:blipFill rotWithShape="1">
          <a:blip r:embed="rId4">
            <a:alphaModFix/>
          </a:blip>
          <a:srcRect b="0" l="0" r="0" t="0"/>
          <a:stretch/>
        </p:blipFill>
        <p:spPr>
          <a:xfrm>
            <a:off x="6195528" y="1"/>
            <a:ext cx="6016970" cy="3246438"/>
          </a:xfrm>
          <a:prstGeom prst="rect">
            <a:avLst/>
          </a:prstGeom>
          <a:noFill/>
          <a:ln>
            <a:noFill/>
          </a:ln>
        </p:spPr>
      </p:pic>
      <p:pic>
        <p:nvPicPr>
          <p:cNvPr id="304" name="Google Shape;304;p15"/>
          <p:cNvPicPr preferRelativeResize="0"/>
          <p:nvPr/>
        </p:nvPicPr>
        <p:blipFill rotWithShape="1">
          <a:blip r:embed="rId5">
            <a:alphaModFix/>
          </a:blip>
          <a:srcRect b="0" l="0" r="0" t="0"/>
          <a:stretch/>
        </p:blipFill>
        <p:spPr>
          <a:xfrm>
            <a:off x="3563920" y="3345375"/>
            <a:ext cx="5263216" cy="351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6"/>
          <p:cNvSpPr txBox="1"/>
          <p:nvPr/>
        </p:nvSpPr>
        <p:spPr>
          <a:xfrm>
            <a:off x="2484102" y="923931"/>
            <a:ext cx="8973890" cy="18192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A3C9E"/>
              </a:buClr>
              <a:buSzPts val="2560"/>
              <a:buFont typeface="Noto Sans Symbols"/>
              <a:buNone/>
            </a:pPr>
            <a:r>
              <a:rPr lang="en-US" sz="3200">
                <a:solidFill>
                  <a:srgbClr val="3F3F3F"/>
                </a:solidFill>
                <a:latin typeface="Times New Roman"/>
                <a:ea typeface="Times New Roman"/>
                <a:cs typeface="Times New Roman"/>
                <a:sym typeface="Times New Roman"/>
              </a:rPr>
              <a:t>chắn gió, chống cát bay, chống sự xâm nhập của nước mặn, .... bảo vệ đồng ruộng và khu dân cư ven biển.</a:t>
            </a:r>
            <a:endParaRPr/>
          </a:p>
          <a:p>
            <a:pPr indent="0" lvl="0" marL="0" marR="0" rtl="0" algn="ctr">
              <a:spcBef>
                <a:spcPts val="1000"/>
              </a:spcBef>
              <a:spcAft>
                <a:spcPts val="0"/>
              </a:spcAft>
              <a:buClr>
                <a:srgbClr val="EA3C9E"/>
              </a:buClr>
              <a:buSzPts val="2560"/>
              <a:buFont typeface="Noto Sans Symbols"/>
              <a:buNone/>
            </a:pPr>
            <a:r>
              <a:t/>
            </a:r>
            <a:endParaRPr sz="3200">
              <a:solidFill>
                <a:srgbClr val="3F3F3F"/>
              </a:solidFill>
              <a:latin typeface="Times New Roman"/>
              <a:ea typeface="Times New Roman"/>
              <a:cs typeface="Times New Roman"/>
              <a:sym typeface="Times New Roman"/>
            </a:endParaRPr>
          </a:p>
        </p:txBody>
      </p:sp>
      <p:pic>
        <p:nvPicPr>
          <p:cNvPr id="310" name="Google Shape;310;p16"/>
          <p:cNvPicPr preferRelativeResize="0"/>
          <p:nvPr/>
        </p:nvPicPr>
        <p:blipFill rotWithShape="1">
          <a:blip r:embed="rId3">
            <a:alphaModFix/>
          </a:blip>
          <a:srcRect b="0" l="0" r="0" t="0"/>
          <a:stretch/>
        </p:blipFill>
        <p:spPr>
          <a:xfrm>
            <a:off x="0" y="3124320"/>
            <a:ext cx="4049486" cy="3733680"/>
          </a:xfrm>
          <a:prstGeom prst="rect">
            <a:avLst/>
          </a:prstGeom>
          <a:noFill/>
          <a:ln>
            <a:noFill/>
          </a:ln>
        </p:spPr>
      </p:pic>
      <p:pic>
        <p:nvPicPr>
          <p:cNvPr id="311" name="Google Shape;311;p16"/>
          <p:cNvPicPr preferRelativeResize="0"/>
          <p:nvPr/>
        </p:nvPicPr>
        <p:blipFill rotWithShape="1">
          <a:blip r:embed="rId4">
            <a:alphaModFix/>
          </a:blip>
          <a:srcRect b="0" l="0" r="0" t="0"/>
          <a:stretch/>
        </p:blipFill>
        <p:spPr>
          <a:xfrm>
            <a:off x="4201908" y="3124320"/>
            <a:ext cx="3953047" cy="3733680"/>
          </a:xfrm>
          <a:prstGeom prst="rect">
            <a:avLst/>
          </a:prstGeom>
          <a:noFill/>
          <a:ln>
            <a:noFill/>
          </a:ln>
        </p:spPr>
      </p:pic>
      <p:pic>
        <p:nvPicPr>
          <p:cNvPr descr="Ninh Thuận bảo vệ và phát triển diện tích rừng phòng hộ, đặc dụng ven biển" id="312" name="Google Shape;312;p16"/>
          <p:cNvPicPr preferRelativeResize="0"/>
          <p:nvPr/>
        </p:nvPicPr>
        <p:blipFill rotWithShape="1">
          <a:blip r:embed="rId5">
            <a:alphaModFix/>
          </a:blip>
          <a:srcRect b="0" l="0" r="0" t="0"/>
          <a:stretch/>
        </p:blipFill>
        <p:spPr>
          <a:xfrm>
            <a:off x="8307378" y="3124320"/>
            <a:ext cx="3884622" cy="37336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7"/>
          <p:cNvSpPr txBox="1"/>
          <p:nvPr/>
        </p:nvSpPr>
        <p:spPr>
          <a:xfrm>
            <a:off x="672969" y="250722"/>
            <a:ext cx="11007754" cy="24777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A3C9E"/>
              </a:buClr>
              <a:buSzPts val="2560"/>
              <a:buFont typeface="Noto Sans Symbols"/>
              <a:buNone/>
            </a:pPr>
            <a:r>
              <a:t/>
            </a:r>
            <a:endParaRPr sz="32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2560"/>
              <a:buFont typeface="Noto Sans Symbols"/>
              <a:buChar char="►"/>
            </a:pPr>
            <a:r>
              <a:rPr lang="en-US" sz="3200">
                <a:solidFill>
                  <a:srgbClr val="3F3F3F"/>
                </a:solidFill>
                <a:latin typeface="Times New Roman"/>
                <a:ea typeface="Times New Roman"/>
                <a:cs typeface="Times New Roman"/>
                <a:sym typeface="Times New Roman"/>
              </a:rPr>
              <a:t> Làm sạch không khí, giảm thiểu tiếng ồn, điều hòa khí hậu, tạo môi trường sống trong lành cho con người và tạo điều kiện cho công nghiệp phát triển.</a:t>
            </a:r>
            <a:endParaRPr/>
          </a:p>
          <a:p>
            <a:pPr indent="0" lvl="0" marL="0" marR="0" rtl="0" algn="l">
              <a:spcBef>
                <a:spcPts val="1000"/>
              </a:spcBef>
              <a:spcAft>
                <a:spcPts val="0"/>
              </a:spcAft>
              <a:buClr>
                <a:srgbClr val="EA3C9E"/>
              </a:buClr>
              <a:buSzPts val="2560"/>
              <a:buFont typeface="Noto Sans Symbols"/>
              <a:buNone/>
            </a:pPr>
            <a:r>
              <a:t/>
            </a:r>
            <a:endParaRPr sz="3200">
              <a:solidFill>
                <a:srgbClr val="3F3F3F"/>
              </a:solidFill>
              <a:latin typeface="Times New Roman"/>
              <a:ea typeface="Times New Roman"/>
              <a:cs typeface="Times New Roman"/>
              <a:sym typeface="Times New Roman"/>
            </a:endParaRPr>
          </a:p>
        </p:txBody>
      </p:sp>
      <p:pic>
        <p:nvPicPr>
          <p:cNvPr id="318" name="Google Shape;318;p17"/>
          <p:cNvPicPr preferRelativeResize="0"/>
          <p:nvPr/>
        </p:nvPicPr>
        <p:blipFill rotWithShape="1">
          <a:blip r:embed="rId3">
            <a:alphaModFix/>
          </a:blip>
          <a:srcRect b="0" l="0" r="0" t="0"/>
          <a:stretch/>
        </p:blipFill>
        <p:spPr>
          <a:xfrm>
            <a:off x="186612" y="2970112"/>
            <a:ext cx="5075853" cy="3887887"/>
          </a:xfrm>
          <a:prstGeom prst="rect">
            <a:avLst/>
          </a:prstGeom>
          <a:noFill/>
          <a:ln>
            <a:noFill/>
          </a:ln>
        </p:spPr>
      </p:pic>
      <p:pic>
        <p:nvPicPr>
          <p:cNvPr id="319" name="Google Shape;319;p17"/>
          <p:cNvPicPr preferRelativeResize="0"/>
          <p:nvPr/>
        </p:nvPicPr>
        <p:blipFill rotWithShape="1">
          <a:blip r:embed="rId4">
            <a:alphaModFix/>
          </a:blip>
          <a:srcRect b="0" l="0" r="0" t="0"/>
          <a:stretch/>
        </p:blipFill>
        <p:spPr>
          <a:xfrm>
            <a:off x="6057900" y="2970112"/>
            <a:ext cx="6104438" cy="38878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8"/>
          <p:cNvSpPr txBox="1"/>
          <p:nvPr/>
        </p:nvSpPr>
        <p:spPr>
          <a:xfrm>
            <a:off x="1703234" y="495930"/>
            <a:ext cx="8709332" cy="11233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A3C9E"/>
              </a:buClr>
              <a:buSzPts val="2560"/>
              <a:buFont typeface="Noto Sans Symbols"/>
              <a:buNone/>
            </a:pPr>
            <a:r>
              <a:rPr lang="en-US" sz="3200">
                <a:solidFill>
                  <a:srgbClr val="3F3F3F"/>
                </a:solidFill>
                <a:latin typeface="Times New Roman"/>
                <a:ea typeface="Times New Roman"/>
                <a:cs typeface="Times New Roman"/>
                <a:sym typeface="Times New Roman"/>
              </a:rPr>
              <a:t> Là môi trường sống của nhiều loài động vật, thực vật, vi sinh vật; là nơi bảo tồn đa dạng sinh học.</a:t>
            </a:r>
            <a:endParaRPr/>
          </a:p>
          <a:p>
            <a:pPr indent="-180340" lvl="0" marL="342900" marR="0" rtl="0" algn="l">
              <a:spcBef>
                <a:spcPts val="1000"/>
              </a:spcBef>
              <a:spcAft>
                <a:spcPts val="0"/>
              </a:spcAft>
              <a:buClr>
                <a:srgbClr val="EA3C9E"/>
              </a:buClr>
              <a:buSzPts val="2560"/>
              <a:buFont typeface="Noto Sans Symbols"/>
              <a:buNone/>
            </a:pPr>
            <a:r>
              <a:t/>
            </a:r>
            <a:endParaRPr sz="3200">
              <a:solidFill>
                <a:srgbClr val="3F3F3F"/>
              </a:solidFill>
              <a:latin typeface="Times New Roman"/>
              <a:ea typeface="Times New Roman"/>
              <a:cs typeface="Times New Roman"/>
              <a:sym typeface="Times New Roman"/>
            </a:endParaRPr>
          </a:p>
        </p:txBody>
      </p:sp>
      <p:pic>
        <p:nvPicPr>
          <p:cNvPr id="325" name="Google Shape;325;p18"/>
          <p:cNvPicPr preferRelativeResize="0"/>
          <p:nvPr/>
        </p:nvPicPr>
        <p:blipFill rotWithShape="1">
          <a:blip r:embed="rId3">
            <a:alphaModFix/>
          </a:blip>
          <a:srcRect b="0" l="0" r="0" t="0"/>
          <a:stretch/>
        </p:blipFill>
        <p:spPr>
          <a:xfrm>
            <a:off x="1594119" y="2362357"/>
            <a:ext cx="8927560" cy="44956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9"/>
          <p:cNvSpPr txBox="1"/>
          <p:nvPr/>
        </p:nvSpPr>
        <p:spPr>
          <a:xfrm>
            <a:off x="3116826" y="539999"/>
            <a:ext cx="6758294" cy="827029"/>
          </a:xfrm>
          <a:prstGeom prst="rect">
            <a:avLst/>
          </a:prstGeom>
          <a:solidFill>
            <a:srgbClr val="FADDA1"/>
          </a:solidFill>
          <a:ln>
            <a:noFill/>
          </a:ln>
        </p:spPr>
        <p:txBody>
          <a:bodyPr anchorCtr="0" anchor="t" bIns="45700" lIns="91425" spcFirstLastPara="1" rIns="91425" wrap="square" tIns="45700">
            <a:normAutofit fontScale="92500"/>
          </a:bodyPr>
          <a:lstStyle/>
          <a:p>
            <a:pPr indent="0" lvl="0" marL="0" marR="0" rtl="0" algn="ctr">
              <a:spcBef>
                <a:spcPts val="0"/>
              </a:spcBef>
              <a:spcAft>
                <a:spcPts val="0"/>
              </a:spcAft>
              <a:buClr>
                <a:srgbClr val="7C230F"/>
              </a:buClr>
              <a:buSzPct val="100000"/>
              <a:buFont typeface="Times New Roman"/>
              <a:buNone/>
            </a:pPr>
            <a:r>
              <a:rPr lang="en-US" sz="3600">
                <a:solidFill>
                  <a:srgbClr val="7C230F"/>
                </a:solidFill>
                <a:latin typeface="Times New Roman"/>
                <a:ea typeface="Times New Roman"/>
                <a:cs typeface="Times New Roman"/>
                <a:sym typeface="Times New Roman"/>
              </a:rPr>
              <a:t>TRIỂN VỌNG CỦA LÂM NGHIỆP</a:t>
            </a:r>
            <a:endParaRPr sz="3600">
              <a:solidFill>
                <a:srgbClr val="7C230F"/>
              </a:solidFill>
              <a:latin typeface="Times New Roman"/>
              <a:ea typeface="Times New Roman"/>
              <a:cs typeface="Times New Roman"/>
              <a:sym typeface="Times New Roman"/>
            </a:endParaRPr>
          </a:p>
        </p:txBody>
      </p:sp>
      <p:sp>
        <p:nvSpPr>
          <p:cNvPr id="331" name="Google Shape;331;p19"/>
          <p:cNvSpPr/>
          <p:nvPr/>
        </p:nvSpPr>
        <p:spPr>
          <a:xfrm>
            <a:off x="1703741" y="588834"/>
            <a:ext cx="858982" cy="713509"/>
          </a:xfrm>
          <a:prstGeom prst="flowChartMagneticTape">
            <a:avLst/>
          </a:prstGeom>
          <a:solidFill>
            <a:srgbClr val="F7B173"/>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7C230F"/>
                </a:solidFill>
                <a:latin typeface="Times New Roman"/>
                <a:ea typeface="Times New Roman"/>
                <a:cs typeface="Times New Roman"/>
                <a:sym typeface="Times New Roman"/>
              </a:rPr>
              <a:t>II</a:t>
            </a:r>
            <a:endParaRPr b="1" sz="3200">
              <a:solidFill>
                <a:srgbClr val="7C230F"/>
              </a:solidFill>
              <a:latin typeface="Times New Roman"/>
              <a:ea typeface="Times New Roman"/>
              <a:cs typeface="Times New Roman"/>
              <a:sym typeface="Times New Roman"/>
            </a:endParaRPr>
          </a:p>
        </p:txBody>
      </p:sp>
      <p:sp>
        <p:nvSpPr>
          <p:cNvPr id="332" name="Google Shape;332;p19"/>
          <p:cNvSpPr/>
          <p:nvPr/>
        </p:nvSpPr>
        <p:spPr>
          <a:xfrm>
            <a:off x="2401701" y="1504337"/>
            <a:ext cx="7312397" cy="5102942"/>
          </a:xfrm>
          <a:prstGeom prst="triangle">
            <a:avLst>
              <a:gd fmla="val 50000" name="adj"/>
            </a:avLst>
          </a:prstGeom>
          <a:blipFill rotWithShape="1">
            <a:blip r:embed="rId3">
              <a:alphaModFix/>
            </a:blip>
            <a:stretch>
              <a:fillRect b="0" l="0" r="0" t="0"/>
            </a:stretch>
          </a:blip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2"/>
          <p:cNvSpPr txBox="1"/>
          <p:nvPr>
            <p:ph idx="1" type="body"/>
          </p:nvPr>
        </p:nvSpPr>
        <p:spPr>
          <a:xfrm>
            <a:off x="787017" y="5864054"/>
            <a:ext cx="10396292" cy="63582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Hãy nêu nêu vai trò của rừng đối với môi trường sống của con người</a:t>
            </a:r>
            <a:endParaRPr sz="2800">
              <a:latin typeface="Times New Roman"/>
              <a:ea typeface="Times New Roman"/>
              <a:cs typeface="Times New Roman"/>
              <a:sym typeface="Times New Roman"/>
            </a:endParaRPr>
          </a:p>
        </p:txBody>
      </p:sp>
      <p:pic>
        <p:nvPicPr>
          <p:cNvPr id="151" name="Google Shape;151;p2"/>
          <p:cNvPicPr preferRelativeResize="0"/>
          <p:nvPr/>
        </p:nvPicPr>
        <p:blipFill rotWithShape="1">
          <a:blip r:embed="rId3">
            <a:alphaModFix/>
          </a:blip>
          <a:srcRect b="0" l="0" r="0" t="0"/>
          <a:stretch/>
        </p:blipFill>
        <p:spPr>
          <a:xfrm>
            <a:off x="2207108" y="0"/>
            <a:ext cx="7777783" cy="4543592"/>
          </a:xfrm>
          <a:prstGeom prst="rect">
            <a:avLst/>
          </a:prstGeom>
          <a:noFill/>
          <a:ln>
            <a:noFill/>
          </a:ln>
        </p:spPr>
      </p:pic>
      <p:pic>
        <p:nvPicPr>
          <p:cNvPr id="152" name="Google Shape;152;p2"/>
          <p:cNvPicPr preferRelativeResize="0"/>
          <p:nvPr/>
        </p:nvPicPr>
        <p:blipFill rotWithShape="1">
          <a:blip r:embed="rId4">
            <a:alphaModFix/>
          </a:blip>
          <a:srcRect b="0" l="0" r="0" t="0"/>
          <a:stretch/>
        </p:blipFill>
        <p:spPr>
          <a:xfrm>
            <a:off x="4900315" y="4267310"/>
            <a:ext cx="2391367" cy="19146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1000"/>
                                        <p:tgtEl>
                                          <p:spTgt spid="15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0"/>
          <p:cNvSpPr txBox="1"/>
          <p:nvPr>
            <p:ph type="title"/>
          </p:nvPr>
        </p:nvSpPr>
        <p:spPr>
          <a:xfrm>
            <a:off x="176979" y="-40446"/>
            <a:ext cx="11286461" cy="170824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Nghiên cứu nội dung mục II.1, mục II.2, mục II.3 trong SGK thảo luận nhóm để thực hiện các nhiệm vụ, hoàn thành phiếu học tập số 1:</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338" name="Google Shape;338;p20"/>
          <p:cNvSpPr txBox="1"/>
          <p:nvPr>
            <p:ph idx="1" type="body"/>
          </p:nvPr>
        </p:nvSpPr>
        <p:spPr>
          <a:xfrm>
            <a:off x="2343900" y="1872192"/>
            <a:ext cx="8908818" cy="1057620"/>
          </a:xfrm>
          <a:prstGeom prst="rect">
            <a:avLst/>
          </a:prstGeom>
          <a:solidFill>
            <a:srgbClr val="E4CBF2"/>
          </a:solid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rPr lang="en-US" sz="2800">
                <a:latin typeface="Times New Roman"/>
                <a:ea typeface="Times New Roman"/>
                <a:cs typeface="Times New Roman"/>
                <a:sym typeface="Times New Roman"/>
              </a:rPr>
              <a:t>Giải thích vì sao rừng có vai trò trong việc bảo tồn đa dạng sinh học và bảo vệ môi trường sinh thái?</a:t>
            </a:r>
            <a:endParaRPr/>
          </a:p>
        </p:txBody>
      </p:sp>
      <p:sp>
        <p:nvSpPr>
          <p:cNvPr id="339" name="Google Shape;339;p20"/>
          <p:cNvSpPr txBox="1"/>
          <p:nvPr/>
        </p:nvSpPr>
        <p:spPr>
          <a:xfrm>
            <a:off x="2343900" y="3886635"/>
            <a:ext cx="8908818" cy="1057620"/>
          </a:xfrm>
          <a:prstGeom prst="rect">
            <a:avLst/>
          </a:prstGeom>
          <a:solidFill>
            <a:srgbClr val="009999"/>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2240"/>
              <a:buFont typeface="Noto Sans Symbols"/>
              <a:buNone/>
            </a:pPr>
            <a:r>
              <a:rPr lang="en-US" sz="2800">
                <a:solidFill>
                  <a:srgbClr val="FFFF00"/>
                </a:solidFill>
                <a:latin typeface="Times New Roman"/>
                <a:ea typeface="Times New Roman"/>
                <a:cs typeface="Times New Roman"/>
                <a:sym typeface="Times New Roman"/>
              </a:rPr>
              <a:t>Giải thích vì sao lâm nghiệp có triển vọng phát triển để phục vụ nhu cầu tiêu dùng và xuất khẩu?</a:t>
            </a:r>
            <a:endParaRPr/>
          </a:p>
        </p:txBody>
      </p:sp>
      <p:sp>
        <p:nvSpPr>
          <p:cNvPr id="340" name="Google Shape;340;p20"/>
          <p:cNvSpPr txBox="1"/>
          <p:nvPr/>
        </p:nvSpPr>
        <p:spPr>
          <a:xfrm>
            <a:off x="2343900" y="5888053"/>
            <a:ext cx="8908818" cy="1057620"/>
          </a:xfrm>
          <a:prstGeom prst="rect">
            <a:avLst/>
          </a:prstGeom>
          <a:solidFill>
            <a:srgbClr val="FADDA1"/>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2240"/>
              <a:buFont typeface="Noto Sans Symbols"/>
              <a:buNone/>
            </a:pPr>
            <a:r>
              <a:rPr lang="en-US" sz="2800">
                <a:solidFill>
                  <a:srgbClr val="3F3F3F"/>
                </a:solidFill>
                <a:latin typeface="Times New Roman"/>
                <a:ea typeface="Times New Roman"/>
                <a:cs typeface="Times New Roman"/>
                <a:sym typeface="Times New Roman"/>
              </a:rPr>
              <a:t>Giải thích vì sao lâm nghiệp có triển vọng phát triển để phục vụ chức năng của rừng?</a:t>
            </a:r>
            <a:endParaRPr/>
          </a:p>
        </p:txBody>
      </p:sp>
      <p:sp>
        <p:nvSpPr>
          <p:cNvPr id="341" name="Google Shape;341;p20"/>
          <p:cNvSpPr/>
          <p:nvPr/>
        </p:nvSpPr>
        <p:spPr>
          <a:xfrm>
            <a:off x="176981" y="1565571"/>
            <a:ext cx="1849354" cy="1686567"/>
          </a:xfrm>
          <a:prstGeom prst="rightArrow">
            <a:avLst>
              <a:gd fmla="val 50000" name="adj1"/>
              <a:gd fmla="val 50000" name="adj2"/>
            </a:avLst>
          </a:prstGeom>
          <a:solidFill>
            <a:srgbClr val="9639CE"/>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Nhiệm vụ 1</a:t>
            </a:r>
            <a:endParaRPr/>
          </a:p>
        </p:txBody>
      </p:sp>
      <p:sp>
        <p:nvSpPr>
          <p:cNvPr id="342" name="Google Shape;342;p20"/>
          <p:cNvSpPr/>
          <p:nvPr/>
        </p:nvSpPr>
        <p:spPr>
          <a:xfrm>
            <a:off x="176980" y="3557952"/>
            <a:ext cx="1849354" cy="1686567"/>
          </a:xfrm>
          <a:prstGeom prst="rightArrow">
            <a:avLst>
              <a:gd fmla="val 50000" name="adj1"/>
              <a:gd fmla="val 50000" name="adj2"/>
            </a:avLst>
          </a:prstGeom>
          <a:solidFill>
            <a:srgbClr val="5E1A37"/>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Nhiệm vụ 2</a:t>
            </a:r>
            <a:endParaRPr sz="2800">
              <a:solidFill>
                <a:schemeClr val="lt1"/>
              </a:solidFill>
              <a:latin typeface="Times New Roman"/>
              <a:ea typeface="Times New Roman"/>
              <a:cs typeface="Times New Roman"/>
              <a:sym typeface="Times New Roman"/>
            </a:endParaRPr>
          </a:p>
        </p:txBody>
      </p:sp>
      <p:sp>
        <p:nvSpPr>
          <p:cNvPr id="343" name="Google Shape;343;p20"/>
          <p:cNvSpPr/>
          <p:nvPr/>
        </p:nvSpPr>
        <p:spPr>
          <a:xfrm>
            <a:off x="176979" y="5443720"/>
            <a:ext cx="1849354" cy="1686567"/>
          </a:xfrm>
          <a:prstGeom prst="rightArrow">
            <a:avLst>
              <a:gd fmla="val 50000" name="adj1"/>
              <a:gd fmla="val 50000" name="adj2"/>
            </a:avLst>
          </a:prstGeom>
          <a:solidFill>
            <a:srgbClr val="7E3E07"/>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Nhiệm vụ 3</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xEl>
                                              <p:pRg end="0" st="0"/>
                                            </p:txEl>
                                          </p:spTgt>
                                        </p:tgtEl>
                                        <p:attrNameLst>
                                          <p:attrName>style.visibility</p:attrName>
                                        </p:attrNameLst>
                                      </p:cBhvr>
                                      <p:to>
                                        <p:strVal val="visible"/>
                                      </p:to>
                                    </p:set>
                                    <p:animEffect filter="fade" transition="in">
                                      <p:cBhvr>
                                        <p:cTn dur="1000"/>
                                        <p:tgtEl>
                                          <p:spTgt spid="3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2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1"/>
          <p:cNvSpPr txBox="1"/>
          <p:nvPr>
            <p:ph type="title"/>
          </p:nvPr>
        </p:nvSpPr>
        <p:spPr>
          <a:xfrm>
            <a:off x="677334" y="426720"/>
            <a:ext cx="10713477"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b="1" lang="en-US">
                <a:latin typeface="Times New Roman"/>
                <a:ea typeface="Times New Roman"/>
                <a:cs typeface="Times New Roman"/>
                <a:sym typeface="Times New Roman"/>
              </a:rPr>
              <a:t>PHIẾU HỌC TẬP SỐ 1. Triển vọng của lâm nghiệp</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graphicFrame>
        <p:nvGraphicFramePr>
          <p:cNvPr id="349" name="Google Shape;349;p21"/>
          <p:cNvGraphicFramePr/>
          <p:nvPr/>
        </p:nvGraphicFramePr>
        <p:xfrm>
          <a:off x="294968" y="1747520"/>
          <a:ext cx="3000000" cy="3000000"/>
        </p:xfrm>
        <a:graphic>
          <a:graphicData uri="http://schemas.openxmlformats.org/drawingml/2006/table">
            <a:tbl>
              <a:tblPr bandRow="1" firstCol="1" firstRow="1">
                <a:noFill/>
                <a:tableStyleId>{A0AA9DCE-0B8C-4C33-9E09-4FA5D0A4A682}</a:tableStyleId>
              </a:tblPr>
              <a:tblGrid>
                <a:gridCol w="9425950"/>
                <a:gridCol w="1930300"/>
              </a:tblGrid>
              <a:tr h="772075">
                <a:tc>
                  <a:txBody>
                    <a:bodyPr/>
                    <a:lstStyle/>
                    <a:p>
                      <a:pPr indent="0" lvl="0" marL="0" marR="0" rtl="0" algn="ctr">
                        <a:lnSpc>
                          <a:spcPct val="107000"/>
                        </a:lnSpc>
                        <a:spcBef>
                          <a:spcPts val="0"/>
                        </a:spcBef>
                        <a:spcAft>
                          <a:spcPts val="0"/>
                        </a:spcAft>
                        <a:buNone/>
                      </a:pPr>
                      <a:r>
                        <a:rPr lang="en-US" sz="2800" u="none" cap="none" strike="noStrike">
                          <a:solidFill>
                            <a:srgbClr val="FFFF00"/>
                          </a:solidFill>
                          <a:latin typeface="Times New Roman"/>
                          <a:ea typeface="Times New Roman"/>
                          <a:cs typeface="Times New Roman"/>
                          <a:sym typeface="Times New Roman"/>
                        </a:rPr>
                        <a:t>Triển vọng của lâm nghiệp</a:t>
                      </a:r>
                      <a:endParaRPr sz="2800" u="none" cap="none" strike="noStrike">
                        <a:solidFill>
                          <a:srgbClr val="FFFF00"/>
                        </a:solidFill>
                        <a:latin typeface="Times New Roman"/>
                        <a:ea typeface="Times New Roman"/>
                        <a:cs typeface="Times New Roman"/>
                        <a:sym typeface="Times New Roman"/>
                      </a:endParaRPr>
                    </a:p>
                  </a:txBody>
                  <a:tcPr marT="0" marB="0" marR="68575" marL="68575">
                    <a:solidFill>
                      <a:srgbClr val="6D91A0"/>
                    </a:solidFill>
                  </a:tcPr>
                </a:tc>
                <a:tc>
                  <a:txBody>
                    <a:bodyPr/>
                    <a:lstStyle/>
                    <a:p>
                      <a:pPr indent="0" lvl="0" marL="0" marR="0" rtl="0" algn="ctr">
                        <a:lnSpc>
                          <a:spcPct val="107000"/>
                        </a:lnSpc>
                        <a:spcBef>
                          <a:spcPts val="0"/>
                        </a:spcBef>
                        <a:spcAft>
                          <a:spcPts val="0"/>
                        </a:spcAft>
                        <a:buNone/>
                      </a:pPr>
                      <a:r>
                        <a:rPr lang="en-US" sz="2800" u="none" cap="none" strike="noStrike">
                          <a:solidFill>
                            <a:srgbClr val="00FFCC"/>
                          </a:solidFill>
                          <a:latin typeface="Times New Roman"/>
                          <a:ea typeface="Times New Roman"/>
                          <a:cs typeface="Times New Roman"/>
                          <a:sym typeface="Times New Roman"/>
                        </a:rPr>
                        <a:t>Giải thích</a:t>
                      </a:r>
                      <a:endParaRPr sz="2800" u="none" cap="none" strike="noStrike">
                        <a:solidFill>
                          <a:srgbClr val="00FFCC"/>
                        </a:solidFill>
                        <a:latin typeface="Times New Roman"/>
                        <a:ea typeface="Times New Roman"/>
                        <a:cs typeface="Times New Roman"/>
                        <a:sym typeface="Times New Roman"/>
                      </a:endParaRPr>
                    </a:p>
                  </a:txBody>
                  <a:tcPr marT="0" marB="0" marR="68575" marL="68575">
                    <a:solidFill>
                      <a:srgbClr val="6D91A0"/>
                    </a:solidFill>
                  </a:tcPr>
                </a:tc>
              </a:tr>
              <a:tr h="1138025">
                <a:tc>
                  <a:txBody>
                    <a:bodyPr/>
                    <a:lstStyle/>
                    <a:p>
                      <a:pPr indent="0" lvl="0" marL="0" marR="0" rtl="0" algn="l">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Phát triển để bảo tồn đa dạng sinh học và bảo vệ môi trường sinh thái.</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NV 1</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r>
              <a:tr h="772075">
                <a:tc>
                  <a:txBody>
                    <a:bodyPr/>
                    <a:lstStyle/>
                    <a:p>
                      <a:pPr indent="0" lvl="0" marL="0" marR="0" rtl="0" algn="l">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Phát triển để phục vụ tiêu dùng và xuất khẩu.</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NV 2 </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r>
              <a:tr h="772075">
                <a:tc>
                  <a:txBody>
                    <a:bodyPr/>
                    <a:lstStyle/>
                    <a:p>
                      <a:pPr indent="0" lvl="0" marL="0" marR="0" rtl="0" algn="l">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Phát triển để thực hiện chức năng xã hội của rừng</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NV 3</a:t>
                      </a:r>
                      <a:endParaRPr sz="2800" u="none" cap="none" strike="noStrike">
                        <a:latin typeface="Times New Roman"/>
                        <a:ea typeface="Times New Roman"/>
                        <a:cs typeface="Times New Roman"/>
                        <a:sym typeface="Times New Roman"/>
                      </a:endParaRPr>
                    </a:p>
                  </a:txBody>
                  <a:tcPr marT="0" marB="0" marR="68575" marL="68575">
                    <a:solidFill>
                      <a:srgbClr val="6D91A0"/>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2"/>
          <p:cNvSpPr txBox="1"/>
          <p:nvPr>
            <p:ph type="title"/>
          </p:nvPr>
        </p:nvSpPr>
        <p:spPr>
          <a:xfrm>
            <a:off x="265470" y="550655"/>
            <a:ext cx="6459794" cy="1189655"/>
          </a:xfrm>
          <a:prstGeom prst="rect">
            <a:avLst/>
          </a:prstGeom>
          <a:solidFill>
            <a:srgbClr val="FCE9F4"/>
          </a:solid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002060"/>
              </a:buClr>
              <a:buSzPct val="100000"/>
              <a:buFont typeface="Times New Roman"/>
              <a:buNone/>
            </a:pPr>
            <a:r>
              <a:rPr lang="en-US">
                <a:solidFill>
                  <a:srgbClr val="002060"/>
                </a:solidFill>
                <a:latin typeface="Times New Roman"/>
                <a:ea typeface="Times New Roman"/>
                <a:cs typeface="Times New Roman"/>
                <a:sym typeface="Times New Roman"/>
              </a:rPr>
              <a:t>Phát triển để bảo tồn đa dạng sinh học và bảo vệ môi trường sinh tháí</a:t>
            </a:r>
            <a:endParaRPr/>
          </a:p>
        </p:txBody>
      </p:sp>
      <p:pic>
        <p:nvPicPr>
          <p:cNvPr id="355" name="Google Shape;355;p22"/>
          <p:cNvPicPr preferRelativeResize="0"/>
          <p:nvPr/>
        </p:nvPicPr>
        <p:blipFill rotWithShape="1">
          <a:blip r:embed="rId3">
            <a:alphaModFix/>
          </a:blip>
          <a:srcRect b="0" l="0" r="0" t="0"/>
          <a:stretch/>
        </p:blipFill>
        <p:spPr>
          <a:xfrm>
            <a:off x="265470" y="1740310"/>
            <a:ext cx="6459794" cy="4601184"/>
          </a:xfrm>
          <a:prstGeom prst="rect">
            <a:avLst/>
          </a:prstGeom>
          <a:noFill/>
          <a:ln>
            <a:noFill/>
          </a:ln>
        </p:spPr>
      </p:pic>
      <p:sp>
        <p:nvSpPr>
          <p:cNvPr id="356" name="Google Shape;356;p22"/>
          <p:cNvSpPr/>
          <p:nvPr/>
        </p:nvSpPr>
        <p:spPr>
          <a:xfrm>
            <a:off x="7079224" y="1108899"/>
            <a:ext cx="4714567" cy="4910901"/>
          </a:xfrm>
          <a:prstGeom prst="verticalScroll">
            <a:avLst>
              <a:gd fmla="val 12500" name="adj"/>
            </a:avLst>
          </a:prstGeom>
          <a:solidFill>
            <a:srgbClr val="FDE5CE"/>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00B0F0"/>
              </a:solidFill>
              <a:latin typeface="Times New Roman"/>
              <a:ea typeface="Times New Roman"/>
              <a:cs typeface="Times New Roman"/>
              <a:sym typeface="Times New Roman"/>
            </a:endParaRPr>
          </a:p>
          <a:p>
            <a:pPr indent="0" lvl="0" marL="0" marR="0" rtl="0" algn="ctr">
              <a:spcBef>
                <a:spcPts val="0"/>
              </a:spcBef>
              <a:spcAft>
                <a:spcPts val="0"/>
              </a:spcAft>
              <a:buNone/>
            </a:pPr>
            <a:r>
              <a:rPr lang="en-US" sz="3200">
                <a:solidFill>
                  <a:srgbClr val="00B0F0"/>
                </a:solidFill>
                <a:latin typeface="Times New Roman"/>
                <a:ea typeface="Times New Roman"/>
                <a:cs typeface="Times New Roman"/>
                <a:sym typeface="Times New Roman"/>
              </a:rPr>
              <a:t>Rừng là môi trường sống của nhiều loài thực vật, động vật, vi sinh vật; rừng điều hoà không khí, bảo vệ nguồn nước, chống biến đổi khí hậu,...</a:t>
            </a:r>
            <a:endParaRPr/>
          </a:p>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3"/>
          <p:cNvSpPr txBox="1"/>
          <p:nvPr/>
        </p:nvSpPr>
        <p:spPr>
          <a:xfrm>
            <a:off x="0" y="581995"/>
            <a:ext cx="6223820" cy="1189655"/>
          </a:xfrm>
          <a:prstGeom prst="rect">
            <a:avLst/>
          </a:prstGeom>
          <a:solidFill>
            <a:srgbClr val="E4CBF2"/>
          </a:solidFill>
          <a:ln>
            <a:noFill/>
          </a:ln>
        </p:spPr>
        <p:txBody>
          <a:bodyPr anchorCtr="0" anchor="t" bIns="45700" lIns="91425" spcFirstLastPara="1" rIns="91425" wrap="square" tIns="45700">
            <a:normAutofit fontScale="97500"/>
          </a:bodyPr>
          <a:lstStyle/>
          <a:p>
            <a:pPr indent="0" lvl="0" marL="0" marR="0" rtl="0" algn="ctr">
              <a:spcBef>
                <a:spcPts val="0"/>
              </a:spcBef>
              <a:spcAft>
                <a:spcPts val="0"/>
              </a:spcAft>
              <a:buClr>
                <a:srgbClr val="65228D"/>
              </a:buClr>
              <a:buSzPct val="100000"/>
              <a:buFont typeface="Times New Roman"/>
              <a:buNone/>
            </a:pPr>
            <a:r>
              <a:rPr lang="en-US" sz="3600">
                <a:solidFill>
                  <a:srgbClr val="65228D"/>
                </a:solidFill>
                <a:latin typeface="Times New Roman"/>
                <a:ea typeface="Times New Roman"/>
                <a:cs typeface="Times New Roman"/>
                <a:sym typeface="Times New Roman"/>
              </a:rPr>
              <a:t>Phát triển để phục vụ tiêu dùng và xuất khẩu</a:t>
            </a:r>
            <a:endParaRPr sz="3600">
              <a:solidFill>
                <a:srgbClr val="EA3C9E"/>
              </a:solidFill>
              <a:latin typeface="Trebuchet MS"/>
              <a:ea typeface="Trebuchet MS"/>
              <a:cs typeface="Trebuchet MS"/>
              <a:sym typeface="Trebuchet MS"/>
            </a:endParaRPr>
          </a:p>
        </p:txBody>
      </p:sp>
      <p:sp>
        <p:nvSpPr>
          <p:cNvPr id="362" name="Google Shape;362;p23"/>
          <p:cNvSpPr/>
          <p:nvPr/>
        </p:nvSpPr>
        <p:spPr>
          <a:xfrm>
            <a:off x="6474542" y="250723"/>
            <a:ext cx="5545393" cy="6459793"/>
          </a:xfrm>
          <a:prstGeom prst="verticalScroll">
            <a:avLst>
              <a:gd fmla="val 12500" name="adj"/>
            </a:avLst>
          </a:prstGeom>
          <a:solidFill>
            <a:srgbClr val="9639CE"/>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00"/>
              </a:solidFill>
              <a:latin typeface="Times New Roman"/>
              <a:ea typeface="Times New Roman"/>
              <a:cs typeface="Times New Roman"/>
              <a:sym typeface="Times New Roman"/>
            </a:endParaRPr>
          </a:p>
          <a:p>
            <a:pPr indent="0" lvl="0" marL="0" marR="0" rtl="0" algn="ctr">
              <a:spcBef>
                <a:spcPts val="0"/>
              </a:spcBef>
              <a:spcAft>
                <a:spcPts val="0"/>
              </a:spcAft>
              <a:buNone/>
            </a:pPr>
            <a:r>
              <a:rPr lang="en-US" sz="3200">
                <a:solidFill>
                  <a:srgbClr val="FFFF00"/>
                </a:solidFill>
                <a:latin typeface="Times New Roman"/>
                <a:ea typeface="Times New Roman"/>
                <a:cs typeface="Times New Roman"/>
                <a:sym typeface="Times New Roman"/>
              </a:rPr>
              <a:t>Lâm nghiệp có vai trò rất quan trọng trong đời sống con người như cung cấp lâm sản, đặc sản cây công nghiệp cho tiêu dùng và xuất khẩu; nguyên liệu cho công nghiệp, nông nghiệp, xây dựng cơ bản; cung cấp dược liệu.</a:t>
            </a:r>
            <a:endParaRPr sz="3200">
              <a:solidFill>
                <a:srgbClr val="FFFF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1800">
              <a:solidFill>
                <a:srgbClr val="FFFF00"/>
              </a:solidFill>
              <a:latin typeface="Trebuchet MS"/>
              <a:ea typeface="Trebuchet MS"/>
              <a:cs typeface="Trebuchet MS"/>
              <a:sym typeface="Trebuchet MS"/>
            </a:endParaRPr>
          </a:p>
        </p:txBody>
      </p:sp>
      <p:pic>
        <p:nvPicPr>
          <p:cNvPr id="363" name="Google Shape;363;p23"/>
          <p:cNvPicPr preferRelativeResize="0"/>
          <p:nvPr/>
        </p:nvPicPr>
        <p:blipFill rotWithShape="1">
          <a:blip r:embed="rId3">
            <a:alphaModFix/>
          </a:blip>
          <a:srcRect b="0" l="0" r="0" t="0"/>
          <a:stretch/>
        </p:blipFill>
        <p:spPr>
          <a:xfrm>
            <a:off x="0" y="1771650"/>
            <a:ext cx="6223820" cy="44669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4"/>
          <p:cNvSpPr txBox="1"/>
          <p:nvPr/>
        </p:nvSpPr>
        <p:spPr>
          <a:xfrm>
            <a:off x="0" y="683391"/>
            <a:ext cx="6057900" cy="1189655"/>
          </a:xfrm>
          <a:prstGeom prst="rect">
            <a:avLst/>
          </a:prstGeom>
          <a:solidFill>
            <a:srgbClr val="FCE9F4"/>
          </a:solidFill>
          <a:ln>
            <a:noFill/>
          </a:ln>
        </p:spPr>
        <p:txBody>
          <a:bodyPr anchorCtr="0" anchor="t" bIns="45700" lIns="91425" spcFirstLastPara="1" rIns="91425" wrap="square" tIns="45700">
            <a:normAutofit fontScale="97500"/>
          </a:bodyPr>
          <a:lstStyle/>
          <a:p>
            <a:pPr indent="0" lvl="0" marL="0" marR="0" rtl="0" algn="ctr">
              <a:spcBef>
                <a:spcPts val="0"/>
              </a:spcBef>
              <a:spcAft>
                <a:spcPts val="0"/>
              </a:spcAft>
              <a:buClr>
                <a:srgbClr val="B2126C"/>
              </a:buClr>
              <a:buSzPct val="100000"/>
              <a:buFont typeface="Times New Roman"/>
              <a:buNone/>
            </a:pPr>
            <a:r>
              <a:rPr lang="en-US" sz="3600">
                <a:solidFill>
                  <a:srgbClr val="B2126C"/>
                </a:solidFill>
                <a:latin typeface="Times New Roman"/>
                <a:ea typeface="Times New Roman"/>
                <a:cs typeface="Times New Roman"/>
                <a:sym typeface="Times New Roman"/>
              </a:rPr>
              <a:t>Phát triển để thực hiện chức năng xã hội của rừng</a:t>
            </a:r>
            <a:endParaRPr sz="3600">
              <a:solidFill>
                <a:srgbClr val="B2126C"/>
              </a:solidFill>
              <a:latin typeface="Times New Roman"/>
              <a:ea typeface="Times New Roman"/>
              <a:cs typeface="Times New Roman"/>
              <a:sym typeface="Times New Roman"/>
            </a:endParaRPr>
          </a:p>
        </p:txBody>
      </p:sp>
      <p:sp>
        <p:nvSpPr>
          <p:cNvPr id="369" name="Google Shape;369;p24"/>
          <p:cNvSpPr/>
          <p:nvPr/>
        </p:nvSpPr>
        <p:spPr>
          <a:xfrm>
            <a:off x="6430297" y="683391"/>
            <a:ext cx="5545394" cy="5761654"/>
          </a:xfrm>
          <a:prstGeom prst="wedgeRectCallout">
            <a:avLst>
              <a:gd fmla="val -55673" name="adj1"/>
              <a:gd fmla="val -39463" name="adj2"/>
            </a:avLst>
          </a:prstGeom>
          <a:solidFill>
            <a:srgbClr val="5E1A37"/>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C000"/>
              </a:solidFill>
              <a:latin typeface="Times New Roman"/>
              <a:ea typeface="Times New Roman"/>
              <a:cs typeface="Times New Roman"/>
              <a:sym typeface="Times New Roman"/>
            </a:endParaRPr>
          </a:p>
          <a:p>
            <a:pPr indent="0" lvl="0" marL="0" marR="0" rtl="0" algn="ctr">
              <a:spcBef>
                <a:spcPts val="0"/>
              </a:spcBef>
              <a:spcAft>
                <a:spcPts val="0"/>
              </a:spcAft>
              <a:buNone/>
            </a:pPr>
            <a:r>
              <a:rPr lang="en-US" sz="3200">
                <a:solidFill>
                  <a:srgbClr val="FFC000"/>
                </a:solidFill>
                <a:latin typeface="Times New Roman"/>
                <a:ea typeface="Times New Roman"/>
                <a:cs typeface="Times New Roman"/>
                <a:sym typeface="Times New Roman"/>
              </a:rPr>
              <a:t>Lâm nghiệp đã tạo công ăn việc làm, mang lại nguồn thu nhập chính giúp ổn định đời sống của đồng bào các dân tộc miền núi, thông qua đó làm tăng tỉ lệ lao động có việc làm, giảm tỉ lệ hộ nghèo ở vùng đồng bào dân tộc thiểu số, góp phần quan trọng trong việc xây dựng đất nước, phát triển kinh tế</a:t>
            </a:r>
            <a:endParaRPr sz="3200">
              <a:solidFill>
                <a:srgbClr val="FFC0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3200">
              <a:solidFill>
                <a:srgbClr val="FFC000"/>
              </a:solidFill>
              <a:latin typeface="Times New Roman"/>
              <a:ea typeface="Times New Roman"/>
              <a:cs typeface="Times New Roman"/>
              <a:sym typeface="Times New Roman"/>
            </a:endParaRPr>
          </a:p>
        </p:txBody>
      </p:sp>
      <p:pic>
        <p:nvPicPr>
          <p:cNvPr id="370" name="Google Shape;370;p24"/>
          <p:cNvPicPr preferRelativeResize="0"/>
          <p:nvPr/>
        </p:nvPicPr>
        <p:blipFill rotWithShape="1">
          <a:blip r:embed="rId3">
            <a:alphaModFix/>
          </a:blip>
          <a:srcRect b="0" l="0" r="0" t="0"/>
          <a:stretch/>
        </p:blipFill>
        <p:spPr>
          <a:xfrm>
            <a:off x="0" y="1873046"/>
            <a:ext cx="6057900" cy="43509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5"/>
          <p:cNvSpPr txBox="1"/>
          <p:nvPr/>
        </p:nvSpPr>
        <p:spPr>
          <a:xfrm>
            <a:off x="3131574" y="306133"/>
            <a:ext cx="7369278" cy="827029"/>
          </a:xfrm>
          <a:prstGeom prst="rect">
            <a:avLst/>
          </a:prstGeom>
          <a:solidFill>
            <a:srgbClr val="FADDA1"/>
          </a:solidFill>
          <a:ln>
            <a:noFill/>
          </a:ln>
        </p:spPr>
        <p:txBody>
          <a:bodyPr anchorCtr="0" anchor="t" bIns="45700" lIns="91425" spcFirstLastPara="1" rIns="91425" wrap="square" tIns="45700">
            <a:normAutofit fontScale="77500" lnSpcReduction="20000"/>
          </a:bodyPr>
          <a:lstStyle/>
          <a:p>
            <a:pPr indent="0" lvl="0" marL="0" marR="0" rtl="0" algn="ctr">
              <a:spcBef>
                <a:spcPts val="0"/>
              </a:spcBef>
              <a:spcAft>
                <a:spcPts val="0"/>
              </a:spcAft>
              <a:buClr>
                <a:srgbClr val="EA3C9E"/>
              </a:buClr>
              <a:buSzPct val="100000"/>
              <a:buFont typeface="Times New Roman"/>
              <a:buNone/>
            </a:pPr>
            <a:r>
              <a:rPr b="1" lang="en-US" sz="4000">
                <a:solidFill>
                  <a:srgbClr val="EA3C9E"/>
                </a:solidFill>
                <a:latin typeface="Times New Roman"/>
                <a:ea typeface="Times New Roman"/>
                <a:cs typeface="Times New Roman"/>
                <a:sym typeface="Times New Roman"/>
              </a:rPr>
              <a:t>Đặc trưng cơ bản của sản xuất lâm nghiệp</a:t>
            </a:r>
            <a:endParaRPr sz="4000">
              <a:solidFill>
                <a:srgbClr val="B2126C"/>
              </a:solidFill>
              <a:latin typeface="Times New Roman"/>
              <a:ea typeface="Times New Roman"/>
              <a:cs typeface="Times New Roman"/>
              <a:sym typeface="Times New Roman"/>
            </a:endParaRPr>
          </a:p>
        </p:txBody>
      </p:sp>
      <p:sp>
        <p:nvSpPr>
          <p:cNvPr id="376" name="Google Shape;376;p25"/>
          <p:cNvSpPr/>
          <p:nvPr/>
        </p:nvSpPr>
        <p:spPr>
          <a:xfrm>
            <a:off x="1696064" y="306134"/>
            <a:ext cx="1132129" cy="770268"/>
          </a:xfrm>
          <a:prstGeom prst="flowChartMagneticTape">
            <a:avLst/>
          </a:prstGeom>
          <a:solidFill>
            <a:srgbClr val="F7B173"/>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III</a:t>
            </a:r>
            <a:endParaRPr sz="4000">
              <a:solidFill>
                <a:schemeClr val="lt1"/>
              </a:solidFill>
              <a:latin typeface="Times New Roman"/>
              <a:ea typeface="Times New Roman"/>
              <a:cs typeface="Times New Roman"/>
              <a:sym typeface="Times New Roman"/>
            </a:endParaRPr>
          </a:p>
        </p:txBody>
      </p:sp>
      <p:pic>
        <p:nvPicPr>
          <p:cNvPr id="377" name="Google Shape;377;p25"/>
          <p:cNvPicPr preferRelativeResize="0"/>
          <p:nvPr/>
        </p:nvPicPr>
        <p:blipFill rotWithShape="1">
          <a:blip r:embed="rId3">
            <a:alphaModFix/>
          </a:blip>
          <a:srcRect b="0" l="0" r="0" t="0"/>
          <a:stretch/>
        </p:blipFill>
        <p:spPr>
          <a:xfrm>
            <a:off x="1696064" y="1290891"/>
            <a:ext cx="8804788" cy="55671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6"/>
          <p:cNvSpPr txBox="1"/>
          <p:nvPr>
            <p:ph type="title"/>
          </p:nvPr>
        </p:nvSpPr>
        <p:spPr>
          <a:xfrm>
            <a:off x="205740" y="143070"/>
            <a:ext cx="11704320" cy="1320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Nghiên cứu nội dung mục III trong SGK, thảo luận nhóm và hoàn thành phiếu học tập số 2 ( 5 phút)</a:t>
            </a:r>
            <a:endParaRPr/>
          </a:p>
        </p:txBody>
      </p:sp>
      <p:sp>
        <p:nvSpPr>
          <p:cNvPr id="383" name="Google Shape;383;p26"/>
          <p:cNvSpPr txBox="1"/>
          <p:nvPr>
            <p:ph idx="1" type="body"/>
          </p:nvPr>
        </p:nvSpPr>
        <p:spPr>
          <a:xfrm>
            <a:off x="205740" y="2073420"/>
            <a:ext cx="11704320" cy="73936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solidFill>
                  <a:srgbClr val="3399FF"/>
                </a:solidFill>
                <a:latin typeface="Times New Roman"/>
                <a:ea typeface="Times New Roman"/>
                <a:cs typeface="Times New Roman"/>
                <a:sym typeface="Times New Roman"/>
              </a:rPr>
              <a:t>Nhóm 1</a:t>
            </a:r>
            <a:r>
              <a:rPr lang="en-US" sz="2800">
                <a:solidFill>
                  <a:srgbClr val="7E3E07"/>
                </a:solidFill>
                <a:latin typeface="Times New Roman"/>
                <a:ea typeface="Times New Roman"/>
                <a:cs typeface="Times New Roman"/>
                <a:sym typeface="Times New Roman"/>
              </a:rPr>
              <a:t>: </a:t>
            </a:r>
            <a:r>
              <a:rPr lang="en-US" sz="2800">
                <a:latin typeface="Times New Roman"/>
                <a:ea typeface="Times New Roman"/>
                <a:cs typeface="Times New Roman"/>
                <a:sym typeface="Times New Roman"/>
              </a:rPr>
              <a:t>Tìm hiểu về đối tượng là các cơ thể sống, có chu kì sinh trưởng dài.</a:t>
            </a:r>
            <a:endParaRPr/>
          </a:p>
        </p:txBody>
      </p:sp>
      <p:sp>
        <p:nvSpPr>
          <p:cNvPr id="384" name="Google Shape;384;p26"/>
          <p:cNvSpPr txBox="1"/>
          <p:nvPr/>
        </p:nvSpPr>
        <p:spPr>
          <a:xfrm>
            <a:off x="205740" y="3070689"/>
            <a:ext cx="12057016" cy="73936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B2126C"/>
                </a:solidFill>
                <a:latin typeface="Times New Roman"/>
                <a:ea typeface="Times New Roman"/>
                <a:cs typeface="Times New Roman"/>
                <a:sym typeface="Times New Roman"/>
              </a:rPr>
              <a:t>Nhóm 2</a:t>
            </a:r>
            <a:r>
              <a:rPr lang="en-US" sz="2800">
                <a:solidFill>
                  <a:srgbClr val="3F3F3F"/>
                </a:solidFill>
                <a:latin typeface="Times New Roman"/>
                <a:ea typeface="Times New Roman"/>
                <a:cs typeface="Times New Roman"/>
                <a:sym typeface="Times New Roman"/>
              </a:rPr>
              <a:t>: Tìm hiểu về địa bàn rộng lớn, khó khăn về giao thông và cơ sở vật chất.</a:t>
            </a:r>
            <a:endParaRPr/>
          </a:p>
        </p:txBody>
      </p:sp>
      <p:sp>
        <p:nvSpPr>
          <p:cNvPr id="385" name="Google Shape;385;p26"/>
          <p:cNvSpPr txBox="1"/>
          <p:nvPr/>
        </p:nvSpPr>
        <p:spPr>
          <a:xfrm>
            <a:off x="205740" y="4325862"/>
            <a:ext cx="11685935" cy="73936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FF0000"/>
                </a:solidFill>
                <a:latin typeface="Times New Roman"/>
                <a:ea typeface="Times New Roman"/>
                <a:cs typeface="Times New Roman"/>
                <a:sym typeface="Times New Roman"/>
              </a:rPr>
              <a:t>Nhóm 3</a:t>
            </a:r>
            <a:r>
              <a:rPr lang="en-US" sz="2800">
                <a:solidFill>
                  <a:srgbClr val="3F3F3F"/>
                </a:solidFill>
                <a:latin typeface="Times New Roman"/>
                <a:ea typeface="Times New Roman"/>
                <a:cs typeface="Times New Roman"/>
                <a:sym typeface="Times New Roman"/>
              </a:rPr>
              <a:t>: Tìm hiểu về ngành sản xuất đa dạng sản phẩm và có nhiều lợi ích đặc thù.</a:t>
            </a:r>
            <a:endParaRPr/>
          </a:p>
        </p:txBody>
      </p:sp>
      <p:sp>
        <p:nvSpPr>
          <p:cNvPr id="386" name="Google Shape;386;p26"/>
          <p:cNvSpPr txBox="1"/>
          <p:nvPr/>
        </p:nvSpPr>
        <p:spPr>
          <a:xfrm>
            <a:off x="205740" y="5581035"/>
            <a:ext cx="11572739" cy="739365"/>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0070C0"/>
                </a:solidFill>
                <a:latin typeface="Times New Roman"/>
                <a:ea typeface="Times New Roman"/>
                <a:cs typeface="Times New Roman"/>
                <a:sym typeface="Times New Roman"/>
              </a:rPr>
              <a:t>Nhóm 4</a:t>
            </a:r>
            <a:r>
              <a:rPr lang="en-US" sz="2800">
                <a:solidFill>
                  <a:srgbClr val="3F3F3F"/>
                </a:solidFill>
                <a:latin typeface="Times New Roman"/>
                <a:ea typeface="Times New Roman"/>
                <a:cs typeface="Times New Roman"/>
                <a:sym typeface="Times New Roman"/>
              </a:rPr>
              <a:t>: Tìm hiểu về sản xuất lâm nghiệp mang tính thời vụ cao.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7"/>
          <p:cNvSpPr txBox="1"/>
          <p:nvPr>
            <p:ph type="title"/>
          </p:nvPr>
        </p:nvSpPr>
        <p:spPr>
          <a:xfrm>
            <a:off x="0" y="609600"/>
            <a:ext cx="12192000" cy="13208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EA3C9E"/>
              </a:buClr>
              <a:buSzPct val="100000"/>
              <a:buFont typeface="Times New Roman"/>
              <a:buNone/>
            </a:pPr>
            <a:r>
              <a:rPr b="1" lang="en-US">
                <a:latin typeface="Times New Roman"/>
                <a:ea typeface="Times New Roman"/>
                <a:cs typeface="Times New Roman"/>
                <a:sym typeface="Times New Roman"/>
              </a:rPr>
              <a:t>PHIẾU HỌC TẬP SỐ 2. Đặc trưng cơ bản của sản xuất lâm nghiệp</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graphicFrame>
        <p:nvGraphicFramePr>
          <p:cNvPr id="392" name="Google Shape;392;p27"/>
          <p:cNvGraphicFramePr/>
          <p:nvPr/>
        </p:nvGraphicFramePr>
        <p:xfrm>
          <a:off x="0" y="1844403"/>
          <a:ext cx="3000000" cy="3000000"/>
        </p:xfrm>
        <a:graphic>
          <a:graphicData uri="http://schemas.openxmlformats.org/drawingml/2006/table">
            <a:tbl>
              <a:tblPr bandRow="1" firstCol="1" firstRow="1">
                <a:noFill/>
                <a:tableStyleId>{A0AA9DCE-0B8C-4C33-9E09-4FA5D0A4A682}</a:tableStyleId>
              </a:tblPr>
              <a:tblGrid>
                <a:gridCol w="8334100"/>
                <a:gridCol w="3596650"/>
              </a:tblGrid>
              <a:tr h="355600">
                <a:tc>
                  <a:txBody>
                    <a:bodyPr/>
                    <a:lstStyle/>
                    <a:p>
                      <a:pPr indent="0" lvl="0" marL="0" marR="0" rtl="0" algn="just">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Đặc trưng cơ bản của sản xuất lâm nghiệp</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Những vấn đề cần lưu ý</a:t>
                      </a:r>
                      <a:endParaRPr sz="2800" u="none" cap="none" strike="noStrike">
                        <a:latin typeface="Times New Roman"/>
                        <a:ea typeface="Times New Roman"/>
                        <a:cs typeface="Times New Roman"/>
                        <a:sym typeface="Times New Roman"/>
                      </a:endParaRPr>
                    </a:p>
                  </a:txBody>
                  <a:tcPr marT="0" marB="0" marR="68575" marL="68575"/>
                </a:tc>
              </a:tr>
              <a:tr h="355600">
                <a:tc>
                  <a:txBody>
                    <a:bodyPr/>
                    <a:lstStyle/>
                    <a:p>
                      <a:pPr indent="0" lvl="0" marL="0" marR="0" rtl="0" algn="just">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Đối tượng là các cơ thể sống, có chu kì sinh trưởng dài.</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tc>
              </a:tr>
              <a:tr h="355600">
                <a:tc>
                  <a:txBody>
                    <a:bodyPr/>
                    <a:lstStyle/>
                    <a:p>
                      <a:pPr indent="0" lvl="0" marL="0" marR="0" rtl="0" algn="just">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Địa bàn rộng lớn, khó khăn về giao thông và cơ sở vật chất.</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tc>
              </a:tr>
              <a:tr h="355600">
                <a:tc>
                  <a:txBody>
                    <a:bodyPr/>
                    <a:lstStyle/>
                    <a:p>
                      <a:pPr indent="0" lvl="0" marL="0" marR="0" rtl="0" algn="just">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Ngành sản xuất đa dạng sản phẩm và có nhiều lợi ích đặc thù.</a:t>
                      </a:r>
                      <a:endParaRPr sz="28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07000"/>
                        </a:lnSpc>
                        <a:spcBef>
                          <a:spcPts val="0"/>
                        </a:spcBef>
                        <a:spcAft>
                          <a:spcPts val="0"/>
                        </a:spcAft>
                        <a:buNone/>
                      </a:pPr>
                      <a:r>
                        <a:rPr lang="en-US" sz="2800" u="none" cap="none" strike="noStrike">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8"/>
          <p:cNvSpPr txBox="1"/>
          <p:nvPr>
            <p:ph type="title"/>
          </p:nvPr>
        </p:nvSpPr>
        <p:spPr>
          <a:xfrm>
            <a:off x="152678" y="174885"/>
            <a:ext cx="12039321" cy="88941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Đối tượng là các cơ thể sống, có chu kì sinh trưởng dài</a:t>
            </a:r>
            <a:endParaRPr>
              <a:latin typeface="Times New Roman"/>
              <a:ea typeface="Times New Roman"/>
              <a:cs typeface="Times New Roman"/>
              <a:sym typeface="Times New Roman"/>
            </a:endParaRPr>
          </a:p>
        </p:txBody>
      </p:sp>
      <p:sp>
        <p:nvSpPr>
          <p:cNvPr id="398" name="Google Shape;398;p28"/>
          <p:cNvSpPr txBox="1"/>
          <p:nvPr>
            <p:ph idx="1" type="body"/>
          </p:nvPr>
        </p:nvSpPr>
        <p:spPr>
          <a:xfrm>
            <a:off x="0" y="1276945"/>
            <a:ext cx="6484096" cy="737418"/>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SzPts val="2240"/>
              <a:buChar char="►"/>
            </a:pPr>
            <a:r>
              <a:rPr lang="en-US" sz="2800">
                <a:latin typeface="Times New Roman"/>
                <a:ea typeface="Times New Roman"/>
                <a:cs typeface="Times New Roman"/>
                <a:sym typeface="Times New Roman"/>
              </a:rPr>
              <a:t>Lựa chọn đối tượng cây rừng phù hợp với thời gian giao rừng, cho thuê rừng.</a:t>
            </a:r>
            <a:endParaRPr sz="2800">
              <a:latin typeface="Times New Roman"/>
              <a:ea typeface="Times New Roman"/>
              <a:cs typeface="Times New Roman"/>
              <a:sym typeface="Times New Roman"/>
            </a:endParaRPr>
          </a:p>
        </p:txBody>
      </p:sp>
      <p:pic>
        <p:nvPicPr>
          <p:cNvPr id="399" name="Google Shape;399;p28"/>
          <p:cNvPicPr preferRelativeResize="0"/>
          <p:nvPr/>
        </p:nvPicPr>
        <p:blipFill rotWithShape="1">
          <a:blip r:embed="rId3">
            <a:alphaModFix/>
          </a:blip>
          <a:srcRect b="0" l="0" r="0" t="0"/>
          <a:stretch/>
        </p:blipFill>
        <p:spPr>
          <a:xfrm>
            <a:off x="6769510" y="1064302"/>
            <a:ext cx="5422489" cy="5793697"/>
          </a:xfrm>
          <a:prstGeom prst="rect">
            <a:avLst/>
          </a:prstGeom>
          <a:noFill/>
          <a:ln>
            <a:noFill/>
          </a:ln>
        </p:spPr>
      </p:pic>
      <p:sp>
        <p:nvSpPr>
          <p:cNvPr id="400" name="Google Shape;400;p28"/>
          <p:cNvSpPr txBox="1"/>
          <p:nvPr/>
        </p:nvSpPr>
        <p:spPr>
          <a:xfrm>
            <a:off x="76338" y="2700826"/>
            <a:ext cx="6484096" cy="1032387"/>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Lập kế hoạch sản xuất phù hợp với từng giai đoạn sinh trưởng, phát triển của cây rừng.</a:t>
            </a:r>
            <a:endParaRPr/>
          </a:p>
        </p:txBody>
      </p:sp>
      <p:sp>
        <p:nvSpPr>
          <p:cNvPr id="401" name="Google Shape;401;p28"/>
          <p:cNvSpPr txBox="1"/>
          <p:nvPr/>
        </p:nvSpPr>
        <p:spPr>
          <a:xfrm>
            <a:off x="0" y="5369738"/>
            <a:ext cx="6560434" cy="1032387"/>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Thường xuyên chọn lọc, duy trì chất lượng các giống hiện có, nhập nội tốt, tiến hành lai tạo để tạo ra những giống mới.</a:t>
            </a:r>
            <a:endParaRPr/>
          </a:p>
          <a:p>
            <a:pPr indent="0" lvl="0" marL="0" marR="0" rtl="0" algn="just">
              <a:spcBef>
                <a:spcPts val="100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sp>
        <p:nvSpPr>
          <p:cNvPr id="402" name="Google Shape;402;p28"/>
          <p:cNvSpPr txBox="1"/>
          <p:nvPr/>
        </p:nvSpPr>
        <p:spPr>
          <a:xfrm>
            <a:off x="76338" y="5452064"/>
            <a:ext cx="6484096" cy="103238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sp>
        <p:nvSpPr>
          <p:cNvPr id="403" name="Google Shape;403;p28"/>
          <p:cNvSpPr txBox="1"/>
          <p:nvPr/>
        </p:nvSpPr>
        <p:spPr>
          <a:xfrm>
            <a:off x="0" y="4337351"/>
            <a:ext cx="6484096" cy="103238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Trồng xen canh cây trồng ngắn ngày </a:t>
            </a:r>
            <a:endParaRPr sz="2800">
              <a:solidFill>
                <a:srgbClr val="3F3F3F"/>
              </a:solidFill>
              <a:latin typeface="Times New Roman"/>
              <a:ea typeface="Times New Roman"/>
              <a:cs typeface="Times New Roman"/>
              <a:sym typeface="Times New Roman"/>
            </a:endParaRPr>
          </a:p>
          <a:p>
            <a:pPr indent="0" lvl="0" marL="0" marR="0" rtl="0" algn="l">
              <a:spcBef>
                <a:spcPts val="100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animEffect filter="fade" transition="in">
                                      <p:cBhvr>
                                        <p:cTn dur="500"/>
                                        <p:tgtEl>
                                          <p:spTgt spid="3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2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9"/>
          <p:cNvSpPr txBox="1"/>
          <p:nvPr>
            <p:ph type="title"/>
          </p:nvPr>
        </p:nvSpPr>
        <p:spPr>
          <a:xfrm>
            <a:off x="381137" y="37019"/>
            <a:ext cx="8333931" cy="1320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Địa bàn rộng lớn, khó khăn về giao thông và cơ sở vật chất</a:t>
            </a:r>
            <a:endParaRPr>
              <a:latin typeface="Times New Roman"/>
              <a:ea typeface="Times New Roman"/>
              <a:cs typeface="Times New Roman"/>
              <a:sym typeface="Times New Roman"/>
            </a:endParaRPr>
          </a:p>
        </p:txBody>
      </p:sp>
      <p:sp>
        <p:nvSpPr>
          <p:cNvPr id="409" name="Google Shape;409;p29"/>
          <p:cNvSpPr txBox="1"/>
          <p:nvPr>
            <p:ph idx="1" type="body"/>
          </p:nvPr>
        </p:nvSpPr>
        <p:spPr>
          <a:xfrm>
            <a:off x="249769" y="1357819"/>
            <a:ext cx="8596668" cy="6806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Thực hiện giao đất, giao rừng đúng quy định.</a:t>
            </a:r>
            <a:endParaRPr sz="2800">
              <a:latin typeface="Times New Roman"/>
              <a:ea typeface="Times New Roman"/>
              <a:cs typeface="Times New Roman"/>
              <a:sym typeface="Times New Roman"/>
            </a:endParaRPr>
          </a:p>
        </p:txBody>
      </p:sp>
      <p:pic>
        <p:nvPicPr>
          <p:cNvPr id="410" name="Google Shape;410;p29"/>
          <p:cNvPicPr preferRelativeResize="0"/>
          <p:nvPr/>
        </p:nvPicPr>
        <p:blipFill rotWithShape="1">
          <a:blip r:embed="rId3">
            <a:alphaModFix/>
          </a:blip>
          <a:srcRect b="0" l="0" r="0" t="0"/>
          <a:stretch/>
        </p:blipFill>
        <p:spPr>
          <a:xfrm>
            <a:off x="1123607" y="4697411"/>
            <a:ext cx="2917997" cy="2126276"/>
          </a:xfrm>
          <a:prstGeom prst="rect">
            <a:avLst/>
          </a:prstGeom>
          <a:noFill/>
          <a:ln>
            <a:noFill/>
          </a:ln>
        </p:spPr>
      </p:pic>
      <p:pic>
        <p:nvPicPr>
          <p:cNvPr id="411" name="Google Shape;411;p29"/>
          <p:cNvPicPr preferRelativeResize="0"/>
          <p:nvPr/>
        </p:nvPicPr>
        <p:blipFill rotWithShape="1">
          <a:blip r:embed="rId4">
            <a:alphaModFix/>
          </a:blip>
          <a:srcRect b="0" l="0" r="0" t="0"/>
          <a:stretch/>
        </p:blipFill>
        <p:spPr>
          <a:xfrm>
            <a:off x="5182283" y="4697411"/>
            <a:ext cx="2917998" cy="2160589"/>
          </a:xfrm>
          <a:prstGeom prst="rect">
            <a:avLst/>
          </a:prstGeom>
          <a:noFill/>
          <a:ln>
            <a:noFill/>
          </a:ln>
        </p:spPr>
      </p:pic>
      <p:pic>
        <p:nvPicPr>
          <p:cNvPr descr="https://storage-vnportal.vnpt.vn/btn-ubnd/sitefolders/snnptnt/4804/hinhanh/nam-2022/thang-11/lam-nghiep-bai-31.jpg" id="412" name="Google Shape;412;p29"/>
          <p:cNvPicPr preferRelativeResize="0"/>
          <p:nvPr/>
        </p:nvPicPr>
        <p:blipFill rotWithShape="1">
          <a:blip r:embed="rId5">
            <a:alphaModFix/>
          </a:blip>
          <a:srcRect b="0" l="0" r="0" t="0"/>
          <a:stretch/>
        </p:blipFill>
        <p:spPr>
          <a:xfrm>
            <a:off x="9726534" y="0"/>
            <a:ext cx="2465465" cy="2081417"/>
          </a:xfrm>
          <a:prstGeom prst="rect">
            <a:avLst/>
          </a:prstGeom>
          <a:noFill/>
          <a:ln>
            <a:noFill/>
          </a:ln>
        </p:spPr>
      </p:pic>
      <p:pic>
        <p:nvPicPr>
          <p:cNvPr id="413" name="Google Shape;413;p29"/>
          <p:cNvPicPr preferRelativeResize="0"/>
          <p:nvPr/>
        </p:nvPicPr>
        <p:blipFill rotWithShape="1">
          <a:blip r:embed="rId6">
            <a:alphaModFix/>
          </a:blip>
          <a:srcRect b="0" l="0" r="0" t="0"/>
          <a:stretch/>
        </p:blipFill>
        <p:spPr>
          <a:xfrm>
            <a:off x="9726534" y="2235739"/>
            <a:ext cx="2465465" cy="2219221"/>
          </a:xfrm>
          <a:prstGeom prst="rect">
            <a:avLst/>
          </a:prstGeom>
          <a:noFill/>
          <a:ln>
            <a:noFill/>
          </a:ln>
        </p:spPr>
      </p:pic>
      <p:pic>
        <p:nvPicPr>
          <p:cNvPr id="414" name="Google Shape;414;p29"/>
          <p:cNvPicPr preferRelativeResize="0"/>
          <p:nvPr/>
        </p:nvPicPr>
        <p:blipFill rotWithShape="1">
          <a:blip r:embed="rId7">
            <a:alphaModFix/>
          </a:blip>
          <a:srcRect b="0" l="0" r="0" t="0"/>
          <a:stretch/>
        </p:blipFill>
        <p:spPr>
          <a:xfrm>
            <a:off x="9726534" y="4636549"/>
            <a:ext cx="2465130" cy="2219222"/>
          </a:xfrm>
          <a:prstGeom prst="rect">
            <a:avLst/>
          </a:prstGeom>
          <a:noFill/>
          <a:ln>
            <a:noFill/>
          </a:ln>
        </p:spPr>
      </p:pic>
      <p:sp>
        <p:nvSpPr>
          <p:cNvPr id="415" name="Google Shape;415;p29"/>
          <p:cNvSpPr txBox="1"/>
          <p:nvPr/>
        </p:nvSpPr>
        <p:spPr>
          <a:xfrm>
            <a:off x="249769" y="2081417"/>
            <a:ext cx="8596668" cy="1428733"/>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Xây dựng phương hướng sản xuất kinh doanh, cơ sở vật chất, kĩ thuật phù hợp với đặc điểm và yêu cầu sản xuất lâm nghiệp ở từng vùng.</a:t>
            </a:r>
            <a:endParaRPr sz="2800">
              <a:solidFill>
                <a:srgbClr val="3F3F3F"/>
              </a:solidFill>
              <a:latin typeface="Times New Roman"/>
              <a:ea typeface="Times New Roman"/>
              <a:cs typeface="Times New Roman"/>
              <a:sym typeface="Times New Roman"/>
            </a:endParaRPr>
          </a:p>
        </p:txBody>
      </p:sp>
      <p:sp>
        <p:nvSpPr>
          <p:cNvPr id="416" name="Google Shape;416;p29"/>
          <p:cNvSpPr txBox="1"/>
          <p:nvPr/>
        </p:nvSpPr>
        <p:spPr>
          <a:xfrm>
            <a:off x="249769" y="3522702"/>
            <a:ext cx="8596668" cy="68067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Tiến hành điều tra, theo dõi diễn biến về khí hậu, nguồn tài nguyên rưng.</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2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xEl>
                                              <p:pRg end="0" st="0"/>
                                            </p:txEl>
                                          </p:spTgt>
                                        </p:tgtEl>
                                        <p:attrNameLst>
                                          <p:attrName>style.visibility</p:attrName>
                                        </p:attrNameLst>
                                      </p:cBhvr>
                                      <p:to>
                                        <p:strVal val="visible"/>
                                      </p:to>
                                    </p:set>
                                    <p:animEffect filter="fade" transition="in">
                                      <p:cBhvr>
                                        <p:cTn dur="500"/>
                                        <p:tgtEl>
                                          <p:spTgt spid="4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500"/>
                                        <p:tgtEl>
                                          <p:spTgt spid="4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
          <p:cNvSpPr txBox="1"/>
          <p:nvPr>
            <p:ph type="title"/>
          </p:nvPr>
        </p:nvSpPr>
        <p:spPr>
          <a:xfrm>
            <a:off x="338667" y="184666"/>
            <a:ext cx="8514388" cy="65599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EA3C9E"/>
              </a:buClr>
              <a:buSzPct val="100000"/>
              <a:buFont typeface="Times New Roman"/>
              <a:buNone/>
            </a:pPr>
            <a:r>
              <a:rPr b="1" lang="en-US">
                <a:latin typeface="Times New Roman"/>
                <a:ea typeface="Times New Roman"/>
                <a:cs typeface="Times New Roman"/>
                <a:sym typeface="Times New Roman"/>
              </a:rPr>
              <a:t>Vai trò của Rừng trong cuộc sống của chúng ta</a:t>
            </a:r>
            <a:br>
              <a:rPr b="1" lang="en-US">
                <a:latin typeface="Times New Roman"/>
                <a:ea typeface="Times New Roman"/>
                <a:cs typeface="Times New Roman"/>
                <a:sym typeface="Times New Roman"/>
              </a:rPr>
            </a:br>
            <a:br>
              <a:rPr b="1" lang="en-US">
                <a:latin typeface="Times New Roman"/>
                <a:ea typeface="Times New Roman"/>
                <a:cs typeface="Times New Roman"/>
                <a:sym typeface="Times New Roman"/>
              </a:rPr>
            </a:br>
            <a:endParaRPr b="1">
              <a:latin typeface="Times New Roman"/>
              <a:ea typeface="Times New Roman"/>
              <a:cs typeface="Times New Roman"/>
              <a:sym typeface="Times New Roman"/>
            </a:endParaRPr>
          </a:p>
        </p:txBody>
      </p:sp>
      <p:sp>
        <p:nvSpPr>
          <p:cNvPr id="158" name="Google Shape;158;p3"/>
          <p:cNvSpPr txBox="1"/>
          <p:nvPr>
            <p:ph idx="1" type="body"/>
          </p:nvPr>
        </p:nvSpPr>
        <p:spPr>
          <a:xfrm>
            <a:off x="3189509" y="4107436"/>
            <a:ext cx="5684235" cy="1074586"/>
          </a:xfrm>
          <a:prstGeom prst="rect">
            <a:avLst/>
          </a:prstGeom>
          <a:solidFill>
            <a:srgbClr val="F4B9AC"/>
          </a:solidFill>
          <a:ln>
            <a:noFill/>
          </a:ln>
        </p:spPr>
        <p:txBody>
          <a:bodyPr anchorCtr="0" anchor="t" bIns="45700" lIns="91425" spcFirstLastPara="1" rIns="91425" wrap="square" tIns="45700">
            <a:normAutofit/>
          </a:bodyPr>
          <a:lstStyle/>
          <a:p>
            <a:pPr indent="0" lvl="0" marL="0" rtl="0" algn="l">
              <a:spcBef>
                <a:spcPts val="0"/>
              </a:spcBef>
              <a:spcAft>
                <a:spcPts val="0"/>
              </a:spcAft>
              <a:buSzPts val="1920"/>
              <a:buNone/>
            </a:pPr>
            <a:r>
              <a:rPr i="1" lang="en-US" sz="2400">
                <a:latin typeface="Times New Roman"/>
                <a:ea typeface="Times New Roman"/>
                <a:cs typeface="Times New Roman"/>
                <a:sym typeface="Times New Roman"/>
              </a:rPr>
              <a:t>Là nơi cư trú của nhiều loại động vật, là môi trường sống của nhiều loại thực vật.</a:t>
            </a:r>
            <a:endParaRPr sz="2400">
              <a:latin typeface="Times New Roman"/>
              <a:ea typeface="Times New Roman"/>
              <a:cs typeface="Times New Roman"/>
              <a:sym typeface="Times New Roman"/>
            </a:endParaRPr>
          </a:p>
        </p:txBody>
      </p:sp>
      <p:sp>
        <p:nvSpPr>
          <p:cNvPr id="159" name="Google Shape;159;p3"/>
          <p:cNvSpPr/>
          <p:nvPr/>
        </p:nvSpPr>
        <p:spPr>
          <a:xfrm>
            <a:off x="0" y="-184666"/>
            <a:ext cx="184731"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p:txBody>
      </p:sp>
      <p:pic>
        <p:nvPicPr>
          <p:cNvPr id="160" name="Google Shape;160;p3"/>
          <p:cNvPicPr preferRelativeResize="0"/>
          <p:nvPr/>
        </p:nvPicPr>
        <p:blipFill rotWithShape="1">
          <a:blip r:embed="rId3">
            <a:alphaModFix/>
          </a:blip>
          <a:srcRect b="0" l="0" r="0" t="0"/>
          <a:stretch/>
        </p:blipFill>
        <p:spPr>
          <a:xfrm>
            <a:off x="8853055" y="398206"/>
            <a:ext cx="3338943" cy="1835902"/>
          </a:xfrm>
          <a:prstGeom prst="rect">
            <a:avLst/>
          </a:prstGeom>
          <a:noFill/>
          <a:ln>
            <a:noFill/>
          </a:ln>
        </p:spPr>
      </p:pic>
      <p:pic>
        <p:nvPicPr>
          <p:cNvPr id="161" name="Google Shape;161;p3"/>
          <p:cNvPicPr preferRelativeResize="0"/>
          <p:nvPr/>
        </p:nvPicPr>
        <p:blipFill rotWithShape="1">
          <a:blip r:embed="rId4">
            <a:alphaModFix/>
          </a:blip>
          <a:srcRect b="0" l="0" r="0" t="0"/>
          <a:stretch/>
        </p:blipFill>
        <p:spPr>
          <a:xfrm>
            <a:off x="8853058" y="2277087"/>
            <a:ext cx="3338942" cy="1834824"/>
          </a:xfrm>
          <a:prstGeom prst="rect">
            <a:avLst/>
          </a:prstGeom>
          <a:noFill/>
          <a:ln>
            <a:noFill/>
          </a:ln>
        </p:spPr>
      </p:pic>
      <p:pic>
        <p:nvPicPr>
          <p:cNvPr id="162" name="Google Shape;162;p3"/>
          <p:cNvPicPr preferRelativeResize="0"/>
          <p:nvPr/>
        </p:nvPicPr>
        <p:blipFill rotWithShape="1">
          <a:blip r:embed="rId5">
            <a:alphaModFix/>
          </a:blip>
          <a:srcRect b="0" l="0" r="0" t="0"/>
          <a:stretch/>
        </p:blipFill>
        <p:spPr>
          <a:xfrm>
            <a:off x="-1" y="3600148"/>
            <a:ext cx="3156155" cy="1597703"/>
          </a:xfrm>
          <a:prstGeom prst="rect">
            <a:avLst/>
          </a:prstGeom>
          <a:noFill/>
          <a:ln>
            <a:noFill/>
          </a:ln>
        </p:spPr>
      </p:pic>
      <p:pic>
        <p:nvPicPr>
          <p:cNvPr id="163" name="Google Shape;163;p3"/>
          <p:cNvPicPr preferRelativeResize="0"/>
          <p:nvPr/>
        </p:nvPicPr>
        <p:blipFill rotWithShape="1">
          <a:blip r:embed="rId6">
            <a:alphaModFix/>
          </a:blip>
          <a:srcRect b="0" l="0" r="0" t="0"/>
          <a:stretch/>
        </p:blipFill>
        <p:spPr>
          <a:xfrm>
            <a:off x="-1" y="5309419"/>
            <a:ext cx="3156155" cy="1548581"/>
          </a:xfrm>
          <a:prstGeom prst="rect">
            <a:avLst/>
          </a:prstGeom>
          <a:noFill/>
          <a:ln>
            <a:noFill/>
          </a:ln>
        </p:spPr>
      </p:pic>
      <p:sp>
        <p:nvSpPr>
          <p:cNvPr id="164" name="Google Shape;164;p3"/>
          <p:cNvSpPr txBox="1"/>
          <p:nvPr/>
        </p:nvSpPr>
        <p:spPr>
          <a:xfrm>
            <a:off x="3168820" y="2302878"/>
            <a:ext cx="5684235" cy="879631"/>
          </a:xfrm>
          <a:prstGeom prst="rect">
            <a:avLst/>
          </a:prstGeom>
          <a:solidFill>
            <a:srgbClr val="CC99FF"/>
          </a:solid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EA3C9E"/>
              </a:buClr>
              <a:buSzPts val="1920"/>
              <a:buFont typeface="Noto Sans Symbols"/>
              <a:buNone/>
            </a:pPr>
            <a:r>
              <a:rPr b="0" i="1" lang="en-US" sz="2400" u="none">
                <a:solidFill>
                  <a:srgbClr val="3F3F3F"/>
                </a:solidFill>
                <a:latin typeface="Times New Roman"/>
                <a:ea typeface="Times New Roman"/>
                <a:cs typeface="Times New Roman"/>
                <a:sym typeface="Times New Roman"/>
              </a:rPr>
              <a:t>Cung cấp củi, nguồn gỗ, điều hòa nước và không khí tạo oxygen.</a:t>
            </a:r>
            <a:endParaRPr b="0" sz="2400" u="none">
              <a:solidFill>
                <a:srgbClr val="3F3F3F"/>
              </a:solidFill>
              <a:latin typeface="Times New Roman"/>
              <a:ea typeface="Times New Roman"/>
              <a:cs typeface="Times New Roman"/>
              <a:sym typeface="Times New Roman"/>
            </a:endParaRPr>
          </a:p>
        </p:txBody>
      </p:sp>
      <p:sp>
        <p:nvSpPr>
          <p:cNvPr id="165" name="Google Shape;165;p3"/>
          <p:cNvSpPr txBox="1"/>
          <p:nvPr/>
        </p:nvSpPr>
        <p:spPr>
          <a:xfrm>
            <a:off x="3156154" y="1384257"/>
            <a:ext cx="5655521" cy="784286"/>
          </a:xfrm>
          <a:prstGeom prst="rect">
            <a:avLst/>
          </a:prstGeom>
          <a:solidFill>
            <a:srgbClr val="CCECFF"/>
          </a:solidFill>
          <a:ln cap="flat" cmpd="sng" w="9525">
            <a:solidFill>
              <a:srgbClr val="00CC99"/>
            </a:solidFill>
            <a:prstDash val="solid"/>
            <a:round/>
            <a:headEnd len="sm" w="sm" type="none"/>
            <a:tailEnd len="sm" w="sm" type="none"/>
          </a:ln>
        </p:spPr>
        <p:txBody>
          <a:bodyPr anchorCtr="0" anchor="t" bIns="45700" lIns="91425" spcFirstLastPara="1" rIns="91425" wrap="square" tIns="45700">
            <a:normAutofit lnSpcReduction="10000"/>
          </a:bodyPr>
          <a:lstStyle/>
          <a:p>
            <a:pPr indent="0" lvl="0" marL="0" marR="0" rtl="0" algn="l">
              <a:spcBef>
                <a:spcPts val="0"/>
              </a:spcBef>
              <a:spcAft>
                <a:spcPts val="0"/>
              </a:spcAft>
              <a:buClr>
                <a:srgbClr val="EA3C9E"/>
              </a:buClr>
              <a:buSzPts val="1920"/>
              <a:buFont typeface="Noto Sans Symbols"/>
              <a:buNone/>
            </a:pPr>
            <a:r>
              <a:rPr b="0" i="1" lang="en-US" sz="2400" u="none">
                <a:solidFill>
                  <a:srgbClr val="3F3F3F"/>
                </a:solidFill>
                <a:latin typeface="Times New Roman"/>
                <a:ea typeface="Times New Roman"/>
                <a:cs typeface="Times New Roman"/>
                <a:sym typeface="Times New Roman"/>
              </a:rPr>
              <a:t>Rừng là lá phổi xanh của trái đất, giữ vai trò chủ đạo trong mối quan hệ.</a:t>
            </a:r>
            <a:endParaRPr b="0" sz="2400" u="none">
              <a:solidFill>
                <a:srgbClr val="3F3F3F"/>
              </a:solidFill>
              <a:latin typeface="Times New Roman"/>
              <a:ea typeface="Times New Roman"/>
              <a:cs typeface="Times New Roman"/>
              <a:sym typeface="Times New Roman"/>
            </a:endParaRPr>
          </a:p>
        </p:txBody>
      </p:sp>
      <p:sp>
        <p:nvSpPr>
          <p:cNvPr id="166" name="Google Shape;166;p3"/>
          <p:cNvSpPr txBox="1"/>
          <p:nvPr/>
        </p:nvSpPr>
        <p:spPr>
          <a:xfrm>
            <a:off x="3189509" y="5309419"/>
            <a:ext cx="5642855" cy="613311"/>
          </a:xfrm>
          <a:prstGeom prst="rect">
            <a:avLst/>
          </a:prstGeom>
          <a:solidFill>
            <a:srgbClr val="9DB7BF"/>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EA3C9E"/>
              </a:buClr>
              <a:buSzPts val="1920"/>
              <a:buFont typeface="Noto Sans Symbols"/>
              <a:buNone/>
            </a:pPr>
            <a:r>
              <a:rPr b="0" i="1" lang="en-US" sz="2400" u="none">
                <a:solidFill>
                  <a:srgbClr val="3F3F3F"/>
                </a:solidFill>
                <a:latin typeface="Times New Roman"/>
                <a:ea typeface="Times New Roman"/>
                <a:cs typeface="Times New Roman"/>
                <a:sym typeface="Times New Roman"/>
              </a:rPr>
              <a:t>Ngăn chặn gió bão, chống xói mòn đất.</a:t>
            </a:r>
            <a:endParaRPr b="0" sz="2400" u="none">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500"/>
                                        <p:tgtEl>
                                          <p:spTgt spid="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2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0"/>
          <p:cNvSpPr txBox="1"/>
          <p:nvPr>
            <p:ph type="title"/>
          </p:nvPr>
        </p:nvSpPr>
        <p:spPr>
          <a:xfrm>
            <a:off x="308623" y="0"/>
            <a:ext cx="11534331" cy="78166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Ngành sản xuất đa dạng sản phẩm và có nhiều lợi ích đặc thù</a:t>
            </a:r>
            <a:endParaRPr>
              <a:latin typeface="Times New Roman"/>
              <a:ea typeface="Times New Roman"/>
              <a:cs typeface="Times New Roman"/>
              <a:sym typeface="Times New Roman"/>
            </a:endParaRPr>
          </a:p>
        </p:txBody>
      </p:sp>
      <p:sp>
        <p:nvSpPr>
          <p:cNvPr id="422" name="Google Shape;422;p30"/>
          <p:cNvSpPr txBox="1"/>
          <p:nvPr>
            <p:ph idx="1" type="body"/>
          </p:nvPr>
        </p:nvSpPr>
        <p:spPr>
          <a:xfrm>
            <a:off x="527322" y="913573"/>
            <a:ext cx="10826408" cy="68391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Tuân thủ quy định của pháp luật và các điều ước quốc tế về làm nghiệp.</a:t>
            </a:r>
            <a:endParaRPr/>
          </a:p>
          <a:p>
            <a:pPr indent="0" lvl="0" marL="0" rtl="0" algn="l">
              <a:spcBef>
                <a:spcPts val="1000"/>
              </a:spcBef>
              <a:spcAft>
                <a:spcPts val="0"/>
              </a:spcAft>
              <a:buSzPts val="2240"/>
              <a:buNone/>
            </a:pPr>
            <a:r>
              <a:t/>
            </a:r>
            <a:endParaRPr sz="2800">
              <a:latin typeface="Times New Roman"/>
              <a:ea typeface="Times New Roman"/>
              <a:cs typeface="Times New Roman"/>
              <a:sym typeface="Times New Roman"/>
            </a:endParaRPr>
          </a:p>
        </p:txBody>
      </p:sp>
      <p:pic>
        <p:nvPicPr>
          <p:cNvPr id="423" name="Google Shape;423;p30"/>
          <p:cNvPicPr preferRelativeResize="0"/>
          <p:nvPr/>
        </p:nvPicPr>
        <p:blipFill rotWithShape="1">
          <a:blip r:embed="rId3">
            <a:alphaModFix/>
          </a:blip>
          <a:srcRect b="0" l="0" r="0" t="0"/>
          <a:stretch/>
        </p:blipFill>
        <p:spPr>
          <a:xfrm>
            <a:off x="0" y="3864076"/>
            <a:ext cx="3731342" cy="2993923"/>
          </a:xfrm>
          <a:prstGeom prst="rect">
            <a:avLst/>
          </a:prstGeom>
          <a:noFill/>
          <a:ln>
            <a:noFill/>
          </a:ln>
        </p:spPr>
      </p:pic>
      <p:pic>
        <p:nvPicPr>
          <p:cNvPr id="424" name="Google Shape;424;p30"/>
          <p:cNvPicPr preferRelativeResize="0"/>
          <p:nvPr/>
        </p:nvPicPr>
        <p:blipFill rotWithShape="1">
          <a:blip r:embed="rId4">
            <a:alphaModFix/>
          </a:blip>
          <a:srcRect b="0" l="0" r="0" t="0"/>
          <a:stretch/>
        </p:blipFill>
        <p:spPr>
          <a:xfrm>
            <a:off x="4020164" y="3864074"/>
            <a:ext cx="3988210" cy="2993925"/>
          </a:xfrm>
          <a:prstGeom prst="rect">
            <a:avLst/>
          </a:prstGeom>
          <a:noFill/>
          <a:ln>
            <a:noFill/>
          </a:ln>
        </p:spPr>
      </p:pic>
      <p:pic>
        <p:nvPicPr>
          <p:cNvPr id="425" name="Google Shape;425;p30"/>
          <p:cNvPicPr preferRelativeResize="0"/>
          <p:nvPr/>
        </p:nvPicPr>
        <p:blipFill rotWithShape="1">
          <a:blip r:embed="rId5">
            <a:alphaModFix/>
          </a:blip>
          <a:srcRect b="0" l="0" r="0" t="0"/>
          <a:stretch/>
        </p:blipFill>
        <p:spPr>
          <a:xfrm>
            <a:off x="8229600" y="3864075"/>
            <a:ext cx="3962400" cy="2993923"/>
          </a:xfrm>
          <a:prstGeom prst="rect">
            <a:avLst/>
          </a:prstGeom>
          <a:noFill/>
          <a:ln>
            <a:noFill/>
          </a:ln>
        </p:spPr>
      </p:pic>
      <p:sp>
        <p:nvSpPr>
          <p:cNvPr id="426" name="Google Shape;426;p30"/>
          <p:cNvSpPr txBox="1"/>
          <p:nvPr/>
        </p:nvSpPr>
        <p:spPr>
          <a:xfrm>
            <a:off x="527322" y="1729395"/>
            <a:ext cx="10708421" cy="855405"/>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marR="0" rtl="0" algn="l">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Đảm bảo hài hoà các lợi ích(kinh tế, an sinh xã hội, quốc phòng, an ninh, đa dạng sinh học, ứng phó với biến đổi khí hậu,...).</a:t>
            </a:r>
            <a:endParaRPr/>
          </a:p>
          <a:p>
            <a:pPr indent="0" lvl="0" marL="0" marR="0" rtl="0" algn="l">
              <a:spcBef>
                <a:spcPts val="1000"/>
              </a:spcBef>
              <a:spcAft>
                <a:spcPts val="0"/>
              </a:spcAft>
              <a:buClr>
                <a:srgbClr val="EA3C9E"/>
              </a:buClr>
              <a:buSzPct val="80000"/>
              <a:buFont typeface="Noto Sans Symbols"/>
              <a:buNone/>
            </a:pPr>
            <a:r>
              <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0" st="0"/>
                                            </p:txEl>
                                          </p:spTgt>
                                        </p:tgtEl>
                                        <p:attrNameLst>
                                          <p:attrName>style.visibility</p:attrName>
                                        </p:attrNameLst>
                                      </p:cBhvr>
                                      <p:to>
                                        <p:strVal val="visible"/>
                                      </p:to>
                                    </p:set>
                                    <p:animEffect filter="fade" transition="in">
                                      <p:cBhvr>
                                        <p:cTn dur="500"/>
                                        <p:tgtEl>
                                          <p:spTgt spid="4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1" st="1"/>
                                            </p:txEl>
                                          </p:spTgt>
                                        </p:tgtEl>
                                        <p:attrNameLst>
                                          <p:attrName>style.visibility</p:attrName>
                                        </p:attrNameLst>
                                      </p:cBhvr>
                                      <p:to>
                                        <p:strVal val="visible"/>
                                      </p:to>
                                    </p:set>
                                    <p:animEffect filter="fade" transition="in">
                                      <p:cBhvr>
                                        <p:cTn dur="500"/>
                                        <p:tgtEl>
                                          <p:spTgt spid="4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500"/>
                                        <p:tgtEl>
                                          <p:spTgt spid="4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1"/>
          <p:cNvSpPr txBox="1"/>
          <p:nvPr>
            <p:ph type="title"/>
          </p:nvPr>
        </p:nvSpPr>
        <p:spPr>
          <a:xfrm>
            <a:off x="1104434" y="137385"/>
            <a:ext cx="8938615"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Sản xuất lâm nghiệp mang tính thời vụ cao</a:t>
            </a:r>
            <a:endParaRPr>
              <a:latin typeface="Times New Roman"/>
              <a:ea typeface="Times New Roman"/>
              <a:cs typeface="Times New Roman"/>
              <a:sym typeface="Times New Roman"/>
            </a:endParaRPr>
          </a:p>
        </p:txBody>
      </p:sp>
      <p:sp>
        <p:nvSpPr>
          <p:cNvPr id="432" name="Google Shape;432;p31"/>
          <p:cNvSpPr txBox="1"/>
          <p:nvPr>
            <p:ph idx="1" type="body"/>
          </p:nvPr>
        </p:nvSpPr>
        <p:spPr>
          <a:xfrm>
            <a:off x="205384" y="910588"/>
            <a:ext cx="11339869" cy="112315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Có giải pháp hợp lí về tổ chức lao động; cung ứng vật tư – kĩ thuật; trang bị công cụ, máy móc,.. </a:t>
            </a:r>
            <a:endParaRPr/>
          </a:p>
        </p:txBody>
      </p:sp>
      <p:pic>
        <p:nvPicPr>
          <p:cNvPr id="433" name="Google Shape;433;p31"/>
          <p:cNvPicPr preferRelativeResize="0"/>
          <p:nvPr/>
        </p:nvPicPr>
        <p:blipFill rotWithShape="1">
          <a:blip r:embed="rId3">
            <a:alphaModFix/>
          </a:blip>
          <a:srcRect b="0" l="0" r="0" t="0"/>
          <a:stretch/>
        </p:blipFill>
        <p:spPr>
          <a:xfrm>
            <a:off x="2698634" y="3128936"/>
            <a:ext cx="5750217" cy="3729064"/>
          </a:xfrm>
          <a:prstGeom prst="rect">
            <a:avLst/>
          </a:prstGeom>
          <a:noFill/>
          <a:ln>
            <a:noFill/>
          </a:ln>
        </p:spPr>
      </p:pic>
      <p:sp>
        <p:nvSpPr>
          <p:cNvPr id="434" name="Google Shape;434;p31"/>
          <p:cNvSpPr txBox="1"/>
          <p:nvPr/>
        </p:nvSpPr>
        <p:spPr>
          <a:xfrm>
            <a:off x="205384" y="2005783"/>
            <a:ext cx="11339868" cy="1123154"/>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 Tạo việc làm cho người lao động ở thời kì nông nhàn (trồng xen canh cây trồng phù hợp, phát triển ngành nghề dịch vụ lâm nghiệp,...</a:t>
            </a:r>
            <a:endParaRPr sz="28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anim calcmode="lin" valueType="num">
                                      <p:cBhvr additive="base">
                                        <p:cTn dur="500"/>
                                        <p:tgtEl>
                                          <p:spTgt spid="43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2"/>
          <p:cNvSpPr txBox="1"/>
          <p:nvPr/>
        </p:nvSpPr>
        <p:spPr>
          <a:xfrm>
            <a:off x="1666568" y="213300"/>
            <a:ext cx="8981767" cy="1052827"/>
          </a:xfrm>
          <a:prstGeom prst="rect">
            <a:avLst/>
          </a:prstGeom>
          <a:solidFill>
            <a:srgbClr val="FADDA1"/>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70C0"/>
              </a:buClr>
              <a:buSzPts val="2800"/>
              <a:buFont typeface="Times New Roman"/>
              <a:buNone/>
            </a:pPr>
            <a:r>
              <a:rPr b="1" lang="en-US" sz="2800">
                <a:solidFill>
                  <a:srgbClr val="0070C0"/>
                </a:solidFill>
                <a:latin typeface="Times New Roman"/>
                <a:ea typeface="Times New Roman"/>
                <a:cs typeface="Times New Roman"/>
                <a:sym typeface="Times New Roman"/>
              </a:rPr>
              <a:t>Một số yêu cầu cơ bản đối với người lao động của một số ngành nghề phổ biến trong lâm nghiệp</a:t>
            </a:r>
            <a:endParaRPr sz="2800">
              <a:solidFill>
                <a:srgbClr val="0070C0"/>
              </a:solidFill>
              <a:latin typeface="Times New Roman"/>
              <a:ea typeface="Times New Roman"/>
              <a:cs typeface="Times New Roman"/>
              <a:sym typeface="Times New Roman"/>
            </a:endParaRPr>
          </a:p>
        </p:txBody>
      </p:sp>
      <p:sp>
        <p:nvSpPr>
          <p:cNvPr id="440" name="Google Shape;440;p32"/>
          <p:cNvSpPr/>
          <p:nvPr/>
        </p:nvSpPr>
        <p:spPr>
          <a:xfrm>
            <a:off x="676025" y="382958"/>
            <a:ext cx="858982" cy="713509"/>
          </a:xfrm>
          <a:prstGeom prst="flowChartMagneticTape">
            <a:avLst/>
          </a:prstGeom>
          <a:solidFill>
            <a:srgbClr val="F7B173"/>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70C0"/>
                </a:solidFill>
                <a:latin typeface="Times New Roman"/>
                <a:ea typeface="Times New Roman"/>
                <a:cs typeface="Times New Roman"/>
                <a:sym typeface="Times New Roman"/>
              </a:rPr>
              <a:t>IV</a:t>
            </a:r>
            <a:endParaRPr b="1" sz="2800">
              <a:solidFill>
                <a:srgbClr val="0070C0"/>
              </a:solidFill>
              <a:latin typeface="Times New Roman"/>
              <a:ea typeface="Times New Roman"/>
              <a:cs typeface="Times New Roman"/>
              <a:sym typeface="Times New Roman"/>
            </a:endParaRPr>
          </a:p>
        </p:txBody>
      </p:sp>
      <p:sp>
        <p:nvSpPr>
          <p:cNvPr id="441" name="Google Shape;441;p32"/>
          <p:cNvSpPr/>
          <p:nvPr/>
        </p:nvSpPr>
        <p:spPr>
          <a:xfrm rot="-610062">
            <a:off x="1419753" y="2083661"/>
            <a:ext cx="9077934" cy="4367757"/>
          </a:xfrm>
          <a:prstGeom prst="cloud">
            <a:avLst/>
          </a:prstGeom>
          <a:solidFill>
            <a:srgbClr val="E4CBF2"/>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rPr lang="en-US" sz="3200">
                <a:solidFill>
                  <a:srgbClr val="0C0C0C"/>
                </a:solidFill>
                <a:latin typeface="Times New Roman"/>
                <a:ea typeface="Times New Roman"/>
                <a:cs typeface="Times New Roman"/>
                <a:sym typeface="Times New Roman"/>
              </a:rPr>
              <a:t>Nghiên cứu nội dung mục IV trong SGK để trả lời câu hỏi: Nêu những yêu cầu cơ bản đối với người lao động của một số ngành nghề phổ biến trong lâm nghiệp.</a:t>
            </a:r>
            <a:endParaRPr/>
          </a:p>
          <a:p>
            <a:pPr indent="0" lvl="0" marL="0" marR="0" rtl="0" algn="ctr">
              <a:spcBef>
                <a:spcPts val="0"/>
              </a:spcBef>
              <a:spcAft>
                <a:spcPts val="0"/>
              </a:spcAft>
              <a:buNone/>
            </a:pPr>
            <a:r>
              <a:t/>
            </a:r>
            <a:endParaRPr sz="3200">
              <a:solidFill>
                <a:srgbClr val="0C0C0C"/>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3"/>
          <p:cNvSpPr txBox="1"/>
          <p:nvPr>
            <p:ph idx="1" type="body"/>
          </p:nvPr>
        </p:nvSpPr>
        <p:spPr>
          <a:xfrm>
            <a:off x="364068" y="1875573"/>
            <a:ext cx="8596668" cy="53689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latin typeface="Times New Roman"/>
                <a:ea typeface="Times New Roman"/>
                <a:cs typeface="Times New Roman"/>
                <a:sym typeface="Times New Roman"/>
              </a:rPr>
              <a:t>Có sức khoẻ tốt, chăm chỉ, chịu khó và có trách nhiệm cao trong công việc.</a:t>
            </a:r>
            <a:endParaRPr/>
          </a:p>
          <a:p>
            <a:pPr indent="0" lvl="0" marL="0" rtl="0" algn="l">
              <a:spcBef>
                <a:spcPts val="1000"/>
              </a:spcBef>
              <a:spcAft>
                <a:spcPts val="0"/>
              </a:spcAft>
              <a:buSzPts val="2240"/>
              <a:buNone/>
            </a:pPr>
            <a:r>
              <a:t/>
            </a:r>
            <a:endParaRPr sz="2800">
              <a:latin typeface="Times New Roman"/>
              <a:ea typeface="Times New Roman"/>
              <a:cs typeface="Times New Roman"/>
              <a:sym typeface="Times New Roman"/>
            </a:endParaRPr>
          </a:p>
        </p:txBody>
      </p:sp>
      <p:sp>
        <p:nvSpPr>
          <p:cNvPr id="447" name="Google Shape;447;p33"/>
          <p:cNvSpPr txBox="1"/>
          <p:nvPr/>
        </p:nvSpPr>
        <p:spPr>
          <a:xfrm>
            <a:off x="677334" y="257545"/>
            <a:ext cx="9699522" cy="1052827"/>
          </a:xfrm>
          <a:prstGeom prst="rect">
            <a:avLst/>
          </a:prstGeom>
          <a:solidFill>
            <a:srgbClr val="FADDA1"/>
          </a:solidFill>
          <a:ln>
            <a:noFill/>
          </a:ln>
        </p:spPr>
        <p:txBody>
          <a:bodyPr anchorCtr="0" anchor="t" bIns="45700" lIns="91425" spcFirstLastPara="1" rIns="91425" wrap="square" tIns="45700">
            <a:normAutofit fontScale="92500" lnSpcReduction="10000"/>
          </a:bodyPr>
          <a:lstStyle/>
          <a:p>
            <a:pPr indent="0" lvl="0" marL="0" marR="0" rtl="0" algn="ctr">
              <a:spcBef>
                <a:spcPts val="0"/>
              </a:spcBef>
              <a:spcAft>
                <a:spcPts val="0"/>
              </a:spcAft>
              <a:buClr>
                <a:srgbClr val="EA3C9E"/>
              </a:buClr>
              <a:buSzPct val="100000"/>
              <a:buFont typeface="Times New Roman"/>
              <a:buNone/>
            </a:pPr>
            <a:r>
              <a:rPr b="1" lang="en-US" sz="3600">
                <a:solidFill>
                  <a:srgbClr val="EA3C9E"/>
                </a:solidFill>
                <a:latin typeface="Times New Roman"/>
                <a:ea typeface="Times New Roman"/>
                <a:cs typeface="Times New Roman"/>
                <a:sym typeface="Times New Roman"/>
              </a:rPr>
              <a:t>IV. Một số yêu cầu cơ bản đối với người lao động của một số ngành nghề phổ biến trong lâm nghiệp</a:t>
            </a:r>
            <a:endParaRPr sz="3600">
              <a:solidFill>
                <a:srgbClr val="B2126C"/>
              </a:solidFill>
              <a:latin typeface="Times New Roman"/>
              <a:ea typeface="Times New Roman"/>
              <a:cs typeface="Times New Roman"/>
              <a:sym typeface="Times New Roman"/>
            </a:endParaRPr>
          </a:p>
        </p:txBody>
      </p:sp>
      <p:sp>
        <p:nvSpPr>
          <p:cNvPr id="448" name="Google Shape;448;p33"/>
          <p:cNvSpPr txBox="1"/>
          <p:nvPr/>
        </p:nvSpPr>
        <p:spPr>
          <a:xfrm>
            <a:off x="364068" y="2589219"/>
            <a:ext cx="7970137" cy="1235964"/>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spcBef>
                <a:spcPts val="0"/>
              </a:spcBef>
              <a:spcAft>
                <a:spcPts val="0"/>
              </a:spcAft>
              <a:buClr>
                <a:srgbClr val="EA3C9E"/>
              </a:buClr>
              <a:buSzPct val="80000"/>
              <a:buFont typeface="Noto Sans Symbols"/>
              <a:buNone/>
            </a:pPr>
            <a:r>
              <a:t/>
            </a:r>
            <a:endParaRPr sz="28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Có kiến thức cơ bản về quy luật phát sinh, phát triển của cây rừng.</a:t>
            </a:r>
            <a:endParaRPr/>
          </a:p>
          <a:p>
            <a:pPr indent="-211328" lvl="0" marL="342900" marR="0" rtl="0" algn="l">
              <a:spcBef>
                <a:spcPts val="1000"/>
              </a:spcBef>
              <a:spcAft>
                <a:spcPts val="0"/>
              </a:spcAft>
              <a:buClr>
                <a:srgbClr val="EA3C9E"/>
              </a:buClr>
              <a:buSzPct val="80000"/>
              <a:buFont typeface="Noto Sans Symbols"/>
              <a:buNone/>
            </a:pPr>
            <a:r>
              <a:t/>
            </a:r>
            <a:endParaRPr sz="2800">
              <a:solidFill>
                <a:srgbClr val="3F3F3F"/>
              </a:solidFill>
              <a:latin typeface="Times New Roman"/>
              <a:ea typeface="Times New Roman"/>
              <a:cs typeface="Times New Roman"/>
              <a:sym typeface="Times New Roman"/>
            </a:endParaRPr>
          </a:p>
        </p:txBody>
      </p:sp>
      <p:sp>
        <p:nvSpPr>
          <p:cNvPr id="449" name="Google Shape;449;p33"/>
          <p:cNvSpPr txBox="1"/>
          <p:nvPr/>
        </p:nvSpPr>
        <p:spPr>
          <a:xfrm>
            <a:off x="364068" y="4051448"/>
            <a:ext cx="8596668" cy="84487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marR="0" rtl="0" algn="l">
              <a:spcBef>
                <a:spcPts val="0"/>
              </a:spcBef>
              <a:spcAft>
                <a:spcPts val="0"/>
              </a:spcAft>
              <a:buClr>
                <a:srgbClr val="EA3C9E"/>
              </a:buClr>
              <a:buSzPct val="80000"/>
              <a:buFont typeface="Noto Sans Symbols"/>
              <a:buChar char="►"/>
            </a:pPr>
            <a:r>
              <a:rPr lang="en-US" sz="2800">
                <a:solidFill>
                  <a:srgbClr val="3F3F3F"/>
                </a:solidFill>
                <a:latin typeface="Times New Roman"/>
                <a:ea typeface="Times New Roman"/>
                <a:cs typeface="Times New Roman"/>
                <a:sym typeface="Times New Roman"/>
              </a:rPr>
              <a:t>- Có kiến thức, kĩ năng cơ bản về trồng, chăm sóc, khai thác và bảo vệ tài nguyên rừng.</a:t>
            </a:r>
            <a:endParaRPr/>
          </a:p>
        </p:txBody>
      </p:sp>
      <p:sp>
        <p:nvSpPr>
          <p:cNvPr id="450" name="Google Shape;450;p33"/>
          <p:cNvSpPr txBox="1"/>
          <p:nvPr/>
        </p:nvSpPr>
        <p:spPr>
          <a:xfrm>
            <a:off x="364068" y="5348852"/>
            <a:ext cx="8596668" cy="78218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2240"/>
              <a:buFont typeface="Noto Sans Symbols"/>
              <a:buChar char="►"/>
            </a:pPr>
            <a:r>
              <a:rPr lang="en-US" sz="2800">
                <a:solidFill>
                  <a:srgbClr val="3F3F3F"/>
                </a:solidFill>
                <a:latin typeface="Times New Roman"/>
                <a:ea typeface="Times New Roman"/>
                <a:cs typeface="Times New Roman"/>
                <a:sym typeface="Times New Roman"/>
              </a:rPr>
              <a:t>Tuân thủ an toàn lao động và công ước quốc tế liên quan đến khai thác và bảo vệ tài nguyên rừng; có ý thức bảo vệ môi trường.</a:t>
            </a:r>
            <a:endParaRPr/>
          </a:p>
          <a:p>
            <a:pPr indent="-200660" lvl="0" marL="342900" marR="0" rtl="0" algn="l">
              <a:spcBef>
                <a:spcPts val="1000"/>
              </a:spcBef>
              <a:spcAft>
                <a:spcPts val="0"/>
              </a:spcAft>
              <a:buClr>
                <a:srgbClr val="EA3C9E"/>
              </a:buClr>
              <a:buSzPts val="2240"/>
              <a:buFont typeface="Noto Sans Symbols"/>
              <a:buNone/>
            </a:pPr>
            <a:r>
              <a:t/>
            </a:r>
            <a:endParaRPr sz="2800">
              <a:solidFill>
                <a:srgbClr val="3F3F3F"/>
              </a:solidFill>
              <a:latin typeface="Times New Roman"/>
              <a:ea typeface="Times New Roman"/>
              <a:cs typeface="Times New Roman"/>
              <a:sym typeface="Times New Roman"/>
            </a:endParaRPr>
          </a:p>
        </p:txBody>
      </p:sp>
      <p:pic>
        <p:nvPicPr>
          <p:cNvPr id="451" name="Google Shape;451;p33"/>
          <p:cNvPicPr preferRelativeResize="0"/>
          <p:nvPr/>
        </p:nvPicPr>
        <p:blipFill rotWithShape="1">
          <a:blip r:embed="rId3">
            <a:alphaModFix/>
          </a:blip>
          <a:srcRect b="0" l="0" r="0" t="0"/>
          <a:stretch/>
        </p:blipFill>
        <p:spPr>
          <a:xfrm>
            <a:off x="9137990" y="4705146"/>
            <a:ext cx="3054010" cy="2152854"/>
          </a:xfrm>
          <a:prstGeom prst="rect">
            <a:avLst/>
          </a:prstGeom>
          <a:noFill/>
          <a:ln>
            <a:noFill/>
          </a:ln>
        </p:spPr>
      </p:pic>
      <p:pic>
        <p:nvPicPr>
          <p:cNvPr id="452" name="Google Shape;452;p33"/>
          <p:cNvPicPr preferRelativeResize="0"/>
          <p:nvPr/>
        </p:nvPicPr>
        <p:blipFill rotWithShape="1">
          <a:blip r:embed="rId4">
            <a:alphaModFix/>
          </a:blip>
          <a:srcRect b="0" l="0" r="0" t="0"/>
          <a:stretch/>
        </p:blipFill>
        <p:spPr>
          <a:xfrm>
            <a:off x="9158747" y="1875572"/>
            <a:ext cx="3033253" cy="217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0" st="0"/>
                                            </p:txEl>
                                          </p:spTgt>
                                        </p:tgtEl>
                                        <p:attrNameLst>
                                          <p:attrName>style.visibility</p:attrName>
                                        </p:attrNameLst>
                                      </p:cBhvr>
                                      <p:to>
                                        <p:strVal val="visible"/>
                                      </p:to>
                                    </p:set>
                                    <p:animEffect filter="fade" transition="in">
                                      <p:cBhvr>
                                        <p:cTn dur="1000"/>
                                        <p:tgtEl>
                                          <p:spTgt spid="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1" st="1"/>
                                            </p:txEl>
                                          </p:spTgt>
                                        </p:tgtEl>
                                        <p:attrNameLst>
                                          <p:attrName>style.visibility</p:attrName>
                                        </p:attrNameLst>
                                      </p:cBhvr>
                                      <p:to>
                                        <p:strVal val="visible"/>
                                      </p:to>
                                    </p:set>
                                    <p:animEffect filter="fade" transition="in">
                                      <p:cBhvr>
                                        <p:cTn dur="1000"/>
                                        <p:tgtEl>
                                          <p:spTgt spid="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500"/>
                                        <p:tgtEl>
                                          <p:spTgt spid="4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500"/>
                                        <p:tgtEl>
                                          <p:spTgt spid="4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500"/>
                                        <p:tgtEl>
                                          <p:spTgt spid="4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4"/>
          <p:cNvSpPr txBox="1"/>
          <p:nvPr>
            <p:ph idx="1" type="body"/>
          </p:nvPr>
        </p:nvSpPr>
        <p:spPr>
          <a:xfrm>
            <a:off x="231214" y="2593769"/>
            <a:ext cx="3418416"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n-US" sz="2000">
                <a:latin typeface="Times New Roman"/>
                <a:ea typeface="Times New Roman"/>
                <a:cs typeface="Times New Roman"/>
                <a:sym typeface="Times New Roman"/>
              </a:rPr>
              <a:t>Kỹ sư lâm sinh</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Kỹ sư công nghệ sinh học</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Kỹ sư chế biến lâm sản</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Nhà khoa học lâm nghiệp</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Nhà thiết kế sản phẩm mộc và nội thất</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Nhà thiết kế cảnh quan</a:t>
            </a:r>
            <a:endParaRPr sz="2000">
              <a:latin typeface="Times New Roman"/>
              <a:ea typeface="Times New Roman"/>
              <a:cs typeface="Times New Roman"/>
              <a:sym typeface="Times New Roman"/>
            </a:endParaRPr>
          </a:p>
          <a:p>
            <a:pPr indent="-342900" lvl="0" marL="342900" rtl="0" algn="l">
              <a:spcBef>
                <a:spcPts val="1000"/>
              </a:spcBef>
              <a:spcAft>
                <a:spcPts val="0"/>
              </a:spcAft>
              <a:buSzPts val="1600"/>
              <a:buChar char="►"/>
            </a:pPr>
            <a:r>
              <a:rPr lang="en-US" sz="2000">
                <a:latin typeface="Times New Roman"/>
                <a:ea typeface="Times New Roman"/>
                <a:cs typeface="Times New Roman"/>
                <a:sym typeface="Times New Roman"/>
              </a:rPr>
              <a:t>Cán bộ kiểm lâm</a:t>
            </a:r>
            <a:endParaRPr sz="2000">
              <a:latin typeface="Times New Roman"/>
              <a:ea typeface="Times New Roman"/>
              <a:cs typeface="Times New Roman"/>
              <a:sym typeface="Times New Roman"/>
            </a:endParaRPr>
          </a:p>
          <a:p>
            <a:pPr indent="-241300" lvl="0" marL="342900" rtl="0" algn="l">
              <a:spcBef>
                <a:spcPts val="1000"/>
              </a:spcBef>
              <a:spcAft>
                <a:spcPts val="0"/>
              </a:spcAft>
              <a:buSzPts val="1600"/>
              <a:buNone/>
            </a:pPr>
            <a:r>
              <a:t/>
            </a:r>
            <a:endParaRPr sz="2000">
              <a:latin typeface="Times New Roman"/>
              <a:ea typeface="Times New Roman"/>
              <a:cs typeface="Times New Roman"/>
              <a:sym typeface="Times New Roman"/>
            </a:endParaRPr>
          </a:p>
        </p:txBody>
      </p:sp>
      <p:sp>
        <p:nvSpPr>
          <p:cNvPr id="458" name="Google Shape;458;p34"/>
          <p:cNvSpPr txBox="1"/>
          <p:nvPr/>
        </p:nvSpPr>
        <p:spPr>
          <a:xfrm>
            <a:off x="677334" y="257545"/>
            <a:ext cx="9699522" cy="1052827"/>
          </a:xfrm>
          <a:prstGeom prst="rect">
            <a:avLst/>
          </a:prstGeom>
          <a:solidFill>
            <a:srgbClr val="FADDA1"/>
          </a:solidFill>
          <a:ln>
            <a:noFill/>
          </a:ln>
        </p:spPr>
        <p:txBody>
          <a:bodyPr anchorCtr="0" anchor="t" bIns="45700" lIns="91425" spcFirstLastPara="1" rIns="91425" wrap="square" tIns="45700">
            <a:normAutofit fontScale="92500" lnSpcReduction="10000"/>
          </a:bodyPr>
          <a:lstStyle/>
          <a:p>
            <a:pPr indent="0" lvl="0" marL="0" marR="0" rtl="0" algn="ctr">
              <a:spcBef>
                <a:spcPts val="0"/>
              </a:spcBef>
              <a:spcAft>
                <a:spcPts val="0"/>
              </a:spcAft>
              <a:buClr>
                <a:srgbClr val="EA3C9E"/>
              </a:buClr>
              <a:buSzPct val="100000"/>
              <a:buFont typeface="Times New Roman"/>
              <a:buNone/>
            </a:pPr>
            <a:r>
              <a:rPr b="1" lang="en-US" sz="3600">
                <a:solidFill>
                  <a:srgbClr val="EA3C9E"/>
                </a:solidFill>
                <a:latin typeface="Times New Roman"/>
                <a:ea typeface="Times New Roman"/>
                <a:cs typeface="Times New Roman"/>
                <a:sym typeface="Times New Roman"/>
              </a:rPr>
              <a:t>IV. Một số yêu cầu cơ bản đối với người lao động của một số ngành nghề phổ biến trong lâm nghiệp</a:t>
            </a:r>
            <a:endParaRPr sz="3600">
              <a:solidFill>
                <a:srgbClr val="B2126C"/>
              </a:solidFill>
              <a:latin typeface="Times New Roman"/>
              <a:ea typeface="Times New Roman"/>
              <a:cs typeface="Times New Roman"/>
              <a:sym typeface="Times New Roman"/>
            </a:endParaRPr>
          </a:p>
        </p:txBody>
      </p:sp>
      <p:sp>
        <p:nvSpPr>
          <p:cNvPr id="459" name="Google Shape;459;p34"/>
          <p:cNvSpPr txBox="1"/>
          <p:nvPr/>
        </p:nvSpPr>
        <p:spPr>
          <a:xfrm>
            <a:off x="4340277" y="2466918"/>
            <a:ext cx="3933567" cy="388077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Lâm nghiệp, </a:t>
            </a:r>
            <a:endParaRPr sz="20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Thái Nguyên, </a:t>
            </a:r>
            <a:endParaRPr sz="20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Huế, </a:t>
            </a:r>
            <a:endParaRPr sz="20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Tây Nguyên, </a:t>
            </a:r>
            <a:endParaRPr sz="20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Nông - Lâm Tp. Hồ Chí Minh, </a:t>
            </a:r>
            <a:endParaRPr sz="2000">
              <a:solidFill>
                <a:srgbClr val="3F3F3F"/>
              </a:solidFill>
              <a:latin typeface="Times New Roman"/>
              <a:ea typeface="Times New Roman"/>
              <a:cs typeface="Times New Roman"/>
              <a:sym typeface="Times New Roman"/>
            </a:endParaRPr>
          </a:p>
          <a:p>
            <a:pPr indent="-342900" lvl="0" marL="342900" marR="0" rtl="0" algn="l">
              <a:spcBef>
                <a:spcPts val="1000"/>
              </a:spcBef>
              <a:spcAft>
                <a:spcPts val="0"/>
              </a:spcAft>
              <a:buClr>
                <a:srgbClr val="EA3C9E"/>
              </a:buClr>
              <a:buSzPts val="1600"/>
              <a:buFont typeface="Noto Sans Symbols"/>
              <a:buChar char="►"/>
            </a:pPr>
            <a:r>
              <a:rPr lang="en-US" sz="2000">
                <a:solidFill>
                  <a:srgbClr val="3F3F3F"/>
                </a:solidFill>
                <a:latin typeface="Times New Roman"/>
                <a:ea typeface="Times New Roman"/>
                <a:cs typeface="Times New Roman"/>
                <a:sym typeface="Times New Roman"/>
              </a:rPr>
              <a:t>Trường Đại học Tây Bắc v.v...</a:t>
            </a:r>
            <a:endParaRPr sz="2000">
              <a:solidFill>
                <a:srgbClr val="3F3F3F"/>
              </a:solidFill>
              <a:latin typeface="Times New Roman"/>
              <a:ea typeface="Times New Roman"/>
              <a:cs typeface="Times New Roman"/>
              <a:sym typeface="Times New Roman"/>
            </a:endParaRPr>
          </a:p>
        </p:txBody>
      </p:sp>
      <p:sp>
        <p:nvSpPr>
          <p:cNvPr id="460" name="Google Shape;460;p34"/>
          <p:cNvSpPr txBox="1"/>
          <p:nvPr/>
        </p:nvSpPr>
        <p:spPr>
          <a:xfrm>
            <a:off x="231214" y="1728113"/>
            <a:ext cx="3418416" cy="702354"/>
          </a:xfrm>
          <a:prstGeom prst="rect">
            <a:avLst/>
          </a:prstGeom>
          <a:solidFill>
            <a:srgbClr val="D6B1EC"/>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spcBef>
                <a:spcPts val="0"/>
              </a:spcBef>
              <a:spcAft>
                <a:spcPts val="0"/>
              </a:spcAft>
              <a:buClr>
                <a:srgbClr val="EA3C9E"/>
              </a:buClr>
              <a:buSzPts val="1600"/>
              <a:buFont typeface="Noto Sans Symbols"/>
              <a:buNone/>
            </a:pPr>
            <a:r>
              <a:rPr lang="en-US" sz="2000">
                <a:solidFill>
                  <a:srgbClr val="3F3F3F"/>
                </a:solidFill>
                <a:latin typeface="Times New Roman"/>
                <a:ea typeface="Times New Roman"/>
                <a:cs typeface="Times New Roman"/>
                <a:sym typeface="Times New Roman"/>
              </a:rPr>
              <a:t>Một số Nghề nghiệp trong ngành lâm nghiệp</a:t>
            </a:r>
            <a:endParaRPr sz="2000">
              <a:solidFill>
                <a:srgbClr val="3F3F3F"/>
              </a:solidFill>
              <a:latin typeface="Times New Roman"/>
              <a:ea typeface="Times New Roman"/>
              <a:cs typeface="Times New Roman"/>
              <a:sym typeface="Times New Roman"/>
            </a:endParaRPr>
          </a:p>
          <a:p>
            <a:pPr indent="0" lvl="0" marL="0" marR="0" rtl="0" algn="ctr">
              <a:spcBef>
                <a:spcPts val="1000"/>
              </a:spcBef>
              <a:spcAft>
                <a:spcPts val="0"/>
              </a:spcAft>
              <a:buClr>
                <a:srgbClr val="EA3C9E"/>
              </a:buClr>
              <a:buSzPts val="1600"/>
              <a:buFont typeface="Noto Sans Symbols"/>
              <a:buNone/>
            </a:pPr>
            <a:r>
              <a:t/>
            </a:r>
            <a:endParaRPr sz="2000">
              <a:solidFill>
                <a:srgbClr val="3F3F3F"/>
              </a:solidFill>
              <a:latin typeface="Times New Roman"/>
              <a:ea typeface="Times New Roman"/>
              <a:cs typeface="Times New Roman"/>
              <a:sym typeface="Times New Roman"/>
            </a:endParaRPr>
          </a:p>
        </p:txBody>
      </p:sp>
      <p:pic>
        <p:nvPicPr>
          <p:cNvPr id="461" name="Google Shape;461;p34"/>
          <p:cNvPicPr preferRelativeResize="0"/>
          <p:nvPr/>
        </p:nvPicPr>
        <p:blipFill rotWithShape="1">
          <a:blip r:embed="rId3">
            <a:alphaModFix/>
          </a:blip>
          <a:srcRect b="0" l="0" r="0" t="0"/>
          <a:stretch/>
        </p:blipFill>
        <p:spPr>
          <a:xfrm>
            <a:off x="8449340" y="1952070"/>
            <a:ext cx="3742660" cy="4657725"/>
          </a:xfrm>
          <a:prstGeom prst="rect">
            <a:avLst/>
          </a:prstGeom>
          <a:noFill/>
          <a:ln>
            <a:noFill/>
          </a:ln>
        </p:spPr>
      </p:pic>
      <p:sp>
        <p:nvSpPr>
          <p:cNvPr id="462" name="Google Shape;462;p34"/>
          <p:cNvSpPr txBox="1"/>
          <p:nvPr/>
        </p:nvSpPr>
        <p:spPr>
          <a:xfrm>
            <a:off x="4340277" y="1728113"/>
            <a:ext cx="3418416" cy="702354"/>
          </a:xfrm>
          <a:prstGeom prst="rect">
            <a:avLst/>
          </a:prstGeom>
          <a:solidFill>
            <a:srgbClr val="CCECFF"/>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EA3C9E"/>
              </a:buClr>
              <a:buSzPts val="1600"/>
              <a:buFont typeface="Noto Sans Symbols"/>
              <a:buNone/>
            </a:pPr>
            <a:r>
              <a:rPr lang="en-US" sz="2000">
                <a:solidFill>
                  <a:srgbClr val="3F3F3F"/>
                </a:solidFill>
                <a:latin typeface="Times New Roman"/>
                <a:ea typeface="Times New Roman"/>
                <a:cs typeface="Times New Roman"/>
                <a:sym typeface="Times New Roman"/>
              </a:rPr>
              <a:t>Một số địa chỉ đào tạo</a:t>
            </a:r>
            <a:endParaRPr sz="2000">
              <a:solidFill>
                <a:srgbClr val="3F3F3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0" st="0"/>
                                            </p:txEl>
                                          </p:spTgt>
                                        </p:tgtEl>
                                        <p:attrNameLst>
                                          <p:attrName>style.visibility</p:attrName>
                                        </p:attrNameLst>
                                      </p:cBhvr>
                                      <p:to>
                                        <p:strVal val="visible"/>
                                      </p:to>
                                    </p:set>
                                    <p:animEffect filter="fade" transition="in">
                                      <p:cBhvr>
                                        <p:cTn dur="500"/>
                                        <p:tgtEl>
                                          <p:spTgt spid="4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1" st="1"/>
                                            </p:txEl>
                                          </p:spTgt>
                                        </p:tgtEl>
                                        <p:attrNameLst>
                                          <p:attrName>style.visibility</p:attrName>
                                        </p:attrNameLst>
                                      </p:cBhvr>
                                      <p:to>
                                        <p:strVal val="visible"/>
                                      </p:to>
                                    </p:set>
                                    <p:animEffect filter="fade" transition="in">
                                      <p:cBhvr>
                                        <p:cTn dur="500"/>
                                        <p:tgtEl>
                                          <p:spTgt spid="4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2" st="2"/>
                                            </p:txEl>
                                          </p:spTgt>
                                        </p:tgtEl>
                                        <p:attrNameLst>
                                          <p:attrName>style.visibility</p:attrName>
                                        </p:attrNameLst>
                                      </p:cBhvr>
                                      <p:to>
                                        <p:strVal val="visible"/>
                                      </p:to>
                                    </p:set>
                                    <p:animEffect filter="fade" transition="in">
                                      <p:cBhvr>
                                        <p:cTn dur="500"/>
                                        <p:tgtEl>
                                          <p:spTgt spid="4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3" st="3"/>
                                            </p:txEl>
                                          </p:spTgt>
                                        </p:tgtEl>
                                        <p:attrNameLst>
                                          <p:attrName>style.visibility</p:attrName>
                                        </p:attrNameLst>
                                      </p:cBhvr>
                                      <p:to>
                                        <p:strVal val="visible"/>
                                      </p:to>
                                    </p:set>
                                    <p:animEffect filter="fade" transition="in">
                                      <p:cBhvr>
                                        <p:cTn dur="500"/>
                                        <p:tgtEl>
                                          <p:spTgt spid="4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4" st="4"/>
                                            </p:txEl>
                                          </p:spTgt>
                                        </p:tgtEl>
                                        <p:attrNameLst>
                                          <p:attrName>style.visibility</p:attrName>
                                        </p:attrNameLst>
                                      </p:cBhvr>
                                      <p:to>
                                        <p:strVal val="visible"/>
                                      </p:to>
                                    </p:set>
                                    <p:animEffect filter="fade" transition="in">
                                      <p:cBhvr>
                                        <p:cTn dur="500"/>
                                        <p:tgtEl>
                                          <p:spTgt spid="4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5" st="5"/>
                                            </p:txEl>
                                          </p:spTgt>
                                        </p:tgtEl>
                                        <p:attrNameLst>
                                          <p:attrName>style.visibility</p:attrName>
                                        </p:attrNameLst>
                                      </p:cBhvr>
                                      <p:to>
                                        <p:strVal val="visible"/>
                                      </p:to>
                                    </p:set>
                                    <p:animEffect filter="fade" transition="in">
                                      <p:cBhvr>
                                        <p:cTn dur="500"/>
                                        <p:tgtEl>
                                          <p:spTgt spid="4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6" st="6"/>
                                            </p:txEl>
                                          </p:spTgt>
                                        </p:tgtEl>
                                        <p:attrNameLst>
                                          <p:attrName>style.visibility</p:attrName>
                                        </p:attrNameLst>
                                      </p:cBhvr>
                                      <p:to>
                                        <p:strVal val="visible"/>
                                      </p:to>
                                    </p:set>
                                    <p:animEffect filter="fade" transition="in">
                                      <p:cBhvr>
                                        <p:cTn dur="500"/>
                                        <p:tgtEl>
                                          <p:spTgt spid="4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7" st="7"/>
                                            </p:txEl>
                                          </p:spTgt>
                                        </p:tgtEl>
                                        <p:attrNameLst>
                                          <p:attrName>style.visibility</p:attrName>
                                        </p:attrNameLst>
                                      </p:cBhvr>
                                      <p:to>
                                        <p:strVal val="visible"/>
                                      </p:to>
                                    </p:set>
                                    <p:animEffect filter="fade" transition="in">
                                      <p:cBhvr>
                                        <p:cTn dur="500"/>
                                        <p:tgtEl>
                                          <p:spTgt spid="4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5"/>
          <p:cNvSpPr txBox="1"/>
          <p:nvPr>
            <p:ph idx="1" type="body"/>
          </p:nvPr>
        </p:nvSpPr>
        <p:spPr>
          <a:xfrm>
            <a:off x="0" y="874728"/>
            <a:ext cx="10869561" cy="24375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920"/>
              <a:buNone/>
            </a:pPr>
            <a:r>
              <a:rPr b="1" lang="en-US" sz="2400">
                <a:latin typeface="Times New Roman"/>
                <a:ea typeface="Times New Roman"/>
                <a:cs typeface="Times New Roman"/>
                <a:sym typeface="Times New Roman"/>
              </a:rPr>
              <a:t>Câu 1.</a:t>
            </a:r>
            <a:r>
              <a:rPr lang="en-US" sz="2400">
                <a:latin typeface="Times New Roman"/>
                <a:ea typeface="Times New Roman"/>
                <a:cs typeface="Times New Roman"/>
                <a:sym typeface="Times New Roman"/>
              </a:rPr>
              <a:t> Hãy sắp xếp các vai trò sau đây của lâm nghiệp phù hợp với mỗi hình a, b, c, d. </a:t>
            </a:r>
            <a:endParaRPr/>
          </a:p>
          <a:p>
            <a:pPr indent="0" lvl="0" marL="0" rtl="0" algn="l">
              <a:spcBef>
                <a:spcPts val="1000"/>
              </a:spcBef>
              <a:spcAft>
                <a:spcPts val="0"/>
              </a:spcAft>
              <a:buSzPts val="1920"/>
              <a:buNone/>
            </a:pPr>
            <a:r>
              <a:rPr lang="en-US" sz="2400">
                <a:latin typeface="Times New Roman"/>
                <a:ea typeface="Times New Roman"/>
                <a:cs typeface="Times New Roman"/>
                <a:sym typeface="Times New Roman"/>
              </a:rPr>
              <a:t>	1. Cung cấp lâm sản, đặc sản cây công nghiệp cho tiêu dùng và xuất khẩu. </a:t>
            </a:r>
            <a:endParaRPr/>
          </a:p>
          <a:p>
            <a:pPr indent="0" lvl="0" marL="0" rtl="0" algn="l">
              <a:spcBef>
                <a:spcPts val="1000"/>
              </a:spcBef>
              <a:spcAft>
                <a:spcPts val="0"/>
              </a:spcAft>
              <a:buSzPts val="1920"/>
              <a:buNone/>
            </a:pPr>
            <a:r>
              <a:rPr lang="en-US" sz="2400">
                <a:latin typeface="Times New Roman"/>
                <a:ea typeface="Times New Roman"/>
                <a:cs typeface="Times New Roman"/>
                <a:sym typeface="Times New Roman"/>
              </a:rPr>
              <a:t>	2. Cung cấp nguyên liệu cho công nghiệp, nông nghiệp và xây dựng cơ bản. </a:t>
            </a:r>
            <a:endParaRPr/>
          </a:p>
          <a:p>
            <a:pPr indent="0" lvl="0" marL="0" rtl="0" algn="l">
              <a:spcBef>
                <a:spcPts val="1000"/>
              </a:spcBef>
              <a:spcAft>
                <a:spcPts val="0"/>
              </a:spcAft>
              <a:buSzPts val="1920"/>
              <a:buNone/>
            </a:pPr>
            <a:r>
              <a:rPr lang="en-US" sz="2400">
                <a:latin typeface="Times New Roman"/>
                <a:ea typeface="Times New Roman"/>
                <a:cs typeface="Times New Roman"/>
                <a:sym typeface="Times New Roman"/>
              </a:rPr>
              <a:t>	3. Tạo công ăn việc làm, ổn định đời sống của đồng bào các dân tộc miền núi.</a:t>
            </a:r>
            <a:endParaRPr/>
          </a:p>
          <a:p>
            <a:pPr indent="0" lvl="0" marL="0" rtl="0" algn="l">
              <a:spcBef>
                <a:spcPts val="1000"/>
              </a:spcBef>
              <a:spcAft>
                <a:spcPts val="0"/>
              </a:spcAft>
              <a:buSzPts val="1920"/>
              <a:buNone/>
            </a:pPr>
            <a:r>
              <a:rPr lang="en-US" sz="2400">
                <a:latin typeface="Times New Roman"/>
                <a:ea typeface="Times New Roman"/>
                <a:cs typeface="Times New Roman"/>
                <a:sym typeface="Times New Roman"/>
              </a:rPr>
              <a:t>	4. Cung cấp dược liệu quý phục vụ nhu cầu chữa bệnh và nâng cao sức khoẻ </a:t>
            </a:r>
            <a:endParaRPr sz="2400">
              <a:latin typeface="Times New Roman"/>
              <a:ea typeface="Times New Roman"/>
              <a:cs typeface="Times New Roman"/>
              <a:sym typeface="Times New Roman"/>
            </a:endParaRPr>
          </a:p>
          <a:p>
            <a:pPr indent="0" lvl="0" marL="0" rtl="0" algn="l">
              <a:spcBef>
                <a:spcPts val="1000"/>
              </a:spcBef>
              <a:spcAft>
                <a:spcPts val="0"/>
              </a:spcAft>
              <a:buSzPts val="1920"/>
              <a:buNone/>
            </a:pPr>
            <a:r>
              <a:rPr lang="en-US" sz="2400">
                <a:latin typeface="Times New Roman"/>
                <a:ea typeface="Times New Roman"/>
                <a:cs typeface="Times New Roman"/>
                <a:sym typeface="Times New Roman"/>
              </a:rPr>
              <a:t>cho con người.</a:t>
            </a:r>
            <a:endParaRPr/>
          </a:p>
          <a:p>
            <a:pPr indent="0" lvl="0" marL="0" rtl="0" algn="l">
              <a:spcBef>
                <a:spcPts val="1000"/>
              </a:spcBef>
              <a:spcAft>
                <a:spcPts val="0"/>
              </a:spcAft>
              <a:buSzPts val="1920"/>
              <a:buNone/>
            </a:pPr>
            <a:r>
              <a:t/>
            </a:r>
            <a:endParaRPr sz="2400">
              <a:latin typeface="Times New Roman"/>
              <a:ea typeface="Times New Roman"/>
              <a:cs typeface="Times New Roman"/>
              <a:sym typeface="Times New Roman"/>
            </a:endParaRPr>
          </a:p>
        </p:txBody>
      </p:sp>
      <p:sp>
        <p:nvSpPr>
          <p:cNvPr id="468" name="Google Shape;468;p35"/>
          <p:cNvSpPr txBox="1"/>
          <p:nvPr>
            <p:ph type="title"/>
          </p:nvPr>
        </p:nvSpPr>
        <p:spPr>
          <a:xfrm>
            <a:off x="0" y="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b="1" lang="en-US">
                <a:latin typeface="Times New Roman"/>
                <a:ea typeface="Times New Roman"/>
                <a:cs typeface="Times New Roman"/>
                <a:sym typeface="Times New Roman"/>
              </a:rPr>
              <a:t>Luyện tập </a:t>
            </a:r>
            <a:endParaRPr>
              <a:latin typeface="Times New Roman"/>
              <a:ea typeface="Times New Roman"/>
              <a:cs typeface="Times New Roman"/>
              <a:sym typeface="Times New Roman"/>
            </a:endParaRPr>
          </a:p>
        </p:txBody>
      </p:sp>
      <p:pic>
        <p:nvPicPr>
          <p:cNvPr id="469" name="Google Shape;469;p35"/>
          <p:cNvPicPr preferRelativeResize="0"/>
          <p:nvPr/>
        </p:nvPicPr>
        <p:blipFill rotWithShape="1">
          <a:blip r:embed="rId3">
            <a:alphaModFix/>
          </a:blip>
          <a:srcRect b="0" l="0" r="0" t="0"/>
          <a:stretch/>
        </p:blipFill>
        <p:spPr>
          <a:xfrm>
            <a:off x="1111454" y="4572351"/>
            <a:ext cx="2005758" cy="1414395"/>
          </a:xfrm>
          <a:prstGeom prst="rect">
            <a:avLst/>
          </a:prstGeom>
          <a:noFill/>
          <a:ln>
            <a:noFill/>
          </a:ln>
        </p:spPr>
      </p:pic>
      <p:pic>
        <p:nvPicPr>
          <p:cNvPr id="470" name="Google Shape;470;p35"/>
          <p:cNvPicPr preferRelativeResize="0"/>
          <p:nvPr/>
        </p:nvPicPr>
        <p:blipFill rotWithShape="1">
          <a:blip r:embed="rId4">
            <a:alphaModFix/>
          </a:blip>
          <a:srcRect b="0" l="0" r="0" t="0"/>
          <a:stretch/>
        </p:blipFill>
        <p:spPr>
          <a:xfrm>
            <a:off x="3758208" y="4578448"/>
            <a:ext cx="1999661" cy="1408298"/>
          </a:xfrm>
          <a:prstGeom prst="rect">
            <a:avLst/>
          </a:prstGeom>
          <a:noFill/>
          <a:ln>
            <a:noFill/>
          </a:ln>
        </p:spPr>
      </p:pic>
      <p:pic>
        <p:nvPicPr>
          <p:cNvPr id="471" name="Google Shape;471;p35"/>
          <p:cNvPicPr preferRelativeResize="0"/>
          <p:nvPr/>
        </p:nvPicPr>
        <p:blipFill rotWithShape="1">
          <a:blip r:embed="rId5">
            <a:alphaModFix/>
          </a:blip>
          <a:srcRect b="0" l="0" r="0" t="0"/>
          <a:stretch/>
        </p:blipFill>
        <p:spPr>
          <a:xfrm>
            <a:off x="6156765" y="4554062"/>
            <a:ext cx="1999661" cy="1432684"/>
          </a:xfrm>
          <a:prstGeom prst="rect">
            <a:avLst/>
          </a:prstGeom>
          <a:noFill/>
          <a:ln>
            <a:noFill/>
          </a:ln>
        </p:spPr>
      </p:pic>
      <p:pic>
        <p:nvPicPr>
          <p:cNvPr id="472" name="Google Shape;472;p35"/>
          <p:cNvPicPr preferRelativeResize="0"/>
          <p:nvPr/>
        </p:nvPicPr>
        <p:blipFill rotWithShape="1">
          <a:blip r:embed="rId6">
            <a:alphaModFix/>
          </a:blip>
          <a:srcRect b="0" l="0" r="0" t="0"/>
          <a:stretch/>
        </p:blipFill>
        <p:spPr>
          <a:xfrm>
            <a:off x="8555322" y="4554062"/>
            <a:ext cx="1975275" cy="1377815"/>
          </a:xfrm>
          <a:prstGeom prst="rect">
            <a:avLst/>
          </a:prstGeom>
          <a:noFill/>
          <a:ln>
            <a:noFill/>
          </a:ln>
        </p:spPr>
      </p:pic>
      <p:sp>
        <p:nvSpPr>
          <p:cNvPr id="473" name="Google Shape;473;p35"/>
          <p:cNvSpPr/>
          <p:nvPr/>
        </p:nvSpPr>
        <p:spPr>
          <a:xfrm>
            <a:off x="1713318" y="6343028"/>
            <a:ext cx="693174" cy="459658"/>
          </a:xfrm>
          <a:prstGeom prst="rect">
            <a:avLst/>
          </a:prstGeom>
          <a:solidFill>
            <a:srgbClr val="00B050"/>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rebuchet MS"/>
                <a:ea typeface="Trebuchet MS"/>
                <a:cs typeface="Trebuchet MS"/>
                <a:sym typeface="Trebuchet MS"/>
              </a:rPr>
              <a:t>a</a:t>
            </a:r>
            <a:endParaRPr sz="1800">
              <a:solidFill>
                <a:schemeClr val="lt1"/>
              </a:solidFill>
              <a:latin typeface="Trebuchet MS"/>
              <a:ea typeface="Trebuchet MS"/>
              <a:cs typeface="Trebuchet MS"/>
              <a:sym typeface="Trebuchet MS"/>
            </a:endParaRPr>
          </a:p>
        </p:txBody>
      </p:sp>
      <p:sp>
        <p:nvSpPr>
          <p:cNvPr id="474" name="Google Shape;474;p35"/>
          <p:cNvSpPr/>
          <p:nvPr/>
        </p:nvSpPr>
        <p:spPr>
          <a:xfrm>
            <a:off x="4411451" y="6338560"/>
            <a:ext cx="693174" cy="459658"/>
          </a:xfrm>
          <a:prstGeom prst="rect">
            <a:avLst/>
          </a:prstGeom>
          <a:solidFill>
            <a:srgbClr val="3399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rebuchet MS"/>
                <a:ea typeface="Trebuchet MS"/>
                <a:cs typeface="Trebuchet MS"/>
                <a:sym typeface="Trebuchet MS"/>
              </a:rPr>
              <a:t>b</a:t>
            </a:r>
            <a:endParaRPr sz="1800">
              <a:solidFill>
                <a:schemeClr val="lt1"/>
              </a:solidFill>
              <a:latin typeface="Trebuchet MS"/>
              <a:ea typeface="Trebuchet MS"/>
              <a:cs typeface="Trebuchet MS"/>
              <a:sym typeface="Trebuchet MS"/>
            </a:endParaRPr>
          </a:p>
        </p:txBody>
      </p:sp>
      <p:sp>
        <p:nvSpPr>
          <p:cNvPr id="475" name="Google Shape;475;p35"/>
          <p:cNvSpPr/>
          <p:nvPr/>
        </p:nvSpPr>
        <p:spPr>
          <a:xfrm>
            <a:off x="6810008" y="6343028"/>
            <a:ext cx="693174" cy="459658"/>
          </a:xfrm>
          <a:prstGeom prst="rect">
            <a:avLst/>
          </a:prstGeom>
          <a:solidFill>
            <a:srgbClr val="CC99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rebuchet MS"/>
                <a:ea typeface="Trebuchet MS"/>
                <a:cs typeface="Trebuchet MS"/>
                <a:sym typeface="Trebuchet MS"/>
              </a:rPr>
              <a:t>c</a:t>
            </a:r>
            <a:endParaRPr sz="1800">
              <a:solidFill>
                <a:schemeClr val="lt1"/>
              </a:solidFill>
              <a:latin typeface="Trebuchet MS"/>
              <a:ea typeface="Trebuchet MS"/>
              <a:cs typeface="Trebuchet MS"/>
              <a:sym typeface="Trebuchet MS"/>
            </a:endParaRPr>
          </a:p>
        </p:txBody>
      </p:sp>
      <p:sp>
        <p:nvSpPr>
          <p:cNvPr id="476" name="Google Shape;476;p35"/>
          <p:cNvSpPr/>
          <p:nvPr/>
        </p:nvSpPr>
        <p:spPr>
          <a:xfrm>
            <a:off x="9251058" y="6338560"/>
            <a:ext cx="693174" cy="459658"/>
          </a:xfrm>
          <a:prstGeom prst="rect">
            <a:avLst/>
          </a:prstGeom>
          <a:solidFill>
            <a:srgbClr val="FF0000"/>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rebuchet MS"/>
                <a:ea typeface="Trebuchet MS"/>
                <a:cs typeface="Trebuchet MS"/>
                <a:sym typeface="Trebuchet MS"/>
              </a:rPr>
              <a:t>d</a:t>
            </a:r>
            <a:endParaRPr sz="1800">
              <a:solidFill>
                <a:schemeClr val="lt1"/>
              </a:solidFill>
              <a:latin typeface="Trebuchet MS"/>
              <a:ea typeface="Trebuchet MS"/>
              <a:cs typeface="Trebuchet MS"/>
              <a:sym typeface="Trebuchet MS"/>
            </a:endParaRPr>
          </a:p>
        </p:txBody>
      </p:sp>
      <p:sp>
        <p:nvSpPr>
          <p:cNvPr id="477" name="Google Shape;477;p35"/>
          <p:cNvSpPr/>
          <p:nvPr/>
        </p:nvSpPr>
        <p:spPr>
          <a:xfrm>
            <a:off x="10117393" y="1737121"/>
            <a:ext cx="1887793" cy="2816941"/>
          </a:xfrm>
          <a:prstGeom prst="cloudCallout">
            <a:avLst>
              <a:gd fmla="val -91098" name="adj1"/>
              <a:gd fmla="val 38940" name="adj2"/>
            </a:avLst>
          </a:prstGeom>
          <a:solidFill>
            <a:srgbClr val="9639CE"/>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lt1"/>
                </a:solidFill>
                <a:latin typeface="Times New Roman"/>
                <a:ea typeface="Times New Roman"/>
                <a:cs typeface="Times New Roman"/>
                <a:sym typeface="Times New Roman"/>
              </a:rPr>
              <a:t>1-c</a:t>
            </a:r>
            <a:endParaRPr/>
          </a:p>
          <a:p>
            <a:pPr indent="0" lvl="0" marL="0" marR="0" rtl="0" algn="ctr">
              <a:spcBef>
                <a:spcPts val="0"/>
              </a:spcBef>
              <a:spcAft>
                <a:spcPts val="0"/>
              </a:spcAft>
              <a:buNone/>
            </a:pPr>
            <a:r>
              <a:rPr lang="en-US" sz="3200">
                <a:solidFill>
                  <a:schemeClr val="lt1"/>
                </a:solidFill>
                <a:latin typeface="Times New Roman"/>
                <a:ea typeface="Times New Roman"/>
                <a:cs typeface="Times New Roman"/>
                <a:sym typeface="Times New Roman"/>
              </a:rPr>
              <a:t>2-b</a:t>
            </a:r>
            <a:endParaRPr/>
          </a:p>
          <a:p>
            <a:pPr indent="0" lvl="0" marL="0" marR="0" rtl="0" algn="ctr">
              <a:spcBef>
                <a:spcPts val="0"/>
              </a:spcBef>
              <a:spcAft>
                <a:spcPts val="0"/>
              </a:spcAft>
              <a:buNone/>
            </a:pPr>
            <a:r>
              <a:rPr lang="en-US" sz="3200">
                <a:solidFill>
                  <a:schemeClr val="lt1"/>
                </a:solidFill>
                <a:latin typeface="Times New Roman"/>
                <a:ea typeface="Times New Roman"/>
                <a:cs typeface="Times New Roman"/>
                <a:sym typeface="Times New Roman"/>
              </a:rPr>
              <a:t>3-d</a:t>
            </a:r>
            <a:endParaRPr/>
          </a:p>
          <a:p>
            <a:pPr indent="0" lvl="0" marL="0" marR="0" rtl="0" algn="ctr">
              <a:spcBef>
                <a:spcPts val="0"/>
              </a:spcBef>
              <a:spcAft>
                <a:spcPts val="0"/>
              </a:spcAft>
              <a:buNone/>
            </a:pPr>
            <a:r>
              <a:rPr lang="en-US" sz="3200">
                <a:solidFill>
                  <a:schemeClr val="lt1"/>
                </a:solidFill>
                <a:latin typeface="Times New Roman"/>
                <a:ea typeface="Times New Roman"/>
                <a:cs typeface="Times New Roman"/>
                <a:sym typeface="Times New Roman"/>
              </a:rPr>
              <a:t>4-a</a:t>
            </a:r>
            <a:endParaRPr sz="32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0" st="0"/>
                                            </p:txEl>
                                          </p:spTgt>
                                        </p:tgtEl>
                                        <p:attrNameLst>
                                          <p:attrName>style.visibility</p:attrName>
                                        </p:attrNameLst>
                                      </p:cBhvr>
                                      <p:to>
                                        <p:strVal val="visible"/>
                                      </p:to>
                                    </p:set>
                                    <p:anim calcmode="lin" valueType="num">
                                      <p:cBhvr additive="base">
                                        <p:cTn dur="500"/>
                                        <p:tgtEl>
                                          <p:spTgt spid="46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1" st="1"/>
                                            </p:txEl>
                                          </p:spTgt>
                                        </p:tgtEl>
                                        <p:attrNameLst>
                                          <p:attrName>style.visibility</p:attrName>
                                        </p:attrNameLst>
                                      </p:cBhvr>
                                      <p:to>
                                        <p:strVal val="visible"/>
                                      </p:to>
                                    </p:set>
                                    <p:anim calcmode="lin" valueType="num">
                                      <p:cBhvr additive="base">
                                        <p:cTn dur="500"/>
                                        <p:tgtEl>
                                          <p:spTgt spid="46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2" st="2"/>
                                            </p:txEl>
                                          </p:spTgt>
                                        </p:tgtEl>
                                        <p:attrNameLst>
                                          <p:attrName>style.visibility</p:attrName>
                                        </p:attrNameLst>
                                      </p:cBhvr>
                                      <p:to>
                                        <p:strVal val="visible"/>
                                      </p:to>
                                    </p:set>
                                    <p:anim calcmode="lin" valueType="num">
                                      <p:cBhvr additive="base">
                                        <p:cTn dur="500"/>
                                        <p:tgtEl>
                                          <p:spTgt spid="46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3" st="3"/>
                                            </p:txEl>
                                          </p:spTgt>
                                        </p:tgtEl>
                                        <p:attrNameLst>
                                          <p:attrName>style.visibility</p:attrName>
                                        </p:attrNameLst>
                                      </p:cBhvr>
                                      <p:to>
                                        <p:strVal val="visible"/>
                                      </p:to>
                                    </p:set>
                                    <p:anim calcmode="lin" valueType="num">
                                      <p:cBhvr additive="base">
                                        <p:cTn dur="500"/>
                                        <p:tgtEl>
                                          <p:spTgt spid="46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4" st="4"/>
                                            </p:txEl>
                                          </p:spTgt>
                                        </p:tgtEl>
                                        <p:attrNameLst>
                                          <p:attrName>style.visibility</p:attrName>
                                        </p:attrNameLst>
                                      </p:cBhvr>
                                      <p:to>
                                        <p:strVal val="visible"/>
                                      </p:to>
                                    </p:set>
                                    <p:anim calcmode="lin" valueType="num">
                                      <p:cBhvr additive="base">
                                        <p:cTn dur="500"/>
                                        <p:tgtEl>
                                          <p:spTgt spid="46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5" st="5"/>
                                            </p:txEl>
                                          </p:spTgt>
                                        </p:tgtEl>
                                        <p:attrNameLst>
                                          <p:attrName>style.visibility</p:attrName>
                                        </p:attrNameLst>
                                      </p:cBhvr>
                                      <p:to>
                                        <p:strVal val="visible"/>
                                      </p:to>
                                    </p:set>
                                    <p:anim calcmode="lin" valueType="num">
                                      <p:cBhvr additive="base">
                                        <p:cTn dur="500"/>
                                        <p:tgtEl>
                                          <p:spTgt spid="467">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7">
                                            <p:txEl>
                                              <p:pRg end="6" st="6"/>
                                            </p:txEl>
                                          </p:spTgt>
                                        </p:tgtEl>
                                        <p:attrNameLst>
                                          <p:attrName>style.visibility</p:attrName>
                                        </p:attrNameLst>
                                      </p:cBhvr>
                                      <p:to>
                                        <p:strVal val="visible"/>
                                      </p:to>
                                    </p:set>
                                    <p:anim calcmode="lin" valueType="num">
                                      <p:cBhvr additive="base">
                                        <p:cTn dur="500"/>
                                        <p:tgtEl>
                                          <p:spTgt spid="467">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500"/>
                                        <p:tgtEl>
                                          <p:spTgt spid="4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500"/>
                                        <p:tgtEl>
                                          <p:spTgt spid="4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500"/>
                                        <p:tgtEl>
                                          <p:spTgt spid="4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6"/>
          <p:cNvSpPr txBox="1"/>
          <p:nvPr>
            <p:ph type="title"/>
          </p:nvPr>
        </p:nvSpPr>
        <p:spPr>
          <a:xfrm>
            <a:off x="77428" y="137651"/>
            <a:ext cx="12114571" cy="2281084"/>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rgbClr val="EA3C9E"/>
              </a:buClr>
              <a:buSzPts val="2800"/>
              <a:buFont typeface="Times New Roman"/>
              <a:buNone/>
            </a:pPr>
            <a:r>
              <a:rPr lang="en-US" sz="2800">
                <a:latin typeface="Times New Roman"/>
                <a:ea typeface="Times New Roman"/>
                <a:cs typeface="Times New Roman"/>
                <a:sym typeface="Times New Roman"/>
              </a:rPr>
              <a:t>Câu 2. Bạn Nam là người có sức khoẻ tốt, chăm chỉ, chịu khó; có kiến thức cơ bản về quy luật phát sinh, phát triển của cây rừng; có khả năng sử dụng, vận hành các thiết bị, máy móc trong trồng, chăm sóc, khai thác và bảo vệ rừng; có ý thức tuân thủ an toàn lao động, có ý thức bảo vệ môi trường, yêu thiên nhiên.</a:t>
            </a:r>
            <a:br>
              <a:rPr lang="en-US" sz="2800">
                <a:latin typeface="Times New Roman"/>
                <a:ea typeface="Times New Roman"/>
                <a:cs typeface="Times New Roman"/>
                <a:sym typeface="Times New Roman"/>
              </a:rPr>
            </a:br>
            <a:r>
              <a:rPr lang="en-US" sz="2800">
                <a:latin typeface="Times New Roman"/>
                <a:ea typeface="Times New Roman"/>
                <a:cs typeface="Times New Roman"/>
                <a:sym typeface="Times New Roman"/>
              </a:rPr>
              <a:t>Trong các nhận định sau, nhận định nào đúng, nhận định nào là sai?</a:t>
            </a:r>
            <a:br>
              <a:rPr lang="en-US" sz="2800">
                <a:latin typeface="Times New Roman"/>
                <a:ea typeface="Times New Roman"/>
                <a:cs typeface="Times New Roman"/>
                <a:sym typeface="Times New Roman"/>
              </a:rPr>
            </a:br>
            <a:endParaRPr sz="2800"/>
          </a:p>
        </p:txBody>
      </p:sp>
      <p:sp>
        <p:nvSpPr>
          <p:cNvPr id="483" name="Google Shape;483;p36"/>
          <p:cNvSpPr txBox="1"/>
          <p:nvPr>
            <p:ph idx="1" type="body"/>
          </p:nvPr>
        </p:nvSpPr>
        <p:spPr>
          <a:xfrm>
            <a:off x="263080" y="2791388"/>
            <a:ext cx="11589639" cy="388077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en-US" sz="2800">
                <a:latin typeface="Times New Roman"/>
                <a:ea typeface="Times New Roman"/>
                <a:cs typeface="Times New Roman"/>
                <a:sym typeface="Times New Roman"/>
              </a:rPr>
              <a:t>1. Bạn Nam có sức khoẻ tốt, phù hợp với các ngành nghề trong lâm nghiệp.</a:t>
            </a:r>
            <a:endParaRPr/>
          </a:p>
          <a:p>
            <a:pPr indent="0" lvl="0" marL="0" rtl="0" algn="l">
              <a:spcBef>
                <a:spcPts val="1000"/>
              </a:spcBef>
              <a:spcAft>
                <a:spcPts val="0"/>
              </a:spcAft>
              <a:buSzPts val="2240"/>
              <a:buNone/>
            </a:pPr>
            <a:r>
              <a:rPr lang="en-US" sz="2800">
                <a:latin typeface="Times New Roman"/>
                <a:ea typeface="Times New Roman"/>
                <a:cs typeface="Times New Roman"/>
                <a:sym typeface="Times New Roman"/>
              </a:rPr>
              <a:t>2. Có kiến thức cơ bản về quy luật phát sinh, phát triển của cây rừng, không liên quan đến các ngành nghề trong lâm nghiệp.</a:t>
            </a:r>
            <a:endParaRPr/>
          </a:p>
          <a:p>
            <a:pPr indent="0" lvl="0" marL="0" rtl="0" algn="l">
              <a:spcBef>
                <a:spcPts val="1000"/>
              </a:spcBef>
              <a:spcAft>
                <a:spcPts val="0"/>
              </a:spcAft>
              <a:buSzPts val="2240"/>
              <a:buNone/>
            </a:pPr>
            <a:r>
              <a:rPr lang="en-US" sz="2800">
                <a:latin typeface="Times New Roman"/>
                <a:ea typeface="Times New Roman"/>
                <a:cs typeface="Times New Roman"/>
                <a:sym typeface="Times New Roman"/>
              </a:rPr>
              <a:t>3. Có khả năng sử dụng, vận hành các thiết bị, máy móc trong trồng, chăm sóc, khai thác và bảo vệ rừng là những năng lực phù hợp với các ngành nghề trong lâm nghiệp. </a:t>
            </a:r>
            <a:endParaRPr/>
          </a:p>
          <a:p>
            <a:pPr indent="0" lvl="0" marL="0" rtl="0" algn="l">
              <a:spcBef>
                <a:spcPts val="1000"/>
              </a:spcBef>
              <a:spcAft>
                <a:spcPts val="0"/>
              </a:spcAft>
              <a:buSzPts val="2240"/>
              <a:buNone/>
            </a:pPr>
            <a:r>
              <a:rPr lang="en-US" sz="2800">
                <a:latin typeface="Times New Roman"/>
                <a:ea typeface="Times New Roman"/>
                <a:cs typeface="Times New Roman"/>
                <a:sym typeface="Times New Roman"/>
              </a:rPr>
              <a:t>4. Phẩm chất tuân thủ an toàn lao động, có ý thức bảo vệ môi trường, yêu thiên nhiên của bạn Nam không phù hợp với các ngành nghề trong lâm nghiệp.</a:t>
            </a:r>
            <a:endParaRPr/>
          </a:p>
        </p:txBody>
      </p:sp>
      <p:sp>
        <p:nvSpPr>
          <p:cNvPr id="484" name="Google Shape;484;p36"/>
          <p:cNvSpPr/>
          <p:nvPr/>
        </p:nvSpPr>
        <p:spPr>
          <a:xfrm>
            <a:off x="11150319" y="2810080"/>
            <a:ext cx="521651" cy="516194"/>
          </a:xfrm>
          <a:prstGeom prst="ellipse">
            <a:avLst/>
          </a:prstGeom>
          <a:solidFill>
            <a:srgbClr val="00FFCC"/>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5E1A37"/>
                </a:solidFill>
                <a:latin typeface="Times New Roman"/>
                <a:ea typeface="Times New Roman"/>
                <a:cs typeface="Times New Roman"/>
                <a:sym typeface="Times New Roman"/>
              </a:rPr>
              <a:t>Đ</a:t>
            </a:r>
            <a:endParaRPr/>
          </a:p>
        </p:txBody>
      </p:sp>
      <p:sp>
        <p:nvSpPr>
          <p:cNvPr id="485" name="Google Shape;485;p36"/>
          <p:cNvSpPr/>
          <p:nvPr/>
        </p:nvSpPr>
        <p:spPr>
          <a:xfrm>
            <a:off x="10813159" y="6192787"/>
            <a:ext cx="471949" cy="523619"/>
          </a:xfrm>
          <a:prstGeom prst="ellipse">
            <a:avLst/>
          </a:prstGeom>
          <a:solidFill>
            <a:srgbClr val="F7B173"/>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5E1A37"/>
                </a:solidFill>
                <a:latin typeface="Times New Roman"/>
                <a:ea typeface="Times New Roman"/>
                <a:cs typeface="Times New Roman"/>
                <a:sym typeface="Times New Roman"/>
              </a:rPr>
              <a:t>S</a:t>
            </a:r>
            <a:endParaRPr sz="2800">
              <a:solidFill>
                <a:srgbClr val="5E1A37"/>
              </a:solidFill>
              <a:latin typeface="Times New Roman"/>
              <a:ea typeface="Times New Roman"/>
              <a:cs typeface="Times New Roman"/>
              <a:sym typeface="Times New Roman"/>
            </a:endParaRPr>
          </a:p>
        </p:txBody>
      </p:sp>
      <p:sp>
        <p:nvSpPr>
          <p:cNvPr id="486" name="Google Shape;486;p36"/>
          <p:cNvSpPr/>
          <p:nvPr/>
        </p:nvSpPr>
        <p:spPr>
          <a:xfrm>
            <a:off x="2138514" y="5255343"/>
            <a:ext cx="521651" cy="516194"/>
          </a:xfrm>
          <a:prstGeom prst="ellipse">
            <a:avLst/>
          </a:prstGeom>
          <a:solidFill>
            <a:srgbClr val="00FFCC"/>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5E1A37"/>
                </a:solidFill>
                <a:latin typeface="Times New Roman"/>
                <a:ea typeface="Times New Roman"/>
                <a:cs typeface="Times New Roman"/>
                <a:sym typeface="Times New Roman"/>
              </a:rPr>
              <a:t>Đ</a:t>
            </a:r>
            <a:endParaRPr/>
          </a:p>
        </p:txBody>
      </p:sp>
      <p:sp>
        <p:nvSpPr>
          <p:cNvPr id="487" name="Google Shape;487;p36"/>
          <p:cNvSpPr/>
          <p:nvPr/>
        </p:nvSpPr>
        <p:spPr>
          <a:xfrm>
            <a:off x="6612192" y="3757125"/>
            <a:ext cx="471949" cy="523619"/>
          </a:xfrm>
          <a:prstGeom prst="ellipse">
            <a:avLst/>
          </a:prstGeom>
          <a:solidFill>
            <a:srgbClr val="F7B173"/>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5E1A37"/>
                </a:solidFill>
                <a:latin typeface="Times New Roman"/>
                <a:ea typeface="Times New Roman"/>
                <a:cs typeface="Times New Roman"/>
                <a:sym typeface="Times New Roman"/>
              </a:rPr>
              <a:t>S</a:t>
            </a:r>
            <a:endParaRPr sz="2800">
              <a:solidFill>
                <a:srgbClr val="5E1A37"/>
              </a:solidFill>
              <a:latin typeface="Times New Roman"/>
              <a:ea typeface="Times New Roman"/>
              <a:cs typeface="Times New Roman"/>
              <a:sym typeface="Times New Roman"/>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0" st="0"/>
                                            </p:txEl>
                                          </p:spTgt>
                                        </p:tgtEl>
                                        <p:attrNameLst>
                                          <p:attrName>style.visibility</p:attrName>
                                        </p:attrNameLst>
                                      </p:cBhvr>
                                      <p:to>
                                        <p:strVal val="visible"/>
                                      </p:to>
                                    </p:set>
                                    <p:anim calcmode="lin" valueType="num">
                                      <p:cBhvr additive="base">
                                        <p:cTn dur="500"/>
                                        <p:tgtEl>
                                          <p:spTgt spid="48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1" st="1"/>
                                            </p:txEl>
                                          </p:spTgt>
                                        </p:tgtEl>
                                        <p:attrNameLst>
                                          <p:attrName>style.visibility</p:attrName>
                                        </p:attrNameLst>
                                      </p:cBhvr>
                                      <p:to>
                                        <p:strVal val="visible"/>
                                      </p:to>
                                    </p:set>
                                    <p:anim calcmode="lin" valueType="num">
                                      <p:cBhvr additive="base">
                                        <p:cTn dur="500"/>
                                        <p:tgtEl>
                                          <p:spTgt spid="48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2" st="2"/>
                                            </p:txEl>
                                          </p:spTgt>
                                        </p:tgtEl>
                                        <p:attrNameLst>
                                          <p:attrName>style.visibility</p:attrName>
                                        </p:attrNameLst>
                                      </p:cBhvr>
                                      <p:to>
                                        <p:strVal val="visible"/>
                                      </p:to>
                                    </p:set>
                                    <p:anim calcmode="lin" valueType="num">
                                      <p:cBhvr additive="base">
                                        <p:cTn dur="500"/>
                                        <p:tgtEl>
                                          <p:spTgt spid="48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3" st="3"/>
                                            </p:txEl>
                                          </p:spTgt>
                                        </p:tgtEl>
                                        <p:attrNameLst>
                                          <p:attrName>style.visibility</p:attrName>
                                        </p:attrNameLst>
                                      </p:cBhvr>
                                      <p:to>
                                        <p:strVal val="visible"/>
                                      </p:to>
                                    </p:set>
                                    <p:anim calcmode="lin" valueType="num">
                                      <p:cBhvr additive="base">
                                        <p:cTn dur="500"/>
                                        <p:tgtEl>
                                          <p:spTgt spid="48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500"/>
                                        <p:tgtEl>
                                          <p:spTgt spid="4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7"/>
          <p:cNvSpPr/>
          <p:nvPr/>
        </p:nvSpPr>
        <p:spPr>
          <a:xfrm>
            <a:off x="176981" y="88483"/>
            <a:ext cx="2359742" cy="1342106"/>
          </a:xfrm>
          <a:prstGeom prst="cloudCallout">
            <a:avLst>
              <a:gd fmla="val 101613" name="adj1"/>
              <a:gd fmla="val 3683" name="adj2"/>
            </a:avLst>
          </a:prstGeom>
          <a:solidFill>
            <a:schemeClr val="accent1"/>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chemeClr val="lt1"/>
                </a:solidFill>
                <a:latin typeface="Times New Roman"/>
                <a:ea typeface="Times New Roman"/>
                <a:cs typeface="Times New Roman"/>
                <a:sym typeface="Times New Roman"/>
              </a:rPr>
              <a:t>vận dụng</a:t>
            </a:r>
            <a:endParaRPr sz="4000">
              <a:solidFill>
                <a:schemeClr val="lt1"/>
              </a:solidFill>
              <a:latin typeface="Trebuchet MS"/>
              <a:ea typeface="Trebuchet MS"/>
              <a:cs typeface="Trebuchet MS"/>
              <a:sym typeface="Trebuchet MS"/>
            </a:endParaRPr>
          </a:p>
        </p:txBody>
      </p:sp>
      <p:sp>
        <p:nvSpPr>
          <p:cNvPr id="493" name="Google Shape;493;p37"/>
          <p:cNvSpPr txBox="1"/>
          <p:nvPr>
            <p:ph idx="1" type="body"/>
          </p:nvPr>
        </p:nvSpPr>
        <p:spPr>
          <a:xfrm>
            <a:off x="176980" y="1877660"/>
            <a:ext cx="11897033" cy="498034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SzPts val="1600"/>
              <a:buNone/>
            </a:pPr>
            <a:r>
              <a:rPr lang="en-US" sz="2000">
                <a:latin typeface="Times New Roman"/>
                <a:ea typeface="Times New Roman"/>
                <a:cs typeface="Times New Roman"/>
                <a:sym typeface="Times New Roman"/>
              </a:rPr>
              <a:t>	Người ta vẫn thường hay có câu “rừng vàng, biển bạc” để thể hiện giá trị, vai trò của rừng và biển; đặc biệt là vai trò của rừng đối với sự tồn tại và phát triển của tất cả các loài sinh vật sống trên Trái đất. Rừng mang lại rất nhiều lợi ích cho chúng ta, một số có thể kể đến như: Rừng như một “cỗ máy” cung cấp oxi, hấp thụ khí các bo níc, thanh lọc không khí mát lành cho con người. “Bà mẹ muôn loài ấy” còn dang rộng cánh tay ra bảo vệ muôn loài trước những thiên tai dữ dằn như bão, lũ, sạt lở đất đá,… Có lẽ “bà mẹ ấy” đã oằn mình luôn nhẹ nhàng, vỗ về, ôm ấp và mang lại nhiều điều tốt đẹp cho ta, “mẹ” hi sinh thân mình để cung cấp gỗ làm nguyên liệu cho các ngành sản xuất: giấy, nội thất nhà cửa,… chia một phần chất dinh dưỡng của bản thân để chăm sóc cho những cây dược liệu, thảo dược mang lại giá trị sức khỏe cao đối với con người. Ngoài những vai trò rất quan trọng trên, rừng còn nhằm khẳng định phạm vi, chủ quyền lãnh thổ, quốc gia trên đất liền; giúp cha ông ta đã đánh thắng những trận đánh chủ chốt trong cuộc kháng chiến trường kỳ của nước ta. “Người mẹ” ấy đã dâng hiến tất cả những gì tốt đẹp nhất đối với chúng ta, vậy có bao giờ tự hỏi ta đã làm gì để xứng đáng với sự hi sinh đó chưa? Những cánh rừng ngày càng thu hẹp diện tích, động vật quý hiếm ngày càng tuyệt chủng, tầng ozôn mỏng dần, không khí ô nhiễm,… là lời cảnh tỉnh đối với mỗi chúng ta với sự tức giận của Thiên nhiên. Vì vậy, để tiếp tục sống và sinh sôi, mỗi chúng ta hãy nâng cao ý thức cá nhân, tích cực trồng rừng và bảo vệ rừng, đặc biệt là rừng đầu nguồn, hãy lan tỏa những vai trò tuyệt vời của rừng đối với tất cả mọi người xung quanh bạn nhé!</a:t>
            </a:r>
            <a:endParaRPr sz="2000">
              <a:latin typeface="Times New Roman"/>
              <a:ea typeface="Times New Roman"/>
              <a:cs typeface="Times New Roman"/>
              <a:sym typeface="Times New Roman"/>
            </a:endParaRPr>
          </a:p>
        </p:txBody>
      </p:sp>
      <p:sp>
        <p:nvSpPr>
          <p:cNvPr id="494" name="Google Shape;494;p37"/>
          <p:cNvSpPr txBox="1"/>
          <p:nvPr>
            <p:ph type="title"/>
          </p:nvPr>
        </p:nvSpPr>
        <p:spPr>
          <a:xfrm>
            <a:off x="3878826" y="187630"/>
            <a:ext cx="8082116" cy="13208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00B0F0"/>
              </a:buClr>
              <a:buSzPct val="100000"/>
              <a:buFont typeface="Times New Roman"/>
              <a:buNone/>
            </a:pPr>
            <a:r>
              <a:rPr b="1" lang="en-US">
                <a:solidFill>
                  <a:srgbClr val="00B0F0"/>
                </a:solidFill>
                <a:latin typeface="Times New Roman"/>
                <a:ea typeface="Times New Roman"/>
                <a:cs typeface="Times New Roman"/>
                <a:sym typeface="Times New Roman"/>
              </a:rPr>
              <a:t>Viết một đoạn văn hoặc kể một câu chuyện có nội dung đề cập đến vai trò của rừng</a:t>
            </a:r>
            <a:br>
              <a:rPr b="1" lang="en-US">
                <a:solidFill>
                  <a:srgbClr val="00B0F0"/>
                </a:solidFill>
                <a:latin typeface="Times New Roman"/>
                <a:ea typeface="Times New Roman"/>
                <a:cs typeface="Times New Roman"/>
                <a:sym typeface="Times New Roman"/>
              </a:rPr>
            </a:br>
            <a:br>
              <a:rPr lang="en-US">
                <a:solidFill>
                  <a:srgbClr val="00B0F0"/>
                </a:solidFill>
                <a:latin typeface="Times New Roman"/>
                <a:ea typeface="Times New Roman"/>
                <a:cs typeface="Times New Roman"/>
                <a:sym typeface="Times New Roman"/>
              </a:rPr>
            </a:br>
            <a:endParaRPr>
              <a:solidFill>
                <a:srgbClr val="00B0F0"/>
              </a:solidFill>
              <a:latin typeface="Times New Roman"/>
              <a:ea typeface="Times New Roman"/>
              <a:cs typeface="Times New Roman"/>
              <a:sym typeface="Times New Roman"/>
            </a:endParaRPr>
          </a:p>
        </p:txBody>
      </p:sp>
      <p:pic>
        <p:nvPicPr>
          <p:cNvPr id="495" name="Google Shape;495;p37"/>
          <p:cNvPicPr preferRelativeResize="0"/>
          <p:nvPr/>
        </p:nvPicPr>
        <p:blipFill rotWithShape="1">
          <a:blip r:embed="rId3">
            <a:alphaModFix/>
          </a:blip>
          <a:srcRect b="0" l="0" r="0" t="0"/>
          <a:stretch/>
        </p:blipFill>
        <p:spPr>
          <a:xfrm>
            <a:off x="176980" y="3015"/>
            <a:ext cx="3274143" cy="16900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92"/>
                                        </p:tgtEl>
                                      </p:cBhvr>
                                    </p:animEffect>
                                    <p:set>
                                      <p:cBhvr>
                                        <p:cTn dur="1" fill="hold">
                                          <p:stCondLst>
                                            <p:cond delay="500"/>
                                          </p:stCondLst>
                                        </p:cTn>
                                        <p:tgtEl>
                                          <p:spTgt spid="4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 calcmode="lin" valueType="num">
                                      <p:cBhvr additive="base">
                                        <p:cTn dur="500"/>
                                        <p:tgtEl>
                                          <p:spTgt spid="49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8"/>
          <p:cNvSpPr txBox="1"/>
          <p:nvPr>
            <p:ph type="title"/>
          </p:nvPr>
        </p:nvSpPr>
        <p:spPr>
          <a:xfrm>
            <a:off x="4492336" y="6020231"/>
            <a:ext cx="3131128" cy="705716"/>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EA3C9E"/>
              </a:buClr>
              <a:buSzPts val="3600"/>
              <a:buFont typeface="Arial"/>
              <a:buNone/>
            </a:pPr>
            <a:r>
              <a:rPr lang="en-US">
                <a:latin typeface="Arial"/>
                <a:ea typeface="Arial"/>
                <a:cs typeface="Arial"/>
                <a:sym typeface="Arial"/>
              </a:rPr>
              <a:t>The end!</a:t>
            </a:r>
            <a:endParaRPr>
              <a:latin typeface="Arial"/>
              <a:ea typeface="Arial"/>
              <a:cs typeface="Arial"/>
              <a:sym typeface="Arial"/>
            </a:endParaRPr>
          </a:p>
        </p:txBody>
      </p:sp>
      <p:pic>
        <p:nvPicPr>
          <p:cNvPr id="501" name="Google Shape;501;p38"/>
          <p:cNvPicPr preferRelativeResize="0"/>
          <p:nvPr>
            <p:ph idx="1" type="body"/>
          </p:nvPr>
        </p:nvPicPr>
        <p:blipFill rotWithShape="1">
          <a:blip r:embed="rId3">
            <a:alphaModFix/>
          </a:blip>
          <a:srcRect b="0" l="0" r="0" t="0"/>
          <a:stretch/>
        </p:blipFill>
        <p:spPr>
          <a:xfrm>
            <a:off x="1155289" y="0"/>
            <a:ext cx="9773266" cy="601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txBox="1"/>
          <p:nvPr>
            <p:ph type="title"/>
          </p:nvPr>
        </p:nvSpPr>
        <p:spPr>
          <a:xfrm>
            <a:off x="316447" y="1327803"/>
            <a:ext cx="5547378" cy="858982"/>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EA3C9E"/>
              </a:buClr>
              <a:buSzPct val="100000"/>
              <a:buFont typeface="Times New Roman"/>
              <a:buNone/>
            </a:pPr>
            <a:r>
              <a:rPr lang="en-US">
                <a:latin typeface="Times New Roman"/>
                <a:ea typeface="Times New Roman"/>
                <a:cs typeface="Times New Roman"/>
                <a:sym typeface="Times New Roman"/>
              </a:rPr>
              <a:t>Rừng có tác động đến chúng ta? </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72" name="Google Shape;172;p4"/>
          <p:cNvSpPr/>
          <p:nvPr/>
        </p:nvSpPr>
        <p:spPr>
          <a:xfrm>
            <a:off x="1018883" y="2954371"/>
            <a:ext cx="4142507" cy="3574472"/>
          </a:xfrm>
          <a:prstGeom prst="ellipse">
            <a:avLst/>
          </a:prstGeom>
          <a:blipFill rotWithShape="1">
            <a:blip r:embed="rId3">
              <a:alphaModFix/>
            </a:blip>
            <a:stretch>
              <a:fillRect b="0" l="0" r="0" t="0"/>
            </a:stretch>
          </a:blip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173" name="Google Shape;173;p4"/>
          <p:cNvPicPr preferRelativeResize="0"/>
          <p:nvPr/>
        </p:nvPicPr>
        <p:blipFill rotWithShape="1">
          <a:blip r:embed="rId4">
            <a:alphaModFix/>
          </a:blip>
          <a:srcRect b="0" l="0" r="0" t="0"/>
          <a:stretch/>
        </p:blipFill>
        <p:spPr>
          <a:xfrm>
            <a:off x="6096000" y="0"/>
            <a:ext cx="6096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0" l="0" r="0" t="0"/>
          <a:stretch/>
        </p:blipFill>
        <p:spPr>
          <a:xfrm>
            <a:off x="1651807" y="1553118"/>
            <a:ext cx="8812186" cy="5304882"/>
          </a:xfrm>
          <a:prstGeom prst="rect">
            <a:avLst/>
          </a:prstGeom>
          <a:noFill/>
          <a:ln>
            <a:noFill/>
          </a:ln>
        </p:spPr>
      </p:pic>
      <p:sp>
        <p:nvSpPr>
          <p:cNvPr id="179" name="Google Shape;179;p5"/>
          <p:cNvSpPr txBox="1"/>
          <p:nvPr>
            <p:ph type="title"/>
          </p:nvPr>
        </p:nvSpPr>
        <p:spPr>
          <a:xfrm>
            <a:off x="1494752" y="401422"/>
            <a:ext cx="8596668" cy="13208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rgbClr val="EA3C9E"/>
              </a:buClr>
              <a:buSzPct val="100000"/>
              <a:buFont typeface="Times New Roman"/>
              <a:buNone/>
            </a:pPr>
            <a:r>
              <a:rPr b="1" lang="en-US">
                <a:latin typeface="Times New Roman"/>
                <a:ea typeface="Times New Roman"/>
                <a:cs typeface="Times New Roman"/>
                <a:sym typeface="Times New Roman"/>
              </a:rPr>
              <a:t>CHƯƠNG I</a:t>
            </a:r>
            <a:br>
              <a:rPr lang="en-US">
                <a:latin typeface="Times New Roman"/>
                <a:ea typeface="Times New Roman"/>
                <a:cs typeface="Times New Roman"/>
                <a:sym typeface="Times New Roman"/>
              </a:rPr>
            </a:br>
            <a:r>
              <a:rPr b="1" lang="en-US">
                <a:latin typeface="Times New Roman"/>
                <a:ea typeface="Times New Roman"/>
                <a:cs typeface="Times New Roman"/>
                <a:sym typeface="Times New Roman"/>
              </a:rPr>
              <a:t>GIỚI THIỆU CHUNG VỀ LÂM NGHIỆP</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80" name="Google Shape;180;p5"/>
          <p:cNvSpPr txBox="1"/>
          <p:nvPr>
            <p:ph idx="1" type="body"/>
          </p:nvPr>
        </p:nvSpPr>
        <p:spPr>
          <a:xfrm>
            <a:off x="1797665" y="1553118"/>
            <a:ext cx="8596668" cy="61032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920"/>
              <a:buNone/>
            </a:pPr>
            <a:r>
              <a:rPr b="1" lang="en-US" sz="2400">
                <a:latin typeface="Times New Roman"/>
                <a:ea typeface="Times New Roman"/>
                <a:cs typeface="Times New Roman"/>
                <a:sym typeface="Times New Roman"/>
              </a:rPr>
              <a:t>BÀI 1. VAI TRÒ VÀ TRIỂN VỌNG CỦA LÂM NGHIỆP</a:t>
            </a:r>
            <a:br>
              <a:rPr lang="en-US"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822"/>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animEffect filter="fade" transition="in">
                                      <p:cBhvr>
                                        <p:cTn dur="1000"/>
                                        <p:tgtEl>
                                          <p:spTgt spid="1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txBox="1"/>
          <p:nvPr>
            <p:ph type="title"/>
          </p:nvPr>
        </p:nvSpPr>
        <p:spPr>
          <a:xfrm>
            <a:off x="677334" y="48491"/>
            <a:ext cx="4587393" cy="76662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NỘI DUNG BÀI HỌC</a:t>
            </a:r>
            <a:endParaRPr>
              <a:latin typeface="Times New Roman"/>
              <a:ea typeface="Times New Roman"/>
              <a:cs typeface="Times New Roman"/>
              <a:sym typeface="Times New Roman"/>
            </a:endParaRPr>
          </a:p>
        </p:txBody>
      </p:sp>
      <p:sp>
        <p:nvSpPr>
          <p:cNvPr id="186" name="Google Shape;186;p6"/>
          <p:cNvSpPr/>
          <p:nvPr/>
        </p:nvSpPr>
        <p:spPr>
          <a:xfrm>
            <a:off x="268627" y="1039092"/>
            <a:ext cx="3158835" cy="937494"/>
          </a:xfrm>
          <a:prstGeom prst="snip2DiagRect">
            <a:avLst>
              <a:gd fmla="val 0" name="adj1"/>
              <a:gd fmla="val 16667" name="adj2"/>
            </a:avLst>
          </a:prstGeom>
          <a:solidFill>
            <a:srgbClr val="CCEC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C0C0C"/>
                </a:solidFill>
                <a:latin typeface="Times New Roman"/>
                <a:ea typeface="Times New Roman"/>
                <a:cs typeface="Times New Roman"/>
                <a:sym typeface="Times New Roman"/>
              </a:rPr>
              <a:t>1. Vai trò của lâm nghiệp </a:t>
            </a:r>
            <a:endParaRPr/>
          </a:p>
          <a:p>
            <a:pPr indent="0" lvl="0" marL="0" marR="0" rtl="0" algn="ctr">
              <a:spcBef>
                <a:spcPts val="0"/>
              </a:spcBef>
              <a:spcAft>
                <a:spcPts val="0"/>
              </a:spcAft>
              <a:buNone/>
            </a:pPr>
            <a:r>
              <a:t/>
            </a:r>
            <a:endParaRPr b="1" sz="1800">
              <a:solidFill>
                <a:srgbClr val="0C0C0C"/>
              </a:solidFill>
              <a:latin typeface="Times New Roman"/>
              <a:ea typeface="Times New Roman"/>
              <a:cs typeface="Times New Roman"/>
              <a:sym typeface="Times New Roman"/>
            </a:endParaRPr>
          </a:p>
        </p:txBody>
      </p:sp>
      <p:sp>
        <p:nvSpPr>
          <p:cNvPr id="187" name="Google Shape;187;p6"/>
          <p:cNvSpPr/>
          <p:nvPr/>
        </p:nvSpPr>
        <p:spPr>
          <a:xfrm>
            <a:off x="421027" y="2149764"/>
            <a:ext cx="3361265" cy="981364"/>
          </a:xfrm>
          <a:prstGeom prst="snip2DiagRect">
            <a:avLst>
              <a:gd fmla="val 0" name="adj1"/>
              <a:gd fmla="val 16667" name="adj2"/>
            </a:avLst>
          </a:prstGeom>
          <a:solidFill>
            <a:srgbClr val="00FF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C0C0C"/>
                </a:solidFill>
                <a:latin typeface="Times New Roman"/>
                <a:ea typeface="Times New Roman"/>
                <a:cs typeface="Times New Roman"/>
                <a:sym typeface="Times New Roman"/>
              </a:rPr>
              <a:t>2. Triển vọng của lâm nghiệp </a:t>
            </a:r>
            <a:endParaRPr/>
          </a:p>
          <a:p>
            <a:pPr indent="0" lvl="0" marL="0" marR="0" rtl="0" algn="ctr">
              <a:spcBef>
                <a:spcPts val="0"/>
              </a:spcBef>
              <a:spcAft>
                <a:spcPts val="0"/>
              </a:spcAft>
              <a:buNone/>
            </a:pPr>
            <a:r>
              <a:t/>
            </a:r>
            <a:endParaRPr b="1" sz="1800">
              <a:solidFill>
                <a:srgbClr val="0C0C0C"/>
              </a:solidFill>
              <a:latin typeface="Times New Roman"/>
              <a:ea typeface="Times New Roman"/>
              <a:cs typeface="Times New Roman"/>
              <a:sym typeface="Times New Roman"/>
            </a:endParaRPr>
          </a:p>
        </p:txBody>
      </p:sp>
      <p:sp>
        <p:nvSpPr>
          <p:cNvPr id="188" name="Google Shape;188;p6"/>
          <p:cNvSpPr/>
          <p:nvPr/>
        </p:nvSpPr>
        <p:spPr>
          <a:xfrm>
            <a:off x="4362565" y="1013691"/>
            <a:ext cx="5169363" cy="937494"/>
          </a:xfrm>
          <a:prstGeom prst="snip2DiagRect">
            <a:avLst>
              <a:gd fmla="val 0" name="adj1"/>
              <a:gd fmla="val 16667" name="adj2"/>
            </a:avLst>
          </a:prstGeom>
          <a:solidFill>
            <a:srgbClr val="00FFCC"/>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0C0C0C"/>
                </a:solidFill>
                <a:latin typeface="Times New Roman"/>
                <a:ea typeface="Times New Roman"/>
                <a:cs typeface="Times New Roman"/>
                <a:sym typeface="Times New Roman"/>
              </a:rPr>
              <a:t>3. Các đặc trưng cơ bản của sản xuất lâm nghiệp</a:t>
            </a:r>
            <a:endParaRPr b="1" sz="1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1800">
              <a:solidFill>
                <a:srgbClr val="0C0C0C"/>
              </a:solidFill>
              <a:latin typeface="Times New Roman"/>
              <a:ea typeface="Times New Roman"/>
              <a:cs typeface="Times New Roman"/>
              <a:sym typeface="Times New Roman"/>
            </a:endParaRPr>
          </a:p>
        </p:txBody>
      </p:sp>
      <p:sp>
        <p:nvSpPr>
          <p:cNvPr id="189" name="Google Shape;189;p6"/>
          <p:cNvSpPr/>
          <p:nvPr/>
        </p:nvSpPr>
        <p:spPr>
          <a:xfrm>
            <a:off x="4571357" y="2149763"/>
            <a:ext cx="5278582" cy="981365"/>
          </a:xfrm>
          <a:prstGeom prst="snip2DiagRect">
            <a:avLst>
              <a:gd fmla="val 0" name="adj1"/>
              <a:gd fmla="val 16667" name="adj2"/>
            </a:avLst>
          </a:prstGeom>
          <a:solidFill>
            <a:srgbClr val="009999"/>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rgbClr val="FFFF00"/>
                </a:solidFill>
                <a:latin typeface="Times New Roman"/>
                <a:ea typeface="Times New Roman"/>
                <a:cs typeface="Times New Roman"/>
                <a:sym typeface="Times New Roman"/>
              </a:rPr>
              <a:t>4. Một số yêu cầu cơ bản đối với người lao động của một số ngành nghề phổ biến trong lâm nghiệp</a:t>
            </a:r>
            <a:endParaRPr b="1" sz="1800">
              <a:solidFill>
                <a:srgbClr val="FFFF00"/>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1800">
              <a:solidFill>
                <a:srgbClr val="FFFF00"/>
              </a:solidFill>
              <a:latin typeface="Times New Roman"/>
              <a:ea typeface="Times New Roman"/>
              <a:cs typeface="Times New Roman"/>
              <a:sym typeface="Times New Roman"/>
            </a:endParaRPr>
          </a:p>
        </p:txBody>
      </p:sp>
      <p:pic>
        <p:nvPicPr>
          <p:cNvPr id="190" name="Google Shape;190;p6"/>
          <p:cNvPicPr preferRelativeResize="0"/>
          <p:nvPr/>
        </p:nvPicPr>
        <p:blipFill rotWithShape="1">
          <a:blip r:embed="rId3">
            <a:alphaModFix/>
          </a:blip>
          <a:srcRect b="0" l="0" r="0" t="0"/>
          <a:stretch/>
        </p:blipFill>
        <p:spPr>
          <a:xfrm>
            <a:off x="0" y="3489039"/>
            <a:ext cx="12192000" cy="34532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822"/>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822"/>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7"/>
          <p:cNvSpPr txBox="1"/>
          <p:nvPr>
            <p:ph type="title"/>
          </p:nvPr>
        </p:nvSpPr>
        <p:spPr>
          <a:xfrm rot="-799420">
            <a:off x="3071457" y="3079173"/>
            <a:ext cx="6166811" cy="96981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A3C9E"/>
              </a:buClr>
              <a:buSzPts val="3600"/>
              <a:buFont typeface="Times New Roman"/>
              <a:buNone/>
            </a:pPr>
            <a:r>
              <a:rPr lang="en-US">
                <a:latin typeface="Times New Roman"/>
                <a:ea typeface="Times New Roman"/>
                <a:cs typeface="Times New Roman"/>
                <a:sym typeface="Times New Roman"/>
              </a:rPr>
              <a:t>VAI TRÒ CỦA LÂM NGHIỆP</a:t>
            </a:r>
            <a:endParaRPr>
              <a:latin typeface="Times New Roman"/>
              <a:ea typeface="Times New Roman"/>
              <a:cs typeface="Times New Roman"/>
              <a:sym typeface="Times New Roman"/>
            </a:endParaRPr>
          </a:p>
        </p:txBody>
      </p:sp>
      <p:sp>
        <p:nvSpPr>
          <p:cNvPr id="196" name="Google Shape;196;p7"/>
          <p:cNvSpPr/>
          <p:nvPr/>
        </p:nvSpPr>
        <p:spPr>
          <a:xfrm rot="-934214">
            <a:off x="2066187" y="3893368"/>
            <a:ext cx="858982" cy="713509"/>
          </a:xfrm>
          <a:prstGeom prst="flowChartMagneticTape">
            <a:avLst/>
          </a:prstGeom>
          <a:solidFill>
            <a:schemeClr val="accent1"/>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Trebuchet MS"/>
                <a:ea typeface="Trebuchet MS"/>
                <a:cs typeface="Trebuchet MS"/>
                <a:sym typeface="Trebuchet MS"/>
              </a:rPr>
              <a:t>I</a:t>
            </a:r>
            <a:endParaRPr sz="1800">
              <a:solidFill>
                <a:schemeClr val="lt1"/>
              </a:solidFill>
              <a:latin typeface="Trebuchet MS"/>
              <a:ea typeface="Trebuchet MS"/>
              <a:cs typeface="Trebuchet MS"/>
              <a:sym typeface="Trebuchet MS"/>
            </a:endParaRPr>
          </a:p>
        </p:txBody>
      </p:sp>
      <p:sp>
        <p:nvSpPr>
          <p:cNvPr id="197" name="Google Shape;197;p7"/>
          <p:cNvSpPr/>
          <p:nvPr/>
        </p:nvSpPr>
        <p:spPr>
          <a:xfrm rot="-617400">
            <a:off x="-1766227" y="-1467664"/>
            <a:ext cx="8025186" cy="4578891"/>
          </a:xfrm>
          <a:prstGeom prst="cloud">
            <a:avLst/>
          </a:prstGeom>
          <a:blipFill rotWithShape="1">
            <a:blip r:embed="rId3">
              <a:alphaModFix/>
            </a:blip>
            <a:stretch>
              <a:fillRect b="0" l="0" r="0" t="0"/>
            </a:stretch>
          </a:blip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imes New Roman"/>
              <a:ea typeface="Times New Roman"/>
              <a:cs typeface="Times New Roman"/>
              <a:sym typeface="Times New Roman"/>
            </a:endParaRPr>
          </a:p>
        </p:txBody>
      </p:sp>
      <p:sp>
        <p:nvSpPr>
          <p:cNvPr id="198" name="Google Shape;198;p7"/>
          <p:cNvSpPr/>
          <p:nvPr/>
        </p:nvSpPr>
        <p:spPr>
          <a:xfrm rot="-472590">
            <a:off x="4894812" y="4087141"/>
            <a:ext cx="8257308" cy="4354808"/>
          </a:xfrm>
          <a:prstGeom prst="cloud">
            <a:avLst/>
          </a:prstGeom>
          <a:blipFill rotWithShape="1">
            <a:blip r:embed="rId4">
              <a:alphaModFix/>
            </a:blip>
            <a:stretch>
              <a:fillRect b="0" l="0" r="0" t="0"/>
            </a:stretch>
          </a:blip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822"/>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8"/>
          <p:cNvPicPr preferRelativeResize="0"/>
          <p:nvPr/>
        </p:nvPicPr>
        <p:blipFill rotWithShape="1">
          <a:blip r:embed="rId3">
            <a:alphaModFix/>
          </a:blip>
          <a:srcRect b="0" l="0" r="0" t="0"/>
          <a:stretch/>
        </p:blipFill>
        <p:spPr>
          <a:xfrm>
            <a:off x="3656214" y="-19818"/>
            <a:ext cx="4879571" cy="3049732"/>
          </a:xfrm>
          <a:prstGeom prst="rect">
            <a:avLst/>
          </a:prstGeom>
          <a:noFill/>
          <a:ln>
            <a:noFill/>
          </a:ln>
        </p:spPr>
      </p:pic>
      <p:sp>
        <p:nvSpPr>
          <p:cNvPr id="204" name="Google Shape;204;p8"/>
          <p:cNvSpPr/>
          <p:nvPr/>
        </p:nvSpPr>
        <p:spPr>
          <a:xfrm>
            <a:off x="3875117" y="3953163"/>
            <a:ext cx="45719" cy="45719"/>
          </a:xfrm>
          <a:prstGeom prst="arc">
            <a:avLst>
              <a:gd fmla="val 16200000" name="adj1"/>
              <a:gd fmla="val 0" name="adj2"/>
            </a:avLst>
          </a:prstGeom>
          <a:noFill/>
          <a:ln cap="rnd"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grpSp>
        <p:nvGrpSpPr>
          <p:cNvPr id="205" name="Google Shape;205;p8"/>
          <p:cNvGrpSpPr/>
          <p:nvPr/>
        </p:nvGrpSpPr>
        <p:grpSpPr>
          <a:xfrm>
            <a:off x="6792657" y="3677886"/>
            <a:ext cx="3699295" cy="3221182"/>
            <a:chOff x="119379" y="2724264"/>
            <a:chExt cx="2816893" cy="2549236"/>
          </a:xfrm>
        </p:grpSpPr>
        <p:sp>
          <p:nvSpPr>
            <p:cNvPr id="206" name="Google Shape;206;p8"/>
            <p:cNvSpPr/>
            <p:nvPr/>
          </p:nvSpPr>
          <p:spPr>
            <a:xfrm>
              <a:off x="137654" y="2724264"/>
              <a:ext cx="2798618" cy="2549236"/>
            </a:xfrm>
            <a:prstGeom prst="ellipse">
              <a:avLst/>
            </a:prstGeom>
            <a:solidFill>
              <a:srgbClr val="CCEC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Với môi trường sinh thái</a:t>
              </a:r>
              <a:endParaRPr sz="2800">
                <a:solidFill>
                  <a:srgbClr val="0C0C0C"/>
                </a:solidFill>
                <a:latin typeface="Times New Roman"/>
                <a:ea typeface="Times New Roman"/>
                <a:cs typeface="Times New Roman"/>
                <a:sym typeface="Times New Roman"/>
              </a:endParaRPr>
            </a:p>
          </p:txBody>
        </p:sp>
        <p:grpSp>
          <p:nvGrpSpPr>
            <p:cNvPr id="207" name="Google Shape;207;p8"/>
            <p:cNvGrpSpPr/>
            <p:nvPr/>
          </p:nvGrpSpPr>
          <p:grpSpPr>
            <a:xfrm>
              <a:off x="119379" y="2744815"/>
              <a:ext cx="2798618" cy="2528685"/>
              <a:chOff x="137654" y="2724264"/>
              <a:chExt cx="2798618" cy="2528685"/>
            </a:xfrm>
          </p:grpSpPr>
          <p:sp>
            <p:nvSpPr>
              <p:cNvPr id="208" name="Google Shape;208;p8"/>
              <p:cNvSpPr/>
              <p:nvPr/>
            </p:nvSpPr>
            <p:spPr>
              <a:xfrm>
                <a:off x="137654" y="2724264"/>
                <a:ext cx="2798618" cy="2528685"/>
              </a:xfrm>
              <a:prstGeom prst="arc">
                <a:avLst>
                  <a:gd fmla="val 10677861" name="adj1"/>
                  <a:gd fmla="val 0" name="adj2"/>
                </a:avLst>
              </a:prstGeom>
              <a:blipFill rotWithShape="1">
                <a:blip r:embed="rId4">
                  <a:alphaModFix/>
                </a:blip>
                <a:stretch>
                  <a:fillRect b="0" l="0" r="0" t="0"/>
                </a:stretch>
              </a:blip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cxnSp>
            <p:nvCxnSpPr>
              <p:cNvPr id="209" name="Google Shape;209;p8"/>
              <p:cNvCxnSpPr>
                <a:stCxn id="208" idx="0"/>
              </p:cNvCxnSpPr>
              <p:nvPr/>
            </p:nvCxnSpPr>
            <p:spPr>
              <a:xfrm flipH="1" rot="10800000">
                <a:off x="138822" y="3994055"/>
                <a:ext cx="2751900" cy="46200"/>
              </a:xfrm>
              <a:prstGeom prst="straightConnector1">
                <a:avLst/>
              </a:prstGeom>
              <a:noFill/>
              <a:ln cap="rnd" cmpd="sng" w="12700">
                <a:solidFill>
                  <a:schemeClr val="accent1"/>
                </a:solidFill>
                <a:prstDash val="solid"/>
                <a:round/>
                <a:headEnd len="sm" w="sm" type="none"/>
                <a:tailEnd len="sm" w="sm" type="none"/>
              </a:ln>
            </p:spPr>
          </p:cxnSp>
        </p:grpSp>
      </p:grpSp>
      <p:grpSp>
        <p:nvGrpSpPr>
          <p:cNvPr id="210" name="Google Shape;210;p8"/>
          <p:cNvGrpSpPr/>
          <p:nvPr/>
        </p:nvGrpSpPr>
        <p:grpSpPr>
          <a:xfrm>
            <a:off x="1704292" y="3688754"/>
            <a:ext cx="3635385" cy="3221182"/>
            <a:chOff x="6543595" y="3840756"/>
            <a:chExt cx="2862255" cy="2549236"/>
          </a:xfrm>
        </p:grpSpPr>
        <p:sp>
          <p:nvSpPr>
            <p:cNvPr id="211" name="Google Shape;211;p8"/>
            <p:cNvSpPr/>
            <p:nvPr/>
          </p:nvSpPr>
          <p:spPr>
            <a:xfrm>
              <a:off x="6543595" y="3840756"/>
              <a:ext cx="2862255" cy="2549236"/>
            </a:xfrm>
            <a:prstGeom prst="ellipse">
              <a:avLst/>
            </a:prstGeom>
            <a:solidFill>
              <a:srgbClr val="CCECFF"/>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sz="2800">
                <a:solidFill>
                  <a:srgbClr val="0C0C0C"/>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800">
                  <a:solidFill>
                    <a:srgbClr val="0C0C0C"/>
                  </a:solidFill>
                  <a:latin typeface="Times New Roman"/>
                  <a:ea typeface="Times New Roman"/>
                  <a:cs typeface="Times New Roman"/>
                  <a:sym typeface="Times New Roman"/>
                </a:rPr>
                <a:t>Với sinh hoạt, sản xuất</a:t>
              </a:r>
              <a:endParaRPr sz="2800">
                <a:solidFill>
                  <a:srgbClr val="0C0C0C"/>
                </a:solidFill>
                <a:latin typeface="Times New Roman"/>
                <a:ea typeface="Times New Roman"/>
                <a:cs typeface="Times New Roman"/>
                <a:sym typeface="Times New Roman"/>
              </a:endParaRPr>
            </a:p>
          </p:txBody>
        </p:sp>
        <p:sp>
          <p:nvSpPr>
            <p:cNvPr id="212" name="Google Shape;212;p8"/>
            <p:cNvSpPr/>
            <p:nvPr/>
          </p:nvSpPr>
          <p:spPr>
            <a:xfrm>
              <a:off x="6543595" y="3840756"/>
              <a:ext cx="2862255" cy="2532035"/>
            </a:xfrm>
            <a:prstGeom prst="arc">
              <a:avLst>
                <a:gd fmla="val 10656048" name="adj1"/>
                <a:gd fmla="val 0" name="adj2"/>
              </a:avLst>
            </a:prstGeom>
            <a:blipFill rotWithShape="1">
              <a:blip r:embed="rId5">
                <a:alphaModFix/>
              </a:blip>
              <a:stretch>
                <a:fillRect b="0" l="0" r="0" t="0"/>
              </a:stretch>
            </a:blipFill>
            <a:ln cap="rnd"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grpSp>
      <p:grpSp>
        <p:nvGrpSpPr>
          <p:cNvPr id="213" name="Google Shape;213;p8"/>
          <p:cNvGrpSpPr/>
          <p:nvPr/>
        </p:nvGrpSpPr>
        <p:grpSpPr>
          <a:xfrm>
            <a:off x="3521985" y="3029914"/>
            <a:ext cx="5148030" cy="632872"/>
            <a:chOff x="3521985" y="3003946"/>
            <a:chExt cx="5148030" cy="632872"/>
          </a:xfrm>
        </p:grpSpPr>
        <p:grpSp>
          <p:nvGrpSpPr>
            <p:cNvPr id="214" name="Google Shape;214;p8"/>
            <p:cNvGrpSpPr/>
            <p:nvPr/>
          </p:nvGrpSpPr>
          <p:grpSpPr>
            <a:xfrm>
              <a:off x="3521985" y="3200400"/>
              <a:ext cx="5148030" cy="436418"/>
              <a:chOff x="3387755" y="3429000"/>
              <a:chExt cx="5148030" cy="207818"/>
            </a:xfrm>
          </p:grpSpPr>
          <p:cxnSp>
            <p:nvCxnSpPr>
              <p:cNvPr id="215" name="Google Shape;215;p8"/>
              <p:cNvCxnSpPr/>
              <p:nvPr/>
            </p:nvCxnSpPr>
            <p:spPr>
              <a:xfrm>
                <a:off x="3387755" y="3429000"/>
                <a:ext cx="5120320" cy="0"/>
              </a:xfrm>
              <a:prstGeom prst="straightConnector1">
                <a:avLst/>
              </a:prstGeom>
              <a:noFill/>
              <a:ln cap="flat" cmpd="sng" w="28575">
                <a:solidFill>
                  <a:schemeClr val="accent1"/>
                </a:solidFill>
                <a:prstDash val="solid"/>
                <a:round/>
                <a:headEnd len="sm" w="sm" type="none"/>
                <a:tailEnd len="sm" w="sm" type="none"/>
              </a:ln>
            </p:spPr>
          </p:cxnSp>
          <p:cxnSp>
            <p:nvCxnSpPr>
              <p:cNvPr id="216" name="Google Shape;216;p8"/>
              <p:cNvCxnSpPr/>
              <p:nvPr/>
            </p:nvCxnSpPr>
            <p:spPr>
              <a:xfrm>
                <a:off x="3387755" y="3429000"/>
                <a:ext cx="0" cy="207818"/>
              </a:xfrm>
              <a:prstGeom prst="straightConnector1">
                <a:avLst/>
              </a:prstGeom>
              <a:noFill/>
              <a:ln cap="flat" cmpd="sng" w="38100">
                <a:solidFill>
                  <a:schemeClr val="accent1"/>
                </a:solidFill>
                <a:prstDash val="solid"/>
                <a:round/>
                <a:headEnd len="sm" w="sm" type="none"/>
                <a:tailEnd len="med" w="med" type="triangle"/>
              </a:ln>
            </p:spPr>
          </p:cxnSp>
          <p:cxnSp>
            <p:nvCxnSpPr>
              <p:cNvPr id="217" name="Google Shape;217;p8"/>
              <p:cNvCxnSpPr/>
              <p:nvPr/>
            </p:nvCxnSpPr>
            <p:spPr>
              <a:xfrm>
                <a:off x="8535785" y="3429000"/>
                <a:ext cx="0" cy="207818"/>
              </a:xfrm>
              <a:prstGeom prst="straightConnector1">
                <a:avLst/>
              </a:prstGeom>
              <a:noFill/>
              <a:ln cap="flat" cmpd="sng" w="38100">
                <a:solidFill>
                  <a:schemeClr val="accent1"/>
                </a:solidFill>
                <a:prstDash val="solid"/>
                <a:round/>
                <a:headEnd len="sm" w="sm" type="none"/>
                <a:tailEnd len="med" w="med" type="triangle"/>
              </a:ln>
            </p:spPr>
          </p:cxnSp>
        </p:grpSp>
        <p:cxnSp>
          <p:nvCxnSpPr>
            <p:cNvPr id="218" name="Google Shape;218;p8"/>
            <p:cNvCxnSpPr>
              <a:stCxn id="203" idx="2"/>
            </p:cNvCxnSpPr>
            <p:nvPr/>
          </p:nvCxnSpPr>
          <p:spPr>
            <a:xfrm>
              <a:off x="6096000" y="3003946"/>
              <a:ext cx="0" cy="17040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2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500"/>
                                        <p:tgtEl>
                                          <p:spTgt spid="2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9"/>
          <p:cNvSpPr txBox="1"/>
          <p:nvPr>
            <p:ph idx="1" type="body"/>
          </p:nvPr>
        </p:nvSpPr>
        <p:spPr>
          <a:xfrm>
            <a:off x="868345" y="938292"/>
            <a:ext cx="11323655" cy="85515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en-US" sz="2800">
                <a:latin typeface="Times New Roman"/>
                <a:ea typeface="Times New Roman"/>
                <a:cs typeface="Times New Roman"/>
                <a:sym typeface="Times New Roman"/>
              </a:rPr>
              <a:t>Nghiên cứu mục I.1, quan sát Hình 1.2 trong SGK để trả lời câu hỏi trong mục Khám phá: Nêu vai trò của lâm nghiệp đối với đời sống con người</a:t>
            </a:r>
            <a:endParaRPr sz="2800">
              <a:latin typeface="Times New Roman"/>
              <a:ea typeface="Times New Roman"/>
              <a:cs typeface="Times New Roman"/>
              <a:sym typeface="Times New Roman"/>
            </a:endParaRPr>
          </a:p>
        </p:txBody>
      </p:sp>
      <p:sp>
        <p:nvSpPr>
          <p:cNvPr id="224" name="Google Shape;224;p9"/>
          <p:cNvSpPr/>
          <p:nvPr/>
        </p:nvSpPr>
        <p:spPr>
          <a:xfrm>
            <a:off x="1956993" y="32102"/>
            <a:ext cx="8278014" cy="781769"/>
          </a:xfrm>
          <a:prstGeom prst="round2DiagRect">
            <a:avLst>
              <a:gd fmla="val 16667" name="adj1"/>
              <a:gd fmla="val 0" name="adj2"/>
            </a:avLst>
          </a:prstGeom>
          <a:solidFill>
            <a:srgbClr val="6D91A0"/>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Times New Roman"/>
                <a:ea typeface="Times New Roman"/>
                <a:cs typeface="Times New Roman"/>
                <a:sym typeface="Times New Roman"/>
              </a:rPr>
              <a:t>1.1. Vai trò của lâm nghiệp với đời sống </a:t>
            </a:r>
            <a:endParaRPr sz="3600">
              <a:solidFill>
                <a:schemeClr val="lt1"/>
              </a:solidFill>
              <a:latin typeface="Times New Roman"/>
              <a:ea typeface="Times New Roman"/>
              <a:cs typeface="Times New Roman"/>
              <a:sym typeface="Times New Roman"/>
            </a:endParaRPr>
          </a:p>
        </p:txBody>
      </p:sp>
      <p:pic>
        <p:nvPicPr>
          <p:cNvPr id="225" name="Google Shape;225;p9"/>
          <p:cNvPicPr preferRelativeResize="0"/>
          <p:nvPr/>
        </p:nvPicPr>
        <p:blipFill rotWithShape="1">
          <a:blip r:embed="rId3">
            <a:alphaModFix/>
          </a:blip>
          <a:srcRect b="0" l="0" r="0" t="0"/>
          <a:stretch/>
        </p:blipFill>
        <p:spPr>
          <a:xfrm>
            <a:off x="1189944" y="2042286"/>
            <a:ext cx="3541306" cy="2085975"/>
          </a:xfrm>
          <a:prstGeom prst="rect">
            <a:avLst/>
          </a:prstGeom>
          <a:noFill/>
          <a:ln>
            <a:noFill/>
          </a:ln>
        </p:spPr>
      </p:pic>
      <p:pic>
        <p:nvPicPr>
          <p:cNvPr id="226" name="Google Shape;226;p9"/>
          <p:cNvPicPr preferRelativeResize="0"/>
          <p:nvPr/>
        </p:nvPicPr>
        <p:blipFill rotWithShape="1">
          <a:blip r:embed="rId4">
            <a:alphaModFix/>
          </a:blip>
          <a:srcRect b="0" l="0" r="0" t="0"/>
          <a:stretch/>
        </p:blipFill>
        <p:spPr>
          <a:xfrm>
            <a:off x="6889613" y="2055551"/>
            <a:ext cx="3394640" cy="2124075"/>
          </a:xfrm>
          <a:prstGeom prst="rect">
            <a:avLst/>
          </a:prstGeom>
          <a:noFill/>
          <a:ln>
            <a:noFill/>
          </a:ln>
        </p:spPr>
      </p:pic>
      <p:pic>
        <p:nvPicPr>
          <p:cNvPr id="227" name="Google Shape;227;p9"/>
          <p:cNvPicPr preferRelativeResize="0"/>
          <p:nvPr/>
        </p:nvPicPr>
        <p:blipFill rotWithShape="1">
          <a:blip r:embed="rId5">
            <a:alphaModFix/>
          </a:blip>
          <a:srcRect b="0" l="0" r="0" t="0"/>
          <a:stretch/>
        </p:blipFill>
        <p:spPr>
          <a:xfrm>
            <a:off x="2806165" y="4705473"/>
            <a:ext cx="3553070" cy="2049291"/>
          </a:xfrm>
          <a:prstGeom prst="rect">
            <a:avLst/>
          </a:prstGeom>
          <a:noFill/>
          <a:ln>
            <a:noFill/>
          </a:ln>
        </p:spPr>
      </p:pic>
      <p:pic>
        <p:nvPicPr>
          <p:cNvPr id="228" name="Google Shape;228;p9"/>
          <p:cNvPicPr preferRelativeResize="0"/>
          <p:nvPr/>
        </p:nvPicPr>
        <p:blipFill rotWithShape="1">
          <a:blip r:embed="rId6">
            <a:alphaModFix/>
          </a:blip>
          <a:srcRect b="0" l="0" r="0" t="0"/>
          <a:stretch/>
        </p:blipFill>
        <p:spPr>
          <a:xfrm>
            <a:off x="8586933" y="4726597"/>
            <a:ext cx="3402576" cy="2007044"/>
          </a:xfrm>
          <a:prstGeom prst="rect">
            <a:avLst/>
          </a:prstGeom>
          <a:noFill/>
          <a:ln>
            <a:noFill/>
          </a:ln>
        </p:spPr>
      </p:pic>
      <p:sp>
        <p:nvSpPr>
          <p:cNvPr id="229" name="Google Shape;229;p9"/>
          <p:cNvSpPr/>
          <p:nvPr/>
        </p:nvSpPr>
        <p:spPr>
          <a:xfrm>
            <a:off x="220917" y="2424455"/>
            <a:ext cx="900545" cy="1521809"/>
          </a:xfrm>
          <a:prstGeom prst="rect">
            <a:avLst/>
          </a:prstGeom>
          <a:solidFill>
            <a:srgbClr val="BA3516"/>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Giấy</a:t>
            </a:r>
            <a:endParaRPr sz="2800">
              <a:solidFill>
                <a:schemeClr val="lt1"/>
              </a:solidFill>
              <a:latin typeface="Times New Roman"/>
              <a:ea typeface="Times New Roman"/>
              <a:cs typeface="Times New Roman"/>
              <a:sym typeface="Times New Roman"/>
            </a:endParaRPr>
          </a:p>
        </p:txBody>
      </p:sp>
      <p:sp>
        <p:nvSpPr>
          <p:cNvPr id="230" name="Google Shape;230;p9"/>
          <p:cNvSpPr/>
          <p:nvPr/>
        </p:nvSpPr>
        <p:spPr>
          <a:xfrm>
            <a:off x="1704108" y="4907031"/>
            <a:ext cx="900545" cy="1521809"/>
          </a:xfrm>
          <a:prstGeom prst="rect">
            <a:avLst/>
          </a:prstGeom>
          <a:solidFill>
            <a:srgbClr val="BA3516"/>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Mật ong rừng</a:t>
            </a:r>
            <a:endParaRPr sz="2800">
              <a:solidFill>
                <a:schemeClr val="lt1"/>
              </a:solidFill>
              <a:latin typeface="Times New Roman"/>
              <a:ea typeface="Times New Roman"/>
              <a:cs typeface="Times New Roman"/>
              <a:sym typeface="Times New Roman"/>
            </a:endParaRPr>
          </a:p>
        </p:txBody>
      </p:sp>
      <p:sp>
        <p:nvSpPr>
          <p:cNvPr id="231" name="Google Shape;231;p9"/>
          <p:cNvSpPr/>
          <p:nvPr/>
        </p:nvSpPr>
        <p:spPr>
          <a:xfrm>
            <a:off x="7614138" y="4969213"/>
            <a:ext cx="900545" cy="1521809"/>
          </a:xfrm>
          <a:prstGeom prst="rect">
            <a:avLst/>
          </a:prstGeom>
          <a:solidFill>
            <a:srgbClr val="BA3516"/>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Bàn ghế</a:t>
            </a:r>
            <a:endParaRPr sz="2800">
              <a:solidFill>
                <a:schemeClr val="lt1"/>
              </a:solidFill>
              <a:latin typeface="Times New Roman"/>
              <a:ea typeface="Times New Roman"/>
              <a:cs typeface="Times New Roman"/>
              <a:sym typeface="Times New Roman"/>
            </a:endParaRPr>
          </a:p>
        </p:txBody>
      </p:sp>
      <p:sp>
        <p:nvSpPr>
          <p:cNvPr id="232" name="Google Shape;232;p9"/>
          <p:cNvSpPr/>
          <p:nvPr/>
        </p:nvSpPr>
        <p:spPr>
          <a:xfrm>
            <a:off x="5920586" y="2443431"/>
            <a:ext cx="900545" cy="1521809"/>
          </a:xfrm>
          <a:prstGeom prst="rect">
            <a:avLst/>
          </a:prstGeom>
          <a:solidFill>
            <a:srgbClr val="BA3516"/>
          </a:solidFill>
          <a:ln cap="rnd" cmpd="sng" w="19050">
            <a:solidFill>
              <a:srgbClr val="B26D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Times New Roman"/>
                <a:ea typeface="Times New Roman"/>
                <a:cs typeface="Times New Roman"/>
                <a:sym typeface="Times New Roman"/>
              </a:rPr>
              <a:t>Sâm ngọc linh</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animEffect filter="fade" transition="in">
                                      <p:cBhvr>
                                        <p:cTn dur="500"/>
                                        <p:tgtEl>
                                          <p:spTgt spid="2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2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500"/>
                                        <p:tgtEl>
                                          <p:spTgt spid="2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2024-06-08T09:48:39Z</dcterms:created>
  <dc:creator>Admin</dc:creator>
</cp:coreProperties>
</file>