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31" r:id="rId2"/>
    <p:sldId id="256" r:id="rId3"/>
    <p:sldId id="260" r:id="rId4"/>
    <p:sldId id="269" r:id="rId5"/>
    <p:sldId id="315" r:id="rId6"/>
    <p:sldId id="270" r:id="rId7"/>
    <p:sldId id="316" r:id="rId8"/>
    <p:sldId id="317" r:id="rId9"/>
    <p:sldId id="322" r:id="rId10"/>
    <p:sldId id="323" r:id="rId11"/>
    <p:sldId id="324" r:id="rId12"/>
    <p:sldId id="305" r:id="rId13"/>
    <p:sldId id="271" r:id="rId14"/>
    <p:sldId id="325" r:id="rId15"/>
    <p:sldId id="326" r:id="rId16"/>
    <p:sldId id="327" r:id="rId17"/>
    <p:sldId id="328" r:id="rId18"/>
    <p:sldId id="329" r:id="rId19"/>
    <p:sldId id="272" r:id="rId20"/>
    <p:sldId id="314" r:id="rId21"/>
    <p:sldId id="294" r:id="rId22"/>
    <p:sldId id="330" r:id="rId23"/>
    <p:sldId id="296" r:id="rId24"/>
    <p:sldId id="297" r:id="rId25"/>
    <p:sldId id="299" r:id="rId26"/>
    <p:sldId id="30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809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009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965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0" y="0"/>
            <a:ext cx="12230100" cy="6873932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262740" y="0"/>
            <a:ext cx="347399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</a:rPr>
              <a:t>Unit 2: Generation</a:t>
            </a:r>
            <a:r>
              <a:rPr lang="en-US" sz="1800" b="0" baseline="0" dirty="0">
                <a:solidFill>
                  <a:schemeClr val="bg1"/>
                </a:solidFill>
              </a:rPr>
              <a:t> gap</a:t>
            </a:r>
            <a:r>
              <a:rPr lang="en-US" sz="1800" b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113278" y="6550223"/>
            <a:ext cx="2685800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400" baseline="0" dirty="0" err="1">
                <a:solidFill>
                  <a:schemeClr val="bg1"/>
                </a:solidFill>
              </a:rPr>
              <a:t>Anh</a:t>
            </a:r>
            <a:r>
              <a:rPr lang="en-US" sz="1400" baseline="0" dirty="0">
                <a:solidFill>
                  <a:schemeClr val="bg1"/>
                </a:solidFill>
              </a:rPr>
              <a:t> 11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World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1550425" y="6550222"/>
            <a:ext cx="540203" cy="2753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306553" y="6550222"/>
            <a:ext cx="199471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DTP Education Solutions 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8836269" y="0"/>
            <a:ext cx="3355731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</a:rPr>
              <a:t>                  Lesson 2.2: Grammar</a:t>
            </a: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8" r:id="rId13"/>
    <p:sldLayoutId id="2147483669" r:id="rId14"/>
    <p:sldLayoutId id="2147483691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11D5D01B-37F6-B4C2-9068-E4A2295B71B2}"/>
              </a:ext>
            </a:extLst>
          </p:cNvPr>
          <p:cNvSpPr/>
          <p:nvPr/>
        </p:nvSpPr>
        <p:spPr>
          <a:xfrm>
            <a:off x="87682" y="501041"/>
            <a:ext cx="11987407" cy="563671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TUY PHUOC 2 HIGH SCHOOL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TEACHER: </a:t>
            </a:r>
            <a:r>
              <a:rPr kumimoji="0" lang="en-US" sz="3600" i="0" u="none" strike="noStrike" kern="120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NGUYEN THI BICH CHI</a:t>
            </a:r>
            <a:endParaRPr kumimoji="0" lang="en-US" sz="3600" i="0" u="none" strike="noStrike" kern="1200" normalizeH="0" baseline="0" noProof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CLASS: </a:t>
            </a:r>
            <a:r>
              <a:rPr kumimoji="0" lang="en-US" sz="3600" i="0" u="none" strike="noStrike" kern="1200" normalizeH="0" baseline="0" noProof="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11A1</a:t>
            </a:r>
            <a:endParaRPr kumimoji="0" lang="en-US" sz="3600" i="0" u="none" strike="noStrike" kern="1200" normalizeH="0" baseline="0" noProof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normalizeH="0" baseline="0" noProof="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SCHOOL YEAR: 2024 - 2025</a:t>
            </a:r>
            <a:endParaRPr kumimoji="0" lang="en-US" sz="1600" i="0" u="none" strike="noStrike" kern="1200" normalizeH="0" baseline="0" noProof="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63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90B365-57EC-E238-DF00-61B606D0D629}"/>
              </a:ext>
            </a:extLst>
          </p:cNvPr>
          <p:cNvSpPr txBox="1"/>
          <p:nvPr/>
        </p:nvSpPr>
        <p:spPr>
          <a:xfrm>
            <a:off x="432701" y="952231"/>
            <a:ext cx="10972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Look at the sentences and answer the question below.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0860F6-0807-7F01-B861-A779ECC8AFBB}"/>
              </a:ext>
            </a:extLst>
          </p:cNvPr>
          <p:cNvSpPr txBox="1"/>
          <p:nvPr/>
        </p:nvSpPr>
        <p:spPr>
          <a:xfrm>
            <a:off x="1105846" y="1648510"/>
            <a:ext cx="728355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Ex: You </a:t>
            </a:r>
            <a:r>
              <a:rPr lang="en-US" sz="3200" dirty="0">
                <a:solidFill>
                  <a:srgbClr val="002060"/>
                </a:solidFill>
              </a:rPr>
              <a:t>shouldn't have gone to the party.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→ Did you go to the party?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→ Was it right to do that? 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0A51D5-3575-9029-FE40-3C88FAA938A5}"/>
              </a:ext>
            </a:extLst>
          </p:cNvPr>
          <p:cNvSpPr txBox="1"/>
          <p:nvPr/>
        </p:nvSpPr>
        <p:spPr>
          <a:xfrm>
            <a:off x="5718699" y="2550558"/>
            <a:ext cx="75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F955F6-2C7B-5206-81E7-DC3E93ABB345}"/>
              </a:ext>
            </a:extLst>
          </p:cNvPr>
          <p:cNvSpPr txBox="1"/>
          <p:nvPr/>
        </p:nvSpPr>
        <p:spPr>
          <a:xfrm>
            <a:off x="447497" y="4618831"/>
            <a:ext cx="10483739" cy="10772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We can use Perfect Modal </a:t>
            </a:r>
            <a:r>
              <a:rPr lang="en-US" sz="3200" b="1" i="1" dirty="0">
                <a:solidFill>
                  <a:srgbClr val="FF0000"/>
                </a:solidFill>
              </a:rPr>
              <a:t>should have </a:t>
            </a:r>
            <a:r>
              <a:rPr lang="en-US" sz="3200" dirty="0">
                <a:solidFill>
                  <a:schemeClr val="accent5"/>
                </a:solidFill>
              </a:rPr>
              <a:t>to say someone else’s actions were …………..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989EB-1174-99B6-33B7-07EF14CFED17}"/>
              </a:ext>
            </a:extLst>
          </p:cNvPr>
          <p:cNvSpPr txBox="1"/>
          <p:nvPr/>
        </p:nvSpPr>
        <p:spPr>
          <a:xfrm>
            <a:off x="447497" y="3984385"/>
            <a:ext cx="10972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Complete the rule with the correct word.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1753DC-2AAA-5620-32C4-9D090167A13B}"/>
              </a:ext>
            </a:extLst>
          </p:cNvPr>
          <p:cNvSpPr txBox="1"/>
          <p:nvPr/>
        </p:nvSpPr>
        <p:spPr>
          <a:xfrm>
            <a:off x="5628444" y="3246837"/>
            <a:ext cx="75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CAF233-C856-C096-1575-9E0450AC232E}"/>
              </a:ext>
            </a:extLst>
          </p:cNvPr>
          <p:cNvSpPr txBox="1"/>
          <p:nvPr/>
        </p:nvSpPr>
        <p:spPr>
          <a:xfrm>
            <a:off x="2860090" y="4999461"/>
            <a:ext cx="1614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wrong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18FB3A-A2AF-F38C-143B-06A8B51180E9}"/>
              </a:ext>
            </a:extLst>
          </p:cNvPr>
          <p:cNvSpPr txBox="1"/>
          <p:nvPr/>
        </p:nvSpPr>
        <p:spPr>
          <a:xfrm>
            <a:off x="432701" y="322399"/>
            <a:ext cx="10972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* USAGE: </a:t>
            </a:r>
            <a:r>
              <a:rPr lang="en-US" sz="3600" b="1" dirty="0" smtClean="0">
                <a:solidFill>
                  <a:srgbClr val="FF0000"/>
                </a:solidFill>
              </a:rPr>
              <a:t>PERFECT </a:t>
            </a:r>
            <a:r>
              <a:rPr lang="en-US" sz="3600" b="1" dirty="0">
                <a:solidFill>
                  <a:srgbClr val="FF0000"/>
                </a:solidFill>
              </a:rPr>
              <a:t>MODAL : </a:t>
            </a:r>
            <a:r>
              <a:rPr lang="en-US" sz="3600" b="1" i="1" dirty="0">
                <a:solidFill>
                  <a:srgbClr val="FF0000"/>
                </a:solidFill>
              </a:rPr>
              <a:t>SHOULD HAVE</a:t>
            </a:r>
          </a:p>
        </p:txBody>
      </p:sp>
    </p:spTree>
    <p:extLst>
      <p:ext uri="{BB962C8B-B14F-4D97-AF65-F5344CB8AC3E}">
        <p14:creationId xmlns:p14="http://schemas.microsoft.com/office/powerpoint/2010/main" val="112487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90B365-57EC-E238-DF00-61B606D0D629}"/>
              </a:ext>
            </a:extLst>
          </p:cNvPr>
          <p:cNvSpPr txBox="1"/>
          <p:nvPr/>
        </p:nvSpPr>
        <p:spPr>
          <a:xfrm>
            <a:off x="432701" y="952231"/>
            <a:ext cx="10972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Look at the sentence and answer the questions below.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0860F6-0807-7F01-B861-A779ECC8AFBB}"/>
              </a:ext>
            </a:extLst>
          </p:cNvPr>
          <p:cNvSpPr txBox="1"/>
          <p:nvPr/>
        </p:nvSpPr>
        <p:spPr>
          <a:xfrm>
            <a:off x="1105846" y="1648510"/>
            <a:ext cx="916561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Ex: You </a:t>
            </a:r>
            <a:r>
              <a:rPr lang="en-US" sz="3200" dirty="0"/>
              <a:t>should have drunk more water before bed.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→ Did you drink enough water before bed?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→ How did I feel about that?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0A51D5-3575-9029-FE40-3C88FAA938A5}"/>
              </a:ext>
            </a:extLst>
          </p:cNvPr>
          <p:cNvSpPr txBox="1"/>
          <p:nvPr/>
        </p:nvSpPr>
        <p:spPr>
          <a:xfrm>
            <a:off x="8345012" y="2571839"/>
            <a:ext cx="75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F955F6-2C7B-5206-81E7-DC3E93ABB345}"/>
              </a:ext>
            </a:extLst>
          </p:cNvPr>
          <p:cNvSpPr txBox="1"/>
          <p:nvPr/>
        </p:nvSpPr>
        <p:spPr>
          <a:xfrm>
            <a:off x="447497" y="4618831"/>
            <a:ext cx="9721739" cy="10772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Using</a:t>
            </a:r>
            <a:r>
              <a:rPr lang="en-US" sz="3200" i="1" dirty="0">
                <a:solidFill>
                  <a:schemeClr val="accent5"/>
                </a:solidFill>
              </a:rPr>
              <a:t> </a:t>
            </a:r>
            <a:r>
              <a:rPr lang="en-US" sz="3200" b="1" i="1" dirty="0">
                <a:solidFill>
                  <a:srgbClr val="FF0000"/>
                </a:solidFill>
              </a:rPr>
              <a:t>should have </a:t>
            </a:r>
            <a:r>
              <a:rPr lang="en-US" sz="3200" dirty="0">
                <a:solidFill>
                  <a:schemeClr val="accent5"/>
                </a:solidFill>
              </a:rPr>
              <a:t>with pronoun </a:t>
            </a:r>
            <a:r>
              <a:rPr lang="en-US" sz="3200" b="1" i="1" dirty="0">
                <a:solidFill>
                  <a:schemeClr val="accent5"/>
                </a:solidFill>
              </a:rPr>
              <a:t>you</a:t>
            </a:r>
            <a:r>
              <a:rPr lang="en-US" sz="3200" dirty="0">
                <a:solidFill>
                  <a:schemeClr val="accent5"/>
                </a:solidFill>
              </a:rPr>
              <a:t> can come across as ………………… between friends.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989EB-1174-99B6-33B7-07EF14CFED17}"/>
              </a:ext>
            </a:extLst>
          </p:cNvPr>
          <p:cNvSpPr txBox="1"/>
          <p:nvPr/>
        </p:nvSpPr>
        <p:spPr>
          <a:xfrm>
            <a:off x="475609" y="3941445"/>
            <a:ext cx="10972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/>
              <a:t>=&gt; Complete </a:t>
            </a:r>
            <a:r>
              <a:rPr lang="en-US" sz="3200" b="1" dirty="0"/>
              <a:t>the rule with the correct word.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00D9A1-E881-696C-0D03-17527677EF0C}"/>
              </a:ext>
            </a:extLst>
          </p:cNvPr>
          <p:cNvSpPr txBox="1"/>
          <p:nvPr/>
        </p:nvSpPr>
        <p:spPr>
          <a:xfrm>
            <a:off x="6175899" y="3242778"/>
            <a:ext cx="1751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annoyed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5A3ECD-DD62-D9FD-E094-E8EDC74F114B}"/>
              </a:ext>
            </a:extLst>
          </p:cNvPr>
          <p:cNvSpPr txBox="1"/>
          <p:nvPr/>
        </p:nvSpPr>
        <p:spPr>
          <a:xfrm>
            <a:off x="566691" y="5038624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annoying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18FB3A-A2AF-F38C-143B-06A8B51180E9}"/>
              </a:ext>
            </a:extLst>
          </p:cNvPr>
          <p:cNvSpPr txBox="1"/>
          <p:nvPr/>
        </p:nvSpPr>
        <p:spPr>
          <a:xfrm>
            <a:off x="432701" y="322399"/>
            <a:ext cx="10972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* USAGE: </a:t>
            </a:r>
            <a:r>
              <a:rPr lang="en-US" sz="3600" b="1" dirty="0" smtClean="0">
                <a:solidFill>
                  <a:srgbClr val="FF0000"/>
                </a:solidFill>
              </a:rPr>
              <a:t>PERFECT </a:t>
            </a:r>
            <a:r>
              <a:rPr lang="en-US" sz="3600" b="1" dirty="0">
                <a:solidFill>
                  <a:srgbClr val="FF0000"/>
                </a:solidFill>
              </a:rPr>
              <a:t>MODAL : </a:t>
            </a:r>
            <a:r>
              <a:rPr lang="en-US" sz="3600" b="1" i="1" dirty="0">
                <a:solidFill>
                  <a:srgbClr val="FF0000"/>
                </a:solidFill>
              </a:rPr>
              <a:t>SHOULD HAVE</a:t>
            </a:r>
          </a:p>
        </p:txBody>
      </p:sp>
    </p:spTree>
    <p:extLst>
      <p:ext uri="{BB962C8B-B14F-4D97-AF65-F5344CB8AC3E}">
        <p14:creationId xmlns:p14="http://schemas.microsoft.com/office/powerpoint/2010/main" val="423907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DDC688-C756-4341-26B7-4AE90CCF3C33}"/>
              </a:ext>
            </a:extLst>
          </p:cNvPr>
          <p:cNvSpPr txBox="1"/>
          <p:nvPr/>
        </p:nvSpPr>
        <p:spPr>
          <a:xfrm>
            <a:off x="211015" y="1274024"/>
            <a:ext cx="53984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Look at the picture. What do you think the girl are saying?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111696-091D-D010-E95D-DADEBD2AC118}"/>
              </a:ext>
            </a:extLst>
          </p:cNvPr>
          <p:cNvSpPr/>
          <p:nvPr/>
        </p:nvSpPr>
        <p:spPr>
          <a:xfrm>
            <a:off x="281354" y="564428"/>
            <a:ext cx="1573823" cy="51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87C26B-2F4F-B8F7-F696-12542399A25A}"/>
              </a:ext>
            </a:extLst>
          </p:cNvPr>
          <p:cNvSpPr txBox="1"/>
          <p:nvPr/>
        </p:nvSpPr>
        <p:spPr>
          <a:xfrm>
            <a:off x="173529" y="3136612"/>
            <a:ext cx="4978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Listen and check your ideas.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C8A527-EDAE-FF12-101A-6FD45AF5A713}"/>
              </a:ext>
            </a:extLst>
          </p:cNvPr>
          <p:cNvSpPr/>
          <p:nvPr/>
        </p:nvSpPr>
        <p:spPr>
          <a:xfrm>
            <a:off x="281355" y="2525380"/>
            <a:ext cx="1573823" cy="51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10964D-D8B2-B1CC-E9BE-1E8145E8919F}"/>
              </a:ext>
            </a:extLst>
          </p:cNvPr>
          <p:cNvSpPr/>
          <p:nvPr/>
        </p:nvSpPr>
        <p:spPr>
          <a:xfrm>
            <a:off x="281355" y="3898595"/>
            <a:ext cx="1573823" cy="51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9781F7-D1DE-1237-9847-100E45E7D142}"/>
              </a:ext>
            </a:extLst>
          </p:cNvPr>
          <p:cNvSpPr txBox="1"/>
          <p:nvPr/>
        </p:nvSpPr>
        <p:spPr>
          <a:xfrm>
            <a:off x="129568" y="4559472"/>
            <a:ext cx="49787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Listen and repeat.</a:t>
            </a:r>
          </a:p>
        </p:txBody>
      </p:sp>
      <p:pic>
        <p:nvPicPr>
          <p:cNvPr id="2" name="CD1 TRACK 23">
            <a:hlinkClick r:id="" action="ppaction://media"/>
            <a:extLst>
              <a:ext uri="{FF2B5EF4-FFF2-40B4-BE49-F238E27FC236}">
                <a16:creationId xmlns:a16="http://schemas.microsoft.com/office/drawing/2014/main" id="{7924CF2F-32B7-D89C-6ECC-520D2375C3A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73615" y="3253838"/>
            <a:ext cx="609600" cy="609600"/>
          </a:xfrm>
          <a:prstGeom prst="rect">
            <a:avLst/>
          </a:prstGeom>
        </p:spPr>
      </p:pic>
      <p:pic>
        <p:nvPicPr>
          <p:cNvPr id="5" name="CD1 TRACK 23">
            <a:hlinkClick r:id="" action="ppaction://media"/>
            <a:extLst>
              <a:ext uri="{FF2B5EF4-FFF2-40B4-BE49-F238E27FC236}">
                <a16:creationId xmlns:a16="http://schemas.microsoft.com/office/drawing/2014/main" id="{F6B5F780-1DE6-6347-5E08-C05AB0345B1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7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0398" y="3949872"/>
            <a:ext cx="609600" cy="609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4E5B4D5-4587-21EE-638B-E489C1CA5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0408" y="371849"/>
            <a:ext cx="5848063" cy="61143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D32CE62-4CC7-AFCA-E460-20A43B0F3789}"/>
              </a:ext>
            </a:extLst>
          </p:cNvPr>
          <p:cNvSpPr txBox="1"/>
          <p:nvPr/>
        </p:nvSpPr>
        <p:spPr>
          <a:xfrm>
            <a:off x="8052047" y="5584054"/>
            <a:ext cx="29473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should have called</a:t>
            </a:r>
          </a:p>
        </p:txBody>
      </p:sp>
    </p:spTree>
    <p:extLst>
      <p:ext uri="{BB962C8B-B14F-4D97-AF65-F5344CB8AC3E}">
        <p14:creationId xmlns:p14="http://schemas.microsoft.com/office/powerpoint/2010/main" val="351666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4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57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 animBg="1"/>
      <p:bldP spid="7" grpId="0"/>
      <p:bldP spid="8" grpId="0" animBg="1"/>
      <p:bldP spid="9" grpId="0" animBg="1"/>
      <p:bldP spid="10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45" y="597657"/>
            <a:ext cx="8744279" cy="58295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F6595B-A7F9-5A30-7489-64078E3945B6}"/>
              </a:ext>
            </a:extLst>
          </p:cNvPr>
          <p:cNvSpPr/>
          <p:nvPr/>
        </p:nvSpPr>
        <p:spPr>
          <a:xfrm>
            <a:off x="123093" y="564428"/>
            <a:ext cx="1415561" cy="51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F6C3E2-41E4-CDC1-C3D2-3B51C5CDC331}"/>
              </a:ext>
            </a:extLst>
          </p:cNvPr>
          <p:cNvSpPr txBox="1"/>
          <p:nvPr/>
        </p:nvSpPr>
        <p:spPr>
          <a:xfrm>
            <a:off x="1538654" y="564428"/>
            <a:ext cx="106533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5"/>
                </a:solidFill>
              </a:rPr>
              <a:t>Fill in the blanks with a perfect modal and the correct verb form.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105C54-5BC3-CA25-54AC-E2E040134EE8}"/>
              </a:ext>
            </a:extLst>
          </p:cNvPr>
          <p:cNvSpPr txBox="1"/>
          <p:nvPr/>
        </p:nvSpPr>
        <p:spPr>
          <a:xfrm>
            <a:off x="328474" y="1491448"/>
            <a:ext cx="11310151" cy="4175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1. I ____________________ (should not/ignore) my mom's advice. I got into trouble because I didn't listen.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2. I'm sorry. I __________________ (should/call) and told you I was going to be late.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3. Lucy ____________________ (should not/break) her curfew. Her dad was very angry last night.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B3E731-00BB-9382-C5F8-141607B8748F}"/>
              </a:ext>
            </a:extLst>
          </p:cNvPr>
          <p:cNvSpPr txBox="1"/>
          <p:nvPr/>
        </p:nvSpPr>
        <p:spPr>
          <a:xfrm>
            <a:off x="981793" y="1615735"/>
            <a:ext cx="37818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shouldn’t have ignored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E1A34-F442-A0F8-7E6E-020699E801B3}"/>
              </a:ext>
            </a:extLst>
          </p:cNvPr>
          <p:cNvSpPr txBox="1"/>
          <p:nvPr/>
        </p:nvSpPr>
        <p:spPr>
          <a:xfrm>
            <a:off x="2556770" y="3025329"/>
            <a:ext cx="3160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should have called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DA11D2-11DE-88D7-F88C-4B3BAA3DCEB8}"/>
              </a:ext>
            </a:extLst>
          </p:cNvPr>
          <p:cNvSpPr txBox="1"/>
          <p:nvPr/>
        </p:nvSpPr>
        <p:spPr>
          <a:xfrm>
            <a:off x="1604710" y="4346268"/>
            <a:ext cx="37818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shouldn’t have broken</a:t>
            </a:r>
          </a:p>
        </p:txBody>
      </p:sp>
    </p:spTree>
    <p:extLst>
      <p:ext uri="{BB962C8B-B14F-4D97-AF65-F5344CB8AC3E}">
        <p14:creationId xmlns:p14="http://schemas.microsoft.com/office/powerpoint/2010/main" val="226158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CE1744-D129-F43A-CFD4-8842059F5B2F}"/>
              </a:ext>
            </a:extLst>
          </p:cNvPr>
          <p:cNvSpPr txBox="1"/>
          <p:nvPr/>
        </p:nvSpPr>
        <p:spPr>
          <a:xfrm>
            <a:off x="337352" y="896645"/>
            <a:ext cx="11301274" cy="4868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4. My brother __________________ (should/help) me do some chores. I had to clean the kitchen, did the dishes and laundry, and he was free!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5. They _____________________ (should not/go out) without their mom's permission.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6. What (should/I/say) ________________ to make her feel better?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7. I ________________ (should/ask) if I could stay out late.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8. She ____________________ (should/respect) your privacy.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249F58-7FFB-4428-C119-F8EFAF590098}"/>
              </a:ext>
            </a:extLst>
          </p:cNvPr>
          <p:cNvSpPr txBox="1"/>
          <p:nvPr/>
        </p:nvSpPr>
        <p:spPr>
          <a:xfrm>
            <a:off x="2698812" y="1013200"/>
            <a:ext cx="3511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should have helped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BBD24A-8BAB-2A5B-23BA-FEE23BF91293}"/>
              </a:ext>
            </a:extLst>
          </p:cNvPr>
          <p:cNvSpPr txBox="1"/>
          <p:nvPr/>
        </p:nvSpPr>
        <p:spPr>
          <a:xfrm>
            <a:off x="1620985" y="2413337"/>
            <a:ext cx="41495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shouldn’t have gone out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1F70A-9227-29F2-7E4A-F6A2941853F2}"/>
              </a:ext>
            </a:extLst>
          </p:cNvPr>
          <p:cNvSpPr txBox="1"/>
          <p:nvPr/>
        </p:nvSpPr>
        <p:spPr>
          <a:xfrm>
            <a:off x="3973567" y="3792232"/>
            <a:ext cx="29776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should I have said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626B97-8FC8-9C8F-8A48-DDA42159969C}"/>
              </a:ext>
            </a:extLst>
          </p:cNvPr>
          <p:cNvSpPr txBox="1"/>
          <p:nvPr/>
        </p:nvSpPr>
        <p:spPr>
          <a:xfrm>
            <a:off x="974533" y="4469762"/>
            <a:ext cx="31091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should have asked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19B37D-2FDB-FDE2-76A3-BB269E67BFAB}"/>
              </a:ext>
            </a:extLst>
          </p:cNvPr>
          <p:cNvSpPr txBox="1"/>
          <p:nvPr/>
        </p:nvSpPr>
        <p:spPr>
          <a:xfrm>
            <a:off x="1461188" y="5111647"/>
            <a:ext cx="37818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should have respected</a:t>
            </a:r>
          </a:p>
        </p:txBody>
      </p:sp>
    </p:spTree>
    <p:extLst>
      <p:ext uri="{BB962C8B-B14F-4D97-AF65-F5344CB8AC3E}">
        <p14:creationId xmlns:p14="http://schemas.microsoft.com/office/powerpoint/2010/main" val="50299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56FDE1C-BFD1-2FCD-0E37-ED15ABA201CA}"/>
              </a:ext>
            </a:extLst>
          </p:cNvPr>
          <p:cNvSpPr/>
          <p:nvPr/>
        </p:nvSpPr>
        <p:spPr>
          <a:xfrm>
            <a:off x="123093" y="564428"/>
            <a:ext cx="1415561" cy="5165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Task 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0B38CF-3BB4-26DD-5419-B20E3F50AD3C}"/>
              </a:ext>
            </a:extLst>
          </p:cNvPr>
          <p:cNvSpPr txBox="1"/>
          <p:nvPr/>
        </p:nvSpPr>
        <p:spPr>
          <a:xfrm>
            <a:off x="1538654" y="564428"/>
            <a:ext cx="1065334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5"/>
                </a:solidFill>
              </a:rPr>
              <a:t>Circle should've or shouldn't have.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A6C65C-B38B-CC5C-D398-296FA7E76574}"/>
              </a:ext>
            </a:extLst>
          </p:cNvPr>
          <p:cNvSpPr txBox="1"/>
          <p:nvPr/>
        </p:nvSpPr>
        <p:spPr>
          <a:xfrm>
            <a:off x="347709" y="1269507"/>
            <a:ext cx="11496581" cy="4868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1. He should've/shouldn't have respected your privacy and knocked first.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2. John should've/shouldn't have spoken to Mom like that. His behavior could be a bad influence on our little brother.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3. I should've/shouldn't have saved some money. Those shoes were really nice, but I couldn't afford them.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4. He failed the exam, and now his mom is angry. He should've/shouldn't have studied harder instead of playing games all day.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C2DAF0-6682-C83C-EE1B-CBCEB961A74C}"/>
              </a:ext>
            </a:extLst>
          </p:cNvPr>
          <p:cNvCxnSpPr/>
          <p:nvPr/>
        </p:nvCxnSpPr>
        <p:spPr>
          <a:xfrm>
            <a:off x="5344357" y="1917577"/>
            <a:ext cx="615222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0DFBC9-AE2E-DF8F-4B62-4D4C1F28C891}"/>
              </a:ext>
            </a:extLst>
          </p:cNvPr>
          <p:cNvCxnSpPr>
            <a:cxnSpLocks/>
          </p:cNvCxnSpPr>
          <p:nvPr/>
        </p:nvCxnSpPr>
        <p:spPr>
          <a:xfrm>
            <a:off x="5566299" y="2593760"/>
            <a:ext cx="38085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7498AD-9FDA-76E9-4162-4EB96BFA647B}"/>
              </a:ext>
            </a:extLst>
          </p:cNvPr>
          <p:cNvCxnSpPr>
            <a:cxnSpLocks/>
          </p:cNvCxnSpPr>
          <p:nvPr/>
        </p:nvCxnSpPr>
        <p:spPr>
          <a:xfrm>
            <a:off x="2096609" y="3295095"/>
            <a:ext cx="517420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FAB2CB-C2A0-800A-D564-9F11B6BE3868}"/>
              </a:ext>
            </a:extLst>
          </p:cNvPr>
          <p:cNvCxnSpPr>
            <a:cxnSpLocks/>
          </p:cNvCxnSpPr>
          <p:nvPr/>
        </p:nvCxnSpPr>
        <p:spPr>
          <a:xfrm>
            <a:off x="4972975" y="4005309"/>
            <a:ext cx="293702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2293DB-D67D-EBAF-A070-9CBE56898014}"/>
              </a:ext>
            </a:extLst>
          </p:cNvPr>
          <p:cNvCxnSpPr>
            <a:cxnSpLocks/>
          </p:cNvCxnSpPr>
          <p:nvPr/>
        </p:nvCxnSpPr>
        <p:spPr>
          <a:xfrm>
            <a:off x="3019887" y="4662257"/>
            <a:ext cx="22268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52344B81-EA45-991D-4C88-F70AC0D7DB4C}"/>
              </a:ext>
            </a:extLst>
          </p:cNvPr>
          <p:cNvSpPr/>
          <p:nvPr/>
        </p:nvSpPr>
        <p:spPr>
          <a:xfrm>
            <a:off x="1251751" y="1482571"/>
            <a:ext cx="1562470" cy="5149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6BDE682-043A-B629-05DB-A18216C78117}"/>
              </a:ext>
            </a:extLst>
          </p:cNvPr>
          <p:cNvSpPr/>
          <p:nvPr/>
        </p:nvSpPr>
        <p:spPr>
          <a:xfrm>
            <a:off x="3232949" y="2158594"/>
            <a:ext cx="2333349" cy="5149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950E060-1E6B-D433-137D-F9552951266E}"/>
              </a:ext>
            </a:extLst>
          </p:cNvPr>
          <p:cNvSpPr/>
          <p:nvPr/>
        </p:nvSpPr>
        <p:spPr>
          <a:xfrm>
            <a:off x="960268" y="3508899"/>
            <a:ext cx="1562470" cy="5149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7968445-0A04-FE82-1896-3F227355A843}"/>
              </a:ext>
            </a:extLst>
          </p:cNvPr>
          <p:cNvSpPr/>
          <p:nvPr/>
        </p:nvSpPr>
        <p:spPr>
          <a:xfrm>
            <a:off x="8593584" y="4852756"/>
            <a:ext cx="1562470" cy="58924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91C7551-8097-3CEC-E178-EBAFA1208751}"/>
              </a:ext>
            </a:extLst>
          </p:cNvPr>
          <p:cNvCxnSpPr>
            <a:cxnSpLocks/>
          </p:cNvCxnSpPr>
          <p:nvPr/>
        </p:nvCxnSpPr>
        <p:spPr>
          <a:xfrm>
            <a:off x="1340527" y="5338440"/>
            <a:ext cx="22268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EE67359-D73C-4059-5120-DFD3580CC055}"/>
              </a:ext>
            </a:extLst>
          </p:cNvPr>
          <p:cNvCxnSpPr>
            <a:cxnSpLocks/>
          </p:cNvCxnSpPr>
          <p:nvPr/>
        </p:nvCxnSpPr>
        <p:spPr>
          <a:xfrm>
            <a:off x="1340527" y="6022020"/>
            <a:ext cx="22268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44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74008E-9519-9F6D-05B5-DE2982F4973A}"/>
              </a:ext>
            </a:extLst>
          </p:cNvPr>
          <p:cNvSpPr txBox="1"/>
          <p:nvPr/>
        </p:nvSpPr>
        <p:spPr>
          <a:xfrm>
            <a:off x="432046" y="648623"/>
            <a:ext cx="11327908" cy="5560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5. I should've/shouldn't have said that to you. I was angry, and I didn't mean it.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6. I should've/shouldn't have checked my phone more often. My dad called me so many times, and he was very worried.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7. I should've/shouldn't have used your phone without your permission. I'm sorry.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accent5"/>
                </a:solidFill>
              </a:rPr>
              <a:t>8. They should've/shouldn't have made her wait for so long. That wasn't very nice of them.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D1E86E-7897-5155-B50B-F91FD2230C2E}"/>
              </a:ext>
            </a:extLst>
          </p:cNvPr>
          <p:cNvCxnSpPr>
            <a:cxnSpLocks/>
          </p:cNvCxnSpPr>
          <p:nvPr/>
        </p:nvCxnSpPr>
        <p:spPr>
          <a:xfrm>
            <a:off x="5150528" y="1288742"/>
            <a:ext cx="222681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F5DF7A-2CBE-90E4-C7F7-7A30B4E310F1}"/>
              </a:ext>
            </a:extLst>
          </p:cNvPr>
          <p:cNvCxnSpPr>
            <a:cxnSpLocks/>
          </p:cNvCxnSpPr>
          <p:nvPr/>
        </p:nvCxnSpPr>
        <p:spPr>
          <a:xfrm>
            <a:off x="7645153" y="1288742"/>
            <a:ext cx="359397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1F1941-6EF0-02D1-4B47-1D49F722F63B}"/>
              </a:ext>
            </a:extLst>
          </p:cNvPr>
          <p:cNvCxnSpPr>
            <a:cxnSpLocks/>
          </p:cNvCxnSpPr>
          <p:nvPr/>
        </p:nvCxnSpPr>
        <p:spPr>
          <a:xfrm>
            <a:off x="605161" y="1981201"/>
            <a:ext cx="11171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92F34C-C3B5-1C6C-DD5F-9127BC9D6E15}"/>
              </a:ext>
            </a:extLst>
          </p:cNvPr>
          <p:cNvCxnSpPr>
            <a:cxnSpLocks/>
          </p:cNvCxnSpPr>
          <p:nvPr/>
        </p:nvCxnSpPr>
        <p:spPr>
          <a:xfrm>
            <a:off x="5150528" y="2664781"/>
            <a:ext cx="27150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69712D-8D08-B69A-3F47-34AEB4A62889}"/>
              </a:ext>
            </a:extLst>
          </p:cNvPr>
          <p:cNvCxnSpPr>
            <a:cxnSpLocks/>
          </p:cNvCxnSpPr>
          <p:nvPr/>
        </p:nvCxnSpPr>
        <p:spPr>
          <a:xfrm>
            <a:off x="608860" y="3368337"/>
            <a:ext cx="365242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1BABED-9335-0FE2-5AC5-0FD2C1A95A65}"/>
              </a:ext>
            </a:extLst>
          </p:cNvPr>
          <p:cNvCxnSpPr>
            <a:cxnSpLocks/>
          </p:cNvCxnSpPr>
          <p:nvPr/>
        </p:nvCxnSpPr>
        <p:spPr>
          <a:xfrm>
            <a:off x="7094738" y="3352062"/>
            <a:ext cx="11348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216578-A149-9FC3-3C24-554B7BED3DF8}"/>
              </a:ext>
            </a:extLst>
          </p:cNvPr>
          <p:cNvCxnSpPr>
            <a:cxnSpLocks/>
          </p:cNvCxnSpPr>
          <p:nvPr/>
        </p:nvCxnSpPr>
        <p:spPr>
          <a:xfrm>
            <a:off x="5061751" y="4023064"/>
            <a:ext cx="64348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E75EB08-B875-360C-FB8E-DEAFB461C0E4}"/>
              </a:ext>
            </a:extLst>
          </p:cNvPr>
          <p:cNvCxnSpPr>
            <a:cxnSpLocks/>
          </p:cNvCxnSpPr>
          <p:nvPr/>
        </p:nvCxnSpPr>
        <p:spPr>
          <a:xfrm>
            <a:off x="1128944" y="4706646"/>
            <a:ext cx="75312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493EF26-A3BA-CD42-27D4-7BFC4BEF5E25}"/>
              </a:ext>
            </a:extLst>
          </p:cNvPr>
          <p:cNvCxnSpPr>
            <a:cxnSpLocks/>
          </p:cNvCxnSpPr>
          <p:nvPr/>
        </p:nvCxnSpPr>
        <p:spPr>
          <a:xfrm>
            <a:off x="5736454" y="5425736"/>
            <a:ext cx="379816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B6372B4-FE5B-09C0-470B-FB857805BB6E}"/>
              </a:ext>
            </a:extLst>
          </p:cNvPr>
          <p:cNvCxnSpPr>
            <a:cxnSpLocks/>
          </p:cNvCxnSpPr>
          <p:nvPr/>
        </p:nvCxnSpPr>
        <p:spPr>
          <a:xfrm>
            <a:off x="10646546" y="5409461"/>
            <a:ext cx="11134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2C76B26-895D-3653-51F3-534B6FA304E0}"/>
              </a:ext>
            </a:extLst>
          </p:cNvPr>
          <p:cNvCxnSpPr>
            <a:cxnSpLocks/>
          </p:cNvCxnSpPr>
          <p:nvPr/>
        </p:nvCxnSpPr>
        <p:spPr>
          <a:xfrm>
            <a:off x="605161" y="6118195"/>
            <a:ext cx="127690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93A35EA2-0A1A-1EE9-BFCA-1962D933FE69}"/>
              </a:ext>
            </a:extLst>
          </p:cNvPr>
          <p:cNvSpPr/>
          <p:nvPr/>
        </p:nvSpPr>
        <p:spPr>
          <a:xfrm>
            <a:off x="2672919" y="825625"/>
            <a:ext cx="2388832" cy="5681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4E687CC-C90C-8124-B9F9-3374AD63C402}"/>
              </a:ext>
            </a:extLst>
          </p:cNvPr>
          <p:cNvSpPr/>
          <p:nvPr/>
        </p:nvSpPr>
        <p:spPr>
          <a:xfrm>
            <a:off x="1038687" y="2184278"/>
            <a:ext cx="1562470" cy="55003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2C8A5E7-44C1-1A67-8805-7447F8E10BE8}"/>
              </a:ext>
            </a:extLst>
          </p:cNvPr>
          <p:cNvSpPr/>
          <p:nvPr/>
        </p:nvSpPr>
        <p:spPr>
          <a:xfrm>
            <a:off x="2649116" y="3545339"/>
            <a:ext cx="2362939" cy="56816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7567269-8BCE-6BD7-D8F7-3DE52A5CC614}"/>
              </a:ext>
            </a:extLst>
          </p:cNvPr>
          <p:cNvSpPr/>
          <p:nvPr/>
        </p:nvSpPr>
        <p:spPr>
          <a:xfrm>
            <a:off x="3330186" y="4975162"/>
            <a:ext cx="2246051" cy="5149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4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7D1EAE-863C-CE3B-665C-DE6CA794515B}"/>
              </a:ext>
            </a:extLst>
          </p:cNvPr>
          <p:cNvSpPr txBox="1"/>
          <p:nvPr/>
        </p:nvSpPr>
        <p:spPr>
          <a:xfrm>
            <a:off x="257907" y="1790198"/>
            <a:ext cx="11558272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000" dirty="0">
                <a:solidFill>
                  <a:schemeClr val="accent5"/>
                </a:solidFill>
              </a:rPr>
              <a:t>more./respected/my/I/parents/should’ve</a:t>
            </a:r>
          </a:p>
          <a:p>
            <a:endParaRPr lang="en-US" sz="3000" dirty="0">
              <a:solidFill>
                <a:schemeClr val="accent5"/>
              </a:solidFill>
            </a:endParaRPr>
          </a:p>
          <a:p>
            <a:r>
              <a:rPr lang="en-US" sz="3000" dirty="0">
                <a:solidFill>
                  <a:schemeClr val="accent5"/>
                </a:solidFill>
              </a:rPr>
              <a:t>2. shouldn't/out/I/last/stayed/so/have/night./late</a:t>
            </a:r>
          </a:p>
          <a:p>
            <a:endParaRPr lang="en-US" sz="3000" dirty="0">
              <a:solidFill>
                <a:schemeClr val="accent5"/>
              </a:solidFill>
            </a:endParaRPr>
          </a:p>
          <a:p>
            <a:r>
              <a:rPr lang="en-US" sz="3000" dirty="0">
                <a:solidFill>
                  <a:schemeClr val="accent5"/>
                </a:solidFill>
              </a:rPr>
              <a:t>3. told/you/when/to./room/You/your/I/should've/cleaned</a:t>
            </a:r>
          </a:p>
          <a:p>
            <a:endParaRPr lang="en-US" sz="3000" dirty="0">
              <a:solidFill>
                <a:schemeClr val="accent5"/>
              </a:solidFill>
            </a:endParaRPr>
          </a:p>
          <a:p>
            <a:r>
              <a:rPr lang="en-US" sz="3000" dirty="0">
                <a:solidFill>
                  <a:schemeClr val="accent5"/>
                </a:solidFill>
              </a:rPr>
              <a:t>4. You/going/should've/knocked/in./before</a:t>
            </a:r>
          </a:p>
          <a:p>
            <a:endParaRPr lang="en-US" sz="3000" dirty="0">
              <a:solidFill>
                <a:schemeClr val="accent5"/>
              </a:solidFill>
            </a:endParaRPr>
          </a:p>
          <a:p>
            <a:r>
              <a:rPr lang="en-US" sz="3000" dirty="0">
                <a:solidFill>
                  <a:schemeClr val="accent5"/>
                </a:solidFill>
              </a:rPr>
              <a:t>5. should've/He/his/before/going/out./homework/finished</a:t>
            </a:r>
          </a:p>
          <a:p>
            <a:endParaRPr lang="en-US" sz="3000" dirty="0">
              <a:solidFill>
                <a:schemeClr val="accent5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47A7FB-6226-C5EF-1BC3-4A90DD1384BC}"/>
              </a:ext>
            </a:extLst>
          </p:cNvPr>
          <p:cNvSpPr/>
          <p:nvPr/>
        </p:nvSpPr>
        <p:spPr>
          <a:xfrm>
            <a:off x="257906" y="421415"/>
            <a:ext cx="6351615" cy="7317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Further practice Exercise b, WB p. 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3BBA56-6AC3-F996-67E8-CC2FE8791F0A}"/>
              </a:ext>
            </a:extLst>
          </p:cNvPr>
          <p:cNvSpPr txBox="1"/>
          <p:nvPr/>
        </p:nvSpPr>
        <p:spPr>
          <a:xfrm>
            <a:off x="188962" y="1209003"/>
            <a:ext cx="54101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Unscramble the sentences.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72828F-3586-1712-4990-404D34862A40}"/>
              </a:ext>
            </a:extLst>
          </p:cNvPr>
          <p:cNvSpPr txBox="1"/>
          <p:nvPr/>
        </p:nvSpPr>
        <p:spPr>
          <a:xfrm>
            <a:off x="257907" y="2296226"/>
            <a:ext cx="10821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3000" dirty="0">
                <a:solidFill>
                  <a:srgbClr val="FF0000"/>
                </a:solidFill>
              </a:rPr>
              <a:t>I should've respected my parents more.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E982CB-AF32-9DEA-A989-1F53B89BDB70}"/>
              </a:ext>
            </a:extLst>
          </p:cNvPr>
          <p:cNvSpPr txBox="1"/>
          <p:nvPr/>
        </p:nvSpPr>
        <p:spPr>
          <a:xfrm>
            <a:off x="257907" y="3151207"/>
            <a:ext cx="10821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3000" dirty="0">
                <a:solidFill>
                  <a:srgbClr val="FF0000"/>
                </a:solidFill>
              </a:rPr>
              <a:t>I shouldn't have stayed out so late last night.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27993E-F556-13A7-5C6D-B4DB16FCEF76}"/>
              </a:ext>
            </a:extLst>
          </p:cNvPr>
          <p:cNvSpPr txBox="1"/>
          <p:nvPr/>
        </p:nvSpPr>
        <p:spPr>
          <a:xfrm>
            <a:off x="257906" y="4086529"/>
            <a:ext cx="10821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3000" dirty="0">
                <a:solidFill>
                  <a:srgbClr val="FF0000"/>
                </a:solidFill>
              </a:rPr>
              <a:t>You should've cleaned your room when I told you to.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167070-5B6B-294A-165D-570DD6CE6F4E}"/>
              </a:ext>
            </a:extLst>
          </p:cNvPr>
          <p:cNvSpPr txBox="1"/>
          <p:nvPr/>
        </p:nvSpPr>
        <p:spPr>
          <a:xfrm>
            <a:off x="188365" y="4969186"/>
            <a:ext cx="10821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3000" dirty="0">
                <a:solidFill>
                  <a:srgbClr val="FF0000"/>
                </a:solidFill>
              </a:rPr>
              <a:t> You should've knocked before going in.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0ECEC5-C306-807C-BF1F-8BD834DBA020}"/>
              </a:ext>
            </a:extLst>
          </p:cNvPr>
          <p:cNvSpPr txBox="1"/>
          <p:nvPr/>
        </p:nvSpPr>
        <p:spPr>
          <a:xfrm>
            <a:off x="188364" y="5955355"/>
            <a:ext cx="108214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3000" dirty="0">
                <a:solidFill>
                  <a:srgbClr val="FF0000"/>
                </a:solidFill>
              </a:rPr>
              <a:t>He should've finished his homework before going out.</a:t>
            </a:r>
          </a:p>
        </p:txBody>
      </p:sp>
    </p:spTree>
    <p:extLst>
      <p:ext uri="{BB962C8B-B14F-4D97-AF65-F5344CB8AC3E}">
        <p14:creationId xmlns:p14="http://schemas.microsoft.com/office/powerpoint/2010/main" val="100559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5" y="568349"/>
            <a:ext cx="8788240" cy="58588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8675" cy="685975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74423" y="3235569"/>
            <a:ext cx="48973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Unit 2: Generation Gap</a:t>
            </a:r>
          </a:p>
          <a:p>
            <a:pPr algn="ctr"/>
            <a:r>
              <a:rPr lang="en-US" sz="2800" dirty="0">
                <a:solidFill>
                  <a:srgbClr val="00B0F0"/>
                </a:solidFill>
              </a:rPr>
              <a:t>Lesson 2.2: Grammar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Page: 19 &amp; 20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2ACB84-04E6-D473-6A4F-921F7AF56063}"/>
              </a:ext>
            </a:extLst>
          </p:cNvPr>
          <p:cNvSpPr txBox="1"/>
          <p:nvPr/>
        </p:nvSpPr>
        <p:spPr>
          <a:xfrm>
            <a:off x="369277" y="485727"/>
            <a:ext cx="115530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 In pairs: Talk about three regrets you have had at school.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AE288778-E1C4-B1F0-58AC-7FB98E03E595}"/>
              </a:ext>
            </a:extLst>
          </p:cNvPr>
          <p:cNvSpPr/>
          <p:nvPr/>
        </p:nvSpPr>
        <p:spPr>
          <a:xfrm>
            <a:off x="852854" y="1652868"/>
            <a:ext cx="5292969" cy="1679331"/>
          </a:xfrm>
          <a:prstGeom prst="wedgeRoundRectCallout">
            <a:avLst>
              <a:gd name="adj1" fmla="val -2886"/>
              <a:gd name="adj2" fmla="val 76773"/>
              <a:gd name="adj3" fmla="val 16667"/>
            </a:avLst>
          </a:prstGeom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 got a bad score. I shouldn't have waited until the night before to write my essay.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41D9B6E8-2468-B340-5B47-414E8228E325}"/>
              </a:ext>
            </a:extLst>
          </p:cNvPr>
          <p:cNvSpPr/>
          <p:nvPr/>
        </p:nvSpPr>
        <p:spPr>
          <a:xfrm>
            <a:off x="1462987" y="4354236"/>
            <a:ext cx="5292969" cy="1679331"/>
          </a:xfrm>
          <a:prstGeom prst="wedgeRoundRectCallout">
            <a:avLst>
              <a:gd name="adj1" fmla="val -70480"/>
              <a:gd name="adj2" fmla="val -4322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I didn't understand the physics lesson. I should've asked my teacher for help.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729" y="1484348"/>
            <a:ext cx="5174915" cy="38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2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687"/>
            <a:ext cx="8790639" cy="61376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29346A-DE2B-7BDF-CCEE-82128671A334}"/>
              </a:ext>
            </a:extLst>
          </p:cNvPr>
          <p:cNvSpPr/>
          <p:nvPr/>
        </p:nvSpPr>
        <p:spPr>
          <a:xfrm>
            <a:off x="846981" y="645000"/>
            <a:ext cx="10853788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Write </a:t>
            </a:r>
            <a:r>
              <a:rPr lang="en-US" sz="3600" i="1" dirty="0">
                <a:solidFill>
                  <a:srgbClr val="FF0000"/>
                </a:solidFill>
              </a:rPr>
              <a:t>two sentences </a:t>
            </a:r>
            <a:r>
              <a:rPr lang="en-US" sz="3600" i="1" dirty="0">
                <a:solidFill>
                  <a:srgbClr val="0070C0"/>
                </a:solidFill>
              </a:rPr>
              <a:t>about things you should have done and two sentences about things you shouldn't have done.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BC621B-56FF-878F-F7DC-E9473D66A342}"/>
              </a:ext>
            </a:extLst>
          </p:cNvPr>
          <p:cNvSpPr/>
          <p:nvPr/>
        </p:nvSpPr>
        <p:spPr>
          <a:xfrm>
            <a:off x="834308" y="2430891"/>
            <a:ext cx="10853788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u="sng" dirty="0">
                <a:solidFill>
                  <a:srgbClr val="0070C0"/>
                </a:solidFill>
              </a:rPr>
              <a:t>For example</a:t>
            </a:r>
            <a:r>
              <a:rPr lang="en-US" sz="3600" i="1" dirty="0">
                <a:solidFill>
                  <a:srgbClr val="0070C0"/>
                </a:solidFill>
              </a:rPr>
              <a:t>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 </a:t>
            </a:r>
            <a:r>
              <a:rPr lang="en-US" sz="3600" i="1" dirty="0">
                <a:solidFill>
                  <a:srgbClr val="FF0000"/>
                </a:solidFill>
              </a:rPr>
              <a:t>should have helped </a:t>
            </a:r>
            <a:r>
              <a:rPr lang="en-US" sz="3600" i="1" dirty="0">
                <a:solidFill>
                  <a:srgbClr val="0070C0"/>
                </a:solidFill>
              </a:rPr>
              <a:t>my mom with housework more.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 </a:t>
            </a:r>
            <a:r>
              <a:rPr lang="en-US" sz="3600" i="1" dirty="0">
                <a:solidFill>
                  <a:srgbClr val="FF0000"/>
                </a:solidFill>
              </a:rPr>
              <a:t>shouldn’t have played </a:t>
            </a:r>
            <a:r>
              <a:rPr lang="en-US" sz="3600" i="1" dirty="0">
                <a:solidFill>
                  <a:srgbClr val="0070C0"/>
                </a:solidFill>
              </a:rPr>
              <a:t>computer games too much.</a:t>
            </a:r>
          </a:p>
        </p:txBody>
      </p:sp>
    </p:spTree>
    <p:extLst>
      <p:ext uri="{BB962C8B-B14F-4D97-AF65-F5344CB8AC3E}">
        <p14:creationId xmlns:p14="http://schemas.microsoft.com/office/powerpoint/2010/main" val="256760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9036"/>
            <a:ext cx="8978189" cy="61214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34713" y="1616401"/>
            <a:ext cx="6106763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Perfect modal: should have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AAABB7-376F-87DE-03F1-98B4212A0881}"/>
              </a:ext>
            </a:extLst>
          </p:cNvPr>
          <p:cNvSpPr/>
          <p:nvPr/>
        </p:nvSpPr>
        <p:spPr>
          <a:xfrm>
            <a:off x="434713" y="3139895"/>
            <a:ext cx="6106764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Speaking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Talking about regret.</a:t>
            </a:r>
          </a:p>
        </p:txBody>
      </p:sp>
    </p:spTree>
    <p:extLst>
      <p:ext uri="{BB962C8B-B14F-4D97-AF65-F5344CB8AC3E}">
        <p14:creationId xmlns:p14="http://schemas.microsoft.com/office/powerpoint/2010/main" val="2237482687"/>
      </p:ext>
    </p:extLst>
  </p:cSld>
  <p:clrMapOvr>
    <a:masterClrMapping/>
  </p:clrMapOvr>
  <p:transition spd="med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496" y="1646758"/>
            <a:ext cx="11500105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Learn by heart the grammar structure and make sentences using it.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11 WB.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(pages 20 &amp; 21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65450" y="5764143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148775" y="1854668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148775" y="300069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148775" y="4091474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148775" y="51822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148775" y="708647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0979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576"/>
            <a:ext cx="9315117" cy="62094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1C64B4-B0CB-8C6C-447C-6A9585E17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806" y="848536"/>
            <a:ext cx="4781617" cy="51609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E88982-4299-CEC4-C8EE-E67FA4894E8E}"/>
              </a:ext>
            </a:extLst>
          </p:cNvPr>
          <p:cNvSpPr txBox="1"/>
          <p:nvPr/>
        </p:nvSpPr>
        <p:spPr>
          <a:xfrm>
            <a:off x="554854" y="612844"/>
            <a:ext cx="613447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ACROSS</a:t>
            </a:r>
          </a:p>
          <a:p>
            <a:r>
              <a:rPr lang="en-US" sz="2400" dirty="0"/>
              <a:t>2. the state of being alone and not watched by other people</a:t>
            </a:r>
          </a:p>
          <a:p>
            <a:r>
              <a:rPr lang="en-US" sz="2400" dirty="0"/>
              <a:t>5. the right to do something that is given to you by someone else</a:t>
            </a:r>
          </a:p>
          <a:p>
            <a:r>
              <a:rPr lang="en-US" sz="2400" dirty="0"/>
              <a:t>6. a time when children must be home in the evening</a:t>
            </a:r>
          </a:p>
          <a:p>
            <a:r>
              <a:rPr lang="en-US" sz="2400" dirty="0"/>
              <a:t>7. pay no attention to something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FF0000"/>
                </a:solidFill>
              </a:rPr>
              <a:t>DOWN</a:t>
            </a:r>
          </a:p>
          <a:p>
            <a:r>
              <a:rPr lang="en-US" sz="2400" dirty="0"/>
              <a:t>1. how someone acts</a:t>
            </a:r>
          </a:p>
          <a:p>
            <a:r>
              <a:rPr lang="en-US" sz="2400" dirty="0"/>
              <a:t>3. act in a way that shows you are aware of someone's rights, wishes, etc.</a:t>
            </a:r>
          </a:p>
          <a:p>
            <a:r>
              <a:rPr lang="en-US" sz="2400" dirty="0"/>
              <a:t>4. the effect that somebody or something has on the way someone thinks or acts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4AAA27-69D2-4951-6C18-191025D77133}"/>
              </a:ext>
            </a:extLst>
          </p:cNvPr>
          <p:cNvSpPr txBox="1"/>
          <p:nvPr/>
        </p:nvSpPr>
        <p:spPr>
          <a:xfrm>
            <a:off x="7155402" y="1731146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C5FA7E-A490-C7C7-AF57-13D5BE37975C}"/>
              </a:ext>
            </a:extLst>
          </p:cNvPr>
          <p:cNvSpPr txBox="1"/>
          <p:nvPr/>
        </p:nvSpPr>
        <p:spPr>
          <a:xfrm>
            <a:off x="7510509" y="1731146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1372B4-9D38-4B9D-1EA1-F2B30D827C72}"/>
              </a:ext>
            </a:extLst>
          </p:cNvPr>
          <p:cNvSpPr txBox="1"/>
          <p:nvPr/>
        </p:nvSpPr>
        <p:spPr>
          <a:xfrm>
            <a:off x="7862170" y="1731146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F47F70-AFD1-D627-CAA1-34708C029476}"/>
              </a:ext>
            </a:extLst>
          </p:cNvPr>
          <p:cNvSpPr txBox="1"/>
          <p:nvPr/>
        </p:nvSpPr>
        <p:spPr>
          <a:xfrm>
            <a:off x="8290019" y="1731146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B2256F-A38C-99C8-463C-6893E8F00950}"/>
              </a:ext>
            </a:extLst>
          </p:cNvPr>
          <p:cNvSpPr txBox="1"/>
          <p:nvPr/>
        </p:nvSpPr>
        <p:spPr>
          <a:xfrm>
            <a:off x="8630951" y="1731146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7A008C-60B8-B098-DD1C-E67922866B9C}"/>
              </a:ext>
            </a:extLst>
          </p:cNvPr>
          <p:cNvSpPr txBox="1"/>
          <p:nvPr/>
        </p:nvSpPr>
        <p:spPr>
          <a:xfrm>
            <a:off x="9052507" y="1731146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00DB62-23A1-4DEA-D3A0-19DC12D367FD}"/>
              </a:ext>
            </a:extLst>
          </p:cNvPr>
          <p:cNvSpPr txBox="1"/>
          <p:nvPr/>
        </p:nvSpPr>
        <p:spPr>
          <a:xfrm>
            <a:off x="9407614" y="1748928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56088E-EC27-DFB6-BD74-902447BB3904}"/>
              </a:ext>
            </a:extLst>
          </p:cNvPr>
          <p:cNvSpPr txBox="1"/>
          <p:nvPr/>
        </p:nvSpPr>
        <p:spPr>
          <a:xfrm>
            <a:off x="10148657" y="960268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D54618-F1E3-42BF-F3BD-3AAB258E7ECA}"/>
              </a:ext>
            </a:extLst>
          </p:cNvPr>
          <p:cNvSpPr txBox="1"/>
          <p:nvPr/>
        </p:nvSpPr>
        <p:spPr>
          <a:xfrm>
            <a:off x="10184277" y="1311724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E6989B-6B52-6E4A-4268-7D9D7CD42BEB}"/>
              </a:ext>
            </a:extLst>
          </p:cNvPr>
          <p:cNvSpPr txBox="1"/>
          <p:nvPr/>
        </p:nvSpPr>
        <p:spPr>
          <a:xfrm>
            <a:off x="10194963" y="1696519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14AEBC-6CCF-8D63-3C99-607A3B96FD0D}"/>
              </a:ext>
            </a:extLst>
          </p:cNvPr>
          <p:cNvSpPr txBox="1"/>
          <p:nvPr/>
        </p:nvSpPr>
        <p:spPr>
          <a:xfrm>
            <a:off x="10184276" y="2076030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8549AC-9CC9-B776-82C0-4F4145DB0864}"/>
              </a:ext>
            </a:extLst>
          </p:cNvPr>
          <p:cNvSpPr txBox="1"/>
          <p:nvPr/>
        </p:nvSpPr>
        <p:spPr>
          <a:xfrm>
            <a:off x="10187784" y="2436565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C28F29-A182-778F-9345-F23C59F08B6D}"/>
              </a:ext>
            </a:extLst>
          </p:cNvPr>
          <p:cNvSpPr txBox="1"/>
          <p:nvPr/>
        </p:nvSpPr>
        <p:spPr>
          <a:xfrm>
            <a:off x="10182398" y="2820072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312242-4E8F-5FA2-9DF3-19C72B7BF3DA}"/>
              </a:ext>
            </a:extLst>
          </p:cNvPr>
          <p:cNvSpPr txBox="1"/>
          <p:nvPr/>
        </p:nvSpPr>
        <p:spPr>
          <a:xfrm>
            <a:off x="10177012" y="3217539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D71942-B05B-6D62-164D-C9D74FD3117C}"/>
              </a:ext>
            </a:extLst>
          </p:cNvPr>
          <p:cNvSpPr txBox="1"/>
          <p:nvPr/>
        </p:nvSpPr>
        <p:spPr>
          <a:xfrm>
            <a:off x="10194963" y="3584378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2D65B2-F8CC-B7D3-09D8-53F80CA99D6F}"/>
              </a:ext>
            </a:extLst>
          </p:cNvPr>
          <p:cNvSpPr txBox="1"/>
          <p:nvPr/>
        </p:nvSpPr>
        <p:spPr>
          <a:xfrm>
            <a:off x="7520876" y="2076029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C8E3B1F-6B81-4432-9F7D-AF9EA69CF3A6}"/>
              </a:ext>
            </a:extLst>
          </p:cNvPr>
          <p:cNvSpPr txBox="1"/>
          <p:nvPr/>
        </p:nvSpPr>
        <p:spPr>
          <a:xfrm>
            <a:off x="7510508" y="2436564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AAAA04-8516-BA84-649E-E62AEED27C3F}"/>
              </a:ext>
            </a:extLst>
          </p:cNvPr>
          <p:cNvSpPr txBox="1"/>
          <p:nvPr/>
        </p:nvSpPr>
        <p:spPr>
          <a:xfrm>
            <a:off x="7520876" y="2844588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63DC17-5DC6-4CF8-FDC6-3EB61B23A29A}"/>
              </a:ext>
            </a:extLst>
          </p:cNvPr>
          <p:cNvSpPr txBox="1"/>
          <p:nvPr/>
        </p:nvSpPr>
        <p:spPr>
          <a:xfrm>
            <a:off x="7510508" y="3205123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632601-DF0D-EED8-D6FF-B40FE7FB29C0}"/>
              </a:ext>
            </a:extLst>
          </p:cNvPr>
          <p:cNvSpPr txBox="1"/>
          <p:nvPr/>
        </p:nvSpPr>
        <p:spPr>
          <a:xfrm>
            <a:off x="7513443" y="3584378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BF28A7-9C23-ED84-0680-C6B6F41370AF}"/>
              </a:ext>
            </a:extLst>
          </p:cNvPr>
          <p:cNvSpPr txBox="1"/>
          <p:nvPr/>
        </p:nvSpPr>
        <p:spPr>
          <a:xfrm>
            <a:off x="7520875" y="3956001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F2A618-48AF-CDB2-85B5-1979D48D00A8}"/>
              </a:ext>
            </a:extLst>
          </p:cNvPr>
          <p:cNvSpPr txBox="1"/>
          <p:nvPr/>
        </p:nvSpPr>
        <p:spPr>
          <a:xfrm>
            <a:off x="10959060" y="2468712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09558CD-31E3-8582-CFDC-51397A72DBB9}"/>
              </a:ext>
            </a:extLst>
          </p:cNvPr>
          <p:cNvSpPr txBox="1"/>
          <p:nvPr/>
        </p:nvSpPr>
        <p:spPr>
          <a:xfrm>
            <a:off x="10948288" y="2858980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0011302-D362-F053-5BF0-C7BC2D0202EF}"/>
              </a:ext>
            </a:extLst>
          </p:cNvPr>
          <p:cNvSpPr txBox="1"/>
          <p:nvPr/>
        </p:nvSpPr>
        <p:spPr>
          <a:xfrm>
            <a:off x="10937516" y="3217988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AE36B7-544D-327C-A56F-842306450F45}"/>
              </a:ext>
            </a:extLst>
          </p:cNvPr>
          <p:cNvSpPr txBox="1"/>
          <p:nvPr/>
        </p:nvSpPr>
        <p:spPr>
          <a:xfrm>
            <a:off x="10919565" y="3608256"/>
            <a:ext cx="365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8A3CD2F-E389-FA13-7362-D8DBD217CA8E}"/>
              </a:ext>
            </a:extLst>
          </p:cNvPr>
          <p:cNvSpPr txBox="1"/>
          <p:nvPr/>
        </p:nvSpPr>
        <p:spPr>
          <a:xfrm>
            <a:off x="10912133" y="3998524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6DE557-6839-4E4A-6DCA-65247552BBF6}"/>
              </a:ext>
            </a:extLst>
          </p:cNvPr>
          <p:cNvSpPr txBox="1"/>
          <p:nvPr/>
        </p:nvSpPr>
        <p:spPr>
          <a:xfrm>
            <a:off x="10930337" y="4357532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DF8FAF-0802-D9CC-EFED-4B93F0F09C55}"/>
              </a:ext>
            </a:extLst>
          </p:cNvPr>
          <p:cNvSpPr txBox="1"/>
          <p:nvPr/>
        </p:nvSpPr>
        <p:spPr>
          <a:xfrm>
            <a:off x="10948288" y="4709988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742CE1B-6396-5E8E-E637-9B402FF03FDB}"/>
              </a:ext>
            </a:extLst>
          </p:cNvPr>
          <p:cNvSpPr txBox="1"/>
          <p:nvPr/>
        </p:nvSpPr>
        <p:spPr>
          <a:xfrm>
            <a:off x="10948288" y="5100256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AB92878-B293-8CDE-8289-1B73BD2A262E}"/>
              </a:ext>
            </a:extLst>
          </p:cNvPr>
          <p:cNvSpPr txBox="1"/>
          <p:nvPr/>
        </p:nvSpPr>
        <p:spPr>
          <a:xfrm>
            <a:off x="10937515" y="5467106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093A123-676E-90D3-DEDE-782FFBBCDA58}"/>
              </a:ext>
            </a:extLst>
          </p:cNvPr>
          <p:cNvSpPr txBox="1"/>
          <p:nvPr/>
        </p:nvSpPr>
        <p:spPr>
          <a:xfrm>
            <a:off x="7868550" y="2835931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18EAF4-BACB-B866-9A5D-B776F50C06FA}"/>
              </a:ext>
            </a:extLst>
          </p:cNvPr>
          <p:cNvSpPr txBox="1"/>
          <p:nvPr/>
        </p:nvSpPr>
        <p:spPr>
          <a:xfrm>
            <a:off x="8259349" y="2830655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D766374-42CA-EAE0-0CF0-F4067FC4B8C2}"/>
              </a:ext>
            </a:extLst>
          </p:cNvPr>
          <p:cNvSpPr txBox="1"/>
          <p:nvPr/>
        </p:nvSpPr>
        <p:spPr>
          <a:xfrm>
            <a:off x="8639826" y="2835931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13A386D-F171-4E8D-FB6D-E235B9A72829}"/>
              </a:ext>
            </a:extLst>
          </p:cNvPr>
          <p:cNvSpPr txBox="1"/>
          <p:nvPr/>
        </p:nvSpPr>
        <p:spPr>
          <a:xfrm>
            <a:off x="9013312" y="2838144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E6E9F4A-07AF-CF59-2C41-FD7A8BEEC846}"/>
              </a:ext>
            </a:extLst>
          </p:cNvPr>
          <p:cNvSpPr txBox="1"/>
          <p:nvPr/>
        </p:nvSpPr>
        <p:spPr>
          <a:xfrm>
            <a:off x="9386370" y="2838194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07815E-5D55-6DDC-A7E5-25A3241BC52F}"/>
              </a:ext>
            </a:extLst>
          </p:cNvPr>
          <p:cNvSpPr txBox="1"/>
          <p:nvPr/>
        </p:nvSpPr>
        <p:spPr>
          <a:xfrm>
            <a:off x="9767457" y="2820071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8BDB79C-3CD2-8CF3-018F-DC8F083B9626}"/>
              </a:ext>
            </a:extLst>
          </p:cNvPr>
          <p:cNvSpPr txBox="1"/>
          <p:nvPr/>
        </p:nvSpPr>
        <p:spPr>
          <a:xfrm>
            <a:off x="10565343" y="2820070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A0E0715-0A16-6300-0C4E-FA93A0F4A417}"/>
              </a:ext>
            </a:extLst>
          </p:cNvPr>
          <p:cNvSpPr txBox="1"/>
          <p:nvPr/>
        </p:nvSpPr>
        <p:spPr>
          <a:xfrm>
            <a:off x="9439679" y="4357531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D2E6B2F-7214-A1D6-1EA0-A8DDC9FCA043}"/>
              </a:ext>
            </a:extLst>
          </p:cNvPr>
          <p:cNvSpPr txBox="1"/>
          <p:nvPr/>
        </p:nvSpPr>
        <p:spPr>
          <a:xfrm>
            <a:off x="9820799" y="4357530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U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A039880-56C4-BD7E-6414-22DB0C9CAEAE}"/>
              </a:ext>
            </a:extLst>
          </p:cNvPr>
          <p:cNvSpPr txBox="1"/>
          <p:nvPr/>
        </p:nvSpPr>
        <p:spPr>
          <a:xfrm>
            <a:off x="10170835" y="4346478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B9B6F8D-DDB9-B536-A13F-A50ED05D54E1}"/>
              </a:ext>
            </a:extLst>
          </p:cNvPr>
          <p:cNvSpPr txBox="1"/>
          <p:nvPr/>
        </p:nvSpPr>
        <p:spPr>
          <a:xfrm>
            <a:off x="10539383" y="4348079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D7C3068-BF9E-C04F-AAB1-D90A76B1CBC7}"/>
              </a:ext>
            </a:extLst>
          </p:cNvPr>
          <p:cNvSpPr txBox="1"/>
          <p:nvPr/>
        </p:nvSpPr>
        <p:spPr>
          <a:xfrm>
            <a:off x="11292622" y="4365374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4538E5F-4023-EEE5-2397-55D50A4369CE}"/>
              </a:ext>
            </a:extLst>
          </p:cNvPr>
          <p:cNvSpPr txBox="1"/>
          <p:nvPr/>
        </p:nvSpPr>
        <p:spPr>
          <a:xfrm>
            <a:off x="9031263" y="5467106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B80FF21-CFCF-0C96-F505-1ADAA8B8C4F8}"/>
              </a:ext>
            </a:extLst>
          </p:cNvPr>
          <p:cNvSpPr txBox="1"/>
          <p:nvPr/>
        </p:nvSpPr>
        <p:spPr>
          <a:xfrm>
            <a:off x="9439679" y="5487143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C5C80D8-DFE1-AA0C-ED5E-2BA2EF54C0AC}"/>
              </a:ext>
            </a:extLst>
          </p:cNvPr>
          <p:cNvSpPr txBox="1"/>
          <p:nvPr/>
        </p:nvSpPr>
        <p:spPr>
          <a:xfrm>
            <a:off x="9820799" y="5486469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F5E6B01-38D5-037C-2E01-708E3A300886}"/>
              </a:ext>
            </a:extLst>
          </p:cNvPr>
          <p:cNvSpPr txBox="1"/>
          <p:nvPr/>
        </p:nvSpPr>
        <p:spPr>
          <a:xfrm>
            <a:off x="10185755" y="5494291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29E38ED-B94B-BA0F-D4E7-309227783ACD}"/>
              </a:ext>
            </a:extLst>
          </p:cNvPr>
          <p:cNvSpPr txBox="1"/>
          <p:nvPr/>
        </p:nvSpPr>
        <p:spPr>
          <a:xfrm>
            <a:off x="10569845" y="5460772"/>
            <a:ext cx="35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9179205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92" y="533180"/>
            <a:ext cx="8946502" cy="59643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09167" y="4114805"/>
            <a:ext cx="3750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Presentation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6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6AC31B-E524-BFC5-70A2-BD749693EDBA}"/>
              </a:ext>
            </a:extLst>
          </p:cNvPr>
          <p:cNvSpPr txBox="1"/>
          <p:nvPr/>
        </p:nvSpPr>
        <p:spPr>
          <a:xfrm>
            <a:off x="1105846" y="1648510"/>
            <a:ext cx="8692718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I should have listened to you.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I shouldn't have eaten so much for dinner.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You shouldn't have gone to the party.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</a:rPr>
              <a:t>You should have drunk more water before bed.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510850-CB19-A826-75C1-C32A50D1C002}"/>
              </a:ext>
            </a:extLst>
          </p:cNvPr>
          <p:cNvSpPr txBox="1"/>
          <p:nvPr/>
        </p:nvSpPr>
        <p:spPr>
          <a:xfrm>
            <a:off x="432701" y="952231"/>
            <a:ext cx="10972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Look at the sentences and underline the main verbs.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46B203E-0AE8-3BB3-B5A5-0A8937DD8767}"/>
              </a:ext>
            </a:extLst>
          </p:cNvPr>
          <p:cNvCxnSpPr/>
          <p:nvPr/>
        </p:nvCxnSpPr>
        <p:spPr>
          <a:xfrm>
            <a:off x="1367163" y="2263805"/>
            <a:ext cx="28230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527920-FC1D-C147-CDEF-ADD7E8592D0C}"/>
              </a:ext>
            </a:extLst>
          </p:cNvPr>
          <p:cNvCxnSpPr/>
          <p:nvPr/>
        </p:nvCxnSpPr>
        <p:spPr>
          <a:xfrm>
            <a:off x="1501807" y="2922234"/>
            <a:ext cx="28230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DB1684D-0CB0-1AA8-9AC7-19F17F914026}"/>
              </a:ext>
            </a:extLst>
          </p:cNvPr>
          <p:cNvCxnSpPr/>
          <p:nvPr/>
        </p:nvCxnSpPr>
        <p:spPr>
          <a:xfrm>
            <a:off x="1844336" y="3552548"/>
            <a:ext cx="28230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5C9737-9382-26F1-7524-57B67A705D2C}"/>
              </a:ext>
            </a:extLst>
          </p:cNvPr>
          <p:cNvCxnSpPr>
            <a:cxnSpLocks/>
          </p:cNvCxnSpPr>
          <p:nvPr/>
        </p:nvCxnSpPr>
        <p:spPr>
          <a:xfrm>
            <a:off x="1844336" y="4209495"/>
            <a:ext cx="263518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618FB3A-A2AF-F38C-143B-06A8B51180E9}"/>
              </a:ext>
            </a:extLst>
          </p:cNvPr>
          <p:cNvSpPr txBox="1"/>
          <p:nvPr/>
        </p:nvSpPr>
        <p:spPr>
          <a:xfrm>
            <a:off x="432701" y="322399"/>
            <a:ext cx="10972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PERFECT MODAL : </a:t>
            </a:r>
            <a:r>
              <a:rPr lang="en-US" sz="3600" b="1" i="1" dirty="0">
                <a:solidFill>
                  <a:srgbClr val="FF0000"/>
                </a:solidFill>
              </a:rPr>
              <a:t>SHOULD HAVE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A6FD168-6558-5258-B584-93B5E1EC0EB7}"/>
              </a:ext>
            </a:extLst>
          </p:cNvPr>
          <p:cNvSpPr txBox="1"/>
          <p:nvPr/>
        </p:nvSpPr>
        <p:spPr>
          <a:xfrm>
            <a:off x="432701" y="4675336"/>
            <a:ext cx="10972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Complete the formation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6186F3-E2E2-78D0-3530-BC1F3C5AE4CE}"/>
              </a:ext>
            </a:extLst>
          </p:cNvPr>
          <p:cNvSpPr txBox="1"/>
          <p:nvPr/>
        </p:nvSpPr>
        <p:spPr>
          <a:xfrm>
            <a:off x="2604654" y="5269754"/>
            <a:ext cx="7800109" cy="64633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S + </a:t>
            </a:r>
            <a:r>
              <a:rPr lang="en-US" sz="3600" b="1" dirty="0" smtClean="0">
                <a:solidFill>
                  <a:srgbClr val="FF0000"/>
                </a:solidFill>
              </a:rPr>
              <a:t>should/shouldn’t </a:t>
            </a:r>
            <a:r>
              <a:rPr lang="en-US" sz="3600" b="1" dirty="0">
                <a:solidFill>
                  <a:srgbClr val="FF0000"/>
                </a:solidFill>
              </a:rPr>
              <a:t>+ have +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563B10-E9BC-63A5-0AF6-F0CC97D9D813}"/>
              </a:ext>
            </a:extLst>
          </p:cNvPr>
          <p:cNvSpPr txBox="1"/>
          <p:nvPr/>
        </p:nvSpPr>
        <p:spPr>
          <a:xfrm>
            <a:off x="8299949" y="5329586"/>
            <a:ext cx="1873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</a:rPr>
              <a:t>V-ed / V3</a:t>
            </a:r>
          </a:p>
        </p:txBody>
      </p:sp>
    </p:spTree>
    <p:extLst>
      <p:ext uri="{BB962C8B-B14F-4D97-AF65-F5344CB8AC3E}">
        <p14:creationId xmlns:p14="http://schemas.microsoft.com/office/powerpoint/2010/main" val="5071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3" grpId="0"/>
      <p:bldP spid="14" grpId="0"/>
      <p:bldP spid="15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90B365-57EC-E238-DF00-61B606D0D629}"/>
              </a:ext>
            </a:extLst>
          </p:cNvPr>
          <p:cNvSpPr txBox="1"/>
          <p:nvPr/>
        </p:nvSpPr>
        <p:spPr>
          <a:xfrm>
            <a:off x="432701" y="952231"/>
            <a:ext cx="10972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Look at the sentences and answer the question below.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0860F6-0807-7F01-B861-A779ECC8AFBB}"/>
              </a:ext>
            </a:extLst>
          </p:cNvPr>
          <p:cNvSpPr txBox="1"/>
          <p:nvPr/>
        </p:nvSpPr>
        <p:spPr>
          <a:xfrm>
            <a:off x="1105846" y="1648510"/>
            <a:ext cx="7283552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Ex: I </a:t>
            </a:r>
            <a:r>
              <a:rPr lang="en-US" sz="3200" dirty="0"/>
              <a:t>should have listened to you.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→ Did I listen to you? 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0A51D5-3575-9029-FE40-3C88FAA938A5}"/>
              </a:ext>
            </a:extLst>
          </p:cNvPr>
          <p:cNvSpPr txBox="1"/>
          <p:nvPr/>
        </p:nvSpPr>
        <p:spPr>
          <a:xfrm>
            <a:off x="4873842" y="2571839"/>
            <a:ext cx="75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F955F6-2C7B-5206-81E7-DC3E93ABB345}"/>
              </a:ext>
            </a:extLst>
          </p:cNvPr>
          <p:cNvSpPr txBox="1"/>
          <p:nvPr/>
        </p:nvSpPr>
        <p:spPr>
          <a:xfrm>
            <a:off x="447497" y="4618831"/>
            <a:ext cx="10972800" cy="107721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We can use </a:t>
            </a:r>
            <a:r>
              <a:rPr lang="en-US" sz="3200" i="1" dirty="0">
                <a:solidFill>
                  <a:schemeClr val="accent5"/>
                </a:solidFill>
              </a:rPr>
              <a:t>Perfect Modals </a:t>
            </a:r>
            <a:r>
              <a:rPr lang="en-US" sz="3200" dirty="0">
                <a:solidFill>
                  <a:schemeClr val="accent5"/>
                </a:solidFill>
              </a:rPr>
              <a:t>to describe </a:t>
            </a:r>
            <a:r>
              <a:rPr lang="en-US" sz="3200" i="1" dirty="0">
                <a:solidFill>
                  <a:schemeClr val="accent5"/>
                </a:solidFill>
              </a:rPr>
              <a:t>past/present </a:t>
            </a:r>
            <a:r>
              <a:rPr lang="en-US" sz="3200" dirty="0">
                <a:solidFill>
                  <a:schemeClr val="accent5"/>
                </a:solidFill>
              </a:rPr>
              <a:t>situations that </a:t>
            </a:r>
            <a:r>
              <a:rPr lang="en-US" sz="3200" i="1" dirty="0">
                <a:solidFill>
                  <a:schemeClr val="accent5"/>
                </a:solidFill>
              </a:rPr>
              <a:t>happened/didn’t happen</a:t>
            </a:r>
            <a:r>
              <a:rPr lang="en-US" sz="3200" dirty="0">
                <a:solidFill>
                  <a:schemeClr val="accent5"/>
                </a:solidFill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989EB-1174-99B6-33B7-07EF14CFED17}"/>
              </a:ext>
            </a:extLst>
          </p:cNvPr>
          <p:cNvSpPr txBox="1"/>
          <p:nvPr/>
        </p:nvSpPr>
        <p:spPr>
          <a:xfrm>
            <a:off x="447497" y="3495169"/>
            <a:ext cx="10972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=&gt; Circle </a:t>
            </a:r>
            <a:r>
              <a:rPr lang="en-US" sz="3200" b="1" dirty="0">
                <a:solidFill>
                  <a:schemeClr val="accent5"/>
                </a:solidFill>
              </a:rPr>
              <a:t>the correct word to complete the rule.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9601F49-812B-DEC3-ABA6-6230C868D8C5}"/>
              </a:ext>
            </a:extLst>
          </p:cNvPr>
          <p:cNvSpPr/>
          <p:nvPr/>
        </p:nvSpPr>
        <p:spPr>
          <a:xfrm>
            <a:off x="6933460" y="4618831"/>
            <a:ext cx="861134" cy="5847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32AEC4-8B1F-72FD-2E16-DDF47B631E4B}"/>
              </a:ext>
            </a:extLst>
          </p:cNvPr>
          <p:cNvSpPr/>
          <p:nvPr/>
        </p:nvSpPr>
        <p:spPr>
          <a:xfrm>
            <a:off x="2983722" y="5114777"/>
            <a:ext cx="2484924" cy="6309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18FB3A-A2AF-F38C-143B-06A8B51180E9}"/>
              </a:ext>
            </a:extLst>
          </p:cNvPr>
          <p:cNvSpPr txBox="1"/>
          <p:nvPr/>
        </p:nvSpPr>
        <p:spPr>
          <a:xfrm>
            <a:off x="432701" y="322399"/>
            <a:ext cx="10972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* USAGE: </a:t>
            </a:r>
            <a:r>
              <a:rPr lang="en-US" sz="3600" b="1" dirty="0" smtClean="0">
                <a:solidFill>
                  <a:srgbClr val="FF0000"/>
                </a:solidFill>
              </a:rPr>
              <a:t>PERFECT </a:t>
            </a:r>
            <a:r>
              <a:rPr lang="en-US" sz="3600" b="1" dirty="0">
                <a:solidFill>
                  <a:srgbClr val="FF0000"/>
                </a:solidFill>
              </a:rPr>
              <a:t>MODAL : </a:t>
            </a:r>
            <a:r>
              <a:rPr lang="en-US" sz="3600" b="1" i="1" dirty="0">
                <a:solidFill>
                  <a:srgbClr val="FF0000"/>
                </a:solidFill>
              </a:rPr>
              <a:t>SHOULD HAVE</a:t>
            </a:r>
          </a:p>
        </p:txBody>
      </p:sp>
    </p:spTree>
    <p:extLst>
      <p:ext uri="{BB962C8B-B14F-4D97-AF65-F5344CB8AC3E}">
        <p14:creationId xmlns:p14="http://schemas.microsoft.com/office/powerpoint/2010/main" val="59749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/>
      <p:bldP spid="7" grpId="0" animBg="1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90B365-57EC-E238-DF00-61B606D0D629}"/>
              </a:ext>
            </a:extLst>
          </p:cNvPr>
          <p:cNvSpPr txBox="1"/>
          <p:nvPr/>
        </p:nvSpPr>
        <p:spPr>
          <a:xfrm>
            <a:off x="432701" y="952231"/>
            <a:ext cx="10972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Look at the sentences and answer the question below.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0860F6-0807-7F01-B861-A779ECC8AFBB}"/>
              </a:ext>
            </a:extLst>
          </p:cNvPr>
          <p:cNvSpPr txBox="1"/>
          <p:nvPr/>
        </p:nvSpPr>
        <p:spPr>
          <a:xfrm>
            <a:off x="1105845" y="1648510"/>
            <a:ext cx="986695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2060"/>
                </a:solidFill>
              </a:rPr>
              <a:t>Ex: I </a:t>
            </a:r>
            <a:r>
              <a:rPr lang="en-US" sz="3200" dirty="0">
                <a:solidFill>
                  <a:srgbClr val="002060"/>
                </a:solidFill>
              </a:rPr>
              <a:t>shouldn't have eaten so much for dinner.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→ Did I eat a lot for dinner?</a:t>
            </a:r>
          </a:p>
          <a:p>
            <a:pPr lvl="0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</a:rPr>
              <a:t>→ How did I feel about that?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0A51D5-3575-9029-FE40-3C88FAA938A5}"/>
              </a:ext>
            </a:extLst>
          </p:cNvPr>
          <p:cNvSpPr txBox="1"/>
          <p:nvPr/>
        </p:nvSpPr>
        <p:spPr>
          <a:xfrm>
            <a:off x="5919101" y="2502590"/>
            <a:ext cx="754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yes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F955F6-2C7B-5206-81E7-DC3E93ABB345}"/>
              </a:ext>
            </a:extLst>
          </p:cNvPr>
          <p:cNvSpPr txBox="1"/>
          <p:nvPr/>
        </p:nvSpPr>
        <p:spPr>
          <a:xfrm>
            <a:off x="447497" y="4618831"/>
            <a:ext cx="9527776" cy="5847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</a:rPr>
              <a:t>We can use </a:t>
            </a:r>
            <a:r>
              <a:rPr lang="en-US" sz="3200" i="1" dirty="0">
                <a:solidFill>
                  <a:schemeClr val="accent5"/>
                </a:solidFill>
              </a:rPr>
              <a:t>Perfect Modals </a:t>
            </a:r>
            <a:r>
              <a:rPr lang="en-US" sz="3200" b="1" i="1" dirty="0">
                <a:solidFill>
                  <a:srgbClr val="FF0000"/>
                </a:solidFill>
              </a:rPr>
              <a:t>should have </a:t>
            </a:r>
            <a:r>
              <a:rPr lang="en-US" sz="3200" dirty="0">
                <a:solidFill>
                  <a:schemeClr val="accent5"/>
                </a:solidFill>
              </a:rPr>
              <a:t>to show ………..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7989EB-1174-99B6-33B7-07EF14CFED17}"/>
              </a:ext>
            </a:extLst>
          </p:cNvPr>
          <p:cNvSpPr txBox="1"/>
          <p:nvPr/>
        </p:nvSpPr>
        <p:spPr>
          <a:xfrm>
            <a:off x="447497" y="3941445"/>
            <a:ext cx="10972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/>
              <a:t>=&gt; Complete </a:t>
            </a:r>
            <a:r>
              <a:rPr lang="en-US" sz="3200" b="1" dirty="0"/>
              <a:t>the rule with the correct word.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B4E861-22B7-6D94-4558-085D1754B4D1}"/>
              </a:ext>
            </a:extLst>
          </p:cNvPr>
          <p:cNvSpPr txBox="1"/>
          <p:nvPr/>
        </p:nvSpPr>
        <p:spPr>
          <a:xfrm>
            <a:off x="6018235" y="3207591"/>
            <a:ext cx="2175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regretful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70BA13-2446-C9A2-4232-FF762E1D1667}"/>
              </a:ext>
            </a:extLst>
          </p:cNvPr>
          <p:cNvSpPr txBox="1"/>
          <p:nvPr/>
        </p:nvSpPr>
        <p:spPr>
          <a:xfrm>
            <a:off x="8460419" y="4503138"/>
            <a:ext cx="2095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regret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18FB3A-A2AF-F38C-143B-06A8B51180E9}"/>
              </a:ext>
            </a:extLst>
          </p:cNvPr>
          <p:cNvSpPr txBox="1"/>
          <p:nvPr/>
        </p:nvSpPr>
        <p:spPr>
          <a:xfrm>
            <a:off x="432701" y="322399"/>
            <a:ext cx="10972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* USAGE: </a:t>
            </a:r>
            <a:r>
              <a:rPr lang="en-US" sz="3600" b="1" dirty="0" smtClean="0">
                <a:solidFill>
                  <a:srgbClr val="FF0000"/>
                </a:solidFill>
              </a:rPr>
              <a:t>PERFECT </a:t>
            </a:r>
            <a:r>
              <a:rPr lang="en-US" sz="3600" b="1" dirty="0">
                <a:solidFill>
                  <a:srgbClr val="FF0000"/>
                </a:solidFill>
              </a:rPr>
              <a:t>MODAL : </a:t>
            </a:r>
            <a:r>
              <a:rPr lang="en-US" sz="3600" b="1" i="1" dirty="0">
                <a:solidFill>
                  <a:srgbClr val="FF0000"/>
                </a:solidFill>
              </a:rPr>
              <a:t>SHOULD HAVE</a:t>
            </a:r>
          </a:p>
        </p:txBody>
      </p:sp>
    </p:spTree>
    <p:extLst>
      <p:ext uri="{BB962C8B-B14F-4D97-AF65-F5344CB8AC3E}">
        <p14:creationId xmlns:p14="http://schemas.microsoft.com/office/powerpoint/2010/main" val="268572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1131</Words>
  <Application>Microsoft Office PowerPoint</Application>
  <PresentationFormat>Widescreen</PresentationFormat>
  <Paragraphs>191</Paragraphs>
  <Slides>26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Admin</cp:lastModifiedBy>
  <cp:revision>41</cp:revision>
  <dcterms:created xsi:type="dcterms:W3CDTF">2023-02-01T04:45:54Z</dcterms:created>
  <dcterms:modified xsi:type="dcterms:W3CDTF">2024-10-29T16:22:27Z</dcterms:modified>
</cp:coreProperties>
</file>