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376" r:id="rId2"/>
    <p:sldId id="256" r:id="rId3"/>
    <p:sldId id="259" r:id="rId4"/>
    <p:sldId id="267" r:id="rId5"/>
    <p:sldId id="375" r:id="rId6"/>
    <p:sldId id="318" r:id="rId7"/>
    <p:sldId id="283" r:id="rId8"/>
    <p:sldId id="358" r:id="rId9"/>
    <p:sldId id="285" r:id="rId10"/>
    <p:sldId id="337" r:id="rId11"/>
    <p:sldId id="347" r:id="rId12"/>
    <p:sldId id="359" r:id="rId13"/>
    <p:sldId id="360" r:id="rId14"/>
    <p:sldId id="361" r:id="rId15"/>
    <p:sldId id="362" r:id="rId16"/>
    <p:sldId id="363" r:id="rId17"/>
    <p:sldId id="364" r:id="rId18"/>
    <p:sldId id="366" r:id="rId19"/>
    <p:sldId id="367" r:id="rId20"/>
    <p:sldId id="368" r:id="rId21"/>
    <p:sldId id="369" r:id="rId22"/>
    <p:sldId id="370" r:id="rId23"/>
    <p:sldId id="371" r:id="rId24"/>
    <p:sldId id="373" r:id="rId25"/>
    <p:sldId id="372" r:id="rId26"/>
    <p:sldId id="374" r:id="rId27"/>
    <p:sldId id="296" r:id="rId28"/>
    <p:sldId id="298" r:id="rId29"/>
    <p:sldId id="299" r:id="rId30"/>
    <p:sldId id="3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7</a:t>
            </a:fld>
            <a:endParaRPr lang="en-US"/>
          </a:p>
        </p:txBody>
      </p:sp>
    </p:spTree>
    <p:extLst>
      <p:ext uri="{BB962C8B-B14F-4D97-AF65-F5344CB8AC3E}">
        <p14:creationId xmlns:p14="http://schemas.microsoft.com/office/powerpoint/2010/main" val="165909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21</a:t>
            </a:fld>
            <a:endParaRPr lang="en-US"/>
          </a:p>
        </p:txBody>
      </p:sp>
    </p:spTree>
    <p:extLst>
      <p:ext uri="{BB962C8B-B14F-4D97-AF65-F5344CB8AC3E}">
        <p14:creationId xmlns:p14="http://schemas.microsoft.com/office/powerpoint/2010/main" val="153785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11</a:t>
            </a:fld>
            <a:endParaRPr lang="en-US"/>
          </a:p>
        </p:txBody>
      </p:sp>
    </p:spTree>
    <p:extLst>
      <p:ext uri="{BB962C8B-B14F-4D97-AF65-F5344CB8AC3E}">
        <p14:creationId xmlns:p14="http://schemas.microsoft.com/office/powerpoint/2010/main" val="270941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12</a:t>
            </a:fld>
            <a:endParaRPr lang="en-US"/>
          </a:p>
        </p:txBody>
      </p:sp>
    </p:spTree>
    <p:extLst>
      <p:ext uri="{BB962C8B-B14F-4D97-AF65-F5344CB8AC3E}">
        <p14:creationId xmlns:p14="http://schemas.microsoft.com/office/powerpoint/2010/main" val="8996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13</a:t>
            </a:fld>
            <a:endParaRPr lang="en-US"/>
          </a:p>
        </p:txBody>
      </p:sp>
    </p:spTree>
    <p:extLst>
      <p:ext uri="{BB962C8B-B14F-4D97-AF65-F5344CB8AC3E}">
        <p14:creationId xmlns:p14="http://schemas.microsoft.com/office/powerpoint/2010/main" val="42560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14</a:t>
            </a:fld>
            <a:endParaRPr lang="en-US"/>
          </a:p>
        </p:txBody>
      </p:sp>
    </p:spTree>
    <p:extLst>
      <p:ext uri="{BB962C8B-B14F-4D97-AF65-F5344CB8AC3E}">
        <p14:creationId xmlns:p14="http://schemas.microsoft.com/office/powerpoint/2010/main" val="286513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15</a:t>
            </a:fld>
            <a:endParaRPr lang="en-US"/>
          </a:p>
        </p:txBody>
      </p:sp>
    </p:spTree>
    <p:extLst>
      <p:ext uri="{BB962C8B-B14F-4D97-AF65-F5344CB8AC3E}">
        <p14:creationId xmlns:p14="http://schemas.microsoft.com/office/powerpoint/2010/main" val="267755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18</a:t>
            </a:fld>
            <a:endParaRPr lang="en-US"/>
          </a:p>
        </p:txBody>
      </p:sp>
    </p:spTree>
    <p:extLst>
      <p:ext uri="{BB962C8B-B14F-4D97-AF65-F5344CB8AC3E}">
        <p14:creationId xmlns:p14="http://schemas.microsoft.com/office/powerpoint/2010/main" val="386898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19</a:t>
            </a:fld>
            <a:endParaRPr lang="en-US"/>
          </a:p>
        </p:txBody>
      </p:sp>
    </p:spTree>
    <p:extLst>
      <p:ext uri="{BB962C8B-B14F-4D97-AF65-F5344CB8AC3E}">
        <p14:creationId xmlns:p14="http://schemas.microsoft.com/office/powerpoint/2010/main" val="323514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20</a:t>
            </a:fld>
            <a:endParaRPr lang="en-US"/>
          </a:p>
        </p:txBody>
      </p:sp>
    </p:spTree>
    <p:extLst>
      <p:ext uri="{BB962C8B-B14F-4D97-AF65-F5344CB8AC3E}">
        <p14:creationId xmlns:p14="http://schemas.microsoft.com/office/powerpoint/2010/main" val="3448310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073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885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204498F-7DC9-4FD2-8F79-FF0FBEB0CBB4}"/>
              </a:ext>
            </a:extLst>
          </p:cNvPr>
          <p:cNvPicPr>
            <a:picLocks noChangeAspect="1"/>
          </p:cNvPicPr>
          <p:nvPr userDrawn="1"/>
        </p:nvPicPr>
        <p:blipFill>
          <a:blip r:embed="rId18"/>
          <a:stretch>
            <a:fillRect/>
          </a:stretch>
        </p:blipFill>
        <p:spPr>
          <a:xfrm>
            <a:off x="0" y="9068"/>
            <a:ext cx="12192000" cy="406399"/>
          </a:xfrm>
          <a:prstGeom prst="rect">
            <a:avLst/>
          </a:prstGeom>
        </p:spPr>
      </p:pic>
      <p:pic>
        <p:nvPicPr>
          <p:cNvPr id="16" name="Picture 15">
            <a:extLst>
              <a:ext uri="{FF2B5EF4-FFF2-40B4-BE49-F238E27FC236}">
                <a16:creationId xmlns:a16="http://schemas.microsoft.com/office/drawing/2014/main" id="{F10F8FB8-A7CA-4278-915F-F6FB5611511C}"/>
              </a:ext>
            </a:extLst>
          </p:cNvPr>
          <p:cNvPicPr>
            <a:picLocks noChangeAspect="1"/>
          </p:cNvPicPr>
          <p:nvPr userDrawn="1"/>
        </p:nvPicPr>
        <p:blipFill>
          <a:blip r:embed="rId18"/>
          <a:stretch>
            <a:fillRect/>
          </a:stretch>
        </p:blipFill>
        <p:spPr>
          <a:xfrm>
            <a:off x="0" y="6428165"/>
            <a:ext cx="12192000" cy="4063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10/29/2024</a:t>
            </a:fld>
            <a:endParaRPr lang="en-US"/>
          </a:p>
        </p:txBody>
      </p:sp>
      <p:sp>
        <p:nvSpPr>
          <p:cNvPr id="5" name="Footer Placeholder 4"/>
          <p:cNvSpPr>
            <a:spLocks noGrp="1"/>
          </p:cNvSpPr>
          <p:nvPr>
            <p:ph type="ftr" sz="quarter" idx="3"/>
          </p:nvPr>
        </p:nvSpPr>
        <p:spPr>
          <a:xfrm>
            <a:off x="4038600" y="6442635"/>
            <a:ext cx="4114800" cy="2788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8" name="TextBox 9">
            <a:extLst>
              <a:ext uri="{FF2B5EF4-FFF2-40B4-BE49-F238E27FC236}">
                <a16:creationId xmlns:a16="http://schemas.microsoft.com/office/drawing/2014/main" id="{FE798370-27E2-9F41-A466-FC64C7FFD70A}"/>
              </a:ext>
            </a:extLst>
          </p:cNvPr>
          <p:cNvSpPr txBox="1"/>
          <p:nvPr userDrawn="1"/>
        </p:nvSpPr>
        <p:spPr>
          <a:xfrm>
            <a:off x="262740" y="0"/>
            <a:ext cx="4071868"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bg1"/>
                </a:solidFill>
              </a:rPr>
              <a:t>Unit 1: Life Stories</a:t>
            </a:r>
          </a:p>
        </p:txBody>
      </p:sp>
      <p:sp>
        <p:nvSpPr>
          <p:cNvPr id="9" name="TextBox 8">
            <a:extLst>
              <a:ext uri="{FF2B5EF4-FFF2-40B4-BE49-F238E27FC236}">
                <a16:creationId xmlns:a16="http://schemas.microsoft.com/office/drawing/2014/main" id="{D7889D60-3103-E54C-9167-2287BEE5C81A}"/>
              </a:ext>
            </a:extLst>
          </p:cNvPr>
          <p:cNvSpPr txBox="1"/>
          <p:nvPr userDrawn="1"/>
        </p:nvSpPr>
        <p:spPr>
          <a:xfrm>
            <a:off x="101372" y="6505969"/>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12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0" name="Picture 9">
            <a:extLst>
              <a:ext uri="{FF2B5EF4-FFF2-40B4-BE49-F238E27FC236}">
                <a16:creationId xmlns:a16="http://schemas.microsoft.com/office/drawing/2014/main" id="{ECF13BED-1CB7-0146-BB6D-00DC4EC16FC0}"/>
              </a:ext>
            </a:extLst>
          </p:cNvPr>
          <p:cNvPicPr>
            <a:picLocks noChangeAspect="1"/>
          </p:cNvPicPr>
          <p:nvPr userDrawn="1"/>
        </p:nvPicPr>
        <p:blipFill>
          <a:blip r:embed="rId19"/>
          <a:stretch>
            <a:fillRect/>
          </a:stretch>
        </p:blipFill>
        <p:spPr>
          <a:xfrm>
            <a:off x="11502798" y="6493666"/>
            <a:ext cx="540203" cy="275398"/>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D7889D60-3103-E54C-9167-2287BEE5C81A}"/>
              </a:ext>
            </a:extLst>
          </p:cNvPr>
          <p:cNvSpPr txBox="1"/>
          <p:nvPr userDrawn="1"/>
        </p:nvSpPr>
        <p:spPr>
          <a:xfrm>
            <a:off x="5259643" y="6477477"/>
            <a:ext cx="1994713"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a:solidFill>
                  <a:schemeClr val="bg1"/>
                </a:solidFill>
              </a:rPr>
              <a:t>DTP Education Solutions </a:t>
            </a:r>
            <a:endParaRPr lang="en-US" sz="1400" dirty="0">
              <a:solidFill>
                <a:schemeClr val="bg1"/>
              </a:solidFill>
            </a:endParaRPr>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7857394" y="0"/>
            <a:ext cx="433460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bg1"/>
                </a:solidFill>
              </a:rPr>
              <a:t>Lesson 3.2: Writing &amp; Speaking, PP. 13 &amp; 14</a:t>
            </a: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79" r:id="rId14"/>
    <p:sldLayoutId id="2147483681" r:id="rId15"/>
    <p:sldLayoutId id="214748369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4C664C6-D2FA-DE7F-07F5-190E0578676B}"/>
              </a:ext>
            </a:extLst>
          </p:cNvPr>
          <p:cNvSpPr/>
          <p:nvPr/>
        </p:nvSpPr>
        <p:spPr>
          <a:xfrm>
            <a:off x="87682" y="501041"/>
            <a:ext cx="11987407" cy="5636711"/>
          </a:xfrm>
          <a:prstGeom prst="ellipse">
            <a:avLst/>
          </a:prstGeom>
          <a:ln w="76200">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TUY PHUOC 2 HIGH SCHOOL</a:t>
            </a:r>
          </a:p>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TEACHER: BUI THI THANH HOA</a:t>
            </a:r>
          </a:p>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CLASS: 12A2</a:t>
            </a:r>
          </a:p>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SCHOOL YEAR: 2024 - 2025</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249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4" y="0"/>
            <a:ext cx="12285814" cy="6968464"/>
          </a:xfrm>
          <a:prstGeom prst="rect">
            <a:avLst/>
          </a:prstGeom>
        </p:spPr>
      </p:pic>
      <p:sp>
        <p:nvSpPr>
          <p:cNvPr id="6" name="Rectangle 1">
            <a:extLst>
              <a:ext uri="{FF2B5EF4-FFF2-40B4-BE49-F238E27FC236}">
                <a16:creationId xmlns:a16="http://schemas.microsoft.com/office/drawing/2014/main" id="{002C4533-F185-4955-BB14-3FE82C780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BB87586E-69BA-4378-9B2E-759A3ECFED2F}"/>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3BD2E1A2-B48F-4BDD-ABCC-C3DEA38B87A9}"/>
              </a:ext>
            </a:extLst>
          </p:cNvPr>
          <p:cNvSpPr/>
          <p:nvPr/>
        </p:nvSpPr>
        <p:spPr>
          <a:xfrm>
            <a:off x="6477000" y="629835"/>
            <a:ext cx="5715000"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SPEAKING</a:t>
            </a:r>
          </a:p>
        </p:txBody>
      </p:sp>
    </p:spTree>
    <p:extLst>
      <p:ext uri="{BB962C8B-B14F-4D97-AF65-F5344CB8AC3E}">
        <p14:creationId xmlns:p14="http://schemas.microsoft.com/office/powerpoint/2010/main" val="62744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197" y="2020695"/>
            <a:ext cx="11555606"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latin typeface="Times New Roman" panose="02020603050405020304" pitchFamily="18" charset="0"/>
                <a:cs typeface="Times New Roman" panose="02020603050405020304" pitchFamily="18" charset="0"/>
              </a:rPr>
              <a:t>a. You're working on a project about inspiring people. In pairs: Student B, </a:t>
            </a:r>
            <a:r>
              <a:rPr lang="en-US" sz="3600" b="1" i="1" dirty="0">
                <a:solidFill>
                  <a:srgbClr val="FF0000"/>
                </a:solidFill>
                <a:latin typeface="Times New Roman" panose="02020603050405020304" pitchFamily="18" charset="0"/>
                <a:cs typeface="Times New Roman" panose="02020603050405020304" pitchFamily="18" charset="0"/>
              </a:rPr>
              <a:t>p 122 </a:t>
            </a:r>
            <a:r>
              <a:rPr lang="en-US" sz="3600" i="1" dirty="0">
                <a:solidFill>
                  <a:srgbClr val="0070C0"/>
                </a:solidFill>
                <a:latin typeface="Times New Roman" panose="02020603050405020304" pitchFamily="18" charset="0"/>
                <a:cs typeface="Times New Roman" panose="02020603050405020304" pitchFamily="18" charset="0"/>
              </a:rPr>
              <a:t>. Student A, you want to find out about Yvonne Young Clark. Ask Student B questions and complete the notes below. </a:t>
            </a:r>
            <a:r>
              <a:rPr lang="vi-VN" sz="3600" i="1" dirty="0">
                <a:solidFill>
                  <a:srgbClr val="0070C0"/>
                </a:solidFill>
                <a:latin typeface="Times New Roman" panose="02020603050405020304" pitchFamily="18" charset="0"/>
                <a:cs typeface="Times New Roman" panose="02020603050405020304" pitchFamily="18" charset="0"/>
              </a:rPr>
              <a:t>(5ms)</a:t>
            </a:r>
            <a:endParaRPr lang="en-US" sz="36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010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976F3A-CA92-4F6B-BE33-DBC058CA0EC2}"/>
              </a:ext>
            </a:extLst>
          </p:cNvPr>
          <p:cNvSpPr txBox="1"/>
          <p:nvPr/>
        </p:nvSpPr>
        <p:spPr>
          <a:xfrm>
            <a:off x="78472" y="545889"/>
            <a:ext cx="12113528" cy="5078313"/>
          </a:xfrm>
          <a:prstGeom prst="rect">
            <a:avLst/>
          </a:prstGeom>
          <a:noFill/>
        </p:spPr>
        <p:txBody>
          <a:bodyPr wrap="square">
            <a:spAutoFit/>
          </a:bodyPr>
          <a:lstStyle/>
          <a:p>
            <a:r>
              <a:rPr lang="en-US" sz="3600" b="1" i="0" dirty="0">
                <a:solidFill>
                  <a:srgbClr val="242021"/>
                </a:solidFill>
                <a:effectLst/>
                <a:latin typeface="Times New Roman" panose="02020603050405020304" pitchFamily="18" charset="0"/>
                <a:cs typeface="Times New Roman" panose="02020603050405020304" pitchFamily="18" charset="0"/>
              </a:rPr>
              <a:t>Yvonne Young Clark </a:t>
            </a:r>
            <a:r>
              <a:rPr lang="en-US" sz="3600" b="0" i="0" dirty="0">
                <a:solidFill>
                  <a:srgbClr val="242021"/>
                </a:solidFill>
                <a:effectLst/>
                <a:latin typeface="Times New Roman" panose="02020603050405020304" pitchFamily="18" charset="0"/>
                <a:cs typeface="Times New Roman" panose="02020603050405020304" pitchFamily="18" charset="0"/>
              </a:rPr>
              <a:t>(known as Y.Y.) – "The First Lady of Engineering“</a:t>
            </a:r>
          </a:p>
          <a:p>
            <a:br>
              <a:rPr lang="en-US" sz="3600" b="0" i="0" dirty="0">
                <a:solidFill>
                  <a:srgbClr val="242021"/>
                </a:solidFill>
                <a:effectLst/>
                <a:latin typeface="Times New Roman" panose="02020603050405020304" pitchFamily="18" charset="0"/>
                <a:cs typeface="Times New Roman" panose="02020603050405020304" pitchFamily="18" charset="0"/>
              </a:rPr>
            </a:br>
            <a:r>
              <a:rPr lang="en-US" sz="3600" b="1" i="0" dirty="0">
                <a:solidFill>
                  <a:srgbClr val="242021"/>
                </a:solidFill>
                <a:effectLst/>
                <a:highlight>
                  <a:srgbClr val="00FF00"/>
                </a:highlight>
                <a:latin typeface="Times New Roman" panose="02020603050405020304" pitchFamily="18" charset="0"/>
                <a:cs typeface="Times New Roman" panose="02020603050405020304" pitchFamily="18" charset="0"/>
              </a:rPr>
              <a:t>Early life:</a:t>
            </a:r>
            <a:br>
              <a:rPr lang="en-US" sz="3600" b="1"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 ____________: was born in Houston, Texas, the USA</a:t>
            </a:r>
            <a:br>
              <a:rPr lang="en-US" sz="3600" b="0"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 loved _______________________ as a child</a:t>
            </a:r>
            <a:br>
              <a:rPr lang="en-US" sz="3600" b="0"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 __________________: attended Howard University</a:t>
            </a:r>
            <a:br>
              <a:rPr lang="en-US" sz="3600" b="0"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 only woman in her class and the first woman to earn a degree in mechanical engineering</a:t>
            </a:r>
            <a:endParaRPr lang="en-US" sz="3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8EA8353-16F1-41DC-9C2E-4E417FF6A8DB}"/>
              </a:ext>
            </a:extLst>
          </p:cNvPr>
          <p:cNvSpPr/>
          <p:nvPr/>
        </p:nvSpPr>
        <p:spPr>
          <a:xfrm>
            <a:off x="351923" y="2738343"/>
            <a:ext cx="3326811" cy="646331"/>
          </a:xfrm>
          <a:prstGeom prst="rect">
            <a:avLst/>
          </a:prstGeom>
        </p:spPr>
        <p:txBody>
          <a:bodyPr wrap="square">
            <a:spAutoFit/>
          </a:bodyPr>
          <a:lstStyle/>
          <a:p>
            <a:r>
              <a:rPr lang="en-US" sz="3600" b="1" dirty="0">
                <a:solidFill>
                  <a:srgbClr val="FF0000"/>
                </a:solidFill>
              </a:rPr>
              <a:t>Yvonne Young</a:t>
            </a:r>
          </a:p>
        </p:txBody>
      </p:sp>
      <p:sp>
        <p:nvSpPr>
          <p:cNvPr id="6" name="Rectangle 5">
            <a:extLst>
              <a:ext uri="{FF2B5EF4-FFF2-40B4-BE49-F238E27FC236}">
                <a16:creationId xmlns:a16="http://schemas.microsoft.com/office/drawing/2014/main" id="{EC505126-D564-482D-8299-8B610E7FE10A}"/>
              </a:ext>
            </a:extLst>
          </p:cNvPr>
          <p:cNvSpPr/>
          <p:nvPr/>
        </p:nvSpPr>
        <p:spPr>
          <a:xfrm>
            <a:off x="1700463" y="3277183"/>
            <a:ext cx="5342021" cy="646331"/>
          </a:xfrm>
          <a:prstGeom prst="rect">
            <a:avLst/>
          </a:prstGeom>
        </p:spPr>
        <p:txBody>
          <a:bodyPr wrap="square">
            <a:spAutoFit/>
          </a:bodyPr>
          <a:lstStyle/>
          <a:p>
            <a:r>
              <a:rPr lang="en-US" sz="3600" b="1" dirty="0">
                <a:solidFill>
                  <a:srgbClr val="FF0000"/>
                </a:solidFill>
              </a:rPr>
              <a:t>building and fixing things</a:t>
            </a:r>
          </a:p>
        </p:txBody>
      </p:sp>
      <p:sp>
        <p:nvSpPr>
          <p:cNvPr id="8" name="Rectangle 7">
            <a:extLst>
              <a:ext uri="{FF2B5EF4-FFF2-40B4-BE49-F238E27FC236}">
                <a16:creationId xmlns:a16="http://schemas.microsoft.com/office/drawing/2014/main" id="{85CAEB9A-F052-49F7-B780-9C274980AEBA}"/>
              </a:ext>
            </a:extLst>
          </p:cNvPr>
          <p:cNvSpPr/>
          <p:nvPr/>
        </p:nvSpPr>
        <p:spPr>
          <a:xfrm>
            <a:off x="745959" y="3855339"/>
            <a:ext cx="4403557" cy="646331"/>
          </a:xfrm>
          <a:prstGeom prst="rect">
            <a:avLst/>
          </a:prstGeom>
        </p:spPr>
        <p:txBody>
          <a:bodyPr wrap="square">
            <a:spAutoFit/>
          </a:bodyPr>
          <a:lstStyle/>
          <a:p>
            <a:r>
              <a:rPr lang="en-US" sz="3600" b="1" dirty="0">
                <a:solidFill>
                  <a:srgbClr val="FF0000"/>
                </a:solidFill>
              </a:rPr>
              <a:t>From 1947 to 1951</a:t>
            </a:r>
          </a:p>
        </p:txBody>
      </p:sp>
    </p:spTree>
    <p:extLst>
      <p:ext uri="{BB962C8B-B14F-4D97-AF65-F5344CB8AC3E}">
        <p14:creationId xmlns:p14="http://schemas.microsoft.com/office/powerpoint/2010/main" val="10834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976F3A-CA92-4F6B-BE33-DBC058CA0EC2}"/>
              </a:ext>
            </a:extLst>
          </p:cNvPr>
          <p:cNvSpPr txBox="1"/>
          <p:nvPr/>
        </p:nvSpPr>
        <p:spPr>
          <a:xfrm>
            <a:off x="78472" y="545889"/>
            <a:ext cx="12113528" cy="6186309"/>
          </a:xfrm>
          <a:prstGeom prst="rect">
            <a:avLst/>
          </a:prstGeom>
          <a:noFill/>
        </p:spPr>
        <p:txBody>
          <a:bodyPr wrap="square">
            <a:spAutoFit/>
          </a:bodyPr>
          <a:lstStyle/>
          <a:p>
            <a:r>
              <a:rPr lang="en-US" sz="3600" b="1" i="0" dirty="0">
                <a:solidFill>
                  <a:srgbClr val="242021"/>
                </a:solidFill>
                <a:effectLst/>
                <a:highlight>
                  <a:srgbClr val="00FF00"/>
                </a:highlight>
                <a:latin typeface="Times New Roman" panose="02020603050405020304" pitchFamily="18" charset="0"/>
                <a:cs typeface="Times New Roman" panose="02020603050405020304" pitchFamily="18" charset="0"/>
              </a:rPr>
              <a:t>Career and achievements:</a:t>
            </a:r>
            <a:br>
              <a:rPr lang="en-US" sz="3600" b="1"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 struggled to find jobs because of her skin color and gender</a:t>
            </a:r>
          </a:p>
          <a:p>
            <a:r>
              <a:rPr lang="en-US" sz="3600" b="0" i="0" dirty="0">
                <a:solidFill>
                  <a:srgbClr val="242021"/>
                </a:solidFill>
                <a:effectLst/>
                <a:latin typeface="Times New Roman" panose="02020603050405020304" pitchFamily="18" charset="0"/>
                <a:cs typeface="Times New Roman" panose="02020603050405020304" pitchFamily="18" charset="0"/>
              </a:rPr>
              <a:t>• ________: got married and moved to Tennessee at the age of 25</a:t>
            </a:r>
            <a:br>
              <a:rPr lang="en-US" sz="3600" b="0"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 worked as ___________________ at Tennessee State University for the next 55 years</a:t>
            </a:r>
            <a:br>
              <a:rPr lang="en-US" sz="3600" b="0"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 first female member of her department</a:t>
            </a:r>
            <a:br>
              <a:rPr lang="en-US" sz="3600" b="0"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 worked for ________ during her summer breaks</a:t>
            </a:r>
            <a:br>
              <a:rPr lang="en-US" sz="3600" b="0"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 contributed to the development of the engine of the rocket Saturn V and the box used to bring moon samples back</a:t>
            </a:r>
            <a:br>
              <a:rPr lang="en-US" sz="3600" b="0" i="0" dirty="0">
                <a:solidFill>
                  <a:srgbClr val="242021"/>
                </a:solidFill>
                <a:effectLst/>
                <a:latin typeface="Times New Roman" panose="02020603050405020304" pitchFamily="18" charset="0"/>
                <a:cs typeface="Times New Roman" panose="02020603050405020304" pitchFamily="18" charset="0"/>
              </a:rPr>
            </a:br>
            <a:endParaRPr lang="en-US" sz="3600" b="0" i="0" dirty="0">
              <a:solidFill>
                <a:srgbClr val="242021"/>
              </a:solidFill>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50A2763-A81C-4FAA-B591-7572BA86CF90}"/>
              </a:ext>
            </a:extLst>
          </p:cNvPr>
          <p:cNvSpPr/>
          <p:nvPr/>
        </p:nvSpPr>
        <p:spPr>
          <a:xfrm>
            <a:off x="624639" y="1647480"/>
            <a:ext cx="1829803" cy="646331"/>
          </a:xfrm>
          <a:prstGeom prst="rect">
            <a:avLst/>
          </a:prstGeom>
        </p:spPr>
        <p:txBody>
          <a:bodyPr wrap="square">
            <a:spAutoFit/>
          </a:bodyPr>
          <a:lstStyle/>
          <a:p>
            <a:r>
              <a:rPr lang="en-US" sz="3600" b="1" dirty="0">
                <a:solidFill>
                  <a:srgbClr val="FF0000"/>
                </a:solidFill>
              </a:rPr>
              <a:t>In 1955</a:t>
            </a:r>
          </a:p>
        </p:txBody>
      </p:sp>
      <p:sp>
        <p:nvSpPr>
          <p:cNvPr id="4" name="Rectangle 3">
            <a:extLst>
              <a:ext uri="{FF2B5EF4-FFF2-40B4-BE49-F238E27FC236}">
                <a16:creationId xmlns:a16="http://schemas.microsoft.com/office/drawing/2014/main" id="{8423665F-1FC7-4BAF-B31B-C6A4BC1D2D1D}"/>
              </a:ext>
            </a:extLst>
          </p:cNvPr>
          <p:cNvSpPr/>
          <p:nvPr/>
        </p:nvSpPr>
        <p:spPr>
          <a:xfrm>
            <a:off x="2422358" y="2730322"/>
            <a:ext cx="4475747" cy="646331"/>
          </a:xfrm>
          <a:prstGeom prst="rect">
            <a:avLst/>
          </a:prstGeom>
        </p:spPr>
        <p:txBody>
          <a:bodyPr wrap="square">
            <a:spAutoFit/>
          </a:bodyPr>
          <a:lstStyle/>
          <a:p>
            <a:r>
              <a:rPr lang="en-US" sz="3600" b="1" dirty="0">
                <a:solidFill>
                  <a:srgbClr val="FF0000"/>
                </a:solidFill>
              </a:rPr>
              <a:t>an engineer professor</a:t>
            </a:r>
          </a:p>
        </p:txBody>
      </p:sp>
      <p:sp>
        <p:nvSpPr>
          <p:cNvPr id="5" name="Rectangle 4">
            <a:extLst>
              <a:ext uri="{FF2B5EF4-FFF2-40B4-BE49-F238E27FC236}">
                <a16:creationId xmlns:a16="http://schemas.microsoft.com/office/drawing/2014/main" id="{9899A1EA-11B9-4EFC-A0BE-24E4FB3F090D}"/>
              </a:ext>
            </a:extLst>
          </p:cNvPr>
          <p:cNvSpPr/>
          <p:nvPr/>
        </p:nvSpPr>
        <p:spPr>
          <a:xfrm>
            <a:off x="2910638" y="4408094"/>
            <a:ext cx="1829803" cy="646331"/>
          </a:xfrm>
          <a:prstGeom prst="rect">
            <a:avLst/>
          </a:prstGeom>
        </p:spPr>
        <p:txBody>
          <a:bodyPr wrap="square">
            <a:spAutoFit/>
          </a:bodyPr>
          <a:lstStyle/>
          <a:p>
            <a:r>
              <a:rPr lang="en-US" sz="3600" b="1" dirty="0">
                <a:solidFill>
                  <a:srgbClr val="FF0000"/>
                </a:solidFill>
              </a:rPr>
              <a:t>NASA</a:t>
            </a:r>
          </a:p>
        </p:txBody>
      </p:sp>
    </p:spTree>
    <p:extLst>
      <p:ext uri="{BB962C8B-B14F-4D97-AF65-F5344CB8AC3E}">
        <p14:creationId xmlns:p14="http://schemas.microsoft.com/office/powerpoint/2010/main" val="34968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976F3A-CA92-4F6B-BE33-DBC058CA0EC2}"/>
              </a:ext>
            </a:extLst>
          </p:cNvPr>
          <p:cNvSpPr txBox="1"/>
          <p:nvPr/>
        </p:nvSpPr>
        <p:spPr>
          <a:xfrm>
            <a:off x="78472" y="545889"/>
            <a:ext cx="12113528" cy="2862322"/>
          </a:xfrm>
          <a:prstGeom prst="rect">
            <a:avLst/>
          </a:prstGeom>
          <a:noFill/>
        </p:spPr>
        <p:txBody>
          <a:bodyPr wrap="square">
            <a:spAutoFit/>
          </a:bodyPr>
          <a:lstStyle/>
          <a:p>
            <a:r>
              <a:rPr lang="en-US" sz="3600" b="1" i="0" dirty="0">
                <a:solidFill>
                  <a:srgbClr val="242021"/>
                </a:solidFill>
                <a:effectLst/>
                <a:highlight>
                  <a:srgbClr val="00FF00"/>
                </a:highlight>
                <a:latin typeface="Times New Roman" panose="02020603050405020304" pitchFamily="18" charset="0"/>
                <a:cs typeface="Times New Roman" panose="02020603050405020304" pitchFamily="18" charset="0"/>
              </a:rPr>
              <a:t>Death and influence:</a:t>
            </a:r>
            <a:br>
              <a:rPr lang="en-US" sz="3600" b="1"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 received many awards for her contributions</a:t>
            </a:r>
          </a:p>
          <a:p>
            <a:r>
              <a:rPr lang="en-US" sz="3600" b="0" i="0" dirty="0">
                <a:solidFill>
                  <a:srgbClr val="242021"/>
                </a:solidFill>
                <a:effectLst/>
                <a:latin typeface="Times New Roman" panose="02020603050405020304" pitchFamily="18" charset="0"/>
                <a:cs typeface="Times New Roman" panose="02020603050405020304" pitchFamily="18" charset="0"/>
              </a:rPr>
              <a:t>• _____________: died at the age of ________</a:t>
            </a:r>
            <a:br>
              <a:rPr lang="en-US" sz="3600" b="0"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 A scholarship in her name was established at Tennessee State University</a:t>
            </a:r>
            <a:r>
              <a:rPr lang="en-US" sz="3600"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C005B45D-CA53-4561-9954-49230840FA5F}"/>
              </a:ext>
            </a:extLst>
          </p:cNvPr>
          <p:cNvSpPr/>
          <p:nvPr/>
        </p:nvSpPr>
        <p:spPr>
          <a:xfrm>
            <a:off x="624639" y="1647480"/>
            <a:ext cx="3209424" cy="646331"/>
          </a:xfrm>
          <a:prstGeom prst="rect">
            <a:avLst/>
          </a:prstGeom>
        </p:spPr>
        <p:txBody>
          <a:bodyPr wrap="square">
            <a:spAutoFit/>
          </a:bodyPr>
          <a:lstStyle/>
          <a:p>
            <a:r>
              <a:rPr lang="en-US" sz="3600" b="1" dirty="0">
                <a:solidFill>
                  <a:srgbClr val="FF0000"/>
                </a:solidFill>
              </a:rPr>
              <a:t>Yvonne Young</a:t>
            </a:r>
          </a:p>
        </p:txBody>
      </p:sp>
      <p:sp>
        <p:nvSpPr>
          <p:cNvPr id="4" name="Rectangle 3">
            <a:extLst>
              <a:ext uri="{FF2B5EF4-FFF2-40B4-BE49-F238E27FC236}">
                <a16:creationId xmlns:a16="http://schemas.microsoft.com/office/drawing/2014/main" id="{6225A093-90E0-451B-A364-CD49DED3D93D}"/>
              </a:ext>
            </a:extLst>
          </p:cNvPr>
          <p:cNvSpPr/>
          <p:nvPr/>
        </p:nvSpPr>
        <p:spPr>
          <a:xfrm>
            <a:off x="7507203" y="1653884"/>
            <a:ext cx="1011656" cy="646331"/>
          </a:xfrm>
          <a:prstGeom prst="rect">
            <a:avLst/>
          </a:prstGeom>
        </p:spPr>
        <p:txBody>
          <a:bodyPr wrap="square">
            <a:spAutoFit/>
          </a:bodyPr>
          <a:lstStyle/>
          <a:p>
            <a:r>
              <a:rPr lang="en-US" sz="3600" b="1" dirty="0">
                <a:solidFill>
                  <a:srgbClr val="FF0000"/>
                </a:solidFill>
              </a:rPr>
              <a:t>89</a:t>
            </a:r>
          </a:p>
        </p:txBody>
      </p:sp>
    </p:spTree>
    <p:extLst>
      <p:ext uri="{BB962C8B-B14F-4D97-AF65-F5344CB8AC3E}">
        <p14:creationId xmlns:p14="http://schemas.microsoft.com/office/powerpoint/2010/main" val="406495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197" y="606740"/>
            <a:ext cx="11382190"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latin typeface="Times New Roman" panose="02020603050405020304" pitchFamily="18" charset="0"/>
                <a:cs typeface="Times New Roman" panose="02020603050405020304" pitchFamily="18" charset="0"/>
              </a:rPr>
              <a:t>b. Swap roles and repeat. Student A, answer Student B’s questions about Nguyễn Ngọc </a:t>
            </a:r>
            <a:r>
              <a:rPr lang="en-US" sz="3600" i="1" dirty="0" err="1">
                <a:solidFill>
                  <a:srgbClr val="0070C0"/>
                </a:solidFill>
                <a:latin typeface="Times New Roman" panose="02020603050405020304" pitchFamily="18" charset="0"/>
                <a:cs typeface="Times New Roman" panose="02020603050405020304" pitchFamily="18" charset="0"/>
              </a:rPr>
              <a:t>Ký</a:t>
            </a:r>
            <a:r>
              <a:rPr lang="en-US" sz="3600" i="1" dirty="0">
                <a:solidFill>
                  <a:srgbClr val="0070C0"/>
                </a:solidFill>
                <a:latin typeface="Times New Roman" panose="02020603050405020304" pitchFamily="18" charset="0"/>
                <a:cs typeface="Times New Roman" panose="02020603050405020304" pitchFamily="18" charset="0"/>
              </a:rPr>
              <a:t>.</a:t>
            </a:r>
            <a:r>
              <a:rPr lang="vi-VN" sz="3600" i="1" dirty="0">
                <a:solidFill>
                  <a:srgbClr val="0070C0"/>
                </a:solidFill>
                <a:latin typeface="Times New Roman" panose="02020603050405020304" pitchFamily="18" charset="0"/>
                <a:cs typeface="Times New Roman" panose="02020603050405020304" pitchFamily="18" charset="0"/>
              </a:rPr>
              <a:t> (7ms)</a:t>
            </a:r>
            <a:endParaRPr lang="en-US" sz="36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6331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F4C84-1A70-4005-BEA9-0BB565F42CA3}"/>
              </a:ext>
            </a:extLst>
          </p:cNvPr>
          <p:cNvPicPr>
            <a:picLocks noChangeAspect="1"/>
          </p:cNvPicPr>
          <p:nvPr/>
        </p:nvPicPr>
        <p:blipFill>
          <a:blip r:embed="rId2"/>
          <a:stretch>
            <a:fillRect/>
          </a:stretch>
        </p:blipFill>
        <p:spPr>
          <a:xfrm>
            <a:off x="236372" y="646076"/>
            <a:ext cx="11634786" cy="5667791"/>
          </a:xfrm>
          <a:prstGeom prst="rect">
            <a:avLst/>
          </a:prstGeom>
        </p:spPr>
      </p:pic>
    </p:spTree>
    <p:extLst>
      <p:ext uri="{BB962C8B-B14F-4D97-AF65-F5344CB8AC3E}">
        <p14:creationId xmlns:p14="http://schemas.microsoft.com/office/powerpoint/2010/main" val="292369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530EEA-8E73-4F91-8013-206320EBED91}"/>
              </a:ext>
            </a:extLst>
          </p:cNvPr>
          <p:cNvPicPr>
            <a:picLocks noChangeAspect="1"/>
          </p:cNvPicPr>
          <p:nvPr/>
        </p:nvPicPr>
        <p:blipFill>
          <a:blip r:embed="rId2"/>
          <a:stretch>
            <a:fillRect/>
          </a:stretch>
        </p:blipFill>
        <p:spPr>
          <a:xfrm>
            <a:off x="234214" y="714972"/>
            <a:ext cx="11723571" cy="5428056"/>
          </a:xfrm>
          <a:prstGeom prst="rect">
            <a:avLst/>
          </a:prstGeom>
        </p:spPr>
      </p:pic>
    </p:spTree>
    <p:extLst>
      <p:ext uri="{BB962C8B-B14F-4D97-AF65-F5344CB8AC3E}">
        <p14:creationId xmlns:p14="http://schemas.microsoft.com/office/powerpoint/2010/main" val="1246805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298" y="1044195"/>
            <a:ext cx="10913805"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latin typeface="Times New Roman" panose="02020603050405020304" pitchFamily="18" charset="0"/>
                <a:cs typeface="Times New Roman" panose="02020603050405020304" pitchFamily="18" charset="0"/>
              </a:rPr>
              <a:t>a. Read the biography about Nellie Bly again. In which paragraph do you see the following phrases? Write the paragraph numbers (1–5) on the lines. </a:t>
            </a:r>
            <a:r>
              <a:rPr lang="vi-VN" sz="3600" i="1" dirty="0">
                <a:solidFill>
                  <a:srgbClr val="0070C0"/>
                </a:solidFill>
                <a:latin typeface="Times New Roman" panose="02020603050405020304" pitchFamily="18" charset="0"/>
                <a:cs typeface="Times New Roman" panose="02020603050405020304" pitchFamily="18" charset="0"/>
              </a:rPr>
              <a:t>(5ms)</a:t>
            </a:r>
            <a:endParaRPr lang="en-US" sz="3600" i="1" dirty="0">
              <a:solidFill>
                <a:srgbClr val="0070C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0D4A574-2975-4629-A40C-9AEDBAC73509}"/>
              </a:ext>
            </a:extLst>
          </p:cNvPr>
          <p:cNvSpPr txBox="1"/>
          <p:nvPr/>
        </p:nvSpPr>
        <p:spPr>
          <a:xfrm>
            <a:off x="433137" y="2848889"/>
            <a:ext cx="9833810" cy="1754326"/>
          </a:xfrm>
          <a:prstGeom prst="rect">
            <a:avLst/>
          </a:prstGeom>
          <a:noFill/>
        </p:spPr>
        <p:txBody>
          <a:bodyPr wrap="square">
            <a:spAutoFit/>
          </a:bodyPr>
          <a:lstStyle/>
          <a:p>
            <a:r>
              <a:rPr lang="en-US" sz="3600" b="1" i="0" dirty="0">
                <a:solidFill>
                  <a:srgbClr val="242021"/>
                </a:solidFill>
                <a:effectLst/>
                <a:latin typeface="Times New Roman" panose="02020603050405020304" pitchFamily="18" charset="0"/>
                <a:cs typeface="Times New Roman" panose="02020603050405020304" pitchFamily="18" charset="0"/>
              </a:rPr>
              <a:t>Talking about interests:</a:t>
            </a:r>
            <a:br>
              <a:rPr lang="en-US" sz="3600" b="1"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_____ </a:t>
            </a:r>
            <a:r>
              <a:rPr lang="en-US" sz="3600" dirty="0">
                <a:solidFill>
                  <a:srgbClr val="242021"/>
                </a:solidFill>
                <a:latin typeface="Times New Roman" panose="02020603050405020304" pitchFamily="18" charset="0"/>
                <a:cs typeface="Times New Roman" panose="02020603050405020304" pitchFamily="18" charset="0"/>
              </a:rPr>
              <a:t>H</a:t>
            </a:r>
            <a:r>
              <a:rPr lang="en-US" sz="3600" b="0" i="0" dirty="0">
                <a:solidFill>
                  <a:srgbClr val="242021"/>
                </a:solidFill>
                <a:effectLst/>
                <a:latin typeface="Times New Roman" panose="02020603050405020304" pitchFamily="18" charset="0"/>
                <a:cs typeface="Times New Roman" panose="02020603050405020304" pitchFamily="18" charset="0"/>
              </a:rPr>
              <a:t>e showed an interest in ...</a:t>
            </a:r>
            <a:br>
              <a:rPr lang="en-US" sz="3600" b="0"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_____ She developed an interest for ...</a:t>
            </a:r>
            <a:r>
              <a:rPr lang="en-US" sz="3600" dirty="0">
                <a:latin typeface="Times New Roman" panose="02020603050405020304" pitchFamily="18" charset="0"/>
                <a:cs typeface="Times New Roman" panose="02020603050405020304" pitchFamily="18" charset="0"/>
              </a:rPr>
              <a:t> </a:t>
            </a:r>
          </a:p>
        </p:txBody>
      </p:sp>
      <p:sp>
        <p:nvSpPr>
          <p:cNvPr id="7" name="TextBox 18">
            <a:extLst>
              <a:ext uri="{FF2B5EF4-FFF2-40B4-BE49-F238E27FC236}">
                <a16:creationId xmlns:a16="http://schemas.microsoft.com/office/drawing/2014/main" id="{6EFB8F0F-A676-44F1-8D93-7478383B9B6B}"/>
              </a:ext>
            </a:extLst>
          </p:cNvPr>
          <p:cNvSpPr txBox="1"/>
          <p:nvPr/>
        </p:nvSpPr>
        <p:spPr>
          <a:xfrm>
            <a:off x="433137" y="641073"/>
            <a:ext cx="1929330"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bg1"/>
                </a:solidFill>
              </a:rPr>
              <a:t>Useful English</a:t>
            </a:r>
          </a:p>
        </p:txBody>
      </p:sp>
    </p:spTree>
    <p:extLst>
      <p:ext uri="{BB962C8B-B14F-4D97-AF65-F5344CB8AC3E}">
        <p14:creationId xmlns:p14="http://schemas.microsoft.com/office/powerpoint/2010/main" val="426220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D4A574-2975-4629-A40C-9AEDBAC73509}"/>
              </a:ext>
            </a:extLst>
          </p:cNvPr>
          <p:cNvSpPr txBox="1"/>
          <p:nvPr/>
        </p:nvSpPr>
        <p:spPr>
          <a:xfrm>
            <a:off x="1090361" y="1166842"/>
            <a:ext cx="6577765" cy="2308324"/>
          </a:xfrm>
          <a:prstGeom prst="rect">
            <a:avLst/>
          </a:prstGeom>
          <a:noFill/>
        </p:spPr>
        <p:txBody>
          <a:bodyPr wrap="square">
            <a:spAutoFit/>
          </a:bodyPr>
          <a:lstStyle/>
          <a:p>
            <a:r>
              <a:rPr lang="en-US" sz="3600" b="1" i="0" dirty="0">
                <a:solidFill>
                  <a:srgbClr val="242021"/>
                </a:solidFill>
                <a:effectLst/>
                <a:latin typeface="Times New Roman" panose="02020603050405020304" pitchFamily="18" charset="0"/>
                <a:cs typeface="Times New Roman" panose="02020603050405020304" pitchFamily="18" charset="0"/>
              </a:rPr>
              <a:t>Talking about career:</a:t>
            </a:r>
            <a:br>
              <a:rPr lang="en-US" sz="3600" b="1"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_____ She started (her career) ...</a:t>
            </a:r>
            <a:br>
              <a:rPr lang="en-US" sz="3600" b="0"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_____ He worked as/for ...</a:t>
            </a:r>
            <a:br>
              <a:rPr lang="en-US" sz="3600" b="0"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_____ She contributed to ...</a:t>
            </a:r>
            <a:endParaRPr lang="en-US" sz="3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EB821F9-6A14-4940-8B7C-8DD44C337D9C}"/>
              </a:ext>
            </a:extLst>
          </p:cNvPr>
          <p:cNvSpPr/>
          <p:nvPr/>
        </p:nvSpPr>
        <p:spPr>
          <a:xfrm>
            <a:off x="1603207" y="1744579"/>
            <a:ext cx="610603" cy="646331"/>
          </a:xfrm>
          <a:prstGeom prst="rect">
            <a:avLst/>
          </a:prstGeom>
        </p:spPr>
        <p:txBody>
          <a:bodyPr wrap="square">
            <a:spAutoFit/>
          </a:bodyPr>
          <a:lstStyle/>
          <a:p>
            <a:r>
              <a:rPr lang="en-US" sz="3600" b="1" dirty="0">
                <a:solidFill>
                  <a:srgbClr val="FF0000"/>
                </a:solidFill>
                <a:sym typeface="Wingdings" panose="05000000000000000000" pitchFamily="2" charset="2"/>
              </a:rPr>
              <a:t>2</a:t>
            </a:r>
            <a:endParaRPr lang="en-US" sz="3600" b="1" dirty="0">
              <a:solidFill>
                <a:srgbClr val="FF0000"/>
              </a:solidFill>
            </a:endParaRPr>
          </a:p>
        </p:txBody>
      </p:sp>
      <p:pic>
        <p:nvPicPr>
          <p:cNvPr id="7" name="Picture 6">
            <a:extLst>
              <a:ext uri="{FF2B5EF4-FFF2-40B4-BE49-F238E27FC236}">
                <a16:creationId xmlns:a16="http://schemas.microsoft.com/office/drawing/2014/main" id="{63355936-EFD3-4A98-852B-FA67C5271399}"/>
              </a:ext>
            </a:extLst>
          </p:cNvPr>
          <p:cNvPicPr>
            <a:picLocks noChangeAspect="1"/>
          </p:cNvPicPr>
          <p:nvPr/>
        </p:nvPicPr>
        <p:blipFill>
          <a:blip r:embed="rId3"/>
          <a:stretch>
            <a:fillRect/>
          </a:stretch>
        </p:blipFill>
        <p:spPr>
          <a:xfrm>
            <a:off x="176980" y="3737467"/>
            <a:ext cx="11678135" cy="2122559"/>
          </a:xfrm>
          <a:prstGeom prst="rect">
            <a:avLst/>
          </a:prstGeom>
        </p:spPr>
      </p:pic>
      <p:sp>
        <p:nvSpPr>
          <p:cNvPr id="8" name="Oval 7">
            <a:extLst>
              <a:ext uri="{FF2B5EF4-FFF2-40B4-BE49-F238E27FC236}">
                <a16:creationId xmlns:a16="http://schemas.microsoft.com/office/drawing/2014/main" id="{4F094B62-4E4A-41A9-B446-A19291EC6154}"/>
              </a:ext>
            </a:extLst>
          </p:cNvPr>
          <p:cNvSpPr/>
          <p:nvPr/>
        </p:nvSpPr>
        <p:spPr>
          <a:xfrm>
            <a:off x="10225548" y="3737467"/>
            <a:ext cx="1661652" cy="138513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97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3114" y="0"/>
            <a:ext cx="12256074" cy="6894042"/>
          </a:xfrm>
          <a:prstGeom prst="rect">
            <a:avLst/>
          </a:prstGeom>
        </p:spPr>
      </p:pic>
      <p:sp>
        <p:nvSpPr>
          <p:cNvPr id="2" name="TextBox 1"/>
          <p:cNvSpPr txBox="1"/>
          <p:nvPr/>
        </p:nvSpPr>
        <p:spPr>
          <a:xfrm>
            <a:off x="5967069" y="3548170"/>
            <a:ext cx="5331802" cy="1446550"/>
          </a:xfrm>
          <a:prstGeom prst="rect">
            <a:avLst/>
          </a:prstGeom>
          <a:noFill/>
        </p:spPr>
        <p:txBody>
          <a:bodyPr wrap="square" rtlCol="0">
            <a:spAutoFit/>
          </a:bodyPr>
          <a:lstStyle/>
          <a:p>
            <a:pPr algn="ctr"/>
            <a:r>
              <a:rPr lang="en-US" sz="3200" b="1" dirty="0">
                <a:solidFill>
                  <a:srgbClr val="FF0000"/>
                </a:solidFill>
              </a:rPr>
              <a:t>Unit 1: Life Stories</a:t>
            </a:r>
          </a:p>
          <a:p>
            <a:pPr algn="ctr"/>
            <a:r>
              <a:rPr lang="en-US" sz="2800" dirty="0">
                <a:solidFill>
                  <a:srgbClr val="00B0F0"/>
                </a:solidFill>
              </a:rPr>
              <a:t>Lesson 3.2: Writing &amp; Speaking</a:t>
            </a:r>
          </a:p>
          <a:p>
            <a:pPr algn="ctr"/>
            <a:r>
              <a:rPr lang="en-US" sz="2800" dirty="0">
                <a:solidFill>
                  <a:srgbClr val="92D050"/>
                </a:solidFill>
              </a:rPr>
              <a:t>Pages: 13 &amp; 14</a:t>
            </a:r>
          </a:p>
        </p:txBody>
      </p:sp>
    </p:spTree>
    <p:extLst>
      <p:ext uri="{BB962C8B-B14F-4D97-AF65-F5344CB8AC3E}">
        <p14:creationId xmlns:p14="http://schemas.microsoft.com/office/powerpoint/2010/main" val="1772680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D4A574-2975-4629-A40C-9AEDBAC73509}"/>
              </a:ext>
            </a:extLst>
          </p:cNvPr>
          <p:cNvSpPr txBox="1"/>
          <p:nvPr/>
        </p:nvSpPr>
        <p:spPr>
          <a:xfrm>
            <a:off x="1090361" y="1166842"/>
            <a:ext cx="6577765" cy="2308324"/>
          </a:xfrm>
          <a:prstGeom prst="rect">
            <a:avLst/>
          </a:prstGeom>
          <a:noFill/>
        </p:spPr>
        <p:txBody>
          <a:bodyPr wrap="square">
            <a:spAutoFit/>
          </a:bodyPr>
          <a:lstStyle/>
          <a:p>
            <a:r>
              <a:rPr lang="en-US" sz="3600" b="1" i="0" dirty="0">
                <a:solidFill>
                  <a:srgbClr val="242021"/>
                </a:solidFill>
                <a:effectLst/>
                <a:latin typeface="Times New Roman" panose="02020603050405020304" pitchFamily="18" charset="0"/>
                <a:cs typeface="Times New Roman" panose="02020603050405020304" pitchFamily="18" charset="0"/>
              </a:rPr>
              <a:t>Talking about achievements:</a:t>
            </a:r>
            <a:br>
              <a:rPr lang="en-US" sz="3600" b="1"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_____ She was best known for ...</a:t>
            </a:r>
            <a:br>
              <a:rPr lang="en-US" sz="3600" b="0"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_____ He was considered ...</a:t>
            </a:r>
            <a:br>
              <a:rPr lang="en-US" sz="3600" b="0" i="0" dirty="0">
                <a:solidFill>
                  <a:srgbClr val="242021"/>
                </a:solidFill>
                <a:effectLst/>
                <a:latin typeface="Times New Roman" panose="02020603050405020304" pitchFamily="18" charset="0"/>
                <a:cs typeface="Times New Roman" panose="02020603050405020304" pitchFamily="18" charset="0"/>
              </a:rPr>
            </a:br>
            <a:r>
              <a:rPr lang="en-US" sz="3600" b="0" i="0" dirty="0">
                <a:solidFill>
                  <a:srgbClr val="242021"/>
                </a:solidFill>
                <a:effectLst/>
                <a:latin typeface="Times New Roman" panose="02020603050405020304" pitchFamily="18" charset="0"/>
                <a:cs typeface="Times New Roman" panose="02020603050405020304" pitchFamily="18" charset="0"/>
              </a:rPr>
              <a:t>_____ He was remembered as ...</a:t>
            </a:r>
            <a:r>
              <a:rPr lang="en-US" sz="3600"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ED0CBE82-EBCE-447A-BC3F-5498F505BDF5}"/>
              </a:ext>
            </a:extLst>
          </p:cNvPr>
          <p:cNvSpPr/>
          <p:nvPr/>
        </p:nvSpPr>
        <p:spPr>
          <a:xfrm>
            <a:off x="1571123" y="1674673"/>
            <a:ext cx="610603" cy="646331"/>
          </a:xfrm>
          <a:prstGeom prst="rect">
            <a:avLst/>
          </a:prstGeom>
        </p:spPr>
        <p:txBody>
          <a:bodyPr wrap="square">
            <a:spAutoFit/>
          </a:bodyPr>
          <a:lstStyle/>
          <a:p>
            <a:r>
              <a:rPr lang="en-US" sz="3600" b="1" dirty="0">
                <a:solidFill>
                  <a:srgbClr val="FF0000"/>
                </a:solidFill>
                <a:sym typeface="Wingdings" panose="05000000000000000000" pitchFamily="2" charset="2"/>
              </a:rPr>
              <a:t>1</a:t>
            </a:r>
            <a:endParaRPr lang="en-US" sz="3600" b="1" dirty="0">
              <a:solidFill>
                <a:srgbClr val="FF0000"/>
              </a:solidFill>
            </a:endParaRPr>
          </a:p>
        </p:txBody>
      </p:sp>
      <p:pic>
        <p:nvPicPr>
          <p:cNvPr id="3" name="Picture 2">
            <a:extLst>
              <a:ext uri="{FF2B5EF4-FFF2-40B4-BE49-F238E27FC236}">
                <a16:creationId xmlns:a16="http://schemas.microsoft.com/office/drawing/2014/main" id="{98C1A588-6A90-4A57-B35D-2C0E0772E072}"/>
              </a:ext>
            </a:extLst>
          </p:cNvPr>
          <p:cNvPicPr>
            <a:picLocks noChangeAspect="1"/>
          </p:cNvPicPr>
          <p:nvPr/>
        </p:nvPicPr>
        <p:blipFill>
          <a:blip r:embed="rId3"/>
          <a:stretch>
            <a:fillRect/>
          </a:stretch>
        </p:blipFill>
        <p:spPr>
          <a:xfrm>
            <a:off x="275302" y="3655973"/>
            <a:ext cx="11662479" cy="1527354"/>
          </a:xfrm>
          <a:prstGeom prst="rect">
            <a:avLst/>
          </a:prstGeom>
        </p:spPr>
      </p:pic>
      <p:sp>
        <p:nvSpPr>
          <p:cNvPr id="7" name="Oval 6">
            <a:extLst>
              <a:ext uri="{FF2B5EF4-FFF2-40B4-BE49-F238E27FC236}">
                <a16:creationId xmlns:a16="http://schemas.microsoft.com/office/drawing/2014/main" id="{486EF632-A2A7-4C04-88C3-852312912CCB}"/>
              </a:ext>
            </a:extLst>
          </p:cNvPr>
          <p:cNvSpPr/>
          <p:nvPr/>
        </p:nvSpPr>
        <p:spPr>
          <a:xfrm>
            <a:off x="2507226" y="3673298"/>
            <a:ext cx="2241755" cy="14394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5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589" y="1186272"/>
            <a:ext cx="3339082" cy="507831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latin typeface="Times New Roman" panose="02020603050405020304" pitchFamily="18" charset="0"/>
                <a:cs typeface="Times New Roman" panose="02020603050405020304" pitchFamily="18" charset="0"/>
              </a:rPr>
              <a:t>b. Use the information in the Listening and the Useful Language box to write sentences for their biographies. </a:t>
            </a:r>
            <a:r>
              <a:rPr lang="vi-VN" sz="3600" i="1" dirty="0">
                <a:solidFill>
                  <a:srgbClr val="0070C0"/>
                </a:solidFill>
                <a:latin typeface="Times New Roman" panose="02020603050405020304" pitchFamily="18" charset="0"/>
                <a:cs typeface="Times New Roman" panose="02020603050405020304" pitchFamily="18" charset="0"/>
              </a:rPr>
              <a:t>(4ms)</a:t>
            </a:r>
            <a:endParaRPr lang="en-US" sz="3600" i="1"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321D66B-C6C0-45E6-8A8E-B87F7E3A9577}"/>
              </a:ext>
            </a:extLst>
          </p:cNvPr>
          <p:cNvPicPr>
            <a:picLocks noChangeAspect="1"/>
          </p:cNvPicPr>
          <p:nvPr/>
        </p:nvPicPr>
        <p:blipFill>
          <a:blip r:embed="rId3"/>
          <a:stretch>
            <a:fillRect/>
          </a:stretch>
        </p:blipFill>
        <p:spPr>
          <a:xfrm>
            <a:off x="3670996" y="641073"/>
            <a:ext cx="7764315" cy="5632311"/>
          </a:xfrm>
          <a:prstGeom prst="rect">
            <a:avLst/>
          </a:prstGeom>
        </p:spPr>
      </p:pic>
      <p:sp>
        <p:nvSpPr>
          <p:cNvPr id="6" name="Rectangle 5">
            <a:extLst>
              <a:ext uri="{FF2B5EF4-FFF2-40B4-BE49-F238E27FC236}">
                <a16:creationId xmlns:a16="http://schemas.microsoft.com/office/drawing/2014/main" id="{2011BFB8-0C53-40B7-9FA4-12F932AD3162}"/>
              </a:ext>
            </a:extLst>
          </p:cNvPr>
          <p:cNvSpPr/>
          <p:nvPr/>
        </p:nvSpPr>
        <p:spPr>
          <a:xfrm>
            <a:off x="3670996" y="1151021"/>
            <a:ext cx="7764315" cy="120032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Bruce Lee was best known for his martial arts and movies.</a:t>
            </a:r>
          </a:p>
        </p:txBody>
      </p:sp>
      <p:sp>
        <p:nvSpPr>
          <p:cNvPr id="9" name="Rectangle 8">
            <a:extLst>
              <a:ext uri="{FF2B5EF4-FFF2-40B4-BE49-F238E27FC236}">
                <a16:creationId xmlns:a16="http://schemas.microsoft.com/office/drawing/2014/main" id="{D32C8199-F953-4DA8-9BB0-DB2F04163A3B}"/>
              </a:ext>
            </a:extLst>
          </p:cNvPr>
          <p:cNvSpPr/>
          <p:nvPr/>
        </p:nvSpPr>
        <p:spPr>
          <a:xfrm>
            <a:off x="3670996" y="3074409"/>
            <a:ext cx="7764315" cy="120032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Marie Curie was remembered as the first woman to win the Nobel Prize.</a:t>
            </a:r>
          </a:p>
        </p:txBody>
      </p:sp>
      <p:sp>
        <p:nvSpPr>
          <p:cNvPr id="10" name="Rectangle 9">
            <a:extLst>
              <a:ext uri="{FF2B5EF4-FFF2-40B4-BE49-F238E27FC236}">
                <a16:creationId xmlns:a16="http://schemas.microsoft.com/office/drawing/2014/main" id="{80585EC4-73A8-404E-85EB-56D164F960EB}"/>
              </a:ext>
            </a:extLst>
          </p:cNvPr>
          <p:cNvSpPr/>
          <p:nvPr/>
        </p:nvSpPr>
        <p:spPr>
          <a:xfrm>
            <a:off x="3778321" y="4960475"/>
            <a:ext cx="7764315"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Võ</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Nguyên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Giáp</a:t>
            </a:r>
            <a:r>
              <a:rPr lang="en-US" sz="3600" b="1" dirty="0">
                <a:solidFill>
                  <a:srgbClr val="FF0000"/>
                </a:solidFill>
                <a:latin typeface="Times New Roman" panose="02020603050405020304" pitchFamily="18" charset="0"/>
                <a:cs typeface="Times New Roman" panose="02020603050405020304" pitchFamily="18" charset="0"/>
              </a:rPr>
              <a:t> was considered one of the greatest leaders of Vietnam.</a:t>
            </a:r>
          </a:p>
        </p:txBody>
      </p:sp>
      <p:sp>
        <p:nvSpPr>
          <p:cNvPr id="11" name="Rectangle 10">
            <a:extLst>
              <a:ext uri="{FF2B5EF4-FFF2-40B4-BE49-F238E27FC236}">
                <a16:creationId xmlns:a16="http://schemas.microsoft.com/office/drawing/2014/main" id="{0500BF0F-4F93-42FF-B8FB-D50EFC3DB5EF}"/>
              </a:ext>
            </a:extLst>
          </p:cNvPr>
          <p:cNvSpPr/>
          <p:nvPr/>
        </p:nvSpPr>
        <p:spPr>
          <a:xfrm>
            <a:off x="6623076" y="523387"/>
            <a:ext cx="3789888" cy="646331"/>
          </a:xfrm>
          <a:prstGeom prst="rect">
            <a:avLst/>
          </a:prstGeom>
        </p:spPr>
        <p:txBody>
          <a:bodyPr wrap="square">
            <a:spAutoFit/>
          </a:bodyPr>
          <a:lstStyle/>
          <a:p>
            <a:r>
              <a:rPr lang="en-US" sz="3600" i="1" u="sng" dirty="0">
                <a:sym typeface="Wingdings" panose="05000000000000000000" pitchFamily="2" charset="2"/>
              </a:rPr>
              <a:t>Sample answers:</a:t>
            </a:r>
            <a:endParaRPr lang="en-US" sz="3600" i="1" u="sng" dirty="0"/>
          </a:p>
        </p:txBody>
      </p:sp>
      <p:sp>
        <p:nvSpPr>
          <p:cNvPr id="12" name="TextBox 18">
            <a:extLst>
              <a:ext uri="{FF2B5EF4-FFF2-40B4-BE49-F238E27FC236}">
                <a16:creationId xmlns:a16="http://schemas.microsoft.com/office/drawing/2014/main" id="{06315D83-8B1A-41EC-9366-2597F08CFC9A}"/>
              </a:ext>
            </a:extLst>
          </p:cNvPr>
          <p:cNvSpPr txBox="1"/>
          <p:nvPr/>
        </p:nvSpPr>
        <p:spPr>
          <a:xfrm>
            <a:off x="433137" y="641073"/>
            <a:ext cx="1929330"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bg1"/>
                </a:solidFill>
              </a:rPr>
              <a:t>Useful English</a:t>
            </a:r>
          </a:p>
        </p:txBody>
      </p:sp>
    </p:spTree>
    <p:extLst>
      <p:ext uri="{BB962C8B-B14F-4D97-AF65-F5344CB8AC3E}">
        <p14:creationId xmlns:p14="http://schemas.microsoft.com/office/powerpoint/2010/main" val="386312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a:extLst>
              <a:ext uri="{FF2B5EF4-FFF2-40B4-BE49-F238E27FC236}">
                <a16:creationId xmlns:a16="http://schemas.microsoft.com/office/drawing/2014/main" id="{DE8764C6-EF86-4CFF-B872-FCFFA52F9EDE}"/>
              </a:ext>
            </a:extLst>
          </p:cNvPr>
          <p:cNvSpPr txBox="1"/>
          <p:nvPr/>
        </p:nvSpPr>
        <p:spPr>
          <a:xfrm>
            <a:off x="433137" y="641073"/>
            <a:ext cx="1929330"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bg1"/>
                </a:solidFill>
              </a:rPr>
              <a:t>Let’s write</a:t>
            </a:r>
          </a:p>
        </p:txBody>
      </p:sp>
      <p:sp>
        <p:nvSpPr>
          <p:cNvPr id="3" name="Rectangle 2">
            <a:extLst>
              <a:ext uri="{FF2B5EF4-FFF2-40B4-BE49-F238E27FC236}">
                <a16:creationId xmlns:a16="http://schemas.microsoft.com/office/drawing/2014/main" id="{7B734ADE-29FA-40A1-B346-637B49E9F2BF}"/>
              </a:ext>
            </a:extLst>
          </p:cNvPr>
          <p:cNvSpPr/>
          <p:nvPr/>
        </p:nvSpPr>
        <p:spPr>
          <a:xfrm>
            <a:off x="318197" y="1186647"/>
            <a:ext cx="11555606"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gn="ctr"/>
            <a:r>
              <a:rPr lang="en-US" sz="3600" i="1" dirty="0">
                <a:solidFill>
                  <a:srgbClr val="0070C0"/>
                </a:solidFill>
                <a:latin typeface="Times New Roman" panose="02020603050405020304" pitchFamily="18" charset="0"/>
                <a:cs typeface="Times New Roman" panose="02020603050405020304" pitchFamily="18" charset="0"/>
              </a:rPr>
              <a:t>Now, write a biography about Yvonne Young Clark or Nguyễn Ngọc </a:t>
            </a:r>
            <a:r>
              <a:rPr lang="en-US" sz="3600" i="1" dirty="0" err="1">
                <a:solidFill>
                  <a:srgbClr val="0070C0"/>
                </a:solidFill>
                <a:latin typeface="Times New Roman" panose="02020603050405020304" pitchFamily="18" charset="0"/>
                <a:cs typeface="Times New Roman" panose="02020603050405020304" pitchFamily="18" charset="0"/>
              </a:rPr>
              <a:t>Ký</a:t>
            </a:r>
            <a:r>
              <a:rPr lang="en-US" sz="3600" i="1" dirty="0">
                <a:solidFill>
                  <a:srgbClr val="0070C0"/>
                </a:solidFill>
                <a:latin typeface="Times New Roman" panose="02020603050405020304" pitchFamily="18" charset="0"/>
                <a:cs typeface="Times New Roman" panose="02020603050405020304" pitchFamily="18" charset="0"/>
              </a:rPr>
              <a:t>. Use the Writing Skill box, the reading model, and your speaking notes to help you. Write 180–200 words. </a:t>
            </a:r>
            <a:r>
              <a:rPr lang="vi-VN" sz="3600" i="1" dirty="0">
                <a:solidFill>
                  <a:srgbClr val="0070C0"/>
                </a:solidFill>
                <a:latin typeface="Times New Roman" panose="02020603050405020304" pitchFamily="18" charset="0"/>
                <a:cs typeface="Times New Roman" panose="02020603050405020304" pitchFamily="18" charset="0"/>
              </a:rPr>
              <a:t>(7)</a:t>
            </a:r>
            <a:endParaRPr lang="en-US" sz="3600" i="1"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3EBCB75-E116-4F2B-914F-65AD4BBE3DE9}"/>
              </a:ext>
            </a:extLst>
          </p:cNvPr>
          <p:cNvPicPr>
            <a:picLocks noChangeAspect="1"/>
          </p:cNvPicPr>
          <p:nvPr/>
        </p:nvPicPr>
        <p:blipFill>
          <a:blip r:embed="rId2"/>
          <a:stretch>
            <a:fillRect/>
          </a:stretch>
        </p:blipFill>
        <p:spPr>
          <a:xfrm>
            <a:off x="1038491" y="2996956"/>
            <a:ext cx="10047724" cy="3422506"/>
          </a:xfrm>
          <a:prstGeom prst="rect">
            <a:avLst/>
          </a:prstGeom>
        </p:spPr>
      </p:pic>
    </p:spTree>
    <p:extLst>
      <p:ext uri="{BB962C8B-B14F-4D97-AF65-F5344CB8AC3E}">
        <p14:creationId xmlns:p14="http://schemas.microsoft.com/office/powerpoint/2010/main" val="1166876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237BB2-E093-4324-AF24-6C040AFFC87D}"/>
              </a:ext>
            </a:extLst>
          </p:cNvPr>
          <p:cNvSpPr txBox="1"/>
          <p:nvPr/>
        </p:nvSpPr>
        <p:spPr>
          <a:xfrm>
            <a:off x="0" y="664149"/>
            <a:ext cx="12192000" cy="5509200"/>
          </a:xfrm>
          <a:prstGeom prst="rect">
            <a:avLst/>
          </a:prstGeom>
          <a:noFill/>
        </p:spPr>
        <p:txBody>
          <a:bodyPr wrap="square">
            <a:spAutoFit/>
          </a:bodyPr>
          <a:lstStyle/>
          <a:p>
            <a:pPr algn="just"/>
            <a:r>
              <a:rPr lang="en-US" sz="3200" b="1" i="1" u="sng" dirty="0">
                <a:solidFill>
                  <a:srgbClr val="242021"/>
                </a:solidFill>
                <a:effectLst/>
                <a:latin typeface="Calibri (body)"/>
              </a:rPr>
              <a:t>Suggested answer:</a:t>
            </a:r>
          </a:p>
          <a:p>
            <a:pPr algn="just"/>
            <a:endParaRPr lang="en-US" sz="3200" b="1" i="1" u="sng" dirty="0">
              <a:solidFill>
                <a:srgbClr val="242021"/>
              </a:solidFill>
              <a:effectLst/>
              <a:latin typeface="Calibri (body)"/>
            </a:endParaRPr>
          </a:p>
          <a:p>
            <a:pPr algn="just"/>
            <a:r>
              <a:rPr lang="en-US" sz="3200" b="0" i="0" dirty="0">
                <a:solidFill>
                  <a:srgbClr val="242021"/>
                </a:solidFill>
                <a:effectLst/>
                <a:latin typeface="Calibri (body)"/>
              </a:rPr>
              <a:t>Yvonne Young Clark (known as Y.Y.) was remembered as "The First Lady of Engineering". She was the first woman to do many things throughout her life.</a:t>
            </a:r>
          </a:p>
          <a:p>
            <a:pPr algn="just"/>
            <a:r>
              <a:rPr lang="en-US" sz="3200" b="0" i="0" dirty="0">
                <a:solidFill>
                  <a:srgbClr val="242021"/>
                </a:solidFill>
                <a:effectLst/>
                <a:latin typeface="Calibri (body)"/>
              </a:rPr>
              <a:t>Y.Y. </a:t>
            </a:r>
            <a:r>
              <a:rPr lang="en-US" sz="3200" b="0" i="0" dirty="0">
                <a:solidFill>
                  <a:srgbClr val="242021"/>
                </a:solidFill>
                <a:effectLst/>
                <a:latin typeface="Times New Roman" panose="02020603050405020304" pitchFamily="18" charset="0"/>
                <a:cs typeface="Times New Roman" panose="02020603050405020304" pitchFamily="18" charset="0"/>
              </a:rPr>
              <a:t>was</a:t>
            </a:r>
            <a:r>
              <a:rPr lang="en-US" sz="3200" b="0" i="0" dirty="0">
                <a:solidFill>
                  <a:srgbClr val="242021"/>
                </a:solidFill>
                <a:effectLst/>
                <a:latin typeface="Calibri (body)"/>
              </a:rPr>
              <a:t> born in 1929 in Houston, Texas. As a child, she loved building and fixing things. She attended Howard University from 1947 to 1951 and was the only woman in her class.</a:t>
            </a:r>
          </a:p>
          <a:p>
            <a:pPr algn="just"/>
            <a:r>
              <a:rPr lang="en-US" sz="3200" b="0" i="0" dirty="0">
                <a:solidFill>
                  <a:srgbClr val="242021"/>
                </a:solidFill>
                <a:effectLst/>
                <a:latin typeface="Calibri (body)"/>
              </a:rPr>
              <a:t>She was the first woman to earn a degree in mechanical engineering there. She struggled to find jobs after graduation because of her</a:t>
            </a:r>
            <a:br>
              <a:rPr lang="en-US" sz="3200" b="0" i="0" dirty="0">
                <a:solidFill>
                  <a:srgbClr val="242021"/>
                </a:solidFill>
                <a:effectLst/>
                <a:latin typeface="Calibri (body)"/>
              </a:rPr>
            </a:br>
            <a:r>
              <a:rPr lang="en-US" sz="3200" b="0" i="0" dirty="0">
                <a:solidFill>
                  <a:srgbClr val="242021"/>
                </a:solidFill>
                <a:effectLst/>
                <a:latin typeface="Calibri (body)"/>
              </a:rPr>
              <a:t>skin color and gender.</a:t>
            </a:r>
            <a:endParaRPr lang="en-US" sz="3200" dirty="0">
              <a:latin typeface="Calibri (body)"/>
            </a:endParaRPr>
          </a:p>
        </p:txBody>
      </p:sp>
    </p:spTree>
    <p:extLst>
      <p:ext uri="{BB962C8B-B14F-4D97-AF65-F5344CB8AC3E}">
        <p14:creationId xmlns:p14="http://schemas.microsoft.com/office/powerpoint/2010/main" val="918574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237BB2-E093-4324-AF24-6C040AFFC87D}"/>
              </a:ext>
            </a:extLst>
          </p:cNvPr>
          <p:cNvSpPr txBox="1"/>
          <p:nvPr/>
        </p:nvSpPr>
        <p:spPr>
          <a:xfrm>
            <a:off x="0" y="664149"/>
            <a:ext cx="11729884" cy="4524315"/>
          </a:xfrm>
          <a:prstGeom prst="rect">
            <a:avLst/>
          </a:prstGeom>
          <a:noFill/>
        </p:spPr>
        <p:txBody>
          <a:bodyPr wrap="square">
            <a:spAutoFit/>
          </a:bodyPr>
          <a:lstStyle/>
          <a:p>
            <a:pPr algn="just"/>
            <a:r>
              <a:rPr lang="en-US" sz="3200" b="0" i="0" dirty="0">
                <a:solidFill>
                  <a:srgbClr val="242021"/>
                </a:solidFill>
                <a:effectLst/>
                <a:latin typeface="Times New Roman" panose="02020603050405020304" pitchFamily="18" charset="0"/>
                <a:cs typeface="Times New Roman" panose="02020603050405020304" pitchFamily="18" charset="0"/>
              </a:rPr>
              <a:t>In 1955, she got married and moved to Tennessee. She worked as an engineering professor at the Tennessee State University for the next 55 years. She was the first female member of her department.</a:t>
            </a:r>
          </a:p>
          <a:p>
            <a:pPr algn="just"/>
            <a:r>
              <a:rPr lang="en-US" sz="3200" b="0" i="0" dirty="0">
                <a:solidFill>
                  <a:srgbClr val="242021"/>
                </a:solidFill>
                <a:effectLst/>
                <a:latin typeface="Times New Roman" panose="02020603050405020304" pitchFamily="18" charset="0"/>
                <a:cs typeface="Times New Roman" panose="02020603050405020304" pitchFamily="18" charset="0"/>
              </a:rPr>
              <a:t>She worked for NASA during her summer breaks. At NASA, she contributed to the development of the engine of the rocket Saturn V and the box used to bring moon samples back to Earth. </a:t>
            </a:r>
            <a:r>
              <a:rPr lang="en-US" sz="3200" dirty="0">
                <a:solidFill>
                  <a:srgbClr val="242021"/>
                </a:solidFill>
                <a:latin typeface="Times New Roman" panose="02020603050405020304" pitchFamily="18" charset="0"/>
                <a:cs typeface="Times New Roman" panose="02020603050405020304" pitchFamily="18" charset="0"/>
              </a:rPr>
              <a:t>S</a:t>
            </a:r>
            <a:r>
              <a:rPr lang="en-US" sz="3200" b="0" i="0" dirty="0">
                <a:solidFill>
                  <a:srgbClr val="242021"/>
                </a:solidFill>
                <a:effectLst/>
                <a:latin typeface="Times New Roman" panose="02020603050405020304" pitchFamily="18" charset="0"/>
                <a:cs typeface="Times New Roman" panose="02020603050405020304" pitchFamily="18" charset="0"/>
              </a:rPr>
              <a:t>he received many awards for her contributions. Y.Y. died at the age of 89, in 2019. A scholarship in her name was established at Tennessee State University.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89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237BB2-E093-4324-AF24-6C040AFFC87D}"/>
              </a:ext>
            </a:extLst>
          </p:cNvPr>
          <p:cNvSpPr txBox="1"/>
          <p:nvPr/>
        </p:nvSpPr>
        <p:spPr>
          <a:xfrm>
            <a:off x="275302" y="558641"/>
            <a:ext cx="11611897" cy="4524315"/>
          </a:xfrm>
          <a:prstGeom prst="rect">
            <a:avLst/>
          </a:prstGeom>
          <a:noFill/>
        </p:spPr>
        <p:txBody>
          <a:bodyPr wrap="square">
            <a:spAutoFit/>
          </a:bodyPr>
          <a:lstStyle/>
          <a:p>
            <a:pPr algn="just"/>
            <a:r>
              <a:rPr lang="en-US" sz="3200" b="0" i="0" dirty="0">
                <a:solidFill>
                  <a:srgbClr val="242021"/>
                </a:solidFill>
                <a:effectLst/>
                <a:latin typeface="Times New Roman" panose="02020603050405020304" pitchFamily="18" charset="0"/>
                <a:cs typeface="Times New Roman" panose="02020603050405020304" pitchFamily="18" charset="0"/>
              </a:rPr>
              <a:t>Nguyễn Ngọc </a:t>
            </a:r>
            <a:r>
              <a:rPr lang="en-US" sz="3200" b="0" i="0" dirty="0" err="1">
                <a:solidFill>
                  <a:srgbClr val="242021"/>
                </a:solidFill>
                <a:effectLst/>
                <a:latin typeface="Times New Roman" panose="02020603050405020304" pitchFamily="18" charset="0"/>
                <a:cs typeface="Times New Roman" panose="02020603050405020304" pitchFamily="18" charset="0"/>
              </a:rPr>
              <a:t>Ký</a:t>
            </a:r>
            <a:r>
              <a:rPr lang="en-US" sz="3200" b="0" i="0" dirty="0">
                <a:solidFill>
                  <a:srgbClr val="242021"/>
                </a:solidFill>
                <a:effectLst/>
                <a:latin typeface="Times New Roman" panose="02020603050405020304" pitchFamily="18" charset="0"/>
                <a:cs typeface="Times New Roman" panose="02020603050405020304" pitchFamily="18" charset="0"/>
              </a:rPr>
              <a:t> is a famous Vietnamese teacher and writer. He was born in June 28th, 1947 in Hải </a:t>
            </a:r>
            <a:r>
              <a:rPr lang="en-US" sz="3200" b="0" i="0" dirty="0" err="1">
                <a:solidFill>
                  <a:srgbClr val="242021"/>
                </a:solidFill>
                <a:effectLst/>
                <a:latin typeface="Times New Roman" panose="02020603050405020304" pitchFamily="18" charset="0"/>
                <a:cs typeface="Times New Roman" panose="02020603050405020304" pitchFamily="18" charset="0"/>
              </a:rPr>
              <a:t>Hậu</a:t>
            </a:r>
            <a:r>
              <a:rPr lang="en-US" sz="3200" b="0" i="0" dirty="0">
                <a:solidFill>
                  <a:srgbClr val="242021"/>
                </a:solidFill>
                <a:effectLst/>
                <a:latin typeface="Times New Roman" panose="02020603050405020304" pitchFamily="18" charset="0"/>
                <a:cs typeface="Times New Roman" panose="02020603050405020304" pitchFamily="18" charset="0"/>
              </a:rPr>
              <a:t>, Nam </a:t>
            </a:r>
            <a:r>
              <a:rPr lang="en-US" sz="3200" b="0" i="0" dirty="0" err="1">
                <a:solidFill>
                  <a:srgbClr val="242021"/>
                </a:solidFill>
                <a:effectLst/>
                <a:latin typeface="Times New Roman" panose="02020603050405020304" pitchFamily="18" charset="0"/>
                <a:cs typeface="Times New Roman" panose="02020603050405020304" pitchFamily="18" charset="0"/>
              </a:rPr>
              <a:t>Định</a:t>
            </a:r>
            <a:r>
              <a:rPr lang="en-US" sz="3200" b="0" i="0" dirty="0">
                <a:solidFill>
                  <a:srgbClr val="242021"/>
                </a:solidFill>
                <a:effectLst/>
                <a:latin typeface="Times New Roman" panose="02020603050405020304" pitchFamily="18" charset="0"/>
                <a:cs typeface="Times New Roman" panose="02020603050405020304" pitchFamily="18" charset="0"/>
              </a:rPr>
              <a:t> Province. He got sick at the age of four and couldn't use his arms afterwards. As a boy, he wanted to go to school, but he wasn't allowed. He then learned how to write with his feet.</a:t>
            </a:r>
          </a:p>
          <a:p>
            <a:pPr algn="just"/>
            <a:r>
              <a:rPr lang="en-US" sz="3200" b="0" i="0" dirty="0">
                <a:solidFill>
                  <a:srgbClr val="242021"/>
                </a:solidFill>
                <a:effectLst/>
                <a:latin typeface="Times New Roman" panose="02020603050405020304" pitchFamily="18" charset="0"/>
                <a:cs typeface="Times New Roman" panose="02020603050405020304" pitchFamily="18" charset="0"/>
              </a:rPr>
              <a:t>He was a hardworking and very good student. In 1963, he got 5th place in a math competition and was given an award by President </a:t>
            </a:r>
            <a:r>
              <a:rPr lang="en-US" sz="3200" b="0" i="0" dirty="0" err="1">
                <a:solidFill>
                  <a:srgbClr val="242021"/>
                </a:solidFill>
                <a:effectLst/>
                <a:latin typeface="Times New Roman" panose="02020603050405020304" pitchFamily="18" charset="0"/>
                <a:cs typeface="Times New Roman" panose="02020603050405020304" pitchFamily="18" charset="0"/>
              </a:rPr>
              <a:t>Hồ</a:t>
            </a:r>
            <a:r>
              <a:rPr lang="en-US" sz="3200" b="0" i="0" dirty="0">
                <a:solidFill>
                  <a:srgbClr val="242021"/>
                </a:solidFill>
                <a:effectLst/>
                <a:latin typeface="Times New Roman" panose="02020603050405020304" pitchFamily="18" charset="0"/>
                <a:cs typeface="Times New Roman" panose="02020603050405020304" pitchFamily="18" charset="0"/>
              </a:rPr>
              <a:t> </a:t>
            </a:r>
            <a:r>
              <a:rPr lang="en-US" sz="3200" b="0" i="0" dirty="0" err="1">
                <a:solidFill>
                  <a:srgbClr val="242021"/>
                </a:solidFill>
                <a:effectLst/>
                <a:latin typeface="Times New Roman" panose="02020603050405020304" pitchFamily="18" charset="0"/>
                <a:cs typeface="Times New Roman" panose="02020603050405020304" pitchFamily="18" charset="0"/>
              </a:rPr>
              <a:t>Chí</a:t>
            </a:r>
            <a:r>
              <a:rPr lang="en-US" sz="3200" b="0" i="0" dirty="0">
                <a:solidFill>
                  <a:srgbClr val="242021"/>
                </a:solidFill>
                <a:effectLst/>
                <a:latin typeface="Times New Roman" panose="02020603050405020304" pitchFamily="18" charset="0"/>
                <a:cs typeface="Times New Roman" panose="02020603050405020304" pitchFamily="18" charset="0"/>
              </a:rPr>
              <a:t> Minh. He went to </a:t>
            </a:r>
            <a:r>
              <a:rPr lang="en-US" sz="3200" b="0" i="0" dirty="0" err="1">
                <a:solidFill>
                  <a:srgbClr val="242021"/>
                </a:solidFill>
                <a:effectLst/>
                <a:latin typeface="Times New Roman" panose="02020603050405020304" pitchFamily="18" charset="0"/>
                <a:cs typeface="Times New Roman" panose="02020603050405020304" pitchFamily="18" charset="0"/>
              </a:rPr>
              <a:t>Đại</a:t>
            </a:r>
            <a:r>
              <a:rPr lang="en-US" sz="3200" b="0" i="0" dirty="0">
                <a:solidFill>
                  <a:srgbClr val="242021"/>
                </a:solidFill>
                <a:effectLst/>
                <a:latin typeface="Times New Roman" panose="02020603050405020304" pitchFamily="18" charset="0"/>
                <a:cs typeface="Times New Roman" panose="02020603050405020304" pitchFamily="18" charset="0"/>
              </a:rPr>
              <a:t> </a:t>
            </a:r>
            <a:r>
              <a:rPr lang="en-US" sz="3200" b="0" i="0" dirty="0" err="1">
                <a:solidFill>
                  <a:srgbClr val="242021"/>
                </a:solidFill>
                <a:effectLst/>
                <a:latin typeface="Times New Roman" panose="02020603050405020304" pitchFamily="18" charset="0"/>
                <a:cs typeface="Times New Roman" panose="02020603050405020304" pitchFamily="18" charset="0"/>
              </a:rPr>
              <a:t>học</a:t>
            </a:r>
            <a:r>
              <a:rPr lang="en-US" sz="3200" b="0" i="0" dirty="0">
                <a:solidFill>
                  <a:srgbClr val="242021"/>
                </a:solidFill>
                <a:effectLst/>
                <a:latin typeface="Times New Roman" panose="02020603050405020304" pitchFamily="18" charset="0"/>
                <a:cs typeface="Times New Roman" panose="02020603050405020304" pitchFamily="18" charset="0"/>
              </a:rPr>
              <a:t> </a:t>
            </a:r>
            <a:r>
              <a:rPr lang="en-US" sz="3200" b="0" i="0" dirty="0" err="1">
                <a:solidFill>
                  <a:srgbClr val="242021"/>
                </a:solidFill>
                <a:effectLst/>
                <a:latin typeface="Times New Roman" panose="02020603050405020304" pitchFamily="18" charset="0"/>
                <a:cs typeface="Times New Roman" panose="02020603050405020304" pitchFamily="18" charset="0"/>
              </a:rPr>
              <a:t>Tổng</a:t>
            </a:r>
            <a:r>
              <a:rPr lang="en-US" sz="3200" b="0" i="0" dirty="0">
                <a:solidFill>
                  <a:srgbClr val="242021"/>
                </a:solidFill>
                <a:effectLst/>
                <a:latin typeface="Times New Roman" panose="02020603050405020304" pitchFamily="18" charset="0"/>
                <a:cs typeface="Times New Roman" panose="02020603050405020304" pitchFamily="18" charset="0"/>
              </a:rPr>
              <a:t> </a:t>
            </a:r>
            <a:r>
              <a:rPr lang="en-US" sz="3200" b="0" i="0" dirty="0" err="1">
                <a:solidFill>
                  <a:srgbClr val="242021"/>
                </a:solidFill>
                <a:effectLst/>
                <a:latin typeface="Times New Roman" panose="02020603050405020304" pitchFamily="18" charset="0"/>
                <a:cs typeface="Times New Roman" panose="02020603050405020304" pitchFamily="18" charset="0"/>
              </a:rPr>
              <a:t>hợp</a:t>
            </a:r>
            <a:r>
              <a:rPr lang="en-US" sz="3200" b="0" i="0" dirty="0">
                <a:solidFill>
                  <a:srgbClr val="242021"/>
                </a:solidFill>
                <a:effectLst/>
                <a:latin typeface="Times New Roman" panose="02020603050405020304" pitchFamily="18" charset="0"/>
                <a:cs typeface="Times New Roman" panose="02020603050405020304" pitchFamily="18" charset="0"/>
              </a:rPr>
              <a:t> </a:t>
            </a:r>
            <a:r>
              <a:rPr lang="en-US" sz="3200" b="0" i="0" dirty="0" err="1">
                <a:solidFill>
                  <a:srgbClr val="242021"/>
                </a:solidFill>
                <a:effectLst/>
                <a:latin typeface="Times New Roman" panose="02020603050405020304" pitchFamily="18" charset="0"/>
                <a:cs typeface="Times New Roman" panose="02020603050405020304" pitchFamily="18" charset="0"/>
              </a:rPr>
              <a:t>Hà</a:t>
            </a:r>
            <a:r>
              <a:rPr lang="en-US" sz="3200" b="0" i="0" dirty="0">
                <a:solidFill>
                  <a:srgbClr val="242021"/>
                </a:solidFill>
                <a:effectLst/>
                <a:latin typeface="Times New Roman" panose="02020603050405020304" pitchFamily="18" charset="0"/>
                <a:cs typeface="Times New Roman" panose="02020603050405020304" pitchFamily="18" charset="0"/>
              </a:rPr>
              <a:t> </a:t>
            </a:r>
            <a:r>
              <a:rPr lang="en-US" sz="3200" b="0" i="0" dirty="0" err="1">
                <a:solidFill>
                  <a:srgbClr val="242021"/>
                </a:solidFill>
                <a:effectLst/>
                <a:latin typeface="Times New Roman" panose="02020603050405020304" pitchFamily="18" charset="0"/>
                <a:cs typeface="Times New Roman" panose="02020603050405020304" pitchFamily="18" charset="0"/>
              </a:rPr>
              <a:t>Nội</a:t>
            </a:r>
            <a:r>
              <a:rPr lang="en-US" sz="3200" b="0" i="0" dirty="0">
                <a:solidFill>
                  <a:srgbClr val="242021"/>
                </a:solidFill>
                <a:effectLst/>
                <a:latin typeface="Times New Roman" panose="02020603050405020304" pitchFamily="18" charset="0"/>
                <a:cs typeface="Times New Roman" panose="02020603050405020304" pitchFamily="18" charset="0"/>
              </a:rPr>
              <a:t> and studied literature during the 1960s.</a:t>
            </a:r>
          </a:p>
        </p:txBody>
      </p:sp>
    </p:spTree>
    <p:extLst>
      <p:ext uri="{BB962C8B-B14F-4D97-AF65-F5344CB8AC3E}">
        <p14:creationId xmlns:p14="http://schemas.microsoft.com/office/powerpoint/2010/main" val="2241379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237BB2-E093-4324-AF24-6C040AFFC87D}"/>
              </a:ext>
            </a:extLst>
          </p:cNvPr>
          <p:cNvSpPr txBox="1"/>
          <p:nvPr/>
        </p:nvSpPr>
        <p:spPr>
          <a:xfrm>
            <a:off x="294968" y="558641"/>
            <a:ext cx="11484077" cy="4031873"/>
          </a:xfrm>
          <a:prstGeom prst="rect">
            <a:avLst/>
          </a:prstGeom>
          <a:noFill/>
        </p:spPr>
        <p:txBody>
          <a:bodyPr wrap="square">
            <a:spAutoFit/>
          </a:bodyPr>
          <a:lstStyle/>
          <a:p>
            <a:pPr algn="just"/>
            <a:r>
              <a:rPr lang="en-US" sz="3200" b="0" i="0" dirty="0">
                <a:solidFill>
                  <a:srgbClr val="242021"/>
                </a:solidFill>
                <a:effectLst/>
                <a:latin typeface="Times New Roman" panose="02020603050405020304" pitchFamily="18" charset="0"/>
                <a:cs typeface="Times New Roman" panose="02020603050405020304" pitchFamily="18" charset="0"/>
              </a:rPr>
              <a:t>As a young man, he became a teacher. He went back to his hometown and taught there. He got many awards during his career as a teacher. He received the title "Outstanding Teacher" in 1993, and in 2005, Vietnam Book of Records awarded him the title “First Teacher to Use His Feet to Write”.</a:t>
            </a:r>
          </a:p>
          <a:p>
            <a:pPr algn="just"/>
            <a:r>
              <a:rPr lang="en-US" sz="3200" b="0" i="0" dirty="0">
                <a:solidFill>
                  <a:srgbClr val="242021"/>
                </a:solidFill>
                <a:effectLst/>
                <a:latin typeface="Times New Roman" panose="02020603050405020304" pitchFamily="18" charset="0"/>
                <a:cs typeface="Times New Roman" panose="02020603050405020304" pitchFamily="18" charset="0"/>
              </a:rPr>
              <a:t>Nguyễn Ngọc </a:t>
            </a:r>
            <a:r>
              <a:rPr lang="en-US" sz="3200" b="0" i="0" dirty="0" err="1">
                <a:solidFill>
                  <a:srgbClr val="242021"/>
                </a:solidFill>
                <a:effectLst/>
                <a:latin typeface="Times New Roman" panose="02020603050405020304" pitchFamily="18" charset="0"/>
                <a:cs typeface="Times New Roman" panose="02020603050405020304" pitchFamily="18" charset="0"/>
              </a:rPr>
              <a:t>Ký</a:t>
            </a:r>
            <a:r>
              <a:rPr lang="en-US" sz="3200" b="0" i="0" dirty="0">
                <a:solidFill>
                  <a:srgbClr val="242021"/>
                </a:solidFill>
                <a:effectLst/>
                <a:latin typeface="Times New Roman" panose="02020603050405020304" pitchFamily="18" charset="0"/>
                <a:cs typeface="Times New Roman" panose="02020603050405020304" pitchFamily="18" charset="0"/>
              </a:rPr>
              <a:t> died on September 28th, 2022, at the age of 75. Vietnamese students are still taught about him as an example of why you should believe in yourself.</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13456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2275"/>
            <a:ext cx="8494095" cy="5813449"/>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5801033" y="776748"/>
            <a:ext cx="6243484" cy="12192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latin typeface="Times New Roman" panose="02020603050405020304" pitchFamily="18" charset="0"/>
                <a:cs typeface="Times New Roman" panose="02020603050405020304" pitchFamily="18" charset="0"/>
              </a:rPr>
              <a:t>WRAP-UP</a:t>
            </a:r>
            <a:r>
              <a:rPr lang="vi-VN" sz="5400" b="1" dirty="0">
                <a:solidFill>
                  <a:schemeClr val="accent6">
                    <a:lumMod val="75000"/>
                  </a:schemeClr>
                </a:solidFill>
                <a:latin typeface="Times New Roman" panose="02020603050405020304" pitchFamily="18" charset="0"/>
                <a:cs typeface="Times New Roman" panose="02020603050405020304" pitchFamily="18" charset="0"/>
              </a:rPr>
              <a:t> (3ms)</a:t>
            </a:r>
            <a:endParaRPr lang="en-US" sz="5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609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423519" cy="923330"/>
          </a:xfrm>
          <a:prstGeom prst="rect">
            <a:avLst/>
          </a:prstGeom>
        </p:spPr>
        <p:txBody>
          <a:bodyPr wrap="none">
            <a:spAutoFit/>
          </a:bodyPr>
          <a:lstStyle/>
          <a:p>
            <a:r>
              <a:rPr lang="en-US" sz="5400" b="1" dirty="0">
                <a:solidFill>
                  <a:srgbClr val="FF0000"/>
                </a:solidFill>
                <a:latin typeface="Times New Roman" panose="02020603050405020304" pitchFamily="18" charset="0"/>
                <a:cs typeface="Times New Roman" panose="02020603050405020304" pitchFamily="18" charset="0"/>
              </a:rPr>
              <a:t>Today’s lesson</a:t>
            </a:r>
          </a:p>
        </p:txBody>
      </p:sp>
      <p:sp>
        <p:nvSpPr>
          <p:cNvPr id="5" name="Rectangle 4"/>
          <p:cNvSpPr/>
          <p:nvPr/>
        </p:nvSpPr>
        <p:spPr>
          <a:xfrm>
            <a:off x="2324099" y="1640614"/>
            <a:ext cx="9715501"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latin typeface="Times New Roman" panose="02020603050405020304" pitchFamily="18" charset="0"/>
                <a:cs typeface="Times New Roman" panose="02020603050405020304" pitchFamily="18" charset="0"/>
              </a:rPr>
              <a:t>Writing</a:t>
            </a:r>
          </a:p>
          <a:p>
            <a:pPr marL="571500" indent="-571500">
              <a:buFontTx/>
              <a:buChar char="-"/>
            </a:pPr>
            <a:r>
              <a:rPr lang="en-US" sz="3600" i="1" dirty="0">
                <a:solidFill>
                  <a:srgbClr val="0070C0"/>
                </a:solidFill>
                <a:latin typeface="Times New Roman" panose="02020603050405020304" pitchFamily="18" charset="0"/>
                <a:cs typeface="Times New Roman" panose="02020603050405020304" pitchFamily="18" charset="0"/>
              </a:rPr>
              <a:t>practice using time expressions</a:t>
            </a:r>
          </a:p>
          <a:p>
            <a:pPr marL="571500" indent="-571500">
              <a:buFontTx/>
              <a:buChar char="-"/>
            </a:pPr>
            <a:r>
              <a:rPr lang="en-US" sz="3600" i="1" dirty="0">
                <a:solidFill>
                  <a:srgbClr val="0070C0"/>
                </a:solidFill>
                <a:latin typeface="Times New Roman" panose="02020603050405020304" pitchFamily="18" charset="0"/>
                <a:cs typeface="Times New Roman" panose="02020603050405020304" pitchFamily="18" charset="0"/>
              </a:rPr>
              <a:t>Practice writing a biography of someone that you know.</a:t>
            </a:r>
          </a:p>
          <a:p>
            <a:r>
              <a:rPr lang="en-US" sz="3600" i="1" dirty="0">
                <a:solidFill>
                  <a:srgbClr val="0070C0"/>
                </a:solidFill>
                <a:latin typeface="Times New Roman" panose="02020603050405020304" pitchFamily="18" charset="0"/>
                <a:cs typeface="Times New Roman" panose="02020603050405020304" pitchFamily="18" charset="0"/>
              </a:rPr>
              <a:t>Speaking:</a:t>
            </a:r>
          </a:p>
          <a:p>
            <a:pPr marL="571500" indent="-571500">
              <a:buFontTx/>
              <a:buChar char="-"/>
            </a:pPr>
            <a:r>
              <a:rPr lang="en-US" sz="3600" i="1" dirty="0">
                <a:solidFill>
                  <a:srgbClr val="0070C0"/>
                </a:solidFill>
                <a:latin typeface="Times New Roman" panose="02020603050405020304" pitchFamily="18" charset="0"/>
                <a:cs typeface="Times New Roman" panose="02020603050405020304" pitchFamily="18" charset="0"/>
              </a:rPr>
              <a:t>talk about inspiring people’s stories.</a:t>
            </a:r>
          </a:p>
        </p:txBody>
      </p:sp>
    </p:spTree>
    <p:extLst>
      <p:ext uri="{BB962C8B-B14F-4D97-AF65-F5344CB8AC3E}">
        <p14:creationId xmlns:p14="http://schemas.microsoft.com/office/powerpoint/2010/main" val="278147066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heel(1)">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heel(1)">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heel(1)">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493264" cy="923330"/>
          </a:xfrm>
          <a:prstGeom prst="rect">
            <a:avLst/>
          </a:prstGeom>
        </p:spPr>
        <p:txBody>
          <a:bodyPr wrap="none">
            <a:spAutoFit/>
          </a:bodyPr>
          <a:lstStyle/>
          <a:p>
            <a:r>
              <a:rPr lang="en-US" sz="5400" b="1" dirty="0">
                <a:solidFill>
                  <a:srgbClr val="FF0000"/>
                </a:solidFill>
                <a:latin typeface="Times New Roman" panose="02020603050405020304" pitchFamily="18" charset="0"/>
                <a:cs typeface="Times New Roman" panose="02020603050405020304" pitchFamily="18" charset="0"/>
              </a:rPr>
              <a:t>Homework</a:t>
            </a:r>
          </a:p>
        </p:txBody>
      </p:sp>
      <p:sp>
        <p:nvSpPr>
          <p:cNvPr id="5" name="Rectangle 4"/>
          <p:cNvSpPr/>
          <p:nvPr/>
        </p:nvSpPr>
        <p:spPr>
          <a:xfrm>
            <a:off x="539497" y="1646758"/>
            <a:ext cx="11052736"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latin typeface="Times New Roman" panose="02020603050405020304" pitchFamily="18" charset="0"/>
                <a:cs typeface="Times New Roman" panose="02020603050405020304" pitchFamily="18" charset="0"/>
              </a:rPr>
              <a:t>Practice writing skills using time expressions</a:t>
            </a:r>
          </a:p>
          <a:p>
            <a:pPr marL="571500" indent="-571500">
              <a:buFontTx/>
              <a:buChar char="-"/>
            </a:pPr>
            <a:r>
              <a:rPr lang="en-US" sz="3600" i="1" dirty="0">
                <a:solidFill>
                  <a:srgbClr val="0070C0"/>
                </a:solidFill>
                <a:latin typeface="Times New Roman" panose="02020603050405020304" pitchFamily="18" charset="0"/>
                <a:cs typeface="Times New Roman" panose="02020603050405020304" pitchFamily="18" charset="0"/>
              </a:rPr>
              <a:t>Do the exercises on page 7 WB.</a:t>
            </a:r>
          </a:p>
          <a:p>
            <a:pPr marL="571500" indent="-571500">
              <a:buFontTx/>
              <a:buChar char="-"/>
            </a:pPr>
            <a:r>
              <a:rPr lang="en-US" sz="3600" i="1" dirty="0">
                <a:solidFill>
                  <a:srgbClr val="0070C0"/>
                </a:solidFill>
                <a:latin typeface="Times New Roman" panose="02020603050405020304" pitchFamily="18" charset="0"/>
                <a:cs typeface="Times New Roman" panose="02020603050405020304" pitchFamily="18" charset="0"/>
              </a:rPr>
              <a:t>Prepare the next lesson (Unit 2 – Vocab &amp; Reading, pages 15 &amp; 16 SB)</a:t>
            </a:r>
          </a:p>
          <a:p>
            <a:pPr marL="571500" indent="-571500">
              <a:buFontTx/>
              <a:buChar char="-"/>
            </a:pPr>
            <a:r>
              <a:rPr lang="en-US" sz="3600" i="1" dirty="0">
                <a:solidFill>
                  <a:srgbClr val="0070C0"/>
                </a:solidFill>
                <a:latin typeface="Times New Roman" panose="02020603050405020304" pitchFamily="18" charset="0"/>
                <a:cs typeface="Times New Roman" panose="02020603050405020304" pitchFamily="18" charset="0"/>
              </a:rPr>
              <a:t>Play the consolidation games on </a:t>
            </a:r>
            <a:r>
              <a:rPr lang="en-US" sz="3600" i="1" dirty="0">
                <a:solidFill>
                  <a:srgbClr val="0070C0"/>
                </a:solidFill>
                <a:latin typeface="Times New Roman" panose="02020603050405020304" pitchFamily="18" charset="0"/>
                <a:cs typeface="Times New Roman" panose="02020603050405020304" pitchFamily="18" charset="0"/>
                <a:hlinkClick r:id="rId2"/>
              </a:rPr>
              <a:t>www.eduhome.com.vn</a:t>
            </a:r>
            <a:r>
              <a:rPr lang="en-US" sz="3600" i="1"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9" name="Rounded Rectangle 8"/>
          <p:cNvSpPr/>
          <p:nvPr/>
        </p:nvSpPr>
        <p:spPr>
          <a:xfrm>
            <a:off x="4847254" y="1517780"/>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850362" y="2537929"/>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sp>
        <p:nvSpPr>
          <p:cNvPr id="13" name="Rounded Rectangle 12"/>
          <p:cNvSpPr/>
          <p:nvPr/>
        </p:nvSpPr>
        <p:spPr>
          <a:xfrm>
            <a:off x="4853471" y="457822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865914"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844138" y="3558078"/>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sp>
        <p:nvSpPr>
          <p:cNvPr id="16" name="Rounded Rectangle 15"/>
          <p:cNvSpPr/>
          <p:nvPr/>
        </p:nvSpPr>
        <p:spPr>
          <a:xfrm>
            <a:off x="4869024"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3254481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9529" y="566862"/>
            <a:ext cx="3931361" cy="5815951"/>
          </a:xfrm>
          <a:prstGeom prst="rect">
            <a:avLst/>
          </a:prstGeom>
        </p:spPr>
      </p:pic>
      <p:sp>
        <p:nvSpPr>
          <p:cNvPr id="3" name="TextBox 2"/>
          <p:cNvSpPr txBox="1"/>
          <p:nvPr/>
        </p:nvSpPr>
        <p:spPr>
          <a:xfrm>
            <a:off x="4050891" y="566862"/>
            <a:ext cx="8141110" cy="581595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By the end of this lesson, students will be able to…</a:t>
            </a:r>
          </a:p>
          <a:p>
            <a:endPar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pPr>
            <a:r>
              <a:rPr lang="en-US" sz="3600" dirty="0">
                <a:solidFill>
                  <a:srgbClr val="0070C0"/>
                </a:solidFill>
                <a:latin typeface="Times New Roman" panose="02020603050405020304" pitchFamily="18" charset="0"/>
                <a:cs typeface="Times New Roman" panose="02020603050405020304" pitchFamily="18" charset="0"/>
              </a:rPr>
              <a:t>- </a:t>
            </a:r>
            <a:r>
              <a:rPr lang="vi-VN" sz="3600" dirty="0">
                <a:solidFill>
                  <a:srgbClr val="0070C0"/>
                </a:solidFill>
                <a:latin typeface="Times New Roman" panose="02020603050405020304" pitchFamily="18" charset="0"/>
                <a:cs typeface="Times New Roman" panose="02020603050405020304" pitchFamily="18" charset="0"/>
              </a:rPr>
              <a:t>practice using time expressions (writing skill) </a:t>
            </a:r>
            <a:endParaRPr lang="en-US" sz="3600" dirty="0">
              <a:solidFill>
                <a:srgbClr val="0070C0"/>
              </a:solidFill>
              <a:latin typeface="Times New Roman" panose="02020603050405020304" pitchFamily="18" charset="0"/>
              <a:cs typeface="Times New Roman" panose="02020603050405020304" pitchFamily="18" charset="0"/>
            </a:endParaRPr>
          </a:p>
          <a:p>
            <a:pPr lvl="0">
              <a:lnSpc>
                <a:spcPct val="115000"/>
              </a:lnSpc>
              <a:spcAft>
                <a:spcPts val="1000"/>
              </a:spcAft>
            </a:pPr>
            <a:r>
              <a:rPr lang="en-US" sz="3600" dirty="0">
                <a:solidFill>
                  <a:srgbClr val="0070C0"/>
                </a:solidFill>
                <a:latin typeface="Times New Roman" panose="02020603050405020304" pitchFamily="18" charset="0"/>
                <a:cs typeface="Times New Roman" panose="02020603050405020304" pitchFamily="18" charset="0"/>
              </a:rPr>
              <a:t>- </a:t>
            </a:r>
            <a:r>
              <a:rPr lang="vi-VN" sz="3600" dirty="0">
                <a:solidFill>
                  <a:srgbClr val="0070C0"/>
                </a:solidFill>
                <a:latin typeface="Times New Roman" panose="02020603050405020304" pitchFamily="18" charset="0"/>
                <a:cs typeface="Times New Roman" panose="02020603050405020304" pitchFamily="18" charset="0"/>
              </a:rPr>
              <a:t>practice talking about inspiring people’s stories. </a:t>
            </a:r>
            <a:endParaRPr lang="en-US" sz="3600" dirty="0">
              <a:solidFill>
                <a:srgbClr val="0070C0"/>
              </a:solidFill>
              <a:latin typeface="Times New Roman" panose="02020603050405020304" pitchFamily="18" charset="0"/>
              <a:cs typeface="Times New Roman" panose="02020603050405020304" pitchFamily="18" charset="0"/>
            </a:endParaRPr>
          </a:p>
          <a:p>
            <a:r>
              <a:rPr lang="en-US" sz="3600" dirty="0">
                <a:solidFill>
                  <a:srgbClr val="0070C0"/>
                </a:solidFill>
                <a:latin typeface="Times New Roman" panose="02020603050405020304" pitchFamily="18" charset="0"/>
                <a:cs typeface="Times New Roman" panose="02020603050405020304" pitchFamily="18" charset="0"/>
              </a:rPr>
              <a:t>- practice writing a biography about someone.</a:t>
            </a: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386DE9-345A-400C-B2BB-B32B155C2C38}"/>
              </a:ext>
            </a:extLst>
          </p:cNvPr>
          <p:cNvSpPr/>
          <p:nvPr/>
        </p:nvSpPr>
        <p:spPr>
          <a:xfrm>
            <a:off x="250172" y="629835"/>
            <a:ext cx="5550860"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r>
              <a:rPr lang="vi-VN" sz="5400" b="1" dirty="0">
                <a:solidFill>
                  <a:schemeClr val="accent6">
                    <a:lumMod val="75000"/>
                  </a:schemeClr>
                </a:solidFill>
              </a:rPr>
              <a:t> (5ms)</a:t>
            </a:r>
            <a:endParaRPr lang="en-US" sz="5400" b="1" dirty="0">
              <a:solidFill>
                <a:schemeClr val="accent6">
                  <a:lumMod val="75000"/>
                </a:schemeClr>
              </a:solidFill>
            </a:endParaRPr>
          </a:p>
        </p:txBody>
      </p:sp>
      <p:sp>
        <p:nvSpPr>
          <p:cNvPr id="2" name="Rectangle 1">
            <a:extLst>
              <a:ext uri="{FF2B5EF4-FFF2-40B4-BE49-F238E27FC236}">
                <a16:creationId xmlns:a16="http://schemas.microsoft.com/office/drawing/2014/main" id="{959990A2-965B-7B9F-8389-C915780DBDE4}"/>
              </a:ext>
            </a:extLst>
          </p:cNvPr>
          <p:cNvSpPr/>
          <p:nvPr/>
        </p:nvSpPr>
        <p:spPr>
          <a:xfrm>
            <a:off x="250172" y="1494504"/>
            <a:ext cx="11096254" cy="47336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7200" dirty="0">
                <a:latin typeface="Times New Roman" panose="02020603050405020304" pitchFamily="18" charset="0"/>
                <a:cs typeface="Times New Roman" panose="02020603050405020304" pitchFamily="18" charset="0"/>
              </a:rPr>
              <a:t>Gameshow: </a:t>
            </a:r>
          </a:p>
          <a:p>
            <a:pPr algn="ctr"/>
            <a:r>
              <a:rPr lang="vi-VN" sz="7200" dirty="0">
                <a:solidFill>
                  <a:srgbClr val="FF0000"/>
                </a:solidFill>
                <a:latin typeface="Times New Roman" panose="02020603050405020304" pitchFamily="18" charset="0"/>
                <a:cs typeface="Times New Roman" panose="02020603050405020304" pitchFamily="18" charset="0"/>
              </a:rPr>
              <a:t>Costume competition</a:t>
            </a:r>
          </a:p>
          <a:p>
            <a:pPr algn="ctr"/>
            <a:r>
              <a:rPr lang="vi-VN" sz="7200" dirty="0">
                <a:latin typeface="Times New Roman" panose="02020603050405020304" pitchFamily="18" charset="0"/>
                <a:cs typeface="Times New Roman" panose="02020603050405020304" pitchFamily="18" charset="0"/>
              </a:rPr>
              <a:t>The winner is the one to get more “likes”</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301258"/>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4" y="0"/>
            <a:ext cx="12285814" cy="6968464"/>
          </a:xfrm>
          <a:prstGeom prst="rect">
            <a:avLst/>
          </a:prstGeom>
        </p:spPr>
      </p:pic>
      <p:sp>
        <p:nvSpPr>
          <p:cNvPr id="6" name="Rectangle 1">
            <a:extLst>
              <a:ext uri="{FF2B5EF4-FFF2-40B4-BE49-F238E27FC236}">
                <a16:creationId xmlns:a16="http://schemas.microsoft.com/office/drawing/2014/main" id="{002C4533-F185-4955-BB14-3FE82C780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BB87586E-69BA-4378-9B2E-759A3ECFED2F}"/>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31FAC37F-8109-422F-AC9D-B19442BE1505}"/>
              </a:ext>
            </a:extLst>
          </p:cNvPr>
          <p:cNvSpPr/>
          <p:nvPr/>
        </p:nvSpPr>
        <p:spPr>
          <a:xfrm>
            <a:off x="6477000" y="629835"/>
            <a:ext cx="5715000"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WRITING</a:t>
            </a:r>
          </a:p>
        </p:txBody>
      </p:sp>
    </p:spTree>
    <p:extLst>
      <p:ext uri="{BB962C8B-B14F-4D97-AF65-F5344CB8AC3E}">
        <p14:creationId xmlns:p14="http://schemas.microsoft.com/office/powerpoint/2010/main" val="65213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868" y="540238"/>
            <a:ext cx="11821479" cy="10772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i="1" dirty="0">
                <a:solidFill>
                  <a:srgbClr val="0070C0"/>
                </a:solidFill>
              </a:rPr>
              <a:t>a. Read about using time expressions, then read the biography about Nellie Bly again and circle the time expressions that were used.</a:t>
            </a:r>
            <a:r>
              <a:rPr lang="vi-VN" sz="3200" i="1" dirty="0">
                <a:solidFill>
                  <a:srgbClr val="0070C0"/>
                </a:solidFill>
              </a:rPr>
              <a:t> (5 ms)</a:t>
            </a:r>
            <a:endParaRPr lang="en-US" sz="3200" i="1" dirty="0">
              <a:solidFill>
                <a:srgbClr val="0070C0"/>
              </a:solidFill>
            </a:endParaRPr>
          </a:p>
        </p:txBody>
      </p:sp>
      <p:pic>
        <p:nvPicPr>
          <p:cNvPr id="4" name="Picture 3">
            <a:extLst>
              <a:ext uri="{FF2B5EF4-FFF2-40B4-BE49-F238E27FC236}">
                <a16:creationId xmlns:a16="http://schemas.microsoft.com/office/drawing/2014/main" id="{E934E704-6C1D-4819-9D50-8D4FFAEA9335}"/>
              </a:ext>
            </a:extLst>
          </p:cNvPr>
          <p:cNvPicPr>
            <a:picLocks noChangeAspect="1"/>
          </p:cNvPicPr>
          <p:nvPr/>
        </p:nvPicPr>
        <p:blipFill>
          <a:blip r:embed="rId3"/>
          <a:stretch>
            <a:fillRect/>
          </a:stretch>
        </p:blipFill>
        <p:spPr>
          <a:xfrm>
            <a:off x="0" y="1721254"/>
            <a:ext cx="11923431" cy="4596508"/>
          </a:xfrm>
          <a:prstGeom prst="rect">
            <a:avLst/>
          </a:prstGeom>
        </p:spPr>
      </p:pic>
    </p:spTree>
    <p:extLst>
      <p:ext uri="{BB962C8B-B14F-4D97-AF65-F5344CB8AC3E}">
        <p14:creationId xmlns:p14="http://schemas.microsoft.com/office/powerpoint/2010/main" val="89769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C2D7E-5C4B-4FC6-802B-07BCBDC1A0C7}"/>
              </a:ext>
            </a:extLst>
          </p:cNvPr>
          <p:cNvPicPr>
            <a:picLocks noChangeAspect="1"/>
          </p:cNvPicPr>
          <p:nvPr/>
        </p:nvPicPr>
        <p:blipFill>
          <a:blip r:embed="rId2"/>
          <a:stretch>
            <a:fillRect/>
          </a:stretch>
        </p:blipFill>
        <p:spPr>
          <a:xfrm>
            <a:off x="0" y="691727"/>
            <a:ext cx="12192000" cy="5474545"/>
          </a:xfrm>
          <a:prstGeom prst="rect">
            <a:avLst/>
          </a:prstGeom>
        </p:spPr>
      </p:pic>
      <p:sp>
        <p:nvSpPr>
          <p:cNvPr id="4" name="Oval 3">
            <a:extLst>
              <a:ext uri="{FF2B5EF4-FFF2-40B4-BE49-F238E27FC236}">
                <a16:creationId xmlns:a16="http://schemas.microsoft.com/office/drawing/2014/main" id="{F338F048-560D-407A-9516-0C0D945D43CF}"/>
              </a:ext>
            </a:extLst>
          </p:cNvPr>
          <p:cNvSpPr/>
          <p:nvPr/>
        </p:nvSpPr>
        <p:spPr>
          <a:xfrm>
            <a:off x="7924800" y="3181350"/>
            <a:ext cx="1952625" cy="4667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54DCED6-6F19-4E73-A274-013F06691E55}"/>
              </a:ext>
            </a:extLst>
          </p:cNvPr>
          <p:cNvSpPr/>
          <p:nvPr/>
        </p:nvSpPr>
        <p:spPr>
          <a:xfrm>
            <a:off x="2286000" y="5648325"/>
            <a:ext cx="1704975" cy="51794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8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697" y="463522"/>
            <a:ext cx="11503303" cy="58477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i="1" dirty="0">
                <a:solidFill>
                  <a:srgbClr val="0070C0"/>
                </a:solidFill>
              </a:rPr>
              <a:t> b. Fill in the blanks with </a:t>
            </a:r>
            <a:r>
              <a:rPr lang="en-US" sz="3200" b="1" i="1" dirty="0">
                <a:solidFill>
                  <a:srgbClr val="0070C0"/>
                </a:solidFill>
              </a:rPr>
              <a:t>at the age of</a:t>
            </a:r>
            <a:r>
              <a:rPr lang="en-US" sz="3200" i="1" dirty="0">
                <a:solidFill>
                  <a:srgbClr val="0070C0"/>
                </a:solidFill>
              </a:rPr>
              <a:t>, </a:t>
            </a:r>
            <a:r>
              <a:rPr lang="en-US" sz="3200" b="1" i="1" dirty="0">
                <a:solidFill>
                  <a:srgbClr val="0070C0"/>
                </a:solidFill>
              </a:rPr>
              <a:t>as a</a:t>
            </a:r>
            <a:r>
              <a:rPr lang="en-US" sz="3200" i="1" dirty="0">
                <a:solidFill>
                  <a:srgbClr val="0070C0"/>
                </a:solidFill>
              </a:rPr>
              <a:t>, </a:t>
            </a:r>
            <a:r>
              <a:rPr lang="en-US" sz="3200" b="1" i="1" dirty="0">
                <a:solidFill>
                  <a:srgbClr val="0070C0"/>
                </a:solidFill>
              </a:rPr>
              <a:t>during</a:t>
            </a:r>
            <a:r>
              <a:rPr lang="en-US" sz="3200" i="1" dirty="0">
                <a:solidFill>
                  <a:srgbClr val="0070C0"/>
                </a:solidFill>
              </a:rPr>
              <a:t>, or </a:t>
            </a:r>
            <a:r>
              <a:rPr lang="en-US" sz="3200" b="1" i="1" dirty="0">
                <a:solidFill>
                  <a:srgbClr val="0070C0"/>
                </a:solidFill>
              </a:rPr>
              <a:t>for</a:t>
            </a:r>
            <a:r>
              <a:rPr lang="en-US" sz="3200" i="1" dirty="0">
                <a:solidFill>
                  <a:srgbClr val="0070C0"/>
                </a:solidFill>
              </a:rPr>
              <a:t>.</a:t>
            </a:r>
            <a:r>
              <a:rPr lang="vi-VN" sz="3200" i="1" dirty="0">
                <a:solidFill>
                  <a:srgbClr val="0070C0"/>
                </a:solidFill>
              </a:rPr>
              <a:t> (3ms)</a:t>
            </a:r>
            <a:r>
              <a:rPr lang="en-US" sz="3200" i="1" dirty="0">
                <a:solidFill>
                  <a:srgbClr val="0070C0"/>
                </a:solidFill>
              </a:rPr>
              <a:t> </a:t>
            </a:r>
          </a:p>
        </p:txBody>
      </p:sp>
      <p:sp>
        <p:nvSpPr>
          <p:cNvPr id="4" name="TextBox 3"/>
          <p:cNvSpPr txBox="1"/>
          <p:nvPr/>
        </p:nvSpPr>
        <p:spPr>
          <a:xfrm>
            <a:off x="5840963" y="167018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E36C02BA-3B05-4D04-BC62-1D8084235A03}"/>
              </a:ext>
            </a:extLst>
          </p:cNvPr>
          <p:cNvSpPr txBox="1"/>
          <p:nvPr/>
        </p:nvSpPr>
        <p:spPr>
          <a:xfrm>
            <a:off x="107494" y="1483932"/>
            <a:ext cx="11836400" cy="3970318"/>
          </a:xfrm>
          <a:prstGeom prst="rect">
            <a:avLst/>
          </a:prstGeom>
          <a:noFill/>
        </p:spPr>
        <p:txBody>
          <a:bodyPr wrap="square">
            <a:spAutoFit/>
          </a:bodyPr>
          <a:lstStyle/>
          <a:p>
            <a:r>
              <a:rPr lang="en-US" sz="3600" dirty="0"/>
              <a:t>1. She learned how to play the piano ______________ four.</a:t>
            </a:r>
            <a:br>
              <a:rPr lang="en-US" sz="3600" dirty="0"/>
            </a:br>
            <a:r>
              <a:rPr lang="en-US" sz="3600" dirty="0"/>
              <a:t>2. _______ his teenage years, he learned how to paint with various great painters of the time.</a:t>
            </a:r>
            <a:br>
              <a:rPr lang="en-US" sz="3600" dirty="0"/>
            </a:br>
            <a:r>
              <a:rPr lang="en-US" sz="3600" dirty="0"/>
              <a:t>3. He spent most of his free time exploring the country ______ boy.</a:t>
            </a:r>
            <a:br>
              <a:rPr lang="en-US" sz="3600" dirty="0"/>
            </a:br>
            <a:r>
              <a:rPr lang="en-US" sz="3600" dirty="0"/>
              <a:t>4. ____ over 20 years, he fought for the freedom of his country. </a:t>
            </a:r>
            <a:endParaRPr lang="en-US" sz="3600" dirty="0">
              <a:solidFill>
                <a:srgbClr val="242021"/>
              </a:solidFill>
              <a:latin typeface="Calibri (body)"/>
            </a:endParaRPr>
          </a:p>
        </p:txBody>
      </p:sp>
      <p:sp>
        <p:nvSpPr>
          <p:cNvPr id="13" name="Rectangle 12">
            <a:extLst>
              <a:ext uri="{FF2B5EF4-FFF2-40B4-BE49-F238E27FC236}">
                <a16:creationId xmlns:a16="http://schemas.microsoft.com/office/drawing/2014/main" id="{F09B396C-F80E-401F-8E0F-970CD9377337}"/>
              </a:ext>
            </a:extLst>
          </p:cNvPr>
          <p:cNvSpPr/>
          <p:nvPr/>
        </p:nvSpPr>
        <p:spPr>
          <a:xfrm>
            <a:off x="7410450" y="1503105"/>
            <a:ext cx="3326811" cy="646331"/>
          </a:xfrm>
          <a:prstGeom prst="rect">
            <a:avLst/>
          </a:prstGeom>
        </p:spPr>
        <p:txBody>
          <a:bodyPr wrap="square">
            <a:spAutoFit/>
          </a:bodyPr>
          <a:lstStyle/>
          <a:p>
            <a:r>
              <a:rPr lang="en-US" sz="3600" b="1" dirty="0">
                <a:solidFill>
                  <a:srgbClr val="FF0000"/>
                </a:solidFill>
              </a:rPr>
              <a:t>at the age of</a:t>
            </a:r>
          </a:p>
        </p:txBody>
      </p:sp>
      <p:sp>
        <p:nvSpPr>
          <p:cNvPr id="7" name="Rectangle 6">
            <a:extLst>
              <a:ext uri="{FF2B5EF4-FFF2-40B4-BE49-F238E27FC236}">
                <a16:creationId xmlns:a16="http://schemas.microsoft.com/office/drawing/2014/main" id="{895BA0B6-E7DD-4F13-8986-803FB5A48006}"/>
              </a:ext>
            </a:extLst>
          </p:cNvPr>
          <p:cNvSpPr/>
          <p:nvPr/>
        </p:nvSpPr>
        <p:spPr>
          <a:xfrm>
            <a:off x="688697" y="2045700"/>
            <a:ext cx="1752600" cy="646331"/>
          </a:xfrm>
          <a:prstGeom prst="rect">
            <a:avLst/>
          </a:prstGeom>
        </p:spPr>
        <p:txBody>
          <a:bodyPr wrap="square">
            <a:spAutoFit/>
          </a:bodyPr>
          <a:lstStyle/>
          <a:p>
            <a:r>
              <a:rPr lang="en-US" sz="3600" b="1" dirty="0">
                <a:solidFill>
                  <a:srgbClr val="FF0000"/>
                </a:solidFill>
              </a:rPr>
              <a:t>During </a:t>
            </a:r>
          </a:p>
        </p:txBody>
      </p:sp>
      <p:sp>
        <p:nvSpPr>
          <p:cNvPr id="8" name="Rectangle 7">
            <a:extLst>
              <a:ext uri="{FF2B5EF4-FFF2-40B4-BE49-F238E27FC236}">
                <a16:creationId xmlns:a16="http://schemas.microsoft.com/office/drawing/2014/main" id="{AD1C3EA7-2199-4C8A-85E0-DADC5AD4FBFB}"/>
              </a:ext>
            </a:extLst>
          </p:cNvPr>
          <p:cNvSpPr/>
          <p:nvPr/>
        </p:nvSpPr>
        <p:spPr>
          <a:xfrm>
            <a:off x="10610850" y="3105834"/>
            <a:ext cx="1400175" cy="646331"/>
          </a:xfrm>
          <a:prstGeom prst="rect">
            <a:avLst/>
          </a:prstGeom>
        </p:spPr>
        <p:txBody>
          <a:bodyPr wrap="square">
            <a:spAutoFit/>
          </a:bodyPr>
          <a:lstStyle/>
          <a:p>
            <a:r>
              <a:rPr lang="en-US" sz="3600" b="1" dirty="0">
                <a:solidFill>
                  <a:srgbClr val="FF0000"/>
                </a:solidFill>
              </a:rPr>
              <a:t>as a</a:t>
            </a:r>
          </a:p>
        </p:txBody>
      </p:sp>
      <p:sp>
        <p:nvSpPr>
          <p:cNvPr id="9" name="Rectangle 8">
            <a:extLst>
              <a:ext uri="{FF2B5EF4-FFF2-40B4-BE49-F238E27FC236}">
                <a16:creationId xmlns:a16="http://schemas.microsoft.com/office/drawing/2014/main" id="{C9572A39-3FD1-4E72-960A-9E1303BCE916}"/>
              </a:ext>
            </a:extLst>
          </p:cNvPr>
          <p:cNvSpPr/>
          <p:nvPr/>
        </p:nvSpPr>
        <p:spPr>
          <a:xfrm>
            <a:off x="694489" y="4223179"/>
            <a:ext cx="870508" cy="646331"/>
          </a:xfrm>
          <a:prstGeom prst="rect">
            <a:avLst/>
          </a:prstGeom>
        </p:spPr>
        <p:txBody>
          <a:bodyPr wrap="square">
            <a:spAutoFit/>
          </a:bodyPr>
          <a:lstStyle/>
          <a:p>
            <a:r>
              <a:rPr lang="en-US" sz="3600" b="1" dirty="0">
                <a:solidFill>
                  <a:srgbClr val="FF0000"/>
                </a:solidFill>
              </a:rPr>
              <a:t>For</a:t>
            </a:r>
          </a:p>
        </p:txBody>
      </p:sp>
    </p:spTree>
    <p:extLst>
      <p:ext uri="{BB962C8B-B14F-4D97-AF65-F5344CB8AC3E}">
        <p14:creationId xmlns:p14="http://schemas.microsoft.com/office/powerpoint/2010/main" val="21816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P spid="13"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1240</Words>
  <Application>Microsoft Office PowerPoint</Application>
  <PresentationFormat>Widescreen</PresentationFormat>
  <Paragraphs>97</Paragraphs>
  <Slides>30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(body)</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2023-02-10T03:32:44Z</dcterms:created>
  <dcterms:modified xsi:type="dcterms:W3CDTF">2024-10-29T15:03:29Z</dcterms:modified>
</cp:coreProperties>
</file>