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8"/>
  </p:notesMasterIdLst>
  <p:sldIdLst>
    <p:sldId id="1403" r:id="rId2"/>
    <p:sldId id="1383" r:id="rId3"/>
    <p:sldId id="1165" r:id="rId4"/>
    <p:sldId id="1390" r:id="rId5"/>
    <p:sldId id="1402" r:id="rId6"/>
    <p:sldId id="1248" r:id="rId7"/>
    <p:sldId id="1391" r:id="rId8"/>
    <p:sldId id="1392" r:id="rId9"/>
    <p:sldId id="1393" r:id="rId10"/>
    <p:sldId id="1394" r:id="rId11"/>
    <p:sldId id="1304" r:id="rId12"/>
    <p:sldId id="1396" r:id="rId13"/>
    <p:sldId id="1398" r:id="rId14"/>
    <p:sldId id="1400" r:id="rId15"/>
    <p:sldId id="1399" r:id="rId16"/>
    <p:sldId id="14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0686" autoAdjust="0"/>
  </p:normalViewPr>
  <p:slideViewPr>
    <p:cSldViewPr>
      <p:cViewPr>
        <p:scale>
          <a:sx n="73" d="100"/>
          <a:sy n="73" d="100"/>
        </p:scale>
        <p:origin x="-38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951B6A-88F5-4A0A-8784-CC211F7B3F52}" type="slidenum">
              <a:rPr lang="vi-VN" altLang="vi-VN" sz="1200">
                <a:cs typeface="Arial" panose="020B0604020202020204" pitchFamily="34" charset="0"/>
              </a:rPr>
              <a:pPr/>
              <a:t>1</a:t>
            </a:fld>
            <a:endParaRPr lang="vi-VN" altLang="vi-VN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147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5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99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7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8.png"/><Relationship Id="rId7" Type="http://schemas.openxmlformats.org/officeDocument/2006/relationships/image" Target="../media/image1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83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09414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026060">
            <a:extLst>
              <a:ext uri="{FF2B5EF4-FFF2-40B4-BE49-F238E27FC236}">
                <a16:creationId xmlns=""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828800"/>
            <a:ext cx="5946929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Vì trọng lực có phương thẳng đứng, chiều từ trên xuống nên dễ có dự đoán:</a:t>
            </a:r>
            <a:endParaRPr lang="en-US" sz="25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Đặc điểm của chuyển động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=""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3389" y="3005055"/>
            <a:ext cx="594692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B8A8804-91B6-D1DC-B5ED-7455D262048E}"/>
              </a:ext>
            </a:extLst>
          </p:cNvPr>
          <p:cNvGrpSpPr/>
          <p:nvPr/>
        </p:nvGrpSpPr>
        <p:grpSpPr>
          <a:xfrm>
            <a:off x="8135776" y="429467"/>
            <a:ext cx="3573762" cy="5999066"/>
            <a:chOff x="914400" y="914400"/>
            <a:chExt cx="3056701" cy="5686886"/>
          </a:xfrm>
        </p:grpSpPr>
        <p:pic>
          <p:nvPicPr>
            <p:cNvPr id="19" name="Content Placeholder 4" descr="Icon&#10;&#10;Description automatically generated">
              <a:extLst>
                <a:ext uri="{FF2B5EF4-FFF2-40B4-BE49-F238E27FC236}">
                  <a16:creationId xmlns="" xmlns:a16="http://schemas.microsoft.com/office/drawing/2014/main" id="{D4970F8F-38C7-5A88-5647-126A694B4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914400"/>
              <a:ext cx="3056701" cy="5686886"/>
            </a:xfrm>
            <a:prstGeom prst="rect">
              <a:avLst/>
            </a:prstGeom>
          </p:spPr>
        </p:pic>
        <p:sp>
          <p:nvSpPr>
            <p:cNvPr id="21" name="Arrow: Down 20">
              <a:extLst>
                <a:ext uri="{FF2B5EF4-FFF2-40B4-BE49-F238E27FC236}">
                  <a16:creationId xmlns="" xmlns:a16="http://schemas.microsoft.com/office/drawing/2014/main" id="{DBC1B4C7-2BC9-74B4-F937-2FA3F5A9E842}"/>
                </a:ext>
              </a:extLst>
            </p:cNvPr>
            <p:cNvSpPr/>
            <p:nvPr/>
          </p:nvSpPr>
          <p:spPr>
            <a:xfrm>
              <a:off x="2355004" y="4038600"/>
              <a:ext cx="175491" cy="45258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="" xmlns:a16="http://schemas.microsoft.com/office/drawing/2014/main" id="{F5FE958E-5785-5BDB-63B8-EA39E16C8B78}"/>
                    </a:ext>
                  </a:extLst>
                </p:cNvPr>
                <p:cNvSpPr txBox="1"/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500" i="1" smtClean="0">
                                <a:solidFill>
                                  <a:srgbClr val="FFFF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5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oMath>
                    </m:oMathPara>
                  </a14:m>
                  <a:endParaRPr lang="en-US" sz="35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F242328-C8AD-49D0-A659-425C94EEA0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1470788" y="3484781"/>
            <a:ext cx="476110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endParaRPr lang="en-US" alt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endParaRPr lang="en-US" alt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89D6ABF-E050-17EC-B774-C56329D24F98}"/>
              </a:ext>
            </a:extLst>
          </p:cNvPr>
          <p:cNvSpPr/>
          <p:nvPr/>
        </p:nvSpPr>
        <p:spPr>
          <a:xfrm>
            <a:off x="334676" y="1217180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Phương và chiều của chuyển động rơi tự do</a:t>
            </a:r>
          </a:p>
        </p:txBody>
      </p:sp>
    </p:spTree>
    <p:extLst>
      <p:ext uri="{BB962C8B-B14F-4D97-AF65-F5344CB8AC3E}">
        <p14:creationId xmlns:p14="http://schemas.microsoft.com/office/powerpoint/2010/main" val="31223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=""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=""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=""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8"/>
            <a:ext cx="10972800" cy="89529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=""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32308"/>
            <a:ext cx="8243011" cy="88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các chuyển động sau, chuyển động nào được coi là rơi tự do? Tại sao?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=""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1729ADE-AB05-E032-8EF0-86CC2D0A9917}"/>
              </a:ext>
            </a:extLst>
          </p:cNvPr>
          <p:cNvSpPr txBox="1"/>
          <p:nvPr/>
        </p:nvSpPr>
        <p:spPr>
          <a:xfrm>
            <a:off x="1252444" y="4012950"/>
            <a:ext cx="3493072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Chiếc lá đang rơi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3D9B757-0F71-A7EF-5BBD-17A9B7FC6732}"/>
              </a:ext>
            </a:extLst>
          </p:cNvPr>
          <p:cNvSpPr txBox="1"/>
          <p:nvPr/>
        </p:nvSpPr>
        <p:spPr>
          <a:xfrm>
            <a:off x="5851076" y="6430690"/>
            <a:ext cx="6097772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Vận động viên đang nhảy dù.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E8A7C9E-7677-BCFB-6CCB-B59425B76559}"/>
              </a:ext>
            </a:extLst>
          </p:cNvPr>
          <p:cNvSpPr txBox="1"/>
          <p:nvPr/>
        </p:nvSpPr>
        <p:spPr>
          <a:xfrm>
            <a:off x="5377223" y="3986895"/>
            <a:ext cx="6386248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Hạt bụi chuyển động trong không khí.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7ECE012-E434-7680-7769-8B07A350FAFB}"/>
              </a:ext>
            </a:extLst>
          </p:cNvPr>
          <p:cNvSpPr txBox="1"/>
          <p:nvPr/>
        </p:nvSpPr>
        <p:spPr>
          <a:xfrm>
            <a:off x="1042078" y="6325405"/>
            <a:ext cx="6097772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Quả tạ rơi trong không khí..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indoor, oven, microwave, stove&#10;&#10;Description automatically generated">
            <a:extLst>
              <a:ext uri="{FF2B5EF4-FFF2-40B4-BE49-F238E27FC236}">
                <a16:creationId xmlns="" xmlns:a16="http://schemas.microsoft.com/office/drawing/2014/main" id="{49664FE2-57AF-9CF7-060B-F19589507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75" y="1948561"/>
            <a:ext cx="3676443" cy="2066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1BA865F-753C-929D-C9B5-96CEDAA3F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8" y="1910555"/>
            <a:ext cx="3810000" cy="2143125"/>
          </a:xfrm>
          <a:prstGeom prst="rect">
            <a:avLst/>
          </a:prstGeom>
        </p:spPr>
      </p:pic>
      <p:pic>
        <p:nvPicPr>
          <p:cNvPr id="17" name="Picture 16" descr="A picture containing sky, outdoor, parachute, outdoor object&#10;&#10;Description automatically generated">
            <a:extLst>
              <a:ext uri="{FF2B5EF4-FFF2-40B4-BE49-F238E27FC236}">
                <a16:creationId xmlns="" xmlns:a16="http://schemas.microsoft.com/office/drawing/2014/main" id="{4603C8CD-B595-42C8-5D5B-D9998067A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513641"/>
            <a:ext cx="3642340" cy="2048816"/>
          </a:xfrm>
          <a:prstGeom prst="rect">
            <a:avLst/>
          </a:prstGeom>
        </p:spPr>
      </p:pic>
      <p:pic>
        <p:nvPicPr>
          <p:cNvPr id="27" name="Picture 26" descr="A black and white image of a person's face&#10;&#10;Description automatically generated with low confidence">
            <a:extLst>
              <a:ext uri="{FF2B5EF4-FFF2-40B4-BE49-F238E27FC236}">
                <a16:creationId xmlns="" xmlns:a16="http://schemas.microsoft.com/office/drawing/2014/main" id="{D5C35979-2863-6E42-12B7-57FECCD242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t="754" r="7697"/>
          <a:stretch/>
        </p:blipFill>
        <p:spPr>
          <a:xfrm>
            <a:off x="1802760" y="4533888"/>
            <a:ext cx="1918679" cy="17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7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Đặc điểm của chuyển động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=""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676" y="1807895"/>
            <a:ext cx="10866724" cy="139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679142" y="1845411"/>
            <a:ext cx="10287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Quan sát sự rơi tự do ta thấy đó là 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chuyển động thẳng nhanh dần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89D6ABF-E050-17EC-B774-C56329D24F98}"/>
              </a:ext>
            </a:extLst>
          </p:cNvPr>
          <p:cNvSpPr/>
          <p:nvPr/>
        </p:nvSpPr>
        <p:spPr>
          <a:xfrm>
            <a:off x="334676" y="1217180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Tính chất của chuyển động rơi tự do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7F9D74F-1A5A-D67B-0F81-4D0D67C91647}"/>
              </a:ext>
            </a:extLst>
          </p:cNvPr>
          <p:cNvSpPr txBox="1"/>
          <p:nvPr/>
        </p:nvSpPr>
        <p:spPr>
          <a:xfrm>
            <a:off x="679142" y="5410200"/>
            <a:ext cx="449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*Ảnh chụp hoạt nghiệm (là ảnh chụp liên tiếp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để xác định quãng đường đi được trong n</a:t>
            </a:r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hững khoảng thời gian bằng nhau</a:t>
            </a:r>
            <a:endParaRPr lang="en-US" alt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9F37B8F-690F-B7E6-06D8-7FE582740C4E}"/>
              </a:ext>
            </a:extLst>
          </p:cNvPr>
          <p:cNvSpPr txBox="1"/>
          <p:nvPr/>
        </p:nvSpPr>
        <p:spPr>
          <a:xfrm>
            <a:off x="679143" y="3505200"/>
            <a:ext cx="43500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Bảng 10.1 ghi kết quả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chụp ảnh hoạt nghiệm*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về sự rơi của một hòn bi thép sau những khoảng thời gian 0,1s</a:t>
            </a:r>
          </a:p>
        </p:txBody>
      </p:sp>
      <p:graphicFrame>
        <p:nvGraphicFramePr>
          <p:cNvPr id="15" name="Table 13">
            <a:extLst>
              <a:ext uri="{FF2B5EF4-FFF2-40B4-BE49-F238E27FC236}">
                <a16:creationId xmlns="" xmlns:a16="http://schemas.microsoft.com/office/drawing/2014/main" id="{DE3EA1AC-9DC5-743A-B53E-7D2C2F2BD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614666"/>
              </p:ext>
            </p:extLst>
          </p:nvPr>
        </p:nvGraphicFramePr>
        <p:xfrm>
          <a:off x="5768038" y="3429000"/>
          <a:ext cx="5715000" cy="256147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46859">
                  <a:extLst>
                    <a:ext uri="{9D8B030D-6E8A-4147-A177-3AD203B41FA5}">
                      <a16:colId xmlns="" xmlns:a16="http://schemas.microsoft.com/office/drawing/2014/main" val="1601266568"/>
                    </a:ext>
                  </a:extLst>
                </a:gridCol>
                <a:gridCol w="3168141">
                  <a:extLst>
                    <a:ext uri="{9D8B030D-6E8A-4147-A177-3AD203B41FA5}">
                      <a16:colId xmlns="" xmlns:a16="http://schemas.microsoft.com/office/drawing/2014/main" val="191516268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rơi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rơi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365631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03216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4195730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95554858"/>
                  </a:ext>
                </a:extLst>
              </a:tr>
              <a:tr h="42787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18995039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BDA028E-DBF0-EF19-4515-AD2EF6E8D846}"/>
              </a:ext>
            </a:extLst>
          </p:cNvPr>
          <p:cNvSpPr/>
          <p:nvPr/>
        </p:nvSpPr>
        <p:spPr>
          <a:xfrm>
            <a:off x="679142" y="2320693"/>
            <a:ext cx="10287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Để biết sự rơi tự do có phải là chuyển động thẳng nhanh dần đều hay không thì phải dựa vào thí nghiệm. </a:t>
            </a:r>
          </a:p>
        </p:txBody>
      </p:sp>
    </p:spTree>
    <p:extLst>
      <p:ext uri="{BB962C8B-B14F-4D97-AF65-F5344CB8AC3E}">
        <p14:creationId xmlns:p14="http://schemas.microsoft.com/office/powerpoint/2010/main" val="410225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=""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=""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=""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8"/>
            <a:ext cx="10972800" cy="143475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=""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567" y="758278"/>
            <a:ext cx="10134600" cy="143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căn cứ vào số liệu trong Bảng 10.1 để: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 tỏ chuyển động rơi tự do là nhanh dần đều.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gia tốc của chuyển động rơi tự do,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=""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2B0D7F1-D302-9697-212C-AAB6E6F95D14}"/>
              </a:ext>
            </a:extLst>
          </p:cNvPr>
          <p:cNvSpPr txBox="1"/>
          <p:nvPr/>
        </p:nvSpPr>
        <p:spPr>
          <a:xfrm>
            <a:off x="532437" y="2667000"/>
            <a:ext cx="5485375" cy="1782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bài CĐBĐĐ ta đã biết: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vật CĐT NDĐ với v</a:t>
            </a:r>
            <a:r>
              <a:rPr lang="en-US" sz="2500" b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 thì quãng đường đi được s tỉ lệ với bình phương thời gian :</a:t>
            </a:r>
            <a:endParaRPr lang="en-US" sz="2500" b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5577966-8627-4D96-9F77-4BE04579D4DD}"/>
              </a:ext>
            </a:extLst>
          </p:cNvPr>
          <p:cNvSpPr txBox="1"/>
          <p:nvPr/>
        </p:nvSpPr>
        <p:spPr>
          <a:xfrm>
            <a:off x="6030728" y="2513663"/>
            <a:ext cx="58620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Bảng 10.1. Kết quả về sự rơi của một hòn bi thép sau những khoảng thời gian 0,1s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7EBF44A-0370-FC3A-AEB0-D2AFE018B9D9}"/>
              </a:ext>
            </a:extLst>
          </p:cNvPr>
          <p:cNvGrpSpPr/>
          <p:nvPr/>
        </p:nvGrpSpPr>
        <p:grpSpPr>
          <a:xfrm>
            <a:off x="1676400" y="4800600"/>
            <a:ext cx="2520934" cy="1143000"/>
            <a:chOff x="838200" y="3162637"/>
            <a:chExt cx="3467101" cy="1200590"/>
          </a:xfrm>
        </p:grpSpPr>
        <p:pic>
          <p:nvPicPr>
            <p:cNvPr id="28" name="Picture 27" descr="empty-red-rectangle">
              <a:extLst>
                <a:ext uri="{FF2B5EF4-FFF2-40B4-BE49-F238E27FC236}">
                  <a16:creationId xmlns="" xmlns:a16="http://schemas.microsoft.com/office/drawing/2014/main" id="{F3471605-67A9-29D3-B620-EA195EEBD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bject 60">
                  <a:extLst>
                    <a:ext uri="{FF2B5EF4-FFF2-40B4-BE49-F238E27FC236}">
                      <a16:creationId xmlns="" xmlns:a16="http://schemas.microsoft.com/office/drawing/2014/main" id="{37F0063D-E85D-59A4-5173-6113FD844FB9}"/>
                    </a:ext>
                  </a:extLst>
                </p:cNvPr>
                <p:cNvSpPr txBox="1"/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  <m:r>
                          <a:rPr lang="en-US" sz="30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3000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Object 60">
                  <a:extLst>
                    <a:ext uri="{FF2B5EF4-FFF2-40B4-BE49-F238E27FC236}">
                      <a16:creationId xmlns:a16="http://schemas.microsoft.com/office/drawing/2014/main" id="{37F0063D-E85D-59A4-5173-6113FD844F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6" name="Table 13">
            <a:extLst>
              <a:ext uri="{FF2B5EF4-FFF2-40B4-BE49-F238E27FC236}">
                <a16:creationId xmlns="" xmlns:a16="http://schemas.microsoft.com/office/drawing/2014/main" id="{54D3D09B-FC41-4424-60B3-E616548D8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349312"/>
              </p:ext>
            </p:extLst>
          </p:nvPr>
        </p:nvGraphicFramePr>
        <p:xfrm>
          <a:off x="6538214" y="3459126"/>
          <a:ext cx="5105400" cy="28967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75194">
                  <a:extLst>
                    <a:ext uri="{9D8B030D-6E8A-4147-A177-3AD203B41FA5}">
                      <a16:colId xmlns="" xmlns:a16="http://schemas.microsoft.com/office/drawing/2014/main" val="1601266568"/>
                    </a:ext>
                  </a:extLst>
                </a:gridCol>
                <a:gridCol w="2830206">
                  <a:extLst>
                    <a:ext uri="{9D8B030D-6E8A-4147-A177-3AD203B41FA5}">
                      <a16:colId xmlns="" xmlns:a16="http://schemas.microsoft.com/office/drawing/2014/main" val="191516268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rơi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rơi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365631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03216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4195730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95554858"/>
                  </a:ext>
                </a:extLst>
              </a:tr>
              <a:tr h="42787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18995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96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empty-blue-rectangle">
            <a:extLst>
              <a:ext uri="{FF2B5EF4-FFF2-40B4-BE49-F238E27FC236}">
                <a16:creationId xmlns="" xmlns:a16="http://schemas.microsoft.com/office/drawing/2014/main" id="{E74FB585-C428-2E06-0A42-BB063988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676" y="1565012"/>
            <a:ext cx="11773850" cy="206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DFC8E22-868E-4FA9-C86D-B772E310EF97}"/>
              </a:ext>
            </a:extLst>
          </p:cNvPr>
          <p:cNvSpPr txBox="1"/>
          <p:nvPr/>
        </p:nvSpPr>
        <p:spPr>
          <a:xfrm>
            <a:off x="1034464" y="3677094"/>
            <a:ext cx="4325152" cy="894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 tốc g ở ngang mặt biển tại một số vị trí khác nhau</a:t>
            </a:r>
            <a:endParaRPr lang="en-US" sz="2500" i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25" name="Table 17">
            <a:extLst>
              <a:ext uri="{FF2B5EF4-FFF2-40B4-BE49-F238E27FC236}">
                <a16:creationId xmlns="" xmlns:a16="http://schemas.microsoft.com/office/drawing/2014/main" id="{5B864116-49A3-7FD3-5C61-D7F82D79560A}"/>
              </a:ext>
            </a:extLst>
          </p:cNvPr>
          <p:cNvGraphicFramePr>
            <a:graphicFrameLocks noGrp="1"/>
          </p:cNvGraphicFramePr>
          <p:nvPr/>
        </p:nvGraphicFramePr>
        <p:xfrm>
          <a:off x="1034464" y="4565043"/>
          <a:ext cx="4325151" cy="18897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551052">
                  <a:extLst>
                    <a:ext uri="{9D8B030D-6E8A-4147-A177-3AD203B41FA5}">
                      <a16:colId xmlns="" xmlns:a16="http://schemas.microsoft.com/office/drawing/2014/main" val="2207175985"/>
                    </a:ext>
                  </a:extLst>
                </a:gridCol>
                <a:gridCol w="1774099">
                  <a:extLst>
                    <a:ext uri="{9D8B030D-6E8A-4147-A177-3AD203B41FA5}">
                      <a16:colId xmlns="" xmlns:a16="http://schemas.microsoft.com/office/drawing/2014/main" val="3764745696"/>
                    </a:ext>
                  </a:extLst>
                </a:gridCol>
              </a:tblGrid>
              <a:tr h="443003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 điểm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 (m/s</a:t>
                      </a:r>
                      <a:r>
                        <a:rPr lang="en-US" sz="25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58787998"/>
                  </a:ext>
                </a:extLst>
              </a:tr>
              <a:tr h="425468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 Trái đất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9,8324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2232061"/>
                  </a:ext>
                </a:extLst>
              </a:tr>
              <a:tr h="425468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 Nội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9,7872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93412638"/>
                  </a:ext>
                </a:extLst>
              </a:tr>
              <a:tr h="425468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 Hồ Chí Minh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9,7867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29501766"/>
                  </a:ext>
                </a:extLst>
              </a:tr>
            </a:tbl>
          </a:graphicData>
        </a:graphic>
      </p:graphicFrame>
      <p:pic>
        <p:nvPicPr>
          <p:cNvPr id="27" name="Picture 2" descr="http://convergenceconsultinggroup.com/wp-content/uploads/2013/10/Services_Comprehensive_sm.jpg">
            <a:extLst>
              <a:ext uri="{FF2B5EF4-FFF2-40B4-BE49-F238E27FC236}">
                <a16:creationId xmlns="" xmlns:a16="http://schemas.microsoft.com/office/drawing/2014/main" id="{0C4A5774-08DA-BFB2-0941-D6CC5AF5F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599" y="3960400"/>
            <a:ext cx="2718993" cy="2718993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B29CC9B-36CA-3625-1A92-833FA473E3C5}"/>
              </a:ext>
            </a:extLst>
          </p:cNvPr>
          <p:cNvSpPr txBox="1"/>
          <p:nvPr/>
        </p:nvSpPr>
        <p:spPr>
          <a:xfrm>
            <a:off x="9765577" y="4661385"/>
            <a:ext cx="2342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 = 9,7867 m/s</a:t>
            </a:r>
            <a:r>
              <a:rPr lang="en-US" alt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5063DF5-E9BD-E66A-7860-8DBE62973ADD}"/>
              </a:ext>
            </a:extLst>
          </p:cNvPr>
          <p:cNvSpPr txBox="1"/>
          <p:nvPr/>
        </p:nvSpPr>
        <p:spPr>
          <a:xfrm>
            <a:off x="8946422" y="3802457"/>
            <a:ext cx="2190549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5375">
              <a:lnSpc>
                <a:spcPts val="2500"/>
              </a:lnSpc>
              <a:spcBef>
                <a:spcPts val="800"/>
              </a:spcBef>
              <a:buClr>
                <a:schemeClr val="tx2"/>
              </a:buClr>
              <a:buSzPct val="95000"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 = 9,8324 m/s</a:t>
            </a:r>
            <a:r>
              <a:rPr lang="en-US" alt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70275A5D-6707-F0FD-9787-A5676A80F129}"/>
              </a:ext>
            </a:extLst>
          </p:cNvPr>
          <p:cNvSpPr/>
          <p:nvPr/>
        </p:nvSpPr>
        <p:spPr>
          <a:xfrm>
            <a:off x="7990608" y="3991573"/>
            <a:ext cx="148976" cy="13295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288F36AA-7F92-9F43-BF7C-DE25DE7E9428}"/>
              </a:ext>
            </a:extLst>
          </p:cNvPr>
          <p:cNvCxnSpPr>
            <a:cxnSpLocks/>
            <a:stCxn id="32" idx="7"/>
            <a:endCxn id="31" idx="1"/>
          </p:cNvCxnSpPr>
          <p:nvPr/>
        </p:nvCxnSpPr>
        <p:spPr>
          <a:xfrm flipV="1">
            <a:off x="8117767" y="3995138"/>
            <a:ext cx="828655" cy="15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333BC617-9EC0-15DC-14B2-8F3ECA6BD51C}"/>
              </a:ext>
            </a:extLst>
          </p:cNvPr>
          <p:cNvSpPr/>
          <p:nvPr/>
        </p:nvSpPr>
        <p:spPr>
          <a:xfrm>
            <a:off x="9220200" y="4846051"/>
            <a:ext cx="148976" cy="13295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AC5CB444-8F30-6F43-A54B-A379E68F62D6}"/>
              </a:ext>
            </a:extLst>
          </p:cNvPr>
          <p:cNvCxnSpPr>
            <a:cxnSpLocks/>
            <a:stCxn id="38" idx="7"/>
            <a:endCxn id="29" idx="1"/>
          </p:cNvCxnSpPr>
          <p:nvPr/>
        </p:nvCxnSpPr>
        <p:spPr>
          <a:xfrm flipV="1">
            <a:off x="9347359" y="4846051"/>
            <a:ext cx="418218" cy="19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DAEF9AE-E82B-E135-F675-C8B827F17F1B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22" name="Group 70">
              <a:extLst>
                <a:ext uri="{FF2B5EF4-FFF2-40B4-BE49-F238E27FC236}">
                  <a16:creationId xmlns="" xmlns:a16="http://schemas.microsoft.com/office/drawing/2014/main" id="{5A8EBF90-C14E-E56D-5711-F14428E55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30" name="Picture 8" descr="empty-green-rectangle">
                <a:extLst>
                  <a:ext uri="{FF2B5EF4-FFF2-40B4-BE49-F238E27FC236}">
                    <a16:creationId xmlns="" xmlns:a16="http://schemas.microsoft.com/office/drawing/2014/main" id="{CB3748C6-4BA0-CA67-098F-4DC8877222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9" descr="green-top-faded">
                <a:extLst>
                  <a:ext uri="{FF2B5EF4-FFF2-40B4-BE49-F238E27FC236}">
                    <a16:creationId xmlns="" xmlns:a16="http://schemas.microsoft.com/office/drawing/2014/main" id="{F083FC49-1E7C-56F8-FA87-990CE6BB7E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EACB9756-F3C9-4DF5-600D-08CAAB567B16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1026060">
              <a:extLst>
                <a:ext uri="{FF2B5EF4-FFF2-40B4-BE49-F238E27FC236}">
                  <a16:creationId xmlns="" xmlns:a16="http://schemas.microsoft.com/office/drawing/2014/main" id="{D57BAD5D-3A94-FDC7-5BFE-E5BEBEB10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444D984-2810-A753-A51B-4264EE179B79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Đặc điểm của chuyển động rơi tự do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2251CB59-F731-7E17-E656-EBDECB2246D4}"/>
              </a:ext>
            </a:extLst>
          </p:cNvPr>
          <p:cNvSpPr/>
          <p:nvPr/>
        </p:nvSpPr>
        <p:spPr>
          <a:xfrm>
            <a:off x="334676" y="1090922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Gia tốc rơi tự do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E12F8CC9-0876-4213-4E0F-498934CA1A37}"/>
              </a:ext>
            </a:extLst>
          </p:cNvPr>
          <p:cNvSpPr/>
          <p:nvPr/>
        </p:nvSpPr>
        <p:spPr>
          <a:xfrm>
            <a:off x="873804" y="1736133"/>
            <a:ext cx="108585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Ở cùng một nơi trên Trái Đất, mọi vật rơi tự do với cùng một gia tốc.</a:t>
            </a:r>
          </a:p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 tốc rơi tự do kí hiệu: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04E4DCB-895C-1EDE-4809-6EF744D84D57}"/>
              </a:ext>
            </a:extLst>
          </p:cNvPr>
          <p:cNvSpPr/>
          <p:nvPr/>
        </p:nvSpPr>
        <p:spPr>
          <a:xfrm>
            <a:off x="859627" y="2575406"/>
            <a:ext cx="108585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Giá trị của g phụ thuộc vào vị độ địa lí và độ cao.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Ở gần bề mặt Trái Đất người ta thường lấy giá trị của g bằng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9,8 m/s</a:t>
            </a:r>
            <a:r>
              <a:rPr lang="en-US" sz="2500" b="1" baseline="30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 b="1"/>
          </a:p>
        </p:txBody>
      </p:sp>
    </p:spTree>
    <p:extLst>
      <p:ext uri="{BB962C8B-B14F-4D97-AF65-F5344CB8AC3E}">
        <p14:creationId xmlns:p14="http://schemas.microsoft.com/office/powerpoint/2010/main" val="333045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1" grpId="0"/>
      <p:bldP spid="32" grpId="0" animBg="1"/>
      <p:bldP spid="38" grpId="0" animBg="1"/>
      <p:bldP spid="37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Công thức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=""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25" y="1238981"/>
            <a:ext cx="10528632" cy="109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1135061" y="1326306"/>
            <a:ext cx="8855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Rơi tự do có các công thức của chuyển động nhanh dần đều không vận tốc ban đầu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07561B7-7734-1611-B3FB-61DF467E4E62}"/>
              </a:ext>
            </a:extLst>
          </p:cNvPr>
          <p:cNvSpPr txBox="1"/>
          <p:nvPr/>
        </p:nvSpPr>
        <p:spPr>
          <a:xfrm>
            <a:off x="334676" y="2477833"/>
            <a:ext cx="10295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Độ dịch chuyển, quãng đường đi được tại thời điểm t: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087BC92-6FC4-BA1C-3BFA-98027217BCF7}"/>
              </a:ext>
            </a:extLst>
          </p:cNvPr>
          <p:cNvSpPr txBox="1"/>
          <p:nvPr/>
        </p:nvSpPr>
        <p:spPr>
          <a:xfrm>
            <a:off x="361257" y="3858785"/>
            <a:ext cx="10295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Vận tốc tức thời tại thời điểm t: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87CD049-5994-66AB-C715-DA3FF0B81D4D}"/>
              </a:ext>
            </a:extLst>
          </p:cNvPr>
          <p:cNvSpPr txBox="1"/>
          <p:nvPr/>
        </p:nvSpPr>
        <p:spPr>
          <a:xfrm>
            <a:off x="361257" y="5156129"/>
            <a:ext cx="923994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Liên hệ giữa vận tốc và quãng đường đi được với thời gian: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EFE1AF8E-F9E3-650E-CBCC-0CE28D981255}"/>
              </a:ext>
            </a:extLst>
          </p:cNvPr>
          <p:cNvGrpSpPr/>
          <p:nvPr/>
        </p:nvGrpSpPr>
        <p:grpSpPr>
          <a:xfrm>
            <a:off x="4302132" y="2867506"/>
            <a:ext cx="2860668" cy="961072"/>
            <a:chOff x="838200" y="3162637"/>
            <a:chExt cx="3467101" cy="1200590"/>
          </a:xfrm>
        </p:grpSpPr>
        <p:pic>
          <p:nvPicPr>
            <p:cNvPr id="34" name="Picture 33" descr="empty-red-rectangle">
              <a:extLst>
                <a:ext uri="{FF2B5EF4-FFF2-40B4-BE49-F238E27FC236}">
                  <a16:creationId xmlns="" xmlns:a16="http://schemas.microsoft.com/office/drawing/2014/main" id="{0C82BF44-5CF8-3129-89C9-F7739FE30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bject 60">
                  <a:extLst>
                    <a:ext uri="{FF2B5EF4-FFF2-40B4-BE49-F238E27FC236}">
                      <a16:creationId xmlns="" xmlns:a16="http://schemas.microsoft.com/office/drawing/2014/main" id="{E9372B45-4F23-31A7-512A-ADDEA08A3D8B}"/>
                    </a:ext>
                  </a:extLst>
                </p:cNvPr>
                <p:cNvSpPr txBox="1"/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  <m:r>
                          <a:rPr lang="en-US" sz="30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3000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Object 60">
                  <a:extLst>
                    <a:ext uri="{FF2B5EF4-FFF2-40B4-BE49-F238E27FC236}">
                      <a16:creationId xmlns:a16="http://schemas.microsoft.com/office/drawing/2014/main" id="{E9372B45-4F23-31A7-512A-ADDEA08A3D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04B3079-C64B-FF1B-E792-FA13D9BB7F84}"/>
              </a:ext>
            </a:extLst>
          </p:cNvPr>
          <p:cNvGrpSpPr/>
          <p:nvPr/>
        </p:nvGrpSpPr>
        <p:grpSpPr>
          <a:xfrm>
            <a:off x="4720738" y="4436024"/>
            <a:ext cx="2023456" cy="604959"/>
            <a:chOff x="4720738" y="4436024"/>
            <a:chExt cx="2023456" cy="604959"/>
          </a:xfrm>
        </p:grpSpPr>
        <p:pic>
          <p:nvPicPr>
            <p:cNvPr id="37" name="Picture 36" descr="empty-red-rectangle">
              <a:extLst>
                <a:ext uri="{FF2B5EF4-FFF2-40B4-BE49-F238E27FC236}">
                  <a16:creationId xmlns="" xmlns:a16="http://schemas.microsoft.com/office/drawing/2014/main" id="{99F847DA-7D01-8895-16C3-762F539DB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0738" y="4486985"/>
              <a:ext cx="202345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925D63A6-66DB-50DE-11F8-13601B0003B1}"/>
                </a:ext>
              </a:extLst>
            </p:cNvPr>
            <p:cNvSpPr txBox="1"/>
            <p:nvPr/>
          </p:nvSpPr>
          <p:spPr>
            <a:xfrm>
              <a:off x="5181600" y="4436024"/>
              <a:ext cx="141605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30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en-US" sz="3000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en-US" sz="30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= gt</a:t>
              </a:r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C6DCB49-3075-732B-151D-66240D03A269}"/>
              </a:ext>
            </a:extLst>
          </p:cNvPr>
          <p:cNvGrpSpPr/>
          <p:nvPr/>
        </p:nvGrpSpPr>
        <p:grpSpPr>
          <a:xfrm>
            <a:off x="4337574" y="5810312"/>
            <a:ext cx="2860668" cy="656463"/>
            <a:chOff x="838200" y="3162637"/>
            <a:chExt cx="3467101" cy="1200590"/>
          </a:xfrm>
        </p:grpSpPr>
        <p:pic>
          <p:nvPicPr>
            <p:cNvPr id="40" name="Picture 39" descr="empty-red-rectangle">
              <a:extLst>
                <a:ext uri="{FF2B5EF4-FFF2-40B4-BE49-F238E27FC236}">
                  <a16:creationId xmlns="" xmlns:a16="http://schemas.microsoft.com/office/drawing/2014/main" id="{03AB584E-A737-4B66-12C2-7C85F7E6D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bject 60">
                  <a:extLst>
                    <a:ext uri="{FF2B5EF4-FFF2-40B4-BE49-F238E27FC236}">
                      <a16:creationId xmlns="" xmlns:a16="http://schemas.microsoft.com/office/drawing/2014/main" id="{C5143416-A96B-4C37-8833-ED8F75BDECD3}"/>
                    </a:ext>
                  </a:extLst>
                </p:cNvPr>
                <p:cNvSpPr txBox="1"/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0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Object 60">
                  <a:extLst>
                    <a:ext uri="{FF2B5EF4-FFF2-40B4-BE49-F238E27FC236}">
                      <a16:creationId xmlns:a16="http://schemas.microsoft.com/office/drawing/2014/main" id="{C5143416-A96B-4C37-8833-ED8F75BDEC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6037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Công thức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=""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580" y="1206534"/>
            <a:ext cx="7513925" cy="405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1013329" y="1287341"/>
            <a:ext cx="65769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7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 tập vận dụng: </a:t>
            </a: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người thả một hòn bi từ trên cao xuống đất và đo được thời gian rơi là 3,1s. Bỏ qua sức cản không khí. Lấy g = 9,8 m/s.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9499197-0D97-0F81-2FC7-F4570E2C2269}"/>
              </a:ext>
            </a:extLst>
          </p:cNvPr>
          <p:cNvGrpSpPr/>
          <p:nvPr/>
        </p:nvGrpSpPr>
        <p:grpSpPr>
          <a:xfrm>
            <a:off x="8336411" y="533400"/>
            <a:ext cx="3573762" cy="5999066"/>
            <a:chOff x="914400" y="914400"/>
            <a:chExt cx="3056701" cy="5686886"/>
          </a:xfrm>
        </p:grpSpPr>
        <p:pic>
          <p:nvPicPr>
            <p:cNvPr id="25" name="Content Placeholder 4" descr="Icon&#10;&#10;Description automatically generated">
              <a:extLst>
                <a:ext uri="{FF2B5EF4-FFF2-40B4-BE49-F238E27FC236}">
                  <a16:creationId xmlns="" xmlns:a16="http://schemas.microsoft.com/office/drawing/2014/main" id="{0BE2A215-2E5D-A268-CE10-C04FBBE0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914400"/>
              <a:ext cx="3056701" cy="56868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Arrow: Down 25">
              <a:extLst>
                <a:ext uri="{FF2B5EF4-FFF2-40B4-BE49-F238E27FC236}">
                  <a16:creationId xmlns="" xmlns:a16="http://schemas.microsoft.com/office/drawing/2014/main" id="{0120E173-2080-B5C6-0132-C80EDE47D627}"/>
                </a:ext>
              </a:extLst>
            </p:cNvPr>
            <p:cNvSpPr/>
            <p:nvPr/>
          </p:nvSpPr>
          <p:spPr>
            <a:xfrm>
              <a:off x="2355004" y="4038600"/>
              <a:ext cx="175491" cy="45258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="" xmlns:a16="http://schemas.microsoft.com/office/drawing/2014/main" id="{6592F126-2C90-5823-9330-B05E8C5A5906}"/>
                    </a:ext>
                  </a:extLst>
                </p:cNvPr>
                <p:cNvSpPr txBox="1"/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500" i="1" smtClean="0">
                                <a:solidFill>
                                  <a:srgbClr val="FFFF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5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oMath>
                    </m:oMathPara>
                  </a14:m>
                  <a:endParaRPr lang="en-US" sz="35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F242328-C8AD-49D0-A659-425C94EEA0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BA590FE-41D2-7FCC-2F92-ACE05022FFF1}"/>
              </a:ext>
            </a:extLst>
          </p:cNvPr>
          <p:cNvSpPr/>
          <p:nvPr/>
        </p:nvSpPr>
        <p:spPr>
          <a:xfrm>
            <a:off x="949603" y="3230171"/>
            <a:ext cx="65769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4813" marR="0" indent="-404813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Tính độ cao của nơi thả hòn bi so với mặt đất và vận tốc lúc chạm đất. 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Tính quãng đường rơi được trong 0,5s cuối trước khi chạm đất.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22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in a space suit&#10;&#10;Description automatically generated with medium confidence">
            <a:extLst>
              <a:ext uri="{FF2B5EF4-FFF2-40B4-BE49-F238E27FC236}">
                <a16:creationId xmlns="" xmlns:a16="http://schemas.microsoft.com/office/drawing/2014/main" id="{2F4E6714-FD28-CC32-7EB9-BF1BD7487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8">
            <a:extLst>
              <a:ext uri="{FF2B5EF4-FFF2-40B4-BE49-F238E27FC236}">
                <a16:creationId xmlns="" xmlns:a16="http://schemas.microsoft.com/office/drawing/2014/main" id="{DBE7710C-8006-C8DA-20AA-5AB03EEBC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19400"/>
            <a:ext cx="12192000" cy="120015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TextBox 10">
            <a:extLst>
              <a:ext uri="{FF2B5EF4-FFF2-40B4-BE49-F238E27FC236}">
                <a16:creationId xmlns="" xmlns:a16="http://schemas.microsoft.com/office/drawing/2014/main" id="{04164D7A-BD1F-1F91-3E80-990EAEF0E6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36618" y="2994837"/>
            <a:ext cx="9366364" cy="86832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500" b="1">
                <a:solidFill>
                  <a:srgbClr val="7030A0"/>
                </a:solidFill>
                <a:ea typeface="ＭＳ Ｐゴシック" panose="020B0600070205080204" pitchFamily="50" charset="-128"/>
              </a:rPr>
              <a:t>Sự rơi tự do</a:t>
            </a:r>
            <a:endParaRPr lang="en-US" altLang="en-US" sz="4500" b="1">
              <a:solidFill>
                <a:srgbClr val="7030A0"/>
              </a:solidFill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="" xmlns:a16="http://schemas.microsoft.com/office/drawing/2014/main" id="{0721E4B5-0A02-4274-894C-F89F86792768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2830189"/>
            <a:ext cx="1905000" cy="612934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</a:t>
            </a:r>
          </a:p>
        </p:txBody>
      </p:sp>
    </p:spTree>
    <p:extLst>
      <p:ext uri="{BB962C8B-B14F-4D97-AF65-F5344CB8AC3E}">
        <p14:creationId xmlns:p14="http://schemas.microsoft.com/office/powerpoint/2010/main" val="298047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=""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=""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=""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3"/>
            <a:ext cx="11275469" cy="13065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=""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914" y="933792"/>
            <a:ext cx="11275465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Năm 1971, nhà du hành vũ trụ người Mỹ David Scott đã đồng thời thả rơi trên Mặt Trăng một chiếc lông chim và một chiếc búa ở cùng một độ cao và nhận thấy cả hai đều rơi xuống như nhau. Em có suy nghĩ gì về hiện tượng này?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492857" y="487470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=""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=""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pic>
        <p:nvPicPr>
          <p:cNvPr id="5" name="Picture 4" descr="A group of people playing instruments&#10;&#10;Description automatically generated with low confidence">
            <a:extLst>
              <a:ext uri="{FF2B5EF4-FFF2-40B4-BE49-F238E27FC236}">
                <a16:creationId xmlns="" xmlns:a16="http://schemas.microsoft.com/office/drawing/2014/main" id="{F03C1DA3-C27D-576D-1D2D-4972FF2470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57898"/>
            <a:ext cx="5029200" cy="3746620"/>
          </a:xfrm>
          <a:prstGeom prst="rect">
            <a:avLst/>
          </a:prstGeom>
        </p:spPr>
      </p:pic>
      <p:pic>
        <p:nvPicPr>
          <p:cNvPr id="14" name="Picture 13" descr="A picture containing outdoor, person, snow, snowboarding&#10;&#10;Description automatically generated">
            <a:extLst>
              <a:ext uri="{FF2B5EF4-FFF2-40B4-BE49-F238E27FC236}">
                <a16:creationId xmlns="" xmlns:a16="http://schemas.microsoft.com/office/drawing/2014/main" id="{2DF4F9AF-DB0C-DA1F-174C-49273ECBAC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8528" b="6953"/>
          <a:stretch/>
        </p:blipFill>
        <p:spPr>
          <a:xfrm>
            <a:off x="1600200" y="2442735"/>
            <a:ext cx="3750706" cy="3942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trong không khí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026060">
            <a:extLst>
              <a:ext uri="{FF2B5EF4-FFF2-40B4-BE49-F238E27FC236}">
                <a16:creationId xmlns=""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549" y="920562"/>
            <a:ext cx="10772747" cy="4955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defTabSz="1095375">
              <a:buClr>
                <a:schemeClr val="tx2"/>
              </a:buClr>
              <a:buSzPct val="95000"/>
            </a:pP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Sự rơi của các vật trong không khí là chuyển động thường gặp. </a:t>
            </a:r>
            <a:endParaRPr lang="en-US" sz="25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empty-blue-rectangle">
            <a:extLst>
              <a:ext uri="{FF2B5EF4-FFF2-40B4-BE49-F238E27FC236}">
                <a16:creationId xmlns="" xmlns:a16="http://schemas.microsoft.com/office/drawing/2014/main" id="{29A3CECD-5707-5867-015A-7CB04B429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897" y="5274171"/>
            <a:ext cx="11811399" cy="119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26060">
            <a:extLst>
              <a:ext uri="{FF2B5EF4-FFF2-40B4-BE49-F238E27FC236}">
                <a16:creationId xmlns="" xmlns:a16="http://schemas.microsoft.com/office/drawing/2014/main" id="{9AA28698-A7DF-3DDE-DA08-58A259D0C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91" y="5448040"/>
            <a:ext cx="10192092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 defTabSz="1095375">
              <a:buClr>
                <a:schemeClr val="tx2"/>
              </a:buClr>
              <a:buSzPct val="95000"/>
            </a:pPr>
            <a:r>
              <a:rPr lang="en-US" sz="25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có đồng ý với dự đoán đó không? Em có dự đoán nào về nguyên nhân làm cho các vật rơi nhanh thật khác nhau không?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0E051C6-FA5D-112E-F419-33BC0E26BC5C}"/>
              </a:ext>
            </a:extLst>
          </p:cNvPr>
          <p:cNvSpPr txBox="1"/>
          <p:nvPr/>
        </p:nvSpPr>
        <p:spPr>
          <a:xfrm>
            <a:off x="3406750" y="2057186"/>
            <a:ext cx="331125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5375">
              <a:buClr>
                <a:schemeClr val="tx2"/>
              </a:buClr>
              <a:buSzPct val="95000"/>
            </a:pP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Ví dụ: Ai cũng thấy quả táo rơi nhanh hơn chiếc lông chim. </a:t>
            </a:r>
          </a:p>
        </p:txBody>
      </p:sp>
      <p:pic>
        <p:nvPicPr>
          <p:cNvPr id="15" name="Picture 14" descr="A feather on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CE027A67-69E8-9A3F-D4AA-BC22C24EF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96" y="1583829"/>
            <a:ext cx="3060403" cy="241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air of apples&#10;&#10;Description automatically generated with low confidence">
            <a:extLst>
              <a:ext uri="{FF2B5EF4-FFF2-40B4-BE49-F238E27FC236}">
                <a16:creationId xmlns="" xmlns:a16="http://schemas.microsoft.com/office/drawing/2014/main" id="{31EFB8C1-FF96-6867-D451-0191BB75E1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9" t="31253" r="7587" b="9120"/>
          <a:stretch/>
        </p:blipFill>
        <p:spPr>
          <a:xfrm>
            <a:off x="926805" y="1725857"/>
            <a:ext cx="2362200" cy="20554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A9768E2-EA85-A967-82C4-8407C040A5BF}"/>
              </a:ext>
            </a:extLst>
          </p:cNvPr>
          <p:cNvSpPr txBox="1"/>
          <p:nvPr/>
        </p:nvSpPr>
        <p:spPr>
          <a:xfrm>
            <a:off x="267688" y="4177566"/>
            <a:ext cx="1134690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Nhiều người dự đoán rằng, </a:t>
            </a: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rơi nhanh hay chậm là do vật nặng hay nhẹ. 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55854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=""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=""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=""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52232" y="810433"/>
            <a:ext cx="11275469" cy="129459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=""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88" y="838924"/>
            <a:ext cx="11417811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thí nghiệm [TN] sau sẽ giúp chúng ta kiểm tra dự đoán của mình về sự rơi trong không khí. </a:t>
            </a:r>
          </a:p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TN 1: T</a:t>
            </a: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 đồng thời một viên bi và một tờ giấy từ cùng một độ cao. </a:t>
            </a:r>
            <a:endParaRPr lang="en-US" sz="250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C351F70-B528-A65D-D461-37FD1FC6B494}"/>
              </a:ext>
            </a:extLst>
          </p:cNvPr>
          <p:cNvSpPr txBox="1"/>
          <p:nvPr/>
        </p:nvSpPr>
        <p:spPr>
          <a:xfrm>
            <a:off x="381000" y="6362941"/>
            <a:ext cx="1071282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Tại sao viên bi rơi nhanh hơn tờ giấy?</a:t>
            </a:r>
            <a:endParaRPr lang="en-US" sz="2500" b="1">
              <a:solidFill>
                <a:srgbClr val="C00000"/>
              </a:solidFill>
            </a:endParaRPr>
          </a:p>
        </p:txBody>
      </p:sp>
      <p:pic>
        <p:nvPicPr>
          <p:cNvPr id="13" name="y2mate.com - Physics Demo Paper versus Ball Free Fall_1080p">
            <a:hlinkClick r:id="" action="ppaction://media"/>
            <a:extLst>
              <a:ext uri="{FF2B5EF4-FFF2-40B4-BE49-F238E27FC236}">
                <a16:creationId xmlns="" xmlns:a16="http://schemas.microsoft.com/office/drawing/2014/main" id="{3155FD24-5172-CFCB-DF3E-08B070D5D8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6011" y="2296442"/>
            <a:ext cx="71628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=""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=""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=""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52232" y="810433"/>
            <a:ext cx="11275469" cy="129459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=""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88" y="838924"/>
            <a:ext cx="11417811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thí nghiệm [TN] sau sẽ giúp chúng ta kiểm tra dự đoán của mình về sự rơi trong không khí. </a:t>
            </a:r>
          </a:p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TN 2: Thả hai tờ giấy giống nhau: một tờ được vo tròn, một tờ để nguyên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41" name="tha roi giay">
            <a:hlinkClick r:id="" action="ppaction://media"/>
            <a:extLst>
              <a:ext uri="{FF2B5EF4-FFF2-40B4-BE49-F238E27FC236}">
                <a16:creationId xmlns="" xmlns:a16="http://schemas.microsoft.com/office/drawing/2014/main" id="{FAD5D61C-E366-A40C-9A75-CF04499C81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4400" y="2362982"/>
            <a:ext cx="6477000" cy="3643313"/>
          </a:xfrm>
          <a:prstGeom prst="rect">
            <a:avLst/>
          </a:prstGeom>
        </p:spPr>
      </p:pic>
      <p:pic>
        <p:nvPicPr>
          <p:cNvPr id="44" name="Picture 43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833AF4A7-6AE7-ADAD-A8F2-BBB180CBA9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6"/>
          <a:stretch/>
        </p:blipFill>
        <p:spPr>
          <a:xfrm>
            <a:off x="522400" y="2692962"/>
            <a:ext cx="3980848" cy="266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C351F70-B528-A65D-D461-37FD1FC6B494}"/>
              </a:ext>
            </a:extLst>
          </p:cNvPr>
          <p:cNvSpPr txBox="1"/>
          <p:nvPr/>
        </p:nvSpPr>
        <p:spPr>
          <a:xfrm>
            <a:off x="739589" y="6006295"/>
            <a:ext cx="107128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 tờ giấy giống nhau, nặng như nhau, tại sao tờ giấy vo</a:t>
            </a:r>
            <a:endParaRPr lang="en-US" sz="25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tròn lại rơi nhanh hơn?</a:t>
            </a:r>
            <a:endParaRPr lang="en-US" sz="25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=""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=""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=""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52232" y="810433"/>
            <a:ext cx="11275469" cy="129459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=""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89" y="838924"/>
            <a:ext cx="11169278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thí nghiệm [TN] sau sẽ giúp chúng ta kiểm tra dự đoán của mình về sự rơi trong không khí. </a:t>
            </a:r>
          </a:p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TN 3: Thả rơi hai quả bóng có cùng kích thước, nhưng khối lượng khác nhau</a:t>
            </a:r>
            <a:endParaRPr lang="en-US" sz="250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C8463CA4-1B65-F82C-88FF-7253925A2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27" y="2371787"/>
            <a:ext cx="6107439" cy="34405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3929ACD-503A-7425-22B1-D55F5F7EFD44}"/>
              </a:ext>
            </a:extLst>
          </p:cNvPr>
          <p:cNvSpPr txBox="1"/>
          <p:nvPr/>
        </p:nvSpPr>
        <p:spPr>
          <a:xfrm>
            <a:off x="2935856" y="5996226"/>
            <a:ext cx="62187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Trọng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bóng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khác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sao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viên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bi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rơi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nhanh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lang="en-US" sz="25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trong không khí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4" descr="empty-blue-rectangle">
            <a:extLst>
              <a:ext uri="{FF2B5EF4-FFF2-40B4-BE49-F238E27FC236}">
                <a16:creationId xmlns="" xmlns:a16="http://schemas.microsoft.com/office/drawing/2014/main" id="{E74FB585-C428-2E06-0A42-BB063988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897" y="903891"/>
            <a:ext cx="11400503" cy="164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026060">
            <a:extLst>
              <a:ext uri="{FF2B5EF4-FFF2-40B4-BE49-F238E27FC236}">
                <a16:creationId xmlns=""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286" y="910308"/>
            <a:ext cx="10192092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Các TN trên cho thấy sự rơi nhanh hay chậm của vật 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phụ thuộc vào độ lớn của lực cản không khí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tác dụng lên vật.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08DD4E7-3C6F-6276-45F3-82A9C50B05B7}"/>
              </a:ext>
            </a:extLst>
          </p:cNvPr>
          <p:cNvSpPr txBox="1"/>
          <p:nvPr/>
        </p:nvSpPr>
        <p:spPr>
          <a:xfrm>
            <a:off x="983710" y="2624517"/>
            <a:ext cx="1100958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Nếu loại bỏ được sức cản của không khí, các vật sẽ rơi như thế nào?</a:t>
            </a:r>
          </a:p>
        </p:txBody>
      </p:sp>
      <p:pic>
        <p:nvPicPr>
          <p:cNvPr id="18" name="Picture 17" descr="empty-red-rectangle">
            <a:extLst>
              <a:ext uri="{FF2B5EF4-FFF2-40B4-BE49-F238E27FC236}">
                <a16:creationId xmlns="" xmlns:a16="http://schemas.microsoft.com/office/drawing/2014/main" id="{4AF9C460-46D8-D1BD-6A4F-89A0D84F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190137"/>
            <a:ext cx="8991600" cy="5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8F08838-6A6E-5622-0D54-ADC6A93862E5}"/>
              </a:ext>
            </a:extLst>
          </p:cNvPr>
          <p:cNvSpPr txBox="1"/>
          <p:nvPr/>
        </p:nvSpPr>
        <p:spPr>
          <a:xfrm>
            <a:off x="2209800" y="6177732"/>
            <a:ext cx="80293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Trong chân không mọi vật rơi nhanh như nhau.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="" xmlns:a16="http://schemas.microsoft.com/office/drawing/2014/main" id="{D7101DF0-23C6-EDC1-786E-7E2661AEA5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69" y="3199348"/>
            <a:ext cx="2064058" cy="2841116"/>
          </a:xfrm>
          <a:prstGeom prst="rect">
            <a:avLst/>
          </a:prstGeom>
        </p:spPr>
      </p:pic>
      <p:pic>
        <p:nvPicPr>
          <p:cNvPr id="16" name="Content Placeholder 4" descr="A picture containing sky, different, several&#10;&#10;Description automatically generated">
            <a:extLst>
              <a:ext uri="{FF2B5EF4-FFF2-40B4-BE49-F238E27FC236}">
                <a16:creationId xmlns="" xmlns:a16="http://schemas.microsoft.com/office/drawing/2014/main" id="{0943950B-4981-1B31-1C1B-48BED9158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27" y="3288473"/>
            <a:ext cx="2613625" cy="2496722"/>
          </a:xfr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CBEFE7C-24FC-6542-2225-78D77535D4B6}"/>
              </a:ext>
            </a:extLst>
          </p:cNvPr>
          <p:cNvSpPr/>
          <p:nvPr/>
        </p:nvSpPr>
        <p:spPr>
          <a:xfrm>
            <a:off x="8310218" y="3513359"/>
            <a:ext cx="28956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200">
                <a:latin typeface="Arial" panose="020B0604020202020204" pitchFamily="34" charset="0"/>
                <a:cs typeface="Arial" panose="020B0604020202020204" pitchFamily="34" charset="0"/>
              </a:rPr>
              <a:t>Ống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Newton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8494D5F8-89D1-19E9-CA0B-A716A15A790B}"/>
              </a:ext>
            </a:extLst>
          </p:cNvPr>
          <p:cNvGrpSpPr>
            <a:grpSpLocks/>
          </p:cNvGrpSpPr>
          <p:nvPr/>
        </p:nvGrpSpPr>
        <p:grpSpPr bwMode="auto">
          <a:xfrm>
            <a:off x="851286" y="3440501"/>
            <a:ext cx="2838864" cy="2312445"/>
            <a:chOff x="1559" y="1021"/>
            <a:chExt cx="3258" cy="2384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11B3BED6-DE22-1421-8774-67BB479A3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3" y="1021"/>
              <a:ext cx="1860" cy="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6">
              <a:extLst>
                <a:ext uri="{FF2B5EF4-FFF2-40B4-BE49-F238E27FC236}">
                  <a16:creationId xmlns="" xmlns:a16="http://schemas.microsoft.com/office/drawing/2014/main" id="{E511896E-4461-F322-6032-8DE6CC893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9" y="3024"/>
              <a:ext cx="3258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.VnArial Narrow" panose="020B7200000000000000" pitchFamily="34" charset="0"/>
                </a:rPr>
                <a:t>Isaac Newton (1642 – 1727)</a:t>
              </a:r>
            </a:p>
          </p:txBody>
        </p:sp>
      </p:grpSp>
      <p:sp>
        <p:nvSpPr>
          <p:cNvPr id="22" name="Rectangle 1026060">
            <a:extLst>
              <a:ext uri="{FF2B5EF4-FFF2-40B4-BE49-F238E27FC236}">
                <a16:creationId xmlns="" xmlns:a16="http://schemas.microsoft.com/office/drawing/2014/main" id="{FAF212A3-BC2E-29EE-4472-A6D02904C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286" y="1656229"/>
            <a:ext cx="10258682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Lực cản càng nhỏ so với trọng lực tác dụng lên vật thì vật sẽ rơi càng nhanh và ngược lại. </a:t>
            </a:r>
          </a:p>
        </p:txBody>
      </p:sp>
    </p:spTree>
    <p:extLst>
      <p:ext uri="{BB962C8B-B14F-4D97-AF65-F5344CB8AC3E}">
        <p14:creationId xmlns:p14="http://schemas.microsoft.com/office/powerpoint/2010/main" val="351369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/>
      <p:bldP spid="19" grpId="0"/>
      <p:bldP spid="17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4" descr="empty-blue-rectangle">
            <a:extLst>
              <a:ext uri="{FF2B5EF4-FFF2-40B4-BE49-F238E27FC236}">
                <a16:creationId xmlns="" xmlns:a16="http://schemas.microsoft.com/office/drawing/2014/main" id="{E74FB585-C428-2E06-0A42-BB063988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500" y="905662"/>
            <a:ext cx="6218903" cy="366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026060">
            <a:extLst>
              <a:ext uri="{FF2B5EF4-FFF2-40B4-BE49-F238E27FC236}">
                <a16:creationId xmlns=""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536" y="1447800"/>
            <a:ext cx="4752947" cy="28038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just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Sự rơi tự do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là sự rơi </a:t>
            </a: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chỉ dưới tác dụng của trọng lực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. Nếu vật rơi trong không khí mà độ lớn của lực cản không khí không đáng kể so với trọng lượng của vật thì cũng coi 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là rơi tự do, </a:t>
            </a:r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Content Placeholder 4" descr="A picture containing text, indoor&#10;&#10;Description automatically generated">
            <a:extLst>
              <a:ext uri="{FF2B5EF4-FFF2-40B4-BE49-F238E27FC236}">
                <a16:creationId xmlns="" xmlns:a16="http://schemas.microsoft.com/office/drawing/2014/main" id="{A4B79157-D81D-A10C-70EA-A3BEED2A27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t="11939" r="1162"/>
          <a:stretch/>
        </p:blipFill>
        <p:spPr>
          <a:xfrm>
            <a:off x="7620000" y="723014"/>
            <a:ext cx="3826089" cy="5101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207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5.000"/>
  <p:tag name="ISPRING_PRESENTER_ID" val="{455A00FF-EE10-4109-B9C5-822D74485E4B}"/>
  <p:tag name="ISPRING_PLAYER_PLAYLIST_ID" val="2f613963f76c8d8f168fd2250e41ce499e0c9177"/>
  <p:tag name="GENSWF_SLIDE_TITLE" val="Trang nền"/>
  <p:tag name="ISPRING_SLIDE_ID_2" val="{873850E0-16AB-4425-9A1B-2E7510338CC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3185</TotalTime>
  <Words>1159</Words>
  <Application>Microsoft Office PowerPoint</Application>
  <PresentationFormat>Custom</PresentationFormat>
  <Paragraphs>129</Paragraphs>
  <Slides>16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THUYPC</cp:lastModifiedBy>
  <cp:revision>226</cp:revision>
  <dcterms:created xsi:type="dcterms:W3CDTF">2007-10-27T08:09:53Z</dcterms:created>
  <dcterms:modified xsi:type="dcterms:W3CDTF">2022-10-23T14:18:57Z</dcterms:modified>
</cp:coreProperties>
</file>