
<file path=[Content_Types].xml><?xml version="1.0" encoding="utf-8"?>
<Types xmlns="http://schemas.openxmlformats.org/package/2006/content-types">
  <Default Extension="1" ContentType="image/jpeg"/>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384" r:id="rId2"/>
    <p:sldId id="520" r:id="rId3"/>
    <p:sldId id="17534" r:id="rId4"/>
    <p:sldId id="17535" r:id="rId5"/>
    <p:sldId id="17510" r:id="rId6"/>
    <p:sldId id="17536" r:id="rId7"/>
    <p:sldId id="344" r:id="rId8"/>
    <p:sldId id="17494" r:id="rId9"/>
    <p:sldId id="3135" r:id="rId10"/>
    <p:sldId id="17508" r:id="rId11"/>
    <p:sldId id="267" r:id="rId12"/>
    <p:sldId id="257" r:id="rId13"/>
    <p:sldId id="256" r:id="rId14"/>
    <p:sldId id="258" r:id="rId15"/>
    <p:sldId id="259" r:id="rId16"/>
    <p:sldId id="260" r:id="rId17"/>
    <p:sldId id="261" r:id="rId18"/>
    <p:sldId id="262" r:id="rId19"/>
    <p:sldId id="263" r:id="rId20"/>
    <p:sldId id="264" r:id="rId21"/>
    <p:sldId id="265" r:id="rId22"/>
    <p:sldId id="266" r:id="rId23"/>
    <p:sldId id="17509" r:id="rId24"/>
    <p:sldId id="17521" r:id="rId25"/>
    <p:sldId id="17522" r:id="rId26"/>
    <p:sldId id="17523" r:id="rId27"/>
    <p:sldId id="17524" r:id="rId28"/>
    <p:sldId id="17525" r:id="rId29"/>
    <p:sldId id="17511" r:id="rId30"/>
    <p:sldId id="17527" r:id="rId31"/>
    <p:sldId id="17517" r:id="rId32"/>
    <p:sldId id="17526" r:id="rId33"/>
    <p:sldId id="17529" r:id="rId34"/>
    <p:sldId id="17530" r:id="rId35"/>
    <p:sldId id="17528" r:id="rId36"/>
    <p:sldId id="17531" r:id="rId37"/>
    <p:sldId id="17533" r:id="rId38"/>
    <p:sldId id="17512" r:id="rId39"/>
    <p:sldId id="17518" r:id="rId40"/>
    <p:sldId id="17513" r:id="rId41"/>
    <p:sldId id="17519" r:id="rId42"/>
    <p:sldId id="17514" r:id="rId43"/>
    <p:sldId id="17532" r:id="rId44"/>
    <p:sldId id="17516" r:id="rId45"/>
  </p:sldIdLst>
  <p:sldSz cx="12192000" cy="6858000"/>
  <p:notesSz cx="6858000" cy="9144000"/>
  <p:embeddedFontLst>
    <p:embeddedFont>
      <p:font typeface="Cambria" panose="02040503050406030204" pitchFamily="18" charset="0"/>
      <p:regular r:id="rId47"/>
      <p:bold r:id="rId48"/>
      <p:italic r:id="rId49"/>
      <p:boldItalic r:id="rId50"/>
    </p:embeddedFont>
    <p:embeddedFont>
      <p:font typeface="Showcard Gothic" panose="04020904020102020604" pitchFamily="82" charset="0"/>
      <p:regular r:id="rId51"/>
    </p:embeddedFont>
    <p:embeddedFont>
      <p:font typeface="Tahoma" panose="020B0604030504040204" pitchFamily="34" charset="0"/>
      <p:regular r:id="rId52"/>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0" autoAdjust="0"/>
    <p:restoredTop sz="94660"/>
  </p:normalViewPr>
  <p:slideViewPr>
    <p:cSldViewPr snapToGrid="0">
      <p:cViewPr varScale="1">
        <p:scale>
          <a:sx n="75" d="100"/>
          <a:sy n="75" d="100"/>
        </p:scale>
        <p:origin x="43"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7D3CFC-1ABA-3141-B81F-C9E63AF65F2D}" type="datetimeFigureOut">
              <a:rPr lang="vi-VN" smtClean="0"/>
              <a:t>04/11/2024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BABBD-CBEF-8B48-B84F-5E8060C12986}" type="slidenum">
              <a:rPr lang="vi-VN" smtClean="0"/>
              <a:t>‹#›</a:t>
            </a:fld>
            <a:endParaRPr lang="vi-VN"/>
          </a:p>
        </p:txBody>
      </p:sp>
    </p:spTree>
    <p:extLst>
      <p:ext uri="{BB962C8B-B14F-4D97-AF65-F5344CB8AC3E}">
        <p14:creationId xmlns:p14="http://schemas.microsoft.com/office/powerpoint/2010/main" val="2588806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0E0A07-2C1C-45C5-985B-D6CD99FDD0F0}" type="slidenum">
              <a:rPr kumimoji="0" lang="zh-CN" altLang="en-US" sz="1200" u="none" strike="noStrike" kern="1200" cap="none" spc="0" normalizeH="0" baseline="0" noProof="0" smtClean="0">
                <a:ln>
                  <a:noFill/>
                </a:ln>
                <a:solidFill>
                  <a:prstClr val="black"/>
                </a:solidFill>
                <a:effectLst/>
                <a:uLnTx/>
                <a:uFillTx/>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768553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28</a:t>
            </a:fld>
            <a:endParaRPr lang="zh-CN" altLang="en-US"/>
          </a:p>
        </p:txBody>
      </p:sp>
    </p:spTree>
    <p:extLst>
      <p:ext uri="{BB962C8B-B14F-4D97-AF65-F5344CB8AC3E}">
        <p14:creationId xmlns:p14="http://schemas.microsoft.com/office/powerpoint/2010/main" val="2925432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29</a:t>
            </a:fld>
            <a:endParaRPr lang="zh-CN" altLang="en-US"/>
          </a:p>
        </p:txBody>
      </p:sp>
    </p:spTree>
    <p:extLst>
      <p:ext uri="{BB962C8B-B14F-4D97-AF65-F5344CB8AC3E}">
        <p14:creationId xmlns:p14="http://schemas.microsoft.com/office/powerpoint/2010/main" val="1241615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30</a:t>
            </a:fld>
            <a:endParaRPr lang="zh-CN" altLang="en-US"/>
          </a:p>
        </p:txBody>
      </p:sp>
    </p:spTree>
    <p:extLst>
      <p:ext uri="{BB962C8B-B14F-4D97-AF65-F5344CB8AC3E}">
        <p14:creationId xmlns:p14="http://schemas.microsoft.com/office/powerpoint/2010/main" val="3855671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31</a:t>
            </a:fld>
            <a:endParaRPr lang="zh-CN" altLang="en-US"/>
          </a:p>
        </p:txBody>
      </p:sp>
    </p:spTree>
    <p:extLst>
      <p:ext uri="{BB962C8B-B14F-4D97-AF65-F5344CB8AC3E}">
        <p14:creationId xmlns:p14="http://schemas.microsoft.com/office/powerpoint/2010/main" val="23346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32</a:t>
            </a:fld>
            <a:endParaRPr lang="zh-CN" altLang="en-US"/>
          </a:p>
        </p:txBody>
      </p:sp>
    </p:spTree>
    <p:extLst>
      <p:ext uri="{BB962C8B-B14F-4D97-AF65-F5344CB8AC3E}">
        <p14:creationId xmlns:p14="http://schemas.microsoft.com/office/powerpoint/2010/main" val="1785475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33</a:t>
            </a:fld>
            <a:endParaRPr lang="zh-CN" altLang="en-US"/>
          </a:p>
        </p:txBody>
      </p:sp>
    </p:spTree>
    <p:extLst>
      <p:ext uri="{BB962C8B-B14F-4D97-AF65-F5344CB8AC3E}">
        <p14:creationId xmlns:p14="http://schemas.microsoft.com/office/powerpoint/2010/main" val="423110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34</a:t>
            </a:fld>
            <a:endParaRPr lang="zh-CN" altLang="en-US"/>
          </a:p>
        </p:txBody>
      </p:sp>
    </p:spTree>
    <p:extLst>
      <p:ext uri="{BB962C8B-B14F-4D97-AF65-F5344CB8AC3E}">
        <p14:creationId xmlns:p14="http://schemas.microsoft.com/office/powerpoint/2010/main" val="298702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35</a:t>
            </a:fld>
            <a:endParaRPr lang="zh-CN" altLang="en-US"/>
          </a:p>
        </p:txBody>
      </p:sp>
    </p:spTree>
    <p:extLst>
      <p:ext uri="{BB962C8B-B14F-4D97-AF65-F5344CB8AC3E}">
        <p14:creationId xmlns:p14="http://schemas.microsoft.com/office/powerpoint/2010/main" val="215107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36</a:t>
            </a:fld>
            <a:endParaRPr lang="zh-CN" altLang="en-US"/>
          </a:p>
        </p:txBody>
      </p:sp>
    </p:spTree>
    <p:extLst>
      <p:ext uri="{BB962C8B-B14F-4D97-AF65-F5344CB8AC3E}">
        <p14:creationId xmlns:p14="http://schemas.microsoft.com/office/powerpoint/2010/main" val="1758177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37</a:t>
            </a:fld>
            <a:endParaRPr lang="zh-CN" altLang="en-US"/>
          </a:p>
        </p:txBody>
      </p:sp>
    </p:spTree>
    <p:extLst>
      <p:ext uri="{BB962C8B-B14F-4D97-AF65-F5344CB8AC3E}">
        <p14:creationId xmlns:p14="http://schemas.microsoft.com/office/powerpoint/2010/main" val="1014678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5D994-A5CD-4D78-99FC-8F20D854D8AD}" type="slidenum">
              <a:rPr kumimoji="0" lang="zh-CN" altLang="en-US" sz="120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612330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38</a:t>
            </a:fld>
            <a:endParaRPr lang="zh-CN" altLang="en-US"/>
          </a:p>
        </p:txBody>
      </p:sp>
    </p:spTree>
    <p:extLst>
      <p:ext uri="{BB962C8B-B14F-4D97-AF65-F5344CB8AC3E}">
        <p14:creationId xmlns:p14="http://schemas.microsoft.com/office/powerpoint/2010/main" val="1493986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39</a:t>
            </a:fld>
            <a:endParaRPr lang="zh-CN" altLang="en-US"/>
          </a:p>
        </p:txBody>
      </p:sp>
    </p:spTree>
    <p:extLst>
      <p:ext uri="{BB962C8B-B14F-4D97-AF65-F5344CB8AC3E}">
        <p14:creationId xmlns:p14="http://schemas.microsoft.com/office/powerpoint/2010/main" val="2479654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40</a:t>
            </a:fld>
            <a:endParaRPr lang="zh-CN" altLang="en-US"/>
          </a:p>
        </p:txBody>
      </p:sp>
    </p:spTree>
    <p:extLst>
      <p:ext uri="{BB962C8B-B14F-4D97-AF65-F5344CB8AC3E}">
        <p14:creationId xmlns:p14="http://schemas.microsoft.com/office/powerpoint/2010/main" val="4075726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41</a:t>
            </a:fld>
            <a:endParaRPr lang="zh-CN" altLang="en-US"/>
          </a:p>
        </p:txBody>
      </p:sp>
    </p:spTree>
    <p:extLst>
      <p:ext uri="{BB962C8B-B14F-4D97-AF65-F5344CB8AC3E}">
        <p14:creationId xmlns:p14="http://schemas.microsoft.com/office/powerpoint/2010/main" val="3583767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42</a:t>
            </a:fld>
            <a:endParaRPr lang="zh-CN" altLang="en-US"/>
          </a:p>
        </p:txBody>
      </p:sp>
    </p:spTree>
    <p:extLst>
      <p:ext uri="{BB962C8B-B14F-4D97-AF65-F5344CB8AC3E}">
        <p14:creationId xmlns:p14="http://schemas.microsoft.com/office/powerpoint/2010/main" val="1730183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43</a:t>
            </a:fld>
            <a:endParaRPr lang="zh-CN" altLang="en-US"/>
          </a:p>
        </p:txBody>
      </p:sp>
    </p:spTree>
    <p:extLst>
      <p:ext uri="{BB962C8B-B14F-4D97-AF65-F5344CB8AC3E}">
        <p14:creationId xmlns:p14="http://schemas.microsoft.com/office/powerpoint/2010/main" val="696722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0E0A07-2C1C-45C5-985B-D6CD99FDD0F0}" type="slidenum">
              <a:rPr kumimoji="0" lang="zh-CN" altLang="en-US" sz="1200" u="none" strike="noStrike" kern="1200" cap="none" spc="0" normalizeH="0" baseline="0" noProof="0" smtClean="0">
                <a:ln>
                  <a:noFill/>
                </a:ln>
                <a:solidFill>
                  <a:prstClr val="black"/>
                </a:solidFill>
                <a:effectLst/>
                <a:uLnTx/>
                <a:uFillTx/>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801193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9</a:t>
            </a:fld>
            <a:endParaRPr lang="zh-CN" altLang="en-US"/>
          </a:p>
        </p:txBody>
      </p:sp>
    </p:spTree>
    <p:extLst>
      <p:ext uri="{BB962C8B-B14F-4D97-AF65-F5344CB8AC3E}">
        <p14:creationId xmlns:p14="http://schemas.microsoft.com/office/powerpoint/2010/main" val="2043373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10</a:t>
            </a:fld>
            <a:endParaRPr lang="zh-CN" altLang="en-US"/>
          </a:p>
        </p:txBody>
      </p:sp>
    </p:spTree>
    <p:extLst>
      <p:ext uri="{BB962C8B-B14F-4D97-AF65-F5344CB8AC3E}">
        <p14:creationId xmlns:p14="http://schemas.microsoft.com/office/powerpoint/2010/main" val="967862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23</a:t>
            </a:fld>
            <a:endParaRPr lang="zh-CN" altLang="en-US"/>
          </a:p>
        </p:txBody>
      </p:sp>
    </p:spTree>
    <p:extLst>
      <p:ext uri="{BB962C8B-B14F-4D97-AF65-F5344CB8AC3E}">
        <p14:creationId xmlns:p14="http://schemas.microsoft.com/office/powerpoint/2010/main" val="3524436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24</a:t>
            </a:fld>
            <a:endParaRPr lang="zh-CN" altLang="en-US"/>
          </a:p>
        </p:txBody>
      </p:sp>
    </p:spTree>
    <p:extLst>
      <p:ext uri="{BB962C8B-B14F-4D97-AF65-F5344CB8AC3E}">
        <p14:creationId xmlns:p14="http://schemas.microsoft.com/office/powerpoint/2010/main" val="633193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25</a:t>
            </a:fld>
            <a:endParaRPr lang="zh-CN" altLang="en-US"/>
          </a:p>
        </p:txBody>
      </p:sp>
    </p:spTree>
    <p:extLst>
      <p:ext uri="{BB962C8B-B14F-4D97-AF65-F5344CB8AC3E}">
        <p14:creationId xmlns:p14="http://schemas.microsoft.com/office/powerpoint/2010/main" val="3778615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26</a:t>
            </a:fld>
            <a:endParaRPr lang="zh-CN" altLang="en-US"/>
          </a:p>
        </p:txBody>
      </p:sp>
    </p:spTree>
    <p:extLst>
      <p:ext uri="{BB962C8B-B14F-4D97-AF65-F5344CB8AC3E}">
        <p14:creationId xmlns:p14="http://schemas.microsoft.com/office/powerpoint/2010/main" val="2641055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D3D621-1676-497F-8DAB-54EF0F65AACD}" type="slidenum">
              <a:rPr lang="zh-CN" altLang="en-US" smtClean="0"/>
              <a:t>27</a:t>
            </a:fld>
            <a:endParaRPr lang="zh-CN" altLang="en-US"/>
          </a:p>
        </p:txBody>
      </p:sp>
    </p:spTree>
    <p:extLst>
      <p:ext uri="{BB962C8B-B14F-4D97-AF65-F5344CB8AC3E}">
        <p14:creationId xmlns:p14="http://schemas.microsoft.com/office/powerpoint/2010/main" val="4292771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49751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5821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5196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604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412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61974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693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9311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18382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3190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72245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83508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09992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11/4/2024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835679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rawpixel.com/search/frame%20slides%20brown" TargetMode="External"/><Relationship Id="rId2" Type="http://schemas.openxmlformats.org/officeDocument/2006/relationships/image" Target="../media/image1.1"/><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3" Type="http://schemas.openxmlformats.org/officeDocument/2006/relationships/slide" Target="slide16.xml"/><Relationship Id="rId18" Type="http://schemas.openxmlformats.org/officeDocument/2006/relationships/image" Target="../media/image29.png"/><Relationship Id="rId26" Type="http://schemas.openxmlformats.org/officeDocument/2006/relationships/image" Target="../media/image34.png"/><Relationship Id="rId3" Type="http://schemas.openxmlformats.org/officeDocument/2006/relationships/image" Target="../media/image19.jpeg"/><Relationship Id="rId21" Type="http://schemas.openxmlformats.org/officeDocument/2006/relationships/image" Target="../media/image31.png"/><Relationship Id="rId34" Type="http://schemas.openxmlformats.org/officeDocument/2006/relationships/image" Target="../media/image40.gif"/><Relationship Id="rId7" Type="http://schemas.openxmlformats.org/officeDocument/2006/relationships/slide" Target="slide14.xml"/><Relationship Id="rId12" Type="http://schemas.openxmlformats.org/officeDocument/2006/relationships/image" Target="../media/image25.png"/><Relationship Id="rId17" Type="http://schemas.openxmlformats.org/officeDocument/2006/relationships/image" Target="../media/image28.png"/><Relationship Id="rId25" Type="http://schemas.openxmlformats.org/officeDocument/2006/relationships/slide" Target="slide20.xml"/><Relationship Id="rId33" Type="http://schemas.openxmlformats.org/officeDocument/2006/relationships/image" Target="../media/image39.png"/><Relationship Id="rId2" Type="http://schemas.openxmlformats.org/officeDocument/2006/relationships/image" Target="../media/image18.jpg"/><Relationship Id="rId16" Type="http://schemas.openxmlformats.org/officeDocument/2006/relationships/slide" Target="slide17.xml"/><Relationship Id="rId20" Type="http://schemas.openxmlformats.org/officeDocument/2006/relationships/image" Target="../media/image30.png"/><Relationship Id="rId29"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4.png"/><Relationship Id="rId24" Type="http://schemas.openxmlformats.org/officeDocument/2006/relationships/image" Target="../media/image33.png"/><Relationship Id="rId32"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27.png"/><Relationship Id="rId23" Type="http://schemas.openxmlformats.org/officeDocument/2006/relationships/image" Target="../media/image32.png"/><Relationship Id="rId28" Type="http://schemas.openxmlformats.org/officeDocument/2006/relationships/slide" Target="slide21.xml"/><Relationship Id="rId10" Type="http://schemas.openxmlformats.org/officeDocument/2006/relationships/slide" Target="slide15.xml"/><Relationship Id="rId19" Type="http://schemas.openxmlformats.org/officeDocument/2006/relationships/slide" Target="slide18.xml"/><Relationship Id="rId31" Type="http://schemas.openxmlformats.org/officeDocument/2006/relationships/slide" Target="slide22.xml"/><Relationship Id="rId4" Type="http://schemas.openxmlformats.org/officeDocument/2006/relationships/slide" Target="slide13.xml"/><Relationship Id="rId9" Type="http://schemas.openxmlformats.org/officeDocument/2006/relationships/image" Target="../media/image23.png"/><Relationship Id="rId14" Type="http://schemas.openxmlformats.org/officeDocument/2006/relationships/image" Target="../media/image26.png"/><Relationship Id="rId22" Type="http://schemas.openxmlformats.org/officeDocument/2006/relationships/slide" Target="slide19.xml"/><Relationship Id="rId27" Type="http://schemas.openxmlformats.org/officeDocument/2006/relationships/image" Target="../media/image35.png"/><Relationship Id="rId30" Type="http://schemas.openxmlformats.org/officeDocument/2006/relationships/image" Target="../media/image37.png"/><Relationship Id="rId35" Type="http://schemas.openxmlformats.org/officeDocument/2006/relationships/slide" Target="slide23.xml"/><Relationship Id="rId8"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gif"/><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image" Target="../media/image4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45.gif"/><Relationship Id="rId5" Type="http://schemas.openxmlformats.org/officeDocument/2006/relationships/image" Target="../media/image42.gif"/><Relationship Id="rId15" Type="http://schemas.openxmlformats.org/officeDocument/2006/relationships/image" Target="../media/image49.gif"/><Relationship Id="rId10" Type="http://schemas.openxmlformats.org/officeDocument/2006/relationships/image" Target="../media/image44.gif"/><Relationship Id="rId4" Type="http://schemas.openxmlformats.org/officeDocument/2006/relationships/image" Target="../media/image41.PNG"/><Relationship Id="rId9" Type="http://schemas.openxmlformats.org/officeDocument/2006/relationships/slide" Target="slide12.xml"/><Relationship Id="rId14" Type="http://schemas.openxmlformats.org/officeDocument/2006/relationships/image" Target="../media/image48.gif"/></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gif"/><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4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45.gif"/><Relationship Id="rId5" Type="http://schemas.openxmlformats.org/officeDocument/2006/relationships/image" Target="../media/image42.gif"/><Relationship Id="rId15" Type="http://schemas.openxmlformats.org/officeDocument/2006/relationships/image" Target="../media/image49.gif"/><Relationship Id="rId10" Type="http://schemas.openxmlformats.org/officeDocument/2006/relationships/image" Target="../media/image44.gif"/><Relationship Id="rId4" Type="http://schemas.openxmlformats.org/officeDocument/2006/relationships/image" Target="../media/image41.PNG"/><Relationship Id="rId9" Type="http://schemas.openxmlformats.org/officeDocument/2006/relationships/slide" Target="slide12.xml"/><Relationship Id="rId14" Type="http://schemas.openxmlformats.org/officeDocument/2006/relationships/image" Target="../media/image48.gif"/></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gif"/><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4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45.gif"/><Relationship Id="rId5" Type="http://schemas.openxmlformats.org/officeDocument/2006/relationships/image" Target="../media/image42.gif"/><Relationship Id="rId15" Type="http://schemas.openxmlformats.org/officeDocument/2006/relationships/image" Target="../media/image49.gif"/><Relationship Id="rId10" Type="http://schemas.openxmlformats.org/officeDocument/2006/relationships/image" Target="../media/image44.gif"/><Relationship Id="rId4" Type="http://schemas.openxmlformats.org/officeDocument/2006/relationships/image" Target="../media/image41.PNG"/><Relationship Id="rId9" Type="http://schemas.openxmlformats.org/officeDocument/2006/relationships/slide" Target="slide12.xml"/><Relationship Id="rId14" Type="http://schemas.openxmlformats.org/officeDocument/2006/relationships/image" Target="../media/image48.gif"/></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gif"/><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4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45.gif"/><Relationship Id="rId5" Type="http://schemas.openxmlformats.org/officeDocument/2006/relationships/image" Target="../media/image42.gif"/><Relationship Id="rId15" Type="http://schemas.openxmlformats.org/officeDocument/2006/relationships/image" Target="../media/image49.gif"/><Relationship Id="rId10" Type="http://schemas.openxmlformats.org/officeDocument/2006/relationships/image" Target="../media/image44.gif"/><Relationship Id="rId4" Type="http://schemas.openxmlformats.org/officeDocument/2006/relationships/image" Target="../media/image41.PNG"/><Relationship Id="rId9" Type="http://schemas.openxmlformats.org/officeDocument/2006/relationships/slide" Target="slide12.xml"/><Relationship Id="rId14" Type="http://schemas.openxmlformats.org/officeDocument/2006/relationships/image" Target="../media/image48.gif"/></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gif"/><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4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45.gif"/><Relationship Id="rId5" Type="http://schemas.openxmlformats.org/officeDocument/2006/relationships/image" Target="../media/image42.gif"/><Relationship Id="rId15" Type="http://schemas.openxmlformats.org/officeDocument/2006/relationships/image" Target="../media/image49.gif"/><Relationship Id="rId10" Type="http://schemas.openxmlformats.org/officeDocument/2006/relationships/image" Target="../media/image44.gif"/><Relationship Id="rId4" Type="http://schemas.openxmlformats.org/officeDocument/2006/relationships/image" Target="../media/image41.PNG"/><Relationship Id="rId9" Type="http://schemas.openxmlformats.org/officeDocument/2006/relationships/slide" Target="slide12.xml"/><Relationship Id="rId14" Type="http://schemas.openxmlformats.org/officeDocument/2006/relationships/image" Target="../media/image48.gif"/></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gif"/><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4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45.gif"/><Relationship Id="rId5" Type="http://schemas.openxmlformats.org/officeDocument/2006/relationships/image" Target="../media/image42.gif"/><Relationship Id="rId15" Type="http://schemas.openxmlformats.org/officeDocument/2006/relationships/image" Target="../media/image49.gif"/><Relationship Id="rId10" Type="http://schemas.openxmlformats.org/officeDocument/2006/relationships/image" Target="../media/image44.gif"/><Relationship Id="rId4" Type="http://schemas.openxmlformats.org/officeDocument/2006/relationships/image" Target="../media/image41.PNG"/><Relationship Id="rId9" Type="http://schemas.openxmlformats.org/officeDocument/2006/relationships/slide" Target="slide12.xml"/><Relationship Id="rId14" Type="http://schemas.openxmlformats.org/officeDocument/2006/relationships/image" Target="../media/image48.gif"/></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gif"/><Relationship Id="rId3" Type="http://schemas.openxmlformats.org/officeDocument/2006/relationships/audio" Target="../media/audio2.wav"/><Relationship Id="rId7" Type="http://schemas.openxmlformats.org/officeDocument/2006/relationships/image" Target="../media/image33.png"/><Relationship Id="rId12" Type="http://schemas.openxmlformats.org/officeDocument/2006/relationships/image" Target="../media/image4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5.gif"/><Relationship Id="rId5" Type="http://schemas.openxmlformats.org/officeDocument/2006/relationships/image" Target="../media/image42.gif"/><Relationship Id="rId15" Type="http://schemas.openxmlformats.org/officeDocument/2006/relationships/image" Target="../media/image49.gif"/><Relationship Id="rId10" Type="http://schemas.openxmlformats.org/officeDocument/2006/relationships/image" Target="../media/image44.gif"/><Relationship Id="rId4" Type="http://schemas.openxmlformats.org/officeDocument/2006/relationships/image" Target="../media/image41.PNG"/><Relationship Id="rId9" Type="http://schemas.openxmlformats.org/officeDocument/2006/relationships/slide" Target="slide12.xml"/><Relationship Id="rId14" Type="http://schemas.openxmlformats.org/officeDocument/2006/relationships/image" Target="../media/image48.gi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gif"/><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4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45.gif"/><Relationship Id="rId5" Type="http://schemas.openxmlformats.org/officeDocument/2006/relationships/image" Target="../media/image42.gif"/><Relationship Id="rId15" Type="http://schemas.openxmlformats.org/officeDocument/2006/relationships/image" Target="../media/image49.gif"/><Relationship Id="rId10" Type="http://schemas.openxmlformats.org/officeDocument/2006/relationships/image" Target="../media/image44.gif"/><Relationship Id="rId4" Type="http://schemas.openxmlformats.org/officeDocument/2006/relationships/image" Target="../media/image41.PNG"/><Relationship Id="rId9" Type="http://schemas.openxmlformats.org/officeDocument/2006/relationships/slide" Target="slide12.xml"/><Relationship Id="rId14" Type="http://schemas.openxmlformats.org/officeDocument/2006/relationships/image" Target="../media/image48.gif"/></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gif"/><Relationship Id="rId3" Type="http://schemas.openxmlformats.org/officeDocument/2006/relationships/audio" Target="../media/audio2.wav"/><Relationship Id="rId7" Type="http://schemas.openxmlformats.org/officeDocument/2006/relationships/image" Target="../media/image37.png"/><Relationship Id="rId12" Type="http://schemas.openxmlformats.org/officeDocument/2006/relationships/image" Target="../media/image4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5.gif"/><Relationship Id="rId5" Type="http://schemas.openxmlformats.org/officeDocument/2006/relationships/image" Target="../media/image42.gif"/><Relationship Id="rId15" Type="http://schemas.openxmlformats.org/officeDocument/2006/relationships/image" Target="../media/image49.gif"/><Relationship Id="rId10" Type="http://schemas.openxmlformats.org/officeDocument/2006/relationships/image" Target="../media/image44.gif"/><Relationship Id="rId4" Type="http://schemas.openxmlformats.org/officeDocument/2006/relationships/image" Target="../media/image41.PNG"/><Relationship Id="rId9" Type="http://schemas.openxmlformats.org/officeDocument/2006/relationships/slide" Target="slide12.xml"/><Relationship Id="rId14" Type="http://schemas.openxmlformats.org/officeDocument/2006/relationships/image" Target="../media/image48.gif"/></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gif"/><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5.gif"/><Relationship Id="rId5" Type="http://schemas.openxmlformats.org/officeDocument/2006/relationships/image" Target="../media/image42.gif"/><Relationship Id="rId15" Type="http://schemas.openxmlformats.org/officeDocument/2006/relationships/image" Target="../media/image49.gif"/><Relationship Id="rId10" Type="http://schemas.openxmlformats.org/officeDocument/2006/relationships/image" Target="../media/image44.gif"/><Relationship Id="rId4" Type="http://schemas.openxmlformats.org/officeDocument/2006/relationships/image" Target="../media/image41.PNG"/><Relationship Id="rId9" Type="http://schemas.openxmlformats.org/officeDocument/2006/relationships/slide" Target="slide12.xml"/><Relationship Id="rId14" Type="http://schemas.openxmlformats.org/officeDocument/2006/relationships/image" Target="../media/image48.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76873" y="381000"/>
            <a:ext cx="11072327" cy="1538288"/>
          </a:xfrm>
        </p:spPr>
        <p:txBody>
          <a:bodyPr>
            <a:normAutofit fontScale="90000"/>
          </a:bodyPr>
          <a:lstStyle/>
          <a:p>
            <a:pPr algn="l">
              <a:defRPr/>
            </a:pPr>
            <a:br>
              <a:rPr lang="en-US" sz="7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br>
              <a:rPr lang="en-US" sz="7200" dirty="0"/>
            </a:br>
            <a:br>
              <a:rPr lang="en-US" sz="7200" dirty="0"/>
            </a:br>
            <a:br>
              <a:rPr lang="en-US" sz="7200" dirty="0"/>
            </a:br>
            <a:br>
              <a:rPr lang="en-US" sz="7200" dirty="0"/>
            </a:br>
            <a:r>
              <a:rPr lang="en-US" sz="4000" b="1" dirty="0" err="1">
                <a:latin typeface="Times New Roman" panose="02020603050405020304" pitchFamily="18" charset="0"/>
                <a:cs typeface="Times New Roman" panose="02020603050405020304" pitchFamily="18" charset="0"/>
              </a:rPr>
              <a:t>Trường</a:t>
            </a:r>
            <a:r>
              <a:rPr lang="en-US" sz="4000" b="1" dirty="0">
                <a:latin typeface="Times New Roman" panose="02020603050405020304" pitchFamily="18" charset="0"/>
                <a:cs typeface="Times New Roman" panose="02020603050405020304" pitchFamily="18" charset="0"/>
              </a:rPr>
              <a:t> THPT </a:t>
            </a:r>
            <a:r>
              <a:rPr lang="en-US" sz="4000" b="1" dirty="0" err="1">
                <a:latin typeface="Times New Roman" panose="02020603050405020304" pitchFamily="18" charset="0"/>
                <a:cs typeface="Times New Roman" panose="02020603050405020304" pitchFamily="18" charset="0"/>
              </a:rPr>
              <a:t>số</a:t>
            </a:r>
            <a:r>
              <a:rPr lang="en-US" sz="4000" b="1" dirty="0">
                <a:latin typeface="Times New Roman" panose="02020603050405020304" pitchFamily="18" charset="0"/>
                <a:cs typeface="Times New Roman" panose="02020603050405020304" pitchFamily="18" charset="0"/>
              </a:rPr>
              <a:t> 2 </a:t>
            </a:r>
            <a:r>
              <a:rPr lang="en-US" sz="4000" b="1" dirty="0" err="1">
                <a:latin typeface="Times New Roman" panose="02020603050405020304" pitchFamily="18" charset="0"/>
                <a:cs typeface="Times New Roman" panose="02020603050405020304" pitchFamily="18" charset="0"/>
              </a:rPr>
              <a:t>Tuy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Phước</a:t>
            </a:r>
            <a:br>
              <a:rPr lang="en-US" sz="4000" b="1" dirty="0">
                <a:latin typeface="Times New Roman" panose="02020603050405020304" pitchFamily="18" charset="0"/>
                <a:cs typeface="Times New Roman" panose="02020603050405020304" pitchFamily="18" charset="0"/>
              </a:rPr>
            </a:br>
            <a:r>
              <a:rPr lang="en-US" sz="4000" b="1" dirty="0" err="1">
                <a:latin typeface="Times New Roman" panose="02020603050405020304" pitchFamily="18" charset="0"/>
                <a:cs typeface="Times New Roman" panose="02020603050405020304" pitchFamily="18" charset="0"/>
              </a:rPr>
              <a:t>Giáo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viên</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Nguyễn Thị Trinh</a:t>
            </a:r>
            <a:br>
              <a:rPr lang="vi-VN" sz="4000" b="1" dirty="0">
                <a:solidFill>
                  <a:sysClr val="windowText" lastClr="000000"/>
                </a:solidFill>
                <a:cs typeface="Times New Roman" pitchFamily="18" charset="0"/>
              </a:rPr>
            </a:br>
            <a:r>
              <a:rPr lang="en-US" sz="4000" b="1" dirty="0">
                <a:latin typeface="Times New Roman" panose="02020603050405020304" pitchFamily="18" charset="0"/>
                <a:cs typeface="Times New Roman" panose="02020603050405020304" pitchFamily="18" charset="0"/>
              </a:rPr>
              <a:t>Môn: </a:t>
            </a:r>
            <a:r>
              <a:rPr lang="en-US" sz="4000" b="1" dirty="0" err="1">
                <a:latin typeface="Times New Roman" panose="02020603050405020304" pitchFamily="18" charset="0"/>
                <a:cs typeface="Times New Roman" panose="02020603050405020304" pitchFamily="18" charset="0"/>
              </a:rPr>
              <a:t>Ngữ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lớp</a:t>
            </a:r>
            <a:r>
              <a:rPr lang="en-US" sz="4000" b="1" dirty="0">
                <a:latin typeface="Times New Roman" panose="02020603050405020304" pitchFamily="18" charset="0"/>
                <a:cs typeface="Times New Roman" panose="02020603050405020304" pitchFamily="18" charset="0"/>
              </a:rPr>
              <a:t> 10</a:t>
            </a:r>
            <a:br>
              <a:rPr lang="en-US" sz="4000" b="1" dirty="0">
                <a:latin typeface="Times New Roman" panose="02020603050405020304" pitchFamily="18" charset="0"/>
                <a:cs typeface="Times New Roman" panose="02020603050405020304" pitchFamily="18" charset="0"/>
              </a:rPr>
            </a:br>
            <a:r>
              <a:rPr lang="en-US" sz="4000" b="1" kern="10" dirty="0" err="1">
                <a:ln w="12700">
                  <a:solidFill>
                    <a:srgbClr val="FF0000"/>
                  </a:solidFill>
                  <a:round/>
                  <a:headEnd/>
                  <a:tailEnd/>
                </a:ln>
                <a:effectLst>
                  <a:outerShdw dist="20320" dir="1799969" algn="tl" rotWithShape="0">
                    <a:srgbClr val="000000">
                      <a:alpha val="39998"/>
                    </a:srgbClr>
                  </a:outerShdw>
                </a:effectLst>
                <a:latin typeface="Times New Roman" panose="02020603050405020304" pitchFamily="18" charset="0"/>
                <a:cs typeface="Times New Roman" panose="02020603050405020304" pitchFamily="18" charset="0"/>
              </a:rPr>
              <a:t>Bài</a:t>
            </a:r>
            <a:r>
              <a:rPr lang="en-US" sz="4000" b="1" kern="10" dirty="0">
                <a:ln w="12700">
                  <a:solidFill>
                    <a:srgbClr val="FF0000"/>
                  </a:solidFill>
                  <a:round/>
                  <a:headEnd/>
                  <a:tailEnd/>
                </a:ln>
                <a:effectLst>
                  <a:outerShdw dist="20320" dir="1799969" algn="tl" rotWithShape="0">
                    <a:srgbClr val="000000">
                      <a:alpha val="39998"/>
                    </a:srgbClr>
                  </a:outerShdw>
                </a:effectLst>
                <a:latin typeface="Times New Roman" panose="02020603050405020304" pitchFamily="18" charset="0"/>
                <a:cs typeface="Times New Roman" panose="02020603050405020304" pitchFamily="18" charset="0"/>
              </a:rPr>
              <a:t> 1: </a:t>
            </a:r>
            <a:r>
              <a:rPr lang="vi-VN" sz="4000" b="1" kern="10" dirty="0">
                <a:ln w="12700">
                  <a:solidFill>
                    <a:srgbClr val="FF0000"/>
                  </a:solidFill>
                  <a:round/>
                  <a:headEnd/>
                  <a:tailEnd/>
                </a:ln>
                <a:effectLst>
                  <a:outerShdw dist="20320" dir="1799969" algn="tl" rotWithShape="0">
                    <a:srgbClr val="000000">
                      <a:alpha val="39998"/>
                    </a:srgbClr>
                  </a:outerShdw>
                </a:effectLst>
                <a:latin typeface="Times New Roman" panose="02020603050405020304" pitchFamily="18" charset="0"/>
                <a:cs typeface="Times New Roman" panose="02020603050405020304" pitchFamily="18" charset="0"/>
              </a:rPr>
              <a:t>Thần thoại và sử thi</a:t>
            </a:r>
            <a:br>
              <a:rPr lang="en-US" sz="4000" b="1" kern="10" dirty="0">
                <a:ln w="12700">
                  <a:solidFill>
                    <a:srgbClr val="FF0000"/>
                  </a:solidFill>
                  <a:round/>
                  <a:headEnd/>
                  <a:tailEnd/>
                </a:ln>
                <a:effectLst>
                  <a:outerShdw dist="20320" dir="1799969" algn="tl" rotWithShape="0">
                    <a:srgbClr val="000000">
                      <a:alpha val="39998"/>
                    </a:srgbClr>
                  </a:outerShdw>
                </a:effectLst>
                <a:latin typeface="Times New Roman" panose="02020603050405020304" pitchFamily="18" charset="0"/>
                <a:cs typeface="Times New Roman" panose="02020603050405020304" pitchFamily="18" charset="0"/>
              </a:rPr>
            </a:br>
            <a:r>
              <a:rPr lang="en-US" b="1" kern="10" dirty="0" err="1">
                <a:ln w="12700">
                  <a:solidFill>
                    <a:srgbClr val="FF0000"/>
                  </a:solidFill>
                  <a:round/>
                  <a:headEnd/>
                  <a:tailEnd/>
                </a:ln>
                <a:solidFill>
                  <a:srgbClr val="C00000"/>
                </a:solidFill>
                <a:effectLst>
                  <a:outerShdw dist="20320" dir="1799969" algn="tl" rotWithShape="0">
                    <a:srgbClr val="000000">
                      <a:alpha val="39998"/>
                    </a:srgbClr>
                  </a:outerShdw>
                </a:effectLst>
                <a:latin typeface="Times New Roman" panose="02020603050405020304" pitchFamily="18" charset="0"/>
                <a:cs typeface="Times New Roman" panose="02020603050405020304" pitchFamily="18" charset="0"/>
              </a:rPr>
              <a:t>Tiết</a:t>
            </a:r>
            <a:r>
              <a:rPr lang="en-US" b="1" kern="10" dirty="0">
                <a:ln w="12700">
                  <a:solidFill>
                    <a:srgbClr val="FF0000"/>
                  </a:solidFill>
                  <a:round/>
                  <a:headEnd/>
                  <a:tailEnd/>
                </a:ln>
                <a:solidFill>
                  <a:srgbClr val="C00000"/>
                </a:solidFill>
                <a:effectLst>
                  <a:outerShdw dist="20320" dir="1799969" algn="tl" rotWithShape="0">
                    <a:srgbClr val="000000">
                      <a:alpha val="39998"/>
                    </a:srgbClr>
                  </a:outerShdw>
                </a:effectLst>
                <a:latin typeface="Times New Roman" panose="02020603050405020304" pitchFamily="18" charset="0"/>
                <a:cs typeface="Times New Roman" panose="02020603050405020304" pitchFamily="18" charset="0"/>
              </a:rPr>
              <a:t> 6: </a:t>
            </a:r>
            <a:r>
              <a:rPr lang="vi-VN" b="1" kern="10" dirty="0">
                <a:ln w="12700">
                  <a:solidFill>
                    <a:srgbClr val="FF0000"/>
                  </a:solidFill>
                  <a:round/>
                  <a:headEnd/>
                  <a:tailEnd/>
                </a:ln>
                <a:solidFill>
                  <a:srgbClr val="C00000"/>
                </a:solidFill>
                <a:effectLst>
                  <a:outerShdw dist="20320" dir="1799969" algn="tl" rotWithShape="0">
                    <a:srgbClr val="000000">
                      <a:alpha val="39998"/>
                    </a:srgbClr>
                  </a:outerShdw>
                </a:effectLst>
                <a:latin typeface="Times New Roman" panose="02020603050405020304" pitchFamily="18" charset="0"/>
                <a:cs typeface="Times New Roman" panose="02020603050405020304" pitchFamily="18" charset="0"/>
              </a:rPr>
              <a:t>Thực hành đọc hiểu: Thần Trụ Trời</a:t>
            </a:r>
            <a:br>
              <a:rPr lang="en-US" sz="3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Bộ</a:t>
            </a: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sách</a:t>
            </a: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Cánh</a:t>
            </a: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diều</a:t>
            </a:r>
            <a:b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997167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40" name="TextBox 45">
            <a:extLst>
              <a:ext uri="{FF2B5EF4-FFF2-40B4-BE49-F238E27FC236}">
                <a16:creationId xmlns:a16="http://schemas.microsoft.com/office/drawing/2014/main" id="{22758C73-EB4B-4FCC-BBF5-80942C2A310C}"/>
              </a:ext>
            </a:extLst>
          </p:cNvPr>
          <p:cNvSpPr txBox="1"/>
          <p:nvPr/>
        </p:nvSpPr>
        <p:spPr>
          <a:xfrm>
            <a:off x="1474291" y="175345"/>
            <a:ext cx="4102505" cy="491134"/>
          </a:xfrm>
          <a:prstGeom prst="rect">
            <a:avLst/>
          </a:prstGeom>
        </p:spPr>
        <p:txBody>
          <a:bodyPr vert="horz" wrap="none" lIns="0" tIns="0" rIns="0" bIns="0" anchor="b" anchorCtr="1">
            <a:normAutofit/>
          </a:bodyPr>
          <a:lstStyle/>
          <a:p>
            <a:pPr algn="ctr"/>
            <a:r>
              <a:rPr lang="en-US" altLang="zh-CN" sz="3200" b="1" kern="900" dirty="0">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1. </a:t>
            </a:r>
            <a:r>
              <a:rPr lang="en-US" altLang="zh-CN" sz="3200" b="1" kern="900" dirty="0" err="1">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Thể</a:t>
            </a:r>
            <a:r>
              <a:rPr lang="en-US" altLang="zh-CN" sz="3200" b="1" kern="900" dirty="0">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loại</a:t>
            </a:r>
            <a:r>
              <a:rPr lang="en-US" altLang="zh-CN" sz="3200" b="1" kern="900" dirty="0">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thoại</a:t>
            </a:r>
            <a:endParaRPr lang="zh-CN" altLang="en-US" sz="3200" b="1" kern="900" dirty="0">
              <a:solidFill>
                <a:schemeClr val="accent4">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pic>
        <p:nvPicPr>
          <p:cNvPr id="3" name="Picture 2">
            <a:extLst>
              <a:ext uri="{FF2B5EF4-FFF2-40B4-BE49-F238E27FC236}">
                <a16:creationId xmlns:a16="http://schemas.microsoft.com/office/drawing/2014/main" id="{EBB7EEFB-160A-6844-9063-973879668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327" y="2064327"/>
            <a:ext cx="4793673" cy="4793673"/>
          </a:xfrm>
          <a:prstGeom prst="rect">
            <a:avLst/>
          </a:prstGeom>
        </p:spPr>
      </p:pic>
      <p:sp>
        <p:nvSpPr>
          <p:cNvPr id="4" name="Rounded Rectangular Callout 3">
            <a:extLst>
              <a:ext uri="{FF2B5EF4-FFF2-40B4-BE49-F238E27FC236}">
                <a16:creationId xmlns:a16="http://schemas.microsoft.com/office/drawing/2014/main" id="{D3CF5CAE-F4D9-BF45-8FC9-81031231DF3E}"/>
              </a:ext>
            </a:extLst>
          </p:cNvPr>
          <p:cNvSpPr/>
          <p:nvPr/>
        </p:nvSpPr>
        <p:spPr>
          <a:xfrm>
            <a:off x="2854036" y="1551708"/>
            <a:ext cx="4904509" cy="2313710"/>
          </a:xfrm>
          <a:prstGeom prst="wedgeRoundRectCallout">
            <a:avLst>
              <a:gd name="adj1" fmla="val 37924"/>
              <a:gd name="adj2" fmla="val 66692"/>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dirty="0">
                <a:solidFill>
                  <a:srgbClr val="FF0000"/>
                </a:solidFill>
              </a:rPr>
              <a:t>Ôn tập kiến thức </a:t>
            </a:r>
          </a:p>
          <a:p>
            <a:pPr algn="ctr">
              <a:lnSpc>
                <a:spcPct val="150000"/>
              </a:lnSpc>
            </a:pPr>
            <a:r>
              <a:rPr lang="vi-VN" sz="2800" dirty="0">
                <a:solidFill>
                  <a:srgbClr val="FF0000"/>
                </a:solidFill>
              </a:rPr>
              <a:t>về thể loại thần thoại</a:t>
            </a:r>
          </a:p>
        </p:txBody>
      </p:sp>
    </p:spTree>
    <p:extLst>
      <p:ext uri="{BB962C8B-B14F-4D97-AF65-F5344CB8AC3E}">
        <p14:creationId xmlns:p14="http://schemas.microsoft.com/office/powerpoint/2010/main" val="3251625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1926" y="-800100"/>
            <a:ext cx="609600" cy="609600"/>
          </a:xfrm>
          <a:prstGeom prst="rect">
            <a:avLst/>
          </a:prstGeom>
        </p:spPr>
      </p:pic>
      <p:sp>
        <p:nvSpPr>
          <p:cNvPr id="2" name="Rectangle 1">
            <a:extLst>
              <a:ext uri="{FF2B5EF4-FFF2-40B4-BE49-F238E27FC236}">
                <a16:creationId xmlns:a16="http://schemas.microsoft.com/office/drawing/2014/main" id="{78EA9758-9FE0-E149-BECB-2CE313D801E4}"/>
              </a:ext>
            </a:extLst>
          </p:cNvPr>
          <p:cNvSpPr/>
          <p:nvPr/>
        </p:nvSpPr>
        <p:spPr>
          <a:xfrm>
            <a:off x="0" y="3831221"/>
            <a:ext cx="12192000" cy="30267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C46F6D48-DBF9-3743-B1D9-14E86F361344}"/>
              </a:ext>
            </a:extLst>
          </p:cNvPr>
          <p:cNvSpPr/>
          <p:nvPr/>
        </p:nvSpPr>
        <p:spPr>
          <a:xfrm>
            <a:off x="2210262" y="4933333"/>
            <a:ext cx="8124340" cy="769441"/>
          </a:xfrm>
          <a:prstGeom prst="rect">
            <a:avLst/>
          </a:prstGeom>
          <a:noFill/>
        </p:spPr>
        <p:txBody>
          <a:bodyPr wrap="none" lIns="91440" tIns="45720" rIns="91440" bIns="45720">
            <a:spAutoFit/>
          </a:bodyPr>
          <a:lstStyle/>
          <a:p>
            <a:pPr algn="ctr"/>
            <a:r>
              <a:rPr lang="en-US" sz="44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44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44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4400" b="1" cap="none" spc="0"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02C9B2F6-B33B-B149-989B-BB4E7CC6B7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2" y="0"/>
            <a:ext cx="7772396" cy="4301328"/>
          </a:xfrm>
          <a:prstGeom prst="rect">
            <a:avLst/>
          </a:prstGeom>
        </p:spPr>
      </p:pic>
      <p:sp>
        <p:nvSpPr>
          <p:cNvPr id="9" name="TextBox 8">
            <a:extLst>
              <a:ext uri="{FF2B5EF4-FFF2-40B4-BE49-F238E27FC236}">
                <a16:creationId xmlns:a16="http://schemas.microsoft.com/office/drawing/2014/main" id="{9CB42D9E-A601-A54A-968B-CE2D4C6A9A83}"/>
              </a:ext>
            </a:extLst>
          </p:cNvPr>
          <p:cNvSpPr txBox="1"/>
          <p:nvPr/>
        </p:nvSpPr>
        <p:spPr>
          <a:xfrm>
            <a:off x="5376553" y="5965447"/>
            <a:ext cx="1475509" cy="461665"/>
          </a:xfrm>
          <a:prstGeom prst="rect">
            <a:avLst/>
          </a:prstGeom>
          <a:noFill/>
        </p:spPr>
        <p:txBody>
          <a:bodyPr wrap="square">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a:t>
            </a:r>
            <a:r>
              <a:rPr lang="en-US" sz="2400" b="1" dirty="0" err="1">
                <a:solidFill>
                  <a:schemeClr val="bg1"/>
                </a:solidFill>
                <a:latin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thơ</a:t>
            </a:r>
            <a:r>
              <a:rPr lang="en-US" sz="2400" b="1" dirty="0">
                <a:solidFill>
                  <a:schemeClr val="bg1"/>
                </a:solidFill>
                <a:latin typeface="Times New Roman" panose="02020603050405020304" pitchFamily="18" charset="0"/>
                <a:cs typeface="Times New Roman" panose="02020603050405020304" pitchFamily="18" charset="0"/>
              </a:rPr>
              <a:t>)</a:t>
            </a:r>
            <a:endParaRPr lang="vi-VN" sz="2400" dirty="0">
              <a:solidFill>
                <a:schemeClr val="bg1"/>
              </a:solidFill>
            </a:endParaRPr>
          </a:p>
        </p:txBody>
      </p:sp>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7"/>
                                        </p:tgtEl>
                                        <p:attrNameLst>
                                          <p:attrName>style.color</p:attrName>
                                        </p:attrNameLst>
                                      </p:cBhvr>
                                      <p:by>
                                        <p:hsl h="7200000" s="0" l="0"/>
                                      </p:by>
                                    </p:animClr>
                                    <p:animClr clrSpc="hsl" dir="cw">
                                      <p:cBhvr>
                                        <p:cTn id="9" dur="500" fill="hold"/>
                                        <p:tgtEl>
                                          <p:spTgt spid="7"/>
                                        </p:tgtEl>
                                        <p:attrNameLst>
                                          <p:attrName>fillcolor</p:attrName>
                                        </p:attrNameLst>
                                      </p:cBhvr>
                                      <p:by>
                                        <p:hsl h="7200000" s="0" l="0"/>
                                      </p:by>
                                    </p:animClr>
                                    <p:animClr clrSpc="hsl" dir="cw">
                                      <p:cBhvr>
                                        <p:cTn id="10" dur="500" fill="hold"/>
                                        <p:tgtEl>
                                          <p:spTgt spid="7"/>
                                        </p:tgtEl>
                                        <p:attrNameLst>
                                          <p:attrName>stroke.color</p:attrName>
                                        </p:attrNameLst>
                                      </p:cBhvr>
                                      <p:by>
                                        <p:hsl h="7200000" s="0" l="0"/>
                                      </p:by>
                                    </p:animClr>
                                    <p:set>
                                      <p:cBhvr>
                                        <p:cTn id="11" dur="500" fill="hold"/>
                                        <p:tgtEl>
                                          <p:spTgt spid="7"/>
                                        </p:tgtEl>
                                        <p:attrNameLst>
                                          <p:attrName>fill.type</p:attrName>
                                        </p:attrNameLst>
                                      </p:cBhvr>
                                      <p:to>
                                        <p:strVal val="solid"/>
                                      </p:to>
                                    </p:set>
                                  </p:childTnLst>
                                </p:cTn>
                              </p:par>
                              <p:par>
                                <p:cTn id="12"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9"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2"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5"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8"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1"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35"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ahoma" panose="020B0604030504040204" pitchFamily="34" charset="0"/>
                <a:ea typeface="Tahoma" panose="020B0604030504040204" pitchFamily="34" charset="0"/>
                <a:cs typeface="Tahoma" panose="020B0604030504040204" pitchFamily="34" charset="0"/>
              </a:rPr>
              <a:t>Chúc mừng em, cộng 1 điểm</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451708" y="350349"/>
            <a:ext cx="9598783" cy="105497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i="1" dirty="0">
                <a:solidFill>
                  <a:srgbClr val="FF0000"/>
                </a:solidFill>
                <a:latin typeface="Calibri" panose="020F0502020204030204" pitchFamily="34" charset="0"/>
                <a:cs typeface="Calibri" panose="020F0502020204030204" pitchFamily="34" charset="0"/>
              </a:rPr>
              <a:t>Câu 1: Em hãy cho biết thần thoại là gì?</a:t>
            </a:r>
            <a:endParaRPr lang="en-VN" sz="2800" dirty="0">
              <a:solidFill>
                <a:srgbClr val="FF0000"/>
              </a:solidFill>
              <a:latin typeface="Calibri" panose="020F0502020204030204" pitchFamily="34" charset="0"/>
              <a:cs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164057" y="1676139"/>
            <a:ext cx="10313158" cy="200420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Calibri" panose="020F0502020204030204" pitchFamily="34" charset="0"/>
                <a:cs typeface="Calibri" panose="020F0502020204030204" pitchFamily="34" charset="0"/>
              </a:rPr>
              <a:t>Thần thoại là những chuyện hoang đường, tưởng tượng về các vị thần, các nhân vật anh hùng, nhân vật sáng tạo văn hoá… phản ánh nhận thức, cách lí giả của con người thời cổ đại về các hiện tượng trong thế giới tự nhiên và xã hội.</a:t>
            </a:r>
            <a:endParaRPr lang="en-VN" sz="2400" dirty="0">
              <a:solidFill>
                <a:schemeClr val="tx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Em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nhận</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khen</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84958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i="1" dirty="0">
                <a:solidFill>
                  <a:srgbClr val="FF0000"/>
                </a:solidFill>
                <a:latin typeface="Calibri" panose="020F0502020204030204" pitchFamily="34" charset="0"/>
                <a:cs typeface="Calibri" panose="020F0502020204030204" pitchFamily="34" charset="0"/>
              </a:rPr>
              <a:t>Câu 2: Nêu những đặc điểm của không gian thần thoại?</a:t>
            </a:r>
            <a:endParaRPr lang="en-VN" sz="2800" dirty="0">
              <a:solidFill>
                <a:srgbClr val="FF0000"/>
              </a:solidFill>
              <a:latin typeface="Calibri" panose="020F0502020204030204" pitchFamily="34" charset="0"/>
              <a:cs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1904738"/>
            <a:ext cx="10542492" cy="75359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Calibri" panose="020F0502020204030204" pitchFamily="34" charset="0"/>
                <a:cs typeface="Calibri" panose="020F0502020204030204" pitchFamily="34" charset="0"/>
              </a:rPr>
              <a:t>Không gian: vũ trụ nguyên sơ, được chia thành 3 cõi: cõi trời, cõi đất, cõi nước.</a:t>
            </a:r>
            <a:endParaRPr lang="en-VN" sz="2400" dirty="0">
              <a:solidFill>
                <a:schemeClr val="tx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93192" y="3476928"/>
            <a:ext cx="1404007" cy="177131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b="1">
                <a:solidFill>
                  <a:prstClr val="black"/>
                </a:solidFill>
                <a:latin typeface="Tahoma" panose="020B0604030504040204" pitchFamily="34" charset="0"/>
                <a:ea typeface="Tahoma" panose="020B0604030504040204" pitchFamily="34" charset="0"/>
                <a:cs typeface="Tahoma" panose="020B0604030504040204" pitchFamily="34" charset="0"/>
              </a:rPr>
              <a:t>Hãy ôm một bạn em cảm thấy yêu quý</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164057" y="553435"/>
            <a:ext cx="9622971" cy="101003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i="1" dirty="0">
                <a:solidFill>
                  <a:srgbClr val="C00000"/>
                </a:solidFill>
                <a:latin typeface="Calibri" panose="020F0502020204030204" pitchFamily="34" charset="0"/>
                <a:cs typeface="Calibri" panose="020F0502020204030204" pitchFamily="34" charset="0"/>
              </a:rPr>
              <a:t>Câu 3: Nêu những đặc điểm của thời gian thần thoại?</a:t>
            </a:r>
            <a:endParaRPr lang="en-VN" sz="2800" dirty="0">
              <a:solidFill>
                <a:srgbClr val="C00000"/>
              </a:solidFill>
              <a:latin typeface="Calibri" panose="020F0502020204030204" pitchFamily="34" charset="0"/>
              <a:cs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701020" y="2422773"/>
            <a:ext cx="8549044" cy="60956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Calibri" panose="020F0502020204030204" pitchFamily="34" charset="0"/>
                <a:cs typeface="Calibri" panose="020F0502020204030204" pitchFamily="34" charset="0"/>
              </a:rPr>
              <a:t>Thời gian: thời gian quá khứ, không xác định cụ thể.</a:t>
            </a:r>
            <a:endParaRPr lang="en-VN" sz="2400" dirty="0">
              <a:solidFill>
                <a:schemeClr val="tx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Chúc mừng em, cộng 1 điểm nhé!</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284514" y="726924"/>
            <a:ext cx="9622971" cy="93180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i="1" dirty="0">
                <a:solidFill>
                  <a:srgbClr val="C00000"/>
                </a:solidFill>
                <a:latin typeface="Calibri" panose="020F0502020204030204" pitchFamily="34" charset="0"/>
                <a:cs typeface="Calibri" panose="020F0502020204030204" pitchFamily="34" charset="0"/>
              </a:rPr>
              <a:t>Câu 4: Đặc trưng về cốt truyện trong thần thoại?</a:t>
            </a:r>
            <a:endParaRPr lang="en-VN" sz="2800" dirty="0">
              <a:solidFill>
                <a:srgbClr val="C00000"/>
              </a:solidFill>
              <a:latin typeface="Calibri" panose="020F0502020204030204" pitchFamily="34" charset="0"/>
              <a:cs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284514" y="2411335"/>
            <a:ext cx="10112685" cy="68385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dirty="0">
                <a:solidFill>
                  <a:schemeClr val="tx1"/>
                </a:solidFill>
                <a:latin typeface="Calibri" panose="020F0502020204030204" pitchFamily="34" charset="0"/>
                <a:cs typeface="Calibri" panose="020F0502020204030204" pitchFamily="34" charset="0"/>
              </a:rPr>
              <a:t>Cốt truyện: là chuỗi sự kiện (biến cố) được sắp xếp theo một trật tự nhất định.</a:t>
            </a:r>
            <a:r>
              <a:rPr lang="en-VN" sz="3600" dirty="0">
                <a:solidFill>
                  <a:schemeClr val="tx1"/>
                </a:solidFill>
                <a:latin typeface="Calibri" panose="020F0502020204030204" pitchFamily="34" charset="0"/>
                <a:cs typeface="Calibri" panose="020F0502020204030204" pitchFamily="34" charset="0"/>
              </a:rPr>
              <a:t> </a:t>
            </a:r>
            <a:endPar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b="1" dirty="0">
                <a:solidFill>
                  <a:prstClr val="black"/>
                </a:solidFill>
                <a:latin typeface="Tahoma" panose="020B0604030504040204" pitchFamily="34" charset="0"/>
                <a:ea typeface="Tahoma" panose="020B0604030504040204" pitchFamily="34" charset="0"/>
                <a:cs typeface="Tahoma" panose="020B0604030504040204" pitchFamily="34" charset="0"/>
              </a:rPr>
              <a:t>Chọn người khen mình nhé!</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284514" y="647391"/>
            <a:ext cx="9622971" cy="84958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800" i="1" dirty="0">
              <a:solidFill>
                <a:srgbClr val="C00000"/>
              </a:solidFill>
              <a:latin typeface="Times New Roman" panose="02020603050405020304" pitchFamily="18" charset="0"/>
              <a:cs typeface="Times New Roman" panose="02020603050405020304" pitchFamily="18" charset="0"/>
            </a:endParaRPr>
          </a:p>
          <a:p>
            <a:pPr>
              <a:lnSpc>
                <a:spcPct val="150000"/>
              </a:lnSpc>
            </a:pPr>
            <a:r>
              <a:rPr lang="vi-VN" sz="2800" i="1" dirty="0">
                <a:solidFill>
                  <a:srgbClr val="C00000"/>
                </a:solidFill>
              </a:rPr>
              <a:t>Câu 5: Đặc điểm về nhân vật trong thần thoại?</a:t>
            </a:r>
            <a:endParaRPr lang="en-VN" sz="2800" dirty="0">
              <a:solidFill>
                <a:srgbClr val="C00000"/>
              </a:solidFill>
            </a:endParaRPr>
          </a:p>
          <a:p>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284514" y="2057855"/>
            <a:ext cx="9231085" cy="144393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400" dirty="0">
                <a:solidFill>
                  <a:schemeClr val="tx1"/>
                </a:solidFill>
                <a:latin typeface="Calibri" panose="020F0502020204030204" pitchFamily="34" charset="0"/>
                <a:cs typeface="Calibri" panose="020F0502020204030204" pitchFamily="34" charset="0"/>
              </a:rPr>
              <a:t>Nhân vật: có hình dạng và hành động phi thường, có khả năng biến hoá khôn lường.</a:t>
            </a:r>
            <a:endParaRPr lang="en-VN" sz="2400" dirty="0">
              <a:solidFill>
                <a:schemeClr val="tx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098440" y="2509268"/>
            <a:ext cx="1298759" cy="273897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b="1" noProof="0" dirty="0">
                <a:solidFill>
                  <a:prstClr val="black"/>
                </a:solidFill>
                <a:latin typeface="Tahoma" panose="020B0604030504040204" pitchFamily="34" charset="0"/>
                <a:ea typeface="Tahoma" panose="020B0604030504040204" pitchFamily="34" charset="0"/>
                <a:cs typeface="Tahoma" panose="020B0604030504040204" pitchFamily="34" charset="0"/>
              </a:rPr>
              <a:t>Hãy nở một nụ cười thật tươi</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Em </a:t>
            </a:r>
            <a:r>
              <a:rPr kumimoji="0" lang="vi-VN"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nhận được một tràng pháo tay</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284514" y="558559"/>
            <a:ext cx="9622971" cy="8063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i="1" dirty="0">
                <a:solidFill>
                  <a:srgbClr val="C00000"/>
                </a:solidFill>
                <a:latin typeface="Calibri" panose="020F0502020204030204" pitchFamily="34" charset="0"/>
                <a:cs typeface="Calibri" panose="020F0502020204030204" pitchFamily="34" charset="0"/>
              </a:rPr>
              <a:t>Câu 6: Trong thần thoại, người kể chuyện là lời của ai?</a:t>
            </a:r>
            <a:endParaRPr lang="en-VN" sz="2800" dirty="0">
              <a:solidFill>
                <a:srgbClr val="C00000"/>
              </a:solidFill>
              <a:latin typeface="Calibri" panose="020F0502020204030204" pitchFamily="34" charset="0"/>
              <a:cs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284514" y="2333690"/>
            <a:ext cx="8642026" cy="8063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dirty="0">
                <a:solidFill>
                  <a:schemeClr val="tx1"/>
                </a:solidFill>
              </a:rPr>
              <a:t>Người kể chuyện: là lời của người thuật lại câu chuyện.</a:t>
            </a:r>
            <a:r>
              <a:rPr lang="en-VN" sz="2400" dirty="0">
                <a:solidFill>
                  <a:schemeClr val="tx1"/>
                </a:solidFill>
              </a:rPr>
              <a:t> </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nhận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khen</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284514" y="631063"/>
            <a:ext cx="9622971" cy="84958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i="1" dirty="0">
                <a:solidFill>
                  <a:srgbClr val="C00000"/>
                </a:solidFill>
                <a:latin typeface="Calibri" panose="020F0502020204030204" pitchFamily="34" charset="0"/>
                <a:cs typeface="Calibri" panose="020F0502020204030204" pitchFamily="34" charset="0"/>
              </a:rPr>
              <a:t>Câu 7: Đặc điểm về lời nói của nhân vật trong thần thoại?</a:t>
            </a:r>
            <a:endParaRPr lang="en-VN" sz="2800" dirty="0">
              <a:solidFill>
                <a:srgbClr val="C00000"/>
              </a:solidFill>
              <a:latin typeface="Calibri" panose="020F0502020204030204" pitchFamily="34" charset="0"/>
              <a:cs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284514" y="2288719"/>
            <a:ext cx="9102119" cy="60956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Calibri" panose="020F0502020204030204" pitchFamily="34" charset="0"/>
                <a:cs typeface="Calibri" panose="020F0502020204030204" pitchFamily="34" charset="0"/>
              </a:rPr>
              <a:t>Lời nhân vật: là lời nói trực tiếp của nhân vật.</a:t>
            </a:r>
            <a:endParaRPr lang="en-VN" sz="2400" dirty="0">
              <a:solidFill>
                <a:schemeClr val="tx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09550293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AA438B-B866-4747-A233-CE66DFCC5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69" y="-261750"/>
            <a:ext cx="7796514" cy="7796514"/>
          </a:xfrm>
          <a:prstGeom prst="rect">
            <a:avLst/>
          </a:prstGeom>
        </p:spPr>
      </p:pic>
      <p:pic>
        <p:nvPicPr>
          <p:cNvPr id="2" name="Picture 1">
            <a:extLst>
              <a:ext uri="{FF2B5EF4-FFF2-40B4-BE49-F238E27FC236}">
                <a16:creationId xmlns:a16="http://schemas.microsoft.com/office/drawing/2014/main" id="{13A7269A-3D10-5F49-BBEC-4339E23B9D21}"/>
              </a:ext>
            </a:extLst>
          </p:cNvPr>
          <p:cNvPicPr>
            <a:picLocks noChangeAspect="1"/>
          </p:cNvPicPr>
          <p:nvPr/>
        </p:nvPicPr>
        <p:blipFill>
          <a:blip r:embed="rId3"/>
          <a:stretch>
            <a:fillRect/>
          </a:stretch>
        </p:blipFill>
        <p:spPr>
          <a:xfrm>
            <a:off x="2600826" y="3027795"/>
            <a:ext cx="7086600" cy="1689100"/>
          </a:xfrm>
          <a:prstGeom prst="rect">
            <a:avLst/>
          </a:prstGeom>
        </p:spPr>
      </p:pic>
    </p:spTree>
    <p:extLst>
      <p:ext uri="{BB962C8B-B14F-4D97-AF65-F5344CB8AC3E}">
        <p14:creationId xmlns:p14="http://schemas.microsoft.com/office/powerpoint/2010/main" val="2996352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Cộng 1 điểm cho em</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262392" y="596815"/>
            <a:ext cx="9622971" cy="9980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i="1" dirty="0">
                <a:solidFill>
                  <a:srgbClr val="C00000"/>
                </a:solidFill>
              </a:rPr>
              <a:t>Câu 8: Kể lại một thần thoại mà em biết?</a:t>
            </a:r>
            <a:endParaRPr lang="en-VN" sz="2800" dirty="0">
              <a:solidFill>
                <a:srgbClr val="C00000"/>
              </a:solidFil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310778" y="2268189"/>
            <a:ext cx="9622970" cy="60956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rPr>
              <a:t>Thần thoại Hê-ra-clét; </a:t>
            </a:r>
            <a:r>
              <a:rPr lang="en-VN" sz="2400" dirty="0">
                <a:solidFill>
                  <a:schemeClr val="tx1"/>
                </a:solidFill>
              </a:rPr>
              <a:t>Nữ thần Mặt Trời và Mặt Trăng</a:t>
            </a:r>
            <a:r>
              <a:rPr lang="vi-VN" sz="2400" dirty="0">
                <a:solidFill>
                  <a:schemeClr val="tx1"/>
                </a:solidFill>
              </a:rPr>
              <a:t>…</a:t>
            </a:r>
            <a:endParaRPr lang="en-VN" sz="2400" dirty="0">
              <a:solidFill>
                <a:schemeClr val="tx1"/>
              </a:solidFil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1939470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Vỗ</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tay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0"/>
            <a:ext cx="9622971" cy="8633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i="1" dirty="0">
                <a:solidFill>
                  <a:srgbClr val="C00000"/>
                </a:solidFill>
              </a:rPr>
              <a:t>Câu 9: Thần thoại Hi Lạp được chia thành mấy thể loại?</a:t>
            </a:r>
            <a:endParaRPr lang="en-VN" sz="2800" dirty="0">
              <a:solidFill>
                <a:srgbClr val="C00000"/>
              </a:solidFil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34810" y="1331197"/>
            <a:ext cx="10852187" cy="240002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400" dirty="0">
                <a:solidFill>
                  <a:schemeClr val="tx1"/>
                </a:solidFill>
              </a:rPr>
              <a:t>Thần thoại Hy Lạp được chia thành 3 loại lớn (tương ứng với 3 thời kì):</a:t>
            </a:r>
            <a:endParaRPr lang="en-VN" sz="2400" dirty="0">
              <a:solidFill>
                <a:schemeClr val="tx1"/>
              </a:solidFill>
            </a:endParaRPr>
          </a:p>
          <a:p>
            <a:pPr>
              <a:lnSpc>
                <a:spcPct val="150000"/>
              </a:lnSpc>
            </a:pPr>
            <a:r>
              <a:rPr lang="vi-VN" sz="2400" dirty="0">
                <a:solidFill>
                  <a:schemeClr val="tx1"/>
                </a:solidFill>
              </a:rPr>
              <a:t>+ Thần thoại về nguồn gốc của thế giới, của các vị thần và của loài người.</a:t>
            </a:r>
            <a:endParaRPr lang="en-VN" sz="2400" dirty="0">
              <a:solidFill>
                <a:schemeClr val="tx1"/>
              </a:solidFill>
            </a:endParaRPr>
          </a:p>
          <a:p>
            <a:pPr>
              <a:lnSpc>
                <a:spcPct val="150000"/>
              </a:lnSpc>
            </a:pPr>
            <a:r>
              <a:rPr lang="vi-VN" sz="2400" dirty="0">
                <a:solidFill>
                  <a:schemeClr val="tx1"/>
                </a:solidFill>
              </a:rPr>
              <a:t>+ Thần thoại về các thành bang</a:t>
            </a:r>
            <a:endParaRPr lang="en-VN" sz="2400" dirty="0">
              <a:solidFill>
                <a:schemeClr val="tx1"/>
              </a:solidFill>
            </a:endParaRPr>
          </a:p>
          <a:p>
            <a:pPr>
              <a:lnSpc>
                <a:spcPct val="150000"/>
              </a:lnSpc>
            </a:pPr>
            <a:r>
              <a:rPr lang="vi-VN" sz="2400" dirty="0">
                <a:solidFill>
                  <a:schemeClr val="tx1"/>
                </a:solidFill>
              </a:rPr>
              <a:t>+ Thần thoại về các anh hùng</a:t>
            </a:r>
            <a:endParaRPr lang="en-VN" sz="2400" dirty="0">
              <a:solidFill>
                <a:schemeClr val="tx1"/>
              </a:solidFil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11296463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 </a:t>
            </a:r>
            <a:r>
              <a:rPr kumimoji="0" lang="vi-VN"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 cộng 1 điểm</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620077"/>
            <a:ext cx="10542492" cy="54338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i="1" dirty="0">
                <a:solidFill>
                  <a:srgbClr val="C00000"/>
                </a:solidFill>
                <a:latin typeface="Calibri" panose="020F0502020204030204" pitchFamily="34" charset="0"/>
                <a:cs typeface="Calibri" panose="020F0502020204030204" pitchFamily="34" charset="0"/>
              </a:rPr>
              <a:t>Câu 10: Nêu nội dung chính của văn bản “Hê-ra-clét đi tìm táo vàng”?</a:t>
            </a:r>
            <a:endParaRPr lang="en-VN" sz="2800" dirty="0">
              <a:solidFill>
                <a:srgbClr val="C00000"/>
              </a:solidFill>
              <a:latin typeface="Calibri" panose="020F0502020204030204" pitchFamily="34" charset="0"/>
              <a:cs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65608" y="1666452"/>
            <a:ext cx="10484883" cy="152666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400" dirty="0">
                <a:solidFill>
                  <a:schemeClr val="tx1"/>
                </a:solidFill>
                <a:latin typeface="Calibri" panose="020F0502020204030204" pitchFamily="34" charset="0"/>
                <a:cs typeface="Calibri" panose="020F0502020204030204" pitchFamily="34" charset="0"/>
              </a:rPr>
              <a:t>Đoạn trích kể về hành trình đi tìm táo vàng – chiến công thần kì cuối cùng của </a:t>
            </a:r>
          </a:p>
          <a:p>
            <a:pPr lvl="0" algn="ctr">
              <a:lnSpc>
                <a:spcPct val="150000"/>
              </a:lnSpc>
              <a:defRPr/>
            </a:pPr>
            <a:r>
              <a:rPr lang="vi-VN" sz="2400" dirty="0">
                <a:solidFill>
                  <a:schemeClr val="tx1"/>
                </a:solidFill>
                <a:latin typeface="Calibri" panose="020F0502020204030204" pitchFamily="34" charset="0"/>
                <a:cs typeface="Calibri" panose="020F0502020204030204" pitchFamily="34" charset="0"/>
              </a:rPr>
              <a:t>Hê-ra-clét.</a:t>
            </a:r>
            <a:r>
              <a:rPr lang="en-VN" sz="2400" dirty="0">
                <a:solidFill>
                  <a:schemeClr val="tx1"/>
                </a:solidFill>
                <a:latin typeface="Calibri" panose="020F0502020204030204" pitchFamily="34" charset="0"/>
                <a:cs typeface="Calibri" panose="020F0502020204030204" pitchFamily="34" charset="0"/>
              </a:rPr>
              <a:t> </a:t>
            </a:r>
            <a:endPar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85926527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6" name="TextBox 45">
            <a:extLst>
              <a:ext uri="{FF2B5EF4-FFF2-40B4-BE49-F238E27FC236}">
                <a16:creationId xmlns:a16="http://schemas.microsoft.com/office/drawing/2014/main" id="{1981B14F-9209-9F42-B20D-5B65C263C78F}"/>
              </a:ext>
            </a:extLst>
          </p:cNvPr>
          <p:cNvSpPr txBox="1"/>
          <p:nvPr/>
        </p:nvSpPr>
        <p:spPr>
          <a:xfrm>
            <a:off x="1474291" y="175345"/>
            <a:ext cx="4102505" cy="491134"/>
          </a:xfrm>
          <a:prstGeom prst="rect">
            <a:avLst/>
          </a:prstGeom>
        </p:spPr>
        <p:txBody>
          <a:bodyPr vert="horz" wrap="none" lIns="0" tIns="0" rIns="0" bIns="0" anchor="b" anchorCtr="1">
            <a:normAutofit/>
          </a:bodyPr>
          <a:lstStyle/>
          <a:p>
            <a:pPr algn="ct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2.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thoại</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Việt</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Nam</a:t>
            </a:r>
            <a:endParaRPr lang="zh-CN" altLang="en-US"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8" name="TextBox 7">
            <a:extLst>
              <a:ext uri="{FF2B5EF4-FFF2-40B4-BE49-F238E27FC236}">
                <a16:creationId xmlns:a16="http://schemas.microsoft.com/office/drawing/2014/main" id="{40F4FA03-5F9B-7543-88DE-8166270BE6AF}"/>
              </a:ext>
            </a:extLst>
          </p:cNvPr>
          <p:cNvSpPr txBox="1"/>
          <p:nvPr/>
        </p:nvSpPr>
        <p:spPr>
          <a:xfrm>
            <a:off x="3234597" y="2026467"/>
            <a:ext cx="8666457" cy="2805063"/>
          </a:xfrm>
          <a:prstGeom prst="rect">
            <a:avLst/>
          </a:prstGeom>
          <a:noFill/>
        </p:spPr>
        <p:txBody>
          <a:bodyPr wrap="square">
            <a:spAutoFit/>
          </a:bodyPr>
          <a:lstStyle/>
          <a:p>
            <a:pPr marL="285750" indent="-285750" algn="just">
              <a:lnSpc>
                <a:spcPct val="150000"/>
              </a:lnSpc>
              <a:buFont typeface="Courier New" panose="02070309020205020404" pitchFamily="49" charset="0"/>
              <a:buChar char="o"/>
            </a:pPr>
            <a:r>
              <a:rPr lang="en-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rPr>
              <a:t>L</a:t>
            </a: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à thể loại tự sự viết bằng văn xuôi</a:t>
            </a:r>
          </a:p>
          <a:p>
            <a:pPr marL="285750" indent="-285750" algn="just">
              <a:lnSpc>
                <a:spcPct val="150000"/>
              </a:lnSpc>
              <a:buFont typeface="Courier New" panose="02070309020205020404" pitchFamily="49" charset="0"/>
              <a:buChar char="o"/>
            </a:pPr>
            <a:r>
              <a:rPr lang="en-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rPr>
              <a:t>K</a:t>
            </a: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ể lại sự tích các vị thần sáng tạo ra thế giới tự nhiên và văn hóa</a:t>
            </a:r>
          </a:p>
          <a:p>
            <a:pPr marL="285750" indent="-285750" algn="just">
              <a:lnSpc>
                <a:spcPct val="150000"/>
              </a:lnSpc>
              <a:buFont typeface="Courier New" panose="02070309020205020404" pitchFamily="49" charset="0"/>
              <a:buChar char="o"/>
            </a:pPr>
            <a:r>
              <a:rPr lang="en-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rPr>
              <a:t>P</a:t>
            </a: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hản ánh nhận thức, cách hình dung của người thời cổ về nguồn gốc của thế giới và đời sống con người. </a:t>
            </a:r>
          </a:p>
          <a:p>
            <a:pPr marL="285750" indent="-285750" algn="just">
              <a:lnSpc>
                <a:spcPct val="150000"/>
              </a:lnSpc>
              <a:buFont typeface="Courier New" panose="02070309020205020404" pitchFamily="49" charset="0"/>
              <a:buChar char="o"/>
            </a:pPr>
            <a:r>
              <a:rPr lang="en-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rPr>
              <a:t>P</a:t>
            </a: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hản ánh quá trình sáng tạo văn học con người thời cổ đại.</a:t>
            </a:r>
            <a:endParaRPr lang="en-VN" sz="2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Rounded Rectangle 2">
            <a:extLst>
              <a:ext uri="{FF2B5EF4-FFF2-40B4-BE49-F238E27FC236}">
                <a16:creationId xmlns:a16="http://schemas.microsoft.com/office/drawing/2014/main" id="{8AABE28E-6891-1445-AA67-C861AB3C7037}"/>
              </a:ext>
            </a:extLst>
          </p:cNvPr>
          <p:cNvSpPr/>
          <p:nvPr/>
        </p:nvSpPr>
        <p:spPr>
          <a:xfrm>
            <a:off x="747115" y="3089563"/>
            <a:ext cx="2120621" cy="678873"/>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Khái niệm</a:t>
            </a:r>
          </a:p>
        </p:txBody>
      </p:sp>
    </p:spTree>
    <p:extLst>
      <p:ext uri="{BB962C8B-B14F-4D97-AF65-F5344CB8AC3E}">
        <p14:creationId xmlns:p14="http://schemas.microsoft.com/office/powerpoint/2010/main" val="632562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6" name="TextBox 45">
            <a:extLst>
              <a:ext uri="{FF2B5EF4-FFF2-40B4-BE49-F238E27FC236}">
                <a16:creationId xmlns:a16="http://schemas.microsoft.com/office/drawing/2014/main" id="{1981B14F-9209-9F42-B20D-5B65C263C78F}"/>
              </a:ext>
            </a:extLst>
          </p:cNvPr>
          <p:cNvSpPr txBox="1"/>
          <p:nvPr/>
        </p:nvSpPr>
        <p:spPr>
          <a:xfrm>
            <a:off x="1474291" y="175345"/>
            <a:ext cx="4102505" cy="491134"/>
          </a:xfrm>
          <a:prstGeom prst="rect">
            <a:avLst/>
          </a:prstGeom>
        </p:spPr>
        <p:txBody>
          <a:bodyPr vert="horz" wrap="none" lIns="0" tIns="0" rIns="0" bIns="0" anchor="b" anchorCtr="1">
            <a:normAutofit/>
          </a:bodyPr>
          <a:lstStyle/>
          <a:p>
            <a:pPr algn="ct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2.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thoại</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Việt</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Nam</a:t>
            </a:r>
            <a:endParaRPr lang="zh-CN" altLang="en-US"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3" name="Rounded Rectangle 2">
            <a:extLst>
              <a:ext uri="{FF2B5EF4-FFF2-40B4-BE49-F238E27FC236}">
                <a16:creationId xmlns:a16="http://schemas.microsoft.com/office/drawing/2014/main" id="{8AABE28E-6891-1445-AA67-C861AB3C7037}"/>
              </a:ext>
            </a:extLst>
          </p:cNvPr>
          <p:cNvSpPr/>
          <p:nvPr/>
        </p:nvSpPr>
        <p:spPr>
          <a:xfrm>
            <a:off x="494517" y="1167483"/>
            <a:ext cx="11309555" cy="678873"/>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Thần thoại Việt Nam có thể chia thành các nhóm chính sau:</a:t>
            </a:r>
          </a:p>
        </p:txBody>
      </p:sp>
      <p:graphicFrame>
        <p:nvGraphicFramePr>
          <p:cNvPr id="2" name="Table 3">
            <a:extLst>
              <a:ext uri="{FF2B5EF4-FFF2-40B4-BE49-F238E27FC236}">
                <a16:creationId xmlns:a16="http://schemas.microsoft.com/office/drawing/2014/main" id="{28BA6CAC-7F62-4044-B5AB-D95453240288}"/>
              </a:ext>
            </a:extLst>
          </p:cNvPr>
          <p:cNvGraphicFramePr>
            <a:graphicFrameLocks noGrp="1"/>
          </p:cNvGraphicFramePr>
          <p:nvPr>
            <p:extLst>
              <p:ext uri="{D42A27DB-BD31-4B8C-83A1-F6EECF244321}">
                <p14:modId xmlns:p14="http://schemas.microsoft.com/office/powerpoint/2010/main" val="2070798274"/>
              </p:ext>
            </p:extLst>
          </p:nvPr>
        </p:nvGraphicFramePr>
        <p:xfrm>
          <a:off x="293967" y="2019052"/>
          <a:ext cx="11676360" cy="4663440"/>
        </p:xfrm>
        <a:graphic>
          <a:graphicData uri="http://schemas.openxmlformats.org/drawingml/2006/table">
            <a:tbl>
              <a:tblPr firstRow="1" bandRow="1">
                <a:tableStyleId>{00A15C55-8517-42AA-B614-E9B94910E393}</a:tableStyleId>
              </a:tblPr>
              <a:tblGrid>
                <a:gridCol w="1946060">
                  <a:extLst>
                    <a:ext uri="{9D8B030D-6E8A-4147-A177-3AD203B41FA5}">
                      <a16:colId xmlns:a16="http://schemas.microsoft.com/office/drawing/2014/main" val="2018510551"/>
                    </a:ext>
                  </a:extLst>
                </a:gridCol>
                <a:gridCol w="1805500">
                  <a:extLst>
                    <a:ext uri="{9D8B030D-6E8A-4147-A177-3AD203B41FA5}">
                      <a16:colId xmlns:a16="http://schemas.microsoft.com/office/drawing/2014/main" val="3854807140"/>
                    </a:ext>
                  </a:extLst>
                </a:gridCol>
                <a:gridCol w="1953491">
                  <a:extLst>
                    <a:ext uri="{9D8B030D-6E8A-4147-A177-3AD203B41FA5}">
                      <a16:colId xmlns:a16="http://schemas.microsoft.com/office/drawing/2014/main" val="2709497473"/>
                    </a:ext>
                  </a:extLst>
                </a:gridCol>
                <a:gridCol w="2313709">
                  <a:extLst>
                    <a:ext uri="{9D8B030D-6E8A-4147-A177-3AD203B41FA5}">
                      <a16:colId xmlns:a16="http://schemas.microsoft.com/office/drawing/2014/main" val="3491038582"/>
                    </a:ext>
                  </a:extLst>
                </a:gridCol>
                <a:gridCol w="1711540">
                  <a:extLst>
                    <a:ext uri="{9D8B030D-6E8A-4147-A177-3AD203B41FA5}">
                      <a16:colId xmlns:a16="http://schemas.microsoft.com/office/drawing/2014/main" val="3508975034"/>
                    </a:ext>
                  </a:extLst>
                </a:gridCol>
                <a:gridCol w="1946060">
                  <a:extLst>
                    <a:ext uri="{9D8B030D-6E8A-4147-A177-3AD203B41FA5}">
                      <a16:colId xmlns:a16="http://schemas.microsoft.com/office/drawing/2014/main" val="2256477924"/>
                    </a:ext>
                  </a:extLst>
                </a:gridCol>
              </a:tblGrid>
              <a:tr h="370840">
                <a:tc>
                  <a:txBody>
                    <a:bodyPr/>
                    <a:lstStyle/>
                    <a:p>
                      <a:pPr algn="ctr"/>
                      <a:r>
                        <a:rPr lang="vi-VN" sz="2400" dirty="0">
                          <a:solidFill>
                            <a:schemeClr val="tx1"/>
                          </a:solidFill>
                          <a:latin typeface="Calibri" panose="020F0502020204030204" pitchFamily="34" charset="0"/>
                          <a:cs typeface="Calibri" panose="020F0502020204030204" pitchFamily="34" charset="0"/>
                        </a:rPr>
                        <a:t>1</a:t>
                      </a:r>
                    </a:p>
                  </a:txBody>
                  <a:tcPr>
                    <a:solidFill>
                      <a:schemeClr val="accent4">
                        <a:lumMod val="40000"/>
                        <a:lumOff val="60000"/>
                      </a:schemeClr>
                    </a:solidFill>
                  </a:tcPr>
                </a:tc>
                <a:tc>
                  <a:txBody>
                    <a:bodyPr/>
                    <a:lstStyle/>
                    <a:p>
                      <a:pPr algn="ctr"/>
                      <a:r>
                        <a:rPr lang="vi-VN" sz="2400" dirty="0">
                          <a:solidFill>
                            <a:schemeClr val="tx1"/>
                          </a:solidFill>
                          <a:latin typeface="Calibri" panose="020F0502020204030204" pitchFamily="34" charset="0"/>
                          <a:cs typeface="Calibri" panose="020F0502020204030204" pitchFamily="34" charset="0"/>
                        </a:rPr>
                        <a:t>2</a:t>
                      </a:r>
                    </a:p>
                  </a:txBody>
                  <a:tcPr>
                    <a:solidFill>
                      <a:schemeClr val="accent4">
                        <a:lumMod val="40000"/>
                        <a:lumOff val="60000"/>
                      </a:schemeClr>
                    </a:solidFill>
                  </a:tcPr>
                </a:tc>
                <a:tc>
                  <a:txBody>
                    <a:bodyPr/>
                    <a:lstStyle/>
                    <a:p>
                      <a:pPr algn="ctr"/>
                      <a:r>
                        <a:rPr lang="vi-VN" sz="2400" dirty="0">
                          <a:solidFill>
                            <a:schemeClr val="tx1"/>
                          </a:solidFill>
                          <a:latin typeface="Calibri" panose="020F0502020204030204" pitchFamily="34" charset="0"/>
                          <a:cs typeface="Calibri" panose="020F0502020204030204" pitchFamily="34" charset="0"/>
                        </a:rPr>
                        <a:t>3</a:t>
                      </a:r>
                    </a:p>
                  </a:txBody>
                  <a:tcPr>
                    <a:solidFill>
                      <a:schemeClr val="accent4">
                        <a:lumMod val="40000"/>
                        <a:lumOff val="60000"/>
                      </a:schemeClr>
                    </a:solidFill>
                  </a:tcPr>
                </a:tc>
                <a:tc>
                  <a:txBody>
                    <a:bodyPr/>
                    <a:lstStyle/>
                    <a:p>
                      <a:pPr algn="ctr"/>
                      <a:r>
                        <a:rPr lang="vi-VN" sz="2400" dirty="0">
                          <a:solidFill>
                            <a:schemeClr val="tx1"/>
                          </a:solidFill>
                          <a:latin typeface="Calibri" panose="020F0502020204030204" pitchFamily="34" charset="0"/>
                          <a:cs typeface="Calibri" panose="020F0502020204030204" pitchFamily="34" charset="0"/>
                        </a:rPr>
                        <a:t>4</a:t>
                      </a:r>
                    </a:p>
                  </a:txBody>
                  <a:tcPr>
                    <a:solidFill>
                      <a:schemeClr val="accent4">
                        <a:lumMod val="40000"/>
                        <a:lumOff val="60000"/>
                      </a:schemeClr>
                    </a:solidFill>
                  </a:tcPr>
                </a:tc>
                <a:tc>
                  <a:txBody>
                    <a:bodyPr/>
                    <a:lstStyle/>
                    <a:p>
                      <a:pPr algn="ctr"/>
                      <a:r>
                        <a:rPr lang="vi-VN" sz="2400" dirty="0">
                          <a:solidFill>
                            <a:schemeClr val="tx1"/>
                          </a:solidFill>
                          <a:latin typeface="Calibri" panose="020F0502020204030204" pitchFamily="34" charset="0"/>
                          <a:cs typeface="Calibri" panose="020F0502020204030204" pitchFamily="34" charset="0"/>
                        </a:rPr>
                        <a:t>5</a:t>
                      </a:r>
                    </a:p>
                  </a:txBody>
                  <a:tcPr>
                    <a:solidFill>
                      <a:schemeClr val="accent4">
                        <a:lumMod val="40000"/>
                        <a:lumOff val="60000"/>
                      </a:schemeClr>
                    </a:solidFill>
                  </a:tcPr>
                </a:tc>
                <a:tc>
                  <a:txBody>
                    <a:bodyPr/>
                    <a:lstStyle/>
                    <a:p>
                      <a:pPr algn="ctr"/>
                      <a:r>
                        <a:rPr lang="vi-VN" sz="2400" dirty="0">
                          <a:solidFill>
                            <a:schemeClr val="tx1"/>
                          </a:solidFill>
                          <a:latin typeface="Calibri" panose="020F0502020204030204" pitchFamily="34" charset="0"/>
                          <a:cs typeface="Calibri" panose="020F0502020204030204" pitchFamily="34" charset="0"/>
                        </a:rPr>
                        <a:t>6</a:t>
                      </a:r>
                    </a:p>
                  </a:txBody>
                  <a:tcPr>
                    <a:solidFill>
                      <a:schemeClr val="accent4">
                        <a:lumMod val="40000"/>
                        <a:lumOff val="60000"/>
                      </a:schemeClr>
                    </a:solidFill>
                  </a:tcPr>
                </a:tc>
                <a:extLst>
                  <a:ext uri="{0D108BD9-81ED-4DB2-BD59-A6C34878D82A}">
                    <a16:rowId xmlns:a16="http://schemas.microsoft.com/office/drawing/2014/main" val="3199413890"/>
                  </a:ext>
                </a:extLst>
              </a:tr>
              <a:tr h="370840">
                <a:tc>
                  <a:txBody>
                    <a:bodyPr/>
                    <a:lstStyle/>
                    <a:p>
                      <a:pPr algn="ctr"/>
                      <a:r>
                        <a:rPr lang="en-VN" sz="2400" b="1" kern="1200" dirty="0">
                          <a:solidFill>
                            <a:schemeClr val="tx1"/>
                          </a:solidFill>
                          <a:effectLst/>
                          <a:latin typeface="Calibri" panose="020F0502020204030204" pitchFamily="34" charset="0"/>
                          <a:ea typeface="+mn-ea"/>
                          <a:cs typeface="Calibri" panose="020F0502020204030204" pitchFamily="34" charset="0"/>
                        </a:rPr>
                        <a:t>Về nguồn gốc vũ trụ và các hiện tượng tự nhiên</a:t>
                      </a:r>
                      <a:r>
                        <a:rPr lang="en-VN" sz="2400" dirty="0">
                          <a:solidFill>
                            <a:schemeClr val="tx1"/>
                          </a:solidFill>
                          <a:effectLst/>
                          <a:latin typeface="Calibri" panose="020F0502020204030204" pitchFamily="34" charset="0"/>
                          <a:cs typeface="Calibri" panose="020F0502020204030204" pitchFamily="34" charset="0"/>
                        </a:rPr>
                        <a:t> </a:t>
                      </a:r>
                      <a:endParaRPr lang="vi-VN" sz="2400" dirty="0">
                        <a:solidFill>
                          <a:schemeClr val="tx1"/>
                        </a:solidFill>
                        <a:latin typeface="Calibri" panose="020F0502020204030204" pitchFamily="34" charset="0"/>
                        <a:cs typeface="Calibri" panose="020F0502020204030204" pitchFamily="34" charset="0"/>
                      </a:endParaRPr>
                    </a:p>
                  </a:txBody>
                  <a:tcPr>
                    <a:solidFill>
                      <a:schemeClr val="accent4">
                        <a:lumMod val="40000"/>
                        <a:lumOff val="60000"/>
                      </a:schemeClr>
                    </a:solidFill>
                  </a:tcPr>
                </a:tc>
                <a:tc>
                  <a:txBody>
                    <a:bodyPr/>
                    <a:lstStyle/>
                    <a:p>
                      <a:pPr algn="ctr"/>
                      <a:r>
                        <a:rPr lang="en-VN" sz="2400" b="1" kern="1200" dirty="0">
                          <a:solidFill>
                            <a:schemeClr val="tx1"/>
                          </a:solidFill>
                          <a:effectLst/>
                          <a:latin typeface="Calibri" panose="020F0502020204030204" pitchFamily="34" charset="0"/>
                          <a:ea typeface="+mn-ea"/>
                          <a:cs typeface="Calibri" panose="020F0502020204030204" pitchFamily="34" charset="0"/>
                        </a:rPr>
                        <a:t>Về nguồn gốc các loài động thực vật</a:t>
                      </a:r>
                      <a:r>
                        <a:rPr lang="en-VN" sz="2400" dirty="0">
                          <a:solidFill>
                            <a:schemeClr val="tx1"/>
                          </a:solidFill>
                          <a:effectLst/>
                          <a:latin typeface="Calibri" panose="020F0502020204030204" pitchFamily="34" charset="0"/>
                          <a:cs typeface="Calibri" panose="020F0502020204030204" pitchFamily="34" charset="0"/>
                        </a:rPr>
                        <a:t> </a:t>
                      </a:r>
                      <a:endParaRPr lang="vi-VN" sz="2400" dirty="0">
                        <a:solidFill>
                          <a:schemeClr val="tx1"/>
                        </a:solidFill>
                        <a:latin typeface="Calibri" panose="020F0502020204030204" pitchFamily="34" charset="0"/>
                        <a:cs typeface="Calibri" panose="020F0502020204030204" pitchFamily="34" charset="0"/>
                      </a:endParaRPr>
                    </a:p>
                    <a:p>
                      <a:pPr algn="ctr"/>
                      <a:endParaRPr lang="vi-VN" sz="2400" dirty="0">
                        <a:solidFill>
                          <a:schemeClr val="tx1"/>
                        </a:solidFill>
                        <a:latin typeface="Calibri" panose="020F0502020204030204" pitchFamily="34" charset="0"/>
                        <a:cs typeface="Calibri" panose="020F0502020204030204" pitchFamily="34" charset="0"/>
                      </a:endParaRPr>
                    </a:p>
                  </a:txBody>
                  <a:tcPr>
                    <a:solidFill>
                      <a:schemeClr val="accent4">
                        <a:lumMod val="40000"/>
                        <a:lumOff val="60000"/>
                      </a:schemeClr>
                    </a:solidFill>
                  </a:tcPr>
                </a:tc>
                <a:tc>
                  <a:txBody>
                    <a:bodyPr/>
                    <a:lstStyle/>
                    <a:p>
                      <a:pPr algn="ctr"/>
                      <a:r>
                        <a:rPr lang="en-VN" sz="2400" b="1" kern="1200" dirty="0">
                          <a:solidFill>
                            <a:schemeClr val="tx1"/>
                          </a:solidFill>
                          <a:effectLst/>
                          <a:latin typeface="Calibri" panose="020F0502020204030204" pitchFamily="34" charset="0"/>
                          <a:ea typeface="+mn-ea"/>
                          <a:cs typeface="Calibri" panose="020F0502020204030204" pitchFamily="34" charset="0"/>
                        </a:rPr>
                        <a:t>Về nguồn gốc con người và nguồn gốc các dân tộc ở Việt Nam</a:t>
                      </a:r>
                      <a:r>
                        <a:rPr lang="en-VN" sz="2400" dirty="0">
                          <a:solidFill>
                            <a:schemeClr val="tx1"/>
                          </a:solidFill>
                          <a:effectLst/>
                          <a:latin typeface="Calibri" panose="020F0502020204030204" pitchFamily="34" charset="0"/>
                          <a:cs typeface="Calibri" panose="020F0502020204030204" pitchFamily="34" charset="0"/>
                        </a:rPr>
                        <a:t> </a:t>
                      </a:r>
                      <a:endParaRPr lang="vi-VN" sz="2400" dirty="0">
                        <a:solidFill>
                          <a:schemeClr val="tx1"/>
                        </a:solidFill>
                        <a:latin typeface="Calibri" panose="020F0502020204030204" pitchFamily="34" charset="0"/>
                        <a:cs typeface="Calibri" panose="020F0502020204030204" pitchFamily="34" charset="0"/>
                      </a:endParaRPr>
                    </a:p>
                  </a:txBody>
                  <a:tcPr>
                    <a:solidFill>
                      <a:schemeClr val="accent4">
                        <a:lumMod val="40000"/>
                        <a:lumOff val="60000"/>
                      </a:schemeClr>
                    </a:solidFill>
                  </a:tcPr>
                </a:tc>
                <a:tc>
                  <a:txBody>
                    <a:bodyPr/>
                    <a:lstStyle/>
                    <a:p>
                      <a:pPr algn="ctr"/>
                      <a:r>
                        <a:rPr lang="en-VN" sz="2400" b="1" kern="1200" dirty="0">
                          <a:solidFill>
                            <a:schemeClr val="tx1"/>
                          </a:solidFill>
                          <a:effectLst/>
                          <a:latin typeface="Calibri" panose="020F0502020204030204" pitchFamily="34" charset="0"/>
                          <a:ea typeface="+mn-ea"/>
                          <a:cs typeface="Calibri" panose="020F0502020204030204" pitchFamily="34" charset="0"/>
                        </a:rPr>
                        <a:t>Về các anh hùng thời khuyết sử, các anh hùng văn hóa, tổ sư các nghề</a:t>
                      </a:r>
                      <a:r>
                        <a:rPr lang="en-VN" sz="2400" dirty="0">
                          <a:solidFill>
                            <a:schemeClr val="tx1"/>
                          </a:solidFill>
                          <a:effectLst/>
                          <a:latin typeface="Calibri" panose="020F0502020204030204" pitchFamily="34" charset="0"/>
                          <a:cs typeface="Calibri" panose="020F0502020204030204" pitchFamily="34" charset="0"/>
                        </a:rPr>
                        <a:t> </a:t>
                      </a:r>
                      <a:endParaRPr lang="vi-VN" sz="2400" dirty="0">
                        <a:solidFill>
                          <a:schemeClr val="tx1"/>
                        </a:solidFill>
                        <a:latin typeface="Calibri" panose="020F0502020204030204" pitchFamily="34" charset="0"/>
                        <a:cs typeface="Calibri" panose="020F0502020204030204" pitchFamily="34" charset="0"/>
                      </a:endParaRPr>
                    </a:p>
                  </a:txBody>
                  <a:tcPr>
                    <a:solidFill>
                      <a:schemeClr val="accent4">
                        <a:lumMod val="40000"/>
                        <a:lumOff val="60000"/>
                      </a:schemeClr>
                    </a:solidFill>
                  </a:tcPr>
                </a:tc>
                <a:tc>
                  <a:txBody>
                    <a:bodyPr/>
                    <a:lstStyle/>
                    <a:p>
                      <a:pPr algn="ctr"/>
                      <a:r>
                        <a:rPr lang="en-VN" sz="2400" b="1" kern="1200" dirty="0">
                          <a:solidFill>
                            <a:schemeClr val="tx1"/>
                          </a:solidFill>
                          <a:effectLst/>
                          <a:latin typeface="Calibri" panose="020F0502020204030204" pitchFamily="34" charset="0"/>
                          <a:ea typeface="+mn-ea"/>
                          <a:cs typeface="Calibri" panose="020F0502020204030204" pitchFamily="34" charset="0"/>
                        </a:rPr>
                        <a:t>Thần thoại Việt bị truyền thuyết hóa</a:t>
                      </a:r>
                      <a:r>
                        <a:rPr lang="en-VN" sz="2400" dirty="0">
                          <a:solidFill>
                            <a:schemeClr val="tx1"/>
                          </a:solidFill>
                          <a:effectLst/>
                          <a:latin typeface="Calibri" panose="020F0502020204030204" pitchFamily="34" charset="0"/>
                          <a:cs typeface="Calibri" panose="020F0502020204030204" pitchFamily="34" charset="0"/>
                        </a:rPr>
                        <a:t> </a:t>
                      </a:r>
                      <a:endParaRPr lang="vi-VN" sz="2400" dirty="0">
                        <a:solidFill>
                          <a:schemeClr val="tx1"/>
                        </a:solidFill>
                        <a:latin typeface="Calibri" panose="020F0502020204030204" pitchFamily="34" charset="0"/>
                        <a:cs typeface="Calibri" panose="020F0502020204030204" pitchFamily="34" charset="0"/>
                      </a:endParaRPr>
                    </a:p>
                  </a:txBody>
                  <a:tcPr>
                    <a:solidFill>
                      <a:schemeClr val="accent4">
                        <a:lumMod val="40000"/>
                        <a:lumOff val="60000"/>
                      </a:schemeClr>
                    </a:solidFill>
                  </a:tcPr>
                </a:tc>
                <a:tc>
                  <a:txBody>
                    <a:bodyPr/>
                    <a:lstStyle/>
                    <a:p>
                      <a:pPr algn="ctr"/>
                      <a:r>
                        <a:rPr lang="en-VN" sz="2400" b="1" kern="1200" dirty="0">
                          <a:solidFill>
                            <a:schemeClr val="tx1"/>
                          </a:solidFill>
                          <a:effectLst/>
                          <a:latin typeface="Calibri" panose="020F0502020204030204" pitchFamily="34" charset="0"/>
                          <a:ea typeface="+mn-ea"/>
                          <a:cs typeface="Calibri" panose="020F0502020204030204" pitchFamily="34" charset="0"/>
                        </a:rPr>
                        <a:t>Thần thoại còn biến tướng trong các thể loại khác… </a:t>
                      </a:r>
                      <a:endParaRPr lang="vi-VN" sz="2400" dirty="0">
                        <a:solidFill>
                          <a:schemeClr val="tx1"/>
                        </a:solidFill>
                        <a:latin typeface="Calibri" panose="020F0502020204030204" pitchFamily="34" charset="0"/>
                        <a:cs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3582984881"/>
                  </a:ext>
                </a:extLst>
              </a:tr>
              <a:tr h="370840">
                <a:tc>
                  <a:txBody>
                    <a:bodyPr/>
                    <a:lstStyle/>
                    <a:p>
                      <a:endParaRPr lang="vi-VN" dirty="0"/>
                    </a:p>
                    <a:p>
                      <a:endParaRPr lang="vi-VN" dirty="0"/>
                    </a:p>
                    <a:p>
                      <a:endParaRPr lang="vi-VN" dirty="0"/>
                    </a:p>
                    <a:p>
                      <a:endParaRPr lang="vi-VN" dirty="0"/>
                    </a:p>
                    <a:p>
                      <a:endParaRPr lang="vi-VN" dirty="0"/>
                    </a:p>
                    <a:p>
                      <a:endParaRPr lang="vi-VN" dirty="0"/>
                    </a:p>
                  </a:txBody>
                  <a:tcPr/>
                </a:tc>
                <a:tc>
                  <a:txBody>
                    <a:bodyPr/>
                    <a:lstStyle/>
                    <a:p>
                      <a:endParaRPr lang="vi-VN" dirty="0"/>
                    </a:p>
                    <a:p>
                      <a:endParaRPr lang="vi-VN" dirty="0"/>
                    </a:p>
                    <a:p>
                      <a:endParaRPr lang="vi-VN" dirty="0"/>
                    </a:p>
                    <a:p>
                      <a:endParaRPr lang="vi-VN" dirty="0"/>
                    </a:p>
                    <a:p>
                      <a:endParaRPr lang="vi-VN" dirty="0"/>
                    </a:p>
                    <a:p>
                      <a:endParaRPr lang="vi-VN" dirty="0"/>
                    </a:p>
                    <a:p>
                      <a:endParaRPr lang="vi-VN" dirty="0"/>
                    </a:p>
                    <a:p>
                      <a:endParaRPr lang="vi-VN" dirty="0"/>
                    </a:p>
                  </a:txBody>
                  <a:tcPr/>
                </a:tc>
                <a:tc>
                  <a:txBody>
                    <a:bodyPr/>
                    <a:lstStyle/>
                    <a:p>
                      <a:endParaRPr lang="vi-VN" dirty="0"/>
                    </a:p>
                  </a:txBody>
                  <a:tcPr/>
                </a:tc>
                <a:tc>
                  <a:txBody>
                    <a:bodyPr/>
                    <a:lstStyle/>
                    <a:p>
                      <a:endParaRPr lang="vi-VN" dirty="0"/>
                    </a:p>
                  </a:txBody>
                  <a:tcPr/>
                </a:tc>
                <a:tc>
                  <a:txBody>
                    <a:bodyPr/>
                    <a:lstStyle/>
                    <a:p>
                      <a:endParaRPr lang="vi-VN" dirty="0"/>
                    </a:p>
                  </a:txBody>
                  <a:tcPr/>
                </a:tc>
                <a:tc>
                  <a:txBody>
                    <a:bodyPr/>
                    <a:lstStyle/>
                    <a:p>
                      <a:endParaRPr lang="vi-VN" dirty="0"/>
                    </a:p>
                  </a:txBody>
                  <a:tcPr/>
                </a:tc>
                <a:extLst>
                  <a:ext uri="{0D108BD9-81ED-4DB2-BD59-A6C34878D82A}">
                    <a16:rowId xmlns:a16="http://schemas.microsoft.com/office/drawing/2014/main" val="1513472427"/>
                  </a:ext>
                </a:extLst>
              </a:tr>
            </a:tbl>
          </a:graphicData>
        </a:graphic>
      </p:graphicFrame>
      <p:sp>
        <p:nvSpPr>
          <p:cNvPr id="10" name="TextBox 9">
            <a:extLst>
              <a:ext uri="{FF2B5EF4-FFF2-40B4-BE49-F238E27FC236}">
                <a16:creationId xmlns:a16="http://schemas.microsoft.com/office/drawing/2014/main" id="{D759247D-DFEB-904D-985F-617B4E1E483E}"/>
              </a:ext>
            </a:extLst>
          </p:cNvPr>
          <p:cNvSpPr txBox="1"/>
          <p:nvPr/>
        </p:nvSpPr>
        <p:spPr>
          <a:xfrm>
            <a:off x="397535" y="4350772"/>
            <a:ext cx="1718402" cy="2120068"/>
          </a:xfrm>
          <a:prstGeom prst="rect">
            <a:avLst/>
          </a:prstGeom>
          <a:noFill/>
        </p:spPr>
        <p:txBody>
          <a:bodyPr wrap="square">
            <a:spAutoFit/>
          </a:bodyPr>
          <a:lstStyle/>
          <a:p>
            <a:pPr algn="just">
              <a:lnSpc>
                <a:spcPct val="150000"/>
              </a:lnSpc>
            </a:pPr>
            <a:r>
              <a:rPr lang="en-VN" sz="1800" i="1" dirty="0">
                <a:solidFill>
                  <a:srgbClr val="0D0D0D"/>
                </a:solidFill>
                <a:effectLst/>
                <a:latin typeface="Times New Roman" panose="02020603050405020304" pitchFamily="18" charset="0"/>
                <a:ea typeface="Times New Roman" panose="02020603050405020304" pitchFamily="18" charset="0"/>
              </a:rPr>
              <a:t>Thần trụ trời, Ông Trời, Nữ thần Mặt Trăng, Thần Mặt trời, Thần Mưa...</a:t>
            </a:r>
            <a:endParaRPr lang="en-VN" sz="16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307B5A84-1157-5741-B6DC-0761D0FE28A0}"/>
              </a:ext>
            </a:extLst>
          </p:cNvPr>
          <p:cNvSpPr txBox="1"/>
          <p:nvPr/>
        </p:nvSpPr>
        <p:spPr>
          <a:xfrm>
            <a:off x="2219505" y="4350772"/>
            <a:ext cx="1718402" cy="1289071"/>
          </a:xfrm>
          <a:prstGeom prst="rect">
            <a:avLst/>
          </a:prstGeom>
          <a:noFill/>
        </p:spPr>
        <p:txBody>
          <a:bodyPr wrap="square">
            <a:spAutoFit/>
          </a:bodyPr>
          <a:lstStyle/>
          <a:p>
            <a:pPr algn="just">
              <a:lnSpc>
                <a:spcPct val="150000"/>
              </a:lnSpc>
            </a:pPr>
            <a:r>
              <a:rPr lang="en-VN" sz="1800" i="1" dirty="0">
                <a:solidFill>
                  <a:srgbClr val="0D0D0D"/>
                </a:solidFill>
                <a:effectLst/>
                <a:latin typeface="Times New Roman" panose="02020603050405020304" pitchFamily="18" charset="0"/>
                <a:ea typeface="Times New Roman" panose="02020603050405020304" pitchFamily="18" charset="0"/>
              </a:rPr>
              <a:t>Cuộc tu bổ các giống vật, Thần Lúa...</a:t>
            </a:r>
            <a:endParaRPr lang="en-VN" sz="16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8EC38365-4B95-F64D-967F-25230D5F81C7}"/>
              </a:ext>
            </a:extLst>
          </p:cNvPr>
          <p:cNvSpPr txBox="1"/>
          <p:nvPr/>
        </p:nvSpPr>
        <p:spPr>
          <a:xfrm>
            <a:off x="4041475" y="4350772"/>
            <a:ext cx="1860561" cy="2120068"/>
          </a:xfrm>
          <a:prstGeom prst="rect">
            <a:avLst/>
          </a:prstGeom>
          <a:noFill/>
        </p:spPr>
        <p:txBody>
          <a:bodyPr wrap="square">
            <a:spAutoFit/>
          </a:bodyPr>
          <a:lstStyle/>
          <a:p>
            <a:pPr algn="just">
              <a:lnSpc>
                <a:spcPct val="150000"/>
              </a:lnSpc>
            </a:pPr>
            <a:r>
              <a:rPr lang="en-VN" sz="1800" i="1" dirty="0">
                <a:solidFill>
                  <a:srgbClr val="0D0D0D"/>
                </a:solidFill>
                <a:effectLst/>
                <a:latin typeface="Times New Roman" panose="02020603050405020304" pitchFamily="18" charset="0"/>
                <a:ea typeface="Times New Roman" panose="02020603050405020304" pitchFamily="18" charset="0"/>
              </a:rPr>
              <a:t>Ông Trời, Thần Nông, Mười hai bà mụ, Nữ Oa-Tứ Tượng, Lạc Long Quân-Âu Cơ...</a:t>
            </a:r>
            <a:endParaRPr lang="en-VN" sz="1600" dirty="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3D68CA6E-2020-494A-8F21-9ECBD6DE7B79}"/>
              </a:ext>
            </a:extLst>
          </p:cNvPr>
          <p:cNvSpPr txBox="1"/>
          <p:nvPr/>
        </p:nvSpPr>
        <p:spPr>
          <a:xfrm>
            <a:off x="6059999" y="4350772"/>
            <a:ext cx="2169601" cy="1704569"/>
          </a:xfrm>
          <a:prstGeom prst="rect">
            <a:avLst/>
          </a:prstGeom>
          <a:noFill/>
        </p:spPr>
        <p:txBody>
          <a:bodyPr wrap="square">
            <a:spAutoFit/>
          </a:bodyPr>
          <a:lstStyle/>
          <a:p>
            <a:pPr algn="just">
              <a:lnSpc>
                <a:spcPct val="150000"/>
              </a:lnSpc>
            </a:pPr>
            <a:r>
              <a:rPr lang="en-VN" sz="1800" i="1" dirty="0">
                <a:solidFill>
                  <a:srgbClr val="0D0D0D"/>
                </a:solidFill>
                <a:effectLst/>
                <a:latin typeface="Times New Roman" panose="02020603050405020304" pitchFamily="18" charset="0"/>
                <a:ea typeface="Times New Roman" panose="02020603050405020304" pitchFamily="18" charset="0"/>
              </a:rPr>
              <a:t>Sơn Tinh-Thuỷ Tinh, Nữ thần nghề mộc, Thạch Sanh, Thánh Gióng...</a:t>
            </a:r>
            <a:endParaRPr lang="en-VN" sz="1600" dirty="0">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5367F670-3637-CE40-A746-C9DCC4A050DB}"/>
              </a:ext>
            </a:extLst>
          </p:cNvPr>
          <p:cNvSpPr txBox="1"/>
          <p:nvPr/>
        </p:nvSpPr>
        <p:spPr>
          <a:xfrm>
            <a:off x="8387563" y="4350772"/>
            <a:ext cx="1443602" cy="873572"/>
          </a:xfrm>
          <a:prstGeom prst="rect">
            <a:avLst/>
          </a:prstGeom>
          <a:noFill/>
        </p:spPr>
        <p:txBody>
          <a:bodyPr wrap="square">
            <a:spAutoFit/>
          </a:bodyPr>
          <a:lstStyle/>
          <a:p>
            <a:pPr algn="just">
              <a:lnSpc>
                <a:spcPct val="150000"/>
              </a:lnSpc>
            </a:pPr>
            <a:r>
              <a:rPr lang="en-VN" sz="1800" i="1" dirty="0">
                <a:solidFill>
                  <a:srgbClr val="0D0D0D"/>
                </a:solidFill>
                <a:effectLst/>
                <a:latin typeface="Times New Roman" panose="02020603050405020304" pitchFamily="18" charset="0"/>
                <a:ea typeface="Times New Roman" panose="02020603050405020304" pitchFamily="18" charset="0"/>
              </a:rPr>
              <a:t>Truyền thuyết vua Hùng...</a:t>
            </a:r>
            <a:endParaRPr lang="en-VN" sz="1600"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C6AA8FE2-C7E2-354E-8713-B23B3C55C49E}"/>
              </a:ext>
            </a:extLst>
          </p:cNvPr>
          <p:cNvSpPr txBox="1"/>
          <p:nvPr/>
        </p:nvSpPr>
        <p:spPr>
          <a:xfrm>
            <a:off x="10192901" y="4372059"/>
            <a:ext cx="1601564" cy="1704569"/>
          </a:xfrm>
          <a:prstGeom prst="rect">
            <a:avLst/>
          </a:prstGeom>
          <a:noFill/>
        </p:spPr>
        <p:txBody>
          <a:bodyPr wrap="square">
            <a:spAutoFit/>
          </a:bodyPr>
          <a:lstStyle/>
          <a:p>
            <a:pPr algn="just">
              <a:lnSpc>
                <a:spcPct val="150000"/>
              </a:lnSpc>
            </a:pPr>
            <a:r>
              <a:rPr lang="en-VN" sz="1800" i="1" dirty="0">
                <a:solidFill>
                  <a:srgbClr val="0D0D0D"/>
                </a:solidFill>
                <a:effectLst/>
                <a:latin typeface="Times New Roman" panose="02020603050405020304" pitchFamily="18" charset="0"/>
                <a:ea typeface="Times New Roman" panose="02020603050405020304" pitchFamily="18" charset="0"/>
              </a:rPr>
              <a:t>Cóc kiện Trời, Trầu Cau, Sao Hôm Sao Mai...</a:t>
            </a:r>
            <a:endParaRPr lang="en-VN"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11357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p:tgtEl>
                                          <p:spTgt spid="16"/>
                                        </p:tgtEl>
                                        <p:attrNameLst>
                                          <p:attrName>ppt_y</p:attrName>
                                        </p:attrNameLst>
                                      </p:cBhvr>
                                      <p:tavLst>
                                        <p:tav tm="0">
                                          <p:val>
                                            <p:strVal val="#ppt_y+#ppt_h*1.125000"/>
                                          </p:val>
                                        </p:tav>
                                        <p:tav tm="100000">
                                          <p:val>
                                            <p:strVal val="#ppt_y"/>
                                          </p:val>
                                        </p:tav>
                                      </p:tavLst>
                                    </p:anim>
                                    <p:animEffect transition="in" filter="wipe(up)">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randombar(horizont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4" grpId="0"/>
      <p:bldP spid="16" grpId="0"/>
      <p:bldP spid="18"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6" name="TextBox 45">
            <a:extLst>
              <a:ext uri="{FF2B5EF4-FFF2-40B4-BE49-F238E27FC236}">
                <a16:creationId xmlns:a16="http://schemas.microsoft.com/office/drawing/2014/main" id="{1981B14F-9209-9F42-B20D-5B65C263C78F}"/>
              </a:ext>
            </a:extLst>
          </p:cNvPr>
          <p:cNvSpPr txBox="1"/>
          <p:nvPr/>
        </p:nvSpPr>
        <p:spPr>
          <a:xfrm>
            <a:off x="1474291" y="175345"/>
            <a:ext cx="4102505" cy="491134"/>
          </a:xfrm>
          <a:prstGeom prst="rect">
            <a:avLst/>
          </a:prstGeom>
        </p:spPr>
        <p:txBody>
          <a:bodyPr vert="horz" wrap="none" lIns="0" tIns="0" rIns="0" bIns="0" anchor="b" anchorCtr="1">
            <a:normAutofit/>
          </a:bodyPr>
          <a:lstStyle/>
          <a:p>
            <a:pPr algn="ct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2.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thoại</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Việt</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Nam</a:t>
            </a:r>
            <a:endParaRPr lang="zh-CN" altLang="en-US"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3" name="Rounded Rectangle 2">
            <a:extLst>
              <a:ext uri="{FF2B5EF4-FFF2-40B4-BE49-F238E27FC236}">
                <a16:creationId xmlns:a16="http://schemas.microsoft.com/office/drawing/2014/main" id="{8AABE28E-6891-1445-AA67-C861AB3C7037}"/>
              </a:ext>
            </a:extLst>
          </p:cNvPr>
          <p:cNvSpPr/>
          <p:nvPr/>
        </p:nvSpPr>
        <p:spPr>
          <a:xfrm>
            <a:off x="494518" y="1808018"/>
            <a:ext cx="9868682" cy="2036619"/>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itchFamily="2" charset="2"/>
              <a:buChar char="Ø"/>
            </a:pPr>
            <a:r>
              <a:rPr lang="en-VN" sz="2800" dirty="0">
                <a:latin typeface="Calibri" panose="020F0502020204030204" pitchFamily="34" charset="0"/>
                <a:cs typeface="Calibri" panose="020F0502020204030204" pitchFamily="34" charset="0"/>
              </a:rPr>
              <a:t>Thần thoại đã tạo nên cho con người Việt Nam nếp cảm, nếp nghĩ, nếp tư duy đầy hình tượng phóng đại và khoáng đạt. </a:t>
            </a:r>
            <a:r>
              <a:rPr lang="en-VN" sz="4000" dirty="0">
                <a:latin typeface="Calibri" panose="020F0502020204030204" pitchFamily="34" charset="0"/>
                <a:cs typeface="Calibri" panose="020F0502020204030204" pitchFamily="34" charset="0"/>
              </a:rPr>
              <a:t> </a:t>
            </a:r>
            <a:endParaRPr lang="vi-VN" sz="4000" b="1"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3BD8FE9E-5D99-E744-9B86-5577BE9FA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655" y="2826328"/>
            <a:ext cx="4031672" cy="4031672"/>
          </a:xfrm>
          <a:prstGeom prst="rect">
            <a:avLst/>
          </a:prstGeom>
        </p:spPr>
      </p:pic>
    </p:spTree>
    <p:extLst>
      <p:ext uri="{BB962C8B-B14F-4D97-AF65-F5344CB8AC3E}">
        <p14:creationId xmlns:p14="http://schemas.microsoft.com/office/powerpoint/2010/main" val="3046525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6" name="TextBox 45">
            <a:extLst>
              <a:ext uri="{FF2B5EF4-FFF2-40B4-BE49-F238E27FC236}">
                <a16:creationId xmlns:a16="http://schemas.microsoft.com/office/drawing/2014/main" id="{1981B14F-9209-9F42-B20D-5B65C263C78F}"/>
              </a:ext>
            </a:extLst>
          </p:cNvPr>
          <p:cNvSpPr txBox="1"/>
          <p:nvPr/>
        </p:nvSpPr>
        <p:spPr>
          <a:xfrm>
            <a:off x="1820654" y="175345"/>
            <a:ext cx="4102505" cy="491134"/>
          </a:xfrm>
          <a:prstGeom prst="rect">
            <a:avLst/>
          </a:prstGeom>
        </p:spPr>
        <p:txBody>
          <a:bodyPr vert="horz" wrap="none" lIns="0" tIns="0" rIns="0" bIns="0" anchor="b" anchorCtr="1">
            <a:normAutofit/>
          </a:bodyPr>
          <a:lstStyle/>
          <a:p>
            <a:pPr algn="ct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3.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Văn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bản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a:t>
            </a:r>
            <a:endParaRPr lang="zh-CN" altLang="en-US"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pic>
        <p:nvPicPr>
          <p:cNvPr id="9" name="Picture 8">
            <a:extLst>
              <a:ext uri="{FF2B5EF4-FFF2-40B4-BE49-F238E27FC236}">
                <a16:creationId xmlns:a16="http://schemas.microsoft.com/office/drawing/2014/main" id="{3BD8FE9E-5D99-E744-9B86-5577BE9FA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655" y="2826328"/>
            <a:ext cx="4031672" cy="4031672"/>
          </a:xfrm>
          <a:prstGeom prst="rect">
            <a:avLst/>
          </a:prstGeom>
        </p:spPr>
      </p:pic>
      <p:sp>
        <p:nvSpPr>
          <p:cNvPr id="10" name="TextBox 9">
            <a:extLst>
              <a:ext uri="{FF2B5EF4-FFF2-40B4-BE49-F238E27FC236}">
                <a16:creationId xmlns:a16="http://schemas.microsoft.com/office/drawing/2014/main" id="{F04AB64C-F247-C245-BBAA-18668A2307E7}"/>
              </a:ext>
            </a:extLst>
          </p:cNvPr>
          <p:cNvSpPr txBox="1"/>
          <p:nvPr/>
        </p:nvSpPr>
        <p:spPr>
          <a:xfrm>
            <a:off x="494518" y="875024"/>
            <a:ext cx="11226427" cy="754694"/>
          </a:xfrm>
          <a:prstGeom prst="rect">
            <a:avLst/>
          </a:prstGeom>
          <a:noFill/>
        </p:spPr>
        <p:txBody>
          <a:bodyPr wrap="square">
            <a:spAutoFit/>
          </a:bodyPr>
          <a:lstStyle/>
          <a:p>
            <a:pPr algn="just">
              <a:lnSpc>
                <a:spcPct val="150000"/>
              </a:lnSpc>
            </a:pPr>
            <a:r>
              <a:rPr lang="vi-VN" sz="3200" b="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a. Vị trí </a:t>
            </a:r>
            <a:endParaRPr lang="en-VN" sz="3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Rounded Rectangle 10">
            <a:extLst>
              <a:ext uri="{FF2B5EF4-FFF2-40B4-BE49-F238E27FC236}">
                <a16:creationId xmlns:a16="http://schemas.microsoft.com/office/drawing/2014/main" id="{40F2AED6-F670-4F4C-A640-6414D4B47352}"/>
              </a:ext>
            </a:extLst>
          </p:cNvPr>
          <p:cNvSpPr/>
          <p:nvPr/>
        </p:nvSpPr>
        <p:spPr>
          <a:xfrm>
            <a:off x="965572" y="2642239"/>
            <a:ext cx="8718756" cy="155568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D0D0D"/>
                </a:solidFill>
                <a:latin typeface="Calibri" panose="020F0502020204030204" pitchFamily="34" charset="0"/>
                <a:ea typeface="Times New Roman" panose="02020603050405020304" pitchFamily="18" charset="0"/>
                <a:cs typeface="Calibri" panose="020F0502020204030204" pitchFamily="34" charset="0"/>
              </a:rPr>
              <a:t>Thần Trụ trời thuộc nhóm thần thoại về nguồn gốc vũ trụ và các hiện tượng tự nhiên</a:t>
            </a:r>
            <a:endParaRPr lang="en-VN" sz="26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536250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6" name="TextBox 45">
            <a:extLst>
              <a:ext uri="{FF2B5EF4-FFF2-40B4-BE49-F238E27FC236}">
                <a16:creationId xmlns:a16="http://schemas.microsoft.com/office/drawing/2014/main" id="{1981B14F-9209-9F42-B20D-5B65C263C78F}"/>
              </a:ext>
            </a:extLst>
          </p:cNvPr>
          <p:cNvSpPr txBox="1"/>
          <p:nvPr/>
        </p:nvSpPr>
        <p:spPr>
          <a:xfrm>
            <a:off x="1820654" y="175345"/>
            <a:ext cx="4102505" cy="491134"/>
          </a:xfrm>
          <a:prstGeom prst="rect">
            <a:avLst/>
          </a:prstGeom>
        </p:spPr>
        <p:txBody>
          <a:bodyPr vert="horz" wrap="none" lIns="0" tIns="0" rIns="0" bIns="0" anchor="b" anchorCtr="1">
            <a:normAutofit/>
          </a:bodyPr>
          <a:lstStyle/>
          <a:p>
            <a:pPr algn="ct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3.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Văn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bản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a:t>
            </a:r>
            <a:endParaRPr lang="zh-CN" altLang="en-US"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pic>
        <p:nvPicPr>
          <p:cNvPr id="9" name="Picture 8">
            <a:extLst>
              <a:ext uri="{FF2B5EF4-FFF2-40B4-BE49-F238E27FC236}">
                <a16:creationId xmlns:a16="http://schemas.microsoft.com/office/drawing/2014/main" id="{3BD8FE9E-5D99-E744-9B86-5577BE9FA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3784" y="2787456"/>
            <a:ext cx="4032000" cy="4032000"/>
          </a:xfrm>
          <a:prstGeom prst="rect">
            <a:avLst/>
          </a:prstGeom>
        </p:spPr>
      </p:pic>
      <p:sp>
        <p:nvSpPr>
          <p:cNvPr id="10" name="TextBox 9">
            <a:extLst>
              <a:ext uri="{FF2B5EF4-FFF2-40B4-BE49-F238E27FC236}">
                <a16:creationId xmlns:a16="http://schemas.microsoft.com/office/drawing/2014/main" id="{F04AB64C-F247-C245-BBAA-18668A2307E7}"/>
              </a:ext>
            </a:extLst>
          </p:cNvPr>
          <p:cNvSpPr txBox="1"/>
          <p:nvPr/>
        </p:nvSpPr>
        <p:spPr>
          <a:xfrm>
            <a:off x="309945" y="849960"/>
            <a:ext cx="11226427" cy="754694"/>
          </a:xfrm>
          <a:prstGeom prst="rect">
            <a:avLst/>
          </a:prstGeom>
          <a:noFill/>
        </p:spPr>
        <p:txBody>
          <a:bodyPr wrap="square">
            <a:spAutoFit/>
          </a:bodyPr>
          <a:lstStyle/>
          <a:p>
            <a:pPr algn="just">
              <a:lnSpc>
                <a:spcPct val="150000"/>
              </a:lnSpc>
            </a:pPr>
            <a:r>
              <a:rPr lang="vi-VN" sz="3200" b="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b. Tóm tắt</a:t>
            </a:r>
            <a:endParaRPr lang="en-VN" sz="3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 name="Rounded Rectangle 7">
            <a:extLst>
              <a:ext uri="{FF2B5EF4-FFF2-40B4-BE49-F238E27FC236}">
                <a16:creationId xmlns:a16="http://schemas.microsoft.com/office/drawing/2014/main" id="{6BCBAEAB-0D5A-E047-A19C-B16691DF6A57}"/>
              </a:ext>
            </a:extLst>
          </p:cNvPr>
          <p:cNvSpPr/>
          <p:nvPr/>
        </p:nvSpPr>
        <p:spPr>
          <a:xfrm>
            <a:off x="494518" y="1746324"/>
            <a:ext cx="8885011" cy="116989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rgbClr val="0D0D0D"/>
                </a:solidFill>
                <a:latin typeface="Calibri" panose="020F0502020204030204" pitchFamily="34" charset="0"/>
                <a:ea typeface="Times New Roman" panose="02020603050405020304" pitchFamily="18" charset="0"/>
                <a:cs typeface="Calibri" panose="020F0502020204030204" pitchFamily="34" charset="0"/>
              </a:rPr>
              <a:t>Thần Trụ trời được mở ra khi chưa có thế gian, trời đất chỉ là một vùng hỗn độn</a:t>
            </a:r>
            <a:endParaRPr lang="en-VN" sz="2600" dirty="0">
              <a:latin typeface="Calibri" panose="020F0502020204030204" pitchFamily="34" charset="0"/>
              <a:ea typeface="Times New Roman" panose="02020603050405020304" pitchFamily="18" charset="0"/>
              <a:cs typeface="Calibri" panose="020F0502020204030204" pitchFamily="34" charset="0"/>
            </a:endParaRPr>
          </a:p>
        </p:txBody>
      </p:sp>
      <p:sp>
        <p:nvSpPr>
          <p:cNvPr id="12" name="Rounded Rectangle 11">
            <a:extLst>
              <a:ext uri="{FF2B5EF4-FFF2-40B4-BE49-F238E27FC236}">
                <a16:creationId xmlns:a16="http://schemas.microsoft.com/office/drawing/2014/main" id="{C7D5BBEE-EB50-0147-851A-F88D6D7E7367}"/>
              </a:ext>
            </a:extLst>
          </p:cNvPr>
          <p:cNvSpPr/>
          <p:nvPr/>
        </p:nvSpPr>
        <p:spPr>
          <a:xfrm>
            <a:off x="494517" y="3281035"/>
            <a:ext cx="8885011" cy="67887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600" dirty="0">
                <a:solidFill>
                  <a:srgbClr val="0D0D0D"/>
                </a:solidFill>
                <a:latin typeface="Calibri" panose="020F0502020204030204" pitchFamily="34" charset="0"/>
                <a:ea typeface="Times New Roman" panose="02020603050405020304" pitchFamily="18" charset="0"/>
                <a:cs typeface="Calibri" panose="020F0502020204030204" pitchFamily="34" charset="0"/>
              </a:rPr>
              <a:t>Thần Trụ trời xuất hiện, tạo cột chống trời</a:t>
            </a:r>
            <a:endParaRPr lang="en-VN" sz="2600" dirty="0">
              <a:latin typeface="Calibri" panose="020F0502020204030204" pitchFamily="34" charset="0"/>
              <a:ea typeface="Times New Roman" panose="02020603050405020304" pitchFamily="18" charset="0"/>
              <a:cs typeface="Calibri" panose="020F0502020204030204" pitchFamily="34" charset="0"/>
            </a:endParaRPr>
          </a:p>
        </p:txBody>
      </p:sp>
      <p:sp>
        <p:nvSpPr>
          <p:cNvPr id="13" name="Rounded Rectangle 12">
            <a:extLst>
              <a:ext uri="{FF2B5EF4-FFF2-40B4-BE49-F238E27FC236}">
                <a16:creationId xmlns:a16="http://schemas.microsoft.com/office/drawing/2014/main" id="{4FF7AF9A-D61A-D24D-95E5-66ED25EBA01E}"/>
              </a:ext>
            </a:extLst>
          </p:cNvPr>
          <p:cNvSpPr/>
          <p:nvPr/>
        </p:nvSpPr>
        <p:spPr>
          <a:xfrm>
            <a:off x="494517" y="4318711"/>
            <a:ext cx="8885011" cy="67887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600" dirty="0">
                <a:solidFill>
                  <a:srgbClr val="0D0D0D"/>
                </a:solidFill>
                <a:latin typeface="Calibri" panose="020F0502020204030204" pitchFamily="34" charset="0"/>
                <a:ea typeface="Times New Roman" panose="02020603050405020304" pitchFamily="18" charset="0"/>
                <a:cs typeface="Calibri" panose="020F0502020204030204" pitchFamily="34" charset="0"/>
              </a:rPr>
              <a:t>Phá cột chống trời tạo ra núi, đồi, đảo, gò, đống…</a:t>
            </a:r>
            <a:endParaRPr lang="en-VN" sz="2600" dirty="0">
              <a:latin typeface="Calibri" panose="020F0502020204030204" pitchFamily="34" charset="0"/>
              <a:ea typeface="Times New Roman" panose="02020603050405020304" pitchFamily="18" charset="0"/>
              <a:cs typeface="Calibri" panose="020F0502020204030204" pitchFamily="34" charset="0"/>
            </a:endParaRPr>
          </a:p>
        </p:txBody>
      </p:sp>
      <p:sp>
        <p:nvSpPr>
          <p:cNvPr id="14" name="Rounded Rectangle 13">
            <a:extLst>
              <a:ext uri="{FF2B5EF4-FFF2-40B4-BE49-F238E27FC236}">
                <a16:creationId xmlns:a16="http://schemas.microsoft.com/office/drawing/2014/main" id="{A2985A6C-245C-FF4A-98EB-D43AAA5D13CE}"/>
              </a:ext>
            </a:extLst>
          </p:cNvPr>
          <p:cNvSpPr/>
          <p:nvPr/>
        </p:nvSpPr>
        <p:spPr>
          <a:xfrm>
            <a:off x="494517" y="5356387"/>
            <a:ext cx="8885011" cy="116989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rgbClr val="0D0D0D"/>
                </a:solidFill>
                <a:latin typeface="Calibri" panose="020F0502020204030204" pitchFamily="34" charset="0"/>
                <a:ea typeface="Times New Roman" panose="02020603050405020304" pitchFamily="18" charset="0"/>
                <a:cs typeface="Calibri" panose="020F0502020204030204" pitchFamily="34" charset="0"/>
              </a:rPr>
              <a:t>Câu vè dân gian về sự xuất hiện và công lao của các vị thần như: đếm cát, tát biển, đào sông, trồng cây…</a:t>
            </a:r>
            <a:endParaRPr lang="en-VN" sz="2600" dirty="0">
              <a:latin typeface="Calibri" panose="020F0502020204030204" pitchFamily="34" charset="0"/>
              <a:ea typeface="Times New Roman" panose="02020603050405020304" pitchFamily="18" charset="0"/>
              <a:cs typeface="Calibri" panose="020F0502020204030204" pitchFamily="34" charset="0"/>
            </a:endParaRPr>
          </a:p>
        </p:txBody>
      </p:sp>
      <p:sp>
        <p:nvSpPr>
          <p:cNvPr id="15" name="Down Arrow 14">
            <a:extLst>
              <a:ext uri="{FF2B5EF4-FFF2-40B4-BE49-F238E27FC236}">
                <a16:creationId xmlns:a16="http://schemas.microsoft.com/office/drawing/2014/main" id="{4B985ED6-E389-1A4E-A7E2-825C4376F5AE}"/>
              </a:ext>
            </a:extLst>
          </p:cNvPr>
          <p:cNvSpPr/>
          <p:nvPr/>
        </p:nvSpPr>
        <p:spPr>
          <a:xfrm>
            <a:off x="4599707" y="2947044"/>
            <a:ext cx="401784" cy="314118"/>
          </a:xfrm>
          <a:prstGeom prst="downArrow">
            <a:avLst/>
          </a:prstGeom>
          <a:solidFill>
            <a:schemeClr val="accent2">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Down Arrow 15">
            <a:extLst>
              <a:ext uri="{FF2B5EF4-FFF2-40B4-BE49-F238E27FC236}">
                <a16:creationId xmlns:a16="http://schemas.microsoft.com/office/drawing/2014/main" id="{1AA8D850-8E5C-2344-8477-C7307754ECDA}"/>
              </a:ext>
            </a:extLst>
          </p:cNvPr>
          <p:cNvSpPr/>
          <p:nvPr/>
        </p:nvSpPr>
        <p:spPr>
          <a:xfrm>
            <a:off x="4562947" y="5029522"/>
            <a:ext cx="401784" cy="314118"/>
          </a:xfrm>
          <a:prstGeom prst="downArrow">
            <a:avLst/>
          </a:prstGeom>
          <a:solidFill>
            <a:schemeClr val="accent2">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Down Arrow 16">
            <a:extLst>
              <a:ext uri="{FF2B5EF4-FFF2-40B4-BE49-F238E27FC236}">
                <a16:creationId xmlns:a16="http://schemas.microsoft.com/office/drawing/2014/main" id="{A3457462-75A7-EF4B-B7F8-61531BEF76FE}"/>
              </a:ext>
            </a:extLst>
          </p:cNvPr>
          <p:cNvSpPr/>
          <p:nvPr/>
        </p:nvSpPr>
        <p:spPr>
          <a:xfrm>
            <a:off x="4599707" y="4004593"/>
            <a:ext cx="401784" cy="314118"/>
          </a:xfrm>
          <a:prstGeom prst="downArrow">
            <a:avLst/>
          </a:prstGeom>
          <a:solidFill>
            <a:schemeClr val="accent2">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19023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12" grpId="0" animBg="1"/>
      <p:bldP spid="13" grpId="0" animBg="1"/>
      <p:bldP spid="14" grpId="0" animBg="1"/>
      <p:bldP spid="15"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6" name="TextBox 45">
            <a:extLst>
              <a:ext uri="{FF2B5EF4-FFF2-40B4-BE49-F238E27FC236}">
                <a16:creationId xmlns:a16="http://schemas.microsoft.com/office/drawing/2014/main" id="{1981B14F-9209-9F42-B20D-5B65C263C78F}"/>
              </a:ext>
            </a:extLst>
          </p:cNvPr>
          <p:cNvSpPr txBox="1"/>
          <p:nvPr/>
        </p:nvSpPr>
        <p:spPr>
          <a:xfrm>
            <a:off x="1820654" y="175345"/>
            <a:ext cx="4102505" cy="491134"/>
          </a:xfrm>
          <a:prstGeom prst="rect">
            <a:avLst/>
          </a:prstGeom>
        </p:spPr>
        <p:txBody>
          <a:bodyPr vert="horz" wrap="none" lIns="0" tIns="0" rIns="0" bIns="0" anchor="b" anchorCtr="1">
            <a:normAutofit/>
          </a:bodyPr>
          <a:lstStyle/>
          <a:p>
            <a:pPr algn="ct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3.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Văn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bản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r>
              <a:rPr lang="en-US" altLang="zh-CN"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a:t>
            </a:r>
            <a:endParaRPr lang="zh-CN" altLang="en-US" sz="32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0" name="TextBox 9">
            <a:extLst>
              <a:ext uri="{FF2B5EF4-FFF2-40B4-BE49-F238E27FC236}">
                <a16:creationId xmlns:a16="http://schemas.microsoft.com/office/drawing/2014/main" id="{F04AB64C-F247-C245-BBAA-18668A2307E7}"/>
              </a:ext>
            </a:extLst>
          </p:cNvPr>
          <p:cNvSpPr txBox="1"/>
          <p:nvPr/>
        </p:nvSpPr>
        <p:spPr>
          <a:xfrm>
            <a:off x="494518" y="875024"/>
            <a:ext cx="11226427" cy="754694"/>
          </a:xfrm>
          <a:prstGeom prst="rect">
            <a:avLst/>
          </a:prstGeom>
          <a:noFill/>
        </p:spPr>
        <p:txBody>
          <a:bodyPr wrap="square">
            <a:spAutoFit/>
          </a:bodyPr>
          <a:lstStyle/>
          <a:p>
            <a:pPr algn="just">
              <a:lnSpc>
                <a:spcPct val="150000"/>
              </a:lnSpc>
            </a:pPr>
            <a:r>
              <a:rPr lang="vi-VN" sz="3200" b="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c. Bố cục</a:t>
            </a:r>
            <a:endParaRPr lang="en-VN" sz="3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Rounded Rectangle 10">
            <a:extLst>
              <a:ext uri="{FF2B5EF4-FFF2-40B4-BE49-F238E27FC236}">
                <a16:creationId xmlns:a16="http://schemas.microsoft.com/office/drawing/2014/main" id="{40F2AED6-F670-4F4C-A640-6414D4B47352}"/>
              </a:ext>
            </a:extLst>
          </p:cNvPr>
          <p:cNvSpPr/>
          <p:nvPr/>
        </p:nvSpPr>
        <p:spPr>
          <a:xfrm>
            <a:off x="636432" y="3513398"/>
            <a:ext cx="3568765" cy="276052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cs typeface="Calibri" panose="020F0502020204030204" pitchFamily="34" charset="0"/>
              </a:rPr>
              <a:t>Phần 1</a:t>
            </a:r>
          </a:p>
          <a:p>
            <a:pPr algn="ctr"/>
            <a:r>
              <a:rPr lang="vi-VN" sz="2600" dirty="0">
                <a:solidFill>
                  <a:schemeClr val="tx1"/>
                </a:solidFill>
                <a:latin typeface="Calibri" panose="020F0502020204030204" pitchFamily="34" charset="0"/>
                <a:cs typeface="Calibri" panose="020F0502020204030204" pitchFamily="34" charset="0"/>
              </a:rPr>
              <a:t>Từ đầu đến </a:t>
            </a:r>
            <a:r>
              <a:rPr lang="vi-VN" sz="2600" i="1" dirty="0">
                <a:solidFill>
                  <a:schemeClr val="tx1"/>
                </a:solidFill>
                <a:latin typeface="Calibri" panose="020F0502020204030204" pitchFamily="34" charset="0"/>
                <a:cs typeface="Calibri" panose="020F0502020204030204" pitchFamily="34" charset="0"/>
              </a:rPr>
              <a:t>sang đỉnh núi kia:</a:t>
            </a:r>
            <a:r>
              <a:rPr lang="vi-VN" sz="2600" dirty="0">
                <a:solidFill>
                  <a:schemeClr val="tx1"/>
                </a:solidFill>
                <a:latin typeface="Calibri" panose="020F0502020204030204" pitchFamily="34" charset="0"/>
                <a:cs typeface="Calibri" panose="020F0502020204030204" pitchFamily="34" charset="0"/>
              </a:rPr>
              <a:t> Bối cảnh xuất hiện và những hình dung ban đầu về thần Trụ trời.</a:t>
            </a:r>
            <a:endParaRPr lang="en-VN" sz="2600" dirty="0">
              <a:solidFill>
                <a:schemeClr val="tx1"/>
              </a:solidFill>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E88947C3-BBAB-EB46-B5D8-DEE3ABEB1659}"/>
              </a:ext>
            </a:extLst>
          </p:cNvPr>
          <p:cNvSpPr/>
          <p:nvPr/>
        </p:nvSpPr>
        <p:spPr>
          <a:xfrm>
            <a:off x="4425210" y="3496431"/>
            <a:ext cx="3568765" cy="276052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cs typeface="Calibri" panose="020F0502020204030204" pitchFamily="34" charset="0"/>
              </a:rPr>
              <a:t>Phần 2</a:t>
            </a:r>
          </a:p>
          <a:p>
            <a:pPr algn="ctr"/>
            <a:r>
              <a:rPr lang="vi-VN" sz="2600" dirty="0">
                <a:solidFill>
                  <a:schemeClr val="tx1"/>
                </a:solidFill>
                <a:latin typeface="Calibri" panose="020F0502020204030204" pitchFamily="34" charset="0"/>
                <a:cs typeface="Calibri" panose="020F0502020204030204" pitchFamily="34" charset="0"/>
              </a:rPr>
              <a:t>Tiếp đến </a:t>
            </a:r>
            <a:r>
              <a:rPr lang="vi-VN" sz="2600" i="1" dirty="0">
                <a:solidFill>
                  <a:schemeClr val="tx1"/>
                </a:solidFill>
                <a:latin typeface="Calibri" panose="020F0502020204030204" pitchFamily="34" charset="0"/>
                <a:cs typeface="Calibri" panose="020F0502020204030204" pitchFamily="34" charset="0"/>
              </a:rPr>
              <a:t>mọi việc trên trời dưới đất: </a:t>
            </a:r>
            <a:r>
              <a:rPr lang="vi-VN" sz="2600" dirty="0">
                <a:solidFill>
                  <a:schemeClr val="tx1"/>
                </a:solidFill>
                <a:latin typeface="Calibri" panose="020F0502020204030204" pitchFamily="34" charset="0"/>
                <a:cs typeface="Calibri" panose="020F0502020204030204" pitchFamily="34" charset="0"/>
              </a:rPr>
              <a:t>Quá trình tạo lập trời đất.</a:t>
            </a:r>
          </a:p>
          <a:p>
            <a:pPr algn="ctr"/>
            <a:endParaRPr lang="vi-VN" sz="2600" dirty="0">
              <a:solidFill>
                <a:schemeClr val="tx1"/>
              </a:solidFill>
              <a:latin typeface="Calibri" panose="020F0502020204030204" pitchFamily="34" charset="0"/>
              <a:cs typeface="Calibri" panose="020F0502020204030204" pitchFamily="34" charset="0"/>
            </a:endParaRPr>
          </a:p>
          <a:p>
            <a:pPr algn="ctr"/>
            <a:r>
              <a:rPr lang="en-VN" sz="2600" dirty="0">
                <a:solidFill>
                  <a:schemeClr val="tx1"/>
                </a:solidFill>
                <a:latin typeface="Calibri" panose="020F0502020204030204" pitchFamily="34" charset="0"/>
                <a:cs typeface="Calibri" panose="020F0502020204030204" pitchFamily="34" charset="0"/>
              </a:rPr>
              <a:t> </a:t>
            </a:r>
          </a:p>
        </p:txBody>
      </p:sp>
      <p:sp>
        <p:nvSpPr>
          <p:cNvPr id="15" name="Rounded Rectangle 14">
            <a:extLst>
              <a:ext uri="{FF2B5EF4-FFF2-40B4-BE49-F238E27FC236}">
                <a16:creationId xmlns:a16="http://schemas.microsoft.com/office/drawing/2014/main" id="{F6979FF4-1FD0-BF41-B8D0-DAE03A1CBDAA}"/>
              </a:ext>
            </a:extLst>
          </p:cNvPr>
          <p:cNvSpPr/>
          <p:nvPr/>
        </p:nvSpPr>
        <p:spPr>
          <a:xfrm>
            <a:off x="8213988" y="3496431"/>
            <a:ext cx="3568765" cy="276052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cs typeface="Calibri" panose="020F0502020204030204" pitchFamily="34" charset="0"/>
              </a:rPr>
              <a:t>Phần 3</a:t>
            </a:r>
          </a:p>
          <a:p>
            <a:pPr algn="ctr"/>
            <a:r>
              <a:rPr lang="vi-VN" sz="2600" dirty="0">
                <a:solidFill>
                  <a:schemeClr val="tx1"/>
                </a:solidFill>
                <a:latin typeface="Calibri" panose="020F0502020204030204" pitchFamily="34" charset="0"/>
                <a:cs typeface="Calibri" panose="020F0502020204030204" pitchFamily="34" charset="0"/>
              </a:rPr>
              <a:t>Còn lại: Bài vè dân gian kể về sự xuất hiện và công lao của các vị thần khác.</a:t>
            </a:r>
            <a:r>
              <a:rPr lang="en-VN" sz="2600" dirty="0">
                <a:solidFill>
                  <a:schemeClr val="tx1"/>
                </a:solidFill>
                <a:latin typeface="Calibri" panose="020F0502020204030204" pitchFamily="34" charset="0"/>
                <a:cs typeface="Calibri" panose="020F0502020204030204" pitchFamily="34" charset="0"/>
              </a:rPr>
              <a:t> </a:t>
            </a:r>
          </a:p>
          <a:p>
            <a:pPr algn="ctr"/>
            <a:endParaRPr lang="en-VN" sz="2600" dirty="0">
              <a:solidFill>
                <a:schemeClr val="tx1"/>
              </a:solidFill>
              <a:latin typeface="Calibri" panose="020F0502020204030204" pitchFamily="34" charset="0"/>
              <a:cs typeface="Calibri" panose="020F0502020204030204" pitchFamily="34" charset="0"/>
            </a:endParaRPr>
          </a:p>
        </p:txBody>
      </p:sp>
      <p:sp>
        <p:nvSpPr>
          <p:cNvPr id="16" name="Rounded Rectangle 15">
            <a:extLst>
              <a:ext uri="{FF2B5EF4-FFF2-40B4-BE49-F238E27FC236}">
                <a16:creationId xmlns:a16="http://schemas.microsoft.com/office/drawing/2014/main" id="{07A8DCF2-C1D9-4845-BA0F-81220DF30960}"/>
              </a:ext>
            </a:extLst>
          </p:cNvPr>
          <p:cNvSpPr/>
          <p:nvPr/>
        </p:nvSpPr>
        <p:spPr>
          <a:xfrm>
            <a:off x="4921298" y="1341754"/>
            <a:ext cx="2566824" cy="101977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libri" panose="020F0502020204030204" pitchFamily="34" charset="0"/>
                <a:cs typeface="Calibri" panose="020F0502020204030204" pitchFamily="34" charset="0"/>
              </a:rPr>
              <a:t>Bố cục</a:t>
            </a:r>
          </a:p>
          <a:p>
            <a:pPr algn="ctr"/>
            <a:r>
              <a:rPr lang="vi-VN" sz="2800" dirty="0">
                <a:solidFill>
                  <a:schemeClr val="tx1"/>
                </a:solidFill>
                <a:latin typeface="Calibri" panose="020F0502020204030204" pitchFamily="34" charset="0"/>
                <a:cs typeface="Calibri" panose="020F0502020204030204" pitchFamily="34" charset="0"/>
              </a:rPr>
              <a:t>(3 phần)</a:t>
            </a:r>
            <a:endParaRPr lang="en-VN" sz="2600" dirty="0">
              <a:solidFill>
                <a:schemeClr val="tx1"/>
              </a:solidFill>
              <a:latin typeface="Calibri" panose="020F0502020204030204" pitchFamily="34" charset="0"/>
              <a:cs typeface="Calibri" panose="020F0502020204030204" pitchFamily="34" charset="0"/>
            </a:endParaRPr>
          </a:p>
        </p:txBody>
      </p:sp>
      <p:cxnSp>
        <p:nvCxnSpPr>
          <p:cNvPr id="3" name="Elbow Connector 2">
            <a:extLst>
              <a:ext uri="{FF2B5EF4-FFF2-40B4-BE49-F238E27FC236}">
                <a16:creationId xmlns:a16="http://schemas.microsoft.com/office/drawing/2014/main" id="{205B79BB-5E26-DE47-AF72-8AF6C071D6D1}"/>
              </a:ext>
            </a:extLst>
          </p:cNvPr>
          <p:cNvCxnSpPr>
            <a:stCxn id="16" idx="2"/>
            <a:endCxn id="11" idx="0"/>
          </p:cNvCxnSpPr>
          <p:nvPr/>
        </p:nvCxnSpPr>
        <p:spPr>
          <a:xfrm rot="5400000">
            <a:off x="3736828" y="1045516"/>
            <a:ext cx="1151870" cy="3783895"/>
          </a:xfrm>
          <a:prstGeom prst="bentConnector3">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758BE753-9149-8544-9B14-0E838AFCA549}"/>
              </a:ext>
            </a:extLst>
          </p:cNvPr>
          <p:cNvCxnSpPr>
            <a:cxnSpLocks/>
            <a:stCxn id="16" idx="2"/>
            <a:endCxn id="15" idx="0"/>
          </p:cNvCxnSpPr>
          <p:nvPr/>
        </p:nvCxnSpPr>
        <p:spPr>
          <a:xfrm rot="16200000" flipH="1">
            <a:off x="7534089" y="1032148"/>
            <a:ext cx="1134903" cy="3793661"/>
          </a:xfrm>
          <a:prstGeom prst="bentConnector3">
            <a:avLst>
              <a:gd name="adj1" fmla="val 50000"/>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4F939B5C-E36B-F249-9DF2-9309B4E813AE}"/>
              </a:ext>
            </a:extLst>
          </p:cNvPr>
          <p:cNvCxnSpPr>
            <a:cxnSpLocks/>
            <a:stCxn id="16" idx="2"/>
            <a:endCxn id="14" idx="0"/>
          </p:cNvCxnSpPr>
          <p:nvPr/>
        </p:nvCxnSpPr>
        <p:spPr>
          <a:xfrm rot="16200000" flipH="1">
            <a:off x="5639700" y="2926537"/>
            <a:ext cx="1134903" cy="4883"/>
          </a:xfrm>
          <a:prstGeom prst="bentConnector3">
            <a:avLst>
              <a:gd name="adj1" fmla="val 50000"/>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511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FA4F12E-6852-4F5A-BEE5-204F4B3A3DE4}"/>
              </a:ext>
            </a:extLst>
          </p:cNvPr>
          <p:cNvPicPr>
            <a:picLocks noChangeAspect="1"/>
          </p:cNvPicPr>
          <p:nvPr/>
        </p:nvPicPr>
        <p:blipFill>
          <a:blip r:embed="rId3">
            <a:extLst>
              <a:ext uri="{28A0092B-C50C-407E-A947-70E740481C1C}">
                <a14:useLocalDpi xmlns:a14="http://schemas.microsoft.com/office/drawing/2010/main" val="0"/>
              </a:ext>
            </a:extLst>
          </a:blip>
          <a:srcRect r="6049" b="42947"/>
          <a:stretch>
            <a:fillRect/>
          </a:stretch>
        </p:blipFill>
        <p:spPr>
          <a:xfrm>
            <a:off x="2527293" y="1105273"/>
            <a:ext cx="9664709" cy="3912691"/>
          </a:xfrm>
          <a:custGeom>
            <a:avLst/>
            <a:gdLst>
              <a:gd name="connsiteX0" fmla="*/ 0 w 9664709"/>
              <a:gd name="connsiteY0" fmla="*/ 0 h 3912691"/>
              <a:gd name="connsiteX1" fmla="*/ 9664709 w 9664709"/>
              <a:gd name="connsiteY1" fmla="*/ 0 h 3912691"/>
              <a:gd name="connsiteX2" fmla="*/ 9664709 w 9664709"/>
              <a:gd name="connsiteY2" fmla="*/ 3912691 h 3912691"/>
              <a:gd name="connsiteX3" fmla="*/ 0 w 9664709"/>
              <a:gd name="connsiteY3" fmla="*/ 3912691 h 3912691"/>
            </a:gdLst>
            <a:ahLst/>
            <a:cxnLst>
              <a:cxn ang="0">
                <a:pos x="connsiteX0" y="connsiteY0"/>
              </a:cxn>
              <a:cxn ang="0">
                <a:pos x="connsiteX1" y="connsiteY1"/>
              </a:cxn>
              <a:cxn ang="0">
                <a:pos x="connsiteX2" y="connsiteY2"/>
              </a:cxn>
              <a:cxn ang="0">
                <a:pos x="connsiteX3" y="connsiteY3"/>
              </a:cxn>
            </a:cxnLst>
            <a:rect l="l" t="t" r="r" b="b"/>
            <a:pathLst>
              <a:path w="9664709" h="3912691">
                <a:moveTo>
                  <a:pt x="0" y="0"/>
                </a:moveTo>
                <a:lnTo>
                  <a:pt x="9664709" y="0"/>
                </a:lnTo>
                <a:lnTo>
                  <a:pt x="9664709" y="3912691"/>
                </a:lnTo>
                <a:lnTo>
                  <a:pt x="0" y="3912691"/>
                </a:lnTo>
                <a:close/>
              </a:path>
            </a:pathLst>
          </a:custGeom>
          <a:solidFill>
            <a:srgbClr val="7F615C"/>
          </a:solidFill>
        </p:spPr>
      </p:pic>
      <p:sp>
        <p:nvSpPr>
          <p:cNvPr id="5" name="矩形 4">
            <a:extLst>
              <a:ext uri="{FF2B5EF4-FFF2-40B4-BE49-F238E27FC236}">
                <a16:creationId xmlns:a16="http://schemas.microsoft.com/office/drawing/2014/main" id="{B72230C3-6105-46D6-B3B8-37E947BE56E6}"/>
              </a:ext>
            </a:extLst>
          </p:cNvPr>
          <p:cNvSpPr/>
          <p:nvPr/>
        </p:nvSpPr>
        <p:spPr>
          <a:xfrm>
            <a:off x="1095983" y="0"/>
            <a:ext cx="4095344" cy="6965004"/>
          </a:xfrm>
          <a:prstGeom prst="rect">
            <a:avLst/>
          </a:prstGeom>
          <a:solidFill>
            <a:srgbClr val="F0A0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sp>
        <p:nvSpPr>
          <p:cNvPr id="6" name="文本框 5">
            <a:extLst>
              <a:ext uri="{FF2B5EF4-FFF2-40B4-BE49-F238E27FC236}">
                <a16:creationId xmlns:a16="http://schemas.microsoft.com/office/drawing/2014/main" id="{0BA7C283-D445-46BE-B43E-86599633D50B}"/>
              </a:ext>
            </a:extLst>
          </p:cNvPr>
          <p:cNvSpPr txBox="1"/>
          <p:nvPr/>
        </p:nvSpPr>
        <p:spPr>
          <a:xfrm>
            <a:off x="3143655" y="1832192"/>
            <a:ext cx="1513366"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dirty="0">
                <a:solidFill>
                  <a:srgbClr val="F0A041"/>
                </a:solidFill>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rPr>
              <a:t>II</a:t>
            </a:r>
            <a:endParaRPr kumimoji="1" lang="zh-CN" altLang="en-US" sz="6000" b="1"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endParaRPr>
          </a:p>
        </p:txBody>
      </p:sp>
      <p:sp>
        <p:nvSpPr>
          <p:cNvPr id="7" name="文本框 6">
            <a:extLst>
              <a:ext uri="{FF2B5EF4-FFF2-40B4-BE49-F238E27FC236}">
                <a16:creationId xmlns:a16="http://schemas.microsoft.com/office/drawing/2014/main" id="{00127AA1-F325-44E9-8A62-A59857D54ADD}"/>
              </a:ext>
            </a:extLst>
          </p:cNvPr>
          <p:cNvSpPr txBox="1"/>
          <p:nvPr/>
        </p:nvSpPr>
        <p:spPr>
          <a:xfrm>
            <a:off x="5245271" y="3306673"/>
            <a:ext cx="78526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5400" b="1" noProof="0" dirty="0">
                <a:solidFill>
                  <a:schemeClr val="bg1"/>
                </a:solidFill>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rPr>
              <a:t>ĐỌC – HIỂU VĂN BẢN</a:t>
            </a:r>
            <a:endParaRPr kumimoji="0" lang="en-US" altLang="zh-CN" sz="5400" b="1" u="none" strike="noStrike" kern="1200" cap="none" spc="0" normalizeH="0" baseline="0" noProof="0" dirty="0">
              <a:ln>
                <a:noFill/>
              </a:ln>
              <a:solidFill>
                <a:schemeClr val="bg1"/>
              </a:solidFill>
              <a:effectLst/>
              <a:uLnTx/>
              <a:uFillTx/>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endParaRPr>
          </a:p>
        </p:txBody>
      </p:sp>
      <p:sp>
        <p:nvSpPr>
          <p:cNvPr id="10" name="燕尾形 13">
            <a:extLst>
              <a:ext uri="{FF2B5EF4-FFF2-40B4-BE49-F238E27FC236}">
                <a16:creationId xmlns:a16="http://schemas.microsoft.com/office/drawing/2014/main" id="{5DB0A3DD-ADA5-4F5E-9679-66BA3B78B3E9}"/>
              </a:ext>
            </a:extLst>
          </p:cNvPr>
          <p:cNvSpPr/>
          <p:nvPr/>
        </p:nvSpPr>
        <p:spPr>
          <a:xfrm>
            <a:off x="10029552" y="5470967"/>
            <a:ext cx="1353702" cy="1134824"/>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u="none" strike="noStrike" kern="1200" cap="none" spc="0" normalizeH="0" baseline="0" noProof="0" dirty="0">
              <a:ln>
                <a:noFill/>
              </a:ln>
              <a:solidFill>
                <a:prstClr val="black"/>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pic>
        <p:nvPicPr>
          <p:cNvPr id="8" name="Picture 7">
            <a:extLst>
              <a:ext uri="{FF2B5EF4-FFF2-40B4-BE49-F238E27FC236}">
                <a16:creationId xmlns:a16="http://schemas.microsoft.com/office/drawing/2014/main" id="{62D7D674-AF34-F74B-ABD9-47B572EA1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540" y="1105273"/>
            <a:ext cx="3597460" cy="3597460"/>
          </a:xfrm>
          <a:prstGeom prst="rect">
            <a:avLst/>
          </a:prstGeom>
        </p:spPr>
      </p:pic>
    </p:spTree>
    <p:extLst>
      <p:ext uri="{BB962C8B-B14F-4D97-AF65-F5344CB8AC3E}">
        <p14:creationId xmlns:p14="http://schemas.microsoft.com/office/powerpoint/2010/main" val="3663813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2" descr="Duoi Hinh Bat Chu - Đuổi Hình Bắt Chữ 2021 1.0.6 APK MOD Download (  UNLIMITED MONEY ) For Android">
            <a:extLst>
              <a:ext uri="{FF2B5EF4-FFF2-40B4-BE49-F238E27FC236}">
                <a16:creationId xmlns:a16="http://schemas.microsoft.com/office/drawing/2014/main" id="{C409AE1F-4EAF-1E49-84F3-A60E4AE50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232" y="508416"/>
            <a:ext cx="5549692" cy="55496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BFBB3F1-9674-F343-A706-5A4E501A7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237" y="817419"/>
            <a:ext cx="6040582" cy="6040582"/>
          </a:xfrm>
          <a:prstGeom prst="rect">
            <a:avLst/>
          </a:prstGeom>
        </p:spPr>
      </p:pic>
    </p:spTree>
    <p:extLst>
      <p:ext uri="{BB962C8B-B14F-4D97-AF65-F5344CB8AC3E}">
        <p14:creationId xmlns:p14="http://schemas.microsoft.com/office/powerpoint/2010/main" val="51124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11" name="TextBox 45">
            <a:extLst>
              <a:ext uri="{FF2B5EF4-FFF2-40B4-BE49-F238E27FC236}">
                <a16:creationId xmlns:a16="http://schemas.microsoft.com/office/drawing/2014/main" id="{C4E8007A-47DE-274B-967C-D2DC3D3EEE8C}"/>
              </a:ext>
            </a:extLst>
          </p:cNvPr>
          <p:cNvSpPr txBox="1"/>
          <p:nvPr/>
        </p:nvSpPr>
        <p:spPr>
          <a:xfrm>
            <a:off x="1110703" y="175345"/>
            <a:ext cx="6090291" cy="491134"/>
          </a:xfrm>
          <a:prstGeom prst="rect">
            <a:avLst/>
          </a:prstGeom>
        </p:spPr>
        <p:txBody>
          <a:bodyPr vert="horz" wrap="none" lIns="0" tIns="0" rIns="0" bIns="0" anchor="b" anchorCtr="1">
            <a:normAutofit fontScale="92500" lnSpcReduction="10000"/>
          </a:bodyPr>
          <a:lstStyle/>
          <a:p>
            <a:pPr algn="ct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1.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Hình</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tượng</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endParaRPr lang="zh-CN" altLang="en-US"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graphicFrame>
        <p:nvGraphicFramePr>
          <p:cNvPr id="2" name="Table 1">
            <a:extLst>
              <a:ext uri="{FF2B5EF4-FFF2-40B4-BE49-F238E27FC236}">
                <a16:creationId xmlns:a16="http://schemas.microsoft.com/office/drawing/2014/main" id="{63A313EE-F703-5644-AAC9-506CBA31CB60}"/>
              </a:ext>
            </a:extLst>
          </p:cNvPr>
          <p:cNvGraphicFramePr>
            <a:graphicFrameLocks noGrp="1"/>
          </p:cNvGraphicFramePr>
          <p:nvPr>
            <p:extLst>
              <p:ext uri="{D42A27DB-BD31-4B8C-83A1-F6EECF244321}">
                <p14:modId xmlns:p14="http://schemas.microsoft.com/office/powerpoint/2010/main" val="2264770862"/>
              </p:ext>
            </p:extLst>
          </p:nvPr>
        </p:nvGraphicFramePr>
        <p:xfrm>
          <a:off x="494520" y="1388110"/>
          <a:ext cx="9191348" cy="3145475"/>
        </p:xfrm>
        <a:graphic>
          <a:graphicData uri="http://schemas.openxmlformats.org/drawingml/2006/table">
            <a:tbl>
              <a:tblPr firstRow="1" firstCol="1" bandRow="1">
                <a:tableStyleId>{5940675A-B579-460E-94D1-54222C63F5DA}</a:tableStyleId>
              </a:tblPr>
              <a:tblGrid>
                <a:gridCol w="1230045">
                  <a:extLst>
                    <a:ext uri="{9D8B030D-6E8A-4147-A177-3AD203B41FA5}">
                      <a16:colId xmlns:a16="http://schemas.microsoft.com/office/drawing/2014/main" val="1834278588"/>
                    </a:ext>
                  </a:extLst>
                </a:gridCol>
                <a:gridCol w="7961303">
                  <a:extLst>
                    <a:ext uri="{9D8B030D-6E8A-4147-A177-3AD203B41FA5}">
                      <a16:colId xmlns:a16="http://schemas.microsoft.com/office/drawing/2014/main" val="547248139"/>
                    </a:ext>
                  </a:extLst>
                </a:gridCol>
              </a:tblGrid>
              <a:tr h="0">
                <a:tc gridSpan="2">
                  <a:txBody>
                    <a:bodyPr/>
                    <a:lstStyle/>
                    <a:p>
                      <a:pPr algn="ctr">
                        <a:lnSpc>
                          <a:spcPct val="200000"/>
                        </a:lnSpc>
                      </a:pPr>
                      <a:r>
                        <a:rPr lang="en-VN" sz="2400" b="1" dirty="0">
                          <a:effectLst/>
                          <a:latin typeface="Calibri" panose="020F0502020204030204" pitchFamily="34" charset="0"/>
                          <a:ea typeface="Times New Roman" panose="02020603050405020304" pitchFamily="18" charset="0"/>
                          <a:cs typeface="Calibri" panose="020F0502020204030204" pitchFamily="34" charset="0"/>
                        </a:rPr>
                        <a:t>THẢO LUẬN NHÓM 5 (Phút)</a:t>
                      </a:r>
                    </a:p>
                  </a:txBody>
                  <a:tcPr marL="68580" marR="68580" marT="0" marB="0">
                    <a:solidFill>
                      <a:schemeClr val="accent4">
                        <a:lumMod val="20000"/>
                        <a:lumOff val="80000"/>
                      </a:schemeClr>
                    </a:solidFill>
                  </a:tcPr>
                </a:tc>
                <a:tc hMerge="1">
                  <a:txBody>
                    <a:bodyPr/>
                    <a:lstStyle/>
                    <a:p>
                      <a:pPr algn="just">
                        <a:lnSpc>
                          <a:spcPct val="150000"/>
                        </a:lnSpc>
                      </a:pP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740774142"/>
                  </a:ext>
                </a:extLst>
              </a:tr>
              <a:tr h="0">
                <a:tc>
                  <a:txBody>
                    <a:bodyPr/>
                    <a:lstStyle/>
                    <a:p>
                      <a:pPr algn="ctr">
                        <a:lnSpc>
                          <a:spcPct val="200000"/>
                        </a:lnSpc>
                      </a:pPr>
                      <a:r>
                        <a:rPr lang="vi-VN" sz="2400" dirty="0">
                          <a:effectLst/>
                          <a:latin typeface="Calibri" panose="020F0502020204030204" pitchFamily="34" charset="0"/>
                          <a:cs typeface="Calibri" panose="020F0502020204030204" pitchFamily="34" charset="0"/>
                        </a:rPr>
                        <a:t>Nhóm 1</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20000"/>
                        <a:lumOff val="80000"/>
                      </a:schemeClr>
                    </a:solidFill>
                  </a:tcPr>
                </a:tc>
                <a:tc>
                  <a:txBody>
                    <a:bodyPr/>
                    <a:lstStyle/>
                    <a:p>
                      <a:pPr algn="ctr">
                        <a:lnSpc>
                          <a:spcPct val="200000"/>
                        </a:lnSpc>
                      </a:pPr>
                      <a:r>
                        <a:rPr lang="vi-VN" sz="2400" dirty="0">
                          <a:effectLst/>
                          <a:latin typeface="Calibri" panose="020F0502020204030204" pitchFamily="34" charset="0"/>
                          <a:cs typeface="Calibri" panose="020F0502020204030204" pitchFamily="34" charset="0"/>
                        </a:rPr>
                        <a:t>Bối cảnh xuất hiện của thần Trụ trời có gì đặc biệt?</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601528036"/>
                  </a:ext>
                </a:extLst>
              </a:tr>
              <a:tr h="0">
                <a:tc>
                  <a:txBody>
                    <a:bodyPr/>
                    <a:lstStyle/>
                    <a:p>
                      <a:pPr algn="ctr">
                        <a:lnSpc>
                          <a:spcPct val="200000"/>
                        </a:lnSpc>
                      </a:pPr>
                      <a:r>
                        <a:rPr lang="vi-VN" sz="2400" dirty="0">
                          <a:effectLst/>
                          <a:latin typeface="Calibri" panose="020F0502020204030204" pitchFamily="34" charset="0"/>
                          <a:cs typeface="Calibri" panose="020F0502020204030204" pitchFamily="34" charset="0"/>
                        </a:rPr>
                        <a:t>Nhóm 2</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20000"/>
                        <a:lumOff val="80000"/>
                      </a:schemeClr>
                    </a:solidFill>
                  </a:tcPr>
                </a:tc>
                <a:tc>
                  <a:txBody>
                    <a:bodyPr/>
                    <a:lstStyle/>
                    <a:p>
                      <a:pPr algn="ctr">
                        <a:lnSpc>
                          <a:spcPct val="200000"/>
                        </a:lnSpc>
                      </a:pPr>
                      <a:r>
                        <a:rPr lang="vi-VN" sz="2400" dirty="0">
                          <a:effectLst/>
                          <a:latin typeface="Calibri" panose="020F0502020204030204" pitchFamily="34" charset="0"/>
                          <a:cs typeface="Calibri" panose="020F0502020204030204" pitchFamily="34" charset="0"/>
                        </a:rPr>
                        <a:t>Những hình dung về thần Trụ trời </a:t>
                      </a:r>
                      <a:r>
                        <a:rPr lang="vi-VN" sz="2400" i="1" dirty="0">
                          <a:effectLst/>
                          <a:latin typeface="Calibri" panose="020F0502020204030204" pitchFamily="34" charset="0"/>
                          <a:cs typeface="Calibri" panose="020F0502020204030204" pitchFamily="34" charset="0"/>
                        </a:rPr>
                        <a:t>(ngoại hình, hành động)?</a:t>
                      </a:r>
                      <a:endParaRPr lang="en-VN" sz="2400" i="1" dirty="0">
                        <a:effectLst/>
                        <a:latin typeface="Calibri" panose="020F0502020204030204" pitchFamily="34" charset="0"/>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919805820"/>
                  </a:ext>
                </a:extLst>
              </a:tr>
              <a:tr h="0">
                <a:tc>
                  <a:txBody>
                    <a:bodyPr/>
                    <a:lstStyle/>
                    <a:p>
                      <a:pPr algn="ctr">
                        <a:lnSpc>
                          <a:spcPct val="200000"/>
                        </a:lnSpc>
                      </a:pPr>
                      <a:r>
                        <a:rPr lang="vi-VN" sz="2400" dirty="0">
                          <a:effectLst/>
                          <a:latin typeface="Calibri" panose="020F0502020204030204" pitchFamily="34" charset="0"/>
                          <a:cs typeface="Calibri" panose="020F0502020204030204" pitchFamily="34" charset="0"/>
                        </a:rPr>
                        <a:t>Nhóm 3</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20000"/>
                        <a:lumOff val="80000"/>
                      </a:schemeClr>
                    </a:solidFill>
                  </a:tcPr>
                </a:tc>
                <a:tc>
                  <a:txBody>
                    <a:bodyPr/>
                    <a:lstStyle/>
                    <a:p>
                      <a:pPr algn="ctr">
                        <a:lnSpc>
                          <a:spcPct val="200000"/>
                        </a:lnSpc>
                      </a:pPr>
                      <a:r>
                        <a:rPr lang="vi-VN" sz="2400" dirty="0">
                          <a:effectLst/>
                          <a:latin typeface="Calibri" panose="020F0502020204030204" pitchFamily="34" charset="0"/>
                          <a:cs typeface="Calibri" panose="020F0502020204030204" pitchFamily="34" charset="0"/>
                        </a:rPr>
                        <a:t>Quá trình tạo lập nên trời và đất của nhân vật thần Trụ trời?</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076122961"/>
                  </a:ext>
                </a:extLst>
              </a:tr>
              <a:tr h="0">
                <a:tc>
                  <a:txBody>
                    <a:bodyPr/>
                    <a:lstStyle/>
                    <a:p>
                      <a:pPr algn="ctr">
                        <a:lnSpc>
                          <a:spcPct val="200000"/>
                        </a:lnSpc>
                      </a:pPr>
                      <a:r>
                        <a:rPr lang="vi-VN" sz="2400" dirty="0">
                          <a:effectLst/>
                          <a:latin typeface="Calibri" panose="020F0502020204030204" pitchFamily="34" charset="0"/>
                          <a:cs typeface="Calibri" panose="020F0502020204030204" pitchFamily="34" charset="0"/>
                        </a:rPr>
                        <a:t>Nhóm 4</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20000"/>
                        <a:lumOff val="80000"/>
                      </a:schemeClr>
                    </a:solidFill>
                  </a:tcPr>
                </a:tc>
                <a:tc>
                  <a:txBody>
                    <a:bodyPr/>
                    <a:lstStyle/>
                    <a:p>
                      <a:pPr algn="ctr">
                        <a:lnSpc>
                          <a:spcPct val="200000"/>
                        </a:lnSpc>
                      </a:pPr>
                      <a:r>
                        <a:rPr lang="vi-VN" sz="2400" dirty="0">
                          <a:effectLst/>
                          <a:latin typeface="Calibri" panose="020F0502020204030204" pitchFamily="34" charset="0"/>
                          <a:cs typeface="Calibri" panose="020F0502020204030204" pitchFamily="34" charset="0"/>
                        </a:rPr>
                        <a:t> Em có những nhận xét gì về hình tượng thần Trụ trời?</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50866643"/>
                  </a:ext>
                </a:extLst>
              </a:tr>
            </a:tbl>
          </a:graphicData>
        </a:graphic>
      </p:graphicFrame>
      <p:pic>
        <p:nvPicPr>
          <p:cNvPr id="13" name="Picture 12">
            <a:extLst>
              <a:ext uri="{FF2B5EF4-FFF2-40B4-BE49-F238E27FC236}">
                <a16:creationId xmlns:a16="http://schemas.microsoft.com/office/drawing/2014/main" id="{D8E30662-28D6-064B-8A5B-89ACD303C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655" y="2826328"/>
            <a:ext cx="4031672" cy="4031672"/>
          </a:xfrm>
          <a:prstGeom prst="rect">
            <a:avLst/>
          </a:prstGeom>
        </p:spPr>
      </p:pic>
    </p:spTree>
    <p:extLst>
      <p:ext uri="{BB962C8B-B14F-4D97-AF65-F5344CB8AC3E}">
        <p14:creationId xmlns:p14="http://schemas.microsoft.com/office/powerpoint/2010/main" val="293240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6" name="TextBox 45">
            <a:extLst>
              <a:ext uri="{FF2B5EF4-FFF2-40B4-BE49-F238E27FC236}">
                <a16:creationId xmlns:a16="http://schemas.microsoft.com/office/drawing/2014/main" id="{1981B14F-9209-9F42-B20D-5B65C263C78F}"/>
              </a:ext>
            </a:extLst>
          </p:cNvPr>
          <p:cNvSpPr txBox="1"/>
          <p:nvPr/>
        </p:nvSpPr>
        <p:spPr>
          <a:xfrm>
            <a:off x="1110703" y="175345"/>
            <a:ext cx="6090291" cy="491134"/>
          </a:xfrm>
          <a:prstGeom prst="rect">
            <a:avLst/>
          </a:prstGeom>
        </p:spPr>
        <p:txBody>
          <a:bodyPr vert="horz" wrap="none" lIns="0" tIns="0" rIns="0" bIns="0" anchor="b" anchorCtr="1">
            <a:normAutofit fontScale="92500" lnSpcReduction="10000"/>
          </a:bodyPr>
          <a:lstStyle/>
          <a:p>
            <a:pPr algn="ct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1.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Hình</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tượng</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endParaRPr lang="zh-CN" altLang="en-US"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8" name="TextBox 7">
            <a:extLst>
              <a:ext uri="{FF2B5EF4-FFF2-40B4-BE49-F238E27FC236}">
                <a16:creationId xmlns:a16="http://schemas.microsoft.com/office/drawing/2014/main" id="{AF3B83B4-E450-FA48-A493-F0C36DBDB300}"/>
              </a:ext>
            </a:extLst>
          </p:cNvPr>
          <p:cNvSpPr txBox="1"/>
          <p:nvPr/>
        </p:nvSpPr>
        <p:spPr>
          <a:xfrm>
            <a:off x="494518" y="1877862"/>
            <a:ext cx="6112559" cy="3621441"/>
          </a:xfrm>
          <a:prstGeom prst="rect">
            <a:avLst/>
          </a:prstGeom>
          <a:noFill/>
        </p:spPr>
        <p:txBody>
          <a:bodyPr wrap="square">
            <a:spAutoFit/>
          </a:bodyPr>
          <a:lstStyle/>
          <a:p>
            <a:pPr marL="457200" indent="-457200" algn="just">
              <a:lnSpc>
                <a:spcPct val="150000"/>
              </a:lnSpc>
              <a:buFontTx/>
              <a:buChar char="-"/>
            </a:pPr>
            <a:r>
              <a:rPr lang="vi-VN" sz="2600" b="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Thần Trụ trời xuất hiện từ: </a:t>
            </a:r>
          </a:p>
          <a:p>
            <a:pPr algn="just">
              <a:lnSpc>
                <a:spcPct val="150000"/>
              </a:lnSpc>
            </a:pPr>
            <a:r>
              <a:rPr lang="vi-VN" sz="2600" dirty="0">
                <a:solidFill>
                  <a:srgbClr val="0D0D0D"/>
                </a:solidFill>
                <a:effectLst/>
                <a:latin typeface="Times New Roman" panose="02020603050405020304" pitchFamily="18" charset="0"/>
                <a:ea typeface="Times New Roman" panose="02020603050405020304" pitchFamily="18" charset="0"/>
              </a:rPr>
              <a:t>“</a:t>
            </a:r>
            <a:r>
              <a:rPr lang="vi-VN" sz="2600" i="1" dirty="0">
                <a:solidFill>
                  <a:srgbClr val="0D0D0D"/>
                </a:solidFill>
                <a:effectLst/>
                <a:latin typeface="Times New Roman" panose="02020603050405020304" pitchFamily="18" charset="0"/>
                <a:ea typeface="Times New Roman" panose="02020603050405020304" pitchFamily="18" charset="0"/>
              </a:rPr>
              <a:t>Thuở ấy chưa có vũ trụ, chưa có muôn vật và loài người. Trời đất chỉ là một đám hỗn độn tối tăm và lạnh lẽo” </a:t>
            </a:r>
            <a:r>
              <a:rPr lang="vi-VN" sz="2600" dirty="0">
                <a:solidFill>
                  <a:srgbClr val="0D0D0D"/>
                </a:solidFill>
                <a:effectLst/>
                <a:latin typeface="Times New Roman" panose="02020603050405020304" pitchFamily="18" charset="0"/>
                <a:ea typeface="Times New Roman" panose="02020603050405020304" pitchFamily="18" charset="0"/>
              </a:rPr>
              <a:t>và </a:t>
            </a:r>
            <a:r>
              <a:rPr lang="vi-VN" sz="2600" i="1" dirty="0">
                <a:solidFill>
                  <a:srgbClr val="0D0D0D"/>
                </a:solidFill>
                <a:effectLst/>
                <a:latin typeface="Times New Roman" panose="02020603050405020304" pitchFamily="18" charset="0"/>
                <a:ea typeface="Times New Roman" panose="02020603050405020304" pitchFamily="18" charset="0"/>
              </a:rPr>
              <a:t>“Thần ở trong đám mờ mịt, hỗn độn đó không biết từ bao giờ”.</a:t>
            </a:r>
            <a:endParaRPr lang="en-VN" sz="2600" dirty="0">
              <a:effectLst/>
              <a:latin typeface="Times New Roman" panose="02020603050405020304" pitchFamily="18" charset="0"/>
              <a:ea typeface="Times New Roman" panose="02020603050405020304" pitchFamily="18" charset="0"/>
            </a:endParaRPr>
          </a:p>
        </p:txBody>
      </p:sp>
      <p:pic>
        <p:nvPicPr>
          <p:cNvPr id="1026" name="Picture 2" descr="Thần Trụ Trời - Hồ Sơ Nhân Vật - Nhân vật thần thoại Việt Nam">
            <a:extLst>
              <a:ext uri="{FF2B5EF4-FFF2-40B4-BE49-F238E27FC236}">
                <a16:creationId xmlns:a16="http://schemas.microsoft.com/office/drawing/2014/main" id="{ADB23B89-A2EB-7D47-BAB0-368FA208F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863" y="1693773"/>
            <a:ext cx="5095545" cy="369584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55B054D-1CAB-764E-954E-F7F927A1ECD8}"/>
              </a:ext>
            </a:extLst>
          </p:cNvPr>
          <p:cNvSpPr txBox="1"/>
          <p:nvPr/>
        </p:nvSpPr>
        <p:spPr>
          <a:xfrm>
            <a:off x="747115" y="5711605"/>
            <a:ext cx="10125759" cy="671851"/>
          </a:xfrm>
          <a:prstGeom prst="rect">
            <a:avLst/>
          </a:prstGeom>
          <a:noFill/>
        </p:spPr>
        <p:txBody>
          <a:bodyPr wrap="square">
            <a:spAutoFit/>
          </a:bodyPr>
          <a:lstStyle/>
          <a:p>
            <a:pPr marL="285750" indent="-285750" algn="just">
              <a:lnSpc>
                <a:spcPct val="150000"/>
              </a:lnSpc>
              <a:buFont typeface="Symbol" pitchFamily="2" charset="2"/>
              <a:buChar char="Þ"/>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Thời gian </a:t>
            </a: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cổ sơ, không xác định. </a:t>
            </a:r>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Không gian </a:t>
            </a: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vũ trụ hoang sơ. </a:t>
            </a:r>
          </a:p>
        </p:txBody>
      </p:sp>
      <p:sp>
        <p:nvSpPr>
          <p:cNvPr id="12" name="TextBox 45">
            <a:extLst>
              <a:ext uri="{FF2B5EF4-FFF2-40B4-BE49-F238E27FC236}">
                <a16:creationId xmlns:a16="http://schemas.microsoft.com/office/drawing/2014/main" id="{C1FDEE04-B8C0-A348-99B2-A530714FDC8C}"/>
              </a:ext>
            </a:extLst>
          </p:cNvPr>
          <p:cNvSpPr txBox="1"/>
          <p:nvPr/>
        </p:nvSpPr>
        <p:spPr>
          <a:xfrm>
            <a:off x="304126" y="1202639"/>
            <a:ext cx="6090291" cy="491134"/>
          </a:xfrm>
          <a:prstGeom prst="rect">
            <a:avLst/>
          </a:prstGeom>
        </p:spPr>
        <p:txBody>
          <a:bodyPr vert="horz" wrap="none" lIns="0" tIns="0" rIns="0" bIns="0" anchor="b" anchorCtr="1">
            <a:normAutofit/>
          </a:bodyPr>
          <a:lstStyle/>
          <a:p>
            <a:pPr algn="ct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a.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Bối</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cảnh</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xuất</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hiện</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endParaRPr lang="zh-CN" altLang="en-US"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Tree>
    <p:extLst>
      <p:ext uri="{BB962C8B-B14F-4D97-AF65-F5344CB8AC3E}">
        <p14:creationId xmlns:p14="http://schemas.microsoft.com/office/powerpoint/2010/main" val="2631496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pic>
        <p:nvPicPr>
          <p:cNvPr id="1026" name="Picture 2" descr="Thần Trụ Trời - Hồ Sơ Nhân Vật - Nhân vật thần thoại Việt Nam">
            <a:extLst>
              <a:ext uri="{FF2B5EF4-FFF2-40B4-BE49-F238E27FC236}">
                <a16:creationId xmlns:a16="http://schemas.microsoft.com/office/drawing/2014/main" id="{ADB23B89-A2EB-7D47-BAB0-368FA208F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863" y="1436102"/>
            <a:ext cx="5095545" cy="369584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82EC5FD-22EE-0348-8FD2-1365EB70E44D}"/>
              </a:ext>
            </a:extLst>
          </p:cNvPr>
          <p:cNvSpPr txBox="1"/>
          <p:nvPr/>
        </p:nvSpPr>
        <p:spPr>
          <a:xfrm>
            <a:off x="268002" y="2251692"/>
            <a:ext cx="6316807" cy="2492990"/>
          </a:xfrm>
          <a:prstGeom prst="rect">
            <a:avLst/>
          </a:prstGeom>
          <a:noFill/>
        </p:spPr>
        <p:txBody>
          <a:bodyPr wrap="square">
            <a:spAutoFit/>
          </a:bodyPr>
          <a:lstStyle/>
          <a:p>
            <a:pPr marL="457200" indent="-457200" algn="just">
              <a:buFont typeface="Courier New" panose="02070309020205020404" pitchFamily="49" charset="0"/>
              <a:buChar char="o"/>
            </a:pPr>
            <a:r>
              <a:rPr lang="en-VN" sz="2600" b="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Ngoại hình: </a:t>
            </a:r>
            <a:r>
              <a:rPr lang="en-VN" sz="26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vóc dáng khổng lồ, chân dài, có thể bước từ vùng này qua vùng khác.</a:t>
            </a:r>
          </a:p>
          <a:p>
            <a:pPr marL="457200" indent="-457200" algn="just">
              <a:buFont typeface="Courier New" panose="02070309020205020404" pitchFamily="49" charset="0"/>
              <a:buChar char="o"/>
            </a:pPr>
            <a:endParaRPr lang="en-VN" sz="2600" dirty="0">
              <a:effectLst/>
              <a:latin typeface="Calibri" panose="020F0502020204030204" pitchFamily="34" charset="0"/>
              <a:ea typeface="Times New Roman" panose="02020603050405020304" pitchFamily="18" charset="0"/>
              <a:cs typeface="Calibri" panose="020F0502020204030204" pitchFamily="34" charset="0"/>
            </a:endParaRPr>
          </a:p>
          <a:p>
            <a:pPr marL="457200" indent="-457200" algn="just">
              <a:buFont typeface="Courier New" panose="02070309020205020404" pitchFamily="49" charset="0"/>
              <a:buChar char="o"/>
            </a:pPr>
            <a:r>
              <a:rPr lang="en-VN" sz="2600" b="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Hành động: </a:t>
            </a:r>
            <a:r>
              <a:rPr lang="en-VN" sz="26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Ngẩng đầu đội trời lên, đào đất, đập đá, đắp thành một cái cột vừa cao, vừa to để chống trời.</a:t>
            </a:r>
          </a:p>
        </p:txBody>
      </p:sp>
      <p:sp>
        <p:nvSpPr>
          <p:cNvPr id="12" name="TextBox 11">
            <a:extLst>
              <a:ext uri="{FF2B5EF4-FFF2-40B4-BE49-F238E27FC236}">
                <a16:creationId xmlns:a16="http://schemas.microsoft.com/office/drawing/2014/main" id="{FF22D9D0-4A05-E644-8320-83B53A27343D}"/>
              </a:ext>
            </a:extLst>
          </p:cNvPr>
          <p:cNvSpPr txBox="1"/>
          <p:nvPr/>
        </p:nvSpPr>
        <p:spPr>
          <a:xfrm>
            <a:off x="750786" y="5314706"/>
            <a:ext cx="10690427" cy="954107"/>
          </a:xfrm>
          <a:prstGeom prst="rect">
            <a:avLst/>
          </a:prstGeom>
          <a:noFill/>
        </p:spPr>
        <p:txBody>
          <a:bodyPr wrap="square">
            <a:spAutoFit/>
          </a:bodyPr>
          <a:lstStyle/>
          <a:p>
            <a:pPr marL="457200" indent="-457200" algn="just">
              <a:buFont typeface="Symbol" pitchFamily="2" charset="2"/>
              <a:buChar char="Þ"/>
            </a:pPr>
            <a:r>
              <a:rPr lang="en-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Vị thần Trụ trời có sức vóc mạnh mẽ, kì lạ mà những người bình thường không thực hiện được.</a:t>
            </a:r>
          </a:p>
        </p:txBody>
      </p:sp>
      <p:sp>
        <p:nvSpPr>
          <p:cNvPr id="13" name="TextBox 45">
            <a:extLst>
              <a:ext uri="{FF2B5EF4-FFF2-40B4-BE49-F238E27FC236}">
                <a16:creationId xmlns:a16="http://schemas.microsoft.com/office/drawing/2014/main" id="{1D2EA0E3-30A3-6843-A26E-7671C09A5C13}"/>
              </a:ext>
            </a:extLst>
          </p:cNvPr>
          <p:cNvSpPr txBox="1"/>
          <p:nvPr/>
        </p:nvSpPr>
        <p:spPr>
          <a:xfrm>
            <a:off x="494518" y="1190535"/>
            <a:ext cx="6090291" cy="491134"/>
          </a:xfrm>
          <a:prstGeom prst="rect">
            <a:avLst/>
          </a:prstGeom>
        </p:spPr>
        <p:txBody>
          <a:bodyPr vert="horz" wrap="none" lIns="0" tIns="0" rIns="0" bIns="0" anchor="b" anchorCtr="1">
            <a:normAutofit/>
          </a:bodyPr>
          <a:lstStyle/>
          <a:p>
            <a:pPr algn="ct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b.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Những</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hình</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dung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về</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endParaRPr lang="zh-CN" altLang="en-US"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4" name="TextBox 45">
            <a:extLst>
              <a:ext uri="{FF2B5EF4-FFF2-40B4-BE49-F238E27FC236}">
                <a16:creationId xmlns:a16="http://schemas.microsoft.com/office/drawing/2014/main" id="{C8447235-4F85-6341-8FDF-1AB0FCD8F7C8}"/>
              </a:ext>
            </a:extLst>
          </p:cNvPr>
          <p:cNvSpPr txBox="1"/>
          <p:nvPr/>
        </p:nvSpPr>
        <p:spPr>
          <a:xfrm>
            <a:off x="1110703" y="175345"/>
            <a:ext cx="6090291" cy="491134"/>
          </a:xfrm>
          <a:prstGeom prst="rect">
            <a:avLst/>
          </a:prstGeom>
        </p:spPr>
        <p:txBody>
          <a:bodyPr vert="horz" wrap="none" lIns="0" tIns="0" rIns="0" bIns="0" anchor="b" anchorCtr="1">
            <a:normAutofit fontScale="92500" lnSpcReduction="10000"/>
          </a:bodyPr>
          <a:lstStyle/>
          <a:p>
            <a:pPr algn="ct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1.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Hình</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tượng</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endParaRPr lang="zh-CN" altLang="en-US"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Tree>
    <p:extLst>
      <p:ext uri="{BB962C8B-B14F-4D97-AF65-F5344CB8AC3E}">
        <p14:creationId xmlns:p14="http://schemas.microsoft.com/office/powerpoint/2010/main" val="2599842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9" name="TextBox 45">
            <a:extLst>
              <a:ext uri="{FF2B5EF4-FFF2-40B4-BE49-F238E27FC236}">
                <a16:creationId xmlns:a16="http://schemas.microsoft.com/office/drawing/2014/main" id="{655D0081-527C-F141-864E-C57BC76220D1}"/>
              </a:ext>
            </a:extLst>
          </p:cNvPr>
          <p:cNvSpPr txBox="1"/>
          <p:nvPr/>
        </p:nvSpPr>
        <p:spPr>
          <a:xfrm>
            <a:off x="494518" y="1190535"/>
            <a:ext cx="6090291" cy="491134"/>
          </a:xfrm>
          <a:prstGeom prst="rect">
            <a:avLst/>
          </a:prstGeom>
        </p:spPr>
        <p:txBody>
          <a:bodyPr vert="horz" wrap="none" lIns="0" tIns="0" rIns="0" bIns="0" anchor="b" anchorCtr="1">
            <a:normAutofit/>
          </a:bodyPr>
          <a:lstStyle/>
          <a:p>
            <a:pPr algn="ct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c.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Quá</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trình</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tạo</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lập</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nên</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đất</a:t>
            </a:r>
            <a:endParaRPr lang="zh-CN" altLang="en-US"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1" name="TextBox 45">
            <a:extLst>
              <a:ext uri="{FF2B5EF4-FFF2-40B4-BE49-F238E27FC236}">
                <a16:creationId xmlns:a16="http://schemas.microsoft.com/office/drawing/2014/main" id="{C4E8007A-47DE-274B-967C-D2DC3D3EEE8C}"/>
              </a:ext>
            </a:extLst>
          </p:cNvPr>
          <p:cNvSpPr txBox="1"/>
          <p:nvPr/>
        </p:nvSpPr>
        <p:spPr>
          <a:xfrm>
            <a:off x="1110703" y="175345"/>
            <a:ext cx="6090291" cy="491134"/>
          </a:xfrm>
          <a:prstGeom prst="rect">
            <a:avLst/>
          </a:prstGeom>
        </p:spPr>
        <p:txBody>
          <a:bodyPr vert="horz" wrap="none" lIns="0" tIns="0" rIns="0" bIns="0" anchor="b" anchorCtr="1">
            <a:normAutofit fontScale="92500" lnSpcReduction="10000"/>
          </a:bodyPr>
          <a:lstStyle/>
          <a:p>
            <a:pPr algn="ct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1.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Hình</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tượng</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endParaRPr lang="zh-CN" altLang="en-US"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0" name="TextBox 9">
            <a:extLst>
              <a:ext uri="{FF2B5EF4-FFF2-40B4-BE49-F238E27FC236}">
                <a16:creationId xmlns:a16="http://schemas.microsoft.com/office/drawing/2014/main" id="{58453315-2263-FA4C-BBFC-B380BA833888}"/>
              </a:ext>
            </a:extLst>
          </p:cNvPr>
          <p:cNvSpPr txBox="1"/>
          <p:nvPr/>
        </p:nvSpPr>
        <p:spPr>
          <a:xfrm>
            <a:off x="494518" y="1697203"/>
            <a:ext cx="4235029" cy="589072"/>
          </a:xfrm>
          <a:prstGeom prst="rect">
            <a:avLst/>
          </a:prstGeom>
          <a:noFill/>
        </p:spPr>
        <p:txBody>
          <a:bodyPr wrap="square">
            <a:spAutoFit/>
          </a:bodyPr>
          <a:lstStyle/>
          <a:p>
            <a:pPr algn="just">
              <a:lnSpc>
                <a:spcPct val="150000"/>
              </a:lnSpc>
            </a:pPr>
            <a:r>
              <a:rPr lang="vi-VN" sz="2400" b="1"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 </a:t>
            </a:r>
            <a:r>
              <a:rPr lang="en-VN" sz="2400" b="1"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Những </a:t>
            </a:r>
            <a:r>
              <a:rPr lang="vi-VN" sz="2400" b="1"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hành động phi thường:</a:t>
            </a:r>
            <a:endParaRPr lang="en-VN" sz="2000" b="1" i="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EE6948B0-0FCE-5E4B-93FB-96AD90222B22}"/>
              </a:ext>
            </a:extLst>
          </p:cNvPr>
          <p:cNvSpPr txBox="1"/>
          <p:nvPr/>
        </p:nvSpPr>
        <p:spPr>
          <a:xfrm>
            <a:off x="494518" y="2274838"/>
            <a:ext cx="11531227" cy="1938992"/>
          </a:xfrm>
          <a:prstGeom prst="rect">
            <a:avLst/>
          </a:prstGeom>
          <a:noFill/>
        </p:spPr>
        <p:txBody>
          <a:bodyPr wrap="square">
            <a:spAutoFit/>
          </a:bodyPr>
          <a:lstStyle/>
          <a:p>
            <a:pPr marL="285750" indent="-285750" algn="just">
              <a:buFont typeface="Courier New" panose="02070309020205020404" pitchFamily="49" charset="0"/>
              <a:buChar char="o"/>
            </a:pP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Courier New" panose="02070309020205020404" pitchFamily="49" charset="0"/>
              <a:buChar char="o"/>
            </a:pP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Thần Trụ trời tự mình đào đất, đập đá, đắp thành một cái vừa cao, vừa to để chống trời.</a:t>
            </a:r>
          </a:p>
          <a:p>
            <a:pPr algn="just"/>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Courier New" panose="02070309020205020404" pitchFamily="49" charset="0"/>
              <a:buChar char="o"/>
            </a:pP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Cột được đắp cao lên bao nhiêu thì trời được nâng lên dần chừng ấy</a:t>
            </a: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 từ đó đát trời phân ra làm hai</a:t>
            </a:r>
            <a:r>
              <a:rPr lang="vi-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rPr>
              <a:t> </a:t>
            </a:r>
            <a:r>
              <a:rPr lang="vi-VN" sz="2400" i="1" dirty="0">
                <a:solidFill>
                  <a:srgbClr val="0D0D0D"/>
                </a:solidFill>
                <a:latin typeface="Calibri" panose="020F0502020204030204" pitchFamily="34" charset="0"/>
                <a:ea typeface="Times New Roman" panose="02020603050405020304" pitchFamily="18" charset="0"/>
                <a:cs typeface="Calibri" panose="020F0502020204030204" pitchFamily="34" charset="0"/>
              </a:rPr>
              <a:t>“</a:t>
            </a:r>
            <a:r>
              <a:rPr lang="vi-VN" sz="2400"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Đất phẳng như cái mâm vuông, trời ở trên như cái bát úp”…</a:t>
            </a:r>
            <a:endParaRPr lang="vi-VN" sz="24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7EB1898-3B6F-3946-8D31-0B062AC21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9691" y="4526054"/>
            <a:ext cx="3032309" cy="3032309"/>
          </a:xfrm>
          <a:prstGeom prst="rect">
            <a:avLst/>
          </a:prstGeom>
        </p:spPr>
      </p:pic>
      <p:pic>
        <p:nvPicPr>
          <p:cNvPr id="5" name="Picture 4">
            <a:extLst>
              <a:ext uri="{FF2B5EF4-FFF2-40B4-BE49-F238E27FC236}">
                <a16:creationId xmlns:a16="http://schemas.microsoft.com/office/drawing/2014/main" id="{4A8B9A81-A21D-C940-A228-7D15BF44B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028" y="4178491"/>
            <a:ext cx="1863717" cy="1863717"/>
          </a:xfrm>
          <a:prstGeom prst="rect">
            <a:avLst/>
          </a:prstGeom>
        </p:spPr>
      </p:pic>
      <p:sp>
        <p:nvSpPr>
          <p:cNvPr id="6" name="Oval Callout 5">
            <a:extLst>
              <a:ext uri="{FF2B5EF4-FFF2-40B4-BE49-F238E27FC236}">
                <a16:creationId xmlns:a16="http://schemas.microsoft.com/office/drawing/2014/main" id="{2A5C0B82-D328-8F44-8748-33FF23B69F56}"/>
              </a:ext>
            </a:extLst>
          </p:cNvPr>
          <p:cNvSpPr/>
          <p:nvPr/>
        </p:nvSpPr>
        <p:spPr>
          <a:xfrm>
            <a:off x="5334000" y="4526054"/>
            <a:ext cx="3535032" cy="1938992"/>
          </a:xfrm>
          <a:prstGeom prst="wedgeEllipseCallout">
            <a:avLst>
              <a:gd name="adj1" fmla="val 70443"/>
              <a:gd name="adj2" fmla="val 991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C00000"/>
                </a:solidFill>
                <a:latin typeface="Calibri" panose="020F0502020204030204" pitchFamily="34" charset="0"/>
                <a:ea typeface="Times New Roman" panose="02020603050405020304" pitchFamily="18" charset="0"/>
                <a:cs typeface="Calibri" panose="020F0502020204030204" pitchFamily="34" charset="0"/>
              </a:rPr>
              <a:t>Liên tưởng tới truyền thuyết </a:t>
            </a:r>
            <a:r>
              <a:rPr lang="vi-VN" sz="2400"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“Bánh chưng, bánh dày”</a:t>
            </a:r>
            <a:r>
              <a:rPr lang="vi-VN" sz="2400"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endParaRPr lang="vi-VN" sz="2400" dirty="0">
              <a:solidFill>
                <a:srgbClr val="C00000"/>
              </a:solidFill>
            </a:endParaRPr>
          </a:p>
        </p:txBody>
      </p:sp>
    </p:spTree>
    <p:extLst>
      <p:ext uri="{BB962C8B-B14F-4D97-AF65-F5344CB8AC3E}">
        <p14:creationId xmlns:p14="http://schemas.microsoft.com/office/powerpoint/2010/main" val="1076940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 calcmode="lin" valueType="num">
                                      <p:cBhvr additive="base">
                                        <p:cTn id="24"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par>
                                <p:cTn id="31" presetID="9"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par>
                                <p:cTn id="34" presetID="9"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ssolv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9" name="TextBox 45">
            <a:extLst>
              <a:ext uri="{FF2B5EF4-FFF2-40B4-BE49-F238E27FC236}">
                <a16:creationId xmlns:a16="http://schemas.microsoft.com/office/drawing/2014/main" id="{655D0081-527C-F141-864E-C57BC76220D1}"/>
              </a:ext>
            </a:extLst>
          </p:cNvPr>
          <p:cNvSpPr txBox="1"/>
          <p:nvPr/>
        </p:nvSpPr>
        <p:spPr>
          <a:xfrm>
            <a:off x="494518" y="1190535"/>
            <a:ext cx="6090291" cy="491134"/>
          </a:xfrm>
          <a:prstGeom prst="rect">
            <a:avLst/>
          </a:prstGeom>
        </p:spPr>
        <p:txBody>
          <a:bodyPr vert="horz" wrap="none" lIns="0" tIns="0" rIns="0" bIns="0" anchor="b" anchorCtr="1">
            <a:normAutofit/>
          </a:bodyPr>
          <a:lstStyle/>
          <a:p>
            <a:pPr algn="ct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c.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Quá</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trình</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tạo</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lập</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nên</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đất</a:t>
            </a:r>
            <a:endParaRPr lang="zh-CN" altLang="en-US"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1" name="TextBox 45">
            <a:extLst>
              <a:ext uri="{FF2B5EF4-FFF2-40B4-BE49-F238E27FC236}">
                <a16:creationId xmlns:a16="http://schemas.microsoft.com/office/drawing/2014/main" id="{C4E8007A-47DE-274B-967C-D2DC3D3EEE8C}"/>
              </a:ext>
            </a:extLst>
          </p:cNvPr>
          <p:cNvSpPr txBox="1"/>
          <p:nvPr/>
        </p:nvSpPr>
        <p:spPr>
          <a:xfrm>
            <a:off x="1110703" y="175345"/>
            <a:ext cx="6090291" cy="491134"/>
          </a:xfrm>
          <a:prstGeom prst="rect">
            <a:avLst/>
          </a:prstGeom>
        </p:spPr>
        <p:txBody>
          <a:bodyPr vert="horz" wrap="none" lIns="0" tIns="0" rIns="0" bIns="0" anchor="b" anchorCtr="1">
            <a:normAutofit fontScale="92500" lnSpcReduction="10000"/>
          </a:bodyPr>
          <a:lstStyle/>
          <a:p>
            <a:pPr algn="ct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1.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Hình</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tượng</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endParaRPr lang="zh-CN" altLang="en-US"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0" name="TextBox 9">
            <a:extLst>
              <a:ext uri="{FF2B5EF4-FFF2-40B4-BE49-F238E27FC236}">
                <a16:creationId xmlns:a16="http://schemas.microsoft.com/office/drawing/2014/main" id="{58453315-2263-FA4C-BBFC-B380BA833888}"/>
              </a:ext>
            </a:extLst>
          </p:cNvPr>
          <p:cNvSpPr txBox="1"/>
          <p:nvPr/>
        </p:nvSpPr>
        <p:spPr>
          <a:xfrm>
            <a:off x="494518" y="1697203"/>
            <a:ext cx="4235029" cy="589072"/>
          </a:xfrm>
          <a:prstGeom prst="rect">
            <a:avLst/>
          </a:prstGeom>
          <a:noFill/>
        </p:spPr>
        <p:txBody>
          <a:bodyPr wrap="square">
            <a:spAutoFit/>
          </a:bodyPr>
          <a:lstStyle/>
          <a:p>
            <a:pPr algn="just">
              <a:lnSpc>
                <a:spcPct val="150000"/>
              </a:lnSpc>
            </a:pPr>
            <a:r>
              <a:rPr lang="vi-VN" sz="2400" b="1"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 </a:t>
            </a:r>
            <a:r>
              <a:rPr lang="en-VN" sz="2400" b="1"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Những </a:t>
            </a:r>
            <a:r>
              <a:rPr lang="vi-VN" sz="2400" b="1"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hành động phi thường:</a:t>
            </a:r>
            <a:endParaRPr lang="en-VN" sz="2000" b="1" i="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395EB1C8-82A2-0A4C-9A73-8B993161A36F}"/>
              </a:ext>
            </a:extLst>
          </p:cNvPr>
          <p:cNvSpPr txBox="1"/>
          <p:nvPr/>
        </p:nvSpPr>
        <p:spPr>
          <a:xfrm>
            <a:off x="494518" y="2418200"/>
            <a:ext cx="5310537" cy="2308324"/>
          </a:xfrm>
          <a:prstGeom prst="rect">
            <a:avLst/>
          </a:prstGeom>
          <a:noFill/>
        </p:spPr>
        <p:txBody>
          <a:bodyPr wrap="square">
            <a:spAutoFit/>
          </a:bodyPr>
          <a:lstStyle/>
          <a:p>
            <a:pPr marL="285750" indent="-285750" algn="just">
              <a:buFont typeface="Courier New" panose="02070309020205020404" pitchFamily="49" charset="0"/>
              <a:buChar char="o"/>
            </a:pP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Khi trời cao và khô, thần phá cột, lấy đất đá ném tung đi khắp nơi đã tạo ra những hòn núi, hòn đảo</a:t>
            </a:r>
            <a:r>
              <a:rPr lang="en-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rPr>
              <a:t>…</a:t>
            </a:r>
          </a:p>
          <a:p>
            <a:pPr algn="just"/>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lgn="just">
              <a:buFont typeface="Courier New" panose="02070309020205020404" pitchFamily="49" charset="0"/>
              <a:buChar char="o"/>
            </a:pP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Chỗ thần đào lên </a:t>
            </a: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để lấy </a:t>
            </a: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đất đá đắp cột </a:t>
            </a: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l</a:t>
            </a: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à biển rộng.</a:t>
            </a:r>
            <a:endParaRPr lang="vi-VN" sz="2400" dirty="0">
              <a:latin typeface="Calibri" panose="020F0502020204030204" pitchFamily="34" charset="0"/>
              <a:cs typeface="Calibri" panose="020F0502020204030204" pitchFamily="34" charset="0"/>
            </a:endParaRPr>
          </a:p>
        </p:txBody>
      </p:sp>
      <p:pic>
        <p:nvPicPr>
          <p:cNvPr id="6146" name="Picture 2" descr="Vẽ Tranh Phong Cảnh Đẹp Nhất: Quê hương, tre làng, núi, biển.">
            <a:extLst>
              <a:ext uri="{FF2B5EF4-FFF2-40B4-BE49-F238E27FC236}">
                <a16:creationId xmlns:a16="http://schemas.microsoft.com/office/drawing/2014/main" id="{F0A158E8-8E7F-4449-B1A9-02A7B85CF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98102"/>
            <a:ext cx="5763490" cy="3844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249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additive="base">
                                        <p:cTn id="13" dur="500" fill="hold"/>
                                        <p:tgtEl>
                                          <p:spTgt spid="6146"/>
                                        </p:tgtEl>
                                        <p:attrNameLst>
                                          <p:attrName>ppt_x</p:attrName>
                                        </p:attrNameLst>
                                      </p:cBhvr>
                                      <p:tavLst>
                                        <p:tav tm="0">
                                          <p:val>
                                            <p:strVal val="#ppt_x"/>
                                          </p:val>
                                        </p:tav>
                                        <p:tav tm="100000">
                                          <p:val>
                                            <p:strVal val="#ppt_x"/>
                                          </p:val>
                                        </p:tav>
                                      </p:tavLst>
                                    </p:anim>
                                    <p:anim calcmode="lin" valueType="num">
                                      <p:cBhvr additive="base">
                                        <p:cTn id="14"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dissolv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9" name="TextBox 45">
            <a:extLst>
              <a:ext uri="{FF2B5EF4-FFF2-40B4-BE49-F238E27FC236}">
                <a16:creationId xmlns:a16="http://schemas.microsoft.com/office/drawing/2014/main" id="{655D0081-527C-F141-864E-C57BC76220D1}"/>
              </a:ext>
            </a:extLst>
          </p:cNvPr>
          <p:cNvSpPr txBox="1"/>
          <p:nvPr/>
        </p:nvSpPr>
        <p:spPr>
          <a:xfrm>
            <a:off x="494518" y="1190535"/>
            <a:ext cx="6090291" cy="491134"/>
          </a:xfrm>
          <a:prstGeom prst="rect">
            <a:avLst/>
          </a:prstGeom>
        </p:spPr>
        <p:txBody>
          <a:bodyPr vert="horz" wrap="none" lIns="0" tIns="0" rIns="0" bIns="0" anchor="b" anchorCtr="1">
            <a:normAutofit/>
          </a:bodyPr>
          <a:lstStyle/>
          <a:p>
            <a:pPr algn="ct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c.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Quá</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trình</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tạo</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lập</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nên</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r>
              <a:rPr lang="en-US" altLang="zh-CN"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200" b="1" kern="900" dirty="0" err="1">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đất</a:t>
            </a:r>
            <a:endParaRPr lang="zh-CN" altLang="en-US" sz="3200" b="1" kern="900" dirty="0">
              <a:solidFill>
                <a:schemeClr val="accent2">
                  <a:lumMod val="50000"/>
                </a:schemeClr>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1" name="TextBox 45">
            <a:extLst>
              <a:ext uri="{FF2B5EF4-FFF2-40B4-BE49-F238E27FC236}">
                <a16:creationId xmlns:a16="http://schemas.microsoft.com/office/drawing/2014/main" id="{C4E8007A-47DE-274B-967C-D2DC3D3EEE8C}"/>
              </a:ext>
            </a:extLst>
          </p:cNvPr>
          <p:cNvSpPr txBox="1"/>
          <p:nvPr/>
        </p:nvSpPr>
        <p:spPr>
          <a:xfrm>
            <a:off x="1110703" y="175345"/>
            <a:ext cx="6090291" cy="491134"/>
          </a:xfrm>
          <a:prstGeom prst="rect">
            <a:avLst/>
          </a:prstGeom>
        </p:spPr>
        <p:txBody>
          <a:bodyPr vert="horz" wrap="none" lIns="0" tIns="0" rIns="0" bIns="0" anchor="b" anchorCtr="1">
            <a:normAutofit fontScale="92500" lnSpcReduction="10000"/>
          </a:bodyPr>
          <a:lstStyle/>
          <a:p>
            <a:pPr algn="ct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1.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Hình</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tượng</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thần</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Trụ</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trời</a:t>
            </a:r>
            <a:endParaRPr lang="zh-CN" altLang="en-US"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pic>
        <p:nvPicPr>
          <p:cNvPr id="14" name="Picture 13">
            <a:extLst>
              <a:ext uri="{FF2B5EF4-FFF2-40B4-BE49-F238E27FC236}">
                <a16:creationId xmlns:a16="http://schemas.microsoft.com/office/drawing/2014/main" id="{C7D5BDBC-057A-7940-A9A1-F81B5A45C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655" y="2826328"/>
            <a:ext cx="4031672" cy="4031672"/>
          </a:xfrm>
          <a:prstGeom prst="rect">
            <a:avLst/>
          </a:prstGeom>
        </p:spPr>
      </p:pic>
      <p:sp>
        <p:nvSpPr>
          <p:cNvPr id="15" name="Rounded Rectangle 14">
            <a:extLst>
              <a:ext uri="{FF2B5EF4-FFF2-40B4-BE49-F238E27FC236}">
                <a16:creationId xmlns:a16="http://schemas.microsoft.com/office/drawing/2014/main" id="{715185B4-231F-C44C-8D0E-C5B5B1D2334F}"/>
              </a:ext>
            </a:extLst>
          </p:cNvPr>
          <p:cNvSpPr/>
          <p:nvPr/>
        </p:nvSpPr>
        <p:spPr>
          <a:xfrm>
            <a:off x="747115" y="2341687"/>
            <a:ext cx="8718756" cy="265980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Symbol" pitchFamily="2" charset="2"/>
              <a:buChar char="Þ"/>
            </a:pPr>
            <a:r>
              <a:rPr lang="vi-VN" sz="2800" dirty="0">
                <a:solidFill>
                  <a:srgbClr val="0D0D0D"/>
                </a:solidFill>
                <a:latin typeface="Calibri" panose="020F0502020204030204" pitchFamily="34" charset="0"/>
                <a:ea typeface="Times New Roman" panose="02020603050405020304" pitchFamily="18" charset="0"/>
                <a:cs typeface="Calibri" panose="020F0502020204030204" pitchFamily="34" charset="0"/>
              </a:rPr>
              <a:t>T</a:t>
            </a:r>
            <a:r>
              <a:rPr lang="en-VN" sz="2800" dirty="0">
                <a:solidFill>
                  <a:srgbClr val="0D0D0D"/>
                </a:solidFill>
                <a:latin typeface="Calibri" panose="020F0502020204030204" pitchFamily="34" charset="0"/>
                <a:ea typeface="Times New Roman" panose="02020603050405020304" pitchFamily="18" charset="0"/>
                <a:cs typeface="Calibri" panose="020F0502020204030204" pitchFamily="34" charset="0"/>
              </a:rPr>
              <a:t>hần Trụ trời là người có năng lực phi thường, mạnh mẽ và đã có công tạo ra trời, đất. </a:t>
            </a:r>
            <a:r>
              <a:rPr lang="vi-VN" sz="2800" dirty="0">
                <a:solidFill>
                  <a:srgbClr val="0D0D0D"/>
                </a:solidFill>
                <a:latin typeface="Calibri" panose="020F0502020204030204" pitchFamily="34" charset="0"/>
                <a:ea typeface="Times New Roman" panose="02020603050405020304" pitchFamily="18" charset="0"/>
                <a:cs typeface="Calibri" panose="020F0502020204030204" pitchFamily="34" charset="0"/>
              </a:rPr>
              <a:t>Hình tượng thần trụ trời có thể coi là hình tượng thần đầu tiên của tác phẩm văn học Việt Nam.</a:t>
            </a:r>
          </a:p>
        </p:txBody>
      </p:sp>
    </p:spTree>
    <p:extLst>
      <p:ext uri="{BB962C8B-B14F-4D97-AF65-F5344CB8AC3E}">
        <p14:creationId xmlns:p14="http://schemas.microsoft.com/office/powerpoint/2010/main" val="3986770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5834" y="341194"/>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610351" y="355049"/>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1314557"/>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11" name="TextBox 45">
            <a:extLst>
              <a:ext uri="{FF2B5EF4-FFF2-40B4-BE49-F238E27FC236}">
                <a16:creationId xmlns:a16="http://schemas.microsoft.com/office/drawing/2014/main" id="{C4E8007A-47DE-274B-967C-D2DC3D3EEE8C}"/>
              </a:ext>
            </a:extLst>
          </p:cNvPr>
          <p:cNvSpPr txBox="1"/>
          <p:nvPr/>
        </p:nvSpPr>
        <p:spPr>
          <a:xfrm>
            <a:off x="963984" y="114646"/>
            <a:ext cx="11947548" cy="1123550"/>
          </a:xfrm>
          <a:prstGeom prst="rect">
            <a:avLst/>
          </a:prstGeom>
        </p:spPr>
        <p:txBody>
          <a:bodyPr vert="horz" wrap="none" lIns="0" tIns="0" rIns="0" bIns="0" anchor="b" anchorCtr="1">
            <a:normAutofit/>
          </a:bodyPr>
          <a:lstStyle/>
          <a:p>
            <a:r>
              <a:rPr lang="vi-VN" sz="32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2. Ý nghĩa của các nhân vật, chi tiết hoang đường, tưởng tượng </a:t>
            </a:r>
          </a:p>
          <a:p>
            <a:r>
              <a:rPr lang="vi-VN" sz="32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trong văn bản</a:t>
            </a:r>
            <a:endParaRPr lang="vi-VN" sz="3200" dirty="0">
              <a:solidFill>
                <a:srgbClr val="C00000"/>
              </a:solidFill>
              <a:latin typeface="Calibri" panose="020F0502020204030204" pitchFamily="34"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1F8A5F74-F9D8-114A-B218-DE4938A6F0A6}"/>
              </a:ext>
            </a:extLst>
          </p:cNvPr>
          <p:cNvGraphicFramePr>
            <a:graphicFrameLocks noGrp="1"/>
          </p:cNvGraphicFramePr>
          <p:nvPr>
            <p:extLst>
              <p:ext uri="{D42A27DB-BD31-4B8C-83A1-F6EECF244321}">
                <p14:modId xmlns:p14="http://schemas.microsoft.com/office/powerpoint/2010/main" val="1146063942"/>
              </p:ext>
            </p:extLst>
          </p:nvPr>
        </p:nvGraphicFramePr>
        <p:xfrm>
          <a:off x="519997" y="1748288"/>
          <a:ext cx="11152005" cy="3992880"/>
        </p:xfrm>
        <a:graphic>
          <a:graphicData uri="http://schemas.openxmlformats.org/drawingml/2006/table">
            <a:tbl>
              <a:tblPr firstRow="1" bandRow="1">
                <a:tableStyleId>{5940675A-B579-460E-94D1-54222C63F5DA}</a:tableStyleId>
              </a:tblPr>
              <a:tblGrid>
                <a:gridCol w="2541858">
                  <a:extLst>
                    <a:ext uri="{9D8B030D-6E8A-4147-A177-3AD203B41FA5}">
                      <a16:colId xmlns:a16="http://schemas.microsoft.com/office/drawing/2014/main" val="3850840857"/>
                    </a:ext>
                  </a:extLst>
                </a:gridCol>
                <a:gridCol w="4892812">
                  <a:extLst>
                    <a:ext uri="{9D8B030D-6E8A-4147-A177-3AD203B41FA5}">
                      <a16:colId xmlns:a16="http://schemas.microsoft.com/office/drawing/2014/main" val="2868127888"/>
                    </a:ext>
                  </a:extLst>
                </a:gridCol>
                <a:gridCol w="3717335">
                  <a:extLst>
                    <a:ext uri="{9D8B030D-6E8A-4147-A177-3AD203B41FA5}">
                      <a16:colId xmlns:a16="http://schemas.microsoft.com/office/drawing/2014/main" val="2843512854"/>
                    </a:ext>
                  </a:extLst>
                </a:gridCol>
              </a:tblGrid>
              <a:tr h="1143848">
                <a:tc>
                  <a:txBody>
                    <a:bodyPr/>
                    <a:lstStyle/>
                    <a:p>
                      <a:pPr algn="ctr"/>
                      <a:endParaRPr lang="vi-VN" sz="2500" b="1" dirty="0">
                        <a:latin typeface="Calibri" panose="020F0502020204030204" pitchFamily="34" charset="0"/>
                        <a:cs typeface="Calibri" panose="020F0502020204030204" pitchFamily="34" charset="0"/>
                      </a:endParaRPr>
                    </a:p>
                    <a:p>
                      <a:pPr algn="ctr"/>
                      <a:r>
                        <a:rPr lang="vi-VN" sz="2500" b="1" dirty="0">
                          <a:latin typeface="Calibri" panose="020F0502020204030204" pitchFamily="34" charset="0"/>
                          <a:cs typeface="Calibri" panose="020F0502020204030204" pitchFamily="34" charset="0"/>
                        </a:rPr>
                        <a:t>Nhân vật </a:t>
                      </a:r>
                    </a:p>
                    <a:p>
                      <a:pPr algn="ctr"/>
                      <a:r>
                        <a:rPr lang="vi-VN" sz="2500" b="1" dirty="0">
                          <a:latin typeface="Calibri" panose="020F0502020204030204" pitchFamily="34" charset="0"/>
                          <a:cs typeface="Calibri" panose="020F0502020204030204" pitchFamily="34" charset="0"/>
                        </a:rPr>
                        <a:t>hoang đường</a:t>
                      </a:r>
                    </a:p>
                    <a:p>
                      <a:pPr algn="ctr"/>
                      <a:endParaRPr lang="vi-VN" sz="2500" b="1" dirty="0">
                        <a:latin typeface="Calibri" panose="020F0502020204030204" pitchFamily="34" charset="0"/>
                        <a:cs typeface="Calibri" panose="020F0502020204030204" pitchFamily="34" charset="0"/>
                      </a:endParaRPr>
                    </a:p>
                  </a:txBody>
                  <a:tcPr>
                    <a:solidFill>
                      <a:schemeClr val="accent4">
                        <a:lumMod val="20000"/>
                        <a:lumOff val="80000"/>
                      </a:schemeClr>
                    </a:solidFill>
                  </a:tcPr>
                </a:tc>
                <a:tc>
                  <a:txBody>
                    <a:bodyPr/>
                    <a:lstStyle/>
                    <a:p>
                      <a:endParaRPr lang="vi-VN" sz="2500" b="1" dirty="0">
                        <a:latin typeface="Calibri" panose="020F0502020204030204" pitchFamily="34" charset="0"/>
                        <a:cs typeface="Calibri" panose="020F0502020204030204" pitchFamily="34" charset="0"/>
                      </a:endParaRPr>
                    </a:p>
                    <a:p>
                      <a:endParaRPr lang="vi-VN" sz="2500" b="1" dirty="0">
                        <a:latin typeface="Calibri" panose="020F0502020204030204" pitchFamily="34" charset="0"/>
                        <a:cs typeface="Calibri" panose="020F0502020204030204" pitchFamily="34" charset="0"/>
                      </a:endParaRPr>
                    </a:p>
                    <a:p>
                      <a:endParaRPr lang="vi-VN" sz="2500" b="1" dirty="0">
                        <a:latin typeface="Calibri" panose="020F0502020204030204" pitchFamily="34" charset="0"/>
                        <a:cs typeface="Calibri" panose="020F0502020204030204" pitchFamily="34" charset="0"/>
                      </a:endParaRPr>
                    </a:p>
                  </a:txBody>
                  <a:tcPr>
                    <a:solidFill>
                      <a:schemeClr val="accent4">
                        <a:lumMod val="20000"/>
                        <a:lumOff val="80000"/>
                      </a:schemeClr>
                    </a:solidFill>
                  </a:tcPr>
                </a:tc>
                <a:tc rowSpan="2">
                  <a:txBody>
                    <a:bodyPr/>
                    <a:lstStyle/>
                    <a:p>
                      <a:r>
                        <a:rPr lang="vi-VN" sz="2500" b="1" dirty="0">
                          <a:solidFill>
                            <a:schemeClr val="bg1"/>
                          </a:solidFill>
                          <a:latin typeface="Calibri" panose="020F0502020204030204" pitchFamily="34" charset="0"/>
                          <a:cs typeface="Calibri" panose="020F0502020204030204" pitchFamily="34" charset="0"/>
                        </a:rPr>
                        <a:t>      </a:t>
                      </a:r>
                    </a:p>
                    <a:p>
                      <a:r>
                        <a:rPr lang="vi-VN" sz="2500" b="1" dirty="0">
                          <a:solidFill>
                            <a:schemeClr val="bg1"/>
                          </a:solidFill>
                          <a:latin typeface="Calibri" panose="020F0502020204030204" pitchFamily="34" charset="0"/>
                          <a:cs typeface="Calibri" panose="020F0502020204030204" pitchFamily="34" charset="0"/>
                        </a:rPr>
                        <a:t>Ý nghĩa:</a:t>
                      </a:r>
                    </a:p>
                  </a:txBody>
                  <a:tcPr>
                    <a:solidFill>
                      <a:schemeClr val="accent4">
                        <a:lumMod val="50000"/>
                      </a:schemeClr>
                    </a:solidFill>
                  </a:tcPr>
                </a:tc>
                <a:extLst>
                  <a:ext uri="{0D108BD9-81ED-4DB2-BD59-A6C34878D82A}">
                    <a16:rowId xmlns:a16="http://schemas.microsoft.com/office/drawing/2014/main" val="191604991"/>
                  </a:ext>
                </a:extLst>
              </a:tr>
              <a:tr h="1953175">
                <a:tc>
                  <a:txBody>
                    <a:bodyPr/>
                    <a:lstStyle/>
                    <a:p>
                      <a:pPr algn="ctr"/>
                      <a:endParaRPr lang="vi-VN" sz="2500" b="1" dirty="0">
                        <a:latin typeface="Calibri" panose="020F0502020204030204" pitchFamily="34" charset="0"/>
                        <a:cs typeface="Calibri" panose="020F0502020204030204" pitchFamily="34" charset="0"/>
                      </a:endParaRPr>
                    </a:p>
                    <a:p>
                      <a:pPr algn="ctr"/>
                      <a:r>
                        <a:rPr lang="vi-VN" sz="2500" b="1" dirty="0">
                          <a:latin typeface="Calibri" panose="020F0502020204030204" pitchFamily="34" charset="0"/>
                          <a:cs typeface="Calibri" panose="020F0502020204030204" pitchFamily="34" charset="0"/>
                        </a:rPr>
                        <a:t>Chi tiết, hình ảnh hoang đường</a:t>
                      </a:r>
                    </a:p>
                    <a:p>
                      <a:pPr algn="ctr"/>
                      <a:endParaRPr lang="vi-VN" sz="2500" b="1" dirty="0">
                        <a:latin typeface="Calibri" panose="020F0502020204030204" pitchFamily="34" charset="0"/>
                        <a:cs typeface="Calibri" panose="020F0502020204030204" pitchFamily="34" charset="0"/>
                      </a:endParaRPr>
                    </a:p>
                    <a:p>
                      <a:pPr algn="ctr"/>
                      <a:endParaRPr lang="vi-VN" sz="2500" b="1" dirty="0">
                        <a:latin typeface="Calibri" panose="020F0502020204030204" pitchFamily="34" charset="0"/>
                        <a:cs typeface="Calibri" panose="020F0502020204030204" pitchFamily="34" charset="0"/>
                      </a:endParaRPr>
                    </a:p>
                    <a:p>
                      <a:pPr algn="ctr"/>
                      <a:endParaRPr lang="vi-VN" sz="2500" b="1" dirty="0">
                        <a:latin typeface="Calibri" panose="020F0502020204030204" pitchFamily="34" charset="0"/>
                        <a:cs typeface="Calibri" panose="020F0502020204030204" pitchFamily="34" charset="0"/>
                      </a:endParaRPr>
                    </a:p>
                  </a:txBody>
                  <a:tcPr>
                    <a:solidFill>
                      <a:schemeClr val="accent4">
                        <a:lumMod val="40000"/>
                        <a:lumOff val="60000"/>
                      </a:schemeClr>
                    </a:solidFill>
                  </a:tcPr>
                </a:tc>
                <a:tc>
                  <a:txBody>
                    <a:bodyPr/>
                    <a:lstStyle/>
                    <a:p>
                      <a:endParaRPr lang="vi-VN" sz="2500" b="1" dirty="0">
                        <a:latin typeface="Calibri" panose="020F0502020204030204" pitchFamily="34" charset="0"/>
                        <a:cs typeface="Calibri" panose="020F0502020204030204" pitchFamily="34" charset="0"/>
                      </a:endParaRPr>
                    </a:p>
                    <a:p>
                      <a:endParaRPr lang="vi-VN" sz="2500" b="1" dirty="0">
                        <a:latin typeface="Calibri" panose="020F0502020204030204" pitchFamily="34" charset="0"/>
                        <a:cs typeface="Calibri" panose="020F0502020204030204" pitchFamily="34" charset="0"/>
                      </a:endParaRPr>
                    </a:p>
                  </a:txBody>
                  <a:tcPr>
                    <a:solidFill>
                      <a:schemeClr val="accent4">
                        <a:lumMod val="40000"/>
                        <a:lumOff val="60000"/>
                      </a:schemeClr>
                    </a:solidFill>
                  </a:tcPr>
                </a:tc>
                <a:tc vMerge="1">
                  <a:txBody>
                    <a:bodyPr/>
                    <a:lstStyle/>
                    <a:p>
                      <a:endParaRPr lang="vi-VN" dirty="0"/>
                    </a:p>
                  </a:txBody>
                  <a:tcPr/>
                </a:tc>
                <a:extLst>
                  <a:ext uri="{0D108BD9-81ED-4DB2-BD59-A6C34878D82A}">
                    <a16:rowId xmlns:a16="http://schemas.microsoft.com/office/drawing/2014/main" val="3836089420"/>
                  </a:ext>
                </a:extLst>
              </a:tr>
            </a:tbl>
          </a:graphicData>
        </a:graphic>
      </p:graphicFrame>
      <p:sp>
        <p:nvSpPr>
          <p:cNvPr id="16" name="TextBox 15">
            <a:extLst>
              <a:ext uri="{FF2B5EF4-FFF2-40B4-BE49-F238E27FC236}">
                <a16:creationId xmlns:a16="http://schemas.microsoft.com/office/drawing/2014/main" id="{F1078748-3E29-A640-A054-5F46788D4B48}"/>
              </a:ext>
            </a:extLst>
          </p:cNvPr>
          <p:cNvSpPr txBox="1"/>
          <p:nvPr/>
        </p:nvSpPr>
        <p:spPr>
          <a:xfrm>
            <a:off x="3096490" y="2039236"/>
            <a:ext cx="4620492" cy="830997"/>
          </a:xfrm>
          <a:prstGeom prst="rect">
            <a:avLst/>
          </a:prstGeom>
          <a:noFill/>
        </p:spPr>
        <p:txBody>
          <a:bodyPr wrap="square">
            <a:spAutoFit/>
          </a:bodyPr>
          <a:lstStyle/>
          <a:p>
            <a:pPr marL="342900" indent="-342900" algn="just">
              <a:buFontTx/>
              <a:buChar char="-"/>
            </a:pP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Thần Trụ trời, thần tát biển, thần nghiền cát, nghiền sỏi…</a:t>
            </a:r>
          </a:p>
        </p:txBody>
      </p:sp>
      <p:sp>
        <p:nvSpPr>
          <p:cNvPr id="18" name="TextBox 17">
            <a:extLst>
              <a:ext uri="{FF2B5EF4-FFF2-40B4-BE49-F238E27FC236}">
                <a16:creationId xmlns:a16="http://schemas.microsoft.com/office/drawing/2014/main" id="{B5B399D3-ED13-6244-A061-90D2B0E77806}"/>
              </a:ext>
            </a:extLst>
          </p:cNvPr>
          <p:cNvSpPr txBox="1"/>
          <p:nvPr/>
        </p:nvSpPr>
        <p:spPr>
          <a:xfrm>
            <a:off x="8035635" y="2485061"/>
            <a:ext cx="3519055" cy="2308324"/>
          </a:xfrm>
          <a:prstGeom prst="rect">
            <a:avLst/>
          </a:prstGeom>
          <a:noFill/>
        </p:spPr>
        <p:txBody>
          <a:bodyPr wrap="square">
            <a:spAutoFit/>
          </a:bodyPr>
          <a:lstStyle/>
          <a:p>
            <a:pPr algn="just"/>
            <a:endParaRPr lang="en-VN"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gn="just">
              <a:buFontTx/>
              <a:buChar char="-"/>
            </a:pPr>
            <a:r>
              <a:rPr lang="vi-VN"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Làm cho câu chuyện trở nên hấp dẫn, lôi cuốn.</a:t>
            </a:r>
            <a:endParaRPr lang="en-VN" sz="2400"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lgn="just">
              <a:buFontTx/>
              <a:buChar char="-"/>
            </a:pPr>
            <a:r>
              <a:rPr lang="vi-VN"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Tô đậm công lao của thần Trụ trời.</a:t>
            </a:r>
            <a:endParaRPr lang="en-VN"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vi-VN" sz="2400" b="1"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2400" dirty="0">
              <a:solidFill>
                <a:schemeClr val="bg1"/>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615057E0-FA2F-2F4B-9E2D-065D70749AF1}"/>
              </a:ext>
            </a:extLst>
          </p:cNvPr>
          <p:cNvSpPr txBox="1"/>
          <p:nvPr/>
        </p:nvSpPr>
        <p:spPr>
          <a:xfrm>
            <a:off x="3096489" y="3532538"/>
            <a:ext cx="4821835" cy="1569660"/>
          </a:xfrm>
          <a:prstGeom prst="rect">
            <a:avLst/>
          </a:prstGeom>
          <a:noFill/>
        </p:spPr>
        <p:txBody>
          <a:bodyPr wrap="square">
            <a:spAutoFit/>
          </a:bodyPr>
          <a:lstStyle/>
          <a:p>
            <a:pPr marL="342900" indent="-342900" algn="just">
              <a:buFontTx/>
              <a:buChar char="-"/>
            </a:pP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Đầu đội trời, tay đào đất, đá</a:t>
            </a:r>
            <a:r>
              <a:rPr lang="en-VN" sz="2400" dirty="0">
                <a:latin typeface="Calibri" panose="020F0502020204030204" pitchFamily="34" charset="0"/>
                <a:ea typeface="Times New Roman" panose="02020603050405020304" pitchFamily="18" charset="0"/>
                <a:cs typeface="Calibri" panose="020F0502020204030204" pitchFamily="34" charset="0"/>
              </a:rPr>
              <a:t>.</a:t>
            </a:r>
          </a:p>
          <a:p>
            <a:pPr marL="342900" indent="-342900" algn="just">
              <a:buFontTx/>
              <a:buChar char="-"/>
            </a:pP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Đất bằng phẳng như mâm vuông, trời trên cao như cái bát úp</a:t>
            </a:r>
            <a:r>
              <a:rPr lang="vi-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rPr>
              <a:t>.</a:t>
            </a:r>
          </a:p>
          <a:p>
            <a:pPr marL="342900" indent="-342900" algn="just">
              <a:buFontTx/>
              <a:buChar char="-"/>
            </a:pP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Cột Chống trời, núi Khổng Lộ</a:t>
            </a:r>
            <a:endParaRPr lang="en-VN" sz="24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770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9" name="矩形 38">
            <a:extLst>
              <a:ext uri="{FF2B5EF4-FFF2-40B4-BE49-F238E27FC236}">
                <a16:creationId xmlns:a16="http://schemas.microsoft.com/office/drawing/2014/main" id="{1D48093F-3A18-46F9-B2CF-FF993B439549}"/>
              </a:ext>
            </a:extLst>
          </p:cNvPr>
          <p:cNvSpPr/>
          <p:nvPr/>
        </p:nvSpPr>
        <p:spPr>
          <a:xfrm>
            <a:off x="-23389" y="815791"/>
            <a:ext cx="12215389" cy="940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11" name="TextBox 45">
            <a:extLst>
              <a:ext uri="{FF2B5EF4-FFF2-40B4-BE49-F238E27FC236}">
                <a16:creationId xmlns:a16="http://schemas.microsoft.com/office/drawing/2014/main" id="{C4E8007A-47DE-274B-967C-D2DC3D3EEE8C}"/>
              </a:ext>
            </a:extLst>
          </p:cNvPr>
          <p:cNvSpPr txBox="1"/>
          <p:nvPr/>
        </p:nvSpPr>
        <p:spPr>
          <a:xfrm>
            <a:off x="1110703" y="175345"/>
            <a:ext cx="6090291" cy="491134"/>
          </a:xfrm>
          <a:prstGeom prst="rect">
            <a:avLst/>
          </a:prstGeom>
        </p:spPr>
        <p:txBody>
          <a:bodyPr vert="horz" wrap="none" lIns="0" tIns="0" rIns="0" bIns="0" anchor="b" anchorCtr="1">
            <a:normAutofit fontScale="92500" lnSpcReduction="10000"/>
          </a:bodyPr>
          <a:lstStyle/>
          <a:p>
            <a:pPr algn="ct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3.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Kết</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thúc</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truyện</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độc</a:t>
            </a:r>
            <a:r>
              <a:rPr lang="en-US" altLang="zh-CN"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 </a:t>
            </a:r>
            <a:r>
              <a:rPr lang="en-US" altLang="zh-CN" sz="3600" b="1" kern="900" dirty="0" err="1">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đáo</a:t>
            </a:r>
            <a:endParaRPr lang="zh-CN" altLang="en-US" sz="3600" b="1" kern="900" dirty="0">
              <a:solidFill>
                <a:srgbClr val="C00000"/>
              </a:solidFill>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pic>
        <p:nvPicPr>
          <p:cNvPr id="14" name="Picture 13">
            <a:extLst>
              <a:ext uri="{FF2B5EF4-FFF2-40B4-BE49-F238E27FC236}">
                <a16:creationId xmlns:a16="http://schemas.microsoft.com/office/drawing/2014/main" id="{C7D5BDBC-057A-7940-A9A1-F81B5A45C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5273" y="4100946"/>
            <a:ext cx="2757054" cy="2757054"/>
          </a:xfrm>
          <a:prstGeom prst="rect">
            <a:avLst/>
          </a:prstGeom>
        </p:spPr>
      </p:pic>
      <p:sp>
        <p:nvSpPr>
          <p:cNvPr id="10" name="TextBox 9">
            <a:extLst>
              <a:ext uri="{FF2B5EF4-FFF2-40B4-BE49-F238E27FC236}">
                <a16:creationId xmlns:a16="http://schemas.microsoft.com/office/drawing/2014/main" id="{9FF53F31-4226-EE4C-A596-3C2D03B7FC2F}"/>
              </a:ext>
            </a:extLst>
          </p:cNvPr>
          <p:cNvSpPr txBox="1"/>
          <p:nvPr/>
        </p:nvSpPr>
        <p:spPr>
          <a:xfrm>
            <a:off x="619209" y="1295883"/>
            <a:ext cx="11351118" cy="2805063"/>
          </a:xfrm>
          <a:prstGeom prst="rect">
            <a:avLst/>
          </a:prstGeom>
          <a:noFill/>
        </p:spPr>
        <p:txBody>
          <a:bodyPr wrap="square">
            <a:spAutoFit/>
          </a:bodyPr>
          <a:lstStyle/>
          <a:p>
            <a:pPr marL="342900" indent="-342900" algn="just">
              <a:lnSpc>
                <a:spcPct val="150000"/>
              </a:lnSpc>
              <a:buFontTx/>
              <a:buChar char="-"/>
            </a:pP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Thần</a:t>
            </a: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 thoại </a:t>
            </a:r>
            <a:r>
              <a:rPr lang="vi-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a:t>
            </a:r>
            <a:r>
              <a:rPr lang="en-VN" sz="2400"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Thần Trụ trời</a:t>
            </a:r>
            <a:r>
              <a:rPr lang="vi-VN" sz="2400" i="1"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 </a:t>
            </a: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được kết thúc bằng một bài vè</a:t>
            </a:r>
            <a:r>
              <a:rPr lang="en-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rPr>
              <a:t>:</a:t>
            </a:r>
          </a:p>
          <a:p>
            <a:pPr marL="342900" indent="-342900" algn="just">
              <a:lnSpc>
                <a:spcPct val="150000"/>
              </a:lnSpc>
              <a:buFont typeface="Courier New" panose="02070309020205020404" pitchFamily="49" charset="0"/>
              <a:buChar char="o"/>
            </a:pP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Đây là cách kết thúc truyện độc đáo. </a:t>
            </a:r>
            <a:endParaRPr lang="en-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lgn="just">
              <a:lnSpc>
                <a:spcPct val="150000"/>
              </a:lnSpc>
              <a:buFont typeface="Courier New" panose="02070309020205020404" pitchFamily="49" charset="0"/>
              <a:buChar char="o"/>
            </a:pP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Tác giả dân gian liệt kê được tên các vị thần khác</a:t>
            </a:r>
          </a:p>
          <a:p>
            <a:pPr marL="342900" indent="-342900" algn="just">
              <a:lnSpc>
                <a:spcPct val="150000"/>
              </a:lnSpc>
              <a:buFont typeface="Courier New" panose="02070309020205020404" pitchFamily="49" charset="0"/>
              <a:buChar char="o"/>
            </a:pPr>
            <a:r>
              <a:rPr lang="en-VN" sz="2400" dirty="0">
                <a:solidFill>
                  <a:srgbClr val="0D0D0D"/>
                </a:solidFill>
                <a:effectLst/>
                <a:latin typeface="Calibri" panose="020F0502020204030204" pitchFamily="34" charset="0"/>
                <a:ea typeface="Times New Roman" panose="02020603050405020304" pitchFamily="18" charset="0"/>
                <a:cs typeface="Calibri" panose="020F0502020204030204" pitchFamily="34" charset="0"/>
              </a:rPr>
              <a:t>Khẳng định, tôn trọng, khắc ghi công lao của thần Trụ trời trong việc tạo ra trời đất.</a:t>
            </a:r>
            <a:r>
              <a:rPr lang="en-VN" sz="2400" dirty="0">
                <a:effectLst/>
                <a:latin typeface="Calibri" panose="020F0502020204030204" pitchFamily="34" charset="0"/>
                <a:cs typeface="Calibri" panose="020F0502020204030204" pitchFamily="34" charset="0"/>
              </a:rPr>
              <a:t> </a:t>
            </a:r>
          </a:p>
          <a:p>
            <a:pPr marL="285750" indent="-285750">
              <a:lnSpc>
                <a:spcPct val="150000"/>
              </a:lnSpc>
              <a:buFont typeface="Symbol" pitchFamily="2" charset="2"/>
              <a:buChar char="Þ"/>
            </a:pPr>
            <a:endParaRPr lang="vi-VN"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2693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FA4F12E-6852-4F5A-BEE5-204F4B3A3DE4}"/>
              </a:ext>
            </a:extLst>
          </p:cNvPr>
          <p:cNvPicPr>
            <a:picLocks noChangeAspect="1"/>
          </p:cNvPicPr>
          <p:nvPr/>
        </p:nvPicPr>
        <p:blipFill>
          <a:blip r:embed="rId3">
            <a:extLst>
              <a:ext uri="{28A0092B-C50C-407E-A947-70E740481C1C}">
                <a14:useLocalDpi xmlns:a14="http://schemas.microsoft.com/office/drawing/2010/main" val="0"/>
              </a:ext>
            </a:extLst>
          </a:blip>
          <a:srcRect r="6049" b="42947"/>
          <a:stretch>
            <a:fillRect/>
          </a:stretch>
        </p:blipFill>
        <p:spPr>
          <a:xfrm>
            <a:off x="2527293" y="1105273"/>
            <a:ext cx="9664709" cy="3912691"/>
          </a:xfrm>
          <a:custGeom>
            <a:avLst/>
            <a:gdLst>
              <a:gd name="connsiteX0" fmla="*/ 0 w 9664709"/>
              <a:gd name="connsiteY0" fmla="*/ 0 h 3912691"/>
              <a:gd name="connsiteX1" fmla="*/ 9664709 w 9664709"/>
              <a:gd name="connsiteY1" fmla="*/ 0 h 3912691"/>
              <a:gd name="connsiteX2" fmla="*/ 9664709 w 9664709"/>
              <a:gd name="connsiteY2" fmla="*/ 3912691 h 3912691"/>
              <a:gd name="connsiteX3" fmla="*/ 0 w 9664709"/>
              <a:gd name="connsiteY3" fmla="*/ 3912691 h 3912691"/>
            </a:gdLst>
            <a:ahLst/>
            <a:cxnLst>
              <a:cxn ang="0">
                <a:pos x="connsiteX0" y="connsiteY0"/>
              </a:cxn>
              <a:cxn ang="0">
                <a:pos x="connsiteX1" y="connsiteY1"/>
              </a:cxn>
              <a:cxn ang="0">
                <a:pos x="connsiteX2" y="connsiteY2"/>
              </a:cxn>
              <a:cxn ang="0">
                <a:pos x="connsiteX3" y="connsiteY3"/>
              </a:cxn>
            </a:cxnLst>
            <a:rect l="l" t="t" r="r" b="b"/>
            <a:pathLst>
              <a:path w="9664709" h="3912691">
                <a:moveTo>
                  <a:pt x="0" y="0"/>
                </a:moveTo>
                <a:lnTo>
                  <a:pt x="9664709" y="0"/>
                </a:lnTo>
                <a:lnTo>
                  <a:pt x="9664709" y="3912691"/>
                </a:lnTo>
                <a:lnTo>
                  <a:pt x="0" y="3912691"/>
                </a:lnTo>
                <a:close/>
              </a:path>
            </a:pathLst>
          </a:custGeom>
          <a:solidFill>
            <a:srgbClr val="7F615C"/>
          </a:solidFill>
        </p:spPr>
      </p:pic>
      <p:sp>
        <p:nvSpPr>
          <p:cNvPr id="5" name="矩形 4">
            <a:extLst>
              <a:ext uri="{FF2B5EF4-FFF2-40B4-BE49-F238E27FC236}">
                <a16:creationId xmlns:a16="http://schemas.microsoft.com/office/drawing/2014/main" id="{B72230C3-6105-46D6-B3B8-37E947BE56E6}"/>
              </a:ext>
            </a:extLst>
          </p:cNvPr>
          <p:cNvSpPr/>
          <p:nvPr/>
        </p:nvSpPr>
        <p:spPr>
          <a:xfrm>
            <a:off x="1095983" y="0"/>
            <a:ext cx="4095344" cy="6965004"/>
          </a:xfrm>
          <a:prstGeom prst="rect">
            <a:avLst/>
          </a:prstGeom>
          <a:solidFill>
            <a:srgbClr val="F0A0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sp>
        <p:nvSpPr>
          <p:cNvPr id="6" name="文本框 5">
            <a:extLst>
              <a:ext uri="{FF2B5EF4-FFF2-40B4-BE49-F238E27FC236}">
                <a16:creationId xmlns:a16="http://schemas.microsoft.com/office/drawing/2014/main" id="{0BA7C283-D445-46BE-B43E-86599633D50B}"/>
              </a:ext>
            </a:extLst>
          </p:cNvPr>
          <p:cNvSpPr txBox="1"/>
          <p:nvPr/>
        </p:nvSpPr>
        <p:spPr>
          <a:xfrm>
            <a:off x="3143655" y="1832192"/>
            <a:ext cx="1513366"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dirty="0">
                <a:solidFill>
                  <a:srgbClr val="F0A041"/>
                </a:solidFill>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rPr>
              <a:t>III</a:t>
            </a:r>
            <a:endParaRPr kumimoji="1" lang="zh-CN" altLang="en-US" sz="6000" b="1"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endParaRPr>
          </a:p>
        </p:txBody>
      </p:sp>
      <p:sp>
        <p:nvSpPr>
          <p:cNvPr id="7" name="文本框 6">
            <a:extLst>
              <a:ext uri="{FF2B5EF4-FFF2-40B4-BE49-F238E27FC236}">
                <a16:creationId xmlns:a16="http://schemas.microsoft.com/office/drawing/2014/main" id="{00127AA1-F325-44E9-8A62-A59857D54ADD}"/>
              </a:ext>
            </a:extLst>
          </p:cNvPr>
          <p:cNvSpPr txBox="1"/>
          <p:nvPr/>
        </p:nvSpPr>
        <p:spPr>
          <a:xfrm>
            <a:off x="6230353" y="2967335"/>
            <a:ext cx="49378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noProof="0" dirty="0">
                <a:solidFill>
                  <a:schemeClr val="bg1"/>
                </a:solidFill>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rPr>
              <a:t>TỔNG KẾT</a:t>
            </a:r>
            <a:endParaRPr kumimoji="0" lang="en-US" altLang="zh-CN" sz="5400" b="1" u="none" strike="noStrike" kern="1200" cap="none" spc="0" normalizeH="0" baseline="0" noProof="0" dirty="0">
              <a:ln>
                <a:noFill/>
              </a:ln>
              <a:solidFill>
                <a:schemeClr val="bg1"/>
              </a:solidFill>
              <a:effectLst/>
              <a:uLnTx/>
              <a:uFillTx/>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endParaRPr>
          </a:p>
        </p:txBody>
      </p:sp>
      <p:sp>
        <p:nvSpPr>
          <p:cNvPr id="10" name="燕尾形 13">
            <a:extLst>
              <a:ext uri="{FF2B5EF4-FFF2-40B4-BE49-F238E27FC236}">
                <a16:creationId xmlns:a16="http://schemas.microsoft.com/office/drawing/2014/main" id="{5DB0A3DD-ADA5-4F5E-9679-66BA3B78B3E9}"/>
              </a:ext>
            </a:extLst>
          </p:cNvPr>
          <p:cNvSpPr/>
          <p:nvPr/>
        </p:nvSpPr>
        <p:spPr>
          <a:xfrm>
            <a:off x="10029552" y="5470967"/>
            <a:ext cx="1353702" cy="1134824"/>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u="none" strike="noStrike" kern="1200" cap="none" spc="0" normalizeH="0" baseline="0" noProof="0" dirty="0">
              <a:ln>
                <a:noFill/>
              </a:ln>
              <a:solidFill>
                <a:prstClr val="black"/>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pic>
        <p:nvPicPr>
          <p:cNvPr id="8" name="Picture 7">
            <a:extLst>
              <a:ext uri="{FF2B5EF4-FFF2-40B4-BE49-F238E27FC236}">
                <a16:creationId xmlns:a16="http://schemas.microsoft.com/office/drawing/2014/main" id="{74DD6F69-591C-2A4E-A008-32E224ECD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540" y="1105273"/>
            <a:ext cx="3597460" cy="3597460"/>
          </a:xfrm>
          <a:prstGeom prst="rect">
            <a:avLst/>
          </a:prstGeom>
        </p:spPr>
      </p:pic>
    </p:spTree>
    <p:extLst>
      <p:ext uri="{BB962C8B-B14F-4D97-AF65-F5344CB8AC3E}">
        <p14:creationId xmlns:p14="http://schemas.microsoft.com/office/powerpoint/2010/main" val="1632349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7" name="Rounded Rectangle 6">
            <a:extLst>
              <a:ext uri="{FF2B5EF4-FFF2-40B4-BE49-F238E27FC236}">
                <a16:creationId xmlns:a16="http://schemas.microsoft.com/office/drawing/2014/main" id="{7B44399F-CAE0-1A46-BCEB-C9E74BA0EB02}"/>
              </a:ext>
            </a:extLst>
          </p:cNvPr>
          <p:cNvSpPr/>
          <p:nvPr/>
        </p:nvSpPr>
        <p:spPr>
          <a:xfrm>
            <a:off x="306750" y="872835"/>
            <a:ext cx="11578500" cy="213887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D0D0D"/>
                </a:solidFill>
                <a:latin typeface="Calibri" panose="020F0502020204030204" pitchFamily="34" charset="0"/>
                <a:ea typeface="Times New Roman" panose="02020603050405020304" pitchFamily="18" charset="0"/>
                <a:cs typeface="Calibri" panose="020F0502020204030204" pitchFamily="34" charset="0"/>
              </a:rPr>
              <a:t>1. Nội dung</a:t>
            </a:r>
          </a:p>
          <a:p>
            <a:pPr marL="342900" indent="-342900" algn="just">
              <a:buFont typeface="Courier New" panose="02070309020205020404" pitchFamily="49" charset="0"/>
              <a:buChar char="o"/>
            </a:pPr>
            <a:r>
              <a:rPr lang="vi-VN" sz="2400" dirty="0">
                <a:solidFill>
                  <a:schemeClr val="tx1"/>
                </a:solidFill>
                <a:latin typeface="Calibri" panose="020F0502020204030204" pitchFamily="34" charset="0"/>
                <a:cs typeface="Calibri" panose="020F0502020204030204" pitchFamily="34" charset="0"/>
              </a:rPr>
              <a:t>Những lí giải còn thô sơ của con người thời cổ về quá trình hình thành nguồn gốc vũ trụ và các hiện tượng tự nhiên.</a:t>
            </a:r>
            <a:endParaRPr lang="en-VN" sz="2400" dirty="0">
              <a:solidFill>
                <a:schemeClr val="tx1"/>
              </a:solidFill>
              <a:latin typeface="Calibri" panose="020F0502020204030204" pitchFamily="34" charset="0"/>
              <a:cs typeface="Calibri" panose="020F0502020204030204" pitchFamily="34" charset="0"/>
            </a:endParaRPr>
          </a:p>
          <a:p>
            <a:pPr marL="342900" indent="-342900" algn="just">
              <a:buFont typeface="Courier New" panose="02070309020205020404" pitchFamily="49" charset="0"/>
              <a:buChar char="o"/>
            </a:pPr>
            <a:r>
              <a:rPr lang="vi-VN" sz="2400" dirty="0">
                <a:solidFill>
                  <a:schemeClr val="tx1"/>
                </a:solidFill>
                <a:latin typeface="Calibri" panose="020F0502020204030204" pitchFamily="34" charset="0"/>
                <a:cs typeface="Calibri" panose="020F0502020204030204" pitchFamily="34" charset="0"/>
              </a:rPr>
              <a:t>Thể hiện niềm tôn kính đối với văn hoá tâm linh và niềm tin vào tín ngưỡng trời và đất.</a:t>
            </a:r>
            <a:endParaRPr lang="en-VN" sz="2400" dirty="0">
              <a:solidFill>
                <a:schemeClr val="tx1"/>
              </a:solidFill>
              <a:latin typeface="Calibri" panose="020F0502020204030204" pitchFamily="34" charset="0"/>
              <a:cs typeface="Calibri" panose="020F0502020204030204" pitchFamily="34" charset="0"/>
            </a:endParaRPr>
          </a:p>
          <a:p>
            <a:pPr algn="just"/>
            <a:endParaRPr lang="vi-VN" sz="2400" dirty="0">
              <a:solidFill>
                <a:srgbClr val="0D0D0D"/>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8" name="燕尾形 13">
            <a:extLst>
              <a:ext uri="{FF2B5EF4-FFF2-40B4-BE49-F238E27FC236}">
                <a16:creationId xmlns:a16="http://schemas.microsoft.com/office/drawing/2014/main" id="{26061925-5188-D044-8D7E-068318DF7AA0}"/>
              </a:ext>
            </a:extLst>
          </p:cNvPr>
          <p:cNvSpPr/>
          <p:nvPr/>
        </p:nvSpPr>
        <p:spPr>
          <a:xfrm>
            <a:off x="10729657" y="6087421"/>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9" name="燕尾形 13">
            <a:extLst>
              <a:ext uri="{FF2B5EF4-FFF2-40B4-BE49-F238E27FC236}">
                <a16:creationId xmlns:a16="http://schemas.microsoft.com/office/drawing/2014/main" id="{FF453212-C3D5-464B-B465-F930811AAAAD}"/>
              </a:ext>
            </a:extLst>
          </p:cNvPr>
          <p:cNvSpPr/>
          <p:nvPr/>
        </p:nvSpPr>
        <p:spPr>
          <a:xfrm>
            <a:off x="11345842" y="6087421"/>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10" name="Rounded Rectangle 9">
            <a:extLst>
              <a:ext uri="{FF2B5EF4-FFF2-40B4-BE49-F238E27FC236}">
                <a16:creationId xmlns:a16="http://schemas.microsoft.com/office/drawing/2014/main" id="{6C8BDE9B-C582-B045-B688-7441E160E709}"/>
              </a:ext>
            </a:extLst>
          </p:cNvPr>
          <p:cNvSpPr/>
          <p:nvPr/>
        </p:nvSpPr>
        <p:spPr>
          <a:xfrm>
            <a:off x="306750" y="3429000"/>
            <a:ext cx="11578500" cy="233283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500" b="1" dirty="0">
                <a:solidFill>
                  <a:srgbClr val="0D0D0D"/>
                </a:solidFill>
                <a:latin typeface="Calibri" panose="020F0502020204030204" pitchFamily="34" charset="0"/>
                <a:ea typeface="Times New Roman" panose="02020603050405020304" pitchFamily="18" charset="0"/>
                <a:cs typeface="Calibri" panose="020F0502020204030204" pitchFamily="34" charset="0"/>
              </a:rPr>
              <a:t>2. Nghệ thuật</a:t>
            </a:r>
            <a:endParaRPr lang="vi-VN" sz="2500" b="1"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r>
              <a:rPr lang="vi-VN" sz="2500" dirty="0">
                <a:solidFill>
                  <a:schemeClr val="tx1"/>
                </a:solidFill>
                <a:latin typeface="Calibri" panose="020F0502020204030204" pitchFamily="34" charset="0"/>
                <a:cs typeface="Calibri" panose="020F0502020204030204" pitchFamily="34" charset="0"/>
              </a:rPr>
              <a:t>- Xây dựng hình tượng nhân vật độc đáo.</a:t>
            </a:r>
            <a:endParaRPr lang="en-VN" sz="2500" dirty="0">
              <a:solidFill>
                <a:schemeClr val="tx1"/>
              </a:solidFill>
              <a:latin typeface="Calibri" panose="020F0502020204030204" pitchFamily="34" charset="0"/>
              <a:cs typeface="Calibri" panose="020F0502020204030204" pitchFamily="34" charset="0"/>
            </a:endParaRPr>
          </a:p>
          <a:p>
            <a:r>
              <a:rPr lang="vi-VN" sz="2500" dirty="0">
                <a:solidFill>
                  <a:schemeClr val="tx1"/>
                </a:solidFill>
                <a:latin typeface="Calibri" panose="020F0502020204030204" pitchFamily="34" charset="0"/>
                <a:cs typeface="Calibri" panose="020F0502020204030204" pitchFamily="34" charset="0"/>
              </a:rPr>
              <a:t>- Ngôn từ nghệ thuật gần gũi, dễ hiểu</a:t>
            </a:r>
            <a:endParaRPr lang="en-VN" sz="2500" dirty="0">
              <a:solidFill>
                <a:schemeClr val="tx1"/>
              </a:solidFill>
              <a:latin typeface="Calibri" panose="020F0502020204030204" pitchFamily="34" charset="0"/>
              <a:cs typeface="Calibri" panose="020F0502020204030204" pitchFamily="34" charset="0"/>
            </a:endParaRPr>
          </a:p>
          <a:p>
            <a:r>
              <a:rPr lang="vi-VN" sz="2500" dirty="0">
                <a:solidFill>
                  <a:schemeClr val="tx1"/>
                </a:solidFill>
                <a:latin typeface="Calibri" panose="020F0502020204030204" pitchFamily="34" charset="0"/>
                <a:cs typeface="Calibri" panose="020F0502020204030204" pitchFamily="34" charset="0"/>
              </a:rPr>
              <a:t>- Sử dụng nhiều yếu tố kì ảo, hoang đường</a:t>
            </a:r>
            <a:endParaRPr lang="en-VN" sz="2500" dirty="0">
              <a:solidFill>
                <a:schemeClr val="tx1"/>
              </a:solidFill>
              <a:latin typeface="Calibri" panose="020F0502020204030204" pitchFamily="34" charset="0"/>
              <a:cs typeface="Calibri" panose="020F0502020204030204" pitchFamily="34" charset="0"/>
            </a:endParaRPr>
          </a:p>
          <a:p>
            <a:r>
              <a:rPr lang="vi-VN" sz="2500" dirty="0">
                <a:solidFill>
                  <a:schemeClr val="tx1"/>
                </a:solidFill>
                <a:latin typeface="Calibri" panose="020F0502020204030204" pitchFamily="34" charset="0"/>
                <a:cs typeface="Calibri" panose="020F0502020204030204" pitchFamily="34" charset="0"/>
              </a:rPr>
              <a:t>- Lối kể chuyện mạch lạc, tự nhiên.</a:t>
            </a:r>
            <a:r>
              <a:rPr lang="en-VN" sz="2500" dirty="0">
                <a:solidFill>
                  <a:schemeClr val="tx1"/>
                </a:solidFill>
                <a:latin typeface="Calibri" panose="020F0502020204030204" pitchFamily="34" charset="0"/>
                <a:cs typeface="Calibri" panose="020F0502020204030204" pitchFamily="34" charset="0"/>
              </a:rPr>
              <a:t> </a:t>
            </a:r>
            <a:endParaRPr lang="vi-VN" sz="25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79438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F65B0C-0ABC-9148-ADF3-0C2458FA7C8F}"/>
              </a:ext>
            </a:extLst>
          </p:cNvPr>
          <p:cNvPicPr>
            <a:picLocks noChangeAspect="1"/>
          </p:cNvPicPr>
          <p:nvPr/>
        </p:nvPicPr>
        <p:blipFill rotWithShape="1">
          <a:blip r:embed="rId2">
            <a:extLst>
              <a:ext uri="{28A0092B-C50C-407E-A947-70E740481C1C}">
                <a14:useLocalDpi xmlns:a14="http://schemas.microsoft.com/office/drawing/2010/main" val="0"/>
              </a:ext>
            </a:extLst>
          </a:blip>
          <a:srcRect l="15100" t="15957" r="13861" b="6417"/>
          <a:stretch/>
        </p:blipFill>
        <p:spPr>
          <a:xfrm>
            <a:off x="9353878" y="3629890"/>
            <a:ext cx="2992151" cy="3269673"/>
          </a:xfrm>
          <a:prstGeom prst="rect">
            <a:avLst/>
          </a:prstGeom>
        </p:spPr>
      </p:pic>
      <p:sp>
        <p:nvSpPr>
          <p:cNvPr id="7" name="TextBox 6">
            <a:extLst>
              <a:ext uri="{FF2B5EF4-FFF2-40B4-BE49-F238E27FC236}">
                <a16:creationId xmlns:a16="http://schemas.microsoft.com/office/drawing/2014/main" id="{404F21CD-A81A-5E4A-8272-5BAFE195A65E}"/>
              </a:ext>
            </a:extLst>
          </p:cNvPr>
          <p:cNvSpPr txBox="1"/>
          <p:nvPr/>
        </p:nvSpPr>
        <p:spPr>
          <a:xfrm>
            <a:off x="9479177" y="4141512"/>
            <a:ext cx="2428270" cy="523220"/>
          </a:xfrm>
          <a:prstGeom prst="rect">
            <a:avLst/>
          </a:prstGeom>
          <a:noFill/>
        </p:spPr>
        <p:txBody>
          <a:bodyPr wrap="square">
            <a:spAutoFit/>
          </a:bodyPr>
          <a:lstStyle/>
          <a:p>
            <a:pPr algn="ctr"/>
            <a:r>
              <a:rPr lang="en-US" altLang="zh-CN" sz="2800" b="1" dirty="0" err="1">
                <a:solidFill>
                  <a:srgbClr val="C00000"/>
                </a:solidFill>
                <a:latin typeface="Calibri" panose="020F0502020204030204" pitchFamily="34" charset="0"/>
                <a:cs typeface="Calibri" panose="020F0502020204030204" pitchFamily="34" charset="0"/>
              </a:rPr>
              <a:t>Thần</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thoại</a:t>
            </a:r>
            <a:endParaRPr lang="vi-VN" sz="2800" b="1" dirty="0">
              <a:solidFill>
                <a:srgbClr val="C00000"/>
              </a:solidFill>
            </a:endParaRPr>
          </a:p>
        </p:txBody>
      </p:sp>
      <p:sp>
        <p:nvSpPr>
          <p:cNvPr id="8" name="文本框 15">
            <a:extLst>
              <a:ext uri="{FF2B5EF4-FFF2-40B4-BE49-F238E27FC236}">
                <a16:creationId xmlns:a16="http://schemas.microsoft.com/office/drawing/2014/main" id="{512EA6D0-B6D1-2349-8C67-7A5AECBAB7C4}"/>
              </a:ext>
            </a:extLst>
          </p:cNvPr>
          <p:cNvSpPr txBox="1"/>
          <p:nvPr/>
        </p:nvSpPr>
        <p:spPr>
          <a:xfrm>
            <a:off x="1880783" y="440193"/>
            <a:ext cx="9327543" cy="754630"/>
          </a:xfrm>
          <a:prstGeom prst="rect">
            <a:avLst/>
          </a:prstGeom>
          <a:solidFill>
            <a:schemeClr val="accent5">
              <a:lumMod val="20000"/>
              <a:lumOff val="80000"/>
            </a:schemeClr>
          </a:solidFill>
          <a:ln>
            <a:solidFill>
              <a:schemeClr val="tx1"/>
            </a:solidFill>
            <a:extLst>
              <a:ext uri="{C807C97D-BFC1-408E-A445-0C87EB9F89A2}">
                <ask:lineSketchStyleProps xmlns:ask="http://schemas.microsoft.com/office/drawing/2018/sketchyshapes" sd="1583662528">
                  <a:custGeom>
                    <a:avLst/>
                    <a:gdLst>
                      <a:gd name="connsiteX0" fmla="*/ 0 w 9327543"/>
                      <a:gd name="connsiteY0" fmla="*/ 0 h 754630"/>
                      <a:gd name="connsiteX1" fmla="*/ 489696 w 9327543"/>
                      <a:gd name="connsiteY1" fmla="*/ 0 h 754630"/>
                      <a:gd name="connsiteX2" fmla="*/ 1165943 w 9327543"/>
                      <a:gd name="connsiteY2" fmla="*/ 0 h 754630"/>
                      <a:gd name="connsiteX3" fmla="*/ 1562363 w 9327543"/>
                      <a:gd name="connsiteY3" fmla="*/ 0 h 754630"/>
                      <a:gd name="connsiteX4" fmla="*/ 2145335 w 9327543"/>
                      <a:gd name="connsiteY4" fmla="*/ 0 h 754630"/>
                      <a:gd name="connsiteX5" fmla="*/ 2914857 w 9327543"/>
                      <a:gd name="connsiteY5" fmla="*/ 0 h 754630"/>
                      <a:gd name="connsiteX6" fmla="*/ 3684379 w 9327543"/>
                      <a:gd name="connsiteY6" fmla="*/ 0 h 754630"/>
                      <a:gd name="connsiteX7" fmla="*/ 4080800 w 9327543"/>
                      <a:gd name="connsiteY7" fmla="*/ 0 h 754630"/>
                      <a:gd name="connsiteX8" fmla="*/ 4570496 w 9327543"/>
                      <a:gd name="connsiteY8" fmla="*/ 0 h 754630"/>
                      <a:gd name="connsiteX9" fmla="*/ 5340018 w 9327543"/>
                      <a:gd name="connsiteY9" fmla="*/ 0 h 754630"/>
                      <a:gd name="connsiteX10" fmla="*/ 5736439 w 9327543"/>
                      <a:gd name="connsiteY10" fmla="*/ 0 h 754630"/>
                      <a:gd name="connsiteX11" fmla="*/ 6039584 w 9327543"/>
                      <a:gd name="connsiteY11" fmla="*/ 0 h 754630"/>
                      <a:gd name="connsiteX12" fmla="*/ 6529280 w 9327543"/>
                      <a:gd name="connsiteY12" fmla="*/ 0 h 754630"/>
                      <a:gd name="connsiteX13" fmla="*/ 7298802 w 9327543"/>
                      <a:gd name="connsiteY13" fmla="*/ 0 h 754630"/>
                      <a:gd name="connsiteX14" fmla="*/ 7975049 w 9327543"/>
                      <a:gd name="connsiteY14" fmla="*/ 0 h 754630"/>
                      <a:gd name="connsiteX15" fmla="*/ 8278194 w 9327543"/>
                      <a:gd name="connsiteY15" fmla="*/ 0 h 754630"/>
                      <a:gd name="connsiteX16" fmla="*/ 9327543 w 9327543"/>
                      <a:gd name="connsiteY16" fmla="*/ 0 h 754630"/>
                      <a:gd name="connsiteX17" fmla="*/ 9327543 w 9327543"/>
                      <a:gd name="connsiteY17" fmla="*/ 354676 h 754630"/>
                      <a:gd name="connsiteX18" fmla="*/ 9327543 w 9327543"/>
                      <a:gd name="connsiteY18" fmla="*/ 754630 h 754630"/>
                      <a:gd name="connsiteX19" fmla="*/ 8558021 w 9327543"/>
                      <a:gd name="connsiteY19" fmla="*/ 754630 h 754630"/>
                      <a:gd name="connsiteX20" fmla="*/ 7788498 w 9327543"/>
                      <a:gd name="connsiteY20" fmla="*/ 754630 h 754630"/>
                      <a:gd name="connsiteX21" fmla="*/ 7018976 w 9327543"/>
                      <a:gd name="connsiteY21" fmla="*/ 754630 h 754630"/>
                      <a:gd name="connsiteX22" fmla="*/ 6529280 w 9327543"/>
                      <a:gd name="connsiteY22" fmla="*/ 754630 h 754630"/>
                      <a:gd name="connsiteX23" fmla="*/ 5946309 w 9327543"/>
                      <a:gd name="connsiteY23" fmla="*/ 754630 h 754630"/>
                      <a:gd name="connsiteX24" fmla="*/ 5456613 w 9327543"/>
                      <a:gd name="connsiteY24" fmla="*/ 754630 h 754630"/>
                      <a:gd name="connsiteX25" fmla="*/ 4966917 w 9327543"/>
                      <a:gd name="connsiteY25" fmla="*/ 754630 h 754630"/>
                      <a:gd name="connsiteX26" fmla="*/ 4197394 w 9327543"/>
                      <a:gd name="connsiteY26" fmla="*/ 754630 h 754630"/>
                      <a:gd name="connsiteX27" fmla="*/ 3894249 w 9327543"/>
                      <a:gd name="connsiteY27" fmla="*/ 754630 h 754630"/>
                      <a:gd name="connsiteX28" fmla="*/ 3497829 w 9327543"/>
                      <a:gd name="connsiteY28" fmla="*/ 754630 h 754630"/>
                      <a:gd name="connsiteX29" fmla="*/ 2821582 w 9327543"/>
                      <a:gd name="connsiteY29" fmla="*/ 754630 h 754630"/>
                      <a:gd name="connsiteX30" fmla="*/ 2052059 w 9327543"/>
                      <a:gd name="connsiteY30" fmla="*/ 754630 h 754630"/>
                      <a:gd name="connsiteX31" fmla="*/ 1375813 w 9327543"/>
                      <a:gd name="connsiteY31" fmla="*/ 754630 h 754630"/>
                      <a:gd name="connsiteX32" fmla="*/ 1072667 w 9327543"/>
                      <a:gd name="connsiteY32" fmla="*/ 754630 h 754630"/>
                      <a:gd name="connsiteX33" fmla="*/ 0 w 9327543"/>
                      <a:gd name="connsiteY33" fmla="*/ 754630 h 754630"/>
                      <a:gd name="connsiteX34" fmla="*/ 0 w 9327543"/>
                      <a:gd name="connsiteY34" fmla="*/ 369769 h 754630"/>
                      <a:gd name="connsiteX35" fmla="*/ 0 w 9327543"/>
                      <a:gd name="connsiteY35" fmla="*/ 0 h 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327543" h="754630" fill="none" extrusionOk="0">
                        <a:moveTo>
                          <a:pt x="0" y="0"/>
                        </a:moveTo>
                        <a:cubicBezTo>
                          <a:pt x="190512" y="-53696"/>
                          <a:pt x="360157" y="33679"/>
                          <a:pt x="489696" y="0"/>
                        </a:cubicBezTo>
                        <a:cubicBezTo>
                          <a:pt x="619235" y="-33679"/>
                          <a:pt x="991368" y="38906"/>
                          <a:pt x="1165943" y="0"/>
                        </a:cubicBezTo>
                        <a:cubicBezTo>
                          <a:pt x="1340518" y="-38906"/>
                          <a:pt x="1472614" y="24180"/>
                          <a:pt x="1562363" y="0"/>
                        </a:cubicBezTo>
                        <a:cubicBezTo>
                          <a:pt x="1652112" y="-24180"/>
                          <a:pt x="1932239" y="22043"/>
                          <a:pt x="2145335" y="0"/>
                        </a:cubicBezTo>
                        <a:cubicBezTo>
                          <a:pt x="2358431" y="-22043"/>
                          <a:pt x="2572623" y="33283"/>
                          <a:pt x="2914857" y="0"/>
                        </a:cubicBezTo>
                        <a:cubicBezTo>
                          <a:pt x="3257091" y="-33283"/>
                          <a:pt x="3430571" y="54790"/>
                          <a:pt x="3684379" y="0"/>
                        </a:cubicBezTo>
                        <a:cubicBezTo>
                          <a:pt x="3938187" y="-54790"/>
                          <a:pt x="3914080" y="46561"/>
                          <a:pt x="4080800" y="0"/>
                        </a:cubicBezTo>
                        <a:cubicBezTo>
                          <a:pt x="4247520" y="-46561"/>
                          <a:pt x="4408388" y="36452"/>
                          <a:pt x="4570496" y="0"/>
                        </a:cubicBezTo>
                        <a:cubicBezTo>
                          <a:pt x="4732604" y="-36452"/>
                          <a:pt x="4966652" y="81416"/>
                          <a:pt x="5340018" y="0"/>
                        </a:cubicBezTo>
                        <a:cubicBezTo>
                          <a:pt x="5713384" y="-81416"/>
                          <a:pt x="5623953" y="21411"/>
                          <a:pt x="5736439" y="0"/>
                        </a:cubicBezTo>
                        <a:cubicBezTo>
                          <a:pt x="5848925" y="-21411"/>
                          <a:pt x="5892366" y="14234"/>
                          <a:pt x="6039584" y="0"/>
                        </a:cubicBezTo>
                        <a:cubicBezTo>
                          <a:pt x="6186803" y="-14234"/>
                          <a:pt x="6428916" y="27273"/>
                          <a:pt x="6529280" y="0"/>
                        </a:cubicBezTo>
                        <a:cubicBezTo>
                          <a:pt x="6629644" y="-27273"/>
                          <a:pt x="7126454" y="33980"/>
                          <a:pt x="7298802" y="0"/>
                        </a:cubicBezTo>
                        <a:cubicBezTo>
                          <a:pt x="7471150" y="-33980"/>
                          <a:pt x="7694775" y="48225"/>
                          <a:pt x="7975049" y="0"/>
                        </a:cubicBezTo>
                        <a:cubicBezTo>
                          <a:pt x="8255323" y="-48225"/>
                          <a:pt x="8198506" y="8533"/>
                          <a:pt x="8278194" y="0"/>
                        </a:cubicBezTo>
                        <a:cubicBezTo>
                          <a:pt x="8357882" y="-8533"/>
                          <a:pt x="9084292" y="63225"/>
                          <a:pt x="9327543" y="0"/>
                        </a:cubicBezTo>
                        <a:cubicBezTo>
                          <a:pt x="9328447" y="165557"/>
                          <a:pt x="9316157" y="276415"/>
                          <a:pt x="9327543" y="354676"/>
                        </a:cubicBezTo>
                        <a:cubicBezTo>
                          <a:pt x="9338929" y="432937"/>
                          <a:pt x="9291865" y="651843"/>
                          <a:pt x="9327543" y="754630"/>
                        </a:cubicBezTo>
                        <a:cubicBezTo>
                          <a:pt x="8950095" y="763187"/>
                          <a:pt x="8914569" y="693267"/>
                          <a:pt x="8558021" y="754630"/>
                        </a:cubicBezTo>
                        <a:cubicBezTo>
                          <a:pt x="8201473" y="815993"/>
                          <a:pt x="8137825" y="716179"/>
                          <a:pt x="7788498" y="754630"/>
                        </a:cubicBezTo>
                        <a:cubicBezTo>
                          <a:pt x="7439171" y="793081"/>
                          <a:pt x="7254722" y="733780"/>
                          <a:pt x="7018976" y="754630"/>
                        </a:cubicBezTo>
                        <a:cubicBezTo>
                          <a:pt x="6783230" y="775480"/>
                          <a:pt x="6664696" y="754565"/>
                          <a:pt x="6529280" y="754630"/>
                        </a:cubicBezTo>
                        <a:cubicBezTo>
                          <a:pt x="6393864" y="754695"/>
                          <a:pt x="6073600" y="753639"/>
                          <a:pt x="5946309" y="754630"/>
                        </a:cubicBezTo>
                        <a:cubicBezTo>
                          <a:pt x="5819018" y="755621"/>
                          <a:pt x="5640680" y="724497"/>
                          <a:pt x="5456613" y="754630"/>
                        </a:cubicBezTo>
                        <a:cubicBezTo>
                          <a:pt x="5272546" y="784763"/>
                          <a:pt x="5167138" y="745829"/>
                          <a:pt x="4966917" y="754630"/>
                        </a:cubicBezTo>
                        <a:cubicBezTo>
                          <a:pt x="4766696" y="763431"/>
                          <a:pt x="4489482" y="728866"/>
                          <a:pt x="4197394" y="754630"/>
                        </a:cubicBezTo>
                        <a:cubicBezTo>
                          <a:pt x="3905306" y="780394"/>
                          <a:pt x="4020755" y="720237"/>
                          <a:pt x="3894249" y="754630"/>
                        </a:cubicBezTo>
                        <a:cubicBezTo>
                          <a:pt x="3767744" y="789023"/>
                          <a:pt x="3607628" y="748257"/>
                          <a:pt x="3497829" y="754630"/>
                        </a:cubicBezTo>
                        <a:cubicBezTo>
                          <a:pt x="3388030" y="761003"/>
                          <a:pt x="3025700" y="724143"/>
                          <a:pt x="2821582" y="754630"/>
                        </a:cubicBezTo>
                        <a:cubicBezTo>
                          <a:pt x="2617464" y="785117"/>
                          <a:pt x="2263178" y="680661"/>
                          <a:pt x="2052059" y="754630"/>
                        </a:cubicBezTo>
                        <a:cubicBezTo>
                          <a:pt x="1840940" y="828599"/>
                          <a:pt x="1619559" y="689761"/>
                          <a:pt x="1375813" y="754630"/>
                        </a:cubicBezTo>
                        <a:cubicBezTo>
                          <a:pt x="1132067" y="819499"/>
                          <a:pt x="1201235" y="720724"/>
                          <a:pt x="1072667" y="754630"/>
                        </a:cubicBezTo>
                        <a:cubicBezTo>
                          <a:pt x="944099" y="788536"/>
                          <a:pt x="326064" y="686996"/>
                          <a:pt x="0" y="754630"/>
                        </a:cubicBezTo>
                        <a:cubicBezTo>
                          <a:pt x="-4070" y="671563"/>
                          <a:pt x="4739" y="451528"/>
                          <a:pt x="0" y="369769"/>
                        </a:cubicBezTo>
                        <a:cubicBezTo>
                          <a:pt x="-4739" y="288010"/>
                          <a:pt x="42465" y="177751"/>
                          <a:pt x="0" y="0"/>
                        </a:cubicBezTo>
                        <a:close/>
                      </a:path>
                      <a:path w="9327543" h="754630" stroke="0" extrusionOk="0">
                        <a:moveTo>
                          <a:pt x="0" y="0"/>
                        </a:moveTo>
                        <a:cubicBezTo>
                          <a:pt x="162112" y="-21723"/>
                          <a:pt x="257071" y="38427"/>
                          <a:pt x="396421" y="0"/>
                        </a:cubicBezTo>
                        <a:cubicBezTo>
                          <a:pt x="535771" y="-38427"/>
                          <a:pt x="615967" y="38006"/>
                          <a:pt x="792841" y="0"/>
                        </a:cubicBezTo>
                        <a:cubicBezTo>
                          <a:pt x="969715" y="-38006"/>
                          <a:pt x="1032197" y="39882"/>
                          <a:pt x="1189262" y="0"/>
                        </a:cubicBezTo>
                        <a:cubicBezTo>
                          <a:pt x="1346327" y="-39882"/>
                          <a:pt x="1440792" y="24480"/>
                          <a:pt x="1585682" y="0"/>
                        </a:cubicBezTo>
                        <a:cubicBezTo>
                          <a:pt x="1730572" y="-24480"/>
                          <a:pt x="1843008" y="43706"/>
                          <a:pt x="2075378" y="0"/>
                        </a:cubicBezTo>
                        <a:cubicBezTo>
                          <a:pt x="2307748" y="-43706"/>
                          <a:pt x="2574240" y="90095"/>
                          <a:pt x="2844901" y="0"/>
                        </a:cubicBezTo>
                        <a:cubicBezTo>
                          <a:pt x="3115562" y="-90095"/>
                          <a:pt x="3029483" y="30371"/>
                          <a:pt x="3148046" y="0"/>
                        </a:cubicBezTo>
                        <a:cubicBezTo>
                          <a:pt x="3266610" y="-30371"/>
                          <a:pt x="3745021" y="85582"/>
                          <a:pt x="3917568" y="0"/>
                        </a:cubicBezTo>
                        <a:cubicBezTo>
                          <a:pt x="4090115" y="-85582"/>
                          <a:pt x="4290383" y="3979"/>
                          <a:pt x="4593815" y="0"/>
                        </a:cubicBezTo>
                        <a:cubicBezTo>
                          <a:pt x="4897247" y="-3979"/>
                          <a:pt x="4933791" y="50341"/>
                          <a:pt x="5083511" y="0"/>
                        </a:cubicBezTo>
                        <a:cubicBezTo>
                          <a:pt x="5233231" y="-50341"/>
                          <a:pt x="5366495" y="42024"/>
                          <a:pt x="5479932" y="0"/>
                        </a:cubicBezTo>
                        <a:cubicBezTo>
                          <a:pt x="5593369" y="-42024"/>
                          <a:pt x="5882068" y="30086"/>
                          <a:pt x="6249454" y="0"/>
                        </a:cubicBezTo>
                        <a:cubicBezTo>
                          <a:pt x="6616840" y="-30086"/>
                          <a:pt x="6551226" y="19574"/>
                          <a:pt x="6645874" y="0"/>
                        </a:cubicBezTo>
                        <a:cubicBezTo>
                          <a:pt x="6740522" y="-19574"/>
                          <a:pt x="7222409" y="58265"/>
                          <a:pt x="7415397" y="0"/>
                        </a:cubicBezTo>
                        <a:cubicBezTo>
                          <a:pt x="7608385" y="-58265"/>
                          <a:pt x="8012205" y="41412"/>
                          <a:pt x="8184919" y="0"/>
                        </a:cubicBezTo>
                        <a:cubicBezTo>
                          <a:pt x="8357633" y="-41412"/>
                          <a:pt x="8341911" y="17219"/>
                          <a:pt x="8488064" y="0"/>
                        </a:cubicBezTo>
                        <a:cubicBezTo>
                          <a:pt x="8634217" y="-17219"/>
                          <a:pt x="8968209" y="46591"/>
                          <a:pt x="9327543" y="0"/>
                        </a:cubicBezTo>
                        <a:cubicBezTo>
                          <a:pt x="9329267" y="158477"/>
                          <a:pt x="9327421" y="246896"/>
                          <a:pt x="9327543" y="369769"/>
                        </a:cubicBezTo>
                        <a:cubicBezTo>
                          <a:pt x="9327665" y="492642"/>
                          <a:pt x="9314418" y="611001"/>
                          <a:pt x="9327543" y="754630"/>
                        </a:cubicBezTo>
                        <a:cubicBezTo>
                          <a:pt x="9171858" y="770777"/>
                          <a:pt x="8880704" y="697826"/>
                          <a:pt x="8558021" y="754630"/>
                        </a:cubicBezTo>
                        <a:cubicBezTo>
                          <a:pt x="8235338" y="811434"/>
                          <a:pt x="8231711" y="750080"/>
                          <a:pt x="7975049" y="754630"/>
                        </a:cubicBezTo>
                        <a:cubicBezTo>
                          <a:pt x="7718387" y="759180"/>
                          <a:pt x="7684000" y="751826"/>
                          <a:pt x="7485353" y="754630"/>
                        </a:cubicBezTo>
                        <a:cubicBezTo>
                          <a:pt x="7286706" y="757434"/>
                          <a:pt x="7250969" y="718873"/>
                          <a:pt x="7088933" y="754630"/>
                        </a:cubicBezTo>
                        <a:cubicBezTo>
                          <a:pt x="6926897" y="790387"/>
                          <a:pt x="6821454" y="728427"/>
                          <a:pt x="6692512" y="754630"/>
                        </a:cubicBezTo>
                        <a:cubicBezTo>
                          <a:pt x="6563570" y="780833"/>
                          <a:pt x="6297338" y="725817"/>
                          <a:pt x="6109541" y="754630"/>
                        </a:cubicBezTo>
                        <a:cubicBezTo>
                          <a:pt x="5921744" y="783443"/>
                          <a:pt x="5730373" y="754353"/>
                          <a:pt x="5433294" y="754630"/>
                        </a:cubicBezTo>
                        <a:cubicBezTo>
                          <a:pt x="5136215" y="754907"/>
                          <a:pt x="5223526" y="748659"/>
                          <a:pt x="5130149" y="754630"/>
                        </a:cubicBezTo>
                        <a:cubicBezTo>
                          <a:pt x="5036773" y="760601"/>
                          <a:pt x="4801883" y="690715"/>
                          <a:pt x="4547177" y="754630"/>
                        </a:cubicBezTo>
                        <a:cubicBezTo>
                          <a:pt x="4292471" y="818545"/>
                          <a:pt x="4373337" y="739655"/>
                          <a:pt x="4244032" y="754630"/>
                        </a:cubicBezTo>
                        <a:cubicBezTo>
                          <a:pt x="4114727" y="769605"/>
                          <a:pt x="3825505" y="689432"/>
                          <a:pt x="3661061" y="754630"/>
                        </a:cubicBezTo>
                        <a:cubicBezTo>
                          <a:pt x="3496617" y="819828"/>
                          <a:pt x="3057933" y="674616"/>
                          <a:pt x="2891538" y="754630"/>
                        </a:cubicBezTo>
                        <a:cubicBezTo>
                          <a:pt x="2725143" y="834644"/>
                          <a:pt x="2306194" y="709250"/>
                          <a:pt x="2122016" y="754630"/>
                        </a:cubicBezTo>
                        <a:cubicBezTo>
                          <a:pt x="1937838" y="800010"/>
                          <a:pt x="1652113" y="722958"/>
                          <a:pt x="1445769" y="754630"/>
                        </a:cubicBezTo>
                        <a:cubicBezTo>
                          <a:pt x="1239425" y="786302"/>
                          <a:pt x="1053633" y="704733"/>
                          <a:pt x="676247" y="754630"/>
                        </a:cubicBezTo>
                        <a:cubicBezTo>
                          <a:pt x="298861" y="804527"/>
                          <a:pt x="304082" y="751484"/>
                          <a:pt x="0" y="754630"/>
                        </a:cubicBezTo>
                        <a:cubicBezTo>
                          <a:pt x="-24920" y="672552"/>
                          <a:pt x="37935" y="538061"/>
                          <a:pt x="0" y="384861"/>
                        </a:cubicBezTo>
                        <a:cubicBezTo>
                          <a:pt x="-37935" y="231661"/>
                          <a:pt x="12974" y="98838"/>
                          <a:pt x="0" y="0"/>
                        </a:cubicBezTo>
                        <a:close/>
                      </a:path>
                    </a:pathLst>
                  </a:custGeom>
                  <ask:type>
                    <ask:lineSketchScribble/>
                  </ask:type>
                </ask:lineSketchStyleProps>
              </a:ext>
            </a:extLst>
          </a:ln>
        </p:spPr>
        <p:txBody>
          <a:bodyPr wrap="square" rtlCol="0">
            <a:spAutoFit/>
          </a:bodyPr>
          <a:lstStyle/>
          <a:p>
            <a:pPr algn="ctr">
              <a:lnSpc>
                <a:spcPct val="150000"/>
              </a:lnSpc>
            </a:pPr>
            <a:r>
              <a:rPr lang="en-US" altLang="zh-CN" sz="3200" dirty="0" err="1">
                <a:latin typeface="Calibri" panose="020F0502020204030204" pitchFamily="34" charset="0"/>
                <a:cs typeface="Calibri" panose="020F0502020204030204" pitchFamily="34" charset="0"/>
              </a:rPr>
              <a:t>Hình</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ảnh</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gợi</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cho</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em</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nhớ</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đến</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thể</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loại</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văn</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học</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nào</a:t>
            </a:r>
            <a:r>
              <a:rPr lang="en-US" altLang="zh-CN" sz="3200" dirty="0">
                <a:latin typeface="Calibri" panose="020F0502020204030204" pitchFamily="34" charset="0"/>
                <a:cs typeface="Calibri" panose="020F0502020204030204" pitchFamily="34" charset="0"/>
              </a:rPr>
              <a:t>?</a:t>
            </a:r>
          </a:p>
        </p:txBody>
      </p:sp>
      <p:pic>
        <p:nvPicPr>
          <p:cNvPr id="17410" name="Picture 2" descr="Tóm Tắt 10 Truyện Thần Thoại Hy Lạp Bất Kỳ - Việt Nam Overnight">
            <a:extLst>
              <a:ext uri="{FF2B5EF4-FFF2-40B4-BE49-F238E27FC236}">
                <a16:creationId xmlns:a16="http://schemas.microsoft.com/office/drawing/2014/main" id="{66C6F18F-5E1C-0847-A6EF-A973346F0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33" y="2111904"/>
            <a:ext cx="3389600" cy="3381452"/>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id="{FB764EA7-345F-9942-8FFB-4F46FC92D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7648" y="1683356"/>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53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anim calcmode="lin" valueType="num">
                                      <p:cBhvr additive="base">
                                        <p:cTn id="13" dur="500" fill="hold"/>
                                        <p:tgtEl>
                                          <p:spTgt spid="17410"/>
                                        </p:tgtEl>
                                        <p:attrNameLst>
                                          <p:attrName>ppt_x</p:attrName>
                                        </p:attrNameLst>
                                      </p:cBhvr>
                                      <p:tavLst>
                                        <p:tav tm="0">
                                          <p:val>
                                            <p:strVal val="#ppt_x"/>
                                          </p:val>
                                        </p:tav>
                                        <p:tav tm="100000">
                                          <p:val>
                                            <p:strVal val="#ppt_x"/>
                                          </p:val>
                                        </p:tav>
                                      </p:tavLst>
                                    </p:anim>
                                    <p:anim calcmode="lin" valueType="num">
                                      <p:cBhvr additive="base">
                                        <p:cTn id="14" dur="500" fill="hold"/>
                                        <p:tgtEl>
                                          <p:spTgt spid="174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414"/>
                                        </p:tgtEl>
                                        <p:attrNameLst>
                                          <p:attrName>style.visibility</p:attrName>
                                        </p:attrNameLst>
                                      </p:cBhvr>
                                      <p:to>
                                        <p:strVal val="visible"/>
                                      </p:to>
                                    </p:set>
                                    <p:anim calcmode="lin" valueType="num">
                                      <p:cBhvr additive="base">
                                        <p:cTn id="17" dur="500" fill="hold"/>
                                        <p:tgtEl>
                                          <p:spTgt spid="17414"/>
                                        </p:tgtEl>
                                        <p:attrNameLst>
                                          <p:attrName>ppt_x</p:attrName>
                                        </p:attrNameLst>
                                      </p:cBhvr>
                                      <p:tavLst>
                                        <p:tav tm="0">
                                          <p:val>
                                            <p:strVal val="#ppt_x"/>
                                          </p:val>
                                        </p:tav>
                                        <p:tav tm="100000">
                                          <p:val>
                                            <p:strVal val="#ppt_x"/>
                                          </p:val>
                                        </p:tav>
                                      </p:tavLst>
                                    </p:anim>
                                    <p:anim calcmode="lin" valueType="num">
                                      <p:cBhvr additive="base">
                                        <p:cTn id="18" dur="500" fill="hold"/>
                                        <p:tgtEl>
                                          <p:spTgt spid="174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FA4F12E-6852-4F5A-BEE5-204F4B3A3DE4}"/>
              </a:ext>
            </a:extLst>
          </p:cNvPr>
          <p:cNvPicPr>
            <a:picLocks noChangeAspect="1"/>
          </p:cNvPicPr>
          <p:nvPr/>
        </p:nvPicPr>
        <p:blipFill>
          <a:blip r:embed="rId3">
            <a:extLst>
              <a:ext uri="{28A0092B-C50C-407E-A947-70E740481C1C}">
                <a14:useLocalDpi xmlns:a14="http://schemas.microsoft.com/office/drawing/2010/main" val="0"/>
              </a:ext>
            </a:extLst>
          </a:blip>
          <a:srcRect r="6049" b="42947"/>
          <a:stretch>
            <a:fillRect/>
          </a:stretch>
        </p:blipFill>
        <p:spPr>
          <a:xfrm>
            <a:off x="2527293" y="1105273"/>
            <a:ext cx="9664709" cy="3912691"/>
          </a:xfrm>
          <a:custGeom>
            <a:avLst/>
            <a:gdLst>
              <a:gd name="connsiteX0" fmla="*/ 0 w 9664709"/>
              <a:gd name="connsiteY0" fmla="*/ 0 h 3912691"/>
              <a:gd name="connsiteX1" fmla="*/ 9664709 w 9664709"/>
              <a:gd name="connsiteY1" fmla="*/ 0 h 3912691"/>
              <a:gd name="connsiteX2" fmla="*/ 9664709 w 9664709"/>
              <a:gd name="connsiteY2" fmla="*/ 3912691 h 3912691"/>
              <a:gd name="connsiteX3" fmla="*/ 0 w 9664709"/>
              <a:gd name="connsiteY3" fmla="*/ 3912691 h 3912691"/>
            </a:gdLst>
            <a:ahLst/>
            <a:cxnLst>
              <a:cxn ang="0">
                <a:pos x="connsiteX0" y="connsiteY0"/>
              </a:cxn>
              <a:cxn ang="0">
                <a:pos x="connsiteX1" y="connsiteY1"/>
              </a:cxn>
              <a:cxn ang="0">
                <a:pos x="connsiteX2" y="connsiteY2"/>
              </a:cxn>
              <a:cxn ang="0">
                <a:pos x="connsiteX3" y="connsiteY3"/>
              </a:cxn>
            </a:cxnLst>
            <a:rect l="l" t="t" r="r" b="b"/>
            <a:pathLst>
              <a:path w="9664709" h="3912691">
                <a:moveTo>
                  <a:pt x="0" y="0"/>
                </a:moveTo>
                <a:lnTo>
                  <a:pt x="9664709" y="0"/>
                </a:lnTo>
                <a:lnTo>
                  <a:pt x="9664709" y="3912691"/>
                </a:lnTo>
                <a:lnTo>
                  <a:pt x="0" y="3912691"/>
                </a:lnTo>
                <a:close/>
              </a:path>
            </a:pathLst>
          </a:custGeom>
          <a:solidFill>
            <a:srgbClr val="7F615C"/>
          </a:solidFill>
        </p:spPr>
      </p:pic>
      <p:sp>
        <p:nvSpPr>
          <p:cNvPr id="5" name="矩形 4">
            <a:extLst>
              <a:ext uri="{FF2B5EF4-FFF2-40B4-BE49-F238E27FC236}">
                <a16:creationId xmlns:a16="http://schemas.microsoft.com/office/drawing/2014/main" id="{B72230C3-6105-46D6-B3B8-37E947BE56E6}"/>
              </a:ext>
            </a:extLst>
          </p:cNvPr>
          <p:cNvSpPr/>
          <p:nvPr/>
        </p:nvSpPr>
        <p:spPr>
          <a:xfrm>
            <a:off x="1095983" y="0"/>
            <a:ext cx="4095344" cy="6965004"/>
          </a:xfrm>
          <a:prstGeom prst="rect">
            <a:avLst/>
          </a:prstGeom>
          <a:solidFill>
            <a:srgbClr val="F0A0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sp>
        <p:nvSpPr>
          <p:cNvPr id="6" name="文本框 5">
            <a:extLst>
              <a:ext uri="{FF2B5EF4-FFF2-40B4-BE49-F238E27FC236}">
                <a16:creationId xmlns:a16="http://schemas.microsoft.com/office/drawing/2014/main" id="{0BA7C283-D445-46BE-B43E-86599633D50B}"/>
              </a:ext>
            </a:extLst>
          </p:cNvPr>
          <p:cNvSpPr txBox="1"/>
          <p:nvPr/>
        </p:nvSpPr>
        <p:spPr>
          <a:xfrm>
            <a:off x="3143655" y="1832192"/>
            <a:ext cx="1513366"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dirty="0">
                <a:solidFill>
                  <a:srgbClr val="F0A041"/>
                </a:solidFill>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rPr>
              <a:t>IV</a:t>
            </a:r>
            <a:endParaRPr kumimoji="1" lang="zh-CN" altLang="en-US" sz="6000" b="1"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endParaRPr>
          </a:p>
        </p:txBody>
      </p:sp>
      <p:sp>
        <p:nvSpPr>
          <p:cNvPr id="7" name="文本框 6">
            <a:extLst>
              <a:ext uri="{FF2B5EF4-FFF2-40B4-BE49-F238E27FC236}">
                <a16:creationId xmlns:a16="http://schemas.microsoft.com/office/drawing/2014/main" id="{00127AA1-F325-44E9-8A62-A59857D54ADD}"/>
              </a:ext>
            </a:extLst>
          </p:cNvPr>
          <p:cNvSpPr txBox="1"/>
          <p:nvPr/>
        </p:nvSpPr>
        <p:spPr>
          <a:xfrm>
            <a:off x="5245271" y="3306673"/>
            <a:ext cx="49655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noProof="0" dirty="0">
                <a:solidFill>
                  <a:schemeClr val="bg1"/>
                </a:solidFill>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rPr>
              <a:t>LUYỆN TẬP</a:t>
            </a:r>
            <a:endParaRPr kumimoji="0" lang="en-US" altLang="zh-CN" sz="5400" b="1" u="none" strike="noStrike" kern="1200" cap="none" spc="0" normalizeH="0" baseline="0" noProof="0" dirty="0">
              <a:ln>
                <a:noFill/>
              </a:ln>
              <a:solidFill>
                <a:schemeClr val="bg1"/>
              </a:solidFill>
              <a:effectLst/>
              <a:uLnTx/>
              <a:uFillTx/>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endParaRPr>
          </a:p>
        </p:txBody>
      </p:sp>
      <p:sp>
        <p:nvSpPr>
          <p:cNvPr id="10" name="燕尾形 13">
            <a:extLst>
              <a:ext uri="{FF2B5EF4-FFF2-40B4-BE49-F238E27FC236}">
                <a16:creationId xmlns:a16="http://schemas.microsoft.com/office/drawing/2014/main" id="{5DB0A3DD-ADA5-4F5E-9679-66BA3B78B3E9}"/>
              </a:ext>
            </a:extLst>
          </p:cNvPr>
          <p:cNvSpPr/>
          <p:nvPr/>
        </p:nvSpPr>
        <p:spPr>
          <a:xfrm>
            <a:off x="10029552" y="5470967"/>
            <a:ext cx="1353702" cy="1134824"/>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u="none" strike="noStrike" kern="1200" cap="none" spc="0" normalizeH="0" baseline="0" noProof="0" dirty="0">
              <a:ln>
                <a:noFill/>
              </a:ln>
              <a:solidFill>
                <a:prstClr val="black"/>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pic>
        <p:nvPicPr>
          <p:cNvPr id="8" name="Picture 7">
            <a:extLst>
              <a:ext uri="{FF2B5EF4-FFF2-40B4-BE49-F238E27FC236}">
                <a16:creationId xmlns:a16="http://schemas.microsoft.com/office/drawing/2014/main" id="{65CD156A-D206-4649-865D-C96AB84D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540" y="1105273"/>
            <a:ext cx="3597460" cy="3597460"/>
          </a:xfrm>
          <a:prstGeom prst="rect">
            <a:avLst/>
          </a:prstGeom>
        </p:spPr>
      </p:pic>
    </p:spTree>
    <p:extLst>
      <p:ext uri="{BB962C8B-B14F-4D97-AF65-F5344CB8AC3E}">
        <p14:creationId xmlns:p14="http://schemas.microsoft.com/office/powerpoint/2010/main" val="335002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pic>
        <p:nvPicPr>
          <p:cNvPr id="9" name="Picture 8">
            <a:extLst>
              <a:ext uri="{FF2B5EF4-FFF2-40B4-BE49-F238E27FC236}">
                <a16:creationId xmlns:a16="http://schemas.microsoft.com/office/drawing/2014/main" id="{6D4A7E98-3028-144E-80B1-ADDC2C668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7855" y="2826328"/>
            <a:ext cx="4031672" cy="4031672"/>
          </a:xfrm>
          <a:prstGeom prst="rect">
            <a:avLst/>
          </a:prstGeom>
        </p:spPr>
      </p:pic>
      <p:sp>
        <p:nvSpPr>
          <p:cNvPr id="10" name="Rounded Rectangle 9">
            <a:extLst>
              <a:ext uri="{FF2B5EF4-FFF2-40B4-BE49-F238E27FC236}">
                <a16:creationId xmlns:a16="http://schemas.microsoft.com/office/drawing/2014/main" id="{E7628A5A-7B4B-3B44-959F-9D0ECC3F1298}"/>
              </a:ext>
            </a:extLst>
          </p:cNvPr>
          <p:cNvSpPr/>
          <p:nvPr/>
        </p:nvSpPr>
        <p:spPr>
          <a:xfrm>
            <a:off x="494518" y="956231"/>
            <a:ext cx="9369918" cy="362962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400" b="1" dirty="0">
                <a:solidFill>
                  <a:schemeClr val="tx1"/>
                </a:solidFill>
                <a:latin typeface="Calibri" panose="020F0502020204030204" pitchFamily="34" charset="0"/>
                <a:cs typeface="Calibri" panose="020F0502020204030204" pitchFamily="34" charset="0"/>
              </a:rPr>
              <a:t>Bài</a:t>
            </a:r>
            <a:r>
              <a:rPr lang="vi-VN" sz="2400" b="1" dirty="0">
                <a:solidFill>
                  <a:schemeClr val="tx1"/>
                </a:solidFill>
                <a:latin typeface="Calibri" panose="020F0502020204030204" pitchFamily="34" charset="0"/>
                <a:cs typeface="Calibri" panose="020F0502020204030204" pitchFamily="34" charset="0"/>
              </a:rPr>
              <a:t> 1:</a:t>
            </a:r>
            <a:r>
              <a:rPr lang="vi-VN" sz="2400" dirty="0">
                <a:solidFill>
                  <a:schemeClr val="tx1"/>
                </a:solidFill>
                <a:latin typeface="Calibri" panose="020F0502020204030204" pitchFamily="34" charset="0"/>
                <a:cs typeface="Calibri" panose="020F0502020204030204" pitchFamily="34" charset="0"/>
              </a:rPr>
              <a:t> </a:t>
            </a:r>
            <a:r>
              <a:rPr lang="en-VN" sz="2400" dirty="0">
                <a:solidFill>
                  <a:schemeClr val="tx1"/>
                </a:solidFill>
                <a:latin typeface="Calibri" panose="020F0502020204030204" pitchFamily="34" charset="0"/>
                <a:cs typeface="Calibri" panose="020F0502020204030204" pitchFamily="34" charset="0"/>
              </a:rPr>
              <a:t>Trong </a:t>
            </a:r>
            <a:r>
              <a:rPr lang="vi-VN" sz="2400" dirty="0">
                <a:solidFill>
                  <a:schemeClr val="tx1"/>
                </a:solidFill>
                <a:latin typeface="Calibri" panose="020F0502020204030204" pitchFamily="34" charset="0"/>
                <a:cs typeface="Calibri" panose="020F0502020204030204" pitchFamily="34" charset="0"/>
              </a:rPr>
              <a:t>phần kết, truyện nêu tên bảy vị thần gắn với việc giải thích nguồn gốc các sự vật hiện tượng tự nhiên. Theo tưởng tượng của em, còn vị thần nào khác nữa? Tên vị thần ấy là gì?</a:t>
            </a:r>
          </a:p>
          <a:p>
            <a:pPr algn="just"/>
            <a:endParaRPr lang="en-VN" sz="2400" dirty="0">
              <a:solidFill>
                <a:schemeClr val="tx1"/>
              </a:solidFill>
              <a:latin typeface="Calibri" panose="020F0502020204030204" pitchFamily="34" charset="0"/>
              <a:cs typeface="Calibri" panose="020F0502020204030204" pitchFamily="34" charset="0"/>
            </a:endParaRPr>
          </a:p>
          <a:p>
            <a:pPr algn="just"/>
            <a:r>
              <a:rPr lang="en-VN" sz="2400" b="1" dirty="0">
                <a:solidFill>
                  <a:schemeClr val="tx1"/>
                </a:solidFill>
                <a:latin typeface="Calibri" panose="020F0502020204030204" pitchFamily="34" charset="0"/>
                <a:cs typeface="Calibri" panose="020F0502020204030204" pitchFamily="34" charset="0"/>
              </a:rPr>
              <a:t>Bài 2:</a:t>
            </a:r>
            <a:r>
              <a:rPr lang="en-VN" sz="2400" dirty="0">
                <a:solidFill>
                  <a:schemeClr val="tx1"/>
                </a:solidFill>
                <a:latin typeface="Calibri" panose="020F0502020204030204" pitchFamily="34" charset="0"/>
                <a:cs typeface="Calibri" panose="020F0502020204030204" pitchFamily="34" charset="0"/>
              </a:rPr>
              <a:t> Cách hình dung và miêu tả đất, trời trong câu </a:t>
            </a:r>
            <a:r>
              <a:rPr lang="en-VN" sz="2400" i="1" dirty="0">
                <a:solidFill>
                  <a:schemeClr val="tx1"/>
                </a:solidFill>
                <a:latin typeface="Calibri" panose="020F0502020204030204" pitchFamily="34" charset="0"/>
                <a:cs typeface="Calibri" panose="020F0502020204030204" pitchFamily="34" charset="0"/>
              </a:rPr>
              <a:t>“đất phẳng như cái mâm vuông, trời trùm lên như cái bát úp, ...”</a:t>
            </a:r>
            <a:r>
              <a:rPr lang="en-VN" sz="2400" dirty="0">
                <a:solidFill>
                  <a:schemeClr val="tx1"/>
                </a:solidFill>
                <a:latin typeface="Calibri" panose="020F0502020204030204" pitchFamily="34" charset="0"/>
                <a:cs typeface="Calibri" panose="020F0502020204030204" pitchFamily="34" charset="0"/>
              </a:rPr>
              <a:t> trong truyện Thần Trụ trời gợi cho bạn nhớ đến truyền thuyết nào của người Việt Nam? Hãy tóm tắt truyền thuyết ấy và chỉ ra điểm tương đồng giữa hai tác phẩm.</a:t>
            </a:r>
          </a:p>
        </p:txBody>
      </p:sp>
    </p:spTree>
    <p:extLst>
      <p:ext uri="{BB962C8B-B14F-4D97-AF65-F5344CB8AC3E}">
        <p14:creationId xmlns:p14="http://schemas.microsoft.com/office/powerpoint/2010/main" val="3265747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FA4F12E-6852-4F5A-BEE5-204F4B3A3DE4}"/>
              </a:ext>
            </a:extLst>
          </p:cNvPr>
          <p:cNvPicPr>
            <a:picLocks noChangeAspect="1"/>
          </p:cNvPicPr>
          <p:nvPr/>
        </p:nvPicPr>
        <p:blipFill>
          <a:blip r:embed="rId3">
            <a:extLst>
              <a:ext uri="{28A0092B-C50C-407E-A947-70E740481C1C}">
                <a14:useLocalDpi xmlns:a14="http://schemas.microsoft.com/office/drawing/2010/main" val="0"/>
              </a:ext>
            </a:extLst>
          </a:blip>
          <a:srcRect r="6049" b="42947"/>
          <a:stretch>
            <a:fillRect/>
          </a:stretch>
        </p:blipFill>
        <p:spPr>
          <a:xfrm>
            <a:off x="2527293" y="1105273"/>
            <a:ext cx="9664709" cy="3912691"/>
          </a:xfrm>
          <a:custGeom>
            <a:avLst/>
            <a:gdLst>
              <a:gd name="connsiteX0" fmla="*/ 0 w 9664709"/>
              <a:gd name="connsiteY0" fmla="*/ 0 h 3912691"/>
              <a:gd name="connsiteX1" fmla="*/ 9664709 w 9664709"/>
              <a:gd name="connsiteY1" fmla="*/ 0 h 3912691"/>
              <a:gd name="connsiteX2" fmla="*/ 9664709 w 9664709"/>
              <a:gd name="connsiteY2" fmla="*/ 3912691 h 3912691"/>
              <a:gd name="connsiteX3" fmla="*/ 0 w 9664709"/>
              <a:gd name="connsiteY3" fmla="*/ 3912691 h 3912691"/>
            </a:gdLst>
            <a:ahLst/>
            <a:cxnLst>
              <a:cxn ang="0">
                <a:pos x="connsiteX0" y="connsiteY0"/>
              </a:cxn>
              <a:cxn ang="0">
                <a:pos x="connsiteX1" y="connsiteY1"/>
              </a:cxn>
              <a:cxn ang="0">
                <a:pos x="connsiteX2" y="connsiteY2"/>
              </a:cxn>
              <a:cxn ang="0">
                <a:pos x="connsiteX3" y="connsiteY3"/>
              </a:cxn>
            </a:cxnLst>
            <a:rect l="l" t="t" r="r" b="b"/>
            <a:pathLst>
              <a:path w="9664709" h="3912691">
                <a:moveTo>
                  <a:pt x="0" y="0"/>
                </a:moveTo>
                <a:lnTo>
                  <a:pt x="9664709" y="0"/>
                </a:lnTo>
                <a:lnTo>
                  <a:pt x="9664709" y="3912691"/>
                </a:lnTo>
                <a:lnTo>
                  <a:pt x="0" y="3912691"/>
                </a:lnTo>
                <a:close/>
              </a:path>
            </a:pathLst>
          </a:custGeom>
          <a:solidFill>
            <a:srgbClr val="7F615C"/>
          </a:solidFill>
        </p:spPr>
      </p:pic>
      <p:sp>
        <p:nvSpPr>
          <p:cNvPr id="5" name="矩形 4">
            <a:extLst>
              <a:ext uri="{FF2B5EF4-FFF2-40B4-BE49-F238E27FC236}">
                <a16:creationId xmlns:a16="http://schemas.microsoft.com/office/drawing/2014/main" id="{B72230C3-6105-46D6-B3B8-37E947BE56E6}"/>
              </a:ext>
            </a:extLst>
          </p:cNvPr>
          <p:cNvSpPr/>
          <p:nvPr/>
        </p:nvSpPr>
        <p:spPr>
          <a:xfrm>
            <a:off x="1095983" y="0"/>
            <a:ext cx="4095344" cy="6965004"/>
          </a:xfrm>
          <a:prstGeom prst="rect">
            <a:avLst/>
          </a:prstGeom>
          <a:solidFill>
            <a:srgbClr val="F0A0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sp>
        <p:nvSpPr>
          <p:cNvPr id="6" name="文本框 5">
            <a:extLst>
              <a:ext uri="{FF2B5EF4-FFF2-40B4-BE49-F238E27FC236}">
                <a16:creationId xmlns:a16="http://schemas.microsoft.com/office/drawing/2014/main" id="{0BA7C283-D445-46BE-B43E-86599633D50B}"/>
              </a:ext>
            </a:extLst>
          </p:cNvPr>
          <p:cNvSpPr txBox="1"/>
          <p:nvPr/>
        </p:nvSpPr>
        <p:spPr>
          <a:xfrm>
            <a:off x="3143655" y="1832192"/>
            <a:ext cx="1513366"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noProof="0" dirty="0">
                <a:solidFill>
                  <a:srgbClr val="F0A041"/>
                </a:solidFill>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rPr>
              <a:t>V</a:t>
            </a:r>
            <a:endParaRPr kumimoji="1" lang="zh-CN" altLang="en-US" sz="6000" b="1"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endParaRPr>
          </a:p>
        </p:txBody>
      </p:sp>
      <p:sp>
        <p:nvSpPr>
          <p:cNvPr id="7" name="文本框 6">
            <a:extLst>
              <a:ext uri="{FF2B5EF4-FFF2-40B4-BE49-F238E27FC236}">
                <a16:creationId xmlns:a16="http://schemas.microsoft.com/office/drawing/2014/main" id="{00127AA1-F325-44E9-8A62-A59857D54ADD}"/>
              </a:ext>
            </a:extLst>
          </p:cNvPr>
          <p:cNvSpPr txBox="1"/>
          <p:nvPr/>
        </p:nvSpPr>
        <p:spPr>
          <a:xfrm>
            <a:off x="5245272" y="3306673"/>
            <a:ext cx="46468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noProof="0" dirty="0">
                <a:solidFill>
                  <a:schemeClr val="bg1"/>
                </a:solidFill>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rPr>
              <a:t>VẬN DỤNG</a:t>
            </a:r>
            <a:endParaRPr kumimoji="0" lang="en-US" altLang="zh-CN" sz="5400" b="1" u="none" strike="noStrike" kern="1200" cap="none" spc="0" normalizeH="0" baseline="0" noProof="0" dirty="0">
              <a:ln>
                <a:noFill/>
              </a:ln>
              <a:solidFill>
                <a:schemeClr val="bg1"/>
              </a:solidFill>
              <a:effectLst/>
              <a:uLnTx/>
              <a:uFillTx/>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endParaRPr>
          </a:p>
        </p:txBody>
      </p:sp>
      <p:sp>
        <p:nvSpPr>
          <p:cNvPr id="10" name="燕尾形 13">
            <a:extLst>
              <a:ext uri="{FF2B5EF4-FFF2-40B4-BE49-F238E27FC236}">
                <a16:creationId xmlns:a16="http://schemas.microsoft.com/office/drawing/2014/main" id="{5DB0A3DD-ADA5-4F5E-9679-66BA3B78B3E9}"/>
              </a:ext>
            </a:extLst>
          </p:cNvPr>
          <p:cNvSpPr/>
          <p:nvPr/>
        </p:nvSpPr>
        <p:spPr>
          <a:xfrm>
            <a:off x="10029552" y="5470967"/>
            <a:ext cx="1353702" cy="1134824"/>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u="none" strike="noStrike" kern="1200" cap="none" spc="0" normalizeH="0" baseline="0" noProof="0" dirty="0">
              <a:ln>
                <a:noFill/>
              </a:ln>
              <a:solidFill>
                <a:prstClr val="black"/>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pic>
        <p:nvPicPr>
          <p:cNvPr id="8" name="Picture 7">
            <a:extLst>
              <a:ext uri="{FF2B5EF4-FFF2-40B4-BE49-F238E27FC236}">
                <a16:creationId xmlns:a16="http://schemas.microsoft.com/office/drawing/2014/main" id="{63D41D2C-2699-3543-89CB-D9F55462A0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540" y="1105273"/>
            <a:ext cx="3597460" cy="3597460"/>
          </a:xfrm>
          <a:prstGeom prst="rect">
            <a:avLst/>
          </a:prstGeom>
        </p:spPr>
      </p:pic>
    </p:spTree>
    <p:extLst>
      <p:ext uri="{BB962C8B-B14F-4D97-AF65-F5344CB8AC3E}">
        <p14:creationId xmlns:p14="http://schemas.microsoft.com/office/powerpoint/2010/main" val="2711942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燕尾形 13">
            <a:extLst>
              <a:ext uri="{FF2B5EF4-FFF2-40B4-BE49-F238E27FC236}">
                <a16:creationId xmlns:a16="http://schemas.microsoft.com/office/drawing/2014/main" id="{E6E4B183-1462-43D9-9DF8-76853A74E597}"/>
              </a:ext>
            </a:extLst>
          </p:cNvPr>
          <p:cNvSpPr/>
          <p:nvPr/>
        </p:nvSpPr>
        <p:spPr>
          <a:xfrm>
            <a:off x="130930"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38" name="燕尾形 13">
            <a:extLst>
              <a:ext uri="{FF2B5EF4-FFF2-40B4-BE49-F238E27FC236}">
                <a16:creationId xmlns:a16="http://schemas.microsoft.com/office/drawing/2014/main" id="{7E2FBD7B-2ED8-4D9F-B205-1A00E4D157BD}"/>
              </a:ext>
            </a:extLst>
          </p:cNvPr>
          <p:cNvSpPr/>
          <p:nvPr/>
        </p:nvSpPr>
        <p:spPr>
          <a:xfrm>
            <a:off x="747115" y="116112"/>
            <a:ext cx="727176" cy="60960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pic>
        <p:nvPicPr>
          <p:cNvPr id="9" name="Picture 8">
            <a:extLst>
              <a:ext uri="{FF2B5EF4-FFF2-40B4-BE49-F238E27FC236}">
                <a16:creationId xmlns:a16="http://schemas.microsoft.com/office/drawing/2014/main" id="{6D4A7E98-3028-144E-80B1-ADDC2C668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1382" y="2299855"/>
            <a:ext cx="4558145" cy="4558145"/>
          </a:xfrm>
          <a:prstGeom prst="rect">
            <a:avLst/>
          </a:prstGeom>
        </p:spPr>
      </p:pic>
      <p:sp>
        <p:nvSpPr>
          <p:cNvPr id="10" name="Rounded Rectangle 9">
            <a:extLst>
              <a:ext uri="{FF2B5EF4-FFF2-40B4-BE49-F238E27FC236}">
                <a16:creationId xmlns:a16="http://schemas.microsoft.com/office/drawing/2014/main" id="{E7628A5A-7B4B-3B44-959F-9D0ECC3F1298}"/>
              </a:ext>
            </a:extLst>
          </p:cNvPr>
          <p:cNvSpPr/>
          <p:nvPr/>
        </p:nvSpPr>
        <p:spPr>
          <a:xfrm>
            <a:off x="1976955" y="1856509"/>
            <a:ext cx="7180900" cy="225829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Tìm đọc thần thoại Việt Nam. Chọn và tóm tắt một thần thoại mà em thích nhất.</a:t>
            </a:r>
            <a:r>
              <a:rPr lang="en-VN" sz="3200" dirty="0">
                <a:solidFill>
                  <a:schemeClr val="tx1"/>
                </a:solidFill>
              </a:rPr>
              <a:t> </a:t>
            </a:r>
            <a:endParaRPr lang="en-VN"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844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22B5EF-24A1-4354-8B33-2F7600B5C313}"/>
              </a:ext>
            </a:extLst>
          </p:cNvPr>
          <p:cNvPicPr>
            <a:picLocks noChangeAspect="1"/>
          </p:cNvPicPr>
          <p:nvPr/>
        </p:nvPicPr>
        <p:blipFill>
          <a:blip r:embed="rId3">
            <a:extLst>
              <a:ext uri="{28A0092B-C50C-407E-A947-70E740481C1C}">
                <a14:useLocalDpi xmlns:a14="http://schemas.microsoft.com/office/drawing/2010/main" val="0"/>
              </a:ext>
            </a:extLst>
          </a:blip>
          <a:srcRect t="23362" b="30482"/>
          <a:stretch>
            <a:fillRect/>
          </a:stretch>
        </p:blipFill>
        <p:spPr>
          <a:xfrm>
            <a:off x="225819" y="299885"/>
            <a:ext cx="10287000" cy="3165359"/>
          </a:xfrm>
          <a:custGeom>
            <a:avLst/>
            <a:gdLst>
              <a:gd name="connsiteX0" fmla="*/ 0 w 10287000"/>
              <a:gd name="connsiteY0" fmla="*/ 0 h 3165359"/>
              <a:gd name="connsiteX1" fmla="*/ 8841148 w 10287000"/>
              <a:gd name="connsiteY1" fmla="*/ 0 h 3165359"/>
              <a:gd name="connsiteX2" fmla="*/ 10287000 w 10287000"/>
              <a:gd name="connsiteY2" fmla="*/ 1445853 h 3165359"/>
              <a:gd name="connsiteX3" fmla="*/ 10287000 w 10287000"/>
              <a:gd name="connsiteY3" fmla="*/ 1719507 h 3165359"/>
              <a:gd name="connsiteX4" fmla="*/ 8841148 w 10287000"/>
              <a:gd name="connsiteY4" fmla="*/ 3165359 h 3165359"/>
              <a:gd name="connsiteX5" fmla="*/ 0 w 10287000"/>
              <a:gd name="connsiteY5" fmla="*/ 3165359 h 316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7000" h="3165359">
                <a:moveTo>
                  <a:pt x="0" y="0"/>
                </a:moveTo>
                <a:lnTo>
                  <a:pt x="8841148" y="0"/>
                </a:lnTo>
                <a:lnTo>
                  <a:pt x="10287000" y="1445853"/>
                </a:lnTo>
                <a:lnTo>
                  <a:pt x="10287000" y="1719507"/>
                </a:lnTo>
                <a:lnTo>
                  <a:pt x="8841148" y="3165359"/>
                </a:lnTo>
                <a:lnTo>
                  <a:pt x="0" y="3165359"/>
                </a:lnTo>
                <a:close/>
              </a:path>
            </a:pathLst>
          </a:custGeom>
        </p:spPr>
      </p:pic>
      <p:sp>
        <p:nvSpPr>
          <p:cNvPr id="38" name="TextBox 37"/>
          <p:cNvSpPr txBox="1"/>
          <p:nvPr/>
        </p:nvSpPr>
        <p:spPr>
          <a:xfrm>
            <a:off x="3176771" y="4451409"/>
            <a:ext cx="5838458" cy="1200329"/>
          </a:xfrm>
          <a:prstGeom prst="rect">
            <a:avLst/>
          </a:prstGeom>
          <a:noFill/>
          <a:effectLst/>
        </p:spPr>
        <p:txBody>
          <a:bodyPr wrap="none" rtlCol="0">
            <a:spAutoFit/>
          </a:bodyPr>
          <a:lstStyle/>
          <a:p>
            <a:pPr marL="0" marR="0" lvl="0" indent="0" algn="ctr" defTabSz="600715" rtl="0" eaLnBrk="1" fontAlgn="auto" latinLnBrk="0" hangingPunct="1">
              <a:lnSpc>
                <a:spcPct val="100000"/>
              </a:lnSpc>
              <a:spcBef>
                <a:spcPts val="0"/>
              </a:spcBef>
              <a:spcAft>
                <a:spcPts val="0"/>
              </a:spcAft>
              <a:buClrTx/>
              <a:buSzTx/>
              <a:buFontTx/>
              <a:buNone/>
              <a:tabLst/>
              <a:defRPr/>
            </a:pPr>
            <a:r>
              <a:rPr lang="en-US" altLang="zh-CN" sz="7200" b="1" dirty="0">
                <a:solidFill>
                  <a:schemeClr val="accent2">
                    <a:lumMod val="50000"/>
                  </a:schemeClr>
                </a:solidFill>
                <a:latin typeface="Showcard Gothic" pitchFamily="82" charset="77"/>
                <a:ea typeface="Aachen" panose="02020500000000000000" pitchFamily="18" charset="77"/>
                <a:cs typeface="Aachen" panose="02020500000000000000" pitchFamily="18" charset="77"/>
                <a:sym typeface="字魂36号-正文宋楷" panose="02000000000000000000" pitchFamily="2" charset="-122"/>
              </a:rPr>
              <a:t>THANK YOU!</a:t>
            </a:r>
            <a:endParaRPr kumimoji="0" lang="en-US" altLang="zh-CN" sz="7200" b="1" u="none" strike="noStrike" kern="1200" cap="none" spc="0" normalizeH="0" baseline="0" noProof="0" dirty="0">
              <a:ln>
                <a:noFill/>
              </a:ln>
              <a:solidFill>
                <a:schemeClr val="accent2">
                  <a:lumMod val="50000"/>
                </a:schemeClr>
              </a:solidFill>
              <a:effectLst/>
              <a:uLnTx/>
              <a:uFillTx/>
              <a:latin typeface="Showcard Gothic" pitchFamily="82" charset="77"/>
              <a:ea typeface="Aachen" panose="02020500000000000000" pitchFamily="18" charset="77"/>
              <a:cs typeface="Aachen" panose="02020500000000000000" pitchFamily="18" charset="77"/>
              <a:sym typeface="字魂36号-正文宋楷" panose="02000000000000000000" pitchFamily="2" charset="-122"/>
            </a:endParaRPr>
          </a:p>
        </p:txBody>
      </p:sp>
      <p:sp>
        <p:nvSpPr>
          <p:cNvPr id="14" name="燕尾形 13"/>
          <p:cNvSpPr/>
          <p:nvPr/>
        </p:nvSpPr>
        <p:spPr>
          <a:xfrm>
            <a:off x="9400392" y="1278514"/>
            <a:ext cx="2706155" cy="218673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15" name="矩形 14"/>
          <p:cNvSpPr/>
          <p:nvPr/>
        </p:nvSpPr>
        <p:spPr>
          <a:xfrm>
            <a:off x="0" y="6210176"/>
            <a:ext cx="12158350" cy="227766"/>
          </a:xfrm>
          <a:prstGeom prst="rect">
            <a:avLst/>
          </a:prstGeom>
          <a:solidFill>
            <a:srgbClr val="F0A04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Tree>
    <p:extLst>
      <p:ext uri="{BB962C8B-B14F-4D97-AF65-F5344CB8AC3E}">
        <p14:creationId xmlns:p14="http://schemas.microsoft.com/office/powerpoint/2010/main" val="2604887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1500"/>
                            </p:stCondLst>
                            <p:childTnLst>
                              <p:par>
                                <p:cTn id="9" presetID="14"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anim calcmode="lin" valueType="num">
                                      <p:cBhvr>
                                        <p:cTn id="17" dur="1000" fill="hold"/>
                                        <p:tgtEl>
                                          <p:spTgt spid="38"/>
                                        </p:tgtEl>
                                        <p:attrNameLst>
                                          <p:attrName>ppt_x</p:attrName>
                                        </p:attrNameLst>
                                      </p:cBhvr>
                                      <p:tavLst>
                                        <p:tav tm="0">
                                          <p:val>
                                            <p:strVal val="#ppt_x"/>
                                          </p:val>
                                        </p:tav>
                                        <p:tav tm="100000">
                                          <p:val>
                                            <p:strVal val="#ppt_x"/>
                                          </p:val>
                                        </p:tav>
                                      </p:tavLst>
                                    </p:anim>
                                    <p:anim calcmode="lin" valueType="num">
                                      <p:cBhvr>
                                        <p:cTn id="18" dur="900" decel="100000" fill="hold"/>
                                        <p:tgtEl>
                                          <p:spTgt spid="3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ai chị em Mặt Trời và Mặt Trăng">
            <a:extLst>
              <a:ext uri="{FF2B5EF4-FFF2-40B4-BE49-F238E27FC236}">
                <a16:creationId xmlns:a16="http://schemas.microsoft.com/office/drawing/2014/main" id="{D791868A-A6E4-EA48-BA28-8D7ACB0D6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55" y="2436995"/>
            <a:ext cx="5860472" cy="34243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06E89E9-9887-0749-A890-EBC5F66CA66B}"/>
              </a:ext>
            </a:extLst>
          </p:cNvPr>
          <p:cNvPicPr>
            <a:picLocks noChangeAspect="1"/>
          </p:cNvPicPr>
          <p:nvPr/>
        </p:nvPicPr>
        <p:blipFill rotWithShape="1">
          <a:blip r:embed="rId3">
            <a:extLst>
              <a:ext uri="{28A0092B-C50C-407E-A947-70E740481C1C}">
                <a14:useLocalDpi xmlns:a14="http://schemas.microsoft.com/office/drawing/2010/main" val="0"/>
              </a:ext>
            </a:extLst>
          </a:blip>
          <a:srcRect l="13265" t="25268" r="12768" b="24590"/>
          <a:stretch/>
        </p:blipFill>
        <p:spPr>
          <a:xfrm>
            <a:off x="247415" y="1876719"/>
            <a:ext cx="6893086" cy="4672748"/>
          </a:xfrm>
          <a:prstGeom prst="rect">
            <a:avLst/>
          </a:prstGeom>
        </p:spPr>
      </p:pic>
      <p:pic>
        <p:nvPicPr>
          <p:cNvPr id="6" name="Picture 5">
            <a:extLst>
              <a:ext uri="{FF2B5EF4-FFF2-40B4-BE49-F238E27FC236}">
                <a16:creationId xmlns:a16="http://schemas.microsoft.com/office/drawing/2014/main" id="{76F65B0C-0ABC-9148-ADF3-0C2458FA7C8F}"/>
              </a:ext>
            </a:extLst>
          </p:cNvPr>
          <p:cNvPicPr>
            <a:picLocks noChangeAspect="1"/>
          </p:cNvPicPr>
          <p:nvPr/>
        </p:nvPicPr>
        <p:blipFill rotWithShape="1">
          <a:blip r:embed="rId4">
            <a:extLst>
              <a:ext uri="{28A0092B-C50C-407E-A947-70E740481C1C}">
                <a14:useLocalDpi xmlns:a14="http://schemas.microsoft.com/office/drawing/2010/main" val="0"/>
              </a:ext>
            </a:extLst>
          </a:blip>
          <a:srcRect l="15100" t="15957" r="13861" b="6417"/>
          <a:stretch/>
        </p:blipFill>
        <p:spPr>
          <a:xfrm>
            <a:off x="8395855" y="3154015"/>
            <a:ext cx="3389600" cy="3703986"/>
          </a:xfrm>
          <a:prstGeom prst="rect">
            <a:avLst/>
          </a:prstGeom>
        </p:spPr>
      </p:pic>
      <p:sp>
        <p:nvSpPr>
          <p:cNvPr id="7" name="TextBox 6">
            <a:extLst>
              <a:ext uri="{FF2B5EF4-FFF2-40B4-BE49-F238E27FC236}">
                <a16:creationId xmlns:a16="http://schemas.microsoft.com/office/drawing/2014/main" id="{404F21CD-A81A-5E4A-8272-5BAFE195A65E}"/>
              </a:ext>
            </a:extLst>
          </p:cNvPr>
          <p:cNvSpPr txBox="1"/>
          <p:nvPr/>
        </p:nvSpPr>
        <p:spPr>
          <a:xfrm>
            <a:off x="8572270" y="3539836"/>
            <a:ext cx="2774602" cy="954107"/>
          </a:xfrm>
          <a:prstGeom prst="rect">
            <a:avLst/>
          </a:prstGeom>
          <a:noFill/>
        </p:spPr>
        <p:txBody>
          <a:bodyPr wrap="square">
            <a:spAutoFit/>
          </a:bodyPr>
          <a:lstStyle/>
          <a:p>
            <a:pPr algn="ctr"/>
            <a:r>
              <a:rPr lang="en-US" altLang="zh-CN" sz="2800" b="1" dirty="0" err="1">
                <a:solidFill>
                  <a:srgbClr val="C00000"/>
                </a:solidFill>
                <a:latin typeface="Calibri" panose="020F0502020204030204" pitchFamily="34" charset="0"/>
                <a:cs typeface="Calibri" panose="020F0502020204030204" pitchFamily="34" charset="0"/>
              </a:rPr>
              <a:t>Nữ</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thần</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Mặt</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Trời</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và</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Mặt</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Trăng</a:t>
            </a:r>
            <a:endParaRPr lang="vi-VN" sz="2800" b="1" dirty="0">
              <a:solidFill>
                <a:srgbClr val="C00000"/>
              </a:solidFill>
            </a:endParaRPr>
          </a:p>
        </p:txBody>
      </p:sp>
      <p:sp>
        <p:nvSpPr>
          <p:cNvPr id="8" name="文本框 15">
            <a:extLst>
              <a:ext uri="{FF2B5EF4-FFF2-40B4-BE49-F238E27FC236}">
                <a16:creationId xmlns:a16="http://schemas.microsoft.com/office/drawing/2014/main" id="{512EA6D0-B6D1-2349-8C67-7A5AECBAB7C4}"/>
              </a:ext>
            </a:extLst>
          </p:cNvPr>
          <p:cNvSpPr txBox="1"/>
          <p:nvPr/>
        </p:nvSpPr>
        <p:spPr>
          <a:xfrm>
            <a:off x="1880784" y="440193"/>
            <a:ext cx="8430432" cy="754630"/>
          </a:xfrm>
          <a:prstGeom prst="rect">
            <a:avLst/>
          </a:prstGeom>
          <a:solidFill>
            <a:schemeClr val="accent5">
              <a:lumMod val="20000"/>
              <a:lumOff val="80000"/>
            </a:schemeClr>
          </a:solidFill>
          <a:ln>
            <a:solidFill>
              <a:schemeClr val="tx1"/>
            </a:solidFill>
            <a:extLst>
              <a:ext uri="{C807C97D-BFC1-408E-A445-0C87EB9F89A2}">
                <ask:lineSketchStyleProps xmlns:ask="http://schemas.microsoft.com/office/drawing/2018/sketchyshapes" sd="1583662528">
                  <a:custGeom>
                    <a:avLst/>
                    <a:gdLst>
                      <a:gd name="connsiteX0" fmla="*/ 0 w 8430432"/>
                      <a:gd name="connsiteY0" fmla="*/ 0 h 754630"/>
                      <a:gd name="connsiteX1" fmla="*/ 730637 w 8430432"/>
                      <a:gd name="connsiteY1" fmla="*/ 0 h 754630"/>
                      <a:gd name="connsiteX2" fmla="*/ 1376971 w 8430432"/>
                      <a:gd name="connsiteY2" fmla="*/ 0 h 754630"/>
                      <a:gd name="connsiteX3" fmla="*/ 2023304 w 8430432"/>
                      <a:gd name="connsiteY3" fmla="*/ 0 h 754630"/>
                      <a:gd name="connsiteX4" fmla="*/ 2416724 w 8430432"/>
                      <a:gd name="connsiteY4" fmla="*/ 0 h 754630"/>
                      <a:gd name="connsiteX5" fmla="*/ 2978753 w 8430432"/>
                      <a:gd name="connsiteY5" fmla="*/ 0 h 754630"/>
                      <a:gd name="connsiteX6" fmla="*/ 3709390 w 8430432"/>
                      <a:gd name="connsiteY6" fmla="*/ 0 h 754630"/>
                      <a:gd name="connsiteX7" fmla="*/ 4440028 w 8430432"/>
                      <a:gd name="connsiteY7" fmla="*/ 0 h 754630"/>
                      <a:gd name="connsiteX8" fmla="*/ 4833448 w 8430432"/>
                      <a:gd name="connsiteY8" fmla="*/ 0 h 754630"/>
                      <a:gd name="connsiteX9" fmla="*/ 5311172 w 8430432"/>
                      <a:gd name="connsiteY9" fmla="*/ 0 h 754630"/>
                      <a:gd name="connsiteX10" fmla="*/ 6041810 w 8430432"/>
                      <a:gd name="connsiteY10" fmla="*/ 0 h 754630"/>
                      <a:gd name="connsiteX11" fmla="*/ 6435230 w 8430432"/>
                      <a:gd name="connsiteY11" fmla="*/ 0 h 754630"/>
                      <a:gd name="connsiteX12" fmla="*/ 6744346 w 8430432"/>
                      <a:gd name="connsiteY12" fmla="*/ 0 h 754630"/>
                      <a:gd name="connsiteX13" fmla="*/ 7222070 w 8430432"/>
                      <a:gd name="connsiteY13" fmla="*/ 0 h 754630"/>
                      <a:gd name="connsiteX14" fmla="*/ 7952708 w 8430432"/>
                      <a:gd name="connsiteY14" fmla="*/ 0 h 754630"/>
                      <a:gd name="connsiteX15" fmla="*/ 8430432 w 8430432"/>
                      <a:gd name="connsiteY15" fmla="*/ 0 h 754630"/>
                      <a:gd name="connsiteX16" fmla="*/ 8430432 w 8430432"/>
                      <a:gd name="connsiteY16" fmla="*/ 354676 h 754630"/>
                      <a:gd name="connsiteX17" fmla="*/ 8430432 w 8430432"/>
                      <a:gd name="connsiteY17" fmla="*/ 754630 h 754630"/>
                      <a:gd name="connsiteX18" fmla="*/ 7868403 w 8430432"/>
                      <a:gd name="connsiteY18" fmla="*/ 754630 h 754630"/>
                      <a:gd name="connsiteX19" fmla="*/ 7222070 w 8430432"/>
                      <a:gd name="connsiteY19" fmla="*/ 754630 h 754630"/>
                      <a:gd name="connsiteX20" fmla="*/ 6660041 w 8430432"/>
                      <a:gd name="connsiteY20" fmla="*/ 754630 h 754630"/>
                      <a:gd name="connsiteX21" fmla="*/ 5929404 w 8430432"/>
                      <a:gd name="connsiteY21" fmla="*/ 754630 h 754630"/>
                      <a:gd name="connsiteX22" fmla="*/ 5198766 w 8430432"/>
                      <a:gd name="connsiteY22" fmla="*/ 754630 h 754630"/>
                      <a:gd name="connsiteX23" fmla="*/ 4721042 w 8430432"/>
                      <a:gd name="connsiteY23" fmla="*/ 754630 h 754630"/>
                      <a:gd name="connsiteX24" fmla="*/ 4159013 w 8430432"/>
                      <a:gd name="connsiteY24" fmla="*/ 754630 h 754630"/>
                      <a:gd name="connsiteX25" fmla="*/ 3681289 w 8430432"/>
                      <a:gd name="connsiteY25" fmla="*/ 754630 h 754630"/>
                      <a:gd name="connsiteX26" fmla="*/ 3203564 w 8430432"/>
                      <a:gd name="connsiteY26" fmla="*/ 754630 h 754630"/>
                      <a:gd name="connsiteX27" fmla="*/ 2472927 w 8430432"/>
                      <a:gd name="connsiteY27" fmla="*/ 754630 h 754630"/>
                      <a:gd name="connsiteX28" fmla="*/ 2163811 w 8430432"/>
                      <a:gd name="connsiteY28" fmla="*/ 754630 h 754630"/>
                      <a:gd name="connsiteX29" fmla="*/ 1770391 w 8430432"/>
                      <a:gd name="connsiteY29" fmla="*/ 754630 h 754630"/>
                      <a:gd name="connsiteX30" fmla="*/ 1124058 w 8430432"/>
                      <a:gd name="connsiteY30" fmla="*/ 754630 h 754630"/>
                      <a:gd name="connsiteX31" fmla="*/ 0 w 8430432"/>
                      <a:gd name="connsiteY31" fmla="*/ 754630 h 754630"/>
                      <a:gd name="connsiteX32" fmla="*/ 0 w 8430432"/>
                      <a:gd name="connsiteY32" fmla="*/ 369769 h 754630"/>
                      <a:gd name="connsiteX33" fmla="*/ 0 w 8430432"/>
                      <a:gd name="connsiteY33" fmla="*/ 0 h 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0432" h="754630" fill="none" extrusionOk="0">
                        <a:moveTo>
                          <a:pt x="0" y="0"/>
                        </a:moveTo>
                        <a:cubicBezTo>
                          <a:pt x="349174" y="-29791"/>
                          <a:pt x="454989" y="42567"/>
                          <a:pt x="730637" y="0"/>
                        </a:cubicBezTo>
                        <a:cubicBezTo>
                          <a:pt x="1006285" y="-42567"/>
                          <a:pt x="1243759" y="43371"/>
                          <a:pt x="1376971" y="0"/>
                        </a:cubicBezTo>
                        <a:cubicBezTo>
                          <a:pt x="1510183" y="-43371"/>
                          <a:pt x="1737994" y="5924"/>
                          <a:pt x="2023304" y="0"/>
                        </a:cubicBezTo>
                        <a:cubicBezTo>
                          <a:pt x="2308614" y="-5924"/>
                          <a:pt x="2306256" y="4581"/>
                          <a:pt x="2416724" y="0"/>
                        </a:cubicBezTo>
                        <a:cubicBezTo>
                          <a:pt x="2527192" y="-4581"/>
                          <a:pt x="2844589" y="13455"/>
                          <a:pt x="2978753" y="0"/>
                        </a:cubicBezTo>
                        <a:cubicBezTo>
                          <a:pt x="3112917" y="-13455"/>
                          <a:pt x="3506897" y="29632"/>
                          <a:pt x="3709390" y="0"/>
                        </a:cubicBezTo>
                        <a:cubicBezTo>
                          <a:pt x="3911883" y="-29632"/>
                          <a:pt x="4126532" y="43661"/>
                          <a:pt x="4440028" y="0"/>
                        </a:cubicBezTo>
                        <a:cubicBezTo>
                          <a:pt x="4753524" y="-43661"/>
                          <a:pt x="4753527" y="27765"/>
                          <a:pt x="4833448" y="0"/>
                        </a:cubicBezTo>
                        <a:cubicBezTo>
                          <a:pt x="4913369" y="-27765"/>
                          <a:pt x="5098960" y="53556"/>
                          <a:pt x="5311172" y="0"/>
                        </a:cubicBezTo>
                        <a:cubicBezTo>
                          <a:pt x="5523384" y="-53556"/>
                          <a:pt x="5791377" y="74021"/>
                          <a:pt x="6041810" y="0"/>
                        </a:cubicBezTo>
                        <a:cubicBezTo>
                          <a:pt x="6292243" y="-74021"/>
                          <a:pt x="6284424" y="14197"/>
                          <a:pt x="6435230" y="0"/>
                        </a:cubicBezTo>
                        <a:cubicBezTo>
                          <a:pt x="6586036" y="-14197"/>
                          <a:pt x="6676086" y="35187"/>
                          <a:pt x="6744346" y="0"/>
                        </a:cubicBezTo>
                        <a:cubicBezTo>
                          <a:pt x="6812606" y="-35187"/>
                          <a:pt x="7116265" y="13865"/>
                          <a:pt x="7222070" y="0"/>
                        </a:cubicBezTo>
                        <a:cubicBezTo>
                          <a:pt x="7327875" y="-13865"/>
                          <a:pt x="7771996" y="892"/>
                          <a:pt x="7952708" y="0"/>
                        </a:cubicBezTo>
                        <a:cubicBezTo>
                          <a:pt x="8133420" y="-892"/>
                          <a:pt x="8328671" y="16905"/>
                          <a:pt x="8430432" y="0"/>
                        </a:cubicBezTo>
                        <a:cubicBezTo>
                          <a:pt x="8455239" y="85188"/>
                          <a:pt x="8392606" y="234540"/>
                          <a:pt x="8430432" y="354676"/>
                        </a:cubicBezTo>
                        <a:cubicBezTo>
                          <a:pt x="8468258" y="474812"/>
                          <a:pt x="8399344" y="632959"/>
                          <a:pt x="8430432" y="754630"/>
                        </a:cubicBezTo>
                        <a:cubicBezTo>
                          <a:pt x="8177756" y="755356"/>
                          <a:pt x="7997749" y="691151"/>
                          <a:pt x="7868403" y="754630"/>
                        </a:cubicBezTo>
                        <a:cubicBezTo>
                          <a:pt x="7739057" y="818109"/>
                          <a:pt x="7432945" y="692539"/>
                          <a:pt x="7222070" y="754630"/>
                        </a:cubicBezTo>
                        <a:cubicBezTo>
                          <a:pt x="7011195" y="816721"/>
                          <a:pt x="6786406" y="747638"/>
                          <a:pt x="6660041" y="754630"/>
                        </a:cubicBezTo>
                        <a:cubicBezTo>
                          <a:pt x="6533676" y="761622"/>
                          <a:pt x="6103505" y="718496"/>
                          <a:pt x="5929404" y="754630"/>
                        </a:cubicBezTo>
                        <a:cubicBezTo>
                          <a:pt x="5755303" y="790764"/>
                          <a:pt x="5531042" y="674195"/>
                          <a:pt x="5198766" y="754630"/>
                        </a:cubicBezTo>
                        <a:cubicBezTo>
                          <a:pt x="4866490" y="835065"/>
                          <a:pt x="4823602" y="752694"/>
                          <a:pt x="4721042" y="754630"/>
                        </a:cubicBezTo>
                        <a:cubicBezTo>
                          <a:pt x="4618482" y="756566"/>
                          <a:pt x="4334993" y="739503"/>
                          <a:pt x="4159013" y="754630"/>
                        </a:cubicBezTo>
                        <a:cubicBezTo>
                          <a:pt x="3983033" y="769757"/>
                          <a:pt x="3864038" y="725852"/>
                          <a:pt x="3681289" y="754630"/>
                        </a:cubicBezTo>
                        <a:cubicBezTo>
                          <a:pt x="3498540" y="783408"/>
                          <a:pt x="3417056" y="747989"/>
                          <a:pt x="3203564" y="754630"/>
                        </a:cubicBezTo>
                        <a:cubicBezTo>
                          <a:pt x="2990072" y="761271"/>
                          <a:pt x="2655656" y="739751"/>
                          <a:pt x="2472927" y="754630"/>
                        </a:cubicBezTo>
                        <a:cubicBezTo>
                          <a:pt x="2290198" y="769509"/>
                          <a:pt x="2277078" y="731980"/>
                          <a:pt x="2163811" y="754630"/>
                        </a:cubicBezTo>
                        <a:cubicBezTo>
                          <a:pt x="2050544" y="777280"/>
                          <a:pt x="1904548" y="716195"/>
                          <a:pt x="1770391" y="754630"/>
                        </a:cubicBezTo>
                        <a:cubicBezTo>
                          <a:pt x="1636234" y="793065"/>
                          <a:pt x="1285592" y="704632"/>
                          <a:pt x="1124058" y="754630"/>
                        </a:cubicBezTo>
                        <a:cubicBezTo>
                          <a:pt x="962524" y="804628"/>
                          <a:pt x="396680" y="624727"/>
                          <a:pt x="0" y="754630"/>
                        </a:cubicBezTo>
                        <a:cubicBezTo>
                          <a:pt x="-31930" y="660208"/>
                          <a:pt x="4515" y="495589"/>
                          <a:pt x="0" y="369769"/>
                        </a:cubicBezTo>
                        <a:cubicBezTo>
                          <a:pt x="-4515" y="243949"/>
                          <a:pt x="18113" y="82745"/>
                          <a:pt x="0" y="0"/>
                        </a:cubicBezTo>
                        <a:close/>
                      </a:path>
                      <a:path w="8430432" h="754630" stroke="0" extrusionOk="0">
                        <a:moveTo>
                          <a:pt x="0" y="0"/>
                        </a:moveTo>
                        <a:cubicBezTo>
                          <a:pt x="95971" y="-39438"/>
                          <a:pt x="275768" y="7398"/>
                          <a:pt x="393420" y="0"/>
                        </a:cubicBezTo>
                        <a:cubicBezTo>
                          <a:pt x="511072" y="-7398"/>
                          <a:pt x="594111" y="38748"/>
                          <a:pt x="786840" y="0"/>
                        </a:cubicBezTo>
                        <a:cubicBezTo>
                          <a:pt x="979569" y="-38748"/>
                          <a:pt x="1032147" y="45158"/>
                          <a:pt x="1180260" y="0"/>
                        </a:cubicBezTo>
                        <a:cubicBezTo>
                          <a:pt x="1328373" y="-45158"/>
                          <a:pt x="1426892" y="38104"/>
                          <a:pt x="1573681" y="0"/>
                        </a:cubicBezTo>
                        <a:cubicBezTo>
                          <a:pt x="1720470" y="-38104"/>
                          <a:pt x="1931582" y="21142"/>
                          <a:pt x="2051405" y="0"/>
                        </a:cubicBezTo>
                        <a:cubicBezTo>
                          <a:pt x="2171228" y="-21142"/>
                          <a:pt x="2482468" y="34114"/>
                          <a:pt x="2782043" y="0"/>
                        </a:cubicBezTo>
                        <a:cubicBezTo>
                          <a:pt x="3081618" y="-34114"/>
                          <a:pt x="2941327" y="15812"/>
                          <a:pt x="3091158" y="0"/>
                        </a:cubicBezTo>
                        <a:cubicBezTo>
                          <a:pt x="3240990" y="-15812"/>
                          <a:pt x="3557348" y="46548"/>
                          <a:pt x="3821796" y="0"/>
                        </a:cubicBezTo>
                        <a:cubicBezTo>
                          <a:pt x="4086244" y="-46548"/>
                          <a:pt x="4279729" y="945"/>
                          <a:pt x="4468129" y="0"/>
                        </a:cubicBezTo>
                        <a:cubicBezTo>
                          <a:pt x="4656529" y="-945"/>
                          <a:pt x="4724480" y="43111"/>
                          <a:pt x="4945853" y="0"/>
                        </a:cubicBezTo>
                        <a:cubicBezTo>
                          <a:pt x="5167226" y="-43111"/>
                          <a:pt x="5245841" y="923"/>
                          <a:pt x="5339274" y="0"/>
                        </a:cubicBezTo>
                        <a:cubicBezTo>
                          <a:pt x="5432707" y="-923"/>
                          <a:pt x="5809519" y="79969"/>
                          <a:pt x="6069911" y="0"/>
                        </a:cubicBezTo>
                        <a:cubicBezTo>
                          <a:pt x="6330303" y="-79969"/>
                          <a:pt x="6300197" y="7061"/>
                          <a:pt x="6463331" y="0"/>
                        </a:cubicBezTo>
                        <a:cubicBezTo>
                          <a:pt x="6626465" y="-7061"/>
                          <a:pt x="7025418" y="83964"/>
                          <a:pt x="7193969" y="0"/>
                        </a:cubicBezTo>
                        <a:cubicBezTo>
                          <a:pt x="7362520" y="-83964"/>
                          <a:pt x="7604967" y="35174"/>
                          <a:pt x="7924606" y="0"/>
                        </a:cubicBezTo>
                        <a:cubicBezTo>
                          <a:pt x="8244245" y="-35174"/>
                          <a:pt x="8218751" y="24891"/>
                          <a:pt x="8430432" y="0"/>
                        </a:cubicBezTo>
                        <a:cubicBezTo>
                          <a:pt x="8462930" y="89595"/>
                          <a:pt x="8384298" y="220846"/>
                          <a:pt x="8430432" y="384861"/>
                        </a:cubicBezTo>
                        <a:cubicBezTo>
                          <a:pt x="8476566" y="548876"/>
                          <a:pt x="8430310" y="631757"/>
                          <a:pt x="8430432" y="754630"/>
                        </a:cubicBezTo>
                        <a:cubicBezTo>
                          <a:pt x="8266030" y="819758"/>
                          <a:pt x="8000083" y="733885"/>
                          <a:pt x="7868403" y="754630"/>
                        </a:cubicBezTo>
                        <a:cubicBezTo>
                          <a:pt x="7736723" y="775375"/>
                          <a:pt x="7619035" y="727122"/>
                          <a:pt x="7474983" y="754630"/>
                        </a:cubicBezTo>
                        <a:cubicBezTo>
                          <a:pt x="7330931" y="782138"/>
                          <a:pt x="7102859" y="702353"/>
                          <a:pt x="6912954" y="754630"/>
                        </a:cubicBezTo>
                        <a:cubicBezTo>
                          <a:pt x="6723049" y="806907"/>
                          <a:pt x="6580704" y="741664"/>
                          <a:pt x="6435230" y="754630"/>
                        </a:cubicBezTo>
                        <a:cubicBezTo>
                          <a:pt x="6289756" y="767596"/>
                          <a:pt x="6189604" y="708433"/>
                          <a:pt x="6041810" y="754630"/>
                        </a:cubicBezTo>
                        <a:cubicBezTo>
                          <a:pt x="5894016" y="800827"/>
                          <a:pt x="5816526" y="735045"/>
                          <a:pt x="5648389" y="754630"/>
                        </a:cubicBezTo>
                        <a:cubicBezTo>
                          <a:pt x="5480252" y="774215"/>
                          <a:pt x="5346767" y="748213"/>
                          <a:pt x="5086361" y="754630"/>
                        </a:cubicBezTo>
                        <a:cubicBezTo>
                          <a:pt x="4825955" y="761047"/>
                          <a:pt x="4622779" y="704699"/>
                          <a:pt x="4440028" y="754630"/>
                        </a:cubicBezTo>
                        <a:cubicBezTo>
                          <a:pt x="4257277" y="804561"/>
                          <a:pt x="4241976" y="749514"/>
                          <a:pt x="4130912" y="754630"/>
                        </a:cubicBezTo>
                        <a:cubicBezTo>
                          <a:pt x="4019848" y="759746"/>
                          <a:pt x="3763806" y="705485"/>
                          <a:pt x="3568883" y="754630"/>
                        </a:cubicBezTo>
                        <a:cubicBezTo>
                          <a:pt x="3373960" y="803775"/>
                          <a:pt x="3386768" y="732883"/>
                          <a:pt x="3259767" y="754630"/>
                        </a:cubicBezTo>
                        <a:cubicBezTo>
                          <a:pt x="3132766" y="776377"/>
                          <a:pt x="2938845" y="716436"/>
                          <a:pt x="2697738" y="754630"/>
                        </a:cubicBezTo>
                        <a:cubicBezTo>
                          <a:pt x="2456631" y="792824"/>
                          <a:pt x="2295682" y="668599"/>
                          <a:pt x="1967101" y="754630"/>
                        </a:cubicBezTo>
                        <a:cubicBezTo>
                          <a:pt x="1638520" y="840661"/>
                          <a:pt x="1551688" y="718099"/>
                          <a:pt x="1236463" y="754630"/>
                        </a:cubicBezTo>
                        <a:cubicBezTo>
                          <a:pt x="921238" y="791161"/>
                          <a:pt x="789246" y="748484"/>
                          <a:pt x="590130" y="754630"/>
                        </a:cubicBezTo>
                        <a:cubicBezTo>
                          <a:pt x="391014" y="760776"/>
                          <a:pt x="118525" y="707576"/>
                          <a:pt x="0" y="754630"/>
                        </a:cubicBezTo>
                        <a:cubicBezTo>
                          <a:pt x="-30030" y="673796"/>
                          <a:pt x="13238" y="489802"/>
                          <a:pt x="0" y="362222"/>
                        </a:cubicBezTo>
                        <a:cubicBezTo>
                          <a:pt x="-13238" y="234642"/>
                          <a:pt x="24061" y="163124"/>
                          <a:pt x="0" y="0"/>
                        </a:cubicBezTo>
                        <a:close/>
                      </a:path>
                    </a:pathLst>
                  </a:custGeom>
                  <ask:type>
                    <ask:lineSketchScribble/>
                  </ask:type>
                </ask:lineSketchStyleProps>
              </a:ext>
            </a:extLst>
          </a:ln>
        </p:spPr>
        <p:txBody>
          <a:bodyPr wrap="square" rtlCol="0">
            <a:spAutoFit/>
          </a:bodyPr>
          <a:lstStyle/>
          <a:p>
            <a:pPr algn="just">
              <a:lnSpc>
                <a:spcPct val="150000"/>
              </a:lnSpc>
            </a:pPr>
            <a:r>
              <a:rPr lang="en-US" altLang="zh-CN" sz="3200" dirty="0" err="1">
                <a:latin typeface="Calibri" panose="020F0502020204030204" pitchFamily="34" charset="0"/>
                <a:cs typeface="Calibri" panose="020F0502020204030204" pitchFamily="34" charset="0"/>
              </a:rPr>
              <a:t>Hình</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ảnh</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gợi</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cho</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em</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nhớ</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đến</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thần</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thoại</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nào</a:t>
            </a:r>
            <a:r>
              <a:rPr lang="en-US" altLang="zh-CN"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4315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 calcmode="lin" valueType="num">
                                      <p:cBhvr additive="base">
                                        <p:cTn id="17" dur="500" fill="hold"/>
                                        <p:tgtEl>
                                          <p:spTgt spid="15362"/>
                                        </p:tgtEl>
                                        <p:attrNameLst>
                                          <p:attrName>ppt_x</p:attrName>
                                        </p:attrNameLst>
                                      </p:cBhvr>
                                      <p:tavLst>
                                        <p:tav tm="0">
                                          <p:val>
                                            <p:strVal val="#ppt_x"/>
                                          </p:val>
                                        </p:tav>
                                        <p:tav tm="100000">
                                          <p:val>
                                            <p:strVal val="#ppt_x"/>
                                          </p:val>
                                        </p:tav>
                                      </p:tavLst>
                                    </p:anim>
                                    <p:anim calcmode="lin" valueType="num">
                                      <p:cBhvr additive="base">
                                        <p:cTn id="1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F65B0C-0ABC-9148-ADF3-0C2458FA7C8F}"/>
              </a:ext>
            </a:extLst>
          </p:cNvPr>
          <p:cNvPicPr>
            <a:picLocks noChangeAspect="1"/>
          </p:cNvPicPr>
          <p:nvPr/>
        </p:nvPicPr>
        <p:blipFill rotWithShape="1">
          <a:blip r:embed="rId2">
            <a:extLst>
              <a:ext uri="{28A0092B-C50C-407E-A947-70E740481C1C}">
                <a14:useLocalDpi xmlns:a14="http://schemas.microsoft.com/office/drawing/2010/main" val="0"/>
              </a:ext>
            </a:extLst>
          </a:blip>
          <a:srcRect l="15100" t="15957" r="13861" b="6417"/>
          <a:stretch/>
        </p:blipFill>
        <p:spPr>
          <a:xfrm>
            <a:off x="8395855" y="3154015"/>
            <a:ext cx="3389600" cy="3703986"/>
          </a:xfrm>
          <a:prstGeom prst="rect">
            <a:avLst/>
          </a:prstGeom>
        </p:spPr>
      </p:pic>
      <p:sp>
        <p:nvSpPr>
          <p:cNvPr id="7" name="TextBox 6">
            <a:extLst>
              <a:ext uri="{FF2B5EF4-FFF2-40B4-BE49-F238E27FC236}">
                <a16:creationId xmlns:a16="http://schemas.microsoft.com/office/drawing/2014/main" id="{404F21CD-A81A-5E4A-8272-5BAFE195A65E}"/>
              </a:ext>
            </a:extLst>
          </p:cNvPr>
          <p:cNvSpPr txBox="1"/>
          <p:nvPr/>
        </p:nvSpPr>
        <p:spPr>
          <a:xfrm>
            <a:off x="8703354" y="3759145"/>
            <a:ext cx="2774602" cy="523220"/>
          </a:xfrm>
          <a:prstGeom prst="rect">
            <a:avLst/>
          </a:prstGeom>
          <a:noFill/>
        </p:spPr>
        <p:txBody>
          <a:bodyPr wrap="square">
            <a:spAutoFit/>
          </a:bodyPr>
          <a:lstStyle/>
          <a:p>
            <a:pPr algn="ctr"/>
            <a:r>
              <a:rPr lang="en-US" altLang="zh-CN" sz="2800" b="1" dirty="0" err="1">
                <a:solidFill>
                  <a:srgbClr val="C00000"/>
                </a:solidFill>
                <a:latin typeface="Calibri" panose="020F0502020204030204" pitchFamily="34" charset="0"/>
                <a:cs typeface="Calibri" panose="020F0502020204030204" pitchFamily="34" charset="0"/>
              </a:rPr>
              <a:t>Nữ</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thần</a:t>
            </a:r>
            <a:r>
              <a:rPr lang="en-US" altLang="zh-CN" sz="2800" b="1" dirty="0">
                <a:solidFill>
                  <a:srgbClr val="C00000"/>
                </a:solidFill>
                <a:latin typeface="Calibri" panose="020F0502020204030204" pitchFamily="34" charset="0"/>
                <a:cs typeface="Calibri" panose="020F0502020204030204" pitchFamily="34" charset="0"/>
              </a:rPr>
              <a:t> </a:t>
            </a:r>
            <a:r>
              <a:rPr lang="en-US" altLang="zh-CN" sz="2800" b="1" dirty="0" err="1">
                <a:solidFill>
                  <a:srgbClr val="C00000"/>
                </a:solidFill>
                <a:latin typeface="Calibri" panose="020F0502020204030204" pitchFamily="34" charset="0"/>
                <a:cs typeface="Calibri" panose="020F0502020204030204" pitchFamily="34" charset="0"/>
              </a:rPr>
              <a:t>Lúa</a:t>
            </a:r>
            <a:endParaRPr lang="vi-VN" sz="2800" b="1" dirty="0">
              <a:solidFill>
                <a:srgbClr val="C00000"/>
              </a:solidFill>
            </a:endParaRPr>
          </a:p>
        </p:txBody>
      </p:sp>
      <p:sp>
        <p:nvSpPr>
          <p:cNvPr id="8" name="文本框 15">
            <a:extLst>
              <a:ext uri="{FF2B5EF4-FFF2-40B4-BE49-F238E27FC236}">
                <a16:creationId xmlns:a16="http://schemas.microsoft.com/office/drawing/2014/main" id="{512EA6D0-B6D1-2349-8C67-7A5AECBAB7C4}"/>
              </a:ext>
            </a:extLst>
          </p:cNvPr>
          <p:cNvSpPr txBox="1"/>
          <p:nvPr/>
        </p:nvSpPr>
        <p:spPr>
          <a:xfrm>
            <a:off x="1880784" y="440193"/>
            <a:ext cx="8430432" cy="754630"/>
          </a:xfrm>
          <a:prstGeom prst="rect">
            <a:avLst/>
          </a:prstGeom>
          <a:solidFill>
            <a:schemeClr val="accent5">
              <a:lumMod val="20000"/>
              <a:lumOff val="80000"/>
            </a:schemeClr>
          </a:solidFill>
          <a:ln>
            <a:solidFill>
              <a:schemeClr val="tx1"/>
            </a:solidFill>
            <a:extLst>
              <a:ext uri="{C807C97D-BFC1-408E-A445-0C87EB9F89A2}">
                <ask:lineSketchStyleProps xmlns:ask="http://schemas.microsoft.com/office/drawing/2018/sketchyshapes" sd="1583662528">
                  <a:custGeom>
                    <a:avLst/>
                    <a:gdLst>
                      <a:gd name="connsiteX0" fmla="*/ 0 w 8430432"/>
                      <a:gd name="connsiteY0" fmla="*/ 0 h 754630"/>
                      <a:gd name="connsiteX1" fmla="*/ 730637 w 8430432"/>
                      <a:gd name="connsiteY1" fmla="*/ 0 h 754630"/>
                      <a:gd name="connsiteX2" fmla="*/ 1376971 w 8430432"/>
                      <a:gd name="connsiteY2" fmla="*/ 0 h 754630"/>
                      <a:gd name="connsiteX3" fmla="*/ 2023304 w 8430432"/>
                      <a:gd name="connsiteY3" fmla="*/ 0 h 754630"/>
                      <a:gd name="connsiteX4" fmla="*/ 2416724 w 8430432"/>
                      <a:gd name="connsiteY4" fmla="*/ 0 h 754630"/>
                      <a:gd name="connsiteX5" fmla="*/ 2978753 w 8430432"/>
                      <a:gd name="connsiteY5" fmla="*/ 0 h 754630"/>
                      <a:gd name="connsiteX6" fmla="*/ 3709390 w 8430432"/>
                      <a:gd name="connsiteY6" fmla="*/ 0 h 754630"/>
                      <a:gd name="connsiteX7" fmla="*/ 4440028 w 8430432"/>
                      <a:gd name="connsiteY7" fmla="*/ 0 h 754630"/>
                      <a:gd name="connsiteX8" fmla="*/ 4833448 w 8430432"/>
                      <a:gd name="connsiteY8" fmla="*/ 0 h 754630"/>
                      <a:gd name="connsiteX9" fmla="*/ 5311172 w 8430432"/>
                      <a:gd name="connsiteY9" fmla="*/ 0 h 754630"/>
                      <a:gd name="connsiteX10" fmla="*/ 6041810 w 8430432"/>
                      <a:gd name="connsiteY10" fmla="*/ 0 h 754630"/>
                      <a:gd name="connsiteX11" fmla="*/ 6435230 w 8430432"/>
                      <a:gd name="connsiteY11" fmla="*/ 0 h 754630"/>
                      <a:gd name="connsiteX12" fmla="*/ 6744346 w 8430432"/>
                      <a:gd name="connsiteY12" fmla="*/ 0 h 754630"/>
                      <a:gd name="connsiteX13" fmla="*/ 7222070 w 8430432"/>
                      <a:gd name="connsiteY13" fmla="*/ 0 h 754630"/>
                      <a:gd name="connsiteX14" fmla="*/ 7952708 w 8430432"/>
                      <a:gd name="connsiteY14" fmla="*/ 0 h 754630"/>
                      <a:gd name="connsiteX15" fmla="*/ 8430432 w 8430432"/>
                      <a:gd name="connsiteY15" fmla="*/ 0 h 754630"/>
                      <a:gd name="connsiteX16" fmla="*/ 8430432 w 8430432"/>
                      <a:gd name="connsiteY16" fmla="*/ 354676 h 754630"/>
                      <a:gd name="connsiteX17" fmla="*/ 8430432 w 8430432"/>
                      <a:gd name="connsiteY17" fmla="*/ 754630 h 754630"/>
                      <a:gd name="connsiteX18" fmla="*/ 7868403 w 8430432"/>
                      <a:gd name="connsiteY18" fmla="*/ 754630 h 754630"/>
                      <a:gd name="connsiteX19" fmla="*/ 7222070 w 8430432"/>
                      <a:gd name="connsiteY19" fmla="*/ 754630 h 754630"/>
                      <a:gd name="connsiteX20" fmla="*/ 6660041 w 8430432"/>
                      <a:gd name="connsiteY20" fmla="*/ 754630 h 754630"/>
                      <a:gd name="connsiteX21" fmla="*/ 5929404 w 8430432"/>
                      <a:gd name="connsiteY21" fmla="*/ 754630 h 754630"/>
                      <a:gd name="connsiteX22" fmla="*/ 5198766 w 8430432"/>
                      <a:gd name="connsiteY22" fmla="*/ 754630 h 754630"/>
                      <a:gd name="connsiteX23" fmla="*/ 4721042 w 8430432"/>
                      <a:gd name="connsiteY23" fmla="*/ 754630 h 754630"/>
                      <a:gd name="connsiteX24" fmla="*/ 4159013 w 8430432"/>
                      <a:gd name="connsiteY24" fmla="*/ 754630 h 754630"/>
                      <a:gd name="connsiteX25" fmla="*/ 3681289 w 8430432"/>
                      <a:gd name="connsiteY25" fmla="*/ 754630 h 754630"/>
                      <a:gd name="connsiteX26" fmla="*/ 3203564 w 8430432"/>
                      <a:gd name="connsiteY26" fmla="*/ 754630 h 754630"/>
                      <a:gd name="connsiteX27" fmla="*/ 2472927 w 8430432"/>
                      <a:gd name="connsiteY27" fmla="*/ 754630 h 754630"/>
                      <a:gd name="connsiteX28" fmla="*/ 2163811 w 8430432"/>
                      <a:gd name="connsiteY28" fmla="*/ 754630 h 754630"/>
                      <a:gd name="connsiteX29" fmla="*/ 1770391 w 8430432"/>
                      <a:gd name="connsiteY29" fmla="*/ 754630 h 754630"/>
                      <a:gd name="connsiteX30" fmla="*/ 1124058 w 8430432"/>
                      <a:gd name="connsiteY30" fmla="*/ 754630 h 754630"/>
                      <a:gd name="connsiteX31" fmla="*/ 0 w 8430432"/>
                      <a:gd name="connsiteY31" fmla="*/ 754630 h 754630"/>
                      <a:gd name="connsiteX32" fmla="*/ 0 w 8430432"/>
                      <a:gd name="connsiteY32" fmla="*/ 369769 h 754630"/>
                      <a:gd name="connsiteX33" fmla="*/ 0 w 8430432"/>
                      <a:gd name="connsiteY33" fmla="*/ 0 h 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0432" h="754630" fill="none" extrusionOk="0">
                        <a:moveTo>
                          <a:pt x="0" y="0"/>
                        </a:moveTo>
                        <a:cubicBezTo>
                          <a:pt x="349174" y="-29791"/>
                          <a:pt x="454989" y="42567"/>
                          <a:pt x="730637" y="0"/>
                        </a:cubicBezTo>
                        <a:cubicBezTo>
                          <a:pt x="1006285" y="-42567"/>
                          <a:pt x="1243759" y="43371"/>
                          <a:pt x="1376971" y="0"/>
                        </a:cubicBezTo>
                        <a:cubicBezTo>
                          <a:pt x="1510183" y="-43371"/>
                          <a:pt x="1737994" y="5924"/>
                          <a:pt x="2023304" y="0"/>
                        </a:cubicBezTo>
                        <a:cubicBezTo>
                          <a:pt x="2308614" y="-5924"/>
                          <a:pt x="2306256" y="4581"/>
                          <a:pt x="2416724" y="0"/>
                        </a:cubicBezTo>
                        <a:cubicBezTo>
                          <a:pt x="2527192" y="-4581"/>
                          <a:pt x="2844589" y="13455"/>
                          <a:pt x="2978753" y="0"/>
                        </a:cubicBezTo>
                        <a:cubicBezTo>
                          <a:pt x="3112917" y="-13455"/>
                          <a:pt x="3506897" y="29632"/>
                          <a:pt x="3709390" y="0"/>
                        </a:cubicBezTo>
                        <a:cubicBezTo>
                          <a:pt x="3911883" y="-29632"/>
                          <a:pt x="4126532" y="43661"/>
                          <a:pt x="4440028" y="0"/>
                        </a:cubicBezTo>
                        <a:cubicBezTo>
                          <a:pt x="4753524" y="-43661"/>
                          <a:pt x="4753527" y="27765"/>
                          <a:pt x="4833448" y="0"/>
                        </a:cubicBezTo>
                        <a:cubicBezTo>
                          <a:pt x="4913369" y="-27765"/>
                          <a:pt x="5098960" y="53556"/>
                          <a:pt x="5311172" y="0"/>
                        </a:cubicBezTo>
                        <a:cubicBezTo>
                          <a:pt x="5523384" y="-53556"/>
                          <a:pt x="5791377" y="74021"/>
                          <a:pt x="6041810" y="0"/>
                        </a:cubicBezTo>
                        <a:cubicBezTo>
                          <a:pt x="6292243" y="-74021"/>
                          <a:pt x="6284424" y="14197"/>
                          <a:pt x="6435230" y="0"/>
                        </a:cubicBezTo>
                        <a:cubicBezTo>
                          <a:pt x="6586036" y="-14197"/>
                          <a:pt x="6676086" y="35187"/>
                          <a:pt x="6744346" y="0"/>
                        </a:cubicBezTo>
                        <a:cubicBezTo>
                          <a:pt x="6812606" y="-35187"/>
                          <a:pt x="7116265" y="13865"/>
                          <a:pt x="7222070" y="0"/>
                        </a:cubicBezTo>
                        <a:cubicBezTo>
                          <a:pt x="7327875" y="-13865"/>
                          <a:pt x="7771996" y="892"/>
                          <a:pt x="7952708" y="0"/>
                        </a:cubicBezTo>
                        <a:cubicBezTo>
                          <a:pt x="8133420" y="-892"/>
                          <a:pt x="8328671" y="16905"/>
                          <a:pt x="8430432" y="0"/>
                        </a:cubicBezTo>
                        <a:cubicBezTo>
                          <a:pt x="8455239" y="85188"/>
                          <a:pt x="8392606" y="234540"/>
                          <a:pt x="8430432" y="354676"/>
                        </a:cubicBezTo>
                        <a:cubicBezTo>
                          <a:pt x="8468258" y="474812"/>
                          <a:pt x="8399344" y="632959"/>
                          <a:pt x="8430432" y="754630"/>
                        </a:cubicBezTo>
                        <a:cubicBezTo>
                          <a:pt x="8177756" y="755356"/>
                          <a:pt x="7997749" y="691151"/>
                          <a:pt x="7868403" y="754630"/>
                        </a:cubicBezTo>
                        <a:cubicBezTo>
                          <a:pt x="7739057" y="818109"/>
                          <a:pt x="7432945" y="692539"/>
                          <a:pt x="7222070" y="754630"/>
                        </a:cubicBezTo>
                        <a:cubicBezTo>
                          <a:pt x="7011195" y="816721"/>
                          <a:pt x="6786406" y="747638"/>
                          <a:pt x="6660041" y="754630"/>
                        </a:cubicBezTo>
                        <a:cubicBezTo>
                          <a:pt x="6533676" y="761622"/>
                          <a:pt x="6103505" y="718496"/>
                          <a:pt x="5929404" y="754630"/>
                        </a:cubicBezTo>
                        <a:cubicBezTo>
                          <a:pt x="5755303" y="790764"/>
                          <a:pt x="5531042" y="674195"/>
                          <a:pt x="5198766" y="754630"/>
                        </a:cubicBezTo>
                        <a:cubicBezTo>
                          <a:pt x="4866490" y="835065"/>
                          <a:pt x="4823602" y="752694"/>
                          <a:pt x="4721042" y="754630"/>
                        </a:cubicBezTo>
                        <a:cubicBezTo>
                          <a:pt x="4618482" y="756566"/>
                          <a:pt x="4334993" y="739503"/>
                          <a:pt x="4159013" y="754630"/>
                        </a:cubicBezTo>
                        <a:cubicBezTo>
                          <a:pt x="3983033" y="769757"/>
                          <a:pt x="3864038" y="725852"/>
                          <a:pt x="3681289" y="754630"/>
                        </a:cubicBezTo>
                        <a:cubicBezTo>
                          <a:pt x="3498540" y="783408"/>
                          <a:pt x="3417056" y="747989"/>
                          <a:pt x="3203564" y="754630"/>
                        </a:cubicBezTo>
                        <a:cubicBezTo>
                          <a:pt x="2990072" y="761271"/>
                          <a:pt x="2655656" y="739751"/>
                          <a:pt x="2472927" y="754630"/>
                        </a:cubicBezTo>
                        <a:cubicBezTo>
                          <a:pt x="2290198" y="769509"/>
                          <a:pt x="2277078" y="731980"/>
                          <a:pt x="2163811" y="754630"/>
                        </a:cubicBezTo>
                        <a:cubicBezTo>
                          <a:pt x="2050544" y="777280"/>
                          <a:pt x="1904548" y="716195"/>
                          <a:pt x="1770391" y="754630"/>
                        </a:cubicBezTo>
                        <a:cubicBezTo>
                          <a:pt x="1636234" y="793065"/>
                          <a:pt x="1285592" y="704632"/>
                          <a:pt x="1124058" y="754630"/>
                        </a:cubicBezTo>
                        <a:cubicBezTo>
                          <a:pt x="962524" y="804628"/>
                          <a:pt x="396680" y="624727"/>
                          <a:pt x="0" y="754630"/>
                        </a:cubicBezTo>
                        <a:cubicBezTo>
                          <a:pt x="-31930" y="660208"/>
                          <a:pt x="4515" y="495589"/>
                          <a:pt x="0" y="369769"/>
                        </a:cubicBezTo>
                        <a:cubicBezTo>
                          <a:pt x="-4515" y="243949"/>
                          <a:pt x="18113" y="82745"/>
                          <a:pt x="0" y="0"/>
                        </a:cubicBezTo>
                        <a:close/>
                      </a:path>
                      <a:path w="8430432" h="754630" stroke="0" extrusionOk="0">
                        <a:moveTo>
                          <a:pt x="0" y="0"/>
                        </a:moveTo>
                        <a:cubicBezTo>
                          <a:pt x="95971" y="-39438"/>
                          <a:pt x="275768" y="7398"/>
                          <a:pt x="393420" y="0"/>
                        </a:cubicBezTo>
                        <a:cubicBezTo>
                          <a:pt x="511072" y="-7398"/>
                          <a:pt x="594111" y="38748"/>
                          <a:pt x="786840" y="0"/>
                        </a:cubicBezTo>
                        <a:cubicBezTo>
                          <a:pt x="979569" y="-38748"/>
                          <a:pt x="1032147" y="45158"/>
                          <a:pt x="1180260" y="0"/>
                        </a:cubicBezTo>
                        <a:cubicBezTo>
                          <a:pt x="1328373" y="-45158"/>
                          <a:pt x="1426892" y="38104"/>
                          <a:pt x="1573681" y="0"/>
                        </a:cubicBezTo>
                        <a:cubicBezTo>
                          <a:pt x="1720470" y="-38104"/>
                          <a:pt x="1931582" y="21142"/>
                          <a:pt x="2051405" y="0"/>
                        </a:cubicBezTo>
                        <a:cubicBezTo>
                          <a:pt x="2171228" y="-21142"/>
                          <a:pt x="2482468" y="34114"/>
                          <a:pt x="2782043" y="0"/>
                        </a:cubicBezTo>
                        <a:cubicBezTo>
                          <a:pt x="3081618" y="-34114"/>
                          <a:pt x="2941327" y="15812"/>
                          <a:pt x="3091158" y="0"/>
                        </a:cubicBezTo>
                        <a:cubicBezTo>
                          <a:pt x="3240990" y="-15812"/>
                          <a:pt x="3557348" y="46548"/>
                          <a:pt x="3821796" y="0"/>
                        </a:cubicBezTo>
                        <a:cubicBezTo>
                          <a:pt x="4086244" y="-46548"/>
                          <a:pt x="4279729" y="945"/>
                          <a:pt x="4468129" y="0"/>
                        </a:cubicBezTo>
                        <a:cubicBezTo>
                          <a:pt x="4656529" y="-945"/>
                          <a:pt x="4724480" y="43111"/>
                          <a:pt x="4945853" y="0"/>
                        </a:cubicBezTo>
                        <a:cubicBezTo>
                          <a:pt x="5167226" y="-43111"/>
                          <a:pt x="5245841" y="923"/>
                          <a:pt x="5339274" y="0"/>
                        </a:cubicBezTo>
                        <a:cubicBezTo>
                          <a:pt x="5432707" y="-923"/>
                          <a:pt x="5809519" y="79969"/>
                          <a:pt x="6069911" y="0"/>
                        </a:cubicBezTo>
                        <a:cubicBezTo>
                          <a:pt x="6330303" y="-79969"/>
                          <a:pt x="6300197" y="7061"/>
                          <a:pt x="6463331" y="0"/>
                        </a:cubicBezTo>
                        <a:cubicBezTo>
                          <a:pt x="6626465" y="-7061"/>
                          <a:pt x="7025418" y="83964"/>
                          <a:pt x="7193969" y="0"/>
                        </a:cubicBezTo>
                        <a:cubicBezTo>
                          <a:pt x="7362520" y="-83964"/>
                          <a:pt x="7604967" y="35174"/>
                          <a:pt x="7924606" y="0"/>
                        </a:cubicBezTo>
                        <a:cubicBezTo>
                          <a:pt x="8244245" y="-35174"/>
                          <a:pt x="8218751" y="24891"/>
                          <a:pt x="8430432" y="0"/>
                        </a:cubicBezTo>
                        <a:cubicBezTo>
                          <a:pt x="8462930" y="89595"/>
                          <a:pt x="8384298" y="220846"/>
                          <a:pt x="8430432" y="384861"/>
                        </a:cubicBezTo>
                        <a:cubicBezTo>
                          <a:pt x="8476566" y="548876"/>
                          <a:pt x="8430310" y="631757"/>
                          <a:pt x="8430432" y="754630"/>
                        </a:cubicBezTo>
                        <a:cubicBezTo>
                          <a:pt x="8266030" y="819758"/>
                          <a:pt x="8000083" y="733885"/>
                          <a:pt x="7868403" y="754630"/>
                        </a:cubicBezTo>
                        <a:cubicBezTo>
                          <a:pt x="7736723" y="775375"/>
                          <a:pt x="7619035" y="727122"/>
                          <a:pt x="7474983" y="754630"/>
                        </a:cubicBezTo>
                        <a:cubicBezTo>
                          <a:pt x="7330931" y="782138"/>
                          <a:pt x="7102859" y="702353"/>
                          <a:pt x="6912954" y="754630"/>
                        </a:cubicBezTo>
                        <a:cubicBezTo>
                          <a:pt x="6723049" y="806907"/>
                          <a:pt x="6580704" y="741664"/>
                          <a:pt x="6435230" y="754630"/>
                        </a:cubicBezTo>
                        <a:cubicBezTo>
                          <a:pt x="6289756" y="767596"/>
                          <a:pt x="6189604" y="708433"/>
                          <a:pt x="6041810" y="754630"/>
                        </a:cubicBezTo>
                        <a:cubicBezTo>
                          <a:pt x="5894016" y="800827"/>
                          <a:pt x="5816526" y="735045"/>
                          <a:pt x="5648389" y="754630"/>
                        </a:cubicBezTo>
                        <a:cubicBezTo>
                          <a:pt x="5480252" y="774215"/>
                          <a:pt x="5346767" y="748213"/>
                          <a:pt x="5086361" y="754630"/>
                        </a:cubicBezTo>
                        <a:cubicBezTo>
                          <a:pt x="4825955" y="761047"/>
                          <a:pt x="4622779" y="704699"/>
                          <a:pt x="4440028" y="754630"/>
                        </a:cubicBezTo>
                        <a:cubicBezTo>
                          <a:pt x="4257277" y="804561"/>
                          <a:pt x="4241976" y="749514"/>
                          <a:pt x="4130912" y="754630"/>
                        </a:cubicBezTo>
                        <a:cubicBezTo>
                          <a:pt x="4019848" y="759746"/>
                          <a:pt x="3763806" y="705485"/>
                          <a:pt x="3568883" y="754630"/>
                        </a:cubicBezTo>
                        <a:cubicBezTo>
                          <a:pt x="3373960" y="803775"/>
                          <a:pt x="3386768" y="732883"/>
                          <a:pt x="3259767" y="754630"/>
                        </a:cubicBezTo>
                        <a:cubicBezTo>
                          <a:pt x="3132766" y="776377"/>
                          <a:pt x="2938845" y="716436"/>
                          <a:pt x="2697738" y="754630"/>
                        </a:cubicBezTo>
                        <a:cubicBezTo>
                          <a:pt x="2456631" y="792824"/>
                          <a:pt x="2295682" y="668599"/>
                          <a:pt x="1967101" y="754630"/>
                        </a:cubicBezTo>
                        <a:cubicBezTo>
                          <a:pt x="1638520" y="840661"/>
                          <a:pt x="1551688" y="718099"/>
                          <a:pt x="1236463" y="754630"/>
                        </a:cubicBezTo>
                        <a:cubicBezTo>
                          <a:pt x="921238" y="791161"/>
                          <a:pt x="789246" y="748484"/>
                          <a:pt x="590130" y="754630"/>
                        </a:cubicBezTo>
                        <a:cubicBezTo>
                          <a:pt x="391014" y="760776"/>
                          <a:pt x="118525" y="707576"/>
                          <a:pt x="0" y="754630"/>
                        </a:cubicBezTo>
                        <a:cubicBezTo>
                          <a:pt x="-30030" y="673796"/>
                          <a:pt x="13238" y="489802"/>
                          <a:pt x="0" y="362222"/>
                        </a:cubicBezTo>
                        <a:cubicBezTo>
                          <a:pt x="-13238" y="234642"/>
                          <a:pt x="24061" y="163124"/>
                          <a:pt x="0" y="0"/>
                        </a:cubicBezTo>
                        <a:close/>
                      </a:path>
                    </a:pathLst>
                  </a:custGeom>
                  <ask:type>
                    <ask:lineSketchScribble/>
                  </ask:type>
                </ask:lineSketchStyleProps>
              </a:ext>
            </a:extLst>
          </a:ln>
        </p:spPr>
        <p:txBody>
          <a:bodyPr wrap="square" rtlCol="0">
            <a:spAutoFit/>
          </a:bodyPr>
          <a:lstStyle/>
          <a:p>
            <a:pPr algn="just">
              <a:lnSpc>
                <a:spcPct val="150000"/>
              </a:lnSpc>
            </a:pPr>
            <a:r>
              <a:rPr lang="en-US" altLang="zh-CN" sz="3200" dirty="0" err="1">
                <a:latin typeface="Calibri" panose="020F0502020204030204" pitchFamily="34" charset="0"/>
                <a:cs typeface="Calibri" panose="020F0502020204030204" pitchFamily="34" charset="0"/>
              </a:rPr>
              <a:t>Hình</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ảnh</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gợi</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cho</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em</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nhớ</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đến</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thần</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thoại</a:t>
            </a:r>
            <a:r>
              <a:rPr lang="en-US" altLang="zh-CN" sz="3200" dirty="0">
                <a:latin typeface="Calibri" panose="020F0502020204030204" pitchFamily="34" charset="0"/>
                <a:cs typeface="Calibri" panose="020F0502020204030204" pitchFamily="34" charset="0"/>
              </a:rPr>
              <a:t> </a:t>
            </a:r>
            <a:r>
              <a:rPr lang="en-US" altLang="zh-CN" sz="3200" dirty="0" err="1">
                <a:latin typeface="Calibri" panose="020F0502020204030204" pitchFamily="34" charset="0"/>
                <a:cs typeface="Calibri" panose="020F0502020204030204" pitchFamily="34" charset="0"/>
              </a:rPr>
              <a:t>nào</a:t>
            </a:r>
            <a:r>
              <a:rPr lang="en-US" altLang="zh-CN" sz="3200" dirty="0">
                <a:latin typeface="Calibri" panose="020F0502020204030204" pitchFamily="34" charset="0"/>
                <a:cs typeface="Calibri" panose="020F0502020204030204" pitchFamily="34" charset="0"/>
              </a:rPr>
              <a:t>?</a:t>
            </a:r>
          </a:p>
        </p:txBody>
      </p:sp>
      <p:pic>
        <p:nvPicPr>
          <p:cNvPr id="18434" name="Picture 2" descr="Thần Lúa [Truyện cổ tích các dân tộc thiểu số] - Thế giới cổ tích">
            <a:extLst>
              <a:ext uri="{FF2B5EF4-FFF2-40B4-BE49-F238E27FC236}">
                <a16:creationId xmlns:a16="http://schemas.microsoft.com/office/drawing/2014/main" id="{D471EE19-3B24-7D4A-9D90-D468E71B3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44" y="2438400"/>
            <a:ext cx="6053532" cy="34082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45AB739-37D3-F144-AF74-C2CF25F8DBCD}"/>
              </a:ext>
            </a:extLst>
          </p:cNvPr>
          <p:cNvPicPr>
            <a:picLocks noChangeAspect="1"/>
          </p:cNvPicPr>
          <p:nvPr/>
        </p:nvPicPr>
        <p:blipFill rotWithShape="1">
          <a:blip r:embed="rId4">
            <a:extLst>
              <a:ext uri="{28A0092B-C50C-407E-A947-70E740481C1C}">
                <a14:useLocalDpi xmlns:a14="http://schemas.microsoft.com/office/drawing/2010/main" val="0"/>
              </a:ext>
            </a:extLst>
          </a:blip>
          <a:srcRect l="13265" t="25268" r="12768" b="24590"/>
          <a:stretch/>
        </p:blipFill>
        <p:spPr>
          <a:xfrm>
            <a:off x="0" y="1945991"/>
            <a:ext cx="6893086" cy="4672748"/>
          </a:xfrm>
          <a:prstGeom prst="rect">
            <a:avLst/>
          </a:prstGeom>
        </p:spPr>
      </p:pic>
    </p:spTree>
    <p:extLst>
      <p:ext uri="{BB962C8B-B14F-4D97-AF65-F5344CB8AC3E}">
        <p14:creationId xmlns:p14="http://schemas.microsoft.com/office/powerpoint/2010/main" val="100219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22B5EF-24A1-4354-8B33-2F7600B5C313}"/>
              </a:ext>
            </a:extLst>
          </p:cNvPr>
          <p:cNvPicPr>
            <a:picLocks noChangeAspect="1"/>
          </p:cNvPicPr>
          <p:nvPr/>
        </p:nvPicPr>
        <p:blipFill>
          <a:blip r:embed="rId3">
            <a:extLst>
              <a:ext uri="{28A0092B-C50C-407E-A947-70E740481C1C}">
                <a14:useLocalDpi xmlns:a14="http://schemas.microsoft.com/office/drawing/2010/main" val="0"/>
              </a:ext>
            </a:extLst>
          </a:blip>
          <a:srcRect t="23362" b="30482"/>
          <a:stretch>
            <a:fillRect/>
          </a:stretch>
        </p:blipFill>
        <p:spPr>
          <a:xfrm>
            <a:off x="225819" y="299885"/>
            <a:ext cx="10287000" cy="3165359"/>
          </a:xfrm>
          <a:custGeom>
            <a:avLst/>
            <a:gdLst>
              <a:gd name="connsiteX0" fmla="*/ 0 w 10287000"/>
              <a:gd name="connsiteY0" fmla="*/ 0 h 3165359"/>
              <a:gd name="connsiteX1" fmla="*/ 8841148 w 10287000"/>
              <a:gd name="connsiteY1" fmla="*/ 0 h 3165359"/>
              <a:gd name="connsiteX2" fmla="*/ 10287000 w 10287000"/>
              <a:gd name="connsiteY2" fmla="*/ 1445853 h 3165359"/>
              <a:gd name="connsiteX3" fmla="*/ 10287000 w 10287000"/>
              <a:gd name="connsiteY3" fmla="*/ 1719507 h 3165359"/>
              <a:gd name="connsiteX4" fmla="*/ 8841148 w 10287000"/>
              <a:gd name="connsiteY4" fmla="*/ 3165359 h 3165359"/>
              <a:gd name="connsiteX5" fmla="*/ 0 w 10287000"/>
              <a:gd name="connsiteY5" fmla="*/ 3165359 h 316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7000" h="3165359">
                <a:moveTo>
                  <a:pt x="0" y="0"/>
                </a:moveTo>
                <a:lnTo>
                  <a:pt x="8841148" y="0"/>
                </a:lnTo>
                <a:lnTo>
                  <a:pt x="10287000" y="1445853"/>
                </a:lnTo>
                <a:lnTo>
                  <a:pt x="10287000" y="1719507"/>
                </a:lnTo>
                <a:lnTo>
                  <a:pt x="8841148" y="3165359"/>
                </a:lnTo>
                <a:lnTo>
                  <a:pt x="0" y="3165359"/>
                </a:lnTo>
                <a:close/>
              </a:path>
            </a:pathLst>
          </a:custGeom>
        </p:spPr>
      </p:pic>
      <p:sp>
        <p:nvSpPr>
          <p:cNvPr id="38" name="TextBox 37"/>
          <p:cNvSpPr txBox="1"/>
          <p:nvPr/>
        </p:nvSpPr>
        <p:spPr>
          <a:xfrm>
            <a:off x="4460197" y="5145536"/>
            <a:ext cx="3597460" cy="523220"/>
          </a:xfrm>
          <a:prstGeom prst="rect">
            <a:avLst/>
          </a:prstGeom>
          <a:noFill/>
          <a:effectLst/>
        </p:spPr>
        <p:txBody>
          <a:bodyPr wrap="none" rtlCol="0">
            <a:spAutoFit/>
          </a:bodyPr>
          <a:lstStyle/>
          <a:p>
            <a:pPr marL="0" marR="0" lvl="0" indent="0" algn="ctr" defTabSz="600715" rtl="0" eaLnBrk="1" fontAlgn="auto" latinLnBrk="0" hangingPunct="1">
              <a:lnSpc>
                <a:spcPct val="100000"/>
              </a:lnSpc>
              <a:spcBef>
                <a:spcPts val="0"/>
              </a:spcBef>
              <a:spcAft>
                <a:spcPts val="0"/>
              </a:spcAft>
              <a:buClrTx/>
              <a:buSzTx/>
              <a:buFontTx/>
              <a:buNone/>
              <a:tabLst/>
              <a:defRPr/>
            </a:pPr>
            <a:r>
              <a:rPr lang="en-US" altLang="zh-CN" sz="2800" dirty="0">
                <a:solidFill>
                  <a:schemeClr val="accent2">
                    <a:lumMod val="50000"/>
                  </a:schemeClr>
                </a:solidFill>
                <a:latin typeface="Cambria" panose="02040503050406030204" pitchFamily="18" charset="0"/>
                <a:ea typeface="Aachen" panose="02020500000000000000" pitchFamily="18" charset="77"/>
                <a:cs typeface="Aachen" panose="02020500000000000000" pitchFamily="18" charset="77"/>
                <a:sym typeface="字魂36号-正文宋楷" panose="02000000000000000000" pitchFamily="2" charset="-122"/>
              </a:rPr>
              <a:t>(</a:t>
            </a:r>
            <a:r>
              <a:rPr lang="en-US" altLang="zh-CN" sz="2800" dirty="0" err="1">
                <a:solidFill>
                  <a:schemeClr val="accent2">
                    <a:lumMod val="50000"/>
                  </a:schemeClr>
                </a:solidFill>
                <a:latin typeface="Cambria" panose="02040503050406030204" pitchFamily="18" charset="0"/>
                <a:ea typeface="Aachen" panose="02020500000000000000" pitchFamily="18" charset="77"/>
                <a:cs typeface="Aachen" panose="02020500000000000000" pitchFamily="18" charset="77"/>
                <a:sym typeface="字魂36号-正文宋楷" panose="02000000000000000000" pitchFamily="2" charset="-122"/>
              </a:rPr>
              <a:t>Thần</a:t>
            </a:r>
            <a:r>
              <a:rPr lang="en-US" altLang="zh-CN" sz="2800" dirty="0">
                <a:solidFill>
                  <a:schemeClr val="accent2">
                    <a:lumMod val="50000"/>
                  </a:schemeClr>
                </a:solidFill>
                <a:latin typeface="Cambria" panose="02040503050406030204" pitchFamily="18" charset="0"/>
                <a:ea typeface="Aachen" panose="02020500000000000000" pitchFamily="18" charset="77"/>
                <a:cs typeface="Aachen" panose="02020500000000000000" pitchFamily="18" charset="77"/>
                <a:sym typeface="字魂36号-正文宋楷" panose="02000000000000000000" pitchFamily="2" charset="-122"/>
              </a:rPr>
              <a:t> </a:t>
            </a:r>
            <a:r>
              <a:rPr lang="en-US" altLang="zh-CN" sz="2800" dirty="0" err="1">
                <a:solidFill>
                  <a:schemeClr val="accent2">
                    <a:lumMod val="50000"/>
                  </a:schemeClr>
                </a:solidFill>
                <a:latin typeface="Cambria" panose="02040503050406030204" pitchFamily="18" charset="0"/>
                <a:ea typeface="Aachen" panose="02020500000000000000" pitchFamily="18" charset="77"/>
                <a:cs typeface="Aachen" panose="02020500000000000000" pitchFamily="18" charset="77"/>
                <a:sym typeface="字魂36号-正文宋楷" panose="02000000000000000000" pitchFamily="2" charset="-122"/>
              </a:rPr>
              <a:t>thoại</a:t>
            </a:r>
            <a:r>
              <a:rPr lang="en-US" altLang="zh-CN" sz="2800" dirty="0">
                <a:solidFill>
                  <a:schemeClr val="accent2">
                    <a:lumMod val="50000"/>
                  </a:schemeClr>
                </a:solidFill>
                <a:latin typeface="Cambria" panose="02040503050406030204" pitchFamily="18" charset="0"/>
                <a:ea typeface="Aachen" panose="02020500000000000000" pitchFamily="18" charset="77"/>
                <a:cs typeface="Aachen" panose="02020500000000000000" pitchFamily="18" charset="77"/>
                <a:sym typeface="字魂36号-正文宋楷" panose="02000000000000000000" pitchFamily="2" charset="-122"/>
              </a:rPr>
              <a:t> </a:t>
            </a:r>
            <a:r>
              <a:rPr lang="en-US" altLang="zh-CN" sz="2800" dirty="0" err="1">
                <a:solidFill>
                  <a:schemeClr val="accent2">
                    <a:lumMod val="50000"/>
                  </a:schemeClr>
                </a:solidFill>
                <a:latin typeface="Cambria" panose="02040503050406030204" pitchFamily="18" charset="0"/>
                <a:ea typeface="Aachen" panose="02020500000000000000" pitchFamily="18" charset="77"/>
                <a:cs typeface="Aachen" panose="02020500000000000000" pitchFamily="18" charset="77"/>
                <a:sym typeface="字魂36号-正文宋楷" panose="02000000000000000000" pitchFamily="2" charset="-122"/>
              </a:rPr>
              <a:t>Việt</a:t>
            </a:r>
            <a:r>
              <a:rPr lang="en-US" altLang="zh-CN" sz="2800" dirty="0">
                <a:solidFill>
                  <a:schemeClr val="accent2">
                    <a:lumMod val="50000"/>
                  </a:schemeClr>
                </a:solidFill>
                <a:latin typeface="Cambria" panose="02040503050406030204" pitchFamily="18" charset="0"/>
                <a:ea typeface="Aachen" panose="02020500000000000000" pitchFamily="18" charset="77"/>
                <a:cs typeface="Aachen" panose="02020500000000000000" pitchFamily="18" charset="77"/>
                <a:sym typeface="字魂36号-正文宋楷" panose="02000000000000000000" pitchFamily="2" charset="-122"/>
              </a:rPr>
              <a:t> Nam)</a:t>
            </a:r>
            <a:endParaRPr kumimoji="0" lang="en-US" altLang="zh-CN" sz="280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Aachen" panose="02020500000000000000" pitchFamily="18" charset="77"/>
              <a:cs typeface="Aachen" panose="02020500000000000000" pitchFamily="18" charset="77"/>
              <a:sym typeface="字魂36号-正文宋楷" panose="02000000000000000000" pitchFamily="2" charset="-122"/>
            </a:endParaRPr>
          </a:p>
        </p:txBody>
      </p:sp>
      <p:sp>
        <p:nvSpPr>
          <p:cNvPr id="14" name="燕尾形 13"/>
          <p:cNvSpPr/>
          <p:nvPr/>
        </p:nvSpPr>
        <p:spPr>
          <a:xfrm>
            <a:off x="9400392" y="1278514"/>
            <a:ext cx="2706155" cy="2186730"/>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sp>
        <p:nvSpPr>
          <p:cNvPr id="15" name="矩形 14"/>
          <p:cNvSpPr/>
          <p:nvPr/>
        </p:nvSpPr>
        <p:spPr>
          <a:xfrm>
            <a:off x="0" y="6210176"/>
            <a:ext cx="12158350" cy="227766"/>
          </a:xfrm>
          <a:prstGeom prst="rect">
            <a:avLst/>
          </a:prstGeom>
          <a:solidFill>
            <a:srgbClr val="F0A04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sym typeface="字魂36号-正文宋楷" panose="02000000000000000000" pitchFamily="2" charset="-122"/>
            </a:endParaRPr>
          </a:p>
        </p:txBody>
      </p:sp>
      <p:pic>
        <p:nvPicPr>
          <p:cNvPr id="2" name="Picture 1">
            <a:extLst>
              <a:ext uri="{FF2B5EF4-FFF2-40B4-BE49-F238E27FC236}">
                <a16:creationId xmlns:a16="http://schemas.microsoft.com/office/drawing/2014/main" id="{8749C709-C176-8E42-95F9-BFE04B223DA1}"/>
              </a:ext>
            </a:extLst>
          </p:cNvPr>
          <p:cNvPicPr>
            <a:picLocks noChangeAspect="1"/>
          </p:cNvPicPr>
          <p:nvPr/>
        </p:nvPicPr>
        <p:blipFill>
          <a:blip r:embed="rId4"/>
          <a:stretch>
            <a:fillRect/>
          </a:stretch>
        </p:blipFill>
        <p:spPr>
          <a:xfrm>
            <a:off x="162927" y="3806484"/>
            <a:ext cx="12192000" cy="14219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1500"/>
                            </p:stCondLst>
                            <p:childTnLst>
                              <p:par>
                                <p:cTn id="9" presetID="14"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anim calcmode="lin" valueType="num">
                                      <p:cBhvr>
                                        <p:cTn id="17" dur="1000" fill="hold"/>
                                        <p:tgtEl>
                                          <p:spTgt spid="38"/>
                                        </p:tgtEl>
                                        <p:attrNameLst>
                                          <p:attrName>ppt_x</p:attrName>
                                        </p:attrNameLst>
                                      </p:cBhvr>
                                      <p:tavLst>
                                        <p:tav tm="0">
                                          <p:val>
                                            <p:strVal val="#ppt_x"/>
                                          </p:val>
                                        </p:tav>
                                        <p:tav tm="100000">
                                          <p:val>
                                            <p:strVal val="#ppt_x"/>
                                          </p:val>
                                        </p:tav>
                                      </p:tavLst>
                                    </p:anim>
                                    <p:anim calcmode="lin" valueType="num">
                                      <p:cBhvr>
                                        <p:cTn id="18" dur="900" decel="100000" fill="hold"/>
                                        <p:tgtEl>
                                          <p:spTgt spid="3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7EEE7B9F-FDBE-4D7F-8FD7-184B91DC4C30}"/>
              </a:ext>
            </a:extLst>
          </p:cNvPr>
          <p:cNvPicPr>
            <a:picLocks noChangeAspect="1"/>
          </p:cNvPicPr>
          <p:nvPr/>
        </p:nvPicPr>
        <p:blipFill>
          <a:blip r:embed="rId4">
            <a:extLst>
              <a:ext uri="{28A0092B-C50C-407E-A947-70E740481C1C}">
                <a14:useLocalDpi xmlns:a14="http://schemas.microsoft.com/office/drawing/2010/main" val="0"/>
              </a:ext>
            </a:extLst>
          </a:blip>
          <a:srcRect l="630" t="9917" r="42475" b="36620"/>
          <a:stretch>
            <a:fillRect/>
          </a:stretch>
        </p:blipFill>
        <p:spPr>
          <a:xfrm>
            <a:off x="-36828" y="-15355"/>
            <a:ext cx="5852795" cy="3666490"/>
          </a:xfrm>
          <a:custGeom>
            <a:avLst/>
            <a:gdLst>
              <a:gd name="connsiteX0" fmla="*/ 0 w 5852795"/>
              <a:gd name="connsiteY0" fmla="*/ 0 h 3666490"/>
              <a:gd name="connsiteX1" fmla="*/ 5852795 w 5852795"/>
              <a:gd name="connsiteY1" fmla="*/ 0 h 3666490"/>
              <a:gd name="connsiteX2" fmla="*/ 5852795 w 5852795"/>
              <a:gd name="connsiteY2" fmla="*/ 3666490 h 3666490"/>
              <a:gd name="connsiteX3" fmla="*/ 0 w 5852795"/>
              <a:gd name="connsiteY3" fmla="*/ 3666490 h 3666490"/>
            </a:gdLst>
            <a:ahLst/>
            <a:cxnLst>
              <a:cxn ang="0">
                <a:pos x="connsiteX0" y="connsiteY0"/>
              </a:cxn>
              <a:cxn ang="0">
                <a:pos x="connsiteX1" y="connsiteY1"/>
              </a:cxn>
              <a:cxn ang="0">
                <a:pos x="connsiteX2" y="connsiteY2"/>
              </a:cxn>
              <a:cxn ang="0">
                <a:pos x="connsiteX3" y="connsiteY3"/>
              </a:cxn>
            </a:cxnLst>
            <a:rect l="l" t="t" r="r" b="b"/>
            <a:pathLst>
              <a:path w="5852795" h="3666490">
                <a:moveTo>
                  <a:pt x="0" y="0"/>
                </a:moveTo>
                <a:lnTo>
                  <a:pt x="5852795" y="0"/>
                </a:lnTo>
                <a:lnTo>
                  <a:pt x="5852795" y="3666490"/>
                </a:lnTo>
                <a:lnTo>
                  <a:pt x="0" y="3666490"/>
                </a:lnTo>
                <a:close/>
              </a:path>
            </a:pathLst>
          </a:custGeom>
        </p:spPr>
      </p:pic>
      <p:sp>
        <p:nvSpPr>
          <p:cNvPr id="33" name="燕尾形 13">
            <a:extLst>
              <a:ext uri="{FF2B5EF4-FFF2-40B4-BE49-F238E27FC236}">
                <a16:creationId xmlns:a16="http://schemas.microsoft.com/office/drawing/2014/main" id="{288938C0-CB06-464B-BB95-1785A747D596}"/>
              </a:ext>
            </a:extLst>
          </p:cNvPr>
          <p:cNvSpPr/>
          <p:nvPr/>
        </p:nvSpPr>
        <p:spPr>
          <a:xfrm>
            <a:off x="400630" y="3242868"/>
            <a:ext cx="3807920" cy="3192224"/>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sz="1774" u="none" strike="noStrike" kern="1200" cap="none" spc="0" normalizeH="0" baseline="0" noProof="0" dirty="0">
              <a:ln>
                <a:noFill/>
              </a:ln>
              <a:solidFill>
                <a:prstClr val="black"/>
              </a:solidFill>
              <a:effectLst/>
              <a:uLnTx/>
              <a:uFillTx/>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4" name="矩形 3"/>
          <p:cNvSpPr/>
          <p:nvPr/>
        </p:nvSpPr>
        <p:spPr>
          <a:xfrm>
            <a:off x="5823585" y="0"/>
            <a:ext cx="6385560" cy="6857365"/>
          </a:xfrm>
          <a:prstGeom prst="rect">
            <a:avLst/>
          </a:prstGeom>
          <a:solidFill>
            <a:srgbClr val="F0A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8" name="文本框 7"/>
          <p:cNvSpPr txBox="1"/>
          <p:nvPr/>
        </p:nvSpPr>
        <p:spPr>
          <a:xfrm>
            <a:off x="1508972" y="3704858"/>
            <a:ext cx="2049518" cy="21938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1" u="none" strike="noStrike" kern="1200" cap="none" spc="0" normalizeH="0" baseline="0" noProof="0" dirty="0">
                <a:ln>
                  <a:noFill/>
                </a:ln>
                <a:solidFill>
                  <a:schemeClr val="bg1"/>
                </a:solidFill>
                <a:effectLst/>
                <a:uLnTx/>
                <a:uFillTx/>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NỘI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1" u="none" strike="noStrike" kern="1200" cap="none" spc="0" normalizeH="0" baseline="0" noProof="0" dirty="0">
                <a:ln>
                  <a:noFill/>
                </a:ln>
                <a:solidFill>
                  <a:schemeClr val="bg1"/>
                </a:solidFill>
                <a:effectLst/>
                <a:uLnTx/>
                <a:uFillTx/>
                <a:latin typeface="Calibri" panose="020F0502020204030204" pitchFamily="34" charset="0"/>
                <a:ea typeface="Source Han Sans CN Medium" panose="020B0500000000000000" pitchFamily="34" charset="-128"/>
                <a:cs typeface="Calibri" panose="020F0502020204030204" pitchFamily="34" charset="0"/>
                <a:sym typeface="字魂36号-正文宋楷" panose="02000000000000000000" pitchFamily="2" charset="-122"/>
              </a:rPr>
              <a:t>DUNG</a:t>
            </a:r>
          </a:p>
        </p:txBody>
      </p:sp>
      <p:grpSp>
        <p:nvGrpSpPr>
          <p:cNvPr id="3" name="组合 2"/>
          <p:cNvGrpSpPr/>
          <p:nvPr/>
        </p:nvGrpSpPr>
        <p:grpSpPr>
          <a:xfrm>
            <a:off x="6250695" y="1166440"/>
            <a:ext cx="4018894" cy="707886"/>
            <a:chOff x="6641709" y="1760489"/>
            <a:chExt cx="4018742" cy="708013"/>
          </a:xfrm>
        </p:grpSpPr>
        <p:sp>
          <p:nvSpPr>
            <p:cNvPr id="13" name="文本框 12"/>
            <p:cNvSpPr txBox="1"/>
            <p:nvPr/>
          </p:nvSpPr>
          <p:spPr>
            <a:xfrm>
              <a:off x="7359480" y="1822055"/>
              <a:ext cx="3300971" cy="58488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white"/>
                  </a:solidFill>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TÌM HIỂU CHUNG</a:t>
              </a:r>
              <a:endParaRPr kumimoji="0" lang="zh-CN" altLang="en-US" sz="32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4" name="文本框 13"/>
            <p:cNvSpPr txBox="1"/>
            <p:nvPr/>
          </p:nvSpPr>
          <p:spPr>
            <a:xfrm>
              <a:off x="6641709" y="1760489"/>
              <a:ext cx="684776" cy="708013"/>
            </a:xfrm>
            <a:prstGeom prst="rect">
              <a:avLst/>
            </a:prstGeom>
            <a:solidFill>
              <a:schemeClr val="bg1"/>
            </a:solid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a:solidFill>
                    <a:srgbClr val="F0A041"/>
                  </a:solidFill>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I</a:t>
              </a:r>
              <a:endParaRPr kumimoji="0" lang="en-US" altLang="zh-CN" sz="4000"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grpSp>
      <p:grpSp>
        <p:nvGrpSpPr>
          <p:cNvPr id="15" name="组合 14"/>
          <p:cNvGrpSpPr/>
          <p:nvPr/>
        </p:nvGrpSpPr>
        <p:grpSpPr>
          <a:xfrm>
            <a:off x="6238340" y="2172415"/>
            <a:ext cx="4690534" cy="707886"/>
            <a:chOff x="6641710" y="2767253"/>
            <a:chExt cx="4690784" cy="708013"/>
          </a:xfrm>
        </p:grpSpPr>
        <p:sp>
          <p:nvSpPr>
            <p:cNvPr id="18" name="文本框 17"/>
            <p:cNvSpPr txBox="1"/>
            <p:nvPr/>
          </p:nvSpPr>
          <p:spPr>
            <a:xfrm>
              <a:off x="7364145" y="2821797"/>
              <a:ext cx="3968349" cy="58488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ĐỌC – HIỂU VĂN BẢN</a:t>
              </a:r>
              <a:endParaRPr kumimoji="0" lang="zh-CN" altLang="en-US" sz="32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19" name="文本框 18"/>
            <p:cNvSpPr txBox="1"/>
            <p:nvPr/>
          </p:nvSpPr>
          <p:spPr>
            <a:xfrm>
              <a:off x="6641710" y="2767253"/>
              <a:ext cx="697203" cy="708013"/>
            </a:xfrm>
            <a:prstGeom prst="rect">
              <a:avLst/>
            </a:prstGeom>
            <a:solidFill>
              <a:schemeClr val="bg1"/>
            </a:solid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a:solidFill>
                    <a:srgbClr val="F0A041"/>
                  </a:solidFill>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II</a:t>
              </a:r>
              <a:endParaRPr kumimoji="0" lang="en-US" altLang="zh-CN" sz="4000"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grpSp>
      <p:grpSp>
        <p:nvGrpSpPr>
          <p:cNvPr id="20" name="组合 19"/>
          <p:cNvGrpSpPr/>
          <p:nvPr/>
        </p:nvGrpSpPr>
        <p:grpSpPr>
          <a:xfrm>
            <a:off x="6226316" y="3178390"/>
            <a:ext cx="2786583" cy="707886"/>
            <a:chOff x="6617331" y="3772381"/>
            <a:chExt cx="2786479" cy="708013"/>
          </a:xfrm>
        </p:grpSpPr>
        <p:sp>
          <p:nvSpPr>
            <p:cNvPr id="23" name="文本框 22"/>
            <p:cNvSpPr txBox="1"/>
            <p:nvPr/>
          </p:nvSpPr>
          <p:spPr>
            <a:xfrm>
              <a:off x="7351722" y="3856020"/>
              <a:ext cx="2052088" cy="58488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TỔNG KẾT</a:t>
              </a:r>
              <a:endParaRPr kumimoji="0" lang="zh-CN" altLang="en-US" sz="32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24" name="文本框 23"/>
            <p:cNvSpPr txBox="1"/>
            <p:nvPr/>
          </p:nvSpPr>
          <p:spPr>
            <a:xfrm>
              <a:off x="6617331" y="3772381"/>
              <a:ext cx="684778" cy="708013"/>
            </a:xfrm>
            <a:prstGeom prst="rect">
              <a:avLst/>
            </a:prstGeom>
            <a:solidFill>
              <a:schemeClr val="bg1"/>
            </a:solid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dirty="0">
                  <a:solidFill>
                    <a:srgbClr val="F0A041"/>
                  </a:solidFill>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III</a:t>
              </a:r>
              <a:endParaRPr kumimoji="0" lang="en-US" altLang="zh-CN" sz="4000"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grpSp>
      <p:grpSp>
        <p:nvGrpSpPr>
          <p:cNvPr id="25" name="组合 24"/>
          <p:cNvGrpSpPr/>
          <p:nvPr/>
        </p:nvGrpSpPr>
        <p:grpSpPr>
          <a:xfrm>
            <a:off x="6238336" y="4187135"/>
            <a:ext cx="2919917" cy="707886"/>
            <a:chOff x="6629352" y="4780782"/>
            <a:chExt cx="2919789" cy="708013"/>
          </a:xfrm>
        </p:grpSpPr>
        <p:sp>
          <p:nvSpPr>
            <p:cNvPr id="28" name="文本框 27"/>
            <p:cNvSpPr txBox="1"/>
            <p:nvPr/>
          </p:nvSpPr>
          <p:spPr>
            <a:xfrm>
              <a:off x="7351200" y="4889512"/>
              <a:ext cx="2197941" cy="58488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white"/>
                  </a:solidFill>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LUYỆN TẬP</a:t>
              </a:r>
              <a:endParaRPr kumimoji="0" lang="zh-CN" altLang="en-US" sz="32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29" name="文本框 28"/>
            <p:cNvSpPr txBox="1"/>
            <p:nvPr/>
          </p:nvSpPr>
          <p:spPr>
            <a:xfrm>
              <a:off x="6629352" y="4780782"/>
              <a:ext cx="660729" cy="708013"/>
            </a:xfrm>
            <a:prstGeom prst="rect">
              <a:avLst/>
            </a:prstGeom>
            <a:solidFill>
              <a:schemeClr val="bg1"/>
            </a:solid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dirty="0">
                  <a:solidFill>
                    <a:srgbClr val="F0A041"/>
                  </a:solidFill>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IV</a:t>
              </a:r>
              <a:endParaRPr kumimoji="0" lang="en-US" altLang="zh-CN" sz="4000"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grpSp>
      <p:pic>
        <p:nvPicPr>
          <p:cNvPr id="21" name="Picture 2" descr="Những tên gọi bí danh, bút danh của Chủ tịch Hồ Chí Minh (Phần 3) | Việt Nam">
            <a:extLst>
              <a:ext uri="{FF2B5EF4-FFF2-40B4-BE49-F238E27FC236}">
                <a16:creationId xmlns:a16="http://schemas.microsoft.com/office/drawing/2014/main" id="{4314838C-AC8E-9640-A89D-7F2031C2B2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972" y="422908"/>
            <a:ext cx="2500862" cy="2500862"/>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组合 24">
            <a:extLst>
              <a:ext uri="{FF2B5EF4-FFF2-40B4-BE49-F238E27FC236}">
                <a16:creationId xmlns:a16="http://schemas.microsoft.com/office/drawing/2014/main" id="{A7A1729E-4D88-1D43-BA15-620F6DB7225C}"/>
              </a:ext>
            </a:extLst>
          </p:cNvPr>
          <p:cNvGrpSpPr/>
          <p:nvPr/>
        </p:nvGrpSpPr>
        <p:grpSpPr>
          <a:xfrm>
            <a:off x="6253425" y="5190778"/>
            <a:ext cx="2811683" cy="707886"/>
            <a:chOff x="6629352" y="4780782"/>
            <a:chExt cx="2811559" cy="708013"/>
          </a:xfrm>
        </p:grpSpPr>
        <p:sp>
          <p:nvSpPr>
            <p:cNvPr id="26" name="文本框 27">
              <a:extLst>
                <a:ext uri="{FF2B5EF4-FFF2-40B4-BE49-F238E27FC236}">
                  <a16:creationId xmlns:a16="http://schemas.microsoft.com/office/drawing/2014/main" id="{C515F76F-ACE8-124E-8D2E-A8522B80096E}"/>
                </a:ext>
              </a:extLst>
            </p:cNvPr>
            <p:cNvSpPr txBox="1"/>
            <p:nvPr/>
          </p:nvSpPr>
          <p:spPr>
            <a:xfrm>
              <a:off x="7351200" y="4889512"/>
              <a:ext cx="2089711" cy="58488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white"/>
                  </a:solidFill>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VẬN DỤNG</a:t>
              </a:r>
              <a:endParaRPr kumimoji="0" lang="zh-CN" altLang="en-US" sz="32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sp>
          <p:nvSpPr>
            <p:cNvPr id="27" name="文本框 28">
              <a:extLst>
                <a:ext uri="{FF2B5EF4-FFF2-40B4-BE49-F238E27FC236}">
                  <a16:creationId xmlns:a16="http://schemas.microsoft.com/office/drawing/2014/main" id="{F75FC352-F7E7-E443-9C36-112CAEE2A5EF}"/>
                </a:ext>
              </a:extLst>
            </p:cNvPr>
            <p:cNvSpPr txBox="1"/>
            <p:nvPr/>
          </p:nvSpPr>
          <p:spPr>
            <a:xfrm>
              <a:off x="6629352" y="4780782"/>
              <a:ext cx="494024" cy="708013"/>
            </a:xfrm>
            <a:prstGeom prst="rect">
              <a:avLst/>
            </a:prstGeom>
            <a:solidFill>
              <a:schemeClr val="bg1"/>
            </a:solid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dirty="0">
                  <a:solidFill>
                    <a:srgbClr val="F0A041"/>
                  </a:solidFill>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rPr>
                <a:t>V</a:t>
              </a:r>
              <a:endParaRPr kumimoji="0" lang="en-US" altLang="zh-CN" sz="4000"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Calibri" panose="020F0502020204030204" pitchFamily="34" charset="0"/>
                <a:sym typeface="字魂36号-正文宋楷" panose="02000000000000000000" pitchFamily="2" charset="-122"/>
              </a:endParaRPr>
            </a:p>
          </p:txBody>
        </p:sp>
      </p:gr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500"/>
                                        <p:tgtEl>
                                          <p:spTgt spid="4"/>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FA4F12E-6852-4F5A-BEE5-204F4B3A3DE4}"/>
              </a:ext>
            </a:extLst>
          </p:cNvPr>
          <p:cNvPicPr>
            <a:picLocks noChangeAspect="1"/>
          </p:cNvPicPr>
          <p:nvPr/>
        </p:nvPicPr>
        <p:blipFill>
          <a:blip r:embed="rId3">
            <a:extLst>
              <a:ext uri="{28A0092B-C50C-407E-A947-70E740481C1C}">
                <a14:useLocalDpi xmlns:a14="http://schemas.microsoft.com/office/drawing/2010/main" val="0"/>
              </a:ext>
            </a:extLst>
          </a:blip>
          <a:srcRect r="6049" b="42947"/>
          <a:stretch>
            <a:fillRect/>
          </a:stretch>
        </p:blipFill>
        <p:spPr>
          <a:xfrm>
            <a:off x="2527293" y="1105273"/>
            <a:ext cx="9664709" cy="3912691"/>
          </a:xfrm>
          <a:custGeom>
            <a:avLst/>
            <a:gdLst>
              <a:gd name="connsiteX0" fmla="*/ 0 w 9664709"/>
              <a:gd name="connsiteY0" fmla="*/ 0 h 3912691"/>
              <a:gd name="connsiteX1" fmla="*/ 9664709 w 9664709"/>
              <a:gd name="connsiteY1" fmla="*/ 0 h 3912691"/>
              <a:gd name="connsiteX2" fmla="*/ 9664709 w 9664709"/>
              <a:gd name="connsiteY2" fmla="*/ 3912691 h 3912691"/>
              <a:gd name="connsiteX3" fmla="*/ 0 w 9664709"/>
              <a:gd name="connsiteY3" fmla="*/ 3912691 h 3912691"/>
            </a:gdLst>
            <a:ahLst/>
            <a:cxnLst>
              <a:cxn ang="0">
                <a:pos x="connsiteX0" y="connsiteY0"/>
              </a:cxn>
              <a:cxn ang="0">
                <a:pos x="connsiteX1" y="connsiteY1"/>
              </a:cxn>
              <a:cxn ang="0">
                <a:pos x="connsiteX2" y="connsiteY2"/>
              </a:cxn>
              <a:cxn ang="0">
                <a:pos x="connsiteX3" y="connsiteY3"/>
              </a:cxn>
            </a:cxnLst>
            <a:rect l="l" t="t" r="r" b="b"/>
            <a:pathLst>
              <a:path w="9664709" h="3912691">
                <a:moveTo>
                  <a:pt x="0" y="0"/>
                </a:moveTo>
                <a:lnTo>
                  <a:pt x="9664709" y="0"/>
                </a:lnTo>
                <a:lnTo>
                  <a:pt x="9664709" y="3912691"/>
                </a:lnTo>
                <a:lnTo>
                  <a:pt x="0" y="3912691"/>
                </a:lnTo>
                <a:close/>
              </a:path>
            </a:pathLst>
          </a:custGeom>
          <a:solidFill>
            <a:srgbClr val="7F615C"/>
          </a:solidFill>
        </p:spPr>
      </p:pic>
      <p:sp>
        <p:nvSpPr>
          <p:cNvPr id="5" name="矩形 4">
            <a:extLst>
              <a:ext uri="{FF2B5EF4-FFF2-40B4-BE49-F238E27FC236}">
                <a16:creationId xmlns:a16="http://schemas.microsoft.com/office/drawing/2014/main" id="{B72230C3-6105-46D6-B3B8-37E947BE56E6}"/>
              </a:ext>
            </a:extLst>
          </p:cNvPr>
          <p:cNvSpPr/>
          <p:nvPr/>
        </p:nvSpPr>
        <p:spPr>
          <a:xfrm>
            <a:off x="1095983" y="0"/>
            <a:ext cx="4095344" cy="6965004"/>
          </a:xfrm>
          <a:prstGeom prst="rect">
            <a:avLst/>
          </a:prstGeom>
          <a:solidFill>
            <a:srgbClr val="F0A04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u="none" strike="noStrike" kern="1200" cap="none" spc="0" normalizeH="0" baseline="0" noProof="0" dirty="0">
              <a:ln>
                <a:noFill/>
              </a:ln>
              <a:solidFill>
                <a:prstClr val="white"/>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sp>
        <p:nvSpPr>
          <p:cNvPr id="6" name="文本框 5">
            <a:extLst>
              <a:ext uri="{FF2B5EF4-FFF2-40B4-BE49-F238E27FC236}">
                <a16:creationId xmlns:a16="http://schemas.microsoft.com/office/drawing/2014/main" id="{0BA7C283-D445-46BE-B43E-86599633D50B}"/>
              </a:ext>
            </a:extLst>
          </p:cNvPr>
          <p:cNvSpPr txBox="1"/>
          <p:nvPr/>
        </p:nvSpPr>
        <p:spPr>
          <a:xfrm>
            <a:off x="3143655" y="1832192"/>
            <a:ext cx="1513366"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000" b="1" dirty="0">
                <a:solidFill>
                  <a:srgbClr val="F0A041"/>
                </a:solidFill>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rPr>
              <a:t>I</a:t>
            </a:r>
            <a:endParaRPr kumimoji="1" lang="zh-CN" altLang="en-US" sz="6000" b="1" u="none" strike="noStrike" kern="1200" cap="none" spc="0" normalizeH="0" baseline="0" noProof="0" dirty="0">
              <a:ln>
                <a:noFill/>
              </a:ln>
              <a:solidFill>
                <a:srgbClr val="F0A041"/>
              </a:solidFill>
              <a:effectLst/>
              <a:uLnTx/>
              <a:uFillTx/>
              <a:latin typeface="Cambria" panose="02040503050406030204" pitchFamily="18" charset="0"/>
              <a:ea typeface="Source Han Sans CN Medium" panose="020B0500000000000000" pitchFamily="34" charset="-128"/>
              <a:cs typeface="Microsoft YaHei" charset="0"/>
              <a:sym typeface="字魂36号-正文宋楷" panose="02000000000000000000" pitchFamily="2" charset="-122"/>
            </a:endParaRPr>
          </a:p>
        </p:txBody>
      </p:sp>
      <p:sp>
        <p:nvSpPr>
          <p:cNvPr id="10" name="燕尾形 13">
            <a:extLst>
              <a:ext uri="{FF2B5EF4-FFF2-40B4-BE49-F238E27FC236}">
                <a16:creationId xmlns:a16="http://schemas.microsoft.com/office/drawing/2014/main" id="{5DB0A3DD-ADA5-4F5E-9679-66BA3B78B3E9}"/>
              </a:ext>
            </a:extLst>
          </p:cNvPr>
          <p:cNvSpPr/>
          <p:nvPr/>
        </p:nvSpPr>
        <p:spPr>
          <a:xfrm>
            <a:off x="10029552" y="5470967"/>
            <a:ext cx="1353702" cy="1134824"/>
          </a:xfrm>
          <a:prstGeom prst="chevron">
            <a:avLst/>
          </a:prstGeom>
          <a:solidFill>
            <a:srgbClr val="F0A0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0715" rtl="0" eaLnBrk="1" fontAlgn="auto" latinLnBrk="0" hangingPunct="1">
              <a:lnSpc>
                <a:spcPct val="100000"/>
              </a:lnSpc>
              <a:spcBef>
                <a:spcPts val="0"/>
              </a:spcBef>
              <a:spcAft>
                <a:spcPts val="0"/>
              </a:spcAft>
              <a:buClrTx/>
              <a:buSzTx/>
              <a:buFontTx/>
              <a:buNone/>
              <a:tabLst/>
              <a:defRPr/>
            </a:pPr>
            <a:endParaRPr kumimoji="0" lang="zh-CN" altLang="en-US" u="none" strike="noStrike" kern="1200" cap="none" spc="0" normalizeH="0" baseline="0" noProof="0" dirty="0">
              <a:ln>
                <a:noFill/>
              </a:ln>
              <a:solidFill>
                <a:prstClr val="black"/>
              </a:solidFill>
              <a:effectLst/>
              <a:uLnTx/>
              <a:uFillTx/>
              <a:latin typeface="Cambria" panose="02040503050406030204" pitchFamily="18" charset="0"/>
              <a:ea typeface="Source Han Sans CN Medium" panose="020B0500000000000000" pitchFamily="34" charset="-128"/>
              <a:sym typeface="字魂36号-正文宋楷" panose="02000000000000000000" pitchFamily="2" charset="-122"/>
            </a:endParaRPr>
          </a:p>
        </p:txBody>
      </p:sp>
      <p:pic>
        <p:nvPicPr>
          <p:cNvPr id="8" name="Picture 7">
            <a:extLst>
              <a:ext uri="{FF2B5EF4-FFF2-40B4-BE49-F238E27FC236}">
                <a16:creationId xmlns:a16="http://schemas.microsoft.com/office/drawing/2014/main" id="{38A9722C-D283-6B44-ADFD-A1983AD83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540" y="1105273"/>
            <a:ext cx="3597460" cy="3597460"/>
          </a:xfrm>
          <a:prstGeom prst="rect">
            <a:avLst/>
          </a:prstGeom>
        </p:spPr>
      </p:pic>
      <p:sp>
        <p:nvSpPr>
          <p:cNvPr id="11" name="文本框 6">
            <a:extLst>
              <a:ext uri="{FF2B5EF4-FFF2-40B4-BE49-F238E27FC236}">
                <a16:creationId xmlns:a16="http://schemas.microsoft.com/office/drawing/2014/main" id="{5F873EE7-CF10-FE48-B791-ED6606D6E27E}"/>
              </a:ext>
            </a:extLst>
          </p:cNvPr>
          <p:cNvSpPr txBox="1"/>
          <p:nvPr/>
        </p:nvSpPr>
        <p:spPr>
          <a:xfrm>
            <a:off x="6096000" y="3544240"/>
            <a:ext cx="6117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5400" b="1" noProof="0" dirty="0">
                <a:solidFill>
                  <a:schemeClr val="bg1"/>
                </a:solidFill>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rPr>
              <a:t>TÌM HIỂU CHUNG</a:t>
            </a:r>
            <a:endParaRPr kumimoji="0" lang="en-US" altLang="zh-CN" sz="5400" b="1" u="none" strike="noStrike" kern="1200" cap="none" spc="0" normalizeH="0" baseline="0" noProof="0" dirty="0">
              <a:ln>
                <a:noFill/>
              </a:ln>
              <a:solidFill>
                <a:schemeClr val="bg1"/>
              </a:solidFill>
              <a:effectLst/>
              <a:uLnTx/>
              <a:uFillTx/>
              <a:latin typeface="Cambria" panose="02040503050406030204" pitchFamily="18" charset="0"/>
              <a:ea typeface="Source Han Sans CN Medium" panose="020B0500000000000000" pitchFamily="34" charset="-128"/>
              <a:cs typeface="Yuanti SC" charset="-122"/>
              <a:sym typeface="字魂36号-正文宋楷" panose="02000000000000000000" pitchFamily="2" charset="-122"/>
            </a:endParaRPr>
          </a:p>
        </p:txBody>
      </p:sp>
    </p:spTree>
    <p:extLst>
      <p:ext uri="{BB962C8B-B14F-4D97-AF65-F5344CB8AC3E}">
        <p14:creationId xmlns:p14="http://schemas.microsoft.com/office/powerpoint/2010/main" val="1256413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TotalTime>
  <Words>2038</Words>
  <Application>Microsoft Office PowerPoint</Application>
  <PresentationFormat>Widescreen</PresentationFormat>
  <Paragraphs>240</Paragraphs>
  <Slides>44</Slides>
  <Notes>26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Arial</vt:lpstr>
      <vt:lpstr>Symbol</vt:lpstr>
      <vt:lpstr>Wingdings</vt:lpstr>
      <vt:lpstr>Tahoma</vt:lpstr>
      <vt:lpstr>Times New Roman</vt:lpstr>
      <vt:lpstr>Source Han Sans CN Medium</vt:lpstr>
      <vt:lpstr>Calibri</vt:lpstr>
      <vt:lpstr>Calibri Light</vt:lpstr>
      <vt:lpstr>Showcard Gothic</vt:lpstr>
      <vt:lpstr>Courier New</vt:lpstr>
      <vt:lpstr>Cambria</vt:lpstr>
      <vt:lpstr>Office Theme</vt:lpstr>
      <vt:lpstr>     Trường THPT số 2 Tuy Phước Giáo viên: Nguyễn Thị Trinh Môn: Ngữ văn, lớp 10 Bài 1: Thần thoại và sử thi Tiết 6: Thực hành đọc hiểu: Thần Trụ Trời Bộ sách: Cánh diều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Trinh Nguyen Thi</cp:lastModifiedBy>
  <cp:revision>32</cp:revision>
  <dcterms:created xsi:type="dcterms:W3CDTF">2018-05-24T12:43:45Z</dcterms:created>
  <dcterms:modified xsi:type="dcterms:W3CDTF">2024-11-04T09:19:11Z</dcterms:modified>
</cp:coreProperties>
</file>