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72" r:id="rId4"/>
    <p:sldId id="259" r:id="rId5"/>
    <p:sldId id="257" r:id="rId6"/>
    <p:sldId id="271" r:id="rId7"/>
    <p:sldId id="260" r:id="rId8"/>
    <p:sldId id="261" r:id="rId9"/>
    <p:sldId id="263" r:id="rId10"/>
    <p:sldId id="273" r:id="rId11"/>
    <p:sldId id="266" r:id="rId12"/>
    <p:sldId id="264" r:id="rId13"/>
    <p:sldId id="270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6A4E-DB43-46B4-B16B-0676C35B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15FD8-2475-4B89-B242-1079B0CC5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5D85D-FDB4-4EBF-B3C9-E8623334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BCF3D-D407-4BA6-9F48-BAAC1233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C9B3-EC47-40DC-8BB3-8121CF7B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2D09-B07D-4458-B7F7-A91971F4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20662-6741-45C0-83D3-B66F576EC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DE4D2-5B97-46EC-8FAE-F008A25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F6446-3D16-44D1-BF8F-DDE358E2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1076-6731-4788-B8DE-08C1FB40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C5822-6812-40D0-A5C8-D56B8D4C6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A1C7C-A841-4281-9DBA-4A291057C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997A-F70A-4C18-90B7-4F77D616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B778C-B433-4B61-B391-AB66ECDF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4C1D-9417-400D-8D10-8E1D515B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DCC4-276E-495D-AB87-DF3C24BD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A482-2EA1-4AC6-AD78-128887CD9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2B2ED-409A-43CD-8B58-A957A203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B850-86EC-4D0B-B272-E0128909F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D865-F493-47DE-8B3D-A18262A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1943-7AA0-4C7A-A6D7-7A9A3CD3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4BE73-21E3-4589-85B9-95F68A00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57C7E-0A33-4DC0-AF88-2A3DC63F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49423-48AA-41FE-B2B4-71AE806B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71D51-DB8E-4578-8354-AC8A01C0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0969-FC40-477D-B811-05135EA6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E219-6BE0-4866-9594-57D78499E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E6388-4A43-4171-AA1D-A91375D63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BAE81-01BC-4022-A0D5-7D466E01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4A93-8B27-4837-9AD3-3E4FFFBA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308E3-F757-4520-9AB7-262C41A9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CA7C-FE6A-4D47-BA3E-DE15CCB5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5909-1627-4C22-9DBB-6F658499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056A-4725-468F-B3EB-03F85DACA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F93CF-6B17-4497-AA68-37B3D4C90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DCC9E-98F8-45AA-9D17-F8D7DB314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06EF-51FD-4B8B-A53F-5A19872A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90E118-406B-4D87-BE09-3B59B420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83BE3-7249-4B01-9403-C6904D3D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BFAA-9806-4EC2-84F9-69E60FF3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6590B-3A70-4188-9B7B-FBAFE997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B5F17-9DD0-4B64-BAEE-FA13973E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8192-3850-48C2-BD1A-E5CB21CF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E1053-55A4-4289-8EF2-C18B29D3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D3CA1-B2B3-4541-9C1C-D2E7B003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3B432-92CC-4BD0-A3C7-478B5465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768F-9BB2-424A-A28B-FBBDA062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D659-8E58-471A-A52A-607881DD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42F79-B540-4AA6-985F-CCF69E03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32BD2-06FD-4172-AD93-9E4B142C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DA842-DC13-467A-83F0-C19350D4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11506-6090-46F4-BF67-768EA03F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A960-386B-4EC7-AB9A-6F1CF677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8719A-BB47-44D0-8F97-4492D0EEA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1568F-FE64-4678-ACCA-269DF3455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8DAF7-72DB-4F0C-B1FA-892E7246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CEB7D-6AF0-48D7-8D29-E791E2AD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0EE4B-A134-41C1-B660-B8874EB5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t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BD55C-AECE-48D1-B659-8356779E4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7F97A-F617-46E6-AAFA-633AF02C5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5B2B-DCFA-44FE-A0BC-593A64CB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5DA-7384-49B8-8893-5C511F0D34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A817-16BB-4DAE-8281-6CD93EEC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8F67-EF14-425D-BA70-B2C82CCD2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C14F-F9AE-45B1-829D-57443F1B4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image" Target="../media/image12.png"/><Relationship Id="rId10" Type="http://schemas.openxmlformats.org/officeDocument/2006/relationships/video" Target="../media/media6.mp4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5" Type="http://schemas.microsoft.com/office/2007/relationships/media" Target="../media/media11.mp4"/><Relationship Id="rId10" Type="http://schemas.openxmlformats.org/officeDocument/2006/relationships/image" Target="../media/image18.png"/><Relationship Id="rId4" Type="http://schemas.openxmlformats.org/officeDocument/2006/relationships/video" Target="../media/media10.mp4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f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A46D-B125-4975-912E-03EFCC81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450" y="1643063"/>
            <a:ext cx="7153275" cy="562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7. NHÓM VIIA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D7EE-6922-40BE-BE0C-C30C5EE9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513" y="4657723"/>
            <a:ext cx="8091487" cy="232886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TÍNH CHẤT VẬT LÝ VÀ HÓA HỌC CÁC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CHẤT NHÓM VIIA</a:t>
            </a:r>
          </a:p>
        </p:txBody>
      </p:sp>
    </p:spTree>
    <p:extLst>
      <p:ext uri="{BB962C8B-B14F-4D97-AF65-F5344CB8AC3E}">
        <p14:creationId xmlns:p14="http://schemas.microsoft.com/office/powerpoint/2010/main" val="27093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3FED2A4-3247-4980-99F7-CD2C10C2C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571084"/>
              </p:ext>
            </p:extLst>
          </p:nvPr>
        </p:nvGraphicFramePr>
        <p:xfrm>
          <a:off x="2190749" y="729833"/>
          <a:ext cx="9929813" cy="6169152"/>
        </p:xfrm>
        <a:graphic>
          <a:graphicData uri="http://schemas.openxmlformats.org/drawingml/2006/table">
            <a:tbl>
              <a:tblPr firstRow="1" firstCol="1" bandRow="1"/>
              <a:tblGrid>
                <a:gridCol w="1721831">
                  <a:extLst>
                    <a:ext uri="{9D8B030D-6E8A-4147-A177-3AD203B41FA5}">
                      <a16:colId xmlns:a16="http://schemas.microsoft.com/office/drawing/2014/main" val="1154146549"/>
                    </a:ext>
                  </a:extLst>
                </a:gridCol>
                <a:gridCol w="1932265">
                  <a:extLst>
                    <a:ext uri="{9D8B030D-6E8A-4147-A177-3AD203B41FA5}">
                      <a16:colId xmlns:a16="http://schemas.microsoft.com/office/drawing/2014/main" val="2409402955"/>
                    </a:ext>
                  </a:extLst>
                </a:gridCol>
                <a:gridCol w="2075191">
                  <a:extLst>
                    <a:ext uri="{9D8B030D-6E8A-4147-A177-3AD203B41FA5}">
                      <a16:colId xmlns:a16="http://schemas.microsoft.com/office/drawing/2014/main" val="4102434499"/>
                    </a:ext>
                  </a:extLst>
                </a:gridCol>
                <a:gridCol w="4200526">
                  <a:extLst>
                    <a:ext uri="{9D8B030D-6E8A-4147-A177-3AD203B41FA5}">
                      <a16:colId xmlns:a16="http://schemas.microsoft.com/office/drawing/2014/main" val="669295690"/>
                    </a:ext>
                  </a:extLst>
                </a:gridCol>
              </a:tblGrid>
              <a:tr h="102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tìm hiểu tính chất và viết PTHH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Fluorum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Tính chất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542342"/>
                  </a:ext>
                </a:extLst>
              </a:tr>
              <a:tr h="193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Iron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Zinc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442465"/>
                  </a:ext>
                </a:extLst>
              </a:tr>
              <a:tr h="607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Hidroxide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Sulfur.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472476"/>
                  </a:ext>
                </a:extLst>
              </a:tr>
              <a:tr h="400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Hidrogen oxide.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7320" algn="r"/>
                        </a:tabLs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7" marR="62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8987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9C4222-CFFB-450C-92E8-313D16B2457A}"/>
              </a:ext>
            </a:extLst>
          </p:cNvPr>
          <p:cNvSpPr txBox="1"/>
          <p:nvPr/>
        </p:nvSpPr>
        <p:spPr>
          <a:xfrm>
            <a:off x="66675" y="1859340"/>
            <a:ext cx="1557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6B6031-B041-488B-83BD-BBD41442679F}"/>
              </a:ext>
            </a:extLst>
          </p:cNvPr>
          <p:cNvSpPr txBox="1">
            <a:spLocks/>
          </p:cNvSpPr>
          <p:nvPr/>
        </p:nvSpPr>
        <p:spPr>
          <a:xfrm>
            <a:off x="332185" y="21384"/>
            <a:ext cx="2583656" cy="6874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Fluorine</a:t>
            </a:r>
          </a:p>
        </p:txBody>
      </p:sp>
    </p:spTree>
    <p:extLst>
      <p:ext uri="{BB962C8B-B14F-4D97-AF65-F5344CB8AC3E}">
        <p14:creationId xmlns:p14="http://schemas.microsoft.com/office/powerpoint/2010/main" val="38487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92E1-1BCC-4E49-8FA4-483FD836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e + Cl2">
            <a:hlinkClick r:id="" action="ppaction://media"/>
            <a:extLst>
              <a:ext uri="{FF2B5EF4-FFF2-40B4-BE49-F238E27FC236}">
                <a16:creationId xmlns:a16="http://schemas.microsoft.com/office/drawing/2014/main" id="{63EF367A-E419-483A-A078-E883BF684E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1836" y="182562"/>
            <a:ext cx="8724281" cy="6492875"/>
          </a:xfrm>
        </p:spPr>
      </p:pic>
      <p:pic>
        <p:nvPicPr>
          <p:cNvPr id="11" name="Cu + Cl2">
            <a:hlinkClick r:id="" action="ppaction://media"/>
            <a:extLst>
              <a:ext uri="{FF2B5EF4-FFF2-40B4-BE49-F238E27FC236}">
                <a16:creationId xmlns:a16="http://schemas.microsoft.com/office/drawing/2014/main" id="{A874D27C-A3C9-4815-A3B4-7FB00FF669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01836" y="182562"/>
            <a:ext cx="8724280" cy="6543210"/>
          </a:xfrm>
          <a:prstGeom prst="rect">
            <a:avLst/>
          </a:prstGeom>
        </p:spPr>
      </p:pic>
      <p:pic>
        <p:nvPicPr>
          <p:cNvPr id="12" name="H2 + Cl2">
            <a:hlinkClick r:id="" action="ppaction://media"/>
            <a:extLst>
              <a:ext uri="{FF2B5EF4-FFF2-40B4-BE49-F238E27FC236}">
                <a16:creationId xmlns:a16="http://schemas.microsoft.com/office/drawing/2014/main" id="{BBAD895A-11BE-4FD4-A387-B3DD75FEB5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1835" y="182562"/>
            <a:ext cx="8724280" cy="6543210"/>
          </a:xfrm>
          <a:prstGeom prst="rect">
            <a:avLst/>
          </a:prstGeom>
        </p:spPr>
      </p:pic>
      <p:pic>
        <p:nvPicPr>
          <p:cNvPr id="13" name="H2O + Cl2">
            <a:hlinkClick r:id="" action="ppaction://media"/>
            <a:extLst>
              <a:ext uri="{FF2B5EF4-FFF2-40B4-BE49-F238E27FC236}">
                <a16:creationId xmlns:a16="http://schemas.microsoft.com/office/drawing/2014/main" id="{31F42366-72C7-46F4-AECB-3148455F474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01834" y="182562"/>
            <a:ext cx="8724280" cy="6543210"/>
          </a:xfrm>
          <a:prstGeom prst="rect">
            <a:avLst/>
          </a:prstGeom>
        </p:spPr>
      </p:pic>
      <p:pic>
        <p:nvPicPr>
          <p:cNvPr id="14" name="NaOH + Cl2">
            <a:hlinkClick r:id="" action="ppaction://media"/>
            <a:extLst>
              <a:ext uri="{FF2B5EF4-FFF2-40B4-BE49-F238E27FC236}">
                <a16:creationId xmlns:a16="http://schemas.microsoft.com/office/drawing/2014/main" id="{5F8282A5-C491-48DA-9AF8-F52DF06E1C91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1833" y="848412"/>
            <a:ext cx="8708418" cy="52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559C959-7096-4A39-BF4F-8FFCCD5AF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114861"/>
              </p:ext>
            </p:extLst>
          </p:nvPr>
        </p:nvGraphicFramePr>
        <p:xfrm>
          <a:off x="180975" y="1100139"/>
          <a:ext cx="11830050" cy="5658059"/>
        </p:xfrm>
        <a:graphic>
          <a:graphicData uri="http://schemas.openxmlformats.org/drawingml/2006/table">
            <a:tbl>
              <a:tblPr firstRow="1" firstCol="1" bandRow="1"/>
              <a:tblGrid>
                <a:gridCol w="2126942">
                  <a:extLst>
                    <a:ext uri="{9D8B030D-6E8A-4147-A177-3AD203B41FA5}">
                      <a16:colId xmlns:a16="http://schemas.microsoft.com/office/drawing/2014/main" val="1619468425"/>
                    </a:ext>
                  </a:extLst>
                </a:gridCol>
                <a:gridCol w="2310640">
                  <a:extLst>
                    <a:ext uri="{9D8B030D-6E8A-4147-A177-3AD203B41FA5}">
                      <a16:colId xmlns:a16="http://schemas.microsoft.com/office/drawing/2014/main" val="2787274441"/>
                    </a:ext>
                  </a:extLst>
                </a:gridCol>
                <a:gridCol w="3220518">
                  <a:extLst>
                    <a:ext uri="{9D8B030D-6E8A-4147-A177-3AD203B41FA5}">
                      <a16:colId xmlns:a16="http://schemas.microsoft.com/office/drawing/2014/main" val="2051436362"/>
                    </a:ext>
                  </a:extLst>
                </a:gridCol>
                <a:gridCol w="4171950">
                  <a:extLst>
                    <a:ext uri="{9D8B030D-6E8A-4147-A177-3AD203B41FA5}">
                      <a16:colId xmlns:a16="http://schemas.microsoft.com/office/drawing/2014/main" val="1375640080"/>
                    </a:ext>
                  </a:extLst>
                </a:gridCol>
              </a:tblGrid>
              <a:tr h="198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</a:t>
                      </a: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</a:t>
                      </a: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Chlorum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048004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Iron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16731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opper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07610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Hidrogen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7952"/>
                  </a:ext>
                </a:extLst>
              </a:tr>
              <a:tr h="695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Giấy 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41732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26587"/>
                  </a:ext>
                </a:extLst>
              </a:tr>
              <a:tr h="7432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……....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DD NaOH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417320" algn="r"/>
                        </a:tabLst>
                      </a:pPr>
                      <a:r>
                        <a:rPr lang="de-DE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8" marR="31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46273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5DDDBFD-7ACA-41E3-9114-F78EB9B25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245526"/>
            <a:ext cx="2790825" cy="7117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Chlorine</a:t>
            </a:r>
          </a:p>
        </p:txBody>
      </p:sp>
    </p:spTree>
    <p:extLst>
      <p:ext uri="{BB962C8B-B14F-4D97-AF65-F5344CB8AC3E}">
        <p14:creationId xmlns:p14="http://schemas.microsoft.com/office/powerpoint/2010/main" val="16508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5EEB-D4E1-479E-9CD1-AD888D3D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 + Br2">
            <a:hlinkClick r:id="" action="ppaction://media"/>
            <a:extLst>
              <a:ext uri="{FF2B5EF4-FFF2-40B4-BE49-F238E27FC236}">
                <a16:creationId xmlns:a16="http://schemas.microsoft.com/office/drawing/2014/main" id="{7CE71215-AC33-40F5-910E-30B7EE3BDF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250" y="186467"/>
            <a:ext cx="8713788" cy="6485066"/>
          </a:xfrm>
        </p:spPr>
      </p:pic>
      <p:pic>
        <p:nvPicPr>
          <p:cNvPr id="5" name="SO2 + Br2 + H2O">
            <a:hlinkClick r:id="" action="ppaction://media"/>
            <a:extLst>
              <a:ext uri="{FF2B5EF4-FFF2-40B4-BE49-F238E27FC236}">
                <a16:creationId xmlns:a16="http://schemas.microsoft.com/office/drawing/2014/main" id="{AE3986FB-F824-4563-A861-5EC014D384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6696" y="486503"/>
            <a:ext cx="10057104" cy="56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E6B015-8B29-4463-AB3E-A2C93FD21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275837"/>
              </p:ext>
            </p:extLst>
          </p:nvPr>
        </p:nvGraphicFramePr>
        <p:xfrm>
          <a:off x="838200" y="1690688"/>
          <a:ext cx="10977563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1927048">
                  <a:extLst>
                    <a:ext uri="{9D8B030D-6E8A-4147-A177-3AD203B41FA5}">
                      <a16:colId xmlns:a16="http://schemas.microsoft.com/office/drawing/2014/main" val="276552344"/>
                    </a:ext>
                  </a:extLst>
                </a:gridCol>
                <a:gridCol w="2162564">
                  <a:extLst>
                    <a:ext uri="{9D8B030D-6E8A-4147-A177-3AD203B41FA5}">
                      <a16:colId xmlns:a16="http://schemas.microsoft.com/office/drawing/2014/main" val="1643882263"/>
                    </a:ext>
                  </a:extLst>
                </a:gridCol>
                <a:gridCol w="2840105">
                  <a:extLst>
                    <a:ext uri="{9D8B030D-6E8A-4147-A177-3AD203B41FA5}">
                      <a16:colId xmlns:a16="http://schemas.microsoft.com/office/drawing/2014/main" val="2270497550"/>
                    </a:ext>
                  </a:extLst>
                </a:gridCol>
                <a:gridCol w="4047846">
                  <a:extLst>
                    <a:ext uri="{9D8B030D-6E8A-4147-A177-3AD203B41FA5}">
                      <a16:colId xmlns:a16="http://schemas.microsoft.com/office/drawing/2014/main" val="3815162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tượng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Bromum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 quan sát được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 đề xuất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644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Lá aluminium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63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DD sulfur dioxide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7923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CD2AE10-CCF4-4810-88B0-7D39B8732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650" y="369631"/>
            <a:ext cx="4833938" cy="835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Bromine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Iodine</a:t>
            </a:r>
          </a:p>
        </p:txBody>
      </p:sp>
    </p:spTree>
    <p:extLst>
      <p:ext uri="{BB962C8B-B14F-4D97-AF65-F5344CB8AC3E}">
        <p14:creationId xmlns:p14="http://schemas.microsoft.com/office/powerpoint/2010/main" val="11178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95C9-458B-405C-94F1-BBE45011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l + I2">
            <a:hlinkClick r:id="" action="ppaction://media"/>
            <a:extLst>
              <a:ext uri="{FF2B5EF4-FFF2-40B4-BE49-F238E27FC236}">
                <a16:creationId xmlns:a16="http://schemas.microsoft.com/office/drawing/2014/main" id="{FC84030B-23C0-4FA9-A7E9-3F100E1A4D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4462" y="711200"/>
            <a:ext cx="9663509" cy="5435600"/>
          </a:xfrm>
        </p:spPr>
      </p:pic>
      <p:pic>
        <p:nvPicPr>
          <p:cNvPr id="5" name="I2 thăng hoa">
            <a:hlinkClick r:id="" action="ppaction://media"/>
            <a:extLst>
              <a:ext uri="{FF2B5EF4-FFF2-40B4-BE49-F238E27FC236}">
                <a16:creationId xmlns:a16="http://schemas.microsoft.com/office/drawing/2014/main" id="{C033BA92-7325-4464-97BF-A170549C27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2186" y="441325"/>
            <a:ext cx="7967133" cy="5975350"/>
          </a:xfrm>
          <a:prstGeom prst="rect">
            <a:avLst/>
          </a:prstGeom>
        </p:spPr>
      </p:pic>
      <p:pic>
        <p:nvPicPr>
          <p:cNvPr id="6" name="HTB + I2">
            <a:hlinkClick r:id="" action="ppaction://media"/>
            <a:extLst>
              <a:ext uri="{FF2B5EF4-FFF2-40B4-BE49-F238E27FC236}">
                <a16:creationId xmlns:a16="http://schemas.microsoft.com/office/drawing/2014/main" id="{824EDD16-AF3C-4999-A117-E30C356A120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29" y="576262"/>
            <a:ext cx="10143067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028E-056F-43E7-95DD-49716302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589035-8AFE-4B69-9D41-307AF911A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957855"/>
              </p:ext>
            </p:extLst>
          </p:nvPr>
        </p:nvGraphicFramePr>
        <p:xfrm>
          <a:off x="957263" y="850900"/>
          <a:ext cx="10987088" cy="5608320"/>
        </p:xfrm>
        <a:graphic>
          <a:graphicData uri="http://schemas.openxmlformats.org/drawingml/2006/table">
            <a:tbl>
              <a:tblPr firstRow="1" firstCol="1" bandRow="1"/>
              <a:tblGrid>
                <a:gridCol w="1941517">
                  <a:extLst>
                    <a:ext uri="{9D8B030D-6E8A-4147-A177-3AD203B41FA5}">
                      <a16:colId xmlns:a16="http://schemas.microsoft.com/office/drawing/2014/main" val="630819136"/>
                    </a:ext>
                  </a:extLst>
                </a:gridCol>
                <a:gridCol w="2166485">
                  <a:extLst>
                    <a:ext uri="{9D8B030D-6E8A-4147-A177-3AD203B41FA5}">
                      <a16:colId xmlns:a16="http://schemas.microsoft.com/office/drawing/2014/main" val="301093267"/>
                    </a:ext>
                  </a:extLst>
                </a:gridCol>
                <a:gridCol w="2837872">
                  <a:extLst>
                    <a:ext uri="{9D8B030D-6E8A-4147-A177-3AD203B41FA5}">
                      <a16:colId xmlns:a16="http://schemas.microsoft.com/office/drawing/2014/main" val="2922617183"/>
                    </a:ext>
                  </a:extLst>
                </a:gridCol>
                <a:gridCol w="4041214">
                  <a:extLst>
                    <a:ext uri="{9D8B030D-6E8A-4147-A177-3AD203B41FA5}">
                      <a16:colId xmlns:a16="http://schemas.microsoft.com/office/drawing/2014/main" val="2670378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 ghi hiện tượng và PTHH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nhân phản ứng với iodum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 tượng quan sát được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pt-BR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Phương trình hóa học đề xuất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488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Lá aluminium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417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37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1230" algn="r"/>
                        </a:tabLs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0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8FF0-E502-4E81-8BDD-A66CE82A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207964"/>
            <a:ext cx="8258175" cy="13065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So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80BCF-A0CC-448D-B6BF-DEAD3C2B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887" y="1768475"/>
            <a:ext cx="93297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6D2FD5-3984-4C00-8CA9-9D4F19A53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170"/>
          <a:stretch/>
        </p:blipFill>
        <p:spPr>
          <a:xfrm>
            <a:off x="2728911" y="2803866"/>
            <a:ext cx="4614863" cy="30825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9895F3F-1DBF-4C70-B4BE-8B6EBF1833FA}"/>
              </a:ext>
            </a:extLst>
          </p:cNvPr>
          <p:cNvSpPr txBox="1"/>
          <p:nvPr/>
        </p:nvSpPr>
        <p:spPr>
          <a:xfrm>
            <a:off x="7808117" y="3184295"/>
            <a:ext cx="4050507" cy="2321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florine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iodine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ADE6-0BE1-44BD-B4F9-8A3150A0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2"/>
            <a:ext cx="8691563" cy="8064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halide</a:t>
            </a:r>
            <a:endParaRPr lang="en-US" dirty="0"/>
          </a:p>
        </p:txBody>
      </p:sp>
      <p:pic>
        <p:nvPicPr>
          <p:cNvPr id="4" name="Cl2 + NaI">
            <a:hlinkClick r:id="" action="ppaction://media"/>
            <a:extLst>
              <a:ext uri="{FF2B5EF4-FFF2-40B4-BE49-F238E27FC236}">
                <a16:creationId xmlns:a16="http://schemas.microsoft.com/office/drawing/2014/main" id="{047E6002-E9DC-4231-9B1E-55AEF78292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3143" y="1154234"/>
            <a:ext cx="7605713" cy="5703766"/>
          </a:xfrm>
        </p:spPr>
      </p:pic>
      <p:pic>
        <p:nvPicPr>
          <p:cNvPr id="5" name="Cl2 + NaBr">
            <a:hlinkClick r:id="" action="ppaction://media"/>
            <a:extLst>
              <a:ext uri="{FF2B5EF4-FFF2-40B4-BE49-F238E27FC236}">
                <a16:creationId xmlns:a16="http://schemas.microsoft.com/office/drawing/2014/main" id="{F42E3AD5-90CB-4B1F-B9F6-F0C1B153FE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3142" y="1005376"/>
            <a:ext cx="7605713" cy="57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35AD-A92E-46F8-860E-89CCFC47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E7315-F668-474D-8B2C-765BD827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737" y="1825625"/>
            <a:ext cx="9239249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NaBr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NaCl + Br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NaCl + I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florine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7E1638-C4E7-4CA9-BFDD-0585A503C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0" y="271463"/>
            <a:ext cx="4624386" cy="62579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VaoHa-SuniHaLinh-7575715">
            <a:hlinkClick r:id="" action="ppaction://media"/>
            <a:extLst>
              <a:ext uri="{FF2B5EF4-FFF2-40B4-BE49-F238E27FC236}">
                <a16:creationId xmlns:a16="http://schemas.microsoft.com/office/drawing/2014/main" id="{E4A1CCFC-0925-4DE9-BAD0-B3DB20D3D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4" y="63230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36DE-609B-4632-862B-AF69352F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114300"/>
            <a:ext cx="3386137" cy="9064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3261-C0F7-44AC-B42F-9D99C86D3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1755774"/>
            <a:ext cx="1976437" cy="33464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halogen.</a:t>
            </a:r>
          </a:p>
        </p:txBody>
      </p:sp>
      <p:pic>
        <p:nvPicPr>
          <p:cNvPr id="4" name="ứng dụng của halogen">
            <a:hlinkClick r:id="" action="ppaction://media"/>
            <a:extLst>
              <a:ext uri="{FF2B5EF4-FFF2-40B4-BE49-F238E27FC236}">
                <a16:creationId xmlns:a16="http://schemas.microsoft.com/office/drawing/2014/main" id="{C722354D-8040-4BC8-9CF7-34ECA1EAD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6" y="1214438"/>
            <a:ext cx="9829799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EF57-75B3-4664-8053-86902E33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226B1F-ACCD-4A4A-A26F-AC0A1A0FC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365125"/>
            <a:ext cx="8405813" cy="63043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B95C4-2006-44DB-B232-06D3AFD8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365125"/>
            <a:ext cx="6834188" cy="6347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6CE91E-A703-4471-88B2-49876CE2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88515"/>
            <a:ext cx="6629399" cy="662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7C241-28E6-4308-B83E-79E9FC276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198870"/>
            <a:ext cx="9994942" cy="66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E66-DDB9-4BA8-9CEA-03C3DCB3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612" y="179387"/>
            <a:ext cx="2462213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898EB-1751-413B-825D-7658C476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91B4D-129D-4E08-B3CF-4AB6D5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CAC44-E62D-49A6-A772-075497FFA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F7C6-A988-4CA8-9A57-86FED197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2" y="365125"/>
            <a:ext cx="9996487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DẶN DÒ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47F30-CD25-440C-81E0-CB904436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012" y="1825625"/>
            <a:ext cx="8967787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halogen.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halide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halide.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3891-54B7-4036-B920-14E16F3B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A5A4-4E7B-4062-AC1C-EDF5EA33F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564E-63B1-456A-B33C-37E72CAC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31" y="-162054"/>
            <a:ext cx="9910762" cy="13255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1FA7CC-72E5-4096-874F-20B4FEC25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9514"/>
              </p:ext>
            </p:extLst>
          </p:nvPr>
        </p:nvGraphicFramePr>
        <p:xfrm>
          <a:off x="819151" y="1069718"/>
          <a:ext cx="11329986" cy="5673982"/>
        </p:xfrm>
        <a:graphic>
          <a:graphicData uri="http://schemas.openxmlformats.org/drawingml/2006/table">
            <a:tbl>
              <a:tblPr firstRow="1" firstCol="1" bandRow="1"/>
              <a:tblGrid>
                <a:gridCol w="2017538">
                  <a:extLst>
                    <a:ext uri="{9D8B030D-6E8A-4147-A177-3AD203B41FA5}">
                      <a16:colId xmlns:a16="http://schemas.microsoft.com/office/drawing/2014/main" val="2318917719"/>
                    </a:ext>
                  </a:extLst>
                </a:gridCol>
                <a:gridCol w="2468738">
                  <a:extLst>
                    <a:ext uri="{9D8B030D-6E8A-4147-A177-3AD203B41FA5}">
                      <a16:colId xmlns:a16="http://schemas.microsoft.com/office/drawing/2014/main" val="1066707312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21504275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641436668"/>
                    </a:ext>
                  </a:extLst>
                </a:gridCol>
                <a:gridCol w="2014535">
                  <a:extLst>
                    <a:ext uri="{9D8B030D-6E8A-4147-A177-3AD203B41FA5}">
                      <a16:colId xmlns:a16="http://schemas.microsoft.com/office/drawing/2014/main" val="2604791846"/>
                    </a:ext>
                  </a:extLst>
                </a:gridCol>
              </a:tblGrid>
              <a:tr h="2262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halogen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46950"/>
                  </a:ext>
                </a:extLst>
              </a:tr>
              <a:tr h="3411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fluorite CaF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fluorapatite Ca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(PO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F, cryolite Na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AlF</a:t>
                      </a:r>
                      <a:r>
                        <a:rPr lang="en-US" sz="3200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halite NaCl (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syvite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KCl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bromargytite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AgBr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Quặng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iodargyrite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AgI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7070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5B6401-4080-443E-9A19-ECA65C43E9ED}"/>
              </a:ext>
            </a:extLst>
          </p:cNvPr>
          <p:cNvSpPr/>
          <p:nvPr/>
        </p:nvSpPr>
        <p:spPr>
          <a:xfrm>
            <a:off x="3200400" y="1163509"/>
            <a:ext cx="1228725" cy="7653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E3A6E-10B5-4262-B5F9-C93DBEEA5329}"/>
              </a:ext>
            </a:extLst>
          </p:cNvPr>
          <p:cNvSpPr/>
          <p:nvPr/>
        </p:nvSpPr>
        <p:spPr>
          <a:xfrm>
            <a:off x="342900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12818-192F-43D3-924E-871342365C97}"/>
              </a:ext>
            </a:extLst>
          </p:cNvPr>
          <p:cNvSpPr/>
          <p:nvPr/>
        </p:nvSpPr>
        <p:spPr>
          <a:xfrm>
            <a:off x="609600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D1A804-37E3-4DB5-AFBB-1E3E494A82AF}"/>
              </a:ext>
            </a:extLst>
          </p:cNvPr>
          <p:cNvSpPr/>
          <p:nvPr/>
        </p:nvSpPr>
        <p:spPr>
          <a:xfrm>
            <a:off x="10471547" y="1069718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40118D-DFBB-48BB-9BCD-0D0046BDF3E8}"/>
              </a:ext>
            </a:extLst>
          </p:cNvPr>
          <p:cNvSpPr/>
          <p:nvPr/>
        </p:nvSpPr>
        <p:spPr>
          <a:xfrm>
            <a:off x="8422480" y="1163509"/>
            <a:ext cx="1400175" cy="76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291AB-446D-4980-B3CA-77C095AC28DC}"/>
              </a:ext>
            </a:extLst>
          </p:cNvPr>
          <p:cNvSpPr/>
          <p:nvPr/>
        </p:nvSpPr>
        <p:spPr>
          <a:xfrm>
            <a:off x="2867025" y="3429000"/>
            <a:ext cx="2333625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79E60-3D7B-465D-8FC1-820A4CE66CA3}"/>
              </a:ext>
            </a:extLst>
          </p:cNvPr>
          <p:cNvSpPr/>
          <p:nvPr/>
        </p:nvSpPr>
        <p:spPr>
          <a:xfrm>
            <a:off x="5317331" y="3429000"/>
            <a:ext cx="2333625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E8CED-C2C2-42CD-ABC3-D5704E28972A}"/>
              </a:ext>
            </a:extLst>
          </p:cNvPr>
          <p:cNvSpPr/>
          <p:nvPr/>
        </p:nvSpPr>
        <p:spPr>
          <a:xfrm>
            <a:off x="7915275" y="3397250"/>
            <a:ext cx="2100264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18B78-3E26-4A72-A40D-EF8A89E2256C}"/>
              </a:ext>
            </a:extLst>
          </p:cNvPr>
          <p:cNvSpPr/>
          <p:nvPr/>
        </p:nvSpPr>
        <p:spPr>
          <a:xfrm>
            <a:off x="10206034" y="3429000"/>
            <a:ext cx="1824041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59E52-57C0-49E6-9529-A041A00FD474}"/>
              </a:ext>
            </a:extLst>
          </p:cNvPr>
          <p:cNvSpPr txBox="1"/>
          <p:nvPr/>
        </p:nvSpPr>
        <p:spPr>
          <a:xfrm>
            <a:off x="3200400" y="2395281"/>
            <a:ext cx="8095058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halide.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halogen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2DB-453C-4768-B2BC-AB256F1D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B7D929-8604-4E62-9173-05C365379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9" y="799305"/>
            <a:ext cx="6003896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411CD-1571-4F3A-818E-53AD174CB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71" y="235348"/>
            <a:ext cx="5035579" cy="5035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30B09B-6D80-4E6B-AABC-0C1D469E89C4}"/>
              </a:ext>
            </a:extLst>
          </p:cNvPr>
          <p:cNvSpPr txBox="1"/>
          <p:nvPr/>
        </p:nvSpPr>
        <p:spPr>
          <a:xfrm>
            <a:off x="2378105" y="5270927"/>
            <a:ext cx="282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Criolite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38645-1A56-45FC-9A51-A9FC97B2B279}"/>
              </a:ext>
            </a:extLst>
          </p:cNvPr>
          <p:cNvSpPr txBox="1"/>
          <p:nvPr/>
        </p:nvSpPr>
        <p:spPr>
          <a:xfrm>
            <a:off x="8667750" y="5400704"/>
            <a:ext cx="352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Flourite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1FE2E-D31A-40F0-BF9E-8049D782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AA15E-B2F7-4EB1-990A-FF2C2FF68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2275" y="-2300287"/>
            <a:ext cx="18964275" cy="126444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DD4E83F-6495-4127-94B9-69F4E9F5DCB3}"/>
              </a:ext>
            </a:extLst>
          </p:cNvPr>
          <p:cNvSpPr/>
          <p:nvPr/>
        </p:nvSpPr>
        <p:spPr>
          <a:xfrm>
            <a:off x="9515475" y="471488"/>
            <a:ext cx="1628775" cy="68437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18FF-C384-456E-A8DF-448B189F5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 – CẤU HÌNH ELECTRON NGUYÊN TỬ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ECA907-9E9C-4641-8136-4765048D0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082813"/>
              </p:ext>
            </p:extLst>
          </p:nvPr>
        </p:nvGraphicFramePr>
        <p:xfrm>
          <a:off x="2586038" y="1590676"/>
          <a:ext cx="9244012" cy="4941000"/>
        </p:xfrm>
        <a:graphic>
          <a:graphicData uri="http://schemas.openxmlformats.org/drawingml/2006/table">
            <a:tbl>
              <a:tblPr firstRow="1" firstCol="1" bandRow="1"/>
              <a:tblGrid>
                <a:gridCol w="3774091">
                  <a:extLst>
                    <a:ext uri="{9D8B030D-6E8A-4147-A177-3AD203B41FA5}">
                      <a16:colId xmlns:a16="http://schemas.microsoft.com/office/drawing/2014/main" val="1387637061"/>
                    </a:ext>
                  </a:extLst>
                </a:gridCol>
                <a:gridCol w="1308270">
                  <a:extLst>
                    <a:ext uri="{9D8B030D-6E8A-4147-A177-3AD203B41FA5}">
                      <a16:colId xmlns:a16="http://schemas.microsoft.com/office/drawing/2014/main" val="1129451922"/>
                    </a:ext>
                  </a:extLst>
                </a:gridCol>
                <a:gridCol w="1421052">
                  <a:extLst>
                    <a:ext uri="{9D8B030D-6E8A-4147-A177-3AD203B41FA5}">
                      <a16:colId xmlns:a16="http://schemas.microsoft.com/office/drawing/2014/main" val="3071832284"/>
                    </a:ext>
                  </a:extLst>
                </a:gridCol>
                <a:gridCol w="1341079">
                  <a:extLst>
                    <a:ext uri="{9D8B030D-6E8A-4147-A177-3AD203B41FA5}">
                      <a16:colId xmlns:a16="http://schemas.microsoft.com/office/drawing/2014/main" val="3763382177"/>
                    </a:ext>
                  </a:extLst>
                </a:gridCol>
                <a:gridCol w="1399520">
                  <a:extLst>
                    <a:ext uri="{9D8B030D-6E8A-4147-A177-3AD203B41FA5}">
                      <a16:colId xmlns:a16="http://schemas.microsoft.com/office/drawing/2014/main" val="626480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halogen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200" b="1" baseline="-25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b="1" baseline="-25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2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17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số 35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kì 4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số 53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 kì 5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 hình electron</a:t>
                      </a:r>
                      <a:endParaRPr lang="en-US" sz="32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[Ne]3s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3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[Kr]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5s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5p</a:t>
                      </a:r>
                      <a:r>
                        <a:rPr lang="en-US" sz="3200" baseline="30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1001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1AFD97-D742-477D-B5E3-BDA9230BB9B5}"/>
              </a:ext>
            </a:extLst>
          </p:cNvPr>
          <p:cNvSpPr/>
          <p:nvPr/>
        </p:nvSpPr>
        <p:spPr>
          <a:xfrm>
            <a:off x="10629900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47A1B-9909-4B2E-B514-486D5A16E2F8}"/>
              </a:ext>
            </a:extLst>
          </p:cNvPr>
          <p:cNvSpPr/>
          <p:nvPr/>
        </p:nvSpPr>
        <p:spPr>
          <a:xfrm>
            <a:off x="9227344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3DBBF2-DCA2-4679-8E04-32F7719A1EC9}"/>
              </a:ext>
            </a:extLst>
          </p:cNvPr>
          <p:cNvSpPr/>
          <p:nvPr/>
        </p:nvSpPr>
        <p:spPr>
          <a:xfrm>
            <a:off x="7777163" y="2714625"/>
            <a:ext cx="1181100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86BD4D-4A2D-4740-B812-413D60058358}"/>
              </a:ext>
            </a:extLst>
          </p:cNvPr>
          <p:cNvSpPr/>
          <p:nvPr/>
        </p:nvSpPr>
        <p:spPr>
          <a:xfrm>
            <a:off x="6457950" y="2714625"/>
            <a:ext cx="1057275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D2ACA-C317-4469-AF7D-4DAC1A86C7DB}"/>
              </a:ext>
            </a:extLst>
          </p:cNvPr>
          <p:cNvSpPr/>
          <p:nvPr/>
        </p:nvSpPr>
        <p:spPr>
          <a:xfrm>
            <a:off x="6457949" y="4981575"/>
            <a:ext cx="1057275" cy="141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C83B6-0B9E-41E0-8059-0B4E1B7A673C}"/>
              </a:ext>
            </a:extLst>
          </p:cNvPr>
          <p:cNvSpPr/>
          <p:nvPr/>
        </p:nvSpPr>
        <p:spPr>
          <a:xfrm>
            <a:off x="7777163" y="4949382"/>
            <a:ext cx="1181100" cy="141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11643-8E7E-4DA5-A7A3-33CFA9948F44}"/>
              </a:ext>
            </a:extLst>
          </p:cNvPr>
          <p:cNvSpPr/>
          <p:nvPr/>
        </p:nvSpPr>
        <p:spPr>
          <a:xfrm>
            <a:off x="9143999" y="4981576"/>
            <a:ext cx="1181100" cy="1517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01ABAF-1241-47DE-9AA7-5A6CD09F3046}"/>
              </a:ext>
            </a:extLst>
          </p:cNvPr>
          <p:cNvSpPr/>
          <p:nvPr/>
        </p:nvSpPr>
        <p:spPr>
          <a:xfrm>
            <a:off x="10510836" y="4949382"/>
            <a:ext cx="1176340" cy="155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4D2A-589E-4146-BB6F-52FF0DAE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2" y="250234"/>
            <a:ext cx="2063931" cy="5249229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VẬT LÝ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BC625-1E9C-46D6-8B12-8FF64F8D8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77" y="487405"/>
            <a:ext cx="8190412" cy="63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8336-4160-4292-AE7E-6E101B067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781297-4CEB-43B6-BE33-C4DFAD0DE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898902"/>
              </p:ext>
            </p:extLst>
          </p:nvPr>
        </p:nvGraphicFramePr>
        <p:xfrm>
          <a:off x="630029" y="512883"/>
          <a:ext cx="11330394" cy="6014665"/>
        </p:xfrm>
        <a:graphic>
          <a:graphicData uri="http://schemas.openxmlformats.org/drawingml/2006/table">
            <a:tbl>
              <a:tblPr firstRow="1" firstCol="1" bandRow="1"/>
              <a:tblGrid>
                <a:gridCol w="126737">
                  <a:extLst>
                    <a:ext uri="{9D8B030D-6E8A-4147-A177-3AD203B41FA5}">
                      <a16:colId xmlns:a16="http://schemas.microsoft.com/office/drawing/2014/main" val="2957165101"/>
                    </a:ext>
                  </a:extLst>
                </a:gridCol>
                <a:gridCol w="3117761">
                  <a:extLst>
                    <a:ext uri="{9D8B030D-6E8A-4147-A177-3AD203B41FA5}">
                      <a16:colId xmlns:a16="http://schemas.microsoft.com/office/drawing/2014/main" val="3889354377"/>
                    </a:ext>
                  </a:extLst>
                </a:gridCol>
                <a:gridCol w="152086">
                  <a:extLst>
                    <a:ext uri="{9D8B030D-6E8A-4147-A177-3AD203B41FA5}">
                      <a16:colId xmlns:a16="http://schemas.microsoft.com/office/drawing/2014/main" val="1673776429"/>
                    </a:ext>
                  </a:extLst>
                </a:gridCol>
                <a:gridCol w="101391">
                  <a:extLst>
                    <a:ext uri="{9D8B030D-6E8A-4147-A177-3AD203B41FA5}">
                      <a16:colId xmlns:a16="http://schemas.microsoft.com/office/drawing/2014/main" val="3866404296"/>
                    </a:ext>
                  </a:extLst>
                </a:gridCol>
                <a:gridCol w="1723640">
                  <a:extLst>
                    <a:ext uri="{9D8B030D-6E8A-4147-A177-3AD203B41FA5}">
                      <a16:colId xmlns:a16="http://schemas.microsoft.com/office/drawing/2014/main" val="1837193922"/>
                    </a:ext>
                  </a:extLst>
                </a:gridCol>
                <a:gridCol w="152086">
                  <a:extLst>
                    <a:ext uri="{9D8B030D-6E8A-4147-A177-3AD203B41FA5}">
                      <a16:colId xmlns:a16="http://schemas.microsoft.com/office/drawing/2014/main" val="4285430314"/>
                    </a:ext>
                  </a:extLst>
                </a:gridCol>
                <a:gridCol w="126737">
                  <a:extLst>
                    <a:ext uri="{9D8B030D-6E8A-4147-A177-3AD203B41FA5}">
                      <a16:colId xmlns:a16="http://schemas.microsoft.com/office/drawing/2014/main" val="2310834079"/>
                    </a:ext>
                  </a:extLst>
                </a:gridCol>
                <a:gridCol w="1698292">
                  <a:extLst>
                    <a:ext uri="{9D8B030D-6E8A-4147-A177-3AD203B41FA5}">
                      <a16:colId xmlns:a16="http://schemas.microsoft.com/office/drawing/2014/main" val="3444612661"/>
                    </a:ext>
                  </a:extLst>
                </a:gridCol>
                <a:gridCol w="152086">
                  <a:extLst>
                    <a:ext uri="{9D8B030D-6E8A-4147-A177-3AD203B41FA5}">
                      <a16:colId xmlns:a16="http://schemas.microsoft.com/office/drawing/2014/main" val="2149061711"/>
                    </a:ext>
                  </a:extLst>
                </a:gridCol>
                <a:gridCol w="126737">
                  <a:extLst>
                    <a:ext uri="{9D8B030D-6E8A-4147-A177-3AD203B41FA5}">
                      <a16:colId xmlns:a16="http://schemas.microsoft.com/office/drawing/2014/main" val="1768191592"/>
                    </a:ext>
                  </a:extLst>
                </a:gridCol>
                <a:gridCol w="1698292">
                  <a:extLst>
                    <a:ext uri="{9D8B030D-6E8A-4147-A177-3AD203B41FA5}">
                      <a16:colId xmlns:a16="http://schemas.microsoft.com/office/drawing/2014/main" val="1074913116"/>
                    </a:ext>
                  </a:extLst>
                </a:gridCol>
                <a:gridCol w="152086">
                  <a:extLst>
                    <a:ext uri="{9D8B030D-6E8A-4147-A177-3AD203B41FA5}">
                      <a16:colId xmlns:a16="http://schemas.microsoft.com/office/drawing/2014/main" val="2412400756"/>
                    </a:ext>
                  </a:extLst>
                </a:gridCol>
                <a:gridCol w="126737">
                  <a:extLst>
                    <a:ext uri="{9D8B030D-6E8A-4147-A177-3AD203B41FA5}">
                      <a16:colId xmlns:a16="http://schemas.microsoft.com/office/drawing/2014/main" val="1571072840"/>
                    </a:ext>
                  </a:extLst>
                </a:gridCol>
                <a:gridCol w="1723640">
                  <a:extLst>
                    <a:ext uri="{9D8B030D-6E8A-4147-A177-3AD203B41FA5}">
                      <a16:colId xmlns:a16="http://schemas.microsoft.com/office/drawing/2014/main" val="2898994151"/>
                    </a:ext>
                  </a:extLst>
                </a:gridCol>
                <a:gridCol w="152086">
                  <a:extLst>
                    <a:ext uri="{9D8B030D-6E8A-4147-A177-3AD203B41FA5}">
                      <a16:colId xmlns:a16="http://schemas.microsoft.com/office/drawing/2014/main" val="3111886358"/>
                    </a:ext>
                  </a:extLst>
                </a:gridCol>
              </a:tblGrid>
              <a:tr h="635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3200" b="1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30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vi-VN" sz="3200" b="1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vi-VN" sz="3200" b="1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vi-VN" sz="3200" b="1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51922"/>
                  </a:ext>
                </a:extLst>
              </a:tr>
              <a:tr h="527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66920"/>
                  </a:ext>
                </a:extLst>
              </a:tr>
              <a:tr h="635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 thái (state)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60955"/>
                  </a:ext>
                </a:extLst>
              </a:tr>
              <a:tr h="538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83246"/>
                  </a:ext>
                </a:extLst>
              </a:tr>
              <a:tr h="653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13894"/>
                  </a:ext>
                </a:extLst>
              </a:tr>
              <a:tr h="57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020732"/>
                  </a:ext>
                </a:extLst>
              </a:tr>
              <a:tr h="1102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nóng chảy (</a:t>
                      </a:r>
                      <a:r>
                        <a:rPr lang="vi-VN" sz="3200" baseline="30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43084"/>
                  </a:ext>
                </a:extLst>
              </a:tr>
              <a:tr h="635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sôi (</a:t>
                      </a:r>
                      <a:r>
                        <a:rPr lang="vi-VN" sz="3200" baseline="30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19384"/>
                  </a:ext>
                </a:extLst>
              </a:tr>
              <a:tr h="635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F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 âm điện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4736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A0AA9C7-88EA-4249-82FA-851547213FAA}"/>
              </a:ext>
            </a:extLst>
          </p:cNvPr>
          <p:cNvSpPr txBox="1"/>
          <p:nvPr/>
        </p:nvSpPr>
        <p:spPr>
          <a:xfrm>
            <a:off x="6287248" y="1888181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C95F8-C349-4BBF-99DB-3A52199B1C2B}"/>
              </a:ext>
            </a:extLst>
          </p:cNvPr>
          <p:cNvSpPr txBox="1"/>
          <p:nvPr/>
        </p:nvSpPr>
        <p:spPr>
          <a:xfrm>
            <a:off x="10282834" y="1902592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89B29-4436-4357-9DB4-3ACCDCACE0B4}"/>
              </a:ext>
            </a:extLst>
          </p:cNvPr>
          <p:cNvSpPr txBox="1"/>
          <p:nvPr/>
        </p:nvSpPr>
        <p:spPr>
          <a:xfrm>
            <a:off x="8214121" y="1868259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8ED42-280A-41BE-98B5-D2A9FA524554}"/>
              </a:ext>
            </a:extLst>
          </p:cNvPr>
          <p:cNvSpPr txBox="1"/>
          <p:nvPr/>
        </p:nvSpPr>
        <p:spPr>
          <a:xfrm>
            <a:off x="4094114" y="2823757"/>
            <a:ext cx="195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C1452-50E8-402F-B46F-D3DA2CEC03A2}"/>
              </a:ext>
            </a:extLst>
          </p:cNvPr>
          <p:cNvSpPr txBox="1"/>
          <p:nvPr/>
        </p:nvSpPr>
        <p:spPr>
          <a:xfrm>
            <a:off x="6066678" y="2794997"/>
            <a:ext cx="201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3A3F5-0A33-4478-A7BB-D74D52A01382}"/>
              </a:ext>
            </a:extLst>
          </p:cNvPr>
          <p:cNvSpPr txBox="1"/>
          <p:nvPr/>
        </p:nvSpPr>
        <p:spPr>
          <a:xfrm>
            <a:off x="8214121" y="2794997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8EC0E-E10A-4110-92F3-E92C6EDAF5A1}"/>
              </a:ext>
            </a:extLst>
          </p:cNvPr>
          <p:cNvSpPr txBox="1"/>
          <p:nvPr/>
        </p:nvSpPr>
        <p:spPr>
          <a:xfrm>
            <a:off x="10287444" y="2744952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F285B-E5EF-4B93-9000-765569C6C1FE}"/>
              </a:ext>
            </a:extLst>
          </p:cNvPr>
          <p:cNvSpPr txBox="1"/>
          <p:nvPr/>
        </p:nvSpPr>
        <p:spPr>
          <a:xfrm>
            <a:off x="6246546" y="5008306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-34,1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01029-CDCC-44BE-9040-00D704FA9657}"/>
              </a:ext>
            </a:extLst>
          </p:cNvPr>
          <p:cNvSpPr txBox="1"/>
          <p:nvPr/>
        </p:nvSpPr>
        <p:spPr>
          <a:xfrm>
            <a:off x="8266053" y="5055891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-59,2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BCB98-F5FB-429C-997C-6D061EC0CBC8}"/>
              </a:ext>
            </a:extLst>
          </p:cNvPr>
          <p:cNvSpPr txBox="1"/>
          <p:nvPr/>
        </p:nvSpPr>
        <p:spPr>
          <a:xfrm>
            <a:off x="10249702" y="5010484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189,5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245BB-87FF-4428-A370-7DC3CFB200CE}"/>
              </a:ext>
            </a:extLst>
          </p:cNvPr>
          <p:cNvSpPr txBox="1"/>
          <p:nvPr/>
        </p:nvSpPr>
        <p:spPr>
          <a:xfrm>
            <a:off x="4353965" y="5739100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3,98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5B1A9-049A-4FEA-9FCA-07DB064B8143}"/>
              </a:ext>
            </a:extLst>
          </p:cNvPr>
          <p:cNvSpPr txBox="1"/>
          <p:nvPr/>
        </p:nvSpPr>
        <p:spPr>
          <a:xfrm>
            <a:off x="6201150" y="5709777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53B20-5836-4EFA-A184-BA9E2DE3BE7B}"/>
              </a:ext>
            </a:extLst>
          </p:cNvPr>
          <p:cNvSpPr txBox="1"/>
          <p:nvPr/>
        </p:nvSpPr>
        <p:spPr>
          <a:xfrm>
            <a:off x="8318102" y="5733085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2,96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B62C3E-DE73-4893-A5D2-762FE799153C}"/>
              </a:ext>
            </a:extLst>
          </p:cNvPr>
          <p:cNvSpPr txBox="1"/>
          <p:nvPr/>
        </p:nvSpPr>
        <p:spPr>
          <a:xfrm>
            <a:off x="10379295" y="5688562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2,66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520C84-55C0-498B-810A-E155EAE23873}"/>
              </a:ext>
            </a:extLst>
          </p:cNvPr>
          <p:cNvSpPr txBox="1"/>
          <p:nvPr/>
        </p:nvSpPr>
        <p:spPr>
          <a:xfrm>
            <a:off x="4285809" y="1827998"/>
            <a:ext cx="155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87429-D47C-469E-BBE9-B2EC49F893BF}"/>
              </a:ext>
            </a:extLst>
          </p:cNvPr>
          <p:cNvSpPr txBox="1"/>
          <p:nvPr/>
        </p:nvSpPr>
        <p:spPr>
          <a:xfrm>
            <a:off x="4262897" y="5037629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-188,1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79F2AE-4B0F-4422-A80B-483724D40E99}"/>
              </a:ext>
            </a:extLst>
          </p:cNvPr>
          <p:cNvSpPr txBox="1"/>
          <p:nvPr/>
        </p:nvSpPr>
        <p:spPr>
          <a:xfrm>
            <a:off x="3897442" y="4336158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-219,6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17DA8D-65A7-44D0-B19D-C6EE477462CE}"/>
              </a:ext>
            </a:extLst>
          </p:cNvPr>
          <p:cNvSpPr txBox="1"/>
          <p:nvPr/>
        </p:nvSpPr>
        <p:spPr>
          <a:xfrm>
            <a:off x="6044359" y="4348190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-101,0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38D382-8C1A-46DA-A02F-6E7D1C6A45D8}"/>
              </a:ext>
            </a:extLst>
          </p:cNvPr>
          <p:cNvSpPr txBox="1"/>
          <p:nvPr/>
        </p:nvSpPr>
        <p:spPr>
          <a:xfrm>
            <a:off x="8318896" y="4384713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5A7744-1F8F-446C-AD2A-9C15069BAF10}"/>
              </a:ext>
            </a:extLst>
          </p:cNvPr>
          <p:cNvSpPr txBox="1"/>
          <p:nvPr/>
        </p:nvSpPr>
        <p:spPr>
          <a:xfrm>
            <a:off x="10335068" y="4370634"/>
            <a:ext cx="184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113,6</a:t>
            </a:r>
          </a:p>
        </p:txBody>
      </p:sp>
    </p:spTree>
    <p:extLst>
      <p:ext uri="{BB962C8B-B14F-4D97-AF65-F5344CB8AC3E}">
        <p14:creationId xmlns:p14="http://schemas.microsoft.com/office/powerpoint/2010/main" val="18166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6" grpId="0"/>
      <p:bldP spid="17" grpId="0"/>
      <p:bldP spid="21" grpId="0"/>
      <p:bldP spid="22" grpId="0"/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9F8E-94AF-4A97-8946-4C66FBD3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1" y="0"/>
            <a:ext cx="9882187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7FE50-94ED-430B-AD10-132BEE5FE087}"/>
              </a:ext>
            </a:extLst>
          </p:cNvPr>
          <p:cNvSpPr txBox="1"/>
          <p:nvPr/>
        </p:nvSpPr>
        <p:spPr>
          <a:xfrm>
            <a:off x="2576513" y="1676140"/>
            <a:ext cx="9120187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electron: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3600" b="1" baseline="30000" dirty="0">
              <a:highlight>
                <a:srgbClr val="000080"/>
              </a:highligh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-&gt;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1e -&gt;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oxi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A33E0-37A5-457E-B8D1-B5AF64A7A2FB}"/>
              </a:ext>
            </a:extLst>
          </p:cNvPr>
          <p:cNvSpPr txBox="1"/>
          <p:nvPr/>
        </p:nvSpPr>
        <p:spPr>
          <a:xfrm>
            <a:off x="8472488" y="2144235"/>
            <a:ext cx="2528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ns</a:t>
            </a:r>
            <a:r>
              <a:rPr lang="en-US" sz="4800" baseline="300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np</a:t>
            </a:r>
            <a:r>
              <a:rPr lang="en-US" sz="4800" baseline="30000" dirty="0">
                <a:solidFill>
                  <a:prstClr val="white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endParaRPr lang="en-US" sz="28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53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653</Words>
  <Application>Microsoft Office PowerPoint</Application>
  <PresentationFormat>Widescreen</PresentationFormat>
  <Paragraphs>281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CHƯƠNG 7. NHÓM VIIA  </vt:lpstr>
      <vt:lpstr>PowerPoint Presentation</vt:lpstr>
      <vt:lpstr>I. Trạng thái tự nhiên.</vt:lpstr>
      <vt:lpstr>PowerPoint Presentation</vt:lpstr>
      <vt:lpstr>PowerPoint Presentation</vt:lpstr>
      <vt:lpstr>II. VỊ TRÍ – CẤU HÌNH ELECTRON NGUYÊN TỬ</vt:lpstr>
      <vt:lpstr>III. TÍNH CHẤT VẬT LÝ</vt:lpstr>
      <vt:lpstr>PowerPoint Presentation</vt:lpstr>
      <vt:lpstr>IV. Tính chất hóa học</vt:lpstr>
      <vt:lpstr>PowerPoint Presentation</vt:lpstr>
      <vt:lpstr>PowerPoint Presentation</vt:lpstr>
      <vt:lpstr>2. Chlorine</vt:lpstr>
      <vt:lpstr>PowerPoint Presentation</vt:lpstr>
      <vt:lpstr>3. Bromine và Iodine</vt:lpstr>
      <vt:lpstr>PowerPoint Presentation</vt:lpstr>
      <vt:lpstr>PowerPoint Presentation</vt:lpstr>
      <vt:lpstr>4. So sánh phản ứng của các halogen với hydrogen</vt:lpstr>
      <vt:lpstr>5. Phản ứng với dung dịch muối halide</vt:lpstr>
      <vt:lpstr>PowerPoint Presentation</vt:lpstr>
      <vt:lpstr>V. Ứng dụng</vt:lpstr>
      <vt:lpstr>PowerPoint Presentation</vt:lpstr>
      <vt:lpstr>15 phút</vt:lpstr>
      <vt:lpstr>PowerPoint Presentation</vt:lpstr>
      <vt:lpstr>DẶN DÒ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Maxsys</dc:creator>
  <cp:lastModifiedBy>Admin</cp:lastModifiedBy>
  <cp:revision>54</cp:revision>
  <dcterms:created xsi:type="dcterms:W3CDTF">2022-07-26T15:12:51Z</dcterms:created>
  <dcterms:modified xsi:type="dcterms:W3CDTF">2023-04-12T03:20:16Z</dcterms:modified>
</cp:coreProperties>
</file>