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46"/>
  </p:notesMasterIdLst>
  <p:sldIdLst>
    <p:sldId id="414" r:id="rId2"/>
    <p:sldId id="269" r:id="rId3"/>
    <p:sldId id="338" r:id="rId4"/>
    <p:sldId id="371" r:id="rId5"/>
    <p:sldId id="375" r:id="rId6"/>
    <p:sldId id="374" r:id="rId7"/>
    <p:sldId id="413" r:id="rId8"/>
    <p:sldId id="318" r:id="rId9"/>
    <p:sldId id="359" r:id="rId10"/>
    <p:sldId id="382" r:id="rId11"/>
    <p:sldId id="383" r:id="rId12"/>
    <p:sldId id="410" r:id="rId13"/>
    <p:sldId id="401" r:id="rId14"/>
    <p:sldId id="402" r:id="rId15"/>
    <p:sldId id="411" r:id="rId16"/>
    <p:sldId id="412" r:id="rId17"/>
    <p:sldId id="378" r:id="rId18"/>
    <p:sldId id="377" r:id="rId19"/>
    <p:sldId id="379" r:id="rId20"/>
    <p:sldId id="380" r:id="rId21"/>
    <p:sldId id="381" r:id="rId22"/>
    <p:sldId id="384" r:id="rId23"/>
    <p:sldId id="337" r:id="rId24"/>
    <p:sldId id="385" r:id="rId25"/>
    <p:sldId id="386" r:id="rId26"/>
    <p:sldId id="403" r:id="rId27"/>
    <p:sldId id="387" r:id="rId28"/>
    <p:sldId id="404" r:id="rId29"/>
    <p:sldId id="389" r:id="rId30"/>
    <p:sldId id="406" r:id="rId31"/>
    <p:sldId id="407" r:id="rId32"/>
    <p:sldId id="408" r:id="rId33"/>
    <p:sldId id="409" r:id="rId34"/>
    <p:sldId id="366" r:id="rId35"/>
    <p:sldId id="391" r:id="rId36"/>
    <p:sldId id="390" r:id="rId37"/>
    <p:sldId id="396" r:id="rId38"/>
    <p:sldId id="392" r:id="rId39"/>
    <p:sldId id="397" r:id="rId40"/>
    <p:sldId id="398" r:id="rId41"/>
    <p:sldId id="293" r:id="rId42"/>
    <p:sldId id="294" r:id="rId43"/>
    <p:sldId id="299" r:id="rId44"/>
    <p:sldId id="30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F92"/>
    <a:srgbClr val="BC39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21" autoAdjust="0"/>
    <p:restoredTop sz="82299"/>
  </p:normalViewPr>
  <p:slideViewPr>
    <p:cSldViewPr snapToGrid="0">
      <p:cViewPr varScale="1">
        <p:scale>
          <a:sx n="57" d="100"/>
          <a:sy n="57" d="100"/>
        </p:scale>
        <p:origin x="-1146" y="-84"/>
      </p:cViewPr>
      <p:guideLst>
        <p:guide orient="horz" pos="2160"/>
        <p:guide pos="3840"/>
      </p:guideLst>
    </p:cSldViewPr>
  </p:slideViewPr>
  <p:notesTextViewPr>
    <p:cViewPr>
      <p:scale>
        <a:sx n="120" d="100"/>
        <a:sy n="12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8BA33-26DB-4428-93D0-27EAE4D1DD9C}" type="datetimeFigureOut">
              <a:rPr lang="en-US" smtClean="0"/>
              <a:t>30-Oct-24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3D410-B0AC-488E-A5F6-469EF3A10D11}" type="slidenum">
              <a:rPr lang="en-US" smtClean="0"/>
              <a:t>‹#›</a:t>
            </a:fld>
            <a:endParaRPr lang="en-US"/>
          </a:p>
        </p:txBody>
      </p:sp>
    </p:spTree>
    <p:extLst>
      <p:ext uri="{BB962C8B-B14F-4D97-AF65-F5344CB8AC3E}">
        <p14:creationId xmlns:p14="http://schemas.microsoft.com/office/powerpoint/2010/main" val="2340481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Times New Roman" panose="02020603050405020304" pitchFamily="18" charset="0"/>
                <a:ea typeface="Calibri" panose="020F0502020204030204" pitchFamily="34" charset="0"/>
              </a:rPr>
              <a:t>sales assistant. Good things: work with a team, meet lots of people every day. Bad things: have to stand a lot, low salary.</a:t>
            </a:r>
            <a:endParaRPr lang="x-none" sz="1800" dirty="0">
              <a:effectLst/>
              <a:latin typeface="Times New Roman" panose="02020603050405020304" pitchFamily="18" charset="0"/>
              <a:ea typeface="Times New Roman" panose="02020603050405020304" pitchFamily="18" charset="0"/>
            </a:endParaRPr>
          </a:p>
          <a:p>
            <a:endParaRPr lang="x-none" dirty="0"/>
          </a:p>
        </p:txBody>
      </p:sp>
      <p:sp>
        <p:nvSpPr>
          <p:cNvPr id="4" name="Slide Number Placeholder 3"/>
          <p:cNvSpPr>
            <a:spLocks noGrp="1"/>
          </p:cNvSpPr>
          <p:nvPr>
            <p:ph type="sldNum" sz="quarter" idx="5"/>
          </p:nvPr>
        </p:nvSpPr>
        <p:spPr/>
        <p:txBody>
          <a:bodyPr/>
          <a:lstStyle/>
          <a:p>
            <a:fld id="{6563D410-B0AC-488E-A5F6-469EF3A10D11}" type="slidenum">
              <a:rPr lang="en-US" smtClean="0"/>
              <a:t>5</a:t>
            </a:fld>
            <a:endParaRPr lang="en-US"/>
          </a:p>
        </p:txBody>
      </p:sp>
    </p:spTree>
    <p:extLst>
      <p:ext uri="{BB962C8B-B14F-4D97-AF65-F5344CB8AC3E}">
        <p14:creationId xmlns:p14="http://schemas.microsoft.com/office/powerpoint/2010/main" val="116369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Click on the rectangle: start and finish, for listening. </a:t>
            </a:r>
          </a:p>
        </p:txBody>
      </p:sp>
      <p:sp>
        <p:nvSpPr>
          <p:cNvPr id="4" name="Slide Number Placeholder 3"/>
          <p:cNvSpPr>
            <a:spLocks noGrp="1"/>
          </p:cNvSpPr>
          <p:nvPr>
            <p:ph type="sldNum" sz="quarter" idx="5"/>
          </p:nvPr>
        </p:nvSpPr>
        <p:spPr/>
        <p:txBody>
          <a:bodyPr/>
          <a:lstStyle/>
          <a:p>
            <a:fld id="{6563D410-B0AC-488E-A5F6-469EF3A10D11}" type="slidenum">
              <a:rPr lang="en-US" smtClean="0"/>
              <a:t>19</a:t>
            </a:fld>
            <a:endParaRPr lang="en-US"/>
          </a:p>
        </p:txBody>
      </p:sp>
    </p:spTree>
    <p:extLst>
      <p:ext uri="{BB962C8B-B14F-4D97-AF65-F5344CB8AC3E}">
        <p14:creationId xmlns:p14="http://schemas.microsoft.com/office/powerpoint/2010/main" val="97357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6563D410-B0AC-488E-A5F6-469EF3A10D11}" type="slidenum">
              <a:rPr lang="en-US" smtClean="0"/>
              <a:t>20</a:t>
            </a:fld>
            <a:endParaRPr lang="en-US"/>
          </a:p>
        </p:txBody>
      </p:sp>
    </p:spTree>
    <p:extLst>
      <p:ext uri="{BB962C8B-B14F-4D97-AF65-F5344CB8AC3E}">
        <p14:creationId xmlns:p14="http://schemas.microsoft.com/office/powerpoint/2010/main" val="117496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6563D410-B0AC-488E-A5F6-469EF3A10D11}" type="slidenum">
              <a:rPr lang="en-US" smtClean="0"/>
              <a:t>21</a:t>
            </a:fld>
            <a:endParaRPr lang="en-US"/>
          </a:p>
        </p:txBody>
      </p:sp>
    </p:spTree>
    <p:extLst>
      <p:ext uri="{BB962C8B-B14F-4D97-AF65-F5344CB8AC3E}">
        <p14:creationId xmlns:p14="http://schemas.microsoft.com/office/powerpoint/2010/main" val="3690553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6563D410-B0AC-488E-A5F6-469EF3A10D11}" type="slidenum">
              <a:rPr lang="en-US" smtClean="0"/>
              <a:t>22</a:t>
            </a:fld>
            <a:endParaRPr lang="en-US"/>
          </a:p>
        </p:txBody>
      </p:sp>
    </p:spTree>
    <p:extLst>
      <p:ext uri="{BB962C8B-B14F-4D97-AF65-F5344CB8AC3E}">
        <p14:creationId xmlns:p14="http://schemas.microsoft.com/office/powerpoint/2010/main" val="1249296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6563D410-B0AC-488E-A5F6-469EF3A10D11}" type="slidenum">
              <a:rPr lang="en-US" smtClean="0"/>
              <a:t>25</a:t>
            </a:fld>
            <a:endParaRPr lang="en-US"/>
          </a:p>
        </p:txBody>
      </p:sp>
    </p:spTree>
    <p:extLst>
      <p:ext uri="{BB962C8B-B14F-4D97-AF65-F5344CB8AC3E}">
        <p14:creationId xmlns:p14="http://schemas.microsoft.com/office/powerpoint/2010/main" val="3810107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6563D410-B0AC-488E-A5F6-469EF3A10D11}" type="slidenum">
              <a:rPr lang="en-US" smtClean="0"/>
              <a:t>26</a:t>
            </a:fld>
            <a:endParaRPr lang="en-US"/>
          </a:p>
        </p:txBody>
      </p:sp>
    </p:spTree>
    <p:extLst>
      <p:ext uri="{BB962C8B-B14F-4D97-AF65-F5344CB8AC3E}">
        <p14:creationId xmlns:p14="http://schemas.microsoft.com/office/powerpoint/2010/main" val="2518404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6563D410-B0AC-488E-A5F6-469EF3A10D11}" type="slidenum">
              <a:rPr lang="en-US" smtClean="0"/>
              <a:t>29</a:t>
            </a:fld>
            <a:endParaRPr lang="en-US"/>
          </a:p>
        </p:txBody>
      </p:sp>
    </p:spTree>
    <p:extLst>
      <p:ext uri="{BB962C8B-B14F-4D97-AF65-F5344CB8AC3E}">
        <p14:creationId xmlns:p14="http://schemas.microsoft.com/office/powerpoint/2010/main" val="1762447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6563D410-B0AC-488E-A5F6-469EF3A10D11}" type="slidenum">
              <a:rPr lang="en-US" smtClean="0"/>
              <a:t>30</a:t>
            </a:fld>
            <a:endParaRPr lang="en-US"/>
          </a:p>
        </p:txBody>
      </p:sp>
    </p:spTree>
    <p:extLst>
      <p:ext uri="{BB962C8B-B14F-4D97-AF65-F5344CB8AC3E}">
        <p14:creationId xmlns:p14="http://schemas.microsoft.com/office/powerpoint/2010/main" val="2301372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6563D410-B0AC-488E-A5F6-469EF3A10D11}" type="slidenum">
              <a:rPr lang="en-US" smtClean="0"/>
              <a:t>31</a:t>
            </a:fld>
            <a:endParaRPr lang="en-US"/>
          </a:p>
        </p:txBody>
      </p:sp>
    </p:spTree>
    <p:extLst>
      <p:ext uri="{BB962C8B-B14F-4D97-AF65-F5344CB8AC3E}">
        <p14:creationId xmlns:p14="http://schemas.microsoft.com/office/powerpoint/2010/main" val="20760457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sz="1800" i="1" dirty="0">
                <a:effectLst/>
                <a:latin typeface="Times New Roman" panose="02020603050405020304" pitchFamily="18" charset="0"/>
                <a:ea typeface="Calibri" panose="020F0502020204030204" pitchFamily="34" charset="0"/>
              </a:rPr>
              <a:t>1. outing</a:t>
            </a:r>
            <a:endParaRPr lang="x-none" sz="1800" dirty="0">
              <a:effectLst/>
              <a:latin typeface="Times New Roman" panose="02020603050405020304" pitchFamily="18" charset="0"/>
              <a:ea typeface="Times New Roman" panose="02020603050405020304" pitchFamily="18" charset="0"/>
            </a:endParaRPr>
          </a:p>
          <a:p>
            <a:pPr>
              <a:lnSpc>
                <a:spcPct val="120000"/>
              </a:lnSpc>
            </a:pPr>
            <a:r>
              <a:rPr lang="en-US" sz="1800" i="1" dirty="0">
                <a:effectLst/>
                <a:latin typeface="Times New Roman" panose="02020603050405020304" pitchFamily="18" charset="0"/>
                <a:ea typeface="Calibri" panose="020F0502020204030204" pitchFamily="34" charset="0"/>
              </a:rPr>
              <a:t>2. flexible</a:t>
            </a:r>
            <a:endParaRPr lang="x-none" sz="1800" dirty="0">
              <a:effectLst/>
              <a:latin typeface="Times New Roman" panose="02020603050405020304" pitchFamily="18" charset="0"/>
              <a:ea typeface="Times New Roman" panose="02020603050405020304" pitchFamily="18" charset="0"/>
            </a:endParaRPr>
          </a:p>
          <a:p>
            <a:pPr>
              <a:lnSpc>
                <a:spcPct val="120000"/>
              </a:lnSpc>
            </a:pPr>
            <a:r>
              <a:rPr lang="en-US" sz="1800" i="1" dirty="0">
                <a:effectLst/>
                <a:latin typeface="Times New Roman" panose="02020603050405020304" pitchFamily="18" charset="0"/>
                <a:ea typeface="Calibri" panose="020F0502020204030204" pitchFamily="34" charset="0"/>
              </a:rPr>
              <a:t>3. position</a:t>
            </a:r>
            <a:endParaRPr lang="x-none" sz="1800" dirty="0">
              <a:effectLst/>
              <a:latin typeface="Times New Roman" panose="02020603050405020304" pitchFamily="18" charset="0"/>
              <a:ea typeface="Times New Roman" panose="02020603050405020304" pitchFamily="18" charset="0"/>
            </a:endParaRPr>
          </a:p>
          <a:p>
            <a:pPr>
              <a:lnSpc>
                <a:spcPct val="120000"/>
              </a:lnSpc>
            </a:pPr>
            <a:r>
              <a:rPr lang="en-US" sz="1800" i="1" dirty="0">
                <a:effectLst/>
                <a:latin typeface="Times New Roman" panose="02020603050405020304" pitchFamily="18" charset="0"/>
                <a:ea typeface="Calibri" panose="020F0502020204030204" pitchFamily="34" charset="0"/>
              </a:rPr>
              <a:t>4. work-life balance </a:t>
            </a:r>
            <a:endParaRPr lang="x-none" sz="1800" dirty="0">
              <a:effectLst/>
              <a:latin typeface="Times New Roman" panose="02020603050405020304" pitchFamily="18" charset="0"/>
              <a:ea typeface="Times New Roman" panose="02020603050405020304" pitchFamily="18" charset="0"/>
            </a:endParaRPr>
          </a:p>
          <a:p>
            <a:pPr>
              <a:lnSpc>
                <a:spcPct val="120000"/>
              </a:lnSpc>
            </a:pPr>
            <a:r>
              <a:rPr lang="en-US" sz="1800" i="1" dirty="0">
                <a:effectLst/>
                <a:latin typeface="Times New Roman" panose="02020603050405020304" pitchFamily="18" charset="0"/>
                <a:ea typeface="Calibri" panose="020F0502020204030204" pitchFamily="34" charset="0"/>
              </a:rPr>
              <a:t>5. salary</a:t>
            </a:r>
            <a:endParaRPr lang="x-none" sz="1800" dirty="0">
              <a:effectLst/>
              <a:latin typeface="Times New Roman" panose="02020603050405020304" pitchFamily="18" charset="0"/>
              <a:ea typeface="Times New Roman" panose="02020603050405020304" pitchFamily="18" charset="0"/>
            </a:endParaRPr>
          </a:p>
          <a:p>
            <a:r>
              <a:rPr lang="en-US" sz="1800" i="1" dirty="0">
                <a:effectLst/>
                <a:latin typeface="Times New Roman" panose="02020603050405020304" pitchFamily="18" charset="0"/>
                <a:ea typeface="Calibri" panose="020F0502020204030204" pitchFamily="34" charset="0"/>
              </a:rPr>
              <a:t>6. perk</a:t>
            </a:r>
            <a:r>
              <a:rPr lang="x-none" dirty="0">
                <a:effectLst/>
              </a:rPr>
              <a:t> </a:t>
            </a:r>
            <a:endParaRPr lang="x-none" dirty="0"/>
          </a:p>
        </p:txBody>
      </p:sp>
      <p:sp>
        <p:nvSpPr>
          <p:cNvPr id="4" name="Slide Number Placeholder 3"/>
          <p:cNvSpPr>
            <a:spLocks noGrp="1"/>
          </p:cNvSpPr>
          <p:nvPr>
            <p:ph type="sldNum" sz="quarter" idx="5"/>
          </p:nvPr>
        </p:nvSpPr>
        <p:spPr/>
        <p:txBody>
          <a:bodyPr/>
          <a:lstStyle/>
          <a:p>
            <a:fld id="{6563D410-B0AC-488E-A5F6-469EF3A10D11}" type="slidenum">
              <a:rPr lang="en-US" smtClean="0"/>
              <a:t>34</a:t>
            </a:fld>
            <a:endParaRPr lang="en-US"/>
          </a:p>
        </p:txBody>
      </p:sp>
    </p:spTree>
    <p:extLst>
      <p:ext uri="{BB962C8B-B14F-4D97-AF65-F5344CB8AC3E}">
        <p14:creationId xmlns:p14="http://schemas.microsoft.com/office/powerpoint/2010/main" val="2388027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6563D410-B0AC-488E-A5F6-469EF3A10D11}" type="slidenum">
              <a:rPr lang="en-US" smtClean="0"/>
              <a:t>6</a:t>
            </a:fld>
            <a:endParaRPr lang="en-US"/>
          </a:p>
        </p:txBody>
      </p:sp>
    </p:spTree>
    <p:extLst>
      <p:ext uri="{BB962C8B-B14F-4D97-AF65-F5344CB8AC3E}">
        <p14:creationId xmlns:p14="http://schemas.microsoft.com/office/powerpoint/2010/main" val="36827740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6563D410-B0AC-488E-A5F6-469EF3A10D11}" type="slidenum">
              <a:rPr lang="en-US" smtClean="0"/>
              <a:t>35</a:t>
            </a:fld>
            <a:endParaRPr lang="en-US"/>
          </a:p>
        </p:txBody>
      </p:sp>
    </p:spTree>
    <p:extLst>
      <p:ext uri="{BB962C8B-B14F-4D97-AF65-F5344CB8AC3E}">
        <p14:creationId xmlns:p14="http://schemas.microsoft.com/office/powerpoint/2010/main" val="964543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Hit SPACEBAR or RIGHT / DOWN arrow key for key words.</a:t>
            </a:r>
          </a:p>
          <a:p>
            <a:r>
              <a:rPr lang="x-none" dirty="0"/>
              <a:t>H</a:t>
            </a:r>
            <a:r>
              <a:rPr lang="en-US" dirty="0" err="1"/>
              <a:t>i</a:t>
            </a:r>
            <a:r>
              <a:rPr lang="x-none" dirty="0"/>
              <a:t>t the same keys for the answer key. Repeat the steps for questions 2-5. </a:t>
            </a:r>
          </a:p>
          <a:p>
            <a:endParaRPr lang="x-none" dirty="0"/>
          </a:p>
        </p:txBody>
      </p:sp>
      <p:sp>
        <p:nvSpPr>
          <p:cNvPr id="4" name="Slide Number Placeholder 3"/>
          <p:cNvSpPr>
            <a:spLocks noGrp="1"/>
          </p:cNvSpPr>
          <p:nvPr>
            <p:ph type="sldNum" sz="quarter" idx="5"/>
          </p:nvPr>
        </p:nvSpPr>
        <p:spPr/>
        <p:txBody>
          <a:bodyPr/>
          <a:lstStyle/>
          <a:p>
            <a:fld id="{6563D410-B0AC-488E-A5F6-469EF3A10D11}" type="slidenum">
              <a:rPr lang="en-US" smtClean="0"/>
              <a:t>36</a:t>
            </a:fld>
            <a:endParaRPr lang="en-US"/>
          </a:p>
        </p:txBody>
      </p:sp>
    </p:spTree>
    <p:extLst>
      <p:ext uri="{BB962C8B-B14F-4D97-AF65-F5344CB8AC3E}">
        <p14:creationId xmlns:p14="http://schemas.microsoft.com/office/powerpoint/2010/main" val="42636890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Hit SPACE or RIGHT / DOWN arrow key for key words.</a:t>
            </a:r>
          </a:p>
          <a:p>
            <a:r>
              <a:rPr lang="x-none" dirty="0"/>
              <a:t>H</a:t>
            </a:r>
            <a:r>
              <a:rPr lang="en-US" dirty="0" err="1"/>
              <a:t>i</a:t>
            </a:r>
            <a:r>
              <a:rPr lang="x-none" dirty="0"/>
              <a:t>t the same keys for the answer key. Repeat the steps for questions 2-5. </a:t>
            </a:r>
          </a:p>
          <a:p>
            <a:endParaRPr lang="x-none" dirty="0"/>
          </a:p>
        </p:txBody>
      </p:sp>
      <p:sp>
        <p:nvSpPr>
          <p:cNvPr id="4" name="Slide Number Placeholder 3"/>
          <p:cNvSpPr>
            <a:spLocks noGrp="1"/>
          </p:cNvSpPr>
          <p:nvPr>
            <p:ph type="sldNum" sz="quarter" idx="5"/>
          </p:nvPr>
        </p:nvSpPr>
        <p:spPr/>
        <p:txBody>
          <a:bodyPr/>
          <a:lstStyle/>
          <a:p>
            <a:fld id="{6563D410-B0AC-488E-A5F6-469EF3A10D11}" type="slidenum">
              <a:rPr lang="en-US" smtClean="0"/>
              <a:t>37</a:t>
            </a:fld>
            <a:endParaRPr lang="en-US"/>
          </a:p>
        </p:txBody>
      </p:sp>
    </p:spTree>
    <p:extLst>
      <p:ext uri="{BB962C8B-B14F-4D97-AF65-F5344CB8AC3E}">
        <p14:creationId xmlns:p14="http://schemas.microsoft.com/office/powerpoint/2010/main" val="8205245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a:effectLst/>
                <a:latin typeface="Times New Roman" panose="02020603050405020304" pitchFamily="18" charset="0"/>
                <a:ea typeface="Calibri" panose="020F0502020204030204" pitchFamily="34" charset="0"/>
              </a:rPr>
              <a:t>1.B        2.A        3.C       4.A        5.A</a:t>
            </a:r>
            <a:r>
              <a:rPr lang="x-none" dirty="0">
                <a:effectLst/>
              </a:rPr>
              <a:t> </a:t>
            </a:r>
            <a:endParaRPr lang="x-none" dirty="0"/>
          </a:p>
        </p:txBody>
      </p:sp>
      <p:sp>
        <p:nvSpPr>
          <p:cNvPr id="4" name="Slide Number Placeholder 3"/>
          <p:cNvSpPr>
            <a:spLocks noGrp="1"/>
          </p:cNvSpPr>
          <p:nvPr>
            <p:ph type="sldNum" sz="quarter" idx="5"/>
          </p:nvPr>
        </p:nvSpPr>
        <p:spPr/>
        <p:txBody>
          <a:bodyPr/>
          <a:lstStyle/>
          <a:p>
            <a:fld id="{6563D410-B0AC-488E-A5F6-469EF3A10D11}" type="slidenum">
              <a:rPr lang="en-US" smtClean="0"/>
              <a:t>38</a:t>
            </a:fld>
            <a:endParaRPr lang="en-US"/>
          </a:p>
        </p:txBody>
      </p:sp>
    </p:spTree>
    <p:extLst>
      <p:ext uri="{BB962C8B-B14F-4D97-AF65-F5344CB8AC3E}">
        <p14:creationId xmlns:p14="http://schemas.microsoft.com/office/powerpoint/2010/main" val="4607669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a:effectLst/>
                <a:latin typeface="Times New Roman" panose="02020603050405020304" pitchFamily="18" charset="0"/>
                <a:ea typeface="Calibri" panose="020F0502020204030204" pitchFamily="34" charset="0"/>
              </a:rPr>
              <a:t>1.B        2.A        3.C       4.A        5.A</a:t>
            </a:r>
            <a:r>
              <a:rPr lang="x-none" dirty="0">
                <a:effectLst/>
              </a:rPr>
              <a:t> </a:t>
            </a:r>
            <a:endParaRPr lang="x-none" dirty="0"/>
          </a:p>
        </p:txBody>
      </p:sp>
      <p:sp>
        <p:nvSpPr>
          <p:cNvPr id="4" name="Slide Number Placeholder 3"/>
          <p:cNvSpPr>
            <a:spLocks noGrp="1"/>
          </p:cNvSpPr>
          <p:nvPr>
            <p:ph type="sldNum" sz="quarter" idx="5"/>
          </p:nvPr>
        </p:nvSpPr>
        <p:spPr/>
        <p:txBody>
          <a:bodyPr/>
          <a:lstStyle/>
          <a:p>
            <a:fld id="{6563D410-B0AC-488E-A5F6-469EF3A10D11}" type="slidenum">
              <a:rPr lang="en-US" smtClean="0"/>
              <a:t>39</a:t>
            </a:fld>
            <a:endParaRPr lang="en-US"/>
          </a:p>
        </p:txBody>
      </p:sp>
    </p:spTree>
    <p:extLst>
      <p:ext uri="{BB962C8B-B14F-4D97-AF65-F5344CB8AC3E}">
        <p14:creationId xmlns:p14="http://schemas.microsoft.com/office/powerpoint/2010/main" val="30454221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a:effectLst/>
                <a:latin typeface="Times New Roman" panose="02020603050405020304" pitchFamily="18" charset="0"/>
                <a:ea typeface="Calibri" panose="020F0502020204030204" pitchFamily="34" charset="0"/>
              </a:rPr>
              <a:t>1.B        2.A        3.C       4.A        5.A</a:t>
            </a:r>
            <a:r>
              <a:rPr lang="x-none" dirty="0">
                <a:effectLst/>
              </a:rPr>
              <a:t> </a:t>
            </a:r>
            <a:endParaRPr lang="x-none" dirty="0"/>
          </a:p>
        </p:txBody>
      </p:sp>
      <p:sp>
        <p:nvSpPr>
          <p:cNvPr id="4" name="Slide Number Placeholder 3"/>
          <p:cNvSpPr>
            <a:spLocks noGrp="1"/>
          </p:cNvSpPr>
          <p:nvPr>
            <p:ph type="sldNum" sz="quarter" idx="5"/>
          </p:nvPr>
        </p:nvSpPr>
        <p:spPr/>
        <p:txBody>
          <a:bodyPr/>
          <a:lstStyle/>
          <a:p>
            <a:fld id="{6563D410-B0AC-488E-A5F6-469EF3A10D11}" type="slidenum">
              <a:rPr lang="en-US" smtClean="0"/>
              <a:t>40</a:t>
            </a:fld>
            <a:endParaRPr lang="en-US"/>
          </a:p>
        </p:txBody>
      </p:sp>
    </p:spTree>
    <p:extLst>
      <p:ext uri="{BB962C8B-B14F-4D97-AF65-F5344CB8AC3E}">
        <p14:creationId xmlns:p14="http://schemas.microsoft.com/office/powerpoint/2010/main" val="575035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Hit the RIGHT ARROW key for suggested answer. </a:t>
            </a:r>
          </a:p>
        </p:txBody>
      </p:sp>
      <p:sp>
        <p:nvSpPr>
          <p:cNvPr id="4" name="Slide Number Placeholder 3"/>
          <p:cNvSpPr>
            <a:spLocks noGrp="1"/>
          </p:cNvSpPr>
          <p:nvPr>
            <p:ph type="sldNum" sz="quarter" idx="5"/>
          </p:nvPr>
        </p:nvSpPr>
        <p:spPr/>
        <p:txBody>
          <a:bodyPr/>
          <a:lstStyle/>
          <a:p>
            <a:fld id="{6563D410-B0AC-488E-A5F6-469EF3A10D11}" type="slidenum">
              <a:rPr lang="en-US" smtClean="0"/>
              <a:t>41</a:t>
            </a:fld>
            <a:endParaRPr lang="en-US"/>
          </a:p>
        </p:txBody>
      </p:sp>
    </p:spTree>
    <p:extLst>
      <p:ext uri="{BB962C8B-B14F-4D97-AF65-F5344CB8AC3E}">
        <p14:creationId xmlns:p14="http://schemas.microsoft.com/office/powerpoint/2010/main" val="2587405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Hit the RIGHT ARROW on the keyboard for answer keys. </a:t>
            </a:r>
          </a:p>
        </p:txBody>
      </p:sp>
      <p:sp>
        <p:nvSpPr>
          <p:cNvPr id="4" name="Slide Number Placeholder 3"/>
          <p:cNvSpPr>
            <a:spLocks noGrp="1"/>
          </p:cNvSpPr>
          <p:nvPr>
            <p:ph type="sldNum" sz="quarter" idx="5"/>
          </p:nvPr>
        </p:nvSpPr>
        <p:spPr/>
        <p:txBody>
          <a:bodyPr/>
          <a:lstStyle/>
          <a:p>
            <a:fld id="{6563D410-B0AC-488E-A5F6-469EF3A10D11}" type="slidenum">
              <a:rPr lang="en-US" smtClean="0"/>
              <a:t>9</a:t>
            </a:fld>
            <a:endParaRPr lang="en-US"/>
          </a:p>
        </p:txBody>
      </p:sp>
    </p:spTree>
    <p:extLst>
      <p:ext uri="{BB962C8B-B14F-4D97-AF65-F5344CB8AC3E}">
        <p14:creationId xmlns:p14="http://schemas.microsoft.com/office/powerpoint/2010/main" val="3828849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CD1 45 for listening </a:t>
            </a:r>
          </a:p>
          <a:p>
            <a:r>
              <a:rPr lang="en-US" dirty="0"/>
              <a:t>Hit the RIGHT ARROW on the keyboard for answer keys. </a:t>
            </a:r>
          </a:p>
        </p:txBody>
      </p:sp>
      <p:sp>
        <p:nvSpPr>
          <p:cNvPr id="4" name="Slide Number Placeholder 3"/>
          <p:cNvSpPr>
            <a:spLocks noGrp="1"/>
          </p:cNvSpPr>
          <p:nvPr>
            <p:ph type="sldNum" sz="quarter" idx="5"/>
          </p:nvPr>
        </p:nvSpPr>
        <p:spPr/>
        <p:txBody>
          <a:bodyPr/>
          <a:lstStyle/>
          <a:p>
            <a:fld id="{6563D410-B0AC-488E-A5F6-469EF3A10D11}" type="slidenum">
              <a:rPr lang="en-US" smtClean="0"/>
              <a:t>10</a:t>
            </a:fld>
            <a:endParaRPr lang="en-US"/>
          </a:p>
        </p:txBody>
      </p:sp>
    </p:spTree>
    <p:extLst>
      <p:ext uri="{BB962C8B-B14F-4D97-AF65-F5344CB8AC3E}">
        <p14:creationId xmlns:p14="http://schemas.microsoft.com/office/powerpoint/2010/main" val="3287805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CD1 45 for listening </a:t>
            </a:r>
          </a:p>
          <a:p>
            <a:r>
              <a:rPr lang="en-US" dirty="0"/>
              <a:t>Hit the RIGHT ARROW on the keyboard for answer keys. </a:t>
            </a:r>
          </a:p>
        </p:txBody>
      </p:sp>
      <p:sp>
        <p:nvSpPr>
          <p:cNvPr id="4" name="Slide Number Placeholder 3"/>
          <p:cNvSpPr>
            <a:spLocks noGrp="1"/>
          </p:cNvSpPr>
          <p:nvPr>
            <p:ph type="sldNum" sz="quarter" idx="5"/>
          </p:nvPr>
        </p:nvSpPr>
        <p:spPr/>
        <p:txBody>
          <a:bodyPr/>
          <a:lstStyle/>
          <a:p>
            <a:fld id="{6563D410-B0AC-488E-A5F6-469EF3A10D11}" type="slidenum">
              <a:rPr lang="en-US" smtClean="0"/>
              <a:t>11</a:t>
            </a:fld>
            <a:endParaRPr lang="en-US"/>
          </a:p>
        </p:txBody>
      </p:sp>
    </p:spTree>
    <p:extLst>
      <p:ext uri="{BB962C8B-B14F-4D97-AF65-F5344CB8AC3E}">
        <p14:creationId xmlns:p14="http://schemas.microsoft.com/office/powerpoint/2010/main" val="414106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6563D410-B0AC-488E-A5F6-469EF3A10D11}" type="slidenum">
              <a:rPr lang="en-US" smtClean="0"/>
              <a:t>14</a:t>
            </a:fld>
            <a:endParaRPr lang="en-US"/>
          </a:p>
        </p:txBody>
      </p:sp>
    </p:spTree>
    <p:extLst>
      <p:ext uri="{BB962C8B-B14F-4D97-AF65-F5344CB8AC3E}">
        <p14:creationId xmlns:p14="http://schemas.microsoft.com/office/powerpoint/2010/main" val="297605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6563D410-B0AC-488E-A5F6-469EF3A10D11}" type="slidenum">
              <a:rPr lang="en-US" smtClean="0"/>
              <a:t>16</a:t>
            </a:fld>
            <a:endParaRPr lang="en-US"/>
          </a:p>
        </p:txBody>
      </p:sp>
    </p:spTree>
    <p:extLst>
      <p:ext uri="{BB962C8B-B14F-4D97-AF65-F5344CB8AC3E}">
        <p14:creationId xmlns:p14="http://schemas.microsoft.com/office/powerpoint/2010/main" val="1081116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6563D410-B0AC-488E-A5F6-469EF3A10D11}" type="slidenum">
              <a:rPr lang="en-US" smtClean="0"/>
              <a:t>17</a:t>
            </a:fld>
            <a:endParaRPr lang="en-US"/>
          </a:p>
        </p:txBody>
      </p:sp>
    </p:spTree>
    <p:extLst>
      <p:ext uri="{BB962C8B-B14F-4D97-AF65-F5344CB8AC3E}">
        <p14:creationId xmlns:p14="http://schemas.microsoft.com/office/powerpoint/2010/main" val="852918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Click on the rectangle: a receptionist, for listening. </a:t>
            </a:r>
          </a:p>
        </p:txBody>
      </p:sp>
      <p:sp>
        <p:nvSpPr>
          <p:cNvPr id="4" name="Slide Number Placeholder 3"/>
          <p:cNvSpPr>
            <a:spLocks noGrp="1"/>
          </p:cNvSpPr>
          <p:nvPr>
            <p:ph type="sldNum" sz="quarter" idx="5"/>
          </p:nvPr>
        </p:nvSpPr>
        <p:spPr/>
        <p:txBody>
          <a:bodyPr/>
          <a:lstStyle/>
          <a:p>
            <a:fld id="{6563D410-B0AC-488E-A5F6-469EF3A10D11}" type="slidenum">
              <a:rPr lang="en-US" smtClean="0"/>
              <a:t>18</a:t>
            </a:fld>
            <a:endParaRPr lang="en-US"/>
          </a:p>
        </p:txBody>
      </p:sp>
    </p:spTree>
    <p:extLst>
      <p:ext uri="{BB962C8B-B14F-4D97-AF65-F5344CB8AC3E}">
        <p14:creationId xmlns:p14="http://schemas.microsoft.com/office/powerpoint/2010/main" val="2020918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F71FAA-8EC5-41BF-A839-F9E0167E2251}" type="datetimeFigureOut">
              <a:rPr lang="en-US" smtClean="0"/>
              <a:t>30-Oct-24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248872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30-Oct-24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53551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30-Oct-24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87191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068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54279"/>
      </p:ext>
    </p:extLst>
  </p:cSld>
  <p:clrMapOvr>
    <a:masterClrMapping/>
  </p:clrMapOvr>
  <p:transition spd="med">
    <p:split orient="vert"/>
  </p:transition>
  <p:extLst>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0731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420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30-Oct-24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802602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30-Oct-24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112533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F71FAA-8EC5-41BF-A839-F9E0167E2251}" type="datetimeFigureOut">
              <a:rPr lang="en-US" smtClean="0"/>
              <a:t>30-Oct-24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279460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F71FAA-8EC5-41BF-A839-F9E0167E2251}" type="datetimeFigureOut">
              <a:rPr lang="en-US" smtClean="0"/>
              <a:t>30-Oct-24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705427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71FAA-8EC5-41BF-A839-F9E0167E2251}" type="datetimeFigureOut">
              <a:rPr lang="en-US" smtClean="0"/>
              <a:t>30-Oct-24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27613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1FAA-8EC5-41BF-A839-F9E0167E2251}" type="datetimeFigureOut">
              <a:rPr lang="en-US" smtClean="0"/>
              <a:t>30-Oct-24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05435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30-Oct-24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452528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30-Oct-24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45354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E204498F-7DC9-4FD2-8F79-FF0FBEB0CBB4}"/>
              </a:ext>
            </a:extLst>
          </p:cNvPr>
          <p:cNvPicPr>
            <a:picLocks noChangeAspect="1"/>
          </p:cNvPicPr>
          <p:nvPr userDrawn="1"/>
        </p:nvPicPr>
        <p:blipFill>
          <a:blip r:embed="rId17"/>
          <a:stretch>
            <a:fillRect/>
          </a:stretch>
        </p:blipFill>
        <p:spPr>
          <a:xfrm>
            <a:off x="0" y="9068"/>
            <a:ext cx="12192000" cy="406399"/>
          </a:xfrm>
          <a:prstGeom prst="rect">
            <a:avLst/>
          </a:prstGeom>
        </p:spPr>
      </p:pic>
      <p:pic>
        <p:nvPicPr>
          <p:cNvPr id="16" name="Picture 15">
            <a:extLst>
              <a:ext uri="{FF2B5EF4-FFF2-40B4-BE49-F238E27FC236}">
                <a16:creationId xmlns="" xmlns:a16="http://schemas.microsoft.com/office/drawing/2014/main" id="{F10F8FB8-A7CA-4278-915F-F6FB5611511C}"/>
              </a:ext>
            </a:extLst>
          </p:cNvPr>
          <p:cNvPicPr>
            <a:picLocks noChangeAspect="1"/>
          </p:cNvPicPr>
          <p:nvPr userDrawn="1"/>
        </p:nvPicPr>
        <p:blipFill>
          <a:blip r:embed="rId17"/>
          <a:stretch>
            <a:fillRect/>
          </a:stretch>
        </p:blipFill>
        <p:spPr>
          <a:xfrm>
            <a:off x="0" y="6428165"/>
            <a:ext cx="12192000" cy="406399"/>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71FAA-8EC5-41BF-A839-F9E0167E2251}" type="datetimeFigureOut">
              <a:rPr lang="en-US" smtClean="0"/>
              <a:t>30-Oct-24</a:t>
            </a:fld>
            <a:endParaRPr lang="en-US"/>
          </a:p>
        </p:txBody>
      </p:sp>
      <p:sp>
        <p:nvSpPr>
          <p:cNvPr id="5" name="Footer Placeholder 4"/>
          <p:cNvSpPr>
            <a:spLocks noGrp="1"/>
          </p:cNvSpPr>
          <p:nvPr>
            <p:ph type="ftr" sz="quarter" idx="3"/>
          </p:nvPr>
        </p:nvSpPr>
        <p:spPr>
          <a:xfrm>
            <a:off x="4038600" y="6442635"/>
            <a:ext cx="4114800" cy="27884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686E4-946D-4BFF-AF44-8289C5ED502A}" type="slidenum">
              <a:rPr lang="en-US" smtClean="0"/>
              <a:t>‹#›</a:t>
            </a:fld>
            <a:endParaRPr lang="en-US"/>
          </a:p>
        </p:txBody>
      </p:sp>
      <p:sp>
        <p:nvSpPr>
          <p:cNvPr id="8" name="TextBox 9">
            <a:extLst>
              <a:ext uri="{FF2B5EF4-FFF2-40B4-BE49-F238E27FC236}">
                <a16:creationId xmlns="" xmlns:a16="http://schemas.microsoft.com/office/drawing/2014/main" id="{FE798370-27E2-9F41-A466-FC64C7FFD70A}"/>
              </a:ext>
            </a:extLst>
          </p:cNvPr>
          <p:cNvSpPr txBox="1"/>
          <p:nvPr userDrawn="1"/>
        </p:nvSpPr>
        <p:spPr>
          <a:xfrm>
            <a:off x="262740" y="0"/>
            <a:ext cx="4071868"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chemeClr val="bg1"/>
                </a:solidFill>
              </a:rPr>
              <a:t>Unit 3: World of Work</a:t>
            </a:r>
          </a:p>
        </p:txBody>
      </p:sp>
      <p:sp>
        <p:nvSpPr>
          <p:cNvPr id="9" name="TextBox 8">
            <a:extLst>
              <a:ext uri="{FF2B5EF4-FFF2-40B4-BE49-F238E27FC236}">
                <a16:creationId xmlns="" xmlns:a16="http://schemas.microsoft.com/office/drawing/2014/main" id="{D7889D60-3103-E54C-9167-2287BEE5C81A}"/>
              </a:ext>
            </a:extLst>
          </p:cNvPr>
          <p:cNvSpPr txBox="1"/>
          <p:nvPr userDrawn="1"/>
        </p:nvSpPr>
        <p:spPr>
          <a:xfrm>
            <a:off x="101372" y="6505969"/>
            <a:ext cx="2685800"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12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0" name="Picture 9">
            <a:extLst>
              <a:ext uri="{FF2B5EF4-FFF2-40B4-BE49-F238E27FC236}">
                <a16:creationId xmlns="" xmlns:a16="http://schemas.microsoft.com/office/drawing/2014/main" id="{ECF13BED-1CB7-0146-BB6D-00DC4EC16FC0}"/>
              </a:ext>
            </a:extLst>
          </p:cNvPr>
          <p:cNvPicPr>
            <a:picLocks noChangeAspect="1"/>
          </p:cNvPicPr>
          <p:nvPr userDrawn="1"/>
        </p:nvPicPr>
        <p:blipFill>
          <a:blip r:embed="rId18"/>
          <a:stretch>
            <a:fillRect/>
          </a:stretch>
        </p:blipFill>
        <p:spPr>
          <a:xfrm>
            <a:off x="11502798" y="6493666"/>
            <a:ext cx="540203" cy="275398"/>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 xmlns:a16="http://schemas.microsoft.com/office/drawing/2014/main" id="{D7889D60-3103-E54C-9167-2287BEE5C81A}"/>
              </a:ext>
            </a:extLst>
          </p:cNvPr>
          <p:cNvSpPr txBox="1"/>
          <p:nvPr userDrawn="1"/>
        </p:nvSpPr>
        <p:spPr>
          <a:xfrm>
            <a:off x="5259643" y="6477477"/>
            <a:ext cx="1994713"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a:solidFill>
                  <a:schemeClr val="bg1"/>
                </a:solidFill>
              </a:rPr>
              <a:t>DTP Education Solutions </a:t>
            </a:r>
            <a:endParaRPr lang="en-US" sz="1400" dirty="0">
              <a:solidFill>
                <a:schemeClr val="bg1"/>
              </a:solidFill>
            </a:endParaRPr>
          </a:p>
        </p:txBody>
      </p:sp>
      <p:sp>
        <p:nvSpPr>
          <p:cNvPr id="12" name="TextBox 9">
            <a:extLst>
              <a:ext uri="{FF2B5EF4-FFF2-40B4-BE49-F238E27FC236}">
                <a16:creationId xmlns="" xmlns:a16="http://schemas.microsoft.com/office/drawing/2014/main" id="{FE798370-27E2-9F41-A466-FC64C7FFD70A}"/>
              </a:ext>
            </a:extLst>
          </p:cNvPr>
          <p:cNvSpPr txBox="1"/>
          <p:nvPr userDrawn="1"/>
        </p:nvSpPr>
        <p:spPr>
          <a:xfrm>
            <a:off x="6929120" y="0"/>
            <a:ext cx="5262880"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chemeClr val="bg1"/>
                </a:solidFill>
              </a:rPr>
              <a:t>                    Lesson 3.1 - Listening &amp; Reading - P34 &amp; 35</a:t>
            </a:r>
          </a:p>
        </p:txBody>
      </p:sp>
    </p:spTree>
    <p:extLst>
      <p:ext uri="{BB962C8B-B14F-4D97-AF65-F5344CB8AC3E}">
        <p14:creationId xmlns:p14="http://schemas.microsoft.com/office/powerpoint/2010/main" val="4227081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8" r:id="rId13"/>
    <p:sldLayoutId id="2147483679" r:id="rId14"/>
    <p:sldLayoutId id="214748368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16.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image" Target="../media/image21.png"/><Relationship Id="rId4"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image" Target="../media/image22.png"/><Relationship Id="rId4"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4.png"/><Relationship Id="rId5" Type="http://schemas.openxmlformats.org/officeDocument/2006/relationships/image" Target="../media/image16.png"/><Relationship Id="rId4"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5.png"/><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image" Target="../media/image27.png"/><Relationship Id="rId4" Type="http://schemas.openxmlformats.org/officeDocument/2006/relationships/notesSlide" Target="../notesSlides/notesSlide1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image" Target="../media/image27.png"/><Relationship Id="rId4" Type="http://schemas.openxmlformats.org/officeDocument/2006/relationships/notesSlide" Target="../notesSlides/notesSlide1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16.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16.pn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4.xml"/><Relationship Id="rId7"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notesSlide" Target="../notesSlides/notesSlide3.xml"/><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32015" y="698269"/>
            <a:ext cx="11089178" cy="58189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377439" y="2227811"/>
            <a:ext cx="7913718" cy="2554545"/>
          </a:xfrm>
          <a:prstGeom prst="rect">
            <a:avLst/>
          </a:prstGeom>
          <a:noFill/>
        </p:spPr>
        <p:txBody>
          <a:bodyPr wrap="square" rtlCol="0">
            <a:spAutoFit/>
          </a:bodyPr>
          <a:lstStyle/>
          <a:p>
            <a:r>
              <a:rPr lang="en-US" sz="4000" dirty="0" smtClean="0">
                <a:latin typeface="Times New Roman" pitchFamily="18" charset="0"/>
                <a:cs typeface="Times New Roman" pitchFamily="18" charset="0"/>
              </a:rPr>
              <a:t>TUY PHUOC 2 HIGH SCHOOL </a:t>
            </a:r>
          </a:p>
          <a:p>
            <a:r>
              <a:rPr lang="en-US" sz="4000" dirty="0" smtClean="0">
                <a:latin typeface="Times New Roman" pitchFamily="18" charset="0"/>
                <a:cs typeface="Times New Roman" pitchFamily="18" charset="0"/>
              </a:rPr>
              <a:t>TEACHER : HUYNH THI KIM VUI </a:t>
            </a:r>
          </a:p>
          <a:p>
            <a:r>
              <a:rPr lang="en-US" sz="4000" dirty="0" smtClean="0">
                <a:latin typeface="Times New Roman" pitchFamily="18" charset="0"/>
                <a:cs typeface="Times New Roman" pitchFamily="18" charset="0"/>
              </a:rPr>
              <a:t>CLASS 12 A4 </a:t>
            </a:r>
          </a:p>
          <a:p>
            <a:r>
              <a:rPr lang="en-US" sz="4000" dirty="0" smtClean="0">
                <a:latin typeface="Times New Roman" pitchFamily="18" charset="0"/>
                <a:cs typeface="Times New Roman" pitchFamily="18" charset="0"/>
              </a:rPr>
              <a:t>SCHOOL YEAR :2024-2025 </a:t>
            </a:r>
            <a:endParaRPr lang="en-US" sz="4000" dirty="0">
              <a:latin typeface="Times New Roman" pitchFamily="18" charset="0"/>
              <a:cs typeface="Times New Roman" pitchFamily="18" charset="0"/>
            </a:endParaRPr>
          </a:p>
        </p:txBody>
      </p:sp>
    </p:spTree>
    <p:extLst>
      <p:ext uri="{BB962C8B-B14F-4D97-AF65-F5344CB8AC3E}">
        <p14:creationId xmlns:p14="http://schemas.microsoft.com/office/powerpoint/2010/main" val="873687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3531" y="825872"/>
            <a:ext cx="2872183" cy="584775"/>
          </a:xfrm>
          <a:prstGeom prst="rect">
            <a:avLst/>
          </a:prstGeom>
          <a:solidFill>
            <a:srgbClr val="00B050"/>
          </a:solidFill>
          <a:effectLst>
            <a:outerShdw blurRad="50800" dist="38100" dir="5400000" algn="t" rotWithShape="0">
              <a:prstClr val="black">
                <a:alpha val="40000"/>
              </a:prstClr>
            </a:outerShdw>
          </a:effectLst>
        </p:spPr>
        <p:txBody>
          <a:bodyPr wrap="square" rtlCol="0" anchor="ctr">
            <a:spAutoFit/>
          </a:bodyPr>
          <a:lstStyle/>
          <a:p>
            <a:pPr algn="ctr"/>
            <a:r>
              <a:rPr lang="en-US" sz="3200" b="1" dirty="0">
                <a:solidFill>
                  <a:schemeClr val="bg1"/>
                </a:solidFill>
              </a:rPr>
              <a:t>Pre-listening</a:t>
            </a:r>
          </a:p>
        </p:txBody>
      </p:sp>
      <p:graphicFrame>
        <p:nvGraphicFramePr>
          <p:cNvPr id="4" name="Table 3">
            <a:extLst>
              <a:ext uri="{FF2B5EF4-FFF2-40B4-BE49-F238E27FC236}">
                <a16:creationId xmlns="" xmlns:a16="http://schemas.microsoft.com/office/drawing/2014/main" id="{7612E0C0-9198-9712-6A78-4B5CE66A6645}"/>
              </a:ext>
            </a:extLst>
          </p:cNvPr>
          <p:cNvGraphicFramePr>
            <a:graphicFrameLocks noGrp="1"/>
          </p:cNvGraphicFramePr>
          <p:nvPr>
            <p:extLst>
              <p:ext uri="{D42A27DB-BD31-4B8C-83A1-F6EECF244321}">
                <p14:modId xmlns:p14="http://schemas.microsoft.com/office/powerpoint/2010/main" val="2779177092"/>
              </p:ext>
            </p:extLst>
          </p:nvPr>
        </p:nvGraphicFramePr>
        <p:xfrm>
          <a:off x="3104853" y="825872"/>
          <a:ext cx="5991021" cy="1920240"/>
        </p:xfrm>
        <a:graphic>
          <a:graphicData uri="http://schemas.openxmlformats.org/drawingml/2006/table">
            <a:tbl>
              <a:tblPr firstRow="1" bandRow="1">
                <a:tableStyleId>{5C22544A-7EE6-4342-B048-85BDC9FD1C3A}</a:tableStyleId>
              </a:tblPr>
              <a:tblGrid>
                <a:gridCol w="355717">
                  <a:extLst>
                    <a:ext uri="{9D8B030D-6E8A-4147-A177-3AD203B41FA5}">
                      <a16:colId xmlns="" xmlns:a16="http://schemas.microsoft.com/office/drawing/2014/main" val="2229737947"/>
                    </a:ext>
                  </a:extLst>
                </a:gridCol>
                <a:gridCol w="5635304">
                  <a:extLst>
                    <a:ext uri="{9D8B030D-6E8A-4147-A177-3AD203B41FA5}">
                      <a16:colId xmlns="" xmlns:a16="http://schemas.microsoft.com/office/drawing/2014/main" val="2818129377"/>
                    </a:ext>
                  </a:extLst>
                </a:gridCol>
              </a:tblGrid>
              <a:tr h="620200">
                <a:tc>
                  <a:txBody>
                    <a:bodyPr/>
                    <a:lstStyle/>
                    <a:p>
                      <a:endParaRPr lang="x-none" sz="360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141413"/>
                          </a:solidFill>
                          <a:effectLst/>
                          <a:latin typeface="+mn-lt"/>
                        </a:rPr>
                        <a:t>  </a:t>
                      </a:r>
                      <a:r>
                        <a:rPr lang="en-US" sz="3600" b="0" dirty="0">
                          <a:solidFill>
                            <a:srgbClr val="141413"/>
                          </a:solidFill>
                          <a:effectLst/>
                          <a:latin typeface="+mn-lt"/>
                        </a:rPr>
                        <a:t>getting an </a:t>
                      </a:r>
                      <a:r>
                        <a:rPr lang="en-US" sz="3600" dirty="0">
                          <a:solidFill>
                            <a:srgbClr val="7E166A"/>
                          </a:solidFill>
                          <a:effectLst/>
                          <a:latin typeface="+mn-lt"/>
                        </a:rPr>
                        <a:t>apprenticeship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49144330"/>
                  </a:ext>
                </a:extLst>
              </a:tr>
              <a:tr h="620200">
                <a:tc>
                  <a:txBody>
                    <a:bodyPr/>
                    <a:lstStyle/>
                    <a:p>
                      <a:endParaRPr lang="x-none" sz="3600" dirty="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3600" dirty="0">
                        <a:solidFill>
                          <a:srgbClr val="141413"/>
                        </a:solidFill>
                        <a:effectLst/>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316450574"/>
                  </a:ext>
                </a:extLst>
              </a:tr>
              <a:tr h="620200">
                <a:tc>
                  <a:txBody>
                    <a:bodyPr/>
                    <a:lstStyle/>
                    <a:p>
                      <a:endParaRPr lang="x-none" sz="3600" dirty="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3600" dirty="0">
                        <a:solidFill>
                          <a:srgbClr val="141413"/>
                        </a:solidFill>
                        <a:effectLst/>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429989378"/>
                  </a:ext>
                </a:extLst>
              </a:tr>
            </a:tbl>
          </a:graphicData>
        </a:graphic>
      </p:graphicFrame>
      <p:sp>
        <p:nvSpPr>
          <p:cNvPr id="8" name="Rectangle 7">
            <a:extLst>
              <a:ext uri="{FF2B5EF4-FFF2-40B4-BE49-F238E27FC236}">
                <a16:creationId xmlns="" xmlns:a16="http://schemas.microsoft.com/office/drawing/2014/main" id="{B7991B8E-CBC1-452D-7A39-77BA56D87815}"/>
              </a:ext>
            </a:extLst>
          </p:cNvPr>
          <p:cNvSpPr/>
          <p:nvPr/>
        </p:nvSpPr>
        <p:spPr>
          <a:xfrm>
            <a:off x="3092708" y="930387"/>
            <a:ext cx="509884" cy="455836"/>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pic>
        <p:nvPicPr>
          <p:cNvPr id="1026" name="Picture 2" descr="Tick Symbol Images: 100+ Free Stock Photos &amp; Icons | No Attribution  Required - Pixabay">
            <a:extLst>
              <a:ext uri="{FF2B5EF4-FFF2-40B4-BE49-F238E27FC236}">
                <a16:creationId xmlns="" xmlns:a16="http://schemas.microsoft.com/office/drawing/2014/main" id="{F9A7DC51-E70C-EBB9-4F10-1DAF5A1BFF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0668" y="942179"/>
            <a:ext cx="448027" cy="43958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text on a white background&#10;&#10;Description automatically generated">
            <a:extLst>
              <a:ext uri="{FF2B5EF4-FFF2-40B4-BE49-F238E27FC236}">
                <a16:creationId xmlns="" xmlns:a16="http://schemas.microsoft.com/office/drawing/2014/main" id="{2C2E8C73-A13B-E9B7-0037-5861418F68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221" y="1761032"/>
            <a:ext cx="8334189" cy="4472299"/>
          </a:xfrm>
          <a:prstGeom prst="rect">
            <a:avLst/>
          </a:prstGeom>
        </p:spPr>
      </p:pic>
      <p:sp>
        <p:nvSpPr>
          <p:cNvPr id="31" name="Rectangle 30">
            <a:extLst>
              <a:ext uri="{FF2B5EF4-FFF2-40B4-BE49-F238E27FC236}">
                <a16:creationId xmlns="" xmlns:a16="http://schemas.microsoft.com/office/drawing/2014/main" id="{A26AA1A3-A560-E811-139A-AE0D82CDCAC4}"/>
              </a:ext>
            </a:extLst>
          </p:cNvPr>
          <p:cNvSpPr/>
          <p:nvPr/>
        </p:nvSpPr>
        <p:spPr>
          <a:xfrm>
            <a:off x="1652337" y="3561346"/>
            <a:ext cx="2534652" cy="481263"/>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x-none"/>
          </a:p>
        </p:txBody>
      </p:sp>
      <p:sp>
        <p:nvSpPr>
          <p:cNvPr id="32" name="Rectangle 31">
            <a:extLst>
              <a:ext uri="{FF2B5EF4-FFF2-40B4-BE49-F238E27FC236}">
                <a16:creationId xmlns="" xmlns:a16="http://schemas.microsoft.com/office/drawing/2014/main" id="{378E2F71-78E9-F4B7-D423-E437F0D7EF88}"/>
              </a:ext>
            </a:extLst>
          </p:cNvPr>
          <p:cNvSpPr/>
          <p:nvPr/>
        </p:nvSpPr>
        <p:spPr>
          <a:xfrm>
            <a:off x="1812758" y="4401376"/>
            <a:ext cx="6609346" cy="144154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x-none"/>
          </a:p>
        </p:txBody>
      </p:sp>
      <p:sp>
        <p:nvSpPr>
          <p:cNvPr id="33" name="TextBox 32">
            <a:extLst>
              <a:ext uri="{FF2B5EF4-FFF2-40B4-BE49-F238E27FC236}">
                <a16:creationId xmlns="" xmlns:a16="http://schemas.microsoft.com/office/drawing/2014/main" id="{A37F79A9-55C1-1C58-EFE5-C45F5EDDDCAB}"/>
              </a:ext>
            </a:extLst>
          </p:cNvPr>
          <p:cNvSpPr txBox="1"/>
          <p:nvPr/>
        </p:nvSpPr>
        <p:spPr>
          <a:xfrm>
            <a:off x="8919410" y="2758144"/>
            <a:ext cx="2411896" cy="584775"/>
          </a:xfrm>
          <a:prstGeom prst="rect">
            <a:avLst/>
          </a:prstGeom>
          <a:ln w="57150">
            <a:solidFill>
              <a:schemeClr val="bg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x-none" sz="3200" b="1" dirty="0">
                <a:solidFill>
                  <a:srgbClr val="FF2F92"/>
                </a:solidFill>
              </a:rPr>
              <a:t>Explanation </a:t>
            </a:r>
          </a:p>
        </p:txBody>
      </p:sp>
    </p:spTree>
    <p:extLst>
      <p:ext uri="{BB962C8B-B14F-4D97-AF65-F5344CB8AC3E}">
        <p14:creationId xmlns:p14="http://schemas.microsoft.com/office/powerpoint/2010/main" val="244833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linds(horizont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3531" y="825872"/>
            <a:ext cx="2872183" cy="584775"/>
          </a:xfrm>
          <a:prstGeom prst="rect">
            <a:avLst/>
          </a:prstGeom>
          <a:solidFill>
            <a:srgbClr val="00B050"/>
          </a:solidFill>
          <a:effectLst>
            <a:outerShdw blurRad="50800" dist="38100" dir="5400000" algn="t" rotWithShape="0">
              <a:prstClr val="black">
                <a:alpha val="40000"/>
              </a:prstClr>
            </a:outerShdw>
          </a:effectLst>
        </p:spPr>
        <p:txBody>
          <a:bodyPr wrap="square" rtlCol="0" anchor="ctr">
            <a:spAutoFit/>
          </a:bodyPr>
          <a:lstStyle/>
          <a:p>
            <a:pPr algn="ctr"/>
            <a:r>
              <a:rPr lang="en-US" sz="3200" b="1" dirty="0">
                <a:solidFill>
                  <a:schemeClr val="bg1"/>
                </a:solidFill>
              </a:rPr>
              <a:t>Pre-listening</a:t>
            </a:r>
          </a:p>
        </p:txBody>
      </p:sp>
      <p:graphicFrame>
        <p:nvGraphicFramePr>
          <p:cNvPr id="4" name="Table 3">
            <a:extLst>
              <a:ext uri="{FF2B5EF4-FFF2-40B4-BE49-F238E27FC236}">
                <a16:creationId xmlns="" xmlns:a16="http://schemas.microsoft.com/office/drawing/2014/main" id="{7612E0C0-9198-9712-6A78-4B5CE66A6645}"/>
              </a:ext>
            </a:extLst>
          </p:cNvPr>
          <p:cNvGraphicFramePr>
            <a:graphicFrameLocks noGrp="1"/>
          </p:cNvGraphicFramePr>
          <p:nvPr>
            <p:extLst>
              <p:ext uri="{D42A27DB-BD31-4B8C-83A1-F6EECF244321}">
                <p14:modId xmlns:p14="http://schemas.microsoft.com/office/powerpoint/2010/main" val="3422670479"/>
              </p:ext>
            </p:extLst>
          </p:nvPr>
        </p:nvGraphicFramePr>
        <p:xfrm>
          <a:off x="3104853" y="825872"/>
          <a:ext cx="5991021" cy="1920240"/>
        </p:xfrm>
        <a:graphic>
          <a:graphicData uri="http://schemas.openxmlformats.org/drawingml/2006/table">
            <a:tbl>
              <a:tblPr firstRow="1" bandRow="1">
                <a:tableStyleId>{5C22544A-7EE6-4342-B048-85BDC9FD1C3A}</a:tableStyleId>
              </a:tblPr>
              <a:tblGrid>
                <a:gridCol w="355717">
                  <a:extLst>
                    <a:ext uri="{9D8B030D-6E8A-4147-A177-3AD203B41FA5}">
                      <a16:colId xmlns="" xmlns:a16="http://schemas.microsoft.com/office/drawing/2014/main" val="2229737947"/>
                    </a:ext>
                  </a:extLst>
                </a:gridCol>
                <a:gridCol w="5635304">
                  <a:extLst>
                    <a:ext uri="{9D8B030D-6E8A-4147-A177-3AD203B41FA5}">
                      <a16:colId xmlns="" xmlns:a16="http://schemas.microsoft.com/office/drawing/2014/main" val="2818129377"/>
                    </a:ext>
                  </a:extLst>
                </a:gridCol>
              </a:tblGrid>
              <a:tr h="620200">
                <a:tc>
                  <a:txBody>
                    <a:bodyPr/>
                    <a:lstStyle/>
                    <a:p>
                      <a:endParaRPr lang="x-none" sz="360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141413"/>
                          </a:solidFill>
                          <a:effectLst/>
                          <a:latin typeface="+mn-lt"/>
                        </a:rPr>
                        <a:t>  having their own business</a:t>
                      </a:r>
                      <a:endParaRPr lang="en-US" sz="3600" dirty="0">
                        <a:solidFill>
                          <a:srgbClr val="7E166A"/>
                        </a:solidFill>
                        <a:effectLst/>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49144330"/>
                  </a:ext>
                </a:extLst>
              </a:tr>
              <a:tr h="620200">
                <a:tc>
                  <a:txBody>
                    <a:bodyPr/>
                    <a:lstStyle/>
                    <a:p>
                      <a:endParaRPr lang="x-none" sz="3600" dirty="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3600" dirty="0">
                        <a:solidFill>
                          <a:srgbClr val="141413"/>
                        </a:solidFill>
                        <a:effectLst/>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316450574"/>
                  </a:ext>
                </a:extLst>
              </a:tr>
              <a:tr h="620200">
                <a:tc>
                  <a:txBody>
                    <a:bodyPr/>
                    <a:lstStyle/>
                    <a:p>
                      <a:endParaRPr lang="x-none" sz="3600" dirty="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3600" dirty="0">
                        <a:solidFill>
                          <a:srgbClr val="141413"/>
                        </a:solidFill>
                        <a:effectLst/>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429989378"/>
                  </a:ext>
                </a:extLst>
              </a:tr>
            </a:tbl>
          </a:graphicData>
        </a:graphic>
      </p:graphicFrame>
      <p:sp>
        <p:nvSpPr>
          <p:cNvPr id="8" name="Rectangle 7">
            <a:extLst>
              <a:ext uri="{FF2B5EF4-FFF2-40B4-BE49-F238E27FC236}">
                <a16:creationId xmlns="" xmlns:a16="http://schemas.microsoft.com/office/drawing/2014/main" id="{B7991B8E-CBC1-452D-7A39-77BA56D87815}"/>
              </a:ext>
            </a:extLst>
          </p:cNvPr>
          <p:cNvSpPr/>
          <p:nvPr/>
        </p:nvSpPr>
        <p:spPr>
          <a:xfrm>
            <a:off x="3092708" y="930387"/>
            <a:ext cx="509884" cy="455836"/>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pic>
        <p:nvPicPr>
          <p:cNvPr id="1026" name="Picture 2" descr="Tick Symbol Images: 100+ Free Stock Photos &amp; Icons | No Attribution  Required - Pixabay">
            <a:extLst>
              <a:ext uri="{FF2B5EF4-FFF2-40B4-BE49-F238E27FC236}">
                <a16:creationId xmlns="" xmlns:a16="http://schemas.microsoft.com/office/drawing/2014/main" id="{F9A7DC51-E70C-EBB9-4F10-1DAF5A1BFF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0668" y="942179"/>
            <a:ext cx="448027" cy="439581"/>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 xmlns:a16="http://schemas.microsoft.com/office/drawing/2014/main" id="{A26AA1A3-A560-E811-139A-AE0D82CDCAC4}"/>
              </a:ext>
            </a:extLst>
          </p:cNvPr>
          <p:cNvSpPr/>
          <p:nvPr/>
        </p:nvSpPr>
        <p:spPr>
          <a:xfrm>
            <a:off x="3688474" y="2021304"/>
            <a:ext cx="2534652" cy="481263"/>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x-none"/>
          </a:p>
        </p:txBody>
      </p:sp>
      <p:pic>
        <p:nvPicPr>
          <p:cNvPr id="7" name="Picture 6" descr="A close up of black text&#10;&#10;Description automatically generated">
            <a:extLst>
              <a:ext uri="{FF2B5EF4-FFF2-40B4-BE49-F238E27FC236}">
                <a16:creationId xmlns="" xmlns:a16="http://schemas.microsoft.com/office/drawing/2014/main" id="{9D6E795D-36A8-1E91-A260-A102F36392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354" y="4359134"/>
            <a:ext cx="8727337" cy="1159350"/>
          </a:xfrm>
          <a:prstGeom prst="rect">
            <a:avLst/>
          </a:prstGeom>
        </p:spPr>
      </p:pic>
      <p:pic>
        <p:nvPicPr>
          <p:cNvPr id="5" name="Picture 4" descr="A close up of black text&#10;&#10;Description automatically generated">
            <a:extLst>
              <a:ext uri="{FF2B5EF4-FFF2-40B4-BE49-F238E27FC236}">
                <a16:creationId xmlns="" xmlns:a16="http://schemas.microsoft.com/office/drawing/2014/main" id="{E3690B6D-BFE5-59EB-F0E3-DA1C144284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433" y="1890507"/>
            <a:ext cx="8580734" cy="1920240"/>
          </a:xfrm>
          <a:prstGeom prst="rect">
            <a:avLst/>
          </a:prstGeom>
        </p:spPr>
      </p:pic>
      <p:sp>
        <p:nvSpPr>
          <p:cNvPr id="9" name="Rectangle 8">
            <a:extLst>
              <a:ext uri="{FF2B5EF4-FFF2-40B4-BE49-F238E27FC236}">
                <a16:creationId xmlns="" xmlns:a16="http://schemas.microsoft.com/office/drawing/2014/main" id="{DBFE4C21-A0FB-9AE9-97EF-AC32F034705D}"/>
              </a:ext>
            </a:extLst>
          </p:cNvPr>
          <p:cNvSpPr/>
          <p:nvPr/>
        </p:nvSpPr>
        <p:spPr>
          <a:xfrm>
            <a:off x="4427620" y="1902445"/>
            <a:ext cx="3801979" cy="481263"/>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x-none"/>
          </a:p>
        </p:txBody>
      </p:sp>
      <p:sp>
        <p:nvSpPr>
          <p:cNvPr id="10" name="Rectangle 9">
            <a:extLst>
              <a:ext uri="{FF2B5EF4-FFF2-40B4-BE49-F238E27FC236}">
                <a16:creationId xmlns="" xmlns:a16="http://schemas.microsoft.com/office/drawing/2014/main" id="{EADDB7C3-7A33-0198-DEFF-205617A03788}"/>
              </a:ext>
            </a:extLst>
          </p:cNvPr>
          <p:cNvSpPr/>
          <p:nvPr/>
        </p:nvSpPr>
        <p:spPr>
          <a:xfrm>
            <a:off x="1748589" y="4394119"/>
            <a:ext cx="6713621" cy="481263"/>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x-none"/>
          </a:p>
        </p:txBody>
      </p:sp>
      <p:sp>
        <p:nvSpPr>
          <p:cNvPr id="11" name="Rectangle 10">
            <a:extLst>
              <a:ext uri="{FF2B5EF4-FFF2-40B4-BE49-F238E27FC236}">
                <a16:creationId xmlns="" xmlns:a16="http://schemas.microsoft.com/office/drawing/2014/main" id="{3FED44A1-F542-6F26-A8EA-CB9B895DBECA}"/>
              </a:ext>
            </a:extLst>
          </p:cNvPr>
          <p:cNvSpPr/>
          <p:nvPr/>
        </p:nvSpPr>
        <p:spPr>
          <a:xfrm>
            <a:off x="4491275" y="2418693"/>
            <a:ext cx="3970935" cy="35806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x-none"/>
          </a:p>
        </p:txBody>
      </p:sp>
      <p:sp>
        <p:nvSpPr>
          <p:cNvPr id="12" name="TextBox 11">
            <a:extLst>
              <a:ext uri="{FF2B5EF4-FFF2-40B4-BE49-F238E27FC236}">
                <a16:creationId xmlns="" xmlns:a16="http://schemas.microsoft.com/office/drawing/2014/main" id="{D78A10D0-3BFA-8382-4476-4B641632476B}"/>
              </a:ext>
            </a:extLst>
          </p:cNvPr>
          <p:cNvSpPr txBox="1"/>
          <p:nvPr/>
        </p:nvSpPr>
        <p:spPr>
          <a:xfrm>
            <a:off x="9540868" y="2746112"/>
            <a:ext cx="2411896" cy="584775"/>
          </a:xfrm>
          <a:prstGeom prst="rect">
            <a:avLst/>
          </a:prstGeom>
          <a:ln w="57150">
            <a:solidFill>
              <a:schemeClr val="bg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x-none" sz="3200" b="1" dirty="0">
                <a:solidFill>
                  <a:srgbClr val="FF2F92"/>
                </a:solidFill>
              </a:rPr>
              <a:t>Explanation </a:t>
            </a:r>
          </a:p>
        </p:txBody>
      </p:sp>
    </p:spTree>
    <p:extLst>
      <p:ext uri="{BB962C8B-B14F-4D97-AF65-F5344CB8AC3E}">
        <p14:creationId xmlns:p14="http://schemas.microsoft.com/office/powerpoint/2010/main" val="9859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linds(horizont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14E0093-FD62-4A4E-869A-06A05A69B4E3}"/>
              </a:ext>
            </a:extLst>
          </p:cNvPr>
          <p:cNvPicPr>
            <a:picLocks noChangeAspect="1"/>
          </p:cNvPicPr>
          <p:nvPr/>
        </p:nvPicPr>
        <p:blipFill>
          <a:blip r:embed="rId2"/>
          <a:stretch>
            <a:fillRect/>
          </a:stretch>
        </p:blipFill>
        <p:spPr>
          <a:xfrm>
            <a:off x="65609" y="910166"/>
            <a:ext cx="11944871" cy="5037668"/>
          </a:xfrm>
          <a:prstGeom prst="rect">
            <a:avLst/>
          </a:prstGeom>
        </p:spPr>
      </p:pic>
    </p:spTree>
    <p:extLst>
      <p:ext uri="{BB962C8B-B14F-4D97-AF65-F5344CB8AC3E}">
        <p14:creationId xmlns:p14="http://schemas.microsoft.com/office/powerpoint/2010/main" val="31513579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997E053F-EC2D-BC33-D3B1-DF42570847E2}"/>
              </a:ext>
            </a:extLst>
          </p:cNvPr>
          <p:cNvSpPr txBox="1"/>
          <p:nvPr/>
        </p:nvSpPr>
        <p:spPr>
          <a:xfrm>
            <a:off x="52567" y="1804909"/>
            <a:ext cx="12139433" cy="754694"/>
          </a:xfrm>
          <a:prstGeom prst="rect">
            <a:avLst/>
          </a:prstGeom>
          <a:noFill/>
        </p:spPr>
        <p:txBody>
          <a:bodyPr wrap="square">
            <a:spAutoFit/>
          </a:bodyPr>
          <a:lstStyle/>
          <a:p>
            <a:pPr>
              <a:lnSpc>
                <a:spcPct val="150000"/>
              </a:lnSpc>
            </a:pPr>
            <a:r>
              <a:rPr lang="en-US" sz="3200" b="1" dirty="0">
                <a:solidFill>
                  <a:srgbClr val="141413"/>
                </a:solidFill>
                <a:effectLst/>
              </a:rPr>
              <a:t>1. Cassie says a nine-to-five job makes it easier to plan a ___________.</a:t>
            </a:r>
          </a:p>
        </p:txBody>
      </p:sp>
      <p:sp>
        <p:nvSpPr>
          <p:cNvPr id="4" name="TextBox 3">
            <a:extLst>
              <a:ext uri="{FF2B5EF4-FFF2-40B4-BE49-F238E27FC236}">
                <a16:creationId xmlns="" xmlns:a16="http://schemas.microsoft.com/office/drawing/2014/main" id="{BB2FA50A-5A07-557E-F640-CCFBA0809376}"/>
              </a:ext>
            </a:extLst>
          </p:cNvPr>
          <p:cNvSpPr txBox="1"/>
          <p:nvPr/>
        </p:nvSpPr>
        <p:spPr>
          <a:xfrm>
            <a:off x="138035" y="641679"/>
            <a:ext cx="3124482"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3200" b="1" dirty="0">
                <a:solidFill>
                  <a:schemeClr val="bg1"/>
                </a:solidFill>
              </a:rPr>
              <a:t>Pre-listening</a:t>
            </a:r>
          </a:p>
        </p:txBody>
      </p:sp>
      <p:sp>
        <p:nvSpPr>
          <p:cNvPr id="5" name="TextBox 4">
            <a:extLst>
              <a:ext uri="{FF2B5EF4-FFF2-40B4-BE49-F238E27FC236}">
                <a16:creationId xmlns="" xmlns:a16="http://schemas.microsoft.com/office/drawing/2014/main" id="{240C6555-AA65-CDD7-92B5-E776B68F4CD3}"/>
              </a:ext>
            </a:extLst>
          </p:cNvPr>
          <p:cNvSpPr txBox="1"/>
          <p:nvPr/>
        </p:nvSpPr>
        <p:spPr>
          <a:xfrm>
            <a:off x="3281082" y="505945"/>
            <a:ext cx="8910918" cy="1200329"/>
          </a:xfrm>
          <a:prstGeom prst="rect">
            <a:avLst/>
          </a:prstGeom>
          <a:noFill/>
        </p:spPr>
        <p:txBody>
          <a:bodyPr wrap="square" rtlCol="0">
            <a:spAutoFit/>
          </a:bodyPr>
          <a:lstStyle/>
          <a:p>
            <a:r>
              <a:rPr lang="en-US" sz="3600" b="1" dirty="0"/>
              <a:t>Read the statements and underline the key words. Guess the type of missing information.</a:t>
            </a:r>
            <a:endParaRPr lang="en-US" sz="3600" b="1" dirty="0">
              <a:effectLst/>
            </a:endParaRPr>
          </a:p>
        </p:txBody>
      </p:sp>
      <p:cxnSp>
        <p:nvCxnSpPr>
          <p:cNvPr id="9" name="Straight Connector 8">
            <a:extLst>
              <a:ext uri="{FF2B5EF4-FFF2-40B4-BE49-F238E27FC236}">
                <a16:creationId xmlns="" xmlns:a16="http://schemas.microsoft.com/office/drawing/2014/main" id="{3EE6B1D5-4809-5F21-A51A-D6280F32E8F1}"/>
              </a:ext>
            </a:extLst>
          </p:cNvPr>
          <p:cNvCxnSpPr>
            <a:cxnSpLocks/>
          </p:cNvCxnSpPr>
          <p:nvPr/>
        </p:nvCxnSpPr>
        <p:spPr>
          <a:xfrm>
            <a:off x="469137" y="2549298"/>
            <a:ext cx="1151845" cy="0"/>
          </a:xfrm>
          <a:prstGeom prst="line">
            <a:avLst/>
          </a:prstGeom>
          <a:ln w="76200">
            <a:solidFill>
              <a:srgbClr val="FF2F9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EA1030E6-4A6D-D635-F3E8-B5B11A032CDE}"/>
              </a:ext>
            </a:extLst>
          </p:cNvPr>
          <p:cNvCxnSpPr>
            <a:cxnSpLocks/>
          </p:cNvCxnSpPr>
          <p:nvPr/>
        </p:nvCxnSpPr>
        <p:spPr>
          <a:xfrm>
            <a:off x="2833537" y="2583296"/>
            <a:ext cx="2486609" cy="0"/>
          </a:xfrm>
          <a:prstGeom prst="line">
            <a:avLst/>
          </a:prstGeom>
          <a:ln w="76200">
            <a:solidFill>
              <a:srgbClr val="FF2F9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CFFCA48E-6E94-959F-2399-8C0ABBF888D3}"/>
              </a:ext>
            </a:extLst>
          </p:cNvPr>
          <p:cNvCxnSpPr>
            <a:cxnSpLocks/>
          </p:cNvCxnSpPr>
          <p:nvPr/>
        </p:nvCxnSpPr>
        <p:spPr>
          <a:xfrm>
            <a:off x="6982691" y="2549298"/>
            <a:ext cx="2341418" cy="0"/>
          </a:xfrm>
          <a:prstGeom prst="line">
            <a:avLst/>
          </a:prstGeom>
          <a:ln w="76200">
            <a:solidFill>
              <a:srgbClr val="FF2F92"/>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 xmlns:a16="http://schemas.microsoft.com/office/drawing/2014/main" id="{175CF125-6FDF-2EBF-0B4C-BB2E5943C87D}"/>
              </a:ext>
            </a:extLst>
          </p:cNvPr>
          <p:cNvSpPr/>
          <p:nvPr/>
        </p:nvSpPr>
        <p:spPr>
          <a:xfrm>
            <a:off x="9802540" y="1895130"/>
            <a:ext cx="1953857" cy="47485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spc="-150" dirty="0">
                <a:solidFill>
                  <a:srgbClr val="FF0000"/>
                </a:solidFill>
              </a:rPr>
              <a:t>noun</a:t>
            </a:r>
            <a:endParaRPr lang="x-none" sz="3200" b="1" spc="-150" dirty="0">
              <a:solidFill>
                <a:srgbClr val="FF0000"/>
              </a:solidFill>
            </a:endParaRPr>
          </a:p>
        </p:txBody>
      </p:sp>
      <p:sp>
        <p:nvSpPr>
          <p:cNvPr id="23" name="TextBox 22">
            <a:extLst>
              <a:ext uri="{FF2B5EF4-FFF2-40B4-BE49-F238E27FC236}">
                <a16:creationId xmlns="" xmlns:a16="http://schemas.microsoft.com/office/drawing/2014/main" id="{C6DA9379-AA54-8AAD-F10D-A8C08E56FFAC}"/>
              </a:ext>
            </a:extLst>
          </p:cNvPr>
          <p:cNvSpPr txBox="1"/>
          <p:nvPr/>
        </p:nvSpPr>
        <p:spPr>
          <a:xfrm>
            <a:off x="138035" y="3429000"/>
            <a:ext cx="11776874" cy="1493358"/>
          </a:xfrm>
          <a:prstGeom prst="rect">
            <a:avLst/>
          </a:prstGeom>
          <a:noFill/>
        </p:spPr>
        <p:txBody>
          <a:bodyPr wrap="square">
            <a:spAutoFit/>
          </a:bodyPr>
          <a:lstStyle/>
          <a:p>
            <a:pPr>
              <a:lnSpc>
                <a:spcPct val="150000"/>
              </a:lnSpc>
            </a:pPr>
            <a:r>
              <a:rPr lang="en-US" sz="3200" b="1" dirty="0">
                <a:solidFill>
                  <a:srgbClr val="141413"/>
                </a:solidFill>
              </a:rPr>
              <a:t>2.  Cassie is thinking of working as a software engineer, a call center worker, or </a:t>
            </a:r>
            <a:r>
              <a:rPr lang="en-US" sz="3200" b="1" dirty="0">
                <a:solidFill>
                  <a:srgbClr val="141413"/>
                </a:solidFill>
                <a:effectLst/>
              </a:rPr>
              <a:t>___________ .</a:t>
            </a:r>
            <a:endParaRPr lang="en-US" sz="3200" b="1" dirty="0">
              <a:solidFill>
                <a:srgbClr val="141413"/>
              </a:solidFill>
            </a:endParaRPr>
          </a:p>
        </p:txBody>
      </p:sp>
      <p:sp>
        <p:nvSpPr>
          <p:cNvPr id="24" name="Rectangle 23">
            <a:extLst>
              <a:ext uri="{FF2B5EF4-FFF2-40B4-BE49-F238E27FC236}">
                <a16:creationId xmlns="" xmlns:a16="http://schemas.microsoft.com/office/drawing/2014/main" id="{674C0733-11A3-4878-6EFF-63603591767A}"/>
              </a:ext>
            </a:extLst>
          </p:cNvPr>
          <p:cNvSpPr/>
          <p:nvPr/>
        </p:nvSpPr>
        <p:spPr>
          <a:xfrm>
            <a:off x="1981200" y="4251864"/>
            <a:ext cx="2300228" cy="4832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spc="-150" dirty="0">
                <a:solidFill>
                  <a:srgbClr val="FF0000"/>
                </a:solidFill>
              </a:rPr>
              <a:t>noun</a:t>
            </a:r>
            <a:endParaRPr lang="x-none" sz="3200" b="1" spc="-150" dirty="0">
              <a:solidFill>
                <a:srgbClr val="FF0000"/>
              </a:solidFill>
            </a:endParaRPr>
          </a:p>
        </p:txBody>
      </p:sp>
      <p:cxnSp>
        <p:nvCxnSpPr>
          <p:cNvPr id="27" name="Straight Connector 26">
            <a:extLst>
              <a:ext uri="{FF2B5EF4-FFF2-40B4-BE49-F238E27FC236}">
                <a16:creationId xmlns="" xmlns:a16="http://schemas.microsoft.com/office/drawing/2014/main" id="{9F5B32A5-F279-3DD2-321A-9C712089719A}"/>
              </a:ext>
            </a:extLst>
          </p:cNvPr>
          <p:cNvCxnSpPr>
            <a:cxnSpLocks/>
          </p:cNvCxnSpPr>
          <p:nvPr/>
        </p:nvCxnSpPr>
        <p:spPr>
          <a:xfrm>
            <a:off x="663101" y="4148032"/>
            <a:ext cx="1151845" cy="0"/>
          </a:xfrm>
          <a:prstGeom prst="line">
            <a:avLst/>
          </a:prstGeom>
          <a:ln w="76200">
            <a:solidFill>
              <a:srgbClr val="FF2F9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EC5046C4-4385-0EB1-4A8E-2A0BAA220ABC}"/>
              </a:ext>
            </a:extLst>
          </p:cNvPr>
          <p:cNvCxnSpPr>
            <a:cxnSpLocks/>
          </p:cNvCxnSpPr>
          <p:nvPr/>
        </p:nvCxnSpPr>
        <p:spPr>
          <a:xfrm>
            <a:off x="2112762" y="4148032"/>
            <a:ext cx="1441550" cy="0"/>
          </a:xfrm>
          <a:prstGeom prst="line">
            <a:avLst/>
          </a:prstGeom>
          <a:ln w="76200">
            <a:solidFill>
              <a:srgbClr val="FF2F9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6DADC8D3-5CBE-E26E-242F-18A61DE80CEC}"/>
              </a:ext>
            </a:extLst>
          </p:cNvPr>
          <p:cNvCxnSpPr>
            <a:cxnSpLocks/>
          </p:cNvCxnSpPr>
          <p:nvPr/>
        </p:nvCxnSpPr>
        <p:spPr>
          <a:xfrm>
            <a:off x="4177089" y="4148032"/>
            <a:ext cx="1724947" cy="0"/>
          </a:xfrm>
          <a:prstGeom prst="line">
            <a:avLst/>
          </a:prstGeom>
          <a:ln w="76200">
            <a:solidFill>
              <a:srgbClr val="FF2F9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8B3459D8-76F0-203E-6586-201D6794ABFB}"/>
              </a:ext>
            </a:extLst>
          </p:cNvPr>
          <p:cNvCxnSpPr>
            <a:cxnSpLocks/>
          </p:cNvCxnSpPr>
          <p:nvPr/>
        </p:nvCxnSpPr>
        <p:spPr>
          <a:xfrm>
            <a:off x="6428545" y="4148032"/>
            <a:ext cx="2895564" cy="0"/>
          </a:xfrm>
          <a:prstGeom prst="line">
            <a:avLst/>
          </a:prstGeom>
          <a:ln w="76200">
            <a:solidFill>
              <a:srgbClr val="FF2F9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AB7A6D94-3393-9316-8024-2DDF098323D1}"/>
              </a:ext>
            </a:extLst>
          </p:cNvPr>
          <p:cNvCxnSpPr>
            <a:cxnSpLocks/>
          </p:cNvCxnSpPr>
          <p:nvPr/>
        </p:nvCxnSpPr>
        <p:spPr>
          <a:xfrm>
            <a:off x="9975272" y="4174259"/>
            <a:ext cx="1537855" cy="0"/>
          </a:xfrm>
          <a:prstGeom prst="line">
            <a:avLst/>
          </a:prstGeom>
          <a:ln w="76200">
            <a:solidFill>
              <a:srgbClr val="FF2F9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2A7AACC8-FFFD-1B33-0B2F-9D0CF017FF5E}"/>
              </a:ext>
            </a:extLst>
          </p:cNvPr>
          <p:cNvCxnSpPr>
            <a:cxnSpLocks/>
          </p:cNvCxnSpPr>
          <p:nvPr/>
        </p:nvCxnSpPr>
        <p:spPr>
          <a:xfrm>
            <a:off x="263236" y="4880793"/>
            <a:ext cx="1082996" cy="9517"/>
          </a:xfrm>
          <a:prstGeom prst="line">
            <a:avLst/>
          </a:prstGeom>
          <a:ln w="76200">
            <a:solidFill>
              <a:srgbClr val="FF2F9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6590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par>
                                <p:cTn id="11" presetID="3"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linds(horizont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dissolv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linds(horizontal)">
                                      <p:cBhvr>
                                        <p:cTn id="23" dur="500"/>
                                        <p:tgtEl>
                                          <p:spTgt spid="27"/>
                                        </p:tgtEl>
                                      </p:cBhvr>
                                    </p:animEffect>
                                  </p:childTnLst>
                                </p:cTn>
                              </p:par>
                              <p:par>
                                <p:cTn id="24" presetID="3" presetClass="entr" presetSubtype="1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linds(horizontal)">
                                      <p:cBhvr>
                                        <p:cTn id="26" dur="500"/>
                                        <p:tgtEl>
                                          <p:spTgt spid="28"/>
                                        </p:tgtEl>
                                      </p:cBhvr>
                                    </p:animEffect>
                                  </p:childTnLst>
                                </p:cTn>
                              </p:par>
                              <p:par>
                                <p:cTn id="27" presetID="3" presetClass="entr" presetSubtype="1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blinds(horizontal)">
                                      <p:cBhvr>
                                        <p:cTn id="29" dur="500"/>
                                        <p:tgtEl>
                                          <p:spTgt spid="30"/>
                                        </p:tgtEl>
                                      </p:cBhvr>
                                    </p:animEffect>
                                  </p:childTnLst>
                                </p:cTn>
                              </p:par>
                              <p:par>
                                <p:cTn id="30" presetID="3" presetClass="entr" presetSubtype="10"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linds(horizontal)">
                                      <p:cBhvr>
                                        <p:cTn id="32" dur="500"/>
                                        <p:tgtEl>
                                          <p:spTgt spid="32"/>
                                        </p:tgtEl>
                                      </p:cBhvr>
                                    </p:animEffect>
                                  </p:childTnLst>
                                </p:cTn>
                              </p:par>
                              <p:par>
                                <p:cTn id="33" presetID="3" presetClass="entr" presetSubtype="10"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blinds(horizontal)">
                                      <p:cBhvr>
                                        <p:cTn id="35" dur="500"/>
                                        <p:tgtEl>
                                          <p:spTgt spid="34"/>
                                        </p:tgtEl>
                                      </p:cBhvr>
                                    </p:animEffect>
                                  </p:childTnLst>
                                </p:cTn>
                              </p:par>
                              <p:par>
                                <p:cTn id="36" presetID="3" presetClass="entr" presetSubtype="10" fill="hold"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blinds(horizontal)">
                                      <p:cBhvr>
                                        <p:cTn id="38" dur="5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dissolve">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997E053F-EC2D-BC33-D3B1-DF42570847E2}"/>
              </a:ext>
            </a:extLst>
          </p:cNvPr>
          <p:cNvSpPr txBox="1"/>
          <p:nvPr/>
        </p:nvSpPr>
        <p:spPr>
          <a:xfrm>
            <a:off x="52567" y="1804909"/>
            <a:ext cx="12139433" cy="1497076"/>
          </a:xfrm>
          <a:prstGeom prst="rect">
            <a:avLst/>
          </a:prstGeom>
          <a:noFill/>
        </p:spPr>
        <p:txBody>
          <a:bodyPr wrap="square">
            <a:spAutoFit/>
          </a:bodyPr>
          <a:lstStyle/>
          <a:p>
            <a:pPr>
              <a:lnSpc>
                <a:spcPct val="150000"/>
              </a:lnSpc>
            </a:pPr>
            <a:r>
              <a:rPr lang="en-US" sz="3200" dirty="0">
                <a:solidFill>
                  <a:srgbClr val="141413"/>
                </a:solidFill>
                <a:effectLst/>
              </a:rPr>
              <a:t>  3. David says having your own business means you can choose when to</a:t>
            </a:r>
          </a:p>
          <a:p>
            <a:pPr>
              <a:lnSpc>
                <a:spcPct val="150000"/>
              </a:lnSpc>
            </a:pPr>
            <a:r>
              <a:rPr lang="en-US" sz="3200" dirty="0">
                <a:solidFill>
                  <a:srgbClr val="141413"/>
                </a:solidFill>
                <a:effectLst/>
              </a:rPr>
              <a:t>________________ work.</a:t>
            </a:r>
          </a:p>
        </p:txBody>
      </p:sp>
      <p:sp>
        <p:nvSpPr>
          <p:cNvPr id="4" name="TextBox 3">
            <a:extLst>
              <a:ext uri="{FF2B5EF4-FFF2-40B4-BE49-F238E27FC236}">
                <a16:creationId xmlns="" xmlns:a16="http://schemas.microsoft.com/office/drawing/2014/main" id="{BB2FA50A-5A07-557E-F640-CCFBA0809376}"/>
              </a:ext>
            </a:extLst>
          </p:cNvPr>
          <p:cNvSpPr txBox="1"/>
          <p:nvPr/>
        </p:nvSpPr>
        <p:spPr>
          <a:xfrm>
            <a:off x="0" y="681525"/>
            <a:ext cx="3124482"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3200" b="1" dirty="0">
                <a:solidFill>
                  <a:schemeClr val="bg1"/>
                </a:solidFill>
              </a:rPr>
              <a:t>Pre-listening</a:t>
            </a:r>
          </a:p>
        </p:txBody>
      </p:sp>
      <p:cxnSp>
        <p:nvCxnSpPr>
          <p:cNvPr id="9" name="Straight Connector 8">
            <a:extLst>
              <a:ext uri="{FF2B5EF4-FFF2-40B4-BE49-F238E27FC236}">
                <a16:creationId xmlns="" xmlns:a16="http://schemas.microsoft.com/office/drawing/2014/main" id="{3EE6B1D5-4809-5F21-A51A-D6280F32E8F1}"/>
              </a:ext>
            </a:extLst>
          </p:cNvPr>
          <p:cNvCxnSpPr>
            <a:cxnSpLocks/>
          </p:cNvCxnSpPr>
          <p:nvPr/>
        </p:nvCxnSpPr>
        <p:spPr>
          <a:xfrm>
            <a:off x="700088" y="2549298"/>
            <a:ext cx="920894" cy="0"/>
          </a:xfrm>
          <a:prstGeom prst="line">
            <a:avLst/>
          </a:prstGeom>
          <a:ln w="76200">
            <a:solidFill>
              <a:srgbClr val="FF2F9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EA1030E6-4A6D-D635-F3E8-B5B11A032CDE}"/>
              </a:ext>
            </a:extLst>
          </p:cNvPr>
          <p:cNvCxnSpPr>
            <a:cxnSpLocks/>
          </p:cNvCxnSpPr>
          <p:nvPr/>
        </p:nvCxnSpPr>
        <p:spPr>
          <a:xfrm>
            <a:off x="4605189" y="2549298"/>
            <a:ext cx="1982875" cy="0"/>
          </a:xfrm>
          <a:prstGeom prst="line">
            <a:avLst/>
          </a:prstGeom>
          <a:ln w="76200">
            <a:solidFill>
              <a:srgbClr val="FF2F9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CFFCA48E-6E94-959F-2399-8C0ABBF888D3}"/>
              </a:ext>
            </a:extLst>
          </p:cNvPr>
          <p:cNvCxnSpPr>
            <a:cxnSpLocks/>
          </p:cNvCxnSpPr>
          <p:nvPr/>
        </p:nvCxnSpPr>
        <p:spPr>
          <a:xfrm>
            <a:off x="6843713" y="2513962"/>
            <a:ext cx="1085850" cy="0"/>
          </a:xfrm>
          <a:prstGeom prst="line">
            <a:avLst/>
          </a:prstGeom>
          <a:ln w="76200">
            <a:solidFill>
              <a:srgbClr val="FF2F9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C66FB722-055C-8BB3-D811-014F33426CBE}"/>
              </a:ext>
            </a:extLst>
          </p:cNvPr>
          <p:cNvCxnSpPr>
            <a:cxnSpLocks/>
          </p:cNvCxnSpPr>
          <p:nvPr/>
        </p:nvCxnSpPr>
        <p:spPr>
          <a:xfrm>
            <a:off x="9415462" y="2502736"/>
            <a:ext cx="2216244" cy="0"/>
          </a:xfrm>
          <a:prstGeom prst="line">
            <a:avLst/>
          </a:prstGeom>
          <a:ln w="76200">
            <a:solidFill>
              <a:srgbClr val="FF2F9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405F3B19-E24E-0C07-A89A-A0F7B600D676}"/>
              </a:ext>
            </a:extLst>
          </p:cNvPr>
          <p:cNvCxnSpPr>
            <a:cxnSpLocks/>
          </p:cNvCxnSpPr>
          <p:nvPr/>
        </p:nvCxnSpPr>
        <p:spPr>
          <a:xfrm>
            <a:off x="3505051" y="3258482"/>
            <a:ext cx="809775" cy="0"/>
          </a:xfrm>
          <a:prstGeom prst="line">
            <a:avLst/>
          </a:prstGeom>
          <a:ln w="76200">
            <a:solidFill>
              <a:srgbClr val="FF2F9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 xmlns:a16="http://schemas.microsoft.com/office/drawing/2014/main" id="{BBB297B5-5697-9338-E099-A8A619ABA521}"/>
              </a:ext>
            </a:extLst>
          </p:cNvPr>
          <p:cNvSpPr/>
          <p:nvPr/>
        </p:nvSpPr>
        <p:spPr>
          <a:xfrm>
            <a:off x="390190" y="2648551"/>
            <a:ext cx="2734292" cy="49458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spc="-150" dirty="0">
                <a:solidFill>
                  <a:srgbClr val="FF0000"/>
                </a:solidFill>
              </a:rPr>
              <a:t>verb</a:t>
            </a:r>
            <a:endParaRPr lang="x-none" sz="3200" b="1" spc="-150" dirty="0">
              <a:solidFill>
                <a:srgbClr val="FF0000"/>
              </a:solidFill>
            </a:endParaRPr>
          </a:p>
        </p:txBody>
      </p:sp>
      <p:sp>
        <p:nvSpPr>
          <p:cNvPr id="21" name="TextBox 20">
            <a:extLst>
              <a:ext uri="{FF2B5EF4-FFF2-40B4-BE49-F238E27FC236}">
                <a16:creationId xmlns="" xmlns:a16="http://schemas.microsoft.com/office/drawing/2014/main" id="{4B6E14CA-3C5F-551C-5715-85A9E4AEFAFF}"/>
              </a:ext>
            </a:extLst>
          </p:cNvPr>
          <p:cNvSpPr txBox="1"/>
          <p:nvPr/>
        </p:nvSpPr>
        <p:spPr>
          <a:xfrm>
            <a:off x="186131" y="3907686"/>
            <a:ext cx="12139433" cy="584775"/>
          </a:xfrm>
          <a:prstGeom prst="rect">
            <a:avLst/>
          </a:prstGeom>
          <a:noFill/>
        </p:spPr>
        <p:txBody>
          <a:bodyPr wrap="square">
            <a:spAutoFit/>
          </a:bodyPr>
          <a:lstStyle/>
          <a:p>
            <a:r>
              <a:rPr lang="en-US" sz="3200" dirty="0">
                <a:effectLst/>
              </a:rPr>
              <a:t>4. Cassie wants to find a mentor to help develop her _______________.</a:t>
            </a:r>
          </a:p>
        </p:txBody>
      </p:sp>
      <p:cxnSp>
        <p:nvCxnSpPr>
          <p:cNvPr id="22" name="Straight Connector 21">
            <a:extLst>
              <a:ext uri="{FF2B5EF4-FFF2-40B4-BE49-F238E27FC236}">
                <a16:creationId xmlns="" xmlns:a16="http://schemas.microsoft.com/office/drawing/2014/main" id="{C21D9B70-BEE4-7B9B-4AF7-48DE0FCCEEAC}"/>
              </a:ext>
            </a:extLst>
          </p:cNvPr>
          <p:cNvCxnSpPr>
            <a:cxnSpLocks/>
          </p:cNvCxnSpPr>
          <p:nvPr/>
        </p:nvCxnSpPr>
        <p:spPr>
          <a:xfrm>
            <a:off x="622309" y="4504153"/>
            <a:ext cx="2022340" cy="1745"/>
          </a:xfrm>
          <a:prstGeom prst="line">
            <a:avLst/>
          </a:prstGeom>
          <a:ln w="76200">
            <a:solidFill>
              <a:srgbClr val="FF2F9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5D79A29B-9B68-FB3E-B42F-808D31C6F7A1}"/>
              </a:ext>
            </a:extLst>
          </p:cNvPr>
          <p:cNvCxnSpPr>
            <a:cxnSpLocks/>
          </p:cNvCxnSpPr>
          <p:nvPr/>
        </p:nvCxnSpPr>
        <p:spPr>
          <a:xfrm>
            <a:off x="3284618" y="4505898"/>
            <a:ext cx="2022340" cy="1745"/>
          </a:xfrm>
          <a:prstGeom prst="line">
            <a:avLst/>
          </a:prstGeom>
          <a:ln w="76200">
            <a:solidFill>
              <a:srgbClr val="FF2F9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D7895345-80CA-DC8D-960B-58A66EFB81B7}"/>
              </a:ext>
            </a:extLst>
          </p:cNvPr>
          <p:cNvCxnSpPr>
            <a:cxnSpLocks/>
          </p:cNvCxnSpPr>
          <p:nvPr/>
        </p:nvCxnSpPr>
        <p:spPr>
          <a:xfrm>
            <a:off x="6136120" y="4504153"/>
            <a:ext cx="1888912" cy="0"/>
          </a:xfrm>
          <a:prstGeom prst="line">
            <a:avLst/>
          </a:prstGeom>
          <a:ln w="76200">
            <a:solidFill>
              <a:srgbClr val="FF2F92"/>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 xmlns:a16="http://schemas.microsoft.com/office/drawing/2014/main" id="{490177A7-6234-1FF0-ED47-3632EDF7C284}"/>
              </a:ext>
            </a:extLst>
          </p:cNvPr>
          <p:cNvSpPr/>
          <p:nvPr/>
        </p:nvSpPr>
        <p:spPr>
          <a:xfrm>
            <a:off x="9195601" y="3843588"/>
            <a:ext cx="2461584" cy="49458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spc="-150" dirty="0">
                <a:solidFill>
                  <a:srgbClr val="FF0000"/>
                </a:solidFill>
              </a:rPr>
              <a:t>noun</a:t>
            </a:r>
            <a:endParaRPr lang="x-none" sz="3200" b="1" spc="-150" dirty="0">
              <a:solidFill>
                <a:srgbClr val="FF0000"/>
              </a:solidFill>
            </a:endParaRPr>
          </a:p>
        </p:txBody>
      </p:sp>
      <p:sp>
        <p:nvSpPr>
          <p:cNvPr id="36" name="TextBox 35">
            <a:extLst>
              <a:ext uri="{FF2B5EF4-FFF2-40B4-BE49-F238E27FC236}">
                <a16:creationId xmlns="" xmlns:a16="http://schemas.microsoft.com/office/drawing/2014/main" id="{E8A4C403-9222-21A5-65DC-1EDDA2FBC6DE}"/>
              </a:ext>
            </a:extLst>
          </p:cNvPr>
          <p:cNvSpPr txBox="1"/>
          <p:nvPr/>
        </p:nvSpPr>
        <p:spPr>
          <a:xfrm>
            <a:off x="220011" y="5040976"/>
            <a:ext cx="11733630" cy="1077218"/>
          </a:xfrm>
          <a:prstGeom prst="rect">
            <a:avLst/>
          </a:prstGeom>
          <a:noFill/>
        </p:spPr>
        <p:txBody>
          <a:bodyPr wrap="square">
            <a:spAutoFit/>
          </a:bodyPr>
          <a:lstStyle>
            <a:defPPr>
              <a:defRPr lang="en-US"/>
            </a:defPPr>
            <a:lvl1pPr>
              <a:defRPr sz="3200">
                <a:effectLst/>
              </a:defRPr>
            </a:lvl1pPr>
          </a:lstStyle>
          <a:p>
            <a:r>
              <a:rPr lang="en-US" dirty="0"/>
              <a:t>5.  David wants to ______________ smart devices such as phones and tablets.</a:t>
            </a:r>
          </a:p>
        </p:txBody>
      </p:sp>
      <p:cxnSp>
        <p:nvCxnSpPr>
          <p:cNvPr id="38" name="Straight Connector 37">
            <a:extLst>
              <a:ext uri="{FF2B5EF4-FFF2-40B4-BE49-F238E27FC236}">
                <a16:creationId xmlns="" xmlns:a16="http://schemas.microsoft.com/office/drawing/2014/main" id="{7B3697DF-D51C-484E-056A-7259FED66C28}"/>
              </a:ext>
            </a:extLst>
          </p:cNvPr>
          <p:cNvCxnSpPr>
            <a:cxnSpLocks/>
          </p:cNvCxnSpPr>
          <p:nvPr/>
        </p:nvCxnSpPr>
        <p:spPr>
          <a:xfrm>
            <a:off x="746166" y="5591251"/>
            <a:ext cx="2022340" cy="1745"/>
          </a:xfrm>
          <a:prstGeom prst="line">
            <a:avLst/>
          </a:prstGeom>
          <a:ln w="76200">
            <a:solidFill>
              <a:srgbClr val="FF2F9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67AE1D67-2BFD-CD16-7B37-BA118B76DBD3}"/>
              </a:ext>
            </a:extLst>
          </p:cNvPr>
          <p:cNvCxnSpPr>
            <a:cxnSpLocks/>
          </p:cNvCxnSpPr>
          <p:nvPr/>
        </p:nvCxnSpPr>
        <p:spPr>
          <a:xfrm>
            <a:off x="1033670" y="6060832"/>
            <a:ext cx="1113182" cy="0"/>
          </a:xfrm>
          <a:prstGeom prst="line">
            <a:avLst/>
          </a:prstGeom>
          <a:ln w="76200">
            <a:solidFill>
              <a:srgbClr val="FF2F9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D918F57B-1E20-EFF4-7375-F481880B8669}"/>
              </a:ext>
            </a:extLst>
          </p:cNvPr>
          <p:cNvCxnSpPr>
            <a:cxnSpLocks/>
          </p:cNvCxnSpPr>
          <p:nvPr/>
        </p:nvCxnSpPr>
        <p:spPr>
          <a:xfrm>
            <a:off x="9966993" y="5604923"/>
            <a:ext cx="1113182" cy="0"/>
          </a:xfrm>
          <a:prstGeom prst="line">
            <a:avLst/>
          </a:prstGeom>
          <a:ln w="76200">
            <a:solidFill>
              <a:srgbClr val="FF2F92"/>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 xmlns:a16="http://schemas.microsoft.com/office/drawing/2014/main" id="{7629CFD7-8E0C-18A4-F600-EA5E2254B4DE}"/>
              </a:ext>
            </a:extLst>
          </p:cNvPr>
          <p:cNvSpPr/>
          <p:nvPr/>
        </p:nvSpPr>
        <p:spPr>
          <a:xfrm>
            <a:off x="3575390" y="4943635"/>
            <a:ext cx="2461584" cy="49458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spc="-150" dirty="0">
                <a:solidFill>
                  <a:srgbClr val="FF0000"/>
                </a:solidFill>
              </a:rPr>
              <a:t>verb</a:t>
            </a:r>
            <a:endParaRPr lang="x-none" sz="3200" b="1" spc="-150" dirty="0">
              <a:solidFill>
                <a:srgbClr val="FF0000"/>
              </a:solidFill>
            </a:endParaRPr>
          </a:p>
        </p:txBody>
      </p:sp>
    </p:spTree>
    <p:extLst>
      <p:ext uri="{BB962C8B-B14F-4D97-AF65-F5344CB8AC3E}">
        <p14:creationId xmlns:p14="http://schemas.microsoft.com/office/powerpoint/2010/main" val="311033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par>
                                <p:cTn id="11" presetID="3"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linds(horizontal)">
                                      <p:cBhvr>
                                        <p:cTn id="13" dur="500"/>
                                        <p:tgtEl>
                                          <p:spTgt spid="19"/>
                                        </p:tgtEl>
                                      </p:cBhvr>
                                    </p:animEffect>
                                  </p:childTnLst>
                                </p:cTn>
                              </p:par>
                              <p:par>
                                <p:cTn id="14" presetID="3"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linds(horizontal)">
                                      <p:cBhvr>
                                        <p:cTn id="16" dur="500"/>
                                        <p:tgtEl>
                                          <p:spTgt spid="13"/>
                                        </p:tgtEl>
                                      </p:cBhvr>
                                    </p:animEffect>
                                  </p:childTnLst>
                                </p:cTn>
                              </p:par>
                              <p:par>
                                <p:cTn id="17" presetID="3"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linds(horizont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dissolv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linds(horizontal)">
                                      <p:cBhvr>
                                        <p:cTn id="29" dur="500"/>
                                        <p:tgtEl>
                                          <p:spTgt spid="22"/>
                                        </p:tgtEl>
                                      </p:cBhvr>
                                    </p:animEffect>
                                  </p:childTnLst>
                                </p:cTn>
                              </p:par>
                              <p:par>
                                <p:cTn id="30" presetID="3" presetClass="entr" presetSubtype="1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linds(horizontal)">
                                      <p:cBhvr>
                                        <p:cTn id="32" dur="500"/>
                                        <p:tgtEl>
                                          <p:spTgt spid="25"/>
                                        </p:tgtEl>
                                      </p:cBhvr>
                                    </p:animEffect>
                                  </p:childTnLst>
                                </p:cTn>
                              </p:par>
                              <p:par>
                                <p:cTn id="33" presetID="3" presetClass="entr" presetSubtype="1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linds(horizontal)">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dissolve">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blinds(horizontal)">
                                      <p:cBhvr>
                                        <p:cTn id="45" dur="500"/>
                                        <p:tgtEl>
                                          <p:spTgt spid="38"/>
                                        </p:tgtEl>
                                      </p:cBhvr>
                                    </p:animEffect>
                                  </p:childTnLst>
                                </p:cTn>
                              </p:par>
                              <p:par>
                                <p:cTn id="46" presetID="3" presetClass="entr" presetSubtype="10" fill="hold" nodeType="with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blinds(horizontal)">
                                      <p:cBhvr>
                                        <p:cTn id="48" dur="500"/>
                                        <p:tgtEl>
                                          <p:spTgt spid="43"/>
                                        </p:tgtEl>
                                      </p:cBhvr>
                                    </p:animEffect>
                                  </p:childTnLst>
                                </p:cTn>
                              </p:par>
                              <p:par>
                                <p:cTn id="49" presetID="3" presetClass="entr" presetSubtype="10" fill="hold"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blinds(horizontal)">
                                      <p:cBhvr>
                                        <p:cTn id="51" dur="500"/>
                                        <p:tgtEl>
                                          <p:spTgt spid="39"/>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dissolve">
                                      <p:cBhvr>
                                        <p:cTn id="5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1" grpId="0" animBg="1"/>
      <p:bldP spid="4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997E053F-EC2D-BC33-D3B1-DF42570847E2}"/>
              </a:ext>
            </a:extLst>
          </p:cNvPr>
          <p:cNvSpPr txBox="1"/>
          <p:nvPr/>
        </p:nvSpPr>
        <p:spPr>
          <a:xfrm>
            <a:off x="52567" y="1804909"/>
            <a:ext cx="12139433" cy="754694"/>
          </a:xfrm>
          <a:prstGeom prst="rect">
            <a:avLst/>
          </a:prstGeom>
          <a:noFill/>
        </p:spPr>
        <p:txBody>
          <a:bodyPr wrap="square">
            <a:spAutoFit/>
          </a:bodyPr>
          <a:lstStyle/>
          <a:p>
            <a:pPr>
              <a:lnSpc>
                <a:spcPct val="150000"/>
              </a:lnSpc>
            </a:pPr>
            <a:r>
              <a:rPr lang="en-US" sz="3200" b="1" dirty="0">
                <a:solidFill>
                  <a:srgbClr val="141413"/>
                </a:solidFill>
                <a:effectLst/>
              </a:rPr>
              <a:t>1. Cassie says a nine-to-five job makes it easier to plan a ___________.</a:t>
            </a:r>
          </a:p>
        </p:txBody>
      </p:sp>
      <p:sp>
        <p:nvSpPr>
          <p:cNvPr id="4" name="TextBox 3">
            <a:extLst>
              <a:ext uri="{FF2B5EF4-FFF2-40B4-BE49-F238E27FC236}">
                <a16:creationId xmlns="" xmlns:a16="http://schemas.microsoft.com/office/drawing/2014/main" id="{BB2FA50A-5A07-557E-F640-CCFBA0809376}"/>
              </a:ext>
            </a:extLst>
          </p:cNvPr>
          <p:cNvSpPr txBox="1"/>
          <p:nvPr/>
        </p:nvSpPr>
        <p:spPr>
          <a:xfrm>
            <a:off x="138035" y="641679"/>
            <a:ext cx="3124482"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3200" b="1" dirty="0" smtClean="0">
                <a:solidFill>
                  <a:schemeClr val="bg1"/>
                </a:solidFill>
              </a:rPr>
              <a:t>II/While-listening</a:t>
            </a:r>
            <a:endParaRPr lang="en-US" sz="3200" b="1" dirty="0">
              <a:solidFill>
                <a:schemeClr val="bg1"/>
              </a:solidFill>
            </a:endParaRPr>
          </a:p>
        </p:txBody>
      </p:sp>
      <p:sp>
        <p:nvSpPr>
          <p:cNvPr id="5" name="TextBox 4">
            <a:extLst>
              <a:ext uri="{FF2B5EF4-FFF2-40B4-BE49-F238E27FC236}">
                <a16:creationId xmlns="" xmlns:a16="http://schemas.microsoft.com/office/drawing/2014/main" id="{240C6555-AA65-CDD7-92B5-E776B68F4CD3}"/>
              </a:ext>
            </a:extLst>
          </p:cNvPr>
          <p:cNvSpPr txBox="1"/>
          <p:nvPr/>
        </p:nvSpPr>
        <p:spPr>
          <a:xfrm>
            <a:off x="3281082" y="505945"/>
            <a:ext cx="8350624" cy="1200329"/>
          </a:xfrm>
          <a:prstGeom prst="rect">
            <a:avLst/>
          </a:prstGeom>
          <a:noFill/>
        </p:spPr>
        <p:txBody>
          <a:bodyPr wrap="square" rtlCol="0">
            <a:spAutoFit/>
          </a:bodyPr>
          <a:lstStyle/>
          <a:p>
            <a:r>
              <a:rPr lang="en-US" sz="3600" b="1" dirty="0">
                <a:effectLst/>
              </a:rPr>
              <a:t>b. Now, listen and fill in the blanks with no more than three words.</a:t>
            </a:r>
          </a:p>
        </p:txBody>
      </p:sp>
      <p:pic>
        <p:nvPicPr>
          <p:cNvPr id="6" name="Picture 5" descr="A red and blue sign with numbers&#10;&#10;Description automatically generated">
            <a:extLst>
              <a:ext uri="{FF2B5EF4-FFF2-40B4-BE49-F238E27FC236}">
                <a16:creationId xmlns="" xmlns:a16="http://schemas.microsoft.com/office/drawing/2014/main" id="{314808A2-B59A-93FC-230E-76DF1B7012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3975" y="1137823"/>
            <a:ext cx="606840" cy="464776"/>
          </a:xfrm>
          <a:prstGeom prst="rect">
            <a:avLst/>
          </a:prstGeom>
        </p:spPr>
      </p:pic>
      <p:pic>
        <p:nvPicPr>
          <p:cNvPr id="7" name="CD1 TRACK 45">
            <a:hlinkClick r:id="" action="ppaction://media"/>
            <a:extLst>
              <a:ext uri="{FF2B5EF4-FFF2-40B4-BE49-F238E27FC236}">
                <a16:creationId xmlns="" xmlns:a16="http://schemas.microsoft.com/office/drawing/2014/main" id="{26C934AF-5896-DBE0-FDA5-BA89D9998E0A}"/>
              </a:ext>
            </a:extLst>
          </p:cNvPr>
          <p:cNvPicPr>
            <a:picLocks noChangeAspect="1"/>
          </p:cNvPicPr>
          <p:nvPr>
            <a:audioFile r:link="rId1"/>
            <p:extLst>
              <p:ext uri="{DAA4B4D4-6D71-4841-9C94-3DE7FCFB9230}">
                <p14:media xmlns:p14="http://schemas.microsoft.com/office/powerpoint/2010/main" r:embed="rId2">
                  <p14:trim st="12174.8111" end="60055.5061"/>
                </p14:media>
              </p:ext>
            </p:extLst>
          </p:nvPr>
        </p:nvPicPr>
        <p:blipFill>
          <a:blip r:embed="rId5"/>
          <a:stretch>
            <a:fillRect/>
          </a:stretch>
        </p:blipFill>
        <p:spPr>
          <a:xfrm>
            <a:off x="138035" y="1299203"/>
            <a:ext cx="812800" cy="812800"/>
          </a:xfrm>
          <a:prstGeom prst="rect">
            <a:avLst/>
          </a:prstGeom>
        </p:spPr>
      </p:pic>
      <p:cxnSp>
        <p:nvCxnSpPr>
          <p:cNvPr id="9" name="Straight Connector 8">
            <a:extLst>
              <a:ext uri="{FF2B5EF4-FFF2-40B4-BE49-F238E27FC236}">
                <a16:creationId xmlns="" xmlns:a16="http://schemas.microsoft.com/office/drawing/2014/main" id="{3EE6B1D5-4809-5F21-A51A-D6280F32E8F1}"/>
              </a:ext>
            </a:extLst>
          </p:cNvPr>
          <p:cNvCxnSpPr>
            <a:cxnSpLocks/>
          </p:cNvCxnSpPr>
          <p:nvPr/>
        </p:nvCxnSpPr>
        <p:spPr>
          <a:xfrm>
            <a:off x="469137" y="2549298"/>
            <a:ext cx="1151845" cy="0"/>
          </a:xfrm>
          <a:prstGeom prst="line">
            <a:avLst/>
          </a:prstGeom>
          <a:ln w="76200">
            <a:solidFill>
              <a:srgbClr val="FF2F9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EA1030E6-4A6D-D635-F3E8-B5B11A032CDE}"/>
              </a:ext>
            </a:extLst>
          </p:cNvPr>
          <p:cNvCxnSpPr>
            <a:cxnSpLocks/>
          </p:cNvCxnSpPr>
          <p:nvPr/>
        </p:nvCxnSpPr>
        <p:spPr>
          <a:xfrm>
            <a:off x="2833537" y="2583296"/>
            <a:ext cx="2486609" cy="0"/>
          </a:xfrm>
          <a:prstGeom prst="line">
            <a:avLst/>
          </a:prstGeom>
          <a:ln w="76200">
            <a:solidFill>
              <a:srgbClr val="FF2F9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CFFCA48E-6E94-959F-2399-8C0ABBF888D3}"/>
              </a:ext>
            </a:extLst>
          </p:cNvPr>
          <p:cNvCxnSpPr>
            <a:cxnSpLocks/>
          </p:cNvCxnSpPr>
          <p:nvPr/>
        </p:nvCxnSpPr>
        <p:spPr>
          <a:xfrm>
            <a:off x="6982691" y="2549298"/>
            <a:ext cx="2341418" cy="0"/>
          </a:xfrm>
          <a:prstGeom prst="line">
            <a:avLst/>
          </a:prstGeom>
          <a:ln w="76200">
            <a:solidFill>
              <a:srgbClr val="FF2F92"/>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 xmlns:a16="http://schemas.microsoft.com/office/drawing/2014/main" id="{175CF125-6FDF-2EBF-0B4C-BB2E5943C87D}"/>
              </a:ext>
            </a:extLst>
          </p:cNvPr>
          <p:cNvSpPr/>
          <p:nvPr/>
        </p:nvSpPr>
        <p:spPr>
          <a:xfrm>
            <a:off x="9802540" y="1895130"/>
            <a:ext cx="1953857" cy="47485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x-none" sz="3200" b="1" spc="-150" dirty="0">
                <a:solidFill>
                  <a:srgbClr val="FF0000"/>
                </a:solidFill>
              </a:rPr>
              <a:t>budget</a:t>
            </a:r>
          </a:p>
        </p:txBody>
      </p:sp>
      <p:sp>
        <p:nvSpPr>
          <p:cNvPr id="23" name="TextBox 22">
            <a:extLst>
              <a:ext uri="{FF2B5EF4-FFF2-40B4-BE49-F238E27FC236}">
                <a16:creationId xmlns="" xmlns:a16="http://schemas.microsoft.com/office/drawing/2014/main" id="{C6DA9379-AA54-8AAD-F10D-A8C08E56FFAC}"/>
              </a:ext>
            </a:extLst>
          </p:cNvPr>
          <p:cNvSpPr txBox="1"/>
          <p:nvPr/>
        </p:nvSpPr>
        <p:spPr>
          <a:xfrm>
            <a:off x="138035" y="3429000"/>
            <a:ext cx="11776874" cy="1493358"/>
          </a:xfrm>
          <a:prstGeom prst="rect">
            <a:avLst/>
          </a:prstGeom>
          <a:noFill/>
        </p:spPr>
        <p:txBody>
          <a:bodyPr wrap="square">
            <a:spAutoFit/>
          </a:bodyPr>
          <a:lstStyle/>
          <a:p>
            <a:pPr>
              <a:lnSpc>
                <a:spcPct val="150000"/>
              </a:lnSpc>
            </a:pPr>
            <a:r>
              <a:rPr lang="en-US" sz="3200" b="1" dirty="0">
                <a:solidFill>
                  <a:srgbClr val="141413"/>
                </a:solidFill>
              </a:rPr>
              <a:t>2.  Cassie is thinking of working as a software engineer, a call center worker, or </a:t>
            </a:r>
            <a:r>
              <a:rPr lang="en-US" sz="3200" b="1" dirty="0">
                <a:solidFill>
                  <a:srgbClr val="141413"/>
                </a:solidFill>
                <a:effectLst/>
              </a:rPr>
              <a:t>___________ .</a:t>
            </a:r>
            <a:endParaRPr lang="en-US" sz="3200" b="1" dirty="0">
              <a:solidFill>
                <a:srgbClr val="141413"/>
              </a:solidFill>
            </a:endParaRPr>
          </a:p>
        </p:txBody>
      </p:sp>
      <p:sp>
        <p:nvSpPr>
          <p:cNvPr id="24" name="Rectangle 23">
            <a:extLst>
              <a:ext uri="{FF2B5EF4-FFF2-40B4-BE49-F238E27FC236}">
                <a16:creationId xmlns="" xmlns:a16="http://schemas.microsoft.com/office/drawing/2014/main" id="{674C0733-11A3-4878-6EFF-63603591767A}"/>
              </a:ext>
            </a:extLst>
          </p:cNvPr>
          <p:cNvSpPr/>
          <p:nvPr/>
        </p:nvSpPr>
        <p:spPr>
          <a:xfrm>
            <a:off x="1981200" y="4251864"/>
            <a:ext cx="2300228" cy="4832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x-none" sz="3200" b="1" spc="-150" dirty="0">
                <a:solidFill>
                  <a:srgbClr val="FF0000"/>
                </a:solidFill>
              </a:rPr>
              <a:t>a receptionist</a:t>
            </a:r>
          </a:p>
        </p:txBody>
      </p:sp>
      <p:cxnSp>
        <p:nvCxnSpPr>
          <p:cNvPr id="27" name="Straight Connector 26">
            <a:extLst>
              <a:ext uri="{FF2B5EF4-FFF2-40B4-BE49-F238E27FC236}">
                <a16:creationId xmlns="" xmlns:a16="http://schemas.microsoft.com/office/drawing/2014/main" id="{9F5B32A5-F279-3DD2-321A-9C712089719A}"/>
              </a:ext>
            </a:extLst>
          </p:cNvPr>
          <p:cNvCxnSpPr>
            <a:cxnSpLocks/>
          </p:cNvCxnSpPr>
          <p:nvPr/>
        </p:nvCxnSpPr>
        <p:spPr>
          <a:xfrm>
            <a:off x="663101" y="4148032"/>
            <a:ext cx="1151845" cy="0"/>
          </a:xfrm>
          <a:prstGeom prst="line">
            <a:avLst/>
          </a:prstGeom>
          <a:ln w="76200">
            <a:solidFill>
              <a:srgbClr val="FF2F9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EC5046C4-4385-0EB1-4A8E-2A0BAA220ABC}"/>
              </a:ext>
            </a:extLst>
          </p:cNvPr>
          <p:cNvCxnSpPr>
            <a:cxnSpLocks/>
          </p:cNvCxnSpPr>
          <p:nvPr/>
        </p:nvCxnSpPr>
        <p:spPr>
          <a:xfrm>
            <a:off x="2112762" y="4148032"/>
            <a:ext cx="1441550" cy="0"/>
          </a:xfrm>
          <a:prstGeom prst="line">
            <a:avLst/>
          </a:prstGeom>
          <a:ln w="76200">
            <a:solidFill>
              <a:srgbClr val="FF2F9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6DADC8D3-5CBE-E26E-242F-18A61DE80CEC}"/>
              </a:ext>
            </a:extLst>
          </p:cNvPr>
          <p:cNvCxnSpPr>
            <a:cxnSpLocks/>
          </p:cNvCxnSpPr>
          <p:nvPr/>
        </p:nvCxnSpPr>
        <p:spPr>
          <a:xfrm>
            <a:off x="4177089" y="4148032"/>
            <a:ext cx="1724947" cy="0"/>
          </a:xfrm>
          <a:prstGeom prst="line">
            <a:avLst/>
          </a:prstGeom>
          <a:ln w="76200">
            <a:solidFill>
              <a:srgbClr val="FF2F9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8B3459D8-76F0-203E-6586-201D6794ABFB}"/>
              </a:ext>
            </a:extLst>
          </p:cNvPr>
          <p:cNvCxnSpPr>
            <a:cxnSpLocks/>
          </p:cNvCxnSpPr>
          <p:nvPr/>
        </p:nvCxnSpPr>
        <p:spPr>
          <a:xfrm>
            <a:off x="6428545" y="4148032"/>
            <a:ext cx="2895564" cy="0"/>
          </a:xfrm>
          <a:prstGeom prst="line">
            <a:avLst/>
          </a:prstGeom>
          <a:ln w="76200">
            <a:solidFill>
              <a:srgbClr val="FF2F9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AB7A6D94-3393-9316-8024-2DDF098323D1}"/>
              </a:ext>
            </a:extLst>
          </p:cNvPr>
          <p:cNvCxnSpPr>
            <a:cxnSpLocks/>
          </p:cNvCxnSpPr>
          <p:nvPr/>
        </p:nvCxnSpPr>
        <p:spPr>
          <a:xfrm>
            <a:off x="9975272" y="4174259"/>
            <a:ext cx="1537855" cy="0"/>
          </a:xfrm>
          <a:prstGeom prst="line">
            <a:avLst/>
          </a:prstGeom>
          <a:ln w="76200">
            <a:solidFill>
              <a:srgbClr val="FF2F9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2A7AACC8-FFFD-1B33-0B2F-9D0CF017FF5E}"/>
              </a:ext>
            </a:extLst>
          </p:cNvPr>
          <p:cNvCxnSpPr>
            <a:cxnSpLocks/>
          </p:cNvCxnSpPr>
          <p:nvPr/>
        </p:nvCxnSpPr>
        <p:spPr>
          <a:xfrm>
            <a:off x="263236" y="4880793"/>
            <a:ext cx="1082996" cy="9517"/>
          </a:xfrm>
          <a:prstGeom prst="line">
            <a:avLst/>
          </a:prstGeom>
          <a:ln w="76200">
            <a:solidFill>
              <a:srgbClr val="FF2F92"/>
            </a:solidFill>
          </a:ln>
        </p:spPr>
        <p:style>
          <a:lnRef idx="1">
            <a:schemeClr val="accent1"/>
          </a:lnRef>
          <a:fillRef idx="0">
            <a:schemeClr val="accent1"/>
          </a:fillRef>
          <a:effectRef idx="0">
            <a:schemeClr val="accent1"/>
          </a:effectRef>
          <a:fontRef idx="minor">
            <a:schemeClr val="tx1"/>
          </a:fontRef>
        </p:style>
      </p:cxnSp>
      <p:pic>
        <p:nvPicPr>
          <p:cNvPr id="42" name="CD1 TRACK 45">
            <a:hlinkClick r:id="" action="ppaction://media"/>
            <a:extLst>
              <a:ext uri="{FF2B5EF4-FFF2-40B4-BE49-F238E27FC236}">
                <a16:creationId xmlns="" xmlns:a16="http://schemas.microsoft.com/office/drawing/2014/main" id="{25314C9F-31CC-DF27-4ED6-DA167FD0DE38}"/>
              </a:ext>
            </a:extLst>
          </p:cNvPr>
          <p:cNvPicPr>
            <a:picLocks noChangeAspect="1"/>
          </p:cNvPicPr>
          <p:nvPr>
            <a:audioFile r:link="rId1"/>
            <p:extLst>
              <p:ext uri="{DAA4B4D4-6D71-4841-9C94-3DE7FCFB9230}">
                <p14:media xmlns:p14="http://schemas.microsoft.com/office/powerpoint/2010/main" r:embed="rId2">
                  <p14:trim st="40171.1395" end="49368.3055"/>
                </p14:media>
              </p:ext>
            </p:extLst>
          </p:nvPr>
        </p:nvPicPr>
        <p:blipFill>
          <a:blip r:embed="rId5"/>
          <a:stretch>
            <a:fillRect/>
          </a:stretch>
        </p:blipFill>
        <p:spPr>
          <a:xfrm>
            <a:off x="138035" y="2841970"/>
            <a:ext cx="812800" cy="812800"/>
          </a:xfrm>
          <a:prstGeom prst="rect">
            <a:avLst/>
          </a:prstGeom>
        </p:spPr>
      </p:pic>
    </p:spTree>
    <p:extLst>
      <p:ext uri="{BB962C8B-B14F-4D97-AF65-F5344CB8AC3E}">
        <p14:creationId xmlns:p14="http://schemas.microsoft.com/office/powerpoint/2010/main" val="16909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par>
                                <p:cTn id="8" presetID="3" presetClass="entr" presetSubtype="1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blinds(horizontal)">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dissolve">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7"/>
                </p:tgtEl>
              </p:cMediaNode>
            </p:audio>
            <p:audio>
              <p:cMediaNode vol="80000">
                <p:cTn id="17" fill="hold" display="0">
                  <p:stCondLst>
                    <p:cond delay="indefinite"/>
                  </p:stCondLst>
                  <p:endCondLst>
                    <p:cond evt="onStopAudio" delay="0">
                      <p:tgtEl>
                        <p:sldTgt/>
                      </p:tgtEl>
                    </p:cond>
                  </p:endCondLst>
                </p:cTn>
                <p:tgtEl>
                  <p:spTgt spid="42"/>
                </p:tgtEl>
              </p:cMediaNode>
            </p:audio>
          </p:childTnLst>
        </p:cTn>
      </p:par>
    </p:tnLst>
    <p:bldLst>
      <p:bldP spid="21"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997E053F-EC2D-BC33-D3B1-DF42570847E2}"/>
              </a:ext>
            </a:extLst>
          </p:cNvPr>
          <p:cNvSpPr txBox="1"/>
          <p:nvPr/>
        </p:nvSpPr>
        <p:spPr>
          <a:xfrm>
            <a:off x="52567" y="1804909"/>
            <a:ext cx="12139433" cy="1497076"/>
          </a:xfrm>
          <a:prstGeom prst="rect">
            <a:avLst/>
          </a:prstGeom>
          <a:noFill/>
        </p:spPr>
        <p:txBody>
          <a:bodyPr wrap="square">
            <a:spAutoFit/>
          </a:bodyPr>
          <a:lstStyle/>
          <a:p>
            <a:pPr>
              <a:lnSpc>
                <a:spcPct val="150000"/>
              </a:lnSpc>
            </a:pPr>
            <a:r>
              <a:rPr lang="en-US" sz="3200" dirty="0">
                <a:solidFill>
                  <a:srgbClr val="141413"/>
                </a:solidFill>
                <a:effectLst/>
              </a:rPr>
              <a:t>  3. David says having your own business means you can choose when to</a:t>
            </a:r>
          </a:p>
          <a:p>
            <a:pPr>
              <a:lnSpc>
                <a:spcPct val="150000"/>
              </a:lnSpc>
            </a:pPr>
            <a:r>
              <a:rPr lang="en-US" sz="3200" dirty="0">
                <a:solidFill>
                  <a:srgbClr val="141413"/>
                </a:solidFill>
                <a:effectLst/>
              </a:rPr>
              <a:t>________________ work.</a:t>
            </a:r>
          </a:p>
        </p:txBody>
      </p:sp>
      <p:sp>
        <p:nvSpPr>
          <p:cNvPr id="4" name="TextBox 3">
            <a:extLst>
              <a:ext uri="{FF2B5EF4-FFF2-40B4-BE49-F238E27FC236}">
                <a16:creationId xmlns="" xmlns:a16="http://schemas.microsoft.com/office/drawing/2014/main" id="{BB2FA50A-5A07-557E-F640-CCFBA0809376}"/>
              </a:ext>
            </a:extLst>
          </p:cNvPr>
          <p:cNvSpPr txBox="1"/>
          <p:nvPr/>
        </p:nvSpPr>
        <p:spPr>
          <a:xfrm>
            <a:off x="0" y="681525"/>
            <a:ext cx="3124482"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3200" b="1" dirty="0">
                <a:solidFill>
                  <a:schemeClr val="bg1"/>
                </a:solidFill>
              </a:rPr>
              <a:t>While-listening</a:t>
            </a:r>
          </a:p>
        </p:txBody>
      </p:sp>
      <p:sp>
        <p:nvSpPr>
          <p:cNvPr id="5" name="TextBox 4">
            <a:extLst>
              <a:ext uri="{FF2B5EF4-FFF2-40B4-BE49-F238E27FC236}">
                <a16:creationId xmlns="" xmlns:a16="http://schemas.microsoft.com/office/drawing/2014/main" id="{240C6555-AA65-CDD7-92B5-E776B68F4CD3}"/>
              </a:ext>
            </a:extLst>
          </p:cNvPr>
          <p:cNvSpPr txBox="1"/>
          <p:nvPr/>
        </p:nvSpPr>
        <p:spPr>
          <a:xfrm>
            <a:off x="3281082" y="505945"/>
            <a:ext cx="8350624" cy="1077218"/>
          </a:xfrm>
          <a:prstGeom prst="rect">
            <a:avLst/>
          </a:prstGeom>
          <a:noFill/>
        </p:spPr>
        <p:txBody>
          <a:bodyPr wrap="square" rtlCol="0">
            <a:spAutoFit/>
          </a:bodyPr>
          <a:lstStyle/>
          <a:p>
            <a:r>
              <a:rPr lang="en-US" sz="3200" b="1" dirty="0">
                <a:solidFill>
                  <a:schemeClr val="accent6"/>
                </a:solidFill>
                <a:effectLst/>
              </a:rPr>
              <a:t>b. Now, listen and fill in the blanks with no more than three words.</a:t>
            </a:r>
          </a:p>
        </p:txBody>
      </p:sp>
      <p:pic>
        <p:nvPicPr>
          <p:cNvPr id="6" name="Picture 5" descr="A red and blue sign with numbers&#10;&#10;Description automatically generated">
            <a:extLst>
              <a:ext uri="{FF2B5EF4-FFF2-40B4-BE49-F238E27FC236}">
                <a16:creationId xmlns="" xmlns:a16="http://schemas.microsoft.com/office/drawing/2014/main" id="{314808A2-B59A-93FC-230E-76DF1B7012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9488" y="1044554"/>
            <a:ext cx="606840" cy="464776"/>
          </a:xfrm>
          <a:prstGeom prst="rect">
            <a:avLst/>
          </a:prstGeom>
        </p:spPr>
      </p:pic>
      <p:cxnSp>
        <p:nvCxnSpPr>
          <p:cNvPr id="9" name="Straight Connector 8">
            <a:extLst>
              <a:ext uri="{FF2B5EF4-FFF2-40B4-BE49-F238E27FC236}">
                <a16:creationId xmlns="" xmlns:a16="http://schemas.microsoft.com/office/drawing/2014/main" id="{3EE6B1D5-4809-5F21-A51A-D6280F32E8F1}"/>
              </a:ext>
            </a:extLst>
          </p:cNvPr>
          <p:cNvCxnSpPr>
            <a:cxnSpLocks/>
          </p:cNvCxnSpPr>
          <p:nvPr/>
        </p:nvCxnSpPr>
        <p:spPr>
          <a:xfrm>
            <a:off x="700088" y="2549298"/>
            <a:ext cx="920894" cy="0"/>
          </a:xfrm>
          <a:prstGeom prst="line">
            <a:avLst/>
          </a:prstGeom>
          <a:ln w="76200">
            <a:solidFill>
              <a:srgbClr val="FF2F9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EA1030E6-4A6D-D635-F3E8-B5B11A032CDE}"/>
              </a:ext>
            </a:extLst>
          </p:cNvPr>
          <p:cNvCxnSpPr>
            <a:cxnSpLocks/>
          </p:cNvCxnSpPr>
          <p:nvPr/>
        </p:nvCxnSpPr>
        <p:spPr>
          <a:xfrm>
            <a:off x="4605189" y="2549298"/>
            <a:ext cx="1982875" cy="0"/>
          </a:xfrm>
          <a:prstGeom prst="line">
            <a:avLst/>
          </a:prstGeom>
          <a:ln w="76200">
            <a:solidFill>
              <a:srgbClr val="FF2F9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CFFCA48E-6E94-959F-2399-8C0ABBF888D3}"/>
              </a:ext>
            </a:extLst>
          </p:cNvPr>
          <p:cNvCxnSpPr>
            <a:cxnSpLocks/>
          </p:cNvCxnSpPr>
          <p:nvPr/>
        </p:nvCxnSpPr>
        <p:spPr>
          <a:xfrm>
            <a:off x="6843713" y="2513962"/>
            <a:ext cx="1085850" cy="0"/>
          </a:xfrm>
          <a:prstGeom prst="line">
            <a:avLst/>
          </a:prstGeom>
          <a:ln w="76200">
            <a:solidFill>
              <a:srgbClr val="FF2F92"/>
            </a:solidFill>
          </a:ln>
        </p:spPr>
        <p:style>
          <a:lnRef idx="1">
            <a:schemeClr val="accent1"/>
          </a:lnRef>
          <a:fillRef idx="0">
            <a:schemeClr val="accent1"/>
          </a:fillRef>
          <a:effectRef idx="0">
            <a:schemeClr val="accent1"/>
          </a:effectRef>
          <a:fontRef idx="minor">
            <a:schemeClr val="tx1"/>
          </a:fontRef>
        </p:style>
      </p:cxnSp>
      <p:pic>
        <p:nvPicPr>
          <p:cNvPr id="42" name="CD1 TRACK 45">
            <a:hlinkClick r:id="" action="ppaction://media"/>
            <a:extLst>
              <a:ext uri="{FF2B5EF4-FFF2-40B4-BE49-F238E27FC236}">
                <a16:creationId xmlns="" xmlns:a16="http://schemas.microsoft.com/office/drawing/2014/main" id="{25314C9F-31CC-DF27-4ED6-DA167FD0DE38}"/>
              </a:ext>
            </a:extLst>
          </p:cNvPr>
          <p:cNvPicPr>
            <a:picLocks noChangeAspect="1"/>
          </p:cNvPicPr>
          <p:nvPr>
            <a:audioFile r:link="rId1"/>
            <p:extLst>
              <p:ext uri="{DAA4B4D4-6D71-4841-9C94-3DE7FCFB9230}">
                <p14:media xmlns:p14="http://schemas.microsoft.com/office/powerpoint/2010/main" r:embed="rId2">
                  <p14:trim st="55495.7093" end="32561.7816"/>
                </p14:media>
              </p:ext>
            </p:extLst>
          </p:nvPr>
        </p:nvPicPr>
        <p:blipFill>
          <a:blip r:embed="rId6"/>
          <a:stretch>
            <a:fillRect/>
          </a:stretch>
        </p:blipFill>
        <p:spPr>
          <a:xfrm>
            <a:off x="220011" y="1337143"/>
            <a:ext cx="680566" cy="680566"/>
          </a:xfrm>
          <a:prstGeom prst="rect">
            <a:avLst/>
          </a:prstGeom>
        </p:spPr>
      </p:pic>
      <p:cxnSp>
        <p:nvCxnSpPr>
          <p:cNvPr id="13" name="Straight Connector 12">
            <a:extLst>
              <a:ext uri="{FF2B5EF4-FFF2-40B4-BE49-F238E27FC236}">
                <a16:creationId xmlns="" xmlns:a16="http://schemas.microsoft.com/office/drawing/2014/main" id="{C66FB722-055C-8BB3-D811-014F33426CBE}"/>
              </a:ext>
            </a:extLst>
          </p:cNvPr>
          <p:cNvCxnSpPr>
            <a:cxnSpLocks/>
          </p:cNvCxnSpPr>
          <p:nvPr/>
        </p:nvCxnSpPr>
        <p:spPr>
          <a:xfrm>
            <a:off x="9415462" y="2502736"/>
            <a:ext cx="2216244" cy="0"/>
          </a:xfrm>
          <a:prstGeom prst="line">
            <a:avLst/>
          </a:prstGeom>
          <a:ln w="76200">
            <a:solidFill>
              <a:srgbClr val="FF2F9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405F3B19-E24E-0C07-A89A-A0F7B600D676}"/>
              </a:ext>
            </a:extLst>
          </p:cNvPr>
          <p:cNvCxnSpPr>
            <a:cxnSpLocks/>
          </p:cNvCxnSpPr>
          <p:nvPr/>
        </p:nvCxnSpPr>
        <p:spPr>
          <a:xfrm>
            <a:off x="3505051" y="3258482"/>
            <a:ext cx="809775" cy="0"/>
          </a:xfrm>
          <a:prstGeom prst="line">
            <a:avLst/>
          </a:prstGeom>
          <a:ln w="76200">
            <a:solidFill>
              <a:srgbClr val="FF2F9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 xmlns:a16="http://schemas.microsoft.com/office/drawing/2014/main" id="{BBB297B5-5697-9338-E099-A8A619ABA521}"/>
              </a:ext>
            </a:extLst>
          </p:cNvPr>
          <p:cNvSpPr/>
          <p:nvPr/>
        </p:nvSpPr>
        <p:spPr>
          <a:xfrm>
            <a:off x="390190" y="2648551"/>
            <a:ext cx="2734292" cy="49458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x-none" sz="3200" b="1" spc="-150" dirty="0">
                <a:solidFill>
                  <a:srgbClr val="FF0000"/>
                </a:solidFill>
              </a:rPr>
              <a:t>start and finish</a:t>
            </a:r>
          </a:p>
        </p:txBody>
      </p:sp>
      <p:sp>
        <p:nvSpPr>
          <p:cNvPr id="21" name="TextBox 20">
            <a:extLst>
              <a:ext uri="{FF2B5EF4-FFF2-40B4-BE49-F238E27FC236}">
                <a16:creationId xmlns="" xmlns:a16="http://schemas.microsoft.com/office/drawing/2014/main" id="{4B6E14CA-3C5F-551C-5715-85A9E4AEFAFF}"/>
              </a:ext>
            </a:extLst>
          </p:cNvPr>
          <p:cNvSpPr txBox="1"/>
          <p:nvPr/>
        </p:nvSpPr>
        <p:spPr>
          <a:xfrm>
            <a:off x="186131" y="3907686"/>
            <a:ext cx="12139433" cy="584775"/>
          </a:xfrm>
          <a:prstGeom prst="rect">
            <a:avLst/>
          </a:prstGeom>
          <a:noFill/>
        </p:spPr>
        <p:txBody>
          <a:bodyPr wrap="square">
            <a:spAutoFit/>
          </a:bodyPr>
          <a:lstStyle/>
          <a:p>
            <a:r>
              <a:rPr lang="en-US" sz="3200" dirty="0">
                <a:effectLst/>
              </a:rPr>
              <a:t>4. Cassie wants to find a mentor to help develop her _______________.</a:t>
            </a:r>
          </a:p>
        </p:txBody>
      </p:sp>
      <p:cxnSp>
        <p:nvCxnSpPr>
          <p:cNvPr id="22" name="Straight Connector 21">
            <a:extLst>
              <a:ext uri="{FF2B5EF4-FFF2-40B4-BE49-F238E27FC236}">
                <a16:creationId xmlns="" xmlns:a16="http://schemas.microsoft.com/office/drawing/2014/main" id="{C21D9B70-BEE4-7B9B-4AF7-48DE0FCCEEAC}"/>
              </a:ext>
            </a:extLst>
          </p:cNvPr>
          <p:cNvCxnSpPr>
            <a:cxnSpLocks/>
          </p:cNvCxnSpPr>
          <p:nvPr/>
        </p:nvCxnSpPr>
        <p:spPr>
          <a:xfrm>
            <a:off x="622309" y="4504153"/>
            <a:ext cx="2022340" cy="1745"/>
          </a:xfrm>
          <a:prstGeom prst="line">
            <a:avLst/>
          </a:prstGeom>
          <a:ln w="76200">
            <a:solidFill>
              <a:srgbClr val="FF2F9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5D79A29B-9B68-FB3E-B42F-808D31C6F7A1}"/>
              </a:ext>
            </a:extLst>
          </p:cNvPr>
          <p:cNvCxnSpPr>
            <a:cxnSpLocks/>
          </p:cNvCxnSpPr>
          <p:nvPr/>
        </p:nvCxnSpPr>
        <p:spPr>
          <a:xfrm>
            <a:off x="3284618" y="4505898"/>
            <a:ext cx="2022340" cy="1745"/>
          </a:xfrm>
          <a:prstGeom prst="line">
            <a:avLst/>
          </a:prstGeom>
          <a:ln w="76200">
            <a:solidFill>
              <a:srgbClr val="FF2F9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D7895345-80CA-DC8D-960B-58A66EFB81B7}"/>
              </a:ext>
            </a:extLst>
          </p:cNvPr>
          <p:cNvCxnSpPr>
            <a:cxnSpLocks/>
          </p:cNvCxnSpPr>
          <p:nvPr/>
        </p:nvCxnSpPr>
        <p:spPr>
          <a:xfrm>
            <a:off x="6136120" y="4504153"/>
            <a:ext cx="1888912" cy="0"/>
          </a:xfrm>
          <a:prstGeom prst="line">
            <a:avLst/>
          </a:prstGeom>
          <a:ln w="76200">
            <a:solidFill>
              <a:srgbClr val="FF2F92"/>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 xmlns:a16="http://schemas.microsoft.com/office/drawing/2014/main" id="{490177A7-6234-1FF0-ED47-3632EDF7C284}"/>
              </a:ext>
            </a:extLst>
          </p:cNvPr>
          <p:cNvSpPr/>
          <p:nvPr/>
        </p:nvSpPr>
        <p:spPr>
          <a:xfrm>
            <a:off x="9195601" y="3843588"/>
            <a:ext cx="2461584" cy="49458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x-none" sz="3200" b="1" spc="-150" dirty="0">
                <a:solidFill>
                  <a:srgbClr val="FF0000"/>
                </a:solidFill>
              </a:rPr>
              <a:t>skills quickly</a:t>
            </a:r>
          </a:p>
        </p:txBody>
      </p:sp>
      <p:pic>
        <p:nvPicPr>
          <p:cNvPr id="33" name="CD1 TRACK 45">
            <a:hlinkClick r:id="" action="ppaction://media"/>
            <a:extLst>
              <a:ext uri="{FF2B5EF4-FFF2-40B4-BE49-F238E27FC236}">
                <a16:creationId xmlns="" xmlns:a16="http://schemas.microsoft.com/office/drawing/2014/main" id="{9A374143-689E-E5C5-8E8F-671B8433E24B}"/>
              </a:ext>
            </a:extLst>
          </p:cNvPr>
          <p:cNvPicPr>
            <a:picLocks noChangeAspect="1"/>
          </p:cNvPicPr>
          <p:nvPr>
            <a:audioFile r:link="rId1"/>
            <p:extLst>
              <p:ext uri="{DAA4B4D4-6D71-4841-9C94-3DE7FCFB9230}">
                <p14:media xmlns:p14="http://schemas.microsoft.com/office/powerpoint/2010/main" r:embed="rId2">
                  <p14:trim st="67575.9791" end="16084.9399"/>
                </p14:media>
              </p:ext>
            </p:extLst>
          </p:nvPr>
        </p:nvPicPr>
        <p:blipFill>
          <a:blip r:embed="rId6"/>
          <a:stretch>
            <a:fillRect/>
          </a:stretch>
        </p:blipFill>
        <p:spPr>
          <a:xfrm>
            <a:off x="220011" y="3224868"/>
            <a:ext cx="685887" cy="685887"/>
          </a:xfrm>
          <a:prstGeom prst="rect">
            <a:avLst/>
          </a:prstGeom>
        </p:spPr>
      </p:pic>
      <p:sp>
        <p:nvSpPr>
          <p:cNvPr id="36" name="TextBox 35">
            <a:extLst>
              <a:ext uri="{FF2B5EF4-FFF2-40B4-BE49-F238E27FC236}">
                <a16:creationId xmlns="" xmlns:a16="http://schemas.microsoft.com/office/drawing/2014/main" id="{E8A4C403-9222-21A5-65DC-1EDDA2FBC6DE}"/>
              </a:ext>
            </a:extLst>
          </p:cNvPr>
          <p:cNvSpPr txBox="1"/>
          <p:nvPr/>
        </p:nvSpPr>
        <p:spPr>
          <a:xfrm>
            <a:off x="220011" y="5040976"/>
            <a:ext cx="11733630" cy="1077218"/>
          </a:xfrm>
          <a:prstGeom prst="rect">
            <a:avLst/>
          </a:prstGeom>
          <a:noFill/>
        </p:spPr>
        <p:txBody>
          <a:bodyPr wrap="square">
            <a:spAutoFit/>
          </a:bodyPr>
          <a:lstStyle>
            <a:defPPr>
              <a:defRPr lang="en-US"/>
            </a:defPPr>
            <a:lvl1pPr>
              <a:defRPr sz="3200">
                <a:effectLst/>
              </a:defRPr>
            </a:lvl1pPr>
          </a:lstStyle>
          <a:p>
            <a:r>
              <a:rPr lang="en-US" dirty="0"/>
              <a:t>5.  David wants to ______________ smart devices such as phones and tablets.</a:t>
            </a:r>
          </a:p>
        </p:txBody>
      </p:sp>
      <p:cxnSp>
        <p:nvCxnSpPr>
          <p:cNvPr id="38" name="Straight Connector 37">
            <a:extLst>
              <a:ext uri="{FF2B5EF4-FFF2-40B4-BE49-F238E27FC236}">
                <a16:creationId xmlns="" xmlns:a16="http://schemas.microsoft.com/office/drawing/2014/main" id="{7B3697DF-D51C-484E-056A-7259FED66C28}"/>
              </a:ext>
            </a:extLst>
          </p:cNvPr>
          <p:cNvCxnSpPr>
            <a:cxnSpLocks/>
          </p:cNvCxnSpPr>
          <p:nvPr/>
        </p:nvCxnSpPr>
        <p:spPr>
          <a:xfrm>
            <a:off x="746166" y="5591251"/>
            <a:ext cx="2022340" cy="1745"/>
          </a:xfrm>
          <a:prstGeom prst="line">
            <a:avLst/>
          </a:prstGeom>
          <a:ln w="76200">
            <a:solidFill>
              <a:srgbClr val="FF2F9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67AE1D67-2BFD-CD16-7B37-BA118B76DBD3}"/>
              </a:ext>
            </a:extLst>
          </p:cNvPr>
          <p:cNvCxnSpPr>
            <a:cxnSpLocks/>
          </p:cNvCxnSpPr>
          <p:nvPr/>
        </p:nvCxnSpPr>
        <p:spPr>
          <a:xfrm>
            <a:off x="1033670" y="6060832"/>
            <a:ext cx="1113182" cy="0"/>
          </a:xfrm>
          <a:prstGeom prst="line">
            <a:avLst/>
          </a:prstGeom>
          <a:ln w="76200">
            <a:solidFill>
              <a:srgbClr val="FF2F9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D918F57B-1E20-EFF4-7375-F481880B8669}"/>
              </a:ext>
            </a:extLst>
          </p:cNvPr>
          <p:cNvCxnSpPr>
            <a:cxnSpLocks/>
          </p:cNvCxnSpPr>
          <p:nvPr/>
        </p:nvCxnSpPr>
        <p:spPr>
          <a:xfrm>
            <a:off x="9966993" y="5604923"/>
            <a:ext cx="1113182" cy="0"/>
          </a:xfrm>
          <a:prstGeom prst="line">
            <a:avLst/>
          </a:prstGeom>
          <a:ln w="76200">
            <a:solidFill>
              <a:srgbClr val="FF2F92"/>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 xmlns:a16="http://schemas.microsoft.com/office/drawing/2014/main" id="{7629CFD7-8E0C-18A4-F600-EA5E2254B4DE}"/>
              </a:ext>
            </a:extLst>
          </p:cNvPr>
          <p:cNvSpPr/>
          <p:nvPr/>
        </p:nvSpPr>
        <p:spPr>
          <a:xfrm>
            <a:off x="3575390" y="4943635"/>
            <a:ext cx="2461584" cy="49458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x-none" sz="3200" b="1" spc="-150" dirty="0">
                <a:solidFill>
                  <a:srgbClr val="FF0000"/>
                </a:solidFill>
              </a:rPr>
              <a:t>repair</a:t>
            </a:r>
          </a:p>
        </p:txBody>
      </p:sp>
      <p:pic>
        <p:nvPicPr>
          <p:cNvPr id="45" name="CD1 TRACK 45">
            <a:hlinkClick r:id="" action="ppaction://media"/>
            <a:extLst>
              <a:ext uri="{FF2B5EF4-FFF2-40B4-BE49-F238E27FC236}">
                <a16:creationId xmlns="" xmlns:a16="http://schemas.microsoft.com/office/drawing/2014/main" id="{F729489D-F8A1-9AED-CD51-40F8547FB44E}"/>
              </a:ext>
            </a:extLst>
          </p:cNvPr>
          <p:cNvPicPr>
            <a:picLocks noChangeAspect="1"/>
          </p:cNvPicPr>
          <p:nvPr>
            <a:audioFile r:link="rId1"/>
            <p:extLst>
              <p:ext uri="{DAA4B4D4-6D71-4841-9C94-3DE7FCFB9230}">
                <p14:media xmlns:p14="http://schemas.microsoft.com/office/powerpoint/2010/main" r:embed="rId2">
                  <p14:trim st="84287.9618"/>
                </p14:media>
              </p:ext>
            </p:extLst>
          </p:nvPr>
        </p:nvPicPr>
        <p:blipFill>
          <a:blip r:embed="rId6"/>
          <a:stretch>
            <a:fillRect/>
          </a:stretch>
        </p:blipFill>
        <p:spPr>
          <a:xfrm>
            <a:off x="279365" y="4556559"/>
            <a:ext cx="685887" cy="685887"/>
          </a:xfrm>
          <a:prstGeom prst="rect">
            <a:avLst/>
          </a:prstGeom>
        </p:spPr>
      </p:pic>
    </p:spTree>
    <p:extLst>
      <p:ext uri="{BB962C8B-B14F-4D97-AF65-F5344CB8AC3E}">
        <p14:creationId xmlns:p14="http://schemas.microsoft.com/office/powerpoint/2010/main" val="277973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dissolv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dissolve">
                                      <p:cBhvr>
                                        <p:cTn id="2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42"/>
                </p:tgtEl>
              </p:cMediaNode>
            </p:audio>
            <p:audio>
              <p:cMediaNode vol="80000">
                <p:cTn id="24" fill="hold" display="0">
                  <p:stCondLst>
                    <p:cond delay="indefinite"/>
                  </p:stCondLst>
                  <p:endCondLst>
                    <p:cond evt="onStopAudio" delay="0">
                      <p:tgtEl>
                        <p:sldTgt/>
                      </p:tgtEl>
                    </p:cond>
                  </p:endCondLst>
                </p:cTn>
                <p:tgtEl>
                  <p:spTgt spid="33"/>
                </p:tgtEl>
              </p:cMediaNode>
            </p:audio>
            <p:audio>
              <p:cMediaNode vol="80000">
                <p:cTn id="25" fill="hold" display="0">
                  <p:stCondLst>
                    <p:cond delay="indefinite"/>
                  </p:stCondLst>
                  <p:endCondLst>
                    <p:cond evt="onStopAudio" delay="0">
                      <p:tgtEl>
                        <p:sldTgt/>
                      </p:tgtEl>
                    </p:cond>
                  </p:endCondLst>
                </p:cTn>
                <p:tgtEl>
                  <p:spTgt spid="45"/>
                </p:tgtEl>
              </p:cMediaNode>
            </p:audio>
          </p:childTnLst>
        </p:cTn>
      </p:par>
    </p:tnLst>
    <p:bldLst>
      <p:bldP spid="18" grpId="0" animBg="1"/>
      <p:bldP spid="31" grpId="0" animBg="1"/>
      <p:bldP spid="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D6F4964-F9CA-8AF6-0542-BD803EA90C58}"/>
              </a:ext>
            </a:extLst>
          </p:cNvPr>
          <p:cNvSpPr txBox="1"/>
          <p:nvPr/>
        </p:nvSpPr>
        <p:spPr>
          <a:xfrm>
            <a:off x="0" y="519475"/>
            <a:ext cx="3124482"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3200" b="1" dirty="0">
                <a:solidFill>
                  <a:schemeClr val="bg1"/>
                </a:solidFill>
              </a:rPr>
              <a:t>While-listening</a:t>
            </a:r>
          </a:p>
        </p:txBody>
      </p:sp>
      <p:sp>
        <p:nvSpPr>
          <p:cNvPr id="5" name="TextBox 4">
            <a:extLst>
              <a:ext uri="{FF2B5EF4-FFF2-40B4-BE49-F238E27FC236}">
                <a16:creationId xmlns="" xmlns:a16="http://schemas.microsoft.com/office/drawing/2014/main" id="{524568DB-0DAB-CCA8-AF82-A68CFED0BE23}"/>
              </a:ext>
            </a:extLst>
          </p:cNvPr>
          <p:cNvSpPr txBox="1"/>
          <p:nvPr/>
        </p:nvSpPr>
        <p:spPr>
          <a:xfrm>
            <a:off x="109330" y="1291565"/>
            <a:ext cx="11950148" cy="1493294"/>
          </a:xfrm>
          <a:prstGeom prst="rect">
            <a:avLst/>
          </a:prstGeom>
          <a:noFill/>
        </p:spPr>
        <p:txBody>
          <a:bodyPr wrap="square">
            <a:spAutoFit/>
          </a:bodyPr>
          <a:lstStyle/>
          <a:p>
            <a:pPr>
              <a:lnSpc>
                <a:spcPct val="150000"/>
              </a:lnSpc>
            </a:pPr>
            <a:r>
              <a:rPr lang="en-US" sz="3200" b="1" dirty="0">
                <a:solidFill>
                  <a:srgbClr val="141413"/>
                </a:solidFill>
                <a:effectLst/>
              </a:rPr>
              <a:t>1. Cassie says a nine-to-five job makes it easier to plan a ________________.</a:t>
            </a:r>
          </a:p>
        </p:txBody>
      </p:sp>
      <p:sp>
        <p:nvSpPr>
          <p:cNvPr id="6" name="Rectangle 5">
            <a:extLst>
              <a:ext uri="{FF2B5EF4-FFF2-40B4-BE49-F238E27FC236}">
                <a16:creationId xmlns="" xmlns:a16="http://schemas.microsoft.com/office/drawing/2014/main" id="{CE7B9DE8-58E9-17C1-7655-5D5D3B36D1A0}"/>
              </a:ext>
            </a:extLst>
          </p:cNvPr>
          <p:cNvSpPr/>
          <p:nvPr/>
        </p:nvSpPr>
        <p:spPr>
          <a:xfrm>
            <a:off x="503727" y="2042988"/>
            <a:ext cx="2461584" cy="49458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x-none" sz="3200" b="1" spc="-150" dirty="0">
                <a:solidFill>
                  <a:srgbClr val="FF0000"/>
                </a:solidFill>
              </a:rPr>
              <a:t>budget</a:t>
            </a:r>
          </a:p>
        </p:txBody>
      </p:sp>
      <p:sp>
        <p:nvSpPr>
          <p:cNvPr id="7" name="TextBox 6">
            <a:extLst>
              <a:ext uri="{FF2B5EF4-FFF2-40B4-BE49-F238E27FC236}">
                <a16:creationId xmlns="" xmlns:a16="http://schemas.microsoft.com/office/drawing/2014/main" id="{6637765A-5CDC-6B57-5C63-232626C6532F}"/>
              </a:ext>
            </a:extLst>
          </p:cNvPr>
          <p:cNvSpPr txBox="1"/>
          <p:nvPr/>
        </p:nvSpPr>
        <p:spPr>
          <a:xfrm>
            <a:off x="3220278" y="519474"/>
            <a:ext cx="2411896" cy="584775"/>
          </a:xfrm>
          <a:prstGeom prst="rect">
            <a:avLst/>
          </a:prstGeom>
          <a:ln w="57150">
            <a:solidFill>
              <a:schemeClr val="bg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x-none" sz="3200" b="1" dirty="0">
                <a:solidFill>
                  <a:srgbClr val="FF2F92"/>
                </a:solidFill>
              </a:rPr>
              <a:t>Explanation </a:t>
            </a:r>
          </a:p>
        </p:txBody>
      </p:sp>
      <p:pic>
        <p:nvPicPr>
          <p:cNvPr id="9" name="Picture 8" descr="A close up of a text&#10;&#10;Description automatically generated">
            <a:extLst>
              <a:ext uri="{FF2B5EF4-FFF2-40B4-BE49-F238E27FC236}">
                <a16:creationId xmlns="" xmlns:a16="http://schemas.microsoft.com/office/drawing/2014/main" id="{CA58EC8D-6D0D-CC77-1680-FB2B9AD1CB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493" y="3086701"/>
            <a:ext cx="10747368" cy="2361530"/>
          </a:xfrm>
          <a:prstGeom prst="rect">
            <a:avLst/>
          </a:prstGeom>
        </p:spPr>
      </p:pic>
      <p:sp>
        <p:nvSpPr>
          <p:cNvPr id="10" name="Rectangle 9">
            <a:extLst>
              <a:ext uri="{FF2B5EF4-FFF2-40B4-BE49-F238E27FC236}">
                <a16:creationId xmlns="" xmlns:a16="http://schemas.microsoft.com/office/drawing/2014/main" id="{AF61BCAB-F560-EB16-95CA-E9088E768BE9}"/>
              </a:ext>
            </a:extLst>
          </p:cNvPr>
          <p:cNvSpPr/>
          <p:nvPr/>
        </p:nvSpPr>
        <p:spPr>
          <a:xfrm>
            <a:off x="6798365" y="4770784"/>
            <a:ext cx="2676939" cy="677448"/>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x-none" sz="3200" b="1" spc="-150" dirty="0">
              <a:solidFill>
                <a:srgbClr val="FF0000"/>
              </a:solidFill>
            </a:endParaRPr>
          </a:p>
        </p:txBody>
      </p:sp>
      <p:pic>
        <p:nvPicPr>
          <p:cNvPr id="3" name="CD1 TRACK 45">
            <a:hlinkClick r:id="" action="ppaction://media"/>
            <a:extLst>
              <a:ext uri="{FF2B5EF4-FFF2-40B4-BE49-F238E27FC236}">
                <a16:creationId xmlns="" xmlns:a16="http://schemas.microsoft.com/office/drawing/2014/main" id="{E3E0301B-A3DD-B7CC-DCAC-3C5D6F6A10C7}"/>
              </a:ext>
            </a:extLst>
          </p:cNvPr>
          <p:cNvPicPr>
            <a:picLocks noChangeAspect="1"/>
          </p:cNvPicPr>
          <p:nvPr>
            <a:audioFile r:link="rId1"/>
            <p:extLst>
              <p:ext uri="{DAA4B4D4-6D71-4841-9C94-3DE7FCFB9230}">
                <p14:media xmlns:p14="http://schemas.microsoft.com/office/powerpoint/2010/main" r:embed="rId2">
                  <p14:trim st="29779.6833" end="60055.5061"/>
                </p14:media>
              </p:ext>
            </p:extLst>
          </p:nvPr>
        </p:nvPicPr>
        <p:blipFill>
          <a:blip r:embed="rId6"/>
          <a:stretch>
            <a:fillRect/>
          </a:stretch>
        </p:blipFill>
        <p:spPr>
          <a:xfrm>
            <a:off x="3613426" y="1883878"/>
            <a:ext cx="812800" cy="812800"/>
          </a:xfrm>
          <a:prstGeom prst="rect">
            <a:avLst/>
          </a:prstGeom>
        </p:spPr>
      </p:pic>
    </p:spTree>
    <p:extLst>
      <p:ext uri="{BB962C8B-B14F-4D97-AF65-F5344CB8AC3E}">
        <p14:creationId xmlns:p14="http://schemas.microsoft.com/office/powerpoint/2010/main" val="2622955145"/>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D6F4964-F9CA-8AF6-0542-BD803EA90C58}"/>
              </a:ext>
            </a:extLst>
          </p:cNvPr>
          <p:cNvSpPr txBox="1"/>
          <p:nvPr/>
        </p:nvSpPr>
        <p:spPr>
          <a:xfrm>
            <a:off x="0" y="519475"/>
            <a:ext cx="3124482"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3200" b="1" dirty="0">
                <a:solidFill>
                  <a:schemeClr val="bg1"/>
                </a:solidFill>
              </a:rPr>
              <a:t>While-listening</a:t>
            </a:r>
          </a:p>
        </p:txBody>
      </p:sp>
      <p:sp>
        <p:nvSpPr>
          <p:cNvPr id="3" name="TextBox 2">
            <a:extLst>
              <a:ext uri="{FF2B5EF4-FFF2-40B4-BE49-F238E27FC236}">
                <a16:creationId xmlns="" xmlns:a16="http://schemas.microsoft.com/office/drawing/2014/main" id="{5C8E820A-C363-5FCB-DFCC-9A1CD2682EE7}"/>
              </a:ext>
            </a:extLst>
          </p:cNvPr>
          <p:cNvSpPr txBox="1"/>
          <p:nvPr/>
        </p:nvSpPr>
        <p:spPr>
          <a:xfrm>
            <a:off x="-680186" y="-8191632"/>
            <a:ext cx="15015411" cy="4447949"/>
          </a:xfrm>
          <a:prstGeom prst="rect">
            <a:avLst/>
          </a:prstGeom>
          <a:noFill/>
        </p:spPr>
        <p:txBody>
          <a:bodyPr wrap="square" rtlCol="0">
            <a:spAutoFit/>
          </a:bodyPr>
          <a:lstStyle/>
          <a:p>
            <a:pPr>
              <a:lnSpc>
                <a:spcPct val="150000"/>
              </a:lnSpc>
            </a:pPr>
            <a:r>
              <a:rPr lang="en-US" sz="3200" b="1" dirty="0">
                <a:solidFill>
                  <a:srgbClr val="141413"/>
                </a:solidFill>
                <a:effectLst/>
              </a:rPr>
              <a:t>1. Cassie says a nine-to-five job makes it easier to plan a ________________.</a:t>
            </a:r>
          </a:p>
          <a:p>
            <a:pPr>
              <a:lnSpc>
                <a:spcPct val="150000"/>
              </a:lnSpc>
            </a:pPr>
            <a:r>
              <a:rPr lang="en-US" sz="3200" b="1" dirty="0">
                <a:solidFill>
                  <a:srgbClr val="141413"/>
                </a:solidFill>
                <a:effectLst/>
              </a:rPr>
              <a:t>3.  David says having your own business means you can choose when to</a:t>
            </a:r>
          </a:p>
          <a:p>
            <a:pPr>
              <a:lnSpc>
                <a:spcPct val="150000"/>
              </a:lnSpc>
            </a:pPr>
            <a:r>
              <a:rPr lang="en-US" sz="3200" b="1" dirty="0">
                <a:solidFill>
                  <a:srgbClr val="141413"/>
                </a:solidFill>
                <a:effectLst/>
              </a:rPr>
              <a:t>________________ work.</a:t>
            </a:r>
          </a:p>
          <a:p>
            <a:pPr>
              <a:lnSpc>
                <a:spcPct val="150000"/>
              </a:lnSpc>
            </a:pPr>
            <a:r>
              <a:rPr lang="en-US" sz="3200" b="1" dirty="0">
                <a:solidFill>
                  <a:srgbClr val="141413"/>
                </a:solidFill>
                <a:effectLst/>
              </a:rPr>
              <a:t>4. Cassie wants to find a </a:t>
            </a:r>
            <a:r>
              <a:rPr lang="en-US" sz="3200" b="1" dirty="0">
                <a:solidFill>
                  <a:srgbClr val="7E166A"/>
                </a:solidFill>
                <a:effectLst/>
              </a:rPr>
              <a:t>mentor</a:t>
            </a:r>
            <a:r>
              <a:rPr lang="en-US" sz="3200" b="1" dirty="0">
                <a:solidFill>
                  <a:srgbClr val="141413"/>
                </a:solidFill>
                <a:effectLst/>
              </a:rPr>
              <a:t> to help develop her ________________.</a:t>
            </a:r>
          </a:p>
          <a:p>
            <a:pPr>
              <a:lnSpc>
                <a:spcPct val="150000"/>
              </a:lnSpc>
            </a:pPr>
            <a:r>
              <a:rPr lang="en-US" sz="3200" b="1" dirty="0">
                <a:solidFill>
                  <a:srgbClr val="141413"/>
                </a:solidFill>
                <a:effectLst/>
              </a:rPr>
              <a:t>5.  David wants to ________________ smart devices such as phones and tablets.</a:t>
            </a:r>
          </a:p>
          <a:p>
            <a:pPr>
              <a:lnSpc>
                <a:spcPct val="150000"/>
              </a:lnSpc>
            </a:pPr>
            <a:endParaRPr lang="x-none" sz="3200" b="1" dirty="0"/>
          </a:p>
        </p:txBody>
      </p:sp>
      <p:sp>
        <p:nvSpPr>
          <p:cNvPr id="5" name="TextBox 4">
            <a:extLst>
              <a:ext uri="{FF2B5EF4-FFF2-40B4-BE49-F238E27FC236}">
                <a16:creationId xmlns="" xmlns:a16="http://schemas.microsoft.com/office/drawing/2014/main" id="{524568DB-0DAB-CCA8-AF82-A68CFED0BE23}"/>
              </a:ext>
            </a:extLst>
          </p:cNvPr>
          <p:cNvSpPr txBox="1"/>
          <p:nvPr/>
        </p:nvSpPr>
        <p:spPr>
          <a:xfrm>
            <a:off x="109330" y="1291565"/>
            <a:ext cx="11950148" cy="1493294"/>
          </a:xfrm>
          <a:prstGeom prst="rect">
            <a:avLst/>
          </a:prstGeom>
          <a:noFill/>
        </p:spPr>
        <p:txBody>
          <a:bodyPr wrap="square">
            <a:spAutoFit/>
          </a:bodyPr>
          <a:lstStyle/>
          <a:p>
            <a:pPr>
              <a:lnSpc>
                <a:spcPct val="150000"/>
              </a:lnSpc>
            </a:pPr>
            <a:r>
              <a:rPr lang="en-US" sz="3200" b="1" dirty="0">
                <a:solidFill>
                  <a:srgbClr val="141413"/>
                </a:solidFill>
              </a:rPr>
              <a:t>2.  Cassie is thinking of working as a software engineer, a call center worker, or ________________.</a:t>
            </a:r>
          </a:p>
        </p:txBody>
      </p:sp>
      <p:sp>
        <p:nvSpPr>
          <p:cNvPr id="7" name="TextBox 6">
            <a:extLst>
              <a:ext uri="{FF2B5EF4-FFF2-40B4-BE49-F238E27FC236}">
                <a16:creationId xmlns="" xmlns:a16="http://schemas.microsoft.com/office/drawing/2014/main" id="{6637765A-5CDC-6B57-5C63-232626C6532F}"/>
              </a:ext>
            </a:extLst>
          </p:cNvPr>
          <p:cNvSpPr txBox="1"/>
          <p:nvPr/>
        </p:nvSpPr>
        <p:spPr>
          <a:xfrm>
            <a:off x="3220278" y="519474"/>
            <a:ext cx="2411896" cy="584775"/>
          </a:xfrm>
          <a:prstGeom prst="rect">
            <a:avLst/>
          </a:prstGeom>
          <a:ln w="57150">
            <a:solidFill>
              <a:schemeClr val="bg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x-none" sz="3200" b="1" dirty="0">
                <a:solidFill>
                  <a:srgbClr val="FF2F92"/>
                </a:solidFill>
              </a:rPr>
              <a:t>Explanation </a:t>
            </a:r>
          </a:p>
        </p:txBody>
      </p:sp>
      <p:pic>
        <p:nvPicPr>
          <p:cNvPr id="13" name="Picture 12" descr="A close up of black text&#10;&#10;Description automatically generated">
            <a:extLst>
              <a:ext uri="{FF2B5EF4-FFF2-40B4-BE49-F238E27FC236}">
                <a16:creationId xmlns="" xmlns:a16="http://schemas.microsoft.com/office/drawing/2014/main" id="{D8457876-8B1A-9D1C-ACC7-BB5A5DD7E6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 y="3433553"/>
            <a:ext cx="10868618" cy="1862071"/>
          </a:xfrm>
          <a:prstGeom prst="rect">
            <a:avLst/>
          </a:prstGeom>
        </p:spPr>
      </p:pic>
      <p:sp>
        <p:nvSpPr>
          <p:cNvPr id="14" name="Rectangle 13">
            <a:extLst>
              <a:ext uri="{FF2B5EF4-FFF2-40B4-BE49-F238E27FC236}">
                <a16:creationId xmlns="" xmlns:a16="http://schemas.microsoft.com/office/drawing/2014/main" id="{884793BF-3BA3-497F-5813-75892BDC949B}"/>
              </a:ext>
            </a:extLst>
          </p:cNvPr>
          <p:cNvSpPr/>
          <p:nvPr/>
        </p:nvSpPr>
        <p:spPr>
          <a:xfrm>
            <a:off x="2263098" y="2127112"/>
            <a:ext cx="2461584" cy="49458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x-none" sz="3200" b="1" spc="-150" dirty="0">
                <a:solidFill>
                  <a:srgbClr val="FF0000"/>
                </a:solidFill>
              </a:rPr>
              <a:t>a receptionist</a:t>
            </a:r>
          </a:p>
        </p:txBody>
      </p:sp>
      <p:sp>
        <p:nvSpPr>
          <p:cNvPr id="15" name="Rectangle 14">
            <a:extLst>
              <a:ext uri="{FF2B5EF4-FFF2-40B4-BE49-F238E27FC236}">
                <a16:creationId xmlns="" xmlns:a16="http://schemas.microsoft.com/office/drawing/2014/main" id="{85D2D4BC-248E-6EAD-CD7F-37C93573B019}"/>
              </a:ext>
            </a:extLst>
          </p:cNvPr>
          <p:cNvSpPr/>
          <p:nvPr/>
        </p:nvSpPr>
        <p:spPr>
          <a:xfrm>
            <a:off x="6974798" y="4724843"/>
            <a:ext cx="2880402" cy="49458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x-none" sz="3200" b="1" spc="-150" dirty="0">
              <a:solidFill>
                <a:srgbClr val="FF0000"/>
              </a:solidFill>
            </a:endParaRPr>
          </a:p>
        </p:txBody>
      </p:sp>
      <p:pic>
        <p:nvPicPr>
          <p:cNvPr id="4" name="CD1 TRACK 45">
            <a:hlinkClick r:id="" action="ppaction://media"/>
            <a:extLst>
              <a:ext uri="{FF2B5EF4-FFF2-40B4-BE49-F238E27FC236}">
                <a16:creationId xmlns="" xmlns:a16="http://schemas.microsoft.com/office/drawing/2014/main" id="{A7C9276C-C37C-DFB1-C9CB-F0B641609B6B}"/>
              </a:ext>
            </a:extLst>
          </p:cNvPr>
          <p:cNvPicPr>
            <a:picLocks noChangeAspect="1"/>
          </p:cNvPicPr>
          <p:nvPr>
            <a:audioFile r:link="rId1"/>
            <p:extLst>
              <p:ext uri="{DAA4B4D4-6D71-4841-9C94-3DE7FCFB9230}">
                <p14:media xmlns:p14="http://schemas.microsoft.com/office/powerpoint/2010/main" r:embed="rId2">
                  <p14:trim st="41691.8798" end="50118.1711"/>
                </p14:media>
              </p:ext>
            </p:extLst>
          </p:nvPr>
        </p:nvPicPr>
        <p:blipFill>
          <a:blip r:embed="rId6"/>
          <a:stretch>
            <a:fillRect/>
          </a:stretch>
        </p:blipFill>
        <p:spPr>
          <a:xfrm>
            <a:off x="5899426" y="1890006"/>
            <a:ext cx="812800" cy="812800"/>
          </a:xfrm>
          <a:prstGeom prst="rect">
            <a:avLst/>
          </a:prstGeom>
        </p:spPr>
      </p:pic>
    </p:spTree>
    <p:extLst>
      <p:ext uri="{BB962C8B-B14F-4D97-AF65-F5344CB8AC3E}">
        <p14:creationId xmlns:p14="http://schemas.microsoft.com/office/powerpoint/2010/main" val="886667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D6F4964-F9CA-8AF6-0542-BD803EA90C58}"/>
              </a:ext>
            </a:extLst>
          </p:cNvPr>
          <p:cNvSpPr txBox="1"/>
          <p:nvPr/>
        </p:nvSpPr>
        <p:spPr>
          <a:xfrm>
            <a:off x="0" y="519475"/>
            <a:ext cx="3124482"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3200" b="1" dirty="0">
                <a:solidFill>
                  <a:schemeClr val="bg1"/>
                </a:solidFill>
              </a:rPr>
              <a:t>While-listening</a:t>
            </a:r>
          </a:p>
        </p:txBody>
      </p:sp>
      <p:sp>
        <p:nvSpPr>
          <p:cNvPr id="3" name="TextBox 2">
            <a:extLst>
              <a:ext uri="{FF2B5EF4-FFF2-40B4-BE49-F238E27FC236}">
                <a16:creationId xmlns="" xmlns:a16="http://schemas.microsoft.com/office/drawing/2014/main" id="{5C8E820A-C363-5FCB-DFCC-9A1CD2682EE7}"/>
              </a:ext>
            </a:extLst>
          </p:cNvPr>
          <p:cNvSpPr txBox="1"/>
          <p:nvPr/>
        </p:nvSpPr>
        <p:spPr>
          <a:xfrm>
            <a:off x="-680186" y="-8191632"/>
            <a:ext cx="15015411" cy="4447949"/>
          </a:xfrm>
          <a:prstGeom prst="rect">
            <a:avLst/>
          </a:prstGeom>
          <a:noFill/>
        </p:spPr>
        <p:txBody>
          <a:bodyPr wrap="square" rtlCol="0">
            <a:spAutoFit/>
          </a:bodyPr>
          <a:lstStyle/>
          <a:p>
            <a:pPr>
              <a:lnSpc>
                <a:spcPct val="150000"/>
              </a:lnSpc>
            </a:pPr>
            <a:r>
              <a:rPr lang="en-US" sz="3200" b="1" dirty="0">
                <a:solidFill>
                  <a:srgbClr val="141413"/>
                </a:solidFill>
                <a:effectLst/>
              </a:rPr>
              <a:t>1. Cassie says a nine-to-five job makes it easier to plan a ________________.</a:t>
            </a:r>
          </a:p>
          <a:p>
            <a:pPr>
              <a:lnSpc>
                <a:spcPct val="150000"/>
              </a:lnSpc>
            </a:pPr>
            <a:r>
              <a:rPr lang="en-US" sz="3200" b="1" dirty="0">
                <a:solidFill>
                  <a:srgbClr val="141413"/>
                </a:solidFill>
                <a:effectLst/>
              </a:rPr>
              <a:t>3.  David says having your own business means you can choose when to</a:t>
            </a:r>
          </a:p>
          <a:p>
            <a:pPr>
              <a:lnSpc>
                <a:spcPct val="150000"/>
              </a:lnSpc>
            </a:pPr>
            <a:r>
              <a:rPr lang="en-US" sz="3200" b="1" dirty="0">
                <a:solidFill>
                  <a:srgbClr val="141413"/>
                </a:solidFill>
                <a:effectLst/>
              </a:rPr>
              <a:t>________________ work.</a:t>
            </a:r>
          </a:p>
          <a:p>
            <a:pPr>
              <a:lnSpc>
                <a:spcPct val="150000"/>
              </a:lnSpc>
            </a:pPr>
            <a:r>
              <a:rPr lang="en-US" sz="3200" b="1" dirty="0">
                <a:solidFill>
                  <a:srgbClr val="141413"/>
                </a:solidFill>
                <a:effectLst/>
              </a:rPr>
              <a:t>4. Cassie wants to find a </a:t>
            </a:r>
            <a:r>
              <a:rPr lang="en-US" sz="3200" b="1" dirty="0">
                <a:solidFill>
                  <a:srgbClr val="7E166A"/>
                </a:solidFill>
                <a:effectLst/>
              </a:rPr>
              <a:t>mentor</a:t>
            </a:r>
            <a:r>
              <a:rPr lang="en-US" sz="3200" b="1" dirty="0">
                <a:solidFill>
                  <a:srgbClr val="141413"/>
                </a:solidFill>
                <a:effectLst/>
              </a:rPr>
              <a:t> to help develop her ________________.</a:t>
            </a:r>
          </a:p>
          <a:p>
            <a:pPr>
              <a:lnSpc>
                <a:spcPct val="150000"/>
              </a:lnSpc>
            </a:pPr>
            <a:r>
              <a:rPr lang="en-US" sz="3200" b="1" dirty="0">
                <a:solidFill>
                  <a:srgbClr val="141413"/>
                </a:solidFill>
                <a:effectLst/>
              </a:rPr>
              <a:t>5.  David wants to ________________ smart devices such as phones and tablets.</a:t>
            </a:r>
          </a:p>
          <a:p>
            <a:pPr>
              <a:lnSpc>
                <a:spcPct val="150000"/>
              </a:lnSpc>
            </a:pPr>
            <a:endParaRPr lang="x-none" sz="3200" b="1" dirty="0"/>
          </a:p>
        </p:txBody>
      </p:sp>
      <p:sp>
        <p:nvSpPr>
          <p:cNvPr id="5" name="TextBox 4">
            <a:extLst>
              <a:ext uri="{FF2B5EF4-FFF2-40B4-BE49-F238E27FC236}">
                <a16:creationId xmlns="" xmlns:a16="http://schemas.microsoft.com/office/drawing/2014/main" id="{524568DB-0DAB-CCA8-AF82-A68CFED0BE23}"/>
              </a:ext>
            </a:extLst>
          </p:cNvPr>
          <p:cNvSpPr txBox="1"/>
          <p:nvPr/>
        </p:nvSpPr>
        <p:spPr>
          <a:xfrm>
            <a:off x="109330" y="1291565"/>
            <a:ext cx="11950148" cy="2231958"/>
          </a:xfrm>
          <a:prstGeom prst="rect">
            <a:avLst/>
          </a:prstGeom>
          <a:noFill/>
        </p:spPr>
        <p:txBody>
          <a:bodyPr wrap="square">
            <a:spAutoFit/>
          </a:bodyPr>
          <a:lstStyle/>
          <a:p>
            <a:pPr>
              <a:lnSpc>
                <a:spcPct val="150000"/>
              </a:lnSpc>
            </a:pPr>
            <a:r>
              <a:rPr lang="en-US" sz="3200" b="1" dirty="0">
                <a:solidFill>
                  <a:srgbClr val="141413"/>
                </a:solidFill>
                <a:effectLst/>
              </a:rPr>
              <a:t>3.  David says having your own business means you can choose when to ________________ work.</a:t>
            </a:r>
          </a:p>
          <a:p>
            <a:pPr>
              <a:lnSpc>
                <a:spcPct val="150000"/>
              </a:lnSpc>
            </a:pPr>
            <a:endParaRPr lang="en-US" sz="3200" b="1" dirty="0">
              <a:solidFill>
                <a:srgbClr val="141413"/>
              </a:solidFill>
            </a:endParaRPr>
          </a:p>
        </p:txBody>
      </p:sp>
      <p:sp>
        <p:nvSpPr>
          <p:cNvPr id="7" name="TextBox 6">
            <a:extLst>
              <a:ext uri="{FF2B5EF4-FFF2-40B4-BE49-F238E27FC236}">
                <a16:creationId xmlns="" xmlns:a16="http://schemas.microsoft.com/office/drawing/2014/main" id="{6637765A-5CDC-6B57-5C63-232626C6532F}"/>
              </a:ext>
            </a:extLst>
          </p:cNvPr>
          <p:cNvSpPr txBox="1"/>
          <p:nvPr/>
        </p:nvSpPr>
        <p:spPr>
          <a:xfrm>
            <a:off x="3220278" y="519474"/>
            <a:ext cx="2411896" cy="584775"/>
          </a:xfrm>
          <a:prstGeom prst="rect">
            <a:avLst/>
          </a:prstGeom>
          <a:ln w="57150">
            <a:solidFill>
              <a:schemeClr val="bg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x-none" sz="3200" b="1" dirty="0">
                <a:solidFill>
                  <a:srgbClr val="FF2F92"/>
                </a:solidFill>
              </a:rPr>
              <a:t>Explanation </a:t>
            </a:r>
          </a:p>
        </p:txBody>
      </p:sp>
      <p:sp>
        <p:nvSpPr>
          <p:cNvPr id="4" name="Rectangle 3">
            <a:extLst>
              <a:ext uri="{FF2B5EF4-FFF2-40B4-BE49-F238E27FC236}">
                <a16:creationId xmlns="" xmlns:a16="http://schemas.microsoft.com/office/drawing/2014/main" id="{B825B0E1-0E1F-98F0-5D67-656957669517}"/>
              </a:ext>
            </a:extLst>
          </p:cNvPr>
          <p:cNvSpPr/>
          <p:nvPr/>
        </p:nvSpPr>
        <p:spPr>
          <a:xfrm>
            <a:off x="958770" y="2117721"/>
            <a:ext cx="2461584" cy="49458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x-none" sz="3200" b="1" spc="-150" dirty="0">
                <a:solidFill>
                  <a:srgbClr val="FF0000"/>
                </a:solidFill>
              </a:rPr>
              <a:t>start and finish</a:t>
            </a:r>
          </a:p>
        </p:txBody>
      </p:sp>
      <p:pic>
        <p:nvPicPr>
          <p:cNvPr id="8" name="Picture 7" descr="A close up of text&#10;&#10;Description automatically generated">
            <a:extLst>
              <a:ext uri="{FF2B5EF4-FFF2-40B4-BE49-F238E27FC236}">
                <a16:creationId xmlns="" xmlns:a16="http://schemas.microsoft.com/office/drawing/2014/main" id="{6AF2F1AB-7A74-5EC0-42A7-B462D0AFD8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524" y="2976167"/>
            <a:ext cx="9818261" cy="2622965"/>
          </a:xfrm>
          <a:prstGeom prst="rect">
            <a:avLst/>
          </a:prstGeom>
        </p:spPr>
      </p:pic>
      <p:sp>
        <p:nvSpPr>
          <p:cNvPr id="15" name="Rectangle 14">
            <a:extLst>
              <a:ext uri="{FF2B5EF4-FFF2-40B4-BE49-F238E27FC236}">
                <a16:creationId xmlns="" xmlns:a16="http://schemas.microsoft.com/office/drawing/2014/main" id="{85D2D4BC-248E-6EAD-CD7F-37C93573B019}"/>
              </a:ext>
            </a:extLst>
          </p:cNvPr>
          <p:cNvSpPr/>
          <p:nvPr/>
        </p:nvSpPr>
        <p:spPr>
          <a:xfrm>
            <a:off x="4727339" y="5143169"/>
            <a:ext cx="2520954" cy="423266"/>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x-none" sz="3200" b="1" spc="-150" dirty="0">
              <a:solidFill>
                <a:srgbClr val="FF0000"/>
              </a:solidFill>
            </a:endParaRPr>
          </a:p>
        </p:txBody>
      </p:sp>
      <p:pic>
        <p:nvPicPr>
          <p:cNvPr id="9" name="CD1 TRACK 45">
            <a:hlinkClick r:id="" action="ppaction://media"/>
            <a:extLst>
              <a:ext uri="{FF2B5EF4-FFF2-40B4-BE49-F238E27FC236}">
                <a16:creationId xmlns="" xmlns:a16="http://schemas.microsoft.com/office/drawing/2014/main" id="{15B77F98-1EE0-7DE5-90FC-6E22E6FD115A}"/>
              </a:ext>
            </a:extLst>
          </p:cNvPr>
          <p:cNvPicPr>
            <a:picLocks noChangeAspect="1"/>
          </p:cNvPicPr>
          <p:nvPr>
            <a:audioFile r:link="rId1"/>
            <p:extLst>
              <p:ext uri="{DAA4B4D4-6D71-4841-9C94-3DE7FCFB9230}">
                <p14:media xmlns:p14="http://schemas.microsoft.com/office/powerpoint/2010/main" r:embed="rId2">
                  <p14:trim st="55495.7093" end="32561.7816"/>
                </p14:media>
              </p:ext>
            </p:extLst>
          </p:nvPr>
        </p:nvPicPr>
        <p:blipFill>
          <a:blip r:embed="rId6"/>
          <a:stretch>
            <a:fillRect/>
          </a:stretch>
        </p:blipFill>
        <p:spPr>
          <a:xfrm>
            <a:off x="5987816" y="2117721"/>
            <a:ext cx="680566" cy="680566"/>
          </a:xfrm>
          <a:prstGeom prst="rect">
            <a:avLst/>
          </a:prstGeom>
        </p:spPr>
      </p:pic>
    </p:spTree>
    <p:extLst>
      <p:ext uri="{BB962C8B-B14F-4D97-AF65-F5344CB8AC3E}">
        <p14:creationId xmlns:p14="http://schemas.microsoft.com/office/powerpoint/2010/main" val="271367785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41" y="488988"/>
            <a:ext cx="8609644" cy="5739177"/>
          </a:xfrm>
          <a:prstGeom prst="rect">
            <a:avLst/>
          </a:prstGeom>
        </p:spPr>
      </p:pic>
      <p:sp>
        <p:nvSpPr>
          <p:cNvPr id="7" name="Rectangle 6">
            <a:extLst>
              <a:ext uri="{FF2B5EF4-FFF2-40B4-BE49-F238E27FC236}">
                <a16:creationId xmlns="" xmlns:a16="http://schemas.microsoft.com/office/drawing/2014/main" id="{BA386DE9-345A-400C-B2BB-B32B155C2C38}"/>
              </a:ext>
            </a:extLst>
          </p:cNvPr>
          <p:cNvSpPr/>
          <p:nvPr/>
        </p:nvSpPr>
        <p:spPr>
          <a:xfrm>
            <a:off x="8165166" y="629835"/>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a:solidFill>
                  <a:schemeClr val="accent6">
                    <a:lumMod val="75000"/>
                  </a:schemeClr>
                </a:solidFill>
              </a:rPr>
              <a:t>WARM-UP</a:t>
            </a:r>
            <a:endParaRPr lang="en-US" sz="5400" b="1" dirty="0">
              <a:solidFill>
                <a:schemeClr val="accent6">
                  <a:lumMod val="75000"/>
                </a:schemeClr>
              </a:solidFill>
            </a:endParaRPr>
          </a:p>
        </p:txBody>
      </p:sp>
    </p:spTree>
    <p:extLst>
      <p:ext uri="{BB962C8B-B14F-4D97-AF65-F5344CB8AC3E}">
        <p14:creationId xmlns:p14="http://schemas.microsoft.com/office/powerpoint/2010/main" val="1872779487"/>
      </p:ext>
    </p:extLst>
  </p:cSld>
  <p:clrMapOvr>
    <a:masterClrMapping/>
  </p:clrMapOvr>
  <p:transition spd="med">
    <p:split orient="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D6F4964-F9CA-8AF6-0542-BD803EA90C58}"/>
              </a:ext>
            </a:extLst>
          </p:cNvPr>
          <p:cNvSpPr txBox="1"/>
          <p:nvPr/>
        </p:nvSpPr>
        <p:spPr>
          <a:xfrm>
            <a:off x="0" y="519475"/>
            <a:ext cx="3124482"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3200" b="1" dirty="0">
                <a:solidFill>
                  <a:schemeClr val="bg1"/>
                </a:solidFill>
              </a:rPr>
              <a:t>While-listening</a:t>
            </a:r>
          </a:p>
        </p:txBody>
      </p:sp>
      <p:sp>
        <p:nvSpPr>
          <p:cNvPr id="5" name="TextBox 4">
            <a:extLst>
              <a:ext uri="{FF2B5EF4-FFF2-40B4-BE49-F238E27FC236}">
                <a16:creationId xmlns="" xmlns:a16="http://schemas.microsoft.com/office/drawing/2014/main" id="{524568DB-0DAB-CCA8-AF82-A68CFED0BE23}"/>
              </a:ext>
            </a:extLst>
          </p:cNvPr>
          <p:cNvSpPr txBox="1"/>
          <p:nvPr/>
        </p:nvSpPr>
        <p:spPr>
          <a:xfrm>
            <a:off x="33130" y="1291564"/>
            <a:ext cx="12158870" cy="1493294"/>
          </a:xfrm>
          <a:prstGeom prst="rect">
            <a:avLst/>
          </a:prstGeom>
          <a:noFill/>
        </p:spPr>
        <p:txBody>
          <a:bodyPr wrap="square">
            <a:spAutoFit/>
          </a:bodyPr>
          <a:lstStyle/>
          <a:p>
            <a:pPr>
              <a:lnSpc>
                <a:spcPct val="150000"/>
              </a:lnSpc>
            </a:pPr>
            <a:r>
              <a:rPr lang="en-US" sz="3200" b="1" dirty="0">
                <a:solidFill>
                  <a:srgbClr val="141413"/>
                </a:solidFill>
                <a:effectLst/>
              </a:rPr>
              <a:t>4. Cassie wants to find a </a:t>
            </a:r>
            <a:r>
              <a:rPr lang="en-US" sz="3200" b="1" dirty="0">
                <a:solidFill>
                  <a:srgbClr val="7E166A"/>
                </a:solidFill>
                <a:effectLst/>
              </a:rPr>
              <a:t>mentor</a:t>
            </a:r>
            <a:r>
              <a:rPr lang="en-US" sz="3200" b="1" dirty="0">
                <a:solidFill>
                  <a:srgbClr val="141413"/>
                </a:solidFill>
                <a:effectLst/>
              </a:rPr>
              <a:t> to help develop her _______________.</a:t>
            </a:r>
          </a:p>
        </p:txBody>
      </p:sp>
      <p:sp>
        <p:nvSpPr>
          <p:cNvPr id="7" name="TextBox 6">
            <a:extLst>
              <a:ext uri="{FF2B5EF4-FFF2-40B4-BE49-F238E27FC236}">
                <a16:creationId xmlns="" xmlns:a16="http://schemas.microsoft.com/office/drawing/2014/main" id="{6637765A-5CDC-6B57-5C63-232626C6532F}"/>
              </a:ext>
            </a:extLst>
          </p:cNvPr>
          <p:cNvSpPr txBox="1"/>
          <p:nvPr/>
        </p:nvSpPr>
        <p:spPr>
          <a:xfrm>
            <a:off x="3220278" y="519474"/>
            <a:ext cx="2411896" cy="584775"/>
          </a:xfrm>
          <a:prstGeom prst="rect">
            <a:avLst/>
          </a:prstGeom>
          <a:ln w="57150">
            <a:solidFill>
              <a:schemeClr val="bg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x-none" sz="3200" b="1" dirty="0">
                <a:solidFill>
                  <a:srgbClr val="FF2F92"/>
                </a:solidFill>
              </a:rPr>
              <a:t>Explanation </a:t>
            </a:r>
          </a:p>
        </p:txBody>
      </p:sp>
      <p:pic>
        <p:nvPicPr>
          <p:cNvPr id="11" name="CD1 TRACK 45">
            <a:hlinkClick r:id="" action="ppaction://media"/>
            <a:extLst>
              <a:ext uri="{FF2B5EF4-FFF2-40B4-BE49-F238E27FC236}">
                <a16:creationId xmlns="" xmlns:a16="http://schemas.microsoft.com/office/drawing/2014/main" id="{EB46571E-E471-C0DB-ACC0-A98837757FC4}"/>
              </a:ext>
            </a:extLst>
          </p:cNvPr>
          <p:cNvPicPr>
            <a:picLocks noChangeAspect="1"/>
          </p:cNvPicPr>
          <p:nvPr>
            <a:audioFile r:link="rId1"/>
            <p:extLst>
              <p:ext uri="{DAA4B4D4-6D71-4841-9C94-3DE7FCFB9230}">
                <p14:media xmlns:p14="http://schemas.microsoft.com/office/powerpoint/2010/main" r:embed="rId2">
                  <p14:trim st="75749.3523" end="13252.7429"/>
                  <p14:fade in="867.8401" out="1203.1787"/>
                </p14:media>
              </p:ext>
            </p:extLst>
          </p:nvPr>
        </p:nvPicPr>
        <p:blipFill>
          <a:blip r:embed="rId5"/>
          <a:stretch>
            <a:fillRect/>
          </a:stretch>
        </p:blipFill>
        <p:spPr>
          <a:xfrm>
            <a:off x="3657601" y="2145855"/>
            <a:ext cx="768626" cy="768626"/>
          </a:xfrm>
          <a:prstGeom prst="rect">
            <a:avLst/>
          </a:prstGeom>
        </p:spPr>
      </p:pic>
      <p:sp>
        <p:nvSpPr>
          <p:cNvPr id="10" name="Rectangle 9">
            <a:extLst>
              <a:ext uri="{FF2B5EF4-FFF2-40B4-BE49-F238E27FC236}">
                <a16:creationId xmlns="" xmlns:a16="http://schemas.microsoft.com/office/drawing/2014/main" id="{FCAF9091-358E-87C8-220E-4777F8E1FC3D}"/>
              </a:ext>
            </a:extLst>
          </p:cNvPr>
          <p:cNvSpPr/>
          <p:nvPr/>
        </p:nvSpPr>
        <p:spPr>
          <a:xfrm>
            <a:off x="331449" y="2090917"/>
            <a:ext cx="2461584" cy="49458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x-none" sz="3200" b="1" spc="-150" dirty="0">
                <a:solidFill>
                  <a:srgbClr val="FF0000"/>
                </a:solidFill>
              </a:rPr>
              <a:t>skills quickly</a:t>
            </a:r>
          </a:p>
        </p:txBody>
      </p:sp>
      <p:pic>
        <p:nvPicPr>
          <p:cNvPr id="13" name="Picture 12" descr="A close-up of a sign&#10;&#10;Description automatically generated">
            <a:extLst>
              <a:ext uri="{FF2B5EF4-FFF2-40B4-BE49-F238E27FC236}">
                <a16:creationId xmlns="" xmlns:a16="http://schemas.microsoft.com/office/drawing/2014/main" id="{0CED0E8D-6D63-105D-4BFF-75F74D4EA5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2660" y="3206728"/>
            <a:ext cx="10037552" cy="2322201"/>
          </a:xfrm>
          <a:prstGeom prst="rect">
            <a:avLst/>
          </a:prstGeom>
        </p:spPr>
      </p:pic>
      <p:sp>
        <p:nvSpPr>
          <p:cNvPr id="15" name="Rectangle 14">
            <a:extLst>
              <a:ext uri="{FF2B5EF4-FFF2-40B4-BE49-F238E27FC236}">
                <a16:creationId xmlns="" xmlns:a16="http://schemas.microsoft.com/office/drawing/2014/main" id="{85D2D4BC-248E-6EAD-CD7F-37C93573B019}"/>
              </a:ext>
            </a:extLst>
          </p:cNvPr>
          <p:cNvSpPr/>
          <p:nvPr/>
        </p:nvSpPr>
        <p:spPr>
          <a:xfrm>
            <a:off x="4572000" y="4948519"/>
            <a:ext cx="2528047" cy="547068"/>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x-none" sz="3200" b="1" spc="-150" dirty="0">
              <a:solidFill>
                <a:srgbClr val="FF0000"/>
              </a:solidFill>
            </a:endParaRPr>
          </a:p>
        </p:txBody>
      </p:sp>
    </p:spTree>
    <p:extLst>
      <p:ext uri="{BB962C8B-B14F-4D97-AF65-F5344CB8AC3E}">
        <p14:creationId xmlns:p14="http://schemas.microsoft.com/office/powerpoint/2010/main" val="2519398305"/>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D6F4964-F9CA-8AF6-0542-BD803EA90C58}"/>
              </a:ext>
            </a:extLst>
          </p:cNvPr>
          <p:cNvSpPr txBox="1"/>
          <p:nvPr/>
        </p:nvSpPr>
        <p:spPr>
          <a:xfrm>
            <a:off x="0" y="519475"/>
            <a:ext cx="3124482"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3200" b="1" dirty="0">
                <a:solidFill>
                  <a:schemeClr val="bg1"/>
                </a:solidFill>
              </a:rPr>
              <a:t>While-listening</a:t>
            </a:r>
          </a:p>
        </p:txBody>
      </p:sp>
      <p:sp>
        <p:nvSpPr>
          <p:cNvPr id="5" name="TextBox 4">
            <a:extLst>
              <a:ext uri="{FF2B5EF4-FFF2-40B4-BE49-F238E27FC236}">
                <a16:creationId xmlns="" xmlns:a16="http://schemas.microsoft.com/office/drawing/2014/main" id="{524568DB-0DAB-CCA8-AF82-A68CFED0BE23}"/>
              </a:ext>
            </a:extLst>
          </p:cNvPr>
          <p:cNvSpPr txBox="1"/>
          <p:nvPr/>
        </p:nvSpPr>
        <p:spPr>
          <a:xfrm>
            <a:off x="122340" y="1296420"/>
            <a:ext cx="11541836" cy="1493294"/>
          </a:xfrm>
          <a:prstGeom prst="rect">
            <a:avLst/>
          </a:prstGeom>
          <a:noFill/>
        </p:spPr>
        <p:txBody>
          <a:bodyPr wrap="square">
            <a:spAutoFit/>
          </a:bodyPr>
          <a:lstStyle/>
          <a:p>
            <a:pPr>
              <a:lnSpc>
                <a:spcPct val="150000"/>
              </a:lnSpc>
            </a:pPr>
            <a:r>
              <a:rPr lang="en-US" sz="3200" b="1" dirty="0">
                <a:solidFill>
                  <a:srgbClr val="141413"/>
                </a:solidFill>
                <a:effectLst/>
              </a:rPr>
              <a:t>5.  David wants to ________________ smart devices such as phones and tablets.</a:t>
            </a:r>
            <a:endParaRPr lang="x-none" sz="3200" b="1" dirty="0"/>
          </a:p>
        </p:txBody>
      </p:sp>
      <p:sp>
        <p:nvSpPr>
          <p:cNvPr id="7" name="TextBox 6">
            <a:extLst>
              <a:ext uri="{FF2B5EF4-FFF2-40B4-BE49-F238E27FC236}">
                <a16:creationId xmlns="" xmlns:a16="http://schemas.microsoft.com/office/drawing/2014/main" id="{6637765A-5CDC-6B57-5C63-232626C6532F}"/>
              </a:ext>
            </a:extLst>
          </p:cNvPr>
          <p:cNvSpPr txBox="1"/>
          <p:nvPr/>
        </p:nvSpPr>
        <p:spPr>
          <a:xfrm>
            <a:off x="3220278" y="519474"/>
            <a:ext cx="2411896" cy="584775"/>
          </a:xfrm>
          <a:prstGeom prst="rect">
            <a:avLst/>
          </a:prstGeom>
          <a:ln w="57150">
            <a:solidFill>
              <a:schemeClr val="bg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x-none" sz="3200" b="1" dirty="0">
                <a:solidFill>
                  <a:srgbClr val="FF2F92"/>
                </a:solidFill>
              </a:rPr>
              <a:t>Explanation </a:t>
            </a:r>
          </a:p>
        </p:txBody>
      </p:sp>
      <p:pic>
        <p:nvPicPr>
          <p:cNvPr id="11" name="CD1 TRACK 45">
            <a:hlinkClick r:id="" action="ppaction://media"/>
            <a:extLst>
              <a:ext uri="{FF2B5EF4-FFF2-40B4-BE49-F238E27FC236}">
                <a16:creationId xmlns="" xmlns:a16="http://schemas.microsoft.com/office/drawing/2014/main" id="{EB46571E-E471-C0DB-ACC0-A98837757FC4}"/>
              </a:ext>
            </a:extLst>
          </p:cNvPr>
          <p:cNvPicPr>
            <a:picLocks noChangeAspect="1"/>
          </p:cNvPicPr>
          <p:nvPr>
            <a:audioFile r:link="rId1"/>
            <p:extLst>
              <p:ext uri="{DAA4B4D4-6D71-4841-9C94-3DE7FCFB9230}">
                <p14:media xmlns:p14="http://schemas.microsoft.com/office/powerpoint/2010/main" r:embed="rId2">
                  <p14:trim st="86672.502" end="335.3386"/>
                  <p14:fade in="867.8401" out="1203.1787"/>
                </p14:media>
              </p:ext>
            </p:extLst>
          </p:nvPr>
        </p:nvPicPr>
        <p:blipFill>
          <a:blip r:embed="rId5"/>
          <a:stretch>
            <a:fillRect/>
          </a:stretch>
        </p:blipFill>
        <p:spPr>
          <a:xfrm>
            <a:off x="4206404" y="2226336"/>
            <a:ext cx="439643" cy="439643"/>
          </a:xfrm>
          <a:prstGeom prst="rect">
            <a:avLst/>
          </a:prstGeom>
        </p:spPr>
      </p:pic>
      <p:sp>
        <p:nvSpPr>
          <p:cNvPr id="10" name="Rectangle 9">
            <a:extLst>
              <a:ext uri="{FF2B5EF4-FFF2-40B4-BE49-F238E27FC236}">
                <a16:creationId xmlns="" xmlns:a16="http://schemas.microsoft.com/office/drawing/2014/main" id="{FCAF9091-358E-87C8-220E-4777F8E1FC3D}"/>
              </a:ext>
            </a:extLst>
          </p:cNvPr>
          <p:cNvSpPr/>
          <p:nvPr/>
        </p:nvSpPr>
        <p:spPr>
          <a:xfrm>
            <a:off x="4018995" y="1388526"/>
            <a:ext cx="1874263" cy="49458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x-none" sz="3200" b="1" spc="-150" dirty="0">
                <a:solidFill>
                  <a:srgbClr val="FF0000"/>
                </a:solidFill>
              </a:rPr>
              <a:t>repair</a:t>
            </a:r>
          </a:p>
        </p:txBody>
      </p:sp>
      <p:pic>
        <p:nvPicPr>
          <p:cNvPr id="4" name="Picture 3" descr="A close up of text&#10;&#10;Description automatically generated">
            <a:extLst>
              <a:ext uri="{FF2B5EF4-FFF2-40B4-BE49-F238E27FC236}">
                <a16:creationId xmlns="" xmlns:a16="http://schemas.microsoft.com/office/drawing/2014/main" id="{80642CD0-1C65-6C95-309B-F2E5043E0B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417" y="2981886"/>
            <a:ext cx="10340696" cy="2415304"/>
          </a:xfrm>
          <a:prstGeom prst="rect">
            <a:avLst/>
          </a:prstGeom>
        </p:spPr>
      </p:pic>
      <p:sp>
        <p:nvSpPr>
          <p:cNvPr id="15" name="Rectangle 14">
            <a:extLst>
              <a:ext uri="{FF2B5EF4-FFF2-40B4-BE49-F238E27FC236}">
                <a16:creationId xmlns="" xmlns:a16="http://schemas.microsoft.com/office/drawing/2014/main" id="{85D2D4BC-248E-6EAD-CD7F-37C93573B019}"/>
              </a:ext>
            </a:extLst>
          </p:cNvPr>
          <p:cNvSpPr/>
          <p:nvPr/>
        </p:nvSpPr>
        <p:spPr>
          <a:xfrm>
            <a:off x="3372677" y="4774859"/>
            <a:ext cx="2768759" cy="547068"/>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x-none" sz="3200" b="1" spc="-150" dirty="0">
              <a:solidFill>
                <a:srgbClr val="FF0000"/>
              </a:solidFill>
            </a:endParaRPr>
          </a:p>
        </p:txBody>
      </p:sp>
    </p:spTree>
    <p:extLst>
      <p:ext uri="{BB962C8B-B14F-4D97-AF65-F5344CB8AC3E}">
        <p14:creationId xmlns:p14="http://schemas.microsoft.com/office/powerpoint/2010/main" val="311783521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83F4E1C0-9ADB-31AE-65B9-657D22410E01}"/>
              </a:ext>
            </a:extLst>
          </p:cNvPr>
          <p:cNvSpPr txBox="1"/>
          <p:nvPr/>
        </p:nvSpPr>
        <p:spPr>
          <a:xfrm>
            <a:off x="168160" y="827251"/>
            <a:ext cx="3124482"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3200" b="1" dirty="0">
                <a:solidFill>
                  <a:schemeClr val="bg1"/>
                </a:solidFill>
              </a:rPr>
              <a:t>Post-listening</a:t>
            </a:r>
          </a:p>
        </p:txBody>
      </p:sp>
      <p:sp>
        <p:nvSpPr>
          <p:cNvPr id="4" name="TextBox 3">
            <a:extLst>
              <a:ext uri="{FF2B5EF4-FFF2-40B4-BE49-F238E27FC236}">
                <a16:creationId xmlns="" xmlns:a16="http://schemas.microsoft.com/office/drawing/2014/main" id="{08DC0A1A-3D77-7EB5-4FF6-6BCFD7163952}"/>
              </a:ext>
            </a:extLst>
          </p:cNvPr>
          <p:cNvSpPr txBox="1"/>
          <p:nvPr/>
        </p:nvSpPr>
        <p:spPr>
          <a:xfrm>
            <a:off x="3292642" y="519475"/>
            <a:ext cx="8241631" cy="1200329"/>
          </a:xfrm>
          <a:prstGeom prst="rect">
            <a:avLst/>
          </a:prstGeom>
          <a:noFill/>
        </p:spPr>
        <p:txBody>
          <a:bodyPr wrap="square">
            <a:spAutoFit/>
          </a:bodyPr>
          <a:lstStyle/>
          <a:p>
            <a:r>
              <a:rPr lang="en-US" sz="3600" b="1" dirty="0">
                <a:effectLst/>
              </a:rPr>
              <a:t>In pairs: What do you think about Cassie and David's ideas?</a:t>
            </a:r>
          </a:p>
        </p:txBody>
      </p:sp>
      <p:sp>
        <p:nvSpPr>
          <p:cNvPr id="8" name="Rectangular Callout 7">
            <a:extLst>
              <a:ext uri="{FF2B5EF4-FFF2-40B4-BE49-F238E27FC236}">
                <a16:creationId xmlns="" xmlns:a16="http://schemas.microsoft.com/office/drawing/2014/main" id="{60DE116D-B03E-9BCF-1984-CE5F6D3F7C48}"/>
              </a:ext>
            </a:extLst>
          </p:cNvPr>
          <p:cNvSpPr/>
          <p:nvPr/>
        </p:nvSpPr>
        <p:spPr>
          <a:xfrm>
            <a:off x="253131" y="2836114"/>
            <a:ext cx="4438807" cy="1623185"/>
          </a:xfrm>
          <a:prstGeom prst="wedgeRectCallout">
            <a:avLst>
              <a:gd name="adj1" fmla="val 38246"/>
              <a:gd name="adj2" fmla="val 69543"/>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x-none" sz="3600" dirty="0"/>
              <a:t>What do you think about their ideas? </a:t>
            </a:r>
          </a:p>
        </p:txBody>
      </p:sp>
      <p:sp>
        <p:nvSpPr>
          <p:cNvPr id="9" name="Rectangular Callout 8">
            <a:extLst>
              <a:ext uri="{FF2B5EF4-FFF2-40B4-BE49-F238E27FC236}">
                <a16:creationId xmlns="" xmlns:a16="http://schemas.microsoft.com/office/drawing/2014/main" id="{8814CD24-53F1-CF88-26B6-9E30D3F269FD}"/>
              </a:ext>
            </a:extLst>
          </p:cNvPr>
          <p:cNvSpPr/>
          <p:nvPr/>
        </p:nvSpPr>
        <p:spPr>
          <a:xfrm>
            <a:off x="5040351" y="1719804"/>
            <a:ext cx="6623825" cy="3933863"/>
          </a:xfrm>
          <a:prstGeom prst="wedgeRectCallout">
            <a:avLst>
              <a:gd name="adj1" fmla="val -53094"/>
              <a:gd name="adj2" fmla="val -4656"/>
            </a:avLst>
          </a:prstGeom>
          <a:gradFill>
            <a:gsLst>
              <a:gs pos="0">
                <a:schemeClr val="accent6">
                  <a:satMod val="103000"/>
                  <a:lumMod val="102000"/>
                  <a:tint val="94000"/>
                </a:schemeClr>
              </a:gs>
              <a:gs pos="75000">
                <a:schemeClr val="accent6">
                  <a:satMod val="110000"/>
                  <a:lumMod val="100000"/>
                  <a:shade val="100000"/>
                </a:schemeClr>
              </a:gs>
              <a:gs pos="100000">
                <a:schemeClr val="accent6">
                  <a:lumMod val="99000"/>
                  <a:satMod val="120000"/>
                  <a:shade val="78000"/>
                </a:schemeClr>
              </a:gs>
            </a:gsLst>
          </a:gradFill>
        </p:spPr>
        <p:style>
          <a:lnRef idx="1">
            <a:schemeClr val="accent6"/>
          </a:lnRef>
          <a:fillRef idx="3">
            <a:schemeClr val="accent6"/>
          </a:fillRef>
          <a:effectRef idx="2">
            <a:schemeClr val="accent6"/>
          </a:effectRef>
          <a:fontRef idx="minor">
            <a:schemeClr val="lt1"/>
          </a:fontRef>
        </p:style>
        <p:txBody>
          <a:bodyPr rtlCol="0" anchor="ctr"/>
          <a:lstStyle/>
          <a:p>
            <a:pPr algn="ctr"/>
            <a:r>
              <a:rPr lang="x-none" sz="3600" dirty="0"/>
              <a:t>It seems to me that they have weighed their opinions. Cassie is considering going for a nine-to-five job shortly after her graduation. At the same time, David has always wanted to start a business.   </a:t>
            </a:r>
          </a:p>
        </p:txBody>
      </p:sp>
      <p:sp>
        <p:nvSpPr>
          <p:cNvPr id="10" name="TextBox 9">
            <a:extLst>
              <a:ext uri="{FF2B5EF4-FFF2-40B4-BE49-F238E27FC236}">
                <a16:creationId xmlns="" xmlns:a16="http://schemas.microsoft.com/office/drawing/2014/main" id="{BE5790C5-4A21-D58A-3F1D-A81D0756B676}"/>
              </a:ext>
            </a:extLst>
          </p:cNvPr>
          <p:cNvSpPr txBox="1"/>
          <p:nvPr/>
        </p:nvSpPr>
        <p:spPr>
          <a:xfrm>
            <a:off x="253131" y="1847981"/>
            <a:ext cx="4942083" cy="64633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x-none" sz="3600" b="1" dirty="0">
                <a:solidFill>
                  <a:srgbClr val="FF0000"/>
                </a:solidFill>
              </a:rPr>
              <a:t>Suggested answers.  </a:t>
            </a:r>
          </a:p>
        </p:txBody>
      </p:sp>
    </p:spTree>
    <p:extLst>
      <p:ext uri="{BB962C8B-B14F-4D97-AF65-F5344CB8AC3E}">
        <p14:creationId xmlns:p14="http://schemas.microsoft.com/office/powerpoint/2010/main" val="26400039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14" y="0"/>
            <a:ext cx="12285814" cy="6968464"/>
          </a:xfrm>
          <a:prstGeom prst="rect">
            <a:avLst/>
          </a:prstGeom>
        </p:spPr>
      </p:pic>
      <p:sp>
        <p:nvSpPr>
          <p:cNvPr id="6" name="Rectangle 1">
            <a:extLst>
              <a:ext uri="{FF2B5EF4-FFF2-40B4-BE49-F238E27FC236}">
                <a16:creationId xmlns="" xmlns:a16="http://schemas.microsoft.com/office/drawing/2014/main" id="{002C4533-F185-4955-BB14-3FE82C780FC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2">
            <a:extLst>
              <a:ext uri="{FF2B5EF4-FFF2-40B4-BE49-F238E27FC236}">
                <a16:creationId xmlns="" xmlns:a16="http://schemas.microsoft.com/office/drawing/2014/main" id="{BB87586E-69BA-4378-9B2E-759A3ECFED2F}"/>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 xmlns:a16="http://schemas.microsoft.com/office/drawing/2014/main" id="{40AFADF2-61FB-48D6-88B7-30136162EA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7593" y="658762"/>
            <a:ext cx="4692613" cy="1442783"/>
          </a:xfrm>
          <a:prstGeom prst="rect">
            <a:avLst/>
          </a:prstGeom>
        </p:spPr>
      </p:pic>
    </p:spTree>
    <p:extLst>
      <p:ext uri="{BB962C8B-B14F-4D97-AF65-F5344CB8AC3E}">
        <p14:creationId xmlns:p14="http://schemas.microsoft.com/office/powerpoint/2010/main" val="627446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88855FD0-E0C9-543B-E127-DADF0F807F54}"/>
              </a:ext>
            </a:extLst>
          </p:cNvPr>
          <p:cNvSpPr txBox="1"/>
          <p:nvPr/>
        </p:nvSpPr>
        <p:spPr>
          <a:xfrm>
            <a:off x="159395" y="793812"/>
            <a:ext cx="2650350"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3200" b="1" dirty="0" smtClean="0">
                <a:solidFill>
                  <a:schemeClr val="bg1"/>
                </a:solidFill>
              </a:rPr>
              <a:t>I/Pre-reading</a:t>
            </a:r>
            <a:endParaRPr lang="en-US" sz="3200" b="1" dirty="0">
              <a:solidFill>
                <a:schemeClr val="bg1"/>
              </a:solidFill>
            </a:endParaRPr>
          </a:p>
        </p:txBody>
      </p:sp>
      <p:sp>
        <p:nvSpPr>
          <p:cNvPr id="4" name="TextBox 3">
            <a:extLst>
              <a:ext uri="{FF2B5EF4-FFF2-40B4-BE49-F238E27FC236}">
                <a16:creationId xmlns="" xmlns:a16="http://schemas.microsoft.com/office/drawing/2014/main" id="{B02F6F35-B77F-73F2-E3E0-94BDE0D658AB}"/>
              </a:ext>
            </a:extLst>
          </p:cNvPr>
          <p:cNvSpPr txBox="1"/>
          <p:nvPr/>
        </p:nvSpPr>
        <p:spPr>
          <a:xfrm>
            <a:off x="3027947" y="486036"/>
            <a:ext cx="9004658" cy="1200329"/>
          </a:xfrm>
          <a:prstGeom prst="rect">
            <a:avLst/>
          </a:prstGeom>
          <a:noFill/>
        </p:spPr>
        <p:txBody>
          <a:bodyPr wrap="square">
            <a:spAutoFit/>
          </a:bodyPr>
          <a:lstStyle/>
          <a:p>
            <a:r>
              <a:rPr lang="vi-VN" sz="3600" b="1" spc="-150" dirty="0">
                <a:effectLst/>
                <a:latin typeface="Calibri" panose="020F0502020204030204" pitchFamily="34" charset="0"/>
                <a:ea typeface="Calibri" panose="020F0502020204030204" pitchFamily="34" charset="0"/>
                <a:cs typeface="Calibri" panose="020F0502020204030204" pitchFamily="34" charset="0"/>
              </a:rPr>
              <a:t>Read Hannah's essay about her mom's job. What does Hannah think about nine-to-five jobs?</a:t>
            </a:r>
            <a:endParaRPr lang="x-none" sz="3600" spc="-150" dirty="0">
              <a:effectLst/>
              <a:latin typeface="Calibri" panose="020F0502020204030204" pitchFamily="34" charset="0"/>
              <a:ea typeface="Arial" panose="020B0604020202020204" pitchFamily="34" charset="0"/>
              <a:cs typeface="Calibri" panose="020F0502020204030204" pitchFamily="34" charset="0"/>
            </a:endParaRPr>
          </a:p>
        </p:txBody>
      </p:sp>
      <p:sp>
        <p:nvSpPr>
          <p:cNvPr id="6" name="TextBox 5">
            <a:extLst>
              <a:ext uri="{FF2B5EF4-FFF2-40B4-BE49-F238E27FC236}">
                <a16:creationId xmlns="" xmlns:a16="http://schemas.microsoft.com/office/drawing/2014/main" id="{44C8D942-66A6-6F48-3A2F-D6A0AEE80F97}"/>
              </a:ext>
            </a:extLst>
          </p:cNvPr>
          <p:cNvSpPr txBox="1"/>
          <p:nvPr/>
        </p:nvSpPr>
        <p:spPr>
          <a:xfrm>
            <a:off x="159395" y="2011939"/>
            <a:ext cx="11995508" cy="3330399"/>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50000"/>
              </a:lnSpc>
              <a:buFont typeface="+mj-lt"/>
              <a:buAutoNum type="arabicPeriod"/>
            </a:pPr>
            <a:r>
              <a:rPr lang="en-US" sz="3600" b="1" dirty="0">
                <a:effectLst/>
                <a:cs typeface="Calibri" panose="020F0502020204030204" pitchFamily="34" charset="0"/>
              </a:rPr>
              <a:t>﻿ She thinks they're great for everyone.</a:t>
            </a:r>
          </a:p>
          <a:p>
            <a:pPr>
              <a:lnSpc>
                <a:spcPct val="150000"/>
              </a:lnSpc>
              <a:buFont typeface="+mj-lt"/>
              <a:buAutoNum type="arabicPeriod"/>
            </a:pPr>
            <a:r>
              <a:rPr lang="en-US" sz="3600" b="1" dirty="0">
                <a:effectLst/>
                <a:cs typeface="Calibri" panose="020F0502020204030204" pitchFamily="34" charset="0"/>
              </a:rPr>
              <a:t>﻿ She thinks they're good for some people, but not everyone.</a:t>
            </a:r>
          </a:p>
          <a:p>
            <a:pPr>
              <a:lnSpc>
                <a:spcPct val="150000"/>
              </a:lnSpc>
              <a:buFont typeface="+mj-lt"/>
              <a:buAutoNum type="arabicPeriod"/>
            </a:pPr>
            <a:r>
              <a:rPr lang="en-US" sz="3600" b="1" dirty="0">
                <a:effectLst/>
                <a:cs typeface="Calibri" panose="020F0502020204030204" pitchFamily="34" charset="0"/>
              </a:rPr>
              <a:t>﻿ She thinks a work-life balance is better than a nine-to-five job.</a:t>
            </a:r>
          </a:p>
        </p:txBody>
      </p:sp>
    </p:spTree>
    <p:extLst>
      <p:ext uri="{BB962C8B-B14F-4D97-AF65-F5344CB8AC3E}">
        <p14:creationId xmlns:p14="http://schemas.microsoft.com/office/powerpoint/2010/main" val="11965662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8F4BED3C-9C28-62DD-0987-4ACC02322A39}"/>
              </a:ext>
            </a:extLst>
          </p:cNvPr>
          <p:cNvSpPr txBox="1"/>
          <p:nvPr/>
        </p:nvSpPr>
        <p:spPr>
          <a:xfrm>
            <a:off x="314977" y="1772000"/>
            <a:ext cx="11562045" cy="2862322"/>
          </a:xfrm>
          <a:custGeom>
            <a:avLst/>
            <a:gdLst>
              <a:gd name="connsiteX0" fmla="*/ 0 w 11562045"/>
              <a:gd name="connsiteY0" fmla="*/ 0 h 2862322"/>
              <a:gd name="connsiteX1" fmla="*/ 693723 w 11562045"/>
              <a:gd name="connsiteY1" fmla="*/ 0 h 2862322"/>
              <a:gd name="connsiteX2" fmla="*/ 1040584 w 11562045"/>
              <a:gd name="connsiteY2" fmla="*/ 0 h 2862322"/>
              <a:gd name="connsiteX3" fmla="*/ 1503066 w 11562045"/>
              <a:gd name="connsiteY3" fmla="*/ 0 h 2862322"/>
              <a:gd name="connsiteX4" fmla="*/ 1734307 w 11562045"/>
              <a:gd name="connsiteY4" fmla="*/ 0 h 2862322"/>
              <a:gd name="connsiteX5" fmla="*/ 1965548 w 11562045"/>
              <a:gd name="connsiteY5" fmla="*/ 0 h 2862322"/>
              <a:gd name="connsiteX6" fmla="*/ 2312409 w 11562045"/>
              <a:gd name="connsiteY6" fmla="*/ 0 h 2862322"/>
              <a:gd name="connsiteX7" fmla="*/ 2659270 w 11562045"/>
              <a:gd name="connsiteY7" fmla="*/ 0 h 2862322"/>
              <a:gd name="connsiteX8" fmla="*/ 3352993 w 11562045"/>
              <a:gd name="connsiteY8" fmla="*/ 0 h 2862322"/>
              <a:gd name="connsiteX9" fmla="*/ 3931095 w 11562045"/>
              <a:gd name="connsiteY9" fmla="*/ 0 h 2862322"/>
              <a:gd name="connsiteX10" fmla="*/ 4277957 w 11562045"/>
              <a:gd name="connsiteY10" fmla="*/ 0 h 2862322"/>
              <a:gd name="connsiteX11" fmla="*/ 4856059 w 11562045"/>
              <a:gd name="connsiteY11" fmla="*/ 0 h 2862322"/>
              <a:gd name="connsiteX12" fmla="*/ 5318541 w 11562045"/>
              <a:gd name="connsiteY12" fmla="*/ 0 h 2862322"/>
              <a:gd name="connsiteX13" fmla="*/ 5781023 w 11562045"/>
              <a:gd name="connsiteY13" fmla="*/ 0 h 2862322"/>
              <a:gd name="connsiteX14" fmla="*/ 6127884 w 11562045"/>
              <a:gd name="connsiteY14" fmla="*/ 0 h 2862322"/>
              <a:gd name="connsiteX15" fmla="*/ 6705986 w 11562045"/>
              <a:gd name="connsiteY15" fmla="*/ 0 h 2862322"/>
              <a:gd name="connsiteX16" fmla="*/ 6937227 w 11562045"/>
              <a:gd name="connsiteY16" fmla="*/ 0 h 2862322"/>
              <a:gd name="connsiteX17" fmla="*/ 7515329 w 11562045"/>
              <a:gd name="connsiteY17" fmla="*/ 0 h 2862322"/>
              <a:gd name="connsiteX18" fmla="*/ 7977811 w 11562045"/>
              <a:gd name="connsiteY18" fmla="*/ 0 h 2862322"/>
              <a:gd name="connsiteX19" fmla="*/ 8209052 w 11562045"/>
              <a:gd name="connsiteY19" fmla="*/ 0 h 2862322"/>
              <a:gd name="connsiteX20" fmla="*/ 9018395 w 11562045"/>
              <a:gd name="connsiteY20" fmla="*/ 0 h 2862322"/>
              <a:gd name="connsiteX21" fmla="*/ 9365256 w 11562045"/>
              <a:gd name="connsiteY21" fmla="*/ 0 h 2862322"/>
              <a:gd name="connsiteX22" fmla="*/ 10058979 w 11562045"/>
              <a:gd name="connsiteY22" fmla="*/ 0 h 2862322"/>
              <a:gd name="connsiteX23" fmla="*/ 10405841 w 11562045"/>
              <a:gd name="connsiteY23" fmla="*/ 0 h 2862322"/>
              <a:gd name="connsiteX24" fmla="*/ 10752702 w 11562045"/>
              <a:gd name="connsiteY24" fmla="*/ 0 h 2862322"/>
              <a:gd name="connsiteX25" fmla="*/ 11562045 w 11562045"/>
              <a:gd name="connsiteY25" fmla="*/ 0 h 2862322"/>
              <a:gd name="connsiteX26" fmla="*/ 11562045 w 11562045"/>
              <a:gd name="connsiteY26" fmla="*/ 572464 h 2862322"/>
              <a:gd name="connsiteX27" fmla="*/ 11562045 w 11562045"/>
              <a:gd name="connsiteY27" fmla="*/ 1059059 h 2862322"/>
              <a:gd name="connsiteX28" fmla="*/ 11562045 w 11562045"/>
              <a:gd name="connsiteY28" fmla="*/ 1602900 h 2862322"/>
              <a:gd name="connsiteX29" fmla="*/ 11562045 w 11562045"/>
              <a:gd name="connsiteY29" fmla="*/ 2146742 h 2862322"/>
              <a:gd name="connsiteX30" fmla="*/ 11562045 w 11562045"/>
              <a:gd name="connsiteY30" fmla="*/ 2862322 h 2862322"/>
              <a:gd name="connsiteX31" fmla="*/ 11330804 w 11562045"/>
              <a:gd name="connsiteY31" fmla="*/ 2862322 h 2862322"/>
              <a:gd name="connsiteX32" fmla="*/ 10752702 w 11562045"/>
              <a:gd name="connsiteY32" fmla="*/ 2862322 h 2862322"/>
              <a:gd name="connsiteX33" fmla="*/ 10290220 w 11562045"/>
              <a:gd name="connsiteY33" fmla="*/ 2862322 h 2862322"/>
              <a:gd name="connsiteX34" fmla="*/ 9596497 w 11562045"/>
              <a:gd name="connsiteY34" fmla="*/ 2862322 h 2862322"/>
              <a:gd name="connsiteX35" fmla="*/ 9018395 w 11562045"/>
              <a:gd name="connsiteY35" fmla="*/ 2862322 h 2862322"/>
              <a:gd name="connsiteX36" fmla="*/ 8787154 w 11562045"/>
              <a:gd name="connsiteY36" fmla="*/ 2862322 h 2862322"/>
              <a:gd name="connsiteX37" fmla="*/ 8324672 w 11562045"/>
              <a:gd name="connsiteY37" fmla="*/ 2862322 h 2862322"/>
              <a:gd name="connsiteX38" fmla="*/ 7630950 w 11562045"/>
              <a:gd name="connsiteY38" fmla="*/ 2862322 h 2862322"/>
              <a:gd name="connsiteX39" fmla="*/ 6821607 w 11562045"/>
              <a:gd name="connsiteY39" fmla="*/ 2862322 h 2862322"/>
              <a:gd name="connsiteX40" fmla="*/ 6243504 w 11562045"/>
              <a:gd name="connsiteY40" fmla="*/ 2862322 h 2862322"/>
              <a:gd name="connsiteX41" fmla="*/ 5434161 w 11562045"/>
              <a:gd name="connsiteY41" fmla="*/ 2862322 h 2862322"/>
              <a:gd name="connsiteX42" fmla="*/ 4740438 w 11562045"/>
              <a:gd name="connsiteY42" fmla="*/ 2862322 h 2862322"/>
              <a:gd name="connsiteX43" fmla="*/ 4277957 w 11562045"/>
              <a:gd name="connsiteY43" fmla="*/ 2862322 h 2862322"/>
              <a:gd name="connsiteX44" fmla="*/ 3931095 w 11562045"/>
              <a:gd name="connsiteY44" fmla="*/ 2862322 h 2862322"/>
              <a:gd name="connsiteX45" fmla="*/ 3468613 w 11562045"/>
              <a:gd name="connsiteY45" fmla="*/ 2862322 h 2862322"/>
              <a:gd name="connsiteX46" fmla="*/ 2774891 w 11562045"/>
              <a:gd name="connsiteY46" fmla="*/ 2862322 h 2862322"/>
              <a:gd name="connsiteX47" fmla="*/ 1965548 w 11562045"/>
              <a:gd name="connsiteY47" fmla="*/ 2862322 h 2862322"/>
              <a:gd name="connsiteX48" fmla="*/ 1503066 w 11562045"/>
              <a:gd name="connsiteY48" fmla="*/ 2862322 h 2862322"/>
              <a:gd name="connsiteX49" fmla="*/ 809343 w 11562045"/>
              <a:gd name="connsiteY49" fmla="*/ 2862322 h 2862322"/>
              <a:gd name="connsiteX50" fmla="*/ 578102 w 11562045"/>
              <a:gd name="connsiteY50" fmla="*/ 2862322 h 2862322"/>
              <a:gd name="connsiteX51" fmla="*/ 0 w 11562045"/>
              <a:gd name="connsiteY51" fmla="*/ 2862322 h 2862322"/>
              <a:gd name="connsiteX52" fmla="*/ 0 w 11562045"/>
              <a:gd name="connsiteY52" fmla="*/ 2347104 h 2862322"/>
              <a:gd name="connsiteX53" fmla="*/ 0 w 11562045"/>
              <a:gd name="connsiteY53" fmla="*/ 1803263 h 2862322"/>
              <a:gd name="connsiteX54" fmla="*/ 0 w 11562045"/>
              <a:gd name="connsiteY54" fmla="*/ 1288045 h 2862322"/>
              <a:gd name="connsiteX55" fmla="*/ 0 w 11562045"/>
              <a:gd name="connsiteY55" fmla="*/ 772827 h 2862322"/>
              <a:gd name="connsiteX56" fmla="*/ 0 w 11562045"/>
              <a:gd name="connsiteY56" fmla="*/ 0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562045" h="2862322" fill="none" extrusionOk="0">
                <a:moveTo>
                  <a:pt x="0" y="0"/>
                </a:moveTo>
                <a:cubicBezTo>
                  <a:pt x="214458" y="-49548"/>
                  <a:pt x="536496" y="50589"/>
                  <a:pt x="693723" y="0"/>
                </a:cubicBezTo>
                <a:cubicBezTo>
                  <a:pt x="850950" y="-50589"/>
                  <a:pt x="925188" y="15514"/>
                  <a:pt x="1040584" y="0"/>
                </a:cubicBezTo>
                <a:cubicBezTo>
                  <a:pt x="1155980" y="-15514"/>
                  <a:pt x="1382992" y="14559"/>
                  <a:pt x="1503066" y="0"/>
                </a:cubicBezTo>
                <a:cubicBezTo>
                  <a:pt x="1623140" y="-14559"/>
                  <a:pt x="1680176" y="6101"/>
                  <a:pt x="1734307" y="0"/>
                </a:cubicBezTo>
                <a:cubicBezTo>
                  <a:pt x="1788438" y="-6101"/>
                  <a:pt x="1868624" y="20866"/>
                  <a:pt x="1965548" y="0"/>
                </a:cubicBezTo>
                <a:cubicBezTo>
                  <a:pt x="2062472" y="-20866"/>
                  <a:pt x="2201709" y="18165"/>
                  <a:pt x="2312409" y="0"/>
                </a:cubicBezTo>
                <a:cubicBezTo>
                  <a:pt x="2423109" y="-18165"/>
                  <a:pt x="2581674" y="11626"/>
                  <a:pt x="2659270" y="0"/>
                </a:cubicBezTo>
                <a:cubicBezTo>
                  <a:pt x="2736866" y="-11626"/>
                  <a:pt x="3190164" y="76747"/>
                  <a:pt x="3352993" y="0"/>
                </a:cubicBezTo>
                <a:cubicBezTo>
                  <a:pt x="3515822" y="-76747"/>
                  <a:pt x="3738932" y="61719"/>
                  <a:pt x="3931095" y="0"/>
                </a:cubicBezTo>
                <a:cubicBezTo>
                  <a:pt x="4123258" y="-61719"/>
                  <a:pt x="4202507" y="11897"/>
                  <a:pt x="4277957" y="0"/>
                </a:cubicBezTo>
                <a:cubicBezTo>
                  <a:pt x="4353407" y="-11897"/>
                  <a:pt x="4571340" y="47265"/>
                  <a:pt x="4856059" y="0"/>
                </a:cubicBezTo>
                <a:cubicBezTo>
                  <a:pt x="5140778" y="-47265"/>
                  <a:pt x="5220796" y="12008"/>
                  <a:pt x="5318541" y="0"/>
                </a:cubicBezTo>
                <a:cubicBezTo>
                  <a:pt x="5416286" y="-12008"/>
                  <a:pt x="5566293" y="11348"/>
                  <a:pt x="5781023" y="0"/>
                </a:cubicBezTo>
                <a:cubicBezTo>
                  <a:pt x="5995753" y="-11348"/>
                  <a:pt x="6030873" y="11188"/>
                  <a:pt x="6127884" y="0"/>
                </a:cubicBezTo>
                <a:cubicBezTo>
                  <a:pt x="6224895" y="-11188"/>
                  <a:pt x="6448461" y="19813"/>
                  <a:pt x="6705986" y="0"/>
                </a:cubicBezTo>
                <a:cubicBezTo>
                  <a:pt x="6963511" y="-19813"/>
                  <a:pt x="6866927" y="20361"/>
                  <a:pt x="6937227" y="0"/>
                </a:cubicBezTo>
                <a:cubicBezTo>
                  <a:pt x="7007527" y="-20361"/>
                  <a:pt x="7253873" y="61482"/>
                  <a:pt x="7515329" y="0"/>
                </a:cubicBezTo>
                <a:cubicBezTo>
                  <a:pt x="7776785" y="-61482"/>
                  <a:pt x="7781499" y="8553"/>
                  <a:pt x="7977811" y="0"/>
                </a:cubicBezTo>
                <a:cubicBezTo>
                  <a:pt x="8174123" y="-8553"/>
                  <a:pt x="8125916" y="14150"/>
                  <a:pt x="8209052" y="0"/>
                </a:cubicBezTo>
                <a:cubicBezTo>
                  <a:pt x="8292188" y="-14150"/>
                  <a:pt x="8764649" y="31290"/>
                  <a:pt x="9018395" y="0"/>
                </a:cubicBezTo>
                <a:cubicBezTo>
                  <a:pt x="9272141" y="-31290"/>
                  <a:pt x="9246400" y="5568"/>
                  <a:pt x="9365256" y="0"/>
                </a:cubicBezTo>
                <a:cubicBezTo>
                  <a:pt x="9484112" y="-5568"/>
                  <a:pt x="9852497" y="72614"/>
                  <a:pt x="10058979" y="0"/>
                </a:cubicBezTo>
                <a:cubicBezTo>
                  <a:pt x="10265461" y="-72614"/>
                  <a:pt x="10270766" y="9012"/>
                  <a:pt x="10405841" y="0"/>
                </a:cubicBezTo>
                <a:cubicBezTo>
                  <a:pt x="10540916" y="-9012"/>
                  <a:pt x="10620102" y="23896"/>
                  <a:pt x="10752702" y="0"/>
                </a:cubicBezTo>
                <a:cubicBezTo>
                  <a:pt x="10885302" y="-23896"/>
                  <a:pt x="11384637" y="11874"/>
                  <a:pt x="11562045" y="0"/>
                </a:cubicBezTo>
                <a:cubicBezTo>
                  <a:pt x="11580727" y="229717"/>
                  <a:pt x="11528630" y="415114"/>
                  <a:pt x="11562045" y="572464"/>
                </a:cubicBezTo>
                <a:cubicBezTo>
                  <a:pt x="11595460" y="729814"/>
                  <a:pt x="11548732" y="817319"/>
                  <a:pt x="11562045" y="1059059"/>
                </a:cubicBezTo>
                <a:cubicBezTo>
                  <a:pt x="11575358" y="1300799"/>
                  <a:pt x="11534141" y="1403804"/>
                  <a:pt x="11562045" y="1602900"/>
                </a:cubicBezTo>
                <a:cubicBezTo>
                  <a:pt x="11589949" y="1801996"/>
                  <a:pt x="11545454" y="1968708"/>
                  <a:pt x="11562045" y="2146742"/>
                </a:cubicBezTo>
                <a:cubicBezTo>
                  <a:pt x="11578636" y="2324776"/>
                  <a:pt x="11512738" y="2609659"/>
                  <a:pt x="11562045" y="2862322"/>
                </a:cubicBezTo>
                <a:cubicBezTo>
                  <a:pt x="11481453" y="2865206"/>
                  <a:pt x="11396999" y="2854914"/>
                  <a:pt x="11330804" y="2862322"/>
                </a:cubicBezTo>
                <a:cubicBezTo>
                  <a:pt x="11264609" y="2869730"/>
                  <a:pt x="10920600" y="2821261"/>
                  <a:pt x="10752702" y="2862322"/>
                </a:cubicBezTo>
                <a:cubicBezTo>
                  <a:pt x="10584804" y="2903383"/>
                  <a:pt x="10414997" y="2843626"/>
                  <a:pt x="10290220" y="2862322"/>
                </a:cubicBezTo>
                <a:cubicBezTo>
                  <a:pt x="10165443" y="2881018"/>
                  <a:pt x="9891841" y="2837909"/>
                  <a:pt x="9596497" y="2862322"/>
                </a:cubicBezTo>
                <a:cubicBezTo>
                  <a:pt x="9301153" y="2886735"/>
                  <a:pt x="9190586" y="2816603"/>
                  <a:pt x="9018395" y="2862322"/>
                </a:cubicBezTo>
                <a:cubicBezTo>
                  <a:pt x="8846204" y="2908041"/>
                  <a:pt x="8855971" y="2845654"/>
                  <a:pt x="8787154" y="2862322"/>
                </a:cubicBezTo>
                <a:cubicBezTo>
                  <a:pt x="8718337" y="2878990"/>
                  <a:pt x="8467766" y="2818978"/>
                  <a:pt x="8324672" y="2862322"/>
                </a:cubicBezTo>
                <a:cubicBezTo>
                  <a:pt x="8181578" y="2905666"/>
                  <a:pt x="7853778" y="2815278"/>
                  <a:pt x="7630950" y="2862322"/>
                </a:cubicBezTo>
                <a:cubicBezTo>
                  <a:pt x="7408122" y="2909366"/>
                  <a:pt x="7141970" y="2791457"/>
                  <a:pt x="6821607" y="2862322"/>
                </a:cubicBezTo>
                <a:cubicBezTo>
                  <a:pt x="6501244" y="2933187"/>
                  <a:pt x="6367050" y="2814765"/>
                  <a:pt x="6243504" y="2862322"/>
                </a:cubicBezTo>
                <a:cubicBezTo>
                  <a:pt x="6119958" y="2909879"/>
                  <a:pt x="5741009" y="2787266"/>
                  <a:pt x="5434161" y="2862322"/>
                </a:cubicBezTo>
                <a:cubicBezTo>
                  <a:pt x="5127313" y="2937378"/>
                  <a:pt x="4988426" y="2812329"/>
                  <a:pt x="4740438" y="2862322"/>
                </a:cubicBezTo>
                <a:cubicBezTo>
                  <a:pt x="4492450" y="2912315"/>
                  <a:pt x="4427521" y="2812729"/>
                  <a:pt x="4277957" y="2862322"/>
                </a:cubicBezTo>
                <a:cubicBezTo>
                  <a:pt x="4128393" y="2911915"/>
                  <a:pt x="4000701" y="2842701"/>
                  <a:pt x="3931095" y="2862322"/>
                </a:cubicBezTo>
                <a:cubicBezTo>
                  <a:pt x="3861489" y="2881943"/>
                  <a:pt x="3604936" y="2850438"/>
                  <a:pt x="3468613" y="2862322"/>
                </a:cubicBezTo>
                <a:cubicBezTo>
                  <a:pt x="3332290" y="2874206"/>
                  <a:pt x="2926947" y="2794317"/>
                  <a:pt x="2774891" y="2862322"/>
                </a:cubicBezTo>
                <a:cubicBezTo>
                  <a:pt x="2622835" y="2930327"/>
                  <a:pt x="2338393" y="2842573"/>
                  <a:pt x="1965548" y="2862322"/>
                </a:cubicBezTo>
                <a:cubicBezTo>
                  <a:pt x="1592703" y="2882071"/>
                  <a:pt x="1709885" y="2825112"/>
                  <a:pt x="1503066" y="2862322"/>
                </a:cubicBezTo>
                <a:cubicBezTo>
                  <a:pt x="1296247" y="2899532"/>
                  <a:pt x="991563" y="2797185"/>
                  <a:pt x="809343" y="2862322"/>
                </a:cubicBezTo>
                <a:cubicBezTo>
                  <a:pt x="627123" y="2927459"/>
                  <a:pt x="678963" y="2846620"/>
                  <a:pt x="578102" y="2862322"/>
                </a:cubicBezTo>
                <a:cubicBezTo>
                  <a:pt x="477241" y="2878024"/>
                  <a:pt x="270423" y="2833826"/>
                  <a:pt x="0" y="2862322"/>
                </a:cubicBezTo>
                <a:cubicBezTo>
                  <a:pt x="-16611" y="2668449"/>
                  <a:pt x="11144" y="2455659"/>
                  <a:pt x="0" y="2347104"/>
                </a:cubicBezTo>
                <a:cubicBezTo>
                  <a:pt x="-11144" y="2238549"/>
                  <a:pt x="29209" y="2025349"/>
                  <a:pt x="0" y="1803263"/>
                </a:cubicBezTo>
                <a:cubicBezTo>
                  <a:pt x="-29209" y="1581177"/>
                  <a:pt x="58924" y="1500801"/>
                  <a:pt x="0" y="1288045"/>
                </a:cubicBezTo>
                <a:cubicBezTo>
                  <a:pt x="-58924" y="1075289"/>
                  <a:pt x="12380" y="1029336"/>
                  <a:pt x="0" y="772827"/>
                </a:cubicBezTo>
                <a:cubicBezTo>
                  <a:pt x="-12380" y="516318"/>
                  <a:pt x="72486" y="254098"/>
                  <a:pt x="0" y="0"/>
                </a:cubicBezTo>
                <a:close/>
              </a:path>
              <a:path w="11562045" h="2862322" stroke="0" extrusionOk="0">
                <a:moveTo>
                  <a:pt x="0" y="0"/>
                </a:moveTo>
                <a:cubicBezTo>
                  <a:pt x="166783" y="-29508"/>
                  <a:pt x="265506" y="28040"/>
                  <a:pt x="346861" y="0"/>
                </a:cubicBezTo>
                <a:cubicBezTo>
                  <a:pt x="428216" y="-28040"/>
                  <a:pt x="640900" y="40889"/>
                  <a:pt x="924964" y="0"/>
                </a:cubicBezTo>
                <a:cubicBezTo>
                  <a:pt x="1209028" y="-40889"/>
                  <a:pt x="1158096" y="44300"/>
                  <a:pt x="1387445" y="0"/>
                </a:cubicBezTo>
                <a:cubicBezTo>
                  <a:pt x="1616794" y="-44300"/>
                  <a:pt x="1711009" y="33495"/>
                  <a:pt x="1965548" y="0"/>
                </a:cubicBezTo>
                <a:cubicBezTo>
                  <a:pt x="2220087" y="-33495"/>
                  <a:pt x="2091226" y="18345"/>
                  <a:pt x="2196789" y="0"/>
                </a:cubicBezTo>
                <a:cubicBezTo>
                  <a:pt x="2302352" y="-18345"/>
                  <a:pt x="2485382" y="12798"/>
                  <a:pt x="2659270" y="0"/>
                </a:cubicBezTo>
                <a:cubicBezTo>
                  <a:pt x="2833158" y="-12798"/>
                  <a:pt x="3286615" y="29901"/>
                  <a:pt x="3468614" y="0"/>
                </a:cubicBezTo>
                <a:cubicBezTo>
                  <a:pt x="3650613" y="-29901"/>
                  <a:pt x="3902883" y="94441"/>
                  <a:pt x="4277957" y="0"/>
                </a:cubicBezTo>
                <a:cubicBezTo>
                  <a:pt x="4653031" y="-94441"/>
                  <a:pt x="4428480" y="11334"/>
                  <a:pt x="4509198" y="0"/>
                </a:cubicBezTo>
                <a:cubicBezTo>
                  <a:pt x="4589916" y="-11334"/>
                  <a:pt x="4807642" y="65625"/>
                  <a:pt x="5087300" y="0"/>
                </a:cubicBezTo>
                <a:cubicBezTo>
                  <a:pt x="5366958" y="-65625"/>
                  <a:pt x="5466586" y="21692"/>
                  <a:pt x="5781023" y="0"/>
                </a:cubicBezTo>
                <a:cubicBezTo>
                  <a:pt x="6095460" y="-21692"/>
                  <a:pt x="6312875" y="15382"/>
                  <a:pt x="6590366" y="0"/>
                </a:cubicBezTo>
                <a:cubicBezTo>
                  <a:pt x="6867857" y="-15382"/>
                  <a:pt x="6958093" y="20243"/>
                  <a:pt x="7168468" y="0"/>
                </a:cubicBezTo>
                <a:cubicBezTo>
                  <a:pt x="7378843" y="-20243"/>
                  <a:pt x="7328892" y="25217"/>
                  <a:pt x="7399709" y="0"/>
                </a:cubicBezTo>
                <a:cubicBezTo>
                  <a:pt x="7470526" y="-25217"/>
                  <a:pt x="7581661" y="5049"/>
                  <a:pt x="7630950" y="0"/>
                </a:cubicBezTo>
                <a:cubicBezTo>
                  <a:pt x="7680239" y="-5049"/>
                  <a:pt x="7992269" y="30184"/>
                  <a:pt x="8324672" y="0"/>
                </a:cubicBezTo>
                <a:cubicBezTo>
                  <a:pt x="8657075" y="-30184"/>
                  <a:pt x="8733341" y="60696"/>
                  <a:pt x="8902775" y="0"/>
                </a:cubicBezTo>
                <a:cubicBezTo>
                  <a:pt x="9072209" y="-60696"/>
                  <a:pt x="9210855" y="8431"/>
                  <a:pt x="9480877" y="0"/>
                </a:cubicBezTo>
                <a:cubicBezTo>
                  <a:pt x="9750899" y="-8431"/>
                  <a:pt x="9978921" y="68752"/>
                  <a:pt x="10290220" y="0"/>
                </a:cubicBezTo>
                <a:cubicBezTo>
                  <a:pt x="10601519" y="-68752"/>
                  <a:pt x="10442206" y="19432"/>
                  <a:pt x="10521461" y="0"/>
                </a:cubicBezTo>
                <a:cubicBezTo>
                  <a:pt x="10600716" y="-19432"/>
                  <a:pt x="10874202" y="24122"/>
                  <a:pt x="10983943" y="0"/>
                </a:cubicBezTo>
                <a:cubicBezTo>
                  <a:pt x="11093684" y="-24122"/>
                  <a:pt x="11363602" y="57662"/>
                  <a:pt x="11562045" y="0"/>
                </a:cubicBezTo>
                <a:cubicBezTo>
                  <a:pt x="11578170" y="147905"/>
                  <a:pt x="11554921" y="330788"/>
                  <a:pt x="11562045" y="486595"/>
                </a:cubicBezTo>
                <a:cubicBezTo>
                  <a:pt x="11569169" y="642402"/>
                  <a:pt x="11509422" y="801645"/>
                  <a:pt x="11562045" y="1001813"/>
                </a:cubicBezTo>
                <a:cubicBezTo>
                  <a:pt x="11614668" y="1201981"/>
                  <a:pt x="11556489" y="1286522"/>
                  <a:pt x="11562045" y="1545654"/>
                </a:cubicBezTo>
                <a:cubicBezTo>
                  <a:pt x="11567601" y="1804786"/>
                  <a:pt x="11547405" y="1797753"/>
                  <a:pt x="11562045" y="2032249"/>
                </a:cubicBezTo>
                <a:cubicBezTo>
                  <a:pt x="11576685" y="2266746"/>
                  <a:pt x="11525929" y="2640076"/>
                  <a:pt x="11562045" y="2862322"/>
                </a:cubicBezTo>
                <a:cubicBezTo>
                  <a:pt x="11446857" y="2902683"/>
                  <a:pt x="11322308" y="2851044"/>
                  <a:pt x="11099563" y="2862322"/>
                </a:cubicBezTo>
                <a:cubicBezTo>
                  <a:pt x="10876818" y="2873600"/>
                  <a:pt x="10482967" y="2776172"/>
                  <a:pt x="10290220" y="2862322"/>
                </a:cubicBezTo>
                <a:cubicBezTo>
                  <a:pt x="10097473" y="2948472"/>
                  <a:pt x="10117845" y="2842528"/>
                  <a:pt x="10058979" y="2862322"/>
                </a:cubicBezTo>
                <a:cubicBezTo>
                  <a:pt x="10000113" y="2882116"/>
                  <a:pt x="9506248" y="2858945"/>
                  <a:pt x="9365256" y="2862322"/>
                </a:cubicBezTo>
                <a:cubicBezTo>
                  <a:pt x="9224264" y="2865699"/>
                  <a:pt x="9119829" y="2853586"/>
                  <a:pt x="9018395" y="2862322"/>
                </a:cubicBezTo>
                <a:cubicBezTo>
                  <a:pt x="8916961" y="2871058"/>
                  <a:pt x="8514110" y="2841890"/>
                  <a:pt x="8324672" y="2862322"/>
                </a:cubicBezTo>
                <a:cubicBezTo>
                  <a:pt x="8135234" y="2882754"/>
                  <a:pt x="7987041" y="2815365"/>
                  <a:pt x="7862191" y="2862322"/>
                </a:cubicBezTo>
                <a:cubicBezTo>
                  <a:pt x="7737341" y="2909279"/>
                  <a:pt x="7555313" y="2845248"/>
                  <a:pt x="7399709" y="2862322"/>
                </a:cubicBezTo>
                <a:cubicBezTo>
                  <a:pt x="7244105" y="2879396"/>
                  <a:pt x="7279261" y="2837339"/>
                  <a:pt x="7168468" y="2862322"/>
                </a:cubicBezTo>
                <a:cubicBezTo>
                  <a:pt x="7057675" y="2887305"/>
                  <a:pt x="6788594" y="2800354"/>
                  <a:pt x="6474745" y="2862322"/>
                </a:cubicBezTo>
                <a:cubicBezTo>
                  <a:pt x="6160896" y="2924290"/>
                  <a:pt x="6156444" y="2848565"/>
                  <a:pt x="6012263" y="2862322"/>
                </a:cubicBezTo>
                <a:cubicBezTo>
                  <a:pt x="5868082" y="2876079"/>
                  <a:pt x="5682443" y="2846599"/>
                  <a:pt x="5549782" y="2862322"/>
                </a:cubicBezTo>
                <a:cubicBezTo>
                  <a:pt x="5417121" y="2878045"/>
                  <a:pt x="5129570" y="2821866"/>
                  <a:pt x="4740438" y="2862322"/>
                </a:cubicBezTo>
                <a:cubicBezTo>
                  <a:pt x="4351306" y="2902778"/>
                  <a:pt x="4301279" y="2830877"/>
                  <a:pt x="4046716" y="2862322"/>
                </a:cubicBezTo>
                <a:cubicBezTo>
                  <a:pt x="3792153" y="2893767"/>
                  <a:pt x="3719265" y="2851504"/>
                  <a:pt x="3584234" y="2862322"/>
                </a:cubicBezTo>
                <a:cubicBezTo>
                  <a:pt x="3449203" y="2873140"/>
                  <a:pt x="2939989" y="2808437"/>
                  <a:pt x="2774891" y="2862322"/>
                </a:cubicBezTo>
                <a:cubicBezTo>
                  <a:pt x="2609793" y="2916207"/>
                  <a:pt x="2331148" y="2826003"/>
                  <a:pt x="1965548" y="2862322"/>
                </a:cubicBezTo>
                <a:cubicBezTo>
                  <a:pt x="1599948" y="2898641"/>
                  <a:pt x="1554239" y="2847083"/>
                  <a:pt x="1387445" y="2862322"/>
                </a:cubicBezTo>
                <a:cubicBezTo>
                  <a:pt x="1220651" y="2877561"/>
                  <a:pt x="1191272" y="2832059"/>
                  <a:pt x="1040584" y="2862322"/>
                </a:cubicBezTo>
                <a:cubicBezTo>
                  <a:pt x="889896" y="2892585"/>
                  <a:pt x="233244" y="2778749"/>
                  <a:pt x="0" y="2862322"/>
                </a:cubicBezTo>
                <a:cubicBezTo>
                  <a:pt x="-44864" y="2708928"/>
                  <a:pt x="63237" y="2460400"/>
                  <a:pt x="0" y="2232611"/>
                </a:cubicBezTo>
                <a:cubicBezTo>
                  <a:pt x="-63237" y="2004822"/>
                  <a:pt x="11306" y="1922642"/>
                  <a:pt x="0" y="1688770"/>
                </a:cubicBezTo>
                <a:cubicBezTo>
                  <a:pt x="-11306" y="1454898"/>
                  <a:pt x="44675" y="1348286"/>
                  <a:pt x="0" y="1144929"/>
                </a:cubicBezTo>
                <a:cubicBezTo>
                  <a:pt x="-44675" y="941572"/>
                  <a:pt x="69984" y="817614"/>
                  <a:pt x="0" y="515218"/>
                </a:cubicBezTo>
                <a:cubicBezTo>
                  <a:pt x="-69984" y="212822"/>
                  <a:pt x="39436" y="216048"/>
                  <a:pt x="0" y="0"/>
                </a:cubicBezTo>
                <a:close/>
              </a:path>
            </a:pathLst>
          </a:custGeom>
          <a:blipFill>
            <a:blip r:embed="rId3"/>
            <a:tile tx="0" ty="0" sx="100000" sy="100000" flip="none" algn="tl"/>
          </a:blipFill>
          <a:ln>
            <a:noFill/>
            <a:extLst>
              <a:ext uri="{C807C97D-BFC1-408E-A445-0C87EB9F89A2}">
                <ask:lineSketchStyleProps xmlns="" xmlns:ask="http://schemas.microsoft.com/office/drawing/2018/sketchyshapes" sd="1124908116">
                  <a:prstGeom prst="rect">
                    <a:avLst/>
                  </a:prstGeom>
                  <ask:type>
                    <ask:lineSketchScribble/>
                  </ask:type>
                </ask:lineSketchStyleProps>
              </a:ext>
            </a:extLst>
          </a:ln>
        </p:spPr>
        <p:txBody>
          <a:bodyPr wrap="square" anchor="ctr">
            <a:spAutoFit/>
          </a:bodyPr>
          <a:lstStyle>
            <a:defPPr>
              <a:defRPr lang="en-US"/>
            </a:defPPr>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141413"/>
                </a:solidFill>
                <a:effectLst/>
                <a:ea typeface="Aptos" panose="020B0004020202020204" pitchFamily="34" charset="0"/>
                <a:cs typeface="Helvetica" pitchFamily="2" charset="0"/>
              </a:defRPr>
            </a:lvl1pPr>
          </a:lstStyle>
          <a:p>
            <a:r>
              <a:rPr lang="en-US" sz="3600" dirty="0"/>
              <a:t>My mom is an accountant. She keeps track of the money that her company makes and spends. It's a nine-to-five job, and she really likes it. However, some people prefer not to work a nine-to-five job. This kind of job has both advantages and disadvantages.</a:t>
            </a:r>
          </a:p>
        </p:txBody>
      </p:sp>
      <p:sp>
        <p:nvSpPr>
          <p:cNvPr id="4" name="TextBox 3">
            <a:extLst>
              <a:ext uri="{FF2B5EF4-FFF2-40B4-BE49-F238E27FC236}">
                <a16:creationId xmlns="" xmlns:a16="http://schemas.microsoft.com/office/drawing/2014/main" id="{F6269981-BAAB-91B6-E5E6-D71A0EF6282B}"/>
              </a:ext>
            </a:extLst>
          </p:cNvPr>
          <p:cNvSpPr txBox="1"/>
          <p:nvPr/>
        </p:nvSpPr>
        <p:spPr>
          <a:xfrm>
            <a:off x="314977" y="671148"/>
            <a:ext cx="2650350"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3200" b="1" dirty="0">
                <a:solidFill>
                  <a:schemeClr val="bg1"/>
                </a:solidFill>
              </a:rPr>
              <a:t>Pre-reading</a:t>
            </a:r>
          </a:p>
        </p:txBody>
      </p:sp>
    </p:spTree>
    <p:extLst>
      <p:ext uri="{BB962C8B-B14F-4D97-AF65-F5344CB8AC3E}">
        <p14:creationId xmlns:p14="http://schemas.microsoft.com/office/powerpoint/2010/main" val="40502705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8F4BED3C-9C28-62DD-0987-4ACC02322A39}"/>
              </a:ext>
            </a:extLst>
          </p:cNvPr>
          <p:cNvSpPr txBox="1"/>
          <p:nvPr/>
        </p:nvSpPr>
        <p:spPr>
          <a:xfrm>
            <a:off x="314977" y="1250260"/>
            <a:ext cx="11717628" cy="5078313"/>
          </a:xfrm>
          <a:blipFill>
            <a:blip r:embed="rId3"/>
            <a:tile tx="0" ty="0" sx="100000" sy="100000" flip="none" algn="tl"/>
          </a:blipFill>
          <a:ln>
            <a:noFill/>
          </a:ln>
        </p:spPr>
        <p:txBody>
          <a:bodyPr wrap="square">
            <a:spAutoFit/>
          </a:bodyPr>
          <a:lstStyle>
            <a:defPPr>
              <a:defRPr lang="en-US"/>
            </a:defPPr>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solidFill>
                  <a:srgbClr val="141413"/>
                </a:solidFill>
                <a:effectLst/>
                <a:ea typeface="Aptos" panose="020B0004020202020204" pitchFamily="34" charset="0"/>
                <a:cs typeface="Helvetica" pitchFamily="2" charset="0"/>
              </a:defRPr>
            </a:lvl1pPr>
          </a:lstStyle>
          <a:p>
            <a:r>
              <a:rPr lang="en-US" dirty="0"/>
              <a:t>My mom's job has some pretty good advantages. One advantage is that she gets a regular salary, which means she makes the same money each month. This helps her save money and plan for the future more easily. Moreover, the job comes with great perks, such as a company outing each year, dinners and parties, health insurance, and even a gym membership. In addition, the work-life balance of a nine-to-five job is not terrible because you have evenings off, and you don't usually work on the weekends.</a:t>
            </a:r>
          </a:p>
        </p:txBody>
      </p:sp>
      <p:sp>
        <p:nvSpPr>
          <p:cNvPr id="4" name="TextBox 3">
            <a:extLst>
              <a:ext uri="{FF2B5EF4-FFF2-40B4-BE49-F238E27FC236}">
                <a16:creationId xmlns="" xmlns:a16="http://schemas.microsoft.com/office/drawing/2014/main" id="{18F99A5A-9993-AD7B-F9A9-26D72F55DC9D}"/>
              </a:ext>
            </a:extLst>
          </p:cNvPr>
          <p:cNvSpPr txBox="1"/>
          <p:nvPr/>
        </p:nvSpPr>
        <p:spPr>
          <a:xfrm>
            <a:off x="314977" y="526051"/>
            <a:ext cx="2650350"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3200" b="1" dirty="0">
                <a:solidFill>
                  <a:schemeClr val="bg1"/>
                </a:solidFill>
              </a:rPr>
              <a:t>Pre-reading</a:t>
            </a:r>
          </a:p>
        </p:txBody>
      </p:sp>
    </p:spTree>
    <p:extLst>
      <p:ext uri="{BB962C8B-B14F-4D97-AF65-F5344CB8AC3E}">
        <p14:creationId xmlns:p14="http://schemas.microsoft.com/office/powerpoint/2010/main" val="18252032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F232FE50-C942-1B9F-7FD3-33E895A2AA33}"/>
              </a:ext>
            </a:extLst>
          </p:cNvPr>
          <p:cNvSpPr txBox="1"/>
          <p:nvPr/>
        </p:nvSpPr>
        <p:spPr>
          <a:xfrm>
            <a:off x="347123" y="1620822"/>
            <a:ext cx="11497753" cy="3970318"/>
          </a:xfrm>
          <a:custGeom>
            <a:avLst/>
            <a:gdLst>
              <a:gd name="connsiteX0" fmla="*/ 0 w 11497753"/>
              <a:gd name="connsiteY0" fmla="*/ 0 h 3970318"/>
              <a:gd name="connsiteX1" fmla="*/ 689865 w 11497753"/>
              <a:gd name="connsiteY1" fmla="*/ 0 h 3970318"/>
              <a:gd name="connsiteX2" fmla="*/ 1264753 w 11497753"/>
              <a:gd name="connsiteY2" fmla="*/ 0 h 3970318"/>
              <a:gd name="connsiteX3" fmla="*/ 1839640 w 11497753"/>
              <a:gd name="connsiteY3" fmla="*/ 0 h 3970318"/>
              <a:gd name="connsiteX4" fmla="*/ 2414528 w 11497753"/>
              <a:gd name="connsiteY4" fmla="*/ 0 h 3970318"/>
              <a:gd name="connsiteX5" fmla="*/ 2644483 w 11497753"/>
              <a:gd name="connsiteY5" fmla="*/ 0 h 3970318"/>
              <a:gd name="connsiteX6" fmla="*/ 3334348 w 11497753"/>
              <a:gd name="connsiteY6" fmla="*/ 0 h 3970318"/>
              <a:gd name="connsiteX7" fmla="*/ 3564303 w 11497753"/>
              <a:gd name="connsiteY7" fmla="*/ 0 h 3970318"/>
              <a:gd name="connsiteX8" fmla="*/ 4139191 w 11497753"/>
              <a:gd name="connsiteY8" fmla="*/ 0 h 3970318"/>
              <a:gd name="connsiteX9" fmla="*/ 4944034 w 11497753"/>
              <a:gd name="connsiteY9" fmla="*/ 0 h 3970318"/>
              <a:gd name="connsiteX10" fmla="*/ 5748877 w 11497753"/>
              <a:gd name="connsiteY10" fmla="*/ 0 h 3970318"/>
              <a:gd name="connsiteX11" fmla="*/ 6438742 w 11497753"/>
              <a:gd name="connsiteY11" fmla="*/ 0 h 3970318"/>
              <a:gd name="connsiteX12" fmla="*/ 6898652 w 11497753"/>
              <a:gd name="connsiteY12" fmla="*/ 0 h 3970318"/>
              <a:gd name="connsiteX13" fmla="*/ 7128607 w 11497753"/>
              <a:gd name="connsiteY13" fmla="*/ 0 h 3970318"/>
              <a:gd name="connsiteX14" fmla="*/ 7588517 w 11497753"/>
              <a:gd name="connsiteY14" fmla="*/ 0 h 3970318"/>
              <a:gd name="connsiteX15" fmla="*/ 8278382 w 11497753"/>
              <a:gd name="connsiteY15" fmla="*/ 0 h 3970318"/>
              <a:gd name="connsiteX16" fmla="*/ 9083225 w 11497753"/>
              <a:gd name="connsiteY16" fmla="*/ 0 h 3970318"/>
              <a:gd name="connsiteX17" fmla="*/ 9313180 w 11497753"/>
              <a:gd name="connsiteY17" fmla="*/ 0 h 3970318"/>
              <a:gd name="connsiteX18" fmla="*/ 9543135 w 11497753"/>
              <a:gd name="connsiteY18" fmla="*/ 0 h 3970318"/>
              <a:gd name="connsiteX19" fmla="*/ 10347978 w 11497753"/>
              <a:gd name="connsiteY19" fmla="*/ 0 h 3970318"/>
              <a:gd name="connsiteX20" fmla="*/ 10577933 w 11497753"/>
              <a:gd name="connsiteY20" fmla="*/ 0 h 3970318"/>
              <a:gd name="connsiteX21" fmla="*/ 11497753 w 11497753"/>
              <a:gd name="connsiteY21" fmla="*/ 0 h 3970318"/>
              <a:gd name="connsiteX22" fmla="*/ 11497753 w 11497753"/>
              <a:gd name="connsiteY22" fmla="*/ 487782 h 3970318"/>
              <a:gd name="connsiteX23" fmla="*/ 11497753 w 11497753"/>
              <a:gd name="connsiteY23" fmla="*/ 935861 h 3970318"/>
              <a:gd name="connsiteX24" fmla="*/ 11497753 w 11497753"/>
              <a:gd name="connsiteY24" fmla="*/ 1582455 h 3970318"/>
              <a:gd name="connsiteX25" fmla="*/ 11497753 w 11497753"/>
              <a:gd name="connsiteY25" fmla="*/ 2229050 h 3970318"/>
              <a:gd name="connsiteX26" fmla="*/ 11497753 w 11497753"/>
              <a:gd name="connsiteY26" fmla="*/ 2677129 h 3970318"/>
              <a:gd name="connsiteX27" fmla="*/ 11497753 w 11497753"/>
              <a:gd name="connsiteY27" fmla="*/ 3244317 h 3970318"/>
              <a:gd name="connsiteX28" fmla="*/ 11497753 w 11497753"/>
              <a:gd name="connsiteY28" fmla="*/ 3970318 h 3970318"/>
              <a:gd name="connsiteX29" fmla="*/ 11037843 w 11497753"/>
              <a:gd name="connsiteY29" fmla="*/ 3970318 h 3970318"/>
              <a:gd name="connsiteX30" fmla="*/ 10347978 w 11497753"/>
              <a:gd name="connsiteY30" fmla="*/ 3970318 h 3970318"/>
              <a:gd name="connsiteX31" fmla="*/ 9543135 w 11497753"/>
              <a:gd name="connsiteY31" fmla="*/ 3970318 h 3970318"/>
              <a:gd name="connsiteX32" fmla="*/ 9083225 w 11497753"/>
              <a:gd name="connsiteY32" fmla="*/ 3970318 h 3970318"/>
              <a:gd name="connsiteX33" fmla="*/ 8278382 w 11497753"/>
              <a:gd name="connsiteY33" fmla="*/ 3970318 h 3970318"/>
              <a:gd name="connsiteX34" fmla="*/ 7703495 w 11497753"/>
              <a:gd name="connsiteY34" fmla="*/ 3970318 h 3970318"/>
              <a:gd name="connsiteX35" fmla="*/ 6898652 w 11497753"/>
              <a:gd name="connsiteY35" fmla="*/ 3970318 h 3970318"/>
              <a:gd name="connsiteX36" fmla="*/ 6093809 w 11497753"/>
              <a:gd name="connsiteY36" fmla="*/ 3970318 h 3970318"/>
              <a:gd name="connsiteX37" fmla="*/ 5748877 w 11497753"/>
              <a:gd name="connsiteY37" fmla="*/ 3970318 h 3970318"/>
              <a:gd name="connsiteX38" fmla="*/ 5288966 w 11497753"/>
              <a:gd name="connsiteY38" fmla="*/ 3970318 h 3970318"/>
              <a:gd name="connsiteX39" fmla="*/ 4714079 w 11497753"/>
              <a:gd name="connsiteY39" fmla="*/ 3970318 h 3970318"/>
              <a:gd name="connsiteX40" fmla="*/ 4139191 w 11497753"/>
              <a:gd name="connsiteY40" fmla="*/ 3970318 h 3970318"/>
              <a:gd name="connsiteX41" fmla="*/ 3449326 w 11497753"/>
              <a:gd name="connsiteY41" fmla="*/ 3970318 h 3970318"/>
              <a:gd name="connsiteX42" fmla="*/ 3104393 w 11497753"/>
              <a:gd name="connsiteY42" fmla="*/ 3970318 h 3970318"/>
              <a:gd name="connsiteX43" fmla="*/ 2759461 w 11497753"/>
              <a:gd name="connsiteY43" fmla="*/ 3970318 h 3970318"/>
              <a:gd name="connsiteX44" fmla="*/ 1954618 w 11497753"/>
              <a:gd name="connsiteY44" fmla="*/ 3970318 h 3970318"/>
              <a:gd name="connsiteX45" fmla="*/ 1149775 w 11497753"/>
              <a:gd name="connsiteY45" fmla="*/ 3970318 h 3970318"/>
              <a:gd name="connsiteX46" fmla="*/ 574888 w 11497753"/>
              <a:gd name="connsiteY46" fmla="*/ 3970318 h 3970318"/>
              <a:gd name="connsiteX47" fmla="*/ 0 w 11497753"/>
              <a:gd name="connsiteY47" fmla="*/ 3970318 h 3970318"/>
              <a:gd name="connsiteX48" fmla="*/ 0 w 11497753"/>
              <a:gd name="connsiteY48" fmla="*/ 3522239 h 3970318"/>
              <a:gd name="connsiteX49" fmla="*/ 0 w 11497753"/>
              <a:gd name="connsiteY49" fmla="*/ 2955051 h 3970318"/>
              <a:gd name="connsiteX50" fmla="*/ 0 w 11497753"/>
              <a:gd name="connsiteY50" fmla="*/ 2387863 h 3970318"/>
              <a:gd name="connsiteX51" fmla="*/ 0 w 11497753"/>
              <a:gd name="connsiteY51" fmla="*/ 1860378 h 3970318"/>
              <a:gd name="connsiteX52" fmla="*/ 0 w 11497753"/>
              <a:gd name="connsiteY52" fmla="*/ 1332892 h 3970318"/>
              <a:gd name="connsiteX53" fmla="*/ 0 w 11497753"/>
              <a:gd name="connsiteY53" fmla="*/ 884814 h 3970318"/>
              <a:gd name="connsiteX54" fmla="*/ 0 w 11497753"/>
              <a:gd name="connsiteY54"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497753" h="3970318" fill="none" extrusionOk="0">
                <a:moveTo>
                  <a:pt x="0" y="0"/>
                </a:moveTo>
                <a:cubicBezTo>
                  <a:pt x="229884" y="-31231"/>
                  <a:pt x="450187" y="15148"/>
                  <a:pt x="689865" y="0"/>
                </a:cubicBezTo>
                <a:cubicBezTo>
                  <a:pt x="929543" y="-15148"/>
                  <a:pt x="1067821" y="43665"/>
                  <a:pt x="1264753" y="0"/>
                </a:cubicBezTo>
                <a:cubicBezTo>
                  <a:pt x="1461685" y="-43665"/>
                  <a:pt x="1664139" y="55837"/>
                  <a:pt x="1839640" y="0"/>
                </a:cubicBezTo>
                <a:cubicBezTo>
                  <a:pt x="2015141" y="-55837"/>
                  <a:pt x="2299033" y="4195"/>
                  <a:pt x="2414528" y="0"/>
                </a:cubicBezTo>
                <a:cubicBezTo>
                  <a:pt x="2530023" y="-4195"/>
                  <a:pt x="2586483" y="3772"/>
                  <a:pt x="2644483" y="0"/>
                </a:cubicBezTo>
                <a:cubicBezTo>
                  <a:pt x="2702484" y="-3772"/>
                  <a:pt x="3137179" y="6620"/>
                  <a:pt x="3334348" y="0"/>
                </a:cubicBezTo>
                <a:cubicBezTo>
                  <a:pt x="3531517" y="-6620"/>
                  <a:pt x="3486434" y="25372"/>
                  <a:pt x="3564303" y="0"/>
                </a:cubicBezTo>
                <a:cubicBezTo>
                  <a:pt x="3642172" y="-25372"/>
                  <a:pt x="3962062" y="26539"/>
                  <a:pt x="4139191" y="0"/>
                </a:cubicBezTo>
                <a:cubicBezTo>
                  <a:pt x="4316320" y="-26539"/>
                  <a:pt x="4609769" y="50561"/>
                  <a:pt x="4944034" y="0"/>
                </a:cubicBezTo>
                <a:cubicBezTo>
                  <a:pt x="5278299" y="-50561"/>
                  <a:pt x="5484568" y="4227"/>
                  <a:pt x="5748877" y="0"/>
                </a:cubicBezTo>
                <a:cubicBezTo>
                  <a:pt x="6013186" y="-4227"/>
                  <a:pt x="6287543" y="4496"/>
                  <a:pt x="6438742" y="0"/>
                </a:cubicBezTo>
                <a:cubicBezTo>
                  <a:pt x="6589941" y="-4496"/>
                  <a:pt x="6698409" y="33833"/>
                  <a:pt x="6898652" y="0"/>
                </a:cubicBezTo>
                <a:cubicBezTo>
                  <a:pt x="7098895" y="-33833"/>
                  <a:pt x="7047635" y="25973"/>
                  <a:pt x="7128607" y="0"/>
                </a:cubicBezTo>
                <a:cubicBezTo>
                  <a:pt x="7209579" y="-25973"/>
                  <a:pt x="7387032" y="53631"/>
                  <a:pt x="7588517" y="0"/>
                </a:cubicBezTo>
                <a:cubicBezTo>
                  <a:pt x="7790002" y="-53631"/>
                  <a:pt x="7977908" y="57737"/>
                  <a:pt x="8278382" y="0"/>
                </a:cubicBezTo>
                <a:cubicBezTo>
                  <a:pt x="8578856" y="-57737"/>
                  <a:pt x="8862010" y="55388"/>
                  <a:pt x="9083225" y="0"/>
                </a:cubicBezTo>
                <a:cubicBezTo>
                  <a:pt x="9304440" y="-55388"/>
                  <a:pt x="9226990" y="10323"/>
                  <a:pt x="9313180" y="0"/>
                </a:cubicBezTo>
                <a:cubicBezTo>
                  <a:pt x="9399371" y="-10323"/>
                  <a:pt x="9494489" y="26937"/>
                  <a:pt x="9543135" y="0"/>
                </a:cubicBezTo>
                <a:cubicBezTo>
                  <a:pt x="9591782" y="-26937"/>
                  <a:pt x="10050886" y="2349"/>
                  <a:pt x="10347978" y="0"/>
                </a:cubicBezTo>
                <a:cubicBezTo>
                  <a:pt x="10645070" y="-2349"/>
                  <a:pt x="10501085" y="26136"/>
                  <a:pt x="10577933" y="0"/>
                </a:cubicBezTo>
                <a:cubicBezTo>
                  <a:pt x="10654782" y="-26136"/>
                  <a:pt x="11247347" y="109403"/>
                  <a:pt x="11497753" y="0"/>
                </a:cubicBezTo>
                <a:cubicBezTo>
                  <a:pt x="11507920" y="164522"/>
                  <a:pt x="11441968" y="264840"/>
                  <a:pt x="11497753" y="487782"/>
                </a:cubicBezTo>
                <a:cubicBezTo>
                  <a:pt x="11553538" y="710724"/>
                  <a:pt x="11470896" y="723519"/>
                  <a:pt x="11497753" y="935861"/>
                </a:cubicBezTo>
                <a:cubicBezTo>
                  <a:pt x="11524610" y="1148203"/>
                  <a:pt x="11433215" y="1330881"/>
                  <a:pt x="11497753" y="1582455"/>
                </a:cubicBezTo>
                <a:cubicBezTo>
                  <a:pt x="11562291" y="1834029"/>
                  <a:pt x="11463381" y="1962320"/>
                  <a:pt x="11497753" y="2229050"/>
                </a:cubicBezTo>
                <a:cubicBezTo>
                  <a:pt x="11532125" y="2495781"/>
                  <a:pt x="11460699" y="2574940"/>
                  <a:pt x="11497753" y="2677129"/>
                </a:cubicBezTo>
                <a:cubicBezTo>
                  <a:pt x="11534807" y="2779318"/>
                  <a:pt x="11440839" y="3038432"/>
                  <a:pt x="11497753" y="3244317"/>
                </a:cubicBezTo>
                <a:cubicBezTo>
                  <a:pt x="11554667" y="3450202"/>
                  <a:pt x="11439374" y="3801948"/>
                  <a:pt x="11497753" y="3970318"/>
                </a:cubicBezTo>
                <a:cubicBezTo>
                  <a:pt x="11360244" y="4025428"/>
                  <a:pt x="11206254" y="3915832"/>
                  <a:pt x="11037843" y="3970318"/>
                </a:cubicBezTo>
                <a:cubicBezTo>
                  <a:pt x="10869432" y="4024804"/>
                  <a:pt x="10575237" y="3965694"/>
                  <a:pt x="10347978" y="3970318"/>
                </a:cubicBezTo>
                <a:cubicBezTo>
                  <a:pt x="10120720" y="3974942"/>
                  <a:pt x="9800020" y="3900206"/>
                  <a:pt x="9543135" y="3970318"/>
                </a:cubicBezTo>
                <a:cubicBezTo>
                  <a:pt x="9286250" y="4040430"/>
                  <a:pt x="9198801" y="3924276"/>
                  <a:pt x="9083225" y="3970318"/>
                </a:cubicBezTo>
                <a:cubicBezTo>
                  <a:pt x="8967649" y="4016360"/>
                  <a:pt x="8501184" y="3874504"/>
                  <a:pt x="8278382" y="3970318"/>
                </a:cubicBezTo>
                <a:cubicBezTo>
                  <a:pt x="8055580" y="4066132"/>
                  <a:pt x="7827931" y="3916993"/>
                  <a:pt x="7703495" y="3970318"/>
                </a:cubicBezTo>
                <a:cubicBezTo>
                  <a:pt x="7579059" y="4023643"/>
                  <a:pt x="7114980" y="3963467"/>
                  <a:pt x="6898652" y="3970318"/>
                </a:cubicBezTo>
                <a:cubicBezTo>
                  <a:pt x="6682324" y="3977169"/>
                  <a:pt x="6416534" y="3882740"/>
                  <a:pt x="6093809" y="3970318"/>
                </a:cubicBezTo>
                <a:cubicBezTo>
                  <a:pt x="5771084" y="4057896"/>
                  <a:pt x="5908509" y="3963167"/>
                  <a:pt x="5748877" y="3970318"/>
                </a:cubicBezTo>
                <a:cubicBezTo>
                  <a:pt x="5589245" y="3977469"/>
                  <a:pt x="5383211" y="3937296"/>
                  <a:pt x="5288966" y="3970318"/>
                </a:cubicBezTo>
                <a:cubicBezTo>
                  <a:pt x="5194721" y="4003340"/>
                  <a:pt x="4998043" y="3921961"/>
                  <a:pt x="4714079" y="3970318"/>
                </a:cubicBezTo>
                <a:cubicBezTo>
                  <a:pt x="4430115" y="4018675"/>
                  <a:pt x="4284099" y="3903896"/>
                  <a:pt x="4139191" y="3970318"/>
                </a:cubicBezTo>
                <a:cubicBezTo>
                  <a:pt x="3994283" y="4036740"/>
                  <a:pt x="3675483" y="3931775"/>
                  <a:pt x="3449326" y="3970318"/>
                </a:cubicBezTo>
                <a:cubicBezTo>
                  <a:pt x="3223170" y="4008861"/>
                  <a:pt x="3242208" y="3949673"/>
                  <a:pt x="3104393" y="3970318"/>
                </a:cubicBezTo>
                <a:cubicBezTo>
                  <a:pt x="2966578" y="3990963"/>
                  <a:pt x="2903638" y="3946264"/>
                  <a:pt x="2759461" y="3970318"/>
                </a:cubicBezTo>
                <a:cubicBezTo>
                  <a:pt x="2615284" y="3994372"/>
                  <a:pt x="2266121" y="3965037"/>
                  <a:pt x="1954618" y="3970318"/>
                </a:cubicBezTo>
                <a:cubicBezTo>
                  <a:pt x="1643115" y="3975599"/>
                  <a:pt x="1546561" y="3970302"/>
                  <a:pt x="1149775" y="3970318"/>
                </a:cubicBezTo>
                <a:cubicBezTo>
                  <a:pt x="752989" y="3970334"/>
                  <a:pt x="787948" y="3934062"/>
                  <a:pt x="574888" y="3970318"/>
                </a:cubicBezTo>
                <a:cubicBezTo>
                  <a:pt x="361828" y="4006574"/>
                  <a:pt x="160851" y="3966254"/>
                  <a:pt x="0" y="3970318"/>
                </a:cubicBezTo>
                <a:cubicBezTo>
                  <a:pt x="-21929" y="3848832"/>
                  <a:pt x="3537" y="3685825"/>
                  <a:pt x="0" y="3522239"/>
                </a:cubicBezTo>
                <a:cubicBezTo>
                  <a:pt x="-3537" y="3358653"/>
                  <a:pt x="18192" y="3107245"/>
                  <a:pt x="0" y="2955051"/>
                </a:cubicBezTo>
                <a:cubicBezTo>
                  <a:pt x="-18192" y="2802857"/>
                  <a:pt x="35086" y="2627981"/>
                  <a:pt x="0" y="2387863"/>
                </a:cubicBezTo>
                <a:cubicBezTo>
                  <a:pt x="-35086" y="2147745"/>
                  <a:pt x="28476" y="2068087"/>
                  <a:pt x="0" y="1860378"/>
                </a:cubicBezTo>
                <a:cubicBezTo>
                  <a:pt x="-28476" y="1652669"/>
                  <a:pt x="30752" y="1553383"/>
                  <a:pt x="0" y="1332892"/>
                </a:cubicBezTo>
                <a:cubicBezTo>
                  <a:pt x="-30752" y="1112401"/>
                  <a:pt x="32175" y="985918"/>
                  <a:pt x="0" y="884814"/>
                </a:cubicBezTo>
                <a:cubicBezTo>
                  <a:pt x="-32175" y="783710"/>
                  <a:pt x="12051" y="244737"/>
                  <a:pt x="0" y="0"/>
                </a:cubicBezTo>
                <a:close/>
              </a:path>
              <a:path w="11497753" h="3970318" stroke="0" extrusionOk="0">
                <a:moveTo>
                  <a:pt x="0" y="0"/>
                </a:moveTo>
                <a:cubicBezTo>
                  <a:pt x="141745" y="-35805"/>
                  <a:pt x="278921" y="20985"/>
                  <a:pt x="459910" y="0"/>
                </a:cubicBezTo>
                <a:cubicBezTo>
                  <a:pt x="640899" y="-20985"/>
                  <a:pt x="625393" y="22534"/>
                  <a:pt x="689865" y="0"/>
                </a:cubicBezTo>
                <a:cubicBezTo>
                  <a:pt x="754337" y="-22534"/>
                  <a:pt x="1231414" y="36066"/>
                  <a:pt x="1494708" y="0"/>
                </a:cubicBezTo>
                <a:cubicBezTo>
                  <a:pt x="1758002" y="-36066"/>
                  <a:pt x="1788194" y="38297"/>
                  <a:pt x="1954618" y="0"/>
                </a:cubicBezTo>
                <a:cubicBezTo>
                  <a:pt x="2121042" y="-38297"/>
                  <a:pt x="2278545" y="31609"/>
                  <a:pt x="2414528" y="0"/>
                </a:cubicBezTo>
                <a:cubicBezTo>
                  <a:pt x="2550511" y="-31609"/>
                  <a:pt x="2841161" y="83650"/>
                  <a:pt x="3219371" y="0"/>
                </a:cubicBezTo>
                <a:cubicBezTo>
                  <a:pt x="3597581" y="-83650"/>
                  <a:pt x="3482624" y="4129"/>
                  <a:pt x="3564303" y="0"/>
                </a:cubicBezTo>
                <a:cubicBezTo>
                  <a:pt x="3645982" y="-4129"/>
                  <a:pt x="4156415" y="94484"/>
                  <a:pt x="4369146" y="0"/>
                </a:cubicBezTo>
                <a:cubicBezTo>
                  <a:pt x="4581877" y="-94484"/>
                  <a:pt x="4876265" y="60405"/>
                  <a:pt x="5173989" y="0"/>
                </a:cubicBezTo>
                <a:cubicBezTo>
                  <a:pt x="5471713" y="-60405"/>
                  <a:pt x="5488541" y="18912"/>
                  <a:pt x="5748877" y="0"/>
                </a:cubicBezTo>
                <a:cubicBezTo>
                  <a:pt x="6009213" y="-18912"/>
                  <a:pt x="6177158" y="80887"/>
                  <a:pt x="6553719" y="0"/>
                </a:cubicBezTo>
                <a:cubicBezTo>
                  <a:pt x="6930280" y="-80887"/>
                  <a:pt x="6858463" y="33654"/>
                  <a:pt x="7013629" y="0"/>
                </a:cubicBezTo>
                <a:cubicBezTo>
                  <a:pt x="7168795" y="-33654"/>
                  <a:pt x="7298906" y="46211"/>
                  <a:pt x="7473539" y="0"/>
                </a:cubicBezTo>
                <a:cubicBezTo>
                  <a:pt x="7648172" y="-46211"/>
                  <a:pt x="8022907" y="75717"/>
                  <a:pt x="8163405" y="0"/>
                </a:cubicBezTo>
                <a:cubicBezTo>
                  <a:pt x="8303903" y="-75717"/>
                  <a:pt x="8487617" y="40960"/>
                  <a:pt x="8623315" y="0"/>
                </a:cubicBezTo>
                <a:cubicBezTo>
                  <a:pt x="8759013" y="-40960"/>
                  <a:pt x="9084811" y="52455"/>
                  <a:pt x="9428157" y="0"/>
                </a:cubicBezTo>
                <a:cubicBezTo>
                  <a:pt x="9771503" y="-52455"/>
                  <a:pt x="9932536" y="50281"/>
                  <a:pt x="10233000" y="0"/>
                </a:cubicBezTo>
                <a:cubicBezTo>
                  <a:pt x="10533464" y="-50281"/>
                  <a:pt x="10688507" y="28428"/>
                  <a:pt x="10807888" y="0"/>
                </a:cubicBezTo>
                <a:cubicBezTo>
                  <a:pt x="10927269" y="-28428"/>
                  <a:pt x="11324682" y="53392"/>
                  <a:pt x="11497753" y="0"/>
                </a:cubicBezTo>
                <a:cubicBezTo>
                  <a:pt x="11500933" y="130451"/>
                  <a:pt x="11451399" y="233257"/>
                  <a:pt x="11497753" y="448079"/>
                </a:cubicBezTo>
                <a:cubicBezTo>
                  <a:pt x="11544107" y="662901"/>
                  <a:pt x="11468922" y="699545"/>
                  <a:pt x="11497753" y="935861"/>
                </a:cubicBezTo>
                <a:cubicBezTo>
                  <a:pt x="11526584" y="1172177"/>
                  <a:pt x="11425887" y="1400424"/>
                  <a:pt x="11497753" y="1542752"/>
                </a:cubicBezTo>
                <a:cubicBezTo>
                  <a:pt x="11569619" y="1685080"/>
                  <a:pt x="11491970" y="1937178"/>
                  <a:pt x="11497753" y="2070237"/>
                </a:cubicBezTo>
                <a:cubicBezTo>
                  <a:pt x="11503536" y="2203296"/>
                  <a:pt x="11443145" y="2420823"/>
                  <a:pt x="11497753" y="2558019"/>
                </a:cubicBezTo>
                <a:cubicBezTo>
                  <a:pt x="11552361" y="2695215"/>
                  <a:pt x="11450328" y="3009326"/>
                  <a:pt x="11497753" y="3164911"/>
                </a:cubicBezTo>
                <a:cubicBezTo>
                  <a:pt x="11545178" y="3320496"/>
                  <a:pt x="11428099" y="3793725"/>
                  <a:pt x="11497753" y="3970318"/>
                </a:cubicBezTo>
                <a:cubicBezTo>
                  <a:pt x="11230347" y="3985290"/>
                  <a:pt x="11164279" y="3911063"/>
                  <a:pt x="10922865" y="3970318"/>
                </a:cubicBezTo>
                <a:cubicBezTo>
                  <a:pt x="10681451" y="4029573"/>
                  <a:pt x="10720486" y="3970218"/>
                  <a:pt x="10577933" y="3970318"/>
                </a:cubicBezTo>
                <a:cubicBezTo>
                  <a:pt x="10435380" y="3970418"/>
                  <a:pt x="10154546" y="3964144"/>
                  <a:pt x="9888068" y="3970318"/>
                </a:cubicBezTo>
                <a:cubicBezTo>
                  <a:pt x="9621590" y="3976492"/>
                  <a:pt x="9699572" y="3946672"/>
                  <a:pt x="9543135" y="3970318"/>
                </a:cubicBezTo>
                <a:cubicBezTo>
                  <a:pt x="9386698" y="3993964"/>
                  <a:pt x="9154506" y="3962015"/>
                  <a:pt x="8853270" y="3970318"/>
                </a:cubicBezTo>
                <a:cubicBezTo>
                  <a:pt x="8552034" y="3978621"/>
                  <a:pt x="8689159" y="3946355"/>
                  <a:pt x="8623315" y="3970318"/>
                </a:cubicBezTo>
                <a:cubicBezTo>
                  <a:pt x="8557471" y="3994281"/>
                  <a:pt x="8123130" y="3899702"/>
                  <a:pt x="7933450" y="3970318"/>
                </a:cubicBezTo>
                <a:cubicBezTo>
                  <a:pt x="7743771" y="4040934"/>
                  <a:pt x="7759392" y="3952951"/>
                  <a:pt x="7588517" y="3970318"/>
                </a:cubicBezTo>
                <a:cubicBezTo>
                  <a:pt x="7417642" y="3987685"/>
                  <a:pt x="7465753" y="3944356"/>
                  <a:pt x="7358562" y="3970318"/>
                </a:cubicBezTo>
                <a:cubicBezTo>
                  <a:pt x="7251371" y="3996280"/>
                  <a:pt x="7110304" y="3933060"/>
                  <a:pt x="7013629" y="3970318"/>
                </a:cubicBezTo>
                <a:cubicBezTo>
                  <a:pt x="6916954" y="4007576"/>
                  <a:pt x="6549351" y="3919659"/>
                  <a:pt x="6323764" y="3970318"/>
                </a:cubicBezTo>
                <a:cubicBezTo>
                  <a:pt x="6098178" y="4020977"/>
                  <a:pt x="6078088" y="3934606"/>
                  <a:pt x="5978832" y="3970318"/>
                </a:cubicBezTo>
                <a:cubicBezTo>
                  <a:pt x="5879576" y="4006030"/>
                  <a:pt x="5800361" y="3962345"/>
                  <a:pt x="5748876" y="3970318"/>
                </a:cubicBezTo>
                <a:cubicBezTo>
                  <a:pt x="5697391" y="3978291"/>
                  <a:pt x="5568515" y="3943832"/>
                  <a:pt x="5403944" y="3970318"/>
                </a:cubicBezTo>
                <a:cubicBezTo>
                  <a:pt x="5239373" y="3996804"/>
                  <a:pt x="5146051" y="3961681"/>
                  <a:pt x="4944034" y="3970318"/>
                </a:cubicBezTo>
                <a:cubicBezTo>
                  <a:pt x="4742017" y="3978955"/>
                  <a:pt x="4599062" y="3917684"/>
                  <a:pt x="4369146" y="3970318"/>
                </a:cubicBezTo>
                <a:cubicBezTo>
                  <a:pt x="4139230" y="4022952"/>
                  <a:pt x="4139102" y="3954197"/>
                  <a:pt x="4024214" y="3970318"/>
                </a:cubicBezTo>
                <a:cubicBezTo>
                  <a:pt x="3909326" y="3986439"/>
                  <a:pt x="3430839" y="3874211"/>
                  <a:pt x="3219371" y="3970318"/>
                </a:cubicBezTo>
                <a:cubicBezTo>
                  <a:pt x="3007903" y="4066425"/>
                  <a:pt x="2771621" y="3952275"/>
                  <a:pt x="2644483" y="3970318"/>
                </a:cubicBezTo>
                <a:cubicBezTo>
                  <a:pt x="2517345" y="3988361"/>
                  <a:pt x="2230804" y="3956749"/>
                  <a:pt x="1839640" y="3970318"/>
                </a:cubicBezTo>
                <a:cubicBezTo>
                  <a:pt x="1448476" y="3983887"/>
                  <a:pt x="1427251" y="3935952"/>
                  <a:pt x="1149775" y="3970318"/>
                </a:cubicBezTo>
                <a:cubicBezTo>
                  <a:pt x="872300" y="4004684"/>
                  <a:pt x="818849" y="3926028"/>
                  <a:pt x="689865" y="3970318"/>
                </a:cubicBezTo>
                <a:cubicBezTo>
                  <a:pt x="560881" y="4014608"/>
                  <a:pt x="296609" y="3933630"/>
                  <a:pt x="0" y="3970318"/>
                </a:cubicBezTo>
                <a:cubicBezTo>
                  <a:pt x="-48615" y="3831380"/>
                  <a:pt x="35612" y="3651738"/>
                  <a:pt x="0" y="3482536"/>
                </a:cubicBezTo>
                <a:cubicBezTo>
                  <a:pt x="-35612" y="3313334"/>
                  <a:pt x="33772" y="3152306"/>
                  <a:pt x="0" y="2915348"/>
                </a:cubicBezTo>
                <a:cubicBezTo>
                  <a:pt x="-33772" y="2678390"/>
                  <a:pt x="57111" y="2444074"/>
                  <a:pt x="0" y="2268753"/>
                </a:cubicBezTo>
                <a:cubicBezTo>
                  <a:pt x="-57111" y="2093433"/>
                  <a:pt x="47243" y="1875965"/>
                  <a:pt x="0" y="1622158"/>
                </a:cubicBezTo>
                <a:cubicBezTo>
                  <a:pt x="-47243" y="1368352"/>
                  <a:pt x="59147" y="1217154"/>
                  <a:pt x="0" y="1015267"/>
                </a:cubicBezTo>
                <a:cubicBezTo>
                  <a:pt x="-59147" y="813380"/>
                  <a:pt x="46608" y="234149"/>
                  <a:pt x="0" y="0"/>
                </a:cubicBezTo>
                <a:close/>
              </a:path>
            </a:pathLst>
          </a:custGeom>
          <a:blipFill>
            <a:blip r:embed="rId2"/>
            <a:tile tx="0" ty="0" sx="100000" sy="100000" flip="none" algn="tl"/>
          </a:blipFill>
          <a:ln>
            <a:no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600" dirty="0">
                <a:solidFill>
                  <a:srgbClr val="141413"/>
                </a:solidFill>
                <a:effectLst/>
                <a:ea typeface="Aptos" panose="020B0004020202020204" pitchFamily="34" charset="0"/>
                <a:cs typeface="Helvetica" pitchFamily="2" charset="0"/>
              </a:rPr>
              <a:t>On the other hand, I think there are some disadvantages of working a nine-to-five job, too. If you want to make more money, it can be pretty difficult. Your salary is the same each month. You have to get promoted to a higher position or leave and find a job with a higher salary. In contrast to my mom's job, some nine-to-five jobs don't offer good benefits at all. </a:t>
            </a:r>
          </a:p>
        </p:txBody>
      </p:sp>
      <p:sp>
        <p:nvSpPr>
          <p:cNvPr id="2" name="TextBox 1">
            <a:extLst>
              <a:ext uri="{FF2B5EF4-FFF2-40B4-BE49-F238E27FC236}">
                <a16:creationId xmlns="" xmlns:a16="http://schemas.microsoft.com/office/drawing/2014/main" id="{374D1067-8A86-8E08-615C-3DA127770E00}"/>
              </a:ext>
            </a:extLst>
          </p:cNvPr>
          <p:cNvSpPr txBox="1"/>
          <p:nvPr/>
        </p:nvSpPr>
        <p:spPr>
          <a:xfrm>
            <a:off x="347123" y="598422"/>
            <a:ext cx="2650350"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3200" b="1" dirty="0">
                <a:solidFill>
                  <a:schemeClr val="bg1"/>
                </a:solidFill>
              </a:rPr>
              <a:t>Pre-reading</a:t>
            </a:r>
          </a:p>
        </p:txBody>
      </p:sp>
    </p:spTree>
    <p:extLst>
      <p:ext uri="{BB962C8B-B14F-4D97-AF65-F5344CB8AC3E}">
        <p14:creationId xmlns:p14="http://schemas.microsoft.com/office/powerpoint/2010/main" val="22093716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F232FE50-C942-1B9F-7FD3-33E895A2AA33}"/>
              </a:ext>
            </a:extLst>
          </p:cNvPr>
          <p:cNvSpPr txBox="1"/>
          <p:nvPr/>
        </p:nvSpPr>
        <p:spPr>
          <a:xfrm>
            <a:off x="509356" y="3877028"/>
            <a:ext cx="11215610" cy="2308324"/>
          </a:xfrm>
          <a:custGeom>
            <a:avLst/>
            <a:gdLst>
              <a:gd name="connsiteX0" fmla="*/ 0 w 11215610"/>
              <a:gd name="connsiteY0" fmla="*/ 0 h 2308324"/>
              <a:gd name="connsiteX1" fmla="*/ 702451 w 11215610"/>
              <a:gd name="connsiteY1" fmla="*/ 0 h 2308324"/>
              <a:gd name="connsiteX2" fmla="*/ 1404903 w 11215610"/>
              <a:gd name="connsiteY2" fmla="*/ 0 h 2308324"/>
              <a:gd name="connsiteX3" fmla="*/ 2107354 w 11215610"/>
              <a:gd name="connsiteY3" fmla="*/ 0 h 2308324"/>
              <a:gd name="connsiteX4" fmla="*/ 2809805 w 11215610"/>
              <a:gd name="connsiteY4" fmla="*/ 0 h 2308324"/>
              <a:gd name="connsiteX5" fmla="*/ 3624413 w 11215610"/>
              <a:gd name="connsiteY5" fmla="*/ 0 h 2308324"/>
              <a:gd name="connsiteX6" fmla="*/ 4214708 w 11215610"/>
              <a:gd name="connsiteY6" fmla="*/ 0 h 2308324"/>
              <a:gd name="connsiteX7" fmla="*/ 4917160 w 11215610"/>
              <a:gd name="connsiteY7" fmla="*/ 0 h 2308324"/>
              <a:gd name="connsiteX8" fmla="*/ 5507455 w 11215610"/>
              <a:gd name="connsiteY8" fmla="*/ 0 h 2308324"/>
              <a:gd name="connsiteX9" fmla="*/ 6097750 w 11215610"/>
              <a:gd name="connsiteY9" fmla="*/ 0 h 2308324"/>
              <a:gd name="connsiteX10" fmla="*/ 6688045 w 11215610"/>
              <a:gd name="connsiteY10" fmla="*/ 0 h 2308324"/>
              <a:gd name="connsiteX11" fmla="*/ 6941872 w 11215610"/>
              <a:gd name="connsiteY11" fmla="*/ 0 h 2308324"/>
              <a:gd name="connsiteX12" fmla="*/ 7644324 w 11215610"/>
              <a:gd name="connsiteY12" fmla="*/ 0 h 2308324"/>
              <a:gd name="connsiteX13" fmla="*/ 7898151 w 11215610"/>
              <a:gd name="connsiteY13" fmla="*/ 0 h 2308324"/>
              <a:gd name="connsiteX14" fmla="*/ 8488446 w 11215610"/>
              <a:gd name="connsiteY14" fmla="*/ 0 h 2308324"/>
              <a:gd name="connsiteX15" fmla="*/ 9303053 w 11215610"/>
              <a:gd name="connsiteY15" fmla="*/ 0 h 2308324"/>
              <a:gd name="connsiteX16" fmla="*/ 10117661 w 11215610"/>
              <a:gd name="connsiteY16" fmla="*/ 0 h 2308324"/>
              <a:gd name="connsiteX17" fmla="*/ 11215610 w 11215610"/>
              <a:gd name="connsiteY17" fmla="*/ 0 h 2308324"/>
              <a:gd name="connsiteX18" fmla="*/ 11215610 w 11215610"/>
              <a:gd name="connsiteY18" fmla="*/ 553998 h 2308324"/>
              <a:gd name="connsiteX19" fmla="*/ 11215610 w 11215610"/>
              <a:gd name="connsiteY19" fmla="*/ 1084912 h 2308324"/>
              <a:gd name="connsiteX20" fmla="*/ 11215610 w 11215610"/>
              <a:gd name="connsiteY20" fmla="*/ 1661993 h 2308324"/>
              <a:gd name="connsiteX21" fmla="*/ 11215610 w 11215610"/>
              <a:gd name="connsiteY21" fmla="*/ 2308324 h 2308324"/>
              <a:gd name="connsiteX22" fmla="*/ 10737471 w 11215610"/>
              <a:gd name="connsiteY22" fmla="*/ 2308324 h 2308324"/>
              <a:gd name="connsiteX23" fmla="*/ 10147176 w 11215610"/>
              <a:gd name="connsiteY23" fmla="*/ 2308324 h 2308324"/>
              <a:gd name="connsiteX24" fmla="*/ 9332568 w 11215610"/>
              <a:gd name="connsiteY24" fmla="*/ 2308324 h 2308324"/>
              <a:gd name="connsiteX25" fmla="*/ 8742273 w 11215610"/>
              <a:gd name="connsiteY25" fmla="*/ 2308324 h 2308324"/>
              <a:gd name="connsiteX26" fmla="*/ 8039821 w 11215610"/>
              <a:gd name="connsiteY26" fmla="*/ 2308324 h 2308324"/>
              <a:gd name="connsiteX27" fmla="*/ 7785995 w 11215610"/>
              <a:gd name="connsiteY27" fmla="*/ 2308324 h 2308324"/>
              <a:gd name="connsiteX28" fmla="*/ 6971387 w 11215610"/>
              <a:gd name="connsiteY28" fmla="*/ 2308324 h 2308324"/>
              <a:gd name="connsiteX29" fmla="*/ 6493248 w 11215610"/>
              <a:gd name="connsiteY29" fmla="*/ 2308324 h 2308324"/>
              <a:gd name="connsiteX30" fmla="*/ 5790797 w 11215610"/>
              <a:gd name="connsiteY30" fmla="*/ 2308324 h 2308324"/>
              <a:gd name="connsiteX31" fmla="*/ 5536970 w 11215610"/>
              <a:gd name="connsiteY31" fmla="*/ 2308324 h 2308324"/>
              <a:gd name="connsiteX32" fmla="*/ 4722362 w 11215610"/>
              <a:gd name="connsiteY32" fmla="*/ 2308324 h 2308324"/>
              <a:gd name="connsiteX33" fmla="*/ 4244223 w 11215610"/>
              <a:gd name="connsiteY33" fmla="*/ 2308324 h 2308324"/>
              <a:gd name="connsiteX34" fmla="*/ 3653928 w 11215610"/>
              <a:gd name="connsiteY34" fmla="*/ 2308324 h 2308324"/>
              <a:gd name="connsiteX35" fmla="*/ 3287945 w 11215610"/>
              <a:gd name="connsiteY35" fmla="*/ 2308324 h 2308324"/>
              <a:gd name="connsiteX36" fmla="*/ 2585493 w 11215610"/>
              <a:gd name="connsiteY36" fmla="*/ 2308324 h 2308324"/>
              <a:gd name="connsiteX37" fmla="*/ 1770886 w 11215610"/>
              <a:gd name="connsiteY37" fmla="*/ 2308324 h 2308324"/>
              <a:gd name="connsiteX38" fmla="*/ 1292747 w 11215610"/>
              <a:gd name="connsiteY38" fmla="*/ 2308324 h 2308324"/>
              <a:gd name="connsiteX39" fmla="*/ 0 w 11215610"/>
              <a:gd name="connsiteY39" fmla="*/ 2308324 h 2308324"/>
              <a:gd name="connsiteX40" fmla="*/ 0 w 11215610"/>
              <a:gd name="connsiteY40" fmla="*/ 1731243 h 2308324"/>
              <a:gd name="connsiteX41" fmla="*/ 0 w 11215610"/>
              <a:gd name="connsiteY41" fmla="*/ 1154162 h 2308324"/>
              <a:gd name="connsiteX42" fmla="*/ 0 w 11215610"/>
              <a:gd name="connsiteY42" fmla="*/ 553998 h 2308324"/>
              <a:gd name="connsiteX43" fmla="*/ 0 w 11215610"/>
              <a:gd name="connsiteY43"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215610" h="2308324" fill="none" extrusionOk="0">
                <a:moveTo>
                  <a:pt x="0" y="0"/>
                </a:moveTo>
                <a:cubicBezTo>
                  <a:pt x="197656" y="-29004"/>
                  <a:pt x="500628" y="44301"/>
                  <a:pt x="702451" y="0"/>
                </a:cubicBezTo>
                <a:cubicBezTo>
                  <a:pt x="904274" y="-44301"/>
                  <a:pt x="1174781" y="26910"/>
                  <a:pt x="1404903" y="0"/>
                </a:cubicBezTo>
                <a:cubicBezTo>
                  <a:pt x="1635025" y="-26910"/>
                  <a:pt x="1883071" y="15503"/>
                  <a:pt x="2107354" y="0"/>
                </a:cubicBezTo>
                <a:cubicBezTo>
                  <a:pt x="2331637" y="-15503"/>
                  <a:pt x="2507924" y="24049"/>
                  <a:pt x="2809805" y="0"/>
                </a:cubicBezTo>
                <a:cubicBezTo>
                  <a:pt x="3111686" y="-24049"/>
                  <a:pt x="3432121" y="57961"/>
                  <a:pt x="3624413" y="0"/>
                </a:cubicBezTo>
                <a:cubicBezTo>
                  <a:pt x="3816705" y="-57961"/>
                  <a:pt x="4040672" y="57349"/>
                  <a:pt x="4214708" y="0"/>
                </a:cubicBezTo>
                <a:cubicBezTo>
                  <a:pt x="4388744" y="-57349"/>
                  <a:pt x="4568208" y="41126"/>
                  <a:pt x="4917160" y="0"/>
                </a:cubicBezTo>
                <a:cubicBezTo>
                  <a:pt x="5266112" y="-41126"/>
                  <a:pt x="5351385" y="49895"/>
                  <a:pt x="5507455" y="0"/>
                </a:cubicBezTo>
                <a:cubicBezTo>
                  <a:pt x="5663526" y="-49895"/>
                  <a:pt x="5921876" y="58791"/>
                  <a:pt x="6097750" y="0"/>
                </a:cubicBezTo>
                <a:cubicBezTo>
                  <a:pt x="6273625" y="-58791"/>
                  <a:pt x="6568038" y="36011"/>
                  <a:pt x="6688045" y="0"/>
                </a:cubicBezTo>
                <a:cubicBezTo>
                  <a:pt x="6808053" y="-36011"/>
                  <a:pt x="6847986" y="26332"/>
                  <a:pt x="6941872" y="0"/>
                </a:cubicBezTo>
                <a:cubicBezTo>
                  <a:pt x="7035758" y="-26332"/>
                  <a:pt x="7307796" y="45338"/>
                  <a:pt x="7644324" y="0"/>
                </a:cubicBezTo>
                <a:cubicBezTo>
                  <a:pt x="7980852" y="-45338"/>
                  <a:pt x="7779660" y="1705"/>
                  <a:pt x="7898151" y="0"/>
                </a:cubicBezTo>
                <a:cubicBezTo>
                  <a:pt x="8016642" y="-1705"/>
                  <a:pt x="8273867" y="19721"/>
                  <a:pt x="8488446" y="0"/>
                </a:cubicBezTo>
                <a:cubicBezTo>
                  <a:pt x="8703026" y="-19721"/>
                  <a:pt x="9051510" y="96440"/>
                  <a:pt x="9303053" y="0"/>
                </a:cubicBezTo>
                <a:cubicBezTo>
                  <a:pt x="9554596" y="-96440"/>
                  <a:pt x="9908493" y="13822"/>
                  <a:pt x="10117661" y="0"/>
                </a:cubicBezTo>
                <a:cubicBezTo>
                  <a:pt x="10326829" y="-13822"/>
                  <a:pt x="10804681" y="46166"/>
                  <a:pt x="11215610" y="0"/>
                </a:cubicBezTo>
                <a:cubicBezTo>
                  <a:pt x="11281950" y="121819"/>
                  <a:pt x="11158187" y="349411"/>
                  <a:pt x="11215610" y="553998"/>
                </a:cubicBezTo>
                <a:cubicBezTo>
                  <a:pt x="11273033" y="758585"/>
                  <a:pt x="11210518" y="931085"/>
                  <a:pt x="11215610" y="1084912"/>
                </a:cubicBezTo>
                <a:cubicBezTo>
                  <a:pt x="11220702" y="1238739"/>
                  <a:pt x="11207655" y="1405182"/>
                  <a:pt x="11215610" y="1661993"/>
                </a:cubicBezTo>
                <a:cubicBezTo>
                  <a:pt x="11223565" y="1918804"/>
                  <a:pt x="11142873" y="2010930"/>
                  <a:pt x="11215610" y="2308324"/>
                </a:cubicBezTo>
                <a:cubicBezTo>
                  <a:pt x="11055382" y="2316273"/>
                  <a:pt x="10847836" y="2299758"/>
                  <a:pt x="10737471" y="2308324"/>
                </a:cubicBezTo>
                <a:cubicBezTo>
                  <a:pt x="10627106" y="2316890"/>
                  <a:pt x="10378775" y="2302308"/>
                  <a:pt x="10147176" y="2308324"/>
                </a:cubicBezTo>
                <a:cubicBezTo>
                  <a:pt x="9915577" y="2314340"/>
                  <a:pt x="9701547" y="2252611"/>
                  <a:pt x="9332568" y="2308324"/>
                </a:cubicBezTo>
                <a:cubicBezTo>
                  <a:pt x="8963589" y="2364037"/>
                  <a:pt x="8873082" y="2308083"/>
                  <a:pt x="8742273" y="2308324"/>
                </a:cubicBezTo>
                <a:cubicBezTo>
                  <a:pt x="8611464" y="2308565"/>
                  <a:pt x="8209285" y="2227965"/>
                  <a:pt x="8039821" y="2308324"/>
                </a:cubicBezTo>
                <a:cubicBezTo>
                  <a:pt x="7870357" y="2388683"/>
                  <a:pt x="7871269" y="2289256"/>
                  <a:pt x="7785995" y="2308324"/>
                </a:cubicBezTo>
                <a:cubicBezTo>
                  <a:pt x="7700721" y="2327392"/>
                  <a:pt x="7378327" y="2279916"/>
                  <a:pt x="6971387" y="2308324"/>
                </a:cubicBezTo>
                <a:cubicBezTo>
                  <a:pt x="6564447" y="2336732"/>
                  <a:pt x="6606814" y="2294913"/>
                  <a:pt x="6493248" y="2308324"/>
                </a:cubicBezTo>
                <a:cubicBezTo>
                  <a:pt x="6379682" y="2321735"/>
                  <a:pt x="5957525" y="2230602"/>
                  <a:pt x="5790797" y="2308324"/>
                </a:cubicBezTo>
                <a:cubicBezTo>
                  <a:pt x="5624069" y="2386046"/>
                  <a:pt x="5641354" y="2297751"/>
                  <a:pt x="5536970" y="2308324"/>
                </a:cubicBezTo>
                <a:cubicBezTo>
                  <a:pt x="5432586" y="2318897"/>
                  <a:pt x="5028909" y="2251596"/>
                  <a:pt x="4722362" y="2308324"/>
                </a:cubicBezTo>
                <a:cubicBezTo>
                  <a:pt x="4415815" y="2365052"/>
                  <a:pt x="4402046" y="2297596"/>
                  <a:pt x="4244223" y="2308324"/>
                </a:cubicBezTo>
                <a:cubicBezTo>
                  <a:pt x="4086400" y="2319052"/>
                  <a:pt x="3873705" y="2261651"/>
                  <a:pt x="3653928" y="2308324"/>
                </a:cubicBezTo>
                <a:cubicBezTo>
                  <a:pt x="3434151" y="2354997"/>
                  <a:pt x="3374658" y="2270222"/>
                  <a:pt x="3287945" y="2308324"/>
                </a:cubicBezTo>
                <a:cubicBezTo>
                  <a:pt x="3201232" y="2346426"/>
                  <a:pt x="2779289" y="2264435"/>
                  <a:pt x="2585493" y="2308324"/>
                </a:cubicBezTo>
                <a:cubicBezTo>
                  <a:pt x="2391697" y="2352213"/>
                  <a:pt x="2013564" y="2236062"/>
                  <a:pt x="1770886" y="2308324"/>
                </a:cubicBezTo>
                <a:cubicBezTo>
                  <a:pt x="1528208" y="2380586"/>
                  <a:pt x="1476311" y="2291390"/>
                  <a:pt x="1292747" y="2308324"/>
                </a:cubicBezTo>
                <a:cubicBezTo>
                  <a:pt x="1109183" y="2325258"/>
                  <a:pt x="357952" y="2185297"/>
                  <a:pt x="0" y="2308324"/>
                </a:cubicBezTo>
                <a:cubicBezTo>
                  <a:pt x="-571" y="2062399"/>
                  <a:pt x="31248" y="1873434"/>
                  <a:pt x="0" y="1731243"/>
                </a:cubicBezTo>
                <a:cubicBezTo>
                  <a:pt x="-31248" y="1589052"/>
                  <a:pt x="35505" y="1424150"/>
                  <a:pt x="0" y="1154162"/>
                </a:cubicBezTo>
                <a:cubicBezTo>
                  <a:pt x="-35505" y="884174"/>
                  <a:pt x="18647" y="739373"/>
                  <a:pt x="0" y="553998"/>
                </a:cubicBezTo>
                <a:cubicBezTo>
                  <a:pt x="-18647" y="368623"/>
                  <a:pt x="28578" y="231230"/>
                  <a:pt x="0" y="0"/>
                </a:cubicBezTo>
                <a:close/>
              </a:path>
              <a:path w="11215610" h="2308324" stroke="0" extrusionOk="0">
                <a:moveTo>
                  <a:pt x="0" y="0"/>
                </a:moveTo>
                <a:cubicBezTo>
                  <a:pt x="179668" y="-14740"/>
                  <a:pt x="264540" y="5421"/>
                  <a:pt x="478139" y="0"/>
                </a:cubicBezTo>
                <a:cubicBezTo>
                  <a:pt x="691738" y="-5421"/>
                  <a:pt x="617326" y="9879"/>
                  <a:pt x="731966" y="0"/>
                </a:cubicBezTo>
                <a:cubicBezTo>
                  <a:pt x="846606" y="-9879"/>
                  <a:pt x="1281436" y="120"/>
                  <a:pt x="1546574" y="0"/>
                </a:cubicBezTo>
                <a:cubicBezTo>
                  <a:pt x="1811712" y="-120"/>
                  <a:pt x="1894103" y="17751"/>
                  <a:pt x="2024713" y="0"/>
                </a:cubicBezTo>
                <a:cubicBezTo>
                  <a:pt x="2155323" y="-17751"/>
                  <a:pt x="2329278" y="45520"/>
                  <a:pt x="2502852" y="0"/>
                </a:cubicBezTo>
                <a:cubicBezTo>
                  <a:pt x="2676426" y="-45520"/>
                  <a:pt x="3092388" y="53139"/>
                  <a:pt x="3317459" y="0"/>
                </a:cubicBezTo>
                <a:cubicBezTo>
                  <a:pt x="3542530" y="-53139"/>
                  <a:pt x="3556955" y="4880"/>
                  <a:pt x="3683442" y="0"/>
                </a:cubicBezTo>
                <a:cubicBezTo>
                  <a:pt x="3809929" y="-4880"/>
                  <a:pt x="4107642" y="34353"/>
                  <a:pt x="4498050" y="0"/>
                </a:cubicBezTo>
                <a:cubicBezTo>
                  <a:pt x="4888458" y="-34353"/>
                  <a:pt x="4936671" y="43795"/>
                  <a:pt x="5312657" y="0"/>
                </a:cubicBezTo>
                <a:cubicBezTo>
                  <a:pt x="5688643" y="-43795"/>
                  <a:pt x="5747076" y="29348"/>
                  <a:pt x="5902953" y="0"/>
                </a:cubicBezTo>
                <a:cubicBezTo>
                  <a:pt x="6058830" y="-29348"/>
                  <a:pt x="6456062" y="97174"/>
                  <a:pt x="6717560" y="0"/>
                </a:cubicBezTo>
                <a:cubicBezTo>
                  <a:pt x="6979058" y="-97174"/>
                  <a:pt x="7084543" y="12450"/>
                  <a:pt x="7195699" y="0"/>
                </a:cubicBezTo>
                <a:cubicBezTo>
                  <a:pt x="7306855" y="-12450"/>
                  <a:pt x="7457435" y="52630"/>
                  <a:pt x="7673838" y="0"/>
                </a:cubicBezTo>
                <a:cubicBezTo>
                  <a:pt x="7890241" y="-52630"/>
                  <a:pt x="8052710" y="43926"/>
                  <a:pt x="8376290" y="0"/>
                </a:cubicBezTo>
                <a:cubicBezTo>
                  <a:pt x="8699870" y="-43926"/>
                  <a:pt x="8712990" y="34979"/>
                  <a:pt x="8854429" y="0"/>
                </a:cubicBezTo>
                <a:cubicBezTo>
                  <a:pt x="8995868" y="-34979"/>
                  <a:pt x="9339434" y="4916"/>
                  <a:pt x="9669036" y="0"/>
                </a:cubicBezTo>
                <a:cubicBezTo>
                  <a:pt x="9998638" y="-4916"/>
                  <a:pt x="10080894" y="65223"/>
                  <a:pt x="10483644" y="0"/>
                </a:cubicBezTo>
                <a:cubicBezTo>
                  <a:pt x="10886394" y="-65223"/>
                  <a:pt x="10902111" y="62965"/>
                  <a:pt x="11215610" y="0"/>
                </a:cubicBezTo>
                <a:cubicBezTo>
                  <a:pt x="11235874" y="201898"/>
                  <a:pt x="11174949" y="388342"/>
                  <a:pt x="11215610" y="553998"/>
                </a:cubicBezTo>
                <a:cubicBezTo>
                  <a:pt x="11256271" y="719654"/>
                  <a:pt x="11176801" y="926974"/>
                  <a:pt x="11215610" y="1061829"/>
                </a:cubicBezTo>
                <a:cubicBezTo>
                  <a:pt x="11254419" y="1196684"/>
                  <a:pt x="11206351" y="1363368"/>
                  <a:pt x="11215610" y="1592744"/>
                </a:cubicBezTo>
                <a:cubicBezTo>
                  <a:pt x="11224869" y="1822121"/>
                  <a:pt x="11184371" y="1987882"/>
                  <a:pt x="11215610" y="2308324"/>
                </a:cubicBezTo>
                <a:cubicBezTo>
                  <a:pt x="11091118" y="2360402"/>
                  <a:pt x="10915800" y="2297359"/>
                  <a:pt x="10737471" y="2308324"/>
                </a:cubicBezTo>
                <a:cubicBezTo>
                  <a:pt x="10559142" y="2319289"/>
                  <a:pt x="10351761" y="2292415"/>
                  <a:pt x="10147176" y="2308324"/>
                </a:cubicBezTo>
                <a:cubicBezTo>
                  <a:pt x="9942591" y="2324233"/>
                  <a:pt x="9961538" y="2302352"/>
                  <a:pt x="9893349" y="2308324"/>
                </a:cubicBezTo>
                <a:cubicBezTo>
                  <a:pt x="9825160" y="2314296"/>
                  <a:pt x="9710256" y="2292627"/>
                  <a:pt x="9639522" y="2308324"/>
                </a:cubicBezTo>
                <a:cubicBezTo>
                  <a:pt x="9568788" y="2324021"/>
                  <a:pt x="9236013" y="2255887"/>
                  <a:pt x="9049226" y="2308324"/>
                </a:cubicBezTo>
                <a:cubicBezTo>
                  <a:pt x="8862439" y="2360761"/>
                  <a:pt x="8811995" y="2282906"/>
                  <a:pt x="8683243" y="2308324"/>
                </a:cubicBezTo>
                <a:cubicBezTo>
                  <a:pt x="8554491" y="2333742"/>
                  <a:pt x="8174530" y="2266032"/>
                  <a:pt x="7980792" y="2308324"/>
                </a:cubicBezTo>
                <a:cubicBezTo>
                  <a:pt x="7787054" y="2350616"/>
                  <a:pt x="7738064" y="2295452"/>
                  <a:pt x="7614809" y="2308324"/>
                </a:cubicBezTo>
                <a:cubicBezTo>
                  <a:pt x="7491554" y="2321196"/>
                  <a:pt x="7198900" y="2303650"/>
                  <a:pt x="6912358" y="2308324"/>
                </a:cubicBezTo>
                <a:cubicBezTo>
                  <a:pt x="6625816" y="2312998"/>
                  <a:pt x="6749307" y="2295009"/>
                  <a:pt x="6658531" y="2308324"/>
                </a:cubicBezTo>
                <a:cubicBezTo>
                  <a:pt x="6567755" y="2321639"/>
                  <a:pt x="6190175" y="2278160"/>
                  <a:pt x="5956079" y="2308324"/>
                </a:cubicBezTo>
                <a:cubicBezTo>
                  <a:pt x="5721983" y="2338488"/>
                  <a:pt x="5714019" y="2306199"/>
                  <a:pt x="5590096" y="2308324"/>
                </a:cubicBezTo>
                <a:cubicBezTo>
                  <a:pt x="5466173" y="2310449"/>
                  <a:pt x="5389951" y="2306465"/>
                  <a:pt x="5336269" y="2308324"/>
                </a:cubicBezTo>
                <a:cubicBezTo>
                  <a:pt x="5282587" y="2310183"/>
                  <a:pt x="5122171" y="2299808"/>
                  <a:pt x="4970286" y="2308324"/>
                </a:cubicBezTo>
                <a:cubicBezTo>
                  <a:pt x="4818401" y="2316840"/>
                  <a:pt x="4432234" y="2282399"/>
                  <a:pt x="4267835" y="2308324"/>
                </a:cubicBezTo>
                <a:cubicBezTo>
                  <a:pt x="4103436" y="2334249"/>
                  <a:pt x="3990462" y="2267415"/>
                  <a:pt x="3901852" y="2308324"/>
                </a:cubicBezTo>
                <a:cubicBezTo>
                  <a:pt x="3813242" y="2349233"/>
                  <a:pt x="3746905" y="2288694"/>
                  <a:pt x="3648025" y="2308324"/>
                </a:cubicBezTo>
                <a:cubicBezTo>
                  <a:pt x="3549145" y="2327954"/>
                  <a:pt x="3436695" y="2303021"/>
                  <a:pt x="3282042" y="2308324"/>
                </a:cubicBezTo>
                <a:cubicBezTo>
                  <a:pt x="3127389" y="2313627"/>
                  <a:pt x="2937109" y="2281345"/>
                  <a:pt x="2803902" y="2308324"/>
                </a:cubicBezTo>
                <a:cubicBezTo>
                  <a:pt x="2670695" y="2335303"/>
                  <a:pt x="2393323" y="2291155"/>
                  <a:pt x="2213607" y="2308324"/>
                </a:cubicBezTo>
                <a:cubicBezTo>
                  <a:pt x="2033891" y="2325493"/>
                  <a:pt x="1948911" y="2271965"/>
                  <a:pt x="1847624" y="2308324"/>
                </a:cubicBezTo>
                <a:cubicBezTo>
                  <a:pt x="1746337" y="2344683"/>
                  <a:pt x="1273193" y="2298267"/>
                  <a:pt x="1033017" y="2308324"/>
                </a:cubicBezTo>
                <a:cubicBezTo>
                  <a:pt x="792841" y="2318381"/>
                  <a:pt x="262112" y="2247641"/>
                  <a:pt x="0" y="2308324"/>
                </a:cubicBezTo>
                <a:cubicBezTo>
                  <a:pt x="-61258" y="2119744"/>
                  <a:pt x="31996" y="1942709"/>
                  <a:pt x="0" y="1685077"/>
                </a:cubicBezTo>
                <a:cubicBezTo>
                  <a:pt x="-31996" y="1427445"/>
                  <a:pt x="15293" y="1393593"/>
                  <a:pt x="0" y="1107996"/>
                </a:cubicBezTo>
                <a:cubicBezTo>
                  <a:pt x="-15293" y="822399"/>
                  <a:pt x="68863" y="756281"/>
                  <a:pt x="0" y="530915"/>
                </a:cubicBezTo>
                <a:cubicBezTo>
                  <a:pt x="-68863" y="305549"/>
                  <a:pt x="52023" y="207350"/>
                  <a:pt x="0" y="0"/>
                </a:cubicBezTo>
                <a:close/>
              </a:path>
            </a:pathLst>
          </a:custGeom>
          <a:blipFill>
            <a:blip r:embed="rId2"/>
            <a:tile tx="0" ty="0" sx="100000" sy="100000" flip="none" algn="tl"/>
          </a:blipFill>
          <a:ln>
            <a:no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600" dirty="0">
                <a:solidFill>
                  <a:srgbClr val="141413"/>
                </a:solidFill>
                <a:effectLst/>
                <a:ea typeface="Aptos" panose="020B0004020202020204" pitchFamily="34" charset="0"/>
                <a:cs typeface="Helvetica" pitchFamily="2" charset="0"/>
              </a:rPr>
              <a:t>In summary, there are some good benefits to my mom's nine-to-five office job, but not every job has them. It's great to have a regular salary and perks, but some people might prefer a better work-life balance.</a:t>
            </a:r>
            <a:endParaRPr lang="x-none" sz="3600" dirty="0">
              <a:effectLst/>
              <a:ea typeface="Aptos" panose="020B0004020202020204" pitchFamily="34" charset="0"/>
              <a:cs typeface="Times New Roman" panose="02020603050405020304" pitchFamily="18" charset="0"/>
            </a:endParaRPr>
          </a:p>
        </p:txBody>
      </p:sp>
      <p:sp>
        <p:nvSpPr>
          <p:cNvPr id="4" name="TextBox 3">
            <a:extLst>
              <a:ext uri="{FF2B5EF4-FFF2-40B4-BE49-F238E27FC236}">
                <a16:creationId xmlns="" xmlns:a16="http://schemas.microsoft.com/office/drawing/2014/main" id="{E5D306BF-B7AE-2EC8-D75F-F1FDDECD8F5C}"/>
              </a:ext>
            </a:extLst>
          </p:cNvPr>
          <p:cNvSpPr txBox="1"/>
          <p:nvPr/>
        </p:nvSpPr>
        <p:spPr>
          <a:xfrm>
            <a:off x="509355" y="1268160"/>
            <a:ext cx="11215611" cy="2308324"/>
          </a:xfrm>
          <a:custGeom>
            <a:avLst/>
            <a:gdLst>
              <a:gd name="connsiteX0" fmla="*/ 0 w 11215611"/>
              <a:gd name="connsiteY0" fmla="*/ 0 h 2308324"/>
              <a:gd name="connsiteX1" fmla="*/ 702451 w 11215611"/>
              <a:gd name="connsiteY1" fmla="*/ 0 h 2308324"/>
              <a:gd name="connsiteX2" fmla="*/ 1517059 w 11215611"/>
              <a:gd name="connsiteY2" fmla="*/ 0 h 2308324"/>
              <a:gd name="connsiteX3" fmla="*/ 1883042 w 11215611"/>
              <a:gd name="connsiteY3" fmla="*/ 0 h 2308324"/>
              <a:gd name="connsiteX4" fmla="*/ 2473337 w 11215611"/>
              <a:gd name="connsiteY4" fmla="*/ 0 h 2308324"/>
              <a:gd name="connsiteX5" fmla="*/ 2727164 w 11215611"/>
              <a:gd name="connsiteY5" fmla="*/ 0 h 2308324"/>
              <a:gd name="connsiteX6" fmla="*/ 3093147 w 11215611"/>
              <a:gd name="connsiteY6" fmla="*/ 0 h 2308324"/>
              <a:gd name="connsiteX7" fmla="*/ 3907755 w 11215611"/>
              <a:gd name="connsiteY7" fmla="*/ 0 h 2308324"/>
              <a:gd name="connsiteX8" fmla="*/ 4722363 w 11215611"/>
              <a:gd name="connsiteY8" fmla="*/ 0 h 2308324"/>
              <a:gd name="connsiteX9" fmla="*/ 5312658 w 11215611"/>
              <a:gd name="connsiteY9" fmla="*/ 0 h 2308324"/>
              <a:gd name="connsiteX10" fmla="*/ 6127265 w 11215611"/>
              <a:gd name="connsiteY10" fmla="*/ 0 h 2308324"/>
              <a:gd name="connsiteX11" fmla="*/ 6717561 w 11215611"/>
              <a:gd name="connsiteY11" fmla="*/ 0 h 2308324"/>
              <a:gd name="connsiteX12" fmla="*/ 7420012 w 11215611"/>
              <a:gd name="connsiteY12" fmla="*/ 0 h 2308324"/>
              <a:gd name="connsiteX13" fmla="*/ 7673839 w 11215611"/>
              <a:gd name="connsiteY13" fmla="*/ 0 h 2308324"/>
              <a:gd name="connsiteX14" fmla="*/ 8039822 w 11215611"/>
              <a:gd name="connsiteY14" fmla="*/ 0 h 2308324"/>
              <a:gd name="connsiteX15" fmla="*/ 8405805 w 11215611"/>
              <a:gd name="connsiteY15" fmla="*/ 0 h 2308324"/>
              <a:gd name="connsiteX16" fmla="*/ 8771788 w 11215611"/>
              <a:gd name="connsiteY16" fmla="*/ 0 h 2308324"/>
              <a:gd name="connsiteX17" fmla="*/ 9025615 w 11215611"/>
              <a:gd name="connsiteY17" fmla="*/ 0 h 2308324"/>
              <a:gd name="connsiteX18" fmla="*/ 9728067 w 11215611"/>
              <a:gd name="connsiteY18" fmla="*/ 0 h 2308324"/>
              <a:gd name="connsiteX19" fmla="*/ 10542674 w 11215611"/>
              <a:gd name="connsiteY19" fmla="*/ 0 h 2308324"/>
              <a:gd name="connsiteX20" fmla="*/ 11215611 w 11215611"/>
              <a:gd name="connsiteY20" fmla="*/ 0 h 2308324"/>
              <a:gd name="connsiteX21" fmla="*/ 11215611 w 11215611"/>
              <a:gd name="connsiteY21" fmla="*/ 530915 h 2308324"/>
              <a:gd name="connsiteX22" fmla="*/ 11215611 w 11215611"/>
              <a:gd name="connsiteY22" fmla="*/ 1131079 h 2308324"/>
              <a:gd name="connsiteX23" fmla="*/ 11215611 w 11215611"/>
              <a:gd name="connsiteY23" fmla="*/ 1708160 h 2308324"/>
              <a:gd name="connsiteX24" fmla="*/ 11215611 w 11215611"/>
              <a:gd name="connsiteY24" fmla="*/ 2308324 h 2308324"/>
              <a:gd name="connsiteX25" fmla="*/ 10849628 w 11215611"/>
              <a:gd name="connsiteY25" fmla="*/ 2308324 h 2308324"/>
              <a:gd name="connsiteX26" fmla="*/ 10483645 w 11215611"/>
              <a:gd name="connsiteY26" fmla="*/ 2308324 h 2308324"/>
              <a:gd name="connsiteX27" fmla="*/ 10229818 w 11215611"/>
              <a:gd name="connsiteY27" fmla="*/ 2308324 h 2308324"/>
              <a:gd name="connsiteX28" fmla="*/ 9527366 w 11215611"/>
              <a:gd name="connsiteY28" fmla="*/ 2308324 h 2308324"/>
              <a:gd name="connsiteX29" fmla="*/ 9049227 w 11215611"/>
              <a:gd name="connsiteY29" fmla="*/ 2308324 h 2308324"/>
              <a:gd name="connsiteX30" fmla="*/ 8795400 w 11215611"/>
              <a:gd name="connsiteY30" fmla="*/ 2308324 h 2308324"/>
              <a:gd name="connsiteX31" fmla="*/ 8092949 w 11215611"/>
              <a:gd name="connsiteY31" fmla="*/ 2308324 h 2308324"/>
              <a:gd name="connsiteX32" fmla="*/ 7390497 w 11215611"/>
              <a:gd name="connsiteY32" fmla="*/ 2308324 h 2308324"/>
              <a:gd name="connsiteX33" fmla="*/ 7024514 w 11215611"/>
              <a:gd name="connsiteY33" fmla="*/ 2308324 h 2308324"/>
              <a:gd name="connsiteX34" fmla="*/ 6322063 w 11215611"/>
              <a:gd name="connsiteY34" fmla="*/ 2308324 h 2308324"/>
              <a:gd name="connsiteX35" fmla="*/ 5731768 w 11215611"/>
              <a:gd name="connsiteY35" fmla="*/ 2308324 h 2308324"/>
              <a:gd name="connsiteX36" fmla="*/ 5477941 w 11215611"/>
              <a:gd name="connsiteY36" fmla="*/ 2308324 h 2308324"/>
              <a:gd name="connsiteX37" fmla="*/ 4887645 w 11215611"/>
              <a:gd name="connsiteY37" fmla="*/ 2308324 h 2308324"/>
              <a:gd name="connsiteX38" fmla="*/ 4409506 w 11215611"/>
              <a:gd name="connsiteY38" fmla="*/ 2308324 h 2308324"/>
              <a:gd name="connsiteX39" fmla="*/ 3594898 w 11215611"/>
              <a:gd name="connsiteY39" fmla="*/ 2308324 h 2308324"/>
              <a:gd name="connsiteX40" fmla="*/ 2780291 w 11215611"/>
              <a:gd name="connsiteY40" fmla="*/ 2308324 h 2308324"/>
              <a:gd name="connsiteX41" fmla="*/ 2414308 w 11215611"/>
              <a:gd name="connsiteY41" fmla="*/ 2308324 h 2308324"/>
              <a:gd name="connsiteX42" fmla="*/ 1711856 w 11215611"/>
              <a:gd name="connsiteY42" fmla="*/ 2308324 h 2308324"/>
              <a:gd name="connsiteX43" fmla="*/ 1121561 w 11215611"/>
              <a:gd name="connsiteY43" fmla="*/ 2308324 h 2308324"/>
              <a:gd name="connsiteX44" fmla="*/ 867734 w 11215611"/>
              <a:gd name="connsiteY44" fmla="*/ 2308324 h 2308324"/>
              <a:gd name="connsiteX45" fmla="*/ 0 w 11215611"/>
              <a:gd name="connsiteY45" fmla="*/ 2308324 h 2308324"/>
              <a:gd name="connsiteX46" fmla="*/ 0 w 11215611"/>
              <a:gd name="connsiteY46" fmla="*/ 1777409 h 2308324"/>
              <a:gd name="connsiteX47" fmla="*/ 0 w 11215611"/>
              <a:gd name="connsiteY47" fmla="*/ 1154162 h 2308324"/>
              <a:gd name="connsiteX48" fmla="*/ 0 w 11215611"/>
              <a:gd name="connsiteY48" fmla="*/ 646331 h 2308324"/>
              <a:gd name="connsiteX49" fmla="*/ 0 w 11215611"/>
              <a:gd name="connsiteY49"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215611" h="2308324" fill="none" extrusionOk="0">
                <a:moveTo>
                  <a:pt x="0" y="0"/>
                </a:moveTo>
                <a:cubicBezTo>
                  <a:pt x="259840" y="-17706"/>
                  <a:pt x="481490" y="23990"/>
                  <a:pt x="702451" y="0"/>
                </a:cubicBezTo>
                <a:cubicBezTo>
                  <a:pt x="923412" y="-23990"/>
                  <a:pt x="1125206" y="18805"/>
                  <a:pt x="1517059" y="0"/>
                </a:cubicBezTo>
                <a:cubicBezTo>
                  <a:pt x="1908912" y="-18805"/>
                  <a:pt x="1708917" y="11403"/>
                  <a:pt x="1883042" y="0"/>
                </a:cubicBezTo>
                <a:cubicBezTo>
                  <a:pt x="2057167" y="-11403"/>
                  <a:pt x="2319732" y="58758"/>
                  <a:pt x="2473337" y="0"/>
                </a:cubicBezTo>
                <a:cubicBezTo>
                  <a:pt x="2626942" y="-58758"/>
                  <a:pt x="2672533" y="6350"/>
                  <a:pt x="2727164" y="0"/>
                </a:cubicBezTo>
                <a:cubicBezTo>
                  <a:pt x="2781795" y="-6350"/>
                  <a:pt x="3010878" y="35513"/>
                  <a:pt x="3093147" y="0"/>
                </a:cubicBezTo>
                <a:cubicBezTo>
                  <a:pt x="3175416" y="-35513"/>
                  <a:pt x="3602794" y="90813"/>
                  <a:pt x="3907755" y="0"/>
                </a:cubicBezTo>
                <a:cubicBezTo>
                  <a:pt x="4212716" y="-90813"/>
                  <a:pt x="4371479" y="41373"/>
                  <a:pt x="4722363" y="0"/>
                </a:cubicBezTo>
                <a:cubicBezTo>
                  <a:pt x="5073247" y="-41373"/>
                  <a:pt x="5060778" y="55861"/>
                  <a:pt x="5312658" y="0"/>
                </a:cubicBezTo>
                <a:cubicBezTo>
                  <a:pt x="5564539" y="-55861"/>
                  <a:pt x="5916828" y="85759"/>
                  <a:pt x="6127265" y="0"/>
                </a:cubicBezTo>
                <a:cubicBezTo>
                  <a:pt x="6337702" y="-85759"/>
                  <a:pt x="6591850" y="55487"/>
                  <a:pt x="6717561" y="0"/>
                </a:cubicBezTo>
                <a:cubicBezTo>
                  <a:pt x="6843272" y="-55487"/>
                  <a:pt x="7089948" y="4560"/>
                  <a:pt x="7420012" y="0"/>
                </a:cubicBezTo>
                <a:cubicBezTo>
                  <a:pt x="7750076" y="-4560"/>
                  <a:pt x="7615929" y="5509"/>
                  <a:pt x="7673839" y="0"/>
                </a:cubicBezTo>
                <a:cubicBezTo>
                  <a:pt x="7731749" y="-5509"/>
                  <a:pt x="7925848" y="14697"/>
                  <a:pt x="8039822" y="0"/>
                </a:cubicBezTo>
                <a:cubicBezTo>
                  <a:pt x="8153796" y="-14697"/>
                  <a:pt x="8292297" y="43768"/>
                  <a:pt x="8405805" y="0"/>
                </a:cubicBezTo>
                <a:cubicBezTo>
                  <a:pt x="8519313" y="-43768"/>
                  <a:pt x="8672613" y="25687"/>
                  <a:pt x="8771788" y="0"/>
                </a:cubicBezTo>
                <a:cubicBezTo>
                  <a:pt x="8870963" y="-25687"/>
                  <a:pt x="8942091" y="21804"/>
                  <a:pt x="9025615" y="0"/>
                </a:cubicBezTo>
                <a:cubicBezTo>
                  <a:pt x="9109139" y="-21804"/>
                  <a:pt x="9587063" y="9518"/>
                  <a:pt x="9728067" y="0"/>
                </a:cubicBezTo>
                <a:cubicBezTo>
                  <a:pt x="9869071" y="-9518"/>
                  <a:pt x="10344927" y="28180"/>
                  <a:pt x="10542674" y="0"/>
                </a:cubicBezTo>
                <a:cubicBezTo>
                  <a:pt x="10740421" y="-28180"/>
                  <a:pt x="11036532" y="49733"/>
                  <a:pt x="11215611" y="0"/>
                </a:cubicBezTo>
                <a:cubicBezTo>
                  <a:pt x="11232461" y="214285"/>
                  <a:pt x="11203364" y="305984"/>
                  <a:pt x="11215611" y="530915"/>
                </a:cubicBezTo>
                <a:cubicBezTo>
                  <a:pt x="11227858" y="755846"/>
                  <a:pt x="11206387" y="910385"/>
                  <a:pt x="11215611" y="1131079"/>
                </a:cubicBezTo>
                <a:cubicBezTo>
                  <a:pt x="11224835" y="1351773"/>
                  <a:pt x="11211018" y="1484179"/>
                  <a:pt x="11215611" y="1708160"/>
                </a:cubicBezTo>
                <a:cubicBezTo>
                  <a:pt x="11220204" y="1932141"/>
                  <a:pt x="11183739" y="2135550"/>
                  <a:pt x="11215611" y="2308324"/>
                </a:cubicBezTo>
                <a:cubicBezTo>
                  <a:pt x="11034506" y="2335540"/>
                  <a:pt x="10986481" y="2295724"/>
                  <a:pt x="10849628" y="2308324"/>
                </a:cubicBezTo>
                <a:cubicBezTo>
                  <a:pt x="10712775" y="2320924"/>
                  <a:pt x="10632779" y="2287828"/>
                  <a:pt x="10483645" y="2308324"/>
                </a:cubicBezTo>
                <a:cubicBezTo>
                  <a:pt x="10334511" y="2328820"/>
                  <a:pt x="10282171" y="2307361"/>
                  <a:pt x="10229818" y="2308324"/>
                </a:cubicBezTo>
                <a:cubicBezTo>
                  <a:pt x="10177465" y="2309287"/>
                  <a:pt x="9804185" y="2308224"/>
                  <a:pt x="9527366" y="2308324"/>
                </a:cubicBezTo>
                <a:cubicBezTo>
                  <a:pt x="9250547" y="2308424"/>
                  <a:pt x="9268608" y="2306134"/>
                  <a:pt x="9049227" y="2308324"/>
                </a:cubicBezTo>
                <a:cubicBezTo>
                  <a:pt x="8829846" y="2310514"/>
                  <a:pt x="8853506" y="2298592"/>
                  <a:pt x="8795400" y="2308324"/>
                </a:cubicBezTo>
                <a:cubicBezTo>
                  <a:pt x="8737294" y="2318056"/>
                  <a:pt x="8262975" y="2271872"/>
                  <a:pt x="8092949" y="2308324"/>
                </a:cubicBezTo>
                <a:cubicBezTo>
                  <a:pt x="7922923" y="2344776"/>
                  <a:pt x="7612776" y="2229842"/>
                  <a:pt x="7390497" y="2308324"/>
                </a:cubicBezTo>
                <a:cubicBezTo>
                  <a:pt x="7168218" y="2386806"/>
                  <a:pt x="7144536" y="2304042"/>
                  <a:pt x="7024514" y="2308324"/>
                </a:cubicBezTo>
                <a:cubicBezTo>
                  <a:pt x="6904492" y="2312606"/>
                  <a:pt x="6522316" y="2303582"/>
                  <a:pt x="6322063" y="2308324"/>
                </a:cubicBezTo>
                <a:cubicBezTo>
                  <a:pt x="6121810" y="2313066"/>
                  <a:pt x="5871406" y="2300097"/>
                  <a:pt x="5731768" y="2308324"/>
                </a:cubicBezTo>
                <a:cubicBezTo>
                  <a:pt x="5592130" y="2316551"/>
                  <a:pt x="5543260" y="2287015"/>
                  <a:pt x="5477941" y="2308324"/>
                </a:cubicBezTo>
                <a:cubicBezTo>
                  <a:pt x="5412622" y="2329633"/>
                  <a:pt x="5118578" y="2246149"/>
                  <a:pt x="4887645" y="2308324"/>
                </a:cubicBezTo>
                <a:cubicBezTo>
                  <a:pt x="4656712" y="2370499"/>
                  <a:pt x="4603483" y="2298047"/>
                  <a:pt x="4409506" y="2308324"/>
                </a:cubicBezTo>
                <a:cubicBezTo>
                  <a:pt x="4215529" y="2318601"/>
                  <a:pt x="3928168" y="2251091"/>
                  <a:pt x="3594898" y="2308324"/>
                </a:cubicBezTo>
                <a:cubicBezTo>
                  <a:pt x="3261628" y="2365557"/>
                  <a:pt x="3022222" y="2261218"/>
                  <a:pt x="2780291" y="2308324"/>
                </a:cubicBezTo>
                <a:cubicBezTo>
                  <a:pt x="2538360" y="2355430"/>
                  <a:pt x="2513599" y="2265243"/>
                  <a:pt x="2414308" y="2308324"/>
                </a:cubicBezTo>
                <a:cubicBezTo>
                  <a:pt x="2315017" y="2351405"/>
                  <a:pt x="1910129" y="2268571"/>
                  <a:pt x="1711856" y="2308324"/>
                </a:cubicBezTo>
                <a:cubicBezTo>
                  <a:pt x="1513583" y="2348077"/>
                  <a:pt x="1376799" y="2248245"/>
                  <a:pt x="1121561" y="2308324"/>
                </a:cubicBezTo>
                <a:cubicBezTo>
                  <a:pt x="866323" y="2368403"/>
                  <a:pt x="987765" y="2288022"/>
                  <a:pt x="867734" y="2308324"/>
                </a:cubicBezTo>
                <a:cubicBezTo>
                  <a:pt x="747703" y="2328626"/>
                  <a:pt x="429212" y="2263469"/>
                  <a:pt x="0" y="2308324"/>
                </a:cubicBezTo>
                <a:cubicBezTo>
                  <a:pt x="-35332" y="2189137"/>
                  <a:pt x="4411" y="1898360"/>
                  <a:pt x="0" y="1777409"/>
                </a:cubicBezTo>
                <a:cubicBezTo>
                  <a:pt x="-4411" y="1656459"/>
                  <a:pt x="38413" y="1338104"/>
                  <a:pt x="0" y="1154162"/>
                </a:cubicBezTo>
                <a:cubicBezTo>
                  <a:pt x="-38413" y="970220"/>
                  <a:pt x="9876" y="801261"/>
                  <a:pt x="0" y="646331"/>
                </a:cubicBezTo>
                <a:cubicBezTo>
                  <a:pt x="-9876" y="491401"/>
                  <a:pt x="23273" y="159549"/>
                  <a:pt x="0" y="0"/>
                </a:cubicBezTo>
                <a:close/>
              </a:path>
              <a:path w="11215611" h="2308324" stroke="0" extrusionOk="0">
                <a:moveTo>
                  <a:pt x="0" y="0"/>
                </a:moveTo>
                <a:cubicBezTo>
                  <a:pt x="262244" y="-12541"/>
                  <a:pt x="323148" y="21797"/>
                  <a:pt x="590295" y="0"/>
                </a:cubicBezTo>
                <a:cubicBezTo>
                  <a:pt x="857442" y="-21797"/>
                  <a:pt x="1187882" y="11122"/>
                  <a:pt x="1404903" y="0"/>
                </a:cubicBezTo>
                <a:cubicBezTo>
                  <a:pt x="1621924" y="-11122"/>
                  <a:pt x="1601052" y="43683"/>
                  <a:pt x="1770886" y="0"/>
                </a:cubicBezTo>
                <a:cubicBezTo>
                  <a:pt x="1940720" y="-43683"/>
                  <a:pt x="1989900" y="7288"/>
                  <a:pt x="2136869" y="0"/>
                </a:cubicBezTo>
                <a:cubicBezTo>
                  <a:pt x="2283838" y="-7288"/>
                  <a:pt x="2563125" y="57917"/>
                  <a:pt x="2727164" y="0"/>
                </a:cubicBezTo>
                <a:cubicBezTo>
                  <a:pt x="2891203" y="-57917"/>
                  <a:pt x="3000402" y="13644"/>
                  <a:pt x="3205304" y="0"/>
                </a:cubicBezTo>
                <a:cubicBezTo>
                  <a:pt x="3410206" y="-13644"/>
                  <a:pt x="3627607" y="76142"/>
                  <a:pt x="4019911" y="0"/>
                </a:cubicBezTo>
                <a:cubicBezTo>
                  <a:pt x="4412215" y="-76142"/>
                  <a:pt x="4486545" y="2863"/>
                  <a:pt x="4722363" y="0"/>
                </a:cubicBezTo>
                <a:cubicBezTo>
                  <a:pt x="4958181" y="-2863"/>
                  <a:pt x="5177303" y="39972"/>
                  <a:pt x="5312658" y="0"/>
                </a:cubicBezTo>
                <a:cubicBezTo>
                  <a:pt x="5448014" y="-39972"/>
                  <a:pt x="5605748" y="41181"/>
                  <a:pt x="5790797" y="0"/>
                </a:cubicBezTo>
                <a:cubicBezTo>
                  <a:pt x="5975846" y="-41181"/>
                  <a:pt x="6204145" y="15347"/>
                  <a:pt x="6605405" y="0"/>
                </a:cubicBezTo>
                <a:cubicBezTo>
                  <a:pt x="7006665" y="-15347"/>
                  <a:pt x="6738881" y="20392"/>
                  <a:pt x="6859232" y="0"/>
                </a:cubicBezTo>
                <a:cubicBezTo>
                  <a:pt x="6979583" y="-20392"/>
                  <a:pt x="7123788" y="7430"/>
                  <a:pt x="7337371" y="0"/>
                </a:cubicBezTo>
                <a:cubicBezTo>
                  <a:pt x="7550954" y="-7430"/>
                  <a:pt x="7470157" y="5439"/>
                  <a:pt x="7591198" y="0"/>
                </a:cubicBezTo>
                <a:cubicBezTo>
                  <a:pt x="7712239" y="-5439"/>
                  <a:pt x="7720892" y="23007"/>
                  <a:pt x="7845025" y="0"/>
                </a:cubicBezTo>
                <a:cubicBezTo>
                  <a:pt x="7969158" y="-23007"/>
                  <a:pt x="8170334" y="54385"/>
                  <a:pt x="8323164" y="0"/>
                </a:cubicBezTo>
                <a:cubicBezTo>
                  <a:pt x="8475994" y="-54385"/>
                  <a:pt x="8888051" y="95327"/>
                  <a:pt x="9137771" y="0"/>
                </a:cubicBezTo>
                <a:cubicBezTo>
                  <a:pt x="9387491" y="-95327"/>
                  <a:pt x="9622628" y="49253"/>
                  <a:pt x="9952379" y="0"/>
                </a:cubicBezTo>
                <a:cubicBezTo>
                  <a:pt x="10282130" y="-49253"/>
                  <a:pt x="10914495" y="132720"/>
                  <a:pt x="11215611" y="0"/>
                </a:cubicBezTo>
                <a:cubicBezTo>
                  <a:pt x="11261168" y="206412"/>
                  <a:pt x="11164113" y="396760"/>
                  <a:pt x="11215611" y="577081"/>
                </a:cubicBezTo>
                <a:cubicBezTo>
                  <a:pt x="11267109" y="757402"/>
                  <a:pt x="11151164" y="919267"/>
                  <a:pt x="11215611" y="1177245"/>
                </a:cubicBezTo>
                <a:cubicBezTo>
                  <a:pt x="11280058" y="1435223"/>
                  <a:pt x="11180299" y="1529527"/>
                  <a:pt x="11215611" y="1731243"/>
                </a:cubicBezTo>
                <a:cubicBezTo>
                  <a:pt x="11250923" y="1932959"/>
                  <a:pt x="11208185" y="2025533"/>
                  <a:pt x="11215611" y="2308324"/>
                </a:cubicBezTo>
                <a:cubicBezTo>
                  <a:pt x="11046582" y="2329852"/>
                  <a:pt x="10981059" y="2300014"/>
                  <a:pt x="10849628" y="2308324"/>
                </a:cubicBezTo>
                <a:cubicBezTo>
                  <a:pt x="10718197" y="2316634"/>
                  <a:pt x="10560025" y="2263929"/>
                  <a:pt x="10371489" y="2308324"/>
                </a:cubicBezTo>
                <a:cubicBezTo>
                  <a:pt x="10182953" y="2352719"/>
                  <a:pt x="10001375" y="2273904"/>
                  <a:pt x="9893349" y="2308324"/>
                </a:cubicBezTo>
                <a:cubicBezTo>
                  <a:pt x="9785323" y="2342744"/>
                  <a:pt x="9361087" y="2286947"/>
                  <a:pt x="9078742" y="2308324"/>
                </a:cubicBezTo>
                <a:cubicBezTo>
                  <a:pt x="8796397" y="2329701"/>
                  <a:pt x="8710205" y="2284108"/>
                  <a:pt x="8376291" y="2308324"/>
                </a:cubicBezTo>
                <a:cubicBezTo>
                  <a:pt x="8042377" y="2332540"/>
                  <a:pt x="7905672" y="2298105"/>
                  <a:pt x="7561683" y="2308324"/>
                </a:cubicBezTo>
                <a:cubicBezTo>
                  <a:pt x="7217694" y="2318543"/>
                  <a:pt x="6968906" y="2251712"/>
                  <a:pt x="6747075" y="2308324"/>
                </a:cubicBezTo>
                <a:cubicBezTo>
                  <a:pt x="6525244" y="2364936"/>
                  <a:pt x="6480023" y="2271731"/>
                  <a:pt x="6381092" y="2308324"/>
                </a:cubicBezTo>
                <a:cubicBezTo>
                  <a:pt x="6282161" y="2344917"/>
                  <a:pt x="6213059" y="2278846"/>
                  <a:pt x="6127265" y="2308324"/>
                </a:cubicBezTo>
                <a:cubicBezTo>
                  <a:pt x="6041471" y="2337802"/>
                  <a:pt x="5837618" y="2258229"/>
                  <a:pt x="5649126" y="2308324"/>
                </a:cubicBezTo>
                <a:cubicBezTo>
                  <a:pt x="5460634" y="2358419"/>
                  <a:pt x="5467091" y="2292489"/>
                  <a:pt x="5395299" y="2308324"/>
                </a:cubicBezTo>
                <a:cubicBezTo>
                  <a:pt x="5323507" y="2324159"/>
                  <a:pt x="5032707" y="2266348"/>
                  <a:pt x="4917160" y="2308324"/>
                </a:cubicBezTo>
                <a:cubicBezTo>
                  <a:pt x="4801613" y="2350300"/>
                  <a:pt x="4582652" y="2272227"/>
                  <a:pt x="4326865" y="2308324"/>
                </a:cubicBezTo>
                <a:cubicBezTo>
                  <a:pt x="4071078" y="2344421"/>
                  <a:pt x="4034293" y="2256451"/>
                  <a:pt x="3848725" y="2308324"/>
                </a:cubicBezTo>
                <a:cubicBezTo>
                  <a:pt x="3663157" y="2360197"/>
                  <a:pt x="3638383" y="2290101"/>
                  <a:pt x="3482742" y="2308324"/>
                </a:cubicBezTo>
                <a:cubicBezTo>
                  <a:pt x="3327101" y="2326547"/>
                  <a:pt x="3011500" y="2287653"/>
                  <a:pt x="2892447" y="2308324"/>
                </a:cubicBezTo>
                <a:cubicBezTo>
                  <a:pt x="2773395" y="2328995"/>
                  <a:pt x="2557091" y="2263566"/>
                  <a:pt x="2414308" y="2308324"/>
                </a:cubicBezTo>
                <a:cubicBezTo>
                  <a:pt x="2271525" y="2353082"/>
                  <a:pt x="2195871" y="2291717"/>
                  <a:pt x="2048325" y="2308324"/>
                </a:cubicBezTo>
                <a:cubicBezTo>
                  <a:pt x="1900779" y="2324931"/>
                  <a:pt x="1563894" y="2261951"/>
                  <a:pt x="1345873" y="2308324"/>
                </a:cubicBezTo>
                <a:cubicBezTo>
                  <a:pt x="1127852" y="2354697"/>
                  <a:pt x="1154203" y="2277022"/>
                  <a:pt x="979890" y="2308324"/>
                </a:cubicBezTo>
                <a:cubicBezTo>
                  <a:pt x="805577" y="2339626"/>
                  <a:pt x="834401" y="2298812"/>
                  <a:pt x="726063" y="2308324"/>
                </a:cubicBezTo>
                <a:cubicBezTo>
                  <a:pt x="617725" y="2317836"/>
                  <a:pt x="287558" y="2298833"/>
                  <a:pt x="0" y="2308324"/>
                </a:cubicBezTo>
                <a:cubicBezTo>
                  <a:pt x="-404" y="2069010"/>
                  <a:pt x="57013" y="1905761"/>
                  <a:pt x="0" y="1754326"/>
                </a:cubicBezTo>
                <a:cubicBezTo>
                  <a:pt x="-57013" y="1602891"/>
                  <a:pt x="35111" y="1431009"/>
                  <a:pt x="0" y="1223412"/>
                </a:cubicBezTo>
                <a:cubicBezTo>
                  <a:pt x="-35111" y="1015815"/>
                  <a:pt x="50401" y="914061"/>
                  <a:pt x="0" y="669414"/>
                </a:cubicBezTo>
                <a:cubicBezTo>
                  <a:pt x="-50401" y="424767"/>
                  <a:pt x="17059" y="147118"/>
                  <a:pt x="0" y="0"/>
                </a:cubicBezTo>
                <a:close/>
              </a:path>
            </a:pathLst>
          </a:custGeom>
          <a:blipFill>
            <a:blip r:embed="rId2"/>
            <a:tile tx="0" ty="0" sx="100000" sy="100000" flip="none" algn="tl"/>
          </a:blipFill>
          <a:ln>
            <a:noFill/>
            <a:extLst>
              <a:ext uri="{C807C97D-BFC1-408E-A445-0C87EB9F89A2}">
                <ask:lineSketchStyleProps xmlns="" xmlns:ask="http://schemas.microsoft.com/office/drawing/2018/sketchyshapes" sd="4155793062">
                  <a:prstGeom prst="rect">
                    <a:avLst/>
                  </a:prstGeom>
                  <ask:type>
                    <ask:lineSketchScribble/>
                  </ask:type>
                </ask:lineSketchStyleProps>
              </a:ext>
            </a:extLst>
          </a:ln>
        </p:spPr>
        <p:txBody>
          <a:bodyPr wrap="square">
            <a:spAutoFit/>
          </a:bodyPr>
          <a:lstStyle>
            <a:defPPr>
              <a:defRPr lang="en-US"/>
            </a:defPPr>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solidFill>
                  <a:srgbClr val="141413"/>
                </a:solidFill>
                <a:effectLst/>
                <a:ea typeface="Aptos" panose="020B0004020202020204" pitchFamily="34" charset="0"/>
                <a:cs typeface="Helvetica" pitchFamily="2" charset="0"/>
              </a:defRPr>
            </a:lvl1pPr>
          </a:lstStyle>
          <a:p>
            <a:r>
              <a:rPr lang="en-US" dirty="0"/>
              <a:t>Finally, some people don't like the work-life balance of nine-to-five jobs. My mom has to work about 40 hours each week, which is quite a lot, and the hours aren't usually flexible.</a:t>
            </a:r>
            <a:endParaRPr lang="x-none" dirty="0"/>
          </a:p>
        </p:txBody>
      </p:sp>
      <p:sp>
        <p:nvSpPr>
          <p:cNvPr id="5" name="TextBox 4">
            <a:extLst>
              <a:ext uri="{FF2B5EF4-FFF2-40B4-BE49-F238E27FC236}">
                <a16:creationId xmlns="" xmlns:a16="http://schemas.microsoft.com/office/drawing/2014/main" id="{F46FA381-FD0C-E833-21DB-6B2227C10A94}"/>
              </a:ext>
            </a:extLst>
          </p:cNvPr>
          <p:cNvSpPr txBox="1"/>
          <p:nvPr/>
        </p:nvSpPr>
        <p:spPr>
          <a:xfrm>
            <a:off x="509355" y="533113"/>
            <a:ext cx="2650350"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3200" b="1" dirty="0">
                <a:solidFill>
                  <a:schemeClr val="bg1"/>
                </a:solidFill>
              </a:rPr>
              <a:t>Pre-reading</a:t>
            </a:r>
          </a:p>
        </p:txBody>
      </p:sp>
    </p:spTree>
    <p:extLst>
      <p:ext uri="{BB962C8B-B14F-4D97-AF65-F5344CB8AC3E}">
        <p14:creationId xmlns:p14="http://schemas.microsoft.com/office/powerpoint/2010/main" val="8205866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88855FD0-E0C9-543B-E127-DADF0F807F54}"/>
              </a:ext>
            </a:extLst>
          </p:cNvPr>
          <p:cNvSpPr txBox="1"/>
          <p:nvPr/>
        </p:nvSpPr>
        <p:spPr>
          <a:xfrm>
            <a:off x="45280" y="474835"/>
            <a:ext cx="2650350" cy="1077218"/>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3200" b="1" dirty="0" smtClean="0">
                <a:solidFill>
                  <a:schemeClr val="bg1"/>
                </a:solidFill>
              </a:rPr>
              <a:t>II/While-reading</a:t>
            </a:r>
            <a:endParaRPr lang="en-US" sz="3200" b="1" dirty="0">
              <a:solidFill>
                <a:schemeClr val="bg1"/>
              </a:solidFill>
            </a:endParaRPr>
          </a:p>
        </p:txBody>
      </p:sp>
      <p:sp>
        <p:nvSpPr>
          <p:cNvPr id="4" name="TextBox 3">
            <a:extLst>
              <a:ext uri="{FF2B5EF4-FFF2-40B4-BE49-F238E27FC236}">
                <a16:creationId xmlns="" xmlns:a16="http://schemas.microsoft.com/office/drawing/2014/main" id="{B02F6F35-B77F-73F2-E3E0-94BDE0D658AB}"/>
              </a:ext>
            </a:extLst>
          </p:cNvPr>
          <p:cNvSpPr txBox="1"/>
          <p:nvPr/>
        </p:nvSpPr>
        <p:spPr>
          <a:xfrm>
            <a:off x="1370455" y="1296992"/>
            <a:ext cx="9004658" cy="646331"/>
          </a:xfrm>
          <a:prstGeom prst="rect">
            <a:avLst/>
          </a:prstGeom>
          <a:noFill/>
        </p:spPr>
        <p:txBody>
          <a:bodyPr wrap="square">
            <a:spAutoFit/>
          </a:bodyPr>
          <a:lstStyle/>
          <a:p>
            <a:r>
              <a:rPr lang="vi-VN" sz="3600" b="1" spc="-150" dirty="0">
                <a:effectLst/>
                <a:latin typeface="Calibri" panose="020F0502020204030204" pitchFamily="34" charset="0"/>
                <a:ea typeface="Calibri" panose="020F0502020204030204" pitchFamily="34" charset="0"/>
                <a:cs typeface="Calibri" panose="020F0502020204030204" pitchFamily="34" charset="0"/>
              </a:rPr>
              <a:t>What does Hannah think about nine-to-five jobs?</a:t>
            </a:r>
            <a:endParaRPr lang="x-none" sz="3600" spc="-150" dirty="0">
              <a:effectLst/>
              <a:latin typeface="Calibri" panose="020F0502020204030204" pitchFamily="34" charset="0"/>
              <a:ea typeface="Arial" panose="020B0604020202020204" pitchFamily="34" charset="0"/>
              <a:cs typeface="Calibri" panose="020F0502020204030204" pitchFamily="34" charset="0"/>
            </a:endParaRPr>
          </a:p>
        </p:txBody>
      </p:sp>
      <p:sp>
        <p:nvSpPr>
          <p:cNvPr id="6" name="TextBox 5">
            <a:extLst>
              <a:ext uri="{FF2B5EF4-FFF2-40B4-BE49-F238E27FC236}">
                <a16:creationId xmlns="" xmlns:a16="http://schemas.microsoft.com/office/drawing/2014/main" id="{44C8D942-66A6-6F48-3A2F-D6A0AEE80F97}"/>
              </a:ext>
            </a:extLst>
          </p:cNvPr>
          <p:cNvSpPr txBox="1"/>
          <p:nvPr/>
        </p:nvSpPr>
        <p:spPr>
          <a:xfrm>
            <a:off x="201047" y="1994487"/>
            <a:ext cx="11990953" cy="3330399"/>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50000"/>
              </a:lnSpc>
              <a:buFont typeface="+mj-lt"/>
              <a:buAutoNum type="arabicPeriod"/>
            </a:pPr>
            <a:r>
              <a:rPr lang="en-US" sz="3600" b="1" dirty="0">
                <a:effectLst/>
                <a:cs typeface="Calibri" panose="020F0502020204030204" pitchFamily="34" charset="0"/>
              </a:rPr>
              <a:t>﻿ She thinks they're great for everyone.</a:t>
            </a:r>
          </a:p>
          <a:p>
            <a:pPr>
              <a:lnSpc>
                <a:spcPct val="150000"/>
              </a:lnSpc>
              <a:buFont typeface="+mj-lt"/>
              <a:buAutoNum type="arabicPeriod"/>
            </a:pPr>
            <a:r>
              <a:rPr lang="en-US" sz="3600" b="1" dirty="0">
                <a:effectLst/>
                <a:cs typeface="Calibri" panose="020F0502020204030204" pitchFamily="34" charset="0"/>
              </a:rPr>
              <a:t>﻿ She thinks they're good for some people, but not everyone.</a:t>
            </a:r>
          </a:p>
          <a:p>
            <a:pPr>
              <a:lnSpc>
                <a:spcPct val="150000"/>
              </a:lnSpc>
              <a:buFont typeface="+mj-lt"/>
              <a:buAutoNum type="arabicPeriod"/>
            </a:pPr>
            <a:r>
              <a:rPr lang="en-US" sz="3600" b="1" dirty="0">
                <a:effectLst/>
                <a:cs typeface="Calibri" panose="020F0502020204030204" pitchFamily="34" charset="0"/>
              </a:rPr>
              <a:t>﻿ She thinks a work-life balance is better than a nine-to-five job.</a:t>
            </a:r>
          </a:p>
        </p:txBody>
      </p:sp>
      <p:sp>
        <p:nvSpPr>
          <p:cNvPr id="3" name="Rectangle 2">
            <a:extLst>
              <a:ext uri="{FF2B5EF4-FFF2-40B4-BE49-F238E27FC236}">
                <a16:creationId xmlns="" xmlns:a16="http://schemas.microsoft.com/office/drawing/2014/main" id="{21F7062F-2B69-85EC-8CDB-ECD56ACBEF63}"/>
              </a:ext>
            </a:extLst>
          </p:cNvPr>
          <p:cNvSpPr/>
          <p:nvPr/>
        </p:nvSpPr>
        <p:spPr>
          <a:xfrm>
            <a:off x="201047" y="2160851"/>
            <a:ext cx="11178876" cy="89801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x-none" dirty="0"/>
          </a:p>
        </p:txBody>
      </p:sp>
      <p:sp>
        <p:nvSpPr>
          <p:cNvPr id="5" name="Rectangle 4">
            <a:extLst>
              <a:ext uri="{FF2B5EF4-FFF2-40B4-BE49-F238E27FC236}">
                <a16:creationId xmlns="" xmlns:a16="http://schemas.microsoft.com/office/drawing/2014/main" id="{518CB467-5FAE-DB7E-F95C-EEF747A001FA}"/>
              </a:ext>
            </a:extLst>
          </p:cNvPr>
          <p:cNvSpPr/>
          <p:nvPr/>
        </p:nvSpPr>
        <p:spPr>
          <a:xfrm>
            <a:off x="201047" y="3742868"/>
            <a:ext cx="11603230" cy="158201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8" name="TextBox 7">
            <a:extLst>
              <a:ext uri="{FF2B5EF4-FFF2-40B4-BE49-F238E27FC236}">
                <a16:creationId xmlns="" xmlns:a16="http://schemas.microsoft.com/office/drawing/2014/main" id="{B84C5BDA-505A-252B-C0E8-72156C3A9D46}"/>
              </a:ext>
            </a:extLst>
          </p:cNvPr>
          <p:cNvSpPr txBox="1"/>
          <p:nvPr/>
        </p:nvSpPr>
        <p:spPr>
          <a:xfrm>
            <a:off x="304287" y="5067815"/>
            <a:ext cx="11887712" cy="1200329"/>
          </a:xfrm>
          <a:prstGeom prst="rect">
            <a:avLst/>
          </a:prstGeom>
          <a:noFill/>
        </p:spPr>
        <p:txBody>
          <a:bodyPr wrap="square">
            <a:spAutoFit/>
          </a:bodyPr>
          <a:lstStyle/>
          <a:p>
            <a:pPr algn="just"/>
            <a:r>
              <a:rPr lang="en-US" sz="3600" dirty="0">
                <a:solidFill>
                  <a:srgbClr val="FF0000"/>
                </a:solidFill>
              </a:rPr>
              <a:t>“… However, some people prefer not to work a nine-to-five job. This kind of job has both advantages and disadvantages…”</a:t>
            </a:r>
          </a:p>
        </p:txBody>
      </p:sp>
      <p:sp>
        <p:nvSpPr>
          <p:cNvPr id="9" name="TextBox 8">
            <a:extLst>
              <a:ext uri="{FF2B5EF4-FFF2-40B4-BE49-F238E27FC236}">
                <a16:creationId xmlns="" xmlns:a16="http://schemas.microsoft.com/office/drawing/2014/main" id="{D0359B30-1D76-F330-A30E-71404BBC22D3}"/>
              </a:ext>
            </a:extLst>
          </p:cNvPr>
          <p:cNvSpPr txBox="1"/>
          <p:nvPr/>
        </p:nvSpPr>
        <p:spPr>
          <a:xfrm>
            <a:off x="387723" y="4421484"/>
            <a:ext cx="2650445" cy="646331"/>
          </a:xfrm>
          <a:prstGeom prst="rect">
            <a:avLst/>
          </a:prstGeom>
          <a:ln w="57150">
            <a:solidFill>
              <a:schemeClr val="bg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x-none" sz="3600" b="1" dirty="0">
                <a:solidFill>
                  <a:srgbClr val="FF2F92"/>
                </a:solidFill>
              </a:rPr>
              <a:t>Explanation </a:t>
            </a:r>
          </a:p>
        </p:txBody>
      </p:sp>
    </p:spTree>
    <p:extLst>
      <p:ext uri="{BB962C8B-B14F-4D97-AF65-F5344CB8AC3E}">
        <p14:creationId xmlns:p14="http://schemas.microsoft.com/office/powerpoint/2010/main" val="227079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een and white sign&#10;&#10;Description automatically generated">
            <a:extLst>
              <a:ext uri="{FF2B5EF4-FFF2-40B4-BE49-F238E27FC236}">
                <a16:creationId xmlns="" xmlns:a16="http://schemas.microsoft.com/office/drawing/2014/main" id="{6C7C604B-030D-9D92-8E78-89317224C81A}"/>
              </a:ext>
            </a:extLst>
          </p:cNvPr>
          <p:cNvPicPr>
            <a:picLocks noChangeAspect="1"/>
          </p:cNvPicPr>
          <p:nvPr/>
        </p:nvPicPr>
        <p:blipFill rotWithShape="1">
          <a:blip r:embed="rId2">
            <a:extLst>
              <a:ext uri="{28A0092B-C50C-407E-A947-70E740481C1C}">
                <a14:useLocalDpi xmlns:a14="http://schemas.microsoft.com/office/drawing/2010/main" val="0"/>
              </a:ext>
            </a:extLst>
          </a:blip>
          <a:srcRect t="13734" b="19661"/>
          <a:stretch/>
        </p:blipFill>
        <p:spPr>
          <a:xfrm>
            <a:off x="239674" y="591670"/>
            <a:ext cx="3003255" cy="484094"/>
          </a:xfrm>
          <a:prstGeom prst="rect">
            <a:avLst/>
          </a:prstGeom>
        </p:spPr>
      </p:pic>
      <p:sp>
        <p:nvSpPr>
          <p:cNvPr id="11" name="TextBox 10">
            <a:extLst>
              <a:ext uri="{FF2B5EF4-FFF2-40B4-BE49-F238E27FC236}">
                <a16:creationId xmlns="" xmlns:a16="http://schemas.microsoft.com/office/drawing/2014/main" id="{2CFE836D-5252-A031-FB81-1065F579965F}"/>
              </a:ext>
            </a:extLst>
          </p:cNvPr>
          <p:cNvSpPr txBox="1"/>
          <p:nvPr/>
        </p:nvSpPr>
        <p:spPr>
          <a:xfrm>
            <a:off x="3375212" y="591670"/>
            <a:ext cx="8202706" cy="1569660"/>
          </a:xfrm>
          <a:prstGeom prst="rect">
            <a:avLst/>
          </a:prstGeom>
          <a:noFill/>
        </p:spPr>
        <p:txBody>
          <a:bodyPr wrap="square" rtlCol="0">
            <a:spAutoFit/>
          </a:bodyPr>
          <a:lstStyle/>
          <a:p>
            <a:r>
              <a:rPr lang="en-US" sz="3200" b="1" dirty="0">
                <a:solidFill>
                  <a:schemeClr val="accent1"/>
                </a:solidFill>
                <a:effectLst/>
              </a:rPr>
              <a:t>In pairs: Look at the pictures. What jobs are shown? What are some good and bad things about these jobs?</a:t>
            </a:r>
          </a:p>
        </p:txBody>
      </p:sp>
      <p:pic>
        <p:nvPicPr>
          <p:cNvPr id="13" name="Picture 12" descr="A person wearing a headset&#10;&#10;Description automatically generated">
            <a:extLst>
              <a:ext uri="{FF2B5EF4-FFF2-40B4-BE49-F238E27FC236}">
                <a16:creationId xmlns="" xmlns:a16="http://schemas.microsoft.com/office/drawing/2014/main" id="{6FEF1BD7-6CCB-085E-7D20-81B1159763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73" y="2435991"/>
            <a:ext cx="4027618" cy="2513942"/>
          </a:xfrm>
          <a:prstGeom prst="rect">
            <a:avLst/>
          </a:prstGeom>
        </p:spPr>
      </p:pic>
      <p:pic>
        <p:nvPicPr>
          <p:cNvPr id="16" name="Picture 15" descr="A person in a store&#10;&#10;Description automatically generated">
            <a:extLst>
              <a:ext uri="{FF2B5EF4-FFF2-40B4-BE49-F238E27FC236}">
                <a16:creationId xmlns="" xmlns:a16="http://schemas.microsoft.com/office/drawing/2014/main" id="{6CCEB387-5FCF-612E-8FD1-6A161CA2DD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9945" y="2455124"/>
            <a:ext cx="3716601" cy="2513943"/>
          </a:xfrm>
          <a:prstGeom prst="rect">
            <a:avLst/>
          </a:prstGeom>
        </p:spPr>
      </p:pic>
      <p:pic>
        <p:nvPicPr>
          <p:cNvPr id="19" name="Picture 18" descr="A person handing a card to a person at a reception&#10;&#10;Description automatically generated">
            <a:extLst>
              <a:ext uri="{FF2B5EF4-FFF2-40B4-BE49-F238E27FC236}">
                <a16:creationId xmlns="" xmlns:a16="http://schemas.microsoft.com/office/drawing/2014/main" id="{B48A8FEA-4D7D-02F1-04C6-431BE80CE86B}"/>
              </a:ext>
            </a:extLst>
          </p:cNvPr>
          <p:cNvPicPr>
            <a:picLocks noChangeAspect="1"/>
          </p:cNvPicPr>
          <p:nvPr/>
        </p:nvPicPr>
        <p:blipFill rotWithShape="1">
          <a:blip r:embed="rId5">
            <a:extLst>
              <a:ext uri="{28A0092B-C50C-407E-A947-70E740481C1C}">
                <a14:useLocalDpi xmlns:a14="http://schemas.microsoft.com/office/drawing/2010/main" val="0"/>
              </a:ext>
            </a:extLst>
          </a:blip>
          <a:srcRect t="6100"/>
          <a:stretch/>
        </p:blipFill>
        <p:spPr>
          <a:xfrm>
            <a:off x="7954300" y="2474259"/>
            <a:ext cx="3913898" cy="2475675"/>
          </a:xfrm>
          <a:prstGeom prst="rect">
            <a:avLst/>
          </a:prstGeom>
        </p:spPr>
      </p:pic>
    </p:spTree>
    <p:extLst>
      <p:ext uri="{BB962C8B-B14F-4D97-AF65-F5344CB8AC3E}">
        <p14:creationId xmlns:p14="http://schemas.microsoft.com/office/powerpoint/2010/main" val="518310323"/>
      </p:ext>
    </p:extLst>
  </p:cSld>
  <p:clrMapOvr>
    <a:masterClrMapping/>
  </p:clrMapOvr>
  <p:transition spd="med">
    <p:split orient="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8F4BED3C-9C28-62DD-0987-4ACC02322A39}"/>
              </a:ext>
            </a:extLst>
          </p:cNvPr>
          <p:cNvSpPr txBox="1"/>
          <p:nvPr/>
        </p:nvSpPr>
        <p:spPr>
          <a:xfrm>
            <a:off x="314977" y="1772000"/>
            <a:ext cx="11562045" cy="2862322"/>
          </a:xfrm>
          <a:custGeom>
            <a:avLst/>
            <a:gdLst>
              <a:gd name="connsiteX0" fmla="*/ 0 w 11562045"/>
              <a:gd name="connsiteY0" fmla="*/ 0 h 2862322"/>
              <a:gd name="connsiteX1" fmla="*/ 693723 w 11562045"/>
              <a:gd name="connsiteY1" fmla="*/ 0 h 2862322"/>
              <a:gd name="connsiteX2" fmla="*/ 1040584 w 11562045"/>
              <a:gd name="connsiteY2" fmla="*/ 0 h 2862322"/>
              <a:gd name="connsiteX3" fmla="*/ 1503066 w 11562045"/>
              <a:gd name="connsiteY3" fmla="*/ 0 h 2862322"/>
              <a:gd name="connsiteX4" fmla="*/ 1734307 w 11562045"/>
              <a:gd name="connsiteY4" fmla="*/ 0 h 2862322"/>
              <a:gd name="connsiteX5" fmla="*/ 1965548 w 11562045"/>
              <a:gd name="connsiteY5" fmla="*/ 0 h 2862322"/>
              <a:gd name="connsiteX6" fmla="*/ 2312409 w 11562045"/>
              <a:gd name="connsiteY6" fmla="*/ 0 h 2862322"/>
              <a:gd name="connsiteX7" fmla="*/ 2659270 w 11562045"/>
              <a:gd name="connsiteY7" fmla="*/ 0 h 2862322"/>
              <a:gd name="connsiteX8" fmla="*/ 3352993 w 11562045"/>
              <a:gd name="connsiteY8" fmla="*/ 0 h 2862322"/>
              <a:gd name="connsiteX9" fmla="*/ 3931095 w 11562045"/>
              <a:gd name="connsiteY9" fmla="*/ 0 h 2862322"/>
              <a:gd name="connsiteX10" fmla="*/ 4277957 w 11562045"/>
              <a:gd name="connsiteY10" fmla="*/ 0 h 2862322"/>
              <a:gd name="connsiteX11" fmla="*/ 4856059 w 11562045"/>
              <a:gd name="connsiteY11" fmla="*/ 0 h 2862322"/>
              <a:gd name="connsiteX12" fmla="*/ 5318541 w 11562045"/>
              <a:gd name="connsiteY12" fmla="*/ 0 h 2862322"/>
              <a:gd name="connsiteX13" fmla="*/ 5781023 w 11562045"/>
              <a:gd name="connsiteY13" fmla="*/ 0 h 2862322"/>
              <a:gd name="connsiteX14" fmla="*/ 6127884 w 11562045"/>
              <a:gd name="connsiteY14" fmla="*/ 0 h 2862322"/>
              <a:gd name="connsiteX15" fmla="*/ 6705986 w 11562045"/>
              <a:gd name="connsiteY15" fmla="*/ 0 h 2862322"/>
              <a:gd name="connsiteX16" fmla="*/ 6937227 w 11562045"/>
              <a:gd name="connsiteY16" fmla="*/ 0 h 2862322"/>
              <a:gd name="connsiteX17" fmla="*/ 7515329 w 11562045"/>
              <a:gd name="connsiteY17" fmla="*/ 0 h 2862322"/>
              <a:gd name="connsiteX18" fmla="*/ 7977811 w 11562045"/>
              <a:gd name="connsiteY18" fmla="*/ 0 h 2862322"/>
              <a:gd name="connsiteX19" fmla="*/ 8209052 w 11562045"/>
              <a:gd name="connsiteY19" fmla="*/ 0 h 2862322"/>
              <a:gd name="connsiteX20" fmla="*/ 9018395 w 11562045"/>
              <a:gd name="connsiteY20" fmla="*/ 0 h 2862322"/>
              <a:gd name="connsiteX21" fmla="*/ 9365256 w 11562045"/>
              <a:gd name="connsiteY21" fmla="*/ 0 h 2862322"/>
              <a:gd name="connsiteX22" fmla="*/ 10058979 w 11562045"/>
              <a:gd name="connsiteY22" fmla="*/ 0 h 2862322"/>
              <a:gd name="connsiteX23" fmla="*/ 10405841 w 11562045"/>
              <a:gd name="connsiteY23" fmla="*/ 0 h 2862322"/>
              <a:gd name="connsiteX24" fmla="*/ 10752702 w 11562045"/>
              <a:gd name="connsiteY24" fmla="*/ 0 h 2862322"/>
              <a:gd name="connsiteX25" fmla="*/ 11562045 w 11562045"/>
              <a:gd name="connsiteY25" fmla="*/ 0 h 2862322"/>
              <a:gd name="connsiteX26" fmla="*/ 11562045 w 11562045"/>
              <a:gd name="connsiteY26" fmla="*/ 572464 h 2862322"/>
              <a:gd name="connsiteX27" fmla="*/ 11562045 w 11562045"/>
              <a:gd name="connsiteY27" fmla="*/ 1059059 h 2862322"/>
              <a:gd name="connsiteX28" fmla="*/ 11562045 w 11562045"/>
              <a:gd name="connsiteY28" fmla="*/ 1602900 h 2862322"/>
              <a:gd name="connsiteX29" fmla="*/ 11562045 w 11562045"/>
              <a:gd name="connsiteY29" fmla="*/ 2146742 h 2862322"/>
              <a:gd name="connsiteX30" fmla="*/ 11562045 w 11562045"/>
              <a:gd name="connsiteY30" fmla="*/ 2862322 h 2862322"/>
              <a:gd name="connsiteX31" fmla="*/ 11330804 w 11562045"/>
              <a:gd name="connsiteY31" fmla="*/ 2862322 h 2862322"/>
              <a:gd name="connsiteX32" fmla="*/ 10752702 w 11562045"/>
              <a:gd name="connsiteY32" fmla="*/ 2862322 h 2862322"/>
              <a:gd name="connsiteX33" fmla="*/ 10290220 w 11562045"/>
              <a:gd name="connsiteY33" fmla="*/ 2862322 h 2862322"/>
              <a:gd name="connsiteX34" fmla="*/ 9596497 w 11562045"/>
              <a:gd name="connsiteY34" fmla="*/ 2862322 h 2862322"/>
              <a:gd name="connsiteX35" fmla="*/ 9018395 w 11562045"/>
              <a:gd name="connsiteY35" fmla="*/ 2862322 h 2862322"/>
              <a:gd name="connsiteX36" fmla="*/ 8787154 w 11562045"/>
              <a:gd name="connsiteY36" fmla="*/ 2862322 h 2862322"/>
              <a:gd name="connsiteX37" fmla="*/ 8324672 w 11562045"/>
              <a:gd name="connsiteY37" fmla="*/ 2862322 h 2862322"/>
              <a:gd name="connsiteX38" fmla="*/ 7630950 w 11562045"/>
              <a:gd name="connsiteY38" fmla="*/ 2862322 h 2862322"/>
              <a:gd name="connsiteX39" fmla="*/ 6821607 w 11562045"/>
              <a:gd name="connsiteY39" fmla="*/ 2862322 h 2862322"/>
              <a:gd name="connsiteX40" fmla="*/ 6243504 w 11562045"/>
              <a:gd name="connsiteY40" fmla="*/ 2862322 h 2862322"/>
              <a:gd name="connsiteX41" fmla="*/ 5434161 w 11562045"/>
              <a:gd name="connsiteY41" fmla="*/ 2862322 h 2862322"/>
              <a:gd name="connsiteX42" fmla="*/ 4740438 w 11562045"/>
              <a:gd name="connsiteY42" fmla="*/ 2862322 h 2862322"/>
              <a:gd name="connsiteX43" fmla="*/ 4277957 w 11562045"/>
              <a:gd name="connsiteY43" fmla="*/ 2862322 h 2862322"/>
              <a:gd name="connsiteX44" fmla="*/ 3931095 w 11562045"/>
              <a:gd name="connsiteY44" fmla="*/ 2862322 h 2862322"/>
              <a:gd name="connsiteX45" fmla="*/ 3468613 w 11562045"/>
              <a:gd name="connsiteY45" fmla="*/ 2862322 h 2862322"/>
              <a:gd name="connsiteX46" fmla="*/ 2774891 w 11562045"/>
              <a:gd name="connsiteY46" fmla="*/ 2862322 h 2862322"/>
              <a:gd name="connsiteX47" fmla="*/ 1965548 w 11562045"/>
              <a:gd name="connsiteY47" fmla="*/ 2862322 h 2862322"/>
              <a:gd name="connsiteX48" fmla="*/ 1503066 w 11562045"/>
              <a:gd name="connsiteY48" fmla="*/ 2862322 h 2862322"/>
              <a:gd name="connsiteX49" fmla="*/ 809343 w 11562045"/>
              <a:gd name="connsiteY49" fmla="*/ 2862322 h 2862322"/>
              <a:gd name="connsiteX50" fmla="*/ 578102 w 11562045"/>
              <a:gd name="connsiteY50" fmla="*/ 2862322 h 2862322"/>
              <a:gd name="connsiteX51" fmla="*/ 0 w 11562045"/>
              <a:gd name="connsiteY51" fmla="*/ 2862322 h 2862322"/>
              <a:gd name="connsiteX52" fmla="*/ 0 w 11562045"/>
              <a:gd name="connsiteY52" fmla="*/ 2347104 h 2862322"/>
              <a:gd name="connsiteX53" fmla="*/ 0 w 11562045"/>
              <a:gd name="connsiteY53" fmla="*/ 1803263 h 2862322"/>
              <a:gd name="connsiteX54" fmla="*/ 0 w 11562045"/>
              <a:gd name="connsiteY54" fmla="*/ 1288045 h 2862322"/>
              <a:gd name="connsiteX55" fmla="*/ 0 w 11562045"/>
              <a:gd name="connsiteY55" fmla="*/ 772827 h 2862322"/>
              <a:gd name="connsiteX56" fmla="*/ 0 w 11562045"/>
              <a:gd name="connsiteY56" fmla="*/ 0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562045" h="2862322" fill="none" extrusionOk="0">
                <a:moveTo>
                  <a:pt x="0" y="0"/>
                </a:moveTo>
                <a:cubicBezTo>
                  <a:pt x="214458" y="-49548"/>
                  <a:pt x="536496" y="50589"/>
                  <a:pt x="693723" y="0"/>
                </a:cubicBezTo>
                <a:cubicBezTo>
                  <a:pt x="850950" y="-50589"/>
                  <a:pt x="925188" y="15514"/>
                  <a:pt x="1040584" y="0"/>
                </a:cubicBezTo>
                <a:cubicBezTo>
                  <a:pt x="1155980" y="-15514"/>
                  <a:pt x="1382992" y="14559"/>
                  <a:pt x="1503066" y="0"/>
                </a:cubicBezTo>
                <a:cubicBezTo>
                  <a:pt x="1623140" y="-14559"/>
                  <a:pt x="1680176" y="6101"/>
                  <a:pt x="1734307" y="0"/>
                </a:cubicBezTo>
                <a:cubicBezTo>
                  <a:pt x="1788438" y="-6101"/>
                  <a:pt x="1868624" y="20866"/>
                  <a:pt x="1965548" y="0"/>
                </a:cubicBezTo>
                <a:cubicBezTo>
                  <a:pt x="2062472" y="-20866"/>
                  <a:pt x="2201709" y="18165"/>
                  <a:pt x="2312409" y="0"/>
                </a:cubicBezTo>
                <a:cubicBezTo>
                  <a:pt x="2423109" y="-18165"/>
                  <a:pt x="2581674" y="11626"/>
                  <a:pt x="2659270" y="0"/>
                </a:cubicBezTo>
                <a:cubicBezTo>
                  <a:pt x="2736866" y="-11626"/>
                  <a:pt x="3190164" y="76747"/>
                  <a:pt x="3352993" y="0"/>
                </a:cubicBezTo>
                <a:cubicBezTo>
                  <a:pt x="3515822" y="-76747"/>
                  <a:pt x="3738932" y="61719"/>
                  <a:pt x="3931095" y="0"/>
                </a:cubicBezTo>
                <a:cubicBezTo>
                  <a:pt x="4123258" y="-61719"/>
                  <a:pt x="4202507" y="11897"/>
                  <a:pt x="4277957" y="0"/>
                </a:cubicBezTo>
                <a:cubicBezTo>
                  <a:pt x="4353407" y="-11897"/>
                  <a:pt x="4571340" y="47265"/>
                  <a:pt x="4856059" y="0"/>
                </a:cubicBezTo>
                <a:cubicBezTo>
                  <a:pt x="5140778" y="-47265"/>
                  <a:pt x="5220796" y="12008"/>
                  <a:pt x="5318541" y="0"/>
                </a:cubicBezTo>
                <a:cubicBezTo>
                  <a:pt x="5416286" y="-12008"/>
                  <a:pt x="5566293" y="11348"/>
                  <a:pt x="5781023" y="0"/>
                </a:cubicBezTo>
                <a:cubicBezTo>
                  <a:pt x="5995753" y="-11348"/>
                  <a:pt x="6030873" y="11188"/>
                  <a:pt x="6127884" y="0"/>
                </a:cubicBezTo>
                <a:cubicBezTo>
                  <a:pt x="6224895" y="-11188"/>
                  <a:pt x="6448461" y="19813"/>
                  <a:pt x="6705986" y="0"/>
                </a:cubicBezTo>
                <a:cubicBezTo>
                  <a:pt x="6963511" y="-19813"/>
                  <a:pt x="6866927" y="20361"/>
                  <a:pt x="6937227" y="0"/>
                </a:cubicBezTo>
                <a:cubicBezTo>
                  <a:pt x="7007527" y="-20361"/>
                  <a:pt x="7253873" y="61482"/>
                  <a:pt x="7515329" y="0"/>
                </a:cubicBezTo>
                <a:cubicBezTo>
                  <a:pt x="7776785" y="-61482"/>
                  <a:pt x="7781499" y="8553"/>
                  <a:pt x="7977811" y="0"/>
                </a:cubicBezTo>
                <a:cubicBezTo>
                  <a:pt x="8174123" y="-8553"/>
                  <a:pt x="8125916" y="14150"/>
                  <a:pt x="8209052" y="0"/>
                </a:cubicBezTo>
                <a:cubicBezTo>
                  <a:pt x="8292188" y="-14150"/>
                  <a:pt x="8764649" y="31290"/>
                  <a:pt x="9018395" y="0"/>
                </a:cubicBezTo>
                <a:cubicBezTo>
                  <a:pt x="9272141" y="-31290"/>
                  <a:pt x="9246400" y="5568"/>
                  <a:pt x="9365256" y="0"/>
                </a:cubicBezTo>
                <a:cubicBezTo>
                  <a:pt x="9484112" y="-5568"/>
                  <a:pt x="9852497" y="72614"/>
                  <a:pt x="10058979" y="0"/>
                </a:cubicBezTo>
                <a:cubicBezTo>
                  <a:pt x="10265461" y="-72614"/>
                  <a:pt x="10270766" y="9012"/>
                  <a:pt x="10405841" y="0"/>
                </a:cubicBezTo>
                <a:cubicBezTo>
                  <a:pt x="10540916" y="-9012"/>
                  <a:pt x="10620102" y="23896"/>
                  <a:pt x="10752702" y="0"/>
                </a:cubicBezTo>
                <a:cubicBezTo>
                  <a:pt x="10885302" y="-23896"/>
                  <a:pt x="11384637" y="11874"/>
                  <a:pt x="11562045" y="0"/>
                </a:cubicBezTo>
                <a:cubicBezTo>
                  <a:pt x="11580727" y="229717"/>
                  <a:pt x="11528630" y="415114"/>
                  <a:pt x="11562045" y="572464"/>
                </a:cubicBezTo>
                <a:cubicBezTo>
                  <a:pt x="11595460" y="729814"/>
                  <a:pt x="11548732" y="817319"/>
                  <a:pt x="11562045" y="1059059"/>
                </a:cubicBezTo>
                <a:cubicBezTo>
                  <a:pt x="11575358" y="1300799"/>
                  <a:pt x="11534141" y="1403804"/>
                  <a:pt x="11562045" y="1602900"/>
                </a:cubicBezTo>
                <a:cubicBezTo>
                  <a:pt x="11589949" y="1801996"/>
                  <a:pt x="11545454" y="1968708"/>
                  <a:pt x="11562045" y="2146742"/>
                </a:cubicBezTo>
                <a:cubicBezTo>
                  <a:pt x="11578636" y="2324776"/>
                  <a:pt x="11512738" y="2609659"/>
                  <a:pt x="11562045" y="2862322"/>
                </a:cubicBezTo>
                <a:cubicBezTo>
                  <a:pt x="11481453" y="2865206"/>
                  <a:pt x="11396999" y="2854914"/>
                  <a:pt x="11330804" y="2862322"/>
                </a:cubicBezTo>
                <a:cubicBezTo>
                  <a:pt x="11264609" y="2869730"/>
                  <a:pt x="10920600" y="2821261"/>
                  <a:pt x="10752702" y="2862322"/>
                </a:cubicBezTo>
                <a:cubicBezTo>
                  <a:pt x="10584804" y="2903383"/>
                  <a:pt x="10414997" y="2843626"/>
                  <a:pt x="10290220" y="2862322"/>
                </a:cubicBezTo>
                <a:cubicBezTo>
                  <a:pt x="10165443" y="2881018"/>
                  <a:pt x="9891841" y="2837909"/>
                  <a:pt x="9596497" y="2862322"/>
                </a:cubicBezTo>
                <a:cubicBezTo>
                  <a:pt x="9301153" y="2886735"/>
                  <a:pt x="9190586" y="2816603"/>
                  <a:pt x="9018395" y="2862322"/>
                </a:cubicBezTo>
                <a:cubicBezTo>
                  <a:pt x="8846204" y="2908041"/>
                  <a:pt x="8855971" y="2845654"/>
                  <a:pt x="8787154" y="2862322"/>
                </a:cubicBezTo>
                <a:cubicBezTo>
                  <a:pt x="8718337" y="2878990"/>
                  <a:pt x="8467766" y="2818978"/>
                  <a:pt x="8324672" y="2862322"/>
                </a:cubicBezTo>
                <a:cubicBezTo>
                  <a:pt x="8181578" y="2905666"/>
                  <a:pt x="7853778" y="2815278"/>
                  <a:pt x="7630950" y="2862322"/>
                </a:cubicBezTo>
                <a:cubicBezTo>
                  <a:pt x="7408122" y="2909366"/>
                  <a:pt x="7141970" y="2791457"/>
                  <a:pt x="6821607" y="2862322"/>
                </a:cubicBezTo>
                <a:cubicBezTo>
                  <a:pt x="6501244" y="2933187"/>
                  <a:pt x="6367050" y="2814765"/>
                  <a:pt x="6243504" y="2862322"/>
                </a:cubicBezTo>
                <a:cubicBezTo>
                  <a:pt x="6119958" y="2909879"/>
                  <a:pt x="5741009" y="2787266"/>
                  <a:pt x="5434161" y="2862322"/>
                </a:cubicBezTo>
                <a:cubicBezTo>
                  <a:pt x="5127313" y="2937378"/>
                  <a:pt x="4988426" y="2812329"/>
                  <a:pt x="4740438" y="2862322"/>
                </a:cubicBezTo>
                <a:cubicBezTo>
                  <a:pt x="4492450" y="2912315"/>
                  <a:pt x="4427521" y="2812729"/>
                  <a:pt x="4277957" y="2862322"/>
                </a:cubicBezTo>
                <a:cubicBezTo>
                  <a:pt x="4128393" y="2911915"/>
                  <a:pt x="4000701" y="2842701"/>
                  <a:pt x="3931095" y="2862322"/>
                </a:cubicBezTo>
                <a:cubicBezTo>
                  <a:pt x="3861489" y="2881943"/>
                  <a:pt x="3604936" y="2850438"/>
                  <a:pt x="3468613" y="2862322"/>
                </a:cubicBezTo>
                <a:cubicBezTo>
                  <a:pt x="3332290" y="2874206"/>
                  <a:pt x="2926947" y="2794317"/>
                  <a:pt x="2774891" y="2862322"/>
                </a:cubicBezTo>
                <a:cubicBezTo>
                  <a:pt x="2622835" y="2930327"/>
                  <a:pt x="2338393" y="2842573"/>
                  <a:pt x="1965548" y="2862322"/>
                </a:cubicBezTo>
                <a:cubicBezTo>
                  <a:pt x="1592703" y="2882071"/>
                  <a:pt x="1709885" y="2825112"/>
                  <a:pt x="1503066" y="2862322"/>
                </a:cubicBezTo>
                <a:cubicBezTo>
                  <a:pt x="1296247" y="2899532"/>
                  <a:pt x="991563" y="2797185"/>
                  <a:pt x="809343" y="2862322"/>
                </a:cubicBezTo>
                <a:cubicBezTo>
                  <a:pt x="627123" y="2927459"/>
                  <a:pt x="678963" y="2846620"/>
                  <a:pt x="578102" y="2862322"/>
                </a:cubicBezTo>
                <a:cubicBezTo>
                  <a:pt x="477241" y="2878024"/>
                  <a:pt x="270423" y="2833826"/>
                  <a:pt x="0" y="2862322"/>
                </a:cubicBezTo>
                <a:cubicBezTo>
                  <a:pt x="-16611" y="2668449"/>
                  <a:pt x="11144" y="2455659"/>
                  <a:pt x="0" y="2347104"/>
                </a:cubicBezTo>
                <a:cubicBezTo>
                  <a:pt x="-11144" y="2238549"/>
                  <a:pt x="29209" y="2025349"/>
                  <a:pt x="0" y="1803263"/>
                </a:cubicBezTo>
                <a:cubicBezTo>
                  <a:pt x="-29209" y="1581177"/>
                  <a:pt x="58924" y="1500801"/>
                  <a:pt x="0" y="1288045"/>
                </a:cubicBezTo>
                <a:cubicBezTo>
                  <a:pt x="-58924" y="1075289"/>
                  <a:pt x="12380" y="1029336"/>
                  <a:pt x="0" y="772827"/>
                </a:cubicBezTo>
                <a:cubicBezTo>
                  <a:pt x="-12380" y="516318"/>
                  <a:pt x="72486" y="254098"/>
                  <a:pt x="0" y="0"/>
                </a:cubicBezTo>
                <a:close/>
              </a:path>
              <a:path w="11562045" h="2862322" stroke="0" extrusionOk="0">
                <a:moveTo>
                  <a:pt x="0" y="0"/>
                </a:moveTo>
                <a:cubicBezTo>
                  <a:pt x="166783" y="-29508"/>
                  <a:pt x="265506" y="28040"/>
                  <a:pt x="346861" y="0"/>
                </a:cubicBezTo>
                <a:cubicBezTo>
                  <a:pt x="428216" y="-28040"/>
                  <a:pt x="640900" y="40889"/>
                  <a:pt x="924964" y="0"/>
                </a:cubicBezTo>
                <a:cubicBezTo>
                  <a:pt x="1209028" y="-40889"/>
                  <a:pt x="1158096" y="44300"/>
                  <a:pt x="1387445" y="0"/>
                </a:cubicBezTo>
                <a:cubicBezTo>
                  <a:pt x="1616794" y="-44300"/>
                  <a:pt x="1711009" y="33495"/>
                  <a:pt x="1965548" y="0"/>
                </a:cubicBezTo>
                <a:cubicBezTo>
                  <a:pt x="2220087" y="-33495"/>
                  <a:pt x="2091226" y="18345"/>
                  <a:pt x="2196789" y="0"/>
                </a:cubicBezTo>
                <a:cubicBezTo>
                  <a:pt x="2302352" y="-18345"/>
                  <a:pt x="2485382" y="12798"/>
                  <a:pt x="2659270" y="0"/>
                </a:cubicBezTo>
                <a:cubicBezTo>
                  <a:pt x="2833158" y="-12798"/>
                  <a:pt x="3286615" y="29901"/>
                  <a:pt x="3468614" y="0"/>
                </a:cubicBezTo>
                <a:cubicBezTo>
                  <a:pt x="3650613" y="-29901"/>
                  <a:pt x="3902883" y="94441"/>
                  <a:pt x="4277957" y="0"/>
                </a:cubicBezTo>
                <a:cubicBezTo>
                  <a:pt x="4653031" y="-94441"/>
                  <a:pt x="4428480" y="11334"/>
                  <a:pt x="4509198" y="0"/>
                </a:cubicBezTo>
                <a:cubicBezTo>
                  <a:pt x="4589916" y="-11334"/>
                  <a:pt x="4807642" y="65625"/>
                  <a:pt x="5087300" y="0"/>
                </a:cubicBezTo>
                <a:cubicBezTo>
                  <a:pt x="5366958" y="-65625"/>
                  <a:pt x="5466586" y="21692"/>
                  <a:pt x="5781023" y="0"/>
                </a:cubicBezTo>
                <a:cubicBezTo>
                  <a:pt x="6095460" y="-21692"/>
                  <a:pt x="6312875" y="15382"/>
                  <a:pt x="6590366" y="0"/>
                </a:cubicBezTo>
                <a:cubicBezTo>
                  <a:pt x="6867857" y="-15382"/>
                  <a:pt x="6958093" y="20243"/>
                  <a:pt x="7168468" y="0"/>
                </a:cubicBezTo>
                <a:cubicBezTo>
                  <a:pt x="7378843" y="-20243"/>
                  <a:pt x="7328892" y="25217"/>
                  <a:pt x="7399709" y="0"/>
                </a:cubicBezTo>
                <a:cubicBezTo>
                  <a:pt x="7470526" y="-25217"/>
                  <a:pt x="7581661" y="5049"/>
                  <a:pt x="7630950" y="0"/>
                </a:cubicBezTo>
                <a:cubicBezTo>
                  <a:pt x="7680239" y="-5049"/>
                  <a:pt x="7992269" y="30184"/>
                  <a:pt x="8324672" y="0"/>
                </a:cubicBezTo>
                <a:cubicBezTo>
                  <a:pt x="8657075" y="-30184"/>
                  <a:pt x="8733341" y="60696"/>
                  <a:pt x="8902775" y="0"/>
                </a:cubicBezTo>
                <a:cubicBezTo>
                  <a:pt x="9072209" y="-60696"/>
                  <a:pt x="9210855" y="8431"/>
                  <a:pt x="9480877" y="0"/>
                </a:cubicBezTo>
                <a:cubicBezTo>
                  <a:pt x="9750899" y="-8431"/>
                  <a:pt x="9978921" y="68752"/>
                  <a:pt x="10290220" y="0"/>
                </a:cubicBezTo>
                <a:cubicBezTo>
                  <a:pt x="10601519" y="-68752"/>
                  <a:pt x="10442206" y="19432"/>
                  <a:pt x="10521461" y="0"/>
                </a:cubicBezTo>
                <a:cubicBezTo>
                  <a:pt x="10600716" y="-19432"/>
                  <a:pt x="10874202" y="24122"/>
                  <a:pt x="10983943" y="0"/>
                </a:cubicBezTo>
                <a:cubicBezTo>
                  <a:pt x="11093684" y="-24122"/>
                  <a:pt x="11363602" y="57662"/>
                  <a:pt x="11562045" y="0"/>
                </a:cubicBezTo>
                <a:cubicBezTo>
                  <a:pt x="11578170" y="147905"/>
                  <a:pt x="11554921" y="330788"/>
                  <a:pt x="11562045" y="486595"/>
                </a:cubicBezTo>
                <a:cubicBezTo>
                  <a:pt x="11569169" y="642402"/>
                  <a:pt x="11509422" y="801645"/>
                  <a:pt x="11562045" y="1001813"/>
                </a:cubicBezTo>
                <a:cubicBezTo>
                  <a:pt x="11614668" y="1201981"/>
                  <a:pt x="11556489" y="1286522"/>
                  <a:pt x="11562045" y="1545654"/>
                </a:cubicBezTo>
                <a:cubicBezTo>
                  <a:pt x="11567601" y="1804786"/>
                  <a:pt x="11547405" y="1797753"/>
                  <a:pt x="11562045" y="2032249"/>
                </a:cubicBezTo>
                <a:cubicBezTo>
                  <a:pt x="11576685" y="2266746"/>
                  <a:pt x="11525929" y="2640076"/>
                  <a:pt x="11562045" y="2862322"/>
                </a:cubicBezTo>
                <a:cubicBezTo>
                  <a:pt x="11446857" y="2902683"/>
                  <a:pt x="11322308" y="2851044"/>
                  <a:pt x="11099563" y="2862322"/>
                </a:cubicBezTo>
                <a:cubicBezTo>
                  <a:pt x="10876818" y="2873600"/>
                  <a:pt x="10482967" y="2776172"/>
                  <a:pt x="10290220" y="2862322"/>
                </a:cubicBezTo>
                <a:cubicBezTo>
                  <a:pt x="10097473" y="2948472"/>
                  <a:pt x="10117845" y="2842528"/>
                  <a:pt x="10058979" y="2862322"/>
                </a:cubicBezTo>
                <a:cubicBezTo>
                  <a:pt x="10000113" y="2882116"/>
                  <a:pt x="9506248" y="2858945"/>
                  <a:pt x="9365256" y="2862322"/>
                </a:cubicBezTo>
                <a:cubicBezTo>
                  <a:pt x="9224264" y="2865699"/>
                  <a:pt x="9119829" y="2853586"/>
                  <a:pt x="9018395" y="2862322"/>
                </a:cubicBezTo>
                <a:cubicBezTo>
                  <a:pt x="8916961" y="2871058"/>
                  <a:pt x="8514110" y="2841890"/>
                  <a:pt x="8324672" y="2862322"/>
                </a:cubicBezTo>
                <a:cubicBezTo>
                  <a:pt x="8135234" y="2882754"/>
                  <a:pt x="7987041" y="2815365"/>
                  <a:pt x="7862191" y="2862322"/>
                </a:cubicBezTo>
                <a:cubicBezTo>
                  <a:pt x="7737341" y="2909279"/>
                  <a:pt x="7555313" y="2845248"/>
                  <a:pt x="7399709" y="2862322"/>
                </a:cubicBezTo>
                <a:cubicBezTo>
                  <a:pt x="7244105" y="2879396"/>
                  <a:pt x="7279261" y="2837339"/>
                  <a:pt x="7168468" y="2862322"/>
                </a:cubicBezTo>
                <a:cubicBezTo>
                  <a:pt x="7057675" y="2887305"/>
                  <a:pt x="6788594" y="2800354"/>
                  <a:pt x="6474745" y="2862322"/>
                </a:cubicBezTo>
                <a:cubicBezTo>
                  <a:pt x="6160896" y="2924290"/>
                  <a:pt x="6156444" y="2848565"/>
                  <a:pt x="6012263" y="2862322"/>
                </a:cubicBezTo>
                <a:cubicBezTo>
                  <a:pt x="5868082" y="2876079"/>
                  <a:pt x="5682443" y="2846599"/>
                  <a:pt x="5549782" y="2862322"/>
                </a:cubicBezTo>
                <a:cubicBezTo>
                  <a:pt x="5417121" y="2878045"/>
                  <a:pt x="5129570" y="2821866"/>
                  <a:pt x="4740438" y="2862322"/>
                </a:cubicBezTo>
                <a:cubicBezTo>
                  <a:pt x="4351306" y="2902778"/>
                  <a:pt x="4301279" y="2830877"/>
                  <a:pt x="4046716" y="2862322"/>
                </a:cubicBezTo>
                <a:cubicBezTo>
                  <a:pt x="3792153" y="2893767"/>
                  <a:pt x="3719265" y="2851504"/>
                  <a:pt x="3584234" y="2862322"/>
                </a:cubicBezTo>
                <a:cubicBezTo>
                  <a:pt x="3449203" y="2873140"/>
                  <a:pt x="2939989" y="2808437"/>
                  <a:pt x="2774891" y="2862322"/>
                </a:cubicBezTo>
                <a:cubicBezTo>
                  <a:pt x="2609793" y="2916207"/>
                  <a:pt x="2331148" y="2826003"/>
                  <a:pt x="1965548" y="2862322"/>
                </a:cubicBezTo>
                <a:cubicBezTo>
                  <a:pt x="1599948" y="2898641"/>
                  <a:pt x="1554239" y="2847083"/>
                  <a:pt x="1387445" y="2862322"/>
                </a:cubicBezTo>
                <a:cubicBezTo>
                  <a:pt x="1220651" y="2877561"/>
                  <a:pt x="1191272" y="2832059"/>
                  <a:pt x="1040584" y="2862322"/>
                </a:cubicBezTo>
                <a:cubicBezTo>
                  <a:pt x="889896" y="2892585"/>
                  <a:pt x="233244" y="2778749"/>
                  <a:pt x="0" y="2862322"/>
                </a:cubicBezTo>
                <a:cubicBezTo>
                  <a:pt x="-44864" y="2708928"/>
                  <a:pt x="63237" y="2460400"/>
                  <a:pt x="0" y="2232611"/>
                </a:cubicBezTo>
                <a:cubicBezTo>
                  <a:pt x="-63237" y="2004822"/>
                  <a:pt x="11306" y="1922642"/>
                  <a:pt x="0" y="1688770"/>
                </a:cubicBezTo>
                <a:cubicBezTo>
                  <a:pt x="-11306" y="1454898"/>
                  <a:pt x="44675" y="1348286"/>
                  <a:pt x="0" y="1144929"/>
                </a:cubicBezTo>
                <a:cubicBezTo>
                  <a:pt x="-44675" y="941572"/>
                  <a:pt x="69984" y="817614"/>
                  <a:pt x="0" y="515218"/>
                </a:cubicBezTo>
                <a:cubicBezTo>
                  <a:pt x="-69984" y="212822"/>
                  <a:pt x="39436" y="216048"/>
                  <a:pt x="0" y="0"/>
                </a:cubicBezTo>
                <a:close/>
              </a:path>
            </a:pathLst>
          </a:custGeom>
          <a:blipFill>
            <a:blip r:embed="rId5"/>
            <a:tile tx="0" ty="0" sx="100000" sy="100000" flip="none" algn="tl"/>
          </a:blipFill>
          <a:ln>
            <a:noFill/>
            <a:extLst>
              <a:ext uri="{C807C97D-BFC1-408E-A445-0C87EB9F89A2}">
                <ask:lineSketchStyleProps xmlns="" xmlns:ask="http://schemas.microsoft.com/office/drawing/2018/sketchyshapes" sd="1124908116">
                  <a:prstGeom prst="rect">
                    <a:avLst/>
                  </a:prstGeom>
                  <ask:type>
                    <ask:lineSketchScribble/>
                  </ask:type>
                </ask:lineSketchStyleProps>
              </a:ext>
            </a:extLst>
          </a:ln>
        </p:spPr>
        <p:txBody>
          <a:bodyPr wrap="square" anchor="ctr">
            <a:spAutoFit/>
          </a:bodyPr>
          <a:lstStyle>
            <a:defPPr>
              <a:defRPr lang="en-US"/>
            </a:defPPr>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141413"/>
                </a:solidFill>
                <a:effectLst/>
                <a:ea typeface="Aptos" panose="020B0004020202020204" pitchFamily="34" charset="0"/>
                <a:cs typeface="Helvetica" pitchFamily="2" charset="0"/>
              </a:defRPr>
            </a:lvl1pPr>
          </a:lstStyle>
          <a:p>
            <a:r>
              <a:rPr lang="en-US" sz="3600" dirty="0"/>
              <a:t>My mom is an accountant. She keeps track of the money that her company makes and spends. It's a nine-to-five job, and she really likes it. However, some people prefer not to work a nine-to-five job. This kind of job has both advantages and disadvantages.</a:t>
            </a:r>
          </a:p>
        </p:txBody>
      </p:sp>
      <p:pic>
        <p:nvPicPr>
          <p:cNvPr id="3" name="CD1 TRACK 46">
            <a:hlinkClick r:id="" action="ppaction://media"/>
            <a:extLst>
              <a:ext uri="{FF2B5EF4-FFF2-40B4-BE49-F238E27FC236}">
                <a16:creationId xmlns="" xmlns:a16="http://schemas.microsoft.com/office/drawing/2014/main" id="{93CC8C0F-35F3-B8BB-0F38-EE1A26ED88C9}"/>
              </a:ext>
            </a:extLst>
          </p:cNvPr>
          <p:cNvPicPr>
            <a:picLocks noChangeAspect="1"/>
          </p:cNvPicPr>
          <p:nvPr>
            <a:audioFile r:link="rId1"/>
            <p:extLst>
              <p:ext uri="{DAA4B4D4-6D71-4841-9C94-3DE7FCFB9230}">
                <p14:media xmlns:p14="http://schemas.microsoft.com/office/powerpoint/2010/main" r:embed="rId2">
                  <p14:trim st="4378.3961" end="85501.9747"/>
                </p14:media>
              </p:ext>
            </p:extLst>
          </p:nvPr>
        </p:nvPicPr>
        <p:blipFill>
          <a:blip r:embed="rId6"/>
          <a:stretch>
            <a:fillRect/>
          </a:stretch>
        </p:blipFill>
        <p:spPr>
          <a:xfrm>
            <a:off x="3152033" y="579792"/>
            <a:ext cx="812800" cy="812800"/>
          </a:xfrm>
          <a:prstGeom prst="rect">
            <a:avLst/>
          </a:prstGeom>
        </p:spPr>
      </p:pic>
      <p:sp>
        <p:nvSpPr>
          <p:cNvPr id="5" name="TextBox 4">
            <a:extLst>
              <a:ext uri="{FF2B5EF4-FFF2-40B4-BE49-F238E27FC236}">
                <a16:creationId xmlns="" xmlns:a16="http://schemas.microsoft.com/office/drawing/2014/main" id="{D2A0792A-ECAB-2BC8-A9CC-C95E7CA9D051}"/>
              </a:ext>
            </a:extLst>
          </p:cNvPr>
          <p:cNvSpPr txBox="1"/>
          <p:nvPr/>
        </p:nvSpPr>
        <p:spPr>
          <a:xfrm>
            <a:off x="314977" y="693805"/>
            <a:ext cx="2650350"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3200" b="1" dirty="0">
                <a:solidFill>
                  <a:schemeClr val="bg1"/>
                </a:solidFill>
              </a:rPr>
              <a:t>While-reading</a:t>
            </a:r>
          </a:p>
        </p:txBody>
      </p:sp>
    </p:spTree>
    <p:extLst>
      <p:ext uri="{BB962C8B-B14F-4D97-AF65-F5344CB8AC3E}">
        <p14:creationId xmlns:p14="http://schemas.microsoft.com/office/powerpoint/2010/main" val="276156000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8F4BED3C-9C28-62DD-0987-4ACC02322A39}"/>
              </a:ext>
            </a:extLst>
          </p:cNvPr>
          <p:cNvSpPr txBox="1"/>
          <p:nvPr/>
        </p:nvSpPr>
        <p:spPr>
          <a:xfrm>
            <a:off x="314977" y="1250260"/>
            <a:ext cx="11717628" cy="5078313"/>
          </a:xfrm>
          <a:blipFill>
            <a:blip r:embed="rId5"/>
            <a:tile tx="0" ty="0" sx="100000" sy="100000" flip="none" algn="tl"/>
          </a:blipFill>
          <a:ln>
            <a:noFill/>
          </a:ln>
        </p:spPr>
        <p:txBody>
          <a:bodyPr wrap="square">
            <a:spAutoFit/>
          </a:bodyPr>
          <a:lstStyle>
            <a:defPPr>
              <a:defRPr lang="en-US"/>
            </a:defPPr>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solidFill>
                  <a:srgbClr val="141413"/>
                </a:solidFill>
                <a:effectLst/>
                <a:ea typeface="Aptos" panose="020B0004020202020204" pitchFamily="34" charset="0"/>
                <a:cs typeface="Helvetica" pitchFamily="2" charset="0"/>
              </a:defRPr>
            </a:lvl1pPr>
          </a:lstStyle>
          <a:p>
            <a:r>
              <a:rPr lang="en-US" dirty="0"/>
              <a:t>My mom's job has some pretty good advantages. One advantage is that she gets a regular salary, which means she makes the same money each month. This helps her save money and plan for the future more easily. Moreover, the job comes with great perks, such as a company outing each year, dinners and parties, health insurance, and even a gym membership. In addition, the work-life balance of a nine-to-five job is not terrible because you have evenings off, and you don't usually work on the weekends.</a:t>
            </a:r>
          </a:p>
        </p:txBody>
      </p:sp>
      <p:pic>
        <p:nvPicPr>
          <p:cNvPr id="3" name="CD1 TRACK 46">
            <a:hlinkClick r:id="" action="ppaction://media"/>
            <a:extLst>
              <a:ext uri="{FF2B5EF4-FFF2-40B4-BE49-F238E27FC236}">
                <a16:creationId xmlns="" xmlns:a16="http://schemas.microsoft.com/office/drawing/2014/main" id="{1E41A009-9AD1-906F-B6B0-62F0CBE49D7A}"/>
              </a:ext>
            </a:extLst>
          </p:cNvPr>
          <p:cNvPicPr>
            <a:picLocks noChangeAspect="1"/>
          </p:cNvPicPr>
          <p:nvPr>
            <a:audioFile r:link="rId1"/>
            <p:extLst>
              <p:ext uri="{DAA4B4D4-6D71-4841-9C94-3DE7FCFB9230}">
                <p14:media xmlns:p14="http://schemas.microsoft.com/office/powerpoint/2010/main" r:embed="rId2">
                  <p14:trim st="21766.1449" end="53599.1533"/>
                </p14:media>
              </p:ext>
            </p:extLst>
          </p:nvPr>
        </p:nvPicPr>
        <p:blipFill>
          <a:blip r:embed="rId6"/>
          <a:stretch>
            <a:fillRect/>
          </a:stretch>
        </p:blipFill>
        <p:spPr>
          <a:xfrm>
            <a:off x="3181530" y="412038"/>
            <a:ext cx="812800" cy="812800"/>
          </a:xfrm>
          <a:prstGeom prst="rect">
            <a:avLst/>
          </a:prstGeom>
        </p:spPr>
      </p:pic>
      <p:sp>
        <p:nvSpPr>
          <p:cNvPr id="5" name="TextBox 4">
            <a:extLst>
              <a:ext uri="{FF2B5EF4-FFF2-40B4-BE49-F238E27FC236}">
                <a16:creationId xmlns="" xmlns:a16="http://schemas.microsoft.com/office/drawing/2014/main" id="{4EA6AAFD-1EE6-9DA1-E642-178A5B931D53}"/>
              </a:ext>
            </a:extLst>
          </p:cNvPr>
          <p:cNvSpPr txBox="1"/>
          <p:nvPr/>
        </p:nvSpPr>
        <p:spPr>
          <a:xfrm>
            <a:off x="509355" y="533113"/>
            <a:ext cx="2650350"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3200" b="1" dirty="0">
                <a:solidFill>
                  <a:schemeClr val="bg1"/>
                </a:solidFill>
              </a:rPr>
              <a:t>While-reading</a:t>
            </a:r>
          </a:p>
        </p:txBody>
      </p:sp>
    </p:spTree>
    <p:extLst>
      <p:ext uri="{BB962C8B-B14F-4D97-AF65-F5344CB8AC3E}">
        <p14:creationId xmlns:p14="http://schemas.microsoft.com/office/powerpoint/2010/main" val="122681203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F232FE50-C942-1B9F-7FD3-33E895A2AA33}"/>
              </a:ext>
            </a:extLst>
          </p:cNvPr>
          <p:cNvSpPr txBox="1"/>
          <p:nvPr/>
        </p:nvSpPr>
        <p:spPr>
          <a:xfrm>
            <a:off x="347123" y="1620822"/>
            <a:ext cx="11497753" cy="3970318"/>
          </a:xfrm>
          <a:custGeom>
            <a:avLst/>
            <a:gdLst>
              <a:gd name="connsiteX0" fmla="*/ 0 w 11497753"/>
              <a:gd name="connsiteY0" fmla="*/ 0 h 3970318"/>
              <a:gd name="connsiteX1" fmla="*/ 689865 w 11497753"/>
              <a:gd name="connsiteY1" fmla="*/ 0 h 3970318"/>
              <a:gd name="connsiteX2" fmla="*/ 1264753 w 11497753"/>
              <a:gd name="connsiteY2" fmla="*/ 0 h 3970318"/>
              <a:gd name="connsiteX3" fmla="*/ 1839640 w 11497753"/>
              <a:gd name="connsiteY3" fmla="*/ 0 h 3970318"/>
              <a:gd name="connsiteX4" fmla="*/ 2414528 w 11497753"/>
              <a:gd name="connsiteY4" fmla="*/ 0 h 3970318"/>
              <a:gd name="connsiteX5" fmla="*/ 2644483 w 11497753"/>
              <a:gd name="connsiteY5" fmla="*/ 0 h 3970318"/>
              <a:gd name="connsiteX6" fmla="*/ 3334348 w 11497753"/>
              <a:gd name="connsiteY6" fmla="*/ 0 h 3970318"/>
              <a:gd name="connsiteX7" fmla="*/ 3564303 w 11497753"/>
              <a:gd name="connsiteY7" fmla="*/ 0 h 3970318"/>
              <a:gd name="connsiteX8" fmla="*/ 4139191 w 11497753"/>
              <a:gd name="connsiteY8" fmla="*/ 0 h 3970318"/>
              <a:gd name="connsiteX9" fmla="*/ 4944034 w 11497753"/>
              <a:gd name="connsiteY9" fmla="*/ 0 h 3970318"/>
              <a:gd name="connsiteX10" fmla="*/ 5748877 w 11497753"/>
              <a:gd name="connsiteY10" fmla="*/ 0 h 3970318"/>
              <a:gd name="connsiteX11" fmla="*/ 6438742 w 11497753"/>
              <a:gd name="connsiteY11" fmla="*/ 0 h 3970318"/>
              <a:gd name="connsiteX12" fmla="*/ 6898652 w 11497753"/>
              <a:gd name="connsiteY12" fmla="*/ 0 h 3970318"/>
              <a:gd name="connsiteX13" fmla="*/ 7128607 w 11497753"/>
              <a:gd name="connsiteY13" fmla="*/ 0 h 3970318"/>
              <a:gd name="connsiteX14" fmla="*/ 7588517 w 11497753"/>
              <a:gd name="connsiteY14" fmla="*/ 0 h 3970318"/>
              <a:gd name="connsiteX15" fmla="*/ 8278382 w 11497753"/>
              <a:gd name="connsiteY15" fmla="*/ 0 h 3970318"/>
              <a:gd name="connsiteX16" fmla="*/ 9083225 w 11497753"/>
              <a:gd name="connsiteY16" fmla="*/ 0 h 3970318"/>
              <a:gd name="connsiteX17" fmla="*/ 9313180 w 11497753"/>
              <a:gd name="connsiteY17" fmla="*/ 0 h 3970318"/>
              <a:gd name="connsiteX18" fmla="*/ 9543135 w 11497753"/>
              <a:gd name="connsiteY18" fmla="*/ 0 h 3970318"/>
              <a:gd name="connsiteX19" fmla="*/ 10347978 w 11497753"/>
              <a:gd name="connsiteY19" fmla="*/ 0 h 3970318"/>
              <a:gd name="connsiteX20" fmla="*/ 10577933 w 11497753"/>
              <a:gd name="connsiteY20" fmla="*/ 0 h 3970318"/>
              <a:gd name="connsiteX21" fmla="*/ 11497753 w 11497753"/>
              <a:gd name="connsiteY21" fmla="*/ 0 h 3970318"/>
              <a:gd name="connsiteX22" fmla="*/ 11497753 w 11497753"/>
              <a:gd name="connsiteY22" fmla="*/ 487782 h 3970318"/>
              <a:gd name="connsiteX23" fmla="*/ 11497753 w 11497753"/>
              <a:gd name="connsiteY23" fmla="*/ 935861 h 3970318"/>
              <a:gd name="connsiteX24" fmla="*/ 11497753 w 11497753"/>
              <a:gd name="connsiteY24" fmla="*/ 1582455 h 3970318"/>
              <a:gd name="connsiteX25" fmla="*/ 11497753 w 11497753"/>
              <a:gd name="connsiteY25" fmla="*/ 2229050 h 3970318"/>
              <a:gd name="connsiteX26" fmla="*/ 11497753 w 11497753"/>
              <a:gd name="connsiteY26" fmla="*/ 2677129 h 3970318"/>
              <a:gd name="connsiteX27" fmla="*/ 11497753 w 11497753"/>
              <a:gd name="connsiteY27" fmla="*/ 3244317 h 3970318"/>
              <a:gd name="connsiteX28" fmla="*/ 11497753 w 11497753"/>
              <a:gd name="connsiteY28" fmla="*/ 3970318 h 3970318"/>
              <a:gd name="connsiteX29" fmla="*/ 11037843 w 11497753"/>
              <a:gd name="connsiteY29" fmla="*/ 3970318 h 3970318"/>
              <a:gd name="connsiteX30" fmla="*/ 10347978 w 11497753"/>
              <a:gd name="connsiteY30" fmla="*/ 3970318 h 3970318"/>
              <a:gd name="connsiteX31" fmla="*/ 9543135 w 11497753"/>
              <a:gd name="connsiteY31" fmla="*/ 3970318 h 3970318"/>
              <a:gd name="connsiteX32" fmla="*/ 9083225 w 11497753"/>
              <a:gd name="connsiteY32" fmla="*/ 3970318 h 3970318"/>
              <a:gd name="connsiteX33" fmla="*/ 8278382 w 11497753"/>
              <a:gd name="connsiteY33" fmla="*/ 3970318 h 3970318"/>
              <a:gd name="connsiteX34" fmla="*/ 7703495 w 11497753"/>
              <a:gd name="connsiteY34" fmla="*/ 3970318 h 3970318"/>
              <a:gd name="connsiteX35" fmla="*/ 6898652 w 11497753"/>
              <a:gd name="connsiteY35" fmla="*/ 3970318 h 3970318"/>
              <a:gd name="connsiteX36" fmla="*/ 6093809 w 11497753"/>
              <a:gd name="connsiteY36" fmla="*/ 3970318 h 3970318"/>
              <a:gd name="connsiteX37" fmla="*/ 5748877 w 11497753"/>
              <a:gd name="connsiteY37" fmla="*/ 3970318 h 3970318"/>
              <a:gd name="connsiteX38" fmla="*/ 5288966 w 11497753"/>
              <a:gd name="connsiteY38" fmla="*/ 3970318 h 3970318"/>
              <a:gd name="connsiteX39" fmla="*/ 4714079 w 11497753"/>
              <a:gd name="connsiteY39" fmla="*/ 3970318 h 3970318"/>
              <a:gd name="connsiteX40" fmla="*/ 4139191 w 11497753"/>
              <a:gd name="connsiteY40" fmla="*/ 3970318 h 3970318"/>
              <a:gd name="connsiteX41" fmla="*/ 3449326 w 11497753"/>
              <a:gd name="connsiteY41" fmla="*/ 3970318 h 3970318"/>
              <a:gd name="connsiteX42" fmla="*/ 3104393 w 11497753"/>
              <a:gd name="connsiteY42" fmla="*/ 3970318 h 3970318"/>
              <a:gd name="connsiteX43" fmla="*/ 2759461 w 11497753"/>
              <a:gd name="connsiteY43" fmla="*/ 3970318 h 3970318"/>
              <a:gd name="connsiteX44" fmla="*/ 1954618 w 11497753"/>
              <a:gd name="connsiteY44" fmla="*/ 3970318 h 3970318"/>
              <a:gd name="connsiteX45" fmla="*/ 1149775 w 11497753"/>
              <a:gd name="connsiteY45" fmla="*/ 3970318 h 3970318"/>
              <a:gd name="connsiteX46" fmla="*/ 574888 w 11497753"/>
              <a:gd name="connsiteY46" fmla="*/ 3970318 h 3970318"/>
              <a:gd name="connsiteX47" fmla="*/ 0 w 11497753"/>
              <a:gd name="connsiteY47" fmla="*/ 3970318 h 3970318"/>
              <a:gd name="connsiteX48" fmla="*/ 0 w 11497753"/>
              <a:gd name="connsiteY48" fmla="*/ 3522239 h 3970318"/>
              <a:gd name="connsiteX49" fmla="*/ 0 w 11497753"/>
              <a:gd name="connsiteY49" fmla="*/ 2955051 h 3970318"/>
              <a:gd name="connsiteX50" fmla="*/ 0 w 11497753"/>
              <a:gd name="connsiteY50" fmla="*/ 2387863 h 3970318"/>
              <a:gd name="connsiteX51" fmla="*/ 0 w 11497753"/>
              <a:gd name="connsiteY51" fmla="*/ 1860378 h 3970318"/>
              <a:gd name="connsiteX52" fmla="*/ 0 w 11497753"/>
              <a:gd name="connsiteY52" fmla="*/ 1332892 h 3970318"/>
              <a:gd name="connsiteX53" fmla="*/ 0 w 11497753"/>
              <a:gd name="connsiteY53" fmla="*/ 884814 h 3970318"/>
              <a:gd name="connsiteX54" fmla="*/ 0 w 11497753"/>
              <a:gd name="connsiteY54"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497753" h="3970318" fill="none" extrusionOk="0">
                <a:moveTo>
                  <a:pt x="0" y="0"/>
                </a:moveTo>
                <a:cubicBezTo>
                  <a:pt x="229884" y="-31231"/>
                  <a:pt x="450187" y="15148"/>
                  <a:pt x="689865" y="0"/>
                </a:cubicBezTo>
                <a:cubicBezTo>
                  <a:pt x="929543" y="-15148"/>
                  <a:pt x="1067821" y="43665"/>
                  <a:pt x="1264753" y="0"/>
                </a:cubicBezTo>
                <a:cubicBezTo>
                  <a:pt x="1461685" y="-43665"/>
                  <a:pt x="1664139" y="55837"/>
                  <a:pt x="1839640" y="0"/>
                </a:cubicBezTo>
                <a:cubicBezTo>
                  <a:pt x="2015141" y="-55837"/>
                  <a:pt x="2299033" y="4195"/>
                  <a:pt x="2414528" y="0"/>
                </a:cubicBezTo>
                <a:cubicBezTo>
                  <a:pt x="2530023" y="-4195"/>
                  <a:pt x="2586483" y="3772"/>
                  <a:pt x="2644483" y="0"/>
                </a:cubicBezTo>
                <a:cubicBezTo>
                  <a:pt x="2702484" y="-3772"/>
                  <a:pt x="3137179" y="6620"/>
                  <a:pt x="3334348" y="0"/>
                </a:cubicBezTo>
                <a:cubicBezTo>
                  <a:pt x="3531517" y="-6620"/>
                  <a:pt x="3486434" y="25372"/>
                  <a:pt x="3564303" y="0"/>
                </a:cubicBezTo>
                <a:cubicBezTo>
                  <a:pt x="3642172" y="-25372"/>
                  <a:pt x="3962062" y="26539"/>
                  <a:pt x="4139191" y="0"/>
                </a:cubicBezTo>
                <a:cubicBezTo>
                  <a:pt x="4316320" y="-26539"/>
                  <a:pt x="4609769" y="50561"/>
                  <a:pt x="4944034" y="0"/>
                </a:cubicBezTo>
                <a:cubicBezTo>
                  <a:pt x="5278299" y="-50561"/>
                  <a:pt x="5484568" y="4227"/>
                  <a:pt x="5748877" y="0"/>
                </a:cubicBezTo>
                <a:cubicBezTo>
                  <a:pt x="6013186" y="-4227"/>
                  <a:pt x="6287543" y="4496"/>
                  <a:pt x="6438742" y="0"/>
                </a:cubicBezTo>
                <a:cubicBezTo>
                  <a:pt x="6589941" y="-4496"/>
                  <a:pt x="6698409" y="33833"/>
                  <a:pt x="6898652" y="0"/>
                </a:cubicBezTo>
                <a:cubicBezTo>
                  <a:pt x="7098895" y="-33833"/>
                  <a:pt x="7047635" y="25973"/>
                  <a:pt x="7128607" y="0"/>
                </a:cubicBezTo>
                <a:cubicBezTo>
                  <a:pt x="7209579" y="-25973"/>
                  <a:pt x="7387032" y="53631"/>
                  <a:pt x="7588517" y="0"/>
                </a:cubicBezTo>
                <a:cubicBezTo>
                  <a:pt x="7790002" y="-53631"/>
                  <a:pt x="7977908" y="57737"/>
                  <a:pt x="8278382" y="0"/>
                </a:cubicBezTo>
                <a:cubicBezTo>
                  <a:pt x="8578856" y="-57737"/>
                  <a:pt x="8862010" y="55388"/>
                  <a:pt x="9083225" y="0"/>
                </a:cubicBezTo>
                <a:cubicBezTo>
                  <a:pt x="9304440" y="-55388"/>
                  <a:pt x="9226990" y="10323"/>
                  <a:pt x="9313180" y="0"/>
                </a:cubicBezTo>
                <a:cubicBezTo>
                  <a:pt x="9399371" y="-10323"/>
                  <a:pt x="9494489" y="26937"/>
                  <a:pt x="9543135" y="0"/>
                </a:cubicBezTo>
                <a:cubicBezTo>
                  <a:pt x="9591782" y="-26937"/>
                  <a:pt x="10050886" y="2349"/>
                  <a:pt x="10347978" y="0"/>
                </a:cubicBezTo>
                <a:cubicBezTo>
                  <a:pt x="10645070" y="-2349"/>
                  <a:pt x="10501085" y="26136"/>
                  <a:pt x="10577933" y="0"/>
                </a:cubicBezTo>
                <a:cubicBezTo>
                  <a:pt x="10654782" y="-26136"/>
                  <a:pt x="11247347" y="109403"/>
                  <a:pt x="11497753" y="0"/>
                </a:cubicBezTo>
                <a:cubicBezTo>
                  <a:pt x="11507920" y="164522"/>
                  <a:pt x="11441968" y="264840"/>
                  <a:pt x="11497753" y="487782"/>
                </a:cubicBezTo>
                <a:cubicBezTo>
                  <a:pt x="11553538" y="710724"/>
                  <a:pt x="11470896" y="723519"/>
                  <a:pt x="11497753" y="935861"/>
                </a:cubicBezTo>
                <a:cubicBezTo>
                  <a:pt x="11524610" y="1148203"/>
                  <a:pt x="11433215" y="1330881"/>
                  <a:pt x="11497753" y="1582455"/>
                </a:cubicBezTo>
                <a:cubicBezTo>
                  <a:pt x="11562291" y="1834029"/>
                  <a:pt x="11463381" y="1962320"/>
                  <a:pt x="11497753" y="2229050"/>
                </a:cubicBezTo>
                <a:cubicBezTo>
                  <a:pt x="11532125" y="2495781"/>
                  <a:pt x="11460699" y="2574940"/>
                  <a:pt x="11497753" y="2677129"/>
                </a:cubicBezTo>
                <a:cubicBezTo>
                  <a:pt x="11534807" y="2779318"/>
                  <a:pt x="11440839" y="3038432"/>
                  <a:pt x="11497753" y="3244317"/>
                </a:cubicBezTo>
                <a:cubicBezTo>
                  <a:pt x="11554667" y="3450202"/>
                  <a:pt x="11439374" y="3801948"/>
                  <a:pt x="11497753" y="3970318"/>
                </a:cubicBezTo>
                <a:cubicBezTo>
                  <a:pt x="11360244" y="4025428"/>
                  <a:pt x="11206254" y="3915832"/>
                  <a:pt x="11037843" y="3970318"/>
                </a:cubicBezTo>
                <a:cubicBezTo>
                  <a:pt x="10869432" y="4024804"/>
                  <a:pt x="10575237" y="3965694"/>
                  <a:pt x="10347978" y="3970318"/>
                </a:cubicBezTo>
                <a:cubicBezTo>
                  <a:pt x="10120720" y="3974942"/>
                  <a:pt x="9800020" y="3900206"/>
                  <a:pt x="9543135" y="3970318"/>
                </a:cubicBezTo>
                <a:cubicBezTo>
                  <a:pt x="9286250" y="4040430"/>
                  <a:pt x="9198801" y="3924276"/>
                  <a:pt x="9083225" y="3970318"/>
                </a:cubicBezTo>
                <a:cubicBezTo>
                  <a:pt x="8967649" y="4016360"/>
                  <a:pt x="8501184" y="3874504"/>
                  <a:pt x="8278382" y="3970318"/>
                </a:cubicBezTo>
                <a:cubicBezTo>
                  <a:pt x="8055580" y="4066132"/>
                  <a:pt x="7827931" y="3916993"/>
                  <a:pt x="7703495" y="3970318"/>
                </a:cubicBezTo>
                <a:cubicBezTo>
                  <a:pt x="7579059" y="4023643"/>
                  <a:pt x="7114980" y="3963467"/>
                  <a:pt x="6898652" y="3970318"/>
                </a:cubicBezTo>
                <a:cubicBezTo>
                  <a:pt x="6682324" y="3977169"/>
                  <a:pt x="6416534" y="3882740"/>
                  <a:pt x="6093809" y="3970318"/>
                </a:cubicBezTo>
                <a:cubicBezTo>
                  <a:pt x="5771084" y="4057896"/>
                  <a:pt x="5908509" y="3963167"/>
                  <a:pt x="5748877" y="3970318"/>
                </a:cubicBezTo>
                <a:cubicBezTo>
                  <a:pt x="5589245" y="3977469"/>
                  <a:pt x="5383211" y="3937296"/>
                  <a:pt x="5288966" y="3970318"/>
                </a:cubicBezTo>
                <a:cubicBezTo>
                  <a:pt x="5194721" y="4003340"/>
                  <a:pt x="4998043" y="3921961"/>
                  <a:pt x="4714079" y="3970318"/>
                </a:cubicBezTo>
                <a:cubicBezTo>
                  <a:pt x="4430115" y="4018675"/>
                  <a:pt x="4284099" y="3903896"/>
                  <a:pt x="4139191" y="3970318"/>
                </a:cubicBezTo>
                <a:cubicBezTo>
                  <a:pt x="3994283" y="4036740"/>
                  <a:pt x="3675483" y="3931775"/>
                  <a:pt x="3449326" y="3970318"/>
                </a:cubicBezTo>
                <a:cubicBezTo>
                  <a:pt x="3223170" y="4008861"/>
                  <a:pt x="3242208" y="3949673"/>
                  <a:pt x="3104393" y="3970318"/>
                </a:cubicBezTo>
                <a:cubicBezTo>
                  <a:pt x="2966578" y="3990963"/>
                  <a:pt x="2903638" y="3946264"/>
                  <a:pt x="2759461" y="3970318"/>
                </a:cubicBezTo>
                <a:cubicBezTo>
                  <a:pt x="2615284" y="3994372"/>
                  <a:pt x="2266121" y="3965037"/>
                  <a:pt x="1954618" y="3970318"/>
                </a:cubicBezTo>
                <a:cubicBezTo>
                  <a:pt x="1643115" y="3975599"/>
                  <a:pt x="1546561" y="3970302"/>
                  <a:pt x="1149775" y="3970318"/>
                </a:cubicBezTo>
                <a:cubicBezTo>
                  <a:pt x="752989" y="3970334"/>
                  <a:pt x="787948" y="3934062"/>
                  <a:pt x="574888" y="3970318"/>
                </a:cubicBezTo>
                <a:cubicBezTo>
                  <a:pt x="361828" y="4006574"/>
                  <a:pt x="160851" y="3966254"/>
                  <a:pt x="0" y="3970318"/>
                </a:cubicBezTo>
                <a:cubicBezTo>
                  <a:pt x="-21929" y="3848832"/>
                  <a:pt x="3537" y="3685825"/>
                  <a:pt x="0" y="3522239"/>
                </a:cubicBezTo>
                <a:cubicBezTo>
                  <a:pt x="-3537" y="3358653"/>
                  <a:pt x="18192" y="3107245"/>
                  <a:pt x="0" y="2955051"/>
                </a:cubicBezTo>
                <a:cubicBezTo>
                  <a:pt x="-18192" y="2802857"/>
                  <a:pt x="35086" y="2627981"/>
                  <a:pt x="0" y="2387863"/>
                </a:cubicBezTo>
                <a:cubicBezTo>
                  <a:pt x="-35086" y="2147745"/>
                  <a:pt x="28476" y="2068087"/>
                  <a:pt x="0" y="1860378"/>
                </a:cubicBezTo>
                <a:cubicBezTo>
                  <a:pt x="-28476" y="1652669"/>
                  <a:pt x="30752" y="1553383"/>
                  <a:pt x="0" y="1332892"/>
                </a:cubicBezTo>
                <a:cubicBezTo>
                  <a:pt x="-30752" y="1112401"/>
                  <a:pt x="32175" y="985918"/>
                  <a:pt x="0" y="884814"/>
                </a:cubicBezTo>
                <a:cubicBezTo>
                  <a:pt x="-32175" y="783710"/>
                  <a:pt x="12051" y="244737"/>
                  <a:pt x="0" y="0"/>
                </a:cubicBezTo>
                <a:close/>
              </a:path>
              <a:path w="11497753" h="3970318" stroke="0" extrusionOk="0">
                <a:moveTo>
                  <a:pt x="0" y="0"/>
                </a:moveTo>
                <a:cubicBezTo>
                  <a:pt x="141745" y="-35805"/>
                  <a:pt x="278921" y="20985"/>
                  <a:pt x="459910" y="0"/>
                </a:cubicBezTo>
                <a:cubicBezTo>
                  <a:pt x="640899" y="-20985"/>
                  <a:pt x="625393" y="22534"/>
                  <a:pt x="689865" y="0"/>
                </a:cubicBezTo>
                <a:cubicBezTo>
                  <a:pt x="754337" y="-22534"/>
                  <a:pt x="1231414" y="36066"/>
                  <a:pt x="1494708" y="0"/>
                </a:cubicBezTo>
                <a:cubicBezTo>
                  <a:pt x="1758002" y="-36066"/>
                  <a:pt x="1788194" y="38297"/>
                  <a:pt x="1954618" y="0"/>
                </a:cubicBezTo>
                <a:cubicBezTo>
                  <a:pt x="2121042" y="-38297"/>
                  <a:pt x="2278545" y="31609"/>
                  <a:pt x="2414528" y="0"/>
                </a:cubicBezTo>
                <a:cubicBezTo>
                  <a:pt x="2550511" y="-31609"/>
                  <a:pt x="2841161" y="83650"/>
                  <a:pt x="3219371" y="0"/>
                </a:cubicBezTo>
                <a:cubicBezTo>
                  <a:pt x="3597581" y="-83650"/>
                  <a:pt x="3482624" y="4129"/>
                  <a:pt x="3564303" y="0"/>
                </a:cubicBezTo>
                <a:cubicBezTo>
                  <a:pt x="3645982" y="-4129"/>
                  <a:pt x="4156415" y="94484"/>
                  <a:pt x="4369146" y="0"/>
                </a:cubicBezTo>
                <a:cubicBezTo>
                  <a:pt x="4581877" y="-94484"/>
                  <a:pt x="4876265" y="60405"/>
                  <a:pt x="5173989" y="0"/>
                </a:cubicBezTo>
                <a:cubicBezTo>
                  <a:pt x="5471713" y="-60405"/>
                  <a:pt x="5488541" y="18912"/>
                  <a:pt x="5748877" y="0"/>
                </a:cubicBezTo>
                <a:cubicBezTo>
                  <a:pt x="6009213" y="-18912"/>
                  <a:pt x="6177158" y="80887"/>
                  <a:pt x="6553719" y="0"/>
                </a:cubicBezTo>
                <a:cubicBezTo>
                  <a:pt x="6930280" y="-80887"/>
                  <a:pt x="6858463" y="33654"/>
                  <a:pt x="7013629" y="0"/>
                </a:cubicBezTo>
                <a:cubicBezTo>
                  <a:pt x="7168795" y="-33654"/>
                  <a:pt x="7298906" y="46211"/>
                  <a:pt x="7473539" y="0"/>
                </a:cubicBezTo>
                <a:cubicBezTo>
                  <a:pt x="7648172" y="-46211"/>
                  <a:pt x="8022907" y="75717"/>
                  <a:pt x="8163405" y="0"/>
                </a:cubicBezTo>
                <a:cubicBezTo>
                  <a:pt x="8303903" y="-75717"/>
                  <a:pt x="8487617" y="40960"/>
                  <a:pt x="8623315" y="0"/>
                </a:cubicBezTo>
                <a:cubicBezTo>
                  <a:pt x="8759013" y="-40960"/>
                  <a:pt x="9084811" y="52455"/>
                  <a:pt x="9428157" y="0"/>
                </a:cubicBezTo>
                <a:cubicBezTo>
                  <a:pt x="9771503" y="-52455"/>
                  <a:pt x="9932536" y="50281"/>
                  <a:pt x="10233000" y="0"/>
                </a:cubicBezTo>
                <a:cubicBezTo>
                  <a:pt x="10533464" y="-50281"/>
                  <a:pt x="10688507" y="28428"/>
                  <a:pt x="10807888" y="0"/>
                </a:cubicBezTo>
                <a:cubicBezTo>
                  <a:pt x="10927269" y="-28428"/>
                  <a:pt x="11324682" y="53392"/>
                  <a:pt x="11497753" y="0"/>
                </a:cubicBezTo>
                <a:cubicBezTo>
                  <a:pt x="11500933" y="130451"/>
                  <a:pt x="11451399" y="233257"/>
                  <a:pt x="11497753" y="448079"/>
                </a:cubicBezTo>
                <a:cubicBezTo>
                  <a:pt x="11544107" y="662901"/>
                  <a:pt x="11468922" y="699545"/>
                  <a:pt x="11497753" y="935861"/>
                </a:cubicBezTo>
                <a:cubicBezTo>
                  <a:pt x="11526584" y="1172177"/>
                  <a:pt x="11425887" y="1400424"/>
                  <a:pt x="11497753" y="1542752"/>
                </a:cubicBezTo>
                <a:cubicBezTo>
                  <a:pt x="11569619" y="1685080"/>
                  <a:pt x="11491970" y="1937178"/>
                  <a:pt x="11497753" y="2070237"/>
                </a:cubicBezTo>
                <a:cubicBezTo>
                  <a:pt x="11503536" y="2203296"/>
                  <a:pt x="11443145" y="2420823"/>
                  <a:pt x="11497753" y="2558019"/>
                </a:cubicBezTo>
                <a:cubicBezTo>
                  <a:pt x="11552361" y="2695215"/>
                  <a:pt x="11450328" y="3009326"/>
                  <a:pt x="11497753" y="3164911"/>
                </a:cubicBezTo>
                <a:cubicBezTo>
                  <a:pt x="11545178" y="3320496"/>
                  <a:pt x="11428099" y="3793725"/>
                  <a:pt x="11497753" y="3970318"/>
                </a:cubicBezTo>
                <a:cubicBezTo>
                  <a:pt x="11230347" y="3985290"/>
                  <a:pt x="11164279" y="3911063"/>
                  <a:pt x="10922865" y="3970318"/>
                </a:cubicBezTo>
                <a:cubicBezTo>
                  <a:pt x="10681451" y="4029573"/>
                  <a:pt x="10720486" y="3970218"/>
                  <a:pt x="10577933" y="3970318"/>
                </a:cubicBezTo>
                <a:cubicBezTo>
                  <a:pt x="10435380" y="3970418"/>
                  <a:pt x="10154546" y="3964144"/>
                  <a:pt x="9888068" y="3970318"/>
                </a:cubicBezTo>
                <a:cubicBezTo>
                  <a:pt x="9621590" y="3976492"/>
                  <a:pt x="9699572" y="3946672"/>
                  <a:pt x="9543135" y="3970318"/>
                </a:cubicBezTo>
                <a:cubicBezTo>
                  <a:pt x="9386698" y="3993964"/>
                  <a:pt x="9154506" y="3962015"/>
                  <a:pt x="8853270" y="3970318"/>
                </a:cubicBezTo>
                <a:cubicBezTo>
                  <a:pt x="8552034" y="3978621"/>
                  <a:pt x="8689159" y="3946355"/>
                  <a:pt x="8623315" y="3970318"/>
                </a:cubicBezTo>
                <a:cubicBezTo>
                  <a:pt x="8557471" y="3994281"/>
                  <a:pt x="8123130" y="3899702"/>
                  <a:pt x="7933450" y="3970318"/>
                </a:cubicBezTo>
                <a:cubicBezTo>
                  <a:pt x="7743771" y="4040934"/>
                  <a:pt x="7759392" y="3952951"/>
                  <a:pt x="7588517" y="3970318"/>
                </a:cubicBezTo>
                <a:cubicBezTo>
                  <a:pt x="7417642" y="3987685"/>
                  <a:pt x="7465753" y="3944356"/>
                  <a:pt x="7358562" y="3970318"/>
                </a:cubicBezTo>
                <a:cubicBezTo>
                  <a:pt x="7251371" y="3996280"/>
                  <a:pt x="7110304" y="3933060"/>
                  <a:pt x="7013629" y="3970318"/>
                </a:cubicBezTo>
                <a:cubicBezTo>
                  <a:pt x="6916954" y="4007576"/>
                  <a:pt x="6549351" y="3919659"/>
                  <a:pt x="6323764" y="3970318"/>
                </a:cubicBezTo>
                <a:cubicBezTo>
                  <a:pt x="6098178" y="4020977"/>
                  <a:pt x="6078088" y="3934606"/>
                  <a:pt x="5978832" y="3970318"/>
                </a:cubicBezTo>
                <a:cubicBezTo>
                  <a:pt x="5879576" y="4006030"/>
                  <a:pt x="5800361" y="3962345"/>
                  <a:pt x="5748876" y="3970318"/>
                </a:cubicBezTo>
                <a:cubicBezTo>
                  <a:pt x="5697391" y="3978291"/>
                  <a:pt x="5568515" y="3943832"/>
                  <a:pt x="5403944" y="3970318"/>
                </a:cubicBezTo>
                <a:cubicBezTo>
                  <a:pt x="5239373" y="3996804"/>
                  <a:pt x="5146051" y="3961681"/>
                  <a:pt x="4944034" y="3970318"/>
                </a:cubicBezTo>
                <a:cubicBezTo>
                  <a:pt x="4742017" y="3978955"/>
                  <a:pt x="4599062" y="3917684"/>
                  <a:pt x="4369146" y="3970318"/>
                </a:cubicBezTo>
                <a:cubicBezTo>
                  <a:pt x="4139230" y="4022952"/>
                  <a:pt x="4139102" y="3954197"/>
                  <a:pt x="4024214" y="3970318"/>
                </a:cubicBezTo>
                <a:cubicBezTo>
                  <a:pt x="3909326" y="3986439"/>
                  <a:pt x="3430839" y="3874211"/>
                  <a:pt x="3219371" y="3970318"/>
                </a:cubicBezTo>
                <a:cubicBezTo>
                  <a:pt x="3007903" y="4066425"/>
                  <a:pt x="2771621" y="3952275"/>
                  <a:pt x="2644483" y="3970318"/>
                </a:cubicBezTo>
                <a:cubicBezTo>
                  <a:pt x="2517345" y="3988361"/>
                  <a:pt x="2230804" y="3956749"/>
                  <a:pt x="1839640" y="3970318"/>
                </a:cubicBezTo>
                <a:cubicBezTo>
                  <a:pt x="1448476" y="3983887"/>
                  <a:pt x="1427251" y="3935952"/>
                  <a:pt x="1149775" y="3970318"/>
                </a:cubicBezTo>
                <a:cubicBezTo>
                  <a:pt x="872300" y="4004684"/>
                  <a:pt x="818849" y="3926028"/>
                  <a:pt x="689865" y="3970318"/>
                </a:cubicBezTo>
                <a:cubicBezTo>
                  <a:pt x="560881" y="4014608"/>
                  <a:pt x="296609" y="3933630"/>
                  <a:pt x="0" y="3970318"/>
                </a:cubicBezTo>
                <a:cubicBezTo>
                  <a:pt x="-48615" y="3831380"/>
                  <a:pt x="35612" y="3651738"/>
                  <a:pt x="0" y="3482536"/>
                </a:cubicBezTo>
                <a:cubicBezTo>
                  <a:pt x="-35612" y="3313334"/>
                  <a:pt x="33772" y="3152306"/>
                  <a:pt x="0" y="2915348"/>
                </a:cubicBezTo>
                <a:cubicBezTo>
                  <a:pt x="-33772" y="2678390"/>
                  <a:pt x="57111" y="2444074"/>
                  <a:pt x="0" y="2268753"/>
                </a:cubicBezTo>
                <a:cubicBezTo>
                  <a:pt x="-57111" y="2093433"/>
                  <a:pt x="47243" y="1875965"/>
                  <a:pt x="0" y="1622158"/>
                </a:cubicBezTo>
                <a:cubicBezTo>
                  <a:pt x="-47243" y="1368352"/>
                  <a:pt x="59147" y="1217154"/>
                  <a:pt x="0" y="1015267"/>
                </a:cubicBezTo>
                <a:cubicBezTo>
                  <a:pt x="-59147" y="813380"/>
                  <a:pt x="46608" y="234149"/>
                  <a:pt x="0" y="0"/>
                </a:cubicBezTo>
                <a:close/>
              </a:path>
            </a:pathLst>
          </a:custGeom>
          <a:blipFill>
            <a:blip r:embed="rId4"/>
            <a:tile tx="0" ty="0" sx="100000" sy="100000" flip="none" algn="tl"/>
          </a:blipFill>
          <a:ln>
            <a:no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600" dirty="0">
                <a:solidFill>
                  <a:srgbClr val="141413"/>
                </a:solidFill>
                <a:effectLst/>
                <a:ea typeface="Aptos" panose="020B0004020202020204" pitchFamily="34" charset="0"/>
                <a:cs typeface="Helvetica" pitchFamily="2" charset="0"/>
              </a:rPr>
              <a:t>On the other hand, I think there are some disadvantages of working a nine-to-five job, too. If you want to make more money, it can be pretty difficult. Your salary is the same each month. You have to get promoted to a higher position or leave and find a job with a higher salary. In contrast to my mom's job, some nine-to-five jobs don't offer good benefits at all. </a:t>
            </a:r>
          </a:p>
        </p:txBody>
      </p:sp>
      <p:pic>
        <p:nvPicPr>
          <p:cNvPr id="4" name="CD1 TRACK 46">
            <a:hlinkClick r:id="" action="ppaction://media"/>
            <a:extLst>
              <a:ext uri="{FF2B5EF4-FFF2-40B4-BE49-F238E27FC236}">
                <a16:creationId xmlns="" xmlns:a16="http://schemas.microsoft.com/office/drawing/2014/main" id="{804CF816-7582-A4FA-F537-774FA12FC71D}"/>
              </a:ext>
            </a:extLst>
          </p:cNvPr>
          <p:cNvPicPr>
            <a:picLocks noChangeAspect="1"/>
          </p:cNvPicPr>
          <p:nvPr>
            <a:audioFile r:link="rId1"/>
            <p:extLst>
              <p:ext uri="{DAA4B4D4-6D71-4841-9C94-3DE7FCFB9230}">
                <p14:media xmlns:p14="http://schemas.microsoft.com/office/powerpoint/2010/main" r:embed="rId2">
                  <p14:trim st="54736.8467" end="29784.2982"/>
                </p14:media>
              </p:ext>
            </p:extLst>
          </p:nvPr>
        </p:nvPicPr>
        <p:blipFill>
          <a:blip r:embed="rId5"/>
          <a:stretch>
            <a:fillRect/>
          </a:stretch>
        </p:blipFill>
        <p:spPr>
          <a:xfrm>
            <a:off x="2997473" y="506119"/>
            <a:ext cx="812800" cy="812800"/>
          </a:xfrm>
          <a:prstGeom prst="rect">
            <a:avLst/>
          </a:prstGeom>
        </p:spPr>
      </p:pic>
      <p:sp>
        <p:nvSpPr>
          <p:cNvPr id="5" name="TextBox 4">
            <a:extLst>
              <a:ext uri="{FF2B5EF4-FFF2-40B4-BE49-F238E27FC236}">
                <a16:creationId xmlns="" xmlns:a16="http://schemas.microsoft.com/office/drawing/2014/main" id="{5CC3EF2E-A9CC-A008-DC09-D7F9ABD6BA9F}"/>
              </a:ext>
            </a:extLst>
          </p:cNvPr>
          <p:cNvSpPr txBox="1"/>
          <p:nvPr/>
        </p:nvSpPr>
        <p:spPr>
          <a:xfrm>
            <a:off x="347123" y="620132"/>
            <a:ext cx="2650350"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3200" b="1" dirty="0">
                <a:solidFill>
                  <a:schemeClr val="bg1"/>
                </a:solidFill>
              </a:rPr>
              <a:t>While-reading</a:t>
            </a:r>
          </a:p>
        </p:txBody>
      </p:sp>
    </p:spTree>
    <p:extLst>
      <p:ext uri="{BB962C8B-B14F-4D97-AF65-F5344CB8AC3E}">
        <p14:creationId xmlns:p14="http://schemas.microsoft.com/office/powerpoint/2010/main" val="120272363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F232FE50-C942-1B9F-7FD3-33E895A2AA33}"/>
              </a:ext>
            </a:extLst>
          </p:cNvPr>
          <p:cNvSpPr txBox="1"/>
          <p:nvPr/>
        </p:nvSpPr>
        <p:spPr>
          <a:xfrm>
            <a:off x="509356" y="3877028"/>
            <a:ext cx="11215610" cy="2308324"/>
          </a:xfrm>
          <a:custGeom>
            <a:avLst/>
            <a:gdLst>
              <a:gd name="connsiteX0" fmla="*/ 0 w 11215610"/>
              <a:gd name="connsiteY0" fmla="*/ 0 h 2308324"/>
              <a:gd name="connsiteX1" fmla="*/ 702451 w 11215610"/>
              <a:gd name="connsiteY1" fmla="*/ 0 h 2308324"/>
              <a:gd name="connsiteX2" fmla="*/ 1404903 w 11215610"/>
              <a:gd name="connsiteY2" fmla="*/ 0 h 2308324"/>
              <a:gd name="connsiteX3" fmla="*/ 2107354 w 11215610"/>
              <a:gd name="connsiteY3" fmla="*/ 0 h 2308324"/>
              <a:gd name="connsiteX4" fmla="*/ 2809805 w 11215610"/>
              <a:gd name="connsiteY4" fmla="*/ 0 h 2308324"/>
              <a:gd name="connsiteX5" fmla="*/ 3624413 w 11215610"/>
              <a:gd name="connsiteY5" fmla="*/ 0 h 2308324"/>
              <a:gd name="connsiteX6" fmla="*/ 4214708 w 11215610"/>
              <a:gd name="connsiteY6" fmla="*/ 0 h 2308324"/>
              <a:gd name="connsiteX7" fmla="*/ 4917160 w 11215610"/>
              <a:gd name="connsiteY7" fmla="*/ 0 h 2308324"/>
              <a:gd name="connsiteX8" fmla="*/ 5507455 w 11215610"/>
              <a:gd name="connsiteY8" fmla="*/ 0 h 2308324"/>
              <a:gd name="connsiteX9" fmla="*/ 6097750 w 11215610"/>
              <a:gd name="connsiteY9" fmla="*/ 0 h 2308324"/>
              <a:gd name="connsiteX10" fmla="*/ 6688045 w 11215610"/>
              <a:gd name="connsiteY10" fmla="*/ 0 h 2308324"/>
              <a:gd name="connsiteX11" fmla="*/ 6941872 w 11215610"/>
              <a:gd name="connsiteY11" fmla="*/ 0 h 2308324"/>
              <a:gd name="connsiteX12" fmla="*/ 7644324 w 11215610"/>
              <a:gd name="connsiteY12" fmla="*/ 0 h 2308324"/>
              <a:gd name="connsiteX13" fmla="*/ 7898151 w 11215610"/>
              <a:gd name="connsiteY13" fmla="*/ 0 h 2308324"/>
              <a:gd name="connsiteX14" fmla="*/ 8488446 w 11215610"/>
              <a:gd name="connsiteY14" fmla="*/ 0 h 2308324"/>
              <a:gd name="connsiteX15" fmla="*/ 9303053 w 11215610"/>
              <a:gd name="connsiteY15" fmla="*/ 0 h 2308324"/>
              <a:gd name="connsiteX16" fmla="*/ 10117661 w 11215610"/>
              <a:gd name="connsiteY16" fmla="*/ 0 h 2308324"/>
              <a:gd name="connsiteX17" fmla="*/ 11215610 w 11215610"/>
              <a:gd name="connsiteY17" fmla="*/ 0 h 2308324"/>
              <a:gd name="connsiteX18" fmla="*/ 11215610 w 11215610"/>
              <a:gd name="connsiteY18" fmla="*/ 553998 h 2308324"/>
              <a:gd name="connsiteX19" fmla="*/ 11215610 w 11215610"/>
              <a:gd name="connsiteY19" fmla="*/ 1084912 h 2308324"/>
              <a:gd name="connsiteX20" fmla="*/ 11215610 w 11215610"/>
              <a:gd name="connsiteY20" fmla="*/ 1661993 h 2308324"/>
              <a:gd name="connsiteX21" fmla="*/ 11215610 w 11215610"/>
              <a:gd name="connsiteY21" fmla="*/ 2308324 h 2308324"/>
              <a:gd name="connsiteX22" fmla="*/ 10737471 w 11215610"/>
              <a:gd name="connsiteY22" fmla="*/ 2308324 h 2308324"/>
              <a:gd name="connsiteX23" fmla="*/ 10147176 w 11215610"/>
              <a:gd name="connsiteY23" fmla="*/ 2308324 h 2308324"/>
              <a:gd name="connsiteX24" fmla="*/ 9332568 w 11215610"/>
              <a:gd name="connsiteY24" fmla="*/ 2308324 h 2308324"/>
              <a:gd name="connsiteX25" fmla="*/ 8742273 w 11215610"/>
              <a:gd name="connsiteY25" fmla="*/ 2308324 h 2308324"/>
              <a:gd name="connsiteX26" fmla="*/ 8039821 w 11215610"/>
              <a:gd name="connsiteY26" fmla="*/ 2308324 h 2308324"/>
              <a:gd name="connsiteX27" fmla="*/ 7785995 w 11215610"/>
              <a:gd name="connsiteY27" fmla="*/ 2308324 h 2308324"/>
              <a:gd name="connsiteX28" fmla="*/ 6971387 w 11215610"/>
              <a:gd name="connsiteY28" fmla="*/ 2308324 h 2308324"/>
              <a:gd name="connsiteX29" fmla="*/ 6493248 w 11215610"/>
              <a:gd name="connsiteY29" fmla="*/ 2308324 h 2308324"/>
              <a:gd name="connsiteX30" fmla="*/ 5790797 w 11215610"/>
              <a:gd name="connsiteY30" fmla="*/ 2308324 h 2308324"/>
              <a:gd name="connsiteX31" fmla="*/ 5536970 w 11215610"/>
              <a:gd name="connsiteY31" fmla="*/ 2308324 h 2308324"/>
              <a:gd name="connsiteX32" fmla="*/ 4722362 w 11215610"/>
              <a:gd name="connsiteY32" fmla="*/ 2308324 h 2308324"/>
              <a:gd name="connsiteX33" fmla="*/ 4244223 w 11215610"/>
              <a:gd name="connsiteY33" fmla="*/ 2308324 h 2308324"/>
              <a:gd name="connsiteX34" fmla="*/ 3653928 w 11215610"/>
              <a:gd name="connsiteY34" fmla="*/ 2308324 h 2308324"/>
              <a:gd name="connsiteX35" fmla="*/ 3287945 w 11215610"/>
              <a:gd name="connsiteY35" fmla="*/ 2308324 h 2308324"/>
              <a:gd name="connsiteX36" fmla="*/ 2585493 w 11215610"/>
              <a:gd name="connsiteY36" fmla="*/ 2308324 h 2308324"/>
              <a:gd name="connsiteX37" fmla="*/ 1770886 w 11215610"/>
              <a:gd name="connsiteY37" fmla="*/ 2308324 h 2308324"/>
              <a:gd name="connsiteX38" fmla="*/ 1292747 w 11215610"/>
              <a:gd name="connsiteY38" fmla="*/ 2308324 h 2308324"/>
              <a:gd name="connsiteX39" fmla="*/ 0 w 11215610"/>
              <a:gd name="connsiteY39" fmla="*/ 2308324 h 2308324"/>
              <a:gd name="connsiteX40" fmla="*/ 0 w 11215610"/>
              <a:gd name="connsiteY40" fmla="*/ 1731243 h 2308324"/>
              <a:gd name="connsiteX41" fmla="*/ 0 w 11215610"/>
              <a:gd name="connsiteY41" fmla="*/ 1154162 h 2308324"/>
              <a:gd name="connsiteX42" fmla="*/ 0 w 11215610"/>
              <a:gd name="connsiteY42" fmla="*/ 553998 h 2308324"/>
              <a:gd name="connsiteX43" fmla="*/ 0 w 11215610"/>
              <a:gd name="connsiteY43"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215610" h="2308324" fill="none" extrusionOk="0">
                <a:moveTo>
                  <a:pt x="0" y="0"/>
                </a:moveTo>
                <a:cubicBezTo>
                  <a:pt x="197656" y="-29004"/>
                  <a:pt x="500628" y="44301"/>
                  <a:pt x="702451" y="0"/>
                </a:cubicBezTo>
                <a:cubicBezTo>
                  <a:pt x="904274" y="-44301"/>
                  <a:pt x="1174781" y="26910"/>
                  <a:pt x="1404903" y="0"/>
                </a:cubicBezTo>
                <a:cubicBezTo>
                  <a:pt x="1635025" y="-26910"/>
                  <a:pt x="1883071" y="15503"/>
                  <a:pt x="2107354" y="0"/>
                </a:cubicBezTo>
                <a:cubicBezTo>
                  <a:pt x="2331637" y="-15503"/>
                  <a:pt x="2507924" y="24049"/>
                  <a:pt x="2809805" y="0"/>
                </a:cubicBezTo>
                <a:cubicBezTo>
                  <a:pt x="3111686" y="-24049"/>
                  <a:pt x="3432121" y="57961"/>
                  <a:pt x="3624413" y="0"/>
                </a:cubicBezTo>
                <a:cubicBezTo>
                  <a:pt x="3816705" y="-57961"/>
                  <a:pt x="4040672" y="57349"/>
                  <a:pt x="4214708" y="0"/>
                </a:cubicBezTo>
                <a:cubicBezTo>
                  <a:pt x="4388744" y="-57349"/>
                  <a:pt x="4568208" y="41126"/>
                  <a:pt x="4917160" y="0"/>
                </a:cubicBezTo>
                <a:cubicBezTo>
                  <a:pt x="5266112" y="-41126"/>
                  <a:pt x="5351385" y="49895"/>
                  <a:pt x="5507455" y="0"/>
                </a:cubicBezTo>
                <a:cubicBezTo>
                  <a:pt x="5663526" y="-49895"/>
                  <a:pt x="5921876" y="58791"/>
                  <a:pt x="6097750" y="0"/>
                </a:cubicBezTo>
                <a:cubicBezTo>
                  <a:pt x="6273625" y="-58791"/>
                  <a:pt x="6568038" y="36011"/>
                  <a:pt x="6688045" y="0"/>
                </a:cubicBezTo>
                <a:cubicBezTo>
                  <a:pt x="6808053" y="-36011"/>
                  <a:pt x="6847986" y="26332"/>
                  <a:pt x="6941872" y="0"/>
                </a:cubicBezTo>
                <a:cubicBezTo>
                  <a:pt x="7035758" y="-26332"/>
                  <a:pt x="7307796" y="45338"/>
                  <a:pt x="7644324" y="0"/>
                </a:cubicBezTo>
                <a:cubicBezTo>
                  <a:pt x="7980852" y="-45338"/>
                  <a:pt x="7779660" y="1705"/>
                  <a:pt x="7898151" y="0"/>
                </a:cubicBezTo>
                <a:cubicBezTo>
                  <a:pt x="8016642" y="-1705"/>
                  <a:pt x="8273867" y="19721"/>
                  <a:pt x="8488446" y="0"/>
                </a:cubicBezTo>
                <a:cubicBezTo>
                  <a:pt x="8703026" y="-19721"/>
                  <a:pt x="9051510" y="96440"/>
                  <a:pt x="9303053" y="0"/>
                </a:cubicBezTo>
                <a:cubicBezTo>
                  <a:pt x="9554596" y="-96440"/>
                  <a:pt x="9908493" y="13822"/>
                  <a:pt x="10117661" y="0"/>
                </a:cubicBezTo>
                <a:cubicBezTo>
                  <a:pt x="10326829" y="-13822"/>
                  <a:pt x="10804681" y="46166"/>
                  <a:pt x="11215610" y="0"/>
                </a:cubicBezTo>
                <a:cubicBezTo>
                  <a:pt x="11281950" y="121819"/>
                  <a:pt x="11158187" y="349411"/>
                  <a:pt x="11215610" y="553998"/>
                </a:cubicBezTo>
                <a:cubicBezTo>
                  <a:pt x="11273033" y="758585"/>
                  <a:pt x="11210518" y="931085"/>
                  <a:pt x="11215610" y="1084912"/>
                </a:cubicBezTo>
                <a:cubicBezTo>
                  <a:pt x="11220702" y="1238739"/>
                  <a:pt x="11207655" y="1405182"/>
                  <a:pt x="11215610" y="1661993"/>
                </a:cubicBezTo>
                <a:cubicBezTo>
                  <a:pt x="11223565" y="1918804"/>
                  <a:pt x="11142873" y="2010930"/>
                  <a:pt x="11215610" y="2308324"/>
                </a:cubicBezTo>
                <a:cubicBezTo>
                  <a:pt x="11055382" y="2316273"/>
                  <a:pt x="10847836" y="2299758"/>
                  <a:pt x="10737471" y="2308324"/>
                </a:cubicBezTo>
                <a:cubicBezTo>
                  <a:pt x="10627106" y="2316890"/>
                  <a:pt x="10378775" y="2302308"/>
                  <a:pt x="10147176" y="2308324"/>
                </a:cubicBezTo>
                <a:cubicBezTo>
                  <a:pt x="9915577" y="2314340"/>
                  <a:pt x="9701547" y="2252611"/>
                  <a:pt x="9332568" y="2308324"/>
                </a:cubicBezTo>
                <a:cubicBezTo>
                  <a:pt x="8963589" y="2364037"/>
                  <a:pt x="8873082" y="2308083"/>
                  <a:pt x="8742273" y="2308324"/>
                </a:cubicBezTo>
                <a:cubicBezTo>
                  <a:pt x="8611464" y="2308565"/>
                  <a:pt x="8209285" y="2227965"/>
                  <a:pt x="8039821" y="2308324"/>
                </a:cubicBezTo>
                <a:cubicBezTo>
                  <a:pt x="7870357" y="2388683"/>
                  <a:pt x="7871269" y="2289256"/>
                  <a:pt x="7785995" y="2308324"/>
                </a:cubicBezTo>
                <a:cubicBezTo>
                  <a:pt x="7700721" y="2327392"/>
                  <a:pt x="7378327" y="2279916"/>
                  <a:pt x="6971387" y="2308324"/>
                </a:cubicBezTo>
                <a:cubicBezTo>
                  <a:pt x="6564447" y="2336732"/>
                  <a:pt x="6606814" y="2294913"/>
                  <a:pt x="6493248" y="2308324"/>
                </a:cubicBezTo>
                <a:cubicBezTo>
                  <a:pt x="6379682" y="2321735"/>
                  <a:pt x="5957525" y="2230602"/>
                  <a:pt x="5790797" y="2308324"/>
                </a:cubicBezTo>
                <a:cubicBezTo>
                  <a:pt x="5624069" y="2386046"/>
                  <a:pt x="5641354" y="2297751"/>
                  <a:pt x="5536970" y="2308324"/>
                </a:cubicBezTo>
                <a:cubicBezTo>
                  <a:pt x="5432586" y="2318897"/>
                  <a:pt x="5028909" y="2251596"/>
                  <a:pt x="4722362" y="2308324"/>
                </a:cubicBezTo>
                <a:cubicBezTo>
                  <a:pt x="4415815" y="2365052"/>
                  <a:pt x="4402046" y="2297596"/>
                  <a:pt x="4244223" y="2308324"/>
                </a:cubicBezTo>
                <a:cubicBezTo>
                  <a:pt x="4086400" y="2319052"/>
                  <a:pt x="3873705" y="2261651"/>
                  <a:pt x="3653928" y="2308324"/>
                </a:cubicBezTo>
                <a:cubicBezTo>
                  <a:pt x="3434151" y="2354997"/>
                  <a:pt x="3374658" y="2270222"/>
                  <a:pt x="3287945" y="2308324"/>
                </a:cubicBezTo>
                <a:cubicBezTo>
                  <a:pt x="3201232" y="2346426"/>
                  <a:pt x="2779289" y="2264435"/>
                  <a:pt x="2585493" y="2308324"/>
                </a:cubicBezTo>
                <a:cubicBezTo>
                  <a:pt x="2391697" y="2352213"/>
                  <a:pt x="2013564" y="2236062"/>
                  <a:pt x="1770886" y="2308324"/>
                </a:cubicBezTo>
                <a:cubicBezTo>
                  <a:pt x="1528208" y="2380586"/>
                  <a:pt x="1476311" y="2291390"/>
                  <a:pt x="1292747" y="2308324"/>
                </a:cubicBezTo>
                <a:cubicBezTo>
                  <a:pt x="1109183" y="2325258"/>
                  <a:pt x="357952" y="2185297"/>
                  <a:pt x="0" y="2308324"/>
                </a:cubicBezTo>
                <a:cubicBezTo>
                  <a:pt x="-571" y="2062399"/>
                  <a:pt x="31248" y="1873434"/>
                  <a:pt x="0" y="1731243"/>
                </a:cubicBezTo>
                <a:cubicBezTo>
                  <a:pt x="-31248" y="1589052"/>
                  <a:pt x="35505" y="1424150"/>
                  <a:pt x="0" y="1154162"/>
                </a:cubicBezTo>
                <a:cubicBezTo>
                  <a:pt x="-35505" y="884174"/>
                  <a:pt x="18647" y="739373"/>
                  <a:pt x="0" y="553998"/>
                </a:cubicBezTo>
                <a:cubicBezTo>
                  <a:pt x="-18647" y="368623"/>
                  <a:pt x="28578" y="231230"/>
                  <a:pt x="0" y="0"/>
                </a:cubicBezTo>
                <a:close/>
              </a:path>
              <a:path w="11215610" h="2308324" stroke="0" extrusionOk="0">
                <a:moveTo>
                  <a:pt x="0" y="0"/>
                </a:moveTo>
                <a:cubicBezTo>
                  <a:pt x="179668" y="-14740"/>
                  <a:pt x="264540" y="5421"/>
                  <a:pt x="478139" y="0"/>
                </a:cubicBezTo>
                <a:cubicBezTo>
                  <a:pt x="691738" y="-5421"/>
                  <a:pt x="617326" y="9879"/>
                  <a:pt x="731966" y="0"/>
                </a:cubicBezTo>
                <a:cubicBezTo>
                  <a:pt x="846606" y="-9879"/>
                  <a:pt x="1281436" y="120"/>
                  <a:pt x="1546574" y="0"/>
                </a:cubicBezTo>
                <a:cubicBezTo>
                  <a:pt x="1811712" y="-120"/>
                  <a:pt x="1894103" y="17751"/>
                  <a:pt x="2024713" y="0"/>
                </a:cubicBezTo>
                <a:cubicBezTo>
                  <a:pt x="2155323" y="-17751"/>
                  <a:pt x="2329278" y="45520"/>
                  <a:pt x="2502852" y="0"/>
                </a:cubicBezTo>
                <a:cubicBezTo>
                  <a:pt x="2676426" y="-45520"/>
                  <a:pt x="3092388" y="53139"/>
                  <a:pt x="3317459" y="0"/>
                </a:cubicBezTo>
                <a:cubicBezTo>
                  <a:pt x="3542530" y="-53139"/>
                  <a:pt x="3556955" y="4880"/>
                  <a:pt x="3683442" y="0"/>
                </a:cubicBezTo>
                <a:cubicBezTo>
                  <a:pt x="3809929" y="-4880"/>
                  <a:pt x="4107642" y="34353"/>
                  <a:pt x="4498050" y="0"/>
                </a:cubicBezTo>
                <a:cubicBezTo>
                  <a:pt x="4888458" y="-34353"/>
                  <a:pt x="4936671" y="43795"/>
                  <a:pt x="5312657" y="0"/>
                </a:cubicBezTo>
                <a:cubicBezTo>
                  <a:pt x="5688643" y="-43795"/>
                  <a:pt x="5747076" y="29348"/>
                  <a:pt x="5902953" y="0"/>
                </a:cubicBezTo>
                <a:cubicBezTo>
                  <a:pt x="6058830" y="-29348"/>
                  <a:pt x="6456062" y="97174"/>
                  <a:pt x="6717560" y="0"/>
                </a:cubicBezTo>
                <a:cubicBezTo>
                  <a:pt x="6979058" y="-97174"/>
                  <a:pt x="7084543" y="12450"/>
                  <a:pt x="7195699" y="0"/>
                </a:cubicBezTo>
                <a:cubicBezTo>
                  <a:pt x="7306855" y="-12450"/>
                  <a:pt x="7457435" y="52630"/>
                  <a:pt x="7673838" y="0"/>
                </a:cubicBezTo>
                <a:cubicBezTo>
                  <a:pt x="7890241" y="-52630"/>
                  <a:pt x="8052710" y="43926"/>
                  <a:pt x="8376290" y="0"/>
                </a:cubicBezTo>
                <a:cubicBezTo>
                  <a:pt x="8699870" y="-43926"/>
                  <a:pt x="8712990" y="34979"/>
                  <a:pt x="8854429" y="0"/>
                </a:cubicBezTo>
                <a:cubicBezTo>
                  <a:pt x="8995868" y="-34979"/>
                  <a:pt x="9339434" y="4916"/>
                  <a:pt x="9669036" y="0"/>
                </a:cubicBezTo>
                <a:cubicBezTo>
                  <a:pt x="9998638" y="-4916"/>
                  <a:pt x="10080894" y="65223"/>
                  <a:pt x="10483644" y="0"/>
                </a:cubicBezTo>
                <a:cubicBezTo>
                  <a:pt x="10886394" y="-65223"/>
                  <a:pt x="10902111" y="62965"/>
                  <a:pt x="11215610" y="0"/>
                </a:cubicBezTo>
                <a:cubicBezTo>
                  <a:pt x="11235874" y="201898"/>
                  <a:pt x="11174949" y="388342"/>
                  <a:pt x="11215610" y="553998"/>
                </a:cubicBezTo>
                <a:cubicBezTo>
                  <a:pt x="11256271" y="719654"/>
                  <a:pt x="11176801" y="926974"/>
                  <a:pt x="11215610" y="1061829"/>
                </a:cubicBezTo>
                <a:cubicBezTo>
                  <a:pt x="11254419" y="1196684"/>
                  <a:pt x="11206351" y="1363368"/>
                  <a:pt x="11215610" y="1592744"/>
                </a:cubicBezTo>
                <a:cubicBezTo>
                  <a:pt x="11224869" y="1822121"/>
                  <a:pt x="11184371" y="1987882"/>
                  <a:pt x="11215610" y="2308324"/>
                </a:cubicBezTo>
                <a:cubicBezTo>
                  <a:pt x="11091118" y="2360402"/>
                  <a:pt x="10915800" y="2297359"/>
                  <a:pt x="10737471" y="2308324"/>
                </a:cubicBezTo>
                <a:cubicBezTo>
                  <a:pt x="10559142" y="2319289"/>
                  <a:pt x="10351761" y="2292415"/>
                  <a:pt x="10147176" y="2308324"/>
                </a:cubicBezTo>
                <a:cubicBezTo>
                  <a:pt x="9942591" y="2324233"/>
                  <a:pt x="9961538" y="2302352"/>
                  <a:pt x="9893349" y="2308324"/>
                </a:cubicBezTo>
                <a:cubicBezTo>
                  <a:pt x="9825160" y="2314296"/>
                  <a:pt x="9710256" y="2292627"/>
                  <a:pt x="9639522" y="2308324"/>
                </a:cubicBezTo>
                <a:cubicBezTo>
                  <a:pt x="9568788" y="2324021"/>
                  <a:pt x="9236013" y="2255887"/>
                  <a:pt x="9049226" y="2308324"/>
                </a:cubicBezTo>
                <a:cubicBezTo>
                  <a:pt x="8862439" y="2360761"/>
                  <a:pt x="8811995" y="2282906"/>
                  <a:pt x="8683243" y="2308324"/>
                </a:cubicBezTo>
                <a:cubicBezTo>
                  <a:pt x="8554491" y="2333742"/>
                  <a:pt x="8174530" y="2266032"/>
                  <a:pt x="7980792" y="2308324"/>
                </a:cubicBezTo>
                <a:cubicBezTo>
                  <a:pt x="7787054" y="2350616"/>
                  <a:pt x="7738064" y="2295452"/>
                  <a:pt x="7614809" y="2308324"/>
                </a:cubicBezTo>
                <a:cubicBezTo>
                  <a:pt x="7491554" y="2321196"/>
                  <a:pt x="7198900" y="2303650"/>
                  <a:pt x="6912358" y="2308324"/>
                </a:cubicBezTo>
                <a:cubicBezTo>
                  <a:pt x="6625816" y="2312998"/>
                  <a:pt x="6749307" y="2295009"/>
                  <a:pt x="6658531" y="2308324"/>
                </a:cubicBezTo>
                <a:cubicBezTo>
                  <a:pt x="6567755" y="2321639"/>
                  <a:pt x="6190175" y="2278160"/>
                  <a:pt x="5956079" y="2308324"/>
                </a:cubicBezTo>
                <a:cubicBezTo>
                  <a:pt x="5721983" y="2338488"/>
                  <a:pt x="5714019" y="2306199"/>
                  <a:pt x="5590096" y="2308324"/>
                </a:cubicBezTo>
                <a:cubicBezTo>
                  <a:pt x="5466173" y="2310449"/>
                  <a:pt x="5389951" y="2306465"/>
                  <a:pt x="5336269" y="2308324"/>
                </a:cubicBezTo>
                <a:cubicBezTo>
                  <a:pt x="5282587" y="2310183"/>
                  <a:pt x="5122171" y="2299808"/>
                  <a:pt x="4970286" y="2308324"/>
                </a:cubicBezTo>
                <a:cubicBezTo>
                  <a:pt x="4818401" y="2316840"/>
                  <a:pt x="4432234" y="2282399"/>
                  <a:pt x="4267835" y="2308324"/>
                </a:cubicBezTo>
                <a:cubicBezTo>
                  <a:pt x="4103436" y="2334249"/>
                  <a:pt x="3990462" y="2267415"/>
                  <a:pt x="3901852" y="2308324"/>
                </a:cubicBezTo>
                <a:cubicBezTo>
                  <a:pt x="3813242" y="2349233"/>
                  <a:pt x="3746905" y="2288694"/>
                  <a:pt x="3648025" y="2308324"/>
                </a:cubicBezTo>
                <a:cubicBezTo>
                  <a:pt x="3549145" y="2327954"/>
                  <a:pt x="3436695" y="2303021"/>
                  <a:pt x="3282042" y="2308324"/>
                </a:cubicBezTo>
                <a:cubicBezTo>
                  <a:pt x="3127389" y="2313627"/>
                  <a:pt x="2937109" y="2281345"/>
                  <a:pt x="2803902" y="2308324"/>
                </a:cubicBezTo>
                <a:cubicBezTo>
                  <a:pt x="2670695" y="2335303"/>
                  <a:pt x="2393323" y="2291155"/>
                  <a:pt x="2213607" y="2308324"/>
                </a:cubicBezTo>
                <a:cubicBezTo>
                  <a:pt x="2033891" y="2325493"/>
                  <a:pt x="1948911" y="2271965"/>
                  <a:pt x="1847624" y="2308324"/>
                </a:cubicBezTo>
                <a:cubicBezTo>
                  <a:pt x="1746337" y="2344683"/>
                  <a:pt x="1273193" y="2298267"/>
                  <a:pt x="1033017" y="2308324"/>
                </a:cubicBezTo>
                <a:cubicBezTo>
                  <a:pt x="792841" y="2318381"/>
                  <a:pt x="262112" y="2247641"/>
                  <a:pt x="0" y="2308324"/>
                </a:cubicBezTo>
                <a:cubicBezTo>
                  <a:pt x="-61258" y="2119744"/>
                  <a:pt x="31996" y="1942709"/>
                  <a:pt x="0" y="1685077"/>
                </a:cubicBezTo>
                <a:cubicBezTo>
                  <a:pt x="-31996" y="1427445"/>
                  <a:pt x="15293" y="1393593"/>
                  <a:pt x="0" y="1107996"/>
                </a:cubicBezTo>
                <a:cubicBezTo>
                  <a:pt x="-15293" y="822399"/>
                  <a:pt x="68863" y="756281"/>
                  <a:pt x="0" y="530915"/>
                </a:cubicBezTo>
                <a:cubicBezTo>
                  <a:pt x="-68863" y="305549"/>
                  <a:pt x="52023" y="207350"/>
                  <a:pt x="0" y="0"/>
                </a:cubicBezTo>
                <a:close/>
              </a:path>
            </a:pathLst>
          </a:custGeom>
          <a:blipFill>
            <a:blip r:embed="rId4"/>
            <a:tile tx="0" ty="0" sx="100000" sy="100000" flip="none" algn="tl"/>
          </a:blipFill>
          <a:ln>
            <a:no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600" dirty="0">
                <a:solidFill>
                  <a:srgbClr val="141413"/>
                </a:solidFill>
                <a:effectLst/>
                <a:ea typeface="Aptos" panose="020B0004020202020204" pitchFamily="34" charset="0"/>
                <a:cs typeface="Helvetica" pitchFamily="2" charset="0"/>
              </a:rPr>
              <a:t>In summary, there are some good benefits to my mom's nine-to-five office job, but not every job has them. It's great to have a regular salary and perks, but some people might prefer a better work-life balance.</a:t>
            </a:r>
            <a:endParaRPr lang="x-none" sz="3600" dirty="0">
              <a:effectLst/>
              <a:ea typeface="Aptos" panose="020B0004020202020204" pitchFamily="34" charset="0"/>
              <a:cs typeface="Times New Roman" panose="02020603050405020304" pitchFamily="18" charset="0"/>
            </a:endParaRPr>
          </a:p>
        </p:txBody>
      </p:sp>
      <p:sp>
        <p:nvSpPr>
          <p:cNvPr id="4" name="TextBox 3">
            <a:extLst>
              <a:ext uri="{FF2B5EF4-FFF2-40B4-BE49-F238E27FC236}">
                <a16:creationId xmlns="" xmlns:a16="http://schemas.microsoft.com/office/drawing/2014/main" id="{E5D306BF-B7AE-2EC8-D75F-F1FDDECD8F5C}"/>
              </a:ext>
            </a:extLst>
          </p:cNvPr>
          <p:cNvSpPr txBox="1"/>
          <p:nvPr/>
        </p:nvSpPr>
        <p:spPr>
          <a:xfrm>
            <a:off x="509355" y="1268160"/>
            <a:ext cx="11215611" cy="2308324"/>
          </a:xfrm>
          <a:custGeom>
            <a:avLst/>
            <a:gdLst>
              <a:gd name="connsiteX0" fmla="*/ 0 w 11215611"/>
              <a:gd name="connsiteY0" fmla="*/ 0 h 2308324"/>
              <a:gd name="connsiteX1" fmla="*/ 702451 w 11215611"/>
              <a:gd name="connsiteY1" fmla="*/ 0 h 2308324"/>
              <a:gd name="connsiteX2" fmla="*/ 1517059 w 11215611"/>
              <a:gd name="connsiteY2" fmla="*/ 0 h 2308324"/>
              <a:gd name="connsiteX3" fmla="*/ 1883042 w 11215611"/>
              <a:gd name="connsiteY3" fmla="*/ 0 h 2308324"/>
              <a:gd name="connsiteX4" fmla="*/ 2473337 w 11215611"/>
              <a:gd name="connsiteY4" fmla="*/ 0 h 2308324"/>
              <a:gd name="connsiteX5" fmla="*/ 2727164 w 11215611"/>
              <a:gd name="connsiteY5" fmla="*/ 0 h 2308324"/>
              <a:gd name="connsiteX6" fmla="*/ 3093147 w 11215611"/>
              <a:gd name="connsiteY6" fmla="*/ 0 h 2308324"/>
              <a:gd name="connsiteX7" fmla="*/ 3907755 w 11215611"/>
              <a:gd name="connsiteY7" fmla="*/ 0 h 2308324"/>
              <a:gd name="connsiteX8" fmla="*/ 4722363 w 11215611"/>
              <a:gd name="connsiteY8" fmla="*/ 0 h 2308324"/>
              <a:gd name="connsiteX9" fmla="*/ 5312658 w 11215611"/>
              <a:gd name="connsiteY9" fmla="*/ 0 h 2308324"/>
              <a:gd name="connsiteX10" fmla="*/ 6127265 w 11215611"/>
              <a:gd name="connsiteY10" fmla="*/ 0 h 2308324"/>
              <a:gd name="connsiteX11" fmla="*/ 6717561 w 11215611"/>
              <a:gd name="connsiteY11" fmla="*/ 0 h 2308324"/>
              <a:gd name="connsiteX12" fmla="*/ 7420012 w 11215611"/>
              <a:gd name="connsiteY12" fmla="*/ 0 h 2308324"/>
              <a:gd name="connsiteX13" fmla="*/ 7673839 w 11215611"/>
              <a:gd name="connsiteY13" fmla="*/ 0 h 2308324"/>
              <a:gd name="connsiteX14" fmla="*/ 8039822 w 11215611"/>
              <a:gd name="connsiteY14" fmla="*/ 0 h 2308324"/>
              <a:gd name="connsiteX15" fmla="*/ 8405805 w 11215611"/>
              <a:gd name="connsiteY15" fmla="*/ 0 h 2308324"/>
              <a:gd name="connsiteX16" fmla="*/ 8771788 w 11215611"/>
              <a:gd name="connsiteY16" fmla="*/ 0 h 2308324"/>
              <a:gd name="connsiteX17" fmla="*/ 9025615 w 11215611"/>
              <a:gd name="connsiteY17" fmla="*/ 0 h 2308324"/>
              <a:gd name="connsiteX18" fmla="*/ 9728067 w 11215611"/>
              <a:gd name="connsiteY18" fmla="*/ 0 h 2308324"/>
              <a:gd name="connsiteX19" fmla="*/ 10542674 w 11215611"/>
              <a:gd name="connsiteY19" fmla="*/ 0 h 2308324"/>
              <a:gd name="connsiteX20" fmla="*/ 11215611 w 11215611"/>
              <a:gd name="connsiteY20" fmla="*/ 0 h 2308324"/>
              <a:gd name="connsiteX21" fmla="*/ 11215611 w 11215611"/>
              <a:gd name="connsiteY21" fmla="*/ 530915 h 2308324"/>
              <a:gd name="connsiteX22" fmla="*/ 11215611 w 11215611"/>
              <a:gd name="connsiteY22" fmla="*/ 1131079 h 2308324"/>
              <a:gd name="connsiteX23" fmla="*/ 11215611 w 11215611"/>
              <a:gd name="connsiteY23" fmla="*/ 1708160 h 2308324"/>
              <a:gd name="connsiteX24" fmla="*/ 11215611 w 11215611"/>
              <a:gd name="connsiteY24" fmla="*/ 2308324 h 2308324"/>
              <a:gd name="connsiteX25" fmla="*/ 10849628 w 11215611"/>
              <a:gd name="connsiteY25" fmla="*/ 2308324 h 2308324"/>
              <a:gd name="connsiteX26" fmla="*/ 10483645 w 11215611"/>
              <a:gd name="connsiteY26" fmla="*/ 2308324 h 2308324"/>
              <a:gd name="connsiteX27" fmla="*/ 10229818 w 11215611"/>
              <a:gd name="connsiteY27" fmla="*/ 2308324 h 2308324"/>
              <a:gd name="connsiteX28" fmla="*/ 9527366 w 11215611"/>
              <a:gd name="connsiteY28" fmla="*/ 2308324 h 2308324"/>
              <a:gd name="connsiteX29" fmla="*/ 9049227 w 11215611"/>
              <a:gd name="connsiteY29" fmla="*/ 2308324 h 2308324"/>
              <a:gd name="connsiteX30" fmla="*/ 8795400 w 11215611"/>
              <a:gd name="connsiteY30" fmla="*/ 2308324 h 2308324"/>
              <a:gd name="connsiteX31" fmla="*/ 8092949 w 11215611"/>
              <a:gd name="connsiteY31" fmla="*/ 2308324 h 2308324"/>
              <a:gd name="connsiteX32" fmla="*/ 7390497 w 11215611"/>
              <a:gd name="connsiteY32" fmla="*/ 2308324 h 2308324"/>
              <a:gd name="connsiteX33" fmla="*/ 7024514 w 11215611"/>
              <a:gd name="connsiteY33" fmla="*/ 2308324 h 2308324"/>
              <a:gd name="connsiteX34" fmla="*/ 6322063 w 11215611"/>
              <a:gd name="connsiteY34" fmla="*/ 2308324 h 2308324"/>
              <a:gd name="connsiteX35" fmla="*/ 5731768 w 11215611"/>
              <a:gd name="connsiteY35" fmla="*/ 2308324 h 2308324"/>
              <a:gd name="connsiteX36" fmla="*/ 5477941 w 11215611"/>
              <a:gd name="connsiteY36" fmla="*/ 2308324 h 2308324"/>
              <a:gd name="connsiteX37" fmla="*/ 4887645 w 11215611"/>
              <a:gd name="connsiteY37" fmla="*/ 2308324 h 2308324"/>
              <a:gd name="connsiteX38" fmla="*/ 4409506 w 11215611"/>
              <a:gd name="connsiteY38" fmla="*/ 2308324 h 2308324"/>
              <a:gd name="connsiteX39" fmla="*/ 3594898 w 11215611"/>
              <a:gd name="connsiteY39" fmla="*/ 2308324 h 2308324"/>
              <a:gd name="connsiteX40" fmla="*/ 2780291 w 11215611"/>
              <a:gd name="connsiteY40" fmla="*/ 2308324 h 2308324"/>
              <a:gd name="connsiteX41" fmla="*/ 2414308 w 11215611"/>
              <a:gd name="connsiteY41" fmla="*/ 2308324 h 2308324"/>
              <a:gd name="connsiteX42" fmla="*/ 1711856 w 11215611"/>
              <a:gd name="connsiteY42" fmla="*/ 2308324 h 2308324"/>
              <a:gd name="connsiteX43" fmla="*/ 1121561 w 11215611"/>
              <a:gd name="connsiteY43" fmla="*/ 2308324 h 2308324"/>
              <a:gd name="connsiteX44" fmla="*/ 867734 w 11215611"/>
              <a:gd name="connsiteY44" fmla="*/ 2308324 h 2308324"/>
              <a:gd name="connsiteX45" fmla="*/ 0 w 11215611"/>
              <a:gd name="connsiteY45" fmla="*/ 2308324 h 2308324"/>
              <a:gd name="connsiteX46" fmla="*/ 0 w 11215611"/>
              <a:gd name="connsiteY46" fmla="*/ 1777409 h 2308324"/>
              <a:gd name="connsiteX47" fmla="*/ 0 w 11215611"/>
              <a:gd name="connsiteY47" fmla="*/ 1154162 h 2308324"/>
              <a:gd name="connsiteX48" fmla="*/ 0 w 11215611"/>
              <a:gd name="connsiteY48" fmla="*/ 646331 h 2308324"/>
              <a:gd name="connsiteX49" fmla="*/ 0 w 11215611"/>
              <a:gd name="connsiteY49"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215611" h="2308324" fill="none" extrusionOk="0">
                <a:moveTo>
                  <a:pt x="0" y="0"/>
                </a:moveTo>
                <a:cubicBezTo>
                  <a:pt x="259840" y="-17706"/>
                  <a:pt x="481490" y="23990"/>
                  <a:pt x="702451" y="0"/>
                </a:cubicBezTo>
                <a:cubicBezTo>
                  <a:pt x="923412" y="-23990"/>
                  <a:pt x="1125206" y="18805"/>
                  <a:pt x="1517059" y="0"/>
                </a:cubicBezTo>
                <a:cubicBezTo>
                  <a:pt x="1908912" y="-18805"/>
                  <a:pt x="1708917" y="11403"/>
                  <a:pt x="1883042" y="0"/>
                </a:cubicBezTo>
                <a:cubicBezTo>
                  <a:pt x="2057167" y="-11403"/>
                  <a:pt x="2319732" y="58758"/>
                  <a:pt x="2473337" y="0"/>
                </a:cubicBezTo>
                <a:cubicBezTo>
                  <a:pt x="2626942" y="-58758"/>
                  <a:pt x="2672533" y="6350"/>
                  <a:pt x="2727164" y="0"/>
                </a:cubicBezTo>
                <a:cubicBezTo>
                  <a:pt x="2781795" y="-6350"/>
                  <a:pt x="3010878" y="35513"/>
                  <a:pt x="3093147" y="0"/>
                </a:cubicBezTo>
                <a:cubicBezTo>
                  <a:pt x="3175416" y="-35513"/>
                  <a:pt x="3602794" y="90813"/>
                  <a:pt x="3907755" y="0"/>
                </a:cubicBezTo>
                <a:cubicBezTo>
                  <a:pt x="4212716" y="-90813"/>
                  <a:pt x="4371479" y="41373"/>
                  <a:pt x="4722363" y="0"/>
                </a:cubicBezTo>
                <a:cubicBezTo>
                  <a:pt x="5073247" y="-41373"/>
                  <a:pt x="5060778" y="55861"/>
                  <a:pt x="5312658" y="0"/>
                </a:cubicBezTo>
                <a:cubicBezTo>
                  <a:pt x="5564539" y="-55861"/>
                  <a:pt x="5916828" y="85759"/>
                  <a:pt x="6127265" y="0"/>
                </a:cubicBezTo>
                <a:cubicBezTo>
                  <a:pt x="6337702" y="-85759"/>
                  <a:pt x="6591850" y="55487"/>
                  <a:pt x="6717561" y="0"/>
                </a:cubicBezTo>
                <a:cubicBezTo>
                  <a:pt x="6843272" y="-55487"/>
                  <a:pt x="7089948" y="4560"/>
                  <a:pt x="7420012" y="0"/>
                </a:cubicBezTo>
                <a:cubicBezTo>
                  <a:pt x="7750076" y="-4560"/>
                  <a:pt x="7615929" y="5509"/>
                  <a:pt x="7673839" y="0"/>
                </a:cubicBezTo>
                <a:cubicBezTo>
                  <a:pt x="7731749" y="-5509"/>
                  <a:pt x="7925848" y="14697"/>
                  <a:pt x="8039822" y="0"/>
                </a:cubicBezTo>
                <a:cubicBezTo>
                  <a:pt x="8153796" y="-14697"/>
                  <a:pt x="8292297" y="43768"/>
                  <a:pt x="8405805" y="0"/>
                </a:cubicBezTo>
                <a:cubicBezTo>
                  <a:pt x="8519313" y="-43768"/>
                  <a:pt x="8672613" y="25687"/>
                  <a:pt x="8771788" y="0"/>
                </a:cubicBezTo>
                <a:cubicBezTo>
                  <a:pt x="8870963" y="-25687"/>
                  <a:pt x="8942091" y="21804"/>
                  <a:pt x="9025615" y="0"/>
                </a:cubicBezTo>
                <a:cubicBezTo>
                  <a:pt x="9109139" y="-21804"/>
                  <a:pt x="9587063" y="9518"/>
                  <a:pt x="9728067" y="0"/>
                </a:cubicBezTo>
                <a:cubicBezTo>
                  <a:pt x="9869071" y="-9518"/>
                  <a:pt x="10344927" y="28180"/>
                  <a:pt x="10542674" y="0"/>
                </a:cubicBezTo>
                <a:cubicBezTo>
                  <a:pt x="10740421" y="-28180"/>
                  <a:pt x="11036532" y="49733"/>
                  <a:pt x="11215611" y="0"/>
                </a:cubicBezTo>
                <a:cubicBezTo>
                  <a:pt x="11232461" y="214285"/>
                  <a:pt x="11203364" y="305984"/>
                  <a:pt x="11215611" y="530915"/>
                </a:cubicBezTo>
                <a:cubicBezTo>
                  <a:pt x="11227858" y="755846"/>
                  <a:pt x="11206387" y="910385"/>
                  <a:pt x="11215611" y="1131079"/>
                </a:cubicBezTo>
                <a:cubicBezTo>
                  <a:pt x="11224835" y="1351773"/>
                  <a:pt x="11211018" y="1484179"/>
                  <a:pt x="11215611" y="1708160"/>
                </a:cubicBezTo>
                <a:cubicBezTo>
                  <a:pt x="11220204" y="1932141"/>
                  <a:pt x="11183739" y="2135550"/>
                  <a:pt x="11215611" y="2308324"/>
                </a:cubicBezTo>
                <a:cubicBezTo>
                  <a:pt x="11034506" y="2335540"/>
                  <a:pt x="10986481" y="2295724"/>
                  <a:pt x="10849628" y="2308324"/>
                </a:cubicBezTo>
                <a:cubicBezTo>
                  <a:pt x="10712775" y="2320924"/>
                  <a:pt x="10632779" y="2287828"/>
                  <a:pt x="10483645" y="2308324"/>
                </a:cubicBezTo>
                <a:cubicBezTo>
                  <a:pt x="10334511" y="2328820"/>
                  <a:pt x="10282171" y="2307361"/>
                  <a:pt x="10229818" y="2308324"/>
                </a:cubicBezTo>
                <a:cubicBezTo>
                  <a:pt x="10177465" y="2309287"/>
                  <a:pt x="9804185" y="2308224"/>
                  <a:pt x="9527366" y="2308324"/>
                </a:cubicBezTo>
                <a:cubicBezTo>
                  <a:pt x="9250547" y="2308424"/>
                  <a:pt x="9268608" y="2306134"/>
                  <a:pt x="9049227" y="2308324"/>
                </a:cubicBezTo>
                <a:cubicBezTo>
                  <a:pt x="8829846" y="2310514"/>
                  <a:pt x="8853506" y="2298592"/>
                  <a:pt x="8795400" y="2308324"/>
                </a:cubicBezTo>
                <a:cubicBezTo>
                  <a:pt x="8737294" y="2318056"/>
                  <a:pt x="8262975" y="2271872"/>
                  <a:pt x="8092949" y="2308324"/>
                </a:cubicBezTo>
                <a:cubicBezTo>
                  <a:pt x="7922923" y="2344776"/>
                  <a:pt x="7612776" y="2229842"/>
                  <a:pt x="7390497" y="2308324"/>
                </a:cubicBezTo>
                <a:cubicBezTo>
                  <a:pt x="7168218" y="2386806"/>
                  <a:pt x="7144536" y="2304042"/>
                  <a:pt x="7024514" y="2308324"/>
                </a:cubicBezTo>
                <a:cubicBezTo>
                  <a:pt x="6904492" y="2312606"/>
                  <a:pt x="6522316" y="2303582"/>
                  <a:pt x="6322063" y="2308324"/>
                </a:cubicBezTo>
                <a:cubicBezTo>
                  <a:pt x="6121810" y="2313066"/>
                  <a:pt x="5871406" y="2300097"/>
                  <a:pt x="5731768" y="2308324"/>
                </a:cubicBezTo>
                <a:cubicBezTo>
                  <a:pt x="5592130" y="2316551"/>
                  <a:pt x="5543260" y="2287015"/>
                  <a:pt x="5477941" y="2308324"/>
                </a:cubicBezTo>
                <a:cubicBezTo>
                  <a:pt x="5412622" y="2329633"/>
                  <a:pt x="5118578" y="2246149"/>
                  <a:pt x="4887645" y="2308324"/>
                </a:cubicBezTo>
                <a:cubicBezTo>
                  <a:pt x="4656712" y="2370499"/>
                  <a:pt x="4603483" y="2298047"/>
                  <a:pt x="4409506" y="2308324"/>
                </a:cubicBezTo>
                <a:cubicBezTo>
                  <a:pt x="4215529" y="2318601"/>
                  <a:pt x="3928168" y="2251091"/>
                  <a:pt x="3594898" y="2308324"/>
                </a:cubicBezTo>
                <a:cubicBezTo>
                  <a:pt x="3261628" y="2365557"/>
                  <a:pt x="3022222" y="2261218"/>
                  <a:pt x="2780291" y="2308324"/>
                </a:cubicBezTo>
                <a:cubicBezTo>
                  <a:pt x="2538360" y="2355430"/>
                  <a:pt x="2513599" y="2265243"/>
                  <a:pt x="2414308" y="2308324"/>
                </a:cubicBezTo>
                <a:cubicBezTo>
                  <a:pt x="2315017" y="2351405"/>
                  <a:pt x="1910129" y="2268571"/>
                  <a:pt x="1711856" y="2308324"/>
                </a:cubicBezTo>
                <a:cubicBezTo>
                  <a:pt x="1513583" y="2348077"/>
                  <a:pt x="1376799" y="2248245"/>
                  <a:pt x="1121561" y="2308324"/>
                </a:cubicBezTo>
                <a:cubicBezTo>
                  <a:pt x="866323" y="2368403"/>
                  <a:pt x="987765" y="2288022"/>
                  <a:pt x="867734" y="2308324"/>
                </a:cubicBezTo>
                <a:cubicBezTo>
                  <a:pt x="747703" y="2328626"/>
                  <a:pt x="429212" y="2263469"/>
                  <a:pt x="0" y="2308324"/>
                </a:cubicBezTo>
                <a:cubicBezTo>
                  <a:pt x="-35332" y="2189137"/>
                  <a:pt x="4411" y="1898360"/>
                  <a:pt x="0" y="1777409"/>
                </a:cubicBezTo>
                <a:cubicBezTo>
                  <a:pt x="-4411" y="1656459"/>
                  <a:pt x="38413" y="1338104"/>
                  <a:pt x="0" y="1154162"/>
                </a:cubicBezTo>
                <a:cubicBezTo>
                  <a:pt x="-38413" y="970220"/>
                  <a:pt x="9876" y="801261"/>
                  <a:pt x="0" y="646331"/>
                </a:cubicBezTo>
                <a:cubicBezTo>
                  <a:pt x="-9876" y="491401"/>
                  <a:pt x="23273" y="159549"/>
                  <a:pt x="0" y="0"/>
                </a:cubicBezTo>
                <a:close/>
              </a:path>
              <a:path w="11215611" h="2308324" stroke="0" extrusionOk="0">
                <a:moveTo>
                  <a:pt x="0" y="0"/>
                </a:moveTo>
                <a:cubicBezTo>
                  <a:pt x="262244" y="-12541"/>
                  <a:pt x="323148" y="21797"/>
                  <a:pt x="590295" y="0"/>
                </a:cubicBezTo>
                <a:cubicBezTo>
                  <a:pt x="857442" y="-21797"/>
                  <a:pt x="1187882" y="11122"/>
                  <a:pt x="1404903" y="0"/>
                </a:cubicBezTo>
                <a:cubicBezTo>
                  <a:pt x="1621924" y="-11122"/>
                  <a:pt x="1601052" y="43683"/>
                  <a:pt x="1770886" y="0"/>
                </a:cubicBezTo>
                <a:cubicBezTo>
                  <a:pt x="1940720" y="-43683"/>
                  <a:pt x="1989900" y="7288"/>
                  <a:pt x="2136869" y="0"/>
                </a:cubicBezTo>
                <a:cubicBezTo>
                  <a:pt x="2283838" y="-7288"/>
                  <a:pt x="2563125" y="57917"/>
                  <a:pt x="2727164" y="0"/>
                </a:cubicBezTo>
                <a:cubicBezTo>
                  <a:pt x="2891203" y="-57917"/>
                  <a:pt x="3000402" y="13644"/>
                  <a:pt x="3205304" y="0"/>
                </a:cubicBezTo>
                <a:cubicBezTo>
                  <a:pt x="3410206" y="-13644"/>
                  <a:pt x="3627607" y="76142"/>
                  <a:pt x="4019911" y="0"/>
                </a:cubicBezTo>
                <a:cubicBezTo>
                  <a:pt x="4412215" y="-76142"/>
                  <a:pt x="4486545" y="2863"/>
                  <a:pt x="4722363" y="0"/>
                </a:cubicBezTo>
                <a:cubicBezTo>
                  <a:pt x="4958181" y="-2863"/>
                  <a:pt x="5177303" y="39972"/>
                  <a:pt x="5312658" y="0"/>
                </a:cubicBezTo>
                <a:cubicBezTo>
                  <a:pt x="5448014" y="-39972"/>
                  <a:pt x="5605748" y="41181"/>
                  <a:pt x="5790797" y="0"/>
                </a:cubicBezTo>
                <a:cubicBezTo>
                  <a:pt x="5975846" y="-41181"/>
                  <a:pt x="6204145" y="15347"/>
                  <a:pt x="6605405" y="0"/>
                </a:cubicBezTo>
                <a:cubicBezTo>
                  <a:pt x="7006665" y="-15347"/>
                  <a:pt x="6738881" y="20392"/>
                  <a:pt x="6859232" y="0"/>
                </a:cubicBezTo>
                <a:cubicBezTo>
                  <a:pt x="6979583" y="-20392"/>
                  <a:pt x="7123788" y="7430"/>
                  <a:pt x="7337371" y="0"/>
                </a:cubicBezTo>
                <a:cubicBezTo>
                  <a:pt x="7550954" y="-7430"/>
                  <a:pt x="7470157" y="5439"/>
                  <a:pt x="7591198" y="0"/>
                </a:cubicBezTo>
                <a:cubicBezTo>
                  <a:pt x="7712239" y="-5439"/>
                  <a:pt x="7720892" y="23007"/>
                  <a:pt x="7845025" y="0"/>
                </a:cubicBezTo>
                <a:cubicBezTo>
                  <a:pt x="7969158" y="-23007"/>
                  <a:pt x="8170334" y="54385"/>
                  <a:pt x="8323164" y="0"/>
                </a:cubicBezTo>
                <a:cubicBezTo>
                  <a:pt x="8475994" y="-54385"/>
                  <a:pt x="8888051" y="95327"/>
                  <a:pt x="9137771" y="0"/>
                </a:cubicBezTo>
                <a:cubicBezTo>
                  <a:pt x="9387491" y="-95327"/>
                  <a:pt x="9622628" y="49253"/>
                  <a:pt x="9952379" y="0"/>
                </a:cubicBezTo>
                <a:cubicBezTo>
                  <a:pt x="10282130" y="-49253"/>
                  <a:pt x="10914495" y="132720"/>
                  <a:pt x="11215611" y="0"/>
                </a:cubicBezTo>
                <a:cubicBezTo>
                  <a:pt x="11261168" y="206412"/>
                  <a:pt x="11164113" y="396760"/>
                  <a:pt x="11215611" y="577081"/>
                </a:cubicBezTo>
                <a:cubicBezTo>
                  <a:pt x="11267109" y="757402"/>
                  <a:pt x="11151164" y="919267"/>
                  <a:pt x="11215611" y="1177245"/>
                </a:cubicBezTo>
                <a:cubicBezTo>
                  <a:pt x="11280058" y="1435223"/>
                  <a:pt x="11180299" y="1529527"/>
                  <a:pt x="11215611" y="1731243"/>
                </a:cubicBezTo>
                <a:cubicBezTo>
                  <a:pt x="11250923" y="1932959"/>
                  <a:pt x="11208185" y="2025533"/>
                  <a:pt x="11215611" y="2308324"/>
                </a:cubicBezTo>
                <a:cubicBezTo>
                  <a:pt x="11046582" y="2329852"/>
                  <a:pt x="10981059" y="2300014"/>
                  <a:pt x="10849628" y="2308324"/>
                </a:cubicBezTo>
                <a:cubicBezTo>
                  <a:pt x="10718197" y="2316634"/>
                  <a:pt x="10560025" y="2263929"/>
                  <a:pt x="10371489" y="2308324"/>
                </a:cubicBezTo>
                <a:cubicBezTo>
                  <a:pt x="10182953" y="2352719"/>
                  <a:pt x="10001375" y="2273904"/>
                  <a:pt x="9893349" y="2308324"/>
                </a:cubicBezTo>
                <a:cubicBezTo>
                  <a:pt x="9785323" y="2342744"/>
                  <a:pt x="9361087" y="2286947"/>
                  <a:pt x="9078742" y="2308324"/>
                </a:cubicBezTo>
                <a:cubicBezTo>
                  <a:pt x="8796397" y="2329701"/>
                  <a:pt x="8710205" y="2284108"/>
                  <a:pt x="8376291" y="2308324"/>
                </a:cubicBezTo>
                <a:cubicBezTo>
                  <a:pt x="8042377" y="2332540"/>
                  <a:pt x="7905672" y="2298105"/>
                  <a:pt x="7561683" y="2308324"/>
                </a:cubicBezTo>
                <a:cubicBezTo>
                  <a:pt x="7217694" y="2318543"/>
                  <a:pt x="6968906" y="2251712"/>
                  <a:pt x="6747075" y="2308324"/>
                </a:cubicBezTo>
                <a:cubicBezTo>
                  <a:pt x="6525244" y="2364936"/>
                  <a:pt x="6480023" y="2271731"/>
                  <a:pt x="6381092" y="2308324"/>
                </a:cubicBezTo>
                <a:cubicBezTo>
                  <a:pt x="6282161" y="2344917"/>
                  <a:pt x="6213059" y="2278846"/>
                  <a:pt x="6127265" y="2308324"/>
                </a:cubicBezTo>
                <a:cubicBezTo>
                  <a:pt x="6041471" y="2337802"/>
                  <a:pt x="5837618" y="2258229"/>
                  <a:pt x="5649126" y="2308324"/>
                </a:cubicBezTo>
                <a:cubicBezTo>
                  <a:pt x="5460634" y="2358419"/>
                  <a:pt x="5467091" y="2292489"/>
                  <a:pt x="5395299" y="2308324"/>
                </a:cubicBezTo>
                <a:cubicBezTo>
                  <a:pt x="5323507" y="2324159"/>
                  <a:pt x="5032707" y="2266348"/>
                  <a:pt x="4917160" y="2308324"/>
                </a:cubicBezTo>
                <a:cubicBezTo>
                  <a:pt x="4801613" y="2350300"/>
                  <a:pt x="4582652" y="2272227"/>
                  <a:pt x="4326865" y="2308324"/>
                </a:cubicBezTo>
                <a:cubicBezTo>
                  <a:pt x="4071078" y="2344421"/>
                  <a:pt x="4034293" y="2256451"/>
                  <a:pt x="3848725" y="2308324"/>
                </a:cubicBezTo>
                <a:cubicBezTo>
                  <a:pt x="3663157" y="2360197"/>
                  <a:pt x="3638383" y="2290101"/>
                  <a:pt x="3482742" y="2308324"/>
                </a:cubicBezTo>
                <a:cubicBezTo>
                  <a:pt x="3327101" y="2326547"/>
                  <a:pt x="3011500" y="2287653"/>
                  <a:pt x="2892447" y="2308324"/>
                </a:cubicBezTo>
                <a:cubicBezTo>
                  <a:pt x="2773395" y="2328995"/>
                  <a:pt x="2557091" y="2263566"/>
                  <a:pt x="2414308" y="2308324"/>
                </a:cubicBezTo>
                <a:cubicBezTo>
                  <a:pt x="2271525" y="2353082"/>
                  <a:pt x="2195871" y="2291717"/>
                  <a:pt x="2048325" y="2308324"/>
                </a:cubicBezTo>
                <a:cubicBezTo>
                  <a:pt x="1900779" y="2324931"/>
                  <a:pt x="1563894" y="2261951"/>
                  <a:pt x="1345873" y="2308324"/>
                </a:cubicBezTo>
                <a:cubicBezTo>
                  <a:pt x="1127852" y="2354697"/>
                  <a:pt x="1154203" y="2277022"/>
                  <a:pt x="979890" y="2308324"/>
                </a:cubicBezTo>
                <a:cubicBezTo>
                  <a:pt x="805577" y="2339626"/>
                  <a:pt x="834401" y="2298812"/>
                  <a:pt x="726063" y="2308324"/>
                </a:cubicBezTo>
                <a:cubicBezTo>
                  <a:pt x="617725" y="2317836"/>
                  <a:pt x="287558" y="2298833"/>
                  <a:pt x="0" y="2308324"/>
                </a:cubicBezTo>
                <a:cubicBezTo>
                  <a:pt x="-404" y="2069010"/>
                  <a:pt x="57013" y="1905761"/>
                  <a:pt x="0" y="1754326"/>
                </a:cubicBezTo>
                <a:cubicBezTo>
                  <a:pt x="-57013" y="1602891"/>
                  <a:pt x="35111" y="1431009"/>
                  <a:pt x="0" y="1223412"/>
                </a:cubicBezTo>
                <a:cubicBezTo>
                  <a:pt x="-35111" y="1015815"/>
                  <a:pt x="50401" y="914061"/>
                  <a:pt x="0" y="669414"/>
                </a:cubicBezTo>
                <a:cubicBezTo>
                  <a:pt x="-50401" y="424767"/>
                  <a:pt x="17059" y="147118"/>
                  <a:pt x="0" y="0"/>
                </a:cubicBezTo>
                <a:close/>
              </a:path>
            </a:pathLst>
          </a:custGeom>
          <a:blipFill>
            <a:blip r:embed="rId4"/>
            <a:tile tx="0" ty="0" sx="100000" sy="100000" flip="none" algn="tl"/>
          </a:blipFill>
          <a:ln>
            <a:noFill/>
            <a:extLst>
              <a:ext uri="{C807C97D-BFC1-408E-A445-0C87EB9F89A2}">
                <ask:lineSketchStyleProps xmlns="" xmlns:ask="http://schemas.microsoft.com/office/drawing/2018/sketchyshapes" sd="4155793062">
                  <a:prstGeom prst="rect">
                    <a:avLst/>
                  </a:prstGeom>
                  <ask:type>
                    <ask:lineSketchScribble/>
                  </ask:type>
                </ask:lineSketchStyleProps>
              </a:ext>
            </a:extLst>
          </a:ln>
        </p:spPr>
        <p:txBody>
          <a:bodyPr wrap="square">
            <a:spAutoFit/>
          </a:bodyPr>
          <a:lstStyle>
            <a:defPPr>
              <a:defRPr lang="en-US"/>
            </a:defPPr>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solidFill>
                  <a:srgbClr val="141413"/>
                </a:solidFill>
                <a:effectLst/>
                <a:ea typeface="Aptos" panose="020B0004020202020204" pitchFamily="34" charset="0"/>
                <a:cs typeface="Helvetica" pitchFamily="2" charset="0"/>
              </a:defRPr>
            </a:lvl1pPr>
          </a:lstStyle>
          <a:p>
            <a:r>
              <a:rPr lang="en-US" dirty="0"/>
              <a:t>Finally, some people don't like the work-life balance of nine-to-five jobs. My mom has to work about 40 hours each week, which is quite a lot, and the hours aren't usually flexible.</a:t>
            </a:r>
            <a:endParaRPr lang="x-none" dirty="0"/>
          </a:p>
        </p:txBody>
      </p:sp>
      <p:sp>
        <p:nvSpPr>
          <p:cNvPr id="5" name="TextBox 4">
            <a:extLst>
              <a:ext uri="{FF2B5EF4-FFF2-40B4-BE49-F238E27FC236}">
                <a16:creationId xmlns="" xmlns:a16="http://schemas.microsoft.com/office/drawing/2014/main" id="{F46FA381-FD0C-E833-21DB-6B2227C10A94}"/>
              </a:ext>
            </a:extLst>
          </p:cNvPr>
          <p:cNvSpPr txBox="1"/>
          <p:nvPr/>
        </p:nvSpPr>
        <p:spPr>
          <a:xfrm>
            <a:off x="509355" y="533113"/>
            <a:ext cx="2650350"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3200" b="1" dirty="0">
                <a:solidFill>
                  <a:schemeClr val="bg1"/>
                </a:solidFill>
              </a:rPr>
              <a:t>While-reading</a:t>
            </a:r>
          </a:p>
        </p:txBody>
      </p:sp>
      <p:pic>
        <p:nvPicPr>
          <p:cNvPr id="2" name="CD1 TRACK 46">
            <a:hlinkClick r:id="" action="ppaction://media"/>
            <a:extLst>
              <a:ext uri="{FF2B5EF4-FFF2-40B4-BE49-F238E27FC236}">
                <a16:creationId xmlns="" xmlns:a16="http://schemas.microsoft.com/office/drawing/2014/main" id="{14E11FB9-A55A-1A09-DB7B-CB0FA21A4D46}"/>
              </a:ext>
            </a:extLst>
          </p:cNvPr>
          <p:cNvPicPr>
            <a:picLocks noChangeAspect="1"/>
          </p:cNvPicPr>
          <p:nvPr>
            <a:audioFile r:link="rId1"/>
            <p:extLst>
              <p:ext uri="{DAA4B4D4-6D71-4841-9C94-3DE7FCFB9230}">
                <p14:media xmlns:p14="http://schemas.microsoft.com/office/powerpoint/2010/main" r:embed="rId2">
                  <p14:trim st="78125.9286"/>
                </p14:media>
              </p:ext>
            </p:extLst>
          </p:nvPr>
        </p:nvPicPr>
        <p:blipFill>
          <a:blip r:embed="rId5"/>
          <a:stretch>
            <a:fillRect/>
          </a:stretch>
        </p:blipFill>
        <p:spPr>
          <a:xfrm>
            <a:off x="3181530" y="412038"/>
            <a:ext cx="812800" cy="812800"/>
          </a:xfrm>
          <a:prstGeom prst="rect">
            <a:avLst/>
          </a:prstGeom>
        </p:spPr>
      </p:pic>
    </p:spTree>
    <p:extLst>
      <p:ext uri="{BB962C8B-B14F-4D97-AF65-F5344CB8AC3E}">
        <p14:creationId xmlns:p14="http://schemas.microsoft.com/office/powerpoint/2010/main" val="1675771558"/>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0B0CC3FF-1445-4B5A-B0DE-DEEC8E9F6EC5}"/>
              </a:ext>
            </a:extLst>
          </p:cNvPr>
          <p:cNvSpPr txBox="1"/>
          <p:nvPr/>
        </p:nvSpPr>
        <p:spPr>
          <a:xfrm>
            <a:off x="126902" y="638085"/>
            <a:ext cx="3042213"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3600" b="1" dirty="0">
                <a:solidFill>
                  <a:schemeClr val="bg1"/>
                </a:solidFill>
              </a:rPr>
              <a:t>While-reading</a:t>
            </a:r>
          </a:p>
        </p:txBody>
      </p:sp>
      <p:sp>
        <p:nvSpPr>
          <p:cNvPr id="7" name="TextBox 6">
            <a:extLst>
              <a:ext uri="{FF2B5EF4-FFF2-40B4-BE49-F238E27FC236}">
                <a16:creationId xmlns="" xmlns:a16="http://schemas.microsoft.com/office/drawing/2014/main" id="{6C1752F2-162E-C4FA-C1EB-D8883363FA5E}"/>
              </a:ext>
            </a:extLst>
          </p:cNvPr>
          <p:cNvSpPr txBox="1"/>
          <p:nvPr/>
        </p:nvSpPr>
        <p:spPr>
          <a:xfrm>
            <a:off x="3169115" y="500889"/>
            <a:ext cx="9278524" cy="1077218"/>
          </a:xfrm>
          <a:prstGeom prst="rect">
            <a:avLst/>
          </a:prstGeom>
          <a:noFill/>
        </p:spPr>
        <p:txBody>
          <a:bodyPr wrap="square">
            <a:spAutoFit/>
          </a:bodyPr>
          <a:lstStyle/>
          <a:p>
            <a:r>
              <a:rPr lang="en-US" sz="3200" b="1" dirty="0">
                <a:effectLst/>
              </a:rPr>
              <a:t>Match the bold words in the text with their definitions.</a:t>
            </a:r>
          </a:p>
        </p:txBody>
      </p:sp>
      <p:graphicFrame>
        <p:nvGraphicFramePr>
          <p:cNvPr id="12" name="Table 11">
            <a:extLst>
              <a:ext uri="{FF2B5EF4-FFF2-40B4-BE49-F238E27FC236}">
                <a16:creationId xmlns="" xmlns:a16="http://schemas.microsoft.com/office/drawing/2014/main" id="{168E8CA8-0084-E550-8A5E-E6F3123BBF06}"/>
              </a:ext>
            </a:extLst>
          </p:cNvPr>
          <p:cNvGraphicFramePr>
            <a:graphicFrameLocks noGrp="1"/>
          </p:cNvGraphicFramePr>
          <p:nvPr>
            <p:extLst>
              <p:ext uri="{D42A27DB-BD31-4B8C-83A1-F6EECF244321}">
                <p14:modId xmlns:p14="http://schemas.microsoft.com/office/powerpoint/2010/main" val="3589222268"/>
              </p:ext>
            </p:extLst>
          </p:nvPr>
        </p:nvGraphicFramePr>
        <p:xfrm>
          <a:off x="421432" y="1723613"/>
          <a:ext cx="11349136" cy="3911643"/>
        </p:xfrm>
        <a:graphic>
          <a:graphicData uri="http://schemas.openxmlformats.org/drawingml/2006/table">
            <a:tbl>
              <a:tblPr firstRow="1" bandRow="1">
                <a:tableStyleId>{BC89EF96-8CEA-46FF-86C4-4CE0E7609802}</a:tableStyleId>
              </a:tblPr>
              <a:tblGrid>
                <a:gridCol w="3310922">
                  <a:extLst>
                    <a:ext uri="{9D8B030D-6E8A-4147-A177-3AD203B41FA5}">
                      <a16:colId xmlns="" xmlns:a16="http://schemas.microsoft.com/office/drawing/2014/main" val="871267275"/>
                    </a:ext>
                  </a:extLst>
                </a:gridCol>
                <a:gridCol w="8038214">
                  <a:extLst>
                    <a:ext uri="{9D8B030D-6E8A-4147-A177-3AD203B41FA5}">
                      <a16:colId xmlns="" xmlns:a16="http://schemas.microsoft.com/office/drawing/2014/main" val="643658639"/>
                    </a:ext>
                  </a:extLst>
                </a:gridCol>
              </a:tblGrid>
              <a:tr h="1780049">
                <a:tc>
                  <a:txBody>
                    <a:bodyPr/>
                    <a:lstStyle/>
                    <a:p>
                      <a:pPr>
                        <a:lnSpc>
                          <a:spcPct val="125000"/>
                        </a:lnSpc>
                      </a:pPr>
                      <a:r>
                        <a:rPr lang="x-none" sz="3600" dirty="0">
                          <a:latin typeface="+mj-lt"/>
                        </a:rPr>
                        <a:t>1 __________ :</a:t>
                      </a:r>
                    </a:p>
                  </a:txBody>
                  <a:tcPr anchor="ctr">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lang="en-US" sz="3600" b="1" dirty="0">
                          <a:effectLst/>
                          <a:latin typeface="Calibri" panose="020F0502020204030204" pitchFamily="34" charset="0"/>
                          <a:cs typeface="Calibri" panose="020F0502020204030204" pitchFamily="34" charset="0"/>
                        </a:rPr>
                        <a:t> a short trip that you go on with a group of people, usually for fun or education </a:t>
                      </a:r>
                    </a:p>
                  </a:txBody>
                  <a:tcPr anchor="ctr">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 xmlns:a16="http://schemas.microsoft.com/office/drawing/2014/main" val="3905813471"/>
                  </a:ext>
                </a:extLst>
              </a:tr>
              <a:tr h="1065797">
                <a:tc>
                  <a: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lang="x-none" sz="3600" b="1" dirty="0">
                          <a:latin typeface="+mj-lt"/>
                        </a:rPr>
                        <a:t>2</a:t>
                      </a:r>
                      <a:r>
                        <a:rPr lang="x-none" sz="3600" dirty="0">
                          <a:latin typeface="+mj-lt"/>
                        </a:rPr>
                        <a:t> ___________ :</a:t>
                      </a:r>
                    </a:p>
                  </a:txBody>
                  <a:tcPr anchor="ctr">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lang="en-US" sz="3600" b="1" dirty="0">
                          <a:effectLst/>
                          <a:latin typeface="Calibri" panose="020F0502020204030204" pitchFamily="34" charset="0"/>
                          <a:cs typeface="Calibri" panose="020F0502020204030204" pitchFamily="34" charset="0"/>
                        </a:rPr>
                        <a:t>able to change to suit new situations</a:t>
                      </a:r>
                    </a:p>
                  </a:txBody>
                  <a:tcPr anchor="ctr">
                    <a:lnL w="12700" cmpd="sng">
                      <a:noFill/>
                    </a:lnL>
                    <a:lnR w="12700" cmpd="sng">
                      <a:noFill/>
                    </a:lnR>
                    <a:lnT w="254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3272408993"/>
                  </a:ext>
                </a:extLst>
              </a:tr>
              <a:tr h="1065797">
                <a:tc>
                  <a:txBody>
                    <a:bodyPr/>
                    <a:lstStyle/>
                    <a:p>
                      <a:pPr>
                        <a:lnSpc>
                          <a:spcPct val="125000"/>
                        </a:lnSpc>
                      </a:pPr>
                      <a:r>
                        <a:rPr lang="x-none" sz="3600" b="1" dirty="0">
                          <a:latin typeface="+mj-lt"/>
                        </a:rPr>
                        <a:t>3</a:t>
                      </a:r>
                      <a:r>
                        <a:rPr lang="x-none" sz="3600" dirty="0">
                          <a:latin typeface="+mj-lt"/>
                        </a:rPr>
                        <a:t> ___________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25000"/>
                        </a:lnSpc>
                      </a:pPr>
                      <a:r>
                        <a:rPr lang="en-US" sz="3600" b="1" dirty="0">
                          <a:latin typeface="Calibri" panose="020F0502020204030204" pitchFamily="34" charset="0"/>
                          <a:cs typeface="Calibri" panose="020F0502020204030204" pitchFamily="34" charset="0"/>
                        </a:rPr>
                        <a:t>a</a:t>
                      </a:r>
                      <a:r>
                        <a:rPr lang="x-none" sz="3600" b="1" dirty="0">
                          <a:latin typeface="Calibri" panose="020F0502020204030204" pitchFamily="34" charset="0"/>
                          <a:cs typeface="Calibri" panose="020F0502020204030204" pitchFamily="34" charset="0"/>
                        </a:rPr>
                        <a:t> job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493884572"/>
                  </a:ext>
                </a:extLst>
              </a:tr>
            </a:tbl>
          </a:graphicData>
        </a:graphic>
      </p:graphicFrame>
      <p:sp>
        <p:nvSpPr>
          <p:cNvPr id="15" name="TextBox 14">
            <a:extLst>
              <a:ext uri="{FF2B5EF4-FFF2-40B4-BE49-F238E27FC236}">
                <a16:creationId xmlns="" xmlns:a16="http://schemas.microsoft.com/office/drawing/2014/main" id="{455D3264-C4E5-5D61-A946-5BD1E8E8E596}"/>
              </a:ext>
            </a:extLst>
          </p:cNvPr>
          <p:cNvSpPr txBox="1"/>
          <p:nvPr/>
        </p:nvSpPr>
        <p:spPr>
          <a:xfrm>
            <a:off x="1016024" y="2214054"/>
            <a:ext cx="2153091" cy="58477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x-none" sz="3200" b="1" dirty="0">
                <a:solidFill>
                  <a:srgbClr val="C00000"/>
                </a:solidFill>
                <a:latin typeface="Calibri" panose="020F0502020204030204" pitchFamily="34" charset="0"/>
                <a:cs typeface="Calibri" panose="020F0502020204030204" pitchFamily="34" charset="0"/>
              </a:rPr>
              <a:t>outing</a:t>
            </a:r>
          </a:p>
        </p:txBody>
      </p:sp>
      <p:sp>
        <p:nvSpPr>
          <p:cNvPr id="16" name="TextBox 15">
            <a:extLst>
              <a:ext uri="{FF2B5EF4-FFF2-40B4-BE49-F238E27FC236}">
                <a16:creationId xmlns="" xmlns:a16="http://schemas.microsoft.com/office/drawing/2014/main" id="{71CA56B1-9249-5DC9-A81B-8419C48761D9}"/>
              </a:ext>
            </a:extLst>
          </p:cNvPr>
          <p:cNvSpPr txBox="1"/>
          <p:nvPr/>
        </p:nvSpPr>
        <p:spPr>
          <a:xfrm>
            <a:off x="1016024" y="4695118"/>
            <a:ext cx="2153092" cy="58477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defPPr>
              <a:defRPr lang="en-US"/>
            </a:defPPr>
            <a:lvl1pPr algn="ctr">
              <a:defRPr sz="3200" b="1">
                <a:solidFill>
                  <a:srgbClr val="C00000"/>
                </a:solidFill>
                <a:latin typeface="Calibri" panose="020F0502020204030204" pitchFamily="34" charset="0"/>
                <a:cs typeface="Calibri" panose="020F0502020204030204" pitchFamily="34" charset="0"/>
              </a:defRPr>
            </a:lvl1pPr>
          </a:lstStyle>
          <a:p>
            <a:r>
              <a:rPr lang="x-none" dirty="0"/>
              <a:t>position</a:t>
            </a:r>
          </a:p>
        </p:txBody>
      </p:sp>
      <p:sp>
        <p:nvSpPr>
          <p:cNvPr id="17" name="TextBox 16">
            <a:extLst>
              <a:ext uri="{FF2B5EF4-FFF2-40B4-BE49-F238E27FC236}">
                <a16:creationId xmlns="" xmlns:a16="http://schemas.microsoft.com/office/drawing/2014/main" id="{065F3367-A1CF-95C4-B3BE-017827E642B9}"/>
              </a:ext>
            </a:extLst>
          </p:cNvPr>
          <p:cNvSpPr txBox="1"/>
          <p:nvPr/>
        </p:nvSpPr>
        <p:spPr>
          <a:xfrm>
            <a:off x="1016024" y="3631053"/>
            <a:ext cx="2153092" cy="58477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defPPr>
              <a:defRPr lang="en-US"/>
            </a:defPPr>
            <a:lvl1pPr algn="ctr">
              <a:defRPr sz="3200">
                <a:solidFill>
                  <a:srgbClr val="C00000"/>
                </a:solidFill>
                <a:latin typeface="Calibri" panose="020F0502020204030204" pitchFamily="34" charset="0"/>
                <a:cs typeface="Calibri" panose="020F0502020204030204" pitchFamily="34" charset="0"/>
              </a:defRPr>
            </a:lvl1pPr>
          </a:lstStyle>
          <a:p>
            <a:r>
              <a:rPr lang="x-none" b="1" dirty="0"/>
              <a:t>flexible</a:t>
            </a:r>
          </a:p>
        </p:txBody>
      </p:sp>
    </p:spTree>
    <p:extLst>
      <p:ext uri="{BB962C8B-B14F-4D97-AF65-F5344CB8AC3E}">
        <p14:creationId xmlns:p14="http://schemas.microsoft.com/office/powerpoint/2010/main" val="36187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0B0CC3FF-1445-4B5A-B0DE-DEEC8E9F6EC5}"/>
              </a:ext>
            </a:extLst>
          </p:cNvPr>
          <p:cNvSpPr txBox="1"/>
          <p:nvPr/>
        </p:nvSpPr>
        <p:spPr>
          <a:xfrm>
            <a:off x="190085" y="629871"/>
            <a:ext cx="3042213"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3600" b="1" dirty="0">
                <a:solidFill>
                  <a:schemeClr val="bg1"/>
                </a:solidFill>
              </a:rPr>
              <a:t>While-reading</a:t>
            </a:r>
          </a:p>
        </p:txBody>
      </p:sp>
      <p:sp>
        <p:nvSpPr>
          <p:cNvPr id="7" name="TextBox 6">
            <a:extLst>
              <a:ext uri="{FF2B5EF4-FFF2-40B4-BE49-F238E27FC236}">
                <a16:creationId xmlns="" xmlns:a16="http://schemas.microsoft.com/office/drawing/2014/main" id="{6C1752F2-162E-C4FA-C1EB-D8883363FA5E}"/>
              </a:ext>
            </a:extLst>
          </p:cNvPr>
          <p:cNvSpPr txBox="1"/>
          <p:nvPr/>
        </p:nvSpPr>
        <p:spPr>
          <a:xfrm>
            <a:off x="3296093" y="422542"/>
            <a:ext cx="8080744" cy="1077218"/>
          </a:xfrm>
          <a:prstGeom prst="rect">
            <a:avLst/>
          </a:prstGeom>
          <a:noFill/>
        </p:spPr>
        <p:txBody>
          <a:bodyPr wrap="square">
            <a:spAutoFit/>
          </a:bodyPr>
          <a:lstStyle/>
          <a:p>
            <a:r>
              <a:rPr lang="en-US" sz="3200" b="1" dirty="0">
                <a:effectLst/>
              </a:rPr>
              <a:t>Match the bold words in the text with their definitions.</a:t>
            </a:r>
          </a:p>
        </p:txBody>
      </p:sp>
      <p:graphicFrame>
        <p:nvGraphicFramePr>
          <p:cNvPr id="12" name="Table 11">
            <a:extLst>
              <a:ext uri="{FF2B5EF4-FFF2-40B4-BE49-F238E27FC236}">
                <a16:creationId xmlns="" xmlns:a16="http://schemas.microsoft.com/office/drawing/2014/main" id="{168E8CA8-0084-E550-8A5E-E6F3123BBF06}"/>
              </a:ext>
            </a:extLst>
          </p:cNvPr>
          <p:cNvGraphicFramePr>
            <a:graphicFrameLocks noGrp="1"/>
          </p:cNvGraphicFramePr>
          <p:nvPr>
            <p:extLst>
              <p:ext uri="{D42A27DB-BD31-4B8C-83A1-F6EECF244321}">
                <p14:modId xmlns:p14="http://schemas.microsoft.com/office/powerpoint/2010/main" val="3317757931"/>
              </p:ext>
            </p:extLst>
          </p:nvPr>
        </p:nvGraphicFramePr>
        <p:xfrm>
          <a:off x="421432" y="1651988"/>
          <a:ext cx="11349136" cy="4401329"/>
        </p:xfrm>
        <a:graphic>
          <a:graphicData uri="http://schemas.openxmlformats.org/drawingml/2006/table">
            <a:tbl>
              <a:tblPr firstRow="1" bandRow="1">
                <a:tableStyleId>{BC89EF96-8CEA-46FF-86C4-4CE0E7609802}</a:tableStyleId>
              </a:tblPr>
              <a:tblGrid>
                <a:gridCol w="2980987">
                  <a:extLst>
                    <a:ext uri="{9D8B030D-6E8A-4147-A177-3AD203B41FA5}">
                      <a16:colId xmlns="" xmlns:a16="http://schemas.microsoft.com/office/drawing/2014/main" val="871267275"/>
                    </a:ext>
                  </a:extLst>
                </a:gridCol>
                <a:gridCol w="8368149">
                  <a:extLst>
                    <a:ext uri="{9D8B030D-6E8A-4147-A177-3AD203B41FA5}">
                      <a16:colId xmlns="" xmlns:a16="http://schemas.microsoft.com/office/drawing/2014/main" val="643658639"/>
                    </a:ext>
                  </a:extLst>
                </a:gridCol>
              </a:tblGrid>
              <a:tr h="1780049">
                <a:tc>
                  <a:txBody>
                    <a:bodyPr/>
                    <a:lstStyle/>
                    <a:p>
                      <a:pPr>
                        <a:lnSpc>
                          <a:spcPct val="125000"/>
                        </a:lnSpc>
                      </a:pPr>
                      <a:r>
                        <a:rPr lang="x-none" sz="3200" b="1" dirty="0">
                          <a:latin typeface="+mn-lt"/>
                        </a:rPr>
                        <a:t>4 ___________ :</a:t>
                      </a:r>
                    </a:p>
                  </a:txBody>
                  <a:tcPr anchor="ctr">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lang="en-US" sz="3200" b="1" dirty="0">
                          <a:effectLst/>
                          <a:latin typeface="+mn-lt"/>
                        </a:rPr>
                        <a:t>the time you spend working compared with the time you spend with your family, relaxing, etc.</a:t>
                      </a:r>
                    </a:p>
                  </a:txBody>
                  <a:tcPr anchor="ctr">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 xmlns:a16="http://schemas.microsoft.com/office/drawing/2014/main" val="3905813471"/>
                  </a:ext>
                </a:extLst>
              </a:tr>
              <a:tr h="1065797">
                <a:tc>
                  <a: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lang="x-none" sz="3200" b="1" dirty="0">
                          <a:latin typeface="+mn-lt"/>
                        </a:rPr>
                        <a:t>5 ___________ :</a:t>
                      </a:r>
                    </a:p>
                  </a:txBody>
                  <a:tcPr anchor="ctr">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lang="en-US" sz="3200" b="1" kern="1200" dirty="0">
                          <a:solidFill>
                            <a:schemeClr val="tx1"/>
                          </a:solidFill>
                          <a:effectLst/>
                          <a:latin typeface="+mn-lt"/>
                          <a:ea typeface="+mn-ea"/>
                          <a:cs typeface="+mn-cs"/>
                        </a:rPr>
                        <a:t>money that employees receive for doing their job</a:t>
                      </a:r>
                    </a:p>
                  </a:txBody>
                  <a:tcPr anchor="ctr">
                    <a:lnL w="12700" cmpd="sng">
                      <a:noFill/>
                    </a:lnL>
                    <a:lnR w="12700" cmpd="sng">
                      <a:noFill/>
                    </a:lnR>
                    <a:lnT w="254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3272408993"/>
                  </a:ext>
                </a:extLst>
              </a:tr>
              <a:tr h="1065797">
                <a:tc>
                  <a:txBody>
                    <a:bodyPr/>
                    <a:lstStyle/>
                    <a:p>
                      <a:pPr>
                        <a:lnSpc>
                          <a:spcPct val="125000"/>
                        </a:lnSpc>
                      </a:pPr>
                      <a:r>
                        <a:rPr lang="x-none" sz="3200" b="1" dirty="0">
                          <a:latin typeface="+mn-lt"/>
                        </a:rPr>
                        <a:t>6 ___________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lang="en-US" sz="3200" b="1" kern="1200" dirty="0">
                          <a:solidFill>
                            <a:schemeClr val="tx1"/>
                          </a:solidFill>
                          <a:effectLst/>
                          <a:latin typeface="+mn-lt"/>
                          <a:ea typeface="+mn-ea"/>
                          <a:cs typeface="+mn-cs"/>
                        </a:rPr>
                        <a:t>something, in addition to money, that people receive for doing their job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493884572"/>
                  </a:ext>
                </a:extLst>
              </a:tr>
            </a:tbl>
          </a:graphicData>
        </a:graphic>
      </p:graphicFrame>
      <p:sp>
        <p:nvSpPr>
          <p:cNvPr id="3" name="TextBox 2">
            <a:extLst>
              <a:ext uri="{FF2B5EF4-FFF2-40B4-BE49-F238E27FC236}">
                <a16:creationId xmlns="" xmlns:a16="http://schemas.microsoft.com/office/drawing/2014/main" id="{92B30341-6A34-80AC-F065-46CDF35B95EB}"/>
              </a:ext>
            </a:extLst>
          </p:cNvPr>
          <p:cNvSpPr txBox="1"/>
          <p:nvPr/>
        </p:nvSpPr>
        <p:spPr>
          <a:xfrm>
            <a:off x="817685" y="2096678"/>
            <a:ext cx="2242039" cy="58477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200" b="1" dirty="0">
                <a:solidFill>
                  <a:srgbClr val="C00000"/>
                </a:solidFill>
                <a:latin typeface="Calibri" panose="020F0502020204030204" pitchFamily="34" charset="0"/>
                <a:cs typeface="Calibri" panose="020F0502020204030204" pitchFamily="34" charset="0"/>
              </a:rPr>
              <a:t>salary</a:t>
            </a:r>
            <a:endParaRPr lang="x-none" sz="3200" b="1" dirty="0">
              <a:solidFill>
                <a:srgbClr val="C0000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 xmlns:a16="http://schemas.microsoft.com/office/drawing/2014/main" id="{BBD04F00-4B3E-6667-587C-BB4A4B13F52D}"/>
              </a:ext>
            </a:extLst>
          </p:cNvPr>
          <p:cNvSpPr txBox="1"/>
          <p:nvPr/>
        </p:nvSpPr>
        <p:spPr>
          <a:xfrm>
            <a:off x="817685" y="3057239"/>
            <a:ext cx="2242039" cy="1077218"/>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defPPr>
              <a:defRPr lang="en-US"/>
            </a:defPPr>
            <a:lvl1pPr algn="ctr">
              <a:defRPr sz="3200" b="1">
                <a:solidFill>
                  <a:srgbClr val="C00000"/>
                </a:solidFill>
                <a:latin typeface="Calibri" panose="020F0502020204030204" pitchFamily="34" charset="0"/>
                <a:cs typeface="Calibri" panose="020F0502020204030204" pitchFamily="34" charset="0"/>
              </a:defRPr>
            </a:lvl1pPr>
          </a:lstStyle>
          <a:p>
            <a:r>
              <a:rPr lang="en-US" dirty="0"/>
              <a:t>work-life balance </a:t>
            </a:r>
            <a:endParaRPr lang="x-none" dirty="0"/>
          </a:p>
        </p:txBody>
      </p:sp>
      <p:sp>
        <p:nvSpPr>
          <p:cNvPr id="5" name="TextBox 4">
            <a:extLst>
              <a:ext uri="{FF2B5EF4-FFF2-40B4-BE49-F238E27FC236}">
                <a16:creationId xmlns="" xmlns:a16="http://schemas.microsoft.com/office/drawing/2014/main" id="{EFB85472-69DA-2071-24BF-19AA75CB1040}"/>
              </a:ext>
            </a:extLst>
          </p:cNvPr>
          <p:cNvSpPr txBox="1"/>
          <p:nvPr/>
        </p:nvSpPr>
        <p:spPr>
          <a:xfrm>
            <a:off x="817685" y="4691674"/>
            <a:ext cx="2242039" cy="58477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200" b="1" dirty="0">
                <a:solidFill>
                  <a:srgbClr val="C00000"/>
                </a:solidFill>
                <a:latin typeface="Calibri" panose="020F0502020204030204" pitchFamily="34" charset="0"/>
                <a:cs typeface="Calibri" panose="020F0502020204030204" pitchFamily="34" charset="0"/>
              </a:rPr>
              <a:t>perk</a:t>
            </a:r>
            <a:endParaRPr lang="x-none" sz="32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9785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33B04332-23ED-AC55-0CD6-56FF6E8164AD}"/>
              </a:ext>
            </a:extLst>
          </p:cNvPr>
          <p:cNvGraphicFramePr>
            <a:graphicFrameLocks noGrp="1"/>
          </p:cNvGraphicFramePr>
          <p:nvPr>
            <p:extLst>
              <p:ext uri="{D42A27DB-BD31-4B8C-83A1-F6EECF244321}">
                <p14:modId xmlns:p14="http://schemas.microsoft.com/office/powerpoint/2010/main" val="2555615167"/>
              </p:ext>
            </p:extLst>
          </p:nvPr>
        </p:nvGraphicFramePr>
        <p:xfrm>
          <a:off x="414454" y="1386243"/>
          <a:ext cx="11363091" cy="2759759"/>
        </p:xfrm>
        <a:graphic>
          <a:graphicData uri="http://schemas.openxmlformats.org/drawingml/2006/table">
            <a:tbl>
              <a:tblPr firstRow="1" bandRow="1">
                <a:tableStyleId>{5940675A-B579-460E-94D1-54222C63F5DA}</a:tableStyleId>
              </a:tblPr>
              <a:tblGrid>
                <a:gridCol w="3787697">
                  <a:extLst>
                    <a:ext uri="{9D8B030D-6E8A-4147-A177-3AD203B41FA5}">
                      <a16:colId xmlns="" xmlns:a16="http://schemas.microsoft.com/office/drawing/2014/main" val="1297175913"/>
                    </a:ext>
                  </a:extLst>
                </a:gridCol>
                <a:gridCol w="3787697">
                  <a:extLst>
                    <a:ext uri="{9D8B030D-6E8A-4147-A177-3AD203B41FA5}">
                      <a16:colId xmlns="" xmlns:a16="http://schemas.microsoft.com/office/drawing/2014/main" val="2872827738"/>
                    </a:ext>
                  </a:extLst>
                </a:gridCol>
                <a:gridCol w="3787697">
                  <a:extLst>
                    <a:ext uri="{9D8B030D-6E8A-4147-A177-3AD203B41FA5}">
                      <a16:colId xmlns="" xmlns:a16="http://schemas.microsoft.com/office/drawing/2014/main" val="885089077"/>
                    </a:ext>
                  </a:extLst>
                </a:gridCol>
              </a:tblGrid>
              <a:tr h="1022399">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kern="1200" dirty="0">
                          <a:solidFill>
                            <a:schemeClr val="tx1"/>
                          </a:solidFill>
                          <a:effectLst/>
                          <a:latin typeface="+mn-lt"/>
                        </a:rPr>
                        <a:t>1. What's a benefit of earning a regular salary?</a:t>
                      </a:r>
                      <a:endParaRPr lang="en-US" sz="3600" b="1" kern="1200" dirty="0">
                        <a:solidFill>
                          <a:schemeClr val="tx1"/>
                        </a:solidFill>
                        <a:effectLst/>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x-none" dirty="0"/>
                    </a:p>
                  </a:txBody>
                  <a:tcPr/>
                </a:tc>
                <a:tc hMerge="1">
                  <a:txBody>
                    <a:bodyPr/>
                    <a:lstStyle/>
                    <a:p>
                      <a:endParaRPr lang="x-none" dirty="0"/>
                    </a:p>
                  </a:txBody>
                  <a:tcPr/>
                </a:tc>
                <a:extLst>
                  <a:ext uri="{0D108BD9-81ED-4DB2-BD59-A6C34878D82A}">
                    <a16:rowId xmlns="" xmlns:a16="http://schemas.microsoft.com/office/drawing/2014/main" val="1333753608"/>
                  </a:ext>
                </a:extLst>
              </a:tr>
              <a:tr h="1022399">
                <a:tc>
                  <a:txBody>
                    <a:bodyPr/>
                    <a:lstStyle/>
                    <a:p>
                      <a:pPr algn="l"/>
                      <a:r>
                        <a:rPr lang="en-US" sz="3600" dirty="0">
                          <a:solidFill>
                            <a:schemeClr val="tx1"/>
                          </a:solidFill>
                          <a:effectLst/>
                          <a:latin typeface="+mn-lt"/>
                        </a:rPr>
                        <a:t>A. You make a lot of money. </a:t>
                      </a:r>
                      <a:endParaRPr lang="x-none" sz="3600" dirty="0">
                        <a:solidFill>
                          <a:schemeClr val="tx1"/>
                        </a:solidFill>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3600" dirty="0">
                          <a:solidFill>
                            <a:schemeClr val="tx1"/>
                          </a:solidFill>
                          <a:effectLst/>
                          <a:latin typeface="+mn-lt"/>
                        </a:rPr>
                        <a:t>B. It's easier to plan your budget. </a:t>
                      </a:r>
                      <a:endParaRPr lang="x-none" sz="3600" dirty="0">
                        <a:solidFill>
                          <a:schemeClr val="tx1"/>
                        </a:solidFill>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chemeClr val="tx1"/>
                          </a:solidFill>
                          <a:effectLst/>
                          <a:latin typeface="+mn-lt"/>
                        </a:rPr>
                        <a:t>C. You don't work a lot.</a:t>
                      </a:r>
                    </a:p>
                    <a:p>
                      <a:pPr algn="l"/>
                      <a:endParaRPr lang="x-none" sz="3600" dirty="0">
                        <a:solidFill>
                          <a:schemeClr val="tx1"/>
                        </a:solidFill>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2798536409"/>
                  </a:ext>
                </a:extLst>
              </a:tr>
            </a:tbl>
          </a:graphicData>
        </a:graphic>
      </p:graphicFrame>
      <p:sp>
        <p:nvSpPr>
          <p:cNvPr id="3" name="Oval 2">
            <a:extLst>
              <a:ext uri="{FF2B5EF4-FFF2-40B4-BE49-F238E27FC236}">
                <a16:creationId xmlns="" xmlns:a16="http://schemas.microsoft.com/office/drawing/2014/main" id="{59549424-C329-E92E-2D32-4456987A783A}"/>
              </a:ext>
            </a:extLst>
          </p:cNvPr>
          <p:cNvSpPr/>
          <p:nvPr/>
        </p:nvSpPr>
        <p:spPr>
          <a:xfrm>
            <a:off x="4223656" y="2453904"/>
            <a:ext cx="424734" cy="522514"/>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x-none"/>
          </a:p>
        </p:txBody>
      </p:sp>
      <p:sp>
        <p:nvSpPr>
          <p:cNvPr id="5" name="TextBox 4">
            <a:extLst>
              <a:ext uri="{FF2B5EF4-FFF2-40B4-BE49-F238E27FC236}">
                <a16:creationId xmlns="" xmlns:a16="http://schemas.microsoft.com/office/drawing/2014/main" id="{213FC0DA-8588-8A58-B6A6-C907DD60AC33}"/>
              </a:ext>
            </a:extLst>
          </p:cNvPr>
          <p:cNvSpPr txBox="1"/>
          <p:nvPr/>
        </p:nvSpPr>
        <p:spPr>
          <a:xfrm>
            <a:off x="190085" y="629871"/>
            <a:ext cx="3042213"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3600" b="1" dirty="0">
                <a:solidFill>
                  <a:schemeClr val="bg1"/>
                </a:solidFill>
              </a:rPr>
              <a:t>While-reading</a:t>
            </a:r>
          </a:p>
        </p:txBody>
      </p:sp>
      <p:sp>
        <p:nvSpPr>
          <p:cNvPr id="6" name="TextBox 5">
            <a:extLst>
              <a:ext uri="{FF2B5EF4-FFF2-40B4-BE49-F238E27FC236}">
                <a16:creationId xmlns="" xmlns:a16="http://schemas.microsoft.com/office/drawing/2014/main" id="{4F45625B-2EDD-6EFF-5051-0CED35F0C296}"/>
              </a:ext>
            </a:extLst>
          </p:cNvPr>
          <p:cNvSpPr txBox="1"/>
          <p:nvPr/>
        </p:nvSpPr>
        <p:spPr>
          <a:xfrm>
            <a:off x="3566346" y="654714"/>
            <a:ext cx="7645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effectLst/>
                <a:latin typeface="Calibri" panose="020F0502020204030204" pitchFamily="34" charset="0"/>
                <a:cs typeface="Calibri" panose="020F0502020204030204" pitchFamily="34" charset="0"/>
              </a:rPr>
              <a:t>Now, read and answer the questions.</a:t>
            </a:r>
          </a:p>
        </p:txBody>
      </p:sp>
      <p:cxnSp>
        <p:nvCxnSpPr>
          <p:cNvPr id="8" name="Straight Connector 7">
            <a:extLst>
              <a:ext uri="{FF2B5EF4-FFF2-40B4-BE49-F238E27FC236}">
                <a16:creationId xmlns="" xmlns:a16="http://schemas.microsoft.com/office/drawing/2014/main" id="{45DEA2F0-4573-1DBB-4138-D3ECDE9B9D68}"/>
              </a:ext>
            </a:extLst>
          </p:cNvPr>
          <p:cNvCxnSpPr>
            <a:cxnSpLocks/>
          </p:cNvCxnSpPr>
          <p:nvPr/>
        </p:nvCxnSpPr>
        <p:spPr>
          <a:xfrm>
            <a:off x="974690" y="2246666"/>
            <a:ext cx="1115367" cy="0"/>
          </a:xfrm>
          <a:prstGeom prst="line">
            <a:avLst/>
          </a:prstGeom>
          <a:ln w="76200"/>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 xmlns:a16="http://schemas.microsoft.com/office/drawing/2014/main" id="{29203432-2341-4C3B-CB18-7BA9BFFCB3F8}"/>
              </a:ext>
            </a:extLst>
          </p:cNvPr>
          <p:cNvCxnSpPr>
            <a:cxnSpLocks/>
          </p:cNvCxnSpPr>
          <p:nvPr/>
        </p:nvCxnSpPr>
        <p:spPr>
          <a:xfrm>
            <a:off x="2826350" y="2238455"/>
            <a:ext cx="1276062" cy="0"/>
          </a:xfrm>
          <a:prstGeom prst="line">
            <a:avLst/>
          </a:prstGeom>
          <a:ln w="76200"/>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 xmlns:a16="http://schemas.microsoft.com/office/drawing/2014/main" id="{115386F0-DE6D-8151-854A-7DEBAB19A75E}"/>
              </a:ext>
            </a:extLst>
          </p:cNvPr>
          <p:cNvCxnSpPr>
            <a:cxnSpLocks/>
          </p:cNvCxnSpPr>
          <p:nvPr/>
        </p:nvCxnSpPr>
        <p:spPr>
          <a:xfrm>
            <a:off x="4648390" y="2238455"/>
            <a:ext cx="1276062" cy="0"/>
          </a:xfrm>
          <a:prstGeom prst="line">
            <a:avLst/>
          </a:prstGeom>
          <a:ln w="76200"/>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 xmlns:a16="http://schemas.microsoft.com/office/drawing/2014/main" id="{AD9744CC-29BC-7FBB-EF62-877FF1DC4F26}"/>
              </a:ext>
            </a:extLst>
          </p:cNvPr>
          <p:cNvCxnSpPr>
            <a:cxnSpLocks/>
          </p:cNvCxnSpPr>
          <p:nvPr/>
        </p:nvCxnSpPr>
        <p:spPr>
          <a:xfrm>
            <a:off x="6818459" y="2238455"/>
            <a:ext cx="1946032"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7" name="TextBox 6">
            <a:extLst>
              <a:ext uri="{FF2B5EF4-FFF2-40B4-BE49-F238E27FC236}">
                <a16:creationId xmlns="" xmlns:a16="http://schemas.microsoft.com/office/drawing/2014/main" id="{AC17A430-EB37-980D-8BAE-01331ADE8D30}"/>
              </a:ext>
            </a:extLst>
          </p:cNvPr>
          <p:cNvSpPr txBox="1"/>
          <p:nvPr/>
        </p:nvSpPr>
        <p:spPr>
          <a:xfrm>
            <a:off x="414454" y="4486988"/>
            <a:ext cx="11363091" cy="1754326"/>
          </a:xfrm>
          <a:custGeom>
            <a:avLst/>
            <a:gdLst>
              <a:gd name="connsiteX0" fmla="*/ 0 w 11363091"/>
              <a:gd name="connsiteY0" fmla="*/ 0 h 1754326"/>
              <a:gd name="connsiteX1" fmla="*/ 711688 w 11363091"/>
              <a:gd name="connsiteY1" fmla="*/ 0 h 1754326"/>
              <a:gd name="connsiteX2" fmla="*/ 1082484 w 11363091"/>
              <a:gd name="connsiteY2" fmla="*/ 0 h 1754326"/>
              <a:gd name="connsiteX3" fmla="*/ 1453280 w 11363091"/>
              <a:gd name="connsiteY3" fmla="*/ 0 h 1754326"/>
              <a:gd name="connsiteX4" fmla="*/ 1937706 w 11363091"/>
              <a:gd name="connsiteY4" fmla="*/ 0 h 1754326"/>
              <a:gd name="connsiteX5" fmla="*/ 2649394 w 11363091"/>
              <a:gd name="connsiteY5" fmla="*/ 0 h 1754326"/>
              <a:gd name="connsiteX6" fmla="*/ 3474714 w 11363091"/>
              <a:gd name="connsiteY6" fmla="*/ 0 h 1754326"/>
              <a:gd name="connsiteX7" fmla="*/ 3731878 w 11363091"/>
              <a:gd name="connsiteY7" fmla="*/ 0 h 1754326"/>
              <a:gd name="connsiteX8" fmla="*/ 4329936 w 11363091"/>
              <a:gd name="connsiteY8" fmla="*/ 0 h 1754326"/>
              <a:gd name="connsiteX9" fmla="*/ 5155255 w 11363091"/>
              <a:gd name="connsiteY9" fmla="*/ 0 h 1754326"/>
              <a:gd name="connsiteX10" fmla="*/ 5753312 w 11363091"/>
              <a:gd name="connsiteY10" fmla="*/ 0 h 1754326"/>
              <a:gd name="connsiteX11" fmla="*/ 6465001 w 11363091"/>
              <a:gd name="connsiteY11" fmla="*/ 0 h 1754326"/>
              <a:gd name="connsiteX12" fmla="*/ 6949427 w 11363091"/>
              <a:gd name="connsiteY12" fmla="*/ 0 h 1754326"/>
              <a:gd name="connsiteX13" fmla="*/ 7433854 w 11363091"/>
              <a:gd name="connsiteY13" fmla="*/ 0 h 1754326"/>
              <a:gd name="connsiteX14" fmla="*/ 7691018 w 11363091"/>
              <a:gd name="connsiteY14" fmla="*/ 0 h 1754326"/>
              <a:gd name="connsiteX15" fmla="*/ 8061814 w 11363091"/>
              <a:gd name="connsiteY15" fmla="*/ 0 h 1754326"/>
              <a:gd name="connsiteX16" fmla="*/ 8659871 w 11363091"/>
              <a:gd name="connsiteY16" fmla="*/ 0 h 1754326"/>
              <a:gd name="connsiteX17" fmla="*/ 9257929 w 11363091"/>
              <a:gd name="connsiteY17" fmla="*/ 0 h 1754326"/>
              <a:gd name="connsiteX18" fmla="*/ 9969617 w 11363091"/>
              <a:gd name="connsiteY18" fmla="*/ 0 h 1754326"/>
              <a:gd name="connsiteX19" fmla="*/ 10794936 w 11363091"/>
              <a:gd name="connsiteY19" fmla="*/ 0 h 1754326"/>
              <a:gd name="connsiteX20" fmla="*/ 11363091 w 11363091"/>
              <a:gd name="connsiteY20" fmla="*/ 0 h 1754326"/>
              <a:gd name="connsiteX21" fmla="*/ 11363091 w 11363091"/>
              <a:gd name="connsiteY21" fmla="*/ 584775 h 1754326"/>
              <a:gd name="connsiteX22" fmla="*/ 11363091 w 11363091"/>
              <a:gd name="connsiteY22" fmla="*/ 1152007 h 1754326"/>
              <a:gd name="connsiteX23" fmla="*/ 11363091 w 11363091"/>
              <a:gd name="connsiteY23" fmla="*/ 1754326 h 1754326"/>
              <a:gd name="connsiteX24" fmla="*/ 11105926 w 11363091"/>
              <a:gd name="connsiteY24" fmla="*/ 1754326 h 1754326"/>
              <a:gd name="connsiteX25" fmla="*/ 10394238 w 11363091"/>
              <a:gd name="connsiteY25" fmla="*/ 1754326 h 1754326"/>
              <a:gd name="connsiteX26" fmla="*/ 9796181 w 11363091"/>
              <a:gd name="connsiteY26" fmla="*/ 1754326 h 1754326"/>
              <a:gd name="connsiteX27" fmla="*/ 9198123 w 11363091"/>
              <a:gd name="connsiteY27" fmla="*/ 1754326 h 1754326"/>
              <a:gd name="connsiteX28" fmla="*/ 8827328 w 11363091"/>
              <a:gd name="connsiteY28" fmla="*/ 1754326 h 1754326"/>
              <a:gd name="connsiteX29" fmla="*/ 8456532 w 11363091"/>
              <a:gd name="connsiteY29" fmla="*/ 1754326 h 1754326"/>
              <a:gd name="connsiteX30" fmla="*/ 8085736 w 11363091"/>
              <a:gd name="connsiteY30" fmla="*/ 1754326 h 1754326"/>
              <a:gd name="connsiteX31" fmla="*/ 7828572 w 11363091"/>
              <a:gd name="connsiteY31" fmla="*/ 1754326 h 1754326"/>
              <a:gd name="connsiteX32" fmla="*/ 7230514 w 11363091"/>
              <a:gd name="connsiteY32" fmla="*/ 1754326 h 1754326"/>
              <a:gd name="connsiteX33" fmla="*/ 6746088 w 11363091"/>
              <a:gd name="connsiteY33" fmla="*/ 1754326 h 1754326"/>
              <a:gd name="connsiteX34" fmla="*/ 6261661 w 11363091"/>
              <a:gd name="connsiteY34" fmla="*/ 1754326 h 1754326"/>
              <a:gd name="connsiteX35" fmla="*/ 5890866 w 11363091"/>
              <a:gd name="connsiteY35" fmla="*/ 1754326 h 1754326"/>
              <a:gd name="connsiteX36" fmla="*/ 5633701 w 11363091"/>
              <a:gd name="connsiteY36" fmla="*/ 1754326 h 1754326"/>
              <a:gd name="connsiteX37" fmla="*/ 4808382 w 11363091"/>
              <a:gd name="connsiteY37" fmla="*/ 1754326 h 1754326"/>
              <a:gd name="connsiteX38" fmla="*/ 4323955 w 11363091"/>
              <a:gd name="connsiteY38" fmla="*/ 1754326 h 1754326"/>
              <a:gd name="connsiteX39" fmla="*/ 3612267 w 11363091"/>
              <a:gd name="connsiteY39" fmla="*/ 1754326 h 1754326"/>
              <a:gd name="connsiteX40" fmla="*/ 2786948 w 11363091"/>
              <a:gd name="connsiteY40" fmla="*/ 1754326 h 1754326"/>
              <a:gd name="connsiteX41" fmla="*/ 2075259 w 11363091"/>
              <a:gd name="connsiteY41" fmla="*/ 1754326 h 1754326"/>
              <a:gd name="connsiteX42" fmla="*/ 1363571 w 11363091"/>
              <a:gd name="connsiteY42" fmla="*/ 1754326 h 1754326"/>
              <a:gd name="connsiteX43" fmla="*/ 1106406 w 11363091"/>
              <a:gd name="connsiteY43" fmla="*/ 1754326 h 1754326"/>
              <a:gd name="connsiteX44" fmla="*/ 621980 w 11363091"/>
              <a:gd name="connsiteY44" fmla="*/ 1754326 h 1754326"/>
              <a:gd name="connsiteX45" fmla="*/ 0 w 11363091"/>
              <a:gd name="connsiteY45" fmla="*/ 1754326 h 1754326"/>
              <a:gd name="connsiteX46" fmla="*/ 0 w 11363091"/>
              <a:gd name="connsiteY46" fmla="*/ 1187094 h 1754326"/>
              <a:gd name="connsiteX47" fmla="*/ 0 w 11363091"/>
              <a:gd name="connsiteY47" fmla="*/ 654948 h 1754326"/>
              <a:gd name="connsiteX48" fmla="*/ 0 w 11363091"/>
              <a:gd name="connsiteY48"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363091" h="1754326" fill="none" extrusionOk="0">
                <a:moveTo>
                  <a:pt x="0" y="0"/>
                </a:moveTo>
                <a:cubicBezTo>
                  <a:pt x="154734" y="-69718"/>
                  <a:pt x="504928" y="73566"/>
                  <a:pt x="711688" y="0"/>
                </a:cubicBezTo>
                <a:cubicBezTo>
                  <a:pt x="918448" y="-73566"/>
                  <a:pt x="921867" y="22327"/>
                  <a:pt x="1082484" y="0"/>
                </a:cubicBezTo>
                <a:cubicBezTo>
                  <a:pt x="1243101" y="-22327"/>
                  <a:pt x="1278171" y="34759"/>
                  <a:pt x="1453280" y="0"/>
                </a:cubicBezTo>
                <a:cubicBezTo>
                  <a:pt x="1628389" y="-34759"/>
                  <a:pt x="1699754" y="8305"/>
                  <a:pt x="1937706" y="0"/>
                </a:cubicBezTo>
                <a:cubicBezTo>
                  <a:pt x="2175658" y="-8305"/>
                  <a:pt x="2312242" y="17825"/>
                  <a:pt x="2649394" y="0"/>
                </a:cubicBezTo>
                <a:cubicBezTo>
                  <a:pt x="2986546" y="-17825"/>
                  <a:pt x="3280250" y="20591"/>
                  <a:pt x="3474714" y="0"/>
                </a:cubicBezTo>
                <a:cubicBezTo>
                  <a:pt x="3669178" y="-20591"/>
                  <a:pt x="3624203" y="18084"/>
                  <a:pt x="3731878" y="0"/>
                </a:cubicBezTo>
                <a:cubicBezTo>
                  <a:pt x="3839553" y="-18084"/>
                  <a:pt x="4153770" y="46728"/>
                  <a:pt x="4329936" y="0"/>
                </a:cubicBezTo>
                <a:cubicBezTo>
                  <a:pt x="4506102" y="-46728"/>
                  <a:pt x="4839497" y="78153"/>
                  <a:pt x="5155255" y="0"/>
                </a:cubicBezTo>
                <a:cubicBezTo>
                  <a:pt x="5471013" y="-78153"/>
                  <a:pt x="5604898" y="56341"/>
                  <a:pt x="5753312" y="0"/>
                </a:cubicBezTo>
                <a:cubicBezTo>
                  <a:pt x="5901726" y="-56341"/>
                  <a:pt x="6283785" y="11990"/>
                  <a:pt x="6465001" y="0"/>
                </a:cubicBezTo>
                <a:cubicBezTo>
                  <a:pt x="6646217" y="-11990"/>
                  <a:pt x="6825274" y="15459"/>
                  <a:pt x="6949427" y="0"/>
                </a:cubicBezTo>
                <a:cubicBezTo>
                  <a:pt x="7073580" y="-15459"/>
                  <a:pt x="7235554" y="49419"/>
                  <a:pt x="7433854" y="0"/>
                </a:cubicBezTo>
                <a:cubicBezTo>
                  <a:pt x="7632154" y="-49419"/>
                  <a:pt x="7586756" y="17988"/>
                  <a:pt x="7691018" y="0"/>
                </a:cubicBezTo>
                <a:cubicBezTo>
                  <a:pt x="7795280" y="-17988"/>
                  <a:pt x="7965146" y="6858"/>
                  <a:pt x="8061814" y="0"/>
                </a:cubicBezTo>
                <a:cubicBezTo>
                  <a:pt x="8158482" y="-6858"/>
                  <a:pt x="8522241" y="8755"/>
                  <a:pt x="8659871" y="0"/>
                </a:cubicBezTo>
                <a:cubicBezTo>
                  <a:pt x="8797501" y="-8755"/>
                  <a:pt x="9035443" y="66785"/>
                  <a:pt x="9257929" y="0"/>
                </a:cubicBezTo>
                <a:cubicBezTo>
                  <a:pt x="9480415" y="-66785"/>
                  <a:pt x="9676827" y="36537"/>
                  <a:pt x="9969617" y="0"/>
                </a:cubicBezTo>
                <a:cubicBezTo>
                  <a:pt x="10262407" y="-36537"/>
                  <a:pt x="10610518" y="55942"/>
                  <a:pt x="10794936" y="0"/>
                </a:cubicBezTo>
                <a:cubicBezTo>
                  <a:pt x="10979354" y="-55942"/>
                  <a:pt x="11228243" y="50107"/>
                  <a:pt x="11363091" y="0"/>
                </a:cubicBezTo>
                <a:cubicBezTo>
                  <a:pt x="11398591" y="213193"/>
                  <a:pt x="11344299" y="354878"/>
                  <a:pt x="11363091" y="584775"/>
                </a:cubicBezTo>
                <a:cubicBezTo>
                  <a:pt x="11381883" y="814672"/>
                  <a:pt x="11326551" y="1006484"/>
                  <a:pt x="11363091" y="1152007"/>
                </a:cubicBezTo>
                <a:cubicBezTo>
                  <a:pt x="11399631" y="1297530"/>
                  <a:pt x="11352636" y="1622719"/>
                  <a:pt x="11363091" y="1754326"/>
                </a:cubicBezTo>
                <a:cubicBezTo>
                  <a:pt x="11240759" y="1770715"/>
                  <a:pt x="11209969" y="1729724"/>
                  <a:pt x="11105926" y="1754326"/>
                </a:cubicBezTo>
                <a:cubicBezTo>
                  <a:pt x="11001884" y="1778928"/>
                  <a:pt x="10729555" y="1687069"/>
                  <a:pt x="10394238" y="1754326"/>
                </a:cubicBezTo>
                <a:cubicBezTo>
                  <a:pt x="10058921" y="1821583"/>
                  <a:pt x="10036936" y="1733759"/>
                  <a:pt x="9796181" y="1754326"/>
                </a:cubicBezTo>
                <a:cubicBezTo>
                  <a:pt x="9555426" y="1774893"/>
                  <a:pt x="9422991" y="1733872"/>
                  <a:pt x="9198123" y="1754326"/>
                </a:cubicBezTo>
                <a:cubicBezTo>
                  <a:pt x="8973255" y="1774780"/>
                  <a:pt x="8998045" y="1746798"/>
                  <a:pt x="8827328" y="1754326"/>
                </a:cubicBezTo>
                <a:cubicBezTo>
                  <a:pt x="8656611" y="1761854"/>
                  <a:pt x="8614632" y="1711079"/>
                  <a:pt x="8456532" y="1754326"/>
                </a:cubicBezTo>
                <a:cubicBezTo>
                  <a:pt x="8298432" y="1797573"/>
                  <a:pt x="8197627" y="1741431"/>
                  <a:pt x="8085736" y="1754326"/>
                </a:cubicBezTo>
                <a:cubicBezTo>
                  <a:pt x="7973845" y="1767221"/>
                  <a:pt x="7884811" y="1748720"/>
                  <a:pt x="7828572" y="1754326"/>
                </a:cubicBezTo>
                <a:cubicBezTo>
                  <a:pt x="7772333" y="1759932"/>
                  <a:pt x="7428715" y="1747619"/>
                  <a:pt x="7230514" y="1754326"/>
                </a:cubicBezTo>
                <a:cubicBezTo>
                  <a:pt x="7032313" y="1761033"/>
                  <a:pt x="6967710" y="1723700"/>
                  <a:pt x="6746088" y="1754326"/>
                </a:cubicBezTo>
                <a:cubicBezTo>
                  <a:pt x="6524466" y="1784952"/>
                  <a:pt x="6413851" y="1728394"/>
                  <a:pt x="6261661" y="1754326"/>
                </a:cubicBezTo>
                <a:cubicBezTo>
                  <a:pt x="6109471" y="1780258"/>
                  <a:pt x="6048083" y="1745070"/>
                  <a:pt x="5890866" y="1754326"/>
                </a:cubicBezTo>
                <a:cubicBezTo>
                  <a:pt x="5733650" y="1763582"/>
                  <a:pt x="5711482" y="1737582"/>
                  <a:pt x="5633701" y="1754326"/>
                </a:cubicBezTo>
                <a:cubicBezTo>
                  <a:pt x="5555920" y="1771070"/>
                  <a:pt x="5066304" y="1716667"/>
                  <a:pt x="4808382" y="1754326"/>
                </a:cubicBezTo>
                <a:cubicBezTo>
                  <a:pt x="4550460" y="1791985"/>
                  <a:pt x="4550322" y="1733098"/>
                  <a:pt x="4323955" y="1754326"/>
                </a:cubicBezTo>
                <a:cubicBezTo>
                  <a:pt x="4097588" y="1775554"/>
                  <a:pt x="3847665" y="1679111"/>
                  <a:pt x="3612267" y="1754326"/>
                </a:cubicBezTo>
                <a:cubicBezTo>
                  <a:pt x="3376869" y="1829541"/>
                  <a:pt x="3026634" y="1669410"/>
                  <a:pt x="2786948" y="1754326"/>
                </a:cubicBezTo>
                <a:cubicBezTo>
                  <a:pt x="2547262" y="1839242"/>
                  <a:pt x="2262025" y="1697666"/>
                  <a:pt x="2075259" y="1754326"/>
                </a:cubicBezTo>
                <a:cubicBezTo>
                  <a:pt x="1888493" y="1810986"/>
                  <a:pt x="1557584" y="1684981"/>
                  <a:pt x="1363571" y="1754326"/>
                </a:cubicBezTo>
                <a:cubicBezTo>
                  <a:pt x="1169558" y="1823671"/>
                  <a:pt x="1208845" y="1733996"/>
                  <a:pt x="1106406" y="1754326"/>
                </a:cubicBezTo>
                <a:cubicBezTo>
                  <a:pt x="1003968" y="1774656"/>
                  <a:pt x="797136" y="1699619"/>
                  <a:pt x="621980" y="1754326"/>
                </a:cubicBezTo>
                <a:cubicBezTo>
                  <a:pt x="446824" y="1809033"/>
                  <a:pt x="251071" y="1741047"/>
                  <a:pt x="0" y="1754326"/>
                </a:cubicBezTo>
                <a:cubicBezTo>
                  <a:pt x="-57647" y="1559433"/>
                  <a:pt x="60683" y="1399283"/>
                  <a:pt x="0" y="1187094"/>
                </a:cubicBezTo>
                <a:cubicBezTo>
                  <a:pt x="-60683" y="974905"/>
                  <a:pt x="33092" y="842919"/>
                  <a:pt x="0" y="654948"/>
                </a:cubicBezTo>
                <a:cubicBezTo>
                  <a:pt x="-33092" y="466977"/>
                  <a:pt x="73530" y="290791"/>
                  <a:pt x="0" y="0"/>
                </a:cubicBezTo>
                <a:close/>
              </a:path>
              <a:path w="11363091" h="1754326" stroke="0" extrusionOk="0">
                <a:moveTo>
                  <a:pt x="0" y="0"/>
                </a:moveTo>
                <a:cubicBezTo>
                  <a:pt x="179997" y="-11664"/>
                  <a:pt x="333316" y="23005"/>
                  <a:pt x="598057" y="0"/>
                </a:cubicBezTo>
                <a:cubicBezTo>
                  <a:pt x="862798" y="-23005"/>
                  <a:pt x="1070681" y="82229"/>
                  <a:pt x="1423377" y="0"/>
                </a:cubicBezTo>
                <a:cubicBezTo>
                  <a:pt x="1776073" y="-82229"/>
                  <a:pt x="1622541" y="3508"/>
                  <a:pt x="1680541" y="0"/>
                </a:cubicBezTo>
                <a:cubicBezTo>
                  <a:pt x="1738541" y="-3508"/>
                  <a:pt x="2202252" y="545"/>
                  <a:pt x="2392230" y="0"/>
                </a:cubicBezTo>
                <a:cubicBezTo>
                  <a:pt x="2582208" y="-545"/>
                  <a:pt x="2856988" y="38263"/>
                  <a:pt x="3217549" y="0"/>
                </a:cubicBezTo>
                <a:cubicBezTo>
                  <a:pt x="3578110" y="-38263"/>
                  <a:pt x="3838049" y="14840"/>
                  <a:pt x="4042868" y="0"/>
                </a:cubicBezTo>
                <a:cubicBezTo>
                  <a:pt x="4247687" y="-14840"/>
                  <a:pt x="4226739" y="456"/>
                  <a:pt x="4300033" y="0"/>
                </a:cubicBezTo>
                <a:cubicBezTo>
                  <a:pt x="4373328" y="-456"/>
                  <a:pt x="4729224" y="64867"/>
                  <a:pt x="5011721" y="0"/>
                </a:cubicBezTo>
                <a:cubicBezTo>
                  <a:pt x="5294218" y="-64867"/>
                  <a:pt x="5212033" y="26243"/>
                  <a:pt x="5268886" y="0"/>
                </a:cubicBezTo>
                <a:cubicBezTo>
                  <a:pt x="5325740" y="-26243"/>
                  <a:pt x="5656374" y="18803"/>
                  <a:pt x="5753312" y="0"/>
                </a:cubicBezTo>
                <a:cubicBezTo>
                  <a:pt x="5850250" y="-18803"/>
                  <a:pt x="6135753" y="37789"/>
                  <a:pt x="6237739" y="0"/>
                </a:cubicBezTo>
                <a:cubicBezTo>
                  <a:pt x="6339725" y="-37789"/>
                  <a:pt x="6777020" y="76839"/>
                  <a:pt x="7063058" y="0"/>
                </a:cubicBezTo>
                <a:cubicBezTo>
                  <a:pt x="7349096" y="-76839"/>
                  <a:pt x="7481174" y="14196"/>
                  <a:pt x="7661116" y="0"/>
                </a:cubicBezTo>
                <a:cubicBezTo>
                  <a:pt x="7841058" y="-14196"/>
                  <a:pt x="7791269" y="7720"/>
                  <a:pt x="7918280" y="0"/>
                </a:cubicBezTo>
                <a:cubicBezTo>
                  <a:pt x="8045291" y="-7720"/>
                  <a:pt x="8450006" y="67464"/>
                  <a:pt x="8743599" y="0"/>
                </a:cubicBezTo>
                <a:cubicBezTo>
                  <a:pt x="9037192" y="-67464"/>
                  <a:pt x="8905404" y="5048"/>
                  <a:pt x="9000764" y="0"/>
                </a:cubicBezTo>
                <a:cubicBezTo>
                  <a:pt x="9096124" y="-5048"/>
                  <a:pt x="9370458" y="61201"/>
                  <a:pt x="9598822" y="0"/>
                </a:cubicBezTo>
                <a:cubicBezTo>
                  <a:pt x="9827186" y="-61201"/>
                  <a:pt x="9997510" y="5016"/>
                  <a:pt x="10310510" y="0"/>
                </a:cubicBezTo>
                <a:cubicBezTo>
                  <a:pt x="10623510" y="-5016"/>
                  <a:pt x="10980343" y="85504"/>
                  <a:pt x="11363091" y="0"/>
                </a:cubicBezTo>
                <a:cubicBezTo>
                  <a:pt x="11377940" y="159796"/>
                  <a:pt x="11360596" y="339196"/>
                  <a:pt x="11363091" y="567232"/>
                </a:cubicBezTo>
                <a:cubicBezTo>
                  <a:pt x="11365586" y="795268"/>
                  <a:pt x="11320052" y="1010730"/>
                  <a:pt x="11363091" y="1187094"/>
                </a:cubicBezTo>
                <a:cubicBezTo>
                  <a:pt x="11406130" y="1363458"/>
                  <a:pt x="11299048" y="1563372"/>
                  <a:pt x="11363091" y="1754326"/>
                </a:cubicBezTo>
                <a:cubicBezTo>
                  <a:pt x="11216838" y="1779152"/>
                  <a:pt x="11020665" y="1720761"/>
                  <a:pt x="10878664" y="1754326"/>
                </a:cubicBezTo>
                <a:cubicBezTo>
                  <a:pt x="10736663" y="1787891"/>
                  <a:pt x="10489120" y="1714950"/>
                  <a:pt x="10280607" y="1754326"/>
                </a:cubicBezTo>
                <a:cubicBezTo>
                  <a:pt x="10072094" y="1793702"/>
                  <a:pt x="10103056" y="1728332"/>
                  <a:pt x="10023442" y="1754326"/>
                </a:cubicBezTo>
                <a:cubicBezTo>
                  <a:pt x="9943828" y="1780320"/>
                  <a:pt x="9685392" y="1689959"/>
                  <a:pt x="9425385" y="1754326"/>
                </a:cubicBezTo>
                <a:cubicBezTo>
                  <a:pt x="9165378" y="1818693"/>
                  <a:pt x="8776911" y="1687721"/>
                  <a:pt x="8600066" y="1754326"/>
                </a:cubicBezTo>
                <a:cubicBezTo>
                  <a:pt x="8423221" y="1820931"/>
                  <a:pt x="8181367" y="1666023"/>
                  <a:pt x="7774746" y="1754326"/>
                </a:cubicBezTo>
                <a:cubicBezTo>
                  <a:pt x="7368125" y="1842629"/>
                  <a:pt x="7380979" y="1753795"/>
                  <a:pt x="7176689" y="1754326"/>
                </a:cubicBezTo>
                <a:cubicBezTo>
                  <a:pt x="6972399" y="1754857"/>
                  <a:pt x="6886519" y="1726185"/>
                  <a:pt x="6805893" y="1754326"/>
                </a:cubicBezTo>
                <a:cubicBezTo>
                  <a:pt x="6725267" y="1782467"/>
                  <a:pt x="6596012" y="1751917"/>
                  <a:pt x="6435098" y="1754326"/>
                </a:cubicBezTo>
                <a:cubicBezTo>
                  <a:pt x="6274184" y="1756735"/>
                  <a:pt x="6089691" y="1751856"/>
                  <a:pt x="5950671" y="1754326"/>
                </a:cubicBezTo>
                <a:cubicBezTo>
                  <a:pt x="5811651" y="1756796"/>
                  <a:pt x="5529410" y="1739394"/>
                  <a:pt x="5125352" y="1754326"/>
                </a:cubicBezTo>
                <a:cubicBezTo>
                  <a:pt x="4721294" y="1769258"/>
                  <a:pt x="4774781" y="1728499"/>
                  <a:pt x="4640926" y="1754326"/>
                </a:cubicBezTo>
                <a:cubicBezTo>
                  <a:pt x="4507071" y="1780153"/>
                  <a:pt x="4395059" y="1736734"/>
                  <a:pt x="4156499" y="1754326"/>
                </a:cubicBezTo>
                <a:cubicBezTo>
                  <a:pt x="3917939" y="1771918"/>
                  <a:pt x="3890739" y="1731093"/>
                  <a:pt x="3672073" y="1754326"/>
                </a:cubicBezTo>
                <a:cubicBezTo>
                  <a:pt x="3453407" y="1777559"/>
                  <a:pt x="3473681" y="1724364"/>
                  <a:pt x="3414908" y="1754326"/>
                </a:cubicBezTo>
                <a:cubicBezTo>
                  <a:pt x="3356136" y="1784288"/>
                  <a:pt x="3139855" y="1734257"/>
                  <a:pt x="2930481" y="1754326"/>
                </a:cubicBezTo>
                <a:cubicBezTo>
                  <a:pt x="2721107" y="1774395"/>
                  <a:pt x="2357914" y="1748733"/>
                  <a:pt x="2105162" y="1754326"/>
                </a:cubicBezTo>
                <a:cubicBezTo>
                  <a:pt x="1852410" y="1759919"/>
                  <a:pt x="1879455" y="1749126"/>
                  <a:pt x="1734367" y="1754326"/>
                </a:cubicBezTo>
                <a:cubicBezTo>
                  <a:pt x="1589280" y="1759526"/>
                  <a:pt x="1577758" y="1736401"/>
                  <a:pt x="1477202" y="1754326"/>
                </a:cubicBezTo>
                <a:cubicBezTo>
                  <a:pt x="1376646" y="1772251"/>
                  <a:pt x="1121969" y="1723474"/>
                  <a:pt x="992775" y="1754326"/>
                </a:cubicBezTo>
                <a:cubicBezTo>
                  <a:pt x="863581" y="1785178"/>
                  <a:pt x="854280" y="1739853"/>
                  <a:pt x="735611" y="1754326"/>
                </a:cubicBezTo>
                <a:cubicBezTo>
                  <a:pt x="616942" y="1768799"/>
                  <a:pt x="367108" y="1686807"/>
                  <a:pt x="0" y="1754326"/>
                </a:cubicBezTo>
                <a:cubicBezTo>
                  <a:pt x="-59974" y="1624952"/>
                  <a:pt x="46629" y="1357432"/>
                  <a:pt x="0" y="1169551"/>
                </a:cubicBezTo>
                <a:cubicBezTo>
                  <a:pt x="-46629" y="981671"/>
                  <a:pt x="6306" y="762411"/>
                  <a:pt x="0" y="637405"/>
                </a:cubicBezTo>
                <a:cubicBezTo>
                  <a:pt x="-6306" y="512399"/>
                  <a:pt x="25087" y="306690"/>
                  <a:pt x="0" y="0"/>
                </a:cubicBezTo>
                <a:close/>
              </a:path>
            </a:pathLst>
          </a:custGeom>
          <a:blipFill>
            <a:blip r:embed="rId3"/>
            <a:tile tx="0" ty="0" sx="100000" sy="100000" flip="none" algn="tl"/>
          </a:blipFill>
          <a:ln>
            <a:noFill/>
            <a:extLst>
              <a:ext uri="{C807C97D-BFC1-408E-A445-0C87EB9F89A2}">
                <ask:lineSketchStyleProps xmlns="" xmlns:ask="http://schemas.microsoft.com/office/drawing/2018/sketchyshapes" sd="378620473">
                  <a:prstGeom prst="rect">
                    <a:avLst/>
                  </a:prstGeom>
                  <ask:type>
                    <ask:lineSketchScribble/>
                  </ask:type>
                </ask:lineSketchStyleProps>
              </a:ext>
            </a:extLst>
          </a:ln>
        </p:spPr>
        <p:txBody>
          <a:bodyPr wrap="square">
            <a:spAutoFit/>
          </a:bodyPr>
          <a:lstStyle>
            <a:defPPr>
              <a:defRPr lang="en-US"/>
            </a:defPPr>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141413"/>
                </a:solidFill>
                <a:effectLst/>
                <a:ea typeface="Aptos" panose="020B0004020202020204" pitchFamily="34" charset="0"/>
                <a:cs typeface="Helvetica" pitchFamily="2" charset="0"/>
              </a:defRPr>
            </a:lvl1pPr>
          </a:lstStyle>
          <a:p>
            <a:r>
              <a:rPr lang="en-US" sz="3600" b="1" dirty="0"/>
              <a:t>“… One advantage is that she gets a regular salary, which means she makes the same money each month. This helps her save money and plan for the future more easily. ” </a:t>
            </a:r>
            <a:endParaRPr lang="x-none" sz="3600" b="1" dirty="0"/>
          </a:p>
        </p:txBody>
      </p:sp>
      <p:sp>
        <p:nvSpPr>
          <p:cNvPr id="9" name="TextBox 8">
            <a:extLst>
              <a:ext uri="{FF2B5EF4-FFF2-40B4-BE49-F238E27FC236}">
                <a16:creationId xmlns="" xmlns:a16="http://schemas.microsoft.com/office/drawing/2014/main" id="{CA5F9665-D98B-382F-4432-75A303A89E22}"/>
              </a:ext>
            </a:extLst>
          </p:cNvPr>
          <p:cNvSpPr txBox="1"/>
          <p:nvPr/>
        </p:nvSpPr>
        <p:spPr>
          <a:xfrm>
            <a:off x="414454" y="3702062"/>
            <a:ext cx="2618678" cy="646331"/>
          </a:xfrm>
          <a:prstGeom prst="rect">
            <a:avLst/>
          </a:prstGeom>
          <a:ln w="57150">
            <a:solidFill>
              <a:schemeClr val="bg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x-none" sz="3600" b="1" dirty="0">
                <a:solidFill>
                  <a:srgbClr val="FF2F92"/>
                </a:solidFill>
              </a:rPr>
              <a:t>Explanation </a:t>
            </a:r>
          </a:p>
        </p:txBody>
      </p:sp>
    </p:spTree>
    <p:extLst>
      <p:ext uri="{BB962C8B-B14F-4D97-AF65-F5344CB8AC3E}">
        <p14:creationId xmlns:p14="http://schemas.microsoft.com/office/powerpoint/2010/main" val="113643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par>
                                <p:cTn id="11" presetID="3"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par>
                                <p:cTn id="14" presetID="3"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linds(horizont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linds(horizont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33B04332-23ED-AC55-0CD6-56FF6E8164AD}"/>
              </a:ext>
            </a:extLst>
          </p:cNvPr>
          <p:cNvGraphicFramePr>
            <a:graphicFrameLocks noGrp="1"/>
          </p:cNvGraphicFramePr>
          <p:nvPr>
            <p:extLst>
              <p:ext uri="{D42A27DB-BD31-4B8C-83A1-F6EECF244321}">
                <p14:modId xmlns:p14="http://schemas.microsoft.com/office/powerpoint/2010/main" val="875770241"/>
              </p:ext>
            </p:extLst>
          </p:nvPr>
        </p:nvGraphicFramePr>
        <p:xfrm>
          <a:off x="414454" y="1386243"/>
          <a:ext cx="11363091" cy="2621280"/>
        </p:xfrm>
        <a:graphic>
          <a:graphicData uri="http://schemas.openxmlformats.org/drawingml/2006/table">
            <a:tbl>
              <a:tblPr firstRow="1" bandRow="1">
                <a:tableStyleId>{5940675A-B579-460E-94D1-54222C63F5DA}</a:tableStyleId>
              </a:tblPr>
              <a:tblGrid>
                <a:gridCol w="3787697">
                  <a:extLst>
                    <a:ext uri="{9D8B030D-6E8A-4147-A177-3AD203B41FA5}">
                      <a16:colId xmlns="" xmlns:a16="http://schemas.microsoft.com/office/drawing/2014/main" val="1297175913"/>
                    </a:ext>
                  </a:extLst>
                </a:gridCol>
                <a:gridCol w="3787697">
                  <a:extLst>
                    <a:ext uri="{9D8B030D-6E8A-4147-A177-3AD203B41FA5}">
                      <a16:colId xmlns="" xmlns:a16="http://schemas.microsoft.com/office/drawing/2014/main" val="2872827738"/>
                    </a:ext>
                  </a:extLst>
                </a:gridCol>
                <a:gridCol w="3787697">
                  <a:extLst>
                    <a:ext uri="{9D8B030D-6E8A-4147-A177-3AD203B41FA5}">
                      <a16:colId xmlns="" xmlns:a16="http://schemas.microsoft.com/office/drawing/2014/main" val="885089077"/>
                    </a:ext>
                  </a:extLst>
                </a:gridCol>
              </a:tblGrid>
              <a:tr h="1022399">
                <a:tc gridSpan="3">
                  <a:txBody>
                    <a:bodyPr/>
                    <a:lstStyle/>
                    <a:p>
                      <a:r>
                        <a:rPr lang="en-US" sz="3200" b="1" dirty="0">
                          <a:solidFill>
                            <a:schemeClr val="tx1"/>
                          </a:solidFill>
                          <a:latin typeface="+mn-lt"/>
                        </a:rPr>
                        <a:t>2. Which of the following is NOT mentioned as an advantage of working a nine-to-five job?</a:t>
                      </a:r>
                    </a:p>
                    <a:p>
                      <a:endParaRPr lang="en-US" sz="3200" b="1" dirty="0">
                        <a:solidFill>
                          <a:schemeClr val="tx1"/>
                        </a:solidFill>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x-none" dirty="0"/>
                    </a:p>
                  </a:txBody>
                  <a:tcPr/>
                </a:tc>
                <a:tc hMerge="1">
                  <a:txBody>
                    <a:bodyPr/>
                    <a:lstStyle/>
                    <a:p>
                      <a:endParaRPr lang="x-none" dirty="0"/>
                    </a:p>
                  </a:txBody>
                  <a:tcPr/>
                </a:tc>
                <a:extLst>
                  <a:ext uri="{0D108BD9-81ED-4DB2-BD59-A6C34878D82A}">
                    <a16:rowId xmlns="" xmlns:a16="http://schemas.microsoft.com/office/drawing/2014/main" val="1309076154"/>
                  </a:ext>
                </a:extLst>
              </a:tr>
              <a:tr h="10223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kern="1200" dirty="0">
                          <a:solidFill>
                            <a:schemeClr val="tx1"/>
                          </a:solidFill>
                          <a:effectLst/>
                          <a:latin typeface="+mn-lt"/>
                        </a:rPr>
                        <a:t>A. a great work-life balance</a:t>
                      </a:r>
                      <a:endParaRPr lang="x-none" sz="3200" dirty="0">
                        <a:solidFill>
                          <a:schemeClr val="tx1"/>
                        </a:solidFill>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kern="1200" dirty="0">
                          <a:solidFill>
                            <a:schemeClr val="tx1"/>
                          </a:solidFill>
                          <a:effectLst/>
                          <a:latin typeface="+mn-lt"/>
                        </a:rPr>
                        <a:t>B. a fixed amount of money</a:t>
                      </a:r>
                      <a:endParaRPr lang="x-none" sz="3200" dirty="0">
                        <a:solidFill>
                          <a:schemeClr val="tx1"/>
                        </a:solidFill>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kern="1200" dirty="0">
                          <a:solidFill>
                            <a:schemeClr val="tx1"/>
                          </a:solidFill>
                          <a:effectLst/>
                          <a:latin typeface="+mn-lt"/>
                        </a:rPr>
                        <a:t>C. health insurance</a:t>
                      </a:r>
                    </a:p>
                    <a:p>
                      <a:endParaRPr lang="x-none" sz="3200" dirty="0">
                        <a:solidFill>
                          <a:schemeClr val="tx1"/>
                        </a:solidFill>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3384173090"/>
                  </a:ext>
                </a:extLst>
              </a:tr>
            </a:tbl>
          </a:graphicData>
        </a:graphic>
      </p:graphicFrame>
      <p:sp>
        <p:nvSpPr>
          <p:cNvPr id="5" name="TextBox 4">
            <a:extLst>
              <a:ext uri="{FF2B5EF4-FFF2-40B4-BE49-F238E27FC236}">
                <a16:creationId xmlns="" xmlns:a16="http://schemas.microsoft.com/office/drawing/2014/main" id="{213FC0DA-8588-8A58-B6A6-C907DD60AC33}"/>
              </a:ext>
            </a:extLst>
          </p:cNvPr>
          <p:cNvSpPr txBox="1"/>
          <p:nvPr/>
        </p:nvSpPr>
        <p:spPr>
          <a:xfrm>
            <a:off x="190085" y="629871"/>
            <a:ext cx="3042213"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3600" b="1" dirty="0">
                <a:solidFill>
                  <a:schemeClr val="bg1"/>
                </a:solidFill>
              </a:rPr>
              <a:t>While-reading</a:t>
            </a:r>
          </a:p>
        </p:txBody>
      </p:sp>
      <p:sp>
        <p:nvSpPr>
          <p:cNvPr id="6" name="TextBox 5">
            <a:extLst>
              <a:ext uri="{FF2B5EF4-FFF2-40B4-BE49-F238E27FC236}">
                <a16:creationId xmlns="" xmlns:a16="http://schemas.microsoft.com/office/drawing/2014/main" id="{4F45625B-2EDD-6EFF-5051-0CED35F0C296}"/>
              </a:ext>
            </a:extLst>
          </p:cNvPr>
          <p:cNvSpPr txBox="1"/>
          <p:nvPr/>
        </p:nvSpPr>
        <p:spPr>
          <a:xfrm>
            <a:off x="3566346" y="654714"/>
            <a:ext cx="7645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effectLst/>
                <a:latin typeface="Calibri" panose="020F0502020204030204" pitchFamily="34" charset="0"/>
                <a:cs typeface="Calibri" panose="020F0502020204030204" pitchFamily="34" charset="0"/>
              </a:rPr>
              <a:t>Now, read and answer the questions.</a:t>
            </a:r>
          </a:p>
        </p:txBody>
      </p:sp>
      <p:cxnSp>
        <p:nvCxnSpPr>
          <p:cNvPr id="15" name="Straight Connector 14">
            <a:extLst>
              <a:ext uri="{FF2B5EF4-FFF2-40B4-BE49-F238E27FC236}">
                <a16:creationId xmlns="" xmlns:a16="http://schemas.microsoft.com/office/drawing/2014/main" id="{D7AB5B46-D40F-0D2A-7597-E372A0AC562F}"/>
              </a:ext>
            </a:extLst>
          </p:cNvPr>
          <p:cNvCxnSpPr>
            <a:cxnSpLocks/>
          </p:cNvCxnSpPr>
          <p:nvPr/>
        </p:nvCxnSpPr>
        <p:spPr>
          <a:xfrm>
            <a:off x="734369" y="1922533"/>
            <a:ext cx="1115367" cy="0"/>
          </a:xfrm>
          <a:prstGeom prst="line">
            <a:avLst/>
          </a:prstGeom>
          <a:ln w="76200"/>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 xmlns:a16="http://schemas.microsoft.com/office/drawing/2014/main" id="{3AA6A5E5-7C7C-39CE-1707-0D2DBD0B9DFA}"/>
              </a:ext>
            </a:extLst>
          </p:cNvPr>
          <p:cNvCxnSpPr>
            <a:cxnSpLocks/>
          </p:cNvCxnSpPr>
          <p:nvPr/>
        </p:nvCxnSpPr>
        <p:spPr>
          <a:xfrm>
            <a:off x="5217603" y="1898630"/>
            <a:ext cx="2800220" cy="10048"/>
          </a:xfrm>
          <a:prstGeom prst="line">
            <a:avLst/>
          </a:prstGeom>
          <a:ln w="76200"/>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 xmlns:a16="http://schemas.microsoft.com/office/drawing/2014/main" id="{14B8B544-3FFC-7179-3E4A-BD8CE39B2881}"/>
              </a:ext>
            </a:extLst>
          </p:cNvPr>
          <p:cNvCxnSpPr>
            <a:cxnSpLocks/>
          </p:cNvCxnSpPr>
          <p:nvPr/>
        </p:nvCxnSpPr>
        <p:spPr>
          <a:xfrm>
            <a:off x="8993275" y="1922533"/>
            <a:ext cx="1674725" cy="0"/>
          </a:xfrm>
          <a:prstGeom prst="line">
            <a:avLst/>
          </a:prstGeom>
          <a:ln w="76200"/>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 xmlns:a16="http://schemas.microsoft.com/office/drawing/2014/main" id="{B3BF49DB-026E-1D81-9AC7-510B19FDED72}"/>
              </a:ext>
            </a:extLst>
          </p:cNvPr>
          <p:cNvCxnSpPr>
            <a:cxnSpLocks/>
          </p:cNvCxnSpPr>
          <p:nvPr/>
        </p:nvCxnSpPr>
        <p:spPr>
          <a:xfrm>
            <a:off x="664408" y="2452658"/>
            <a:ext cx="1112018" cy="0"/>
          </a:xfrm>
          <a:prstGeom prst="line">
            <a:avLst/>
          </a:prstGeom>
          <a:ln w="76200"/>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 xmlns:a16="http://schemas.microsoft.com/office/drawing/2014/main" id="{BAF367CC-90C1-3A79-5CB8-30A19C3213E2}"/>
              </a:ext>
            </a:extLst>
          </p:cNvPr>
          <p:cNvCxnSpPr>
            <a:cxnSpLocks/>
          </p:cNvCxnSpPr>
          <p:nvPr/>
        </p:nvCxnSpPr>
        <p:spPr>
          <a:xfrm>
            <a:off x="2409550" y="2462707"/>
            <a:ext cx="2590682"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26" name="Oval 25">
            <a:extLst>
              <a:ext uri="{FF2B5EF4-FFF2-40B4-BE49-F238E27FC236}">
                <a16:creationId xmlns="" xmlns:a16="http://schemas.microsoft.com/office/drawing/2014/main" id="{0E540973-462D-8DD5-2C64-53677C6F7222}"/>
              </a:ext>
            </a:extLst>
          </p:cNvPr>
          <p:cNvSpPr/>
          <p:nvPr/>
        </p:nvSpPr>
        <p:spPr>
          <a:xfrm>
            <a:off x="414454" y="3001149"/>
            <a:ext cx="489380" cy="457884"/>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x-none"/>
          </a:p>
        </p:txBody>
      </p:sp>
      <p:sp>
        <p:nvSpPr>
          <p:cNvPr id="19" name="TextBox 18">
            <a:extLst>
              <a:ext uri="{FF2B5EF4-FFF2-40B4-BE49-F238E27FC236}">
                <a16:creationId xmlns="" xmlns:a16="http://schemas.microsoft.com/office/drawing/2014/main" id="{868F9FE6-4FA6-25D4-67EC-AEB4DEF5DBD9}"/>
              </a:ext>
            </a:extLst>
          </p:cNvPr>
          <p:cNvSpPr txBox="1"/>
          <p:nvPr/>
        </p:nvSpPr>
        <p:spPr>
          <a:xfrm>
            <a:off x="414454" y="4758402"/>
            <a:ext cx="11363091" cy="1569660"/>
          </a:xfrm>
          <a:custGeom>
            <a:avLst/>
            <a:gdLst>
              <a:gd name="connsiteX0" fmla="*/ 0 w 11363091"/>
              <a:gd name="connsiteY0" fmla="*/ 0 h 1569660"/>
              <a:gd name="connsiteX1" fmla="*/ 711688 w 11363091"/>
              <a:gd name="connsiteY1" fmla="*/ 0 h 1569660"/>
              <a:gd name="connsiteX2" fmla="*/ 1082484 w 11363091"/>
              <a:gd name="connsiteY2" fmla="*/ 0 h 1569660"/>
              <a:gd name="connsiteX3" fmla="*/ 1453280 w 11363091"/>
              <a:gd name="connsiteY3" fmla="*/ 0 h 1569660"/>
              <a:gd name="connsiteX4" fmla="*/ 1937706 w 11363091"/>
              <a:gd name="connsiteY4" fmla="*/ 0 h 1569660"/>
              <a:gd name="connsiteX5" fmla="*/ 2649394 w 11363091"/>
              <a:gd name="connsiteY5" fmla="*/ 0 h 1569660"/>
              <a:gd name="connsiteX6" fmla="*/ 3474714 w 11363091"/>
              <a:gd name="connsiteY6" fmla="*/ 0 h 1569660"/>
              <a:gd name="connsiteX7" fmla="*/ 3731878 w 11363091"/>
              <a:gd name="connsiteY7" fmla="*/ 0 h 1569660"/>
              <a:gd name="connsiteX8" fmla="*/ 4329936 w 11363091"/>
              <a:gd name="connsiteY8" fmla="*/ 0 h 1569660"/>
              <a:gd name="connsiteX9" fmla="*/ 5155255 w 11363091"/>
              <a:gd name="connsiteY9" fmla="*/ 0 h 1569660"/>
              <a:gd name="connsiteX10" fmla="*/ 5753312 w 11363091"/>
              <a:gd name="connsiteY10" fmla="*/ 0 h 1569660"/>
              <a:gd name="connsiteX11" fmla="*/ 6465001 w 11363091"/>
              <a:gd name="connsiteY11" fmla="*/ 0 h 1569660"/>
              <a:gd name="connsiteX12" fmla="*/ 6949427 w 11363091"/>
              <a:gd name="connsiteY12" fmla="*/ 0 h 1569660"/>
              <a:gd name="connsiteX13" fmla="*/ 7433854 w 11363091"/>
              <a:gd name="connsiteY13" fmla="*/ 0 h 1569660"/>
              <a:gd name="connsiteX14" fmla="*/ 7691018 w 11363091"/>
              <a:gd name="connsiteY14" fmla="*/ 0 h 1569660"/>
              <a:gd name="connsiteX15" fmla="*/ 8061814 w 11363091"/>
              <a:gd name="connsiteY15" fmla="*/ 0 h 1569660"/>
              <a:gd name="connsiteX16" fmla="*/ 8659871 w 11363091"/>
              <a:gd name="connsiteY16" fmla="*/ 0 h 1569660"/>
              <a:gd name="connsiteX17" fmla="*/ 9257929 w 11363091"/>
              <a:gd name="connsiteY17" fmla="*/ 0 h 1569660"/>
              <a:gd name="connsiteX18" fmla="*/ 9969617 w 11363091"/>
              <a:gd name="connsiteY18" fmla="*/ 0 h 1569660"/>
              <a:gd name="connsiteX19" fmla="*/ 10794936 w 11363091"/>
              <a:gd name="connsiteY19" fmla="*/ 0 h 1569660"/>
              <a:gd name="connsiteX20" fmla="*/ 11363091 w 11363091"/>
              <a:gd name="connsiteY20" fmla="*/ 0 h 1569660"/>
              <a:gd name="connsiteX21" fmla="*/ 11363091 w 11363091"/>
              <a:gd name="connsiteY21" fmla="*/ 523220 h 1569660"/>
              <a:gd name="connsiteX22" fmla="*/ 11363091 w 11363091"/>
              <a:gd name="connsiteY22" fmla="*/ 1030743 h 1569660"/>
              <a:gd name="connsiteX23" fmla="*/ 11363091 w 11363091"/>
              <a:gd name="connsiteY23" fmla="*/ 1569660 h 1569660"/>
              <a:gd name="connsiteX24" fmla="*/ 11105926 w 11363091"/>
              <a:gd name="connsiteY24" fmla="*/ 1569660 h 1569660"/>
              <a:gd name="connsiteX25" fmla="*/ 10394238 w 11363091"/>
              <a:gd name="connsiteY25" fmla="*/ 1569660 h 1569660"/>
              <a:gd name="connsiteX26" fmla="*/ 9796181 w 11363091"/>
              <a:gd name="connsiteY26" fmla="*/ 1569660 h 1569660"/>
              <a:gd name="connsiteX27" fmla="*/ 9198123 w 11363091"/>
              <a:gd name="connsiteY27" fmla="*/ 1569660 h 1569660"/>
              <a:gd name="connsiteX28" fmla="*/ 8827328 w 11363091"/>
              <a:gd name="connsiteY28" fmla="*/ 1569660 h 1569660"/>
              <a:gd name="connsiteX29" fmla="*/ 8456532 w 11363091"/>
              <a:gd name="connsiteY29" fmla="*/ 1569660 h 1569660"/>
              <a:gd name="connsiteX30" fmla="*/ 8085736 w 11363091"/>
              <a:gd name="connsiteY30" fmla="*/ 1569660 h 1569660"/>
              <a:gd name="connsiteX31" fmla="*/ 7828572 w 11363091"/>
              <a:gd name="connsiteY31" fmla="*/ 1569660 h 1569660"/>
              <a:gd name="connsiteX32" fmla="*/ 7230514 w 11363091"/>
              <a:gd name="connsiteY32" fmla="*/ 1569660 h 1569660"/>
              <a:gd name="connsiteX33" fmla="*/ 6746088 w 11363091"/>
              <a:gd name="connsiteY33" fmla="*/ 1569660 h 1569660"/>
              <a:gd name="connsiteX34" fmla="*/ 6261661 w 11363091"/>
              <a:gd name="connsiteY34" fmla="*/ 1569660 h 1569660"/>
              <a:gd name="connsiteX35" fmla="*/ 5890866 w 11363091"/>
              <a:gd name="connsiteY35" fmla="*/ 1569660 h 1569660"/>
              <a:gd name="connsiteX36" fmla="*/ 5633701 w 11363091"/>
              <a:gd name="connsiteY36" fmla="*/ 1569660 h 1569660"/>
              <a:gd name="connsiteX37" fmla="*/ 4808382 w 11363091"/>
              <a:gd name="connsiteY37" fmla="*/ 1569660 h 1569660"/>
              <a:gd name="connsiteX38" fmla="*/ 4323955 w 11363091"/>
              <a:gd name="connsiteY38" fmla="*/ 1569660 h 1569660"/>
              <a:gd name="connsiteX39" fmla="*/ 3612267 w 11363091"/>
              <a:gd name="connsiteY39" fmla="*/ 1569660 h 1569660"/>
              <a:gd name="connsiteX40" fmla="*/ 2786948 w 11363091"/>
              <a:gd name="connsiteY40" fmla="*/ 1569660 h 1569660"/>
              <a:gd name="connsiteX41" fmla="*/ 2075259 w 11363091"/>
              <a:gd name="connsiteY41" fmla="*/ 1569660 h 1569660"/>
              <a:gd name="connsiteX42" fmla="*/ 1363571 w 11363091"/>
              <a:gd name="connsiteY42" fmla="*/ 1569660 h 1569660"/>
              <a:gd name="connsiteX43" fmla="*/ 1106406 w 11363091"/>
              <a:gd name="connsiteY43" fmla="*/ 1569660 h 1569660"/>
              <a:gd name="connsiteX44" fmla="*/ 621980 w 11363091"/>
              <a:gd name="connsiteY44" fmla="*/ 1569660 h 1569660"/>
              <a:gd name="connsiteX45" fmla="*/ 0 w 11363091"/>
              <a:gd name="connsiteY45" fmla="*/ 1569660 h 1569660"/>
              <a:gd name="connsiteX46" fmla="*/ 0 w 11363091"/>
              <a:gd name="connsiteY46" fmla="*/ 1062137 h 1569660"/>
              <a:gd name="connsiteX47" fmla="*/ 0 w 11363091"/>
              <a:gd name="connsiteY47" fmla="*/ 586006 h 1569660"/>
              <a:gd name="connsiteX48" fmla="*/ 0 w 11363091"/>
              <a:gd name="connsiteY48"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363091" h="1569660" fill="none" extrusionOk="0">
                <a:moveTo>
                  <a:pt x="0" y="0"/>
                </a:moveTo>
                <a:cubicBezTo>
                  <a:pt x="154734" y="-69718"/>
                  <a:pt x="504928" y="73566"/>
                  <a:pt x="711688" y="0"/>
                </a:cubicBezTo>
                <a:cubicBezTo>
                  <a:pt x="918448" y="-73566"/>
                  <a:pt x="921867" y="22327"/>
                  <a:pt x="1082484" y="0"/>
                </a:cubicBezTo>
                <a:cubicBezTo>
                  <a:pt x="1243101" y="-22327"/>
                  <a:pt x="1278171" y="34759"/>
                  <a:pt x="1453280" y="0"/>
                </a:cubicBezTo>
                <a:cubicBezTo>
                  <a:pt x="1628389" y="-34759"/>
                  <a:pt x="1699754" y="8305"/>
                  <a:pt x="1937706" y="0"/>
                </a:cubicBezTo>
                <a:cubicBezTo>
                  <a:pt x="2175658" y="-8305"/>
                  <a:pt x="2312242" y="17825"/>
                  <a:pt x="2649394" y="0"/>
                </a:cubicBezTo>
                <a:cubicBezTo>
                  <a:pt x="2986546" y="-17825"/>
                  <a:pt x="3280250" y="20591"/>
                  <a:pt x="3474714" y="0"/>
                </a:cubicBezTo>
                <a:cubicBezTo>
                  <a:pt x="3669178" y="-20591"/>
                  <a:pt x="3624203" y="18084"/>
                  <a:pt x="3731878" y="0"/>
                </a:cubicBezTo>
                <a:cubicBezTo>
                  <a:pt x="3839553" y="-18084"/>
                  <a:pt x="4153770" y="46728"/>
                  <a:pt x="4329936" y="0"/>
                </a:cubicBezTo>
                <a:cubicBezTo>
                  <a:pt x="4506102" y="-46728"/>
                  <a:pt x="4839497" y="78153"/>
                  <a:pt x="5155255" y="0"/>
                </a:cubicBezTo>
                <a:cubicBezTo>
                  <a:pt x="5471013" y="-78153"/>
                  <a:pt x="5604898" y="56341"/>
                  <a:pt x="5753312" y="0"/>
                </a:cubicBezTo>
                <a:cubicBezTo>
                  <a:pt x="5901726" y="-56341"/>
                  <a:pt x="6283785" y="11990"/>
                  <a:pt x="6465001" y="0"/>
                </a:cubicBezTo>
                <a:cubicBezTo>
                  <a:pt x="6646217" y="-11990"/>
                  <a:pt x="6825274" y="15459"/>
                  <a:pt x="6949427" y="0"/>
                </a:cubicBezTo>
                <a:cubicBezTo>
                  <a:pt x="7073580" y="-15459"/>
                  <a:pt x="7235554" y="49419"/>
                  <a:pt x="7433854" y="0"/>
                </a:cubicBezTo>
                <a:cubicBezTo>
                  <a:pt x="7632154" y="-49419"/>
                  <a:pt x="7586756" y="17988"/>
                  <a:pt x="7691018" y="0"/>
                </a:cubicBezTo>
                <a:cubicBezTo>
                  <a:pt x="7795280" y="-17988"/>
                  <a:pt x="7965146" y="6858"/>
                  <a:pt x="8061814" y="0"/>
                </a:cubicBezTo>
                <a:cubicBezTo>
                  <a:pt x="8158482" y="-6858"/>
                  <a:pt x="8522241" y="8755"/>
                  <a:pt x="8659871" y="0"/>
                </a:cubicBezTo>
                <a:cubicBezTo>
                  <a:pt x="8797501" y="-8755"/>
                  <a:pt x="9035443" y="66785"/>
                  <a:pt x="9257929" y="0"/>
                </a:cubicBezTo>
                <a:cubicBezTo>
                  <a:pt x="9480415" y="-66785"/>
                  <a:pt x="9676827" y="36537"/>
                  <a:pt x="9969617" y="0"/>
                </a:cubicBezTo>
                <a:cubicBezTo>
                  <a:pt x="10262407" y="-36537"/>
                  <a:pt x="10610518" y="55942"/>
                  <a:pt x="10794936" y="0"/>
                </a:cubicBezTo>
                <a:cubicBezTo>
                  <a:pt x="10979354" y="-55942"/>
                  <a:pt x="11228243" y="50107"/>
                  <a:pt x="11363091" y="0"/>
                </a:cubicBezTo>
                <a:cubicBezTo>
                  <a:pt x="11421688" y="142756"/>
                  <a:pt x="11341886" y="415313"/>
                  <a:pt x="11363091" y="523220"/>
                </a:cubicBezTo>
                <a:cubicBezTo>
                  <a:pt x="11384296" y="631127"/>
                  <a:pt x="11337797" y="843564"/>
                  <a:pt x="11363091" y="1030743"/>
                </a:cubicBezTo>
                <a:cubicBezTo>
                  <a:pt x="11388385" y="1217922"/>
                  <a:pt x="11337419" y="1412037"/>
                  <a:pt x="11363091" y="1569660"/>
                </a:cubicBezTo>
                <a:cubicBezTo>
                  <a:pt x="11240759" y="1586049"/>
                  <a:pt x="11209969" y="1545058"/>
                  <a:pt x="11105926" y="1569660"/>
                </a:cubicBezTo>
                <a:cubicBezTo>
                  <a:pt x="11001884" y="1594262"/>
                  <a:pt x="10729555" y="1502403"/>
                  <a:pt x="10394238" y="1569660"/>
                </a:cubicBezTo>
                <a:cubicBezTo>
                  <a:pt x="10058921" y="1636917"/>
                  <a:pt x="10036936" y="1549093"/>
                  <a:pt x="9796181" y="1569660"/>
                </a:cubicBezTo>
                <a:cubicBezTo>
                  <a:pt x="9555426" y="1590227"/>
                  <a:pt x="9422991" y="1549206"/>
                  <a:pt x="9198123" y="1569660"/>
                </a:cubicBezTo>
                <a:cubicBezTo>
                  <a:pt x="8973255" y="1590114"/>
                  <a:pt x="8998045" y="1562132"/>
                  <a:pt x="8827328" y="1569660"/>
                </a:cubicBezTo>
                <a:cubicBezTo>
                  <a:pt x="8656611" y="1577188"/>
                  <a:pt x="8614632" y="1526413"/>
                  <a:pt x="8456532" y="1569660"/>
                </a:cubicBezTo>
                <a:cubicBezTo>
                  <a:pt x="8298432" y="1612907"/>
                  <a:pt x="8197627" y="1556765"/>
                  <a:pt x="8085736" y="1569660"/>
                </a:cubicBezTo>
                <a:cubicBezTo>
                  <a:pt x="7973845" y="1582555"/>
                  <a:pt x="7884811" y="1564054"/>
                  <a:pt x="7828572" y="1569660"/>
                </a:cubicBezTo>
                <a:cubicBezTo>
                  <a:pt x="7772333" y="1575266"/>
                  <a:pt x="7428715" y="1562953"/>
                  <a:pt x="7230514" y="1569660"/>
                </a:cubicBezTo>
                <a:cubicBezTo>
                  <a:pt x="7032313" y="1576367"/>
                  <a:pt x="6967710" y="1539034"/>
                  <a:pt x="6746088" y="1569660"/>
                </a:cubicBezTo>
                <a:cubicBezTo>
                  <a:pt x="6524466" y="1600286"/>
                  <a:pt x="6413851" y="1543728"/>
                  <a:pt x="6261661" y="1569660"/>
                </a:cubicBezTo>
                <a:cubicBezTo>
                  <a:pt x="6109471" y="1595592"/>
                  <a:pt x="6048083" y="1560404"/>
                  <a:pt x="5890866" y="1569660"/>
                </a:cubicBezTo>
                <a:cubicBezTo>
                  <a:pt x="5733650" y="1578916"/>
                  <a:pt x="5711482" y="1552916"/>
                  <a:pt x="5633701" y="1569660"/>
                </a:cubicBezTo>
                <a:cubicBezTo>
                  <a:pt x="5555920" y="1586404"/>
                  <a:pt x="5066304" y="1532001"/>
                  <a:pt x="4808382" y="1569660"/>
                </a:cubicBezTo>
                <a:cubicBezTo>
                  <a:pt x="4550460" y="1607319"/>
                  <a:pt x="4550322" y="1548432"/>
                  <a:pt x="4323955" y="1569660"/>
                </a:cubicBezTo>
                <a:cubicBezTo>
                  <a:pt x="4097588" y="1590888"/>
                  <a:pt x="3847665" y="1494445"/>
                  <a:pt x="3612267" y="1569660"/>
                </a:cubicBezTo>
                <a:cubicBezTo>
                  <a:pt x="3376869" y="1644875"/>
                  <a:pt x="3026634" y="1484744"/>
                  <a:pt x="2786948" y="1569660"/>
                </a:cubicBezTo>
                <a:cubicBezTo>
                  <a:pt x="2547262" y="1654576"/>
                  <a:pt x="2262025" y="1513000"/>
                  <a:pt x="2075259" y="1569660"/>
                </a:cubicBezTo>
                <a:cubicBezTo>
                  <a:pt x="1888493" y="1626320"/>
                  <a:pt x="1557584" y="1500315"/>
                  <a:pt x="1363571" y="1569660"/>
                </a:cubicBezTo>
                <a:cubicBezTo>
                  <a:pt x="1169558" y="1639005"/>
                  <a:pt x="1208845" y="1549330"/>
                  <a:pt x="1106406" y="1569660"/>
                </a:cubicBezTo>
                <a:cubicBezTo>
                  <a:pt x="1003968" y="1589990"/>
                  <a:pt x="797136" y="1514953"/>
                  <a:pt x="621980" y="1569660"/>
                </a:cubicBezTo>
                <a:cubicBezTo>
                  <a:pt x="446824" y="1624367"/>
                  <a:pt x="251071" y="1556381"/>
                  <a:pt x="0" y="1569660"/>
                </a:cubicBezTo>
                <a:cubicBezTo>
                  <a:pt x="-60187" y="1440401"/>
                  <a:pt x="16119" y="1163845"/>
                  <a:pt x="0" y="1062137"/>
                </a:cubicBezTo>
                <a:cubicBezTo>
                  <a:pt x="-16119" y="960429"/>
                  <a:pt x="50197" y="782219"/>
                  <a:pt x="0" y="586006"/>
                </a:cubicBezTo>
                <a:cubicBezTo>
                  <a:pt x="-50197" y="389793"/>
                  <a:pt x="57528" y="205847"/>
                  <a:pt x="0" y="0"/>
                </a:cubicBezTo>
                <a:close/>
              </a:path>
              <a:path w="11363091" h="1569660" stroke="0" extrusionOk="0">
                <a:moveTo>
                  <a:pt x="0" y="0"/>
                </a:moveTo>
                <a:cubicBezTo>
                  <a:pt x="179997" y="-11664"/>
                  <a:pt x="333316" y="23005"/>
                  <a:pt x="598057" y="0"/>
                </a:cubicBezTo>
                <a:cubicBezTo>
                  <a:pt x="862798" y="-23005"/>
                  <a:pt x="1070681" y="82229"/>
                  <a:pt x="1423377" y="0"/>
                </a:cubicBezTo>
                <a:cubicBezTo>
                  <a:pt x="1776073" y="-82229"/>
                  <a:pt x="1622541" y="3508"/>
                  <a:pt x="1680541" y="0"/>
                </a:cubicBezTo>
                <a:cubicBezTo>
                  <a:pt x="1738541" y="-3508"/>
                  <a:pt x="2202252" y="545"/>
                  <a:pt x="2392230" y="0"/>
                </a:cubicBezTo>
                <a:cubicBezTo>
                  <a:pt x="2582208" y="-545"/>
                  <a:pt x="2856988" y="38263"/>
                  <a:pt x="3217549" y="0"/>
                </a:cubicBezTo>
                <a:cubicBezTo>
                  <a:pt x="3578110" y="-38263"/>
                  <a:pt x="3838049" y="14840"/>
                  <a:pt x="4042868" y="0"/>
                </a:cubicBezTo>
                <a:cubicBezTo>
                  <a:pt x="4247687" y="-14840"/>
                  <a:pt x="4226739" y="456"/>
                  <a:pt x="4300033" y="0"/>
                </a:cubicBezTo>
                <a:cubicBezTo>
                  <a:pt x="4373328" y="-456"/>
                  <a:pt x="4729224" y="64867"/>
                  <a:pt x="5011721" y="0"/>
                </a:cubicBezTo>
                <a:cubicBezTo>
                  <a:pt x="5294218" y="-64867"/>
                  <a:pt x="5212033" y="26243"/>
                  <a:pt x="5268886" y="0"/>
                </a:cubicBezTo>
                <a:cubicBezTo>
                  <a:pt x="5325740" y="-26243"/>
                  <a:pt x="5656374" y="18803"/>
                  <a:pt x="5753312" y="0"/>
                </a:cubicBezTo>
                <a:cubicBezTo>
                  <a:pt x="5850250" y="-18803"/>
                  <a:pt x="6135753" y="37789"/>
                  <a:pt x="6237739" y="0"/>
                </a:cubicBezTo>
                <a:cubicBezTo>
                  <a:pt x="6339725" y="-37789"/>
                  <a:pt x="6777020" y="76839"/>
                  <a:pt x="7063058" y="0"/>
                </a:cubicBezTo>
                <a:cubicBezTo>
                  <a:pt x="7349096" y="-76839"/>
                  <a:pt x="7481174" y="14196"/>
                  <a:pt x="7661116" y="0"/>
                </a:cubicBezTo>
                <a:cubicBezTo>
                  <a:pt x="7841058" y="-14196"/>
                  <a:pt x="7791269" y="7720"/>
                  <a:pt x="7918280" y="0"/>
                </a:cubicBezTo>
                <a:cubicBezTo>
                  <a:pt x="8045291" y="-7720"/>
                  <a:pt x="8450006" y="67464"/>
                  <a:pt x="8743599" y="0"/>
                </a:cubicBezTo>
                <a:cubicBezTo>
                  <a:pt x="9037192" y="-67464"/>
                  <a:pt x="8905404" y="5048"/>
                  <a:pt x="9000764" y="0"/>
                </a:cubicBezTo>
                <a:cubicBezTo>
                  <a:pt x="9096124" y="-5048"/>
                  <a:pt x="9370458" y="61201"/>
                  <a:pt x="9598822" y="0"/>
                </a:cubicBezTo>
                <a:cubicBezTo>
                  <a:pt x="9827186" y="-61201"/>
                  <a:pt x="9997510" y="5016"/>
                  <a:pt x="10310510" y="0"/>
                </a:cubicBezTo>
                <a:cubicBezTo>
                  <a:pt x="10623510" y="-5016"/>
                  <a:pt x="10980343" y="85504"/>
                  <a:pt x="11363091" y="0"/>
                </a:cubicBezTo>
                <a:cubicBezTo>
                  <a:pt x="11423551" y="210630"/>
                  <a:pt x="11343449" y="273536"/>
                  <a:pt x="11363091" y="507523"/>
                </a:cubicBezTo>
                <a:cubicBezTo>
                  <a:pt x="11382733" y="741510"/>
                  <a:pt x="11321430" y="872735"/>
                  <a:pt x="11363091" y="1062137"/>
                </a:cubicBezTo>
                <a:cubicBezTo>
                  <a:pt x="11404752" y="1251539"/>
                  <a:pt x="11342812" y="1381837"/>
                  <a:pt x="11363091" y="1569660"/>
                </a:cubicBezTo>
                <a:cubicBezTo>
                  <a:pt x="11216838" y="1594486"/>
                  <a:pt x="11020665" y="1536095"/>
                  <a:pt x="10878664" y="1569660"/>
                </a:cubicBezTo>
                <a:cubicBezTo>
                  <a:pt x="10736663" y="1603225"/>
                  <a:pt x="10489120" y="1530284"/>
                  <a:pt x="10280607" y="1569660"/>
                </a:cubicBezTo>
                <a:cubicBezTo>
                  <a:pt x="10072094" y="1609036"/>
                  <a:pt x="10103056" y="1543666"/>
                  <a:pt x="10023442" y="1569660"/>
                </a:cubicBezTo>
                <a:cubicBezTo>
                  <a:pt x="9943828" y="1595654"/>
                  <a:pt x="9685392" y="1505293"/>
                  <a:pt x="9425385" y="1569660"/>
                </a:cubicBezTo>
                <a:cubicBezTo>
                  <a:pt x="9165378" y="1634027"/>
                  <a:pt x="8776911" y="1503055"/>
                  <a:pt x="8600066" y="1569660"/>
                </a:cubicBezTo>
                <a:cubicBezTo>
                  <a:pt x="8423221" y="1636265"/>
                  <a:pt x="8181367" y="1481357"/>
                  <a:pt x="7774746" y="1569660"/>
                </a:cubicBezTo>
                <a:cubicBezTo>
                  <a:pt x="7368125" y="1657963"/>
                  <a:pt x="7380979" y="1569129"/>
                  <a:pt x="7176689" y="1569660"/>
                </a:cubicBezTo>
                <a:cubicBezTo>
                  <a:pt x="6972399" y="1570191"/>
                  <a:pt x="6886519" y="1541519"/>
                  <a:pt x="6805893" y="1569660"/>
                </a:cubicBezTo>
                <a:cubicBezTo>
                  <a:pt x="6725267" y="1597801"/>
                  <a:pt x="6596012" y="1567251"/>
                  <a:pt x="6435098" y="1569660"/>
                </a:cubicBezTo>
                <a:cubicBezTo>
                  <a:pt x="6274184" y="1572069"/>
                  <a:pt x="6089691" y="1567190"/>
                  <a:pt x="5950671" y="1569660"/>
                </a:cubicBezTo>
                <a:cubicBezTo>
                  <a:pt x="5811651" y="1572130"/>
                  <a:pt x="5529410" y="1554728"/>
                  <a:pt x="5125352" y="1569660"/>
                </a:cubicBezTo>
                <a:cubicBezTo>
                  <a:pt x="4721294" y="1584592"/>
                  <a:pt x="4774781" y="1543833"/>
                  <a:pt x="4640926" y="1569660"/>
                </a:cubicBezTo>
                <a:cubicBezTo>
                  <a:pt x="4507071" y="1595487"/>
                  <a:pt x="4395059" y="1552068"/>
                  <a:pt x="4156499" y="1569660"/>
                </a:cubicBezTo>
                <a:cubicBezTo>
                  <a:pt x="3917939" y="1587252"/>
                  <a:pt x="3890739" y="1546427"/>
                  <a:pt x="3672073" y="1569660"/>
                </a:cubicBezTo>
                <a:cubicBezTo>
                  <a:pt x="3453407" y="1592893"/>
                  <a:pt x="3473681" y="1539698"/>
                  <a:pt x="3414908" y="1569660"/>
                </a:cubicBezTo>
                <a:cubicBezTo>
                  <a:pt x="3356136" y="1599622"/>
                  <a:pt x="3139855" y="1549591"/>
                  <a:pt x="2930481" y="1569660"/>
                </a:cubicBezTo>
                <a:cubicBezTo>
                  <a:pt x="2721107" y="1589729"/>
                  <a:pt x="2357914" y="1564067"/>
                  <a:pt x="2105162" y="1569660"/>
                </a:cubicBezTo>
                <a:cubicBezTo>
                  <a:pt x="1852410" y="1575253"/>
                  <a:pt x="1879455" y="1564460"/>
                  <a:pt x="1734367" y="1569660"/>
                </a:cubicBezTo>
                <a:cubicBezTo>
                  <a:pt x="1589280" y="1574860"/>
                  <a:pt x="1577758" y="1551735"/>
                  <a:pt x="1477202" y="1569660"/>
                </a:cubicBezTo>
                <a:cubicBezTo>
                  <a:pt x="1376646" y="1587585"/>
                  <a:pt x="1121969" y="1538808"/>
                  <a:pt x="992775" y="1569660"/>
                </a:cubicBezTo>
                <a:cubicBezTo>
                  <a:pt x="863581" y="1600512"/>
                  <a:pt x="854280" y="1555187"/>
                  <a:pt x="735611" y="1569660"/>
                </a:cubicBezTo>
                <a:cubicBezTo>
                  <a:pt x="616942" y="1584133"/>
                  <a:pt x="367108" y="1502141"/>
                  <a:pt x="0" y="1569660"/>
                </a:cubicBezTo>
                <a:cubicBezTo>
                  <a:pt x="-50670" y="1342603"/>
                  <a:pt x="48251" y="1194770"/>
                  <a:pt x="0" y="1046440"/>
                </a:cubicBezTo>
                <a:cubicBezTo>
                  <a:pt x="-48251" y="898110"/>
                  <a:pt x="22021" y="698718"/>
                  <a:pt x="0" y="570310"/>
                </a:cubicBezTo>
                <a:cubicBezTo>
                  <a:pt x="-22021" y="441902"/>
                  <a:pt x="19314" y="193881"/>
                  <a:pt x="0" y="0"/>
                </a:cubicBezTo>
                <a:close/>
              </a:path>
            </a:pathLst>
          </a:custGeom>
          <a:blipFill>
            <a:blip r:embed="rId3"/>
            <a:tile tx="0" ty="0" sx="100000" sy="100000" flip="none" algn="tl"/>
          </a:blipFill>
          <a:ln>
            <a:noFill/>
            <a:extLst>
              <a:ext uri="{C807C97D-BFC1-408E-A445-0C87EB9F89A2}">
                <ask:lineSketchStyleProps xmlns="" xmlns:ask="http://schemas.microsoft.com/office/drawing/2018/sketchyshapes" sd="378620473">
                  <a:prstGeom prst="rect">
                    <a:avLst/>
                  </a:prstGeom>
                  <ask:type>
                    <ask:lineSketchScribble/>
                  </ask:type>
                </ask:lineSketchStyleProps>
              </a:ext>
            </a:extLst>
          </a:ln>
        </p:spPr>
        <p:txBody>
          <a:bodyPr wrap="square">
            <a:spAutoFit/>
          </a:bodyPr>
          <a:lstStyle>
            <a:defPPr>
              <a:defRPr lang="en-US"/>
            </a:defPPr>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141413"/>
                </a:solidFill>
                <a:effectLst/>
                <a:ea typeface="Aptos" panose="020B0004020202020204" pitchFamily="34" charset="0"/>
                <a:cs typeface="Helvetica" pitchFamily="2" charset="0"/>
              </a:defRPr>
            </a:lvl1pPr>
          </a:lstStyle>
          <a:p>
            <a:r>
              <a:rPr lang="x-none" sz="3200" dirty="0"/>
              <a:t>“…</a:t>
            </a:r>
            <a:r>
              <a:rPr lang="en-US" sz="3200" dirty="0"/>
              <a:t> gets a regular salary, … , health insurance, and even a gym membership… In addition, the work-life balance of a nine-to-five job is not terrible…” </a:t>
            </a:r>
            <a:endParaRPr lang="x-none" sz="3200" dirty="0"/>
          </a:p>
        </p:txBody>
      </p:sp>
      <p:sp>
        <p:nvSpPr>
          <p:cNvPr id="20" name="TextBox 19">
            <a:extLst>
              <a:ext uri="{FF2B5EF4-FFF2-40B4-BE49-F238E27FC236}">
                <a16:creationId xmlns="" xmlns:a16="http://schemas.microsoft.com/office/drawing/2014/main" id="{86C869B0-3279-C194-30D3-302CDE14380D}"/>
              </a:ext>
            </a:extLst>
          </p:cNvPr>
          <p:cNvSpPr txBox="1"/>
          <p:nvPr/>
        </p:nvSpPr>
        <p:spPr>
          <a:xfrm>
            <a:off x="414454" y="4090575"/>
            <a:ext cx="2411896" cy="584775"/>
          </a:xfrm>
          <a:prstGeom prst="rect">
            <a:avLst/>
          </a:prstGeom>
          <a:ln w="57150">
            <a:solidFill>
              <a:schemeClr val="bg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x-none" sz="3200" b="1" dirty="0">
                <a:solidFill>
                  <a:srgbClr val="FF2F92"/>
                </a:solidFill>
              </a:rPr>
              <a:t>Explanation </a:t>
            </a:r>
          </a:p>
        </p:txBody>
      </p:sp>
      <p:cxnSp>
        <p:nvCxnSpPr>
          <p:cNvPr id="21" name="Straight Connector 20">
            <a:extLst>
              <a:ext uri="{FF2B5EF4-FFF2-40B4-BE49-F238E27FC236}">
                <a16:creationId xmlns="" xmlns:a16="http://schemas.microsoft.com/office/drawing/2014/main" id="{E57F2316-F755-7CBD-173A-2066A0A71D9B}"/>
              </a:ext>
            </a:extLst>
          </p:cNvPr>
          <p:cNvCxnSpPr>
            <a:cxnSpLocks/>
          </p:cNvCxnSpPr>
          <p:nvPr/>
        </p:nvCxnSpPr>
        <p:spPr>
          <a:xfrm>
            <a:off x="1603966" y="6249012"/>
            <a:ext cx="1786005" cy="0"/>
          </a:xfrm>
          <a:prstGeom prst="line">
            <a:avLst/>
          </a:prstGeom>
          <a:ln w="76200">
            <a:solidFill>
              <a:srgbClr val="FF2F92"/>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 xmlns:a16="http://schemas.microsoft.com/office/drawing/2014/main" id="{23E501D9-C4D6-4BA0-D95D-588F1BFF1826}"/>
              </a:ext>
            </a:extLst>
          </p:cNvPr>
          <p:cNvCxnSpPr>
            <a:cxnSpLocks/>
          </p:cNvCxnSpPr>
          <p:nvPr/>
        </p:nvCxnSpPr>
        <p:spPr>
          <a:xfrm>
            <a:off x="1220417" y="3500598"/>
            <a:ext cx="767098" cy="0"/>
          </a:xfrm>
          <a:prstGeom prst="line">
            <a:avLst/>
          </a:prstGeom>
          <a:ln w="76200">
            <a:solidFill>
              <a:srgbClr val="FF2F92"/>
            </a:solidFill>
          </a:ln>
        </p:spPr>
        <p:style>
          <a:lnRef idx="1">
            <a:schemeClr val="accent2"/>
          </a:lnRef>
          <a:fillRef idx="0">
            <a:schemeClr val="accent2"/>
          </a:fillRef>
          <a:effectRef idx="0">
            <a:schemeClr val="accent2"/>
          </a:effectRef>
          <a:fontRef idx="minor">
            <a:schemeClr val="tx1"/>
          </a:fontRef>
        </p:style>
      </p:cxnSp>
      <p:cxnSp>
        <p:nvCxnSpPr>
          <p:cNvPr id="4" name="Straight Connector 3">
            <a:extLst>
              <a:ext uri="{FF2B5EF4-FFF2-40B4-BE49-F238E27FC236}">
                <a16:creationId xmlns="" xmlns:a16="http://schemas.microsoft.com/office/drawing/2014/main" id="{A30C983C-BA21-5F1D-15F8-73FA00309DCA}"/>
              </a:ext>
            </a:extLst>
          </p:cNvPr>
          <p:cNvCxnSpPr>
            <a:cxnSpLocks/>
          </p:cNvCxnSpPr>
          <p:nvPr/>
        </p:nvCxnSpPr>
        <p:spPr>
          <a:xfrm>
            <a:off x="5631366" y="5802963"/>
            <a:ext cx="5441795" cy="0"/>
          </a:xfrm>
          <a:prstGeom prst="line">
            <a:avLst/>
          </a:prstGeom>
          <a:ln w="76200">
            <a:solidFill>
              <a:srgbClr val="FF2F92"/>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9996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3"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linds(horizontal)">
                                      <p:cBhvr>
                                        <p:cTn id="10" dur="500"/>
                                        <p:tgtEl>
                                          <p:spTgt spid="18"/>
                                        </p:tgtEl>
                                      </p:cBhvr>
                                    </p:animEffect>
                                  </p:childTnLst>
                                </p:cTn>
                              </p:par>
                              <p:par>
                                <p:cTn id="11" presetID="3"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500"/>
                                        <p:tgtEl>
                                          <p:spTgt spid="15"/>
                                        </p:tgtEl>
                                      </p:cBhvr>
                                    </p:animEffect>
                                  </p:childTnLst>
                                </p:cTn>
                              </p:par>
                              <p:par>
                                <p:cTn id="14" presetID="3" presetClass="entr" presetSubtype="1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linds(horizontal)">
                                      <p:cBhvr>
                                        <p:cTn id="16" dur="500"/>
                                        <p:tgtEl>
                                          <p:spTgt spid="24"/>
                                        </p:tgtEl>
                                      </p:cBhvr>
                                    </p:animEffect>
                                  </p:childTnLst>
                                </p:cTn>
                              </p:par>
                              <p:par>
                                <p:cTn id="17" presetID="3" presetClass="entr" presetSubtype="1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linds(horizontal)">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p:cTn id="24" dur="500" fill="hold"/>
                                        <p:tgtEl>
                                          <p:spTgt spid="26"/>
                                        </p:tgtEl>
                                        <p:attrNameLst>
                                          <p:attrName>ppt_w</p:attrName>
                                        </p:attrNameLst>
                                      </p:cBhvr>
                                      <p:tavLst>
                                        <p:tav tm="0">
                                          <p:val>
                                            <p:fltVal val="0"/>
                                          </p:val>
                                        </p:tav>
                                        <p:tav tm="100000">
                                          <p:val>
                                            <p:strVal val="#ppt_w"/>
                                          </p:val>
                                        </p:tav>
                                      </p:tavLst>
                                    </p:anim>
                                    <p:anim calcmode="lin" valueType="num">
                                      <p:cBhvr>
                                        <p:cTn id="25"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linds(horizontal)">
                                      <p:cBhvr>
                                        <p:cTn id="30" dur="500"/>
                                        <p:tgtEl>
                                          <p:spTgt spid="20"/>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linds(horizontal)">
                                      <p:cBhvr>
                                        <p:cTn id="33" dur="500"/>
                                        <p:tgtEl>
                                          <p:spTgt spid="19"/>
                                        </p:tgtEl>
                                      </p:cBhvr>
                                    </p:animEffect>
                                  </p:childTnLst>
                                </p:cTn>
                              </p:par>
                              <p:par>
                                <p:cTn id="34" presetID="3" presetClass="entr" presetSubtype="1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linds(horizontal)">
                                      <p:cBhvr>
                                        <p:cTn id="36" dur="500"/>
                                        <p:tgtEl>
                                          <p:spTgt spid="21"/>
                                        </p:tgtEl>
                                      </p:cBhvr>
                                    </p:animEffect>
                                  </p:childTnLst>
                                </p:cTn>
                              </p:par>
                              <p:par>
                                <p:cTn id="37" presetID="3" presetClass="entr" presetSubtype="1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blinds(horizontal)">
                                      <p:cBhvr>
                                        <p:cTn id="39" dur="500"/>
                                        <p:tgtEl>
                                          <p:spTgt spid="28"/>
                                        </p:tgtEl>
                                      </p:cBhvr>
                                    </p:animEffect>
                                  </p:childTnLst>
                                </p:cTn>
                              </p:par>
                              <p:par>
                                <p:cTn id="40" presetID="3" presetClass="entr" presetSubtype="10" fill="hold"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linds(horizontal)">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9" grpId="0" animBg="1"/>
      <p:bldP spid="2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33B04332-23ED-AC55-0CD6-56FF6E8164AD}"/>
              </a:ext>
            </a:extLst>
          </p:cNvPr>
          <p:cNvGraphicFramePr>
            <a:graphicFrameLocks noGrp="1"/>
          </p:cNvGraphicFramePr>
          <p:nvPr>
            <p:extLst>
              <p:ext uri="{D42A27DB-BD31-4B8C-83A1-F6EECF244321}">
                <p14:modId xmlns:p14="http://schemas.microsoft.com/office/powerpoint/2010/main" val="3188920804"/>
              </p:ext>
            </p:extLst>
          </p:nvPr>
        </p:nvGraphicFramePr>
        <p:xfrm>
          <a:off x="192783" y="698125"/>
          <a:ext cx="11806434" cy="1905585"/>
        </p:xfrm>
        <a:graphic>
          <a:graphicData uri="http://schemas.openxmlformats.org/drawingml/2006/table">
            <a:tbl>
              <a:tblPr firstRow="1" bandRow="1">
                <a:tableStyleId>{2D5ABB26-0587-4C30-8999-92F81FD0307C}</a:tableStyleId>
              </a:tblPr>
              <a:tblGrid>
                <a:gridCol w="3935478">
                  <a:extLst>
                    <a:ext uri="{9D8B030D-6E8A-4147-A177-3AD203B41FA5}">
                      <a16:colId xmlns="" xmlns:a16="http://schemas.microsoft.com/office/drawing/2014/main" val="1297175913"/>
                    </a:ext>
                  </a:extLst>
                </a:gridCol>
                <a:gridCol w="2969225">
                  <a:extLst>
                    <a:ext uri="{9D8B030D-6E8A-4147-A177-3AD203B41FA5}">
                      <a16:colId xmlns="" xmlns:a16="http://schemas.microsoft.com/office/drawing/2014/main" val="2872827738"/>
                    </a:ext>
                  </a:extLst>
                </a:gridCol>
                <a:gridCol w="4901731">
                  <a:extLst>
                    <a:ext uri="{9D8B030D-6E8A-4147-A177-3AD203B41FA5}">
                      <a16:colId xmlns="" xmlns:a16="http://schemas.microsoft.com/office/drawing/2014/main" val="1620682602"/>
                    </a:ext>
                  </a:extLst>
                </a:gridCol>
              </a:tblGrid>
              <a:tr h="716865">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kern="1200" dirty="0">
                          <a:solidFill>
                            <a:schemeClr val="tx1"/>
                          </a:solidFill>
                          <a:effectLst/>
                        </a:rPr>
                        <a:t>3. The word </a:t>
                      </a:r>
                      <a:r>
                        <a:rPr lang="en-US" sz="3600" b="0" i="1" kern="1200" dirty="0">
                          <a:solidFill>
                            <a:schemeClr val="tx1"/>
                          </a:solidFill>
                          <a:effectLst/>
                        </a:rPr>
                        <a:t>This</a:t>
                      </a:r>
                      <a:r>
                        <a:rPr lang="en-US" sz="3600" b="1" kern="1200" dirty="0">
                          <a:solidFill>
                            <a:schemeClr val="tx1"/>
                          </a:solidFill>
                          <a:effectLst/>
                        </a:rPr>
                        <a:t> in paragraph 2 refers to ______.</a:t>
                      </a:r>
                      <a:endParaRPr lang="en-US" sz="3600" b="1" kern="1200" dirty="0">
                        <a:solidFill>
                          <a:schemeClr val="tx1"/>
                        </a:solidFill>
                        <a:effectLst/>
                        <a:latin typeface="+mn-lt"/>
                      </a:endParaRPr>
                    </a:p>
                  </a:txBody>
                  <a:tcPr anchor="ctr"/>
                </a:tc>
                <a:tc hMerge="1">
                  <a:txBody>
                    <a:bodyPr/>
                    <a:lstStyle/>
                    <a:p>
                      <a:endParaRPr lang="x-none" dirty="0"/>
                    </a:p>
                  </a:txBody>
                  <a:tcPr/>
                </a:tc>
                <a:tc hMerge="1">
                  <a:txBody>
                    <a:bodyPr/>
                    <a:lstStyle/>
                    <a:p>
                      <a:endParaRPr lang="x-none"/>
                    </a:p>
                  </a:txBody>
                  <a:tcPr/>
                </a:tc>
                <a:extLst>
                  <a:ext uri="{0D108BD9-81ED-4DB2-BD59-A6C34878D82A}">
                    <a16:rowId xmlns="" xmlns:a16="http://schemas.microsoft.com/office/drawing/2014/main" val="1333753608"/>
                  </a:ext>
                </a:extLst>
              </a:tr>
              <a:tr h="6241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chemeClr val="tx1"/>
                          </a:solidFill>
                          <a:effectLst/>
                        </a:rPr>
                        <a:t>A. </a:t>
                      </a:r>
                      <a:r>
                        <a:rPr lang="en-US" sz="3600" dirty="0">
                          <a:solidFill>
                            <a:srgbClr val="141413"/>
                          </a:solidFill>
                          <a:effectLst/>
                        </a:rPr>
                        <a:t>a nine-to-five job </a:t>
                      </a:r>
                      <a:endParaRPr lang="en-US" sz="3600" dirty="0">
                        <a:solidFill>
                          <a:srgbClr val="141413"/>
                        </a:solidFill>
                        <a:effectLst/>
                        <a:latin typeface="Helvetica" pitchFamily="2" charset="0"/>
                      </a:endParaRPr>
                    </a:p>
                  </a:txBody>
                  <a:tcPr/>
                </a:tc>
                <a:tc>
                  <a:txBody>
                    <a:bodyPr/>
                    <a:lstStyle/>
                    <a:p>
                      <a:pPr algn="l"/>
                      <a:r>
                        <a:rPr lang="en-US" sz="3600" dirty="0">
                          <a:solidFill>
                            <a:schemeClr val="tx1"/>
                          </a:solidFill>
                          <a:effectLst/>
                        </a:rPr>
                        <a:t>B. a perk</a:t>
                      </a:r>
                      <a:endParaRPr lang="x-none" sz="3600" dirty="0">
                        <a:solidFill>
                          <a:schemeClr val="tx1"/>
                        </a:solidFill>
                        <a:latin typeface="+mn-lt"/>
                      </a:endParaRPr>
                    </a:p>
                  </a:txBody>
                  <a:tcPr/>
                </a:tc>
                <a:tc>
                  <a:txBody>
                    <a:bodyPr/>
                    <a:lstStyle/>
                    <a:p>
                      <a:pPr algn="l"/>
                      <a:r>
                        <a:rPr lang="en-US" sz="3600" dirty="0">
                          <a:solidFill>
                            <a:schemeClr val="tx1"/>
                          </a:solidFill>
                          <a:effectLst/>
                        </a:rPr>
                        <a:t>C. Getting a regular salary</a:t>
                      </a:r>
                      <a:endParaRPr lang="x-none" sz="3600" dirty="0">
                        <a:solidFill>
                          <a:schemeClr val="tx1"/>
                        </a:solidFill>
                        <a:latin typeface="+mn-lt"/>
                      </a:endParaRPr>
                    </a:p>
                  </a:txBody>
                  <a:tcPr/>
                </a:tc>
                <a:extLst>
                  <a:ext uri="{0D108BD9-81ED-4DB2-BD59-A6C34878D82A}">
                    <a16:rowId xmlns="" xmlns:a16="http://schemas.microsoft.com/office/drawing/2014/main" val="2798536409"/>
                  </a:ext>
                </a:extLst>
              </a:tr>
            </a:tbl>
          </a:graphicData>
        </a:graphic>
      </p:graphicFrame>
      <p:sp>
        <p:nvSpPr>
          <p:cNvPr id="5" name="Oval 4">
            <a:extLst>
              <a:ext uri="{FF2B5EF4-FFF2-40B4-BE49-F238E27FC236}">
                <a16:creationId xmlns="" xmlns:a16="http://schemas.microsoft.com/office/drawing/2014/main" id="{969DDEDB-8C89-1BDF-6332-9BAC9E0F4B50}"/>
              </a:ext>
            </a:extLst>
          </p:cNvPr>
          <p:cNvSpPr/>
          <p:nvPr/>
        </p:nvSpPr>
        <p:spPr>
          <a:xfrm>
            <a:off x="7092347" y="1457696"/>
            <a:ext cx="424734" cy="522514"/>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x-none"/>
          </a:p>
        </p:txBody>
      </p:sp>
      <p:cxnSp>
        <p:nvCxnSpPr>
          <p:cNvPr id="6" name="Straight Connector 5">
            <a:extLst>
              <a:ext uri="{FF2B5EF4-FFF2-40B4-BE49-F238E27FC236}">
                <a16:creationId xmlns="" xmlns:a16="http://schemas.microsoft.com/office/drawing/2014/main" id="{A41F2A16-3CF3-24DF-1CCF-D9603FCD78DD}"/>
              </a:ext>
            </a:extLst>
          </p:cNvPr>
          <p:cNvCxnSpPr>
            <a:cxnSpLocks/>
          </p:cNvCxnSpPr>
          <p:nvPr/>
        </p:nvCxnSpPr>
        <p:spPr>
          <a:xfrm>
            <a:off x="4069581" y="1405930"/>
            <a:ext cx="2026419"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7" name="TextBox 6">
            <a:extLst>
              <a:ext uri="{FF2B5EF4-FFF2-40B4-BE49-F238E27FC236}">
                <a16:creationId xmlns="" xmlns:a16="http://schemas.microsoft.com/office/drawing/2014/main" id="{2C1C84AF-2CC1-1744-E1FC-F215681AE34F}"/>
              </a:ext>
            </a:extLst>
          </p:cNvPr>
          <p:cNvSpPr txBox="1"/>
          <p:nvPr/>
        </p:nvSpPr>
        <p:spPr>
          <a:xfrm>
            <a:off x="408709" y="3172831"/>
            <a:ext cx="11374581" cy="2062103"/>
          </a:xfrm>
          <a:custGeom>
            <a:avLst/>
            <a:gdLst>
              <a:gd name="connsiteX0" fmla="*/ 0 w 11374581"/>
              <a:gd name="connsiteY0" fmla="*/ 0 h 2062103"/>
              <a:gd name="connsiteX1" fmla="*/ 257425 w 11374581"/>
              <a:gd name="connsiteY1" fmla="*/ 0 h 2062103"/>
              <a:gd name="connsiteX2" fmla="*/ 1083579 w 11374581"/>
              <a:gd name="connsiteY2" fmla="*/ 0 h 2062103"/>
              <a:gd name="connsiteX3" fmla="*/ 1795986 w 11374581"/>
              <a:gd name="connsiteY3" fmla="*/ 0 h 2062103"/>
              <a:gd name="connsiteX4" fmla="*/ 2622140 w 11374581"/>
              <a:gd name="connsiteY4" fmla="*/ 0 h 2062103"/>
              <a:gd name="connsiteX5" fmla="*/ 3220802 w 11374581"/>
              <a:gd name="connsiteY5" fmla="*/ 0 h 2062103"/>
              <a:gd name="connsiteX6" fmla="*/ 3705719 w 11374581"/>
              <a:gd name="connsiteY6" fmla="*/ 0 h 2062103"/>
              <a:gd name="connsiteX7" fmla="*/ 4190635 w 11374581"/>
              <a:gd name="connsiteY7" fmla="*/ 0 h 2062103"/>
              <a:gd name="connsiteX8" fmla="*/ 4789297 w 11374581"/>
              <a:gd name="connsiteY8" fmla="*/ 0 h 2062103"/>
              <a:gd name="connsiteX9" fmla="*/ 5615451 w 11374581"/>
              <a:gd name="connsiteY9" fmla="*/ 0 h 2062103"/>
              <a:gd name="connsiteX10" fmla="*/ 6441605 w 11374581"/>
              <a:gd name="connsiteY10" fmla="*/ 0 h 2062103"/>
              <a:gd name="connsiteX11" fmla="*/ 7040267 w 11374581"/>
              <a:gd name="connsiteY11" fmla="*/ 0 h 2062103"/>
              <a:gd name="connsiteX12" fmla="*/ 7866421 w 11374581"/>
              <a:gd name="connsiteY12" fmla="*/ 0 h 2062103"/>
              <a:gd name="connsiteX13" fmla="*/ 8351337 w 11374581"/>
              <a:gd name="connsiteY13" fmla="*/ 0 h 2062103"/>
              <a:gd name="connsiteX14" fmla="*/ 8722508 w 11374581"/>
              <a:gd name="connsiteY14" fmla="*/ 0 h 2062103"/>
              <a:gd name="connsiteX15" fmla="*/ 8979932 w 11374581"/>
              <a:gd name="connsiteY15" fmla="*/ 0 h 2062103"/>
              <a:gd name="connsiteX16" fmla="*/ 9692340 w 11374581"/>
              <a:gd name="connsiteY16" fmla="*/ 0 h 2062103"/>
              <a:gd name="connsiteX17" fmla="*/ 10518494 w 11374581"/>
              <a:gd name="connsiteY17" fmla="*/ 0 h 2062103"/>
              <a:gd name="connsiteX18" fmla="*/ 10775919 w 11374581"/>
              <a:gd name="connsiteY18" fmla="*/ 0 h 2062103"/>
              <a:gd name="connsiteX19" fmla="*/ 11374581 w 11374581"/>
              <a:gd name="connsiteY19" fmla="*/ 0 h 2062103"/>
              <a:gd name="connsiteX20" fmla="*/ 11374581 w 11374581"/>
              <a:gd name="connsiteY20" fmla="*/ 556768 h 2062103"/>
              <a:gd name="connsiteX21" fmla="*/ 11374581 w 11374581"/>
              <a:gd name="connsiteY21" fmla="*/ 1031052 h 2062103"/>
              <a:gd name="connsiteX22" fmla="*/ 11374581 w 11374581"/>
              <a:gd name="connsiteY22" fmla="*/ 1505335 h 2062103"/>
              <a:gd name="connsiteX23" fmla="*/ 11374581 w 11374581"/>
              <a:gd name="connsiteY23" fmla="*/ 2062103 h 2062103"/>
              <a:gd name="connsiteX24" fmla="*/ 10548427 w 11374581"/>
              <a:gd name="connsiteY24" fmla="*/ 2062103 h 2062103"/>
              <a:gd name="connsiteX25" fmla="*/ 10177257 w 11374581"/>
              <a:gd name="connsiteY25" fmla="*/ 2062103 h 2062103"/>
              <a:gd name="connsiteX26" fmla="*/ 9919832 w 11374581"/>
              <a:gd name="connsiteY26" fmla="*/ 2062103 h 2062103"/>
              <a:gd name="connsiteX27" fmla="*/ 9321170 w 11374581"/>
              <a:gd name="connsiteY27" fmla="*/ 2062103 h 2062103"/>
              <a:gd name="connsiteX28" fmla="*/ 8722508 w 11374581"/>
              <a:gd name="connsiteY28" fmla="*/ 2062103 h 2062103"/>
              <a:gd name="connsiteX29" fmla="*/ 8010100 w 11374581"/>
              <a:gd name="connsiteY29" fmla="*/ 2062103 h 2062103"/>
              <a:gd name="connsiteX30" fmla="*/ 7525183 w 11374581"/>
              <a:gd name="connsiteY30" fmla="*/ 2062103 h 2062103"/>
              <a:gd name="connsiteX31" fmla="*/ 6926521 w 11374581"/>
              <a:gd name="connsiteY31" fmla="*/ 2062103 h 2062103"/>
              <a:gd name="connsiteX32" fmla="*/ 6555351 w 11374581"/>
              <a:gd name="connsiteY32" fmla="*/ 2062103 h 2062103"/>
              <a:gd name="connsiteX33" fmla="*/ 6184180 w 11374581"/>
              <a:gd name="connsiteY33" fmla="*/ 2062103 h 2062103"/>
              <a:gd name="connsiteX34" fmla="*/ 5926755 w 11374581"/>
              <a:gd name="connsiteY34" fmla="*/ 2062103 h 2062103"/>
              <a:gd name="connsiteX35" fmla="*/ 5328093 w 11374581"/>
              <a:gd name="connsiteY35" fmla="*/ 2062103 h 2062103"/>
              <a:gd name="connsiteX36" fmla="*/ 4729431 w 11374581"/>
              <a:gd name="connsiteY36" fmla="*/ 2062103 h 2062103"/>
              <a:gd name="connsiteX37" fmla="*/ 3903277 w 11374581"/>
              <a:gd name="connsiteY37" fmla="*/ 2062103 h 2062103"/>
              <a:gd name="connsiteX38" fmla="*/ 3304615 w 11374581"/>
              <a:gd name="connsiteY38" fmla="*/ 2062103 h 2062103"/>
              <a:gd name="connsiteX39" fmla="*/ 2819699 w 11374581"/>
              <a:gd name="connsiteY39" fmla="*/ 2062103 h 2062103"/>
              <a:gd name="connsiteX40" fmla="*/ 2221037 w 11374581"/>
              <a:gd name="connsiteY40" fmla="*/ 2062103 h 2062103"/>
              <a:gd name="connsiteX41" fmla="*/ 1394883 w 11374581"/>
              <a:gd name="connsiteY41" fmla="*/ 2062103 h 2062103"/>
              <a:gd name="connsiteX42" fmla="*/ 909966 w 11374581"/>
              <a:gd name="connsiteY42" fmla="*/ 2062103 h 2062103"/>
              <a:gd name="connsiteX43" fmla="*/ 0 w 11374581"/>
              <a:gd name="connsiteY43" fmla="*/ 2062103 h 2062103"/>
              <a:gd name="connsiteX44" fmla="*/ 0 w 11374581"/>
              <a:gd name="connsiteY44" fmla="*/ 1546577 h 2062103"/>
              <a:gd name="connsiteX45" fmla="*/ 0 w 11374581"/>
              <a:gd name="connsiteY45" fmla="*/ 1010430 h 2062103"/>
              <a:gd name="connsiteX46" fmla="*/ 0 w 11374581"/>
              <a:gd name="connsiteY46" fmla="*/ 474284 h 2062103"/>
              <a:gd name="connsiteX47" fmla="*/ 0 w 11374581"/>
              <a:gd name="connsiteY47" fmla="*/ 0 h 206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74581" h="2062103" fill="none" extrusionOk="0">
                <a:moveTo>
                  <a:pt x="0" y="0"/>
                </a:moveTo>
                <a:cubicBezTo>
                  <a:pt x="83661" y="-7268"/>
                  <a:pt x="148425" y="13183"/>
                  <a:pt x="257425" y="0"/>
                </a:cubicBezTo>
                <a:cubicBezTo>
                  <a:pt x="366425" y="-13183"/>
                  <a:pt x="716621" y="46420"/>
                  <a:pt x="1083579" y="0"/>
                </a:cubicBezTo>
                <a:cubicBezTo>
                  <a:pt x="1450537" y="-46420"/>
                  <a:pt x="1542229" y="11454"/>
                  <a:pt x="1795986" y="0"/>
                </a:cubicBezTo>
                <a:cubicBezTo>
                  <a:pt x="2049743" y="-11454"/>
                  <a:pt x="2278720" y="38762"/>
                  <a:pt x="2622140" y="0"/>
                </a:cubicBezTo>
                <a:cubicBezTo>
                  <a:pt x="2965560" y="-38762"/>
                  <a:pt x="3062990" y="61453"/>
                  <a:pt x="3220802" y="0"/>
                </a:cubicBezTo>
                <a:cubicBezTo>
                  <a:pt x="3378614" y="-61453"/>
                  <a:pt x="3559203" y="13619"/>
                  <a:pt x="3705719" y="0"/>
                </a:cubicBezTo>
                <a:cubicBezTo>
                  <a:pt x="3852235" y="-13619"/>
                  <a:pt x="4012449" y="36308"/>
                  <a:pt x="4190635" y="0"/>
                </a:cubicBezTo>
                <a:cubicBezTo>
                  <a:pt x="4368821" y="-36308"/>
                  <a:pt x="4535401" y="25409"/>
                  <a:pt x="4789297" y="0"/>
                </a:cubicBezTo>
                <a:cubicBezTo>
                  <a:pt x="5043193" y="-25409"/>
                  <a:pt x="5295734" y="96065"/>
                  <a:pt x="5615451" y="0"/>
                </a:cubicBezTo>
                <a:cubicBezTo>
                  <a:pt x="5935168" y="-96065"/>
                  <a:pt x="6172116" y="68128"/>
                  <a:pt x="6441605" y="0"/>
                </a:cubicBezTo>
                <a:cubicBezTo>
                  <a:pt x="6711094" y="-68128"/>
                  <a:pt x="6892994" y="69745"/>
                  <a:pt x="7040267" y="0"/>
                </a:cubicBezTo>
                <a:cubicBezTo>
                  <a:pt x="7187540" y="-69745"/>
                  <a:pt x="7568603" y="94062"/>
                  <a:pt x="7866421" y="0"/>
                </a:cubicBezTo>
                <a:cubicBezTo>
                  <a:pt x="8164239" y="-94062"/>
                  <a:pt x="8200100" y="9165"/>
                  <a:pt x="8351337" y="0"/>
                </a:cubicBezTo>
                <a:cubicBezTo>
                  <a:pt x="8502574" y="-9165"/>
                  <a:pt x="8580730" y="40651"/>
                  <a:pt x="8722508" y="0"/>
                </a:cubicBezTo>
                <a:cubicBezTo>
                  <a:pt x="8864286" y="-40651"/>
                  <a:pt x="8913232" y="9502"/>
                  <a:pt x="8979932" y="0"/>
                </a:cubicBezTo>
                <a:cubicBezTo>
                  <a:pt x="9046632" y="-9502"/>
                  <a:pt x="9383149" y="49731"/>
                  <a:pt x="9692340" y="0"/>
                </a:cubicBezTo>
                <a:cubicBezTo>
                  <a:pt x="10001531" y="-49731"/>
                  <a:pt x="10291564" y="37890"/>
                  <a:pt x="10518494" y="0"/>
                </a:cubicBezTo>
                <a:cubicBezTo>
                  <a:pt x="10745424" y="-37890"/>
                  <a:pt x="10715185" y="21724"/>
                  <a:pt x="10775919" y="0"/>
                </a:cubicBezTo>
                <a:cubicBezTo>
                  <a:pt x="10836654" y="-21724"/>
                  <a:pt x="11077360" y="8035"/>
                  <a:pt x="11374581" y="0"/>
                </a:cubicBezTo>
                <a:cubicBezTo>
                  <a:pt x="11440469" y="209385"/>
                  <a:pt x="11355168" y="409327"/>
                  <a:pt x="11374581" y="556768"/>
                </a:cubicBezTo>
                <a:cubicBezTo>
                  <a:pt x="11393994" y="704209"/>
                  <a:pt x="11360203" y="809408"/>
                  <a:pt x="11374581" y="1031052"/>
                </a:cubicBezTo>
                <a:cubicBezTo>
                  <a:pt x="11388959" y="1252696"/>
                  <a:pt x="11368813" y="1405852"/>
                  <a:pt x="11374581" y="1505335"/>
                </a:cubicBezTo>
                <a:cubicBezTo>
                  <a:pt x="11380349" y="1604818"/>
                  <a:pt x="11307792" y="1857683"/>
                  <a:pt x="11374581" y="2062103"/>
                </a:cubicBezTo>
                <a:cubicBezTo>
                  <a:pt x="11124945" y="2140187"/>
                  <a:pt x="10754192" y="1978361"/>
                  <a:pt x="10548427" y="2062103"/>
                </a:cubicBezTo>
                <a:cubicBezTo>
                  <a:pt x="10342662" y="2145845"/>
                  <a:pt x="10277516" y="2036287"/>
                  <a:pt x="10177257" y="2062103"/>
                </a:cubicBezTo>
                <a:cubicBezTo>
                  <a:pt x="10076998" y="2087919"/>
                  <a:pt x="10001720" y="2042337"/>
                  <a:pt x="9919832" y="2062103"/>
                </a:cubicBezTo>
                <a:cubicBezTo>
                  <a:pt x="9837944" y="2081869"/>
                  <a:pt x="9564973" y="1992354"/>
                  <a:pt x="9321170" y="2062103"/>
                </a:cubicBezTo>
                <a:cubicBezTo>
                  <a:pt x="9077367" y="2131852"/>
                  <a:pt x="8918842" y="2033496"/>
                  <a:pt x="8722508" y="2062103"/>
                </a:cubicBezTo>
                <a:cubicBezTo>
                  <a:pt x="8526174" y="2090710"/>
                  <a:pt x="8307294" y="1990958"/>
                  <a:pt x="8010100" y="2062103"/>
                </a:cubicBezTo>
                <a:cubicBezTo>
                  <a:pt x="7712906" y="2133248"/>
                  <a:pt x="7708145" y="2006926"/>
                  <a:pt x="7525183" y="2062103"/>
                </a:cubicBezTo>
                <a:cubicBezTo>
                  <a:pt x="7342221" y="2117280"/>
                  <a:pt x="7055208" y="2034326"/>
                  <a:pt x="6926521" y="2062103"/>
                </a:cubicBezTo>
                <a:cubicBezTo>
                  <a:pt x="6797834" y="2089880"/>
                  <a:pt x="6654719" y="2060996"/>
                  <a:pt x="6555351" y="2062103"/>
                </a:cubicBezTo>
                <a:cubicBezTo>
                  <a:pt x="6455983" y="2063210"/>
                  <a:pt x="6329313" y="2048521"/>
                  <a:pt x="6184180" y="2062103"/>
                </a:cubicBezTo>
                <a:cubicBezTo>
                  <a:pt x="6039047" y="2075685"/>
                  <a:pt x="6003858" y="2039234"/>
                  <a:pt x="5926755" y="2062103"/>
                </a:cubicBezTo>
                <a:cubicBezTo>
                  <a:pt x="5849653" y="2084972"/>
                  <a:pt x="5546736" y="2005025"/>
                  <a:pt x="5328093" y="2062103"/>
                </a:cubicBezTo>
                <a:cubicBezTo>
                  <a:pt x="5109450" y="2119181"/>
                  <a:pt x="4907575" y="2029554"/>
                  <a:pt x="4729431" y="2062103"/>
                </a:cubicBezTo>
                <a:cubicBezTo>
                  <a:pt x="4551287" y="2094652"/>
                  <a:pt x="4175265" y="1969607"/>
                  <a:pt x="3903277" y="2062103"/>
                </a:cubicBezTo>
                <a:cubicBezTo>
                  <a:pt x="3631289" y="2154599"/>
                  <a:pt x="3456912" y="2010662"/>
                  <a:pt x="3304615" y="2062103"/>
                </a:cubicBezTo>
                <a:cubicBezTo>
                  <a:pt x="3152318" y="2113544"/>
                  <a:pt x="3057347" y="2030748"/>
                  <a:pt x="2819699" y="2062103"/>
                </a:cubicBezTo>
                <a:cubicBezTo>
                  <a:pt x="2582051" y="2093458"/>
                  <a:pt x="2349404" y="2031231"/>
                  <a:pt x="2221037" y="2062103"/>
                </a:cubicBezTo>
                <a:cubicBezTo>
                  <a:pt x="2092670" y="2092975"/>
                  <a:pt x="1624020" y="1975472"/>
                  <a:pt x="1394883" y="2062103"/>
                </a:cubicBezTo>
                <a:cubicBezTo>
                  <a:pt x="1165746" y="2148734"/>
                  <a:pt x="1133794" y="2022505"/>
                  <a:pt x="909966" y="2062103"/>
                </a:cubicBezTo>
                <a:cubicBezTo>
                  <a:pt x="686138" y="2101701"/>
                  <a:pt x="296960" y="2047217"/>
                  <a:pt x="0" y="2062103"/>
                </a:cubicBezTo>
                <a:cubicBezTo>
                  <a:pt x="-13976" y="1935407"/>
                  <a:pt x="45222" y="1708945"/>
                  <a:pt x="0" y="1546577"/>
                </a:cubicBezTo>
                <a:cubicBezTo>
                  <a:pt x="-45222" y="1384209"/>
                  <a:pt x="32810" y="1226207"/>
                  <a:pt x="0" y="1010430"/>
                </a:cubicBezTo>
                <a:cubicBezTo>
                  <a:pt x="-32810" y="794653"/>
                  <a:pt x="45957" y="582737"/>
                  <a:pt x="0" y="474284"/>
                </a:cubicBezTo>
                <a:cubicBezTo>
                  <a:pt x="-45957" y="365831"/>
                  <a:pt x="23740" y="233000"/>
                  <a:pt x="0" y="0"/>
                </a:cubicBezTo>
                <a:close/>
              </a:path>
              <a:path w="11374581" h="2062103" stroke="0" extrusionOk="0">
                <a:moveTo>
                  <a:pt x="0" y="0"/>
                </a:moveTo>
                <a:cubicBezTo>
                  <a:pt x="87771" y="-24715"/>
                  <a:pt x="193240" y="28662"/>
                  <a:pt x="257425" y="0"/>
                </a:cubicBezTo>
                <a:cubicBezTo>
                  <a:pt x="321611" y="-28662"/>
                  <a:pt x="873068" y="97035"/>
                  <a:pt x="1083579" y="0"/>
                </a:cubicBezTo>
                <a:cubicBezTo>
                  <a:pt x="1294090" y="-97035"/>
                  <a:pt x="1466413" y="38269"/>
                  <a:pt x="1682241" y="0"/>
                </a:cubicBezTo>
                <a:cubicBezTo>
                  <a:pt x="1898069" y="-38269"/>
                  <a:pt x="1917059" y="27385"/>
                  <a:pt x="2053411" y="0"/>
                </a:cubicBezTo>
                <a:cubicBezTo>
                  <a:pt x="2189763" y="-27385"/>
                  <a:pt x="2222633" y="29537"/>
                  <a:pt x="2310836" y="0"/>
                </a:cubicBezTo>
                <a:cubicBezTo>
                  <a:pt x="2399039" y="-29537"/>
                  <a:pt x="2829861" y="39023"/>
                  <a:pt x="3023244" y="0"/>
                </a:cubicBezTo>
                <a:cubicBezTo>
                  <a:pt x="3216627" y="-39023"/>
                  <a:pt x="3238204" y="40460"/>
                  <a:pt x="3394414" y="0"/>
                </a:cubicBezTo>
                <a:cubicBezTo>
                  <a:pt x="3550624" y="-40460"/>
                  <a:pt x="3918247" y="27738"/>
                  <a:pt x="4106822" y="0"/>
                </a:cubicBezTo>
                <a:cubicBezTo>
                  <a:pt x="4295397" y="-27738"/>
                  <a:pt x="4712543" y="4196"/>
                  <a:pt x="4932976" y="0"/>
                </a:cubicBezTo>
                <a:cubicBezTo>
                  <a:pt x="5153409" y="-4196"/>
                  <a:pt x="5355283" y="39856"/>
                  <a:pt x="5531638" y="0"/>
                </a:cubicBezTo>
                <a:cubicBezTo>
                  <a:pt x="5707993" y="-39856"/>
                  <a:pt x="5696564" y="27478"/>
                  <a:pt x="5789063" y="0"/>
                </a:cubicBezTo>
                <a:cubicBezTo>
                  <a:pt x="5881562" y="-27478"/>
                  <a:pt x="6336087" y="69826"/>
                  <a:pt x="6615217" y="0"/>
                </a:cubicBezTo>
                <a:cubicBezTo>
                  <a:pt x="6894347" y="-69826"/>
                  <a:pt x="7193701" y="94584"/>
                  <a:pt x="7441371" y="0"/>
                </a:cubicBezTo>
                <a:cubicBezTo>
                  <a:pt x="7689041" y="-94584"/>
                  <a:pt x="7818687" y="69845"/>
                  <a:pt x="8153779" y="0"/>
                </a:cubicBezTo>
                <a:cubicBezTo>
                  <a:pt x="8488871" y="-69845"/>
                  <a:pt x="8622771" y="74933"/>
                  <a:pt x="8866187" y="0"/>
                </a:cubicBezTo>
                <a:cubicBezTo>
                  <a:pt x="9109603" y="-74933"/>
                  <a:pt x="9407504" y="69700"/>
                  <a:pt x="9692340" y="0"/>
                </a:cubicBezTo>
                <a:cubicBezTo>
                  <a:pt x="9977176" y="-69700"/>
                  <a:pt x="10095062" y="53184"/>
                  <a:pt x="10291002" y="0"/>
                </a:cubicBezTo>
                <a:cubicBezTo>
                  <a:pt x="10486942" y="-53184"/>
                  <a:pt x="10551387" y="4936"/>
                  <a:pt x="10775919" y="0"/>
                </a:cubicBezTo>
                <a:cubicBezTo>
                  <a:pt x="11000451" y="-4936"/>
                  <a:pt x="11232200" y="759"/>
                  <a:pt x="11374581" y="0"/>
                </a:cubicBezTo>
                <a:cubicBezTo>
                  <a:pt x="11375724" y="231736"/>
                  <a:pt x="11355104" y="337207"/>
                  <a:pt x="11374581" y="556768"/>
                </a:cubicBezTo>
                <a:cubicBezTo>
                  <a:pt x="11394058" y="776329"/>
                  <a:pt x="11330315" y="967120"/>
                  <a:pt x="11374581" y="1113536"/>
                </a:cubicBezTo>
                <a:cubicBezTo>
                  <a:pt x="11418847" y="1259952"/>
                  <a:pt x="11329674" y="1468509"/>
                  <a:pt x="11374581" y="1608440"/>
                </a:cubicBezTo>
                <a:cubicBezTo>
                  <a:pt x="11419488" y="1748371"/>
                  <a:pt x="11320288" y="1836545"/>
                  <a:pt x="11374581" y="2062103"/>
                </a:cubicBezTo>
                <a:cubicBezTo>
                  <a:pt x="11207082" y="2063701"/>
                  <a:pt x="11017765" y="2038476"/>
                  <a:pt x="10662173" y="2062103"/>
                </a:cubicBezTo>
                <a:cubicBezTo>
                  <a:pt x="10306581" y="2085730"/>
                  <a:pt x="10359938" y="2040809"/>
                  <a:pt x="10177257" y="2062103"/>
                </a:cubicBezTo>
                <a:cubicBezTo>
                  <a:pt x="9994576" y="2083397"/>
                  <a:pt x="9576182" y="2053996"/>
                  <a:pt x="9351103" y="2062103"/>
                </a:cubicBezTo>
                <a:cubicBezTo>
                  <a:pt x="9126024" y="2070210"/>
                  <a:pt x="9160751" y="2050478"/>
                  <a:pt x="8979932" y="2062103"/>
                </a:cubicBezTo>
                <a:cubicBezTo>
                  <a:pt x="8799113" y="2073728"/>
                  <a:pt x="8547281" y="2029277"/>
                  <a:pt x="8153779" y="2062103"/>
                </a:cubicBezTo>
                <a:cubicBezTo>
                  <a:pt x="7760277" y="2094929"/>
                  <a:pt x="7991707" y="2032242"/>
                  <a:pt x="7896354" y="2062103"/>
                </a:cubicBezTo>
                <a:cubicBezTo>
                  <a:pt x="7801001" y="2091964"/>
                  <a:pt x="7719427" y="2031739"/>
                  <a:pt x="7638929" y="2062103"/>
                </a:cubicBezTo>
                <a:cubicBezTo>
                  <a:pt x="7558431" y="2092467"/>
                  <a:pt x="7374057" y="2047567"/>
                  <a:pt x="7154013" y="2062103"/>
                </a:cubicBezTo>
                <a:cubicBezTo>
                  <a:pt x="6933969" y="2076639"/>
                  <a:pt x="6812051" y="2043196"/>
                  <a:pt x="6669096" y="2062103"/>
                </a:cubicBezTo>
                <a:cubicBezTo>
                  <a:pt x="6526141" y="2081010"/>
                  <a:pt x="6533776" y="2060035"/>
                  <a:pt x="6411672" y="2062103"/>
                </a:cubicBezTo>
                <a:cubicBezTo>
                  <a:pt x="6289568" y="2064171"/>
                  <a:pt x="5928291" y="1994391"/>
                  <a:pt x="5699264" y="2062103"/>
                </a:cubicBezTo>
                <a:cubicBezTo>
                  <a:pt x="5470237" y="2129815"/>
                  <a:pt x="5323632" y="2060449"/>
                  <a:pt x="4986856" y="2062103"/>
                </a:cubicBezTo>
                <a:cubicBezTo>
                  <a:pt x="4650080" y="2063757"/>
                  <a:pt x="4734073" y="2027427"/>
                  <a:pt x="4615685" y="2062103"/>
                </a:cubicBezTo>
                <a:cubicBezTo>
                  <a:pt x="4497297" y="2096779"/>
                  <a:pt x="4278089" y="2034234"/>
                  <a:pt x="4130769" y="2062103"/>
                </a:cubicBezTo>
                <a:cubicBezTo>
                  <a:pt x="3983449" y="2089972"/>
                  <a:pt x="3698116" y="2045632"/>
                  <a:pt x="3418361" y="2062103"/>
                </a:cubicBezTo>
                <a:cubicBezTo>
                  <a:pt x="3138606" y="2078574"/>
                  <a:pt x="3227983" y="2039747"/>
                  <a:pt x="3160936" y="2062103"/>
                </a:cubicBezTo>
                <a:cubicBezTo>
                  <a:pt x="3093890" y="2084459"/>
                  <a:pt x="3005998" y="2031986"/>
                  <a:pt x="2903511" y="2062103"/>
                </a:cubicBezTo>
                <a:cubicBezTo>
                  <a:pt x="2801024" y="2092220"/>
                  <a:pt x="2449774" y="2011536"/>
                  <a:pt x="2077358" y="2062103"/>
                </a:cubicBezTo>
                <a:cubicBezTo>
                  <a:pt x="1704942" y="2112670"/>
                  <a:pt x="1589470" y="2024261"/>
                  <a:pt x="1364950" y="2062103"/>
                </a:cubicBezTo>
                <a:cubicBezTo>
                  <a:pt x="1140430" y="2099945"/>
                  <a:pt x="791616" y="1966739"/>
                  <a:pt x="538796" y="2062103"/>
                </a:cubicBezTo>
                <a:cubicBezTo>
                  <a:pt x="285976" y="2157467"/>
                  <a:pt x="214463" y="2059163"/>
                  <a:pt x="0" y="2062103"/>
                </a:cubicBezTo>
                <a:cubicBezTo>
                  <a:pt x="-141" y="1831143"/>
                  <a:pt x="40853" y="1771618"/>
                  <a:pt x="0" y="1505335"/>
                </a:cubicBezTo>
                <a:cubicBezTo>
                  <a:pt x="-40853" y="1239052"/>
                  <a:pt x="11110" y="1170620"/>
                  <a:pt x="0" y="1010430"/>
                </a:cubicBezTo>
                <a:cubicBezTo>
                  <a:pt x="-11110" y="850240"/>
                  <a:pt x="45709" y="684066"/>
                  <a:pt x="0" y="494905"/>
                </a:cubicBezTo>
                <a:cubicBezTo>
                  <a:pt x="-45709" y="305744"/>
                  <a:pt x="42562" y="173225"/>
                  <a:pt x="0" y="0"/>
                </a:cubicBezTo>
                <a:close/>
              </a:path>
            </a:pathLst>
          </a:custGeom>
          <a:blipFill>
            <a:blip r:embed="rId3"/>
            <a:tile tx="0" ty="0" sx="100000" sy="100000" flip="none" algn="tl"/>
          </a:blipFill>
          <a:ln>
            <a:noFill/>
            <a:extLst>
              <a:ext uri="{C807C97D-BFC1-408E-A445-0C87EB9F89A2}">
                <ask:lineSketchStyleProps xmlns="" xmlns:ask="http://schemas.microsoft.com/office/drawing/2018/sketchyshapes" sd="2322556612">
                  <a:prstGeom prst="rect">
                    <a:avLst/>
                  </a:prstGeom>
                  <ask:type>
                    <ask:lineSketchScribble/>
                  </ask:type>
                </ask:lineSketchStyleProps>
              </a:ext>
            </a:extLst>
          </a:ln>
        </p:spPr>
        <p:txBody>
          <a:bodyPr wrap="square">
            <a:spAutoFit/>
          </a:bodyPr>
          <a:lstStyle>
            <a:defPPr>
              <a:defRPr lang="en-US"/>
            </a:defPPr>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141413"/>
                </a:solidFill>
                <a:effectLst/>
                <a:ea typeface="Aptos" panose="020B0004020202020204" pitchFamily="34" charset="0"/>
                <a:cs typeface="Helvetica" pitchFamily="2" charset="0"/>
              </a:defRPr>
            </a:lvl1pPr>
          </a:lstStyle>
          <a:p>
            <a:r>
              <a:rPr lang="en-US" sz="3200" dirty="0"/>
              <a:t>“…My mom's job has some pretty good advantages. One advantage is that she gets a regular salary, which means she makes the same money each month. This helps her save money and plan for the future more easily …”  </a:t>
            </a:r>
            <a:endParaRPr lang="x-none" sz="3200" dirty="0"/>
          </a:p>
        </p:txBody>
      </p:sp>
      <p:cxnSp>
        <p:nvCxnSpPr>
          <p:cNvPr id="8" name="Straight Connector 7">
            <a:extLst>
              <a:ext uri="{FF2B5EF4-FFF2-40B4-BE49-F238E27FC236}">
                <a16:creationId xmlns="" xmlns:a16="http://schemas.microsoft.com/office/drawing/2014/main" id="{6E36D431-F705-48B4-6EAE-92E2A6194C75}"/>
              </a:ext>
            </a:extLst>
          </p:cNvPr>
          <p:cNvCxnSpPr>
            <a:cxnSpLocks/>
          </p:cNvCxnSpPr>
          <p:nvPr/>
        </p:nvCxnSpPr>
        <p:spPr>
          <a:xfrm>
            <a:off x="2187496" y="4245822"/>
            <a:ext cx="3394364" cy="0"/>
          </a:xfrm>
          <a:prstGeom prst="line">
            <a:avLst/>
          </a:prstGeom>
          <a:ln w="76200">
            <a:solidFill>
              <a:srgbClr val="FF2F92"/>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 xmlns:a16="http://schemas.microsoft.com/office/drawing/2014/main" id="{93D7C455-3BFD-3E78-C942-954944F3A7E9}"/>
              </a:ext>
            </a:extLst>
          </p:cNvPr>
          <p:cNvCxnSpPr>
            <a:cxnSpLocks/>
          </p:cNvCxnSpPr>
          <p:nvPr/>
        </p:nvCxnSpPr>
        <p:spPr>
          <a:xfrm>
            <a:off x="3947532" y="4688956"/>
            <a:ext cx="737839" cy="0"/>
          </a:xfrm>
          <a:prstGeom prst="line">
            <a:avLst/>
          </a:prstGeom>
          <a:ln w="76200">
            <a:solidFill>
              <a:srgbClr val="FF2F92"/>
            </a:solidFill>
          </a:ln>
        </p:spPr>
        <p:style>
          <a:lnRef idx="1">
            <a:schemeClr val="accent2"/>
          </a:lnRef>
          <a:fillRef idx="0">
            <a:schemeClr val="accent2"/>
          </a:fillRef>
          <a:effectRef idx="0">
            <a:schemeClr val="accent2"/>
          </a:effectRef>
          <a:fontRef idx="minor">
            <a:schemeClr val="tx1"/>
          </a:fontRef>
        </p:style>
      </p:cxnSp>
      <p:sp>
        <p:nvSpPr>
          <p:cNvPr id="16" name="TextBox 15">
            <a:extLst>
              <a:ext uri="{FF2B5EF4-FFF2-40B4-BE49-F238E27FC236}">
                <a16:creationId xmlns="" xmlns:a16="http://schemas.microsoft.com/office/drawing/2014/main" id="{A12F9633-2559-6C1B-48BD-693FF1C1285D}"/>
              </a:ext>
            </a:extLst>
          </p:cNvPr>
          <p:cNvSpPr txBox="1"/>
          <p:nvPr/>
        </p:nvSpPr>
        <p:spPr>
          <a:xfrm>
            <a:off x="408709" y="2313164"/>
            <a:ext cx="2802842" cy="646331"/>
          </a:xfrm>
          <a:prstGeom prst="rect">
            <a:avLst/>
          </a:prstGeom>
          <a:ln w="57150">
            <a:solidFill>
              <a:schemeClr val="bg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x-none" sz="3600" b="1" dirty="0">
                <a:solidFill>
                  <a:srgbClr val="FF2F92"/>
                </a:solidFill>
              </a:rPr>
              <a:t>Explanation </a:t>
            </a:r>
          </a:p>
        </p:txBody>
      </p:sp>
    </p:spTree>
    <p:extLst>
      <p:ext uri="{BB962C8B-B14F-4D97-AF65-F5344CB8AC3E}">
        <p14:creationId xmlns:p14="http://schemas.microsoft.com/office/powerpoint/2010/main" val="264296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par>
                                <p:cTn id="23" presetID="9"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par>
                                <p:cTn id="26" presetID="9"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33B04332-23ED-AC55-0CD6-56FF6E8164AD}"/>
              </a:ext>
            </a:extLst>
          </p:cNvPr>
          <p:cNvGraphicFramePr>
            <a:graphicFrameLocks noGrp="1"/>
          </p:cNvGraphicFramePr>
          <p:nvPr>
            <p:extLst>
              <p:ext uri="{D42A27DB-BD31-4B8C-83A1-F6EECF244321}">
                <p14:modId xmlns:p14="http://schemas.microsoft.com/office/powerpoint/2010/main" val="4008347542"/>
              </p:ext>
            </p:extLst>
          </p:nvPr>
        </p:nvGraphicFramePr>
        <p:xfrm>
          <a:off x="192783" y="698125"/>
          <a:ext cx="11806434" cy="2377440"/>
        </p:xfrm>
        <a:graphic>
          <a:graphicData uri="http://schemas.openxmlformats.org/drawingml/2006/table">
            <a:tbl>
              <a:tblPr firstRow="1" bandRow="1">
                <a:tableStyleId>{2D5ABB26-0587-4C30-8999-92F81FD0307C}</a:tableStyleId>
              </a:tblPr>
              <a:tblGrid>
                <a:gridCol w="3935478">
                  <a:extLst>
                    <a:ext uri="{9D8B030D-6E8A-4147-A177-3AD203B41FA5}">
                      <a16:colId xmlns="" xmlns:a16="http://schemas.microsoft.com/office/drawing/2014/main" val="1297175913"/>
                    </a:ext>
                  </a:extLst>
                </a:gridCol>
                <a:gridCol w="3935478">
                  <a:extLst>
                    <a:ext uri="{9D8B030D-6E8A-4147-A177-3AD203B41FA5}">
                      <a16:colId xmlns="" xmlns:a16="http://schemas.microsoft.com/office/drawing/2014/main" val="2872827738"/>
                    </a:ext>
                  </a:extLst>
                </a:gridCol>
                <a:gridCol w="3935478">
                  <a:extLst>
                    <a:ext uri="{9D8B030D-6E8A-4147-A177-3AD203B41FA5}">
                      <a16:colId xmlns="" xmlns:a16="http://schemas.microsoft.com/office/drawing/2014/main" val="885089077"/>
                    </a:ext>
                  </a:extLst>
                </a:gridCol>
              </a:tblGrid>
              <a:tr h="836392">
                <a:tc gridSpan="3">
                  <a:txBody>
                    <a:bodyPr/>
                    <a:lstStyle/>
                    <a:p>
                      <a:r>
                        <a:rPr lang="en-US" sz="3600" b="1" dirty="0">
                          <a:solidFill>
                            <a:schemeClr val="tx1"/>
                          </a:solidFill>
                        </a:rPr>
                        <a:t>4. How can people with nine-to-five jobs increase their salary?</a:t>
                      </a:r>
                    </a:p>
                  </a:txBody>
                  <a:tcPr anchor="ctr"/>
                </a:tc>
                <a:tc hMerge="1">
                  <a:txBody>
                    <a:bodyPr/>
                    <a:lstStyle/>
                    <a:p>
                      <a:endParaRPr lang="x-none" dirty="0"/>
                    </a:p>
                  </a:txBody>
                  <a:tcPr/>
                </a:tc>
                <a:tc hMerge="1">
                  <a:txBody>
                    <a:bodyPr/>
                    <a:lstStyle/>
                    <a:p>
                      <a:endParaRPr lang="x-none" dirty="0"/>
                    </a:p>
                  </a:txBody>
                  <a:tcPr/>
                </a:tc>
                <a:extLst>
                  <a:ext uri="{0D108BD9-81ED-4DB2-BD59-A6C34878D82A}">
                    <a16:rowId xmlns="" xmlns:a16="http://schemas.microsoft.com/office/drawing/2014/main" val="1309076154"/>
                  </a:ext>
                </a:extLst>
              </a:tr>
              <a:tr h="1852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kern="1200" dirty="0">
                          <a:solidFill>
                            <a:schemeClr val="tx1"/>
                          </a:solidFill>
                          <a:effectLst/>
                        </a:rPr>
                        <a:t>A. get a different job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kern="1200" dirty="0">
                          <a:solidFill>
                            <a:schemeClr val="tx1"/>
                          </a:solidFill>
                          <a:effectLst/>
                        </a:rPr>
                        <a:t>B. work more hours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kern="1200" dirty="0">
                          <a:solidFill>
                            <a:schemeClr val="tx1"/>
                          </a:solidFill>
                          <a:effectLst/>
                        </a:rPr>
                        <a:t>C. Work harder</a:t>
                      </a:r>
                    </a:p>
                  </a:txBody>
                  <a:tcPr/>
                </a:tc>
                <a:extLst>
                  <a:ext uri="{0D108BD9-81ED-4DB2-BD59-A6C34878D82A}">
                    <a16:rowId xmlns="" xmlns:a16="http://schemas.microsoft.com/office/drawing/2014/main" val="3384173090"/>
                  </a:ext>
                </a:extLst>
              </a:tr>
            </a:tbl>
          </a:graphicData>
        </a:graphic>
      </p:graphicFrame>
      <p:cxnSp>
        <p:nvCxnSpPr>
          <p:cNvPr id="9" name="Straight Connector 8">
            <a:extLst>
              <a:ext uri="{FF2B5EF4-FFF2-40B4-BE49-F238E27FC236}">
                <a16:creationId xmlns="" xmlns:a16="http://schemas.microsoft.com/office/drawing/2014/main" id="{5F20A0DA-07C6-1BA4-3FA2-116A7A90DFAB}"/>
              </a:ext>
            </a:extLst>
          </p:cNvPr>
          <p:cNvCxnSpPr>
            <a:cxnSpLocks/>
          </p:cNvCxnSpPr>
          <p:nvPr/>
        </p:nvCxnSpPr>
        <p:spPr>
          <a:xfrm>
            <a:off x="762483" y="1255106"/>
            <a:ext cx="887897" cy="0"/>
          </a:xfrm>
          <a:prstGeom prst="line">
            <a:avLst/>
          </a:prstGeom>
          <a:ln w="76200"/>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 xmlns:a16="http://schemas.microsoft.com/office/drawing/2014/main" id="{853F51F1-8B3C-8682-7C79-2E571AA50C9A}"/>
              </a:ext>
            </a:extLst>
          </p:cNvPr>
          <p:cNvCxnSpPr>
            <a:cxnSpLocks/>
          </p:cNvCxnSpPr>
          <p:nvPr/>
        </p:nvCxnSpPr>
        <p:spPr>
          <a:xfrm>
            <a:off x="4916495" y="1261276"/>
            <a:ext cx="4606646" cy="0"/>
          </a:xfrm>
          <a:prstGeom prst="line">
            <a:avLst/>
          </a:prstGeom>
          <a:ln w="76200"/>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 xmlns:a16="http://schemas.microsoft.com/office/drawing/2014/main" id="{AB4335F8-3A5E-2C40-73EB-D44959BDF204}"/>
              </a:ext>
            </a:extLst>
          </p:cNvPr>
          <p:cNvCxnSpPr>
            <a:cxnSpLocks/>
          </p:cNvCxnSpPr>
          <p:nvPr/>
        </p:nvCxnSpPr>
        <p:spPr>
          <a:xfrm>
            <a:off x="288556" y="1814956"/>
            <a:ext cx="781961"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17" name="Oval 16">
            <a:extLst>
              <a:ext uri="{FF2B5EF4-FFF2-40B4-BE49-F238E27FC236}">
                <a16:creationId xmlns="" xmlns:a16="http://schemas.microsoft.com/office/drawing/2014/main" id="{9838D439-84C5-F4AE-20B1-4337672DD1D3}"/>
              </a:ext>
            </a:extLst>
          </p:cNvPr>
          <p:cNvSpPr/>
          <p:nvPr/>
        </p:nvSpPr>
        <p:spPr>
          <a:xfrm>
            <a:off x="192783" y="1956200"/>
            <a:ext cx="569700" cy="522514"/>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x-none"/>
          </a:p>
        </p:txBody>
      </p:sp>
      <p:sp>
        <p:nvSpPr>
          <p:cNvPr id="8" name="TextBox 7">
            <a:extLst>
              <a:ext uri="{FF2B5EF4-FFF2-40B4-BE49-F238E27FC236}">
                <a16:creationId xmlns="" xmlns:a16="http://schemas.microsoft.com/office/drawing/2014/main" id="{A9B0BA8F-A4B3-E560-0ACD-C70844F681D1}"/>
              </a:ext>
            </a:extLst>
          </p:cNvPr>
          <p:cNvSpPr txBox="1"/>
          <p:nvPr/>
        </p:nvSpPr>
        <p:spPr>
          <a:xfrm>
            <a:off x="288556" y="3429000"/>
            <a:ext cx="11598644" cy="2308324"/>
          </a:xfrm>
          <a:custGeom>
            <a:avLst/>
            <a:gdLst>
              <a:gd name="connsiteX0" fmla="*/ 0 w 11598644"/>
              <a:gd name="connsiteY0" fmla="*/ 0 h 2308324"/>
              <a:gd name="connsiteX1" fmla="*/ 463946 w 11598644"/>
              <a:gd name="connsiteY1" fmla="*/ 0 h 2308324"/>
              <a:gd name="connsiteX2" fmla="*/ 1275851 w 11598644"/>
              <a:gd name="connsiteY2" fmla="*/ 0 h 2308324"/>
              <a:gd name="connsiteX3" fmla="*/ 1623810 w 11598644"/>
              <a:gd name="connsiteY3" fmla="*/ 0 h 2308324"/>
              <a:gd name="connsiteX4" fmla="*/ 2435715 w 11598644"/>
              <a:gd name="connsiteY4" fmla="*/ 0 h 2308324"/>
              <a:gd name="connsiteX5" fmla="*/ 3131634 w 11598644"/>
              <a:gd name="connsiteY5" fmla="*/ 0 h 2308324"/>
              <a:gd name="connsiteX6" fmla="*/ 3595580 w 11598644"/>
              <a:gd name="connsiteY6" fmla="*/ 0 h 2308324"/>
              <a:gd name="connsiteX7" fmla="*/ 4059525 w 11598644"/>
              <a:gd name="connsiteY7" fmla="*/ 0 h 2308324"/>
              <a:gd name="connsiteX8" fmla="*/ 4871430 w 11598644"/>
              <a:gd name="connsiteY8" fmla="*/ 0 h 2308324"/>
              <a:gd name="connsiteX9" fmla="*/ 5103403 w 11598644"/>
              <a:gd name="connsiteY9" fmla="*/ 0 h 2308324"/>
              <a:gd name="connsiteX10" fmla="*/ 5683336 w 11598644"/>
              <a:gd name="connsiteY10" fmla="*/ 0 h 2308324"/>
              <a:gd name="connsiteX11" fmla="*/ 6263268 w 11598644"/>
              <a:gd name="connsiteY11" fmla="*/ 0 h 2308324"/>
              <a:gd name="connsiteX12" fmla="*/ 6495241 w 11598644"/>
              <a:gd name="connsiteY12" fmla="*/ 0 h 2308324"/>
              <a:gd name="connsiteX13" fmla="*/ 6959186 w 11598644"/>
              <a:gd name="connsiteY13" fmla="*/ 0 h 2308324"/>
              <a:gd name="connsiteX14" fmla="*/ 7307146 w 11598644"/>
              <a:gd name="connsiteY14" fmla="*/ 0 h 2308324"/>
              <a:gd name="connsiteX15" fmla="*/ 7887078 w 11598644"/>
              <a:gd name="connsiteY15" fmla="*/ 0 h 2308324"/>
              <a:gd name="connsiteX16" fmla="*/ 8351024 w 11598644"/>
              <a:gd name="connsiteY16" fmla="*/ 0 h 2308324"/>
              <a:gd name="connsiteX17" fmla="*/ 8814969 w 11598644"/>
              <a:gd name="connsiteY17" fmla="*/ 0 h 2308324"/>
              <a:gd name="connsiteX18" fmla="*/ 9278915 w 11598644"/>
              <a:gd name="connsiteY18" fmla="*/ 0 h 2308324"/>
              <a:gd name="connsiteX19" fmla="*/ 9510888 w 11598644"/>
              <a:gd name="connsiteY19" fmla="*/ 0 h 2308324"/>
              <a:gd name="connsiteX20" fmla="*/ 10322793 w 11598644"/>
              <a:gd name="connsiteY20" fmla="*/ 0 h 2308324"/>
              <a:gd name="connsiteX21" fmla="*/ 10554766 w 11598644"/>
              <a:gd name="connsiteY21" fmla="*/ 0 h 2308324"/>
              <a:gd name="connsiteX22" fmla="*/ 11598644 w 11598644"/>
              <a:gd name="connsiteY22" fmla="*/ 0 h 2308324"/>
              <a:gd name="connsiteX23" fmla="*/ 11598644 w 11598644"/>
              <a:gd name="connsiteY23" fmla="*/ 600164 h 2308324"/>
              <a:gd name="connsiteX24" fmla="*/ 11598644 w 11598644"/>
              <a:gd name="connsiteY24" fmla="*/ 1154162 h 2308324"/>
              <a:gd name="connsiteX25" fmla="*/ 11598644 w 11598644"/>
              <a:gd name="connsiteY25" fmla="*/ 1685077 h 2308324"/>
              <a:gd name="connsiteX26" fmla="*/ 11598644 w 11598644"/>
              <a:gd name="connsiteY26" fmla="*/ 2308324 h 2308324"/>
              <a:gd name="connsiteX27" fmla="*/ 10786739 w 11598644"/>
              <a:gd name="connsiteY27" fmla="*/ 2308324 h 2308324"/>
              <a:gd name="connsiteX28" fmla="*/ 10554766 w 11598644"/>
              <a:gd name="connsiteY28" fmla="*/ 2308324 h 2308324"/>
              <a:gd name="connsiteX29" fmla="*/ 10206807 w 11598644"/>
              <a:gd name="connsiteY29" fmla="*/ 2308324 h 2308324"/>
              <a:gd name="connsiteX30" fmla="*/ 9510888 w 11598644"/>
              <a:gd name="connsiteY30" fmla="*/ 2308324 h 2308324"/>
              <a:gd name="connsiteX31" fmla="*/ 8814969 w 11598644"/>
              <a:gd name="connsiteY31" fmla="*/ 2308324 h 2308324"/>
              <a:gd name="connsiteX32" fmla="*/ 8351024 w 11598644"/>
              <a:gd name="connsiteY32" fmla="*/ 2308324 h 2308324"/>
              <a:gd name="connsiteX33" fmla="*/ 8003064 w 11598644"/>
              <a:gd name="connsiteY33" fmla="*/ 2308324 h 2308324"/>
              <a:gd name="connsiteX34" fmla="*/ 7307146 w 11598644"/>
              <a:gd name="connsiteY34" fmla="*/ 2308324 h 2308324"/>
              <a:gd name="connsiteX35" fmla="*/ 7075173 w 11598644"/>
              <a:gd name="connsiteY35" fmla="*/ 2308324 h 2308324"/>
              <a:gd name="connsiteX36" fmla="*/ 6611227 w 11598644"/>
              <a:gd name="connsiteY36" fmla="*/ 2308324 h 2308324"/>
              <a:gd name="connsiteX37" fmla="*/ 5915308 w 11598644"/>
              <a:gd name="connsiteY37" fmla="*/ 2308324 h 2308324"/>
              <a:gd name="connsiteX38" fmla="*/ 5567349 w 11598644"/>
              <a:gd name="connsiteY38" fmla="*/ 2308324 h 2308324"/>
              <a:gd name="connsiteX39" fmla="*/ 4987417 w 11598644"/>
              <a:gd name="connsiteY39" fmla="*/ 2308324 h 2308324"/>
              <a:gd name="connsiteX40" fmla="*/ 4639458 w 11598644"/>
              <a:gd name="connsiteY40" fmla="*/ 2308324 h 2308324"/>
              <a:gd name="connsiteX41" fmla="*/ 4059525 w 11598644"/>
              <a:gd name="connsiteY41" fmla="*/ 2308324 h 2308324"/>
              <a:gd name="connsiteX42" fmla="*/ 3479593 w 11598644"/>
              <a:gd name="connsiteY42" fmla="*/ 2308324 h 2308324"/>
              <a:gd name="connsiteX43" fmla="*/ 2783675 w 11598644"/>
              <a:gd name="connsiteY43" fmla="*/ 2308324 h 2308324"/>
              <a:gd name="connsiteX44" fmla="*/ 2087756 w 11598644"/>
              <a:gd name="connsiteY44" fmla="*/ 2308324 h 2308324"/>
              <a:gd name="connsiteX45" fmla="*/ 1275851 w 11598644"/>
              <a:gd name="connsiteY45" fmla="*/ 2308324 h 2308324"/>
              <a:gd name="connsiteX46" fmla="*/ 0 w 11598644"/>
              <a:gd name="connsiteY46" fmla="*/ 2308324 h 2308324"/>
              <a:gd name="connsiteX47" fmla="*/ 0 w 11598644"/>
              <a:gd name="connsiteY47" fmla="*/ 1777409 h 2308324"/>
              <a:gd name="connsiteX48" fmla="*/ 0 w 11598644"/>
              <a:gd name="connsiteY48" fmla="*/ 1154162 h 2308324"/>
              <a:gd name="connsiteX49" fmla="*/ 0 w 11598644"/>
              <a:gd name="connsiteY49" fmla="*/ 553998 h 2308324"/>
              <a:gd name="connsiteX50" fmla="*/ 0 w 11598644"/>
              <a:gd name="connsiteY50"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598644" h="2308324" fill="none" extrusionOk="0">
                <a:moveTo>
                  <a:pt x="0" y="0"/>
                </a:moveTo>
                <a:cubicBezTo>
                  <a:pt x="132170" y="-54691"/>
                  <a:pt x="253786" y="15692"/>
                  <a:pt x="463946" y="0"/>
                </a:cubicBezTo>
                <a:cubicBezTo>
                  <a:pt x="674106" y="-15692"/>
                  <a:pt x="995489" y="22310"/>
                  <a:pt x="1275851" y="0"/>
                </a:cubicBezTo>
                <a:cubicBezTo>
                  <a:pt x="1556214" y="-22310"/>
                  <a:pt x="1507445" y="16223"/>
                  <a:pt x="1623810" y="0"/>
                </a:cubicBezTo>
                <a:cubicBezTo>
                  <a:pt x="1740175" y="-16223"/>
                  <a:pt x="2082523" y="42129"/>
                  <a:pt x="2435715" y="0"/>
                </a:cubicBezTo>
                <a:cubicBezTo>
                  <a:pt x="2788908" y="-42129"/>
                  <a:pt x="2842876" y="63011"/>
                  <a:pt x="3131634" y="0"/>
                </a:cubicBezTo>
                <a:cubicBezTo>
                  <a:pt x="3420392" y="-63011"/>
                  <a:pt x="3410925" y="28250"/>
                  <a:pt x="3595580" y="0"/>
                </a:cubicBezTo>
                <a:cubicBezTo>
                  <a:pt x="3780235" y="-28250"/>
                  <a:pt x="3879125" y="22207"/>
                  <a:pt x="4059525" y="0"/>
                </a:cubicBezTo>
                <a:cubicBezTo>
                  <a:pt x="4239926" y="-22207"/>
                  <a:pt x="4562578" y="92011"/>
                  <a:pt x="4871430" y="0"/>
                </a:cubicBezTo>
                <a:cubicBezTo>
                  <a:pt x="5180283" y="-92011"/>
                  <a:pt x="5000462" y="4826"/>
                  <a:pt x="5103403" y="0"/>
                </a:cubicBezTo>
                <a:cubicBezTo>
                  <a:pt x="5206344" y="-4826"/>
                  <a:pt x="5498211" y="22601"/>
                  <a:pt x="5683336" y="0"/>
                </a:cubicBezTo>
                <a:cubicBezTo>
                  <a:pt x="5868461" y="-22601"/>
                  <a:pt x="6093440" y="67832"/>
                  <a:pt x="6263268" y="0"/>
                </a:cubicBezTo>
                <a:cubicBezTo>
                  <a:pt x="6433096" y="-67832"/>
                  <a:pt x="6446530" y="20697"/>
                  <a:pt x="6495241" y="0"/>
                </a:cubicBezTo>
                <a:cubicBezTo>
                  <a:pt x="6543952" y="-20697"/>
                  <a:pt x="6772688" y="32442"/>
                  <a:pt x="6959186" y="0"/>
                </a:cubicBezTo>
                <a:cubicBezTo>
                  <a:pt x="7145685" y="-32442"/>
                  <a:pt x="7191926" y="3074"/>
                  <a:pt x="7307146" y="0"/>
                </a:cubicBezTo>
                <a:cubicBezTo>
                  <a:pt x="7422366" y="-3074"/>
                  <a:pt x="7614060" y="8162"/>
                  <a:pt x="7887078" y="0"/>
                </a:cubicBezTo>
                <a:cubicBezTo>
                  <a:pt x="8160096" y="-8162"/>
                  <a:pt x="8160269" y="46845"/>
                  <a:pt x="8351024" y="0"/>
                </a:cubicBezTo>
                <a:cubicBezTo>
                  <a:pt x="8541779" y="-46845"/>
                  <a:pt x="8587045" y="5744"/>
                  <a:pt x="8814969" y="0"/>
                </a:cubicBezTo>
                <a:cubicBezTo>
                  <a:pt x="9042894" y="-5744"/>
                  <a:pt x="9118292" y="11866"/>
                  <a:pt x="9278915" y="0"/>
                </a:cubicBezTo>
                <a:cubicBezTo>
                  <a:pt x="9439538" y="-11866"/>
                  <a:pt x="9434304" y="7842"/>
                  <a:pt x="9510888" y="0"/>
                </a:cubicBezTo>
                <a:cubicBezTo>
                  <a:pt x="9587472" y="-7842"/>
                  <a:pt x="10055936" y="74069"/>
                  <a:pt x="10322793" y="0"/>
                </a:cubicBezTo>
                <a:cubicBezTo>
                  <a:pt x="10589651" y="-74069"/>
                  <a:pt x="10493173" y="10215"/>
                  <a:pt x="10554766" y="0"/>
                </a:cubicBezTo>
                <a:cubicBezTo>
                  <a:pt x="10616359" y="-10215"/>
                  <a:pt x="11236028" y="36409"/>
                  <a:pt x="11598644" y="0"/>
                </a:cubicBezTo>
                <a:cubicBezTo>
                  <a:pt x="11648250" y="150195"/>
                  <a:pt x="11580064" y="316454"/>
                  <a:pt x="11598644" y="600164"/>
                </a:cubicBezTo>
                <a:cubicBezTo>
                  <a:pt x="11617224" y="883874"/>
                  <a:pt x="11551116" y="973048"/>
                  <a:pt x="11598644" y="1154162"/>
                </a:cubicBezTo>
                <a:cubicBezTo>
                  <a:pt x="11646172" y="1335276"/>
                  <a:pt x="11546087" y="1554380"/>
                  <a:pt x="11598644" y="1685077"/>
                </a:cubicBezTo>
                <a:cubicBezTo>
                  <a:pt x="11651201" y="1815774"/>
                  <a:pt x="11554087" y="2140310"/>
                  <a:pt x="11598644" y="2308324"/>
                </a:cubicBezTo>
                <a:cubicBezTo>
                  <a:pt x="11386502" y="2396561"/>
                  <a:pt x="11010983" y="2259733"/>
                  <a:pt x="10786739" y="2308324"/>
                </a:cubicBezTo>
                <a:cubicBezTo>
                  <a:pt x="10562496" y="2356915"/>
                  <a:pt x="10652991" y="2289280"/>
                  <a:pt x="10554766" y="2308324"/>
                </a:cubicBezTo>
                <a:cubicBezTo>
                  <a:pt x="10456541" y="2327368"/>
                  <a:pt x="10312822" y="2267849"/>
                  <a:pt x="10206807" y="2308324"/>
                </a:cubicBezTo>
                <a:cubicBezTo>
                  <a:pt x="10100792" y="2348799"/>
                  <a:pt x="9825735" y="2227706"/>
                  <a:pt x="9510888" y="2308324"/>
                </a:cubicBezTo>
                <a:cubicBezTo>
                  <a:pt x="9196041" y="2388942"/>
                  <a:pt x="9144702" y="2235590"/>
                  <a:pt x="8814969" y="2308324"/>
                </a:cubicBezTo>
                <a:cubicBezTo>
                  <a:pt x="8485236" y="2381058"/>
                  <a:pt x="8541404" y="2302168"/>
                  <a:pt x="8351024" y="2308324"/>
                </a:cubicBezTo>
                <a:cubicBezTo>
                  <a:pt x="8160644" y="2314480"/>
                  <a:pt x="8094169" y="2275884"/>
                  <a:pt x="8003064" y="2308324"/>
                </a:cubicBezTo>
                <a:cubicBezTo>
                  <a:pt x="7911959" y="2340764"/>
                  <a:pt x="7522135" y="2306942"/>
                  <a:pt x="7307146" y="2308324"/>
                </a:cubicBezTo>
                <a:cubicBezTo>
                  <a:pt x="7092157" y="2309706"/>
                  <a:pt x="7158633" y="2288784"/>
                  <a:pt x="7075173" y="2308324"/>
                </a:cubicBezTo>
                <a:cubicBezTo>
                  <a:pt x="6991713" y="2327864"/>
                  <a:pt x="6838561" y="2257062"/>
                  <a:pt x="6611227" y="2308324"/>
                </a:cubicBezTo>
                <a:cubicBezTo>
                  <a:pt x="6383893" y="2359586"/>
                  <a:pt x="6058925" y="2279056"/>
                  <a:pt x="5915308" y="2308324"/>
                </a:cubicBezTo>
                <a:cubicBezTo>
                  <a:pt x="5771691" y="2337592"/>
                  <a:pt x="5680305" y="2278427"/>
                  <a:pt x="5567349" y="2308324"/>
                </a:cubicBezTo>
                <a:cubicBezTo>
                  <a:pt x="5454393" y="2338221"/>
                  <a:pt x="5220195" y="2271390"/>
                  <a:pt x="4987417" y="2308324"/>
                </a:cubicBezTo>
                <a:cubicBezTo>
                  <a:pt x="4754639" y="2345258"/>
                  <a:pt x="4714793" y="2282992"/>
                  <a:pt x="4639458" y="2308324"/>
                </a:cubicBezTo>
                <a:cubicBezTo>
                  <a:pt x="4564123" y="2333656"/>
                  <a:pt x="4260481" y="2292690"/>
                  <a:pt x="4059525" y="2308324"/>
                </a:cubicBezTo>
                <a:cubicBezTo>
                  <a:pt x="3858569" y="2323958"/>
                  <a:pt x="3768996" y="2258587"/>
                  <a:pt x="3479593" y="2308324"/>
                </a:cubicBezTo>
                <a:cubicBezTo>
                  <a:pt x="3190190" y="2358061"/>
                  <a:pt x="3028037" y="2278924"/>
                  <a:pt x="2783675" y="2308324"/>
                </a:cubicBezTo>
                <a:cubicBezTo>
                  <a:pt x="2539313" y="2337724"/>
                  <a:pt x="2395113" y="2280223"/>
                  <a:pt x="2087756" y="2308324"/>
                </a:cubicBezTo>
                <a:cubicBezTo>
                  <a:pt x="1780399" y="2336425"/>
                  <a:pt x="1598358" y="2282179"/>
                  <a:pt x="1275851" y="2308324"/>
                </a:cubicBezTo>
                <a:cubicBezTo>
                  <a:pt x="953345" y="2334469"/>
                  <a:pt x="424300" y="2220169"/>
                  <a:pt x="0" y="2308324"/>
                </a:cubicBezTo>
                <a:cubicBezTo>
                  <a:pt x="-51429" y="2198236"/>
                  <a:pt x="32203" y="1944823"/>
                  <a:pt x="0" y="1777409"/>
                </a:cubicBezTo>
                <a:cubicBezTo>
                  <a:pt x="-32203" y="1609996"/>
                  <a:pt x="72800" y="1426943"/>
                  <a:pt x="0" y="1154162"/>
                </a:cubicBezTo>
                <a:cubicBezTo>
                  <a:pt x="-72800" y="881381"/>
                  <a:pt x="5" y="722927"/>
                  <a:pt x="0" y="553998"/>
                </a:cubicBezTo>
                <a:cubicBezTo>
                  <a:pt x="-5" y="385069"/>
                  <a:pt x="30262" y="272039"/>
                  <a:pt x="0" y="0"/>
                </a:cubicBezTo>
                <a:close/>
              </a:path>
              <a:path w="11598644" h="2308324" stroke="0" extrusionOk="0">
                <a:moveTo>
                  <a:pt x="0" y="0"/>
                </a:moveTo>
                <a:cubicBezTo>
                  <a:pt x="204516" y="-46653"/>
                  <a:pt x="260815" y="9560"/>
                  <a:pt x="463946" y="0"/>
                </a:cubicBezTo>
                <a:cubicBezTo>
                  <a:pt x="667077" y="-9560"/>
                  <a:pt x="920451" y="1154"/>
                  <a:pt x="1043878" y="0"/>
                </a:cubicBezTo>
                <a:cubicBezTo>
                  <a:pt x="1167305" y="-1154"/>
                  <a:pt x="1478750" y="62237"/>
                  <a:pt x="1855783" y="0"/>
                </a:cubicBezTo>
                <a:cubicBezTo>
                  <a:pt x="2232817" y="-62237"/>
                  <a:pt x="2319054" y="24418"/>
                  <a:pt x="2435715" y="0"/>
                </a:cubicBezTo>
                <a:cubicBezTo>
                  <a:pt x="2552376" y="-24418"/>
                  <a:pt x="2904190" y="69903"/>
                  <a:pt x="3131634" y="0"/>
                </a:cubicBezTo>
                <a:cubicBezTo>
                  <a:pt x="3359078" y="-69903"/>
                  <a:pt x="3372544" y="44910"/>
                  <a:pt x="3595580" y="0"/>
                </a:cubicBezTo>
                <a:cubicBezTo>
                  <a:pt x="3818616" y="-44910"/>
                  <a:pt x="4051897" y="33454"/>
                  <a:pt x="4291498" y="0"/>
                </a:cubicBezTo>
                <a:cubicBezTo>
                  <a:pt x="4531099" y="-33454"/>
                  <a:pt x="4643935" y="37802"/>
                  <a:pt x="4755444" y="0"/>
                </a:cubicBezTo>
                <a:cubicBezTo>
                  <a:pt x="4866953" y="-37802"/>
                  <a:pt x="4971508" y="41485"/>
                  <a:pt x="5103403" y="0"/>
                </a:cubicBezTo>
                <a:cubicBezTo>
                  <a:pt x="5235298" y="-41485"/>
                  <a:pt x="5235120" y="6458"/>
                  <a:pt x="5335376" y="0"/>
                </a:cubicBezTo>
                <a:cubicBezTo>
                  <a:pt x="5435632" y="-6458"/>
                  <a:pt x="5764741" y="51454"/>
                  <a:pt x="6147281" y="0"/>
                </a:cubicBezTo>
                <a:cubicBezTo>
                  <a:pt x="6529822" y="-51454"/>
                  <a:pt x="6785877" y="43214"/>
                  <a:pt x="6959186" y="0"/>
                </a:cubicBezTo>
                <a:cubicBezTo>
                  <a:pt x="7132496" y="-43214"/>
                  <a:pt x="7422382" y="62328"/>
                  <a:pt x="7655105" y="0"/>
                </a:cubicBezTo>
                <a:cubicBezTo>
                  <a:pt x="7887828" y="-62328"/>
                  <a:pt x="8172711" y="19810"/>
                  <a:pt x="8467010" y="0"/>
                </a:cubicBezTo>
                <a:cubicBezTo>
                  <a:pt x="8761309" y="-19810"/>
                  <a:pt x="8742282" y="22029"/>
                  <a:pt x="8814969" y="0"/>
                </a:cubicBezTo>
                <a:cubicBezTo>
                  <a:pt x="8887656" y="-22029"/>
                  <a:pt x="9462906" y="16224"/>
                  <a:pt x="9626875" y="0"/>
                </a:cubicBezTo>
                <a:cubicBezTo>
                  <a:pt x="9790844" y="-16224"/>
                  <a:pt x="9987963" y="38969"/>
                  <a:pt x="10206807" y="0"/>
                </a:cubicBezTo>
                <a:cubicBezTo>
                  <a:pt x="10425651" y="-38969"/>
                  <a:pt x="10509825" y="8384"/>
                  <a:pt x="10786739" y="0"/>
                </a:cubicBezTo>
                <a:cubicBezTo>
                  <a:pt x="11063653" y="-8384"/>
                  <a:pt x="10963838" y="19485"/>
                  <a:pt x="11018712" y="0"/>
                </a:cubicBezTo>
                <a:cubicBezTo>
                  <a:pt x="11073586" y="-19485"/>
                  <a:pt x="11438245" y="16369"/>
                  <a:pt x="11598644" y="0"/>
                </a:cubicBezTo>
                <a:cubicBezTo>
                  <a:pt x="11655823" y="266100"/>
                  <a:pt x="11578905" y="346282"/>
                  <a:pt x="11598644" y="600164"/>
                </a:cubicBezTo>
                <a:cubicBezTo>
                  <a:pt x="11618383" y="854046"/>
                  <a:pt x="11536253" y="1039913"/>
                  <a:pt x="11598644" y="1223412"/>
                </a:cubicBezTo>
                <a:cubicBezTo>
                  <a:pt x="11661035" y="1406911"/>
                  <a:pt x="11562797" y="1543129"/>
                  <a:pt x="11598644" y="1800493"/>
                </a:cubicBezTo>
                <a:cubicBezTo>
                  <a:pt x="11634491" y="2057857"/>
                  <a:pt x="11570006" y="2112845"/>
                  <a:pt x="11598644" y="2308324"/>
                </a:cubicBezTo>
                <a:cubicBezTo>
                  <a:pt x="11447874" y="2363084"/>
                  <a:pt x="11147243" y="2297566"/>
                  <a:pt x="11018712" y="2308324"/>
                </a:cubicBezTo>
                <a:cubicBezTo>
                  <a:pt x="10890181" y="2319082"/>
                  <a:pt x="10762970" y="2286266"/>
                  <a:pt x="10670752" y="2308324"/>
                </a:cubicBezTo>
                <a:cubicBezTo>
                  <a:pt x="10578534" y="2330382"/>
                  <a:pt x="10246355" y="2275651"/>
                  <a:pt x="9974834" y="2308324"/>
                </a:cubicBezTo>
                <a:cubicBezTo>
                  <a:pt x="9703313" y="2340997"/>
                  <a:pt x="9813236" y="2291463"/>
                  <a:pt x="9742861" y="2308324"/>
                </a:cubicBezTo>
                <a:cubicBezTo>
                  <a:pt x="9672486" y="2325185"/>
                  <a:pt x="9590540" y="2286539"/>
                  <a:pt x="9510888" y="2308324"/>
                </a:cubicBezTo>
                <a:cubicBezTo>
                  <a:pt x="9431236" y="2330109"/>
                  <a:pt x="9188449" y="2292976"/>
                  <a:pt x="9046942" y="2308324"/>
                </a:cubicBezTo>
                <a:cubicBezTo>
                  <a:pt x="8905435" y="2323672"/>
                  <a:pt x="8672116" y="2288397"/>
                  <a:pt x="8467010" y="2308324"/>
                </a:cubicBezTo>
                <a:cubicBezTo>
                  <a:pt x="8261904" y="2328251"/>
                  <a:pt x="8039371" y="2272766"/>
                  <a:pt x="7887078" y="2308324"/>
                </a:cubicBezTo>
                <a:cubicBezTo>
                  <a:pt x="7734785" y="2343882"/>
                  <a:pt x="7701616" y="2282779"/>
                  <a:pt x="7655105" y="2308324"/>
                </a:cubicBezTo>
                <a:cubicBezTo>
                  <a:pt x="7608594" y="2333869"/>
                  <a:pt x="7489949" y="2282561"/>
                  <a:pt x="7423132" y="2308324"/>
                </a:cubicBezTo>
                <a:cubicBezTo>
                  <a:pt x="7356315" y="2334087"/>
                  <a:pt x="7055190" y="2282993"/>
                  <a:pt x="6843200" y="2308324"/>
                </a:cubicBezTo>
                <a:cubicBezTo>
                  <a:pt x="6631210" y="2333655"/>
                  <a:pt x="6484633" y="2277378"/>
                  <a:pt x="6263268" y="2308324"/>
                </a:cubicBezTo>
                <a:cubicBezTo>
                  <a:pt x="6041903" y="2339270"/>
                  <a:pt x="5735634" y="2303525"/>
                  <a:pt x="5451363" y="2308324"/>
                </a:cubicBezTo>
                <a:cubicBezTo>
                  <a:pt x="5167092" y="2313123"/>
                  <a:pt x="5193420" y="2293298"/>
                  <a:pt x="5103403" y="2308324"/>
                </a:cubicBezTo>
                <a:cubicBezTo>
                  <a:pt x="5013386" y="2323350"/>
                  <a:pt x="4805969" y="2300277"/>
                  <a:pt x="4639458" y="2308324"/>
                </a:cubicBezTo>
                <a:cubicBezTo>
                  <a:pt x="4472948" y="2316371"/>
                  <a:pt x="4340538" y="2288366"/>
                  <a:pt x="4059525" y="2308324"/>
                </a:cubicBezTo>
                <a:cubicBezTo>
                  <a:pt x="3778512" y="2328282"/>
                  <a:pt x="3768963" y="2304065"/>
                  <a:pt x="3479593" y="2308324"/>
                </a:cubicBezTo>
                <a:cubicBezTo>
                  <a:pt x="3190223" y="2312583"/>
                  <a:pt x="2959472" y="2232859"/>
                  <a:pt x="2783675" y="2308324"/>
                </a:cubicBezTo>
                <a:cubicBezTo>
                  <a:pt x="2607878" y="2383789"/>
                  <a:pt x="2616363" y="2283217"/>
                  <a:pt x="2551702" y="2308324"/>
                </a:cubicBezTo>
                <a:cubicBezTo>
                  <a:pt x="2487041" y="2333431"/>
                  <a:pt x="2094725" y="2260258"/>
                  <a:pt x="1739797" y="2308324"/>
                </a:cubicBezTo>
                <a:cubicBezTo>
                  <a:pt x="1384870" y="2356390"/>
                  <a:pt x="1263345" y="2233342"/>
                  <a:pt x="1043878" y="2308324"/>
                </a:cubicBezTo>
                <a:cubicBezTo>
                  <a:pt x="824411" y="2383306"/>
                  <a:pt x="521736" y="2259039"/>
                  <a:pt x="0" y="2308324"/>
                </a:cubicBezTo>
                <a:cubicBezTo>
                  <a:pt x="-8827" y="2084526"/>
                  <a:pt x="341" y="1909848"/>
                  <a:pt x="0" y="1777409"/>
                </a:cubicBezTo>
                <a:cubicBezTo>
                  <a:pt x="-341" y="1644970"/>
                  <a:pt x="27900" y="1417422"/>
                  <a:pt x="0" y="1154162"/>
                </a:cubicBezTo>
                <a:cubicBezTo>
                  <a:pt x="-27900" y="890902"/>
                  <a:pt x="20982" y="703928"/>
                  <a:pt x="0" y="530915"/>
                </a:cubicBezTo>
                <a:cubicBezTo>
                  <a:pt x="-20982" y="357902"/>
                  <a:pt x="47109" y="246306"/>
                  <a:pt x="0" y="0"/>
                </a:cubicBezTo>
                <a:close/>
              </a:path>
            </a:pathLst>
          </a:custGeom>
          <a:blipFill>
            <a:blip r:embed="rId3"/>
            <a:tile tx="0" ty="0" sx="100000" sy="100000" flip="none" algn="tl"/>
          </a:blipFill>
          <a:ln>
            <a:noFill/>
            <a:extLst>
              <a:ext uri="{C807C97D-BFC1-408E-A445-0C87EB9F89A2}">
                <ask:lineSketchStyleProps xmlns="" xmlns:ask="http://schemas.microsoft.com/office/drawing/2018/sketchyshapes" sd="3297690826">
                  <a:prstGeom prst="rect">
                    <a:avLst/>
                  </a:prstGeom>
                  <ask:type>
                    <ask:lineSketchScribble/>
                  </ask:type>
                </ask:lineSketchStyleProps>
              </a:ext>
            </a:extLst>
          </a:ln>
        </p:spPr>
        <p:txBody>
          <a:bodyPr wrap="square">
            <a:spAutoFit/>
          </a:bodyPr>
          <a:lstStyle>
            <a:defPPr>
              <a:defRPr lang="en-US"/>
            </a:defPPr>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141413"/>
                </a:solidFill>
                <a:effectLst/>
                <a:ea typeface="Aptos" panose="020B0004020202020204" pitchFamily="34" charset="0"/>
                <a:cs typeface="Helvetica" pitchFamily="2" charset="0"/>
              </a:defRPr>
            </a:lvl1pPr>
          </a:lstStyle>
          <a:p>
            <a:r>
              <a:rPr lang="en-US" sz="3600" dirty="0"/>
              <a:t>“… If you want to make more money, it can be pretty difficult. Your salary is the same each month. You have to get promoted to a higher position or leave and find a job with a higher salary…” </a:t>
            </a:r>
            <a:endParaRPr lang="x-none" sz="3600" dirty="0"/>
          </a:p>
        </p:txBody>
      </p:sp>
      <p:sp>
        <p:nvSpPr>
          <p:cNvPr id="10" name="TextBox 9">
            <a:extLst>
              <a:ext uri="{FF2B5EF4-FFF2-40B4-BE49-F238E27FC236}">
                <a16:creationId xmlns="" xmlns:a16="http://schemas.microsoft.com/office/drawing/2014/main" id="{39FCCC62-BB54-6F80-F06F-4AF1791B04A9}"/>
              </a:ext>
            </a:extLst>
          </p:cNvPr>
          <p:cNvSpPr txBox="1"/>
          <p:nvPr/>
        </p:nvSpPr>
        <p:spPr>
          <a:xfrm>
            <a:off x="1206431" y="2667507"/>
            <a:ext cx="2411896" cy="584775"/>
          </a:xfrm>
          <a:prstGeom prst="rect">
            <a:avLst/>
          </a:prstGeom>
          <a:ln w="57150">
            <a:solidFill>
              <a:schemeClr val="bg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x-none" sz="3200" b="1" dirty="0">
                <a:solidFill>
                  <a:srgbClr val="FF2F92"/>
                </a:solidFill>
              </a:rPr>
              <a:t>Explanation </a:t>
            </a:r>
          </a:p>
        </p:txBody>
      </p:sp>
      <p:cxnSp>
        <p:nvCxnSpPr>
          <p:cNvPr id="12" name="Straight Connector 11">
            <a:extLst>
              <a:ext uri="{FF2B5EF4-FFF2-40B4-BE49-F238E27FC236}">
                <a16:creationId xmlns="" xmlns:a16="http://schemas.microsoft.com/office/drawing/2014/main" id="{1F279270-AC1E-208D-F3E5-7DBA2255C524}"/>
              </a:ext>
            </a:extLst>
          </p:cNvPr>
          <p:cNvCxnSpPr>
            <a:cxnSpLocks/>
          </p:cNvCxnSpPr>
          <p:nvPr/>
        </p:nvCxnSpPr>
        <p:spPr>
          <a:xfrm>
            <a:off x="8452624" y="5138334"/>
            <a:ext cx="1817649" cy="0"/>
          </a:xfrm>
          <a:prstGeom prst="line">
            <a:avLst/>
          </a:prstGeom>
          <a:ln w="76200">
            <a:solidFill>
              <a:srgbClr val="FF2F92"/>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 xmlns:a16="http://schemas.microsoft.com/office/drawing/2014/main" id="{2B76DCE0-E41F-F14F-7B93-897D68D45585}"/>
              </a:ext>
            </a:extLst>
          </p:cNvPr>
          <p:cNvCxnSpPr>
            <a:cxnSpLocks/>
          </p:cNvCxnSpPr>
          <p:nvPr/>
        </p:nvCxnSpPr>
        <p:spPr>
          <a:xfrm>
            <a:off x="434898" y="5737324"/>
            <a:ext cx="2364058" cy="0"/>
          </a:xfrm>
          <a:prstGeom prst="line">
            <a:avLst/>
          </a:prstGeom>
          <a:ln w="76200">
            <a:solidFill>
              <a:srgbClr val="FF2F92"/>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7850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250" fill="hold"/>
                                        <p:tgtEl>
                                          <p:spTgt spid="17"/>
                                        </p:tgtEl>
                                        <p:attrNameLst>
                                          <p:attrName>ppt_w</p:attrName>
                                        </p:attrNameLst>
                                      </p:cBhvr>
                                      <p:tavLst>
                                        <p:tav tm="0">
                                          <p:val>
                                            <p:fltVal val="0"/>
                                          </p:val>
                                        </p:tav>
                                        <p:tav tm="100000">
                                          <p:val>
                                            <p:strVal val="#ppt_w"/>
                                          </p:val>
                                        </p:tav>
                                      </p:tavLst>
                                    </p:anim>
                                    <p:anim calcmode="lin" valueType="num">
                                      <p:cBhvr>
                                        <p:cTn id="19" dur="250" fill="hold"/>
                                        <p:tgtEl>
                                          <p:spTgt spid="17"/>
                                        </p:tgtEl>
                                        <p:attrNameLst>
                                          <p:attrName>ppt_h</p:attrName>
                                        </p:attrNameLst>
                                      </p:cBhvr>
                                      <p:tavLst>
                                        <p:tav tm="0">
                                          <p:val>
                                            <p:fltVal val="0"/>
                                          </p:val>
                                        </p:tav>
                                        <p:tav tm="100000">
                                          <p:val>
                                            <p:strVal val="#ppt_h"/>
                                          </p:val>
                                        </p:tav>
                                      </p:tavLst>
                                    </p:anim>
                                    <p:animEffect transition="in" filter="fade">
                                      <p:cBhvr>
                                        <p:cTn id="20" dur="25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linds(horizontal)">
                                      <p:cBhvr>
                                        <p:cTn id="25" dur="500"/>
                                        <p:tgtEl>
                                          <p:spTgt spid="10"/>
                                        </p:tgtEl>
                                      </p:cBhvr>
                                    </p:animEffect>
                                  </p:childTnLst>
                                </p:cTn>
                              </p:par>
                              <p:par>
                                <p:cTn id="26" presetID="3" presetClass="entr" presetSubtype="1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linds(horizontal)">
                                      <p:cBhvr>
                                        <p:cTn id="28" dur="500"/>
                                        <p:tgtEl>
                                          <p:spTgt spid="12"/>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dissolve">
                                      <p:cBhvr>
                                        <p:cTn id="31" dur="500"/>
                                        <p:tgtEl>
                                          <p:spTgt spid="8"/>
                                        </p:tgtEl>
                                      </p:cBhvr>
                                    </p:animEffect>
                                  </p:childTnLst>
                                </p:cTn>
                              </p:par>
                              <p:par>
                                <p:cTn id="32" presetID="3" presetClass="entr" presetSubtype="1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linds(horizontal)">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8"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een and white sign&#10;&#10;Description automatically generated">
            <a:extLst>
              <a:ext uri="{FF2B5EF4-FFF2-40B4-BE49-F238E27FC236}">
                <a16:creationId xmlns="" xmlns:a16="http://schemas.microsoft.com/office/drawing/2014/main" id="{6C7C604B-030D-9D92-8E78-89317224C81A}"/>
              </a:ext>
            </a:extLst>
          </p:cNvPr>
          <p:cNvPicPr>
            <a:picLocks noChangeAspect="1"/>
          </p:cNvPicPr>
          <p:nvPr/>
        </p:nvPicPr>
        <p:blipFill rotWithShape="1">
          <a:blip r:embed="rId2">
            <a:extLst>
              <a:ext uri="{28A0092B-C50C-407E-A947-70E740481C1C}">
                <a14:useLocalDpi xmlns:a14="http://schemas.microsoft.com/office/drawing/2010/main" val="0"/>
              </a:ext>
            </a:extLst>
          </a:blip>
          <a:srcRect t="13734" b="19661"/>
          <a:stretch/>
        </p:blipFill>
        <p:spPr>
          <a:xfrm>
            <a:off x="239674" y="591670"/>
            <a:ext cx="3003255" cy="484094"/>
          </a:xfrm>
          <a:prstGeom prst="rect">
            <a:avLst/>
          </a:prstGeom>
        </p:spPr>
      </p:pic>
      <p:pic>
        <p:nvPicPr>
          <p:cNvPr id="13" name="Picture 12" descr="A person wearing a headset&#10;&#10;Description automatically generated">
            <a:extLst>
              <a:ext uri="{FF2B5EF4-FFF2-40B4-BE49-F238E27FC236}">
                <a16:creationId xmlns="" xmlns:a16="http://schemas.microsoft.com/office/drawing/2014/main" id="{6FEF1BD7-6CCB-085E-7D20-81B1159763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494" y="2055317"/>
            <a:ext cx="4027618" cy="2513942"/>
          </a:xfrm>
          <a:prstGeom prst="rect">
            <a:avLst/>
          </a:prstGeom>
          <a:ln>
            <a:noFill/>
          </a:ln>
          <a:effectLst>
            <a:softEdge rad="112500"/>
          </a:effectLst>
        </p:spPr>
      </p:pic>
      <p:sp>
        <p:nvSpPr>
          <p:cNvPr id="11" name="TextBox 10">
            <a:extLst>
              <a:ext uri="{FF2B5EF4-FFF2-40B4-BE49-F238E27FC236}">
                <a16:creationId xmlns="" xmlns:a16="http://schemas.microsoft.com/office/drawing/2014/main" id="{2CFE836D-5252-A031-FB81-1065F579965F}"/>
              </a:ext>
            </a:extLst>
          </p:cNvPr>
          <p:cNvSpPr txBox="1"/>
          <p:nvPr/>
        </p:nvSpPr>
        <p:spPr>
          <a:xfrm>
            <a:off x="4397135" y="591670"/>
            <a:ext cx="5316707" cy="646331"/>
          </a:xfrm>
          <a:prstGeom prst="rect">
            <a:avLst/>
          </a:prstGeom>
          <a:noFill/>
        </p:spPr>
        <p:txBody>
          <a:bodyPr wrap="square" rtlCol="0">
            <a:spAutoFit/>
          </a:bodyPr>
          <a:lstStyle/>
          <a:p>
            <a:r>
              <a:rPr lang="en-US" sz="3600" b="1" dirty="0">
                <a:solidFill>
                  <a:srgbClr val="FF0000"/>
                </a:solidFill>
                <a:effectLst/>
              </a:rPr>
              <a:t>Suggested answers</a:t>
            </a:r>
          </a:p>
        </p:txBody>
      </p:sp>
      <p:sp>
        <p:nvSpPr>
          <p:cNvPr id="2" name="TextBox 1">
            <a:extLst>
              <a:ext uri="{FF2B5EF4-FFF2-40B4-BE49-F238E27FC236}">
                <a16:creationId xmlns="" xmlns:a16="http://schemas.microsoft.com/office/drawing/2014/main" id="{685E6A6A-37B4-63F5-CD84-E4873073FE95}"/>
              </a:ext>
            </a:extLst>
          </p:cNvPr>
          <p:cNvSpPr txBox="1"/>
          <p:nvPr/>
        </p:nvSpPr>
        <p:spPr>
          <a:xfrm>
            <a:off x="4643592" y="1391229"/>
            <a:ext cx="6580289" cy="4524315"/>
          </a:xfrm>
          <a:prstGeom prst="rect">
            <a:avLst/>
          </a:prstGeom>
          <a:noFill/>
        </p:spPr>
        <p:txBody>
          <a:bodyPr wrap="square" rtlCol="0">
            <a:spAutoFit/>
          </a:bodyPr>
          <a:lstStyle/>
          <a:p>
            <a:pPr marL="457200" indent="-457200">
              <a:buFont typeface="Wingdings" pitchFamily="2" charset="2"/>
              <a:buChar char="§"/>
            </a:pPr>
            <a:r>
              <a:rPr lang="en-US" sz="3600" b="1" dirty="0">
                <a:effectLst/>
              </a:rPr>
              <a:t>Good things</a:t>
            </a:r>
            <a:r>
              <a:rPr lang="en-US" sz="3600" dirty="0">
                <a:effectLst/>
              </a:rPr>
              <a:t>: develop communication and problem-solving skills, foster teamwork, flexible work hours</a:t>
            </a:r>
          </a:p>
          <a:p>
            <a:pPr marL="457200" indent="-457200">
              <a:buFont typeface="Wingdings" pitchFamily="2" charset="2"/>
              <a:buChar char="§"/>
            </a:pPr>
            <a:r>
              <a:rPr lang="en-US" sz="3600" b="1" dirty="0">
                <a:effectLst/>
              </a:rPr>
              <a:t>Bad things</a:t>
            </a:r>
            <a:r>
              <a:rPr lang="en-US" sz="3600" dirty="0">
                <a:effectLst/>
              </a:rPr>
              <a:t>: deal with irate </a:t>
            </a:r>
            <a:r>
              <a:rPr lang="en-US" sz="3600" dirty="0"/>
              <a:t>or high demanding customers, repetitive tasks, high stress levels</a:t>
            </a:r>
            <a:endParaRPr lang="en-US" sz="3600" dirty="0">
              <a:effectLst/>
            </a:endParaRPr>
          </a:p>
        </p:txBody>
      </p:sp>
      <p:sp>
        <p:nvSpPr>
          <p:cNvPr id="3" name="TextBox 2">
            <a:extLst>
              <a:ext uri="{FF2B5EF4-FFF2-40B4-BE49-F238E27FC236}">
                <a16:creationId xmlns="" xmlns:a16="http://schemas.microsoft.com/office/drawing/2014/main" id="{C2E0AAA7-BF16-275C-1309-BD7C1E733071}"/>
              </a:ext>
            </a:extLst>
          </p:cNvPr>
          <p:cNvSpPr txBox="1"/>
          <p:nvPr/>
        </p:nvSpPr>
        <p:spPr>
          <a:xfrm>
            <a:off x="656603" y="4835782"/>
            <a:ext cx="3986989" cy="646331"/>
          </a:xfrm>
          <a:prstGeom prst="rect">
            <a:avLst/>
          </a:prstGeom>
          <a:noFill/>
        </p:spPr>
        <p:txBody>
          <a:bodyPr wrap="none" rtlCol="0">
            <a:spAutoFit/>
          </a:bodyPr>
          <a:lstStyle/>
          <a:p>
            <a:r>
              <a:rPr lang="en-US" sz="3600" b="1" dirty="0">
                <a:solidFill>
                  <a:schemeClr val="accent2"/>
                </a:solidFill>
              </a:rPr>
              <a:t>Call center operator</a:t>
            </a:r>
            <a:endParaRPr lang="x-none" sz="3600" b="1" dirty="0">
              <a:solidFill>
                <a:schemeClr val="accent2"/>
              </a:solidFill>
            </a:endParaRPr>
          </a:p>
        </p:txBody>
      </p:sp>
    </p:spTree>
    <p:extLst>
      <p:ext uri="{BB962C8B-B14F-4D97-AF65-F5344CB8AC3E}">
        <p14:creationId xmlns:p14="http://schemas.microsoft.com/office/powerpoint/2010/main" val="428480826"/>
      </p:ext>
    </p:extLst>
  </p:cSld>
  <p:clrMapOvr>
    <a:masterClrMapping/>
  </p:clrMapOvr>
  <p:transition spd="med">
    <p:split orient="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33B04332-23ED-AC55-0CD6-56FF6E8164AD}"/>
              </a:ext>
            </a:extLst>
          </p:cNvPr>
          <p:cNvGraphicFramePr>
            <a:graphicFrameLocks noGrp="1"/>
          </p:cNvGraphicFramePr>
          <p:nvPr>
            <p:extLst>
              <p:ext uri="{D42A27DB-BD31-4B8C-83A1-F6EECF244321}">
                <p14:modId xmlns:p14="http://schemas.microsoft.com/office/powerpoint/2010/main" val="999233529"/>
              </p:ext>
            </p:extLst>
          </p:nvPr>
        </p:nvGraphicFramePr>
        <p:xfrm>
          <a:off x="192783" y="698125"/>
          <a:ext cx="11806434" cy="2217496"/>
        </p:xfrm>
        <a:graphic>
          <a:graphicData uri="http://schemas.openxmlformats.org/drawingml/2006/table">
            <a:tbl>
              <a:tblPr firstRow="1" bandRow="1">
                <a:tableStyleId>{2D5ABB26-0587-4C30-8999-92F81FD0307C}</a:tableStyleId>
              </a:tblPr>
              <a:tblGrid>
                <a:gridCol w="11806434">
                  <a:extLst>
                    <a:ext uri="{9D8B030D-6E8A-4147-A177-3AD203B41FA5}">
                      <a16:colId xmlns="" xmlns:a16="http://schemas.microsoft.com/office/drawing/2014/main" val="1297175913"/>
                    </a:ext>
                  </a:extLst>
                </a:gridCol>
              </a:tblGrid>
              <a:tr h="6630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chemeClr val="tx1"/>
                          </a:solidFill>
                        </a:rPr>
                        <a:t>5. Which of the following can be inferred from the passage?</a:t>
                      </a:r>
                      <a:endParaRPr lang="en-US" sz="3200" b="1" dirty="0">
                        <a:solidFill>
                          <a:schemeClr val="tx1"/>
                        </a:solidFill>
                        <a:latin typeface="+mn-lt"/>
                      </a:endParaRPr>
                    </a:p>
                  </a:txBody>
                  <a:tcPr/>
                </a:tc>
                <a:extLst>
                  <a:ext uri="{0D108BD9-81ED-4DB2-BD59-A6C34878D82A}">
                    <a16:rowId xmlns="" xmlns:a16="http://schemas.microsoft.com/office/drawing/2014/main" val="3895032161"/>
                  </a:ext>
                </a:extLst>
              </a:tr>
              <a:tr h="1404710">
                <a:tc>
                  <a:txBody>
                    <a:bodyPr/>
                    <a:lstStyle/>
                    <a:p>
                      <a:pPr marL="514350" marR="0" lvl="0" indent="-514350" algn="l" defTabSz="914400" rtl="0" eaLnBrk="1" fontAlgn="auto" latinLnBrk="0" hangingPunct="1">
                        <a:lnSpc>
                          <a:spcPct val="100000"/>
                        </a:lnSpc>
                        <a:spcBef>
                          <a:spcPts val="0"/>
                        </a:spcBef>
                        <a:spcAft>
                          <a:spcPts val="0"/>
                        </a:spcAft>
                        <a:buClrTx/>
                        <a:buSzTx/>
                        <a:buFontTx/>
                        <a:buAutoNum type="alphaUcPeriod"/>
                        <a:tabLst/>
                        <a:defRPr/>
                      </a:pPr>
                      <a:r>
                        <a:rPr lang="en-US" sz="3200" dirty="0">
                          <a:solidFill>
                            <a:schemeClr val="tx1"/>
                          </a:solidFill>
                        </a:rPr>
                        <a:t>Working faster doesn't mean more money</a:t>
                      </a:r>
                    </a:p>
                    <a:p>
                      <a:pPr marL="0" marR="0" lvl="0" indent="0" algn="l" defTabSz="914400" rtl="0" eaLnBrk="1" fontAlgn="auto" latinLnBrk="0" hangingPunct="1">
                        <a:lnSpc>
                          <a:spcPct val="100000"/>
                        </a:lnSpc>
                        <a:spcBef>
                          <a:spcPts val="0"/>
                        </a:spcBef>
                        <a:spcAft>
                          <a:spcPts val="0"/>
                        </a:spcAft>
                        <a:buClrTx/>
                        <a:buSzTx/>
                        <a:buFontTx/>
                        <a:buNone/>
                        <a:tabLst/>
                        <a:defRPr/>
                      </a:pPr>
                      <a:r>
                        <a:rPr lang="x-none" sz="3200" dirty="0">
                          <a:solidFill>
                            <a:schemeClr val="tx1"/>
                          </a:solidFill>
                        </a:rPr>
                        <a:t>B. </a:t>
                      </a:r>
                      <a:r>
                        <a:rPr lang="en-US" sz="3200" dirty="0">
                          <a:solidFill>
                            <a:schemeClr val="tx1"/>
                          </a:solidFill>
                        </a:rPr>
                        <a:t>You always work 40 hours a week.</a:t>
                      </a:r>
                    </a:p>
                    <a:p>
                      <a:pPr marL="0" marR="0" lvl="0" indent="0" algn="l" defTabSz="914400" rtl="0" eaLnBrk="1" fontAlgn="auto" latinLnBrk="0" hangingPunct="1">
                        <a:lnSpc>
                          <a:spcPct val="100000"/>
                        </a:lnSpc>
                        <a:spcBef>
                          <a:spcPts val="0"/>
                        </a:spcBef>
                        <a:spcAft>
                          <a:spcPts val="0"/>
                        </a:spcAft>
                        <a:buClrTx/>
                        <a:buSzTx/>
                        <a:buFontTx/>
                        <a:buNone/>
                        <a:tabLst/>
                        <a:defRPr/>
                      </a:pPr>
                      <a:r>
                        <a:rPr lang="x-none" sz="3200" dirty="0">
                          <a:solidFill>
                            <a:schemeClr val="tx1"/>
                          </a:solidFill>
                        </a:rPr>
                        <a:t>C. </a:t>
                      </a:r>
                      <a:r>
                        <a:rPr lang="en-US" sz="3200" dirty="0">
                          <a:solidFill>
                            <a:schemeClr val="tx1"/>
                          </a:solidFill>
                        </a:rPr>
                        <a:t>Very few jobs have great perks</a:t>
                      </a:r>
                    </a:p>
                  </a:txBody>
                  <a:tcPr/>
                </a:tc>
                <a:extLst>
                  <a:ext uri="{0D108BD9-81ED-4DB2-BD59-A6C34878D82A}">
                    <a16:rowId xmlns="" xmlns:a16="http://schemas.microsoft.com/office/drawing/2014/main" val="2992967042"/>
                  </a:ext>
                </a:extLst>
              </a:tr>
            </a:tbl>
          </a:graphicData>
        </a:graphic>
      </p:graphicFrame>
      <p:sp>
        <p:nvSpPr>
          <p:cNvPr id="3" name="Oval 2">
            <a:extLst>
              <a:ext uri="{FF2B5EF4-FFF2-40B4-BE49-F238E27FC236}">
                <a16:creationId xmlns="" xmlns:a16="http://schemas.microsoft.com/office/drawing/2014/main" id="{FE23D4A4-FCC3-97EE-1651-860CEEE1184C}"/>
              </a:ext>
            </a:extLst>
          </p:cNvPr>
          <p:cNvSpPr/>
          <p:nvPr/>
        </p:nvSpPr>
        <p:spPr>
          <a:xfrm>
            <a:off x="192783" y="1457696"/>
            <a:ext cx="424734" cy="426366"/>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x-none"/>
          </a:p>
        </p:txBody>
      </p:sp>
      <p:cxnSp>
        <p:nvCxnSpPr>
          <p:cNvPr id="11" name="Straight Connector 10">
            <a:extLst>
              <a:ext uri="{FF2B5EF4-FFF2-40B4-BE49-F238E27FC236}">
                <a16:creationId xmlns="" xmlns:a16="http://schemas.microsoft.com/office/drawing/2014/main" id="{853F51F1-8B3C-8682-7C79-2E571AA50C9A}"/>
              </a:ext>
            </a:extLst>
          </p:cNvPr>
          <p:cNvCxnSpPr>
            <a:cxnSpLocks/>
          </p:cNvCxnSpPr>
          <p:nvPr/>
        </p:nvCxnSpPr>
        <p:spPr>
          <a:xfrm>
            <a:off x="831273" y="1250712"/>
            <a:ext cx="928254" cy="0"/>
          </a:xfrm>
          <a:prstGeom prst="line">
            <a:avLst/>
          </a:prstGeom>
          <a:ln w="76200"/>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 xmlns:a16="http://schemas.microsoft.com/office/drawing/2014/main" id="{AB4335F8-3A5E-2C40-73EB-D44959BDF204}"/>
              </a:ext>
            </a:extLst>
          </p:cNvPr>
          <p:cNvCxnSpPr>
            <a:cxnSpLocks/>
          </p:cNvCxnSpPr>
          <p:nvPr/>
        </p:nvCxnSpPr>
        <p:spPr>
          <a:xfrm>
            <a:off x="5731367" y="1250712"/>
            <a:ext cx="1348306"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 xmlns:a16="http://schemas.microsoft.com/office/drawing/2014/main" id="{D0D80DE2-81EF-8A04-BD2C-2AFAB6048A65}"/>
              </a:ext>
            </a:extLst>
          </p:cNvPr>
          <p:cNvSpPr txBox="1"/>
          <p:nvPr/>
        </p:nvSpPr>
        <p:spPr>
          <a:xfrm>
            <a:off x="192783" y="3791406"/>
            <a:ext cx="11555872" cy="2062103"/>
          </a:xfrm>
          <a:custGeom>
            <a:avLst/>
            <a:gdLst>
              <a:gd name="connsiteX0" fmla="*/ 0 w 11555872"/>
              <a:gd name="connsiteY0" fmla="*/ 0 h 2062103"/>
              <a:gd name="connsiteX1" fmla="*/ 693352 w 11555872"/>
              <a:gd name="connsiteY1" fmla="*/ 0 h 2062103"/>
              <a:gd name="connsiteX2" fmla="*/ 1386705 w 11555872"/>
              <a:gd name="connsiteY2" fmla="*/ 0 h 2062103"/>
              <a:gd name="connsiteX3" fmla="*/ 1848940 w 11555872"/>
              <a:gd name="connsiteY3" fmla="*/ 0 h 2062103"/>
              <a:gd name="connsiteX4" fmla="*/ 2195616 w 11555872"/>
              <a:gd name="connsiteY4" fmla="*/ 0 h 2062103"/>
              <a:gd name="connsiteX5" fmla="*/ 2657851 w 11555872"/>
              <a:gd name="connsiteY5" fmla="*/ 0 h 2062103"/>
              <a:gd name="connsiteX6" fmla="*/ 2888968 w 11555872"/>
              <a:gd name="connsiteY6" fmla="*/ 0 h 2062103"/>
              <a:gd name="connsiteX7" fmla="*/ 3120085 w 11555872"/>
              <a:gd name="connsiteY7" fmla="*/ 0 h 2062103"/>
              <a:gd name="connsiteX8" fmla="*/ 3813438 w 11555872"/>
              <a:gd name="connsiteY8" fmla="*/ 0 h 2062103"/>
              <a:gd name="connsiteX9" fmla="*/ 4160114 w 11555872"/>
              <a:gd name="connsiteY9" fmla="*/ 0 h 2062103"/>
              <a:gd name="connsiteX10" fmla="*/ 4506790 w 11555872"/>
              <a:gd name="connsiteY10" fmla="*/ 0 h 2062103"/>
              <a:gd name="connsiteX11" fmla="*/ 4737908 w 11555872"/>
              <a:gd name="connsiteY11" fmla="*/ 0 h 2062103"/>
              <a:gd name="connsiteX12" fmla="*/ 5431260 w 11555872"/>
              <a:gd name="connsiteY12" fmla="*/ 0 h 2062103"/>
              <a:gd name="connsiteX13" fmla="*/ 6124612 w 11555872"/>
              <a:gd name="connsiteY13" fmla="*/ 0 h 2062103"/>
              <a:gd name="connsiteX14" fmla="*/ 6355730 w 11555872"/>
              <a:gd name="connsiteY14" fmla="*/ 0 h 2062103"/>
              <a:gd name="connsiteX15" fmla="*/ 6933523 w 11555872"/>
              <a:gd name="connsiteY15" fmla="*/ 0 h 2062103"/>
              <a:gd name="connsiteX16" fmla="*/ 7164641 w 11555872"/>
              <a:gd name="connsiteY16" fmla="*/ 0 h 2062103"/>
              <a:gd name="connsiteX17" fmla="*/ 7511317 w 11555872"/>
              <a:gd name="connsiteY17" fmla="*/ 0 h 2062103"/>
              <a:gd name="connsiteX18" fmla="*/ 7973552 w 11555872"/>
              <a:gd name="connsiteY18" fmla="*/ 0 h 2062103"/>
              <a:gd name="connsiteX19" fmla="*/ 8551345 w 11555872"/>
              <a:gd name="connsiteY19" fmla="*/ 0 h 2062103"/>
              <a:gd name="connsiteX20" fmla="*/ 9244698 w 11555872"/>
              <a:gd name="connsiteY20" fmla="*/ 0 h 2062103"/>
              <a:gd name="connsiteX21" fmla="*/ 9475815 w 11555872"/>
              <a:gd name="connsiteY21" fmla="*/ 0 h 2062103"/>
              <a:gd name="connsiteX22" fmla="*/ 10284726 w 11555872"/>
              <a:gd name="connsiteY22" fmla="*/ 0 h 2062103"/>
              <a:gd name="connsiteX23" fmla="*/ 10746961 w 11555872"/>
              <a:gd name="connsiteY23" fmla="*/ 0 h 2062103"/>
              <a:gd name="connsiteX24" fmla="*/ 11555872 w 11555872"/>
              <a:gd name="connsiteY24" fmla="*/ 0 h 2062103"/>
              <a:gd name="connsiteX25" fmla="*/ 11555872 w 11555872"/>
              <a:gd name="connsiteY25" fmla="*/ 556768 h 2062103"/>
              <a:gd name="connsiteX26" fmla="*/ 11555872 w 11555872"/>
              <a:gd name="connsiteY26" fmla="*/ 1072294 h 2062103"/>
              <a:gd name="connsiteX27" fmla="*/ 11555872 w 11555872"/>
              <a:gd name="connsiteY27" fmla="*/ 1546577 h 2062103"/>
              <a:gd name="connsiteX28" fmla="*/ 11555872 w 11555872"/>
              <a:gd name="connsiteY28" fmla="*/ 2062103 h 2062103"/>
              <a:gd name="connsiteX29" fmla="*/ 10862520 w 11555872"/>
              <a:gd name="connsiteY29" fmla="*/ 2062103 h 2062103"/>
              <a:gd name="connsiteX30" fmla="*/ 10515844 w 11555872"/>
              <a:gd name="connsiteY30" fmla="*/ 2062103 h 2062103"/>
              <a:gd name="connsiteX31" fmla="*/ 9706932 w 11555872"/>
              <a:gd name="connsiteY31" fmla="*/ 2062103 h 2062103"/>
              <a:gd name="connsiteX32" fmla="*/ 9244698 w 11555872"/>
              <a:gd name="connsiteY32" fmla="*/ 2062103 h 2062103"/>
              <a:gd name="connsiteX33" fmla="*/ 9013580 w 11555872"/>
              <a:gd name="connsiteY33" fmla="*/ 2062103 h 2062103"/>
              <a:gd name="connsiteX34" fmla="*/ 8204669 w 11555872"/>
              <a:gd name="connsiteY34" fmla="*/ 2062103 h 2062103"/>
              <a:gd name="connsiteX35" fmla="*/ 7395758 w 11555872"/>
              <a:gd name="connsiteY35" fmla="*/ 2062103 h 2062103"/>
              <a:gd name="connsiteX36" fmla="*/ 6586847 w 11555872"/>
              <a:gd name="connsiteY36" fmla="*/ 2062103 h 2062103"/>
              <a:gd name="connsiteX37" fmla="*/ 6009053 w 11555872"/>
              <a:gd name="connsiteY37" fmla="*/ 2062103 h 2062103"/>
              <a:gd name="connsiteX38" fmla="*/ 5431260 w 11555872"/>
              <a:gd name="connsiteY38" fmla="*/ 2062103 h 2062103"/>
              <a:gd name="connsiteX39" fmla="*/ 5084584 w 11555872"/>
              <a:gd name="connsiteY39" fmla="*/ 2062103 h 2062103"/>
              <a:gd name="connsiteX40" fmla="*/ 4853466 w 11555872"/>
              <a:gd name="connsiteY40" fmla="*/ 2062103 h 2062103"/>
              <a:gd name="connsiteX41" fmla="*/ 4044555 w 11555872"/>
              <a:gd name="connsiteY41" fmla="*/ 2062103 h 2062103"/>
              <a:gd name="connsiteX42" fmla="*/ 3235644 w 11555872"/>
              <a:gd name="connsiteY42" fmla="*/ 2062103 h 2062103"/>
              <a:gd name="connsiteX43" fmla="*/ 2426733 w 11555872"/>
              <a:gd name="connsiteY43" fmla="*/ 2062103 h 2062103"/>
              <a:gd name="connsiteX44" fmla="*/ 2080057 w 11555872"/>
              <a:gd name="connsiteY44" fmla="*/ 2062103 h 2062103"/>
              <a:gd name="connsiteX45" fmla="*/ 1502263 w 11555872"/>
              <a:gd name="connsiteY45" fmla="*/ 2062103 h 2062103"/>
              <a:gd name="connsiteX46" fmla="*/ 693352 w 11555872"/>
              <a:gd name="connsiteY46" fmla="*/ 2062103 h 2062103"/>
              <a:gd name="connsiteX47" fmla="*/ 0 w 11555872"/>
              <a:gd name="connsiteY47" fmla="*/ 2062103 h 2062103"/>
              <a:gd name="connsiteX48" fmla="*/ 0 w 11555872"/>
              <a:gd name="connsiteY48" fmla="*/ 1546577 h 2062103"/>
              <a:gd name="connsiteX49" fmla="*/ 0 w 11555872"/>
              <a:gd name="connsiteY49" fmla="*/ 1092915 h 2062103"/>
              <a:gd name="connsiteX50" fmla="*/ 0 w 11555872"/>
              <a:gd name="connsiteY50" fmla="*/ 598010 h 2062103"/>
              <a:gd name="connsiteX51" fmla="*/ 0 w 11555872"/>
              <a:gd name="connsiteY51" fmla="*/ 0 h 206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555872" h="2062103" fill="none" extrusionOk="0">
                <a:moveTo>
                  <a:pt x="0" y="0"/>
                </a:moveTo>
                <a:cubicBezTo>
                  <a:pt x="142695" y="-42050"/>
                  <a:pt x="458201" y="37401"/>
                  <a:pt x="693352" y="0"/>
                </a:cubicBezTo>
                <a:cubicBezTo>
                  <a:pt x="928503" y="-37401"/>
                  <a:pt x="1135071" y="33436"/>
                  <a:pt x="1386705" y="0"/>
                </a:cubicBezTo>
                <a:cubicBezTo>
                  <a:pt x="1638339" y="-33436"/>
                  <a:pt x="1684561" y="51734"/>
                  <a:pt x="1848940" y="0"/>
                </a:cubicBezTo>
                <a:cubicBezTo>
                  <a:pt x="2013319" y="-51734"/>
                  <a:pt x="2022950" y="19001"/>
                  <a:pt x="2195616" y="0"/>
                </a:cubicBezTo>
                <a:cubicBezTo>
                  <a:pt x="2368282" y="-19001"/>
                  <a:pt x="2512565" y="31796"/>
                  <a:pt x="2657851" y="0"/>
                </a:cubicBezTo>
                <a:cubicBezTo>
                  <a:pt x="2803137" y="-31796"/>
                  <a:pt x="2815560" y="5400"/>
                  <a:pt x="2888968" y="0"/>
                </a:cubicBezTo>
                <a:cubicBezTo>
                  <a:pt x="2962376" y="-5400"/>
                  <a:pt x="3053984" y="8030"/>
                  <a:pt x="3120085" y="0"/>
                </a:cubicBezTo>
                <a:cubicBezTo>
                  <a:pt x="3186186" y="-8030"/>
                  <a:pt x="3657327" y="3297"/>
                  <a:pt x="3813438" y="0"/>
                </a:cubicBezTo>
                <a:cubicBezTo>
                  <a:pt x="3969549" y="-3297"/>
                  <a:pt x="4070130" y="27627"/>
                  <a:pt x="4160114" y="0"/>
                </a:cubicBezTo>
                <a:cubicBezTo>
                  <a:pt x="4250098" y="-27627"/>
                  <a:pt x="4404903" y="6081"/>
                  <a:pt x="4506790" y="0"/>
                </a:cubicBezTo>
                <a:cubicBezTo>
                  <a:pt x="4608677" y="-6081"/>
                  <a:pt x="4660882" y="17585"/>
                  <a:pt x="4737908" y="0"/>
                </a:cubicBezTo>
                <a:cubicBezTo>
                  <a:pt x="4814934" y="-17585"/>
                  <a:pt x="5092558" y="11954"/>
                  <a:pt x="5431260" y="0"/>
                </a:cubicBezTo>
                <a:cubicBezTo>
                  <a:pt x="5769962" y="-11954"/>
                  <a:pt x="5935252" y="26541"/>
                  <a:pt x="6124612" y="0"/>
                </a:cubicBezTo>
                <a:cubicBezTo>
                  <a:pt x="6313972" y="-26541"/>
                  <a:pt x="6293144" y="8454"/>
                  <a:pt x="6355730" y="0"/>
                </a:cubicBezTo>
                <a:cubicBezTo>
                  <a:pt x="6418316" y="-8454"/>
                  <a:pt x="6663604" y="57154"/>
                  <a:pt x="6933523" y="0"/>
                </a:cubicBezTo>
                <a:cubicBezTo>
                  <a:pt x="7203442" y="-57154"/>
                  <a:pt x="7049515" y="13380"/>
                  <a:pt x="7164641" y="0"/>
                </a:cubicBezTo>
                <a:cubicBezTo>
                  <a:pt x="7279767" y="-13380"/>
                  <a:pt x="7352207" y="27305"/>
                  <a:pt x="7511317" y="0"/>
                </a:cubicBezTo>
                <a:cubicBezTo>
                  <a:pt x="7670427" y="-27305"/>
                  <a:pt x="7747432" y="44810"/>
                  <a:pt x="7973552" y="0"/>
                </a:cubicBezTo>
                <a:cubicBezTo>
                  <a:pt x="8199673" y="-44810"/>
                  <a:pt x="8352718" y="57380"/>
                  <a:pt x="8551345" y="0"/>
                </a:cubicBezTo>
                <a:cubicBezTo>
                  <a:pt x="8749972" y="-57380"/>
                  <a:pt x="9064020" y="82032"/>
                  <a:pt x="9244698" y="0"/>
                </a:cubicBezTo>
                <a:cubicBezTo>
                  <a:pt x="9425376" y="-82032"/>
                  <a:pt x="9391828" y="20563"/>
                  <a:pt x="9475815" y="0"/>
                </a:cubicBezTo>
                <a:cubicBezTo>
                  <a:pt x="9559802" y="-20563"/>
                  <a:pt x="10049316" y="20870"/>
                  <a:pt x="10284726" y="0"/>
                </a:cubicBezTo>
                <a:cubicBezTo>
                  <a:pt x="10520136" y="-20870"/>
                  <a:pt x="10567496" y="15061"/>
                  <a:pt x="10746961" y="0"/>
                </a:cubicBezTo>
                <a:cubicBezTo>
                  <a:pt x="10926427" y="-15061"/>
                  <a:pt x="11333167" y="21598"/>
                  <a:pt x="11555872" y="0"/>
                </a:cubicBezTo>
                <a:cubicBezTo>
                  <a:pt x="11611691" y="232648"/>
                  <a:pt x="11491105" y="359179"/>
                  <a:pt x="11555872" y="556768"/>
                </a:cubicBezTo>
                <a:cubicBezTo>
                  <a:pt x="11620639" y="754357"/>
                  <a:pt x="11504145" y="966950"/>
                  <a:pt x="11555872" y="1072294"/>
                </a:cubicBezTo>
                <a:cubicBezTo>
                  <a:pt x="11607599" y="1177638"/>
                  <a:pt x="11520726" y="1405359"/>
                  <a:pt x="11555872" y="1546577"/>
                </a:cubicBezTo>
                <a:cubicBezTo>
                  <a:pt x="11591018" y="1687795"/>
                  <a:pt x="11536860" y="1945952"/>
                  <a:pt x="11555872" y="2062103"/>
                </a:cubicBezTo>
                <a:cubicBezTo>
                  <a:pt x="11219454" y="2140713"/>
                  <a:pt x="11189261" y="1987472"/>
                  <a:pt x="10862520" y="2062103"/>
                </a:cubicBezTo>
                <a:cubicBezTo>
                  <a:pt x="10535779" y="2136734"/>
                  <a:pt x="10633715" y="2055939"/>
                  <a:pt x="10515844" y="2062103"/>
                </a:cubicBezTo>
                <a:cubicBezTo>
                  <a:pt x="10397973" y="2068267"/>
                  <a:pt x="9957305" y="1976299"/>
                  <a:pt x="9706932" y="2062103"/>
                </a:cubicBezTo>
                <a:cubicBezTo>
                  <a:pt x="9456559" y="2147907"/>
                  <a:pt x="9466539" y="2034284"/>
                  <a:pt x="9244698" y="2062103"/>
                </a:cubicBezTo>
                <a:cubicBezTo>
                  <a:pt x="9022857" y="2089922"/>
                  <a:pt x="9105075" y="2058711"/>
                  <a:pt x="9013580" y="2062103"/>
                </a:cubicBezTo>
                <a:cubicBezTo>
                  <a:pt x="8922085" y="2065495"/>
                  <a:pt x="8398793" y="2059944"/>
                  <a:pt x="8204669" y="2062103"/>
                </a:cubicBezTo>
                <a:cubicBezTo>
                  <a:pt x="8010545" y="2064262"/>
                  <a:pt x="7696962" y="2059687"/>
                  <a:pt x="7395758" y="2062103"/>
                </a:cubicBezTo>
                <a:cubicBezTo>
                  <a:pt x="7094554" y="2064519"/>
                  <a:pt x="6758288" y="2055676"/>
                  <a:pt x="6586847" y="2062103"/>
                </a:cubicBezTo>
                <a:cubicBezTo>
                  <a:pt x="6415406" y="2068530"/>
                  <a:pt x="6246182" y="2047587"/>
                  <a:pt x="6009053" y="2062103"/>
                </a:cubicBezTo>
                <a:cubicBezTo>
                  <a:pt x="5771924" y="2076619"/>
                  <a:pt x="5645643" y="2046813"/>
                  <a:pt x="5431260" y="2062103"/>
                </a:cubicBezTo>
                <a:cubicBezTo>
                  <a:pt x="5216877" y="2077393"/>
                  <a:pt x="5197085" y="2035327"/>
                  <a:pt x="5084584" y="2062103"/>
                </a:cubicBezTo>
                <a:cubicBezTo>
                  <a:pt x="4972083" y="2088879"/>
                  <a:pt x="4942342" y="2060120"/>
                  <a:pt x="4853466" y="2062103"/>
                </a:cubicBezTo>
                <a:cubicBezTo>
                  <a:pt x="4764590" y="2064086"/>
                  <a:pt x="4370352" y="2047289"/>
                  <a:pt x="4044555" y="2062103"/>
                </a:cubicBezTo>
                <a:cubicBezTo>
                  <a:pt x="3718758" y="2076917"/>
                  <a:pt x="3574238" y="2002441"/>
                  <a:pt x="3235644" y="2062103"/>
                </a:cubicBezTo>
                <a:cubicBezTo>
                  <a:pt x="2897050" y="2121765"/>
                  <a:pt x="2728226" y="1972808"/>
                  <a:pt x="2426733" y="2062103"/>
                </a:cubicBezTo>
                <a:cubicBezTo>
                  <a:pt x="2125240" y="2151398"/>
                  <a:pt x="2208738" y="2051844"/>
                  <a:pt x="2080057" y="2062103"/>
                </a:cubicBezTo>
                <a:cubicBezTo>
                  <a:pt x="1951376" y="2072362"/>
                  <a:pt x="1626196" y="2021977"/>
                  <a:pt x="1502263" y="2062103"/>
                </a:cubicBezTo>
                <a:cubicBezTo>
                  <a:pt x="1378330" y="2102229"/>
                  <a:pt x="876798" y="2014997"/>
                  <a:pt x="693352" y="2062103"/>
                </a:cubicBezTo>
                <a:cubicBezTo>
                  <a:pt x="509906" y="2109209"/>
                  <a:pt x="252109" y="2034687"/>
                  <a:pt x="0" y="2062103"/>
                </a:cubicBezTo>
                <a:cubicBezTo>
                  <a:pt x="-26726" y="1896272"/>
                  <a:pt x="59129" y="1703855"/>
                  <a:pt x="0" y="1546577"/>
                </a:cubicBezTo>
                <a:cubicBezTo>
                  <a:pt x="-59129" y="1389299"/>
                  <a:pt x="49974" y="1210682"/>
                  <a:pt x="0" y="1092915"/>
                </a:cubicBezTo>
                <a:cubicBezTo>
                  <a:pt x="-49974" y="975148"/>
                  <a:pt x="29084" y="747592"/>
                  <a:pt x="0" y="598010"/>
                </a:cubicBezTo>
                <a:cubicBezTo>
                  <a:pt x="-29084" y="448429"/>
                  <a:pt x="36052" y="261898"/>
                  <a:pt x="0" y="0"/>
                </a:cubicBezTo>
                <a:close/>
              </a:path>
              <a:path w="11555872" h="2062103" stroke="0" extrusionOk="0">
                <a:moveTo>
                  <a:pt x="0" y="0"/>
                </a:moveTo>
                <a:cubicBezTo>
                  <a:pt x="97870" y="-20315"/>
                  <a:pt x="264856" y="20831"/>
                  <a:pt x="346676" y="0"/>
                </a:cubicBezTo>
                <a:cubicBezTo>
                  <a:pt x="428496" y="-20831"/>
                  <a:pt x="860366" y="94920"/>
                  <a:pt x="1155587" y="0"/>
                </a:cubicBezTo>
                <a:cubicBezTo>
                  <a:pt x="1450808" y="-94920"/>
                  <a:pt x="1568340" y="49548"/>
                  <a:pt x="1848940" y="0"/>
                </a:cubicBezTo>
                <a:cubicBezTo>
                  <a:pt x="2129540" y="-49548"/>
                  <a:pt x="2338408" y="56702"/>
                  <a:pt x="2657851" y="0"/>
                </a:cubicBezTo>
                <a:cubicBezTo>
                  <a:pt x="2977294" y="-56702"/>
                  <a:pt x="3001620" y="11282"/>
                  <a:pt x="3120085" y="0"/>
                </a:cubicBezTo>
                <a:cubicBezTo>
                  <a:pt x="3238550" y="-11282"/>
                  <a:pt x="3630017" y="65298"/>
                  <a:pt x="3928996" y="0"/>
                </a:cubicBezTo>
                <a:cubicBezTo>
                  <a:pt x="4227975" y="-65298"/>
                  <a:pt x="4252644" y="32234"/>
                  <a:pt x="4506790" y="0"/>
                </a:cubicBezTo>
                <a:cubicBezTo>
                  <a:pt x="4760936" y="-32234"/>
                  <a:pt x="4644596" y="21139"/>
                  <a:pt x="4737908" y="0"/>
                </a:cubicBezTo>
                <a:cubicBezTo>
                  <a:pt x="4831220" y="-21139"/>
                  <a:pt x="4942841" y="757"/>
                  <a:pt x="5084584" y="0"/>
                </a:cubicBezTo>
                <a:cubicBezTo>
                  <a:pt x="5226327" y="-757"/>
                  <a:pt x="5599206" y="70458"/>
                  <a:pt x="5777936" y="0"/>
                </a:cubicBezTo>
                <a:cubicBezTo>
                  <a:pt x="5956666" y="-70458"/>
                  <a:pt x="5937180" y="22081"/>
                  <a:pt x="6009053" y="0"/>
                </a:cubicBezTo>
                <a:cubicBezTo>
                  <a:pt x="6080926" y="-22081"/>
                  <a:pt x="6503838" y="52128"/>
                  <a:pt x="6702406" y="0"/>
                </a:cubicBezTo>
                <a:cubicBezTo>
                  <a:pt x="6900974" y="-52128"/>
                  <a:pt x="7094268" y="67965"/>
                  <a:pt x="7280199" y="0"/>
                </a:cubicBezTo>
                <a:cubicBezTo>
                  <a:pt x="7466130" y="-67965"/>
                  <a:pt x="7719519" y="47393"/>
                  <a:pt x="7857993" y="0"/>
                </a:cubicBezTo>
                <a:cubicBezTo>
                  <a:pt x="7996467" y="-47393"/>
                  <a:pt x="8123936" y="13500"/>
                  <a:pt x="8320228" y="0"/>
                </a:cubicBezTo>
                <a:cubicBezTo>
                  <a:pt x="8516521" y="-13500"/>
                  <a:pt x="8794598" y="25943"/>
                  <a:pt x="9013580" y="0"/>
                </a:cubicBezTo>
                <a:cubicBezTo>
                  <a:pt x="9232562" y="-25943"/>
                  <a:pt x="9485838" y="93238"/>
                  <a:pt x="9822491" y="0"/>
                </a:cubicBezTo>
                <a:cubicBezTo>
                  <a:pt x="10159144" y="-93238"/>
                  <a:pt x="10170741" y="21906"/>
                  <a:pt x="10284726" y="0"/>
                </a:cubicBezTo>
                <a:cubicBezTo>
                  <a:pt x="10398712" y="-21906"/>
                  <a:pt x="10717809" y="28340"/>
                  <a:pt x="10862520" y="0"/>
                </a:cubicBezTo>
                <a:cubicBezTo>
                  <a:pt x="11007231" y="-28340"/>
                  <a:pt x="11296049" y="33328"/>
                  <a:pt x="11555872" y="0"/>
                </a:cubicBezTo>
                <a:cubicBezTo>
                  <a:pt x="11568435" y="182054"/>
                  <a:pt x="11551542" y="259272"/>
                  <a:pt x="11555872" y="453663"/>
                </a:cubicBezTo>
                <a:cubicBezTo>
                  <a:pt x="11560202" y="648054"/>
                  <a:pt x="11506897" y="753176"/>
                  <a:pt x="11555872" y="969188"/>
                </a:cubicBezTo>
                <a:cubicBezTo>
                  <a:pt x="11604847" y="1185200"/>
                  <a:pt x="11542871" y="1327570"/>
                  <a:pt x="11555872" y="1464093"/>
                </a:cubicBezTo>
                <a:cubicBezTo>
                  <a:pt x="11568873" y="1600616"/>
                  <a:pt x="11552443" y="1844074"/>
                  <a:pt x="11555872" y="2062103"/>
                </a:cubicBezTo>
                <a:cubicBezTo>
                  <a:pt x="11273115" y="2131270"/>
                  <a:pt x="11024263" y="2049808"/>
                  <a:pt x="10746961" y="2062103"/>
                </a:cubicBezTo>
                <a:cubicBezTo>
                  <a:pt x="10469659" y="2074398"/>
                  <a:pt x="10201856" y="2032081"/>
                  <a:pt x="9938050" y="2062103"/>
                </a:cubicBezTo>
                <a:cubicBezTo>
                  <a:pt x="9674244" y="2092125"/>
                  <a:pt x="9668285" y="2008268"/>
                  <a:pt x="9475815" y="2062103"/>
                </a:cubicBezTo>
                <a:cubicBezTo>
                  <a:pt x="9283346" y="2115938"/>
                  <a:pt x="9317280" y="2049063"/>
                  <a:pt x="9244698" y="2062103"/>
                </a:cubicBezTo>
                <a:cubicBezTo>
                  <a:pt x="9172116" y="2075143"/>
                  <a:pt x="9060557" y="2051389"/>
                  <a:pt x="9013580" y="2062103"/>
                </a:cubicBezTo>
                <a:cubicBezTo>
                  <a:pt x="8966603" y="2072817"/>
                  <a:pt x="8451208" y="1993928"/>
                  <a:pt x="8204669" y="2062103"/>
                </a:cubicBezTo>
                <a:cubicBezTo>
                  <a:pt x="7958130" y="2130278"/>
                  <a:pt x="8050330" y="2035008"/>
                  <a:pt x="7973552" y="2062103"/>
                </a:cubicBezTo>
                <a:cubicBezTo>
                  <a:pt x="7896774" y="2089198"/>
                  <a:pt x="7699063" y="2038947"/>
                  <a:pt x="7626876" y="2062103"/>
                </a:cubicBezTo>
                <a:cubicBezTo>
                  <a:pt x="7554689" y="2085259"/>
                  <a:pt x="7052930" y="2052905"/>
                  <a:pt x="6817964" y="2062103"/>
                </a:cubicBezTo>
                <a:cubicBezTo>
                  <a:pt x="6582998" y="2071301"/>
                  <a:pt x="6326514" y="2026003"/>
                  <a:pt x="6009053" y="2062103"/>
                </a:cubicBezTo>
                <a:cubicBezTo>
                  <a:pt x="5691592" y="2098203"/>
                  <a:pt x="5593314" y="2037496"/>
                  <a:pt x="5200142" y="2062103"/>
                </a:cubicBezTo>
                <a:cubicBezTo>
                  <a:pt x="4806970" y="2086710"/>
                  <a:pt x="4772001" y="2024346"/>
                  <a:pt x="4622349" y="2062103"/>
                </a:cubicBezTo>
                <a:cubicBezTo>
                  <a:pt x="4472697" y="2099860"/>
                  <a:pt x="4399780" y="2049163"/>
                  <a:pt x="4275673" y="2062103"/>
                </a:cubicBezTo>
                <a:cubicBezTo>
                  <a:pt x="4151566" y="2075043"/>
                  <a:pt x="3832586" y="2001523"/>
                  <a:pt x="3697879" y="2062103"/>
                </a:cubicBezTo>
                <a:cubicBezTo>
                  <a:pt x="3563172" y="2122683"/>
                  <a:pt x="3171002" y="2052256"/>
                  <a:pt x="3004527" y="2062103"/>
                </a:cubicBezTo>
                <a:cubicBezTo>
                  <a:pt x="2838052" y="2071950"/>
                  <a:pt x="2680457" y="2053043"/>
                  <a:pt x="2426733" y="2062103"/>
                </a:cubicBezTo>
                <a:cubicBezTo>
                  <a:pt x="2173009" y="2071163"/>
                  <a:pt x="1898120" y="2061417"/>
                  <a:pt x="1617822" y="2062103"/>
                </a:cubicBezTo>
                <a:cubicBezTo>
                  <a:pt x="1337524" y="2062789"/>
                  <a:pt x="1036718" y="2018456"/>
                  <a:pt x="808911" y="2062103"/>
                </a:cubicBezTo>
                <a:cubicBezTo>
                  <a:pt x="581104" y="2105750"/>
                  <a:pt x="681231" y="2035539"/>
                  <a:pt x="577794" y="2062103"/>
                </a:cubicBezTo>
                <a:cubicBezTo>
                  <a:pt x="474357" y="2088667"/>
                  <a:pt x="116408" y="2012821"/>
                  <a:pt x="0" y="2062103"/>
                </a:cubicBezTo>
                <a:cubicBezTo>
                  <a:pt x="-12657" y="1934454"/>
                  <a:pt x="24574" y="1801218"/>
                  <a:pt x="0" y="1546577"/>
                </a:cubicBezTo>
                <a:cubicBezTo>
                  <a:pt x="-24574" y="1291936"/>
                  <a:pt x="44316" y="1209875"/>
                  <a:pt x="0" y="1092915"/>
                </a:cubicBezTo>
                <a:cubicBezTo>
                  <a:pt x="-44316" y="975955"/>
                  <a:pt x="26691" y="772462"/>
                  <a:pt x="0" y="536147"/>
                </a:cubicBezTo>
                <a:cubicBezTo>
                  <a:pt x="-26691" y="299832"/>
                  <a:pt x="45231" y="241482"/>
                  <a:pt x="0" y="0"/>
                </a:cubicBezTo>
                <a:close/>
              </a:path>
            </a:pathLst>
          </a:custGeom>
          <a:blipFill>
            <a:blip r:embed="rId3"/>
            <a:tile tx="0" ty="0" sx="100000" sy="100000" flip="none" algn="tl"/>
          </a:blipFill>
          <a:ln>
            <a:noFill/>
            <a:extLst>
              <a:ext uri="{C807C97D-BFC1-408E-A445-0C87EB9F89A2}">
                <ask:lineSketchStyleProps xmlns="" xmlns:ask="http://schemas.microsoft.com/office/drawing/2018/sketchyshapes" sd="2538537595">
                  <a:prstGeom prst="rect">
                    <a:avLst/>
                  </a:prstGeom>
                  <ask:type>
                    <ask:lineSketchScribble/>
                  </ask:type>
                </ask:lineSketchStyleProps>
              </a:ext>
            </a:extLst>
          </a:ln>
        </p:spPr>
        <p:txBody>
          <a:bodyPr wrap="square">
            <a:spAutoFit/>
          </a:bodyPr>
          <a:lstStyle>
            <a:defPPr>
              <a:defRPr lang="en-US"/>
            </a:defPPr>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141413"/>
                </a:solidFill>
                <a:effectLst/>
                <a:ea typeface="Aptos" panose="020B0004020202020204" pitchFamily="34" charset="0"/>
                <a:cs typeface="Helvetica" pitchFamily="2" charset="0"/>
              </a:defRPr>
            </a:lvl1pPr>
          </a:lstStyle>
          <a:p>
            <a:r>
              <a:rPr lang="en-US" sz="3200" dirty="0"/>
              <a:t>“… some nine-to-five jobs don't offer good benefits at all. Finally, some people don't like the work-life balance of nine-to-five jobs. My mom has to work about 40 hours each week, which is quite a lot, and the hours aren't usually flexible…” </a:t>
            </a:r>
          </a:p>
        </p:txBody>
      </p:sp>
      <p:sp>
        <p:nvSpPr>
          <p:cNvPr id="15" name="TextBox 14">
            <a:extLst>
              <a:ext uri="{FF2B5EF4-FFF2-40B4-BE49-F238E27FC236}">
                <a16:creationId xmlns="" xmlns:a16="http://schemas.microsoft.com/office/drawing/2014/main" id="{4521DFB8-DE57-1B28-D321-9892E5674DB0}"/>
              </a:ext>
            </a:extLst>
          </p:cNvPr>
          <p:cNvSpPr txBox="1"/>
          <p:nvPr/>
        </p:nvSpPr>
        <p:spPr>
          <a:xfrm>
            <a:off x="192783" y="3100534"/>
            <a:ext cx="2411896" cy="584775"/>
          </a:xfrm>
          <a:prstGeom prst="rect">
            <a:avLst/>
          </a:prstGeom>
          <a:ln w="57150">
            <a:solidFill>
              <a:schemeClr val="bg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x-none" sz="3200" b="1" dirty="0">
                <a:solidFill>
                  <a:srgbClr val="FF2F92"/>
                </a:solidFill>
              </a:rPr>
              <a:t>Explanation </a:t>
            </a:r>
          </a:p>
        </p:txBody>
      </p:sp>
      <p:cxnSp>
        <p:nvCxnSpPr>
          <p:cNvPr id="16" name="Straight Connector 15">
            <a:extLst>
              <a:ext uri="{FF2B5EF4-FFF2-40B4-BE49-F238E27FC236}">
                <a16:creationId xmlns="" xmlns:a16="http://schemas.microsoft.com/office/drawing/2014/main" id="{709FC370-98F7-E4DE-5F2C-CC0310F61A49}"/>
              </a:ext>
            </a:extLst>
          </p:cNvPr>
          <p:cNvCxnSpPr>
            <a:cxnSpLocks/>
          </p:cNvCxnSpPr>
          <p:nvPr/>
        </p:nvCxnSpPr>
        <p:spPr>
          <a:xfrm>
            <a:off x="796468" y="4320578"/>
            <a:ext cx="6844145" cy="0"/>
          </a:xfrm>
          <a:prstGeom prst="line">
            <a:avLst/>
          </a:prstGeom>
          <a:ln w="76200">
            <a:solidFill>
              <a:srgbClr val="FF2F92"/>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 xmlns:a16="http://schemas.microsoft.com/office/drawing/2014/main" id="{2BE33D6F-13DD-4B3B-7246-84B61A70D8A1}"/>
              </a:ext>
            </a:extLst>
          </p:cNvPr>
          <p:cNvCxnSpPr>
            <a:cxnSpLocks/>
          </p:cNvCxnSpPr>
          <p:nvPr/>
        </p:nvCxnSpPr>
        <p:spPr>
          <a:xfrm>
            <a:off x="1206167" y="5319117"/>
            <a:ext cx="3012373" cy="0"/>
          </a:xfrm>
          <a:prstGeom prst="line">
            <a:avLst/>
          </a:prstGeom>
          <a:ln w="76200">
            <a:solidFill>
              <a:srgbClr val="FF2F92"/>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 xmlns:a16="http://schemas.microsoft.com/office/drawing/2014/main" id="{F778BA42-1896-A308-9EE3-86FA24488261}"/>
              </a:ext>
            </a:extLst>
          </p:cNvPr>
          <p:cNvCxnSpPr>
            <a:cxnSpLocks/>
          </p:cNvCxnSpPr>
          <p:nvPr/>
        </p:nvCxnSpPr>
        <p:spPr>
          <a:xfrm>
            <a:off x="1060863" y="2931152"/>
            <a:ext cx="3455719" cy="0"/>
          </a:xfrm>
          <a:prstGeom prst="line">
            <a:avLst/>
          </a:prstGeom>
          <a:ln w="76200">
            <a:solidFill>
              <a:srgbClr val="FF2F92"/>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 xmlns:a16="http://schemas.microsoft.com/office/drawing/2014/main" id="{1F71FC65-856F-37CC-8976-17FBCB54D154}"/>
              </a:ext>
            </a:extLst>
          </p:cNvPr>
          <p:cNvCxnSpPr>
            <a:cxnSpLocks/>
          </p:cNvCxnSpPr>
          <p:nvPr/>
        </p:nvCxnSpPr>
        <p:spPr>
          <a:xfrm>
            <a:off x="1413164" y="2370804"/>
            <a:ext cx="3872544" cy="0"/>
          </a:xfrm>
          <a:prstGeom prst="line">
            <a:avLst/>
          </a:prstGeom>
          <a:ln w="76200">
            <a:solidFill>
              <a:srgbClr val="FF2F92"/>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3119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linds(horizontal)">
                                      <p:cBhvr>
                                        <p:cTn id="22" dur="500"/>
                                        <p:tgtEl>
                                          <p:spTgt spid="15"/>
                                        </p:tgtEl>
                                      </p:cBhvr>
                                    </p:animEffect>
                                  </p:childTnLst>
                                </p:cTn>
                              </p:par>
                              <p:par>
                                <p:cTn id="23" presetID="3" presetClass="entr" presetSubtype="1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linds(horizontal)">
                                      <p:cBhvr>
                                        <p:cTn id="25" dur="500"/>
                                        <p:tgtEl>
                                          <p:spTgt spid="16"/>
                                        </p:tgtEl>
                                      </p:cBhvr>
                                    </p:animEffect>
                                  </p:childTnLst>
                                </p:cTn>
                              </p:par>
                              <p:par>
                                <p:cTn id="26" presetID="3" presetClass="entr" presetSubtype="1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linds(horizontal)">
                                      <p:cBhvr>
                                        <p:cTn id="28" dur="500"/>
                                        <p:tgtEl>
                                          <p:spTgt spid="19"/>
                                        </p:tgtEl>
                                      </p:cBhvr>
                                    </p:animEffect>
                                  </p:childTnLst>
                                </p:cTn>
                              </p:par>
                              <p:par>
                                <p:cTn id="29" presetID="3" presetClass="entr" presetSubtype="1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linds(horizontal)">
                                      <p:cBhvr>
                                        <p:cTn id="31" dur="500"/>
                                        <p:tgtEl>
                                          <p:spTgt spid="22"/>
                                        </p:tgtEl>
                                      </p:cBhvr>
                                    </p:animEffect>
                                  </p:childTnLst>
                                </p:cTn>
                              </p:par>
                              <p:par>
                                <p:cTn id="32" presetID="3"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linds(horizontal)">
                                      <p:cBhvr>
                                        <p:cTn id="34" dur="500"/>
                                        <p:tgtEl>
                                          <p:spTgt spid="23"/>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dissolv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24551" y="423342"/>
            <a:ext cx="8644827" cy="1077218"/>
          </a:xfrm>
          <a:prstGeom prst="rect">
            <a:avLst/>
          </a:prstGeom>
        </p:spPr>
        <p:txBody>
          <a:bodyPr wrap="square">
            <a:spAutoFit/>
          </a:bodyPr>
          <a:lstStyle/>
          <a:p>
            <a:r>
              <a:rPr lang="en-US" sz="3200" b="1" dirty="0"/>
              <a:t>In pairs: Would you like to work a nine-to-five job? Why (not)?</a:t>
            </a:r>
          </a:p>
        </p:txBody>
      </p:sp>
      <p:pic>
        <p:nvPicPr>
          <p:cNvPr id="4" name="Picture 2" descr="Free Speech bubble 1195466 PNG with Transparent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3333" y="961951"/>
            <a:ext cx="1012882" cy="6460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1D942C40-7C9F-09BE-EF90-AA4E4FDFE856}"/>
              </a:ext>
            </a:extLst>
          </p:cNvPr>
          <p:cNvSpPr txBox="1"/>
          <p:nvPr/>
        </p:nvSpPr>
        <p:spPr>
          <a:xfrm>
            <a:off x="122521" y="577078"/>
            <a:ext cx="3042213" cy="1200329"/>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3600" b="1" dirty="0" smtClean="0">
                <a:solidFill>
                  <a:schemeClr val="bg1"/>
                </a:solidFill>
              </a:rPr>
              <a:t>III/Post-reading</a:t>
            </a:r>
            <a:endParaRPr lang="en-US" sz="3600" b="1" dirty="0">
              <a:solidFill>
                <a:schemeClr val="bg1"/>
              </a:solidFill>
            </a:endParaRPr>
          </a:p>
        </p:txBody>
      </p:sp>
      <p:sp>
        <p:nvSpPr>
          <p:cNvPr id="12" name="TextBox 11">
            <a:extLst>
              <a:ext uri="{FF2B5EF4-FFF2-40B4-BE49-F238E27FC236}">
                <a16:creationId xmlns="" xmlns:a16="http://schemas.microsoft.com/office/drawing/2014/main" id="{3430DD14-3DDC-90C7-A0D3-3B264EC4D3BD}"/>
              </a:ext>
            </a:extLst>
          </p:cNvPr>
          <p:cNvSpPr txBox="1"/>
          <p:nvPr/>
        </p:nvSpPr>
        <p:spPr>
          <a:xfrm>
            <a:off x="7908654" y="1117127"/>
            <a:ext cx="4160825" cy="6463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x-none" sz="3600" b="1" dirty="0">
                <a:solidFill>
                  <a:srgbClr val="FF0000"/>
                </a:solidFill>
              </a:rPr>
              <a:t>Suggested answer</a:t>
            </a:r>
          </a:p>
        </p:txBody>
      </p:sp>
      <p:graphicFrame>
        <p:nvGraphicFramePr>
          <p:cNvPr id="14" name="Table 13">
            <a:extLst>
              <a:ext uri="{FF2B5EF4-FFF2-40B4-BE49-F238E27FC236}">
                <a16:creationId xmlns="" xmlns:a16="http://schemas.microsoft.com/office/drawing/2014/main" id="{1AFE117D-F5FD-6710-8F37-8D84CD895B2F}"/>
              </a:ext>
            </a:extLst>
          </p:cNvPr>
          <p:cNvGraphicFramePr>
            <a:graphicFrameLocks noGrp="1"/>
          </p:cNvGraphicFramePr>
          <p:nvPr>
            <p:extLst>
              <p:ext uri="{D42A27DB-BD31-4B8C-83A1-F6EECF244321}">
                <p14:modId xmlns:p14="http://schemas.microsoft.com/office/powerpoint/2010/main" val="1455494540"/>
              </p:ext>
            </p:extLst>
          </p:nvPr>
        </p:nvGraphicFramePr>
        <p:xfrm>
          <a:off x="234967" y="1676145"/>
          <a:ext cx="11734411" cy="4600971"/>
        </p:xfrm>
        <a:graphic>
          <a:graphicData uri="http://schemas.openxmlformats.org/drawingml/2006/table">
            <a:tbl>
              <a:tblPr firstRow="1" bandRow="1">
                <a:tableStyleId>{68D230F3-CF80-4859-8CE7-A43EE81993B5}</a:tableStyleId>
              </a:tblPr>
              <a:tblGrid>
                <a:gridCol w="708342">
                  <a:extLst>
                    <a:ext uri="{9D8B030D-6E8A-4147-A177-3AD203B41FA5}">
                      <a16:colId xmlns="" xmlns:a16="http://schemas.microsoft.com/office/drawing/2014/main" val="3709390391"/>
                    </a:ext>
                  </a:extLst>
                </a:gridCol>
                <a:gridCol w="11026069">
                  <a:extLst>
                    <a:ext uri="{9D8B030D-6E8A-4147-A177-3AD203B41FA5}">
                      <a16:colId xmlns="" xmlns:a16="http://schemas.microsoft.com/office/drawing/2014/main" val="3813076307"/>
                    </a:ext>
                  </a:extLst>
                </a:gridCol>
              </a:tblGrid>
              <a:tr h="643878">
                <a:tc>
                  <a:txBody>
                    <a:bodyPr/>
                    <a:lstStyle/>
                    <a:p>
                      <a:pPr algn="ctr"/>
                      <a:r>
                        <a:rPr lang="x-none" sz="3200" b="1" dirty="0">
                          <a:latin typeface="+mn-lt"/>
                          <a:cs typeface="Calibri" panose="020F0502020204030204" pitchFamily="34" charset="0"/>
                        </a:rPr>
                        <a:t>A</a:t>
                      </a:r>
                      <a:r>
                        <a:rPr lang="x-none" sz="3200" b="0" dirty="0">
                          <a:latin typeface="+mn-lt"/>
                          <a:cs typeface="Calibri" panose="020F0502020204030204" pitchFamily="34" charset="0"/>
                        </a:rPr>
                        <a:t>:</a:t>
                      </a: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a:r>
                        <a:rPr lang="x-none" sz="3200" b="0" dirty="0">
                          <a:latin typeface="+mn-lt"/>
                          <a:cs typeface="Calibri" panose="020F0502020204030204" pitchFamily="34" charset="0"/>
                        </a:rPr>
                        <a:t>Would you like to work from nine to five? </a:t>
                      </a:r>
                    </a:p>
                  </a:txBody>
                  <a:tcPr anchor="ct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522529096"/>
                  </a:ext>
                </a:extLst>
              </a:tr>
              <a:tr h="643878">
                <a:tc>
                  <a:txBody>
                    <a:bodyPr/>
                    <a:lstStyle/>
                    <a:p>
                      <a:pPr algn="ctr"/>
                      <a:r>
                        <a:rPr lang="x-none" sz="3200" b="1" dirty="0">
                          <a:latin typeface="+mn-lt"/>
                          <a:cs typeface="Calibri" panose="020F0502020204030204" pitchFamily="34" charset="0"/>
                        </a:rPr>
                        <a:t>B</a:t>
                      </a:r>
                      <a:r>
                        <a:rPr lang="x-none" sz="3200" b="0" dirty="0">
                          <a:latin typeface="+mn-lt"/>
                          <a:cs typeface="Calibri" panose="020F0502020204030204" pitchFamily="34" charset="0"/>
                        </a:rPr>
                        <a:t>:</a:t>
                      </a:r>
                    </a:p>
                  </a:txBody>
                  <a:tcPr anchor="ctr">
                    <a:lnL>
                      <a:noFill/>
                    </a:lnL>
                    <a:lnR>
                      <a:noFill/>
                    </a:lnR>
                    <a:lnT w="12700" cmpd="sng">
                      <a:noFill/>
                    </a:lnT>
                    <a:lnB>
                      <a:noFill/>
                    </a:lnB>
                    <a:lnTlToBr w="12700" cmpd="sng">
                      <a:noFill/>
                      <a:prstDash val="solid"/>
                    </a:lnTlToBr>
                    <a:lnBlToTr w="12700" cmpd="sng">
                      <a:noFill/>
                      <a:prstDash val="solid"/>
                    </a:lnBlToTr>
                  </a:tcPr>
                </a:tc>
                <a:tc>
                  <a:txBody>
                    <a:bodyPr/>
                    <a:lstStyle/>
                    <a:p>
                      <a:pPr algn="l"/>
                      <a:r>
                        <a:rPr lang="x-none" sz="3200" b="0" dirty="0">
                          <a:latin typeface="+mn-lt"/>
                          <a:cs typeface="Calibri" panose="020F0502020204030204" pitchFamily="34" charset="0"/>
                        </a:rPr>
                        <a:t>I would say yes if I had a job offer with stable and predictable hours. </a:t>
                      </a:r>
                    </a:p>
                  </a:txBody>
                  <a:tcPr anchor="ctr">
                    <a:lnL>
                      <a:noFill/>
                    </a:lnL>
                    <a:lnR>
                      <a:noFill/>
                    </a:lnR>
                    <a:lnT w="12700" cmpd="sng">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102893805"/>
                  </a:ext>
                </a:extLst>
              </a:tr>
              <a:tr h="1044715">
                <a:tc>
                  <a:txBody>
                    <a:bodyPr/>
                    <a:lstStyle/>
                    <a:p>
                      <a:pPr algn="ctr"/>
                      <a:r>
                        <a:rPr lang="x-none" sz="3200" b="1" dirty="0">
                          <a:latin typeface="+mn-lt"/>
                          <a:cs typeface="Calibri" panose="020F0502020204030204" pitchFamily="34" charset="0"/>
                        </a:rPr>
                        <a:t>A</a:t>
                      </a:r>
                      <a:r>
                        <a:rPr lang="x-none" sz="3200" b="0" dirty="0">
                          <a:latin typeface="+mn-lt"/>
                          <a:cs typeface="Calibri" panose="020F0502020204030204" pitchFamily="34" charset="0"/>
                        </a:rPr>
                        <a:t>:</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l"/>
                      <a:r>
                        <a:rPr lang="x-none" sz="3200" b="0" dirty="0">
                          <a:latin typeface="+mn-lt"/>
                          <a:cs typeface="Calibri" panose="020F0502020204030204" pitchFamily="34" charset="0"/>
                        </a:rPr>
                        <a:t>Absolutely! It’s a big plus, but what else would make a 9-to-5 job appealing to you? </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2626414623"/>
                  </a:ext>
                </a:extLst>
              </a:tr>
              <a:tr h="1044715">
                <a:tc>
                  <a:txBody>
                    <a:bodyPr/>
                    <a:lstStyle/>
                    <a:p>
                      <a:pPr algn="ctr"/>
                      <a:r>
                        <a:rPr lang="x-none" sz="3200" b="1" dirty="0">
                          <a:latin typeface="+mn-lt"/>
                          <a:cs typeface="Calibri" panose="020F0502020204030204" pitchFamily="34" charset="0"/>
                        </a:rPr>
                        <a:t>B: </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l"/>
                      <a:r>
                        <a:rPr lang="en-US" sz="3200" b="0" i="0" kern="1200" dirty="0">
                          <a:solidFill>
                            <a:schemeClr val="tx1"/>
                          </a:solidFill>
                          <a:effectLst/>
                          <a:latin typeface="+mn-lt"/>
                          <a:ea typeface="+mn-ea"/>
                          <a:cs typeface="Calibri" panose="020F0502020204030204" pitchFamily="34" charset="0"/>
                        </a:rPr>
                        <a:t>Well, many full-time positions offer benefits such as health insurance, retirement plans, paid time off, and sometimes perks.</a:t>
                      </a:r>
                      <a:endParaRPr lang="x-none" sz="3200" b="0" dirty="0">
                        <a:latin typeface="+mn-lt"/>
                        <a:cs typeface="Calibri" panose="020F0502020204030204" pitchFamily="34" charset="0"/>
                      </a:endParaRP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3258015515"/>
                  </a:ext>
                </a:extLst>
              </a:tr>
              <a:tr h="756693">
                <a:tc>
                  <a:txBody>
                    <a:bodyPr/>
                    <a:lstStyle/>
                    <a:p>
                      <a:pPr algn="ctr"/>
                      <a:r>
                        <a:rPr lang="x-none" sz="3200" b="1" dirty="0">
                          <a:latin typeface="+mn-lt"/>
                          <a:cs typeface="Calibri" panose="020F0502020204030204" pitchFamily="34" charset="0"/>
                        </a:rPr>
                        <a:t>A:</a:t>
                      </a:r>
                    </a:p>
                  </a:txBody>
                  <a:tcPr anchor="ctr">
                    <a:lnL>
                      <a:noFill/>
                    </a:lnL>
                    <a:lnR>
                      <a:noFill/>
                    </a:lnR>
                    <a:lnT>
                      <a:noFill/>
                    </a:lnT>
                    <a:lnB w="12700" cmpd="sng">
                      <a:noFill/>
                    </a:lnB>
                    <a:lnTlToBr w="12700" cmpd="sng">
                      <a:noFill/>
                      <a:prstDash val="solid"/>
                    </a:lnTlToBr>
                    <a:lnBlToTr w="12700" cmpd="sng">
                      <a:noFill/>
                      <a:prstDash val="solid"/>
                    </a:lnBlToTr>
                  </a:tcPr>
                </a:tc>
                <a:tc>
                  <a:txBody>
                    <a:bodyPr/>
                    <a:lstStyle/>
                    <a:p>
                      <a:pPr algn="l"/>
                      <a:r>
                        <a:rPr lang="x-none" sz="3200" b="0" dirty="0">
                          <a:latin typeface="+mn-lt"/>
                          <a:cs typeface="Calibri" panose="020F0502020204030204" pitchFamily="34" charset="0"/>
                        </a:rPr>
                        <a:t>These are excellent points. </a:t>
                      </a:r>
                    </a:p>
                  </a:txBody>
                  <a:tcPr anchor="ctr">
                    <a:lnL>
                      <a:noFill/>
                    </a:lnL>
                    <a:lnR>
                      <a:noFill/>
                    </a:lnR>
                    <a:lnT>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648656274"/>
                  </a:ext>
                </a:extLst>
              </a:tr>
            </a:tbl>
          </a:graphicData>
        </a:graphic>
      </p:graphicFrame>
    </p:spTree>
    <p:extLst>
      <p:ext uri="{BB962C8B-B14F-4D97-AF65-F5344CB8AC3E}">
        <p14:creationId xmlns:p14="http://schemas.microsoft.com/office/powerpoint/2010/main" val="21567711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0875"/>
            <a:ext cx="8840277" cy="5916249"/>
          </a:xfrm>
          <a:prstGeom prst="rect">
            <a:avLst/>
          </a:prstGeom>
        </p:spPr>
      </p:pic>
      <p:sp>
        <p:nvSpPr>
          <p:cNvPr id="4" name="Rectangle 3">
            <a:extLst>
              <a:ext uri="{FF2B5EF4-FFF2-40B4-BE49-F238E27FC236}">
                <a16:creationId xmlns=""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1938809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889463" cy="923330"/>
          </a:xfrm>
          <a:prstGeom prst="rect">
            <a:avLst/>
          </a:prstGeom>
        </p:spPr>
        <p:txBody>
          <a:bodyPr wrap="none">
            <a:spAutoFit/>
          </a:bodyPr>
          <a:lstStyle/>
          <a:p>
            <a:r>
              <a:rPr lang="en-US" sz="5400" b="1" dirty="0" err="1" smtClean="0">
                <a:solidFill>
                  <a:srgbClr val="FF0000"/>
                </a:solidFill>
              </a:rPr>
              <a:t>V.Homework</a:t>
            </a:r>
            <a:endParaRPr lang="en-US" sz="5400" b="1" dirty="0">
              <a:solidFill>
                <a:srgbClr val="FF0000"/>
              </a:solidFill>
            </a:endParaRPr>
          </a:p>
        </p:txBody>
      </p:sp>
      <p:sp>
        <p:nvSpPr>
          <p:cNvPr id="5" name="Rectangle 4"/>
          <p:cNvSpPr/>
          <p:nvPr/>
        </p:nvSpPr>
        <p:spPr>
          <a:xfrm>
            <a:off x="539496" y="2209465"/>
            <a:ext cx="11500105"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Learn the vocabulary again and practice making sentences using them. </a:t>
            </a:r>
          </a:p>
          <a:p>
            <a:pPr marL="571500" indent="-571500">
              <a:buFontTx/>
              <a:buChar char="-"/>
            </a:pPr>
            <a:r>
              <a:rPr lang="en-US" sz="3600" i="1" dirty="0">
                <a:solidFill>
                  <a:srgbClr val="0070C0"/>
                </a:solidFill>
              </a:rPr>
              <a:t>Do the exercises on page 18, WB.</a:t>
            </a:r>
          </a:p>
          <a:p>
            <a:pPr marL="571500" indent="-571500">
              <a:buFontTx/>
              <a:buChar char="-"/>
            </a:pPr>
            <a:r>
              <a:rPr lang="en-US" sz="3600" i="1" dirty="0">
                <a:solidFill>
                  <a:srgbClr val="0070C0"/>
                </a:solidFill>
              </a:rPr>
              <a:t>Prepare the next lesson (Speaking &amp; Writing pages 35 &amp; 36, SB)</a:t>
            </a:r>
          </a:p>
          <a:p>
            <a:pPr marL="571500" indent="-571500">
              <a:buFontTx/>
              <a:buChar char="-"/>
            </a:pPr>
            <a:r>
              <a:rPr lang="en-US" sz="3600" i="1" dirty="0">
                <a:solidFill>
                  <a:srgbClr val="0070C0"/>
                </a:solidFill>
              </a:rPr>
              <a:t>Play the consolidation games on </a:t>
            </a:r>
            <a:r>
              <a:rPr lang="en-US" sz="3600" i="1" dirty="0">
                <a:solidFill>
                  <a:srgbClr val="0070C0"/>
                </a:solidFill>
                <a:hlinkClick r:id="rId2"/>
              </a:rPr>
              <a:t>www.eduhome.com.vn</a:t>
            </a:r>
            <a:r>
              <a:rPr lang="en-US" sz="3600" i="1" dirty="0">
                <a:solidFill>
                  <a:srgbClr val="0070C0"/>
                </a:solidFill>
              </a:rPr>
              <a:t> </a:t>
            </a:r>
          </a:p>
        </p:txBody>
      </p:sp>
    </p:spTree>
    <p:extLst>
      <p:ext uri="{BB962C8B-B14F-4D97-AF65-F5344CB8AC3E}">
        <p14:creationId xmlns:p14="http://schemas.microsoft.com/office/powerpoint/2010/main" val="412583206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2782761131"/>
      </p:ext>
    </p:extLst>
  </p:cSld>
  <p:clrMapOvr>
    <a:masterClrMapping/>
  </p:clrMapOvr>
  <p:transition spd="med">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een and white sign&#10;&#10;Description automatically generated">
            <a:extLst>
              <a:ext uri="{FF2B5EF4-FFF2-40B4-BE49-F238E27FC236}">
                <a16:creationId xmlns="" xmlns:a16="http://schemas.microsoft.com/office/drawing/2014/main" id="{6C7C604B-030D-9D92-8E78-89317224C81A}"/>
              </a:ext>
            </a:extLst>
          </p:cNvPr>
          <p:cNvPicPr>
            <a:picLocks noChangeAspect="1"/>
          </p:cNvPicPr>
          <p:nvPr/>
        </p:nvPicPr>
        <p:blipFill rotWithShape="1">
          <a:blip r:embed="rId3">
            <a:extLst>
              <a:ext uri="{28A0092B-C50C-407E-A947-70E740481C1C}">
                <a14:useLocalDpi xmlns:a14="http://schemas.microsoft.com/office/drawing/2010/main" val="0"/>
              </a:ext>
            </a:extLst>
          </a:blip>
          <a:srcRect t="13734" b="19661"/>
          <a:stretch/>
        </p:blipFill>
        <p:spPr>
          <a:xfrm>
            <a:off x="239674" y="591670"/>
            <a:ext cx="3003255" cy="484094"/>
          </a:xfrm>
          <a:prstGeom prst="rect">
            <a:avLst/>
          </a:prstGeom>
        </p:spPr>
      </p:pic>
      <p:sp>
        <p:nvSpPr>
          <p:cNvPr id="11" name="TextBox 10">
            <a:extLst>
              <a:ext uri="{FF2B5EF4-FFF2-40B4-BE49-F238E27FC236}">
                <a16:creationId xmlns="" xmlns:a16="http://schemas.microsoft.com/office/drawing/2014/main" id="{2CFE836D-5252-A031-FB81-1065F579965F}"/>
              </a:ext>
            </a:extLst>
          </p:cNvPr>
          <p:cNvSpPr txBox="1"/>
          <p:nvPr/>
        </p:nvSpPr>
        <p:spPr>
          <a:xfrm>
            <a:off x="4701793" y="642318"/>
            <a:ext cx="4920852" cy="646331"/>
          </a:xfrm>
          <a:prstGeom prst="rect">
            <a:avLst/>
          </a:prstGeom>
          <a:noFill/>
        </p:spPr>
        <p:txBody>
          <a:bodyPr wrap="square" rtlCol="0">
            <a:spAutoFit/>
          </a:bodyPr>
          <a:lstStyle/>
          <a:p>
            <a:r>
              <a:rPr lang="en-US" sz="3600" b="1" dirty="0">
                <a:solidFill>
                  <a:srgbClr val="FF0000"/>
                </a:solidFill>
                <a:effectLst/>
              </a:rPr>
              <a:t>Suggested answers</a:t>
            </a:r>
          </a:p>
        </p:txBody>
      </p:sp>
      <p:sp>
        <p:nvSpPr>
          <p:cNvPr id="2" name="TextBox 1">
            <a:extLst>
              <a:ext uri="{FF2B5EF4-FFF2-40B4-BE49-F238E27FC236}">
                <a16:creationId xmlns="" xmlns:a16="http://schemas.microsoft.com/office/drawing/2014/main" id="{685E6A6A-37B4-63F5-CD84-E4873073FE95}"/>
              </a:ext>
            </a:extLst>
          </p:cNvPr>
          <p:cNvSpPr txBox="1"/>
          <p:nvPr/>
        </p:nvSpPr>
        <p:spPr>
          <a:xfrm>
            <a:off x="4701793" y="1305515"/>
            <a:ext cx="6580289" cy="4524315"/>
          </a:xfrm>
          <a:prstGeom prst="rect">
            <a:avLst/>
          </a:prstGeom>
          <a:noFill/>
        </p:spPr>
        <p:txBody>
          <a:bodyPr wrap="square" rtlCol="0">
            <a:spAutoFit/>
          </a:bodyPr>
          <a:lstStyle/>
          <a:p>
            <a:pPr marL="457200" indent="-457200">
              <a:buFont typeface="Wingdings" pitchFamily="2" charset="2"/>
              <a:buChar char="§"/>
            </a:pPr>
            <a:r>
              <a:rPr lang="en-US" sz="3600" b="1" dirty="0">
                <a:effectLst/>
              </a:rPr>
              <a:t>Good things</a:t>
            </a:r>
            <a:r>
              <a:rPr lang="en-US" sz="3600" dirty="0">
                <a:effectLst/>
              </a:rPr>
              <a:t>: be able to work flexible hours, develop communication, time management and multi-tasking skills</a:t>
            </a:r>
          </a:p>
          <a:p>
            <a:pPr marL="457200" indent="-457200">
              <a:buFont typeface="Wingdings" pitchFamily="2" charset="2"/>
              <a:buChar char="§"/>
            </a:pPr>
            <a:r>
              <a:rPr lang="en-US" sz="3600" b="1" dirty="0">
                <a:effectLst/>
              </a:rPr>
              <a:t>Bad things</a:t>
            </a:r>
            <a:r>
              <a:rPr lang="en-US" sz="3600" dirty="0">
                <a:effectLst/>
              </a:rPr>
              <a:t>: have to work shifts, experience high stress levels, low wages</a:t>
            </a:r>
          </a:p>
        </p:txBody>
      </p:sp>
      <p:sp>
        <p:nvSpPr>
          <p:cNvPr id="3" name="TextBox 2">
            <a:extLst>
              <a:ext uri="{FF2B5EF4-FFF2-40B4-BE49-F238E27FC236}">
                <a16:creationId xmlns="" xmlns:a16="http://schemas.microsoft.com/office/drawing/2014/main" id="{C2E0AAA7-BF16-275C-1309-BD7C1E733071}"/>
              </a:ext>
            </a:extLst>
          </p:cNvPr>
          <p:cNvSpPr txBox="1"/>
          <p:nvPr/>
        </p:nvSpPr>
        <p:spPr>
          <a:xfrm>
            <a:off x="656603" y="4835782"/>
            <a:ext cx="2632837" cy="584775"/>
          </a:xfrm>
          <a:prstGeom prst="rect">
            <a:avLst/>
          </a:prstGeom>
          <a:noFill/>
        </p:spPr>
        <p:txBody>
          <a:bodyPr wrap="none" rtlCol="0">
            <a:spAutoFit/>
          </a:bodyPr>
          <a:lstStyle/>
          <a:p>
            <a:r>
              <a:rPr lang="en-US" sz="3200" b="1" dirty="0">
                <a:solidFill>
                  <a:schemeClr val="accent2"/>
                </a:solidFill>
              </a:rPr>
              <a:t>Sales assistant</a:t>
            </a:r>
            <a:endParaRPr lang="x-none" sz="3200" b="1" dirty="0">
              <a:solidFill>
                <a:schemeClr val="accent2"/>
              </a:solidFill>
            </a:endParaRPr>
          </a:p>
        </p:txBody>
      </p:sp>
      <p:pic>
        <p:nvPicPr>
          <p:cNvPr id="4" name="Picture 3" descr="A person in a store&#10;&#10;Description automatically generated">
            <a:extLst>
              <a:ext uri="{FF2B5EF4-FFF2-40B4-BE49-F238E27FC236}">
                <a16:creationId xmlns="" xmlns:a16="http://schemas.microsoft.com/office/drawing/2014/main" id="{A195BBB0-27D5-83A6-B3F8-656AC6CEE4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535" y="2022218"/>
            <a:ext cx="3716601" cy="2513943"/>
          </a:xfrm>
          <a:prstGeom prst="rect">
            <a:avLst/>
          </a:prstGeom>
        </p:spPr>
      </p:pic>
    </p:spTree>
    <p:extLst>
      <p:ext uri="{BB962C8B-B14F-4D97-AF65-F5344CB8AC3E}">
        <p14:creationId xmlns:p14="http://schemas.microsoft.com/office/powerpoint/2010/main" val="3555273436"/>
      </p:ext>
    </p:extLst>
  </p:cSld>
  <p:clrMapOvr>
    <a:masterClrMapping/>
  </p:clrMapOvr>
  <p:transition spd="med">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een and white sign&#10;&#10;Description automatically generated">
            <a:extLst>
              <a:ext uri="{FF2B5EF4-FFF2-40B4-BE49-F238E27FC236}">
                <a16:creationId xmlns="" xmlns:a16="http://schemas.microsoft.com/office/drawing/2014/main" id="{6C7C604B-030D-9D92-8E78-89317224C81A}"/>
              </a:ext>
            </a:extLst>
          </p:cNvPr>
          <p:cNvPicPr>
            <a:picLocks noChangeAspect="1"/>
          </p:cNvPicPr>
          <p:nvPr/>
        </p:nvPicPr>
        <p:blipFill rotWithShape="1">
          <a:blip r:embed="rId3">
            <a:extLst>
              <a:ext uri="{28A0092B-C50C-407E-A947-70E740481C1C}">
                <a14:useLocalDpi xmlns:a14="http://schemas.microsoft.com/office/drawing/2010/main" val="0"/>
              </a:ext>
            </a:extLst>
          </a:blip>
          <a:srcRect t="13734" b="19661"/>
          <a:stretch/>
        </p:blipFill>
        <p:spPr>
          <a:xfrm>
            <a:off x="239674" y="591670"/>
            <a:ext cx="3003255" cy="484094"/>
          </a:xfrm>
          <a:prstGeom prst="rect">
            <a:avLst/>
          </a:prstGeom>
        </p:spPr>
      </p:pic>
      <p:sp>
        <p:nvSpPr>
          <p:cNvPr id="11" name="TextBox 10">
            <a:extLst>
              <a:ext uri="{FF2B5EF4-FFF2-40B4-BE49-F238E27FC236}">
                <a16:creationId xmlns="" xmlns:a16="http://schemas.microsoft.com/office/drawing/2014/main" id="{2CFE836D-5252-A031-FB81-1065F579965F}"/>
              </a:ext>
            </a:extLst>
          </p:cNvPr>
          <p:cNvSpPr txBox="1"/>
          <p:nvPr/>
        </p:nvSpPr>
        <p:spPr>
          <a:xfrm>
            <a:off x="4397135" y="591670"/>
            <a:ext cx="4786621" cy="646331"/>
          </a:xfrm>
          <a:prstGeom prst="rect">
            <a:avLst/>
          </a:prstGeom>
          <a:noFill/>
        </p:spPr>
        <p:txBody>
          <a:bodyPr wrap="square" rtlCol="0">
            <a:spAutoFit/>
          </a:bodyPr>
          <a:lstStyle/>
          <a:p>
            <a:r>
              <a:rPr lang="en-US" sz="3600" b="1" dirty="0">
                <a:solidFill>
                  <a:srgbClr val="FF0000"/>
                </a:solidFill>
              </a:rPr>
              <a:t>Suggested</a:t>
            </a:r>
            <a:r>
              <a:rPr lang="en-US" sz="3200" b="1" dirty="0">
                <a:solidFill>
                  <a:schemeClr val="accent2"/>
                </a:solidFill>
                <a:effectLst/>
              </a:rPr>
              <a:t> </a:t>
            </a:r>
            <a:r>
              <a:rPr lang="en-US" sz="3600" b="1" dirty="0">
                <a:solidFill>
                  <a:srgbClr val="FF0000"/>
                </a:solidFill>
              </a:rPr>
              <a:t>answers</a:t>
            </a:r>
          </a:p>
        </p:txBody>
      </p:sp>
      <p:sp>
        <p:nvSpPr>
          <p:cNvPr id="2" name="TextBox 1">
            <a:extLst>
              <a:ext uri="{FF2B5EF4-FFF2-40B4-BE49-F238E27FC236}">
                <a16:creationId xmlns="" xmlns:a16="http://schemas.microsoft.com/office/drawing/2014/main" id="{685E6A6A-37B4-63F5-CD84-E4873073FE95}"/>
              </a:ext>
            </a:extLst>
          </p:cNvPr>
          <p:cNvSpPr txBox="1"/>
          <p:nvPr/>
        </p:nvSpPr>
        <p:spPr>
          <a:xfrm>
            <a:off x="4618906" y="1443841"/>
            <a:ext cx="6580289" cy="3970318"/>
          </a:xfrm>
          <a:prstGeom prst="rect">
            <a:avLst/>
          </a:prstGeom>
          <a:noFill/>
        </p:spPr>
        <p:txBody>
          <a:bodyPr wrap="square" rtlCol="0">
            <a:spAutoFit/>
          </a:bodyPr>
          <a:lstStyle/>
          <a:p>
            <a:pPr marL="457200" indent="-457200">
              <a:buFont typeface="Wingdings" pitchFamily="2" charset="2"/>
              <a:buChar char="§"/>
            </a:pPr>
            <a:r>
              <a:rPr lang="en-US" sz="3600" b="1" dirty="0">
                <a:effectLst/>
              </a:rPr>
              <a:t>Good things</a:t>
            </a:r>
            <a:r>
              <a:rPr lang="en-US" sz="3600" dirty="0">
                <a:effectLst/>
              </a:rPr>
              <a:t>: get to meet people of different cultures, be able to develop communication skills, etc.,</a:t>
            </a:r>
          </a:p>
          <a:p>
            <a:pPr marL="457200" indent="-457200">
              <a:buFont typeface="Wingdings" pitchFamily="2" charset="2"/>
              <a:buChar char="§"/>
            </a:pPr>
            <a:r>
              <a:rPr lang="en-US" sz="3600" b="1" dirty="0">
                <a:effectLst/>
              </a:rPr>
              <a:t>Bad things</a:t>
            </a:r>
            <a:r>
              <a:rPr lang="en-US" sz="3600" dirty="0">
                <a:effectLst/>
              </a:rPr>
              <a:t>: irregular work hours, repetitive tasks, deal with difficult guests, etc., </a:t>
            </a:r>
          </a:p>
        </p:txBody>
      </p:sp>
      <p:sp>
        <p:nvSpPr>
          <p:cNvPr id="3" name="TextBox 2">
            <a:extLst>
              <a:ext uri="{FF2B5EF4-FFF2-40B4-BE49-F238E27FC236}">
                <a16:creationId xmlns="" xmlns:a16="http://schemas.microsoft.com/office/drawing/2014/main" id="{C2E0AAA7-BF16-275C-1309-BD7C1E733071}"/>
              </a:ext>
            </a:extLst>
          </p:cNvPr>
          <p:cNvSpPr txBox="1"/>
          <p:nvPr/>
        </p:nvSpPr>
        <p:spPr>
          <a:xfrm>
            <a:off x="992780" y="4758891"/>
            <a:ext cx="2299604" cy="584775"/>
          </a:xfrm>
          <a:prstGeom prst="rect">
            <a:avLst/>
          </a:prstGeom>
          <a:noFill/>
        </p:spPr>
        <p:txBody>
          <a:bodyPr wrap="none" rtlCol="0">
            <a:spAutoFit/>
          </a:bodyPr>
          <a:lstStyle/>
          <a:p>
            <a:r>
              <a:rPr lang="en-US" sz="3200" b="1" dirty="0">
                <a:solidFill>
                  <a:schemeClr val="accent2"/>
                </a:solidFill>
              </a:rPr>
              <a:t>Receptionist</a:t>
            </a:r>
            <a:endParaRPr lang="x-none" sz="3200" b="1" dirty="0">
              <a:solidFill>
                <a:schemeClr val="accent2"/>
              </a:solidFill>
            </a:endParaRPr>
          </a:p>
        </p:txBody>
      </p:sp>
      <p:pic>
        <p:nvPicPr>
          <p:cNvPr id="5" name="Picture 4" descr="A person handing a card to a person at a reception&#10;&#10;Description automatically generated">
            <a:extLst>
              <a:ext uri="{FF2B5EF4-FFF2-40B4-BE49-F238E27FC236}">
                <a16:creationId xmlns="" xmlns:a16="http://schemas.microsoft.com/office/drawing/2014/main" id="{ED58DE45-B32C-B482-C05F-9DA1AD714F42}"/>
              </a:ext>
            </a:extLst>
          </p:cNvPr>
          <p:cNvPicPr>
            <a:picLocks noChangeAspect="1"/>
          </p:cNvPicPr>
          <p:nvPr/>
        </p:nvPicPr>
        <p:blipFill rotWithShape="1">
          <a:blip r:embed="rId4">
            <a:extLst>
              <a:ext uri="{28A0092B-C50C-407E-A947-70E740481C1C}">
                <a14:useLocalDpi xmlns:a14="http://schemas.microsoft.com/office/drawing/2010/main" val="0"/>
              </a:ext>
            </a:extLst>
          </a:blip>
          <a:srcRect t="6100"/>
          <a:stretch/>
        </p:blipFill>
        <p:spPr>
          <a:xfrm>
            <a:off x="483238" y="2022218"/>
            <a:ext cx="3913898" cy="2475675"/>
          </a:xfrm>
          <a:prstGeom prst="rect">
            <a:avLst/>
          </a:prstGeom>
        </p:spPr>
      </p:pic>
    </p:spTree>
    <p:extLst>
      <p:ext uri="{BB962C8B-B14F-4D97-AF65-F5344CB8AC3E}">
        <p14:creationId xmlns:p14="http://schemas.microsoft.com/office/powerpoint/2010/main" val="338024705"/>
      </p:ext>
    </p:extLst>
  </p:cSld>
  <p:clrMapOvr>
    <a:masterClrMapping/>
  </p:clrMapOvr>
  <p:transition spd="med">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p:blipFill>
        <p:spPr>
          <a:xfrm>
            <a:off x="-3114" y="0"/>
            <a:ext cx="12256074" cy="6894042"/>
          </a:xfrm>
          <a:prstGeom prst="rect">
            <a:avLst/>
          </a:prstGeom>
        </p:spPr>
      </p:pic>
      <p:sp>
        <p:nvSpPr>
          <p:cNvPr id="4" name="TextBox 3"/>
          <p:cNvSpPr txBox="1"/>
          <p:nvPr/>
        </p:nvSpPr>
        <p:spPr>
          <a:xfrm>
            <a:off x="5685905" y="3447021"/>
            <a:ext cx="6051666" cy="1846659"/>
          </a:xfrm>
          <a:prstGeom prst="rect">
            <a:avLst/>
          </a:prstGeom>
          <a:noFill/>
        </p:spPr>
        <p:txBody>
          <a:bodyPr wrap="square" rtlCol="0">
            <a:spAutoFit/>
          </a:bodyPr>
          <a:lstStyle/>
          <a:p>
            <a:pPr algn="ctr"/>
            <a:r>
              <a:rPr lang="en-US" sz="3200" b="1" dirty="0">
                <a:solidFill>
                  <a:srgbClr val="FF0000"/>
                </a:solidFill>
                <a:latin typeface="Times New Roman" pitchFamily="18" charset="0"/>
                <a:cs typeface="Times New Roman" pitchFamily="18" charset="0"/>
              </a:rPr>
              <a:t>Unit 3: World of Work</a:t>
            </a:r>
          </a:p>
          <a:p>
            <a:pPr algn="ctr"/>
            <a:r>
              <a:rPr lang="en-US" sz="3200" dirty="0">
                <a:solidFill>
                  <a:srgbClr val="00B0F0"/>
                </a:solidFill>
                <a:latin typeface="Times New Roman" pitchFamily="18" charset="0"/>
                <a:cs typeface="Times New Roman" pitchFamily="18" charset="0"/>
              </a:rPr>
              <a:t>Lesson 3.1: Listening &amp; Reading</a:t>
            </a:r>
          </a:p>
          <a:p>
            <a:pPr algn="ctr"/>
            <a:r>
              <a:rPr lang="en-US" sz="3200" dirty="0">
                <a:solidFill>
                  <a:srgbClr val="92D050"/>
                </a:solidFill>
                <a:latin typeface="Times New Roman" pitchFamily="18" charset="0"/>
                <a:cs typeface="Times New Roman" pitchFamily="18" charset="0"/>
              </a:rPr>
              <a:t>Pages: 34 &amp; 35</a:t>
            </a:r>
          </a:p>
          <a:p>
            <a:endParaRPr lang="en-US" dirty="0"/>
          </a:p>
        </p:txBody>
      </p:sp>
    </p:spTree>
    <p:extLst>
      <p:ext uri="{BB962C8B-B14F-4D97-AF65-F5344CB8AC3E}">
        <p14:creationId xmlns:p14="http://schemas.microsoft.com/office/powerpoint/2010/main" val="3952223377"/>
      </p:ext>
    </p:extLst>
  </p:cSld>
  <p:clrMapOvr>
    <a:masterClrMapping/>
  </p:clrMapOvr>
  <p:transition spd="med">
    <p:split orient="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14" y="0"/>
            <a:ext cx="12285814" cy="6968464"/>
          </a:xfrm>
          <a:prstGeom prst="rect">
            <a:avLst/>
          </a:prstGeom>
        </p:spPr>
      </p:pic>
      <p:sp>
        <p:nvSpPr>
          <p:cNvPr id="6" name="Rectangle 1">
            <a:extLst>
              <a:ext uri="{FF2B5EF4-FFF2-40B4-BE49-F238E27FC236}">
                <a16:creationId xmlns="" xmlns:a16="http://schemas.microsoft.com/office/drawing/2014/main" id="{002C4533-F185-4955-BB14-3FE82C780FC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2">
            <a:extLst>
              <a:ext uri="{FF2B5EF4-FFF2-40B4-BE49-F238E27FC236}">
                <a16:creationId xmlns="" xmlns:a16="http://schemas.microsoft.com/office/drawing/2014/main" id="{BB87586E-69BA-4378-9B2E-759A3ECFED2F}"/>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 xmlns:a16="http://schemas.microsoft.com/office/drawing/2014/main" id="{40AFADF2-61FB-48D6-88B7-30136162EA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7593" y="806384"/>
            <a:ext cx="4692613" cy="1147538"/>
          </a:xfrm>
          <a:prstGeom prst="rect">
            <a:avLst/>
          </a:prstGeom>
        </p:spPr>
      </p:pic>
    </p:spTree>
    <p:extLst>
      <p:ext uri="{BB962C8B-B14F-4D97-AF65-F5344CB8AC3E}">
        <p14:creationId xmlns:p14="http://schemas.microsoft.com/office/powerpoint/2010/main" val="652133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1958" y="505945"/>
            <a:ext cx="2872183" cy="584775"/>
          </a:xfrm>
          <a:prstGeom prst="rect">
            <a:avLst/>
          </a:prstGeom>
          <a:solidFill>
            <a:srgbClr val="00B050"/>
          </a:solidFill>
          <a:effectLst>
            <a:outerShdw blurRad="50800" dist="38100" dir="5400000" algn="t" rotWithShape="0">
              <a:prstClr val="black">
                <a:alpha val="40000"/>
              </a:prstClr>
            </a:outerShdw>
          </a:effectLst>
        </p:spPr>
        <p:txBody>
          <a:bodyPr wrap="square" rtlCol="0" anchor="ctr">
            <a:spAutoFit/>
          </a:bodyPr>
          <a:lstStyle/>
          <a:p>
            <a:pPr algn="ctr"/>
            <a:r>
              <a:rPr lang="en-US" sz="3200" b="1" dirty="0" smtClean="0">
                <a:solidFill>
                  <a:schemeClr val="bg1"/>
                </a:solidFill>
              </a:rPr>
              <a:t>I/Pre-listening</a:t>
            </a:r>
            <a:endParaRPr lang="en-US" sz="3200" b="1" dirty="0">
              <a:solidFill>
                <a:schemeClr val="bg1"/>
              </a:solidFill>
            </a:endParaRPr>
          </a:p>
        </p:txBody>
      </p:sp>
      <p:sp>
        <p:nvSpPr>
          <p:cNvPr id="3" name="TextBox 2">
            <a:extLst>
              <a:ext uri="{FF2B5EF4-FFF2-40B4-BE49-F238E27FC236}">
                <a16:creationId xmlns="" xmlns:a16="http://schemas.microsoft.com/office/drawing/2014/main" id="{9EE16111-9F28-0EDE-FB59-6DEFCE406467}"/>
              </a:ext>
            </a:extLst>
          </p:cNvPr>
          <p:cNvSpPr txBox="1"/>
          <p:nvPr/>
        </p:nvSpPr>
        <p:spPr>
          <a:xfrm>
            <a:off x="3281082" y="505945"/>
            <a:ext cx="8350624" cy="1754326"/>
          </a:xfrm>
          <a:prstGeom prst="rect">
            <a:avLst/>
          </a:prstGeom>
          <a:noFill/>
        </p:spPr>
        <p:txBody>
          <a:bodyPr wrap="square" rtlCol="0">
            <a:spAutoFit/>
          </a:bodyPr>
          <a:lstStyle/>
          <a:p>
            <a:r>
              <a:rPr lang="en-US" sz="3600" b="1" dirty="0">
                <a:effectLst/>
              </a:rPr>
              <a:t>a. Listen to David and Cassie talking about what they want to do in the future. Which things do they talk about?</a:t>
            </a:r>
          </a:p>
        </p:txBody>
      </p:sp>
      <p:graphicFrame>
        <p:nvGraphicFramePr>
          <p:cNvPr id="4" name="Table 3">
            <a:extLst>
              <a:ext uri="{FF2B5EF4-FFF2-40B4-BE49-F238E27FC236}">
                <a16:creationId xmlns="" xmlns:a16="http://schemas.microsoft.com/office/drawing/2014/main" id="{7612E0C0-9198-9712-6A78-4B5CE66A6645}"/>
              </a:ext>
            </a:extLst>
          </p:cNvPr>
          <p:cNvGraphicFramePr>
            <a:graphicFrameLocks noGrp="1"/>
          </p:cNvGraphicFramePr>
          <p:nvPr>
            <p:extLst>
              <p:ext uri="{D42A27DB-BD31-4B8C-83A1-F6EECF244321}">
                <p14:modId xmlns:p14="http://schemas.microsoft.com/office/powerpoint/2010/main" val="2707806938"/>
              </p:ext>
            </p:extLst>
          </p:nvPr>
        </p:nvGraphicFramePr>
        <p:xfrm>
          <a:off x="677666" y="2580943"/>
          <a:ext cx="10339294" cy="1920240"/>
        </p:xfrm>
        <a:graphic>
          <a:graphicData uri="http://schemas.openxmlformats.org/drawingml/2006/table">
            <a:tbl>
              <a:tblPr firstRow="1" bandRow="1">
                <a:tableStyleId>{5C22544A-7EE6-4342-B048-85BDC9FD1C3A}</a:tableStyleId>
              </a:tblPr>
              <a:tblGrid>
                <a:gridCol w="613896">
                  <a:extLst>
                    <a:ext uri="{9D8B030D-6E8A-4147-A177-3AD203B41FA5}">
                      <a16:colId xmlns="" xmlns:a16="http://schemas.microsoft.com/office/drawing/2014/main" val="2229737947"/>
                    </a:ext>
                  </a:extLst>
                </a:gridCol>
                <a:gridCol w="9725398">
                  <a:extLst>
                    <a:ext uri="{9D8B030D-6E8A-4147-A177-3AD203B41FA5}">
                      <a16:colId xmlns="" xmlns:a16="http://schemas.microsoft.com/office/drawing/2014/main" val="2818129377"/>
                    </a:ext>
                  </a:extLst>
                </a:gridCol>
              </a:tblGrid>
              <a:tr h="620200">
                <a:tc>
                  <a:txBody>
                    <a:bodyPr/>
                    <a:lstStyle/>
                    <a:p>
                      <a:endParaRPr lang="x-none" sz="360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141413"/>
                          </a:solidFill>
                          <a:effectLst/>
                          <a:latin typeface="+mn-lt"/>
                        </a:rPr>
                        <a:t> </a:t>
                      </a:r>
                      <a:r>
                        <a:rPr lang="en-US" sz="3600" b="0" dirty="0">
                          <a:solidFill>
                            <a:srgbClr val="141413"/>
                          </a:solidFill>
                          <a:effectLst/>
                          <a:latin typeface="+mn-lt"/>
                        </a:rPr>
                        <a:t>getting an </a:t>
                      </a:r>
                      <a:r>
                        <a:rPr lang="en-US" sz="3600" dirty="0">
                          <a:solidFill>
                            <a:srgbClr val="7E166A"/>
                          </a:solidFill>
                          <a:effectLst/>
                          <a:latin typeface="+mn-lt"/>
                        </a:rPr>
                        <a:t>apprenticeship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49144330"/>
                  </a:ext>
                </a:extLst>
              </a:tr>
              <a:tr h="620200">
                <a:tc>
                  <a:txBody>
                    <a:bodyPr/>
                    <a:lstStyle/>
                    <a:p>
                      <a:endParaRPr lang="x-none" sz="360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141413"/>
                          </a:solidFill>
                          <a:effectLst/>
                          <a:latin typeface="+mn-lt"/>
                        </a:rPr>
                        <a:t> working a </a:t>
                      </a:r>
                      <a:r>
                        <a:rPr lang="en-US" sz="3600" dirty="0">
                          <a:solidFill>
                            <a:srgbClr val="7E166A"/>
                          </a:solidFill>
                          <a:effectLst/>
                          <a:latin typeface="+mn-lt"/>
                        </a:rPr>
                        <a:t>nine-to-five</a:t>
                      </a:r>
                      <a:r>
                        <a:rPr lang="en-US" sz="3600" dirty="0">
                          <a:solidFill>
                            <a:srgbClr val="141413"/>
                          </a:solidFill>
                          <a:effectLst/>
                          <a:latin typeface="+mn-lt"/>
                        </a:rPr>
                        <a:t> job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316450574"/>
                  </a:ext>
                </a:extLst>
              </a:tr>
              <a:tr h="620200">
                <a:tc>
                  <a:txBody>
                    <a:bodyPr/>
                    <a:lstStyle/>
                    <a:p>
                      <a:endParaRPr lang="x-none" sz="360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141413"/>
                          </a:solidFill>
                          <a:effectLst/>
                          <a:latin typeface="+mn-lt"/>
                        </a:rPr>
                        <a:t> having their own business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429989378"/>
                  </a:ext>
                </a:extLst>
              </a:tr>
            </a:tbl>
          </a:graphicData>
        </a:graphic>
      </p:graphicFrame>
      <p:sp>
        <p:nvSpPr>
          <p:cNvPr id="8" name="Rectangle 7">
            <a:extLst>
              <a:ext uri="{FF2B5EF4-FFF2-40B4-BE49-F238E27FC236}">
                <a16:creationId xmlns="" xmlns:a16="http://schemas.microsoft.com/office/drawing/2014/main" id="{B7991B8E-CBC1-452D-7A39-77BA56D87815}"/>
              </a:ext>
            </a:extLst>
          </p:cNvPr>
          <p:cNvSpPr/>
          <p:nvPr/>
        </p:nvSpPr>
        <p:spPr>
          <a:xfrm>
            <a:off x="677666" y="2749246"/>
            <a:ext cx="509884" cy="455836"/>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9" name="Rectangle 8">
            <a:extLst>
              <a:ext uri="{FF2B5EF4-FFF2-40B4-BE49-F238E27FC236}">
                <a16:creationId xmlns="" xmlns:a16="http://schemas.microsoft.com/office/drawing/2014/main" id="{25C715A7-390A-5DA1-7FC6-7DBDE36E10B2}"/>
              </a:ext>
            </a:extLst>
          </p:cNvPr>
          <p:cNvSpPr/>
          <p:nvPr/>
        </p:nvSpPr>
        <p:spPr>
          <a:xfrm>
            <a:off x="677666" y="3377418"/>
            <a:ext cx="509884" cy="455836"/>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10" name="Rectangle 9">
            <a:extLst>
              <a:ext uri="{FF2B5EF4-FFF2-40B4-BE49-F238E27FC236}">
                <a16:creationId xmlns="" xmlns:a16="http://schemas.microsoft.com/office/drawing/2014/main" id="{AFFDD484-7A9B-18DE-E873-2B3178A9DF32}"/>
              </a:ext>
            </a:extLst>
          </p:cNvPr>
          <p:cNvSpPr/>
          <p:nvPr/>
        </p:nvSpPr>
        <p:spPr>
          <a:xfrm>
            <a:off x="677666" y="4001557"/>
            <a:ext cx="509884" cy="455836"/>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pic>
        <p:nvPicPr>
          <p:cNvPr id="13" name="Picture 12" descr="A red and blue sign with numbers&#10;&#10;Description automatically generated">
            <a:extLst>
              <a:ext uri="{FF2B5EF4-FFF2-40B4-BE49-F238E27FC236}">
                <a16:creationId xmlns="" xmlns:a16="http://schemas.microsoft.com/office/drawing/2014/main" id="{A9A7C748-A6D7-4119-0774-E7EC7F85B1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8715" y="1708237"/>
            <a:ext cx="606840" cy="464776"/>
          </a:xfrm>
          <a:prstGeom prst="rect">
            <a:avLst/>
          </a:prstGeom>
        </p:spPr>
      </p:pic>
      <p:pic>
        <p:nvPicPr>
          <p:cNvPr id="14" name="Picture 13" descr="A person wearing a headset&#10;&#10;Description automatically generated">
            <a:extLst>
              <a:ext uri="{FF2B5EF4-FFF2-40B4-BE49-F238E27FC236}">
                <a16:creationId xmlns="" xmlns:a16="http://schemas.microsoft.com/office/drawing/2014/main" id="{7E63FAF0-1031-9CEA-71D2-B324FCCD70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20647">
            <a:off x="8425411" y="2131583"/>
            <a:ext cx="2873087" cy="1793312"/>
          </a:xfrm>
          <a:prstGeom prst="rect">
            <a:avLst/>
          </a:prstGeom>
        </p:spPr>
      </p:pic>
      <p:pic>
        <p:nvPicPr>
          <p:cNvPr id="15" name="Picture 14" descr="A person in a store&#10;&#10;Description automatically generated">
            <a:extLst>
              <a:ext uri="{FF2B5EF4-FFF2-40B4-BE49-F238E27FC236}">
                <a16:creationId xmlns="" xmlns:a16="http://schemas.microsoft.com/office/drawing/2014/main" id="{5E212A70-4FDF-EFDC-9F8C-5C869A0410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994219">
            <a:off x="6931554" y="3593348"/>
            <a:ext cx="2751207" cy="1860942"/>
          </a:xfrm>
          <a:prstGeom prst="rect">
            <a:avLst/>
          </a:prstGeom>
        </p:spPr>
      </p:pic>
      <p:pic>
        <p:nvPicPr>
          <p:cNvPr id="16" name="Picture 15" descr="A person handing a card to a person at a reception&#10;&#10;Description automatically generated">
            <a:extLst>
              <a:ext uri="{FF2B5EF4-FFF2-40B4-BE49-F238E27FC236}">
                <a16:creationId xmlns="" xmlns:a16="http://schemas.microsoft.com/office/drawing/2014/main" id="{3375BE41-5A17-1EF2-0DA8-55B1AF1E9EC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6100"/>
          <a:stretch/>
        </p:blipFill>
        <p:spPr>
          <a:xfrm>
            <a:off x="8729882" y="4728822"/>
            <a:ext cx="2474454" cy="1565177"/>
          </a:xfrm>
          <a:prstGeom prst="rect">
            <a:avLst/>
          </a:prstGeom>
        </p:spPr>
      </p:pic>
      <p:pic>
        <p:nvPicPr>
          <p:cNvPr id="1026" name="Picture 2" descr="Tick Symbol Images: 100+ Free Stock Photos &amp; Icons | No Attribution  Required - Pixabay">
            <a:extLst>
              <a:ext uri="{FF2B5EF4-FFF2-40B4-BE49-F238E27FC236}">
                <a16:creationId xmlns="" xmlns:a16="http://schemas.microsoft.com/office/drawing/2014/main" id="{F9A7DC51-E70C-EBB9-4F10-1DAF5A1BFF7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7013" y="2738006"/>
            <a:ext cx="448027" cy="43958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Tick Symbol Images: 100+ Free Stock Photos &amp; Icons | No Attribution  Required - Pixabay">
            <a:extLst>
              <a:ext uri="{FF2B5EF4-FFF2-40B4-BE49-F238E27FC236}">
                <a16:creationId xmlns="" xmlns:a16="http://schemas.microsoft.com/office/drawing/2014/main" id="{5C74C344-00DC-3852-34D0-E15DC87BBBF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7013" y="4009684"/>
            <a:ext cx="448027" cy="439581"/>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a:extLst>
              <a:ext uri="{FF2B5EF4-FFF2-40B4-BE49-F238E27FC236}">
                <a16:creationId xmlns="" xmlns:a16="http://schemas.microsoft.com/office/drawing/2014/main" id="{3C9FED55-CD4F-8F9A-F999-D2EAF47C31D7}"/>
              </a:ext>
            </a:extLst>
          </p:cNvPr>
          <p:cNvSpPr/>
          <p:nvPr/>
        </p:nvSpPr>
        <p:spPr>
          <a:xfrm>
            <a:off x="437322" y="3243797"/>
            <a:ext cx="6024737" cy="69434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pic>
        <p:nvPicPr>
          <p:cNvPr id="2" name="CD1 TRACK 45">
            <a:hlinkClick r:id="" action="ppaction://media"/>
            <a:extLst>
              <a:ext uri="{FF2B5EF4-FFF2-40B4-BE49-F238E27FC236}">
                <a16:creationId xmlns="" xmlns:a16="http://schemas.microsoft.com/office/drawing/2014/main" id="{D393E371-3904-0A3F-CDC8-D713623677DD}"/>
              </a:ext>
            </a:extLst>
          </p:cNvPr>
          <p:cNvPicPr>
            <a:picLocks noChangeAspect="1"/>
          </p:cNvPicPr>
          <p:nvPr>
            <a:audioFile r:link="rId1"/>
            <p:extLst>
              <p:ext uri="{DAA4B4D4-6D71-4841-9C94-3DE7FCFB9230}">
                <p14:media xmlns:p14="http://schemas.microsoft.com/office/powerpoint/2010/main" r:embed="rId2">
                  <p14:trim st="8386.697"/>
                </p14:media>
              </p:ext>
            </p:extLst>
          </p:nvPr>
        </p:nvPicPr>
        <p:blipFill>
          <a:blip r:embed="rId10"/>
          <a:stretch>
            <a:fillRect/>
          </a:stretch>
        </p:blipFill>
        <p:spPr>
          <a:xfrm>
            <a:off x="1019645" y="1174645"/>
            <a:ext cx="812800" cy="812800"/>
          </a:xfrm>
          <a:prstGeom prst="rect">
            <a:avLst/>
          </a:prstGeom>
        </p:spPr>
      </p:pic>
    </p:spTree>
    <p:extLst>
      <p:ext uri="{BB962C8B-B14F-4D97-AF65-F5344CB8AC3E}">
        <p14:creationId xmlns:p14="http://schemas.microsoft.com/office/powerpoint/2010/main" val="2519891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linds(horizontal)">
                                      <p:cBhvr>
                                        <p:cTn id="7" dur="500"/>
                                        <p:tgtEl>
                                          <p:spTgt spid="1026"/>
                                        </p:tgtEl>
                                      </p:cBhvr>
                                    </p:animEffect>
                                  </p:childTnLst>
                                </p:cTn>
                              </p:par>
                              <p:par>
                                <p:cTn id="8" presetID="3"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linds(horizontal)">
                                      <p:cBhvr>
                                        <p:cTn id="10" dur="500"/>
                                        <p:tgtEl>
                                          <p:spTgt spid="2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dissolve">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2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2065</Words>
  <Application>Microsoft Office PowerPoint</Application>
  <PresentationFormat>Custom</PresentationFormat>
  <Paragraphs>251</Paragraphs>
  <Slides>44</Slides>
  <Notes>26</Notes>
  <HiddenSlides>0</HiddenSlides>
  <MMClips>15</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2023-02-10T03:32:44Z</dcterms:created>
  <dcterms:modified xsi:type="dcterms:W3CDTF">2024-10-30T12:32:20Z</dcterms:modified>
</cp:coreProperties>
</file>