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sldIdLst>
    <p:sldId id="363" r:id="rId2"/>
    <p:sldId id="256" r:id="rId3"/>
    <p:sldId id="259" r:id="rId4"/>
    <p:sldId id="269" r:id="rId5"/>
    <p:sldId id="344" r:id="rId6"/>
    <p:sldId id="306" r:id="rId7"/>
    <p:sldId id="356" r:id="rId8"/>
    <p:sldId id="357" r:id="rId9"/>
    <p:sldId id="358" r:id="rId10"/>
    <p:sldId id="302" r:id="rId11"/>
    <p:sldId id="349" r:id="rId12"/>
    <p:sldId id="350" r:id="rId13"/>
    <p:sldId id="351" r:id="rId14"/>
    <p:sldId id="348" r:id="rId15"/>
    <p:sldId id="359" r:id="rId16"/>
    <p:sldId id="332" r:id="rId17"/>
    <p:sldId id="307" r:id="rId18"/>
    <p:sldId id="360" r:id="rId19"/>
    <p:sldId id="352" r:id="rId20"/>
    <p:sldId id="353" r:id="rId21"/>
    <p:sldId id="362" r:id="rId22"/>
    <p:sldId id="340" r:id="rId23"/>
    <p:sldId id="361" r:id="rId24"/>
    <p:sldId id="354" r:id="rId25"/>
    <p:sldId id="338" r:id="rId26"/>
    <p:sldId id="317" r:id="rId27"/>
    <p:sldId id="355" r:id="rId28"/>
    <p:sldId id="296" r:id="rId29"/>
    <p:sldId id="297" r:id="rId30"/>
    <p:sldId id="298" r:id="rId31"/>
    <p:sldId id="299" r:id="rId32"/>
    <p:sldId id="30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941651"/>
    <a:srgbClr val="FFE89D"/>
    <a:srgbClr val="BC3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69777"/>
  </p:normalViewPr>
  <p:slideViewPr>
    <p:cSldViewPr snapToGrid="0">
      <p:cViewPr varScale="1">
        <p:scale>
          <a:sx n="48" d="100"/>
          <a:sy n="48" d="100"/>
        </p:scale>
        <p:origin x="-15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30-Oct-24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231E1E"/>
                </a:solidFill>
                <a:effectLst/>
                <a:latin typeface="HelveticaNeueLTStd"/>
              </a:rPr>
              <a:t>1.A 2.B 3.C 4.A 5.C </a:t>
            </a:r>
            <a:endParaRPr lang="en-US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59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231E1E"/>
                </a:solidFill>
                <a:effectLst/>
                <a:latin typeface="HelveticaNeueLTStd"/>
              </a:rPr>
              <a:t>1.A 2.B 3.C 4.A 5.C </a:t>
            </a:r>
            <a:endParaRPr lang="en-US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2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141413"/>
                </a:solidFill>
                <a:effectLst/>
                <a:latin typeface="Helvetica" pitchFamily="2" charset="0"/>
              </a:rPr>
              <a:t>a. Circle the correct words.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141413"/>
                </a:solidFill>
                <a:effectLst/>
                <a:latin typeface="Helvetica" pitchFamily="2" charset="0"/>
              </a:rPr>
              <a:t>a. Circle the correct words.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86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05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93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H</a:t>
            </a:r>
            <a:r>
              <a:rPr lang="en-US" dirty="0" err="1"/>
              <a:t>i</a:t>
            </a:r>
            <a:r>
              <a:rPr lang="x-none" dirty="0"/>
              <a:t>t the RIGHT ARROW key for annimations.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98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Hit the RIGHT ARROW key for annimations.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9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0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Hit the RIGHT ARROW / SPACE  key for annimations.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21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Hit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91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Hit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25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SPACE bar for answer keys 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99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SPACE bar for answer keys 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3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30-Oct-24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30-Oct-24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30-Oct-24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039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30-Oct-24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30-Oct-24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30-Oct-24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30-Oct-24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30-Oct-24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30-Oct-24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30-Oct-24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30-Oct-24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204498F-7DC9-4FD2-8F79-FF0FBEB0CBB4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9068"/>
            <a:ext cx="12192000" cy="4063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10F8FB8-A7CA-4278-915F-F6FB5611511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428165"/>
            <a:ext cx="12192000" cy="4063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30-Oct-24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42635"/>
            <a:ext cx="4114800" cy="278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262740" y="0"/>
            <a:ext cx="407186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Unit 3: World of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101372" y="6505969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12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502798" y="6493666"/>
            <a:ext cx="540203" cy="27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5259643" y="6477477"/>
            <a:ext cx="1994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DTP Education Solutions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8571297" y="9068"/>
            <a:ext cx="36207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Lesson 1.2: Grammar, PP. 27 &amp; 28</a:t>
            </a: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75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7443" y="755375"/>
            <a:ext cx="11231218" cy="54466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8861" y="2107094"/>
            <a:ext cx="88657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 PHUOC 2  HIGH SCHOOL 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Teacher : HUYNH  TH I   KIM  VUI 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: 12A4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SCHOOL YEAR :2024-2025 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20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30C764-5851-AE0D-03DE-3E7CD80FB730}"/>
              </a:ext>
            </a:extLst>
          </p:cNvPr>
          <p:cNvSpPr txBox="1"/>
          <p:nvPr/>
        </p:nvSpPr>
        <p:spPr>
          <a:xfrm>
            <a:off x="251791" y="503583"/>
            <a:ext cx="966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solidFill>
                  <a:srgbClr val="7030A0"/>
                </a:solidFill>
              </a:rPr>
              <a:t>a. </a:t>
            </a:r>
            <a:r>
              <a:rPr lang="en-US" sz="3200" b="1" dirty="0">
                <a:solidFill>
                  <a:srgbClr val="7030A0"/>
                </a:solidFill>
              </a:rPr>
              <a:t>Read about prepositional verbs.</a:t>
            </a:r>
          </a:p>
        </p:txBody>
      </p:sp>
      <p:pic>
        <p:nvPicPr>
          <p:cNvPr id="5" name="Picture 4" descr="A close-up of a card&#10;&#10;Description automatically generated">
            <a:extLst>
              <a:ext uri="{FF2B5EF4-FFF2-40B4-BE49-F238E27FC236}">
                <a16:creationId xmlns:a16="http://schemas.microsoft.com/office/drawing/2014/main" xmlns="" id="{6FDFC6EF-F16B-A52E-CCD0-B1DB18C1D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68" y="1118881"/>
            <a:ext cx="9089433" cy="514179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BE5BA9A-6B25-15B2-7C1D-16F659A811D0}"/>
              </a:ext>
            </a:extLst>
          </p:cNvPr>
          <p:cNvCxnSpPr>
            <a:cxnSpLocks/>
          </p:cNvCxnSpPr>
          <p:nvPr/>
        </p:nvCxnSpPr>
        <p:spPr>
          <a:xfrm>
            <a:off x="2792701" y="3301353"/>
            <a:ext cx="10336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AB4AEEF-4DCF-AE27-F0BA-6B11830A28FD}"/>
              </a:ext>
            </a:extLst>
          </p:cNvPr>
          <p:cNvCxnSpPr>
            <a:cxnSpLocks/>
          </p:cNvCxnSpPr>
          <p:nvPr/>
        </p:nvCxnSpPr>
        <p:spPr>
          <a:xfrm>
            <a:off x="2766196" y="3725636"/>
            <a:ext cx="10866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99760BAB-F110-B2EF-9A9D-6E543929C06D}"/>
              </a:ext>
            </a:extLst>
          </p:cNvPr>
          <p:cNvCxnSpPr>
            <a:cxnSpLocks/>
          </p:cNvCxnSpPr>
          <p:nvPr/>
        </p:nvCxnSpPr>
        <p:spPr>
          <a:xfrm>
            <a:off x="6846697" y="5562842"/>
            <a:ext cx="19083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BE1DD20-6431-A330-5E8C-713818A53095}"/>
              </a:ext>
            </a:extLst>
          </p:cNvPr>
          <p:cNvSpPr/>
          <p:nvPr/>
        </p:nvSpPr>
        <p:spPr>
          <a:xfrm>
            <a:off x="2115283" y="1877255"/>
            <a:ext cx="821634" cy="344557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2E844397-C482-94A1-53EF-32EAC32E3B5B}"/>
              </a:ext>
            </a:extLst>
          </p:cNvPr>
          <p:cNvSpPr/>
          <p:nvPr/>
        </p:nvSpPr>
        <p:spPr>
          <a:xfrm>
            <a:off x="5235001" y="1864009"/>
            <a:ext cx="1470991" cy="357803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02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note&#10;&#10;Description automatically generated">
            <a:extLst>
              <a:ext uri="{FF2B5EF4-FFF2-40B4-BE49-F238E27FC236}">
                <a16:creationId xmlns:a16="http://schemas.microsoft.com/office/drawing/2014/main" xmlns="" id="{56898F71-F8BE-3C7B-F4B0-284AC90162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38914" y="1036284"/>
            <a:ext cx="7606749" cy="2934526"/>
          </a:xfrm>
          <a:prstGeom prst="rect">
            <a:avLst/>
          </a:prstGeom>
        </p:spPr>
      </p:pic>
      <p:pic>
        <p:nvPicPr>
          <p:cNvPr id="5" name="Picture 4" descr="A screenshot of a note&#10;&#10;Description automatically generated">
            <a:extLst>
              <a:ext uri="{FF2B5EF4-FFF2-40B4-BE49-F238E27FC236}">
                <a16:creationId xmlns:a16="http://schemas.microsoft.com/office/drawing/2014/main" xmlns="" id="{680BFB79-F03E-C588-1751-0445C98F6E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4" r="838" b="11446"/>
          <a:stretch/>
        </p:blipFill>
        <p:spPr>
          <a:xfrm>
            <a:off x="4664765" y="3687905"/>
            <a:ext cx="7388321" cy="260270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0BD3B37-107D-A149-14B3-AC112ED4C32D}"/>
              </a:ext>
            </a:extLst>
          </p:cNvPr>
          <p:cNvCxnSpPr>
            <a:cxnSpLocks/>
          </p:cNvCxnSpPr>
          <p:nvPr/>
        </p:nvCxnSpPr>
        <p:spPr>
          <a:xfrm>
            <a:off x="1736035" y="3535016"/>
            <a:ext cx="24781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00F8897-0B25-D0B6-E18B-6E4500758479}"/>
              </a:ext>
            </a:extLst>
          </p:cNvPr>
          <p:cNvCxnSpPr>
            <a:cxnSpLocks/>
          </p:cNvCxnSpPr>
          <p:nvPr/>
        </p:nvCxnSpPr>
        <p:spPr>
          <a:xfrm>
            <a:off x="6864626" y="5854146"/>
            <a:ext cx="218660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E56635-0A38-EA56-12C2-7D67191A6A36}"/>
              </a:ext>
            </a:extLst>
          </p:cNvPr>
          <p:cNvSpPr txBox="1"/>
          <p:nvPr/>
        </p:nvSpPr>
        <p:spPr>
          <a:xfrm>
            <a:off x="251791" y="503583"/>
            <a:ext cx="966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solidFill>
                  <a:srgbClr val="7030A0"/>
                </a:solidFill>
              </a:rPr>
              <a:t>a. </a:t>
            </a:r>
            <a:r>
              <a:rPr lang="en-US" sz="3200" b="1" dirty="0">
                <a:solidFill>
                  <a:srgbClr val="7030A0"/>
                </a:solidFill>
              </a:rPr>
              <a:t>Read about prepositional verbs.</a:t>
            </a:r>
          </a:p>
        </p:txBody>
      </p:sp>
    </p:spTree>
    <p:extLst>
      <p:ext uri="{BB962C8B-B14F-4D97-AF65-F5344CB8AC3E}">
        <p14:creationId xmlns:p14="http://schemas.microsoft.com/office/powerpoint/2010/main" val="189638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ist of words&#10;&#10;Description automatically generated">
            <a:extLst>
              <a:ext uri="{FF2B5EF4-FFF2-40B4-BE49-F238E27FC236}">
                <a16:creationId xmlns:a16="http://schemas.microsoft.com/office/drawing/2014/main" xmlns="" id="{01A36867-E293-68CF-605E-CC69A1B28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3" y="989918"/>
            <a:ext cx="7346146" cy="5342651"/>
          </a:xfrm>
          <a:prstGeom prst="rect">
            <a:avLst/>
          </a:prstGeom>
        </p:spPr>
      </p:pic>
      <p:pic>
        <p:nvPicPr>
          <p:cNvPr id="8" name="Picture 7" descr="A white and green rectangular object with black text&#10;&#10;Description automatically generated with medium confidence">
            <a:extLst>
              <a:ext uri="{FF2B5EF4-FFF2-40B4-BE49-F238E27FC236}">
                <a16:creationId xmlns:a16="http://schemas.microsoft.com/office/drawing/2014/main" xmlns="" id="{92F15743-B78D-3822-F98F-C174FFB4D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39" y="1002082"/>
            <a:ext cx="2301435" cy="527152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9F3632C-926E-6FBF-3F09-4A9A5D34A3F3}"/>
              </a:ext>
            </a:extLst>
          </p:cNvPr>
          <p:cNvSpPr/>
          <p:nvPr/>
        </p:nvSpPr>
        <p:spPr>
          <a:xfrm>
            <a:off x="1272208" y="1710191"/>
            <a:ext cx="6480313" cy="34455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F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262AF13-F3C6-B20B-7438-A18FCDDDBD3F}"/>
              </a:ext>
            </a:extLst>
          </p:cNvPr>
          <p:cNvSpPr/>
          <p:nvPr/>
        </p:nvSpPr>
        <p:spPr>
          <a:xfrm>
            <a:off x="1294309" y="2227026"/>
            <a:ext cx="6480313" cy="34455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F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2388FB3-A763-D276-4013-850E54F07090}"/>
              </a:ext>
            </a:extLst>
          </p:cNvPr>
          <p:cNvSpPr/>
          <p:nvPr/>
        </p:nvSpPr>
        <p:spPr>
          <a:xfrm>
            <a:off x="1272207" y="2730609"/>
            <a:ext cx="6480313" cy="34455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F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41E18C4-1D48-9C0A-4375-516ABF922508}"/>
              </a:ext>
            </a:extLst>
          </p:cNvPr>
          <p:cNvSpPr/>
          <p:nvPr/>
        </p:nvSpPr>
        <p:spPr>
          <a:xfrm>
            <a:off x="1272207" y="3230195"/>
            <a:ext cx="6480313" cy="34455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F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4E4ECB0-BB84-0C0F-DF4A-2A040576AE51}"/>
              </a:ext>
            </a:extLst>
          </p:cNvPr>
          <p:cNvSpPr/>
          <p:nvPr/>
        </p:nvSpPr>
        <p:spPr>
          <a:xfrm>
            <a:off x="1272206" y="3724169"/>
            <a:ext cx="6480313" cy="34455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F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340FDED-F40E-BF55-D533-B47FE0AEE504}"/>
              </a:ext>
            </a:extLst>
          </p:cNvPr>
          <p:cNvSpPr/>
          <p:nvPr/>
        </p:nvSpPr>
        <p:spPr>
          <a:xfrm>
            <a:off x="1272206" y="4316219"/>
            <a:ext cx="6480313" cy="34455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F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8A85950-9512-EF9D-E522-A699A2BDBE3A}"/>
              </a:ext>
            </a:extLst>
          </p:cNvPr>
          <p:cNvSpPr/>
          <p:nvPr/>
        </p:nvSpPr>
        <p:spPr>
          <a:xfrm>
            <a:off x="1272205" y="4781382"/>
            <a:ext cx="6480313" cy="34455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F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03CE1FB-6CD9-029C-640E-7FB7A263CF78}"/>
              </a:ext>
            </a:extLst>
          </p:cNvPr>
          <p:cNvSpPr/>
          <p:nvPr/>
        </p:nvSpPr>
        <p:spPr>
          <a:xfrm>
            <a:off x="1272205" y="5324394"/>
            <a:ext cx="6480313" cy="34455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F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6794BFE-A2CB-36C6-8292-B1E23E20B853}"/>
              </a:ext>
            </a:extLst>
          </p:cNvPr>
          <p:cNvSpPr/>
          <p:nvPr/>
        </p:nvSpPr>
        <p:spPr>
          <a:xfrm>
            <a:off x="1272204" y="5771255"/>
            <a:ext cx="6480313" cy="34455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F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51A0F77-6FFF-A9AE-BCF0-A33948B611C0}"/>
              </a:ext>
            </a:extLst>
          </p:cNvPr>
          <p:cNvCxnSpPr/>
          <p:nvPr/>
        </p:nvCxnSpPr>
        <p:spPr>
          <a:xfrm flipV="1">
            <a:off x="8931965" y="2003091"/>
            <a:ext cx="821635" cy="71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192378C-0041-D098-2FE3-BD83D8A918A2}"/>
              </a:ext>
            </a:extLst>
          </p:cNvPr>
          <p:cNvCxnSpPr/>
          <p:nvPr/>
        </p:nvCxnSpPr>
        <p:spPr>
          <a:xfrm flipV="1">
            <a:off x="8931963" y="2501590"/>
            <a:ext cx="821635" cy="71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5EA58593-FC05-2E18-C7D2-124EF6A60878}"/>
              </a:ext>
            </a:extLst>
          </p:cNvPr>
          <p:cNvCxnSpPr/>
          <p:nvPr/>
        </p:nvCxnSpPr>
        <p:spPr>
          <a:xfrm flipV="1">
            <a:off x="8931964" y="5108390"/>
            <a:ext cx="821635" cy="71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06FD7FB-5378-68D3-8604-30502915B642}"/>
              </a:ext>
            </a:extLst>
          </p:cNvPr>
          <p:cNvCxnSpPr/>
          <p:nvPr/>
        </p:nvCxnSpPr>
        <p:spPr>
          <a:xfrm flipV="1">
            <a:off x="8931965" y="5626124"/>
            <a:ext cx="821635" cy="71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B448F50D-DF26-C4E8-62C9-2EC056C3B52D}"/>
              </a:ext>
            </a:extLst>
          </p:cNvPr>
          <p:cNvCxnSpPr/>
          <p:nvPr/>
        </p:nvCxnSpPr>
        <p:spPr>
          <a:xfrm flipV="1">
            <a:off x="8958468" y="6139797"/>
            <a:ext cx="821635" cy="71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D0E59B33-09CF-312C-8515-56D98FCD715B}"/>
              </a:ext>
            </a:extLst>
          </p:cNvPr>
          <p:cNvCxnSpPr/>
          <p:nvPr/>
        </p:nvCxnSpPr>
        <p:spPr>
          <a:xfrm flipV="1">
            <a:off x="8931962" y="3057356"/>
            <a:ext cx="821635" cy="71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4309CD63-A0BA-1A09-C2AD-A7C2D2F11882}"/>
              </a:ext>
            </a:extLst>
          </p:cNvPr>
          <p:cNvCxnSpPr/>
          <p:nvPr/>
        </p:nvCxnSpPr>
        <p:spPr>
          <a:xfrm flipV="1">
            <a:off x="8931961" y="3555740"/>
            <a:ext cx="821635" cy="71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8C50732-397E-1B41-705B-E8F445A0A9A5}"/>
              </a:ext>
            </a:extLst>
          </p:cNvPr>
          <p:cNvCxnSpPr/>
          <p:nvPr/>
        </p:nvCxnSpPr>
        <p:spPr>
          <a:xfrm flipV="1">
            <a:off x="8931960" y="4069142"/>
            <a:ext cx="821635" cy="71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542FC4A8-23D1-6332-1E4D-67262DA86008}"/>
              </a:ext>
            </a:extLst>
          </p:cNvPr>
          <p:cNvCxnSpPr/>
          <p:nvPr/>
        </p:nvCxnSpPr>
        <p:spPr>
          <a:xfrm flipV="1">
            <a:off x="8931959" y="4578955"/>
            <a:ext cx="821635" cy="71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270186-34B4-AA33-0114-E362D79DC4E6}"/>
              </a:ext>
            </a:extLst>
          </p:cNvPr>
          <p:cNvSpPr txBox="1"/>
          <p:nvPr/>
        </p:nvSpPr>
        <p:spPr>
          <a:xfrm>
            <a:off x="251791" y="503583"/>
            <a:ext cx="966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solidFill>
                  <a:srgbClr val="7030A0"/>
                </a:solidFill>
              </a:rPr>
              <a:t>a. </a:t>
            </a:r>
            <a:r>
              <a:rPr lang="en-US" sz="3200" b="1" dirty="0">
                <a:solidFill>
                  <a:srgbClr val="7030A0"/>
                </a:solidFill>
              </a:rPr>
              <a:t>Read about prepositional verbs.</a:t>
            </a:r>
          </a:p>
        </p:txBody>
      </p:sp>
    </p:spTree>
    <p:extLst>
      <p:ext uri="{BB962C8B-B14F-4D97-AF65-F5344CB8AC3E}">
        <p14:creationId xmlns:p14="http://schemas.microsoft.com/office/powerpoint/2010/main" val="37046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text on it&#10;&#10;Description automatically generated">
            <a:extLst>
              <a:ext uri="{FF2B5EF4-FFF2-40B4-BE49-F238E27FC236}">
                <a16:creationId xmlns:a16="http://schemas.microsoft.com/office/drawing/2014/main" xmlns="" id="{774B27C4-13BD-FE8B-CA92-2D93310AC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4" y="1022389"/>
            <a:ext cx="8534400" cy="533202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A6462AF1-62E9-1C3E-6DAC-E859940BC7D6}"/>
              </a:ext>
            </a:extLst>
          </p:cNvPr>
          <p:cNvSpPr/>
          <p:nvPr/>
        </p:nvSpPr>
        <p:spPr>
          <a:xfrm>
            <a:off x="1272209" y="1710191"/>
            <a:ext cx="6228522" cy="34455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F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3C4C577-2F35-0784-2E2C-B188A9BA644A}"/>
              </a:ext>
            </a:extLst>
          </p:cNvPr>
          <p:cNvCxnSpPr/>
          <p:nvPr/>
        </p:nvCxnSpPr>
        <p:spPr>
          <a:xfrm flipV="1">
            <a:off x="8216347" y="2047570"/>
            <a:ext cx="821635" cy="71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8810B5A-AF4B-9675-C709-89C2F654516B}"/>
              </a:ext>
            </a:extLst>
          </p:cNvPr>
          <p:cNvSpPr/>
          <p:nvPr/>
        </p:nvSpPr>
        <p:spPr>
          <a:xfrm>
            <a:off x="1245704" y="2227025"/>
            <a:ext cx="6281531" cy="34455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F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256119D-684C-216A-EB67-B80E146EE247}"/>
              </a:ext>
            </a:extLst>
          </p:cNvPr>
          <p:cNvCxnSpPr/>
          <p:nvPr/>
        </p:nvCxnSpPr>
        <p:spPr>
          <a:xfrm flipV="1">
            <a:off x="8216347" y="2564404"/>
            <a:ext cx="821635" cy="71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65969C2-1C5A-F0F8-3780-180D8284C22E}"/>
              </a:ext>
            </a:extLst>
          </p:cNvPr>
          <p:cNvSpPr/>
          <p:nvPr/>
        </p:nvSpPr>
        <p:spPr>
          <a:xfrm>
            <a:off x="1364975" y="2757112"/>
            <a:ext cx="4731026" cy="34455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F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2FB87D3-246A-1124-7670-5992FFF0D612}"/>
              </a:ext>
            </a:extLst>
          </p:cNvPr>
          <p:cNvCxnSpPr/>
          <p:nvPr/>
        </p:nvCxnSpPr>
        <p:spPr>
          <a:xfrm flipV="1">
            <a:off x="8216347" y="3068647"/>
            <a:ext cx="821635" cy="71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181B5EE-84EE-A2FA-EF4C-D655B36FC003}"/>
              </a:ext>
            </a:extLst>
          </p:cNvPr>
          <p:cNvSpPr/>
          <p:nvPr/>
        </p:nvSpPr>
        <p:spPr>
          <a:xfrm>
            <a:off x="1305338" y="3256721"/>
            <a:ext cx="3067879" cy="34455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F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B657ED7-B706-CA21-E0DB-368FF20C30B0}"/>
              </a:ext>
            </a:extLst>
          </p:cNvPr>
          <p:cNvCxnSpPr/>
          <p:nvPr/>
        </p:nvCxnSpPr>
        <p:spPr>
          <a:xfrm flipV="1">
            <a:off x="8216347" y="3581508"/>
            <a:ext cx="821635" cy="71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AD1D9B9-170A-68C4-3FB7-CC93CFE0BCD7}"/>
              </a:ext>
            </a:extLst>
          </p:cNvPr>
          <p:cNvSpPr/>
          <p:nvPr/>
        </p:nvSpPr>
        <p:spPr>
          <a:xfrm>
            <a:off x="1398105" y="3773887"/>
            <a:ext cx="3319669" cy="34455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F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1FDAEBB-9C27-3884-0FD1-B8A2CE34F102}"/>
              </a:ext>
            </a:extLst>
          </p:cNvPr>
          <p:cNvCxnSpPr/>
          <p:nvPr/>
        </p:nvCxnSpPr>
        <p:spPr>
          <a:xfrm flipV="1">
            <a:off x="8216347" y="4101879"/>
            <a:ext cx="821635" cy="71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0690C475-457D-A96E-2C95-5E3B4F5E8589}"/>
              </a:ext>
            </a:extLst>
          </p:cNvPr>
          <p:cNvSpPr/>
          <p:nvPr/>
        </p:nvSpPr>
        <p:spPr>
          <a:xfrm>
            <a:off x="1364975" y="4286417"/>
            <a:ext cx="3319669" cy="34455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F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247246E-5D70-F82B-F9E6-3859EF7908A0}"/>
              </a:ext>
            </a:extLst>
          </p:cNvPr>
          <p:cNvCxnSpPr/>
          <p:nvPr/>
        </p:nvCxnSpPr>
        <p:spPr>
          <a:xfrm flipV="1">
            <a:off x="8216346" y="4630974"/>
            <a:ext cx="821635" cy="71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141F3FEC-CEDC-DEB8-D602-9F3D5FD678EA}"/>
              </a:ext>
            </a:extLst>
          </p:cNvPr>
          <p:cNvSpPr/>
          <p:nvPr/>
        </p:nvSpPr>
        <p:spPr>
          <a:xfrm>
            <a:off x="1398105" y="4790662"/>
            <a:ext cx="5161721" cy="34455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F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2D923BF-5830-0375-4F92-C7A69AFFCBC3}"/>
              </a:ext>
            </a:extLst>
          </p:cNvPr>
          <p:cNvCxnSpPr/>
          <p:nvPr/>
        </p:nvCxnSpPr>
        <p:spPr>
          <a:xfrm flipV="1">
            <a:off x="8216346" y="5167688"/>
            <a:ext cx="821635" cy="71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4DC88BE-1163-357F-FCE5-BAD76857CBF3}"/>
              </a:ext>
            </a:extLst>
          </p:cNvPr>
          <p:cNvSpPr/>
          <p:nvPr/>
        </p:nvSpPr>
        <p:spPr>
          <a:xfrm>
            <a:off x="1398105" y="5362495"/>
            <a:ext cx="5002695" cy="34455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F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CB7EA51-C0E5-3FF9-5EEE-4E15FEF7C7BE}"/>
              </a:ext>
            </a:extLst>
          </p:cNvPr>
          <p:cNvCxnSpPr/>
          <p:nvPr/>
        </p:nvCxnSpPr>
        <p:spPr>
          <a:xfrm flipV="1">
            <a:off x="8216345" y="5673262"/>
            <a:ext cx="821635" cy="71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5B946A0-72A6-CCC1-49DE-F8E7844B1D4F}"/>
              </a:ext>
            </a:extLst>
          </p:cNvPr>
          <p:cNvSpPr/>
          <p:nvPr/>
        </p:nvSpPr>
        <p:spPr>
          <a:xfrm>
            <a:off x="1364976" y="5877176"/>
            <a:ext cx="3472068" cy="34455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F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AA580FC-0129-5F79-98EA-32C0D8D52738}"/>
              </a:ext>
            </a:extLst>
          </p:cNvPr>
          <p:cNvCxnSpPr/>
          <p:nvPr/>
        </p:nvCxnSpPr>
        <p:spPr>
          <a:xfrm flipV="1">
            <a:off x="8216345" y="6186123"/>
            <a:ext cx="821635" cy="71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39C34D-C027-3D60-4CD0-9D956D364F82}"/>
              </a:ext>
            </a:extLst>
          </p:cNvPr>
          <p:cNvSpPr txBox="1"/>
          <p:nvPr/>
        </p:nvSpPr>
        <p:spPr>
          <a:xfrm>
            <a:off x="251791" y="503583"/>
            <a:ext cx="966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solidFill>
                  <a:srgbClr val="7030A0"/>
                </a:solidFill>
              </a:rPr>
              <a:t>a. </a:t>
            </a:r>
            <a:r>
              <a:rPr lang="en-US" sz="3200" b="1" dirty="0">
                <a:solidFill>
                  <a:srgbClr val="7030A0"/>
                </a:solidFill>
              </a:rPr>
              <a:t>Read about prepositional verbs.</a:t>
            </a:r>
          </a:p>
        </p:txBody>
      </p:sp>
    </p:spTree>
    <p:extLst>
      <p:ext uri="{BB962C8B-B14F-4D97-AF65-F5344CB8AC3E}">
        <p14:creationId xmlns:p14="http://schemas.microsoft.com/office/powerpoint/2010/main" val="8191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talking to a nurse&#10;&#10;Description automatically generated">
            <a:extLst>
              <a:ext uri="{FF2B5EF4-FFF2-40B4-BE49-F238E27FC236}">
                <a16:creationId xmlns:a16="http://schemas.microsoft.com/office/drawing/2014/main" xmlns="" id="{30879C0B-1029-99BA-B287-D683E5A8A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48" y="982241"/>
            <a:ext cx="5830956" cy="5372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AA782A-ED82-4E6B-E0ED-B2CFE6D4A834}"/>
              </a:ext>
            </a:extLst>
          </p:cNvPr>
          <p:cNvSpPr txBox="1"/>
          <p:nvPr/>
        </p:nvSpPr>
        <p:spPr>
          <a:xfrm>
            <a:off x="251791" y="503583"/>
            <a:ext cx="966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b. Fill in the blank, then listen and check.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BA96DB-B15B-99A7-4AED-B5FE2213E1E9}"/>
              </a:ext>
            </a:extLst>
          </p:cNvPr>
          <p:cNvSpPr/>
          <p:nvPr/>
        </p:nvSpPr>
        <p:spPr>
          <a:xfrm>
            <a:off x="5387008" y="5115339"/>
            <a:ext cx="1417983" cy="397565"/>
          </a:xfrm>
          <a:prstGeom prst="rect">
            <a:avLst/>
          </a:prstGeom>
          <a:solidFill>
            <a:schemeClr val="accent6">
              <a:alpha val="7819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solidFill>
                  <a:schemeClr val="bg1"/>
                </a:solidFill>
              </a:rPr>
              <a:t>talk 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51BAC9-8443-8654-7E61-0D612F544AA5}"/>
              </a:ext>
            </a:extLst>
          </p:cNvPr>
          <p:cNvSpPr txBox="1"/>
          <p:nvPr/>
        </p:nvSpPr>
        <p:spPr>
          <a:xfrm>
            <a:off x="410818" y="2782669"/>
            <a:ext cx="308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chemeClr val="accent2"/>
                </a:solidFill>
                <a:ea typeface="Gungsuh" panose="02030600000101010101" pitchFamily="18" charset="-127"/>
              </a:rPr>
              <a:t>ANSWER KEY</a:t>
            </a:r>
          </a:p>
        </p:txBody>
      </p:sp>
      <p:pic>
        <p:nvPicPr>
          <p:cNvPr id="7" name="CD1 TRACK 34">
            <a:hlinkClick r:id="" action="ppaction://media"/>
            <a:extLst>
              <a:ext uri="{FF2B5EF4-FFF2-40B4-BE49-F238E27FC236}">
                <a16:creationId xmlns:a16="http://schemas.microsoft.com/office/drawing/2014/main" xmlns="" id="{FB4F5A9F-AAB7-1B6F-356A-3586273B4AE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38.7123" end="1444.44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22365" y="4203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6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1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talking to a nurse&#10;&#10;Description automatically generated">
            <a:extLst>
              <a:ext uri="{FF2B5EF4-FFF2-40B4-BE49-F238E27FC236}">
                <a16:creationId xmlns:a16="http://schemas.microsoft.com/office/drawing/2014/main" xmlns="" id="{30879C0B-1029-99BA-B287-D683E5A8A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48" y="982241"/>
            <a:ext cx="5830956" cy="5372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AA782A-ED82-4E6B-E0ED-B2CFE6D4A834}"/>
              </a:ext>
            </a:extLst>
          </p:cNvPr>
          <p:cNvSpPr txBox="1"/>
          <p:nvPr/>
        </p:nvSpPr>
        <p:spPr>
          <a:xfrm>
            <a:off x="251791" y="503583"/>
            <a:ext cx="966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Listen and repeat.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BA96DB-B15B-99A7-4AED-B5FE2213E1E9}"/>
              </a:ext>
            </a:extLst>
          </p:cNvPr>
          <p:cNvSpPr/>
          <p:nvPr/>
        </p:nvSpPr>
        <p:spPr>
          <a:xfrm>
            <a:off x="5387008" y="5115339"/>
            <a:ext cx="1417983" cy="397565"/>
          </a:xfrm>
          <a:prstGeom prst="rect">
            <a:avLst/>
          </a:prstGeom>
          <a:solidFill>
            <a:schemeClr val="accent6">
              <a:alpha val="7819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chemeClr val="tx1"/>
                </a:solidFill>
              </a:rPr>
              <a:t>talk to</a:t>
            </a:r>
          </a:p>
        </p:txBody>
      </p:sp>
      <p:pic>
        <p:nvPicPr>
          <p:cNvPr id="7" name="CD1 TRACK 34">
            <a:hlinkClick r:id="" action="ppaction://media"/>
            <a:extLst>
              <a:ext uri="{FF2B5EF4-FFF2-40B4-BE49-F238E27FC236}">
                <a16:creationId xmlns:a16="http://schemas.microsoft.com/office/drawing/2014/main" xmlns="" id="{FB4F5A9F-AAB7-1B6F-356A-3586273B4AE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38.7123" end="1444.44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98899" y="4801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8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14" y="0"/>
            <a:ext cx="12285814" cy="69684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A54BB4-06FA-4AB9-9D63-ECC190D755D7}"/>
              </a:ext>
            </a:extLst>
          </p:cNvPr>
          <p:cNvSpPr/>
          <p:nvPr/>
        </p:nvSpPr>
        <p:spPr>
          <a:xfrm>
            <a:off x="6477000" y="629835"/>
            <a:ext cx="5715000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294782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FF0970-B8CC-43E3-C502-B7BAE3CB2A9A}"/>
              </a:ext>
            </a:extLst>
          </p:cNvPr>
          <p:cNvSpPr txBox="1"/>
          <p:nvPr/>
        </p:nvSpPr>
        <p:spPr>
          <a:xfrm>
            <a:off x="63261" y="2571659"/>
            <a:ext cx="12330023" cy="2508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AutoNum type="arabicPeriod"/>
            </a:pPr>
            <a:r>
              <a:rPr lang="en-US" sz="3200" b="1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really enjoy working ___________ Tony and my other friends.</a:t>
            </a:r>
          </a:p>
          <a:p>
            <a:pPr>
              <a:lnSpc>
                <a:spcPct val="125000"/>
              </a:lnSpc>
            </a:pPr>
            <a:endParaRPr lang="en-US" sz="3200" b="1" dirty="0">
              <a:solidFill>
                <a:srgbClr val="14141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An accountant needs to know ___________ business and how their company works.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FD2BE2-B54D-1AC1-DCF6-53B7FC83E4FF}"/>
              </a:ext>
            </a:extLst>
          </p:cNvPr>
          <p:cNvSpPr txBox="1"/>
          <p:nvPr/>
        </p:nvSpPr>
        <p:spPr>
          <a:xfrm>
            <a:off x="319350" y="645091"/>
            <a:ext cx="11644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</a:rPr>
              <a:t>c</a:t>
            </a:r>
            <a:r>
              <a:rPr lang="en-US" sz="3600" dirty="0">
                <a:effectLst/>
              </a:rPr>
              <a:t>. </a:t>
            </a:r>
            <a:r>
              <a:rPr lang="en-US" sz="3600" b="1" dirty="0">
                <a:effectLst/>
              </a:rPr>
              <a:t>Fill in the blanks with the correct prepositions</a:t>
            </a:r>
            <a:r>
              <a:rPr lang="en-US" sz="3600" dirty="0">
                <a:effectLst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AB16FE-B666-D31D-FB7B-E9E918AC456A}"/>
              </a:ext>
            </a:extLst>
          </p:cNvPr>
          <p:cNvSpPr txBox="1"/>
          <p:nvPr/>
        </p:nvSpPr>
        <p:spPr>
          <a:xfrm>
            <a:off x="2282126" y="1615796"/>
            <a:ext cx="7142921" cy="5847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/>
              </a:rPr>
              <a:t>with  	 to	 of	 about	 with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D34DFC-EC98-F6F2-914C-A970AAAB9C12}"/>
              </a:ext>
            </a:extLst>
          </p:cNvPr>
          <p:cNvSpPr/>
          <p:nvPr/>
        </p:nvSpPr>
        <p:spPr>
          <a:xfrm>
            <a:off x="4917056" y="2555723"/>
            <a:ext cx="1311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with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4D8B51-D947-ABDA-A1D7-F39944F3844C}"/>
              </a:ext>
            </a:extLst>
          </p:cNvPr>
          <p:cNvSpPr/>
          <p:nvPr/>
        </p:nvSpPr>
        <p:spPr>
          <a:xfrm>
            <a:off x="6228272" y="3788037"/>
            <a:ext cx="1311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about</a:t>
            </a:r>
          </a:p>
        </p:txBody>
      </p:sp>
    </p:spTree>
    <p:extLst>
      <p:ext uri="{BB962C8B-B14F-4D97-AF65-F5344CB8AC3E}">
        <p14:creationId xmlns:p14="http://schemas.microsoft.com/office/powerpoint/2010/main" val="325302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FF0970-B8CC-43E3-C502-B7BAE3CB2A9A}"/>
              </a:ext>
            </a:extLst>
          </p:cNvPr>
          <p:cNvSpPr txBox="1"/>
          <p:nvPr/>
        </p:nvSpPr>
        <p:spPr>
          <a:xfrm>
            <a:off x="63261" y="2310737"/>
            <a:ext cx="12330023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 b="1" dirty="0">
                <a:solidFill>
                  <a:srgbClr val="141413"/>
                </a:solidFill>
                <a:effectLst/>
                <a:latin typeface="+mj-lt"/>
              </a:rPr>
              <a:t>3. Receptionists have to listen carefully </a:t>
            </a:r>
            <a:r>
              <a:rPr lang="en-US" sz="3600" b="1" dirty="0"/>
              <a:t>___________</a:t>
            </a:r>
            <a:r>
              <a:rPr lang="en-US" sz="3600" b="1" dirty="0">
                <a:solidFill>
                  <a:srgbClr val="141413"/>
                </a:solidFill>
                <a:effectLst/>
                <a:latin typeface="+mj-lt"/>
              </a:rPr>
              <a:t> lots of customers and visitors.</a:t>
            </a:r>
          </a:p>
          <a:p>
            <a:pPr>
              <a:lnSpc>
                <a:spcPct val="125000"/>
              </a:lnSpc>
            </a:pPr>
            <a:r>
              <a:rPr lang="en-US" sz="3600" b="1" dirty="0">
                <a:solidFill>
                  <a:srgbClr val="141413"/>
                </a:solidFill>
                <a:effectLst/>
                <a:latin typeface="+mj-lt"/>
              </a:rPr>
              <a:t>4. Teachers have to think ___________ lots of different games for their students.</a:t>
            </a:r>
          </a:p>
          <a:p>
            <a:pPr>
              <a:lnSpc>
                <a:spcPct val="125000"/>
              </a:lnSpc>
            </a:pPr>
            <a:r>
              <a:rPr lang="en-US" sz="3600" b="1" dirty="0">
                <a:solidFill>
                  <a:srgbClr val="141413"/>
                </a:solidFill>
                <a:effectLst/>
                <a:latin typeface="+mj-lt"/>
              </a:rPr>
              <a:t>5. An architect has to deal ___________ building design problems.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FD2BE2-B54D-1AC1-DCF6-53B7FC83E4FF}"/>
              </a:ext>
            </a:extLst>
          </p:cNvPr>
          <p:cNvSpPr txBox="1"/>
          <p:nvPr/>
        </p:nvSpPr>
        <p:spPr>
          <a:xfrm>
            <a:off x="63261" y="496201"/>
            <a:ext cx="12128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</a:rPr>
              <a:t>c</a:t>
            </a:r>
            <a:r>
              <a:rPr lang="en-US" sz="3600" dirty="0">
                <a:effectLst/>
              </a:rPr>
              <a:t>. </a:t>
            </a:r>
            <a:r>
              <a:rPr lang="en-US" sz="3600" b="1" dirty="0">
                <a:effectLst/>
              </a:rPr>
              <a:t>Fill in the blanks with the correct prepositions</a:t>
            </a:r>
            <a:r>
              <a:rPr lang="en-US" sz="3600" dirty="0">
                <a:effectLst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AB16FE-B666-D31D-FB7B-E9E918AC456A}"/>
              </a:ext>
            </a:extLst>
          </p:cNvPr>
          <p:cNvSpPr txBox="1"/>
          <p:nvPr/>
        </p:nvSpPr>
        <p:spPr>
          <a:xfrm>
            <a:off x="2524539" y="1349701"/>
            <a:ext cx="7142921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/>
              </a:rPr>
              <a:t>with  	 to	 of	 about	 with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66E1267-69FB-46E3-6343-D28B5BB64FB8}"/>
              </a:ext>
            </a:extLst>
          </p:cNvPr>
          <p:cNvSpPr/>
          <p:nvPr/>
        </p:nvSpPr>
        <p:spPr>
          <a:xfrm>
            <a:off x="8488516" y="2327657"/>
            <a:ext cx="1311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3AD8EC7-1557-C217-C26B-0E4D4AB007C1}"/>
              </a:ext>
            </a:extLst>
          </p:cNvPr>
          <p:cNvSpPr/>
          <p:nvPr/>
        </p:nvSpPr>
        <p:spPr>
          <a:xfrm>
            <a:off x="5572664" y="3648116"/>
            <a:ext cx="1311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of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A05B77A-023C-5EA4-FAC9-06BDC4A73DBB}"/>
              </a:ext>
            </a:extLst>
          </p:cNvPr>
          <p:cNvSpPr/>
          <p:nvPr/>
        </p:nvSpPr>
        <p:spPr>
          <a:xfrm>
            <a:off x="5845678" y="5068522"/>
            <a:ext cx="1311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238034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questionnaire&#10;&#10;Description automatically generated">
            <a:extLst>
              <a:ext uri="{FF2B5EF4-FFF2-40B4-BE49-F238E27FC236}">
                <a16:creationId xmlns:a16="http://schemas.microsoft.com/office/drawing/2014/main" xmlns="" id="{030C0061-4958-5AE3-D6F1-8C893EDD7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" y="1927857"/>
            <a:ext cx="12156973" cy="40374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FFD678-E69F-1571-984B-A85119726CB8}"/>
              </a:ext>
            </a:extLst>
          </p:cNvPr>
          <p:cNvSpPr txBox="1"/>
          <p:nvPr/>
        </p:nvSpPr>
        <p:spPr>
          <a:xfrm>
            <a:off x="224287" y="892690"/>
            <a:ext cx="7522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</a:rPr>
              <a:t>d. Choose the correct answers.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AF4BD28-EBE8-5991-1A6E-DA8A75BAD0E2}"/>
              </a:ext>
            </a:extLst>
          </p:cNvPr>
          <p:cNvSpPr/>
          <p:nvPr/>
        </p:nvSpPr>
        <p:spPr>
          <a:xfrm>
            <a:off x="609600" y="2603021"/>
            <a:ext cx="622180" cy="51758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7F852AE-E1EB-58FD-4BA1-1B0DBAA54315}"/>
              </a:ext>
            </a:extLst>
          </p:cNvPr>
          <p:cNvSpPr/>
          <p:nvPr/>
        </p:nvSpPr>
        <p:spPr>
          <a:xfrm>
            <a:off x="5105399" y="3946583"/>
            <a:ext cx="603131" cy="51758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09CE8F7-5AC4-2052-A130-3B7412F39D26}"/>
              </a:ext>
            </a:extLst>
          </p:cNvPr>
          <p:cNvSpPr/>
          <p:nvPr/>
        </p:nvSpPr>
        <p:spPr>
          <a:xfrm>
            <a:off x="9791701" y="5288147"/>
            <a:ext cx="720664" cy="51758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916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14" y="0"/>
            <a:ext cx="12256074" cy="68940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39112" y="3549637"/>
            <a:ext cx="53318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Unit 3: WORLD OF WORK </a:t>
            </a:r>
          </a:p>
          <a:p>
            <a:pPr algn="ctr"/>
            <a:r>
              <a:rPr lang="en-US" sz="2800" dirty="0">
                <a:solidFill>
                  <a:srgbClr val="00B0F0"/>
                </a:solidFill>
              </a:rPr>
              <a:t>Lesson 1.2: Grammar</a:t>
            </a:r>
          </a:p>
          <a:p>
            <a:pPr algn="ctr"/>
            <a:r>
              <a:rPr lang="en-US" sz="2800" dirty="0">
                <a:solidFill>
                  <a:srgbClr val="92D050"/>
                </a:solidFill>
              </a:rPr>
              <a:t>Pages: 27 &amp; 28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8EE6DE-1858-0F42-D6F6-6643A42CEC2C}"/>
              </a:ext>
            </a:extLst>
          </p:cNvPr>
          <p:cNvSpPr txBox="1"/>
          <p:nvPr/>
        </p:nvSpPr>
        <p:spPr>
          <a:xfrm>
            <a:off x="224287" y="707366"/>
            <a:ext cx="7522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</a:rPr>
              <a:t>d. Choose the correct answers.</a:t>
            </a:r>
          </a:p>
        </p:txBody>
      </p:sp>
      <p:pic>
        <p:nvPicPr>
          <p:cNvPr id="4" name="Picture 3" descr="A close up of words&#10;&#10;Description automatically generated">
            <a:extLst>
              <a:ext uri="{FF2B5EF4-FFF2-40B4-BE49-F238E27FC236}">
                <a16:creationId xmlns:a16="http://schemas.microsoft.com/office/drawing/2014/main" xmlns="" id="{DF84FD48-FC68-35D7-F0CA-E69DC0ED0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6" y="1604180"/>
            <a:ext cx="11829168" cy="439657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F0270ED9-A5CC-16B5-A017-D1C38EDD58FA}"/>
              </a:ext>
            </a:extLst>
          </p:cNvPr>
          <p:cNvSpPr/>
          <p:nvPr/>
        </p:nvSpPr>
        <p:spPr>
          <a:xfrm>
            <a:off x="626134" y="3109104"/>
            <a:ext cx="821666" cy="639792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9A3613A-86AC-0660-7CC0-DEDDD7873301}"/>
              </a:ext>
            </a:extLst>
          </p:cNvPr>
          <p:cNvSpPr/>
          <p:nvPr/>
        </p:nvSpPr>
        <p:spPr>
          <a:xfrm>
            <a:off x="9250033" y="5253820"/>
            <a:ext cx="808367" cy="51758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175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54BBF2-2434-4EEB-8335-6D657C2CAC74}"/>
              </a:ext>
            </a:extLst>
          </p:cNvPr>
          <p:cNvSpPr txBox="1"/>
          <p:nvPr/>
        </p:nvSpPr>
        <p:spPr>
          <a:xfrm>
            <a:off x="266872" y="540471"/>
            <a:ext cx="1803142" cy="707886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Practice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512766-B715-DC48-F130-C44DE935EE0D}"/>
              </a:ext>
            </a:extLst>
          </p:cNvPr>
          <p:cNvSpPr txBox="1"/>
          <p:nvPr/>
        </p:nvSpPr>
        <p:spPr>
          <a:xfrm>
            <a:off x="266872" y="1414732"/>
            <a:ext cx="12192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1. We’re talking to/in an architect about designing our new house.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2. We were worried that she’d be stressed about moving to a new place, but she’s adapted to/about it very well.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3. Engineers also need to know in/about the law.</a:t>
            </a:r>
          </a:p>
          <a:p>
            <a:endParaRPr lang="x-none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FDB4DB-5B17-9747-2BE1-3C15197F7DCB}"/>
              </a:ext>
            </a:extLst>
          </p:cNvPr>
          <p:cNvSpPr txBox="1"/>
          <p:nvPr/>
        </p:nvSpPr>
        <p:spPr>
          <a:xfrm>
            <a:off x="2208363" y="579829"/>
            <a:ext cx="7522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</a:rPr>
              <a:t>a. Choose the correct answers.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602C656-3BE8-CDAA-7C32-AABF367B838E}"/>
              </a:ext>
            </a:extLst>
          </p:cNvPr>
          <p:cNvSpPr/>
          <p:nvPr/>
        </p:nvSpPr>
        <p:spPr>
          <a:xfrm>
            <a:off x="3285226" y="1657778"/>
            <a:ext cx="517585" cy="51758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9BDB5B0-790E-B870-F90F-E33BC3CF3030}"/>
              </a:ext>
            </a:extLst>
          </p:cNvPr>
          <p:cNvSpPr/>
          <p:nvPr/>
        </p:nvSpPr>
        <p:spPr>
          <a:xfrm>
            <a:off x="5845287" y="4212428"/>
            <a:ext cx="517585" cy="43503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C4C4E30-3646-4C69-3496-2C66D589D7AD}"/>
              </a:ext>
            </a:extLst>
          </p:cNvPr>
          <p:cNvSpPr/>
          <p:nvPr/>
        </p:nvSpPr>
        <p:spPr>
          <a:xfrm>
            <a:off x="6750889" y="4928558"/>
            <a:ext cx="1000664" cy="51758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621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54BBF2-2434-4EEB-8335-6D657C2CAC74}"/>
              </a:ext>
            </a:extLst>
          </p:cNvPr>
          <p:cNvSpPr txBox="1"/>
          <p:nvPr/>
        </p:nvSpPr>
        <p:spPr>
          <a:xfrm>
            <a:off x="371793" y="624190"/>
            <a:ext cx="1803142" cy="707886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Practice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512766-B715-DC48-F130-C44DE935EE0D}"/>
              </a:ext>
            </a:extLst>
          </p:cNvPr>
          <p:cNvSpPr txBox="1"/>
          <p:nvPr/>
        </p:nvSpPr>
        <p:spPr>
          <a:xfrm>
            <a:off x="433118" y="1565713"/>
            <a:ext cx="116456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/>
              <a:t>4. The customer didn’t like your idea. You need to think of / with a new solution.</a:t>
            </a:r>
          </a:p>
          <a:p>
            <a:pPr>
              <a:lnSpc>
                <a:spcPct val="120000"/>
              </a:lnSpc>
            </a:pPr>
            <a:endParaRPr lang="en-US" sz="3600" b="1" dirty="0"/>
          </a:p>
          <a:p>
            <a:pPr>
              <a:lnSpc>
                <a:spcPct val="120000"/>
              </a:lnSpc>
            </a:pPr>
            <a:r>
              <a:rPr lang="en-US" sz="3600" b="1" dirty="0"/>
              <a:t>5. He felt very lucky to have the opportunity to work to / with professional and friendly people.</a:t>
            </a:r>
          </a:p>
          <a:p>
            <a:endParaRPr lang="x-none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FDB4DB-5B17-9747-2BE1-3C15197F7DCB}"/>
              </a:ext>
            </a:extLst>
          </p:cNvPr>
          <p:cNvSpPr txBox="1"/>
          <p:nvPr/>
        </p:nvSpPr>
        <p:spPr>
          <a:xfrm>
            <a:off x="2334883" y="654967"/>
            <a:ext cx="7522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</a:rPr>
              <a:t>a. Choose the correct answers.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7922F91-DD72-29CA-0D5C-C9181C4690EC}"/>
              </a:ext>
            </a:extLst>
          </p:cNvPr>
          <p:cNvSpPr/>
          <p:nvPr/>
        </p:nvSpPr>
        <p:spPr>
          <a:xfrm>
            <a:off x="11028513" y="1701929"/>
            <a:ext cx="500332" cy="51758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AC158367-2D0E-928B-CE80-E8B5908B0142}"/>
              </a:ext>
            </a:extLst>
          </p:cNvPr>
          <p:cNvSpPr/>
          <p:nvPr/>
        </p:nvSpPr>
        <p:spPr>
          <a:xfrm>
            <a:off x="433118" y="4371455"/>
            <a:ext cx="914399" cy="51758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25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D9698E-F03D-1D37-0CED-DB8B2CCF0081}"/>
              </a:ext>
            </a:extLst>
          </p:cNvPr>
          <p:cNvSpPr txBox="1"/>
          <p:nvPr/>
        </p:nvSpPr>
        <p:spPr>
          <a:xfrm>
            <a:off x="79794" y="422720"/>
            <a:ext cx="1192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</a:rPr>
              <a:t>b. Fill in the blanks with the correct prepositional verbs.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71C1C5-DF92-6F80-1B48-C1B2B26D75FF}"/>
              </a:ext>
            </a:extLst>
          </p:cNvPr>
          <p:cNvSpPr txBox="1"/>
          <p:nvPr/>
        </p:nvSpPr>
        <p:spPr>
          <a:xfrm>
            <a:off x="1265996" y="1069051"/>
            <a:ext cx="8811454" cy="12003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think of 		listen to 		know about 	</a:t>
            </a:r>
          </a:p>
          <a:p>
            <a:r>
              <a:rPr lang="en-US" sz="3600" dirty="0"/>
              <a:t>work with 		speak to 		adapt to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44C925-CBF8-CA86-700E-F113CBE39223}"/>
              </a:ext>
            </a:extLst>
          </p:cNvPr>
          <p:cNvSpPr txBox="1"/>
          <p:nvPr/>
        </p:nvSpPr>
        <p:spPr>
          <a:xfrm>
            <a:off x="364328" y="2597246"/>
            <a:ext cx="116371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 you speak to difficult customers, it's very important to _____________ let them feel that you really them.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65B8ED-6633-CF44-643D-F64BB43B08EB}"/>
              </a:ext>
            </a:extLst>
          </p:cNvPr>
          <p:cNvSpPr txBox="1"/>
          <p:nvPr/>
        </p:nvSpPr>
        <p:spPr>
          <a:xfrm>
            <a:off x="364328" y="3864588"/>
            <a:ext cx="1097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Being able to  ____________new situations is a useful skill in many jobs.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849212-5972-3051-DFBA-7FFC35F17B76}"/>
              </a:ext>
            </a:extLst>
          </p:cNvPr>
          <p:cNvSpPr txBox="1"/>
          <p:nvPr/>
        </p:nvSpPr>
        <p:spPr>
          <a:xfrm>
            <a:off x="389940" y="5198942"/>
            <a:ext cx="113014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 a blogger, you need to always ___________new ideas to attract readers.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6C447A5-BC56-75EF-6DB0-8710202102FA}"/>
              </a:ext>
            </a:extLst>
          </p:cNvPr>
          <p:cNvSpPr txBox="1"/>
          <p:nvPr/>
        </p:nvSpPr>
        <p:spPr>
          <a:xfrm>
            <a:off x="1265996" y="3025451"/>
            <a:ext cx="2247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to </a:t>
            </a:r>
            <a:endParaRPr lang="x-none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21A2FAA-B389-3598-6F40-2ABE74B44100}"/>
              </a:ext>
            </a:extLst>
          </p:cNvPr>
          <p:cNvSpPr txBox="1"/>
          <p:nvPr/>
        </p:nvSpPr>
        <p:spPr>
          <a:xfrm>
            <a:off x="3792746" y="3802275"/>
            <a:ext cx="2247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 to</a:t>
            </a:r>
            <a:endParaRPr lang="x-none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65F731F-E09E-DB24-8BCD-87D8B0688472}"/>
              </a:ext>
            </a:extLst>
          </p:cNvPr>
          <p:cNvSpPr txBox="1"/>
          <p:nvPr/>
        </p:nvSpPr>
        <p:spPr>
          <a:xfrm>
            <a:off x="7183646" y="5064917"/>
            <a:ext cx="2247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 of</a:t>
            </a:r>
            <a:endParaRPr lang="x-none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D9698E-F03D-1D37-0CED-DB8B2CCF0081}"/>
              </a:ext>
            </a:extLst>
          </p:cNvPr>
          <p:cNvSpPr txBox="1"/>
          <p:nvPr/>
        </p:nvSpPr>
        <p:spPr>
          <a:xfrm>
            <a:off x="129804" y="404123"/>
            <a:ext cx="1192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</a:rPr>
              <a:t>b. Fill in the blanks with the correct prepositional verbs.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71C1C5-DF92-6F80-1B48-C1B2B26D75FF}"/>
              </a:ext>
            </a:extLst>
          </p:cNvPr>
          <p:cNvSpPr txBox="1"/>
          <p:nvPr/>
        </p:nvSpPr>
        <p:spPr>
          <a:xfrm>
            <a:off x="1068647" y="969218"/>
            <a:ext cx="9923203" cy="12003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think of 		listen to 		know about 	</a:t>
            </a:r>
          </a:p>
          <a:p>
            <a:pPr algn="ctr"/>
            <a:r>
              <a:rPr lang="en-US" sz="3600" dirty="0"/>
              <a:t>work with 		speak to 		adapt to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737641-E328-4FC7-60F8-EB25C80C51C4}"/>
              </a:ext>
            </a:extLst>
          </p:cNvPr>
          <p:cNvSpPr txBox="1"/>
          <p:nvPr/>
        </p:nvSpPr>
        <p:spPr>
          <a:xfrm>
            <a:off x="140491" y="2303656"/>
            <a:ext cx="119217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It isn't easy to _____________ him because he isn't organized and has many strange requests. Our projects with him always need lots of changes.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8B63FF-B039-E0D7-1937-179B8F534C24}"/>
              </a:ext>
            </a:extLst>
          </p:cNvPr>
          <p:cNvSpPr txBox="1"/>
          <p:nvPr/>
        </p:nvSpPr>
        <p:spPr>
          <a:xfrm>
            <a:off x="129804" y="4007214"/>
            <a:ext cx="120621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An architect needs to ____________construction and the law.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0DF353A-5F46-4A0D-F27C-95F277678D5C}"/>
              </a:ext>
            </a:extLst>
          </p:cNvPr>
          <p:cNvSpPr txBox="1"/>
          <p:nvPr/>
        </p:nvSpPr>
        <p:spPr>
          <a:xfrm>
            <a:off x="135146" y="5169443"/>
            <a:ext cx="12056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6. Doctors and nurses need to ___________ people in a calm and easy to understand way.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A2B03A8-5BA2-43DC-DA3C-DB77EF4A2DE3}"/>
              </a:ext>
            </a:extLst>
          </p:cNvPr>
          <p:cNvSpPr txBox="1"/>
          <p:nvPr/>
        </p:nvSpPr>
        <p:spPr>
          <a:xfrm>
            <a:off x="3776078" y="2171745"/>
            <a:ext cx="2247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with</a:t>
            </a:r>
            <a:endParaRPr lang="x-none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974D584-A4D7-5951-1FA8-15C2C7CBB639}"/>
              </a:ext>
            </a:extLst>
          </p:cNvPr>
          <p:cNvSpPr txBox="1"/>
          <p:nvPr/>
        </p:nvSpPr>
        <p:spPr>
          <a:xfrm>
            <a:off x="4749720" y="3901786"/>
            <a:ext cx="2681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 about</a:t>
            </a:r>
            <a:endParaRPr lang="x-none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ACE4E3-9E17-E388-DC9E-98BC8D6F193C}"/>
              </a:ext>
            </a:extLst>
          </p:cNvPr>
          <p:cNvSpPr txBox="1"/>
          <p:nvPr/>
        </p:nvSpPr>
        <p:spPr>
          <a:xfrm>
            <a:off x="5757278" y="5115209"/>
            <a:ext cx="2681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  to</a:t>
            </a:r>
            <a:endParaRPr lang="x-none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14" y="0"/>
            <a:ext cx="12285814" cy="69684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A54BB4-06FA-4AB9-9D63-ECC190D755D7}"/>
              </a:ext>
            </a:extLst>
          </p:cNvPr>
          <p:cNvSpPr/>
          <p:nvPr/>
        </p:nvSpPr>
        <p:spPr>
          <a:xfrm>
            <a:off x="6477000" y="629835"/>
            <a:ext cx="5715000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2362011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173890-BC11-DF45-9692-1DD70F00A9B3}"/>
              </a:ext>
            </a:extLst>
          </p:cNvPr>
          <p:cNvSpPr txBox="1"/>
          <p:nvPr/>
        </p:nvSpPr>
        <p:spPr>
          <a:xfrm>
            <a:off x="330429" y="541156"/>
            <a:ext cx="11531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</a:rPr>
              <a:t>e.  In pairs: Make sentences about the jobs using the prepositional verbs in the box.</a:t>
            </a:r>
          </a:p>
        </p:txBody>
      </p:sp>
      <p:pic>
        <p:nvPicPr>
          <p:cNvPr id="16" name="Picture 2" descr="Free Speech bubble 1195466 PNG with Transparent Background">
            <a:extLst>
              <a:ext uri="{FF2B5EF4-FFF2-40B4-BE49-F238E27FC236}">
                <a16:creationId xmlns:a16="http://schemas.microsoft.com/office/drawing/2014/main" xmlns="" id="{65D7CBB8-C9E3-4F8A-BB35-17B54FDC1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87" y="1016278"/>
            <a:ext cx="1026180" cy="65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8DB9D55-9F4D-9354-9F17-9674BDAC3F68}"/>
              </a:ext>
            </a:extLst>
          </p:cNvPr>
          <p:cNvCxnSpPr>
            <a:cxnSpLocks/>
          </p:cNvCxnSpPr>
          <p:nvPr/>
        </p:nvCxnSpPr>
        <p:spPr>
          <a:xfrm>
            <a:off x="479975" y="1752789"/>
            <a:ext cx="287375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C3260C0-2781-019C-E527-CF8182230A16}"/>
              </a:ext>
            </a:extLst>
          </p:cNvPr>
          <p:cNvCxnSpPr>
            <a:cxnSpLocks/>
          </p:cNvCxnSpPr>
          <p:nvPr/>
        </p:nvCxnSpPr>
        <p:spPr>
          <a:xfrm>
            <a:off x="3079561" y="1752789"/>
            <a:ext cx="92939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2222C135-02A7-CC91-1192-D5A18E755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" y="3999791"/>
            <a:ext cx="11980405" cy="1898911"/>
          </a:xfrm>
          <a:prstGeom prst="rect">
            <a:avLst/>
          </a:prstGeom>
        </p:spPr>
      </p:pic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xmlns="" id="{9C6B980F-DCD5-E6EB-6985-C80E53441508}"/>
              </a:ext>
            </a:extLst>
          </p:cNvPr>
          <p:cNvSpPr/>
          <p:nvPr/>
        </p:nvSpPr>
        <p:spPr>
          <a:xfrm>
            <a:off x="3732862" y="1797340"/>
            <a:ext cx="7544209" cy="1898911"/>
          </a:xfrm>
          <a:prstGeom prst="wedgeRoundRectCallout">
            <a:avLst>
              <a:gd name="adj1" fmla="val -27629"/>
              <a:gd name="adj2" fmla="val 64969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141413"/>
                </a:solidFill>
                <a:effectLst/>
              </a:rPr>
              <a:t>Vloggers have</a:t>
            </a:r>
          </a:p>
          <a:p>
            <a:pPr algn="ctr"/>
            <a:r>
              <a:rPr lang="en-US" sz="3600" b="1" dirty="0">
                <a:solidFill>
                  <a:srgbClr val="141413"/>
                </a:solidFill>
                <a:effectLst/>
              </a:rPr>
              <a:t>to think of lots of</a:t>
            </a:r>
          </a:p>
          <a:p>
            <a:pPr algn="ctr"/>
            <a:r>
              <a:rPr lang="en-US" sz="3600" b="1" dirty="0">
                <a:solidFill>
                  <a:srgbClr val="141413"/>
                </a:solidFill>
                <a:effectLst/>
              </a:rPr>
              <a:t>creative ideas.</a:t>
            </a:r>
          </a:p>
        </p:txBody>
      </p:sp>
    </p:spTree>
    <p:extLst>
      <p:ext uri="{BB962C8B-B14F-4D97-AF65-F5344CB8AC3E}">
        <p14:creationId xmlns:p14="http://schemas.microsoft.com/office/powerpoint/2010/main" val="34096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ree Speech bubble 1195466 PNG with Transparent Background">
            <a:extLst>
              <a:ext uri="{FF2B5EF4-FFF2-40B4-BE49-F238E27FC236}">
                <a16:creationId xmlns:a16="http://schemas.microsoft.com/office/drawing/2014/main" xmlns="" id="{65D7CBB8-C9E3-4F8A-BB35-17B54FDC1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402" y="994392"/>
            <a:ext cx="1026180" cy="65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173890-BC11-DF45-9692-1DD70F00A9B3}"/>
              </a:ext>
            </a:extLst>
          </p:cNvPr>
          <p:cNvSpPr txBox="1"/>
          <p:nvPr/>
        </p:nvSpPr>
        <p:spPr>
          <a:xfrm>
            <a:off x="330430" y="514232"/>
            <a:ext cx="11531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/>
              </a:rPr>
              <a:t>e.  In pairs: Make sentences about the jobs using the prepositional verbs in the box.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xmlns="" id="{220BAD44-9B47-4763-FC39-4D81FAFED146}"/>
              </a:ext>
            </a:extLst>
          </p:cNvPr>
          <p:cNvSpPr/>
          <p:nvPr/>
        </p:nvSpPr>
        <p:spPr>
          <a:xfrm>
            <a:off x="249835" y="2299337"/>
            <a:ext cx="5366480" cy="1655556"/>
          </a:xfrm>
          <a:prstGeom prst="wedgeRoundRectCallout">
            <a:avLst>
              <a:gd name="adj1" fmla="val -27629"/>
              <a:gd name="adj2" fmla="val 64969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Vloggers have to think of lots of creative ideas.</a:t>
            </a:r>
            <a:r>
              <a:rPr lang="en-US" sz="3600" dirty="0">
                <a:solidFill>
                  <a:schemeClr val="tx1"/>
                </a:solidFill>
                <a:effectLst/>
              </a:rPr>
              <a:t/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endParaRPr lang="en-US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xmlns="" id="{F7A32114-D076-B83F-E6F8-B7BCA43E578F}"/>
              </a:ext>
            </a:extLst>
          </p:cNvPr>
          <p:cNvSpPr/>
          <p:nvPr/>
        </p:nvSpPr>
        <p:spPr>
          <a:xfrm>
            <a:off x="0" y="4435522"/>
            <a:ext cx="6096000" cy="1428085"/>
          </a:xfrm>
          <a:prstGeom prst="wedgeRoundRectCallout">
            <a:avLst>
              <a:gd name="adj1" fmla="val -11275"/>
              <a:gd name="adj2" fmla="val -7388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Police officers have to adapt to lots of different situations. 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xmlns="" id="{DEC30882-54C2-89AB-BF79-59DE2AF61F50}"/>
              </a:ext>
            </a:extLst>
          </p:cNvPr>
          <p:cNvSpPr/>
          <p:nvPr/>
        </p:nvSpPr>
        <p:spPr>
          <a:xfrm>
            <a:off x="5726243" y="2299336"/>
            <a:ext cx="6303052" cy="1859819"/>
          </a:xfrm>
          <a:prstGeom prst="wedgeRoundRectCallout">
            <a:avLst>
              <a:gd name="adj1" fmla="val -26118"/>
              <a:gd name="adj2" fmla="val 70601"/>
              <a:gd name="adj3" fmla="val 16667"/>
            </a:avLst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Teachers should know about their students' needs and learning styles.  </a:t>
            </a:r>
          </a:p>
          <a:p>
            <a:pPr algn="ctr"/>
            <a:endParaRPr lang="en-US" sz="3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014B3EAF-1D5E-75A5-7302-208228581DD8}"/>
              </a:ext>
            </a:extLst>
          </p:cNvPr>
          <p:cNvSpPr/>
          <p:nvPr/>
        </p:nvSpPr>
        <p:spPr>
          <a:xfrm>
            <a:off x="6265887" y="4589690"/>
            <a:ext cx="5763408" cy="1428084"/>
          </a:xfrm>
          <a:prstGeom prst="wedgeRoundRectCallout">
            <a:avLst>
              <a:gd name="adj1" fmla="val -9557"/>
              <a:gd name="adj2" fmla="val -72705"/>
              <a:gd name="adj3" fmla="val 16667"/>
            </a:avLst>
          </a:prstGeom>
          <a:solidFill>
            <a:srgbClr val="FF2F9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</a:rPr>
              <a:t>Soccer players work with other players and coaches. </a:t>
            </a:r>
          </a:p>
          <a:p>
            <a:pPr algn="ctr"/>
            <a:endParaRPr lang="en-US" sz="3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F3EACC-E9DD-C790-143D-E0E24FDE402A}"/>
              </a:ext>
            </a:extLst>
          </p:cNvPr>
          <p:cNvSpPr txBox="1"/>
          <p:nvPr/>
        </p:nvSpPr>
        <p:spPr>
          <a:xfrm>
            <a:off x="3812498" y="1591450"/>
            <a:ext cx="6303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solidFill>
                  <a:schemeClr val="accent2"/>
                </a:solidFill>
              </a:rPr>
              <a:t>Suggested answers </a:t>
            </a:r>
          </a:p>
        </p:txBody>
      </p:sp>
    </p:spTree>
    <p:extLst>
      <p:ext uri="{BB962C8B-B14F-4D97-AF65-F5344CB8AC3E}">
        <p14:creationId xmlns:p14="http://schemas.microsoft.com/office/powerpoint/2010/main" val="463069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275"/>
            <a:ext cx="8494095" cy="58134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9587" y="1497543"/>
            <a:ext cx="4287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26A10F-3066-481A-2B44-341DD359B15D}"/>
              </a:ext>
            </a:extLst>
          </p:cNvPr>
          <p:cNvSpPr txBox="1"/>
          <p:nvPr/>
        </p:nvSpPr>
        <p:spPr>
          <a:xfrm>
            <a:off x="944822" y="2721114"/>
            <a:ext cx="6760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chemeClr val="accent1"/>
                </a:solidFill>
              </a:rPr>
              <a:t>Grammar: Prepositional verbs 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47254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50362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853471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865914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844138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869024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89974" y="2168968"/>
            <a:ext cx="9715501" cy="2308324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Grammar: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practiced and used specific prepositional verbs: </a:t>
            </a:r>
            <a:r>
              <a:rPr lang="en-US" sz="3600" i="1" dirty="0">
                <a:solidFill>
                  <a:srgbClr val="0070C0"/>
                </a:solidFill>
              </a:rPr>
              <a:t>think of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i="1" dirty="0">
                <a:solidFill>
                  <a:srgbClr val="0070C0"/>
                </a:solidFill>
              </a:rPr>
              <a:t>know about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i="1" dirty="0">
                <a:solidFill>
                  <a:srgbClr val="0070C0"/>
                </a:solidFill>
              </a:rPr>
              <a:t>speak to</a:t>
            </a:r>
            <a:r>
              <a:rPr lang="en-US" sz="3600" dirty="0">
                <a:solidFill>
                  <a:srgbClr val="0070C0"/>
                </a:solidFill>
              </a:rPr>
              <a:t>, etc., for making sentences and speaking. 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496" y="2021513"/>
            <a:ext cx="11500105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Make sentences with the prepositional verbs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15, WB.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(Pronunciation &amp; Speaking pages  28 &amp; 29,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" y="488988"/>
            <a:ext cx="8609644" cy="57391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65166" y="62983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I.WARM-UP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D2C21E-9C96-4C87-8A1E-80B47C421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097" y="1461162"/>
            <a:ext cx="8317187" cy="44938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E62B31-6BBE-4F1B-AE0A-5F0202CCA406}"/>
              </a:ext>
            </a:extLst>
          </p:cNvPr>
          <p:cNvSpPr txBox="1"/>
          <p:nvPr/>
        </p:nvSpPr>
        <p:spPr>
          <a:xfrm>
            <a:off x="1939636" y="731238"/>
            <a:ext cx="9282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Play the vocabulary game on DHA on </a:t>
            </a:r>
            <a:r>
              <a:rPr lang="en-US" sz="3200" i="1" dirty="0" err="1">
                <a:solidFill>
                  <a:srgbClr val="0070C0"/>
                </a:solidFill>
              </a:rPr>
              <a:t>Eduhome</a:t>
            </a:r>
            <a:endParaRPr lang="en-US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14" y="0"/>
            <a:ext cx="12285814" cy="69684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A54BB4-06FA-4AB9-9D63-ECC190D755D7}"/>
              </a:ext>
            </a:extLst>
          </p:cNvPr>
          <p:cNvSpPr/>
          <p:nvPr/>
        </p:nvSpPr>
        <p:spPr>
          <a:xfrm>
            <a:off x="6477000" y="629835"/>
            <a:ext cx="5715000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II.PRESENTATION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lescopes Pictures | Download Free Images on Unsplash">
            <a:extLst>
              <a:ext uri="{FF2B5EF4-FFF2-40B4-BE49-F238E27FC236}">
                <a16:creationId xmlns:a16="http://schemas.microsoft.com/office/drawing/2014/main" xmlns="" id="{0F3CE95A-66E6-1263-F857-3C50D93025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347188"/>
            <a:ext cx="5356830" cy="35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39C1BF-9DA1-4170-5C47-DFF915F8CE9B}"/>
              </a:ext>
            </a:extLst>
          </p:cNvPr>
          <p:cNvSpPr txBox="1"/>
          <p:nvPr/>
        </p:nvSpPr>
        <p:spPr>
          <a:xfrm>
            <a:off x="6110287" y="2077110"/>
            <a:ext cx="5292534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2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He’s looking the stars through a telescope.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15DC-7AEF-5C0B-6DD2-23C2632FDF55}"/>
              </a:ext>
            </a:extLst>
          </p:cNvPr>
          <p:cNvSpPr txBox="1"/>
          <p:nvPr/>
        </p:nvSpPr>
        <p:spPr>
          <a:xfrm>
            <a:off x="6110287" y="3367444"/>
            <a:ext cx="5278247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x-none" sz="3600" dirty="0"/>
              <a:t>B. He’s looking at the stars through a telescope.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CECC5A-D7C0-806F-49EC-53713A8BEF5A}"/>
              </a:ext>
            </a:extLst>
          </p:cNvPr>
          <p:cNvSpPr txBox="1"/>
          <p:nvPr/>
        </p:nvSpPr>
        <p:spPr>
          <a:xfrm>
            <a:off x="6096000" y="4612691"/>
            <a:ext cx="5292535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x-none" sz="3600" dirty="0"/>
              <a:t>C. He’s looking to the stars through a telescope. </a:t>
            </a:r>
          </a:p>
        </p:txBody>
      </p:sp>
      <p:pic>
        <p:nvPicPr>
          <p:cNvPr id="8" name="Picture 2" descr="Telescopes Pictures | Download Free Images on Unsplash">
            <a:extLst>
              <a:ext uri="{FF2B5EF4-FFF2-40B4-BE49-F238E27FC236}">
                <a16:creationId xmlns:a16="http://schemas.microsoft.com/office/drawing/2014/main" xmlns="" id="{73262B20-498D-D98A-AB32-B11AEFC8E6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645144"/>
            <a:ext cx="5356830" cy="35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elescopes Pictures | Download Free Images on Unsplash">
            <a:extLst>
              <a:ext uri="{FF2B5EF4-FFF2-40B4-BE49-F238E27FC236}">
                <a16:creationId xmlns:a16="http://schemas.microsoft.com/office/drawing/2014/main" xmlns="" id="{F8D8845F-DD56-67FF-9638-FB08396C34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018914"/>
            <a:ext cx="5356830" cy="35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ACB5817-D05C-2145-99E3-DEF0FBF6AE6D}"/>
              </a:ext>
            </a:extLst>
          </p:cNvPr>
          <p:cNvSpPr txBox="1"/>
          <p:nvPr/>
        </p:nvSpPr>
        <p:spPr>
          <a:xfrm>
            <a:off x="6096000" y="656934"/>
            <a:ext cx="5292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Choose the sentence that best describes the picture.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DF226E-A2F9-D8B2-7CD6-FEE0FFEDF9C0}"/>
              </a:ext>
            </a:extLst>
          </p:cNvPr>
          <p:cNvSpPr/>
          <p:nvPr/>
        </p:nvSpPr>
        <p:spPr>
          <a:xfrm>
            <a:off x="192505" y="600081"/>
            <a:ext cx="4058653" cy="4644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26220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ying Across the Moon Fine Art Print by Classic Stills | Sideshow ...">
            <a:extLst>
              <a:ext uri="{FF2B5EF4-FFF2-40B4-BE49-F238E27FC236}">
                <a16:creationId xmlns:a16="http://schemas.microsoft.com/office/drawing/2014/main" xmlns="" id="{E31433A5-0FAE-DDF9-E291-A2E44B1EAA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" t="473" r="22646" b="-473"/>
          <a:stretch/>
        </p:blipFill>
        <p:spPr bwMode="auto">
          <a:xfrm>
            <a:off x="591669" y="1588338"/>
            <a:ext cx="4760259" cy="368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1541B2-1E0C-18DF-E206-5FAED2F4B590}"/>
              </a:ext>
            </a:extLst>
          </p:cNvPr>
          <p:cNvSpPr txBox="1"/>
          <p:nvPr/>
        </p:nvSpPr>
        <p:spPr>
          <a:xfrm>
            <a:off x="5773600" y="1919966"/>
            <a:ext cx="5391807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63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chemeClr val="tx1"/>
                </a:solidFill>
              </a:rPr>
              <a:t>Last night, I dreamt ______ flying over the moon.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6BCAA4-6FBE-14DC-38C2-6F029AF8CB51}"/>
              </a:ext>
            </a:extLst>
          </p:cNvPr>
          <p:cNvSpPr txBox="1"/>
          <p:nvPr/>
        </p:nvSpPr>
        <p:spPr>
          <a:xfrm>
            <a:off x="5758387" y="3442579"/>
            <a:ext cx="529253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over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21F9DC-31C2-A161-4DC0-C8D403A72F34}"/>
              </a:ext>
            </a:extLst>
          </p:cNvPr>
          <p:cNvSpPr txBox="1"/>
          <p:nvPr/>
        </p:nvSpPr>
        <p:spPr>
          <a:xfrm>
            <a:off x="5758387" y="4356120"/>
            <a:ext cx="527824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x-none" sz="3600" dirty="0"/>
              <a:t>B. about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082303-7250-76B0-A761-6F5274A2E0F2}"/>
              </a:ext>
            </a:extLst>
          </p:cNvPr>
          <p:cNvSpPr txBox="1"/>
          <p:nvPr/>
        </p:nvSpPr>
        <p:spPr>
          <a:xfrm>
            <a:off x="5758387" y="5269661"/>
            <a:ext cx="529253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x-none" sz="3600" dirty="0"/>
              <a:t>C. of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6602F3-9D13-8E88-7096-7002064C4E32}"/>
              </a:ext>
            </a:extLst>
          </p:cNvPr>
          <p:cNvSpPr txBox="1"/>
          <p:nvPr/>
        </p:nvSpPr>
        <p:spPr>
          <a:xfrm>
            <a:off x="5630780" y="511120"/>
            <a:ext cx="5857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Choose the correct option to complete the sentence.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6A051DB-A4E0-8C6D-6567-3579A964CBC3}"/>
              </a:ext>
            </a:extLst>
          </p:cNvPr>
          <p:cNvSpPr/>
          <p:nvPr/>
        </p:nvSpPr>
        <p:spPr>
          <a:xfrm>
            <a:off x="424990" y="879083"/>
            <a:ext cx="3681789" cy="4644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90310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8FCBFD-8975-6D87-82B0-1F6E0897EDF0}"/>
              </a:ext>
            </a:extLst>
          </p:cNvPr>
          <p:cNvSpPr txBox="1"/>
          <p:nvPr/>
        </p:nvSpPr>
        <p:spPr>
          <a:xfrm>
            <a:off x="797859" y="2438872"/>
            <a:ext cx="1059628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x-none" sz="3600" spc="-150" dirty="0"/>
              <a:t>He’s looking at the stars through a telescope.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C62201-024D-1D86-EB6F-C57DB25601C6}"/>
              </a:ext>
            </a:extLst>
          </p:cNvPr>
          <p:cNvSpPr txBox="1"/>
          <p:nvPr/>
        </p:nvSpPr>
        <p:spPr>
          <a:xfrm>
            <a:off x="3469342" y="3145687"/>
            <a:ext cx="1509889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5CFB26ED-D74F-48AC-0B7C-4890034167DF}"/>
              </a:ext>
            </a:extLst>
          </p:cNvPr>
          <p:cNvSpPr/>
          <p:nvPr/>
        </p:nvSpPr>
        <p:spPr>
          <a:xfrm>
            <a:off x="3459713" y="2462463"/>
            <a:ext cx="1519518" cy="584775"/>
          </a:xfrm>
          <a:prstGeom prst="roundRect">
            <a:avLst/>
          </a:prstGeom>
          <a:solidFill>
            <a:schemeClr val="accent6">
              <a:alpha val="3102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E7F400D-9B40-56A3-4877-18D67E844178}"/>
              </a:ext>
            </a:extLst>
          </p:cNvPr>
          <p:cNvSpPr txBox="1"/>
          <p:nvPr/>
        </p:nvSpPr>
        <p:spPr>
          <a:xfrm>
            <a:off x="1560853" y="3136612"/>
            <a:ext cx="1509889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D225F3BC-0D16-AC12-28E1-BE3A5E32BFFA}"/>
              </a:ext>
            </a:extLst>
          </p:cNvPr>
          <p:cNvSpPr/>
          <p:nvPr/>
        </p:nvSpPr>
        <p:spPr>
          <a:xfrm>
            <a:off x="1656892" y="2482660"/>
            <a:ext cx="1317812" cy="58477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102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363E6208-C542-6467-6B07-B9E3844ECE5B}"/>
              </a:ext>
            </a:extLst>
          </p:cNvPr>
          <p:cNvSpPr/>
          <p:nvPr/>
        </p:nvSpPr>
        <p:spPr>
          <a:xfrm>
            <a:off x="3008780" y="1914381"/>
            <a:ext cx="416857" cy="1132857"/>
          </a:xfrm>
          <a:prstGeom prst="roundRect">
            <a:avLst/>
          </a:prstGeom>
          <a:solidFill>
            <a:srgbClr val="941651">
              <a:alpha val="5395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F54C6AB-669F-E909-BBE1-3F6C8DF41FE3}"/>
              </a:ext>
            </a:extLst>
          </p:cNvPr>
          <p:cNvSpPr txBox="1"/>
          <p:nvPr/>
        </p:nvSpPr>
        <p:spPr>
          <a:xfrm>
            <a:off x="2116956" y="1269122"/>
            <a:ext cx="2200504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9416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preposition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6172637-0B6B-998C-3838-08235B803B3D}"/>
              </a:ext>
            </a:extLst>
          </p:cNvPr>
          <p:cNvSpPr txBox="1"/>
          <p:nvPr/>
        </p:nvSpPr>
        <p:spPr>
          <a:xfrm>
            <a:off x="797859" y="3957372"/>
            <a:ext cx="9568983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 spc="-1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x-none" dirty="0"/>
              <a:t>Last night, I dreamt about flying over the moon. 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654CB23-25E0-1AFC-317A-C69A2C499CDE}"/>
              </a:ext>
            </a:extLst>
          </p:cNvPr>
          <p:cNvSpPr/>
          <p:nvPr/>
        </p:nvSpPr>
        <p:spPr>
          <a:xfrm>
            <a:off x="4271352" y="3957372"/>
            <a:ext cx="1067130" cy="1354216"/>
          </a:xfrm>
          <a:prstGeom prst="roundRect">
            <a:avLst/>
          </a:prstGeom>
          <a:solidFill>
            <a:srgbClr val="941651">
              <a:alpha val="5395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51F6749-904A-3902-5ABD-E157C966F0AC}"/>
              </a:ext>
            </a:extLst>
          </p:cNvPr>
          <p:cNvSpPr txBox="1"/>
          <p:nvPr/>
        </p:nvSpPr>
        <p:spPr>
          <a:xfrm>
            <a:off x="2662527" y="4634480"/>
            <a:ext cx="1509889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0455B55-4D32-A42B-6E8B-3F29B498D55A}"/>
              </a:ext>
            </a:extLst>
          </p:cNvPr>
          <p:cNvSpPr txBox="1"/>
          <p:nvPr/>
        </p:nvSpPr>
        <p:spPr>
          <a:xfrm>
            <a:off x="5480251" y="4603703"/>
            <a:ext cx="3224147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7AC1C375-28F4-2905-A322-9677484E3244}"/>
              </a:ext>
            </a:extLst>
          </p:cNvPr>
          <p:cNvSpPr/>
          <p:nvPr/>
        </p:nvSpPr>
        <p:spPr>
          <a:xfrm>
            <a:off x="5378659" y="3948749"/>
            <a:ext cx="3577081" cy="584775"/>
          </a:xfrm>
          <a:prstGeom prst="roundRect">
            <a:avLst/>
          </a:prstGeom>
          <a:solidFill>
            <a:schemeClr val="accent6">
              <a:alpha val="3102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6A60B72E-6E98-1AAA-E6D0-42C4DC234F99}"/>
              </a:ext>
            </a:extLst>
          </p:cNvPr>
          <p:cNvSpPr/>
          <p:nvPr/>
        </p:nvSpPr>
        <p:spPr>
          <a:xfrm>
            <a:off x="2873534" y="4025548"/>
            <a:ext cx="1370924" cy="58477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102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C3DB55F-9BDD-D42A-DB89-7F1CEAD86100}"/>
              </a:ext>
            </a:extLst>
          </p:cNvPr>
          <p:cNvSpPr txBox="1"/>
          <p:nvPr/>
        </p:nvSpPr>
        <p:spPr>
          <a:xfrm>
            <a:off x="3704665" y="5423539"/>
            <a:ext cx="2200504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9416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preposition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5392101-FC41-32A9-218A-AC7B7915D955}"/>
              </a:ext>
            </a:extLst>
          </p:cNvPr>
          <p:cNvSpPr/>
          <p:nvPr/>
        </p:nvSpPr>
        <p:spPr>
          <a:xfrm>
            <a:off x="104147" y="509017"/>
            <a:ext cx="3133039" cy="4644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0824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Microsoft Office PowerPoint</Application>
  <PresentationFormat>Custom</PresentationFormat>
  <Paragraphs>143</Paragraphs>
  <Slides>32</Slides>
  <Notes>17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2023-02-10T03:32:44Z</dcterms:created>
  <dcterms:modified xsi:type="dcterms:W3CDTF">2024-10-30T12:24:05Z</dcterms:modified>
</cp:coreProperties>
</file>