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7"/>
  </p:notesMasterIdLst>
  <p:sldIdLst>
    <p:sldId id="283" r:id="rId3"/>
    <p:sldId id="323" r:id="rId4"/>
    <p:sldId id="325" r:id="rId5"/>
    <p:sldId id="326" r:id="rId6"/>
    <p:sldId id="327" r:id="rId7"/>
    <p:sldId id="328" r:id="rId8"/>
    <p:sldId id="329" r:id="rId9"/>
    <p:sldId id="330" r:id="rId10"/>
    <p:sldId id="332" r:id="rId11"/>
    <p:sldId id="331" r:id="rId12"/>
    <p:sldId id="284" r:id="rId13"/>
    <p:sldId id="285" r:id="rId14"/>
    <p:sldId id="257" r:id="rId15"/>
    <p:sldId id="286" r:id="rId16"/>
    <p:sldId id="288" r:id="rId17"/>
    <p:sldId id="287" r:id="rId18"/>
    <p:sldId id="289" r:id="rId19"/>
    <p:sldId id="317" r:id="rId20"/>
    <p:sldId id="319" r:id="rId21"/>
    <p:sldId id="290" r:id="rId22"/>
    <p:sldId id="291" r:id="rId23"/>
    <p:sldId id="292" r:id="rId24"/>
    <p:sldId id="293" r:id="rId25"/>
    <p:sldId id="263" r:id="rId26"/>
    <p:sldId id="294" r:id="rId27"/>
    <p:sldId id="295" r:id="rId28"/>
    <p:sldId id="259" r:id="rId29"/>
    <p:sldId id="264" r:id="rId30"/>
    <p:sldId id="297" r:id="rId31"/>
    <p:sldId id="261" r:id="rId32"/>
    <p:sldId id="262" r:id="rId33"/>
    <p:sldId id="265" r:id="rId34"/>
    <p:sldId id="269" r:id="rId35"/>
    <p:sldId id="280" r:id="rId36"/>
    <p:sldId id="298" r:id="rId37"/>
    <p:sldId id="316" r:id="rId38"/>
    <p:sldId id="314" r:id="rId39"/>
    <p:sldId id="315" r:id="rId40"/>
    <p:sldId id="320" r:id="rId41"/>
    <p:sldId id="300" r:id="rId42"/>
    <p:sldId id="301" r:id="rId43"/>
    <p:sldId id="302" r:id="rId44"/>
    <p:sldId id="303" r:id="rId45"/>
    <p:sldId id="322" r:id="rId46"/>
    <p:sldId id="321" r:id="rId47"/>
    <p:sldId id="304" r:id="rId48"/>
    <p:sldId id="266" r:id="rId49"/>
    <p:sldId id="267" r:id="rId50"/>
    <p:sldId id="305" r:id="rId51"/>
    <p:sldId id="306" r:id="rId52"/>
    <p:sldId id="307" r:id="rId53"/>
    <p:sldId id="309" r:id="rId54"/>
    <p:sldId id="310" r:id="rId55"/>
    <p:sldId id="30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4080"/>
    <a:srgbClr val="FED1A7"/>
    <a:srgbClr val="FEF9B7"/>
    <a:srgbClr val="F4667E"/>
    <a:srgbClr val="FF8000"/>
    <a:srgbClr val="8080C0"/>
    <a:srgbClr val="FFF4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9" d="100"/>
          <a:sy n="99" d="100"/>
        </p:scale>
        <p:origin x="67"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1FFEC"/>
            </a:solidFill>
          </c:spPr>
          <c:explosion val="6"/>
          <c:dPt>
            <c:idx val="0"/>
            <c:bubble3D val="0"/>
            <c:spPr>
              <a:noFill/>
              <a:ln>
                <a:solidFill>
                  <a:schemeClr val="bg1"/>
                </a:solidFill>
              </a:ln>
            </c:spPr>
            <c:extLst>
              <c:ext xmlns:c16="http://schemas.microsoft.com/office/drawing/2014/chart" uri="{C3380CC4-5D6E-409C-BE32-E72D297353CC}">
                <c16:uniqueId val="{00000001-92DC-4EBE-85CF-89B4E2750B93}"/>
              </c:ext>
            </c:extLst>
          </c:dPt>
          <c:dPt>
            <c:idx val="1"/>
            <c:bubble3D val="0"/>
            <c:spPr>
              <a:noFill/>
              <a:ln>
                <a:solidFill>
                  <a:schemeClr val="bg1"/>
                </a:solidFill>
              </a:ln>
            </c:spPr>
            <c:extLst>
              <c:ext xmlns:c16="http://schemas.microsoft.com/office/drawing/2014/chart" uri="{C3380CC4-5D6E-409C-BE32-E72D297353CC}">
                <c16:uniqueId val="{00000002-92DC-4EBE-85CF-89B4E2750B93}"/>
              </c:ext>
            </c:extLst>
          </c:dPt>
          <c:dPt>
            <c:idx val="2"/>
            <c:bubble3D val="0"/>
            <c:spPr>
              <a:noFill/>
              <a:ln>
                <a:solidFill>
                  <a:schemeClr val="bg1"/>
                </a:solidFill>
              </a:ln>
            </c:spPr>
            <c:extLst>
              <c:ext xmlns:c16="http://schemas.microsoft.com/office/drawing/2014/chart" uri="{C3380CC4-5D6E-409C-BE32-E72D297353CC}">
                <c16:uniqueId val="{00000004-92DC-4EBE-85CF-89B4E2750B93}"/>
              </c:ext>
            </c:extLst>
          </c:dPt>
          <c:dPt>
            <c:idx val="3"/>
            <c:bubble3D val="0"/>
            <c:spPr>
              <a:noFill/>
              <a:ln>
                <a:solidFill>
                  <a:schemeClr val="bg1"/>
                </a:solidFill>
              </a:ln>
            </c:spPr>
            <c:extLst>
              <c:ext xmlns:c16="http://schemas.microsoft.com/office/drawing/2014/chart" uri="{C3380CC4-5D6E-409C-BE32-E72D297353CC}">
                <c16:uniqueId val="{00000005-92DC-4EBE-85CF-89B4E2750B9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3</c:v>
                </c:pt>
                <c:pt idx="1">
                  <c:v>3</c:v>
                </c:pt>
                <c:pt idx="2">
                  <c:v>3</c:v>
                </c:pt>
                <c:pt idx="3">
                  <c:v>3</c:v>
                </c:pt>
              </c:numCache>
            </c:numRef>
          </c:val>
          <c:extLst>
            <c:ext xmlns:c16="http://schemas.microsoft.com/office/drawing/2014/chart" uri="{C3380CC4-5D6E-409C-BE32-E72D297353CC}">
              <c16:uniqueId val="{00000006-92DC-4EBE-85CF-89B4E2750B93}"/>
            </c:ext>
          </c:extLst>
        </c:ser>
        <c:dLbls>
          <c:showLegendKey val="0"/>
          <c:showVal val="0"/>
          <c:showCatName val="0"/>
          <c:showSerName val="0"/>
          <c:showPercent val="0"/>
          <c:showBubbleSize val="0"/>
          <c:showLeaderLines val="0"/>
        </c:dLbls>
        <c:firstSliceAng val="0"/>
        <c:holeSize val="54"/>
      </c:doughnutChart>
    </c:plotArea>
    <c:plotVisOnly val="1"/>
    <c:dispBlanksAs val="zero"/>
    <c:showDLblsOverMax val="0"/>
  </c:chart>
  <c:txPr>
    <a:bodyPr/>
    <a:lstStyle/>
    <a:p>
      <a:pPr>
        <a:defRPr sz="1800">
          <a:latin typeface="+mn-lt"/>
          <a:ea typeface="+mn-ea"/>
          <a:cs typeface="+mn-ea"/>
          <a:sym typeface="+mn-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1F1F5D3-D6BF-4D1C-A5B7-D1634C835220}" type="slidenum">
              <a:rPr lang="zh-CN" altLang="en-US">
                <a:latin typeface="Calibri" pitchFamily="34" charset="0"/>
              </a:rPr>
              <a:pPr/>
              <a:t>15</a:t>
            </a:fld>
            <a:endParaRPr lang="zh-CN"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extLst>
      <p:ext uri="{BB962C8B-B14F-4D97-AF65-F5344CB8AC3E}">
        <p14:creationId xmlns:p14="http://schemas.microsoft.com/office/powerpoint/2010/main" val="130246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1923798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7/29/2024</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92100"/>
            <a:ext cx="109728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9050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050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40386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40386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1805572-5D1E-4676-A543-5801E8DF7F2F}" type="slidenum">
              <a:rPr lang="en-US"/>
              <a:pPr/>
              <a:t>‹#›</a:t>
            </a:fld>
            <a:endParaRPr lang="en-US"/>
          </a:p>
        </p:txBody>
      </p:sp>
    </p:spTree>
    <p:extLst>
      <p:ext uri="{BB962C8B-B14F-4D97-AF65-F5344CB8AC3E}">
        <p14:creationId xmlns:p14="http://schemas.microsoft.com/office/powerpoint/2010/main" val="19888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13250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2325500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7/29/2024</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7/29/2024</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7/29/2024</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7/29/2024</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7/29/2024</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7/29/2024</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7/29/2024</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7/29/2024</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7/29/2024</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7/29/2024</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7/29/2024</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7/29/2024</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7/29/2024</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7/29/2024</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7/29/2024</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6F114E11-6DC2-4D53-A276-133060B20B46}" type="slidenum">
              <a:rPr lang="en-US" altLang="vi-VN"/>
              <a:pPr/>
              <a:t>‹#›</a:t>
            </a:fld>
            <a:endParaRPr lang="en-US" altLang="vi-VN"/>
          </a:p>
        </p:txBody>
      </p:sp>
    </p:spTree>
    <p:extLst>
      <p:ext uri="{BB962C8B-B14F-4D97-AF65-F5344CB8AC3E}">
        <p14:creationId xmlns:p14="http://schemas.microsoft.com/office/powerpoint/2010/main" val="290204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870095"/>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vi-VN"/>
          </a:p>
        </p:txBody>
      </p:sp>
      <p:sp>
        <p:nvSpPr>
          <p:cNvPr id="3" name="Footer Placeholder 2"/>
          <p:cNvSpPr>
            <a:spLocks noGrp="1"/>
          </p:cNvSpPr>
          <p:nvPr>
            <p:ph type="ftr" sz="quarter" idx="11"/>
          </p:nvPr>
        </p:nvSpPr>
        <p:spPr/>
        <p:txBody>
          <a:bodyPr/>
          <a:lstStyle>
            <a:lvl1pPr>
              <a:defRPr/>
            </a:lvl1pPr>
          </a:lstStyle>
          <a:p>
            <a:endParaRPr lang="en-US" altLang="vi-VN"/>
          </a:p>
        </p:txBody>
      </p:sp>
      <p:sp>
        <p:nvSpPr>
          <p:cNvPr id="4" name="Slide Number Placeholder 3"/>
          <p:cNvSpPr>
            <a:spLocks noGrp="1"/>
          </p:cNvSpPr>
          <p:nvPr>
            <p:ph type="sldNum" sz="quarter" idx="12"/>
          </p:nvPr>
        </p:nvSpPr>
        <p:spPr/>
        <p:txBody>
          <a:bodyPr/>
          <a:lstStyle>
            <a:lvl1pPr>
              <a:defRPr/>
            </a:lvl1pPr>
          </a:lstStyle>
          <a:p>
            <a:fld id="{60CB8511-0750-48EB-B9B7-4269E89D0644}" type="slidenum">
              <a:rPr lang="en-US" altLang="vi-VN"/>
              <a:pPr/>
              <a:t>‹#›</a:t>
            </a:fld>
            <a:endParaRPr lang="en-US" altLang="vi-VN"/>
          </a:p>
        </p:txBody>
      </p:sp>
    </p:spTree>
    <p:extLst>
      <p:ext uri="{BB962C8B-B14F-4D97-AF65-F5344CB8AC3E}">
        <p14:creationId xmlns:p14="http://schemas.microsoft.com/office/powerpoint/2010/main" val="175093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6" name="Google Shape;26;p6"/>
          <p:cNvSpPr txBox="1">
            <a:spLocks noGrp="1"/>
          </p:cNvSpPr>
          <p:nvPr>
            <p:ph type="title"/>
          </p:nvPr>
        </p:nvSpPr>
        <p:spPr>
          <a:xfrm>
            <a:off x="947033" y="425231"/>
            <a:ext cx="10298000" cy="6416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1pPr>
            <a:lvl2pPr lvl="1"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9pPr>
          </a:lstStyle>
          <a:p>
            <a:endParaRPr/>
          </a:p>
        </p:txBody>
      </p:sp>
    </p:spTree>
    <p:extLst>
      <p:ext uri="{BB962C8B-B14F-4D97-AF65-F5344CB8AC3E}">
        <p14:creationId xmlns:p14="http://schemas.microsoft.com/office/powerpoint/2010/main" val="3453044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7/29/2024</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 id="2147483674" r:id="rId7"/>
    <p:sldLayoutId id="2147483675" r:id="rId8"/>
    <p:sldLayoutId id="2147483676" r:id="rId9"/>
    <p:sldLayoutId id="2147483678" r:id="rId10"/>
    <p:sldLayoutId id="2147483679" r:id="rId11"/>
    <p:sldLayoutId id="214748368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7/29/2024</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8.xml"/><Relationship Id="rId1" Type="http://schemas.openxmlformats.org/officeDocument/2006/relationships/audio" Target="file:///F:\thao%20giang%20cum\lovestory.mp3" TargetMode="Externa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WordArt 2"/>
          <p:cNvSpPr>
            <a:spLocks noChangeArrowheads="1" noChangeShapeType="1" noTextEdit="1"/>
          </p:cNvSpPr>
          <p:nvPr/>
        </p:nvSpPr>
        <p:spPr bwMode="auto">
          <a:xfrm>
            <a:off x="914400" y="381000"/>
            <a:ext cx="10668000" cy="685800"/>
          </a:xfrm>
          <a:prstGeom prst="rect">
            <a:avLst/>
          </a:prstGeom>
        </p:spPr>
        <p:txBody>
          <a:bodyPr wrap="none" fromWordArt="1">
            <a:prstTxWarp prst="textPlain">
              <a:avLst>
                <a:gd name="adj" fmla="val 50000"/>
              </a:avLst>
            </a:prstTxWarp>
          </a:bodyPr>
          <a:lstStyle/>
          <a:p>
            <a:pPr algn="ctr"/>
            <a:r>
              <a:rPr lang="pt-BR" sz="3600" b="1" kern="10">
                <a:ln w="9525">
                  <a:solidFill>
                    <a:srgbClr val="0000FF"/>
                  </a:solidFill>
                  <a:round/>
                  <a:headEnd/>
                  <a:tailEnd/>
                </a:ln>
                <a:solidFill>
                  <a:srgbClr val="0000FF"/>
                </a:solidFill>
                <a:effectLst>
                  <a:outerShdw dist="35921" dir="2700000" algn="ctr" rotWithShape="0">
                    <a:srgbClr val="C0C0C0">
                      <a:alpha val="80000"/>
                    </a:srgbClr>
                  </a:outerShdw>
                </a:effectLst>
                <a:latin typeface=".VnKoalaH"/>
              </a:rPr>
              <a:t>Chµo mõng c¸c em häc sinh</a:t>
            </a:r>
            <a:endParaRPr lang="vi-VN" sz="3600" b="1" kern="10">
              <a:ln w="9525">
                <a:solidFill>
                  <a:srgbClr val="0000FF"/>
                </a:solidFill>
                <a:round/>
                <a:headEnd/>
                <a:tailEnd/>
              </a:ln>
              <a:solidFill>
                <a:srgbClr val="0000FF"/>
              </a:solidFill>
              <a:effectLst>
                <a:outerShdw dist="35921" dir="2700000" algn="ctr" rotWithShape="0">
                  <a:srgbClr val="C0C0C0">
                    <a:alpha val="80000"/>
                  </a:srgbClr>
                </a:outerShdw>
              </a:effectLst>
            </a:endParaRPr>
          </a:p>
        </p:txBody>
      </p:sp>
      <p:pic>
        <p:nvPicPr>
          <p:cNvPr id="155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19200"/>
            <a:ext cx="7010400" cy="524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40692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0" y="1397001"/>
            <a:ext cx="9042401" cy="984881"/>
          </a:xfrm>
          <a:prstGeom prst="rect">
            <a:avLst/>
          </a:prstGeom>
          <a:solidFill>
            <a:schemeClr val="bg1"/>
          </a:solidFill>
        </p:spPr>
        <p:txBody>
          <a:bodyPr wrap="square" lIns="121917" tIns="60958" rIns="121917" bIns="60958" rtlCol="0">
            <a:spAutoFit/>
          </a:bodyPr>
          <a:lstStyle/>
          <a:p>
            <a:pPr algn="ctr"/>
            <a:r>
              <a:rPr lang="vi-VN" sz="2800" dirty="0"/>
              <a:t>Câu 7: Điền từ còn thiếu</a:t>
            </a:r>
            <a:r>
              <a:rPr lang="vi-VN" sz="2800" dirty="0" smtClean="0"/>
              <a:t>: Điều </a:t>
            </a:r>
            <a:r>
              <a:rPr lang="vi-VN" sz="2800" dirty="0"/>
              <a:t>hoà hoạt động gene chính là điều hoà </a:t>
            </a:r>
            <a:r>
              <a:rPr lang="vi-VN" sz="2800" dirty="0" smtClean="0"/>
              <a:t>lượng .....  </a:t>
            </a:r>
            <a:r>
              <a:rPr lang="vi-VN" sz="2800" dirty="0"/>
              <a:t>của gene được tạo ra</a:t>
            </a:r>
            <a:r>
              <a:rPr lang="vi-VN" sz="2800" dirty="0" smtClean="0"/>
              <a:t>.</a:t>
            </a:r>
            <a:endParaRPr lang="vi-VN" sz="2800" dirty="0"/>
          </a:p>
        </p:txBody>
      </p:sp>
      <p:sp>
        <p:nvSpPr>
          <p:cNvPr id="5" name="TextBox 4"/>
          <p:cNvSpPr txBox="1"/>
          <p:nvPr/>
        </p:nvSpPr>
        <p:spPr>
          <a:xfrm>
            <a:off x="3056063" y="3225801"/>
            <a:ext cx="3934725" cy="615549"/>
          </a:xfrm>
          <a:prstGeom prst="rect">
            <a:avLst/>
          </a:prstGeom>
          <a:noFill/>
        </p:spPr>
        <p:txBody>
          <a:bodyPr wrap="none" lIns="121917" tIns="60958" rIns="121917" bIns="60958" rtlCol="0">
            <a:spAutoFit/>
          </a:bodyPr>
          <a:lstStyle/>
          <a:p>
            <a:r>
              <a:rPr lang="en-US" sz="3200" b="1" dirty="0" err="1">
                <a:solidFill>
                  <a:srgbClr val="0000FF"/>
                </a:solidFill>
              </a:rPr>
              <a:t>Đáp</a:t>
            </a:r>
            <a:r>
              <a:rPr lang="en-US" sz="3200" b="1" dirty="0">
                <a:solidFill>
                  <a:srgbClr val="0000FF"/>
                </a:solidFill>
              </a:rPr>
              <a:t> </a:t>
            </a:r>
            <a:r>
              <a:rPr lang="en-US" sz="3200" b="1" dirty="0" err="1">
                <a:solidFill>
                  <a:srgbClr val="0000FF"/>
                </a:solidFill>
              </a:rPr>
              <a:t>án</a:t>
            </a:r>
            <a:r>
              <a:rPr lang="en-US" sz="3200" b="1" dirty="0">
                <a:solidFill>
                  <a:srgbClr val="0000FF"/>
                </a:solidFill>
              </a:rPr>
              <a:t>: </a:t>
            </a:r>
            <a:r>
              <a:rPr lang="vi-VN" sz="3200" b="1" dirty="0" smtClean="0">
                <a:solidFill>
                  <a:srgbClr val="0000FF"/>
                </a:solidFill>
              </a:rPr>
              <a:t>Sản phẩm </a:t>
            </a:r>
            <a:endParaRPr lang="en-US" sz="3200" b="1" dirty="0">
              <a:solidFill>
                <a:srgbClr val="0000FF"/>
              </a:solidFill>
            </a:endParaRPr>
          </a:p>
        </p:txBody>
      </p:sp>
    </p:spTree>
    <p:extLst>
      <p:ext uri="{BB962C8B-B14F-4D97-AF65-F5344CB8AC3E}">
        <p14:creationId xmlns:p14="http://schemas.microsoft.com/office/powerpoint/2010/main" val="281731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t>KHỞI ĐỘNG </a:t>
            </a:r>
            <a:endParaRPr lang="vi-VN" sz="2400" b="1" dirty="0"/>
          </a:p>
        </p:txBody>
      </p:sp>
      <p:sp>
        <p:nvSpPr>
          <p:cNvPr id="2" name="Rectangle 1"/>
          <p:cNvSpPr/>
          <p:nvPr/>
        </p:nvSpPr>
        <p:spPr>
          <a:xfrm>
            <a:off x="4800600" y="1180237"/>
            <a:ext cx="6987209" cy="4031873"/>
          </a:xfrm>
          <a:prstGeom prst="rect">
            <a:avLst/>
          </a:prstGeom>
        </p:spPr>
        <p:txBody>
          <a:bodyPr wrap="square">
            <a:spAutoFit/>
          </a:bodyPr>
          <a:lstStyle/>
          <a:p>
            <a:pPr algn="just"/>
            <a:r>
              <a:rPr lang="vi-VN" sz="3200" dirty="0">
                <a:latin typeface="Times New Roman" panose="02020603050405020304" pitchFamily="18" charset="0"/>
                <a:cs typeface="Times New Roman" panose="02020603050405020304" pitchFamily="18" charset="0"/>
              </a:rPr>
              <a:t>Hiện nay, việc sử dụng tế bào gốc trong y học là một trong những thành tựu có vai trò quan trọng trong điều trị các bệnh di truyền ở người. Tế bào gốc được sử dụng để thay thế cho các tế bào, </a:t>
            </a:r>
            <a:r>
              <a:rPr lang="vi-VN" sz="3200" dirty="0" smtClean="0">
                <a:latin typeface="Times New Roman" panose="02020603050405020304" pitchFamily="18" charset="0"/>
                <a:cs typeface="Times New Roman" panose="02020603050405020304" pitchFamily="18" charset="0"/>
              </a:rPr>
              <a:t>mô </a:t>
            </a:r>
            <a:r>
              <a:rPr lang="vi-VN" sz="3200" dirty="0">
                <a:latin typeface="Times New Roman" panose="02020603050405020304" pitchFamily="18" charset="0"/>
                <a:cs typeface="Times New Roman" panose="02020603050405020304" pitchFamily="18" charset="0"/>
              </a:rPr>
              <a:t>bị tổn thương trong cơ thể bệnh nhân. Bằng cách nào mà tế bào gốc có thể trở thành các loại tế bào khác nhau trong cơ thể?</a:t>
            </a:r>
          </a:p>
        </p:txBody>
      </p:sp>
    </p:spTree>
    <p:extLst>
      <p:ext uri="{BB962C8B-B14F-4D97-AF65-F5344CB8AC3E}">
        <p14:creationId xmlns:p14="http://schemas.microsoft.com/office/powerpoint/2010/main" val="4256256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id="{ED9F5153-97C3-41E5-9035-EA1243A88925}"/>
              </a:ext>
            </a:extLst>
          </p:cNvPr>
          <p:cNvSpPr/>
          <p:nvPr/>
        </p:nvSpPr>
        <p:spPr>
          <a:xfrm>
            <a:off x="4530902" y="760084"/>
            <a:ext cx="7661097" cy="1056016"/>
          </a:xfrm>
          <a:prstGeom prst="rect">
            <a:avLst/>
          </a:prstGeom>
          <a:solidFill>
            <a:srgbClr val="0040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a:t>
            </a:r>
            <a:r>
              <a:rPr lang="vi-VN" sz="2400" b="1" dirty="0" smtClean="0"/>
              <a:t>ó phải các gene luôn luôn hoạt động</a:t>
            </a:r>
            <a:r>
              <a:rPr lang="en-US" sz="2400" b="1" dirty="0" smtClean="0"/>
              <a:t>?</a:t>
            </a:r>
            <a:endParaRPr lang="vi-VN" sz="2400" b="1" dirty="0">
              <a:solidFill>
                <a:srgbClr val="FFFF00"/>
              </a:solidFill>
            </a:endParaRPr>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K</a:t>
            </a:r>
            <a:r>
              <a:rPr lang="vi-VN" sz="2400" b="1" dirty="0" smtClean="0"/>
              <a:t>HỞI ĐỘNG</a:t>
            </a:r>
            <a:endParaRPr lang="vi-VN" sz="2400" b="1" dirty="0"/>
          </a:p>
        </p:txBody>
      </p:sp>
      <p:sp>
        <p:nvSpPr>
          <p:cNvPr id="15" name="TextBox 14">
            <a:extLst>
              <a:ext uri="{FF2B5EF4-FFF2-40B4-BE49-F238E27FC236}">
                <a16:creationId xmlns:a16="http://schemas.microsoft.com/office/drawing/2014/main" id="{A4877AD5-ABE5-4E2A-A714-2BFAB91E9CA0}"/>
              </a:ext>
            </a:extLst>
          </p:cNvPr>
          <p:cNvSpPr txBox="1"/>
          <p:nvPr/>
        </p:nvSpPr>
        <p:spPr>
          <a:xfrm>
            <a:off x="4530903" y="1990354"/>
            <a:ext cx="7661098" cy="553998"/>
          </a:xfrm>
          <a:prstGeom prst="rect">
            <a:avLst/>
          </a:prstGeom>
          <a:noFill/>
        </p:spPr>
        <p:txBody>
          <a:bodyPr wrap="square">
            <a:spAutoFit/>
          </a:bodyPr>
          <a:lstStyle/>
          <a:p>
            <a:pPr algn="just"/>
            <a:r>
              <a:rPr lang="vi-VN" sz="3000" i="0" dirty="0">
                <a:solidFill>
                  <a:srgbClr val="002060"/>
                </a:solidFill>
                <a:effectLst/>
                <a:latin typeface="Times New Roman" panose="02020603050405020304" pitchFamily="18" charset="0"/>
                <a:cs typeface="Times New Roman" panose="02020603050405020304" pitchFamily="18" charset="0"/>
              </a:rPr>
              <a:t>Bộ </a:t>
            </a:r>
            <a:r>
              <a:rPr lang="vi-VN" sz="3000" i="0" dirty="0" smtClean="0">
                <a:solidFill>
                  <a:srgbClr val="002060"/>
                </a:solidFill>
                <a:effectLst/>
                <a:latin typeface="Times New Roman" panose="02020603050405020304" pitchFamily="18" charset="0"/>
                <a:cs typeface="Times New Roman" panose="02020603050405020304" pitchFamily="18" charset="0"/>
              </a:rPr>
              <a:t>gene </a:t>
            </a:r>
            <a:r>
              <a:rPr lang="vi-VN" sz="3000" i="0" dirty="0">
                <a:solidFill>
                  <a:srgbClr val="002060"/>
                </a:solidFill>
                <a:effectLst/>
                <a:latin typeface="Times New Roman" panose="02020603050405020304" pitchFamily="18" charset="0"/>
                <a:cs typeface="Times New Roman" panose="02020603050405020304" pitchFamily="18" charset="0"/>
              </a:rPr>
              <a:t>người có khoảng 20.000-25.0000 </a:t>
            </a:r>
            <a:r>
              <a:rPr lang="vi-VN" sz="3000" i="0" dirty="0" smtClean="0">
                <a:solidFill>
                  <a:srgbClr val="002060"/>
                </a:solidFill>
                <a:effectLst/>
                <a:latin typeface="Times New Roman" panose="02020603050405020304" pitchFamily="18" charset="0"/>
                <a:cs typeface="Times New Roman" panose="02020603050405020304" pitchFamily="18" charset="0"/>
              </a:rPr>
              <a:t>gene</a:t>
            </a:r>
            <a:endParaRPr lang="vi-VN" sz="3000" dirty="0">
              <a:solidFill>
                <a:srgbClr val="00206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609A9363-3B2E-4143-861D-BD52359FA4FD}"/>
              </a:ext>
            </a:extLst>
          </p:cNvPr>
          <p:cNvSpPr/>
          <p:nvPr/>
        </p:nvSpPr>
        <p:spPr>
          <a:xfrm>
            <a:off x="4533902" y="2961560"/>
            <a:ext cx="7661097" cy="1635840"/>
          </a:xfrm>
          <a:prstGeom prst="rect">
            <a:avLst/>
          </a:prstGeom>
          <a:solidFill>
            <a:srgbClr val="0040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latin typeface="Times New Roman" panose="02020603050405020304" pitchFamily="18" charset="0"/>
                <a:cs typeface="Times New Roman" panose="02020603050405020304" pitchFamily="18" charset="0"/>
              </a:rPr>
              <a:t>Nếu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luôn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tổng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hợp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sản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phẩm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thì</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sản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phẩm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tạo</a:t>
            </a:r>
            <a:r>
              <a:rPr lang="en-US" sz="2800" b="1" dirty="0">
                <a:solidFill>
                  <a:schemeClr val="bg1"/>
                </a:solidFill>
                <a:latin typeface="Times New Roman" panose="02020603050405020304" pitchFamily="18" charset="0"/>
                <a:cs typeface="Times New Roman" panose="02020603050405020304" pitchFamily="18" charset="0"/>
              </a:rPr>
              <a:t> ra </a:t>
            </a:r>
            <a:r>
              <a:rPr lang="en-US" sz="2800" b="1" dirty="0" err="1">
                <a:solidFill>
                  <a:schemeClr val="bg1"/>
                </a:solidFill>
                <a:latin typeface="Times New Roman" panose="02020603050405020304" pitchFamily="18" charset="0"/>
                <a:cs typeface="Times New Roman" panose="02020603050405020304" pitchFamily="18" charset="0"/>
              </a:rPr>
              <a:t>phải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giống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nhau</a:t>
            </a:r>
            <a:r>
              <a:rPr lang="en-US" sz="2800" b="1" dirty="0">
                <a:solidFill>
                  <a:schemeClr val="bg1"/>
                </a:solidFill>
                <a:latin typeface="Times New Roman" panose="02020603050405020304" pitchFamily="18" charset="0"/>
                <a:cs typeface="Times New Roman" panose="02020603050405020304" pitchFamily="18" charset="0"/>
              </a:rPr>
              <a:t> ở </a:t>
            </a:r>
            <a:r>
              <a:rPr lang="en-US" sz="2800" b="1" dirty="0" err="1">
                <a:solidFill>
                  <a:schemeClr val="bg1"/>
                </a:solidFill>
                <a:latin typeface="Times New Roman" panose="02020603050405020304" pitchFamily="18" charset="0"/>
                <a:cs typeface="Times New Roman" panose="02020603050405020304" pitchFamily="18" charset="0"/>
              </a:rPr>
              <a:t>mọi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lứa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tuổi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tại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sao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thanh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niên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lại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nhanh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lớn</a:t>
            </a:r>
            <a:r>
              <a:rPr lang="en-US" sz="2800" b="1" dirty="0">
                <a:solidFill>
                  <a:schemeClr val="bg1"/>
                </a:solidFill>
                <a:latin typeface="Times New Roman" panose="02020603050405020304" pitchFamily="18" charset="0"/>
                <a:cs typeface="Times New Roman" panose="02020603050405020304" pitchFamily="18" charset="0"/>
              </a:rPr>
              <a:t>?</a:t>
            </a:r>
            <a:endParaRPr lang="vi-VN" sz="2800" b="1" dirty="0">
              <a:solidFill>
                <a:schemeClr val="bg1"/>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399FA783-7E4C-4D27-A4B6-4C155D88DC9D}"/>
              </a:ext>
            </a:extLst>
          </p:cNvPr>
          <p:cNvSpPr/>
          <p:nvPr/>
        </p:nvSpPr>
        <p:spPr>
          <a:xfrm>
            <a:off x="4530901" y="4903916"/>
            <a:ext cx="7661097" cy="1635840"/>
          </a:xfrm>
          <a:prstGeom prst="rect">
            <a:avLst/>
          </a:prstGeom>
          <a:solidFill>
            <a:srgbClr val="0040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latin typeface="Times New Roman" panose="02020603050405020304" pitchFamily="18" charset="0"/>
                <a:cs typeface="Times New Roman" panose="02020603050405020304" pitchFamily="18" charset="0"/>
              </a:rPr>
              <a:t>Các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smtClean="0">
                <a:solidFill>
                  <a:schemeClr val="bg1"/>
                </a:solidFill>
                <a:latin typeface="Times New Roman" panose="02020603050405020304" pitchFamily="18" charset="0"/>
                <a:cs typeface="Times New Roman" panose="02020603050405020304" pitchFamily="18" charset="0"/>
              </a:rPr>
              <a:t>gene </a:t>
            </a:r>
            <a:r>
              <a:rPr lang="en-US" sz="3200" b="1" dirty="0" err="1">
                <a:solidFill>
                  <a:schemeClr val="bg1"/>
                </a:solidFill>
                <a:latin typeface="Times New Roman" panose="02020603050405020304" pitchFamily="18" charset="0"/>
                <a:cs typeface="Times New Roman" panose="02020603050405020304" pitchFamily="18" charset="0"/>
              </a:rPr>
              <a:t>tổng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hợp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kháng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thể</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chỉ</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tổng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hợp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khi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cơ</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thể</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mắc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bệnh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đó</a:t>
            </a:r>
            <a:r>
              <a:rPr lang="en-US" sz="3200" b="1" dirty="0">
                <a:solidFill>
                  <a:schemeClr val="bg1"/>
                </a:solidFill>
                <a:latin typeface="Times New Roman" panose="02020603050405020304" pitchFamily="18" charset="0"/>
                <a:cs typeface="Times New Roman" panose="02020603050405020304" pitchFamily="18" charset="0"/>
              </a:rPr>
              <a:t>.</a:t>
            </a:r>
            <a:r>
              <a:rPr lang="en-US" sz="2400" b="1" dirty="0">
                <a:solidFill>
                  <a:srgbClr val="FFFF00"/>
                </a:solidFill>
              </a:rPr>
              <a:t> </a:t>
            </a:r>
            <a:endParaRPr lang="vi-VN" sz="2400" b="1" dirty="0">
              <a:solidFill>
                <a:srgbClr val="FFFF00"/>
              </a:solidFill>
            </a:endParaRPr>
          </a:p>
        </p:txBody>
      </p:sp>
    </p:spTree>
    <p:extLst>
      <p:ext uri="{BB962C8B-B14F-4D97-AF65-F5344CB8AC3E}">
        <p14:creationId xmlns:p14="http://schemas.microsoft.com/office/powerpoint/2010/main" val="228850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JCI - A new hypothesis for how sex steroid hormones regulate bone mass">
            <a:extLst>
              <a:ext uri="{FF2B5EF4-FFF2-40B4-BE49-F238E27FC236}">
                <a16:creationId xmlns:a16="http://schemas.microsoft.com/office/drawing/2014/main" id="{D7A10BE3-E1EB-49FE-A4DF-153492838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800" y="1224300"/>
            <a:ext cx="4013200" cy="41969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27F930B-E894-4EB2-81BB-A7665BF16E23}"/>
              </a:ext>
            </a:extLst>
          </p:cNvPr>
          <p:cNvSpPr/>
          <p:nvPr/>
        </p:nvSpPr>
        <p:spPr>
          <a:xfrm>
            <a:off x="0" y="0"/>
            <a:ext cx="8178800"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C82F30BA-FABE-492E-B303-9F892C18C6C1}"/>
              </a:ext>
            </a:extLst>
          </p:cNvPr>
          <p:cNvSpPr txBox="1"/>
          <p:nvPr/>
        </p:nvSpPr>
        <p:spPr>
          <a:xfrm>
            <a:off x="0" y="2205093"/>
            <a:ext cx="8178800" cy="2123658"/>
          </a:xfrm>
          <a:prstGeom prst="rect">
            <a:avLst/>
          </a:prstGeom>
          <a:noFill/>
        </p:spPr>
        <p:txBody>
          <a:bodyPr wrap="square" rtlCol="0">
            <a:spAutoFit/>
          </a:bodyPr>
          <a:lstStyle/>
          <a:p>
            <a:pPr algn="ctr"/>
            <a:r>
              <a:rPr lang="en-US" sz="6600" b="1" dirty="0">
                <a:solidFill>
                  <a:srgbClr val="FF8000"/>
                </a:solidFill>
                <a:effectLst>
                  <a:outerShdw blurRad="38100" dist="38100" dir="2700000" algn="tl">
                    <a:srgbClr val="000000">
                      <a:alpha val="43137"/>
                    </a:srgbClr>
                  </a:outerShdw>
                </a:effectLst>
              </a:rPr>
              <a:t>ĐIỀU HÒA</a:t>
            </a:r>
          </a:p>
          <a:p>
            <a:pPr algn="ctr"/>
            <a:r>
              <a:rPr lang="vi-VN" sz="6600" b="1" dirty="0" smtClean="0">
                <a:solidFill>
                  <a:srgbClr val="FF8000"/>
                </a:solidFill>
                <a:effectLst>
                  <a:outerShdw blurRad="38100" dist="38100" dir="2700000" algn="tl">
                    <a:srgbClr val="000000">
                      <a:alpha val="43137"/>
                    </a:srgbClr>
                  </a:outerShdw>
                </a:effectLst>
              </a:rPr>
              <a:t>BIỂU HIỆN</a:t>
            </a:r>
            <a:r>
              <a:rPr lang="en-US" sz="6600" b="1" dirty="0" smtClean="0">
                <a:solidFill>
                  <a:srgbClr val="FF8000"/>
                </a:solidFill>
                <a:effectLst>
                  <a:outerShdw blurRad="38100" dist="38100" dir="2700000" algn="tl">
                    <a:srgbClr val="000000">
                      <a:alpha val="43137"/>
                    </a:srgbClr>
                  </a:outerShdw>
                </a:effectLst>
              </a:rPr>
              <a:t> GENE</a:t>
            </a:r>
            <a:endParaRPr lang="en-US" sz="6600" b="1" dirty="0">
              <a:solidFill>
                <a:srgbClr val="FF80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A8DD5CA0-04A1-486A-B6A3-7E93EF5FC582}"/>
              </a:ext>
            </a:extLst>
          </p:cNvPr>
          <p:cNvSpPr txBox="1"/>
          <p:nvPr/>
        </p:nvSpPr>
        <p:spPr>
          <a:xfrm>
            <a:off x="1895061" y="768626"/>
            <a:ext cx="5353878" cy="646331"/>
          </a:xfrm>
          <a:prstGeom prst="rect">
            <a:avLst/>
          </a:prstGeom>
          <a:noFill/>
        </p:spPr>
        <p:txBody>
          <a:bodyPr wrap="square" rtlCol="0">
            <a:spAutoFit/>
          </a:bodyPr>
          <a:lstStyle/>
          <a:p>
            <a:pPr algn="l"/>
            <a:r>
              <a:rPr lang="en-US" sz="3600" dirty="0">
                <a:latin typeface="Times New Roman" panose="02020603050405020304" pitchFamily="18" charset="0"/>
                <a:cs typeface="Times New Roman" panose="02020603050405020304" pitchFamily="18" charset="0"/>
              </a:rPr>
              <a:t>BÀI 3</a:t>
            </a:r>
          </a:p>
        </p:txBody>
      </p:sp>
    </p:spTree>
    <p:extLst>
      <p:ext uri="{BB962C8B-B14F-4D97-AF65-F5344CB8AC3E}">
        <p14:creationId xmlns:p14="http://schemas.microsoft.com/office/powerpoint/2010/main" val="2399041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JCI - A new hypothesis for how sex steroid hormones regulate bone mass">
            <a:extLst>
              <a:ext uri="{FF2B5EF4-FFF2-40B4-BE49-F238E27FC236}">
                <a16:creationId xmlns:a16="http://schemas.microsoft.com/office/drawing/2014/main" id="{D7A10BE3-E1EB-49FE-A4DF-1534928380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3901" y="259973"/>
            <a:ext cx="2018097" cy="21105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27F930B-E894-4EB2-81BB-A7665BF16E23}"/>
              </a:ext>
            </a:extLst>
          </p:cNvPr>
          <p:cNvSpPr/>
          <p:nvPr/>
        </p:nvSpPr>
        <p:spPr>
          <a:xfrm>
            <a:off x="0" y="0"/>
            <a:ext cx="3927107"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A8DD5CA0-04A1-486A-B6A3-7E93EF5FC582}"/>
              </a:ext>
            </a:extLst>
          </p:cNvPr>
          <p:cNvSpPr txBox="1"/>
          <p:nvPr/>
        </p:nvSpPr>
        <p:spPr>
          <a:xfrm>
            <a:off x="278017" y="445460"/>
            <a:ext cx="3649090" cy="1200329"/>
          </a:xfrm>
          <a:prstGeom prst="rect">
            <a:avLst/>
          </a:prstGeom>
          <a:noFill/>
        </p:spPr>
        <p:txBody>
          <a:bodyPr wrap="square" rtlCol="0">
            <a:spAutoFit/>
          </a:bodyPr>
          <a:lstStyle/>
          <a:p>
            <a:pPr algn="l"/>
            <a:r>
              <a:rPr lang="en-US" sz="3600" dirty="0" smtClean="0">
                <a:latin typeface="Times New Roman" panose="02020603050405020304" pitchFamily="18" charset="0"/>
                <a:cs typeface="Times New Roman" panose="02020603050405020304" pitchFamily="18" charset="0"/>
              </a:rPr>
              <a:t>N</a:t>
            </a:r>
            <a:r>
              <a:rPr lang="vi-VN" sz="3600" dirty="0" smtClean="0">
                <a:latin typeface="Times New Roman" panose="02020603050405020304" pitchFamily="18" charset="0"/>
                <a:cs typeface="Times New Roman" panose="02020603050405020304" pitchFamily="18" charset="0"/>
              </a:rPr>
              <a:t>ỘI DUNG BÀI HỌC: </a:t>
            </a:r>
            <a:endParaRPr lang="en-US"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4077902" y="651393"/>
            <a:ext cx="6096000" cy="1569660"/>
          </a:xfrm>
          <a:prstGeom prst="rect">
            <a:avLst/>
          </a:prstGeom>
        </p:spPr>
        <p:txBody>
          <a:bodyPr>
            <a:spAutoFit/>
          </a:bodyPr>
          <a:lstStyle/>
          <a:p>
            <a:pPr algn="just"/>
            <a:r>
              <a:rPr lang="vi-VN" sz="3200" b="1" dirty="0">
                <a:latin typeface="Times New Roman" panose="02020603050405020304" pitchFamily="18" charset="0"/>
                <a:cs typeface="Times New Roman" panose="02020603050405020304" pitchFamily="18" charset="0"/>
              </a:rPr>
              <a:t>I/ Thí nghiệm xác định cơ chế điều hòa biểu hiện gene của operon Lac của vi khuẩn E.coli</a:t>
            </a:r>
            <a:r>
              <a:rPr lang="vi-VN" sz="3200" b="1" dirty="0" smtClean="0">
                <a:latin typeface="Times New Roman" panose="02020603050405020304" pitchFamily="18" charset="0"/>
                <a:cs typeface="Times New Roman" panose="02020603050405020304" pitchFamily="18" charset="0"/>
              </a:rPr>
              <a:t>.</a:t>
            </a:r>
          </a:p>
        </p:txBody>
      </p:sp>
      <p:sp>
        <p:nvSpPr>
          <p:cNvPr id="6" name="Rectangle 5"/>
          <p:cNvSpPr/>
          <p:nvPr/>
        </p:nvSpPr>
        <p:spPr>
          <a:xfrm>
            <a:off x="4212710" y="3330961"/>
            <a:ext cx="7878054" cy="584775"/>
          </a:xfrm>
          <a:prstGeom prst="rect">
            <a:avLst/>
          </a:prstGeom>
        </p:spPr>
        <p:txBody>
          <a:bodyPr wrap="none">
            <a:spAutoFit/>
          </a:bodyPr>
          <a:lstStyle/>
          <a:p>
            <a:r>
              <a:rPr lang="vi-VN" sz="3200" b="1" dirty="0">
                <a:latin typeface="Times New Roman" panose="02020603050405020304" pitchFamily="18" charset="0"/>
                <a:cs typeface="Times New Roman" panose="02020603050405020304" pitchFamily="18" charset="0"/>
              </a:rPr>
              <a:t>III. Ứng dụng trong điều hòa biểu hiện </a:t>
            </a:r>
            <a:r>
              <a:rPr lang="vi-VN" sz="3200" b="1" dirty="0" smtClean="0">
                <a:latin typeface="Times New Roman" panose="02020603050405020304" pitchFamily="18" charset="0"/>
                <a:cs typeface="Times New Roman" panose="02020603050405020304" pitchFamily="18" charset="0"/>
              </a:rPr>
              <a:t>gene</a:t>
            </a:r>
            <a:endParaRPr lang="vi-VN"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4077902" y="2406936"/>
            <a:ext cx="7228261" cy="584775"/>
          </a:xfrm>
          <a:prstGeom prst="rect">
            <a:avLst/>
          </a:prstGeom>
        </p:spPr>
        <p:txBody>
          <a:bodyPr wrap="none">
            <a:spAutoFit/>
          </a:bodyPr>
          <a:lstStyle/>
          <a:p>
            <a:r>
              <a:rPr lang="vi-VN" sz="3200" b="1" dirty="0">
                <a:latin typeface="Times New Roman" panose="02020603050405020304" pitchFamily="18" charset="0"/>
                <a:cs typeface="Times New Roman" panose="02020603050405020304" pitchFamily="18" charset="0"/>
              </a:rPr>
              <a:t>II/ Ý nghĩa của điều hòa biểu hiện gene. </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7892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3"/>
          <p:cNvSpPr>
            <a:spLocks noChangeArrowheads="1"/>
          </p:cNvSpPr>
          <p:nvPr/>
        </p:nvSpPr>
        <p:spPr bwMode="auto">
          <a:xfrm>
            <a:off x="277284" y="2235200"/>
            <a:ext cx="1879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68561" tIns="34281" rIns="68561" bIns="34281">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zh-CN" b="1">
                <a:solidFill>
                  <a:srgbClr val="C00000"/>
                </a:solidFill>
                <a:latin typeface="Times New Roman" pitchFamily="18" charset="0"/>
                <a:ea typeface="印品黑体"/>
                <a:cs typeface="Times New Roman" pitchFamily="18" charset="0"/>
                <a:sym typeface="Arial" pitchFamily="34" charset="0"/>
              </a:rPr>
              <a:t>YÊU CẦU CẦN ĐẠT</a:t>
            </a:r>
            <a:endParaRPr lang="zh-CN" altLang="en-US" b="1">
              <a:solidFill>
                <a:srgbClr val="C00000"/>
              </a:solidFill>
              <a:latin typeface="Times New Roman" pitchFamily="18" charset="0"/>
              <a:ea typeface="印品黑体"/>
              <a:cs typeface="Times New Roman" pitchFamily="18" charset="0"/>
              <a:sym typeface="Arial" pitchFamily="34" charset="0"/>
            </a:endParaRPr>
          </a:p>
        </p:txBody>
      </p:sp>
      <p:grpSp>
        <p:nvGrpSpPr>
          <p:cNvPr id="110" name="组合 109"/>
          <p:cNvGrpSpPr/>
          <p:nvPr/>
        </p:nvGrpSpPr>
        <p:grpSpPr>
          <a:xfrm>
            <a:off x="2549751" y="939543"/>
            <a:ext cx="9352139" cy="1132145"/>
            <a:chOff x="4304043" y="1286668"/>
            <a:chExt cx="3837944" cy="2757793"/>
          </a:xfrm>
          <a:effectLst>
            <a:outerShdw blurRad="381000" dist="254000" dir="8100000" algn="tr" rotWithShape="0">
              <a:prstClr val="black">
                <a:alpha val="40000"/>
              </a:prstClr>
            </a:outerShdw>
          </a:effectLst>
        </p:grpSpPr>
        <p:sp>
          <p:nvSpPr>
            <p:cNvPr id="111" name="圆角矩形 110"/>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anchor="ctr"/>
            <a:lstStyle/>
            <a:p>
              <a:pPr algn="ctr" defTabSz="914126">
                <a:defRPr/>
              </a:pPr>
              <a:endParaRPr lang="zh-CN" altLang="en-US" kern="0" dirty="0">
                <a:solidFill>
                  <a:sysClr val="window" lastClr="FFFFFF"/>
                </a:solidFill>
              </a:endParaRPr>
            </a:p>
          </p:txBody>
        </p:sp>
        <p:sp>
          <p:nvSpPr>
            <p:cNvPr id="112" name="圆角矩形 111"/>
            <p:cNvSpPr/>
            <p:nvPr/>
          </p:nvSpPr>
          <p:spPr>
            <a:xfrm>
              <a:off x="4351931" y="1367703"/>
              <a:ext cx="3742172" cy="2595723"/>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anchor="ctr"/>
            <a:lstStyle/>
            <a:p>
              <a:pPr algn="ctr" defTabSz="914126">
                <a:defRPr/>
              </a:pPr>
              <a:endParaRPr lang="zh-CN" altLang="en-US" kern="0" dirty="0">
                <a:solidFill>
                  <a:sysClr val="window" lastClr="FFFFFF"/>
                </a:solidFill>
              </a:endParaRPr>
            </a:p>
          </p:txBody>
        </p:sp>
      </p:grpSp>
      <p:grpSp>
        <p:nvGrpSpPr>
          <p:cNvPr id="118" name="Group 41"/>
          <p:cNvGrpSpPr>
            <a:grpSpLocks/>
          </p:cNvGrpSpPr>
          <p:nvPr/>
        </p:nvGrpSpPr>
        <p:grpSpPr bwMode="auto">
          <a:xfrm>
            <a:off x="3854452" y="1279525"/>
            <a:ext cx="7761040" cy="647700"/>
            <a:chOff x="-31" y="-736"/>
            <a:chExt cx="2512" cy="1088"/>
          </a:xfrm>
        </p:grpSpPr>
        <p:sp>
          <p:nvSpPr>
            <p:cNvPr id="6182"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ct val="70000"/>
                </a:lnSpc>
                <a:spcBef>
                  <a:spcPct val="0"/>
                </a:spcBef>
                <a:buFontTx/>
                <a:buNone/>
              </a:pPr>
              <a:endParaRPr lang="en-US" altLang="en-US" sz="1200">
                <a:solidFill>
                  <a:srgbClr val="000000"/>
                </a:solidFill>
                <a:latin typeface="Arial" pitchFamily="34" charset="0"/>
                <a:ea typeface="印品黑体"/>
                <a:cs typeface="Bebas Neue"/>
                <a:sym typeface="Bebas Neue"/>
              </a:endParaRPr>
            </a:p>
          </p:txBody>
        </p:sp>
        <p:sp>
          <p:nvSpPr>
            <p:cNvPr id="6183" name="Rectangle 43"/>
            <p:cNvSpPr>
              <a:spLocks/>
            </p:cNvSpPr>
            <p:nvPr/>
          </p:nvSpPr>
          <p:spPr bwMode="auto">
            <a:xfrm>
              <a:off x="-31" y="-736"/>
              <a:ext cx="2512"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spcBef>
                  <a:spcPct val="0"/>
                </a:spcBef>
                <a:buFontTx/>
                <a:buNone/>
              </a:pPr>
              <a:r>
                <a:rPr lang="vi-VN" altLang="en-US" sz="2800" dirty="0" smtClean="0">
                  <a:latin typeface="Times New Roman" panose="02020603050405020304" pitchFamily="18" charset="0"/>
                  <a:cs typeface="Times New Roman" panose="02020603050405020304" pitchFamily="18" charset="0"/>
                </a:rPr>
                <a:t>Trình bày được thí nghiệm trên operon Lac của E.coli</a:t>
              </a:r>
              <a:endParaRPr lang="en-US" altLang="en-US" sz="2800" dirty="0">
                <a:latin typeface="Times New Roman" panose="02020603050405020304" pitchFamily="18" charset="0"/>
                <a:cs typeface="Times New Roman" panose="02020603050405020304" pitchFamily="18" charset="0"/>
              </a:endParaRPr>
            </a:p>
          </p:txBody>
        </p:sp>
      </p:grpSp>
      <p:pic>
        <p:nvPicPr>
          <p:cNvPr id="4098" name="Picture 2"/>
          <p:cNvPicPr>
            <a:picLocks noChangeAspect="1" noChangeArrowheads="1"/>
          </p:cNvPicPr>
          <p:nvPr/>
        </p:nvPicPr>
        <p:blipFill>
          <a:blip r:embed="rId3"/>
          <a:srcRect/>
          <a:stretch>
            <a:fillRect/>
          </a:stretch>
        </p:blipFill>
        <p:spPr bwMode="auto">
          <a:xfrm>
            <a:off x="-69851" y="3170238"/>
            <a:ext cx="2855384" cy="3001962"/>
          </a:xfrm>
          <a:prstGeom prst="rect">
            <a:avLst/>
          </a:prstGeom>
          <a:noFill/>
          <a:ln>
            <a:noFill/>
          </a:ln>
          <a:effectLst>
            <a:outerShdw blurRad="50800" dist="38100" dir="5400000" algn="t"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Nhóm 2"/>
          <p:cNvGrpSpPr>
            <a:grpSpLocks/>
          </p:cNvGrpSpPr>
          <p:nvPr/>
        </p:nvGrpSpPr>
        <p:grpSpPr bwMode="auto">
          <a:xfrm>
            <a:off x="2885018" y="1357313"/>
            <a:ext cx="874183" cy="620712"/>
            <a:chOff x="1181401" y="939877"/>
            <a:chExt cx="620856" cy="620853"/>
          </a:xfrm>
        </p:grpSpPr>
        <p:sp>
          <p:nvSpPr>
            <p:cNvPr id="116" name="同心圆 115"/>
            <p:cNvSpPr/>
            <p:nvPr/>
          </p:nvSpPr>
          <p:spPr>
            <a:xfrm>
              <a:off x="1181401" y="939877"/>
              <a:ext cx="620856" cy="620853"/>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4126">
                <a:defRPr/>
              </a:pPr>
              <a:endParaRPr lang="zh-CN" altLang="en-US" kern="0" dirty="0">
                <a:solidFill>
                  <a:sysClr val="windowText" lastClr="000000"/>
                </a:solidFill>
              </a:endParaRPr>
            </a:p>
          </p:txBody>
        </p:sp>
        <p:sp>
          <p:nvSpPr>
            <p:cNvPr id="6181" name="椭圆 116"/>
            <p:cNvSpPr>
              <a:spLocks noChangeArrowheads="1"/>
            </p:cNvSpPr>
            <p:nvPr/>
          </p:nvSpPr>
          <p:spPr bwMode="auto">
            <a:xfrm>
              <a:off x="1181401" y="954168"/>
              <a:ext cx="593794" cy="592271"/>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defTabSz="912813">
                <a:spcBef>
                  <a:spcPct val="20000"/>
                </a:spcBef>
                <a:buFont typeface="Arial" pitchFamily="34" charset="0"/>
                <a:buChar char="•"/>
                <a:defRPr sz="3200">
                  <a:solidFill>
                    <a:schemeClr val="tx1"/>
                  </a:solidFill>
                  <a:latin typeface="Calibri" pitchFamily="34" charset="0"/>
                </a:defRPr>
              </a:lvl1pPr>
              <a:lvl2pPr marL="742950" indent="-285750" defTabSz="912813">
                <a:spcBef>
                  <a:spcPct val="20000"/>
                </a:spcBef>
                <a:buFont typeface="Arial" pitchFamily="34" charset="0"/>
                <a:buChar char="–"/>
                <a:defRPr sz="2800">
                  <a:solidFill>
                    <a:schemeClr val="tx1"/>
                  </a:solidFill>
                  <a:latin typeface="Calibri" pitchFamily="34" charset="0"/>
                </a:defRPr>
              </a:lvl2pPr>
              <a:lvl3pPr marL="1143000" indent="-228600" defTabSz="912813">
                <a:spcBef>
                  <a:spcPct val="20000"/>
                </a:spcBef>
                <a:buFont typeface="Arial" pitchFamily="34" charset="0"/>
                <a:buChar char="•"/>
                <a:defRPr sz="2400">
                  <a:solidFill>
                    <a:schemeClr val="tx1"/>
                  </a:solidFill>
                  <a:latin typeface="Calibri" pitchFamily="34" charset="0"/>
                </a:defRPr>
              </a:lvl3pPr>
              <a:lvl4pPr marL="1600200" indent="-228600" defTabSz="912813">
                <a:spcBef>
                  <a:spcPct val="20000"/>
                </a:spcBef>
                <a:buFont typeface="Arial" pitchFamily="34" charset="0"/>
                <a:buChar char="–"/>
                <a:defRPr sz="2000">
                  <a:solidFill>
                    <a:schemeClr val="tx1"/>
                  </a:solidFill>
                  <a:latin typeface="Calibri" pitchFamily="34" charset="0"/>
                </a:defRPr>
              </a:lvl4pPr>
              <a:lvl5pPr marL="2057400" indent="-228600" defTabSz="912813">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zh-CN" altLang="en-US" sz="1800">
                <a:solidFill>
                  <a:srgbClr val="FFFFFF"/>
                </a:solidFill>
                <a:latin typeface="Arial" pitchFamily="34" charset="0"/>
              </a:endParaRPr>
            </a:p>
          </p:txBody>
        </p:sp>
      </p:grpSp>
      <p:sp>
        <p:nvSpPr>
          <p:cNvPr id="59" name="Freeform 293">
            <a:extLst>
              <a:ext uri="{FF2B5EF4-FFF2-40B4-BE49-F238E27FC236}">
                <a16:creationId xmlns:a16="http://schemas.microsoft.com/office/drawing/2014/main" id="{1EE24085-8832-4A9E-BBAF-5BCA1E1B8928}"/>
              </a:ext>
            </a:extLst>
          </p:cNvPr>
          <p:cNvSpPr/>
          <p:nvPr/>
        </p:nvSpPr>
        <p:spPr>
          <a:xfrm>
            <a:off x="3115734" y="1541464"/>
            <a:ext cx="459317" cy="250825"/>
          </a:xfrm>
          <a:custGeom>
            <a:avLst/>
            <a:gdLst/>
            <a:ahLst/>
            <a:cxnLst/>
            <a:rect l="l" t="t" r="r" b="b"/>
            <a:pathLst>
              <a:path w="436652" h="334672">
                <a:moveTo>
                  <a:pt x="371295" y="0"/>
                </a:moveTo>
                <a:cubicBezTo>
                  <a:pt x="378807" y="0"/>
                  <a:pt x="385192" y="2630"/>
                  <a:pt x="390451" y="7888"/>
                </a:cubicBezTo>
                <a:lnTo>
                  <a:pt x="428764" y="46201"/>
                </a:lnTo>
                <a:cubicBezTo>
                  <a:pt x="434022" y="51459"/>
                  <a:pt x="436652" y="57845"/>
                  <a:pt x="436652" y="65357"/>
                </a:cubicBezTo>
                <a:cubicBezTo>
                  <a:pt x="436652" y="72869"/>
                  <a:pt x="434022" y="79255"/>
                  <a:pt x="428764" y="84513"/>
                </a:cubicBezTo>
                <a:lnTo>
                  <a:pt x="224806" y="288472"/>
                </a:lnTo>
                <a:lnTo>
                  <a:pt x="186494" y="326784"/>
                </a:lnTo>
                <a:cubicBezTo>
                  <a:pt x="181234" y="332043"/>
                  <a:pt x="174848" y="334672"/>
                  <a:pt x="167337" y="334672"/>
                </a:cubicBezTo>
                <a:cubicBezTo>
                  <a:pt x="159824" y="334672"/>
                  <a:pt x="153439" y="332043"/>
                  <a:pt x="148180" y="326784"/>
                </a:cubicBezTo>
                <a:lnTo>
                  <a:pt x="109868" y="288472"/>
                </a:lnTo>
                <a:lnTo>
                  <a:pt x="7888" y="186492"/>
                </a:lnTo>
                <a:cubicBezTo>
                  <a:pt x="2630" y="181234"/>
                  <a:pt x="0" y="174849"/>
                  <a:pt x="0" y="167336"/>
                </a:cubicBezTo>
                <a:cubicBezTo>
                  <a:pt x="0" y="159824"/>
                  <a:pt x="2630" y="153439"/>
                  <a:pt x="7888" y="148180"/>
                </a:cubicBezTo>
                <a:lnTo>
                  <a:pt x="46202" y="109867"/>
                </a:lnTo>
                <a:cubicBezTo>
                  <a:pt x="51460" y="104609"/>
                  <a:pt x="57845" y="101979"/>
                  <a:pt x="65358" y="101979"/>
                </a:cubicBezTo>
                <a:cubicBezTo>
                  <a:pt x="72870" y="101979"/>
                  <a:pt x="79255" y="104609"/>
                  <a:pt x="84514" y="109867"/>
                </a:cubicBezTo>
                <a:lnTo>
                  <a:pt x="167337" y="192972"/>
                </a:lnTo>
                <a:lnTo>
                  <a:pt x="352139" y="7888"/>
                </a:lnTo>
                <a:cubicBezTo>
                  <a:pt x="357397" y="2630"/>
                  <a:pt x="363783" y="0"/>
                  <a:pt x="3712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0" name="Freeform 436">
            <a:extLst>
              <a:ext uri="{FF2B5EF4-FFF2-40B4-BE49-F238E27FC236}">
                <a16:creationId xmlns:a16="http://schemas.microsoft.com/office/drawing/2014/main" id="{2B33DFEA-EB9C-4815-A91B-4392667A4123}"/>
              </a:ext>
            </a:extLst>
          </p:cNvPr>
          <p:cNvSpPr/>
          <p:nvPr/>
        </p:nvSpPr>
        <p:spPr>
          <a:xfrm>
            <a:off x="3778251" y="2416175"/>
            <a:ext cx="575733" cy="431800"/>
          </a:xfrm>
          <a:custGeom>
            <a:avLst/>
            <a:gdLst/>
            <a:ahLst/>
            <a:cxnLst/>
            <a:rect l="l" t="t" r="r" b="b"/>
            <a:pathLst>
              <a:path w="432707" h="432707">
                <a:moveTo>
                  <a:pt x="216353" y="0"/>
                </a:moveTo>
                <a:cubicBezTo>
                  <a:pt x="255605" y="0"/>
                  <a:pt x="291805" y="9672"/>
                  <a:pt x="324953" y="29016"/>
                </a:cubicBezTo>
                <a:cubicBezTo>
                  <a:pt x="358100" y="48360"/>
                  <a:pt x="384346" y="74606"/>
                  <a:pt x="403690" y="107754"/>
                </a:cubicBezTo>
                <a:cubicBezTo>
                  <a:pt x="423035" y="140902"/>
                  <a:pt x="432707" y="177102"/>
                  <a:pt x="432707" y="216353"/>
                </a:cubicBezTo>
                <a:cubicBezTo>
                  <a:pt x="432707" y="255605"/>
                  <a:pt x="423035" y="291805"/>
                  <a:pt x="403690" y="324953"/>
                </a:cubicBezTo>
                <a:cubicBezTo>
                  <a:pt x="384346" y="358101"/>
                  <a:pt x="358100" y="384347"/>
                  <a:pt x="324953" y="403691"/>
                </a:cubicBezTo>
                <a:cubicBezTo>
                  <a:pt x="291805" y="423035"/>
                  <a:pt x="255605" y="432707"/>
                  <a:pt x="216353" y="432707"/>
                </a:cubicBezTo>
                <a:cubicBezTo>
                  <a:pt x="177102" y="432707"/>
                  <a:pt x="140902" y="423035"/>
                  <a:pt x="107754" y="403691"/>
                </a:cubicBezTo>
                <a:cubicBezTo>
                  <a:pt x="74606" y="384347"/>
                  <a:pt x="48360" y="358101"/>
                  <a:pt x="29016" y="324953"/>
                </a:cubicBezTo>
                <a:cubicBezTo>
                  <a:pt x="9672" y="291805"/>
                  <a:pt x="0" y="255605"/>
                  <a:pt x="0" y="216353"/>
                </a:cubicBezTo>
                <a:cubicBezTo>
                  <a:pt x="0" y="177102"/>
                  <a:pt x="9672" y="140902"/>
                  <a:pt x="29016" y="107754"/>
                </a:cubicBezTo>
                <a:cubicBezTo>
                  <a:pt x="48360" y="74606"/>
                  <a:pt x="74606" y="48360"/>
                  <a:pt x="107754" y="29016"/>
                </a:cubicBezTo>
                <a:cubicBezTo>
                  <a:pt x="140902" y="9672"/>
                  <a:pt x="177102" y="0"/>
                  <a:pt x="216353" y="0"/>
                </a:cubicBezTo>
                <a:close/>
                <a:moveTo>
                  <a:pt x="221987" y="72118"/>
                </a:moveTo>
                <a:cubicBezTo>
                  <a:pt x="176351" y="72118"/>
                  <a:pt x="141512" y="92119"/>
                  <a:pt x="117473" y="132122"/>
                </a:cubicBezTo>
                <a:cubicBezTo>
                  <a:pt x="114656" y="136630"/>
                  <a:pt x="115407" y="140574"/>
                  <a:pt x="119726" y="143954"/>
                </a:cubicBezTo>
                <a:lnTo>
                  <a:pt x="156913" y="172125"/>
                </a:lnTo>
                <a:cubicBezTo>
                  <a:pt x="158227" y="173252"/>
                  <a:pt x="160011" y="173815"/>
                  <a:pt x="162265" y="173815"/>
                </a:cubicBezTo>
                <a:cubicBezTo>
                  <a:pt x="165270" y="173815"/>
                  <a:pt x="167618" y="172688"/>
                  <a:pt x="169308" y="170435"/>
                </a:cubicBezTo>
                <a:cubicBezTo>
                  <a:pt x="179261" y="157664"/>
                  <a:pt x="187337" y="149025"/>
                  <a:pt x="193535" y="144517"/>
                </a:cubicBezTo>
                <a:cubicBezTo>
                  <a:pt x="199920" y="140010"/>
                  <a:pt x="207996" y="137756"/>
                  <a:pt x="217762" y="137756"/>
                </a:cubicBezTo>
                <a:cubicBezTo>
                  <a:pt x="226777" y="137756"/>
                  <a:pt x="234805" y="140198"/>
                  <a:pt x="241848" y="145081"/>
                </a:cubicBezTo>
                <a:cubicBezTo>
                  <a:pt x="248891" y="149964"/>
                  <a:pt x="252412" y="155504"/>
                  <a:pt x="252412" y="161702"/>
                </a:cubicBezTo>
                <a:cubicBezTo>
                  <a:pt x="252412" y="168838"/>
                  <a:pt x="250534" y="174567"/>
                  <a:pt x="246778" y="178886"/>
                </a:cubicBezTo>
                <a:cubicBezTo>
                  <a:pt x="243022" y="183206"/>
                  <a:pt x="236637" y="187431"/>
                  <a:pt x="227622" y="191563"/>
                </a:cubicBezTo>
                <a:cubicBezTo>
                  <a:pt x="215790" y="196822"/>
                  <a:pt x="204944" y="204944"/>
                  <a:pt x="195084" y="215931"/>
                </a:cubicBezTo>
                <a:cubicBezTo>
                  <a:pt x="185224" y="226918"/>
                  <a:pt x="180295" y="238702"/>
                  <a:pt x="180295" y="251286"/>
                </a:cubicBezTo>
                <a:lnTo>
                  <a:pt x="180295" y="261427"/>
                </a:lnTo>
                <a:cubicBezTo>
                  <a:pt x="180295" y="264056"/>
                  <a:pt x="181140" y="266216"/>
                  <a:pt x="182830" y="267906"/>
                </a:cubicBezTo>
                <a:cubicBezTo>
                  <a:pt x="184520" y="269597"/>
                  <a:pt x="186680" y="270442"/>
                  <a:pt x="189309" y="270442"/>
                </a:cubicBezTo>
                <a:lnTo>
                  <a:pt x="243397" y="270442"/>
                </a:lnTo>
                <a:cubicBezTo>
                  <a:pt x="246027" y="270442"/>
                  <a:pt x="248187" y="269597"/>
                  <a:pt x="249877" y="267906"/>
                </a:cubicBezTo>
                <a:cubicBezTo>
                  <a:pt x="251567" y="266216"/>
                  <a:pt x="252412" y="264056"/>
                  <a:pt x="252412" y="261427"/>
                </a:cubicBezTo>
                <a:cubicBezTo>
                  <a:pt x="252412" y="257859"/>
                  <a:pt x="254431" y="253211"/>
                  <a:pt x="258469" y="247482"/>
                </a:cubicBezTo>
                <a:cubicBezTo>
                  <a:pt x="262507" y="241754"/>
                  <a:pt x="267624" y="237106"/>
                  <a:pt x="273822" y="233538"/>
                </a:cubicBezTo>
                <a:cubicBezTo>
                  <a:pt x="279832" y="230157"/>
                  <a:pt x="284433" y="227481"/>
                  <a:pt x="287626" y="225509"/>
                </a:cubicBezTo>
                <a:cubicBezTo>
                  <a:pt x="290819" y="223537"/>
                  <a:pt x="295138" y="220250"/>
                  <a:pt x="300585" y="215649"/>
                </a:cubicBezTo>
                <a:cubicBezTo>
                  <a:pt x="306031" y="211048"/>
                  <a:pt x="310210" y="206541"/>
                  <a:pt x="313121" y="202127"/>
                </a:cubicBezTo>
                <a:cubicBezTo>
                  <a:pt x="316032" y="197714"/>
                  <a:pt x="318661" y="192033"/>
                  <a:pt x="321009" y="185084"/>
                </a:cubicBezTo>
                <a:cubicBezTo>
                  <a:pt x="323356" y="178135"/>
                  <a:pt x="324530" y="170529"/>
                  <a:pt x="324530" y="162265"/>
                </a:cubicBezTo>
                <a:cubicBezTo>
                  <a:pt x="324530" y="145738"/>
                  <a:pt x="319318" y="130432"/>
                  <a:pt x="308895" y="116346"/>
                </a:cubicBezTo>
                <a:cubicBezTo>
                  <a:pt x="298472" y="102261"/>
                  <a:pt x="285466" y="91368"/>
                  <a:pt x="269878" y="83668"/>
                </a:cubicBezTo>
                <a:cubicBezTo>
                  <a:pt x="254290" y="75968"/>
                  <a:pt x="238327" y="72118"/>
                  <a:pt x="221987" y="72118"/>
                </a:cubicBezTo>
                <a:close/>
                <a:moveTo>
                  <a:pt x="189309" y="288471"/>
                </a:moveTo>
                <a:cubicBezTo>
                  <a:pt x="186680" y="288471"/>
                  <a:pt x="184520" y="289316"/>
                  <a:pt x="182830" y="291007"/>
                </a:cubicBezTo>
                <a:cubicBezTo>
                  <a:pt x="181140" y="292697"/>
                  <a:pt x="180295" y="294857"/>
                  <a:pt x="180295" y="297486"/>
                </a:cubicBezTo>
                <a:lnTo>
                  <a:pt x="180295" y="351575"/>
                </a:lnTo>
                <a:cubicBezTo>
                  <a:pt x="180295" y="354204"/>
                  <a:pt x="181140" y="356364"/>
                  <a:pt x="182830" y="358054"/>
                </a:cubicBezTo>
                <a:cubicBezTo>
                  <a:pt x="184520" y="359744"/>
                  <a:pt x="186680" y="360589"/>
                  <a:pt x="189309" y="360589"/>
                </a:cubicBezTo>
                <a:lnTo>
                  <a:pt x="243397" y="360589"/>
                </a:lnTo>
                <a:cubicBezTo>
                  <a:pt x="246027" y="360589"/>
                  <a:pt x="248187" y="359744"/>
                  <a:pt x="249877" y="358054"/>
                </a:cubicBezTo>
                <a:cubicBezTo>
                  <a:pt x="251567" y="356364"/>
                  <a:pt x="252412" y="354204"/>
                  <a:pt x="252412" y="351575"/>
                </a:cubicBezTo>
                <a:lnTo>
                  <a:pt x="252412" y="297486"/>
                </a:lnTo>
                <a:cubicBezTo>
                  <a:pt x="252412" y="294857"/>
                  <a:pt x="251567" y="292697"/>
                  <a:pt x="249877" y="291007"/>
                </a:cubicBezTo>
                <a:cubicBezTo>
                  <a:pt x="248187" y="289316"/>
                  <a:pt x="246027" y="288471"/>
                  <a:pt x="243397" y="288471"/>
                </a:cubicBezTo>
                <a:lnTo>
                  <a:pt x="189309" y="28847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153" name="Rectangle 43"/>
          <p:cNvSpPr>
            <a:spLocks/>
          </p:cNvSpPr>
          <p:nvPr/>
        </p:nvSpPr>
        <p:spPr bwMode="auto">
          <a:xfrm>
            <a:off x="4303184" y="2627314"/>
            <a:ext cx="796713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vi-VN" altLang="en-US" sz="2000">
              <a:latin typeface="Times New Roman" pitchFamily="18" charset="0"/>
              <a:cs typeface="Times New Roman" pitchFamily="18" charset="0"/>
            </a:endParaRPr>
          </a:p>
        </p:txBody>
      </p:sp>
      <p:grpSp>
        <p:nvGrpSpPr>
          <p:cNvPr id="75" name="组合 109"/>
          <p:cNvGrpSpPr/>
          <p:nvPr/>
        </p:nvGrpSpPr>
        <p:grpSpPr>
          <a:xfrm>
            <a:off x="2597532" y="2218894"/>
            <a:ext cx="9352139" cy="1132145"/>
            <a:chOff x="4304043" y="1286668"/>
            <a:chExt cx="3837944" cy="2757793"/>
          </a:xfrm>
          <a:effectLst>
            <a:outerShdw blurRad="381000" dist="254000" dir="8100000" algn="tr" rotWithShape="0">
              <a:prstClr val="black">
                <a:alpha val="40000"/>
              </a:prstClr>
            </a:outerShdw>
          </a:effectLst>
        </p:grpSpPr>
        <p:sp>
          <p:nvSpPr>
            <p:cNvPr id="76" name="圆角矩形 110"/>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anchor="ctr"/>
            <a:lstStyle/>
            <a:p>
              <a:pPr algn="ctr" defTabSz="914126">
                <a:defRPr/>
              </a:pPr>
              <a:endParaRPr lang="zh-CN" altLang="en-US" kern="0" dirty="0">
                <a:solidFill>
                  <a:sysClr val="window" lastClr="FFFFFF"/>
                </a:solidFill>
              </a:endParaRPr>
            </a:p>
          </p:txBody>
        </p:sp>
        <p:sp>
          <p:nvSpPr>
            <p:cNvPr id="77" name="圆角矩形 111"/>
            <p:cNvSpPr/>
            <p:nvPr/>
          </p:nvSpPr>
          <p:spPr>
            <a:xfrm>
              <a:off x="4351931" y="1367703"/>
              <a:ext cx="3742172" cy="2595723"/>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anchor="ctr"/>
            <a:lstStyle/>
            <a:p>
              <a:pPr algn="ctr" defTabSz="914126">
                <a:defRPr/>
              </a:pPr>
              <a:endParaRPr lang="zh-CN" altLang="en-US" kern="0" dirty="0">
                <a:solidFill>
                  <a:sysClr val="window" lastClr="FFFFFF"/>
                </a:solidFill>
              </a:endParaRPr>
            </a:p>
          </p:txBody>
        </p:sp>
      </p:grpSp>
      <p:sp>
        <p:nvSpPr>
          <p:cNvPr id="6178" name="Rectangle 42"/>
          <p:cNvSpPr>
            <a:spLocks/>
          </p:cNvSpPr>
          <p:nvPr/>
        </p:nvSpPr>
        <p:spPr bwMode="auto">
          <a:xfrm>
            <a:off x="3780367" y="3003550"/>
            <a:ext cx="7267811"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ct val="70000"/>
              </a:lnSpc>
              <a:spcBef>
                <a:spcPct val="0"/>
              </a:spcBef>
              <a:buFontTx/>
              <a:buNone/>
            </a:pPr>
            <a:endParaRPr lang="en-US" altLang="en-US" sz="1200">
              <a:solidFill>
                <a:srgbClr val="000000"/>
              </a:solidFill>
              <a:latin typeface="Arial" pitchFamily="34" charset="0"/>
              <a:ea typeface="印品黑体"/>
              <a:cs typeface="Bebas Neue"/>
              <a:sym typeface="Bebas Neue"/>
            </a:endParaRPr>
          </a:p>
        </p:txBody>
      </p:sp>
      <p:grpSp>
        <p:nvGrpSpPr>
          <p:cNvPr id="81" name="Nhóm 2"/>
          <p:cNvGrpSpPr>
            <a:grpSpLocks/>
          </p:cNvGrpSpPr>
          <p:nvPr/>
        </p:nvGrpSpPr>
        <p:grpSpPr bwMode="auto">
          <a:xfrm>
            <a:off x="2885018" y="2644776"/>
            <a:ext cx="874183" cy="620713"/>
            <a:chOff x="1181403" y="939877"/>
            <a:chExt cx="620854" cy="620853"/>
          </a:xfrm>
        </p:grpSpPr>
        <p:sp>
          <p:nvSpPr>
            <p:cNvPr id="82" name="同心圆 115"/>
            <p:cNvSpPr/>
            <p:nvPr/>
          </p:nvSpPr>
          <p:spPr>
            <a:xfrm>
              <a:off x="1181403" y="939877"/>
              <a:ext cx="620854" cy="620853"/>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4126">
                <a:defRPr/>
              </a:pPr>
              <a:endParaRPr lang="zh-CN" altLang="en-US" kern="0" dirty="0">
                <a:solidFill>
                  <a:sysClr val="windowText" lastClr="000000"/>
                </a:solidFill>
              </a:endParaRPr>
            </a:p>
          </p:txBody>
        </p:sp>
        <p:sp>
          <p:nvSpPr>
            <p:cNvPr id="6177" name="椭圆 116"/>
            <p:cNvSpPr>
              <a:spLocks noChangeArrowheads="1"/>
            </p:cNvSpPr>
            <p:nvPr/>
          </p:nvSpPr>
          <p:spPr bwMode="auto">
            <a:xfrm>
              <a:off x="1194932" y="954167"/>
              <a:ext cx="593796" cy="592273"/>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defTabSz="912813">
                <a:spcBef>
                  <a:spcPct val="20000"/>
                </a:spcBef>
                <a:buFont typeface="Arial" pitchFamily="34" charset="0"/>
                <a:buChar char="•"/>
                <a:defRPr sz="3200">
                  <a:solidFill>
                    <a:schemeClr val="tx1"/>
                  </a:solidFill>
                  <a:latin typeface="Calibri" pitchFamily="34" charset="0"/>
                </a:defRPr>
              </a:lvl1pPr>
              <a:lvl2pPr marL="742950" indent="-285750" defTabSz="912813">
                <a:spcBef>
                  <a:spcPct val="20000"/>
                </a:spcBef>
                <a:buFont typeface="Arial" pitchFamily="34" charset="0"/>
                <a:buChar char="–"/>
                <a:defRPr sz="2800">
                  <a:solidFill>
                    <a:schemeClr val="tx1"/>
                  </a:solidFill>
                  <a:latin typeface="Calibri" pitchFamily="34" charset="0"/>
                </a:defRPr>
              </a:lvl2pPr>
              <a:lvl3pPr marL="1143000" indent="-228600" defTabSz="912813">
                <a:spcBef>
                  <a:spcPct val="20000"/>
                </a:spcBef>
                <a:buFont typeface="Arial" pitchFamily="34" charset="0"/>
                <a:buChar char="•"/>
                <a:defRPr sz="2400">
                  <a:solidFill>
                    <a:schemeClr val="tx1"/>
                  </a:solidFill>
                  <a:latin typeface="Calibri" pitchFamily="34" charset="0"/>
                </a:defRPr>
              </a:lvl3pPr>
              <a:lvl4pPr marL="1600200" indent="-228600" defTabSz="912813">
                <a:spcBef>
                  <a:spcPct val="20000"/>
                </a:spcBef>
                <a:buFont typeface="Arial" pitchFamily="34" charset="0"/>
                <a:buChar char="–"/>
                <a:defRPr sz="2000">
                  <a:solidFill>
                    <a:schemeClr val="tx1"/>
                  </a:solidFill>
                  <a:latin typeface="Calibri" pitchFamily="34" charset="0"/>
                </a:defRPr>
              </a:lvl4pPr>
              <a:lvl5pPr marL="2057400" indent="-228600" defTabSz="912813">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zh-CN" altLang="en-US" sz="1800">
                <a:solidFill>
                  <a:srgbClr val="FFFFFF"/>
                </a:solidFill>
                <a:latin typeface="Arial" pitchFamily="34" charset="0"/>
              </a:endParaRPr>
            </a:p>
          </p:txBody>
        </p:sp>
      </p:grpSp>
      <p:sp>
        <p:nvSpPr>
          <p:cNvPr id="84" name="Freeform 293">
            <a:extLst>
              <a:ext uri="{FF2B5EF4-FFF2-40B4-BE49-F238E27FC236}">
                <a16:creationId xmlns:a16="http://schemas.microsoft.com/office/drawing/2014/main" id="{1EE24085-8832-4A9E-BBAF-5BCA1E1B8928}"/>
              </a:ext>
            </a:extLst>
          </p:cNvPr>
          <p:cNvSpPr/>
          <p:nvPr/>
        </p:nvSpPr>
        <p:spPr>
          <a:xfrm>
            <a:off x="3092451" y="2830514"/>
            <a:ext cx="457200" cy="249237"/>
          </a:xfrm>
          <a:custGeom>
            <a:avLst/>
            <a:gdLst/>
            <a:ahLst/>
            <a:cxnLst/>
            <a:rect l="l" t="t" r="r" b="b"/>
            <a:pathLst>
              <a:path w="436652" h="334672">
                <a:moveTo>
                  <a:pt x="371295" y="0"/>
                </a:moveTo>
                <a:cubicBezTo>
                  <a:pt x="378807" y="0"/>
                  <a:pt x="385192" y="2630"/>
                  <a:pt x="390451" y="7888"/>
                </a:cubicBezTo>
                <a:lnTo>
                  <a:pt x="428764" y="46201"/>
                </a:lnTo>
                <a:cubicBezTo>
                  <a:pt x="434022" y="51459"/>
                  <a:pt x="436652" y="57845"/>
                  <a:pt x="436652" y="65357"/>
                </a:cubicBezTo>
                <a:cubicBezTo>
                  <a:pt x="436652" y="72869"/>
                  <a:pt x="434022" y="79255"/>
                  <a:pt x="428764" y="84513"/>
                </a:cubicBezTo>
                <a:lnTo>
                  <a:pt x="224806" y="288472"/>
                </a:lnTo>
                <a:lnTo>
                  <a:pt x="186494" y="326784"/>
                </a:lnTo>
                <a:cubicBezTo>
                  <a:pt x="181234" y="332043"/>
                  <a:pt x="174848" y="334672"/>
                  <a:pt x="167337" y="334672"/>
                </a:cubicBezTo>
                <a:cubicBezTo>
                  <a:pt x="159824" y="334672"/>
                  <a:pt x="153439" y="332043"/>
                  <a:pt x="148180" y="326784"/>
                </a:cubicBezTo>
                <a:lnTo>
                  <a:pt x="109868" y="288472"/>
                </a:lnTo>
                <a:lnTo>
                  <a:pt x="7888" y="186492"/>
                </a:lnTo>
                <a:cubicBezTo>
                  <a:pt x="2630" y="181234"/>
                  <a:pt x="0" y="174849"/>
                  <a:pt x="0" y="167336"/>
                </a:cubicBezTo>
                <a:cubicBezTo>
                  <a:pt x="0" y="159824"/>
                  <a:pt x="2630" y="153439"/>
                  <a:pt x="7888" y="148180"/>
                </a:cubicBezTo>
                <a:lnTo>
                  <a:pt x="46202" y="109867"/>
                </a:lnTo>
                <a:cubicBezTo>
                  <a:pt x="51460" y="104609"/>
                  <a:pt x="57845" y="101979"/>
                  <a:pt x="65358" y="101979"/>
                </a:cubicBezTo>
                <a:cubicBezTo>
                  <a:pt x="72870" y="101979"/>
                  <a:pt x="79255" y="104609"/>
                  <a:pt x="84514" y="109867"/>
                </a:cubicBezTo>
                <a:lnTo>
                  <a:pt x="167337" y="192972"/>
                </a:lnTo>
                <a:lnTo>
                  <a:pt x="352139" y="7888"/>
                </a:lnTo>
                <a:cubicBezTo>
                  <a:pt x="357397" y="2630"/>
                  <a:pt x="363783" y="0"/>
                  <a:pt x="3712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nvGrpSpPr>
          <p:cNvPr id="95" name="组合 109"/>
          <p:cNvGrpSpPr/>
          <p:nvPr/>
        </p:nvGrpSpPr>
        <p:grpSpPr>
          <a:xfrm>
            <a:off x="2673099" y="3627579"/>
            <a:ext cx="9352139" cy="1132145"/>
            <a:chOff x="4304043" y="1286668"/>
            <a:chExt cx="3837944" cy="2757793"/>
          </a:xfrm>
          <a:effectLst>
            <a:outerShdw blurRad="381000" dist="254000" dir="8100000" algn="tr" rotWithShape="0">
              <a:prstClr val="black">
                <a:alpha val="40000"/>
              </a:prstClr>
            </a:outerShdw>
          </a:effectLst>
        </p:grpSpPr>
        <p:sp>
          <p:nvSpPr>
            <p:cNvPr id="96" name="圆角矩形 110"/>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anchor="ctr"/>
            <a:lstStyle/>
            <a:p>
              <a:pPr algn="ctr" defTabSz="914126">
                <a:defRPr/>
              </a:pPr>
              <a:endParaRPr lang="zh-CN" altLang="en-US" kern="0" dirty="0">
                <a:solidFill>
                  <a:sysClr val="window" lastClr="FFFFFF"/>
                </a:solidFill>
              </a:endParaRPr>
            </a:p>
          </p:txBody>
        </p:sp>
        <p:sp>
          <p:nvSpPr>
            <p:cNvPr id="97" name="圆角矩形 111"/>
            <p:cNvSpPr/>
            <p:nvPr/>
          </p:nvSpPr>
          <p:spPr>
            <a:xfrm>
              <a:off x="4351931" y="1367703"/>
              <a:ext cx="3742172" cy="2595723"/>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anchor="ctr"/>
            <a:lstStyle/>
            <a:p>
              <a:pPr algn="ctr" defTabSz="914126">
                <a:defRPr/>
              </a:pPr>
              <a:endParaRPr lang="zh-CN" altLang="en-US" kern="0" dirty="0">
                <a:solidFill>
                  <a:sysClr val="window" lastClr="FFFFFF"/>
                </a:solidFill>
              </a:endParaRPr>
            </a:p>
          </p:txBody>
        </p:sp>
      </p:grpSp>
      <p:sp>
        <p:nvSpPr>
          <p:cNvPr id="6174" name="Rectangle 42"/>
          <p:cNvSpPr>
            <a:spLocks/>
          </p:cNvSpPr>
          <p:nvPr/>
        </p:nvSpPr>
        <p:spPr bwMode="auto">
          <a:xfrm>
            <a:off x="3854451" y="4270375"/>
            <a:ext cx="7267811"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ct val="70000"/>
              </a:lnSpc>
              <a:spcBef>
                <a:spcPct val="0"/>
              </a:spcBef>
              <a:buFontTx/>
              <a:buNone/>
            </a:pPr>
            <a:endParaRPr lang="en-US" altLang="en-US" sz="1200">
              <a:solidFill>
                <a:srgbClr val="000000"/>
              </a:solidFill>
              <a:latin typeface="Arial" pitchFamily="34" charset="0"/>
              <a:ea typeface="印品黑体"/>
              <a:cs typeface="Bebas Neue"/>
              <a:sym typeface="Bebas Neue"/>
            </a:endParaRPr>
          </a:p>
        </p:txBody>
      </p:sp>
      <p:grpSp>
        <p:nvGrpSpPr>
          <p:cNvPr id="101" name="Nhóm 2"/>
          <p:cNvGrpSpPr>
            <a:grpSpLocks/>
          </p:cNvGrpSpPr>
          <p:nvPr/>
        </p:nvGrpSpPr>
        <p:grpSpPr bwMode="auto">
          <a:xfrm>
            <a:off x="2863851" y="3911601"/>
            <a:ext cx="874183" cy="620713"/>
            <a:chOff x="1181403" y="939877"/>
            <a:chExt cx="620854" cy="620853"/>
          </a:xfrm>
        </p:grpSpPr>
        <p:sp>
          <p:nvSpPr>
            <p:cNvPr id="102" name="同心圆 115"/>
            <p:cNvSpPr/>
            <p:nvPr/>
          </p:nvSpPr>
          <p:spPr>
            <a:xfrm>
              <a:off x="1181403" y="939877"/>
              <a:ext cx="620854" cy="620853"/>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4126">
                <a:defRPr/>
              </a:pPr>
              <a:endParaRPr lang="zh-CN" altLang="en-US" kern="0" dirty="0">
                <a:solidFill>
                  <a:sysClr val="windowText" lastClr="000000"/>
                </a:solidFill>
              </a:endParaRPr>
            </a:p>
          </p:txBody>
        </p:sp>
        <p:sp>
          <p:nvSpPr>
            <p:cNvPr id="6173" name="椭圆 116"/>
            <p:cNvSpPr>
              <a:spLocks noChangeArrowheads="1"/>
            </p:cNvSpPr>
            <p:nvPr/>
          </p:nvSpPr>
          <p:spPr bwMode="auto">
            <a:xfrm>
              <a:off x="1194932" y="954168"/>
              <a:ext cx="593796" cy="592271"/>
            </a:xfrm>
            <a:prstGeom prst="ellipse">
              <a:avLst/>
            </a:prstGeom>
            <a:solidFill>
              <a:srgbClr val="0070C0"/>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defTabSz="912813">
                <a:spcBef>
                  <a:spcPct val="20000"/>
                </a:spcBef>
                <a:buFont typeface="Arial" pitchFamily="34" charset="0"/>
                <a:buChar char="•"/>
                <a:defRPr sz="3200">
                  <a:solidFill>
                    <a:schemeClr val="tx1"/>
                  </a:solidFill>
                  <a:latin typeface="Calibri" pitchFamily="34" charset="0"/>
                </a:defRPr>
              </a:lvl1pPr>
              <a:lvl2pPr marL="742950" indent="-285750" defTabSz="912813">
                <a:spcBef>
                  <a:spcPct val="20000"/>
                </a:spcBef>
                <a:buFont typeface="Arial" pitchFamily="34" charset="0"/>
                <a:buChar char="–"/>
                <a:defRPr sz="2800">
                  <a:solidFill>
                    <a:schemeClr val="tx1"/>
                  </a:solidFill>
                  <a:latin typeface="Calibri" pitchFamily="34" charset="0"/>
                </a:defRPr>
              </a:lvl2pPr>
              <a:lvl3pPr marL="1143000" indent="-228600" defTabSz="912813">
                <a:spcBef>
                  <a:spcPct val="20000"/>
                </a:spcBef>
                <a:buFont typeface="Arial" pitchFamily="34" charset="0"/>
                <a:buChar char="•"/>
                <a:defRPr sz="2400">
                  <a:solidFill>
                    <a:schemeClr val="tx1"/>
                  </a:solidFill>
                  <a:latin typeface="Calibri" pitchFamily="34" charset="0"/>
                </a:defRPr>
              </a:lvl3pPr>
              <a:lvl4pPr marL="1600200" indent="-228600" defTabSz="912813">
                <a:spcBef>
                  <a:spcPct val="20000"/>
                </a:spcBef>
                <a:buFont typeface="Arial" pitchFamily="34" charset="0"/>
                <a:buChar char="–"/>
                <a:defRPr sz="2000">
                  <a:solidFill>
                    <a:schemeClr val="tx1"/>
                  </a:solidFill>
                  <a:latin typeface="Calibri" pitchFamily="34" charset="0"/>
                </a:defRPr>
              </a:lvl4pPr>
              <a:lvl5pPr marL="2057400" indent="-228600" defTabSz="912813">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zh-CN" altLang="en-US" sz="1800">
                <a:solidFill>
                  <a:srgbClr val="FFFFFF"/>
                </a:solidFill>
                <a:latin typeface="Arial" pitchFamily="34" charset="0"/>
              </a:endParaRPr>
            </a:p>
          </p:txBody>
        </p:sp>
      </p:grpSp>
      <p:sp>
        <p:nvSpPr>
          <p:cNvPr id="104" name="Freeform 293">
            <a:extLst>
              <a:ext uri="{FF2B5EF4-FFF2-40B4-BE49-F238E27FC236}">
                <a16:creationId xmlns:a16="http://schemas.microsoft.com/office/drawing/2014/main" id="{1EE24085-8832-4A9E-BBAF-5BCA1E1B8928}"/>
              </a:ext>
            </a:extLst>
          </p:cNvPr>
          <p:cNvSpPr/>
          <p:nvPr/>
        </p:nvSpPr>
        <p:spPr>
          <a:xfrm>
            <a:off x="3103033" y="4095751"/>
            <a:ext cx="457200" cy="250825"/>
          </a:xfrm>
          <a:custGeom>
            <a:avLst/>
            <a:gdLst/>
            <a:ahLst/>
            <a:cxnLst/>
            <a:rect l="l" t="t" r="r" b="b"/>
            <a:pathLst>
              <a:path w="436652" h="334672">
                <a:moveTo>
                  <a:pt x="371295" y="0"/>
                </a:moveTo>
                <a:cubicBezTo>
                  <a:pt x="378807" y="0"/>
                  <a:pt x="385192" y="2630"/>
                  <a:pt x="390451" y="7888"/>
                </a:cubicBezTo>
                <a:lnTo>
                  <a:pt x="428764" y="46201"/>
                </a:lnTo>
                <a:cubicBezTo>
                  <a:pt x="434022" y="51459"/>
                  <a:pt x="436652" y="57845"/>
                  <a:pt x="436652" y="65357"/>
                </a:cubicBezTo>
                <a:cubicBezTo>
                  <a:pt x="436652" y="72869"/>
                  <a:pt x="434022" y="79255"/>
                  <a:pt x="428764" y="84513"/>
                </a:cubicBezTo>
                <a:lnTo>
                  <a:pt x="224806" y="288472"/>
                </a:lnTo>
                <a:lnTo>
                  <a:pt x="186494" y="326784"/>
                </a:lnTo>
                <a:cubicBezTo>
                  <a:pt x="181234" y="332043"/>
                  <a:pt x="174848" y="334672"/>
                  <a:pt x="167337" y="334672"/>
                </a:cubicBezTo>
                <a:cubicBezTo>
                  <a:pt x="159824" y="334672"/>
                  <a:pt x="153439" y="332043"/>
                  <a:pt x="148180" y="326784"/>
                </a:cubicBezTo>
                <a:lnTo>
                  <a:pt x="109868" y="288472"/>
                </a:lnTo>
                <a:lnTo>
                  <a:pt x="7888" y="186492"/>
                </a:lnTo>
                <a:cubicBezTo>
                  <a:pt x="2630" y="181234"/>
                  <a:pt x="0" y="174849"/>
                  <a:pt x="0" y="167336"/>
                </a:cubicBezTo>
                <a:cubicBezTo>
                  <a:pt x="0" y="159824"/>
                  <a:pt x="2630" y="153439"/>
                  <a:pt x="7888" y="148180"/>
                </a:cubicBezTo>
                <a:lnTo>
                  <a:pt x="46202" y="109867"/>
                </a:lnTo>
                <a:cubicBezTo>
                  <a:pt x="51460" y="104609"/>
                  <a:pt x="57845" y="101979"/>
                  <a:pt x="65358" y="101979"/>
                </a:cubicBezTo>
                <a:cubicBezTo>
                  <a:pt x="72870" y="101979"/>
                  <a:pt x="79255" y="104609"/>
                  <a:pt x="84514" y="109867"/>
                </a:cubicBezTo>
                <a:lnTo>
                  <a:pt x="167337" y="192972"/>
                </a:lnTo>
                <a:lnTo>
                  <a:pt x="352139" y="7888"/>
                </a:lnTo>
                <a:cubicBezTo>
                  <a:pt x="357397" y="2630"/>
                  <a:pt x="363783" y="0"/>
                  <a:pt x="3712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0" name="WordArt 17"/>
          <p:cNvSpPr>
            <a:spLocks noChangeArrowheads="1" noChangeShapeType="1" noTextEdit="1"/>
          </p:cNvSpPr>
          <p:nvPr/>
        </p:nvSpPr>
        <p:spPr bwMode="auto">
          <a:xfrm>
            <a:off x="277284" y="160338"/>
            <a:ext cx="116840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1050" kern="10" dirty="0">
                <a:solidFill>
                  <a:srgbClr val="0000FF"/>
                </a:solidFill>
                <a:effectLst>
                  <a:outerShdw dist="45791" dir="2021404" algn="ctr" rotWithShape="0">
                    <a:srgbClr val="B2B2B2">
                      <a:alpha val="79999"/>
                    </a:srgbClr>
                  </a:outerShdw>
                </a:effectLst>
                <a:latin typeface="Times New Roman"/>
                <a:cs typeface="Times New Roman"/>
              </a:rPr>
              <a:t>BÀI 3</a:t>
            </a:r>
            <a:r>
              <a:rPr lang="vi-VN" sz="1050" kern="10" dirty="0" smtClean="0">
                <a:solidFill>
                  <a:srgbClr val="0000FF"/>
                </a:solidFill>
                <a:effectLst>
                  <a:outerShdw dist="45791" dir="2021404" algn="ctr" rotWithShape="0">
                    <a:srgbClr val="B2B2B2">
                      <a:alpha val="79999"/>
                    </a:srgbClr>
                  </a:outerShdw>
                </a:effectLst>
                <a:latin typeface="Times New Roman"/>
                <a:cs typeface="Times New Roman"/>
              </a:rPr>
              <a:t>: ĐIỀU HÒA BIỂU HIỆN GENE</a:t>
            </a:r>
            <a:endParaRPr lang="vi-VN" sz="1050" kern="10" dirty="0">
              <a:solidFill>
                <a:srgbClr val="0000FF"/>
              </a:solidFill>
              <a:effectLst>
                <a:outerShdw dist="45791" dir="2021404" algn="ctr" rotWithShape="0">
                  <a:srgbClr val="B2B2B2">
                    <a:alpha val="79999"/>
                  </a:srgbClr>
                </a:outerShdw>
              </a:effectLst>
              <a:latin typeface="Times New Roman"/>
              <a:cs typeface="Times New Roman"/>
            </a:endParaRPr>
          </a:p>
        </p:txBody>
      </p:sp>
      <p:cxnSp>
        <p:nvCxnSpPr>
          <p:cNvPr id="6163" name="直接连接符 45"/>
          <p:cNvCxnSpPr>
            <a:cxnSpLocks noChangeShapeType="1"/>
          </p:cNvCxnSpPr>
          <p:nvPr/>
        </p:nvCxnSpPr>
        <p:spPr bwMode="auto">
          <a:xfrm>
            <a:off x="3257551" y="5495925"/>
            <a:ext cx="7414683"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sp>
        <p:nvSpPr>
          <p:cNvPr id="6170" name="Rectangle 42"/>
          <p:cNvSpPr>
            <a:spLocks/>
          </p:cNvSpPr>
          <p:nvPr/>
        </p:nvSpPr>
        <p:spPr bwMode="auto">
          <a:xfrm>
            <a:off x="4345517" y="5530850"/>
            <a:ext cx="7269909"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ct val="70000"/>
              </a:lnSpc>
              <a:spcBef>
                <a:spcPct val="0"/>
              </a:spcBef>
              <a:buFontTx/>
              <a:buNone/>
            </a:pPr>
            <a:endParaRPr lang="en-US" altLang="en-US" sz="1200">
              <a:solidFill>
                <a:srgbClr val="000000"/>
              </a:solidFill>
              <a:latin typeface="Arial" pitchFamily="34" charset="0"/>
              <a:ea typeface="印品黑体"/>
              <a:cs typeface="Bebas Neue"/>
              <a:sym typeface="Bebas Neue"/>
            </a:endParaRPr>
          </a:p>
        </p:txBody>
      </p:sp>
      <p:sp>
        <p:nvSpPr>
          <p:cNvPr id="49" name="Freeform 293">
            <a:extLst>
              <a:ext uri="{FF2B5EF4-FFF2-40B4-BE49-F238E27FC236}">
                <a16:creationId xmlns:a16="http://schemas.microsoft.com/office/drawing/2014/main" id="{1EE24085-8832-4A9E-BBAF-5BCA1E1B8928}"/>
              </a:ext>
            </a:extLst>
          </p:cNvPr>
          <p:cNvSpPr/>
          <p:nvPr/>
        </p:nvSpPr>
        <p:spPr>
          <a:xfrm>
            <a:off x="3098800" y="5354639"/>
            <a:ext cx="459317" cy="249237"/>
          </a:xfrm>
          <a:custGeom>
            <a:avLst/>
            <a:gdLst/>
            <a:ahLst/>
            <a:cxnLst/>
            <a:rect l="l" t="t" r="r" b="b"/>
            <a:pathLst>
              <a:path w="436652" h="334672">
                <a:moveTo>
                  <a:pt x="371295" y="0"/>
                </a:moveTo>
                <a:cubicBezTo>
                  <a:pt x="378807" y="0"/>
                  <a:pt x="385192" y="2630"/>
                  <a:pt x="390451" y="7888"/>
                </a:cubicBezTo>
                <a:lnTo>
                  <a:pt x="428764" y="46201"/>
                </a:lnTo>
                <a:cubicBezTo>
                  <a:pt x="434022" y="51459"/>
                  <a:pt x="436652" y="57845"/>
                  <a:pt x="436652" y="65357"/>
                </a:cubicBezTo>
                <a:cubicBezTo>
                  <a:pt x="436652" y="72869"/>
                  <a:pt x="434022" y="79255"/>
                  <a:pt x="428764" y="84513"/>
                </a:cubicBezTo>
                <a:lnTo>
                  <a:pt x="224806" y="288472"/>
                </a:lnTo>
                <a:lnTo>
                  <a:pt x="186494" y="326784"/>
                </a:lnTo>
                <a:cubicBezTo>
                  <a:pt x="181234" y="332043"/>
                  <a:pt x="174848" y="334672"/>
                  <a:pt x="167337" y="334672"/>
                </a:cubicBezTo>
                <a:cubicBezTo>
                  <a:pt x="159824" y="334672"/>
                  <a:pt x="153439" y="332043"/>
                  <a:pt x="148180" y="326784"/>
                </a:cubicBezTo>
                <a:lnTo>
                  <a:pt x="109868" y="288472"/>
                </a:lnTo>
                <a:lnTo>
                  <a:pt x="7888" y="186492"/>
                </a:lnTo>
                <a:cubicBezTo>
                  <a:pt x="2630" y="181234"/>
                  <a:pt x="0" y="174849"/>
                  <a:pt x="0" y="167336"/>
                </a:cubicBezTo>
                <a:cubicBezTo>
                  <a:pt x="0" y="159824"/>
                  <a:pt x="2630" y="153439"/>
                  <a:pt x="7888" y="148180"/>
                </a:cubicBezTo>
                <a:lnTo>
                  <a:pt x="46202" y="109867"/>
                </a:lnTo>
                <a:cubicBezTo>
                  <a:pt x="51460" y="104609"/>
                  <a:pt x="57845" y="101979"/>
                  <a:pt x="65358" y="101979"/>
                </a:cubicBezTo>
                <a:cubicBezTo>
                  <a:pt x="72870" y="101979"/>
                  <a:pt x="79255" y="104609"/>
                  <a:pt x="84514" y="109867"/>
                </a:cubicBezTo>
                <a:lnTo>
                  <a:pt x="167337" y="192972"/>
                </a:lnTo>
                <a:lnTo>
                  <a:pt x="352139" y="7888"/>
                </a:lnTo>
                <a:cubicBezTo>
                  <a:pt x="357397" y="2630"/>
                  <a:pt x="363783" y="0"/>
                  <a:pt x="3712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Rectangle 1"/>
          <p:cNvSpPr/>
          <p:nvPr/>
        </p:nvSpPr>
        <p:spPr>
          <a:xfrm>
            <a:off x="3914540" y="2461994"/>
            <a:ext cx="7347018" cy="954107"/>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Phân tích ý nghĩa của điều hòa biểu hiện gene trong tế bào và trong quá trình phát triển cơ thể.</a:t>
            </a:r>
          </a:p>
        </p:txBody>
      </p:sp>
      <p:sp>
        <p:nvSpPr>
          <p:cNvPr id="4" name="Rectangle 3"/>
          <p:cNvSpPr/>
          <p:nvPr/>
        </p:nvSpPr>
        <p:spPr>
          <a:xfrm>
            <a:off x="3914540" y="3744903"/>
            <a:ext cx="7870668" cy="523220"/>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Nêu được các ứng dụng của điều hòa biểu hiện gene.</a:t>
            </a:r>
          </a:p>
        </p:txBody>
      </p:sp>
    </p:spTree>
    <p:extLst>
      <p:ext uri="{BB962C8B-B14F-4D97-AF65-F5344CB8AC3E}">
        <p14:creationId xmlns:p14="http://schemas.microsoft.com/office/powerpoint/2010/main" val="48695827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ppt_x"/>
                                          </p:val>
                                        </p:tav>
                                        <p:tav tm="100000">
                                          <p:val>
                                            <p:strVal val="#ppt_x"/>
                                          </p:val>
                                        </p:tav>
                                      </p:tavLst>
                                    </p:anim>
                                    <p:anim calcmode="lin" valueType="num">
                                      <p:cBhvr additive="base">
                                        <p:cTn id="1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additive="base">
                                        <p:cTn id="23" dur="500" fill="hold"/>
                                        <p:tgtEl>
                                          <p:spTgt spid="110"/>
                                        </p:tgtEl>
                                        <p:attrNameLst>
                                          <p:attrName>ppt_x</p:attrName>
                                        </p:attrNameLst>
                                      </p:cBhvr>
                                      <p:tavLst>
                                        <p:tav tm="0">
                                          <p:val>
                                            <p:strVal val="#ppt_x"/>
                                          </p:val>
                                        </p:tav>
                                        <p:tav tm="100000">
                                          <p:val>
                                            <p:strVal val="#ppt_x"/>
                                          </p:val>
                                        </p:tav>
                                      </p:tavLst>
                                    </p:anim>
                                    <p:anim calcmode="lin" valueType="num">
                                      <p:cBhvr additive="base">
                                        <p:cTn id="24"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additive="base">
                                        <p:cTn id="29" dur="500" fill="hold"/>
                                        <p:tgtEl>
                                          <p:spTgt spid="59"/>
                                        </p:tgtEl>
                                        <p:attrNameLst>
                                          <p:attrName>ppt_x</p:attrName>
                                        </p:attrNameLst>
                                      </p:cBhvr>
                                      <p:tavLst>
                                        <p:tav tm="0">
                                          <p:val>
                                            <p:strVal val="#ppt_x"/>
                                          </p:val>
                                        </p:tav>
                                        <p:tav tm="100000">
                                          <p:val>
                                            <p:strVal val="#ppt_x"/>
                                          </p:val>
                                        </p:tav>
                                      </p:tavLst>
                                    </p:anim>
                                    <p:anim calcmode="lin" valueType="num">
                                      <p:cBhvr additive="base">
                                        <p:cTn id="3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8"/>
                                        </p:tgtEl>
                                        <p:attrNameLst>
                                          <p:attrName>style.visibility</p:attrName>
                                        </p:attrNameLst>
                                      </p:cBhvr>
                                      <p:to>
                                        <p:strVal val="visible"/>
                                      </p:to>
                                    </p:set>
                                    <p:anim calcmode="lin" valueType="num">
                                      <p:cBhvr additive="base">
                                        <p:cTn id="35" dur="500" fill="hold"/>
                                        <p:tgtEl>
                                          <p:spTgt spid="118"/>
                                        </p:tgtEl>
                                        <p:attrNameLst>
                                          <p:attrName>ppt_x</p:attrName>
                                        </p:attrNameLst>
                                      </p:cBhvr>
                                      <p:tavLst>
                                        <p:tav tm="0">
                                          <p:val>
                                            <p:strVal val="#ppt_x"/>
                                          </p:val>
                                        </p:tav>
                                        <p:tav tm="100000">
                                          <p:val>
                                            <p:strVal val="#ppt_x"/>
                                          </p:val>
                                        </p:tav>
                                      </p:tavLst>
                                    </p:anim>
                                    <p:anim calcmode="lin" valueType="num">
                                      <p:cBhvr additive="base">
                                        <p:cTn id="36"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additive="base">
                                        <p:cTn id="41" dur="500" fill="hold"/>
                                        <p:tgtEl>
                                          <p:spTgt spid="75"/>
                                        </p:tgtEl>
                                        <p:attrNameLst>
                                          <p:attrName>ppt_x</p:attrName>
                                        </p:attrNameLst>
                                      </p:cBhvr>
                                      <p:tavLst>
                                        <p:tav tm="0">
                                          <p:val>
                                            <p:strVal val="#ppt_x"/>
                                          </p:val>
                                        </p:tav>
                                        <p:tav tm="100000">
                                          <p:val>
                                            <p:strVal val="#ppt_x"/>
                                          </p:val>
                                        </p:tav>
                                      </p:tavLst>
                                    </p:anim>
                                    <p:anim calcmode="lin" valueType="num">
                                      <p:cBhvr additive="base">
                                        <p:cTn id="4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1"/>
                                        </p:tgtEl>
                                        <p:attrNameLst>
                                          <p:attrName>style.visibility</p:attrName>
                                        </p:attrNameLst>
                                      </p:cBhvr>
                                      <p:to>
                                        <p:strVal val="visible"/>
                                      </p:to>
                                    </p:set>
                                    <p:anim calcmode="lin" valueType="num">
                                      <p:cBhvr additive="base">
                                        <p:cTn id="47" dur="500" fill="hold"/>
                                        <p:tgtEl>
                                          <p:spTgt spid="81"/>
                                        </p:tgtEl>
                                        <p:attrNameLst>
                                          <p:attrName>ppt_x</p:attrName>
                                        </p:attrNameLst>
                                      </p:cBhvr>
                                      <p:tavLst>
                                        <p:tav tm="0">
                                          <p:val>
                                            <p:strVal val="#ppt_x"/>
                                          </p:val>
                                        </p:tav>
                                        <p:tav tm="100000">
                                          <p:val>
                                            <p:strVal val="#ppt_x"/>
                                          </p:val>
                                        </p:tav>
                                      </p:tavLst>
                                    </p:anim>
                                    <p:anim calcmode="lin" valueType="num">
                                      <p:cBhvr additive="base">
                                        <p:cTn id="4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5"/>
                                        </p:tgtEl>
                                        <p:attrNameLst>
                                          <p:attrName>style.visibility</p:attrName>
                                        </p:attrNameLst>
                                      </p:cBhvr>
                                      <p:to>
                                        <p:strVal val="visible"/>
                                      </p:to>
                                    </p:set>
                                    <p:anim calcmode="lin" valueType="num">
                                      <p:cBhvr additive="base">
                                        <p:cTn id="59" dur="500" fill="hold"/>
                                        <p:tgtEl>
                                          <p:spTgt spid="95"/>
                                        </p:tgtEl>
                                        <p:attrNameLst>
                                          <p:attrName>ppt_x</p:attrName>
                                        </p:attrNameLst>
                                      </p:cBhvr>
                                      <p:tavLst>
                                        <p:tav tm="0">
                                          <p:val>
                                            <p:strVal val="#ppt_x"/>
                                          </p:val>
                                        </p:tav>
                                        <p:tav tm="100000">
                                          <p:val>
                                            <p:strVal val="#ppt_x"/>
                                          </p:val>
                                        </p:tav>
                                      </p:tavLst>
                                    </p:anim>
                                    <p:anim calcmode="lin" valueType="num">
                                      <p:cBhvr additive="base">
                                        <p:cTn id="60"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1"/>
                                        </p:tgtEl>
                                        <p:attrNameLst>
                                          <p:attrName>style.visibility</p:attrName>
                                        </p:attrNameLst>
                                      </p:cBhvr>
                                      <p:to>
                                        <p:strVal val="visible"/>
                                      </p:to>
                                    </p:set>
                                    <p:anim calcmode="lin" valueType="num">
                                      <p:cBhvr additive="base">
                                        <p:cTn id="65" dur="500" fill="hold"/>
                                        <p:tgtEl>
                                          <p:spTgt spid="101"/>
                                        </p:tgtEl>
                                        <p:attrNameLst>
                                          <p:attrName>ppt_x</p:attrName>
                                        </p:attrNameLst>
                                      </p:cBhvr>
                                      <p:tavLst>
                                        <p:tav tm="0">
                                          <p:val>
                                            <p:strVal val="#ppt_x"/>
                                          </p:val>
                                        </p:tav>
                                        <p:tav tm="100000">
                                          <p:val>
                                            <p:strVal val="#ppt_x"/>
                                          </p:val>
                                        </p:tav>
                                      </p:tavLst>
                                    </p:anim>
                                    <p:anim calcmode="lin" valueType="num">
                                      <p:cBhvr additive="base">
                                        <p:cTn id="66"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ppt_x"/>
                                          </p:val>
                                        </p:tav>
                                        <p:tav tm="100000">
                                          <p:val>
                                            <p:strVal val="#ppt_x"/>
                                          </p:val>
                                        </p:tav>
                                      </p:tavLst>
                                    </p:anim>
                                    <p:anim calcmode="lin" valueType="num">
                                      <p:cBhvr additive="base">
                                        <p:cTn id="7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9" grpId="0" animBg="1"/>
      <p:bldP spid="40" grpId="0" animBg="1"/>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10274"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1" name="TextBox 10">
            <a:extLst>
              <a:ext uri="{FF2B5EF4-FFF2-40B4-BE49-F238E27FC236}">
                <a16:creationId xmlns:a16="http://schemas.microsoft.com/office/drawing/2014/main" id="{61D7FF8A-3B11-4CBB-B3E8-9B0334828598}"/>
              </a:ext>
            </a:extLst>
          </p:cNvPr>
          <p:cNvSpPr txBox="1"/>
          <p:nvPr/>
        </p:nvSpPr>
        <p:spPr>
          <a:xfrm>
            <a:off x="440078" y="1107360"/>
            <a:ext cx="4090825" cy="2554545"/>
          </a:xfrm>
          <a:prstGeom prst="rect">
            <a:avLst/>
          </a:prstGeom>
          <a:noFill/>
        </p:spPr>
        <p:txBody>
          <a:bodyPr wrap="square">
            <a:spAutoFit/>
          </a:bodyPr>
          <a:lstStyle/>
          <a:p>
            <a:pPr algn="just"/>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vi-VN" sz="4000" dirty="0">
                <a:solidFill>
                  <a:schemeClr val="bg1"/>
                </a:solidFill>
                <a:latin typeface="Times New Roman" panose="02020603050405020304" pitchFamily="18" charset="0"/>
                <a:cs typeface="Times New Roman" panose="02020603050405020304" pitchFamily="18" charset="0"/>
              </a:rPr>
              <a:t>Thí nghiệm xác định cơ chế điều hòa biểu hiện </a:t>
            </a:r>
            <a:r>
              <a:rPr lang="vi-VN" sz="4000" dirty="0" smtClean="0">
                <a:solidFill>
                  <a:schemeClr val="bg1"/>
                </a:solidFill>
                <a:latin typeface="Times New Roman" panose="02020603050405020304" pitchFamily="18" charset="0"/>
                <a:cs typeface="Times New Roman" panose="02020603050405020304" pitchFamily="18" charset="0"/>
              </a:rPr>
              <a:t>gene </a:t>
            </a:r>
            <a:r>
              <a:rPr lang="vi-VN" sz="4000" dirty="0">
                <a:solidFill>
                  <a:schemeClr val="bg1"/>
                </a:solidFill>
                <a:latin typeface="Times New Roman" panose="02020603050405020304" pitchFamily="18" charset="0"/>
                <a:cs typeface="Times New Roman" panose="02020603050405020304" pitchFamily="18" charset="0"/>
              </a:rPr>
              <a:t>của operon Lac</a:t>
            </a:r>
            <a:endPar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5392530" y="1184528"/>
            <a:ext cx="6263664" cy="1200329"/>
          </a:xfrm>
          <a:prstGeom prst="rect">
            <a:avLst/>
          </a:prstGeom>
        </p:spPr>
        <p:txBody>
          <a:bodyPr wrap="square">
            <a:spAutoFit/>
          </a:bodyPr>
          <a:lstStyle/>
          <a:p>
            <a:pPr algn="just"/>
            <a:r>
              <a:rPr lang="vi-VN" sz="3600" b="1" dirty="0">
                <a:latin typeface="Times New Roman" panose="02020603050405020304" pitchFamily="18" charset="0"/>
                <a:cs typeface="Times New Roman" panose="02020603050405020304" pitchFamily="18" charset="0"/>
              </a:rPr>
              <a:t>1.Thí nghiệm trên operon Lac của E.coli.</a:t>
            </a:r>
            <a:endParaRPr lang="vi-VN" sz="3600" dirty="0">
              <a:latin typeface="Times New Roman" panose="02020603050405020304" pitchFamily="18" charset="0"/>
              <a:cs typeface="Times New Roman" panose="02020603050405020304" pitchFamily="18" charset="0"/>
            </a:endParaRPr>
          </a:p>
        </p:txBody>
      </p:sp>
      <p:sp>
        <p:nvSpPr>
          <p:cNvPr id="7" name="Rectangle 6"/>
          <p:cNvSpPr/>
          <p:nvPr/>
        </p:nvSpPr>
        <p:spPr>
          <a:xfrm>
            <a:off x="5392530" y="3244334"/>
            <a:ext cx="6583854" cy="646331"/>
          </a:xfrm>
          <a:prstGeom prst="rect">
            <a:avLst/>
          </a:prstGeom>
        </p:spPr>
        <p:txBody>
          <a:bodyPr wrap="none">
            <a:spAutoFit/>
          </a:bodyPr>
          <a:lstStyle/>
          <a:p>
            <a:r>
              <a:rPr lang="vi-VN" sz="3600" b="1" dirty="0">
                <a:latin typeface="Times New Roman" panose="02020603050405020304" pitchFamily="18" charset="0"/>
                <a:cs typeface="Times New Roman" panose="02020603050405020304" pitchFamily="18" charset="0"/>
              </a:rPr>
              <a:t>2. Giải thích kết quả thí nghiệm:</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620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59EC-A1D5-B331-91F7-72701A2F57FE}"/>
              </a:ext>
            </a:extLst>
          </p:cNvPr>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I. </a:t>
            </a:r>
            <a:r>
              <a:rPr lang="vi-VN" sz="3600" b="1" dirty="0" smtClean="0">
                <a:latin typeface="Times New Roman" panose="02020603050405020304" pitchFamily="18" charset="0"/>
                <a:cs typeface="Times New Roman" panose="02020603050405020304" pitchFamily="18" charset="0"/>
              </a:rPr>
              <a:t>THÍ NGHIỆM XÁC ĐỊNH CƠ CHẾ ĐIỀU HÒA BIỂU HIỆN GENE CỦA OPERON LAC</a:t>
            </a:r>
            <a:endParaRPr lang="en-US"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7AD4976-7AA3-8C7A-067A-D2DB7CB352D9}"/>
              </a:ext>
            </a:extLst>
          </p:cNvPr>
          <p:cNvSpPr>
            <a:spLocks noGrp="1"/>
          </p:cNvSpPr>
          <p:nvPr>
            <p:ph idx="1"/>
          </p:nvPr>
        </p:nvSpPr>
        <p:spPr>
          <a:xfrm>
            <a:off x="3095268" y="2877955"/>
            <a:ext cx="5388059" cy="2035662"/>
          </a:xfrm>
          <a:solidFill>
            <a:schemeClr val="accent1">
              <a:lumMod val="40000"/>
              <a:lumOff val="60000"/>
            </a:schemeClr>
          </a:solidFill>
        </p:spPr>
        <p:txBody>
          <a:bodyPr>
            <a:normAutofit fontScale="92500" lnSpcReduction="10000"/>
          </a:bodyPr>
          <a:lstStyle/>
          <a:p>
            <a:pPr algn="ctr">
              <a:buFont typeface="Wingdings" panose="05000000000000000000" pitchFamily="2" charset="2"/>
              <a:buChar char="ü"/>
            </a:pPr>
            <a:r>
              <a:rPr lang="en-US" sz="3200" b="1" dirty="0"/>
              <a:t> </a:t>
            </a:r>
            <a:r>
              <a:rPr lang="en-US" sz="3200" b="1" dirty="0" err="1"/>
              <a:t>Tổ</a:t>
            </a:r>
            <a:r>
              <a:rPr lang="en-US" sz="3200" b="1" dirty="0"/>
              <a:t> </a:t>
            </a:r>
            <a:r>
              <a:rPr lang="en-US" sz="3200" b="1" dirty="0" smtClean="0"/>
              <a:t>1 </a:t>
            </a:r>
            <a:r>
              <a:rPr lang="en-US" sz="3200" b="1" dirty="0">
                <a:sym typeface="Wingdings" panose="05000000000000000000" pitchFamily="2" charset="2"/>
              </a:rPr>
              <a:t> PHT </a:t>
            </a:r>
            <a:r>
              <a:rPr lang="en-US" sz="3200" b="1" dirty="0" err="1">
                <a:sym typeface="Wingdings" panose="05000000000000000000" pitchFamily="2" charset="2"/>
              </a:rPr>
              <a:t>số</a:t>
            </a:r>
            <a:r>
              <a:rPr lang="en-US" sz="3200" b="1" dirty="0">
                <a:sym typeface="Wingdings" panose="05000000000000000000" pitchFamily="2" charset="2"/>
              </a:rPr>
              <a:t> </a:t>
            </a:r>
            <a:r>
              <a:rPr lang="en-US" sz="3200" b="1" dirty="0" smtClean="0">
                <a:sym typeface="Wingdings" panose="05000000000000000000" pitchFamily="2" charset="2"/>
              </a:rPr>
              <a:t>1</a:t>
            </a:r>
          </a:p>
          <a:p>
            <a:pPr algn="ctr">
              <a:buFont typeface="Wingdings" panose="05000000000000000000" pitchFamily="2" charset="2"/>
              <a:buChar char="ü"/>
            </a:pPr>
            <a:r>
              <a:rPr lang="en-US" sz="3200" b="1" dirty="0"/>
              <a:t> </a:t>
            </a:r>
            <a:r>
              <a:rPr lang="en-US" sz="3200" b="1" dirty="0" err="1"/>
              <a:t>Tổ</a:t>
            </a:r>
            <a:r>
              <a:rPr lang="en-US" sz="3200" b="1" dirty="0"/>
              <a:t> </a:t>
            </a:r>
            <a:r>
              <a:rPr lang="en-US" sz="3200" b="1" dirty="0" smtClean="0"/>
              <a:t>2 </a:t>
            </a:r>
            <a:r>
              <a:rPr lang="en-US" sz="3200" b="1" dirty="0">
                <a:sym typeface="Wingdings" panose="05000000000000000000" pitchFamily="2" charset="2"/>
              </a:rPr>
              <a:t> PHT </a:t>
            </a:r>
            <a:r>
              <a:rPr lang="en-US" sz="3200" b="1" dirty="0" err="1">
                <a:sym typeface="Wingdings" panose="05000000000000000000" pitchFamily="2" charset="2"/>
              </a:rPr>
              <a:t>số</a:t>
            </a:r>
            <a:r>
              <a:rPr lang="en-US" sz="3200" b="1" dirty="0">
                <a:sym typeface="Wingdings" panose="05000000000000000000" pitchFamily="2" charset="2"/>
              </a:rPr>
              <a:t> 2</a:t>
            </a:r>
            <a:r>
              <a:rPr lang="en-US" sz="3200" b="1" dirty="0" smtClean="0"/>
              <a:t> </a:t>
            </a:r>
          </a:p>
          <a:p>
            <a:pPr algn="ctr">
              <a:buFont typeface="Wingdings" panose="05000000000000000000" pitchFamily="2" charset="2"/>
              <a:buChar char="ü"/>
            </a:pPr>
            <a:r>
              <a:rPr lang="en-US" sz="3200" b="1" dirty="0" err="1" smtClean="0"/>
              <a:t>Tổ</a:t>
            </a:r>
            <a:r>
              <a:rPr lang="en-US" sz="3200" b="1" dirty="0" smtClean="0"/>
              <a:t> 3 </a:t>
            </a:r>
            <a:r>
              <a:rPr lang="en-US" sz="3200" b="1" dirty="0">
                <a:sym typeface="Wingdings" panose="05000000000000000000" pitchFamily="2" charset="2"/>
              </a:rPr>
              <a:t> PHT </a:t>
            </a:r>
            <a:r>
              <a:rPr lang="en-US" sz="3200" b="1" dirty="0" err="1">
                <a:sym typeface="Wingdings" panose="05000000000000000000" pitchFamily="2" charset="2"/>
              </a:rPr>
              <a:t>số</a:t>
            </a:r>
            <a:r>
              <a:rPr lang="en-US" sz="3200" b="1" dirty="0">
                <a:sym typeface="Wingdings" panose="05000000000000000000" pitchFamily="2" charset="2"/>
              </a:rPr>
              <a:t> </a:t>
            </a:r>
            <a:r>
              <a:rPr lang="en-US" sz="3200" b="1" dirty="0" smtClean="0">
                <a:sym typeface="Wingdings" panose="05000000000000000000" pitchFamily="2" charset="2"/>
              </a:rPr>
              <a:t>3</a:t>
            </a:r>
            <a:endParaRPr lang="en-US" sz="3200" b="1" dirty="0">
              <a:sym typeface="Wingdings" panose="05000000000000000000" pitchFamily="2" charset="2"/>
            </a:endParaRPr>
          </a:p>
          <a:p>
            <a:pPr algn="ctr">
              <a:buFont typeface="Wingdings" panose="05000000000000000000" pitchFamily="2" charset="2"/>
              <a:buChar char="ü"/>
            </a:pPr>
            <a:r>
              <a:rPr lang="en-US" sz="3200" b="1" dirty="0"/>
              <a:t> </a:t>
            </a:r>
            <a:r>
              <a:rPr lang="en-US" sz="3200" b="1" dirty="0" err="1"/>
              <a:t>Tổ</a:t>
            </a:r>
            <a:r>
              <a:rPr lang="en-US" sz="3200" b="1" dirty="0"/>
              <a:t> </a:t>
            </a:r>
            <a:r>
              <a:rPr lang="en-US" sz="3200" b="1" dirty="0" smtClean="0"/>
              <a:t>4 </a:t>
            </a:r>
            <a:r>
              <a:rPr lang="en-US" sz="3200" b="1" dirty="0">
                <a:sym typeface="Wingdings" panose="05000000000000000000" pitchFamily="2" charset="2"/>
              </a:rPr>
              <a:t> PHT </a:t>
            </a:r>
            <a:r>
              <a:rPr lang="en-US" sz="3200" b="1" dirty="0" err="1">
                <a:sym typeface="Wingdings" panose="05000000000000000000" pitchFamily="2" charset="2"/>
              </a:rPr>
              <a:t>số</a:t>
            </a:r>
            <a:r>
              <a:rPr lang="en-US" sz="3200" b="1" dirty="0">
                <a:sym typeface="Wingdings" panose="05000000000000000000" pitchFamily="2" charset="2"/>
              </a:rPr>
              <a:t> </a:t>
            </a:r>
            <a:r>
              <a:rPr lang="en-US" sz="3200" b="1" dirty="0" smtClean="0">
                <a:sym typeface="Wingdings" panose="05000000000000000000" pitchFamily="2" charset="2"/>
              </a:rPr>
              <a:t>4</a:t>
            </a:r>
            <a:endParaRPr lang="en-US" sz="3200" b="1" dirty="0"/>
          </a:p>
        </p:txBody>
      </p:sp>
      <p:pic>
        <p:nvPicPr>
          <p:cNvPr id="4" name="Picture 3">
            <a:extLst>
              <a:ext uri="{FF2B5EF4-FFF2-40B4-BE49-F238E27FC236}">
                <a16:creationId xmlns:a16="http://schemas.microsoft.com/office/drawing/2014/main" id="{818B8BD2-5A0B-E99B-F671-B1EEDC16E094}"/>
              </a:ext>
            </a:extLst>
          </p:cNvPr>
          <p:cNvPicPr>
            <a:picLocks noChangeAspect="1"/>
          </p:cNvPicPr>
          <p:nvPr/>
        </p:nvPicPr>
        <p:blipFill>
          <a:blip r:embed="rId2"/>
          <a:stretch>
            <a:fillRect/>
          </a:stretch>
        </p:blipFill>
        <p:spPr>
          <a:xfrm>
            <a:off x="866950" y="1692229"/>
            <a:ext cx="2114837" cy="2101781"/>
          </a:xfrm>
          <a:prstGeom prst="rect">
            <a:avLst/>
          </a:prstGeom>
        </p:spPr>
      </p:pic>
      <p:sp>
        <p:nvSpPr>
          <p:cNvPr id="5" name="Arrow: Right 4">
            <a:extLst>
              <a:ext uri="{FF2B5EF4-FFF2-40B4-BE49-F238E27FC236}">
                <a16:creationId xmlns:a16="http://schemas.microsoft.com/office/drawing/2014/main" id="{485AA811-C358-F55F-7291-FB53E1857760}"/>
              </a:ext>
            </a:extLst>
          </p:cNvPr>
          <p:cNvSpPr/>
          <p:nvPr/>
        </p:nvSpPr>
        <p:spPr>
          <a:xfrm>
            <a:off x="4425658" y="1888162"/>
            <a:ext cx="1593340" cy="635178"/>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C793287-82DA-6092-F0EE-D5407B869EEF}"/>
              </a:ext>
            </a:extLst>
          </p:cNvPr>
          <p:cNvPicPr>
            <a:picLocks noChangeAspect="1"/>
          </p:cNvPicPr>
          <p:nvPr/>
        </p:nvPicPr>
        <p:blipFill>
          <a:blip r:embed="rId3"/>
          <a:stretch>
            <a:fillRect/>
          </a:stretch>
        </p:blipFill>
        <p:spPr>
          <a:xfrm>
            <a:off x="8526237" y="1564317"/>
            <a:ext cx="3545701" cy="1686068"/>
          </a:xfrm>
          <a:prstGeom prst="rect">
            <a:avLst/>
          </a:prstGeom>
        </p:spPr>
      </p:pic>
    </p:spTree>
    <p:extLst>
      <p:ext uri="{BB962C8B-B14F-4D97-AF65-F5344CB8AC3E}">
        <p14:creationId xmlns:p14="http://schemas.microsoft.com/office/powerpoint/2010/main" val="167484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bg/>
                                          </p:spTgt>
                                        </p:tgtEl>
                                        <p:attrNameLst>
                                          <p:attrName>style.visibility</p:attrName>
                                        </p:attrNameLst>
                                      </p:cBhvr>
                                      <p:to>
                                        <p:strVal val="visible"/>
                                      </p:to>
                                    </p:set>
                                    <p:anim calcmode="lin" valueType="num">
                                      <p:cBhvr additive="base">
                                        <p:cTn id="30" dur="500" fill="hold"/>
                                        <p:tgtEl>
                                          <p:spTgt spid="3">
                                            <p:bg/>
                                          </p:spTgt>
                                        </p:tgtEl>
                                        <p:attrNameLst>
                                          <p:attrName>ppt_x</p:attrName>
                                        </p:attrNameLst>
                                      </p:cBhvr>
                                      <p:tavLst>
                                        <p:tav tm="0">
                                          <p:val>
                                            <p:strVal val="#ppt_x"/>
                                          </p:val>
                                        </p:tav>
                                        <p:tav tm="100000">
                                          <p:val>
                                            <p:strVal val="#ppt_x"/>
                                          </p:val>
                                        </p:tav>
                                      </p:tavLst>
                                    </p:anim>
                                    <p:anim calcmode="lin" valueType="num">
                                      <p:cBhvr additive="base">
                                        <p:cTn id="31"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additive="base">
                                        <p:cTn id="3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 calcmode="lin" valueType="num">
                                      <p:cBhvr additive="base">
                                        <p:cTn id="4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 calcmode="lin" valueType="num">
                                      <p:cBhvr additive="base">
                                        <p:cTn id="4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 calcmode="lin" valueType="num">
                                      <p:cBhvr additive="base">
                                        <p:cTn id="5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hevron 23"/>
          <p:cNvSpPr/>
          <p:nvPr/>
        </p:nvSpPr>
        <p:spPr>
          <a:xfrm>
            <a:off x="4242779" y="2925906"/>
            <a:ext cx="484430" cy="484430"/>
          </a:xfrm>
          <a:prstGeom prst="chevron">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bg1"/>
              </a:solidFill>
              <a:latin typeface="Elsie" panose="02000000000000000000" charset="0"/>
              <a:ea typeface="Elsie" panose="02000000000000000000" charset="0"/>
              <a:cs typeface="+mn-ea"/>
              <a:sym typeface="字魂36号-正文宋楷" panose="02000000000000000000" pitchFamily="2" charset="-122"/>
            </a:endParaRPr>
          </a:p>
        </p:txBody>
      </p:sp>
      <p:sp>
        <p:nvSpPr>
          <p:cNvPr id="25" name="Chevron 24"/>
          <p:cNvSpPr/>
          <p:nvPr/>
        </p:nvSpPr>
        <p:spPr>
          <a:xfrm>
            <a:off x="7821129" y="2925906"/>
            <a:ext cx="484430" cy="484430"/>
          </a:xfrm>
          <a:prstGeom prst="chevron">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bg1"/>
              </a:solidFill>
              <a:latin typeface="Elsie" panose="02000000000000000000" charset="0"/>
              <a:ea typeface="Elsie" panose="02000000000000000000" charset="0"/>
              <a:cs typeface="+mn-ea"/>
              <a:sym typeface="字魂36号-正文宋楷" panose="02000000000000000000" pitchFamily="2" charset="-122"/>
            </a:endParaRPr>
          </a:p>
        </p:txBody>
      </p:sp>
      <p:grpSp>
        <p:nvGrpSpPr>
          <p:cNvPr id="9" name="Group 8"/>
          <p:cNvGrpSpPr/>
          <p:nvPr/>
        </p:nvGrpSpPr>
        <p:grpSpPr>
          <a:xfrm>
            <a:off x="1415968" y="4563560"/>
            <a:ext cx="3020378" cy="966604"/>
            <a:chOff x="1513174" y="4393215"/>
            <a:chExt cx="3021634" cy="967004"/>
          </a:xfrm>
        </p:grpSpPr>
        <p:sp>
          <p:nvSpPr>
            <p:cNvPr id="21" name="AutoShape 112"/>
            <p:cNvSpPr/>
            <p:nvPr/>
          </p:nvSpPr>
          <p:spPr bwMode="auto">
            <a:xfrm>
              <a:off x="1875818" y="4393215"/>
              <a:ext cx="509379" cy="51025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FFFF00"/>
            </a:solidFill>
            <a:ln>
              <a:noFill/>
            </a:ln>
            <a:effectLst/>
          </p:spPr>
          <p:txBody>
            <a:bodyPr lIns="38085" tIns="38085" rIns="38085" bIns="38085" anchor="ctr"/>
            <a:lstStyle/>
            <a:p>
              <a:pPr defTabSz="457063"/>
              <a:endParaRPr lang="en-US" sz="2999">
                <a:solidFill>
                  <a:schemeClr val="bg1"/>
                </a:solidFill>
                <a:effectLst>
                  <a:outerShdw blurRad="38100" dist="38100" dir="2700000" algn="tl">
                    <a:srgbClr val="000000"/>
                  </a:outerShdw>
                </a:effectLst>
                <a:latin typeface="Elsie" panose="02000000000000000000" charset="0"/>
                <a:ea typeface="Elsie" panose="02000000000000000000" charset="0"/>
                <a:cs typeface="+mn-ea"/>
                <a:sym typeface="字魂36号-正文宋楷" panose="02000000000000000000" pitchFamily="2" charset="-122"/>
              </a:endParaRPr>
            </a:p>
          </p:txBody>
        </p:sp>
        <p:sp>
          <p:nvSpPr>
            <p:cNvPr id="27" name="Rectangle 26"/>
            <p:cNvSpPr/>
            <p:nvPr/>
          </p:nvSpPr>
          <p:spPr>
            <a:xfrm>
              <a:off x="1513174" y="4930628"/>
              <a:ext cx="3021634" cy="429591"/>
            </a:xfrm>
            <a:prstGeom prst="rect">
              <a:avLst/>
            </a:prstGeom>
          </p:spPr>
          <p:txBody>
            <a:bodyPr wrap="none">
              <a:spAutoFit/>
            </a:bodyPr>
            <a:lstStyle/>
            <a:p>
              <a:pPr algn="ctr">
                <a:lnSpc>
                  <a:spcPct val="120000"/>
                </a:lnSpc>
              </a:pPr>
              <a:r>
                <a:rPr lang="en-US" altLang="zh-CN" sz="2000" b="1" dirty="0" err="1">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Vòng</a:t>
              </a:r>
              <a:r>
                <a:rPr lang="en-US" altLang="zh-CN" sz="2000" b="1" dirty="0">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 1: </a:t>
              </a:r>
              <a:r>
                <a:rPr lang="en-US" altLang="zh-CN" sz="2000" b="1" dirty="0" err="1">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Nhóm</a:t>
              </a:r>
              <a:r>
                <a:rPr lang="en-US" altLang="zh-CN" sz="2000" b="1" dirty="0">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 </a:t>
              </a:r>
              <a:r>
                <a:rPr lang="en-US" altLang="zh-CN" sz="2000" b="1" dirty="0" err="1">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chuyên</a:t>
              </a:r>
              <a:r>
                <a:rPr lang="en-US" altLang="zh-CN" sz="2000" b="1" dirty="0">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 </a:t>
              </a:r>
              <a:r>
                <a:rPr lang="en-US" altLang="zh-CN" sz="2000" b="1" dirty="0" err="1">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gia</a:t>
              </a:r>
              <a:endParaRPr lang="en-US" altLang="zh-CN" sz="2000" b="1" dirty="0">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endParaRPr>
            </a:p>
          </p:txBody>
        </p:sp>
      </p:grpSp>
      <p:grpSp>
        <p:nvGrpSpPr>
          <p:cNvPr id="10" name="Group 9"/>
          <p:cNvGrpSpPr/>
          <p:nvPr/>
        </p:nvGrpSpPr>
        <p:grpSpPr>
          <a:xfrm>
            <a:off x="4696208" y="4412556"/>
            <a:ext cx="3063659" cy="1104614"/>
            <a:chOff x="4695621" y="4412972"/>
            <a:chExt cx="3064935" cy="1105075"/>
          </a:xfrm>
        </p:grpSpPr>
        <p:sp>
          <p:nvSpPr>
            <p:cNvPr id="33" name="Rectangle 32"/>
            <p:cNvSpPr/>
            <p:nvPr/>
          </p:nvSpPr>
          <p:spPr>
            <a:xfrm>
              <a:off x="4695621" y="5088455"/>
              <a:ext cx="3064935" cy="429592"/>
            </a:xfrm>
            <a:prstGeom prst="rect">
              <a:avLst/>
            </a:prstGeom>
          </p:spPr>
          <p:txBody>
            <a:bodyPr wrap="none">
              <a:spAutoFit/>
            </a:bodyPr>
            <a:lstStyle/>
            <a:p>
              <a:pPr algn="ctr">
                <a:lnSpc>
                  <a:spcPct val="120000"/>
                </a:lnSpc>
              </a:pPr>
              <a:r>
                <a:rPr lang="en-US" altLang="zh-CN" sz="2000" b="1" dirty="0" err="1">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Vòng</a:t>
              </a:r>
              <a:r>
                <a:rPr lang="en-US" altLang="zh-CN" sz="2000" b="1" dirty="0">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 2: </a:t>
              </a:r>
              <a:r>
                <a:rPr lang="en-US" altLang="zh-CN" sz="2000" b="1" dirty="0" err="1">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Nhóm</a:t>
              </a:r>
              <a:r>
                <a:rPr lang="en-US" altLang="zh-CN" sz="2000" b="1" dirty="0">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 </a:t>
              </a:r>
              <a:r>
                <a:rPr lang="en-US" altLang="zh-CN" sz="2000" b="1" dirty="0" err="1">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mảnh</a:t>
              </a:r>
              <a:r>
                <a:rPr lang="en-US" altLang="zh-CN" sz="2000" b="1" dirty="0">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 </a:t>
              </a:r>
              <a:r>
                <a:rPr lang="en-US" altLang="zh-CN" sz="2000" b="1" dirty="0" err="1">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ghép</a:t>
              </a:r>
              <a:endParaRPr lang="en-US" altLang="zh-CN" sz="2000" b="1" dirty="0">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endParaRPr>
            </a:p>
          </p:txBody>
        </p:sp>
        <p:grpSp>
          <p:nvGrpSpPr>
            <p:cNvPr id="34" name="Group 33"/>
            <p:cNvGrpSpPr/>
            <p:nvPr/>
          </p:nvGrpSpPr>
          <p:grpSpPr>
            <a:xfrm>
              <a:off x="5164889" y="4412972"/>
              <a:ext cx="510250" cy="509379"/>
              <a:chOff x="5162550" y="5164138"/>
              <a:chExt cx="930275" cy="928687"/>
            </a:xfrm>
            <a:solidFill>
              <a:schemeClr val="accent3"/>
            </a:solidFill>
          </p:grpSpPr>
          <p:sp>
            <p:nvSpPr>
              <p:cNvPr id="35" name="AutoShape 128"/>
              <p:cNvSpPr/>
              <p:nvPr/>
            </p:nvSpPr>
            <p:spPr bwMode="auto">
              <a:xfrm>
                <a:off x="5162550" y="5164138"/>
                <a:ext cx="930275" cy="928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rgbClr val="FFC000"/>
              </a:solidFill>
              <a:ln>
                <a:noFill/>
              </a:ln>
              <a:effectLst/>
            </p:spPr>
            <p:txBody>
              <a:bodyPr lIns="38085" tIns="38085" rIns="38085" bIns="38085" anchor="ctr"/>
              <a:lstStyle/>
              <a:p>
                <a:pPr defTabSz="457063"/>
                <a:endParaRPr lang="en-US" sz="2999">
                  <a:solidFill>
                    <a:schemeClr val="bg1"/>
                  </a:solidFill>
                  <a:effectLst>
                    <a:outerShdw blurRad="38100" dist="38100" dir="2700000" algn="tl">
                      <a:srgbClr val="000000"/>
                    </a:outerShdw>
                  </a:effectLst>
                  <a:latin typeface="Elsie" panose="02000000000000000000" charset="0"/>
                  <a:ea typeface="Elsie" panose="02000000000000000000" charset="0"/>
                  <a:cs typeface="+mn-ea"/>
                  <a:sym typeface="字魂36号-正文宋楷" panose="02000000000000000000" pitchFamily="2" charset="-122"/>
                </a:endParaRPr>
              </a:p>
            </p:txBody>
          </p:sp>
          <p:sp>
            <p:nvSpPr>
              <p:cNvPr id="36" name="AutoShape 129"/>
              <p:cNvSpPr/>
              <p:nvPr/>
            </p:nvSpPr>
            <p:spPr bwMode="auto">
              <a:xfrm>
                <a:off x="5743575" y="5280025"/>
                <a:ext cx="231775" cy="231775"/>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38085" tIns="38085" rIns="38085" bIns="38085" anchor="ctr"/>
              <a:lstStyle/>
              <a:p>
                <a:pPr defTabSz="457063"/>
                <a:endParaRPr lang="en-US" sz="2999">
                  <a:solidFill>
                    <a:schemeClr val="bg1"/>
                  </a:solidFill>
                  <a:effectLst>
                    <a:outerShdw blurRad="38100" dist="38100" dir="2700000" algn="tl">
                      <a:srgbClr val="000000"/>
                    </a:outerShdw>
                  </a:effectLst>
                  <a:latin typeface="Elsie" panose="02000000000000000000" charset="0"/>
                  <a:ea typeface="Elsie" panose="02000000000000000000" charset="0"/>
                  <a:cs typeface="+mn-ea"/>
                  <a:sym typeface="字魂36号-正文宋楷" panose="02000000000000000000" pitchFamily="2" charset="-122"/>
                </a:endParaRPr>
              </a:p>
            </p:txBody>
          </p:sp>
        </p:grpSp>
      </p:grpSp>
      <p:grpSp>
        <p:nvGrpSpPr>
          <p:cNvPr id="11" name="Group 10"/>
          <p:cNvGrpSpPr/>
          <p:nvPr/>
        </p:nvGrpSpPr>
        <p:grpSpPr>
          <a:xfrm>
            <a:off x="7827919" y="4362140"/>
            <a:ext cx="3355406" cy="1152292"/>
            <a:chOff x="7828642" y="4362534"/>
            <a:chExt cx="3356804" cy="1152774"/>
          </a:xfrm>
        </p:grpSpPr>
        <p:grpSp>
          <p:nvGrpSpPr>
            <p:cNvPr id="29" name="Group 28"/>
            <p:cNvGrpSpPr/>
            <p:nvPr/>
          </p:nvGrpSpPr>
          <p:grpSpPr>
            <a:xfrm>
              <a:off x="8344719" y="4362534"/>
              <a:ext cx="509379" cy="509379"/>
              <a:chOff x="7021513" y="5164138"/>
              <a:chExt cx="928687" cy="928687"/>
            </a:xfrm>
            <a:solidFill>
              <a:schemeClr val="accent4"/>
            </a:solidFill>
          </p:grpSpPr>
          <p:sp>
            <p:nvSpPr>
              <p:cNvPr id="30" name="AutoShape 126"/>
              <p:cNvSpPr/>
              <p:nvPr/>
            </p:nvSpPr>
            <p:spPr bwMode="auto">
              <a:xfrm>
                <a:off x="7021513" y="5164138"/>
                <a:ext cx="928687" cy="928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rgbClr val="DD5236"/>
              </a:solidFill>
              <a:ln>
                <a:noFill/>
              </a:ln>
              <a:effectLst/>
            </p:spPr>
            <p:txBody>
              <a:bodyPr lIns="38085" tIns="38085" rIns="38085" bIns="38085" anchor="ctr"/>
              <a:lstStyle/>
              <a:p>
                <a:pPr defTabSz="457063"/>
                <a:endParaRPr lang="en-US" sz="2999">
                  <a:solidFill>
                    <a:schemeClr val="bg1"/>
                  </a:solidFill>
                  <a:effectLst>
                    <a:outerShdw blurRad="38100" dist="38100" dir="2700000" algn="tl">
                      <a:srgbClr val="000000"/>
                    </a:outerShdw>
                  </a:effectLst>
                  <a:latin typeface="Elsie" panose="02000000000000000000" charset="0"/>
                  <a:ea typeface="Elsie" panose="02000000000000000000" charset="0"/>
                  <a:cs typeface="+mn-ea"/>
                  <a:sym typeface="字魂36号-正文宋楷" panose="02000000000000000000" pitchFamily="2" charset="-122"/>
                </a:endParaRPr>
              </a:p>
            </p:txBody>
          </p:sp>
          <p:sp>
            <p:nvSpPr>
              <p:cNvPr id="31" name="AutoShape 127"/>
              <p:cNvSpPr/>
              <p:nvPr/>
            </p:nvSpPr>
            <p:spPr bwMode="auto">
              <a:xfrm>
                <a:off x="7397750" y="5308600"/>
                <a:ext cx="219075"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38085" tIns="38085" rIns="38085" bIns="38085" anchor="ctr"/>
              <a:lstStyle/>
              <a:p>
                <a:pPr defTabSz="457063"/>
                <a:endParaRPr lang="en-US" sz="2999">
                  <a:solidFill>
                    <a:schemeClr val="bg1"/>
                  </a:solidFill>
                  <a:effectLst>
                    <a:outerShdw blurRad="38100" dist="38100" dir="2700000" algn="tl">
                      <a:srgbClr val="000000"/>
                    </a:outerShdw>
                  </a:effectLst>
                  <a:latin typeface="Elsie" panose="02000000000000000000" charset="0"/>
                  <a:ea typeface="Elsie" panose="02000000000000000000" charset="0"/>
                  <a:cs typeface="+mn-ea"/>
                  <a:sym typeface="字魂36号-正文宋楷" panose="02000000000000000000" pitchFamily="2" charset="-122"/>
                </a:endParaRPr>
              </a:p>
            </p:txBody>
          </p:sp>
        </p:grpSp>
        <p:sp>
          <p:nvSpPr>
            <p:cNvPr id="32" name="Rectangle 31"/>
            <p:cNvSpPr/>
            <p:nvPr/>
          </p:nvSpPr>
          <p:spPr>
            <a:xfrm>
              <a:off x="7828642" y="5085716"/>
              <a:ext cx="3356804" cy="429592"/>
            </a:xfrm>
            <a:prstGeom prst="rect">
              <a:avLst/>
            </a:prstGeom>
          </p:spPr>
          <p:txBody>
            <a:bodyPr wrap="none">
              <a:spAutoFit/>
            </a:bodyPr>
            <a:lstStyle/>
            <a:p>
              <a:pPr algn="ctr">
                <a:lnSpc>
                  <a:spcPct val="120000"/>
                </a:lnSpc>
              </a:pPr>
              <a:r>
                <a:rPr lang="en-US" altLang="zh-CN" sz="2000" b="1" dirty="0" err="1">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Vòng</a:t>
              </a:r>
              <a:r>
                <a:rPr lang="en-US" altLang="zh-CN" sz="2000" b="1" dirty="0">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 3: </a:t>
              </a:r>
              <a:r>
                <a:rPr lang="en-US" altLang="zh-CN" sz="2000" b="1" dirty="0" err="1">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Đánh</a:t>
              </a:r>
              <a:r>
                <a:rPr lang="en-US" altLang="zh-CN" sz="2000" b="1" dirty="0">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 </a:t>
              </a:r>
              <a:r>
                <a:rPr lang="en-US" altLang="zh-CN" sz="2000" b="1" dirty="0" err="1">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giá</a:t>
              </a:r>
              <a:r>
                <a:rPr lang="en-US" altLang="zh-CN" sz="2000" b="1" dirty="0">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 </a:t>
              </a:r>
              <a:r>
                <a:rPr lang="en-US" altLang="zh-CN" sz="2000" b="1" dirty="0" err="1">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thống</a:t>
              </a:r>
              <a:r>
                <a:rPr lang="en-US" altLang="zh-CN" sz="2000" b="1" dirty="0">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 </a:t>
              </a:r>
              <a:r>
                <a:rPr lang="en-US" altLang="zh-CN" sz="2000" b="1" dirty="0" err="1">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rPr>
                <a:t>nhất</a:t>
              </a:r>
              <a:endParaRPr lang="en-US" altLang="zh-CN" sz="2000" b="1" dirty="0">
                <a:latin typeface="Times New Roman" panose="02020603050405020304" pitchFamily="18" charset="0"/>
                <a:ea typeface="Elsie" panose="02000000000000000000" charset="0"/>
                <a:cs typeface="Times New Roman" panose="02020603050405020304" pitchFamily="18" charset="0"/>
                <a:sym typeface="字魂36号-正文宋楷" panose="02000000000000000000" pitchFamily="2" charset="-122"/>
              </a:endParaRPr>
            </a:p>
          </p:txBody>
        </p:sp>
      </p:grpSp>
      <p:sp>
        <p:nvSpPr>
          <p:cNvPr id="20" name="Freeform 19"/>
          <p:cNvSpPr/>
          <p:nvPr/>
        </p:nvSpPr>
        <p:spPr>
          <a:xfrm>
            <a:off x="8610117" y="2149548"/>
            <a:ext cx="1931484" cy="1931134"/>
          </a:xfrm>
          <a:custGeom>
            <a:avLst/>
            <a:gdLst>
              <a:gd name="connsiteX0" fmla="*/ 0 w 1568704"/>
              <a:gd name="connsiteY0" fmla="*/ 784210 h 1568420"/>
              <a:gd name="connsiteX1" fmla="*/ 784352 w 1568704"/>
              <a:gd name="connsiteY1" fmla="*/ 0 h 1568420"/>
              <a:gd name="connsiteX2" fmla="*/ 1568704 w 1568704"/>
              <a:gd name="connsiteY2" fmla="*/ 784210 h 1568420"/>
              <a:gd name="connsiteX3" fmla="*/ 784352 w 1568704"/>
              <a:gd name="connsiteY3" fmla="*/ 1568420 h 1568420"/>
              <a:gd name="connsiteX4" fmla="*/ 0 w 1568704"/>
              <a:gd name="connsiteY4" fmla="*/ 784210 h 156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704" h="1568420">
                <a:moveTo>
                  <a:pt x="0" y="784210"/>
                </a:moveTo>
                <a:cubicBezTo>
                  <a:pt x="0" y="351103"/>
                  <a:pt x="351166" y="0"/>
                  <a:pt x="784352" y="0"/>
                </a:cubicBezTo>
                <a:cubicBezTo>
                  <a:pt x="1217538" y="0"/>
                  <a:pt x="1568704" y="351103"/>
                  <a:pt x="1568704" y="784210"/>
                </a:cubicBezTo>
                <a:cubicBezTo>
                  <a:pt x="1568704" y="1217317"/>
                  <a:pt x="1217538" y="1568420"/>
                  <a:pt x="784352" y="1568420"/>
                </a:cubicBezTo>
                <a:cubicBezTo>
                  <a:pt x="351166" y="1568420"/>
                  <a:pt x="0" y="1217317"/>
                  <a:pt x="0" y="784210"/>
                </a:cubicBezTo>
                <a:close/>
              </a:path>
            </a:pathLst>
          </a:custGeom>
          <a:solidFill>
            <a:srgbClr val="DE6B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3887" tIns="343846" rIns="343887" bIns="343846" numCol="1" spcCol="1270" anchor="ctr" anchorCtr="0">
            <a:noAutofit/>
          </a:bodyPr>
          <a:lstStyle/>
          <a:p>
            <a:pPr algn="ctr" defTabSz="1333100">
              <a:lnSpc>
                <a:spcPct val="90000"/>
              </a:lnSpc>
              <a:spcAft>
                <a:spcPct val="35000"/>
              </a:spcAft>
            </a:pPr>
            <a:endParaRPr lang="en-US" sz="2999">
              <a:solidFill>
                <a:schemeClr val="bg1"/>
              </a:solidFill>
              <a:latin typeface="Elsie" panose="02000000000000000000" charset="0"/>
              <a:ea typeface="Elsie" panose="02000000000000000000" charset="0"/>
              <a:cs typeface="+mn-ea"/>
              <a:sym typeface="字魂36号-正文宋楷" panose="02000000000000000000" pitchFamily="2" charset="-122"/>
            </a:endParaRPr>
          </a:p>
        </p:txBody>
      </p:sp>
      <p:grpSp>
        <p:nvGrpSpPr>
          <p:cNvPr id="23" name="Group 22"/>
          <p:cNvGrpSpPr/>
          <p:nvPr/>
        </p:nvGrpSpPr>
        <p:grpSpPr>
          <a:xfrm>
            <a:off x="4979564" y="2267023"/>
            <a:ext cx="2607241" cy="1515203"/>
            <a:chOff x="5048609" y="2764465"/>
            <a:chExt cx="2117539" cy="1230611"/>
          </a:xfrm>
          <a:solidFill>
            <a:srgbClr val="FFC000"/>
          </a:solidFill>
        </p:grpSpPr>
        <p:sp>
          <p:nvSpPr>
            <p:cNvPr id="12" name="Freeform 11"/>
            <p:cNvSpPr/>
            <p:nvPr/>
          </p:nvSpPr>
          <p:spPr>
            <a:xfrm>
              <a:off x="5048609" y="2764465"/>
              <a:ext cx="1230611" cy="1230611"/>
            </a:xfrm>
            <a:custGeom>
              <a:avLst/>
              <a:gdLst>
                <a:gd name="connsiteX0" fmla="*/ 0 w 1230611"/>
                <a:gd name="connsiteY0" fmla="*/ 615306 h 1230611"/>
                <a:gd name="connsiteX1" fmla="*/ 615306 w 1230611"/>
                <a:gd name="connsiteY1" fmla="*/ 0 h 1230611"/>
                <a:gd name="connsiteX2" fmla="*/ 1230612 w 1230611"/>
                <a:gd name="connsiteY2" fmla="*/ 615306 h 1230611"/>
                <a:gd name="connsiteX3" fmla="*/ 615306 w 1230611"/>
                <a:gd name="connsiteY3" fmla="*/ 1230612 h 1230611"/>
                <a:gd name="connsiteX4" fmla="*/ 0 w 1230611"/>
                <a:gd name="connsiteY4" fmla="*/ 615306 h 1230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11" h="1230611">
                  <a:moveTo>
                    <a:pt x="0" y="615306"/>
                  </a:moveTo>
                  <a:cubicBezTo>
                    <a:pt x="0" y="275482"/>
                    <a:pt x="275482" y="0"/>
                    <a:pt x="615306" y="0"/>
                  </a:cubicBezTo>
                  <a:cubicBezTo>
                    <a:pt x="955130" y="0"/>
                    <a:pt x="1230612" y="275482"/>
                    <a:pt x="1230612" y="615306"/>
                  </a:cubicBezTo>
                  <a:cubicBezTo>
                    <a:pt x="1230612" y="955130"/>
                    <a:pt x="955130" y="1230612"/>
                    <a:pt x="615306" y="1230612"/>
                  </a:cubicBezTo>
                  <a:cubicBezTo>
                    <a:pt x="275482" y="1230612"/>
                    <a:pt x="0" y="955130"/>
                    <a:pt x="0" y="615306"/>
                  </a:cubicBezTo>
                  <a:close/>
                </a:path>
              </a:pathLst>
            </a:cu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71771" tIns="145054" rIns="349083" bIns="145055" numCol="1" spcCol="1270" anchor="ctr" anchorCtr="0">
              <a:noAutofit/>
            </a:bodyPr>
            <a:lstStyle/>
            <a:p>
              <a:pPr algn="ctr" defTabSz="1066480">
                <a:lnSpc>
                  <a:spcPct val="90000"/>
                </a:lnSpc>
                <a:spcAft>
                  <a:spcPct val="35000"/>
                </a:spcAft>
              </a:pPr>
              <a:endParaRPr lang="en-US" sz="2400">
                <a:solidFill>
                  <a:schemeClr val="bg1"/>
                </a:solidFill>
                <a:latin typeface="Elsie" panose="02000000000000000000" charset="0"/>
                <a:ea typeface="Elsie" panose="02000000000000000000" charset="0"/>
                <a:cs typeface="+mn-ea"/>
                <a:sym typeface="字魂36号-正文宋楷" panose="02000000000000000000" pitchFamily="2" charset="-122"/>
              </a:endParaRPr>
            </a:p>
          </p:txBody>
        </p:sp>
        <p:sp>
          <p:nvSpPr>
            <p:cNvPr id="13" name="Freeform 12"/>
            <p:cNvSpPr/>
            <p:nvPr/>
          </p:nvSpPr>
          <p:spPr>
            <a:xfrm>
              <a:off x="5935537" y="2764465"/>
              <a:ext cx="1230611" cy="1230611"/>
            </a:xfrm>
            <a:custGeom>
              <a:avLst/>
              <a:gdLst>
                <a:gd name="connsiteX0" fmla="*/ 0 w 1230611"/>
                <a:gd name="connsiteY0" fmla="*/ 615306 h 1230611"/>
                <a:gd name="connsiteX1" fmla="*/ 615306 w 1230611"/>
                <a:gd name="connsiteY1" fmla="*/ 0 h 1230611"/>
                <a:gd name="connsiteX2" fmla="*/ 1230612 w 1230611"/>
                <a:gd name="connsiteY2" fmla="*/ 615306 h 1230611"/>
                <a:gd name="connsiteX3" fmla="*/ 615306 w 1230611"/>
                <a:gd name="connsiteY3" fmla="*/ 1230612 h 1230611"/>
                <a:gd name="connsiteX4" fmla="*/ 0 w 1230611"/>
                <a:gd name="connsiteY4" fmla="*/ 615306 h 1230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11" h="1230611">
                  <a:moveTo>
                    <a:pt x="0" y="615306"/>
                  </a:moveTo>
                  <a:cubicBezTo>
                    <a:pt x="0" y="275482"/>
                    <a:pt x="275482" y="0"/>
                    <a:pt x="615306" y="0"/>
                  </a:cubicBezTo>
                  <a:cubicBezTo>
                    <a:pt x="955130" y="0"/>
                    <a:pt x="1230612" y="275482"/>
                    <a:pt x="1230612" y="615306"/>
                  </a:cubicBezTo>
                  <a:cubicBezTo>
                    <a:pt x="1230612" y="955130"/>
                    <a:pt x="955130" y="1230612"/>
                    <a:pt x="615306" y="1230612"/>
                  </a:cubicBezTo>
                  <a:cubicBezTo>
                    <a:pt x="275482" y="1230612"/>
                    <a:pt x="0" y="955130"/>
                    <a:pt x="0" y="615306"/>
                  </a:cubicBezTo>
                  <a:close/>
                </a:path>
              </a:pathLst>
            </a:cu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49082" tIns="145054" rIns="171773" bIns="145055" numCol="1" spcCol="1270" anchor="ctr" anchorCtr="0">
              <a:noAutofit/>
            </a:bodyPr>
            <a:lstStyle/>
            <a:p>
              <a:pPr algn="ctr" defTabSz="1066480">
                <a:lnSpc>
                  <a:spcPct val="90000"/>
                </a:lnSpc>
                <a:spcAft>
                  <a:spcPct val="35000"/>
                </a:spcAft>
              </a:pPr>
              <a:endParaRPr lang="en-US" sz="2400">
                <a:solidFill>
                  <a:schemeClr val="bg1"/>
                </a:solidFill>
                <a:latin typeface="Elsie" panose="02000000000000000000" charset="0"/>
                <a:ea typeface="Elsie" panose="02000000000000000000" charset="0"/>
                <a:cs typeface="+mn-ea"/>
                <a:sym typeface="字魂36号-正文宋楷" panose="02000000000000000000" pitchFamily="2" charset="-122"/>
              </a:endParaRPr>
            </a:p>
          </p:txBody>
        </p:sp>
      </p:grpSp>
      <p:grpSp>
        <p:nvGrpSpPr>
          <p:cNvPr id="6" name="Group 5"/>
          <p:cNvGrpSpPr/>
          <p:nvPr/>
        </p:nvGrpSpPr>
        <p:grpSpPr>
          <a:xfrm>
            <a:off x="1500120" y="1943424"/>
            <a:ext cx="2456887" cy="2272580"/>
            <a:chOff x="1498204" y="1942805"/>
            <a:chExt cx="2457911" cy="2273528"/>
          </a:xfrm>
          <a:solidFill>
            <a:srgbClr val="FFFF00"/>
          </a:solidFill>
        </p:grpSpPr>
        <p:grpSp>
          <p:nvGrpSpPr>
            <p:cNvPr id="22" name="Group 21"/>
            <p:cNvGrpSpPr/>
            <p:nvPr/>
          </p:nvGrpSpPr>
          <p:grpSpPr>
            <a:xfrm>
              <a:off x="1498204" y="1942805"/>
              <a:ext cx="2457911" cy="2273528"/>
              <a:chOff x="1874671" y="2401503"/>
              <a:chExt cx="1995424" cy="1845735"/>
            </a:xfrm>
            <a:grpFill/>
          </p:grpSpPr>
          <p:sp>
            <p:nvSpPr>
              <p:cNvPr id="14" name="Freeform 13"/>
              <p:cNvSpPr/>
              <p:nvPr/>
            </p:nvSpPr>
            <p:spPr>
              <a:xfrm>
                <a:off x="2188551" y="2401503"/>
                <a:ext cx="851048" cy="851068"/>
              </a:xfrm>
              <a:custGeom>
                <a:avLst/>
                <a:gdLst>
                  <a:gd name="connsiteX0" fmla="*/ 0 w 851048"/>
                  <a:gd name="connsiteY0" fmla="*/ 425534 h 851068"/>
                  <a:gd name="connsiteX1" fmla="*/ 425524 w 851048"/>
                  <a:gd name="connsiteY1" fmla="*/ 0 h 851068"/>
                  <a:gd name="connsiteX2" fmla="*/ 851048 w 851048"/>
                  <a:gd name="connsiteY2" fmla="*/ 425534 h 851068"/>
                  <a:gd name="connsiteX3" fmla="*/ 425524 w 851048"/>
                  <a:gd name="connsiteY3" fmla="*/ 851068 h 851068"/>
                  <a:gd name="connsiteX4" fmla="*/ 0 w 851048"/>
                  <a:gd name="connsiteY4" fmla="*/ 425534 h 85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8" h="851068">
                    <a:moveTo>
                      <a:pt x="0" y="425534"/>
                    </a:moveTo>
                    <a:cubicBezTo>
                      <a:pt x="0" y="190518"/>
                      <a:pt x="190514" y="0"/>
                      <a:pt x="425524" y="0"/>
                    </a:cubicBezTo>
                    <a:cubicBezTo>
                      <a:pt x="660534" y="0"/>
                      <a:pt x="851048" y="190518"/>
                      <a:pt x="851048" y="425534"/>
                    </a:cubicBezTo>
                    <a:cubicBezTo>
                      <a:pt x="851048" y="660550"/>
                      <a:pt x="660534" y="851068"/>
                      <a:pt x="425524" y="851068"/>
                    </a:cubicBezTo>
                    <a:cubicBezTo>
                      <a:pt x="190514" y="851068"/>
                      <a:pt x="0" y="660550"/>
                      <a:pt x="0" y="425534"/>
                    </a:cubicBezTo>
                    <a:close/>
                  </a:path>
                </a:pathLst>
              </a:cu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85516" tIns="185520" rIns="185516" bIns="185520" numCol="1" spcCol="1270" anchor="ctr" anchorCtr="0">
                <a:noAutofit/>
              </a:bodyPr>
              <a:lstStyle/>
              <a:p>
                <a:pPr algn="ctr">
                  <a:lnSpc>
                    <a:spcPct val="120000"/>
                  </a:lnSpc>
                </a:pPr>
                <a:endParaRPr lang="en-US" altLang="zh-CN" sz="1705" dirty="0">
                  <a:solidFill>
                    <a:schemeClr val="bg1"/>
                  </a:solidFill>
                  <a:latin typeface="Elsie" panose="02000000000000000000" charset="0"/>
                  <a:ea typeface="Elsie" panose="02000000000000000000" charset="0"/>
                  <a:cs typeface="+mn-ea"/>
                  <a:sym typeface="字魂36号-正文宋楷" panose="02000000000000000000" pitchFamily="2" charset="-122"/>
                </a:endParaRPr>
              </a:p>
            </p:txBody>
          </p:sp>
          <p:sp>
            <p:nvSpPr>
              <p:cNvPr id="15" name="Oval 14"/>
              <p:cNvSpPr/>
              <p:nvPr/>
            </p:nvSpPr>
            <p:spPr>
              <a:xfrm>
                <a:off x="1874671" y="3113034"/>
                <a:ext cx="418041" cy="417874"/>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zh-CN" altLang="en-US" sz="1705">
                  <a:latin typeface="Elsie" panose="02000000000000000000" charset="0"/>
                  <a:ea typeface="Elsie" panose="02000000000000000000" charset="0"/>
                  <a:cs typeface="+mn-ea"/>
                  <a:sym typeface="字魂36号-正文宋楷" panose="02000000000000000000" pitchFamily="2" charset="-122"/>
                </a:endParaRPr>
              </a:p>
            </p:txBody>
          </p:sp>
          <p:sp>
            <p:nvSpPr>
              <p:cNvPr id="16" name="Oval 15"/>
              <p:cNvSpPr/>
              <p:nvPr/>
            </p:nvSpPr>
            <p:spPr>
              <a:xfrm>
                <a:off x="3109439" y="2568911"/>
                <a:ext cx="243242" cy="243083"/>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zh-CN" altLang="en-US" sz="1705">
                  <a:latin typeface="Elsie" panose="02000000000000000000" charset="0"/>
                  <a:ea typeface="Elsie" panose="02000000000000000000" charset="0"/>
                  <a:cs typeface="+mn-ea"/>
                  <a:sym typeface="字魂36号-正文宋楷" panose="02000000000000000000" pitchFamily="2" charset="-122"/>
                </a:endParaRPr>
              </a:p>
            </p:txBody>
          </p:sp>
          <p:sp>
            <p:nvSpPr>
              <p:cNvPr id="17" name="Freeform 16"/>
              <p:cNvSpPr/>
              <p:nvPr/>
            </p:nvSpPr>
            <p:spPr>
              <a:xfrm>
                <a:off x="3019047" y="2909819"/>
                <a:ext cx="851048" cy="851068"/>
              </a:xfrm>
              <a:custGeom>
                <a:avLst/>
                <a:gdLst>
                  <a:gd name="connsiteX0" fmla="*/ 0 w 851048"/>
                  <a:gd name="connsiteY0" fmla="*/ 425534 h 851068"/>
                  <a:gd name="connsiteX1" fmla="*/ 425524 w 851048"/>
                  <a:gd name="connsiteY1" fmla="*/ 0 h 851068"/>
                  <a:gd name="connsiteX2" fmla="*/ 851048 w 851048"/>
                  <a:gd name="connsiteY2" fmla="*/ 425534 h 851068"/>
                  <a:gd name="connsiteX3" fmla="*/ 425524 w 851048"/>
                  <a:gd name="connsiteY3" fmla="*/ 851068 h 851068"/>
                  <a:gd name="connsiteX4" fmla="*/ 0 w 851048"/>
                  <a:gd name="connsiteY4" fmla="*/ 425534 h 85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8" h="851068">
                    <a:moveTo>
                      <a:pt x="0" y="425534"/>
                    </a:moveTo>
                    <a:cubicBezTo>
                      <a:pt x="0" y="190518"/>
                      <a:pt x="190514" y="0"/>
                      <a:pt x="425524" y="0"/>
                    </a:cubicBezTo>
                    <a:cubicBezTo>
                      <a:pt x="660534" y="0"/>
                      <a:pt x="851048" y="190518"/>
                      <a:pt x="851048" y="425534"/>
                    </a:cubicBezTo>
                    <a:cubicBezTo>
                      <a:pt x="851048" y="660550"/>
                      <a:pt x="660534" y="851068"/>
                      <a:pt x="425524" y="851068"/>
                    </a:cubicBezTo>
                    <a:cubicBezTo>
                      <a:pt x="190514" y="851068"/>
                      <a:pt x="0" y="660550"/>
                      <a:pt x="0" y="425534"/>
                    </a:cubicBezTo>
                    <a:close/>
                  </a:path>
                </a:pathLst>
              </a:cu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85516" tIns="185520" rIns="185516" bIns="185520" numCol="1" spcCol="1270" anchor="ctr" anchorCtr="0">
                <a:noAutofit/>
              </a:bodyPr>
              <a:lstStyle/>
              <a:p>
                <a:pPr algn="ctr">
                  <a:lnSpc>
                    <a:spcPct val="120000"/>
                  </a:lnSpc>
                </a:pPr>
                <a:endParaRPr lang="en-US" altLang="zh-CN" sz="1705" dirty="0">
                  <a:solidFill>
                    <a:schemeClr val="bg1"/>
                  </a:solidFill>
                  <a:latin typeface="Elsie" panose="02000000000000000000" charset="0"/>
                  <a:ea typeface="Elsie" panose="02000000000000000000" charset="0"/>
                  <a:cs typeface="+mn-ea"/>
                  <a:sym typeface="字魂36号-正文宋楷" panose="02000000000000000000" pitchFamily="2" charset="-122"/>
                </a:endParaRPr>
              </a:p>
            </p:txBody>
          </p:sp>
          <p:sp>
            <p:nvSpPr>
              <p:cNvPr id="18" name="Oval 17"/>
              <p:cNvSpPr/>
              <p:nvPr/>
            </p:nvSpPr>
            <p:spPr>
              <a:xfrm>
                <a:off x="3108043" y="3812937"/>
                <a:ext cx="243242" cy="243083"/>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zh-CN" altLang="en-US" sz="1705">
                  <a:latin typeface="Elsie" panose="02000000000000000000" charset="0"/>
                  <a:ea typeface="Elsie" panose="02000000000000000000" charset="0"/>
                  <a:cs typeface="+mn-ea"/>
                  <a:sym typeface="字魂36号-正文宋楷" panose="02000000000000000000" pitchFamily="2" charset="-122"/>
                </a:endParaRPr>
              </a:p>
            </p:txBody>
          </p:sp>
          <p:sp>
            <p:nvSpPr>
              <p:cNvPr id="19" name="Freeform 18"/>
              <p:cNvSpPr/>
              <p:nvPr/>
            </p:nvSpPr>
            <p:spPr>
              <a:xfrm>
                <a:off x="2203717" y="3396170"/>
                <a:ext cx="851048" cy="851068"/>
              </a:xfrm>
              <a:custGeom>
                <a:avLst/>
                <a:gdLst>
                  <a:gd name="connsiteX0" fmla="*/ 0 w 851048"/>
                  <a:gd name="connsiteY0" fmla="*/ 425534 h 851068"/>
                  <a:gd name="connsiteX1" fmla="*/ 425524 w 851048"/>
                  <a:gd name="connsiteY1" fmla="*/ 0 h 851068"/>
                  <a:gd name="connsiteX2" fmla="*/ 851048 w 851048"/>
                  <a:gd name="connsiteY2" fmla="*/ 425534 h 851068"/>
                  <a:gd name="connsiteX3" fmla="*/ 425524 w 851048"/>
                  <a:gd name="connsiteY3" fmla="*/ 851068 h 851068"/>
                  <a:gd name="connsiteX4" fmla="*/ 0 w 851048"/>
                  <a:gd name="connsiteY4" fmla="*/ 425534 h 85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8" h="851068">
                    <a:moveTo>
                      <a:pt x="0" y="425534"/>
                    </a:moveTo>
                    <a:cubicBezTo>
                      <a:pt x="0" y="190518"/>
                      <a:pt x="190514" y="0"/>
                      <a:pt x="425524" y="0"/>
                    </a:cubicBezTo>
                    <a:cubicBezTo>
                      <a:pt x="660534" y="0"/>
                      <a:pt x="851048" y="190518"/>
                      <a:pt x="851048" y="425534"/>
                    </a:cubicBezTo>
                    <a:cubicBezTo>
                      <a:pt x="851048" y="660550"/>
                      <a:pt x="660534" y="851068"/>
                      <a:pt x="425524" y="851068"/>
                    </a:cubicBezTo>
                    <a:cubicBezTo>
                      <a:pt x="190514" y="851068"/>
                      <a:pt x="0" y="660550"/>
                      <a:pt x="0" y="425534"/>
                    </a:cubicBezTo>
                    <a:close/>
                  </a:path>
                </a:pathLst>
              </a:cu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85516" tIns="185520" rIns="185516" bIns="185520" numCol="1" spcCol="1270" anchor="ctr" anchorCtr="0">
                <a:noAutofit/>
              </a:bodyPr>
              <a:lstStyle/>
              <a:p>
                <a:pPr algn="ctr" defTabSz="710987">
                  <a:lnSpc>
                    <a:spcPct val="90000"/>
                  </a:lnSpc>
                  <a:spcAft>
                    <a:spcPct val="35000"/>
                  </a:spcAft>
                </a:pPr>
                <a:endParaRPr lang="en-US" sz="1705" b="1">
                  <a:solidFill>
                    <a:schemeClr val="bg1"/>
                  </a:solidFill>
                  <a:latin typeface="Elsie" panose="02000000000000000000" charset="0"/>
                  <a:ea typeface="Elsie" panose="02000000000000000000" charset="0"/>
                  <a:cs typeface="+mn-ea"/>
                  <a:sym typeface="字魂36号-正文宋楷" panose="02000000000000000000" pitchFamily="2" charset="-122"/>
                </a:endParaRPr>
              </a:p>
            </p:txBody>
          </p:sp>
        </p:grpSp>
        <p:sp>
          <p:nvSpPr>
            <p:cNvPr id="5" name="Rectangle 4"/>
            <p:cNvSpPr/>
            <p:nvPr/>
          </p:nvSpPr>
          <p:spPr>
            <a:xfrm>
              <a:off x="2335292" y="3547187"/>
              <a:ext cx="184741" cy="407186"/>
            </a:xfrm>
            <a:prstGeom prst="rect">
              <a:avLst/>
            </a:prstGeom>
            <a:grpFill/>
          </p:spPr>
          <p:txBody>
            <a:bodyPr wrap="none">
              <a:spAutoFit/>
            </a:bodyPr>
            <a:lstStyle/>
            <a:p>
              <a:pPr algn="ctr">
                <a:lnSpc>
                  <a:spcPct val="120000"/>
                </a:lnSpc>
              </a:pPr>
              <a:endParaRPr lang="en-US" sz="1705" dirty="0">
                <a:solidFill>
                  <a:schemeClr val="bg1"/>
                </a:solidFill>
                <a:latin typeface="Elsie" panose="02000000000000000000" charset="0"/>
                <a:ea typeface="Elsie" panose="02000000000000000000" charset="0"/>
                <a:cs typeface="+mn-ea"/>
                <a:sym typeface="字魂36号-正文宋楷" panose="02000000000000000000" pitchFamily="2" charset="-122"/>
              </a:endParaRPr>
            </a:p>
          </p:txBody>
        </p:sp>
      </p:grpSp>
      <p:sp>
        <p:nvSpPr>
          <p:cNvPr id="2" name="Rectangle 1"/>
          <p:cNvSpPr/>
          <p:nvPr/>
        </p:nvSpPr>
        <p:spPr>
          <a:xfrm>
            <a:off x="1584144" y="552518"/>
            <a:ext cx="9256188" cy="584775"/>
          </a:xfrm>
          <a:prstGeom prst="rect">
            <a:avLst/>
          </a:prstGeom>
        </p:spPr>
        <p:txBody>
          <a:bodyPr wrap="none">
            <a:spAutoFit/>
          </a:bodyPr>
          <a:lstStyle/>
          <a:p>
            <a:pPr algn="ctr"/>
            <a:r>
              <a:rPr lang="en-US" altLang="zh-CN" sz="3200" b="1" cap="small" dirty="0" err="1">
                <a:latin typeface="Times New Roman" panose="02020603050405020304" pitchFamily="18" charset="0"/>
                <a:cs typeface="Times New Roman" panose="02020603050405020304" pitchFamily="18" charset="0"/>
                <a:sym typeface="+mn-lt"/>
              </a:rPr>
              <a:t>thảo</a:t>
            </a:r>
            <a:r>
              <a:rPr lang="en-US" altLang="zh-CN" sz="3200" b="1" cap="small" dirty="0">
                <a:latin typeface="Times New Roman" panose="02020603050405020304" pitchFamily="18" charset="0"/>
                <a:cs typeface="Times New Roman" panose="02020603050405020304" pitchFamily="18" charset="0"/>
                <a:sym typeface="+mn-lt"/>
              </a:rPr>
              <a:t> </a:t>
            </a:r>
            <a:r>
              <a:rPr lang="en-US" altLang="zh-CN" sz="3200" b="1" cap="small" dirty="0" err="1">
                <a:latin typeface="Times New Roman" panose="02020603050405020304" pitchFamily="18" charset="0"/>
                <a:cs typeface="Times New Roman" panose="02020603050405020304" pitchFamily="18" charset="0"/>
                <a:sym typeface="+mn-lt"/>
              </a:rPr>
              <a:t>luận</a:t>
            </a:r>
            <a:r>
              <a:rPr lang="en-US" altLang="zh-CN" sz="3200" b="1" cap="small" dirty="0">
                <a:latin typeface="Times New Roman" panose="02020603050405020304" pitchFamily="18" charset="0"/>
                <a:cs typeface="Times New Roman" panose="02020603050405020304" pitchFamily="18" charset="0"/>
                <a:sym typeface="+mn-lt"/>
              </a:rPr>
              <a:t> </a:t>
            </a:r>
            <a:r>
              <a:rPr lang="en-US" altLang="zh-CN" sz="3200" b="1" cap="small" dirty="0" err="1">
                <a:latin typeface="Times New Roman" panose="02020603050405020304" pitchFamily="18" charset="0"/>
                <a:cs typeface="Times New Roman" panose="02020603050405020304" pitchFamily="18" charset="0"/>
                <a:sym typeface="+mn-lt"/>
              </a:rPr>
              <a:t>nhóm</a:t>
            </a:r>
            <a:r>
              <a:rPr lang="en-US" altLang="zh-CN" sz="3200" b="1" cap="small" dirty="0">
                <a:latin typeface="Times New Roman" panose="02020603050405020304" pitchFamily="18" charset="0"/>
                <a:cs typeface="Times New Roman" panose="02020603050405020304" pitchFamily="18" charset="0"/>
                <a:sym typeface="+mn-lt"/>
              </a:rPr>
              <a:t>, </a:t>
            </a:r>
            <a:r>
              <a:rPr lang="en-US" altLang="zh-CN" sz="3200" b="1" cap="small" dirty="0" err="1">
                <a:latin typeface="Times New Roman" panose="02020603050405020304" pitchFamily="18" charset="0"/>
                <a:cs typeface="Times New Roman" panose="02020603050405020304" pitchFamily="18" charset="0"/>
                <a:sym typeface="+mn-lt"/>
              </a:rPr>
              <a:t>hoàn</a:t>
            </a:r>
            <a:r>
              <a:rPr lang="en-US" altLang="zh-CN" sz="3200" b="1" cap="small" dirty="0">
                <a:latin typeface="Times New Roman" panose="02020603050405020304" pitchFamily="18" charset="0"/>
                <a:cs typeface="Times New Roman" panose="02020603050405020304" pitchFamily="18" charset="0"/>
                <a:sym typeface="+mn-lt"/>
              </a:rPr>
              <a:t> </a:t>
            </a:r>
            <a:r>
              <a:rPr lang="en-US" altLang="zh-CN" sz="3200" b="1" cap="small" dirty="0" err="1">
                <a:latin typeface="Times New Roman" panose="02020603050405020304" pitchFamily="18" charset="0"/>
                <a:cs typeface="Times New Roman" panose="02020603050405020304" pitchFamily="18" charset="0"/>
                <a:sym typeface="+mn-lt"/>
              </a:rPr>
              <a:t>thành</a:t>
            </a:r>
            <a:r>
              <a:rPr lang="en-US" altLang="zh-CN" sz="3200" b="1" cap="small" dirty="0">
                <a:latin typeface="Times New Roman" panose="02020603050405020304" pitchFamily="18" charset="0"/>
                <a:cs typeface="Times New Roman" panose="02020603050405020304" pitchFamily="18" charset="0"/>
                <a:sym typeface="+mn-lt"/>
              </a:rPr>
              <a:t> </a:t>
            </a:r>
            <a:r>
              <a:rPr lang="en-US" altLang="zh-CN" sz="3200" b="1" cap="small" dirty="0" err="1">
                <a:latin typeface="Times New Roman" panose="02020603050405020304" pitchFamily="18" charset="0"/>
                <a:cs typeface="Times New Roman" panose="02020603050405020304" pitchFamily="18" charset="0"/>
                <a:sym typeface="+mn-lt"/>
              </a:rPr>
              <a:t>nhiệm</a:t>
            </a:r>
            <a:r>
              <a:rPr lang="en-US" altLang="zh-CN" sz="3200" b="1" cap="small" dirty="0">
                <a:latin typeface="Times New Roman" panose="02020603050405020304" pitchFamily="18" charset="0"/>
                <a:cs typeface="Times New Roman" panose="02020603050405020304" pitchFamily="18" charset="0"/>
                <a:sym typeface="+mn-lt"/>
              </a:rPr>
              <a:t> </a:t>
            </a:r>
            <a:r>
              <a:rPr lang="en-US" altLang="zh-CN" sz="3200" b="1" cap="small" dirty="0" err="1">
                <a:latin typeface="Times New Roman" panose="02020603050405020304" pitchFamily="18" charset="0"/>
                <a:cs typeface="Times New Roman" panose="02020603050405020304" pitchFamily="18" charset="0"/>
                <a:sym typeface="+mn-lt"/>
              </a:rPr>
              <a:t>vụ</a:t>
            </a:r>
            <a:r>
              <a:rPr lang="en-US" altLang="zh-CN" sz="3200" b="1" cap="small" dirty="0">
                <a:latin typeface="Times New Roman" panose="02020603050405020304" pitchFamily="18" charset="0"/>
                <a:cs typeface="Times New Roman" panose="02020603050405020304" pitchFamily="18" charset="0"/>
                <a:sym typeface="+mn-lt"/>
              </a:rPr>
              <a:t> </a:t>
            </a:r>
            <a:r>
              <a:rPr lang="en-US" altLang="zh-CN" sz="3200" b="1" cap="small" dirty="0" err="1">
                <a:latin typeface="Times New Roman" panose="02020603050405020304" pitchFamily="18" charset="0"/>
                <a:cs typeface="Times New Roman" panose="02020603050405020304" pitchFamily="18" charset="0"/>
                <a:sym typeface="+mn-lt"/>
              </a:rPr>
              <a:t>học</a:t>
            </a:r>
            <a:r>
              <a:rPr lang="en-US" altLang="zh-CN" sz="3200" b="1" cap="small" dirty="0">
                <a:latin typeface="Times New Roman" panose="02020603050405020304" pitchFamily="18" charset="0"/>
                <a:cs typeface="Times New Roman" panose="02020603050405020304" pitchFamily="18" charset="0"/>
                <a:sym typeface="+mn-lt"/>
              </a:rPr>
              <a:t> </a:t>
            </a:r>
            <a:r>
              <a:rPr lang="en-US" altLang="zh-CN" sz="3200" b="1" cap="small" dirty="0" err="1">
                <a:latin typeface="Times New Roman" panose="02020603050405020304" pitchFamily="18" charset="0"/>
                <a:cs typeface="Times New Roman" panose="02020603050405020304" pitchFamily="18" charset="0"/>
                <a:sym typeface="+mn-lt"/>
              </a:rPr>
              <a:t>tập</a:t>
            </a:r>
            <a:endParaRPr lang="en-US" altLang="zh-CN" sz="3200" b="1" cap="small" dirty="0">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69553828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2" presetClass="entr" presetSubtype="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down)">
                                      <p:cBhvr>
                                        <p:cTn id="14" dur="500"/>
                                        <p:tgtEl>
                                          <p:spTgt spid="9"/>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par>
                          <p:cTn id="18" fill="hold">
                            <p:stCondLst>
                              <p:cond delay="1000"/>
                            </p:stCondLst>
                            <p:childTnLst>
                              <p:par>
                                <p:cTn id="19" presetID="12" presetClass="entr" presetSubtype="1"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down)">
                                      <p:cBhvr>
                                        <p:cTn id="22" dur="500"/>
                                        <p:tgtEl>
                                          <p:spTgt spid="10"/>
                                        </p:tgtEl>
                                      </p:cBhvr>
                                    </p:animEffect>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par>
                          <p:cTn id="26" fill="hold">
                            <p:stCondLst>
                              <p:cond delay="1500"/>
                            </p:stCondLst>
                            <p:childTnLst>
                              <p:par>
                                <p:cTn id="27" presetID="1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ppt_y</p:attrName>
                                        </p:attrNameLst>
                                      </p:cBhvr>
                                      <p:tavLst>
                                        <p:tav tm="0">
                                          <p:val>
                                            <p:strVal val="#ppt_y-#ppt_h*1.125000"/>
                                          </p:val>
                                        </p:tav>
                                        <p:tav tm="100000">
                                          <p:val>
                                            <p:strVal val="#ppt_y"/>
                                          </p:val>
                                        </p:tav>
                                      </p:tavLst>
                                    </p:anim>
                                    <p:animEffect transition="in" filter="wipe(down)">
                                      <p:cBhvr>
                                        <p:cTn id="30" dur="500"/>
                                        <p:tgtEl>
                                          <p:spTgt spid="11"/>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7"/>
          <p:cNvGrpSpPr/>
          <p:nvPr/>
        </p:nvGrpSpPr>
        <p:grpSpPr>
          <a:xfrm>
            <a:off x="2205" y="422261"/>
            <a:ext cx="12187592" cy="623287"/>
            <a:chOff x="0" y="527867"/>
            <a:chExt cx="12190413" cy="623431"/>
          </a:xfrm>
          <a:solidFill>
            <a:schemeClr val="tx1"/>
          </a:solidFill>
        </p:grpSpPr>
        <p:sp>
          <p:nvSpPr>
            <p:cNvPr id="51" name="Copyright Notice"/>
            <p:cNvSpPr>
              <a:spLocks/>
            </p:cNvSpPr>
            <p:nvPr/>
          </p:nvSpPr>
          <p:spPr bwMode="auto">
            <a:xfrm>
              <a:off x="2824588" y="527867"/>
              <a:ext cx="7181645" cy="434765"/>
            </a:xfrm>
            <a:prstGeom prst="rect">
              <a:avLst/>
            </a:prstGeom>
            <a:solidFill>
              <a:schemeClr val="bg1"/>
            </a:solidFill>
            <a:ln w="6350" cap="flat" cmpd="sng" algn="ctr">
              <a:noFill/>
              <a:prstDash val="solid"/>
            </a:ln>
            <a:effectLst/>
            <a:extLs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3" tIns="32393" rIns="71983" bIns="32393"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b="1" cap="small" dirty="0">
                  <a:solidFill>
                    <a:srgbClr val="FF0000"/>
                  </a:solidFill>
                  <a:latin typeface="Times New Roman" panose="02020603050405020304" pitchFamily="18" charset="0"/>
                  <a:cs typeface="Times New Roman" panose="02020603050405020304" pitchFamily="18" charset="0"/>
                  <a:sym typeface="+mn-lt"/>
                </a:rPr>
                <a:t>VÒNG MẢNH GHÉP.</a:t>
              </a:r>
              <a:endParaRPr lang="en-US" sz="2400" b="1" cap="small" dirty="0">
                <a:solidFill>
                  <a:srgbClr val="FF0000"/>
                </a:solidFill>
                <a:latin typeface="Times New Roman" panose="02020603050405020304" pitchFamily="18" charset="0"/>
                <a:cs typeface="Times New Roman" panose="02020603050405020304" pitchFamily="18" charset="0"/>
                <a:sym typeface="+mn-lt"/>
              </a:endParaRPr>
            </a:p>
          </p:txBody>
        </p:sp>
        <p:cxnSp>
          <p:nvCxnSpPr>
            <p:cNvPr id="52" name="直接连接符 4"/>
            <p:cNvCxnSpPr>
              <a:cxnSpLocks/>
            </p:cNvCxnSpPr>
            <p:nvPr/>
          </p:nvCxnSpPr>
          <p:spPr>
            <a:xfrm>
              <a:off x="0" y="1151298"/>
              <a:ext cx="12190413"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23"/>
          <p:cNvGrpSpPr/>
          <p:nvPr/>
        </p:nvGrpSpPr>
        <p:grpSpPr>
          <a:xfrm>
            <a:off x="6583719" y="1588712"/>
            <a:ext cx="4917516" cy="4214620"/>
            <a:chOff x="2867593" y="1606550"/>
            <a:chExt cx="3615605" cy="3098800"/>
          </a:xfrm>
          <a:solidFill>
            <a:schemeClr val="tx1"/>
          </a:solidFill>
        </p:grpSpPr>
        <p:graphicFrame>
          <p:nvGraphicFramePr>
            <p:cNvPr id="55" name="Chart 2"/>
            <p:cNvGraphicFramePr/>
            <p:nvPr>
              <p:extLst/>
            </p:nvPr>
          </p:nvGraphicFramePr>
          <p:xfrm>
            <a:off x="2867593" y="1606550"/>
            <a:ext cx="3615605" cy="3098800"/>
          </p:xfrm>
          <a:graphic>
            <a:graphicData uri="http://schemas.openxmlformats.org/drawingml/2006/chart">
              <c:chart xmlns:c="http://schemas.openxmlformats.org/drawingml/2006/chart" xmlns:r="http://schemas.openxmlformats.org/officeDocument/2006/relationships" r:id="rId3"/>
            </a:graphicData>
          </a:graphic>
        </p:graphicFrame>
        <p:sp>
          <p:nvSpPr>
            <p:cNvPr id="56" name="Freeform 35"/>
            <p:cNvSpPr>
              <a:spLocks noEditPoints="1"/>
            </p:cNvSpPr>
            <p:nvPr/>
          </p:nvSpPr>
          <p:spPr bwMode="auto">
            <a:xfrm>
              <a:off x="4419600" y="2800350"/>
              <a:ext cx="521619" cy="351906"/>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grpFill/>
            <a:ln>
              <a:solidFill>
                <a:schemeClr val="bg1"/>
              </a:solidFill>
            </a:ln>
          </p:spPr>
          <p:txBody>
            <a:bodyPr vert="horz" wrap="square" lIns="91419" tIns="45709" rIns="91419" bIns="45709"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57" name="Text Box 10"/>
            <p:cNvSpPr txBox="1">
              <a:spLocks noChangeArrowheads="1"/>
            </p:cNvSpPr>
            <p:nvPr/>
          </p:nvSpPr>
          <p:spPr bwMode="auto">
            <a:xfrm>
              <a:off x="4092302" y="3254234"/>
              <a:ext cx="1176214" cy="214929"/>
            </a:xfrm>
            <a:prstGeom prst="rect">
              <a:avLst/>
            </a:prstGeom>
            <a:grpFill/>
            <a:ln w="9525">
              <a:noFill/>
              <a:miter lim="800000"/>
              <a:headEnd/>
              <a:tailEnd/>
            </a:ln>
          </p:spPr>
          <p:txBody>
            <a:bodyPr wrap="square" lIns="45709" tIns="22855" rIns="45709" bIns="22855">
              <a:spAutoFit/>
            </a:bodyPr>
            <a:lstStyle/>
            <a:p>
              <a:pPr algn="ctr" defTabSz="1088014"/>
              <a:r>
                <a:rPr lang="en-US" sz="1600" b="1">
                  <a:solidFill>
                    <a:schemeClr val="bg1">
                      <a:lumMod val="85000"/>
                    </a:schemeClr>
                  </a:solidFill>
                  <a:cs typeface="+mn-ea"/>
                  <a:sym typeface="+mn-lt"/>
                </a:rPr>
                <a:t>Sales Up</a:t>
              </a:r>
              <a:endParaRPr lang="en-US" sz="1100" b="1">
                <a:solidFill>
                  <a:schemeClr val="bg1">
                    <a:lumMod val="85000"/>
                  </a:schemeClr>
                </a:solidFill>
                <a:cs typeface="+mn-ea"/>
                <a:sym typeface="+mn-lt"/>
              </a:endParaRPr>
            </a:p>
          </p:txBody>
        </p:sp>
        <p:sp>
          <p:nvSpPr>
            <p:cNvPr id="58" name="Freeform 34"/>
            <p:cNvSpPr>
              <a:spLocks/>
            </p:cNvSpPr>
            <p:nvPr/>
          </p:nvSpPr>
          <p:spPr bwMode="auto">
            <a:xfrm>
              <a:off x="3646596" y="2265110"/>
              <a:ext cx="451737" cy="399325"/>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grpFill/>
            <a:ln>
              <a:noFill/>
            </a:ln>
          </p:spPr>
          <p:txBody>
            <a:bodyPr vert="horz" wrap="square" lIns="91419" tIns="45709" rIns="91419" bIns="45709"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59" name="Freeform 64"/>
            <p:cNvSpPr>
              <a:spLocks noEditPoints="1"/>
            </p:cNvSpPr>
            <p:nvPr/>
          </p:nvSpPr>
          <p:spPr bwMode="auto">
            <a:xfrm>
              <a:off x="3707645" y="3767641"/>
              <a:ext cx="407155" cy="388753"/>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19" tIns="45709" rIns="91419" bIns="45709" numCol="1" anchor="t" anchorCtr="0" compatLnSpc="1">
              <a:prstTxWarp prst="textNoShape">
                <a:avLst/>
              </a:prstTxWarp>
            </a:bodyPr>
            <a:lstStyle/>
            <a:p>
              <a:endParaRPr lang="en-US" sz="2400">
                <a:solidFill>
                  <a:schemeClr val="bg1">
                    <a:lumMod val="85000"/>
                  </a:schemeClr>
                </a:solidFill>
                <a:cs typeface="+mn-ea"/>
                <a:sym typeface="+mn-lt"/>
              </a:endParaRPr>
            </a:p>
          </p:txBody>
        </p:sp>
        <p:grpSp>
          <p:nvGrpSpPr>
            <p:cNvPr id="60" name="Group 12"/>
            <p:cNvGrpSpPr/>
            <p:nvPr/>
          </p:nvGrpSpPr>
          <p:grpSpPr>
            <a:xfrm>
              <a:off x="5334000" y="3762110"/>
              <a:ext cx="389342" cy="339426"/>
              <a:chOff x="7540014" y="4306907"/>
              <a:chExt cx="389342" cy="339426"/>
            </a:xfrm>
            <a:grpFill/>
          </p:grpSpPr>
          <p:sp>
            <p:nvSpPr>
              <p:cNvPr id="65" name="Freeform 110"/>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66" name="Freeform 111"/>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67" name="Freeform 112"/>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68" name="Freeform 113"/>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69" name="Freeform 114"/>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70" name="Freeform 115"/>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71" name="Freeform 116"/>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72"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73"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74"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75"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endParaRPr lang="en-US" sz="2400">
                  <a:solidFill>
                    <a:schemeClr val="bg1">
                      <a:lumMod val="85000"/>
                    </a:schemeClr>
                  </a:solidFill>
                  <a:cs typeface="+mn-ea"/>
                  <a:sym typeface="+mn-lt"/>
                </a:endParaRPr>
              </a:p>
            </p:txBody>
          </p:sp>
        </p:grpSp>
        <p:grpSp>
          <p:nvGrpSpPr>
            <p:cNvPr id="61" name="Group 24"/>
            <p:cNvGrpSpPr/>
            <p:nvPr/>
          </p:nvGrpSpPr>
          <p:grpSpPr>
            <a:xfrm>
              <a:off x="5257800" y="2235161"/>
              <a:ext cx="431769" cy="429274"/>
              <a:chOff x="6559551" y="1588"/>
              <a:chExt cx="274637" cy="273050"/>
            </a:xfrm>
            <a:grpFill/>
          </p:grpSpPr>
          <p:sp>
            <p:nvSpPr>
              <p:cNvPr id="62" name="Freeform 126"/>
              <p:cNvSpPr>
                <a:spLocks noEditPoints="1"/>
              </p:cNvSpPr>
              <p:nvPr/>
            </p:nvSpPr>
            <p:spPr bwMode="auto">
              <a:xfrm>
                <a:off x="6704013" y="65088"/>
                <a:ext cx="130175" cy="209550"/>
              </a:xfrm>
              <a:custGeom>
                <a:avLst/>
                <a:gdLst>
                  <a:gd name="T0" fmla="*/ 0 w 82"/>
                  <a:gd name="T1" fmla="*/ 34 h 132"/>
                  <a:gd name="T2" fmla="*/ 0 w 82"/>
                  <a:gd name="T3" fmla="*/ 132 h 132"/>
                  <a:gd name="T4" fmla="*/ 82 w 82"/>
                  <a:gd name="T5" fmla="*/ 99 h 132"/>
                  <a:gd name="T6" fmla="*/ 82 w 82"/>
                  <a:gd name="T7" fmla="*/ 0 h 132"/>
                  <a:gd name="T8" fmla="*/ 0 w 82"/>
                  <a:gd name="T9" fmla="*/ 34 h 132"/>
                  <a:gd name="T10" fmla="*/ 76 w 82"/>
                  <a:gd name="T11" fmla="*/ 10 h 132"/>
                  <a:gd name="T12" fmla="*/ 76 w 82"/>
                  <a:gd name="T13" fmla="*/ 94 h 132"/>
                  <a:gd name="T14" fmla="*/ 5 w 82"/>
                  <a:gd name="T15" fmla="*/ 66 h 132"/>
                  <a:gd name="T16" fmla="*/ 5 w 82"/>
                  <a:gd name="T17" fmla="*/ 38 h 132"/>
                  <a:gd name="T18" fmla="*/ 76 w 82"/>
                  <a:gd name="T19" fmla="*/ 10 h 132"/>
                  <a:gd name="T20" fmla="*/ 5 w 82"/>
                  <a:gd name="T21" fmla="*/ 70 h 132"/>
                  <a:gd name="T22" fmla="*/ 73 w 82"/>
                  <a:gd name="T23" fmla="*/ 96 h 132"/>
                  <a:gd name="T24" fmla="*/ 5 w 82"/>
                  <a:gd name="T25" fmla="*/ 124 h 132"/>
                  <a:gd name="T26" fmla="*/ 5 w 82"/>
                  <a:gd name="T27"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63" name="Freeform 127"/>
              <p:cNvSpPr>
                <a:spLocks/>
              </p:cNvSpPr>
              <p:nvPr/>
            </p:nvSpPr>
            <p:spPr bwMode="auto">
              <a:xfrm>
                <a:off x="6559551" y="65088"/>
                <a:ext cx="128588" cy="209550"/>
              </a:xfrm>
              <a:custGeom>
                <a:avLst/>
                <a:gdLst>
                  <a:gd name="T0" fmla="*/ 0 w 81"/>
                  <a:gd name="T1" fmla="*/ 99 h 132"/>
                  <a:gd name="T2" fmla="*/ 81 w 81"/>
                  <a:gd name="T3" fmla="*/ 132 h 132"/>
                  <a:gd name="T4" fmla="*/ 81 w 81"/>
                  <a:gd name="T5" fmla="*/ 34 h 132"/>
                  <a:gd name="T6" fmla="*/ 0 w 81"/>
                  <a:gd name="T7" fmla="*/ 0 h 132"/>
                  <a:gd name="T8" fmla="*/ 0 w 81"/>
                  <a:gd name="T9" fmla="*/ 99 h 132"/>
                </a:gdLst>
                <a:ahLst/>
                <a:cxnLst>
                  <a:cxn ang="0">
                    <a:pos x="T0" y="T1"/>
                  </a:cxn>
                  <a:cxn ang="0">
                    <a:pos x="T2" y="T3"/>
                  </a:cxn>
                  <a:cxn ang="0">
                    <a:pos x="T4" y="T5"/>
                  </a:cxn>
                  <a:cxn ang="0">
                    <a:pos x="T6" y="T7"/>
                  </a:cxn>
                  <a:cxn ang="0">
                    <a:pos x="T8" y="T9"/>
                  </a:cxn>
                </a:cxnLst>
                <a:rect l="0" t="0" r="r" b="b"/>
                <a:pathLst>
                  <a:path w="81" h="132">
                    <a:moveTo>
                      <a:pt x="0" y="99"/>
                    </a:moveTo>
                    <a:lnTo>
                      <a:pt x="81" y="132"/>
                    </a:lnTo>
                    <a:lnTo>
                      <a:pt x="81" y="34"/>
                    </a:lnTo>
                    <a:lnTo>
                      <a:pt x="0" y="0"/>
                    </a:lnTo>
                    <a:lnTo>
                      <a:pt x="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sz="2400">
                  <a:solidFill>
                    <a:schemeClr val="bg1">
                      <a:lumMod val="85000"/>
                    </a:schemeClr>
                  </a:solidFill>
                  <a:cs typeface="+mn-ea"/>
                  <a:sym typeface="+mn-lt"/>
                </a:endParaRPr>
              </a:p>
            </p:txBody>
          </p:sp>
          <p:sp>
            <p:nvSpPr>
              <p:cNvPr id="64" name="Freeform 128"/>
              <p:cNvSpPr>
                <a:spLocks noEditPoints="1"/>
              </p:cNvSpPr>
              <p:nvPr/>
            </p:nvSpPr>
            <p:spPr bwMode="auto">
              <a:xfrm>
                <a:off x="6567488" y="1588"/>
                <a:ext cx="263525" cy="104775"/>
              </a:xfrm>
              <a:custGeom>
                <a:avLst/>
                <a:gdLst>
                  <a:gd name="T0" fmla="*/ 82 w 166"/>
                  <a:gd name="T1" fmla="*/ 0 h 66"/>
                  <a:gd name="T2" fmla="*/ 0 w 166"/>
                  <a:gd name="T3" fmla="*/ 32 h 66"/>
                  <a:gd name="T4" fmla="*/ 80 w 166"/>
                  <a:gd name="T5" fmla="*/ 66 h 66"/>
                  <a:gd name="T6" fmla="*/ 166 w 166"/>
                  <a:gd name="T7" fmla="*/ 32 h 66"/>
                  <a:gd name="T8" fmla="*/ 82 w 166"/>
                  <a:gd name="T9" fmla="*/ 0 h 66"/>
                  <a:gd name="T10" fmla="*/ 82 w 166"/>
                  <a:gd name="T11" fmla="*/ 6 h 66"/>
                  <a:gd name="T12" fmla="*/ 151 w 166"/>
                  <a:gd name="T13" fmla="*/ 32 h 66"/>
                  <a:gd name="T14" fmla="*/ 82 w 166"/>
                  <a:gd name="T15" fmla="*/ 59 h 66"/>
                  <a:gd name="T16" fmla="*/ 82 w 166"/>
                  <a:gd name="T17" fmla="*/ 6 h 66"/>
                  <a:gd name="T18" fmla="*/ 78 w 166"/>
                  <a:gd name="T19" fmla="*/ 7 h 66"/>
                  <a:gd name="T20" fmla="*/ 78 w 166"/>
                  <a:gd name="T21" fmla="*/ 59 h 66"/>
                  <a:gd name="T22" fmla="*/ 15 w 166"/>
                  <a:gd name="T23" fmla="*/ 32 h 66"/>
                  <a:gd name="T24" fmla="*/ 78 w 166"/>
                  <a:gd name="T2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sz="2400">
                  <a:solidFill>
                    <a:schemeClr val="bg1">
                      <a:lumMod val="85000"/>
                    </a:schemeClr>
                  </a:solidFill>
                  <a:cs typeface="+mn-ea"/>
                  <a:sym typeface="+mn-lt"/>
                </a:endParaRPr>
              </a:p>
            </p:txBody>
          </p:sp>
        </p:grpSp>
      </p:grpSp>
      <p:sp>
        <p:nvSpPr>
          <p:cNvPr id="2" name="Rectangle 1"/>
          <p:cNvSpPr/>
          <p:nvPr/>
        </p:nvSpPr>
        <p:spPr>
          <a:xfrm>
            <a:off x="320129" y="1072332"/>
            <a:ext cx="7004695" cy="4832092"/>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Vòng 2: </a:t>
            </a:r>
            <a:endParaRPr lang="vi-VN" sz="2800" dirty="0">
              <a:latin typeface="Times New Roman" panose="02020603050405020304" pitchFamily="18" charset="0"/>
              <a:cs typeface="Times New Roman" panose="02020603050405020304" pitchFamily="18" charset="0"/>
            </a:endParaRPr>
          </a:p>
          <a:p>
            <a:pPr algn="just"/>
            <a:r>
              <a:rPr lang="vi-VN" sz="2800" b="1" dirty="0" smtClean="0">
                <a:latin typeface="Times New Roman" panose="02020603050405020304" pitchFamily="18" charset="0"/>
                <a:cs typeface="Times New Roman" panose="02020603050405020304" pitchFamily="18" charset="0"/>
              </a:rPr>
              <a:t>- Mỗi </a:t>
            </a:r>
            <a:r>
              <a:rPr lang="vi-VN" sz="2800" b="1" dirty="0">
                <a:latin typeface="Times New Roman" panose="02020603050405020304" pitchFamily="18" charset="0"/>
                <a:cs typeface="Times New Roman" panose="02020603050405020304" pitchFamily="18" charset="0"/>
              </a:rPr>
              <a:t>nhóm chia 3 nhóm nhỏ hơn</a:t>
            </a:r>
            <a:r>
              <a:rPr lang="vi-VN" sz="2800" dirty="0">
                <a:latin typeface="Times New Roman" panose="02020603050405020304" pitchFamily="18" charset="0"/>
                <a:cs typeface="Times New Roman" panose="02020603050405020304" pitchFamily="18" charset="0"/>
              </a:rPr>
              <a:t>, sau đó mỗi nhóm giữ lại 1 nhóm nhỏ, 2 nhóm nhỏ của mỗi nhóm di chuyển sang làm chuyên gia cho 2 nhóm bạn</a:t>
            </a:r>
            <a:r>
              <a:rPr lang="vi-VN"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endParaRPr lang="vi-VN"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Mỗi nhóm thực hiện nhiệm vụ </a:t>
            </a:r>
            <a:r>
              <a:rPr lang="vi-VN" sz="2800" dirty="0">
                <a:latin typeface="Times New Roman" panose="02020603050405020304" pitchFamily="18" charset="0"/>
                <a:cs typeface="Times New Roman" panose="02020603050405020304" pitchFamily="18" charset="0"/>
              </a:rPr>
              <a:t>được giao vào giấy Ao, sau đó cử đại diện trình bày trước lớp nội dung đã thảo luận.</a:t>
            </a:r>
          </a:p>
        </p:txBody>
      </p:sp>
    </p:spTree>
    <p:extLst>
      <p:ext uri="{BB962C8B-B14F-4D97-AF65-F5344CB8AC3E}">
        <p14:creationId xmlns:p14="http://schemas.microsoft.com/office/powerpoint/2010/main" val="3375213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750"/>
                                        <p:tgtEl>
                                          <p:spTgt spid="50"/>
                                        </p:tgtEl>
                                      </p:cBhvr>
                                    </p:animEffect>
                                    <p:anim calcmode="lin" valueType="num">
                                      <p:cBhvr>
                                        <p:cTn id="8" dur="750" fill="hold"/>
                                        <p:tgtEl>
                                          <p:spTgt spid="50"/>
                                        </p:tgtEl>
                                        <p:attrNameLst>
                                          <p:attrName>ppt_x</p:attrName>
                                        </p:attrNameLst>
                                      </p:cBhvr>
                                      <p:tavLst>
                                        <p:tav tm="0">
                                          <p:val>
                                            <p:strVal val="#ppt_x"/>
                                          </p:val>
                                        </p:tav>
                                        <p:tav tm="100000">
                                          <p:val>
                                            <p:strVal val="#ppt_x"/>
                                          </p:val>
                                        </p:tav>
                                      </p:tavLst>
                                    </p:anim>
                                    <p:anim calcmode="lin" valueType="num">
                                      <p:cBhvr>
                                        <p:cTn id="9" dur="75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Nong trai\old-mcdonalds-farm-pl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0"/>
            <a:ext cx="12192000" cy="7137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Tai nguyen thiet ke tro choi\Bảng gỗ\canstock643255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080000" y="4749800"/>
            <a:ext cx="2743200" cy="26003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58136" y="5257801"/>
            <a:ext cx="3073913" cy="1261880"/>
          </a:xfrm>
          <a:prstGeom prst="rect">
            <a:avLst/>
          </a:prstGeom>
          <a:noFill/>
        </p:spPr>
        <p:txBody>
          <a:bodyPr wrap="none" lIns="121917" tIns="60958" rIns="121917" bIns="60958" rtlCol="0">
            <a:spAutoFit/>
          </a:bodyPr>
          <a:lstStyle/>
          <a:p>
            <a:pPr algn="ctr"/>
            <a:r>
              <a:rPr lang="en-US" sz="3700" dirty="0">
                <a:solidFill>
                  <a:srgbClr val="009900"/>
                </a:solidFill>
                <a:latin typeface="UTM Azuki" panose="02040603050506020204" pitchFamily="18" charset="0"/>
              </a:rPr>
              <a:t>XÂY DỰNG</a:t>
            </a:r>
          </a:p>
          <a:p>
            <a:pPr algn="ctr"/>
            <a:r>
              <a:rPr lang="en-US" sz="3700" dirty="0">
                <a:solidFill>
                  <a:srgbClr val="009900"/>
                </a:solidFill>
                <a:latin typeface="UTM Azuki" panose="02040603050506020204" pitchFamily="18" charset="0"/>
              </a:rPr>
              <a:t>NÔNG TRẠI</a:t>
            </a:r>
          </a:p>
        </p:txBody>
      </p:sp>
    </p:spTree>
    <p:extLst>
      <p:ext uri="{BB962C8B-B14F-4D97-AF65-F5344CB8AC3E}">
        <p14:creationId xmlns:p14="http://schemas.microsoft.com/office/powerpoint/2010/main" val="302491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10274"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1" name="TextBox 10">
            <a:extLst>
              <a:ext uri="{FF2B5EF4-FFF2-40B4-BE49-F238E27FC236}">
                <a16:creationId xmlns:a16="http://schemas.microsoft.com/office/drawing/2014/main" id="{61D7FF8A-3B11-4CBB-B3E8-9B0334828598}"/>
              </a:ext>
            </a:extLst>
          </p:cNvPr>
          <p:cNvSpPr txBox="1"/>
          <p:nvPr/>
        </p:nvSpPr>
        <p:spPr>
          <a:xfrm>
            <a:off x="440078" y="1107360"/>
            <a:ext cx="4090825" cy="2554545"/>
          </a:xfrm>
          <a:prstGeom prst="rect">
            <a:avLst/>
          </a:prstGeom>
          <a:noFill/>
        </p:spPr>
        <p:txBody>
          <a:bodyPr wrap="square">
            <a:spAutoFit/>
          </a:bodyPr>
          <a:lstStyle/>
          <a:p>
            <a:pPr algn="just"/>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vi-VN" sz="4000" dirty="0">
                <a:solidFill>
                  <a:schemeClr val="bg1"/>
                </a:solidFill>
                <a:latin typeface="Times New Roman" panose="02020603050405020304" pitchFamily="18" charset="0"/>
                <a:cs typeface="Times New Roman" panose="02020603050405020304" pitchFamily="18" charset="0"/>
              </a:rPr>
              <a:t>Thí nghiệm xác định cơ chế điều hòa biểu hiện </a:t>
            </a:r>
            <a:r>
              <a:rPr lang="vi-VN" sz="4000" dirty="0" smtClean="0">
                <a:solidFill>
                  <a:schemeClr val="bg1"/>
                </a:solidFill>
                <a:latin typeface="Times New Roman" panose="02020603050405020304" pitchFamily="18" charset="0"/>
                <a:cs typeface="Times New Roman" panose="02020603050405020304" pitchFamily="18" charset="0"/>
              </a:rPr>
              <a:t>gene </a:t>
            </a:r>
            <a:r>
              <a:rPr lang="vi-VN" sz="4000" dirty="0">
                <a:solidFill>
                  <a:schemeClr val="bg1"/>
                </a:solidFill>
                <a:latin typeface="Times New Roman" panose="02020603050405020304" pitchFamily="18" charset="0"/>
                <a:cs typeface="Times New Roman" panose="02020603050405020304" pitchFamily="18" charset="0"/>
              </a:rPr>
              <a:t>của operon Lac</a:t>
            </a:r>
            <a:endPar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69458735"/>
              </p:ext>
            </p:extLst>
          </p:nvPr>
        </p:nvGraphicFramePr>
        <p:xfrm>
          <a:off x="5344178" y="2620738"/>
          <a:ext cx="6256655" cy="2560320"/>
        </p:xfrm>
        <a:graphic>
          <a:graphicData uri="http://schemas.openxmlformats.org/drawingml/2006/table">
            <a:tbl>
              <a:tblPr firstRow="1" firstCol="1" bandRow="1">
                <a:tableStyleId>{5C22544A-7EE6-4342-B048-85BDC9FD1C3A}</a:tableStyleId>
              </a:tblPr>
              <a:tblGrid>
                <a:gridCol w="3154929">
                  <a:extLst>
                    <a:ext uri="{9D8B030D-6E8A-4147-A177-3AD203B41FA5}">
                      <a16:colId xmlns:a16="http://schemas.microsoft.com/office/drawing/2014/main" val="20000"/>
                    </a:ext>
                  </a:extLst>
                </a:gridCol>
                <a:gridCol w="3101726">
                  <a:extLst>
                    <a:ext uri="{9D8B030D-6E8A-4147-A177-3AD203B41FA5}">
                      <a16:colId xmlns:a16="http://schemas.microsoft.com/office/drawing/2014/main" val="20001"/>
                    </a:ext>
                  </a:extLst>
                </a:gridCol>
              </a:tblGrid>
              <a:tr h="0">
                <a:tc>
                  <a:txBody>
                    <a:bodyPr/>
                    <a:lstStyle/>
                    <a:p>
                      <a:pPr algn="just">
                        <a:spcAft>
                          <a:spcPts val="0"/>
                        </a:spcAft>
                      </a:pPr>
                      <a:r>
                        <a:rPr lang="vi-VN" sz="2800">
                          <a:effectLst/>
                          <a:latin typeface="Times New Roman" panose="02020603050405020304" pitchFamily="18" charset="0"/>
                          <a:cs typeface="Times New Roman" panose="02020603050405020304" pitchFamily="18" charset="0"/>
                        </a:rPr>
                        <a:t>Mục đích thí nghiệm </a:t>
                      </a:r>
                      <a:endParaRPr lang="vi-VN" sz="2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spcAft>
                          <a:spcPts val="0"/>
                        </a:spcAft>
                      </a:pPr>
                      <a:r>
                        <a:rPr lang="vi-VN"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vi-VN" sz="2800">
                          <a:effectLst/>
                          <a:latin typeface="Times New Roman" panose="02020603050405020304" pitchFamily="18" charset="0"/>
                          <a:cs typeface="Times New Roman" panose="02020603050405020304" pitchFamily="18" charset="0"/>
                        </a:rPr>
                        <a:t>Nội dung thí nghiệm</a:t>
                      </a:r>
                      <a:endParaRPr lang="vi-VN" sz="2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spcAft>
                          <a:spcPts val="0"/>
                        </a:spcAft>
                      </a:pPr>
                      <a:r>
                        <a:rPr lang="vi-VN"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vi-VN" sz="2800">
                          <a:effectLst/>
                          <a:latin typeface="Times New Roman" panose="02020603050405020304" pitchFamily="18" charset="0"/>
                          <a:cs typeface="Times New Roman" panose="02020603050405020304" pitchFamily="18" charset="0"/>
                        </a:rPr>
                        <a:t>Kết quả </a:t>
                      </a:r>
                      <a:endParaRPr lang="vi-VN" sz="2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spcAft>
                          <a:spcPts val="0"/>
                        </a:spcAft>
                      </a:pPr>
                      <a:r>
                        <a:rPr lang="vi-VN"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vi-VN" sz="2800">
                          <a:effectLst/>
                          <a:latin typeface="Times New Roman" panose="02020603050405020304" pitchFamily="18" charset="0"/>
                          <a:cs typeface="Times New Roman" panose="02020603050405020304" pitchFamily="18" charset="0"/>
                        </a:rPr>
                        <a:t>Giả thuyết đặt ra</a:t>
                      </a:r>
                      <a:endParaRPr lang="vi-VN" sz="2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spcAft>
                          <a:spcPts val="0"/>
                        </a:spcAft>
                      </a:pPr>
                      <a:r>
                        <a:rPr lang="vi-VN"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3" name="Rectangle 1"/>
          <p:cNvSpPr>
            <a:spLocks noChangeArrowheads="1"/>
          </p:cNvSpPr>
          <p:nvPr/>
        </p:nvSpPr>
        <p:spPr bwMode="auto">
          <a:xfrm>
            <a:off x="5231066" y="206313"/>
            <a:ext cx="648288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vi-VN" altLang="vi-VN"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PHIẾU HỌC TẬP 1 </a:t>
            </a: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vi-VN" altLang="vi-VN"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Tìm hiểu thí nghiệm xác định cơ chế điều hòa biểu hiện gene của operon Lac.</a:t>
            </a:r>
            <a:endParaRPr kumimoji="0" lang="vi-VN" altLang="vi-VN"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vi-VN" altLang="vi-VN"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03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10274"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1" name="TextBox 10">
            <a:extLst>
              <a:ext uri="{FF2B5EF4-FFF2-40B4-BE49-F238E27FC236}">
                <a16:creationId xmlns:a16="http://schemas.microsoft.com/office/drawing/2014/main" id="{61D7FF8A-3B11-4CBB-B3E8-9B0334828598}"/>
              </a:ext>
            </a:extLst>
          </p:cNvPr>
          <p:cNvSpPr txBox="1"/>
          <p:nvPr/>
        </p:nvSpPr>
        <p:spPr>
          <a:xfrm>
            <a:off x="440078" y="1107360"/>
            <a:ext cx="4090825" cy="2554545"/>
          </a:xfrm>
          <a:prstGeom prst="rect">
            <a:avLst/>
          </a:prstGeom>
          <a:noFill/>
        </p:spPr>
        <p:txBody>
          <a:bodyPr wrap="square">
            <a:spAutoFit/>
          </a:bodyPr>
          <a:lstStyle/>
          <a:p>
            <a:pPr algn="just"/>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vi-VN" sz="4000" dirty="0">
                <a:solidFill>
                  <a:schemeClr val="bg1"/>
                </a:solidFill>
                <a:latin typeface="Times New Roman" panose="02020603050405020304" pitchFamily="18" charset="0"/>
                <a:cs typeface="Times New Roman" panose="02020603050405020304" pitchFamily="18" charset="0"/>
              </a:rPr>
              <a:t>Thí nghiệm xác định cơ chế điều hòa biểu hiện </a:t>
            </a:r>
            <a:r>
              <a:rPr lang="vi-VN" sz="4000" dirty="0" smtClean="0">
                <a:solidFill>
                  <a:schemeClr val="bg1"/>
                </a:solidFill>
                <a:latin typeface="Times New Roman" panose="02020603050405020304" pitchFamily="18" charset="0"/>
                <a:cs typeface="Times New Roman" panose="02020603050405020304" pitchFamily="18" charset="0"/>
              </a:rPr>
              <a:t>gene </a:t>
            </a:r>
            <a:r>
              <a:rPr lang="vi-VN" sz="4000" dirty="0">
                <a:solidFill>
                  <a:schemeClr val="bg1"/>
                </a:solidFill>
                <a:latin typeface="Times New Roman" panose="02020603050405020304" pitchFamily="18" charset="0"/>
                <a:cs typeface="Times New Roman" panose="02020603050405020304" pitchFamily="18" charset="0"/>
              </a:rPr>
              <a:t>của operon Lac</a:t>
            </a:r>
            <a:endPar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58955670"/>
              </p:ext>
            </p:extLst>
          </p:nvPr>
        </p:nvGraphicFramePr>
        <p:xfrm>
          <a:off x="4658628" y="245875"/>
          <a:ext cx="7363326" cy="5547360"/>
        </p:xfrm>
        <a:graphic>
          <a:graphicData uri="http://schemas.openxmlformats.org/drawingml/2006/table">
            <a:tbl>
              <a:tblPr firstRow="1" firstCol="1" bandRow="1">
                <a:tableStyleId>{5C22544A-7EE6-4342-B048-85BDC9FD1C3A}</a:tableStyleId>
              </a:tblPr>
              <a:tblGrid>
                <a:gridCol w="4113559">
                  <a:extLst>
                    <a:ext uri="{9D8B030D-6E8A-4147-A177-3AD203B41FA5}">
                      <a16:colId xmlns:a16="http://schemas.microsoft.com/office/drawing/2014/main" val="20000"/>
                    </a:ext>
                  </a:extLst>
                </a:gridCol>
                <a:gridCol w="3249767">
                  <a:extLst>
                    <a:ext uri="{9D8B030D-6E8A-4147-A177-3AD203B41FA5}">
                      <a16:colId xmlns:a16="http://schemas.microsoft.com/office/drawing/2014/main" val="20001"/>
                    </a:ext>
                  </a:extLst>
                </a:gridCol>
              </a:tblGrid>
              <a:tr h="0">
                <a:tc gridSpan="2">
                  <a:txBody>
                    <a:bodyPr/>
                    <a:lstStyle/>
                    <a:p>
                      <a:pPr indent="180340" algn="ctr">
                        <a:spcAft>
                          <a:spcPts val="0"/>
                        </a:spcAft>
                      </a:pPr>
                      <a:r>
                        <a:rPr lang="vi-VN" sz="2800" dirty="0">
                          <a:effectLst/>
                          <a:latin typeface="Times New Roman" panose="02020603050405020304" pitchFamily="18" charset="0"/>
                          <a:cs typeface="Times New Roman" panose="02020603050405020304" pitchFamily="18" charset="0"/>
                        </a:rPr>
                        <a:t>PHIẾU HỌC TẬP 2</a:t>
                      </a:r>
                    </a:p>
                    <a:p>
                      <a:pPr algn="ctr">
                        <a:spcAft>
                          <a:spcPts val="0"/>
                        </a:spcAft>
                      </a:pPr>
                      <a:r>
                        <a:rPr lang="vi-VN" sz="2800" dirty="0">
                          <a:effectLst/>
                          <a:latin typeface="Times New Roman" panose="02020603050405020304" pitchFamily="18" charset="0"/>
                          <a:cs typeface="Times New Roman" panose="02020603050405020304" pitchFamily="18" charset="0"/>
                        </a:rPr>
                        <a:t>Tìm hiểu cấu trúc của operon.</a:t>
                      </a:r>
                    </a:p>
                    <a:p>
                      <a:pPr algn="just">
                        <a:spcAft>
                          <a:spcPts val="0"/>
                        </a:spcAft>
                      </a:pPr>
                      <a:r>
                        <a:rPr lang="vi-VN" sz="2800" dirty="0">
                          <a:effectLst/>
                          <a:latin typeface="Times New Roman" panose="02020603050405020304" pitchFamily="18" charset="0"/>
                          <a:cs typeface="Times New Roman" panose="02020603050405020304" pitchFamily="18" charset="0"/>
                        </a:rPr>
                        <a:t>1.Khái niệm operon? </a:t>
                      </a:r>
                    </a:p>
                    <a:p>
                      <a:pPr algn="just">
                        <a:spcAft>
                          <a:spcPts val="0"/>
                        </a:spcAft>
                      </a:pPr>
                      <a:r>
                        <a:rPr lang="vi-VN" sz="2800" dirty="0" smtClean="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p>
                      <a:pPr algn="just">
                        <a:spcAft>
                          <a:spcPts val="0"/>
                        </a:spcAft>
                      </a:pPr>
                      <a:r>
                        <a:rPr lang="vi-VN" sz="2800" dirty="0">
                          <a:effectLst/>
                          <a:latin typeface="Times New Roman" panose="02020603050405020304" pitchFamily="18" charset="0"/>
                          <a:cs typeface="Times New Roman" panose="02020603050405020304" pitchFamily="18" charset="0"/>
                        </a:rPr>
                        <a:t>2.Điền nội dung đúng khi nói về cấu trúc operon vào bảng sau</a:t>
                      </a:r>
                      <a:r>
                        <a:rPr lang="vi-VN" sz="2800" dirty="0" smtClean="0">
                          <a:effectLst/>
                          <a:latin typeface="Times New Roman" panose="02020603050405020304" pitchFamily="18" charset="0"/>
                          <a:cs typeface="Times New Roman" panose="02020603050405020304" pitchFamily="18" charset="0"/>
                        </a:rPr>
                        <a:t>:</a:t>
                      </a:r>
                    </a:p>
                    <a:p>
                      <a:pPr algn="just">
                        <a:spcAft>
                          <a:spcPts val="0"/>
                        </a:spcAft>
                      </a:pPr>
                      <a:endParaRPr lang="vi-VN" sz="2800" dirty="0">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vi-VN" dirty="0"/>
                    </a:p>
                  </a:txBody>
                  <a:tcPr/>
                </a:tc>
                <a:extLst>
                  <a:ext uri="{0D108BD9-81ED-4DB2-BD59-A6C34878D82A}">
                    <a16:rowId xmlns:a16="http://schemas.microsoft.com/office/drawing/2014/main" val="10000"/>
                  </a:ext>
                </a:extLst>
              </a:tr>
              <a:tr h="0">
                <a:tc>
                  <a:txBody>
                    <a:bodyPr/>
                    <a:lstStyle/>
                    <a:p>
                      <a:pPr algn="just">
                        <a:spcAft>
                          <a:spcPts val="0"/>
                        </a:spcAft>
                      </a:pPr>
                      <a:endParaRPr lang="vi-VN" sz="2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spcAft>
                          <a:spcPts val="0"/>
                        </a:spcAft>
                      </a:pPr>
                      <a:r>
                        <a:rPr lang="vi-VN" sz="2800" dirty="0" smtClean="0">
                          <a:effectLst/>
                          <a:latin typeface="Times New Roman" panose="02020603050405020304" pitchFamily="18" charset="0"/>
                          <a:ea typeface="Calibri"/>
                          <a:cs typeface="Times New Roman" panose="02020603050405020304" pitchFamily="18" charset="0"/>
                        </a:rPr>
                        <a:t>Cấu trúc </a:t>
                      </a:r>
                      <a:endParaRPr lang="vi-VN" sz="28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vi-VN" sz="2800" dirty="0">
                          <a:effectLst/>
                          <a:latin typeface="Times New Roman" panose="02020603050405020304" pitchFamily="18" charset="0"/>
                          <a:cs typeface="Times New Roman" panose="02020603050405020304" pitchFamily="18" charset="0"/>
                        </a:rPr>
                        <a:t>Z, Y, A</a:t>
                      </a:r>
                      <a:endParaRPr lang="vi-VN" sz="2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spcAft>
                          <a:spcPts val="0"/>
                        </a:spcAft>
                      </a:pPr>
                      <a:r>
                        <a:rPr lang="vi-VN"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vi-VN" sz="2800" dirty="0">
                          <a:effectLst/>
                          <a:latin typeface="Times New Roman" panose="02020603050405020304" pitchFamily="18" charset="0"/>
                          <a:cs typeface="Times New Roman" panose="02020603050405020304" pitchFamily="18" charset="0"/>
                        </a:rPr>
                        <a:t>O ( operater)</a:t>
                      </a:r>
                      <a:endParaRPr lang="vi-VN" sz="2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spcAft>
                          <a:spcPts val="0"/>
                        </a:spcAft>
                      </a:pPr>
                      <a:r>
                        <a:rPr lang="vi-VN"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vi-VN" sz="2800">
                          <a:effectLst/>
                          <a:latin typeface="Times New Roman" panose="02020603050405020304" pitchFamily="18" charset="0"/>
                          <a:cs typeface="Times New Roman" panose="02020603050405020304" pitchFamily="18" charset="0"/>
                        </a:rPr>
                        <a:t>P ( promoter) </a:t>
                      </a:r>
                      <a:endParaRPr lang="vi-VN" sz="2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spcAft>
                          <a:spcPts val="0"/>
                        </a:spcAft>
                      </a:pPr>
                      <a:r>
                        <a:rPr lang="vi-VN" sz="2800" dirty="0">
                          <a:effectLst/>
                          <a:latin typeface="Times New Roman" panose="02020603050405020304" pitchFamily="18" charset="0"/>
                          <a:cs typeface="Times New Roman" panose="02020603050405020304" pitchFamily="18" charset="0"/>
                        </a:rPr>
                        <a:t> </a:t>
                      </a:r>
                    </a:p>
                    <a:p>
                      <a:r>
                        <a:rPr lang="vi-VN" sz="2800" dirty="0">
                          <a:effectLst/>
                          <a:latin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17508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10274"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1" name="TextBox 10">
            <a:extLst>
              <a:ext uri="{FF2B5EF4-FFF2-40B4-BE49-F238E27FC236}">
                <a16:creationId xmlns:a16="http://schemas.microsoft.com/office/drawing/2014/main" id="{61D7FF8A-3B11-4CBB-B3E8-9B0334828598}"/>
              </a:ext>
            </a:extLst>
          </p:cNvPr>
          <p:cNvSpPr txBox="1"/>
          <p:nvPr/>
        </p:nvSpPr>
        <p:spPr>
          <a:xfrm>
            <a:off x="440078" y="1107360"/>
            <a:ext cx="4090825" cy="2554545"/>
          </a:xfrm>
          <a:prstGeom prst="rect">
            <a:avLst/>
          </a:prstGeom>
          <a:noFill/>
        </p:spPr>
        <p:txBody>
          <a:bodyPr wrap="square">
            <a:spAutoFit/>
          </a:bodyPr>
          <a:lstStyle/>
          <a:p>
            <a:pPr algn="just"/>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vi-VN" sz="4000" dirty="0">
                <a:solidFill>
                  <a:schemeClr val="bg1"/>
                </a:solidFill>
                <a:latin typeface="Times New Roman" panose="02020603050405020304" pitchFamily="18" charset="0"/>
                <a:cs typeface="Times New Roman" panose="02020603050405020304" pitchFamily="18" charset="0"/>
              </a:rPr>
              <a:t>Thí nghiệm xác định cơ chế điều hòa biểu hiện </a:t>
            </a:r>
            <a:r>
              <a:rPr lang="vi-VN" sz="4000" dirty="0" smtClean="0">
                <a:solidFill>
                  <a:schemeClr val="bg1"/>
                </a:solidFill>
                <a:latin typeface="Times New Roman" panose="02020603050405020304" pitchFamily="18" charset="0"/>
                <a:cs typeface="Times New Roman" panose="02020603050405020304" pitchFamily="18" charset="0"/>
              </a:rPr>
              <a:t>gene </a:t>
            </a:r>
            <a:r>
              <a:rPr lang="vi-VN" sz="4000" dirty="0">
                <a:solidFill>
                  <a:schemeClr val="bg1"/>
                </a:solidFill>
                <a:latin typeface="Times New Roman" panose="02020603050405020304" pitchFamily="18" charset="0"/>
                <a:cs typeface="Times New Roman" panose="02020603050405020304" pitchFamily="18" charset="0"/>
              </a:rPr>
              <a:t>của operon Lac</a:t>
            </a:r>
            <a:endPar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6374306"/>
              </p:ext>
            </p:extLst>
          </p:nvPr>
        </p:nvGraphicFramePr>
        <p:xfrm>
          <a:off x="5079245" y="984353"/>
          <a:ext cx="6109970" cy="990600"/>
        </p:xfrm>
        <a:graphic>
          <a:graphicData uri="http://schemas.openxmlformats.org/drawingml/2006/table">
            <a:tbl>
              <a:tblPr firstRow="1" firstCol="1" bandRow="1">
                <a:tableStyleId>{5C22544A-7EE6-4342-B048-85BDC9FD1C3A}</a:tableStyleId>
              </a:tblPr>
              <a:tblGrid>
                <a:gridCol w="987425">
                  <a:extLst>
                    <a:ext uri="{9D8B030D-6E8A-4147-A177-3AD203B41FA5}">
                      <a16:colId xmlns:a16="http://schemas.microsoft.com/office/drawing/2014/main" val="20000"/>
                    </a:ext>
                  </a:extLst>
                </a:gridCol>
                <a:gridCol w="2609850">
                  <a:extLst>
                    <a:ext uri="{9D8B030D-6E8A-4147-A177-3AD203B41FA5}">
                      <a16:colId xmlns:a16="http://schemas.microsoft.com/office/drawing/2014/main" val="20001"/>
                    </a:ext>
                  </a:extLst>
                </a:gridCol>
                <a:gridCol w="2512695">
                  <a:extLst>
                    <a:ext uri="{9D8B030D-6E8A-4147-A177-3AD203B41FA5}">
                      <a16:colId xmlns:a16="http://schemas.microsoft.com/office/drawing/2014/main" val="20002"/>
                    </a:ext>
                  </a:extLst>
                </a:gridCol>
              </a:tblGrid>
              <a:tr h="0">
                <a:tc>
                  <a:txBody>
                    <a:bodyPr/>
                    <a:lstStyle/>
                    <a:p>
                      <a:pPr algn="ctr">
                        <a:spcAft>
                          <a:spcPts val="0"/>
                        </a:spcAft>
                      </a:pPr>
                      <a:r>
                        <a:rPr lang="vi-VN" sz="1300" dirty="0">
                          <a:effectLst/>
                        </a:rPr>
                        <a:t>Tiêu chí </a:t>
                      </a:r>
                      <a:endParaRPr lang="vi-VN" sz="1400" dirty="0">
                        <a:effectLst/>
                        <a:latin typeface="Times New Roman"/>
                        <a:ea typeface="Calibri"/>
                      </a:endParaRPr>
                    </a:p>
                  </a:txBody>
                  <a:tcPr marL="68580" marR="68580" marT="0" marB="0"/>
                </a:tc>
                <a:tc>
                  <a:txBody>
                    <a:bodyPr/>
                    <a:lstStyle/>
                    <a:p>
                      <a:pPr algn="ctr">
                        <a:spcAft>
                          <a:spcPts val="0"/>
                        </a:spcAft>
                      </a:pPr>
                      <a:r>
                        <a:rPr lang="vi-VN" sz="1300" dirty="0">
                          <a:effectLst/>
                        </a:rPr>
                        <a:t>Khi môi trường không có lactose</a:t>
                      </a:r>
                      <a:endParaRPr lang="vi-VN" sz="1400" dirty="0">
                        <a:effectLst/>
                        <a:latin typeface="Times New Roman"/>
                        <a:ea typeface="Calibri"/>
                      </a:endParaRPr>
                    </a:p>
                  </a:txBody>
                  <a:tcPr marL="68580" marR="68580" marT="0" marB="0"/>
                </a:tc>
                <a:tc>
                  <a:txBody>
                    <a:bodyPr/>
                    <a:lstStyle/>
                    <a:p>
                      <a:pPr algn="ctr">
                        <a:spcAft>
                          <a:spcPts val="0"/>
                        </a:spcAft>
                      </a:pPr>
                      <a:r>
                        <a:rPr lang="vi-VN" sz="1300">
                          <a:effectLst/>
                        </a:rPr>
                        <a:t>Khi môi trường không có lactose</a:t>
                      </a:r>
                      <a:endParaRPr lang="vi-VN" sz="1400">
                        <a:effectLst/>
                        <a:latin typeface="Times New Roman"/>
                        <a:ea typeface="Calibri"/>
                      </a:endParaRPr>
                    </a:p>
                  </a:txBody>
                  <a:tcPr marL="68580" marR="68580" marT="0" marB="0"/>
                </a:tc>
                <a:extLst>
                  <a:ext uri="{0D108BD9-81ED-4DB2-BD59-A6C34878D82A}">
                    <a16:rowId xmlns:a16="http://schemas.microsoft.com/office/drawing/2014/main" val="10000"/>
                  </a:ext>
                </a:extLst>
              </a:tr>
              <a:tr h="0">
                <a:tc>
                  <a:txBody>
                    <a:bodyPr/>
                    <a:lstStyle/>
                    <a:p>
                      <a:pPr algn="ctr">
                        <a:spcAft>
                          <a:spcPts val="0"/>
                        </a:spcAft>
                      </a:pPr>
                      <a:r>
                        <a:rPr lang="vi-VN" sz="1300">
                          <a:effectLst/>
                        </a:rPr>
                        <a:t>Giống nhau</a:t>
                      </a:r>
                      <a:endParaRPr lang="vi-VN" sz="1400">
                        <a:effectLst/>
                        <a:latin typeface="Times New Roman"/>
                        <a:ea typeface="Calibri"/>
                      </a:endParaRPr>
                    </a:p>
                  </a:txBody>
                  <a:tcPr marL="68580" marR="68580" marT="0" marB="0"/>
                </a:tc>
                <a:tc gridSpan="2">
                  <a:txBody>
                    <a:bodyPr/>
                    <a:lstStyle/>
                    <a:p>
                      <a:pPr algn="ctr">
                        <a:spcAft>
                          <a:spcPts val="0"/>
                        </a:spcAft>
                      </a:pPr>
                      <a:r>
                        <a:rPr lang="vi-VN" sz="1300">
                          <a:effectLst/>
                        </a:rPr>
                        <a:t> </a:t>
                      </a:r>
                      <a:endParaRPr lang="vi-VN" sz="1400">
                        <a:effectLst/>
                        <a:latin typeface="Times New Roman"/>
                        <a:ea typeface="Calibri"/>
                      </a:endParaRPr>
                    </a:p>
                  </a:txBody>
                  <a:tcPr marL="68580" marR="68580" marT="0" marB="0"/>
                </a:tc>
                <a:tc hMerge="1">
                  <a:txBody>
                    <a:bodyPr/>
                    <a:lstStyle/>
                    <a:p>
                      <a:endParaRPr lang="vi-VN"/>
                    </a:p>
                  </a:txBody>
                  <a:tcPr/>
                </a:tc>
                <a:extLst>
                  <a:ext uri="{0D108BD9-81ED-4DB2-BD59-A6C34878D82A}">
                    <a16:rowId xmlns:a16="http://schemas.microsoft.com/office/drawing/2014/main" val="10001"/>
                  </a:ext>
                </a:extLst>
              </a:tr>
              <a:tr h="0">
                <a:tc>
                  <a:txBody>
                    <a:bodyPr/>
                    <a:lstStyle/>
                    <a:p>
                      <a:pPr algn="ctr">
                        <a:spcAft>
                          <a:spcPts val="0"/>
                        </a:spcAft>
                      </a:pPr>
                      <a:r>
                        <a:rPr lang="vi-VN" sz="1300">
                          <a:effectLst/>
                        </a:rPr>
                        <a:t>Khác nhau</a:t>
                      </a:r>
                      <a:endParaRPr lang="vi-VN" sz="1400">
                        <a:effectLst/>
                        <a:latin typeface="Times New Roman"/>
                        <a:ea typeface="Calibri"/>
                      </a:endParaRPr>
                    </a:p>
                  </a:txBody>
                  <a:tcPr marL="68580" marR="68580" marT="0" marB="0"/>
                </a:tc>
                <a:tc>
                  <a:txBody>
                    <a:bodyPr/>
                    <a:lstStyle/>
                    <a:p>
                      <a:pPr algn="ctr">
                        <a:spcAft>
                          <a:spcPts val="0"/>
                        </a:spcAft>
                      </a:pPr>
                      <a:r>
                        <a:rPr lang="vi-VN" sz="1300">
                          <a:effectLst/>
                        </a:rPr>
                        <a:t> </a:t>
                      </a:r>
                      <a:endParaRPr lang="vi-VN" sz="1400">
                        <a:effectLst/>
                        <a:latin typeface="Times New Roman"/>
                        <a:ea typeface="Calibri"/>
                      </a:endParaRPr>
                    </a:p>
                  </a:txBody>
                  <a:tcPr marL="68580" marR="68580" marT="0" marB="0"/>
                </a:tc>
                <a:tc>
                  <a:txBody>
                    <a:bodyPr/>
                    <a:lstStyle/>
                    <a:p>
                      <a:pPr algn="ctr">
                        <a:spcAft>
                          <a:spcPts val="0"/>
                        </a:spcAft>
                      </a:pPr>
                      <a:r>
                        <a:rPr lang="vi-VN" sz="1300" dirty="0">
                          <a:effectLst/>
                        </a:rPr>
                        <a:t> </a:t>
                      </a:r>
                      <a:endParaRPr lang="vi-VN" sz="1400" dirty="0">
                        <a:effectLst/>
                        <a:latin typeface="Times New Roman"/>
                        <a:ea typeface="Calibri"/>
                      </a:endParaRPr>
                    </a:p>
                  </a:txBody>
                  <a:tcPr marL="68580" marR="68580" marT="0" marB="0"/>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4976261" y="534355"/>
            <a:ext cx="6822227"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vi-VN" sz="28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itchFamily="18" charset="0"/>
              </a:rPr>
              <a:t>PHIẾU HỌC TẬP 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altLang="vi-VN"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vi-VN" altLang="vi-VN" sz="28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altLang="vi-VN"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vi-VN" altLang="vi-VN" sz="28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Giải thích kết quả thí nghiệm</a:t>
            </a:r>
            <a:endParaRPr kumimoji="0" lang="vi-VN" altLang="vi-VN"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Kết luận:</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vi-VN" altLang="vi-VN"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508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10274"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1" name="TextBox 10">
            <a:extLst>
              <a:ext uri="{FF2B5EF4-FFF2-40B4-BE49-F238E27FC236}">
                <a16:creationId xmlns:a16="http://schemas.microsoft.com/office/drawing/2014/main" id="{61D7FF8A-3B11-4CBB-B3E8-9B0334828598}"/>
              </a:ext>
            </a:extLst>
          </p:cNvPr>
          <p:cNvSpPr txBox="1"/>
          <p:nvPr/>
        </p:nvSpPr>
        <p:spPr>
          <a:xfrm>
            <a:off x="440078" y="1107360"/>
            <a:ext cx="4090825" cy="2554545"/>
          </a:xfrm>
          <a:prstGeom prst="rect">
            <a:avLst/>
          </a:prstGeom>
          <a:noFill/>
        </p:spPr>
        <p:txBody>
          <a:bodyPr wrap="square">
            <a:spAutoFit/>
          </a:bodyPr>
          <a:lstStyle/>
          <a:p>
            <a:pPr algn="just"/>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vi-VN" sz="4000" dirty="0">
                <a:solidFill>
                  <a:schemeClr val="bg1"/>
                </a:solidFill>
                <a:latin typeface="Times New Roman" panose="02020603050405020304" pitchFamily="18" charset="0"/>
                <a:cs typeface="Times New Roman" panose="02020603050405020304" pitchFamily="18" charset="0"/>
              </a:rPr>
              <a:t>Thí nghiệm xác định cơ chế điều hòa biểu hiện </a:t>
            </a:r>
            <a:r>
              <a:rPr lang="vi-VN" sz="4000" dirty="0" smtClean="0">
                <a:solidFill>
                  <a:schemeClr val="bg1"/>
                </a:solidFill>
                <a:latin typeface="Times New Roman" panose="02020603050405020304" pitchFamily="18" charset="0"/>
                <a:cs typeface="Times New Roman" panose="02020603050405020304" pitchFamily="18" charset="0"/>
              </a:rPr>
              <a:t>gene </a:t>
            </a:r>
            <a:r>
              <a:rPr lang="vi-VN" sz="4000" dirty="0">
                <a:solidFill>
                  <a:schemeClr val="bg1"/>
                </a:solidFill>
                <a:latin typeface="Times New Roman" panose="02020603050405020304" pitchFamily="18" charset="0"/>
                <a:cs typeface="Times New Roman" panose="02020603050405020304" pitchFamily="18" charset="0"/>
              </a:rPr>
              <a:t>của operon Lac</a:t>
            </a:r>
            <a:endPar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4841507" y="-48720"/>
            <a:ext cx="6737685"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vi-VN" altLang="vi-VN"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PHIẾU HỌC TẬP 4</a:t>
            </a:r>
          </a:p>
          <a:p>
            <a:pPr algn="just"/>
            <a:r>
              <a:rPr lang="vi-VN" sz="3200" dirty="0">
                <a:latin typeface="Times New Roman" panose="02020603050405020304" pitchFamily="18" charset="0"/>
                <a:cs typeface="Times New Roman" panose="02020603050405020304" pitchFamily="18" charset="0"/>
              </a:rPr>
              <a:t>Câu 1: Tại sao hai nhà khoa học Jacob và Monod có thể kết luận ba gene lacZ, lacY và lacA cùng nằm trên một phân tử DNA?</a:t>
            </a:r>
          </a:p>
          <a:p>
            <a:pPr algn="just"/>
            <a:r>
              <a:rPr lang="vi-VN" sz="3200" dirty="0">
                <a:latin typeface="Times New Roman" panose="02020603050405020304" pitchFamily="18" charset="0"/>
                <a:cs typeface="Times New Roman" panose="02020603050405020304" pitchFamily="18" charset="0"/>
              </a:rPr>
              <a:t>Câu 2: Quan sát Hình 3.2 và 3.3, hãy: </a:t>
            </a:r>
          </a:p>
          <a:p>
            <a:pPr algn="just"/>
            <a:r>
              <a:rPr lang="vi-VN" sz="3200" dirty="0">
                <a:latin typeface="Times New Roman" panose="02020603050405020304" pitchFamily="18" charset="0"/>
                <a:cs typeface="Times New Roman" panose="02020603050405020304" pitchFamily="18" charset="0"/>
              </a:rPr>
              <a:t>a) Mô tả cơ chế điều hòa hoạt động của operon Lac khi môi trường không có và có đường lactose.</a:t>
            </a:r>
          </a:p>
          <a:p>
            <a:pPr algn="just"/>
            <a:r>
              <a:rPr lang="vi-VN" sz="3200" dirty="0">
                <a:latin typeface="Times New Roman" panose="02020603050405020304" pitchFamily="18" charset="0"/>
                <a:cs typeface="Times New Roman" panose="02020603050405020304" pitchFamily="18" charset="0"/>
              </a:rPr>
              <a:t>b) Cho biết điều gì sẽ xảy ra khi đường lactose được sử dụng </a:t>
            </a:r>
            <a:r>
              <a:rPr lang="vi-VN" sz="3200" dirty="0" smtClean="0">
                <a:latin typeface="Times New Roman" panose="02020603050405020304" pitchFamily="18" charset="0"/>
                <a:cs typeface="Times New Roman" panose="02020603050405020304" pitchFamily="18" charset="0"/>
              </a:rPr>
              <a:t>hết</a:t>
            </a: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508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10274"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Rectangle 11">
            <a:extLst>
              <a:ext uri="{FF2B5EF4-FFF2-40B4-BE49-F238E27FC236}">
                <a16:creationId xmlns:a16="http://schemas.microsoft.com/office/drawing/2014/main" id="{ED9F5153-97C3-41E5-9035-EA1243A88925}"/>
              </a:ext>
            </a:extLst>
          </p:cNvPr>
          <p:cNvSpPr/>
          <p:nvPr/>
        </p:nvSpPr>
        <p:spPr>
          <a:xfrm>
            <a:off x="4541177" y="240632"/>
            <a:ext cx="7661097" cy="6477801"/>
          </a:xfrm>
          <a:prstGeom prst="rect">
            <a:avLst/>
          </a:prstGeom>
          <a:solidFill>
            <a:srgbClr val="0040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latin typeface="Times New Roman" panose="02020603050405020304" pitchFamily="18" charset="0"/>
                <a:cs typeface="Times New Roman" panose="02020603050405020304" pitchFamily="18" charset="0"/>
              </a:rPr>
              <a:t>- Mục đích thí nghiệm: nghiên cứu sự biểu hiện của các gene liên quan đến chuyển hóa lactose ở vi khuẩn E.coli.</a:t>
            </a:r>
          </a:p>
          <a:p>
            <a:pPr algn="just"/>
            <a:r>
              <a:rPr lang="vi-VN" sz="2400" dirty="0">
                <a:latin typeface="Times New Roman" panose="02020603050405020304" pitchFamily="18" charset="0"/>
                <a:cs typeface="Times New Roman" panose="02020603050405020304" pitchFamily="18" charset="0"/>
              </a:rPr>
              <a:t>- Nội dung thí nghiệm: </a:t>
            </a:r>
          </a:p>
          <a:p>
            <a:pPr algn="just"/>
            <a:r>
              <a:rPr lang="vi-VN" sz="2400" dirty="0">
                <a:latin typeface="Times New Roman" panose="02020603050405020304" pitchFamily="18" charset="0"/>
                <a:cs typeface="Times New Roman" panose="02020603050405020304" pitchFamily="18" charset="0"/>
              </a:rPr>
              <a:t>+ Nuôi cấy vi khuẩn E.coli trong môi trường không có lactose.</a:t>
            </a:r>
          </a:p>
          <a:p>
            <a:pPr algn="just"/>
            <a:r>
              <a:rPr lang="vi-VN" sz="2400" dirty="0">
                <a:latin typeface="Times New Roman" panose="02020603050405020304" pitchFamily="18" charset="0"/>
                <a:cs typeface="Times New Roman" panose="02020603050405020304" pitchFamily="18" charset="0"/>
              </a:rPr>
              <a:t>+ Nuôi cấy vi khuẩn E.coli trong môi trường có lactose.</a:t>
            </a:r>
          </a:p>
          <a:p>
            <a:pPr algn="just"/>
            <a:r>
              <a:rPr lang="vi-VN" sz="2400" dirty="0">
                <a:latin typeface="Times New Roman" panose="02020603050405020304" pitchFamily="18" charset="0"/>
                <a:cs typeface="Times New Roman" panose="02020603050405020304" pitchFamily="18" charset="0"/>
              </a:rPr>
              <a:t>- Kết quả: </a:t>
            </a:r>
          </a:p>
          <a:p>
            <a:pPr algn="just"/>
            <a:r>
              <a:rPr lang="vi-VN" sz="2400" dirty="0">
                <a:latin typeface="Times New Roman" panose="02020603050405020304" pitchFamily="18" charset="0"/>
                <a:cs typeface="Times New Roman" panose="02020603050405020304" pitchFamily="18" charset="0"/>
              </a:rPr>
              <a:t>+ Khi môi trường không có lactose, trong mỗi tế bào E.coli chỉ có một vài phân tử enzyme.</a:t>
            </a:r>
          </a:p>
          <a:p>
            <a:pPr algn="just"/>
            <a:r>
              <a:rPr lang="vi-VN" sz="2400" dirty="0">
                <a:latin typeface="Times New Roman" panose="02020603050405020304" pitchFamily="18" charset="0"/>
                <a:cs typeface="Times New Roman" panose="02020603050405020304" pitchFamily="18" charset="0"/>
              </a:rPr>
              <a:t>+ Khi lactose được bổ sung vào môi trường nuôi cấy ( không chứa glucose ), tốc độ tổng hợp của 3 loại enzyme tăng lên khoảng 1.000 lần chỉ trong vòng 2 – 3 phút.</a:t>
            </a:r>
          </a:p>
          <a:p>
            <a:pPr algn="just"/>
            <a:r>
              <a:rPr lang="vi-VN" sz="2400" dirty="0">
                <a:latin typeface="Times New Roman" panose="02020603050405020304" pitchFamily="18" charset="0"/>
                <a:cs typeface="Times New Roman" panose="02020603050405020304" pitchFamily="18" charset="0"/>
              </a:rPr>
              <a:t>- Giả thuyết đặt ra: một tín hiệu từ môi trường gây nên biểu hiện đồng thời 1 cụm nhiều gene mã hóa các enzyme tham gia mã hóa lactose. Các gene này được phiên mã thành 1 mRNA ( mRNA polycistronic) và dịch mã mRNA này tạo ra nhiều chuỗi polypeptide.</a:t>
            </a:r>
          </a:p>
          <a:p>
            <a:pPr algn="just"/>
            <a:endParaRPr lang="vi-VN" sz="2400" b="1" dirty="0">
              <a:solidFill>
                <a:srgbClr val="FFFF00"/>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1" name="TextBox 10">
            <a:extLst>
              <a:ext uri="{FF2B5EF4-FFF2-40B4-BE49-F238E27FC236}">
                <a16:creationId xmlns:a16="http://schemas.microsoft.com/office/drawing/2014/main" id="{61D7FF8A-3B11-4CBB-B3E8-9B0334828598}"/>
              </a:ext>
            </a:extLst>
          </p:cNvPr>
          <p:cNvSpPr txBox="1"/>
          <p:nvPr/>
        </p:nvSpPr>
        <p:spPr>
          <a:xfrm>
            <a:off x="440078" y="1107360"/>
            <a:ext cx="4090825" cy="2677656"/>
          </a:xfrm>
          <a:prstGeom prst="rect">
            <a:avLst/>
          </a:prstGeom>
          <a:noFill/>
        </p:spPr>
        <p:txBody>
          <a:bodyPr wrap="square">
            <a:spAutoFit/>
          </a:bodyPr>
          <a:lstStyle/>
          <a:p>
            <a:pPr algn="just"/>
            <a:r>
              <a:rPr lang="vi-VN" sz="2800" b="1" dirty="0" smtClean="0">
                <a:solidFill>
                  <a:schemeClr val="bg1"/>
                </a:solidFill>
                <a:latin typeface="Times New Roman" panose="02020603050405020304" pitchFamily="18" charset="0"/>
                <a:cs typeface="Times New Roman" panose="02020603050405020304" pitchFamily="18" charset="0"/>
              </a:rPr>
              <a:t>I.Thí </a:t>
            </a:r>
            <a:r>
              <a:rPr lang="vi-VN" sz="2800" b="1" dirty="0">
                <a:solidFill>
                  <a:schemeClr val="bg1"/>
                </a:solidFill>
                <a:latin typeface="Times New Roman" panose="02020603050405020304" pitchFamily="18" charset="0"/>
                <a:cs typeface="Times New Roman" panose="02020603050405020304" pitchFamily="18" charset="0"/>
              </a:rPr>
              <a:t>nghiệm xác định cơ chế điều hòa biểu hiện gene của operon Lac</a:t>
            </a:r>
            <a:r>
              <a:rPr lang="en-US" sz="2400" b="1" dirty="0" smtClean="0">
                <a:solidFill>
                  <a:schemeClr val="bg1"/>
                </a:solidFill>
                <a:effectLst>
                  <a:outerShdw blurRad="38100" dist="38100" dir="2700000" algn="tl">
                    <a:srgbClr val="000000">
                      <a:alpha val="43137"/>
                    </a:srgbClr>
                  </a:outerShdw>
                </a:effectLst>
              </a:rPr>
              <a:t> </a:t>
            </a:r>
          </a:p>
          <a:p>
            <a:pPr algn="just"/>
            <a:r>
              <a:rPr lang="en-US" sz="2400" b="1" dirty="0" smtClean="0">
                <a:solidFill>
                  <a:schemeClr val="bg1"/>
                </a:solidFill>
                <a:effectLst>
                  <a:outerShdw blurRad="38100" dist="38100" dir="2700000" algn="tl">
                    <a:srgbClr val="000000">
                      <a:alpha val="43137"/>
                    </a:srgbClr>
                  </a:outerShdw>
                </a:effectLst>
              </a:rPr>
              <a:t>1.</a:t>
            </a:r>
            <a:r>
              <a:rPr lang="vi-VN" sz="2400" b="1" dirty="0"/>
              <a:t> </a:t>
            </a:r>
            <a:r>
              <a:rPr lang="vi-VN" sz="2800" b="1" dirty="0">
                <a:solidFill>
                  <a:schemeClr val="bg1"/>
                </a:solidFill>
                <a:latin typeface="Times New Roman" panose="02020603050405020304" pitchFamily="18" charset="0"/>
                <a:cs typeface="Times New Roman" panose="02020603050405020304" pitchFamily="18" charset="0"/>
              </a:rPr>
              <a:t>Thí nghiệm trên operon Lac của E.coli.</a:t>
            </a:r>
            <a:endParaRPr lang="vi-VN" sz="2800" dirty="0">
              <a:solidFill>
                <a:schemeClr val="bg1"/>
              </a:solidFill>
              <a:latin typeface="Times New Roman" panose="02020603050405020304" pitchFamily="18" charset="0"/>
              <a:cs typeface="Times New Roman" panose="02020603050405020304" pitchFamily="18" charset="0"/>
            </a:endParaRPr>
          </a:p>
          <a:p>
            <a:pPr algn="just"/>
            <a:r>
              <a:rPr lang="vi-VN" sz="2800" b="1" dirty="0">
                <a:solidFill>
                  <a:schemeClr val="bg1"/>
                </a:solidFill>
                <a:latin typeface="Times New Roman" panose="02020603050405020304" pitchFamily="18" charset="0"/>
                <a:cs typeface="Times New Roman" panose="02020603050405020304" pitchFamily="18" charset="0"/>
              </a:rPr>
              <a:t>a.Thí nghiệm:</a:t>
            </a:r>
            <a:endParaRPr 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12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 calcmode="lin" valueType="num">
                                      <p:cBhvr additive="base">
                                        <p:cTn id="2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 calcmode="lin" valueType="num">
                                      <p:cBhvr additive="base">
                                        <p:cTn id="2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 calcmode="lin" valueType="num">
                                      <p:cBhvr additive="base">
                                        <p:cTn id="3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 calcmode="lin" valueType="num">
                                      <p:cBhvr additive="base">
                                        <p:cTn id="3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xEl>
                                              <p:pRg st="5" end="5"/>
                                            </p:txEl>
                                          </p:spTgt>
                                        </p:tgtEl>
                                        <p:attrNameLst>
                                          <p:attrName>style.visibility</p:attrName>
                                        </p:attrNameLst>
                                      </p:cBhvr>
                                      <p:to>
                                        <p:strVal val="visible"/>
                                      </p:to>
                                    </p:set>
                                    <p:anim calcmode="lin" valueType="num">
                                      <p:cBhvr additive="base">
                                        <p:cTn id="41"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anim calcmode="lin" valueType="num">
                                      <p:cBhvr additive="base">
                                        <p:cTn id="4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2">
                                            <p:txEl>
                                              <p:pRg st="7" end="7"/>
                                            </p:txEl>
                                          </p:spTgt>
                                        </p:tgtEl>
                                        <p:attrNameLst>
                                          <p:attrName>style.visibility</p:attrName>
                                        </p:attrNameLst>
                                      </p:cBhvr>
                                      <p:to>
                                        <p:strVal val="visible"/>
                                      </p:to>
                                    </p:set>
                                    <p:anim calcmode="lin" valueType="num">
                                      <p:cBhvr additive="base">
                                        <p:cTn id="51"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10274"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Rectangle 11">
            <a:extLst>
              <a:ext uri="{FF2B5EF4-FFF2-40B4-BE49-F238E27FC236}">
                <a16:creationId xmlns:a16="http://schemas.microsoft.com/office/drawing/2014/main" id="{ED9F5153-97C3-41E5-9035-EA1243A88925}"/>
              </a:ext>
            </a:extLst>
          </p:cNvPr>
          <p:cNvSpPr/>
          <p:nvPr/>
        </p:nvSpPr>
        <p:spPr>
          <a:xfrm>
            <a:off x="4530903" y="240632"/>
            <a:ext cx="7661097" cy="6477801"/>
          </a:xfrm>
          <a:prstGeom prst="rect">
            <a:avLst/>
          </a:prstGeom>
          <a:solidFill>
            <a:srgbClr val="0040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2400" dirty="0">
              <a:latin typeface="Times New Roman" panose="02020603050405020304" pitchFamily="18" charset="0"/>
              <a:cs typeface="Times New Roman" panose="02020603050405020304" pitchFamily="18" charset="0"/>
            </a:endParaRPr>
          </a:p>
          <a:p>
            <a:pPr algn="just"/>
            <a:endParaRPr lang="vi-VN" sz="2400" b="1" dirty="0">
              <a:solidFill>
                <a:srgbClr val="FFFF00"/>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1" name="TextBox 10">
            <a:extLst>
              <a:ext uri="{FF2B5EF4-FFF2-40B4-BE49-F238E27FC236}">
                <a16:creationId xmlns:a16="http://schemas.microsoft.com/office/drawing/2014/main" id="{61D7FF8A-3B11-4CBB-B3E8-9B0334828598}"/>
              </a:ext>
            </a:extLst>
          </p:cNvPr>
          <p:cNvSpPr txBox="1"/>
          <p:nvPr/>
        </p:nvSpPr>
        <p:spPr>
          <a:xfrm>
            <a:off x="440078" y="1107360"/>
            <a:ext cx="4090825" cy="3539430"/>
          </a:xfrm>
          <a:prstGeom prst="rect">
            <a:avLst/>
          </a:prstGeom>
          <a:noFill/>
        </p:spPr>
        <p:txBody>
          <a:bodyPr wrap="square">
            <a:spAutoFit/>
          </a:bodyPr>
          <a:lstStyle/>
          <a:p>
            <a:pPr algn="just"/>
            <a:r>
              <a:rPr lang="vi-VN" sz="2800" b="1" dirty="0" smtClean="0">
                <a:solidFill>
                  <a:schemeClr val="bg1"/>
                </a:solidFill>
                <a:latin typeface="Times New Roman" panose="02020603050405020304" pitchFamily="18" charset="0"/>
                <a:cs typeface="Times New Roman" panose="02020603050405020304" pitchFamily="18" charset="0"/>
              </a:rPr>
              <a:t>I.Thí </a:t>
            </a:r>
            <a:r>
              <a:rPr lang="vi-VN" sz="2800" b="1" dirty="0">
                <a:solidFill>
                  <a:schemeClr val="bg1"/>
                </a:solidFill>
                <a:latin typeface="Times New Roman" panose="02020603050405020304" pitchFamily="18" charset="0"/>
                <a:cs typeface="Times New Roman" panose="02020603050405020304" pitchFamily="18" charset="0"/>
              </a:rPr>
              <a:t>nghiệm xác định cơ chế điều hòa biểu hiện gene của operon Lac</a:t>
            </a:r>
            <a:r>
              <a:rPr lang="en-US" sz="2400" b="1" dirty="0" smtClean="0">
                <a:solidFill>
                  <a:schemeClr val="bg1"/>
                </a:solidFill>
                <a:effectLst>
                  <a:outerShdw blurRad="38100" dist="38100" dir="2700000" algn="tl">
                    <a:srgbClr val="000000">
                      <a:alpha val="43137"/>
                    </a:srgbClr>
                  </a:outerShdw>
                </a:effectLst>
              </a:rPr>
              <a:t> </a:t>
            </a:r>
          </a:p>
          <a:p>
            <a:pPr algn="just"/>
            <a:r>
              <a:rPr lang="en-US" sz="2400" b="1" dirty="0" smtClean="0">
                <a:solidFill>
                  <a:schemeClr val="bg1"/>
                </a:solidFill>
                <a:effectLst>
                  <a:outerShdw blurRad="38100" dist="38100" dir="2700000" algn="tl">
                    <a:srgbClr val="000000">
                      <a:alpha val="43137"/>
                    </a:srgbClr>
                  </a:outerShdw>
                </a:effectLst>
              </a:rPr>
              <a:t>1.</a:t>
            </a:r>
            <a:r>
              <a:rPr lang="vi-VN" sz="2400" b="1" dirty="0"/>
              <a:t> </a:t>
            </a:r>
            <a:r>
              <a:rPr lang="vi-VN" sz="2800" b="1" dirty="0">
                <a:solidFill>
                  <a:schemeClr val="bg1"/>
                </a:solidFill>
                <a:latin typeface="Times New Roman" panose="02020603050405020304" pitchFamily="18" charset="0"/>
                <a:cs typeface="Times New Roman" panose="02020603050405020304" pitchFamily="18" charset="0"/>
              </a:rPr>
              <a:t>Thí nghiệm trên operon Lac của E.coli.</a:t>
            </a:r>
            <a:endParaRPr lang="vi-VN" sz="2800" dirty="0">
              <a:solidFill>
                <a:schemeClr val="bg1"/>
              </a:solidFill>
              <a:latin typeface="Times New Roman" panose="02020603050405020304" pitchFamily="18" charset="0"/>
              <a:cs typeface="Times New Roman" panose="02020603050405020304" pitchFamily="18" charset="0"/>
            </a:endParaRPr>
          </a:p>
          <a:p>
            <a:pPr algn="just"/>
            <a:r>
              <a:rPr lang="vi-VN" sz="2800" b="1" dirty="0">
                <a:solidFill>
                  <a:schemeClr val="bg1"/>
                </a:solidFill>
                <a:latin typeface="Times New Roman" panose="02020603050405020304" pitchFamily="18" charset="0"/>
                <a:cs typeface="Times New Roman" panose="02020603050405020304" pitchFamily="18" charset="0"/>
              </a:rPr>
              <a:t>a.Thí nghiệm</a:t>
            </a:r>
            <a:r>
              <a:rPr lang="vi-VN" sz="2800" b="1" dirty="0" smtClean="0">
                <a:solidFill>
                  <a:schemeClr val="bg1"/>
                </a:solidFill>
                <a:latin typeface="Times New Roman" panose="02020603050405020304" pitchFamily="18" charset="0"/>
                <a:cs typeface="Times New Roman" panose="02020603050405020304" pitchFamily="18" charset="0"/>
              </a:rPr>
              <a:t>:</a:t>
            </a:r>
          </a:p>
          <a:p>
            <a:pPr algn="just"/>
            <a:r>
              <a:rPr lang="vi-VN" sz="2800" b="1" dirty="0">
                <a:solidFill>
                  <a:schemeClr val="bg1"/>
                </a:solidFill>
                <a:latin typeface="Times New Roman" panose="02020603050405020304" pitchFamily="18" charset="0"/>
                <a:cs typeface="Times New Roman" panose="02020603050405020304" pitchFamily="18" charset="0"/>
              </a:rPr>
              <a:t>b. Cấu trúc của operon Lac</a:t>
            </a:r>
            <a:r>
              <a:rPr lang="vi-VN" sz="2800" b="1" dirty="0" smtClean="0">
                <a:solidFill>
                  <a:schemeClr val="bg1"/>
                </a:solidFill>
                <a:latin typeface="Times New Roman" panose="02020603050405020304" pitchFamily="18" charset="0"/>
                <a:cs typeface="Times New Roman" panose="02020603050405020304" pitchFamily="18" charset="0"/>
              </a:rPr>
              <a:t>:</a:t>
            </a:r>
            <a:endParaRPr lang="vi-VN"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8962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4001" y="1600201"/>
            <a:ext cx="9336617" cy="4092575"/>
          </a:xfrm>
          <a:noFill/>
        </p:spPr>
      </p:pic>
      <p:sp>
        <p:nvSpPr>
          <p:cNvPr id="164867" name="WordArt 3"/>
          <p:cNvSpPr>
            <a:spLocks noChangeArrowheads="1" noChangeShapeType="1" noTextEdit="1"/>
          </p:cNvSpPr>
          <p:nvPr/>
        </p:nvSpPr>
        <p:spPr bwMode="auto">
          <a:xfrm>
            <a:off x="1219200" y="228601"/>
            <a:ext cx="965200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0000FF"/>
                </a:solidFill>
                <a:effectLst>
                  <a:outerShdw dist="45791" dir="2021404" algn="ctr" rotWithShape="0">
                    <a:srgbClr val="B2B2B2">
                      <a:alpha val="80000"/>
                    </a:srgbClr>
                  </a:outerShdw>
                </a:effectLst>
                <a:latin typeface="Times New Roman"/>
                <a:cs typeface="Times New Roman"/>
              </a:rPr>
              <a:t>Các nhà khoa học phát hiện ra cơ chế hoạt động </a:t>
            </a:r>
          </a:p>
        </p:txBody>
      </p:sp>
      <p:sp>
        <p:nvSpPr>
          <p:cNvPr id="164868" name="WordArt 4"/>
          <p:cNvSpPr>
            <a:spLocks noChangeArrowheads="1" noChangeShapeType="1" noTextEdit="1"/>
          </p:cNvSpPr>
          <p:nvPr/>
        </p:nvSpPr>
        <p:spPr bwMode="auto">
          <a:xfrm>
            <a:off x="3556001" y="914400"/>
            <a:ext cx="52705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0000FF"/>
                </a:solidFill>
                <a:effectLst>
                  <a:outerShdw dist="45791" dir="2021404" algn="ctr" rotWithShape="0">
                    <a:srgbClr val="B2B2B2">
                      <a:alpha val="80000"/>
                    </a:srgbClr>
                  </a:outerShdw>
                </a:effectLst>
                <a:latin typeface="Times New Roman"/>
                <a:cs typeface="Times New Roman"/>
              </a:rPr>
              <a:t>của </a:t>
            </a:r>
            <a:r>
              <a:rPr lang="vi-VN" sz="3600" b="1" kern="10" dirty="0" smtClean="0">
                <a:solidFill>
                  <a:srgbClr val="0000FF"/>
                </a:solidFill>
                <a:effectLst>
                  <a:outerShdw dist="45791" dir="2021404" algn="ctr" rotWithShape="0">
                    <a:srgbClr val="B2B2B2">
                      <a:alpha val="80000"/>
                    </a:srgbClr>
                  </a:outerShdw>
                </a:effectLst>
                <a:latin typeface="Times New Roman"/>
                <a:cs typeface="Times New Roman"/>
              </a:rPr>
              <a:t>operon </a:t>
            </a:r>
            <a:r>
              <a:rPr lang="vi-VN" sz="3600" b="1" kern="10" dirty="0">
                <a:solidFill>
                  <a:srgbClr val="0000FF"/>
                </a:solidFill>
                <a:effectLst>
                  <a:outerShdw dist="45791" dir="2021404" algn="ctr" rotWithShape="0">
                    <a:srgbClr val="B2B2B2">
                      <a:alpha val="80000"/>
                    </a:srgbClr>
                  </a:outerShdw>
                </a:effectLst>
                <a:latin typeface="Times New Roman"/>
                <a:cs typeface="Times New Roman"/>
              </a:rPr>
              <a:t>Lac ở E.Coli</a:t>
            </a:r>
          </a:p>
        </p:txBody>
      </p:sp>
    </p:spTree>
    <p:extLst>
      <p:ext uri="{BB962C8B-B14F-4D97-AF65-F5344CB8AC3E}">
        <p14:creationId xmlns:p14="http://schemas.microsoft.com/office/powerpoint/2010/main" val="2918117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1" name="TextBox 10">
            <a:extLst>
              <a:ext uri="{FF2B5EF4-FFF2-40B4-BE49-F238E27FC236}">
                <a16:creationId xmlns:a16="http://schemas.microsoft.com/office/drawing/2014/main" id="{61D7FF8A-3B11-4CBB-B3E8-9B0334828598}"/>
              </a:ext>
            </a:extLst>
          </p:cNvPr>
          <p:cNvSpPr txBox="1"/>
          <p:nvPr/>
        </p:nvSpPr>
        <p:spPr>
          <a:xfrm>
            <a:off x="440078" y="1107360"/>
            <a:ext cx="4090825" cy="2677656"/>
          </a:xfrm>
          <a:prstGeom prst="rect">
            <a:avLst/>
          </a:prstGeom>
          <a:noFill/>
        </p:spPr>
        <p:txBody>
          <a:bodyPr wrap="square">
            <a:spAutoFit/>
          </a:bodyPr>
          <a:lstStyle/>
          <a:p>
            <a:pPr algn="just"/>
            <a:r>
              <a:rPr lang="vi-VN" sz="2400" b="1" dirty="0">
                <a:solidFill>
                  <a:schemeClr val="bg1"/>
                </a:solidFill>
                <a:latin typeface="Times New Roman" panose="02020603050405020304" pitchFamily="18" charset="0"/>
                <a:cs typeface="Times New Roman" panose="02020603050405020304" pitchFamily="18" charset="0"/>
              </a:rPr>
              <a:t>I.Thí nghiệm xác định cơ chế điều hòa biểu hiện gene của operon Lac</a:t>
            </a:r>
            <a:r>
              <a:rPr lang="en-US" sz="2000" b="1" dirty="0">
                <a:solidFill>
                  <a:schemeClr val="bg1"/>
                </a:solidFill>
                <a:effectLst>
                  <a:outerShdw blurRad="38100" dist="38100" dir="2700000" algn="tl">
                    <a:srgbClr val="000000">
                      <a:alpha val="43137"/>
                    </a:srgbClr>
                  </a:outerShdw>
                </a:effectLst>
              </a:rPr>
              <a:t> </a:t>
            </a:r>
          </a:p>
          <a:p>
            <a:pPr algn="just"/>
            <a:r>
              <a:rPr lang="en-US" sz="2000" b="1" dirty="0">
                <a:solidFill>
                  <a:schemeClr val="bg1"/>
                </a:solidFill>
                <a:effectLst>
                  <a:outerShdw blurRad="38100" dist="38100" dir="2700000" algn="tl">
                    <a:srgbClr val="000000">
                      <a:alpha val="43137"/>
                    </a:srgbClr>
                  </a:outerShdw>
                </a:effectLst>
              </a:rPr>
              <a:t>1.</a:t>
            </a:r>
            <a:r>
              <a:rPr lang="vi-VN" sz="2000" b="1" dirty="0"/>
              <a:t> </a:t>
            </a:r>
            <a:r>
              <a:rPr lang="vi-VN" sz="2400" b="1" dirty="0">
                <a:solidFill>
                  <a:schemeClr val="bg1"/>
                </a:solidFill>
                <a:latin typeface="Times New Roman" panose="02020603050405020304" pitchFamily="18" charset="0"/>
                <a:cs typeface="Times New Roman" panose="02020603050405020304" pitchFamily="18" charset="0"/>
              </a:rPr>
              <a:t>Thí nghiệm trên operon Lac của E.coli.</a:t>
            </a:r>
            <a:endParaRPr lang="vi-VN" sz="2400" dirty="0">
              <a:solidFill>
                <a:schemeClr val="bg1"/>
              </a:solidFill>
              <a:latin typeface="Times New Roman" panose="02020603050405020304" pitchFamily="18" charset="0"/>
              <a:cs typeface="Times New Roman" panose="02020603050405020304" pitchFamily="18" charset="0"/>
            </a:endParaRPr>
          </a:p>
          <a:p>
            <a:pPr algn="just"/>
            <a:r>
              <a:rPr lang="vi-VN" sz="2400" b="1" dirty="0">
                <a:solidFill>
                  <a:schemeClr val="bg1"/>
                </a:solidFill>
                <a:latin typeface="Times New Roman" panose="02020603050405020304" pitchFamily="18" charset="0"/>
                <a:cs typeface="Times New Roman" panose="02020603050405020304" pitchFamily="18" charset="0"/>
              </a:rPr>
              <a:t>a.Thí nghiệm:</a:t>
            </a:r>
          </a:p>
          <a:p>
            <a:pPr algn="just"/>
            <a:r>
              <a:rPr lang="vi-VN" sz="2400" b="1" dirty="0">
                <a:solidFill>
                  <a:schemeClr val="bg1"/>
                </a:solidFill>
                <a:latin typeface="Times New Roman" panose="02020603050405020304" pitchFamily="18" charset="0"/>
                <a:cs typeface="Times New Roman" panose="02020603050405020304" pitchFamily="18" charset="0"/>
              </a:rPr>
              <a:t>b. Cấu trúc của operon Lac:</a:t>
            </a:r>
            <a:endParaRPr lang="en-US" sz="2400" b="1" dirty="0">
              <a:solidFill>
                <a:schemeClr val="bg1"/>
              </a:solidFill>
              <a:effectLst>
                <a:outerShdw blurRad="38100" dist="38100" dir="2700000" algn="tl">
                  <a:srgbClr val="000000">
                    <a:alpha val="43137"/>
                  </a:srgbClr>
                </a:outerShdw>
              </a:effectLst>
            </a:endParaRPr>
          </a:p>
        </p:txBody>
      </p:sp>
      <p:sp>
        <p:nvSpPr>
          <p:cNvPr id="21" name="Rectangle 20">
            <a:extLst>
              <a:ext uri="{FF2B5EF4-FFF2-40B4-BE49-F238E27FC236}">
                <a16:creationId xmlns:a16="http://schemas.microsoft.com/office/drawing/2014/main" id="{195CDF3E-9D12-44A4-AFB2-7ABC048CFE3C}"/>
              </a:ext>
            </a:extLst>
          </p:cNvPr>
          <p:cNvSpPr/>
          <p:nvPr/>
        </p:nvSpPr>
        <p:spPr>
          <a:xfrm>
            <a:off x="4530902" y="506084"/>
            <a:ext cx="7661097" cy="1056016"/>
          </a:xfrm>
          <a:prstGeom prst="rect">
            <a:avLst/>
          </a:prstGeom>
          <a:solidFill>
            <a:srgbClr val="0040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Mô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Operon. Lac ở vi </a:t>
            </a:r>
            <a:r>
              <a:rPr lang="en-US" sz="3200" b="1" dirty="0" err="1">
                <a:latin typeface="Times New Roman" panose="02020603050405020304" pitchFamily="18" charset="0"/>
                <a:cs typeface="Times New Roman" panose="02020603050405020304" pitchFamily="18" charset="0"/>
              </a:rPr>
              <a:t>khuẩn</a:t>
            </a:r>
            <a:r>
              <a:rPr lang="en-US" sz="3200" b="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E.Coli</a:t>
            </a:r>
            <a:r>
              <a:rPr lang="en-US" sz="3200" b="1" i="1" dirty="0">
                <a:latin typeface="Times New Roman" panose="02020603050405020304" pitchFamily="18" charset="0"/>
                <a:cs typeface="Times New Roman" panose="02020603050405020304" pitchFamily="18" charset="0"/>
              </a:rPr>
              <a:t> </a:t>
            </a:r>
          </a:p>
          <a:p>
            <a:pPr algn="ct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Jacob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Monod</a:t>
            </a:r>
            <a:endParaRPr lang="vi-VN" sz="32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
        <p:nvSpPr>
          <p:cNvPr id="2" name="Rectangle 1"/>
          <p:cNvSpPr/>
          <p:nvPr/>
        </p:nvSpPr>
        <p:spPr>
          <a:xfrm>
            <a:off x="4780548" y="3977897"/>
            <a:ext cx="7058526" cy="1200329"/>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Khái niệm: Operon là cụm các gene cấu trúc có chung một cơ chế điều hòa phiên mã và được phiên mã tạo thành một mRNA.</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548" y="2044851"/>
            <a:ext cx="7257378" cy="157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880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id="{ED9F5153-97C3-41E5-9035-EA1243A88925}"/>
              </a:ext>
            </a:extLst>
          </p:cNvPr>
          <p:cNvSpPr/>
          <p:nvPr/>
        </p:nvSpPr>
        <p:spPr>
          <a:xfrm>
            <a:off x="5140503" y="262884"/>
            <a:ext cx="6611417" cy="690017"/>
          </a:xfrm>
          <a:prstGeom prst="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Times New Roman" panose="02020603050405020304" pitchFamily="18" charset="0"/>
                <a:cs typeface="Times New Roman" panose="02020603050405020304" pitchFamily="18" charset="0"/>
              </a:rPr>
              <a:t>Gene </a:t>
            </a:r>
            <a:r>
              <a:rPr lang="en-US" sz="2400" b="1" dirty="0" err="1">
                <a:solidFill>
                  <a:schemeClr val="bg1"/>
                </a:solidFill>
                <a:latin typeface="Times New Roman" panose="02020603050405020304" pitchFamily="18" charset="0"/>
                <a:cs typeface="Times New Roman" panose="02020603050405020304" pitchFamily="18" charset="0"/>
              </a:rPr>
              <a:t>điều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hòa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i="1" dirty="0" err="1" smtClean="0">
                <a:solidFill>
                  <a:schemeClr val="bg1"/>
                </a:solidFill>
                <a:latin typeface="Times New Roman" panose="02020603050405020304" pitchFamily="18" charset="0"/>
                <a:cs typeface="Times New Roman" panose="02020603050405020304" pitchFamily="18" charset="0"/>
              </a:rPr>
              <a:t>lacI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Tổng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hợp</a:t>
            </a:r>
            <a:r>
              <a:rPr lang="en-US" sz="2400" b="1" dirty="0">
                <a:solidFill>
                  <a:schemeClr val="bg1"/>
                </a:solidFill>
                <a:latin typeface="Times New Roman" panose="02020603050405020304" pitchFamily="18" charset="0"/>
                <a:cs typeface="Times New Roman" panose="02020603050405020304" pitchFamily="18" charset="0"/>
              </a:rPr>
              <a:t> protein </a:t>
            </a:r>
            <a:r>
              <a:rPr lang="vi-VN" sz="2400" b="1" dirty="0" smtClean="0">
                <a:solidFill>
                  <a:schemeClr val="bg1"/>
                </a:solidFill>
                <a:latin typeface="Times New Roman" panose="02020603050405020304" pitchFamily="18" charset="0"/>
                <a:cs typeface="Times New Roman" panose="02020603050405020304" pitchFamily="18" charset="0"/>
              </a:rPr>
              <a:t>điều hòa </a:t>
            </a:r>
            <a:r>
              <a:rPr lang="en-US" sz="2400" b="1" dirty="0" smtClean="0">
                <a:solidFill>
                  <a:schemeClr val="bg1"/>
                </a:solidFill>
                <a:latin typeface="Times New Roman" panose="02020603050405020304" pitchFamily="18" charset="0"/>
                <a:cs typeface="Times New Roman" panose="02020603050405020304" pitchFamily="18" charset="0"/>
              </a:rPr>
              <a:t>(</a:t>
            </a:r>
            <a:r>
              <a:rPr lang="en-US" sz="2400" b="1" dirty="0">
                <a:solidFill>
                  <a:schemeClr val="bg1"/>
                </a:solidFill>
                <a:latin typeface="Times New Roman" panose="02020603050405020304" pitchFamily="18" charset="0"/>
                <a:cs typeface="Times New Roman" panose="02020603050405020304" pitchFamily="18" charset="0"/>
              </a:rPr>
              <a:t>NẰM NGOÀI OPERON)</a:t>
            </a:r>
            <a:endParaRPr lang="vi-VN" sz="2400" b="1" dirty="0">
              <a:solidFill>
                <a:schemeClr val="bg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3" name="Arrow: Up 2">
            <a:extLst>
              <a:ext uri="{FF2B5EF4-FFF2-40B4-BE49-F238E27FC236}">
                <a16:creationId xmlns:a16="http://schemas.microsoft.com/office/drawing/2014/main" id="{428211CA-3006-41E0-8D22-80145C9B0705}"/>
              </a:ext>
            </a:extLst>
          </p:cNvPr>
          <p:cNvSpPr/>
          <p:nvPr/>
        </p:nvSpPr>
        <p:spPr>
          <a:xfrm>
            <a:off x="5511800" y="607892"/>
            <a:ext cx="584200" cy="640070"/>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F2A83025-5E5D-46A6-9417-2D1091E09B64}"/>
              </a:ext>
            </a:extLst>
          </p:cNvPr>
          <p:cNvSpPr/>
          <p:nvPr/>
        </p:nvSpPr>
        <p:spPr>
          <a:xfrm>
            <a:off x="5803900" y="2801341"/>
            <a:ext cx="5943596" cy="1106516"/>
          </a:xfrm>
          <a:prstGeom prst="rect">
            <a:avLst/>
          </a:prstGeom>
          <a:solidFill>
            <a:srgbClr val="F4667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chemeClr val="bg1"/>
                </a:solidFill>
                <a:latin typeface="Times New Roman" panose="02020603050405020304" pitchFamily="18" charset="0"/>
                <a:cs typeface="Times New Roman" panose="02020603050405020304" pitchFamily="18" charset="0"/>
              </a:rPr>
              <a:t>Vùng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smtClean="0">
                <a:solidFill>
                  <a:schemeClr val="bg1"/>
                </a:solidFill>
                <a:latin typeface="Times New Roman" panose="02020603050405020304" pitchFamily="18" charset="0"/>
                <a:cs typeface="Times New Roman" panose="02020603050405020304" pitchFamily="18" charset="0"/>
              </a:rPr>
              <a:t>promoter (P): </a:t>
            </a:r>
            <a:r>
              <a:rPr lang="vi-VN" sz="2800" dirty="0">
                <a:solidFill>
                  <a:schemeClr val="bg1"/>
                </a:solidFill>
                <a:latin typeface="Times New Roman" panose="02020603050405020304" pitchFamily="18" charset="0"/>
                <a:cs typeface="Times New Roman" panose="02020603050405020304" pitchFamily="18" charset="0"/>
              </a:rPr>
              <a:t>vị trí enzyme RNA polymerase bám vào để phiên mã nhóm gene cấu trúc lacZ, lacY, lacA.</a:t>
            </a:r>
            <a:endParaRPr lang="vi-VN" sz="2800" b="1" dirty="0">
              <a:solidFill>
                <a:schemeClr val="bg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56069A3-FFB8-4E7A-8D80-59C18CC5D1F9}"/>
              </a:ext>
            </a:extLst>
          </p:cNvPr>
          <p:cNvSpPr/>
          <p:nvPr/>
        </p:nvSpPr>
        <p:spPr>
          <a:xfrm>
            <a:off x="5803898" y="4141527"/>
            <a:ext cx="5943598" cy="774700"/>
          </a:xfrm>
          <a:prstGeom prst="rect">
            <a:avLst/>
          </a:prstGeom>
          <a:solidFill>
            <a:srgbClr val="FEF9B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chemeClr val="tx1"/>
                </a:solidFill>
                <a:latin typeface="Times New Roman" panose="02020603050405020304" pitchFamily="18" charset="0"/>
                <a:cs typeface="Times New Roman" panose="02020603050405020304" pitchFamily="18" charset="0"/>
              </a:rPr>
              <a:t>Vùng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operator (O): </a:t>
            </a:r>
            <a:r>
              <a:rPr lang="vi-VN" sz="2800" dirty="0">
                <a:solidFill>
                  <a:schemeClr val="tx1"/>
                </a:solidFill>
                <a:latin typeface="Times New Roman" panose="02020603050405020304" pitchFamily="18" charset="0"/>
                <a:cs typeface="Times New Roman" panose="02020603050405020304" pitchFamily="18" charset="0"/>
              </a:rPr>
              <a:t>Vị trí liên kết với protein điều hòa.</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01861480-99F0-4F43-984C-6965686E6391}"/>
              </a:ext>
            </a:extLst>
          </p:cNvPr>
          <p:cNvSpPr/>
          <p:nvPr/>
        </p:nvSpPr>
        <p:spPr>
          <a:xfrm>
            <a:off x="5808322" y="4916227"/>
            <a:ext cx="5943598" cy="1533212"/>
          </a:xfrm>
          <a:prstGeom prst="rect">
            <a:avLst/>
          </a:prstGeom>
          <a:solidFill>
            <a:srgbClr val="FED1A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chemeClr val="tx1"/>
                </a:solidFill>
                <a:latin typeface="Times New Roman" panose="02020603050405020304" pitchFamily="18" charset="0"/>
                <a:cs typeface="Times New Roman" panose="02020603050405020304" pitchFamily="18" charset="0"/>
              </a:rPr>
              <a:t>Nhóm</a:t>
            </a:r>
            <a:r>
              <a:rPr lang="en-US" sz="2800" b="1" dirty="0">
                <a:solidFill>
                  <a:schemeClr val="tx1"/>
                </a:solidFill>
                <a:latin typeface="Times New Roman" panose="02020603050405020304" pitchFamily="18" charset="0"/>
                <a:cs typeface="Times New Roman" panose="02020603050405020304" pitchFamily="18" charset="0"/>
              </a:rPr>
              <a:t> gen </a:t>
            </a:r>
            <a:r>
              <a:rPr lang="en-US" sz="2800" b="1" dirty="0" err="1">
                <a:solidFill>
                  <a:schemeClr val="tx1"/>
                </a:solidFill>
                <a:latin typeface="Times New Roman" panose="02020603050405020304" pitchFamily="18" charset="0"/>
                <a:cs typeface="Times New Roman" panose="02020603050405020304" pitchFamily="18" charset="0"/>
              </a:rPr>
              <a:t>cấu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trúc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lacZ</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lacY</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lacA</a:t>
            </a:r>
            <a:r>
              <a:rPr lang="en-US" sz="2800" b="1"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mã hóa các enzyme </a:t>
            </a:r>
            <a:r>
              <a:rPr lang="vi-VN" sz="2800" dirty="0" smtClean="0">
                <a:solidFill>
                  <a:schemeClr val="tx1"/>
                </a:solidFill>
                <a:latin typeface="Times New Roman" panose="02020603050405020304" pitchFamily="18" charset="0"/>
                <a:cs typeface="Times New Roman" panose="02020603050405020304" pitchFamily="18" charset="0"/>
              </a:rPr>
              <a:t>giúp </a:t>
            </a:r>
            <a:r>
              <a:rPr lang="vi-VN" sz="2800" dirty="0">
                <a:solidFill>
                  <a:schemeClr val="tx1"/>
                </a:solidFill>
                <a:latin typeface="Times New Roman" panose="02020603050405020304" pitchFamily="18" charset="0"/>
                <a:cs typeface="Times New Roman" panose="02020603050405020304" pitchFamily="18" charset="0"/>
              </a:rPr>
              <a:t>vi khuẩn chuyển hóa và sử dụng </a:t>
            </a:r>
            <a:r>
              <a:rPr lang="vi-VN" sz="2800" dirty="0" smtClean="0">
                <a:solidFill>
                  <a:schemeClr val="tx1"/>
                </a:solidFill>
                <a:latin typeface="Times New Roman" panose="02020603050405020304" pitchFamily="18" charset="0"/>
                <a:cs typeface="Times New Roman" panose="02020603050405020304" pitchFamily="18" charset="0"/>
              </a:rPr>
              <a:t>lactose.</a:t>
            </a:r>
            <a:endParaRPr lang="vi-VN" sz="2800" dirty="0">
              <a:solidFill>
                <a:schemeClr val="tx1"/>
              </a:solidFill>
              <a:latin typeface="Times New Roman" panose="02020603050405020304" pitchFamily="18" charset="0"/>
              <a:cs typeface="Times New Roman" panose="02020603050405020304" pitchFamily="18" charset="0"/>
            </a:endParaRPr>
          </a:p>
          <a:p>
            <a:pPr algn="ct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17702792-26A2-4E43-BD19-1656FF79E38C}"/>
              </a:ext>
            </a:extLst>
          </p:cNvPr>
          <p:cNvSpPr/>
          <p:nvPr/>
        </p:nvSpPr>
        <p:spPr>
          <a:xfrm>
            <a:off x="5140503" y="2656573"/>
            <a:ext cx="6899096" cy="3998227"/>
          </a:xfrm>
          <a:prstGeom prst="roundRect">
            <a:avLst>
              <a:gd name="adj" fmla="val 0"/>
            </a:avLst>
          </a:prstGeom>
          <a:no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a:extLst>
              <a:ext uri="{FF2B5EF4-FFF2-40B4-BE49-F238E27FC236}">
                <a16:creationId xmlns:a16="http://schemas.microsoft.com/office/drawing/2014/main" id="{E3C45A32-522C-4B0E-9A81-C82E95BDE7B4}"/>
              </a:ext>
            </a:extLst>
          </p:cNvPr>
          <p:cNvSpPr/>
          <p:nvPr/>
        </p:nvSpPr>
        <p:spPr>
          <a:xfrm rot="5400000" flipV="1">
            <a:off x="4234984" y="4319136"/>
            <a:ext cx="2033499" cy="673099"/>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OPERON</a:t>
            </a:r>
            <a:endParaRPr lang="vi-VN" sz="2400" b="1" dirty="0"/>
          </a:p>
        </p:txBody>
      </p:sp>
      <p:sp>
        <p:nvSpPr>
          <p:cNvPr id="14" name="TextBox 13">
            <a:extLst>
              <a:ext uri="{FF2B5EF4-FFF2-40B4-BE49-F238E27FC236}">
                <a16:creationId xmlns:a16="http://schemas.microsoft.com/office/drawing/2014/main" id="{3EDDFE33-9F78-4A00-AD97-3C35845B06B5}"/>
              </a:ext>
            </a:extLst>
          </p:cNvPr>
          <p:cNvSpPr txBox="1"/>
          <p:nvPr/>
        </p:nvSpPr>
        <p:spPr>
          <a:xfrm>
            <a:off x="440078" y="1107360"/>
            <a:ext cx="4090825" cy="2677656"/>
          </a:xfrm>
          <a:prstGeom prst="rect">
            <a:avLst/>
          </a:prstGeom>
          <a:noFill/>
        </p:spPr>
        <p:txBody>
          <a:bodyPr wrap="square">
            <a:spAutoFit/>
          </a:bodyPr>
          <a:lstStyle/>
          <a:p>
            <a:pPr algn="just"/>
            <a:r>
              <a:rPr lang="vi-VN" sz="2400" b="1" dirty="0">
                <a:solidFill>
                  <a:schemeClr val="bg1"/>
                </a:solidFill>
                <a:latin typeface="Times New Roman" panose="02020603050405020304" pitchFamily="18" charset="0"/>
                <a:cs typeface="Times New Roman" panose="02020603050405020304" pitchFamily="18" charset="0"/>
              </a:rPr>
              <a:t>I.Thí nghiệm xác định cơ chế điều hòa biểu hiện gene của operon Lac</a:t>
            </a:r>
            <a:r>
              <a:rPr lang="en-US" sz="2000" b="1" dirty="0">
                <a:solidFill>
                  <a:schemeClr val="bg1"/>
                </a:solidFill>
                <a:effectLst>
                  <a:outerShdw blurRad="38100" dist="38100" dir="2700000" algn="tl">
                    <a:srgbClr val="000000">
                      <a:alpha val="43137"/>
                    </a:srgbClr>
                  </a:outerShdw>
                </a:effectLst>
              </a:rPr>
              <a:t> </a:t>
            </a:r>
          </a:p>
          <a:p>
            <a:pPr algn="just"/>
            <a:r>
              <a:rPr lang="en-US" sz="2000" b="1" dirty="0">
                <a:solidFill>
                  <a:schemeClr val="bg1"/>
                </a:solidFill>
                <a:effectLst>
                  <a:outerShdw blurRad="38100" dist="38100" dir="2700000" algn="tl">
                    <a:srgbClr val="000000">
                      <a:alpha val="43137"/>
                    </a:srgbClr>
                  </a:outerShdw>
                </a:effectLst>
              </a:rPr>
              <a:t>1.</a:t>
            </a:r>
            <a:r>
              <a:rPr lang="vi-VN" sz="2000" b="1" dirty="0"/>
              <a:t> </a:t>
            </a:r>
            <a:r>
              <a:rPr lang="vi-VN" sz="2400" b="1" dirty="0">
                <a:solidFill>
                  <a:schemeClr val="bg1"/>
                </a:solidFill>
                <a:latin typeface="Times New Roman" panose="02020603050405020304" pitchFamily="18" charset="0"/>
                <a:cs typeface="Times New Roman" panose="02020603050405020304" pitchFamily="18" charset="0"/>
              </a:rPr>
              <a:t>Thí nghiệm trên operon Lac của E.coli.</a:t>
            </a:r>
            <a:endParaRPr lang="vi-VN" sz="2400" dirty="0">
              <a:solidFill>
                <a:schemeClr val="bg1"/>
              </a:solidFill>
              <a:latin typeface="Times New Roman" panose="02020603050405020304" pitchFamily="18" charset="0"/>
              <a:cs typeface="Times New Roman" panose="02020603050405020304" pitchFamily="18" charset="0"/>
            </a:endParaRPr>
          </a:p>
          <a:p>
            <a:pPr algn="just"/>
            <a:r>
              <a:rPr lang="vi-VN" sz="2400" b="1" dirty="0">
                <a:solidFill>
                  <a:schemeClr val="bg1"/>
                </a:solidFill>
                <a:latin typeface="Times New Roman" panose="02020603050405020304" pitchFamily="18" charset="0"/>
                <a:cs typeface="Times New Roman" panose="02020603050405020304" pitchFamily="18" charset="0"/>
              </a:rPr>
              <a:t>a.Thí nghiệm:</a:t>
            </a:r>
          </a:p>
          <a:p>
            <a:pPr algn="just"/>
            <a:r>
              <a:rPr lang="vi-VN" sz="2400" b="1" dirty="0">
                <a:solidFill>
                  <a:schemeClr val="bg1"/>
                </a:solidFill>
                <a:latin typeface="Times New Roman" panose="02020603050405020304" pitchFamily="18" charset="0"/>
                <a:cs typeface="Times New Roman" panose="02020603050405020304" pitchFamily="18" charset="0"/>
              </a:rPr>
              <a:t>b. Cấu trúc của operon Lac:</a:t>
            </a:r>
            <a:endParaRPr lang="en-US" sz="2400" b="1" dirty="0">
              <a:solidFill>
                <a:schemeClr val="bg1"/>
              </a:solidFill>
              <a:effectLst>
                <a:outerShdw blurRad="38100" dist="38100" dir="2700000" algn="tl">
                  <a:srgbClr val="000000">
                    <a:alpha val="43137"/>
                  </a:srgbClr>
                </a:outerShdw>
              </a:effectLst>
            </a:endParaRPr>
          </a:p>
        </p:txBody>
      </p:sp>
      <p:pic>
        <p:nvPicPr>
          <p:cNvPr id="18"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184" y="1228785"/>
            <a:ext cx="7257378" cy="133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44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4" name="TextBox 13">
            <a:extLst>
              <a:ext uri="{FF2B5EF4-FFF2-40B4-BE49-F238E27FC236}">
                <a16:creationId xmlns:a16="http://schemas.microsoft.com/office/drawing/2014/main" id="{3EDDFE33-9F78-4A00-AD97-3C35845B06B5}"/>
              </a:ext>
            </a:extLst>
          </p:cNvPr>
          <p:cNvSpPr txBox="1"/>
          <p:nvPr/>
        </p:nvSpPr>
        <p:spPr>
          <a:xfrm>
            <a:off x="440078" y="1107360"/>
            <a:ext cx="4090825" cy="3416320"/>
          </a:xfrm>
          <a:prstGeom prst="rect">
            <a:avLst/>
          </a:prstGeom>
          <a:noFill/>
        </p:spPr>
        <p:txBody>
          <a:bodyPr wrap="square">
            <a:spAutoFit/>
          </a:bodyPr>
          <a:lstStyle/>
          <a:p>
            <a:pPr algn="just"/>
            <a:r>
              <a:rPr lang="vi-VN" sz="2400" b="1" dirty="0">
                <a:solidFill>
                  <a:schemeClr val="bg1"/>
                </a:solidFill>
                <a:latin typeface="Times New Roman" panose="02020603050405020304" pitchFamily="18" charset="0"/>
                <a:cs typeface="Times New Roman" panose="02020603050405020304" pitchFamily="18" charset="0"/>
              </a:rPr>
              <a:t>I.Thí nghiệm xác định cơ chế điều hòa biểu hiện gene của operon Lac</a:t>
            </a:r>
            <a:r>
              <a:rPr lang="en-US" sz="2000" b="1" dirty="0">
                <a:solidFill>
                  <a:schemeClr val="bg1"/>
                </a:solidFill>
                <a:effectLst>
                  <a:outerShdw blurRad="38100" dist="38100" dir="2700000" algn="tl">
                    <a:srgbClr val="000000">
                      <a:alpha val="43137"/>
                    </a:srgbClr>
                  </a:outerShdw>
                </a:effectLst>
              </a:rPr>
              <a:t> </a:t>
            </a:r>
          </a:p>
          <a:p>
            <a:pPr algn="just"/>
            <a:r>
              <a:rPr lang="en-US" sz="2000" b="1" dirty="0">
                <a:solidFill>
                  <a:schemeClr val="bg1"/>
                </a:solidFill>
                <a:effectLst>
                  <a:outerShdw blurRad="38100" dist="38100" dir="2700000" algn="tl">
                    <a:srgbClr val="000000">
                      <a:alpha val="43137"/>
                    </a:srgbClr>
                  </a:outerShdw>
                </a:effectLst>
              </a:rPr>
              <a:t>1.</a:t>
            </a:r>
            <a:r>
              <a:rPr lang="vi-VN" sz="2000" b="1" dirty="0"/>
              <a:t> </a:t>
            </a:r>
            <a:r>
              <a:rPr lang="vi-VN" sz="2400" b="1" dirty="0">
                <a:solidFill>
                  <a:schemeClr val="bg1"/>
                </a:solidFill>
                <a:latin typeface="Times New Roman" panose="02020603050405020304" pitchFamily="18" charset="0"/>
                <a:cs typeface="Times New Roman" panose="02020603050405020304" pitchFamily="18" charset="0"/>
              </a:rPr>
              <a:t>Thí nghiệm trên operon Lac của E.coli.</a:t>
            </a:r>
            <a:endParaRPr lang="vi-VN" sz="2400" dirty="0">
              <a:solidFill>
                <a:schemeClr val="bg1"/>
              </a:solidFill>
              <a:latin typeface="Times New Roman" panose="02020603050405020304" pitchFamily="18" charset="0"/>
              <a:cs typeface="Times New Roman" panose="02020603050405020304" pitchFamily="18" charset="0"/>
            </a:endParaRPr>
          </a:p>
          <a:p>
            <a:pPr algn="just"/>
            <a:r>
              <a:rPr lang="vi-VN" sz="2400" b="1" dirty="0">
                <a:solidFill>
                  <a:schemeClr val="bg1"/>
                </a:solidFill>
                <a:latin typeface="Times New Roman" panose="02020603050405020304" pitchFamily="18" charset="0"/>
                <a:cs typeface="Times New Roman" panose="02020603050405020304" pitchFamily="18" charset="0"/>
              </a:rPr>
              <a:t>a.Thí nghiệm:</a:t>
            </a:r>
          </a:p>
          <a:p>
            <a:pPr algn="just"/>
            <a:r>
              <a:rPr lang="vi-VN" sz="2400" b="1" dirty="0">
                <a:solidFill>
                  <a:schemeClr val="bg1"/>
                </a:solidFill>
                <a:latin typeface="Times New Roman" panose="02020603050405020304" pitchFamily="18" charset="0"/>
                <a:cs typeface="Times New Roman" panose="02020603050405020304" pitchFamily="18" charset="0"/>
              </a:rPr>
              <a:t>b. Cấu trúc của operon Lac</a:t>
            </a:r>
            <a:r>
              <a:rPr lang="vi-VN" sz="2400" b="1" dirty="0" smtClean="0">
                <a:solidFill>
                  <a:schemeClr val="bg1"/>
                </a:solidFill>
                <a:latin typeface="Times New Roman" panose="02020603050405020304" pitchFamily="18" charset="0"/>
                <a:cs typeface="Times New Roman" panose="02020603050405020304" pitchFamily="18" charset="0"/>
              </a:rPr>
              <a:t>:</a:t>
            </a:r>
          </a:p>
          <a:p>
            <a:pPr algn="just"/>
            <a:r>
              <a:rPr lang="vi-VN"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2.Giải thích kết quả thí nghiệm:</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1125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44801" y="1092201"/>
            <a:ext cx="7103948" cy="2416042"/>
          </a:xfrm>
          <a:prstGeom prst="rect">
            <a:avLst/>
          </a:prstGeom>
          <a:solidFill>
            <a:schemeClr val="bg1"/>
          </a:solidFill>
        </p:spPr>
        <p:txBody>
          <a:bodyPr wrap="square" lIns="121917" tIns="60958" rIns="121917" bIns="60958" rtlCol="0">
            <a:spAutoFit/>
          </a:bodyPr>
          <a:lstStyle/>
          <a:p>
            <a:pPr algn="just"/>
            <a:r>
              <a:rPr lang="vi-VN" sz="2800" dirty="0">
                <a:latin typeface="Times New Roman" panose="02020603050405020304" pitchFamily="18" charset="0"/>
                <a:cs typeface="Times New Roman" panose="02020603050405020304" pitchFamily="18" charset="0"/>
              </a:rPr>
              <a:t>Câu 1: Quá trình tổng hợp phân tử RNA dựa trên mạch khuôn của gene gọi là quá trình gì?</a:t>
            </a:r>
          </a:p>
          <a:p>
            <a:pPr algn="just"/>
            <a:r>
              <a:rPr lang="vi-VN" sz="2800" dirty="0">
                <a:latin typeface="Times New Roman" panose="02020603050405020304" pitchFamily="18" charset="0"/>
                <a:cs typeface="Times New Roman" panose="02020603050405020304" pitchFamily="18" charset="0"/>
              </a:rPr>
              <a:t>A</a:t>
            </a:r>
            <a:r>
              <a:rPr lang="vi-VN" sz="2800" dirty="0" smtClean="0">
                <a:latin typeface="Times New Roman" panose="02020603050405020304" pitchFamily="18" charset="0"/>
                <a:cs typeface="Times New Roman" panose="02020603050405020304" pitchFamily="18" charset="0"/>
              </a:rPr>
              <a:t>. Tái </a:t>
            </a:r>
            <a:r>
              <a:rPr lang="vi-VN" sz="2800" dirty="0">
                <a:latin typeface="Times New Roman" panose="02020603050405020304" pitchFamily="18" charset="0"/>
                <a:cs typeface="Times New Roman" panose="02020603050405020304" pitchFamily="18" charset="0"/>
              </a:rPr>
              <a:t>bản DNA. 			B</a:t>
            </a:r>
            <a:r>
              <a:rPr lang="vi-VN" sz="2800" dirty="0" smtClean="0">
                <a:latin typeface="Times New Roman" panose="02020603050405020304" pitchFamily="18" charset="0"/>
                <a:cs typeface="Times New Roman" panose="02020603050405020304" pitchFamily="18" charset="0"/>
              </a:rPr>
              <a:t>. Dịch </a:t>
            </a:r>
            <a:r>
              <a:rPr lang="vi-VN" sz="2800" dirty="0">
                <a:latin typeface="Times New Roman" panose="02020603050405020304" pitchFamily="18" charset="0"/>
                <a:cs typeface="Times New Roman" panose="02020603050405020304" pitchFamily="18" charset="0"/>
              </a:rPr>
              <a:t>mã.	</a:t>
            </a:r>
          </a:p>
          <a:p>
            <a:pPr algn="just"/>
            <a:r>
              <a:rPr lang="vi-VN" sz="2800" dirty="0">
                <a:latin typeface="Times New Roman" panose="02020603050405020304" pitchFamily="18" charset="0"/>
                <a:cs typeface="Times New Roman" panose="02020603050405020304" pitchFamily="18" charset="0"/>
              </a:rPr>
              <a:t>C</a:t>
            </a:r>
            <a:r>
              <a:rPr lang="vi-VN" sz="2800" dirty="0" smtClean="0">
                <a:latin typeface="Times New Roman" panose="02020603050405020304" pitchFamily="18" charset="0"/>
                <a:cs typeface="Times New Roman" panose="02020603050405020304" pitchFamily="18" charset="0"/>
              </a:rPr>
              <a:t>. Phiên </a:t>
            </a:r>
            <a:r>
              <a:rPr lang="vi-VN" sz="2800" dirty="0">
                <a:latin typeface="Times New Roman" panose="02020603050405020304" pitchFamily="18" charset="0"/>
                <a:cs typeface="Times New Roman" panose="02020603050405020304" pitchFamily="18" charset="0"/>
              </a:rPr>
              <a:t>mã ngược. 		</a:t>
            </a:r>
            <a:r>
              <a:rPr lang="vi-VN" sz="2800" dirty="0" smtClean="0">
                <a:latin typeface="Times New Roman" panose="02020603050405020304" pitchFamily="18" charset="0"/>
                <a:cs typeface="Times New Roman" panose="02020603050405020304" pitchFamily="18" charset="0"/>
              </a:rPr>
              <a:t>D</a:t>
            </a:r>
            <a:r>
              <a:rPr lang="vi-VN" sz="2800" dirty="0">
                <a:latin typeface="Times New Roman" panose="02020603050405020304" pitchFamily="18" charset="0"/>
                <a:cs typeface="Times New Roman" panose="02020603050405020304" pitchFamily="18" charset="0"/>
              </a:rPr>
              <a:t>. Phiên mã.</a:t>
            </a:r>
          </a:p>
          <a:p>
            <a:endParaRPr lang="en-US" sz="3700" b="1" dirty="0">
              <a:solidFill>
                <a:srgbClr val="0000FF"/>
              </a:solidFill>
            </a:endParaRPr>
          </a:p>
        </p:txBody>
      </p:sp>
      <p:sp>
        <p:nvSpPr>
          <p:cNvPr id="5" name="TextBox 4"/>
          <p:cNvSpPr txBox="1"/>
          <p:nvPr/>
        </p:nvSpPr>
        <p:spPr>
          <a:xfrm>
            <a:off x="2540000" y="3289420"/>
            <a:ext cx="6807200" cy="615553"/>
          </a:xfrm>
          <a:prstGeom prst="rect">
            <a:avLst/>
          </a:prstGeom>
          <a:solidFill>
            <a:schemeClr val="bg1"/>
          </a:solidFill>
        </p:spPr>
        <p:txBody>
          <a:bodyPr wrap="square" lIns="121917" tIns="60958" rIns="121917" bIns="60958" rtlCol="0">
            <a:spAutoFit/>
          </a:bodyPr>
          <a:lstStyle/>
          <a:p>
            <a:r>
              <a:rPr lang="en-US" sz="3200" b="1" dirty="0" err="1">
                <a:solidFill>
                  <a:srgbClr val="0000FF"/>
                </a:solidFill>
              </a:rPr>
              <a:t>Đáp</a:t>
            </a:r>
            <a:r>
              <a:rPr lang="en-US" sz="3200" b="1" dirty="0">
                <a:solidFill>
                  <a:srgbClr val="0000FF"/>
                </a:solidFill>
              </a:rPr>
              <a:t> </a:t>
            </a:r>
            <a:r>
              <a:rPr lang="en-US" sz="3200" b="1" dirty="0" err="1">
                <a:solidFill>
                  <a:srgbClr val="0000FF"/>
                </a:solidFill>
              </a:rPr>
              <a:t>án</a:t>
            </a:r>
            <a:r>
              <a:rPr lang="en-US" sz="3200" b="1" dirty="0">
                <a:solidFill>
                  <a:srgbClr val="0000FF"/>
                </a:solidFill>
              </a:rPr>
              <a:t>: </a:t>
            </a:r>
            <a:r>
              <a:rPr lang="en-US" sz="3200" b="1" dirty="0" smtClean="0">
                <a:solidFill>
                  <a:srgbClr val="0000FF"/>
                </a:solidFill>
              </a:rPr>
              <a:t>D</a:t>
            </a:r>
            <a:endParaRPr lang="en-US" sz="3200" b="1" dirty="0">
              <a:solidFill>
                <a:srgbClr val="0000FF"/>
              </a:solidFill>
            </a:endParaRPr>
          </a:p>
        </p:txBody>
      </p:sp>
    </p:spTree>
    <p:extLst>
      <p:ext uri="{BB962C8B-B14F-4D97-AF65-F5344CB8AC3E}">
        <p14:creationId xmlns:p14="http://schemas.microsoft.com/office/powerpoint/2010/main" val="133843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id="{ED9F5153-97C3-41E5-9035-EA1243A88925}"/>
              </a:ext>
            </a:extLst>
          </p:cNvPr>
          <p:cNvSpPr/>
          <p:nvPr/>
        </p:nvSpPr>
        <p:spPr>
          <a:xfrm>
            <a:off x="6159500" y="342900"/>
            <a:ext cx="4090825" cy="1041400"/>
          </a:xfrm>
          <a:prstGeom prst="rect">
            <a:avLst/>
          </a:prstGeom>
          <a:solidFill>
            <a:srgbClr val="00408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HOẠT ĐỘNG CỦA </a:t>
            </a:r>
            <a:r>
              <a:rPr lang="en-US" sz="2400" b="1" dirty="0" smtClean="0"/>
              <a:t>GENE</a:t>
            </a:r>
            <a:endParaRPr lang="vi-VN" sz="2400" b="1" dirty="0"/>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4" name="Rectangle 13">
            <a:extLst>
              <a:ext uri="{FF2B5EF4-FFF2-40B4-BE49-F238E27FC236}">
                <a16:creationId xmlns:a16="http://schemas.microsoft.com/office/drawing/2014/main" id="{1DF42AE1-0BFF-4DC7-B50E-129D31FB522E}"/>
              </a:ext>
            </a:extLst>
          </p:cNvPr>
          <p:cNvSpPr/>
          <p:nvPr/>
        </p:nvSpPr>
        <p:spPr>
          <a:xfrm>
            <a:off x="8825714" y="2219394"/>
            <a:ext cx="2722222" cy="774700"/>
          </a:xfrm>
          <a:prstGeom prst="rect">
            <a:avLst/>
          </a:prstGeom>
          <a:solidFill>
            <a:srgbClr val="004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KHÔNG CÓ </a:t>
            </a:r>
            <a:r>
              <a:rPr lang="en-US" sz="2400" b="1" dirty="0" smtClean="0">
                <a:solidFill>
                  <a:schemeClr val="bg1"/>
                </a:solidFill>
              </a:rPr>
              <a:t>LACTOSE</a:t>
            </a:r>
            <a:endParaRPr lang="vi-VN" sz="2400" b="1" dirty="0">
              <a:solidFill>
                <a:schemeClr val="bg1"/>
              </a:solidFill>
            </a:endParaRPr>
          </a:p>
        </p:txBody>
      </p:sp>
      <p:sp>
        <p:nvSpPr>
          <p:cNvPr id="15" name="Rectangle 14">
            <a:extLst>
              <a:ext uri="{FF2B5EF4-FFF2-40B4-BE49-F238E27FC236}">
                <a16:creationId xmlns:a16="http://schemas.microsoft.com/office/drawing/2014/main" id="{57BC4C37-3055-4F0F-9564-CE3840BAAAD1}"/>
              </a:ext>
            </a:extLst>
          </p:cNvPr>
          <p:cNvSpPr/>
          <p:nvPr/>
        </p:nvSpPr>
        <p:spPr>
          <a:xfrm>
            <a:off x="5130800" y="2219394"/>
            <a:ext cx="2628899" cy="774700"/>
          </a:xfrm>
          <a:prstGeom prst="rect">
            <a:avLst/>
          </a:prstGeom>
          <a:solidFill>
            <a:srgbClr val="004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CÓ </a:t>
            </a:r>
            <a:r>
              <a:rPr lang="en-US" sz="2400" b="1" dirty="0" smtClean="0">
                <a:solidFill>
                  <a:schemeClr val="bg1"/>
                </a:solidFill>
              </a:rPr>
              <a:t>LACTOSE</a:t>
            </a:r>
            <a:endParaRPr lang="vi-VN" sz="2400" b="1" dirty="0">
              <a:solidFill>
                <a:schemeClr val="bg1"/>
              </a:solidFill>
            </a:endParaRPr>
          </a:p>
        </p:txBody>
      </p:sp>
      <p:sp>
        <p:nvSpPr>
          <p:cNvPr id="3" name="Rectangle: Rounded Corners 2">
            <a:extLst>
              <a:ext uri="{FF2B5EF4-FFF2-40B4-BE49-F238E27FC236}">
                <a16:creationId xmlns:a16="http://schemas.microsoft.com/office/drawing/2014/main" id="{CED5502D-7E5A-44C2-9973-31FDA80533A9}"/>
              </a:ext>
            </a:extLst>
          </p:cNvPr>
          <p:cNvSpPr/>
          <p:nvPr/>
        </p:nvSpPr>
        <p:spPr>
          <a:xfrm>
            <a:off x="5130801" y="3406844"/>
            <a:ext cx="2628898" cy="261295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C00000"/>
                </a:solidFill>
              </a:rPr>
              <a:t>CÓ PHIÊN MÃ</a:t>
            </a:r>
            <a:endParaRPr lang="vi-VN" sz="4400" b="1" dirty="0">
              <a:solidFill>
                <a:srgbClr val="C00000"/>
              </a:solidFill>
            </a:endParaRPr>
          </a:p>
        </p:txBody>
      </p:sp>
      <p:sp>
        <p:nvSpPr>
          <p:cNvPr id="17" name="Rectangle: Rounded Corners 16">
            <a:extLst>
              <a:ext uri="{FF2B5EF4-FFF2-40B4-BE49-F238E27FC236}">
                <a16:creationId xmlns:a16="http://schemas.microsoft.com/office/drawing/2014/main" id="{16940318-F305-45F8-8879-C54B39746B41}"/>
              </a:ext>
            </a:extLst>
          </p:cNvPr>
          <p:cNvSpPr/>
          <p:nvPr/>
        </p:nvSpPr>
        <p:spPr>
          <a:xfrm>
            <a:off x="8825714" y="3406844"/>
            <a:ext cx="2722222" cy="261295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C00000"/>
                </a:solidFill>
              </a:rPr>
              <a:t>KHÔNG PHIÊN MÃ</a:t>
            </a:r>
            <a:endParaRPr lang="vi-VN" sz="4400" b="1" dirty="0">
              <a:solidFill>
                <a:srgbClr val="C00000"/>
              </a:solidFill>
            </a:endParaRPr>
          </a:p>
        </p:txBody>
      </p:sp>
      <p:cxnSp>
        <p:nvCxnSpPr>
          <p:cNvPr id="18" name="Straight Arrow Connector 17">
            <a:extLst>
              <a:ext uri="{FF2B5EF4-FFF2-40B4-BE49-F238E27FC236}">
                <a16:creationId xmlns:a16="http://schemas.microsoft.com/office/drawing/2014/main" id="{8CF9FD4E-FE6F-4095-B507-B8AF7396A25B}"/>
              </a:ext>
            </a:extLst>
          </p:cNvPr>
          <p:cNvCxnSpPr>
            <a:cxnSpLocks/>
            <a:stCxn id="12" idx="2"/>
            <a:endCxn id="14" idx="0"/>
          </p:cNvCxnSpPr>
          <p:nvPr/>
        </p:nvCxnSpPr>
        <p:spPr>
          <a:xfrm>
            <a:off x="8204913" y="1384300"/>
            <a:ext cx="1981912" cy="835094"/>
          </a:xfrm>
          <a:prstGeom prst="straightConnector1">
            <a:avLst/>
          </a:prstGeom>
          <a:ln w="762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764B776-A6D4-4F8D-AD96-51D0B9646530}"/>
              </a:ext>
            </a:extLst>
          </p:cNvPr>
          <p:cNvCxnSpPr>
            <a:cxnSpLocks/>
            <a:stCxn id="12" idx="2"/>
            <a:endCxn id="15" idx="0"/>
          </p:cNvCxnSpPr>
          <p:nvPr/>
        </p:nvCxnSpPr>
        <p:spPr>
          <a:xfrm flipH="1">
            <a:off x="6445250" y="1384300"/>
            <a:ext cx="1759663" cy="835094"/>
          </a:xfrm>
          <a:prstGeom prst="straightConnector1">
            <a:avLst/>
          </a:prstGeom>
          <a:ln w="762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8D13927-3C8F-46FD-B52C-AE07939AF9D7}"/>
              </a:ext>
            </a:extLst>
          </p:cNvPr>
          <p:cNvSpPr/>
          <p:nvPr/>
        </p:nvSpPr>
        <p:spPr>
          <a:xfrm>
            <a:off x="8204913" y="1968500"/>
            <a:ext cx="45719" cy="4051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TextBox 32">
            <a:extLst>
              <a:ext uri="{FF2B5EF4-FFF2-40B4-BE49-F238E27FC236}">
                <a16:creationId xmlns:a16="http://schemas.microsoft.com/office/drawing/2014/main" id="{F751F512-0D6A-48AF-B913-4FDAE1CA5F01}"/>
              </a:ext>
            </a:extLst>
          </p:cNvPr>
          <p:cNvSpPr txBox="1"/>
          <p:nvPr/>
        </p:nvSpPr>
        <p:spPr>
          <a:xfrm>
            <a:off x="4530903" y="6131778"/>
            <a:ext cx="7661097" cy="523220"/>
          </a:xfrm>
          <a:prstGeom prst="rect">
            <a:avLst/>
          </a:prstGeom>
          <a:solidFill>
            <a:schemeClr val="accent6">
              <a:lumMod val="75000"/>
            </a:schemeClr>
          </a:solidFill>
        </p:spPr>
        <p:txBody>
          <a:bodyPr wrap="square" rtlCol="0">
            <a:spAutoFit/>
          </a:bodyPr>
          <a:lstStyle/>
          <a:p>
            <a:pPr algn="ctr"/>
            <a:r>
              <a:rPr lang="en-US" sz="2800" b="1" dirty="0">
                <a:solidFill>
                  <a:schemeClr val="accent4">
                    <a:lumMod val="20000"/>
                    <a:lumOff val="80000"/>
                  </a:schemeClr>
                </a:solidFill>
              </a:rPr>
              <a:t>“CÓ </a:t>
            </a:r>
            <a:r>
              <a:rPr lang="en-US" sz="2800" b="1" dirty="0" err="1">
                <a:solidFill>
                  <a:schemeClr val="accent4">
                    <a:lumMod val="20000"/>
                    <a:lumOff val="80000"/>
                  </a:schemeClr>
                </a:solidFill>
              </a:rPr>
              <a:t>CÓ</a:t>
            </a:r>
            <a:r>
              <a:rPr lang="en-US" sz="2800" b="1" dirty="0">
                <a:solidFill>
                  <a:schemeClr val="accent4">
                    <a:lumMod val="20000"/>
                    <a:lumOff val="80000"/>
                  </a:schemeClr>
                </a:solidFill>
              </a:rPr>
              <a:t> – KHÔNG </a:t>
            </a:r>
            <a:r>
              <a:rPr lang="en-US" sz="2800" b="1" dirty="0" err="1">
                <a:solidFill>
                  <a:schemeClr val="accent4">
                    <a:lumMod val="20000"/>
                    <a:lumOff val="80000"/>
                  </a:schemeClr>
                </a:solidFill>
              </a:rPr>
              <a:t>KHÔNG</a:t>
            </a:r>
            <a:r>
              <a:rPr lang="en-US" sz="2800" b="1" dirty="0">
                <a:solidFill>
                  <a:schemeClr val="accent4">
                    <a:lumMod val="20000"/>
                    <a:lumOff val="80000"/>
                  </a:schemeClr>
                </a:solidFill>
              </a:rPr>
              <a:t>”</a:t>
            </a:r>
            <a:endParaRPr lang="vi-VN" sz="2800" b="1" dirty="0">
              <a:solidFill>
                <a:schemeClr val="accent4">
                  <a:lumMod val="20000"/>
                  <a:lumOff val="80000"/>
                </a:schemeClr>
              </a:solidFill>
            </a:endParaRPr>
          </a:p>
        </p:txBody>
      </p:sp>
      <p:sp>
        <p:nvSpPr>
          <p:cNvPr id="16" name="TextBox 15">
            <a:extLst>
              <a:ext uri="{FF2B5EF4-FFF2-40B4-BE49-F238E27FC236}">
                <a16:creationId xmlns:a16="http://schemas.microsoft.com/office/drawing/2014/main" id="{5A8311BE-A9D1-42F7-B8AF-B5B68AC76A3C}"/>
              </a:ext>
            </a:extLst>
          </p:cNvPr>
          <p:cNvSpPr txBox="1"/>
          <p:nvPr/>
        </p:nvSpPr>
        <p:spPr>
          <a:xfrm>
            <a:off x="440078" y="1107360"/>
            <a:ext cx="4090825" cy="3416320"/>
          </a:xfrm>
          <a:prstGeom prst="rect">
            <a:avLst/>
          </a:prstGeom>
          <a:noFill/>
        </p:spPr>
        <p:txBody>
          <a:bodyPr wrap="square">
            <a:spAutoFit/>
          </a:bodyPr>
          <a:lstStyle/>
          <a:p>
            <a:pPr algn="just"/>
            <a:r>
              <a:rPr lang="vi-VN" sz="2400" b="1" dirty="0">
                <a:solidFill>
                  <a:schemeClr val="bg1"/>
                </a:solidFill>
                <a:latin typeface="Times New Roman" panose="02020603050405020304" pitchFamily="18" charset="0"/>
                <a:cs typeface="Times New Roman" panose="02020603050405020304" pitchFamily="18" charset="0"/>
              </a:rPr>
              <a:t>I.Thí nghiệm xác định cơ chế điều hòa biểu hiện gene của operon Lac</a:t>
            </a:r>
            <a:r>
              <a:rPr lang="en-US" sz="2000" b="1" dirty="0">
                <a:solidFill>
                  <a:schemeClr val="bg1"/>
                </a:solidFill>
                <a:effectLst>
                  <a:outerShdw blurRad="38100" dist="38100" dir="2700000" algn="tl">
                    <a:srgbClr val="000000">
                      <a:alpha val="43137"/>
                    </a:srgbClr>
                  </a:outerShdw>
                </a:effectLst>
              </a:rPr>
              <a:t> </a:t>
            </a:r>
          </a:p>
          <a:p>
            <a:pPr algn="just"/>
            <a:r>
              <a:rPr lang="en-US" sz="2000" b="1" dirty="0">
                <a:solidFill>
                  <a:schemeClr val="bg1"/>
                </a:solidFill>
                <a:effectLst>
                  <a:outerShdw blurRad="38100" dist="38100" dir="2700000" algn="tl">
                    <a:srgbClr val="000000">
                      <a:alpha val="43137"/>
                    </a:srgbClr>
                  </a:outerShdw>
                </a:effectLst>
              </a:rPr>
              <a:t>1.</a:t>
            </a:r>
            <a:r>
              <a:rPr lang="vi-VN" sz="2000" b="1" dirty="0"/>
              <a:t> </a:t>
            </a:r>
            <a:r>
              <a:rPr lang="vi-VN" sz="2400" b="1" dirty="0">
                <a:solidFill>
                  <a:schemeClr val="bg1"/>
                </a:solidFill>
                <a:latin typeface="Times New Roman" panose="02020603050405020304" pitchFamily="18" charset="0"/>
                <a:cs typeface="Times New Roman" panose="02020603050405020304" pitchFamily="18" charset="0"/>
              </a:rPr>
              <a:t>Thí nghiệm trên operon Lac của E.coli.</a:t>
            </a:r>
            <a:endParaRPr lang="vi-VN" sz="2400" dirty="0">
              <a:solidFill>
                <a:schemeClr val="bg1"/>
              </a:solidFill>
              <a:latin typeface="Times New Roman" panose="02020603050405020304" pitchFamily="18" charset="0"/>
              <a:cs typeface="Times New Roman" panose="02020603050405020304" pitchFamily="18" charset="0"/>
            </a:endParaRPr>
          </a:p>
          <a:p>
            <a:pPr algn="just"/>
            <a:r>
              <a:rPr lang="vi-VN" sz="2400" b="1" dirty="0">
                <a:solidFill>
                  <a:schemeClr val="bg1"/>
                </a:solidFill>
                <a:latin typeface="Times New Roman" panose="02020603050405020304" pitchFamily="18" charset="0"/>
                <a:cs typeface="Times New Roman" panose="02020603050405020304" pitchFamily="18" charset="0"/>
              </a:rPr>
              <a:t>a.Thí nghiệm:</a:t>
            </a:r>
          </a:p>
          <a:p>
            <a:pPr algn="just"/>
            <a:r>
              <a:rPr lang="vi-VN" sz="2400" b="1" dirty="0">
                <a:solidFill>
                  <a:schemeClr val="bg1"/>
                </a:solidFill>
                <a:latin typeface="Times New Roman" panose="02020603050405020304" pitchFamily="18" charset="0"/>
                <a:cs typeface="Times New Roman" panose="02020603050405020304" pitchFamily="18" charset="0"/>
              </a:rPr>
              <a:t>b. Cấu trúc của operon Lac:</a:t>
            </a:r>
          </a:p>
          <a:p>
            <a:pPr algn="just"/>
            <a:r>
              <a:rPr lang="vi-VN"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2.Giải thích kết quả thí nghiệm:</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592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22" presetClass="entr" presetSubtype="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 grpId="0" animBg="1"/>
      <p:bldP spid="17" grpId="0" animBg="1"/>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6C850287-3DCB-4925-88AA-90701D4823A7}"/>
              </a:ext>
            </a:extLst>
          </p:cNvPr>
          <p:cNvSpPr/>
          <p:nvPr/>
        </p:nvSpPr>
        <p:spPr>
          <a:xfrm>
            <a:off x="973816" y="2185755"/>
            <a:ext cx="863600" cy="644989"/>
          </a:xfrm>
          <a:prstGeom prst="triangle">
            <a:avLst/>
          </a:prstGeom>
          <a:solidFill>
            <a:srgbClr val="00206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8" name="Rectangle 7">
            <a:extLst>
              <a:ext uri="{FF2B5EF4-FFF2-40B4-BE49-F238E27FC236}">
                <a16:creationId xmlns:a16="http://schemas.microsoft.com/office/drawing/2014/main" id="{A598F877-E99B-45CB-A399-839FB5D8A375}"/>
              </a:ext>
            </a:extLst>
          </p:cNvPr>
          <p:cNvSpPr/>
          <p:nvPr/>
        </p:nvSpPr>
        <p:spPr>
          <a:xfrm>
            <a:off x="0" y="0"/>
            <a:ext cx="12192000" cy="8763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671599" y="279400"/>
            <a:ext cx="9630469" cy="8763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Khi </a:t>
            </a:r>
            <a:r>
              <a:rPr lang="en-US" sz="4000" b="1" dirty="0" err="1">
                <a:solidFill>
                  <a:srgbClr val="002060"/>
                </a:solidFill>
              </a:rPr>
              <a:t>môi</a:t>
            </a:r>
            <a:r>
              <a:rPr lang="en-US" sz="4000" b="1" dirty="0">
                <a:solidFill>
                  <a:srgbClr val="002060"/>
                </a:solidFill>
              </a:rPr>
              <a:t> </a:t>
            </a:r>
            <a:r>
              <a:rPr lang="en-US" sz="4000" b="1" dirty="0" err="1">
                <a:solidFill>
                  <a:srgbClr val="002060"/>
                </a:solidFill>
              </a:rPr>
              <a:t>trường</a:t>
            </a:r>
            <a:r>
              <a:rPr lang="en-US" sz="4000" b="1" dirty="0">
                <a:solidFill>
                  <a:srgbClr val="002060"/>
                </a:solidFill>
              </a:rPr>
              <a:t> </a:t>
            </a:r>
            <a:r>
              <a:rPr lang="en-US" sz="4000" b="1" dirty="0" err="1">
                <a:solidFill>
                  <a:srgbClr val="002060"/>
                </a:solidFill>
              </a:rPr>
              <a:t>không</a:t>
            </a:r>
            <a:r>
              <a:rPr lang="en-US" sz="4000" b="1" dirty="0">
                <a:solidFill>
                  <a:srgbClr val="002060"/>
                </a:solidFill>
              </a:rPr>
              <a:t> </a:t>
            </a:r>
            <a:r>
              <a:rPr lang="en-US" sz="4000" b="1" dirty="0" err="1">
                <a:solidFill>
                  <a:srgbClr val="002060"/>
                </a:solidFill>
              </a:rPr>
              <a:t>có</a:t>
            </a:r>
            <a:r>
              <a:rPr lang="en-US" sz="4000" b="1" dirty="0">
                <a:solidFill>
                  <a:srgbClr val="002060"/>
                </a:solidFill>
              </a:rPr>
              <a:t> </a:t>
            </a:r>
            <a:r>
              <a:rPr lang="en-US" sz="4000" b="1" dirty="0" smtClean="0">
                <a:solidFill>
                  <a:srgbClr val="002060"/>
                </a:solidFill>
              </a:rPr>
              <a:t>lactose</a:t>
            </a:r>
            <a:endParaRPr lang="vi-VN" sz="4000" b="1" dirty="0">
              <a:solidFill>
                <a:srgbClr val="002060"/>
              </a:solidFill>
            </a:endParaRPr>
          </a:p>
        </p:txBody>
      </p:sp>
      <p:sp>
        <p:nvSpPr>
          <p:cNvPr id="13" name="Rectangle 12">
            <a:extLst>
              <a:ext uri="{FF2B5EF4-FFF2-40B4-BE49-F238E27FC236}">
                <a16:creationId xmlns:a16="http://schemas.microsoft.com/office/drawing/2014/main" id="{282C7DC5-0F54-44E6-9263-95D5D476571E}"/>
              </a:ext>
            </a:extLst>
          </p:cNvPr>
          <p:cNvSpPr/>
          <p:nvPr/>
        </p:nvSpPr>
        <p:spPr>
          <a:xfrm>
            <a:off x="279400" y="2070100"/>
            <a:ext cx="954017" cy="876300"/>
          </a:xfrm>
          <a:prstGeom prst="rect">
            <a:avLst/>
          </a:prstGeom>
          <a:solidFill>
            <a:schemeClr val="accent6">
              <a:lumMod val="40000"/>
              <a:lumOff val="6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P</a:t>
            </a:r>
            <a:endParaRPr lang="vi-VN" sz="2800" b="1" dirty="0">
              <a:solidFill>
                <a:srgbClr val="002060"/>
              </a:solidFill>
            </a:endParaRPr>
          </a:p>
        </p:txBody>
      </p:sp>
      <p:sp>
        <p:nvSpPr>
          <p:cNvPr id="21" name="Rectangle 20">
            <a:extLst>
              <a:ext uri="{FF2B5EF4-FFF2-40B4-BE49-F238E27FC236}">
                <a16:creationId xmlns:a16="http://schemas.microsoft.com/office/drawing/2014/main" id="{2A2044F9-5BFE-400F-BEEF-221712D811B6}"/>
              </a:ext>
            </a:extLst>
          </p:cNvPr>
          <p:cNvSpPr/>
          <p:nvPr/>
        </p:nvSpPr>
        <p:spPr>
          <a:xfrm>
            <a:off x="1233417" y="2070100"/>
            <a:ext cx="1674030" cy="876300"/>
          </a:xfrm>
          <a:prstGeom prst="rect">
            <a:avLst/>
          </a:prstGeom>
          <a:solidFill>
            <a:schemeClr val="accent6"/>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t>lacI</a:t>
            </a:r>
            <a:endParaRPr lang="vi-VN" sz="2800" b="1" i="1" dirty="0"/>
          </a:p>
        </p:txBody>
      </p:sp>
      <p:sp>
        <p:nvSpPr>
          <p:cNvPr id="22" name="Rectangle 21">
            <a:extLst>
              <a:ext uri="{FF2B5EF4-FFF2-40B4-BE49-F238E27FC236}">
                <a16:creationId xmlns:a16="http://schemas.microsoft.com/office/drawing/2014/main" id="{A3E12CB8-014A-41E3-A5E2-2D63764A4F72}"/>
              </a:ext>
            </a:extLst>
          </p:cNvPr>
          <p:cNvSpPr/>
          <p:nvPr/>
        </p:nvSpPr>
        <p:spPr>
          <a:xfrm>
            <a:off x="3224948" y="2070100"/>
            <a:ext cx="1674030" cy="876300"/>
          </a:xfrm>
          <a:prstGeom prst="rect">
            <a:avLst/>
          </a:prstGeom>
          <a:solidFill>
            <a:schemeClr val="accent6">
              <a:lumMod val="40000"/>
              <a:lumOff val="6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P</a:t>
            </a:r>
            <a:endParaRPr lang="vi-VN" sz="2800" b="1" dirty="0">
              <a:solidFill>
                <a:srgbClr val="002060"/>
              </a:solidFill>
            </a:endParaRPr>
          </a:p>
        </p:txBody>
      </p:sp>
      <p:sp>
        <p:nvSpPr>
          <p:cNvPr id="34" name="Freeform: Shape 33">
            <a:extLst>
              <a:ext uri="{FF2B5EF4-FFF2-40B4-BE49-F238E27FC236}">
                <a16:creationId xmlns:a16="http://schemas.microsoft.com/office/drawing/2014/main" id="{C4677B6B-9989-4B8A-AC34-4BD8C44A1DEB}"/>
              </a:ext>
            </a:extLst>
          </p:cNvPr>
          <p:cNvSpPr/>
          <p:nvPr/>
        </p:nvSpPr>
        <p:spPr>
          <a:xfrm>
            <a:off x="4898978" y="2070100"/>
            <a:ext cx="1674030" cy="876300"/>
          </a:xfrm>
          <a:custGeom>
            <a:avLst/>
            <a:gdLst>
              <a:gd name="connsiteX0" fmla="*/ 0 w 1674030"/>
              <a:gd name="connsiteY0" fmla="*/ 0 h 876300"/>
              <a:gd name="connsiteX1" fmla="*/ 1674030 w 1674030"/>
              <a:gd name="connsiteY1" fmla="*/ 0 h 876300"/>
              <a:gd name="connsiteX2" fmla="*/ 1674030 w 1674030"/>
              <a:gd name="connsiteY2" fmla="*/ 876300 h 876300"/>
              <a:gd name="connsiteX3" fmla="*/ 698544 w 1674030"/>
              <a:gd name="connsiteY3" fmla="*/ 876300 h 876300"/>
              <a:gd name="connsiteX4" fmla="*/ 405215 w 1674030"/>
              <a:gd name="connsiteY4" fmla="*/ 438149 h 876300"/>
              <a:gd name="connsiteX5" fmla="*/ 111887 w 1674030"/>
              <a:gd name="connsiteY5" fmla="*/ 876300 h 876300"/>
              <a:gd name="connsiteX6" fmla="*/ 0 w 1674030"/>
              <a:gd name="connsiteY6" fmla="*/ 8763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030" h="876300">
                <a:moveTo>
                  <a:pt x="0" y="0"/>
                </a:moveTo>
                <a:lnTo>
                  <a:pt x="1674030" y="0"/>
                </a:lnTo>
                <a:lnTo>
                  <a:pt x="1674030" y="876300"/>
                </a:lnTo>
                <a:lnTo>
                  <a:pt x="698544" y="876300"/>
                </a:lnTo>
                <a:lnTo>
                  <a:pt x="405215" y="438149"/>
                </a:lnTo>
                <a:lnTo>
                  <a:pt x="111887" y="876300"/>
                </a:lnTo>
                <a:lnTo>
                  <a:pt x="0" y="876300"/>
                </a:lnTo>
                <a:close/>
              </a:path>
            </a:pathLst>
          </a:custGeom>
          <a:solidFill>
            <a:schemeClr val="accent4">
              <a:lumMod val="7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dirty="0">
                <a:solidFill>
                  <a:srgbClr val="002060"/>
                </a:solidFill>
              </a:rPr>
              <a:t>O</a:t>
            </a:r>
            <a:endParaRPr lang="vi-VN" sz="2800" b="1" dirty="0">
              <a:solidFill>
                <a:srgbClr val="002060"/>
              </a:solidFill>
            </a:endParaRPr>
          </a:p>
        </p:txBody>
      </p:sp>
      <p:sp>
        <p:nvSpPr>
          <p:cNvPr id="24" name="Rectangle 23">
            <a:extLst>
              <a:ext uri="{FF2B5EF4-FFF2-40B4-BE49-F238E27FC236}">
                <a16:creationId xmlns:a16="http://schemas.microsoft.com/office/drawing/2014/main" id="{7C2548F3-0C77-41BA-912E-2D7691D6D027}"/>
              </a:ext>
            </a:extLst>
          </p:cNvPr>
          <p:cNvSpPr/>
          <p:nvPr/>
        </p:nvSpPr>
        <p:spPr>
          <a:xfrm>
            <a:off x="6573009" y="2070100"/>
            <a:ext cx="1674030" cy="876300"/>
          </a:xfrm>
          <a:prstGeom prst="rect">
            <a:avLst/>
          </a:prstGeom>
          <a:solidFill>
            <a:schemeClr val="accent3">
              <a:lumMod val="7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2060"/>
                </a:solidFill>
              </a:rPr>
              <a:t>lacZ</a:t>
            </a:r>
            <a:endParaRPr lang="vi-VN" sz="2800" b="1" i="1" dirty="0">
              <a:solidFill>
                <a:srgbClr val="002060"/>
              </a:solidFill>
            </a:endParaRPr>
          </a:p>
        </p:txBody>
      </p:sp>
      <p:sp>
        <p:nvSpPr>
          <p:cNvPr id="25" name="Rectangle 24">
            <a:extLst>
              <a:ext uri="{FF2B5EF4-FFF2-40B4-BE49-F238E27FC236}">
                <a16:creationId xmlns:a16="http://schemas.microsoft.com/office/drawing/2014/main" id="{65583B32-2B6C-4411-B0CA-74BEE21252DC}"/>
              </a:ext>
            </a:extLst>
          </p:cNvPr>
          <p:cNvSpPr/>
          <p:nvPr/>
        </p:nvSpPr>
        <p:spPr>
          <a:xfrm>
            <a:off x="8247039" y="2070100"/>
            <a:ext cx="1674030" cy="876300"/>
          </a:xfrm>
          <a:prstGeom prst="rect">
            <a:avLst/>
          </a:prstGeom>
          <a:solidFill>
            <a:schemeClr val="accent3">
              <a:lumMod val="7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2060"/>
                </a:solidFill>
              </a:rPr>
              <a:t>lacY</a:t>
            </a:r>
            <a:endParaRPr lang="vi-VN" sz="2800" b="1" dirty="0">
              <a:solidFill>
                <a:srgbClr val="002060"/>
              </a:solidFill>
            </a:endParaRPr>
          </a:p>
        </p:txBody>
      </p:sp>
      <p:sp>
        <p:nvSpPr>
          <p:cNvPr id="26" name="Rectangle 25">
            <a:extLst>
              <a:ext uri="{FF2B5EF4-FFF2-40B4-BE49-F238E27FC236}">
                <a16:creationId xmlns:a16="http://schemas.microsoft.com/office/drawing/2014/main" id="{0036A783-AB1D-46E3-A1C1-D1B6FC46832C}"/>
              </a:ext>
            </a:extLst>
          </p:cNvPr>
          <p:cNvSpPr/>
          <p:nvPr/>
        </p:nvSpPr>
        <p:spPr>
          <a:xfrm>
            <a:off x="9921070" y="2070100"/>
            <a:ext cx="1674030" cy="876300"/>
          </a:xfrm>
          <a:prstGeom prst="rect">
            <a:avLst/>
          </a:prstGeom>
          <a:solidFill>
            <a:schemeClr val="accent3">
              <a:lumMod val="7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2060"/>
                </a:solidFill>
              </a:rPr>
              <a:t>lacA</a:t>
            </a:r>
            <a:endParaRPr lang="vi-VN" sz="2800" b="1" dirty="0">
              <a:solidFill>
                <a:srgbClr val="002060"/>
              </a:solidFill>
            </a:endParaRPr>
          </a:p>
        </p:txBody>
      </p:sp>
      <p:sp>
        <p:nvSpPr>
          <p:cNvPr id="29" name="Isosceles Triangle 28">
            <a:extLst>
              <a:ext uri="{FF2B5EF4-FFF2-40B4-BE49-F238E27FC236}">
                <a16:creationId xmlns:a16="http://schemas.microsoft.com/office/drawing/2014/main" id="{C775ED0C-772B-46BF-80C7-6E5BC53EB204}"/>
              </a:ext>
            </a:extLst>
          </p:cNvPr>
          <p:cNvSpPr/>
          <p:nvPr/>
        </p:nvSpPr>
        <p:spPr>
          <a:xfrm>
            <a:off x="977900" y="4854110"/>
            <a:ext cx="863600" cy="644989"/>
          </a:xfrm>
          <a:prstGeom prst="triangle">
            <a:avLst/>
          </a:prstGeom>
          <a:solidFill>
            <a:srgbClr val="00206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30" name="TextBox 29">
            <a:extLst>
              <a:ext uri="{FF2B5EF4-FFF2-40B4-BE49-F238E27FC236}">
                <a16:creationId xmlns:a16="http://schemas.microsoft.com/office/drawing/2014/main" id="{2433134C-8215-4295-99EA-81316BBD59AD}"/>
              </a:ext>
            </a:extLst>
          </p:cNvPr>
          <p:cNvSpPr txBox="1"/>
          <p:nvPr/>
        </p:nvSpPr>
        <p:spPr>
          <a:xfrm>
            <a:off x="292100" y="5664200"/>
            <a:ext cx="2579600" cy="707886"/>
          </a:xfrm>
          <a:prstGeom prst="rect">
            <a:avLst/>
          </a:prstGeom>
          <a:noFill/>
        </p:spPr>
        <p:txBody>
          <a:bodyPr wrap="square" rtlCol="0">
            <a:spAutoFit/>
          </a:bodyPr>
          <a:lstStyle/>
          <a:p>
            <a:pPr algn="l"/>
            <a:r>
              <a:rPr lang="en-US" sz="2000" b="1" dirty="0"/>
              <a:t>PROTEIN </a:t>
            </a:r>
            <a:r>
              <a:rPr lang="vi-VN" sz="2000" b="1" dirty="0" smtClean="0"/>
              <a:t>điều hòa</a:t>
            </a:r>
            <a:endParaRPr lang="en-US" sz="2000" b="1" dirty="0"/>
          </a:p>
          <a:p>
            <a:pPr algn="l"/>
            <a:r>
              <a:rPr lang="en-US" sz="2000" b="1" dirty="0">
                <a:solidFill>
                  <a:srgbClr val="FF0000"/>
                </a:solidFill>
              </a:rPr>
              <a:t>(LUÔN TỔNG HỢP)</a:t>
            </a:r>
            <a:endParaRPr lang="vi-VN" sz="2000" b="1" dirty="0">
              <a:solidFill>
                <a:srgbClr val="FF0000"/>
              </a:solidFill>
            </a:endParaRPr>
          </a:p>
        </p:txBody>
      </p:sp>
      <p:sp>
        <p:nvSpPr>
          <p:cNvPr id="35" name="Isosceles Triangle 34">
            <a:extLst>
              <a:ext uri="{FF2B5EF4-FFF2-40B4-BE49-F238E27FC236}">
                <a16:creationId xmlns:a16="http://schemas.microsoft.com/office/drawing/2014/main" id="{1363A33F-8E5F-4FD6-B6DF-CAB3423BA6F1}"/>
              </a:ext>
            </a:extLst>
          </p:cNvPr>
          <p:cNvSpPr/>
          <p:nvPr/>
        </p:nvSpPr>
        <p:spPr>
          <a:xfrm>
            <a:off x="980916" y="4854110"/>
            <a:ext cx="863600" cy="644989"/>
          </a:xfrm>
          <a:prstGeom prst="triangle">
            <a:avLst/>
          </a:prstGeom>
          <a:solidFill>
            <a:srgbClr val="00206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37" name="Cloud 36">
            <a:extLst>
              <a:ext uri="{FF2B5EF4-FFF2-40B4-BE49-F238E27FC236}">
                <a16:creationId xmlns:a16="http://schemas.microsoft.com/office/drawing/2014/main" id="{497B989E-76BB-438F-8DFE-F02B6E135995}"/>
              </a:ext>
            </a:extLst>
          </p:cNvPr>
          <p:cNvSpPr/>
          <p:nvPr/>
        </p:nvSpPr>
        <p:spPr>
          <a:xfrm>
            <a:off x="2907446" y="1485900"/>
            <a:ext cx="1393010" cy="699855"/>
          </a:xfrm>
          <a:prstGeom prst="clou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RNA</a:t>
            </a:r>
            <a:endParaRPr lang="vi-VN" b="1" dirty="0"/>
          </a:p>
        </p:txBody>
      </p:sp>
      <p:sp>
        <p:nvSpPr>
          <p:cNvPr id="41" name="Multiplication Sign 40">
            <a:extLst>
              <a:ext uri="{FF2B5EF4-FFF2-40B4-BE49-F238E27FC236}">
                <a16:creationId xmlns:a16="http://schemas.microsoft.com/office/drawing/2014/main" id="{D6B2EE94-77A8-482C-8659-57ABB0768161}"/>
              </a:ext>
            </a:extLst>
          </p:cNvPr>
          <p:cNvSpPr/>
          <p:nvPr/>
        </p:nvSpPr>
        <p:spPr>
          <a:xfrm>
            <a:off x="5178900" y="1282700"/>
            <a:ext cx="954015" cy="990600"/>
          </a:xfrm>
          <a:prstGeom prst="mathMultiply">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Rounded Corners 41">
            <a:extLst>
              <a:ext uri="{FF2B5EF4-FFF2-40B4-BE49-F238E27FC236}">
                <a16:creationId xmlns:a16="http://schemas.microsoft.com/office/drawing/2014/main" id="{77E06D8B-FF4B-4E59-A650-C27AF16E477C}"/>
              </a:ext>
            </a:extLst>
          </p:cNvPr>
          <p:cNvSpPr/>
          <p:nvPr/>
        </p:nvSpPr>
        <p:spPr>
          <a:xfrm>
            <a:off x="6235700" y="3733800"/>
            <a:ext cx="5562600" cy="2844800"/>
          </a:xfrm>
          <a:prstGeom prst="roundRect">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Protein ức chế gắn vào gene vận hành O làm ức chế phiên mã của gene cấu trúc ( các gene cấu trúc không biểu hiện</a:t>
            </a:r>
            <a:r>
              <a:rPr lang="vi-VN"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2400" dirty="0">
                <a:solidFill>
                  <a:srgbClr val="002060"/>
                </a:solidFill>
                <a:sym typeface="Wingdings" panose="05000000000000000000" pitchFamily="2" charset="2"/>
              </a:rPr>
              <a:t> </a:t>
            </a:r>
            <a:r>
              <a:rPr lang="en-US" sz="2400" b="1" dirty="0" smtClean="0">
                <a:solidFill>
                  <a:srgbClr val="FF0000"/>
                </a:solidFill>
                <a:sym typeface="Wingdings" panose="05000000000000000000" pitchFamily="2" charset="2"/>
              </a:rPr>
              <a:t>GENE </a:t>
            </a:r>
            <a:r>
              <a:rPr lang="en-US" sz="2400" b="1" i="1" dirty="0" err="1" smtClean="0">
                <a:solidFill>
                  <a:srgbClr val="FF0000"/>
                </a:solidFill>
                <a:sym typeface="Wingdings" panose="05000000000000000000" pitchFamily="2" charset="2"/>
              </a:rPr>
              <a:t>lacZ</a:t>
            </a:r>
            <a:r>
              <a:rPr lang="en-US" sz="2400" b="1" i="1" dirty="0" smtClean="0">
                <a:solidFill>
                  <a:srgbClr val="FF0000"/>
                </a:solidFill>
                <a:sym typeface="Wingdings" panose="05000000000000000000" pitchFamily="2" charset="2"/>
              </a:rPr>
              <a:t>, </a:t>
            </a:r>
            <a:r>
              <a:rPr lang="en-US" sz="2400" b="1" i="1" dirty="0" err="1" smtClean="0">
                <a:solidFill>
                  <a:srgbClr val="FF0000"/>
                </a:solidFill>
                <a:sym typeface="Wingdings" panose="05000000000000000000" pitchFamily="2" charset="2"/>
              </a:rPr>
              <a:t>lacY</a:t>
            </a:r>
            <a:r>
              <a:rPr lang="en-US" sz="2400" b="1" i="1" dirty="0" smtClean="0">
                <a:solidFill>
                  <a:srgbClr val="FF0000"/>
                </a:solidFill>
                <a:sym typeface="Wingdings" panose="05000000000000000000" pitchFamily="2" charset="2"/>
              </a:rPr>
              <a:t>, </a:t>
            </a:r>
            <a:r>
              <a:rPr lang="en-US" sz="2400" b="1" i="1" dirty="0" err="1" smtClean="0">
                <a:solidFill>
                  <a:srgbClr val="FF0000"/>
                </a:solidFill>
                <a:sym typeface="Wingdings" panose="05000000000000000000" pitchFamily="2" charset="2"/>
              </a:rPr>
              <a:t>lacA</a:t>
            </a:r>
            <a:r>
              <a:rPr lang="en-US" sz="2400" b="1" dirty="0" smtClean="0">
                <a:solidFill>
                  <a:srgbClr val="FF0000"/>
                </a:solidFill>
                <a:sym typeface="Wingdings" panose="05000000000000000000" pitchFamily="2" charset="2"/>
              </a:rPr>
              <a:t> </a:t>
            </a:r>
            <a:r>
              <a:rPr lang="en-US" sz="2400" b="1" dirty="0">
                <a:solidFill>
                  <a:srgbClr val="FF0000"/>
                </a:solidFill>
                <a:sym typeface="Wingdings" panose="05000000000000000000" pitchFamily="2" charset="2"/>
              </a:rPr>
              <a:t>KHÔNG PHIÊN MÃ</a:t>
            </a:r>
            <a:endParaRPr lang="vi-VN" sz="2400" b="1" dirty="0">
              <a:solidFill>
                <a:srgbClr val="FF0000"/>
              </a:solidFill>
            </a:endParaRPr>
          </a:p>
        </p:txBody>
      </p:sp>
    </p:spTree>
    <p:extLst>
      <p:ext uri="{BB962C8B-B14F-4D97-AF65-F5344CB8AC3E}">
        <p14:creationId xmlns:p14="http://schemas.microsoft.com/office/powerpoint/2010/main" val="82004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500"/>
                                  </p:stCondLst>
                                  <p:childTnLst>
                                    <p:animMotion origin="layout" path="M -4.375E-6 -7.40741E-7 L 0.00105 0.37963 " pathEditMode="relative" rAng="0" ptsTypes="AA">
                                      <p:cBhvr>
                                        <p:cTn id="6" dur="1500" fill="hold"/>
                                        <p:tgtEl>
                                          <p:spTgt spid="32"/>
                                        </p:tgtEl>
                                        <p:attrNameLst>
                                          <p:attrName>ppt_x</p:attrName>
                                          <p:attrName>ppt_y</p:attrName>
                                        </p:attrNameLst>
                                      </p:cBhvr>
                                      <p:rCtr x="52" y="18981"/>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4.58333E-6 -1.11111E-6 L 0.31953 -0.34213 " pathEditMode="relative" rAng="0" ptsTypes="AA">
                                      <p:cBhvr>
                                        <p:cTn id="10" dur="2000" fill="hold"/>
                                        <p:tgtEl>
                                          <p:spTgt spid="35"/>
                                        </p:tgtEl>
                                        <p:attrNameLst>
                                          <p:attrName>ppt_x</p:attrName>
                                          <p:attrName>ppt_y</p:attrName>
                                        </p:attrNameLst>
                                      </p:cBhvr>
                                      <p:rCtr x="15977" y="-17106"/>
                                    </p:animMotion>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barn(inVertical)">
                                      <p:cBhvr>
                                        <p:cTn id="14" dur="5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2.91667E-6 -2.59259E-6 L 0.12917 0.00463 " pathEditMode="relative" rAng="0" ptsTypes="AA">
                                      <p:cBhvr>
                                        <p:cTn id="18" dur="2000" fill="hold"/>
                                        <p:tgtEl>
                                          <p:spTgt spid="37"/>
                                        </p:tgtEl>
                                        <p:attrNameLst>
                                          <p:attrName>ppt_x</p:attrName>
                                          <p:attrName>ppt_y</p:attrName>
                                        </p:attrNameLst>
                                      </p:cBhvr>
                                      <p:rCtr x="6458"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7" grpId="0" animBg="1"/>
      <p:bldP spid="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6C850287-3DCB-4925-88AA-90701D4823A7}"/>
              </a:ext>
            </a:extLst>
          </p:cNvPr>
          <p:cNvSpPr/>
          <p:nvPr/>
        </p:nvSpPr>
        <p:spPr>
          <a:xfrm>
            <a:off x="973816" y="2185755"/>
            <a:ext cx="863600" cy="644989"/>
          </a:xfrm>
          <a:prstGeom prst="triangle">
            <a:avLst/>
          </a:prstGeom>
          <a:solidFill>
            <a:srgbClr val="00206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8" name="Rectangle 7">
            <a:extLst>
              <a:ext uri="{FF2B5EF4-FFF2-40B4-BE49-F238E27FC236}">
                <a16:creationId xmlns:a16="http://schemas.microsoft.com/office/drawing/2014/main" id="{A598F877-E99B-45CB-A399-839FB5D8A375}"/>
              </a:ext>
            </a:extLst>
          </p:cNvPr>
          <p:cNvSpPr/>
          <p:nvPr/>
        </p:nvSpPr>
        <p:spPr>
          <a:xfrm>
            <a:off x="0" y="0"/>
            <a:ext cx="12192000" cy="8763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671599" y="279400"/>
            <a:ext cx="9630469" cy="8763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rPr>
              <a:t>Khi</a:t>
            </a:r>
            <a:r>
              <a:rPr lang="en-US" sz="4000" b="1" dirty="0">
                <a:solidFill>
                  <a:srgbClr val="002060"/>
                </a:solidFill>
              </a:rPr>
              <a:t> </a:t>
            </a:r>
            <a:r>
              <a:rPr lang="en-US" sz="4000" b="1" dirty="0" smtClean="0">
                <a:solidFill>
                  <a:srgbClr val="002060"/>
                </a:solidFill>
              </a:rPr>
              <a:t>b</a:t>
            </a:r>
            <a:r>
              <a:rPr lang="vi-VN" sz="4000" b="1" dirty="0" smtClean="0">
                <a:solidFill>
                  <a:srgbClr val="002060"/>
                </a:solidFill>
              </a:rPr>
              <a:t>ổ</a:t>
            </a:r>
            <a:r>
              <a:rPr lang="en-US" sz="4000" b="1" dirty="0" smtClean="0">
                <a:solidFill>
                  <a:srgbClr val="002060"/>
                </a:solidFill>
              </a:rPr>
              <a:t> sung lactose v</a:t>
            </a:r>
            <a:r>
              <a:rPr lang="vi-VN" sz="4000" b="1" dirty="0" smtClean="0">
                <a:solidFill>
                  <a:srgbClr val="002060"/>
                </a:solidFill>
              </a:rPr>
              <a:t>ào</a:t>
            </a:r>
            <a:r>
              <a:rPr lang="en-US" sz="4000" b="1" dirty="0" smtClean="0">
                <a:solidFill>
                  <a:srgbClr val="002060"/>
                </a:solidFill>
              </a:rPr>
              <a:t> </a:t>
            </a:r>
            <a:r>
              <a:rPr lang="en-US" sz="4000" b="1" dirty="0" err="1" smtClean="0">
                <a:solidFill>
                  <a:srgbClr val="002060"/>
                </a:solidFill>
              </a:rPr>
              <a:t>môi</a:t>
            </a:r>
            <a:r>
              <a:rPr lang="en-US" sz="4000" b="1" dirty="0" smtClean="0">
                <a:solidFill>
                  <a:srgbClr val="002060"/>
                </a:solidFill>
              </a:rPr>
              <a:t> </a:t>
            </a:r>
            <a:r>
              <a:rPr lang="en-US" sz="4000" b="1" dirty="0" err="1" smtClean="0">
                <a:solidFill>
                  <a:srgbClr val="002060"/>
                </a:solidFill>
              </a:rPr>
              <a:t>trường</a:t>
            </a:r>
            <a:endParaRPr lang="vi-VN" sz="4000" b="1" dirty="0">
              <a:solidFill>
                <a:srgbClr val="002060"/>
              </a:solidFill>
            </a:endParaRPr>
          </a:p>
        </p:txBody>
      </p:sp>
      <p:sp>
        <p:nvSpPr>
          <p:cNvPr id="13" name="Rectangle 12">
            <a:extLst>
              <a:ext uri="{FF2B5EF4-FFF2-40B4-BE49-F238E27FC236}">
                <a16:creationId xmlns:a16="http://schemas.microsoft.com/office/drawing/2014/main" id="{282C7DC5-0F54-44E6-9263-95D5D476571E}"/>
              </a:ext>
            </a:extLst>
          </p:cNvPr>
          <p:cNvSpPr/>
          <p:nvPr/>
        </p:nvSpPr>
        <p:spPr>
          <a:xfrm>
            <a:off x="279400" y="2070100"/>
            <a:ext cx="954017" cy="876300"/>
          </a:xfrm>
          <a:prstGeom prst="rect">
            <a:avLst/>
          </a:prstGeom>
          <a:solidFill>
            <a:schemeClr val="accent6">
              <a:lumMod val="40000"/>
              <a:lumOff val="6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P</a:t>
            </a:r>
            <a:endParaRPr lang="vi-VN" sz="2800" b="1" dirty="0">
              <a:solidFill>
                <a:srgbClr val="002060"/>
              </a:solidFill>
            </a:endParaRPr>
          </a:p>
        </p:txBody>
      </p:sp>
      <p:sp>
        <p:nvSpPr>
          <p:cNvPr id="21" name="Rectangle 20">
            <a:extLst>
              <a:ext uri="{FF2B5EF4-FFF2-40B4-BE49-F238E27FC236}">
                <a16:creationId xmlns:a16="http://schemas.microsoft.com/office/drawing/2014/main" id="{2A2044F9-5BFE-400F-BEEF-221712D811B6}"/>
              </a:ext>
            </a:extLst>
          </p:cNvPr>
          <p:cNvSpPr/>
          <p:nvPr/>
        </p:nvSpPr>
        <p:spPr>
          <a:xfrm>
            <a:off x="1233417" y="2070100"/>
            <a:ext cx="1674030" cy="876300"/>
          </a:xfrm>
          <a:prstGeom prst="rect">
            <a:avLst/>
          </a:prstGeom>
          <a:solidFill>
            <a:schemeClr val="accent6"/>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2060"/>
                </a:solidFill>
              </a:rPr>
              <a:t>lacI</a:t>
            </a:r>
            <a:endParaRPr lang="vi-VN" sz="2800" b="1" dirty="0"/>
          </a:p>
        </p:txBody>
      </p:sp>
      <p:sp>
        <p:nvSpPr>
          <p:cNvPr id="22" name="Rectangle 21">
            <a:extLst>
              <a:ext uri="{FF2B5EF4-FFF2-40B4-BE49-F238E27FC236}">
                <a16:creationId xmlns:a16="http://schemas.microsoft.com/office/drawing/2014/main" id="{A3E12CB8-014A-41E3-A5E2-2D63764A4F72}"/>
              </a:ext>
            </a:extLst>
          </p:cNvPr>
          <p:cNvSpPr/>
          <p:nvPr/>
        </p:nvSpPr>
        <p:spPr>
          <a:xfrm>
            <a:off x="3224948" y="2070100"/>
            <a:ext cx="1674030" cy="876300"/>
          </a:xfrm>
          <a:prstGeom prst="rect">
            <a:avLst/>
          </a:prstGeom>
          <a:solidFill>
            <a:schemeClr val="accent6">
              <a:lumMod val="40000"/>
              <a:lumOff val="6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P</a:t>
            </a:r>
            <a:endParaRPr lang="vi-VN" sz="2800" b="1" dirty="0">
              <a:solidFill>
                <a:srgbClr val="002060"/>
              </a:solidFill>
            </a:endParaRPr>
          </a:p>
        </p:txBody>
      </p:sp>
      <p:sp>
        <p:nvSpPr>
          <p:cNvPr id="34" name="Freeform: Shape 33">
            <a:extLst>
              <a:ext uri="{FF2B5EF4-FFF2-40B4-BE49-F238E27FC236}">
                <a16:creationId xmlns:a16="http://schemas.microsoft.com/office/drawing/2014/main" id="{C4677B6B-9989-4B8A-AC34-4BD8C44A1DEB}"/>
              </a:ext>
            </a:extLst>
          </p:cNvPr>
          <p:cNvSpPr/>
          <p:nvPr/>
        </p:nvSpPr>
        <p:spPr>
          <a:xfrm>
            <a:off x="4898978" y="2070100"/>
            <a:ext cx="1674030" cy="876300"/>
          </a:xfrm>
          <a:custGeom>
            <a:avLst/>
            <a:gdLst>
              <a:gd name="connsiteX0" fmla="*/ 0 w 1674030"/>
              <a:gd name="connsiteY0" fmla="*/ 0 h 876300"/>
              <a:gd name="connsiteX1" fmla="*/ 1674030 w 1674030"/>
              <a:gd name="connsiteY1" fmla="*/ 0 h 876300"/>
              <a:gd name="connsiteX2" fmla="*/ 1674030 w 1674030"/>
              <a:gd name="connsiteY2" fmla="*/ 876300 h 876300"/>
              <a:gd name="connsiteX3" fmla="*/ 698544 w 1674030"/>
              <a:gd name="connsiteY3" fmla="*/ 876300 h 876300"/>
              <a:gd name="connsiteX4" fmla="*/ 405215 w 1674030"/>
              <a:gd name="connsiteY4" fmla="*/ 438149 h 876300"/>
              <a:gd name="connsiteX5" fmla="*/ 111887 w 1674030"/>
              <a:gd name="connsiteY5" fmla="*/ 876300 h 876300"/>
              <a:gd name="connsiteX6" fmla="*/ 0 w 1674030"/>
              <a:gd name="connsiteY6" fmla="*/ 8763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030" h="876300">
                <a:moveTo>
                  <a:pt x="0" y="0"/>
                </a:moveTo>
                <a:lnTo>
                  <a:pt x="1674030" y="0"/>
                </a:lnTo>
                <a:lnTo>
                  <a:pt x="1674030" y="876300"/>
                </a:lnTo>
                <a:lnTo>
                  <a:pt x="698544" y="876300"/>
                </a:lnTo>
                <a:lnTo>
                  <a:pt x="405215" y="438149"/>
                </a:lnTo>
                <a:lnTo>
                  <a:pt x="111887" y="876300"/>
                </a:lnTo>
                <a:lnTo>
                  <a:pt x="0" y="876300"/>
                </a:lnTo>
                <a:close/>
              </a:path>
            </a:pathLst>
          </a:custGeom>
          <a:solidFill>
            <a:schemeClr val="accent4">
              <a:lumMod val="7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dirty="0">
                <a:solidFill>
                  <a:srgbClr val="002060"/>
                </a:solidFill>
              </a:rPr>
              <a:t>O</a:t>
            </a:r>
            <a:endParaRPr lang="vi-VN" sz="2800" b="1" dirty="0">
              <a:solidFill>
                <a:srgbClr val="002060"/>
              </a:solidFill>
            </a:endParaRPr>
          </a:p>
        </p:txBody>
      </p:sp>
      <p:sp>
        <p:nvSpPr>
          <p:cNvPr id="24" name="Rectangle 23">
            <a:extLst>
              <a:ext uri="{FF2B5EF4-FFF2-40B4-BE49-F238E27FC236}">
                <a16:creationId xmlns:a16="http://schemas.microsoft.com/office/drawing/2014/main" id="{7C2548F3-0C77-41BA-912E-2D7691D6D027}"/>
              </a:ext>
            </a:extLst>
          </p:cNvPr>
          <p:cNvSpPr/>
          <p:nvPr/>
        </p:nvSpPr>
        <p:spPr>
          <a:xfrm>
            <a:off x="6573009" y="2070100"/>
            <a:ext cx="1674030" cy="876300"/>
          </a:xfrm>
          <a:prstGeom prst="rect">
            <a:avLst/>
          </a:prstGeom>
          <a:solidFill>
            <a:schemeClr val="accent3">
              <a:lumMod val="7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rgbClr val="002060"/>
                </a:solidFill>
              </a:rPr>
              <a:t>lacZ</a:t>
            </a:r>
            <a:endParaRPr lang="vi-VN" sz="2800" b="1" dirty="0">
              <a:solidFill>
                <a:srgbClr val="002060"/>
              </a:solidFill>
            </a:endParaRPr>
          </a:p>
        </p:txBody>
      </p:sp>
      <p:sp>
        <p:nvSpPr>
          <p:cNvPr id="25" name="Rectangle 24">
            <a:extLst>
              <a:ext uri="{FF2B5EF4-FFF2-40B4-BE49-F238E27FC236}">
                <a16:creationId xmlns:a16="http://schemas.microsoft.com/office/drawing/2014/main" id="{65583B32-2B6C-4411-B0CA-74BEE21252DC}"/>
              </a:ext>
            </a:extLst>
          </p:cNvPr>
          <p:cNvSpPr/>
          <p:nvPr/>
        </p:nvSpPr>
        <p:spPr>
          <a:xfrm>
            <a:off x="8247039" y="2070100"/>
            <a:ext cx="1674030" cy="876300"/>
          </a:xfrm>
          <a:prstGeom prst="rect">
            <a:avLst/>
          </a:prstGeom>
          <a:solidFill>
            <a:schemeClr val="accent3">
              <a:lumMod val="7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2060"/>
                </a:solidFill>
              </a:rPr>
              <a:t>lacY</a:t>
            </a:r>
            <a:endParaRPr lang="vi-VN" sz="2800" b="1" dirty="0">
              <a:solidFill>
                <a:srgbClr val="002060"/>
              </a:solidFill>
            </a:endParaRPr>
          </a:p>
        </p:txBody>
      </p:sp>
      <p:sp>
        <p:nvSpPr>
          <p:cNvPr id="26" name="Rectangle 25">
            <a:extLst>
              <a:ext uri="{FF2B5EF4-FFF2-40B4-BE49-F238E27FC236}">
                <a16:creationId xmlns:a16="http://schemas.microsoft.com/office/drawing/2014/main" id="{0036A783-AB1D-46E3-A1C1-D1B6FC46832C}"/>
              </a:ext>
            </a:extLst>
          </p:cNvPr>
          <p:cNvSpPr/>
          <p:nvPr/>
        </p:nvSpPr>
        <p:spPr>
          <a:xfrm>
            <a:off x="9921070" y="2070100"/>
            <a:ext cx="1674030" cy="876300"/>
          </a:xfrm>
          <a:prstGeom prst="rect">
            <a:avLst/>
          </a:prstGeom>
          <a:solidFill>
            <a:schemeClr val="accent3">
              <a:lumMod val="7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2060"/>
                </a:solidFill>
              </a:rPr>
              <a:t>lacA</a:t>
            </a:r>
            <a:endParaRPr lang="vi-VN" sz="2800" b="1" dirty="0">
              <a:solidFill>
                <a:srgbClr val="002060"/>
              </a:solidFill>
            </a:endParaRPr>
          </a:p>
        </p:txBody>
      </p:sp>
      <p:sp>
        <p:nvSpPr>
          <p:cNvPr id="29" name="Isosceles Triangle 28">
            <a:extLst>
              <a:ext uri="{FF2B5EF4-FFF2-40B4-BE49-F238E27FC236}">
                <a16:creationId xmlns:a16="http://schemas.microsoft.com/office/drawing/2014/main" id="{C775ED0C-772B-46BF-80C7-6E5BC53EB204}"/>
              </a:ext>
            </a:extLst>
          </p:cNvPr>
          <p:cNvSpPr/>
          <p:nvPr/>
        </p:nvSpPr>
        <p:spPr>
          <a:xfrm>
            <a:off x="977900" y="4854110"/>
            <a:ext cx="863600" cy="644989"/>
          </a:xfrm>
          <a:prstGeom prst="triangle">
            <a:avLst/>
          </a:prstGeom>
          <a:solidFill>
            <a:srgbClr val="00206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30" name="TextBox 29">
            <a:extLst>
              <a:ext uri="{FF2B5EF4-FFF2-40B4-BE49-F238E27FC236}">
                <a16:creationId xmlns:a16="http://schemas.microsoft.com/office/drawing/2014/main" id="{2433134C-8215-4295-99EA-81316BBD59AD}"/>
              </a:ext>
            </a:extLst>
          </p:cNvPr>
          <p:cNvSpPr txBox="1"/>
          <p:nvPr/>
        </p:nvSpPr>
        <p:spPr>
          <a:xfrm>
            <a:off x="292100" y="5664200"/>
            <a:ext cx="2579600" cy="707886"/>
          </a:xfrm>
          <a:prstGeom prst="rect">
            <a:avLst/>
          </a:prstGeom>
          <a:noFill/>
        </p:spPr>
        <p:txBody>
          <a:bodyPr wrap="square" rtlCol="0">
            <a:spAutoFit/>
          </a:bodyPr>
          <a:lstStyle/>
          <a:p>
            <a:pPr algn="l"/>
            <a:r>
              <a:rPr lang="en-US" sz="2000" b="1" dirty="0"/>
              <a:t>PROTEIN </a:t>
            </a:r>
            <a:r>
              <a:rPr lang="vi-VN" sz="2000" b="1" dirty="0" smtClean="0"/>
              <a:t>điều hòa</a:t>
            </a:r>
            <a:endParaRPr lang="en-US" sz="2000" b="1" dirty="0"/>
          </a:p>
          <a:p>
            <a:pPr algn="l"/>
            <a:r>
              <a:rPr lang="en-US" sz="2000" b="1" dirty="0">
                <a:solidFill>
                  <a:srgbClr val="FF0000"/>
                </a:solidFill>
              </a:rPr>
              <a:t>(LUÔN TỔNG HỢP)</a:t>
            </a:r>
            <a:endParaRPr lang="vi-VN" sz="2000" b="1" dirty="0">
              <a:solidFill>
                <a:srgbClr val="FF0000"/>
              </a:solidFill>
            </a:endParaRPr>
          </a:p>
        </p:txBody>
      </p:sp>
      <p:sp>
        <p:nvSpPr>
          <p:cNvPr id="35" name="Isosceles Triangle 34">
            <a:extLst>
              <a:ext uri="{FF2B5EF4-FFF2-40B4-BE49-F238E27FC236}">
                <a16:creationId xmlns:a16="http://schemas.microsoft.com/office/drawing/2014/main" id="{1363A33F-8E5F-4FD6-B6DF-CAB3423BA6F1}"/>
              </a:ext>
            </a:extLst>
          </p:cNvPr>
          <p:cNvSpPr/>
          <p:nvPr/>
        </p:nvSpPr>
        <p:spPr>
          <a:xfrm>
            <a:off x="980916" y="4854110"/>
            <a:ext cx="863600" cy="644989"/>
          </a:xfrm>
          <a:prstGeom prst="triangle">
            <a:avLst/>
          </a:prstGeom>
          <a:solidFill>
            <a:srgbClr val="00206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37" name="Cloud 36">
            <a:extLst>
              <a:ext uri="{FF2B5EF4-FFF2-40B4-BE49-F238E27FC236}">
                <a16:creationId xmlns:a16="http://schemas.microsoft.com/office/drawing/2014/main" id="{497B989E-76BB-438F-8DFE-F02B6E135995}"/>
              </a:ext>
            </a:extLst>
          </p:cNvPr>
          <p:cNvSpPr/>
          <p:nvPr/>
        </p:nvSpPr>
        <p:spPr>
          <a:xfrm>
            <a:off x="2907446" y="1485900"/>
            <a:ext cx="1393010" cy="699855"/>
          </a:xfrm>
          <a:prstGeom prst="clou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RNA</a:t>
            </a:r>
            <a:endParaRPr lang="vi-VN" b="1" dirty="0"/>
          </a:p>
        </p:txBody>
      </p:sp>
      <p:sp>
        <p:nvSpPr>
          <p:cNvPr id="41" name="Multiplication Sign 40">
            <a:extLst>
              <a:ext uri="{FF2B5EF4-FFF2-40B4-BE49-F238E27FC236}">
                <a16:creationId xmlns:a16="http://schemas.microsoft.com/office/drawing/2014/main" id="{D6B2EE94-77A8-482C-8659-57ABB0768161}"/>
              </a:ext>
            </a:extLst>
          </p:cNvPr>
          <p:cNvSpPr/>
          <p:nvPr/>
        </p:nvSpPr>
        <p:spPr>
          <a:xfrm>
            <a:off x="4584708" y="2476500"/>
            <a:ext cx="954015" cy="990600"/>
          </a:xfrm>
          <a:prstGeom prst="mathMultiply">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Rounded Corners 41">
            <a:extLst>
              <a:ext uri="{FF2B5EF4-FFF2-40B4-BE49-F238E27FC236}">
                <a16:creationId xmlns:a16="http://schemas.microsoft.com/office/drawing/2014/main" id="{77E06D8B-FF4B-4E59-A650-C27AF16E477C}"/>
              </a:ext>
            </a:extLst>
          </p:cNvPr>
          <p:cNvSpPr/>
          <p:nvPr/>
        </p:nvSpPr>
        <p:spPr>
          <a:xfrm>
            <a:off x="6096000" y="3467100"/>
            <a:ext cx="5562600" cy="2844800"/>
          </a:xfrm>
          <a:prstGeom prst="roundRect">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400" dirty="0" smtClean="0">
              <a:solidFill>
                <a:schemeClr val="tx1"/>
              </a:solidFill>
              <a:latin typeface="Times New Roman" panose="02020603050405020304" pitchFamily="18" charset="0"/>
              <a:cs typeface="Times New Roman" panose="02020603050405020304" pitchFamily="18" charset="0"/>
            </a:endParaRPr>
          </a:p>
          <a:p>
            <a:pPr algn="just"/>
            <a:r>
              <a:rPr lang="vi-VN" sz="2400" dirty="0" smtClean="0">
                <a:solidFill>
                  <a:schemeClr val="tx1"/>
                </a:solidFill>
                <a:latin typeface="Times New Roman" panose="02020603050405020304" pitchFamily="18" charset="0"/>
                <a:cs typeface="Times New Roman" panose="02020603050405020304" pitchFamily="18" charset="0"/>
              </a:rPr>
              <a:t>Lactose </a:t>
            </a:r>
            <a:r>
              <a:rPr lang="vi-VN" sz="2400" dirty="0">
                <a:solidFill>
                  <a:schemeClr val="tx1"/>
                </a:solidFill>
                <a:latin typeface="Times New Roman" panose="02020603050405020304" pitchFamily="18" charset="0"/>
                <a:cs typeface="Times New Roman" panose="02020603050405020304" pitchFamily="18" charset="0"/>
              </a:rPr>
              <a:t>như là chất cảm ứng gắn vào và làm thay đổi cấu hình protein </a:t>
            </a:r>
            <a:r>
              <a:rPr lang="vi-VN" sz="2400" dirty="0" smtClean="0">
                <a:solidFill>
                  <a:schemeClr val="tx1"/>
                </a:solidFill>
                <a:latin typeface="Times New Roman" panose="02020603050405020304" pitchFamily="18" charset="0"/>
                <a:cs typeface="Times New Roman" panose="02020603050405020304" pitchFamily="18" charset="0"/>
              </a:rPr>
              <a:t>điều hòa, </a:t>
            </a:r>
            <a:r>
              <a:rPr lang="vi-VN" sz="2400" dirty="0">
                <a:solidFill>
                  <a:schemeClr val="tx1"/>
                </a:solidFill>
                <a:latin typeface="Times New Roman" panose="02020603050405020304" pitchFamily="18" charset="0"/>
                <a:cs typeface="Times New Roman" panose="02020603050405020304" pitchFamily="18" charset="0"/>
              </a:rPr>
              <a:t>protein </a:t>
            </a:r>
            <a:r>
              <a:rPr lang="vi-VN" sz="2400" dirty="0" smtClean="0">
                <a:solidFill>
                  <a:schemeClr val="tx1"/>
                </a:solidFill>
                <a:latin typeface="Times New Roman" panose="02020603050405020304" pitchFamily="18" charset="0"/>
                <a:cs typeface="Times New Roman" panose="02020603050405020304" pitchFamily="18" charset="0"/>
              </a:rPr>
              <a:t>điều hòa bị </a:t>
            </a:r>
            <a:r>
              <a:rPr lang="vi-VN" sz="2400" dirty="0">
                <a:solidFill>
                  <a:schemeClr val="tx1"/>
                </a:solidFill>
                <a:latin typeface="Times New Roman" panose="02020603050405020304" pitchFamily="18" charset="0"/>
                <a:cs typeface="Times New Roman" panose="02020603050405020304" pitchFamily="18" charset="0"/>
              </a:rPr>
              <a:t>bất hoạt không gắn được vào gene vận hành O nên gene được tự do vận hành hoạt động của các gene cấu trúc </a:t>
            </a:r>
            <a:r>
              <a:rPr lang="vi-VN" sz="2400" dirty="0" smtClean="0">
                <a:solidFill>
                  <a:schemeClr val="tx1"/>
                </a:solidFill>
                <a:latin typeface="Times New Roman" panose="02020603050405020304" pitchFamily="18" charset="0"/>
                <a:cs typeface="Times New Roman" panose="02020603050405020304" pitchFamily="18" charset="0"/>
              </a:rPr>
              <a:t>lacZ</a:t>
            </a:r>
            <a:r>
              <a:rPr lang="vi-VN" sz="2400" dirty="0">
                <a:solidFill>
                  <a:schemeClr val="tx1"/>
                </a:solidFill>
                <a:latin typeface="Times New Roman" panose="02020603050405020304" pitchFamily="18" charset="0"/>
                <a:cs typeface="Times New Roman" panose="02020603050405020304" pitchFamily="18" charset="0"/>
              </a:rPr>
              <a:t>, </a:t>
            </a:r>
            <a:r>
              <a:rPr lang="vi-VN" sz="2400" dirty="0" smtClean="0">
                <a:solidFill>
                  <a:schemeClr val="tx1"/>
                </a:solidFill>
                <a:latin typeface="Times New Roman" panose="02020603050405020304" pitchFamily="18" charset="0"/>
                <a:cs typeface="Times New Roman" panose="02020603050405020304" pitchFamily="18" charset="0"/>
              </a:rPr>
              <a:t>lacY</a:t>
            </a:r>
            <a:r>
              <a:rPr lang="vi-VN" sz="2400" dirty="0">
                <a:solidFill>
                  <a:schemeClr val="tx1"/>
                </a:solidFill>
                <a:latin typeface="Times New Roman" panose="02020603050405020304" pitchFamily="18" charset="0"/>
                <a:cs typeface="Times New Roman" panose="02020603050405020304" pitchFamily="18" charset="0"/>
              </a:rPr>
              <a:t>, </a:t>
            </a:r>
            <a:r>
              <a:rPr lang="vi-VN" sz="2400" dirty="0" smtClean="0">
                <a:solidFill>
                  <a:schemeClr val="tx1"/>
                </a:solidFill>
                <a:latin typeface="Times New Roman" panose="02020603050405020304" pitchFamily="18" charset="0"/>
                <a:cs typeface="Times New Roman" panose="02020603050405020304" pitchFamily="18" charset="0"/>
              </a:rPr>
              <a:t>lacA </a:t>
            </a:r>
            <a:r>
              <a:rPr lang="vi-VN" sz="2400" dirty="0">
                <a:solidFill>
                  <a:schemeClr val="tx1"/>
                </a:solidFill>
                <a:latin typeface="Times New Roman" panose="02020603050405020304" pitchFamily="18" charset="0"/>
                <a:cs typeface="Times New Roman" panose="02020603050405020304" pitchFamily="18" charset="0"/>
              </a:rPr>
              <a:t>giúp chúng phiên mã và dịch mã ( biểu hiện).</a:t>
            </a:r>
          </a:p>
          <a:p>
            <a:pPr algn="ctr">
              <a:lnSpc>
                <a:spcPct val="150000"/>
              </a:lnSpc>
            </a:pPr>
            <a:endParaRPr lang="vi-VN" sz="2400" b="1" dirty="0">
              <a:solidFill>
                <a:srgbClr val="FF0000"/>
              </a:solidFill>
            </a:endParaRPr>
          </a:p>
        </p:txBody>
      </p:sp>
      <p:sp>
        <p:nvSpPr>
          <p:cNvPr id="2" name="Oval 1">
            <a:extLst>
              <a:ext uri="{FF2B5EF4-FFF2-40B4-BE49-F238E27FC236}">
                <a16:creationId xmlns:a16="http://schemas.microsoft.com/office/drawing/2014/main" id="{0BCD97D1-7029-4728-AF3B-54B911153BE3}"/>
              </a:ext>
            </a:extLst>
          </p:cNvPr>
          <p:cNvSpPr/>
          <p:nvPr/>
        </p:nvSpPr>
        <p:spPr>
          <a:xfrm>
            <a:off x="4584708" y="462280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a:extLst>
              <a:ext uri="{FF2B5EF4-FFF2-40B4-BE49-F238E27FC236}">
                <a16:creationId xmlns:a16="http://schemas.microsoft.com/office/drawing/2014/main" id="{EC979CB6-B0C0-4790-9FAA-EB8973B96F18}"/>
              </a:ext>
            </a:extLst>
          </p:cNvPr>
          <p:cNvSpPr/>
          <p:nvPr/>
        </p:nvSpPr>
        <p:spPr>
          <a:xfrm>
            <a:off x="4787900" y="4945294"/>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a:extLst>
              <a:ext uri="{FF2B5EF4-FFF2-40B4-BE49-F238E27FC236}">
                <a16:creationId xmlns:a16="http://schemas.microsoft.com/office/drawing/2014/main" id="{FB292141-50E8-477E-A5FF-59F1C99D050F}"/>
              </a:ext>
            </a:extLst>
          </p:cNvPr>
          <p:cNvSpPr/>
          <p:nvPr/>
        </p:nvSpPr>
        <p:spPr>
          <a:xfrm>
            <a:off x="5125215" y="492760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Oval 22">
            <a:extLst>
              <a:ext uri="{FF2B5EF4-FFF2-40B4-BE49-F238E27FC236}">
                <a16:creationId xmlns:a16="http://schemas.microsoft.com/office/drawing/2014/main" id="{908EDFEF-837C-4D33-BEAB-AE14AB111641}"/>
              </a:ext>
            </a:extLst>
          </p:cNvPr>
          <p:cNvSpPr/>
          <p:nvPr/>
        </p:nvSpPr>
        <p:spPr>
          <a:xfrm>
            <a:off x="4865628" y="531402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a:extLst>
              <a:ext uri="{FF2B5EF4-FFF2-40B4-BE49-F238E27FC236}">
                <a16:creationId xmlns:a16="http://schemas.microsoft.com/office/drawing/2014/main" id="{64436127-C74B-4A5D-A810-6834F8C4BBC4}"/>
              </a:ext>
            </a:extLst>
          </p:cNvPr>
          <p:cNvSpPr/>
          <p:nvPr/>
        </p:nvSpPr>
        <p:spPr>
          <a:xfrm>
            <a:off x="4458482" y="515891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Oval 27">
            <a:extLst>
              <a:ext uri="{FF2B5EF4-FFF2-40B4-BE49-F238E27FC236}">
                <a16:creationId xmlns:a16="http://schemas.microsoft.com/office/drawing/2014/main" id="{783B3DDB-FDEA-4305-AA6A-1A97B1C82DB3}"/>
              </a:ext>
            </a:extLst>
          </p:cNvPr>
          <p:cNvSpPr/>
          <p:nvPr/>
        </p:nvSpPr>
        <p:spPr>
          <a:xfrm>
            <a:off x="1311120" y="478697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Oval 30">
            <a:extLst>
              <a:ext uri="{FF2B5EF4-FFF2-40B4-BE49-F238E27FC236}">
                <a16:creationId xmlns:a16="http://schemas.microsoft.com/office/drawing/2014/main" id="{A9510DE9-4ED9-4D7B-8DC6-3E405140FD16}"/>
              </a:ext>
            </a:extLst>
          </p:cNvPr>
          <p:cNvSpPr/>
          <p:nvPr/>
        </p:nvSpPr>
        <p:spPr>
          <a:xfrm>
            <a:off x="4369582" y="546371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a:extLst>
              <a:ext uri="{FF2B5EF4-FFF2-40B4-BE49-F238E27FC236}">
                <a16:creationId xmlns:a16="http://schemas.microsoft.com/office/drawing/2014/main" id="{3D99FE89-E209-48E0-A421-92FFA95BBB4A}"/>
              </a:ext>
            </a:extLst>
          </p:cNvPr>
          <p:cNvSpPr/>
          <p:nvPr/>
        </p:nvSpPr>
        <p:spPr>
          <a:xfrm>
            <a:off x="4521982" y="561611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a:extLst>
              <a:ext uri="{FF2B5EF4-FFF2-40B4-BE49-F238E27FC236}">
                <a16:creationId xmlns:a16="http://schemas.microsoft.com/office/drawing/2014/main" id="{5215C36B-0CDB-46D7-9DF8-B8C840613AC9}"/>
              </a:ext>
            </a:extLst>
          </p:cNvPr>
          <p:cNvSpPr/>
          <p:nvPr/>
        </p:nvSpPr>
        <p:spPr>
          <a:xfrm>
            <a:off x="5068082" y="566691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Oval 37">
            <a:extLst>
              <a:ext uri="{FF2B5EF4-FFF2-40B4-BE49-F238E27FC236}">
                <a16:creationId xmlns:a16="http://schemas.microsoft.com/office/drawing/2014/main" id="{F66FA63E-3D0A-4638-871C-3B2FAD00A726}"/>
              </a:ext>
            </a:extLst>
          </p:cNvPr>
          <p:cNvSpPr/>
          <p:nvPr/>
        </p:nvSpPr>
        <p:spPr>
          <a:xfrm>
            <a:off x="4102882" y="500651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TextBox 38">
            <a:extLst>
              <a:ext uri="{FF2B5EF4-FFF2-40B4-BE49-F238E27FC236}">
                <a16:creationId xmlns:a16="http://schemas.microsoft.com/office/drawing/2014/main" id="{D06ECEF5-B08A-45CC-A8F9-7E9843C03C09}"/>
              </a:ext>
            </a:extLst>
          </p:cNvPr>
          <p:cNvSpPr txBox="1"/>
          <p:nvPr/>
        </p:nvSpPr>
        <p:spPr>
          <a:xfrm>
            <a:off x="3847303" y="5999820"/>
            <a:ext cx="2103349" cy="396712"/>
          </a:xfrm>
          <a:prstGeom prst="rect">
            <a:avLst/>
          </a:prstGeom>
          <a:noFill/>
        </p:spPr>
        <p:txBody>
          <a:bodyPr wrap="square" rtlCol="0">
            <a:spAutoFit/>
          </a:bodyPr>
          <a:lstStyle/>
          <a:p>
            <a:pPr algn="l"/>
            <a:r>
              <a:rPr lang="en-US" sz="2000" b="1" dirty="0" err="1"/>
              <a:t>Đường</a:t>
            </a:r>
            <a:r>
              <a:rPr lang="en-US" sz="2000" b="1" dirty="0"/>
              <a:t> Lactose</a:t>
            </a:r>
            <a:endParaRPr lang="vi-VN" sz="2000" b="1" dirty="0">
              <a:solidFill>
                <a:srgbClr val="FF0000"/>
              </a:solidFill>
            </a:endParaRPr>
          </a:p>
        </p:txBody>
      </p:sp>
      <p:sp>
        <p:nvSpPr>
          <p:cNvPr id="40" name="Oval 39">
            <a:extLst>
              <a:ext uri="{FF2B5EF4-FFF2-40B4-BE49-F238E27FC236}">
                <a16:creationId xmlns:a16="http://schemas.microsoft.com/office/drawing/2014/main" id="{CE8DE972-901C-441D-AF78-9C6ADF5ECB12}"/>
              </a:ext>
            </a:extLst>
          </p:cNvPr>
          <p:cNvSpPr/>
          <p:nvPr/>
        </p:nvSpPr>
        <p:spPr>
          <a:xfrm>
            <a:off x="4521982" y="561611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Oval 42">
            <a:extLst>
              <a:ext uri="{FF2B5EF4-FFF2-40B4-BE49-F238E27FC236}">
                <a16:creationId xmlns:a16="http://schemas.microsoft.com/office/drawing/2014/main" id="{E7FC5B94-D488-48CF-B9AD-13AD24FFB0E9}"/>
              </a:ext>
            </a:extLst>
          </p:cNvPr>
          <p:cNvSpPr/>
          <p:nvPr/>
        </p:nvSpPr>
        <p:spPr>
          <a:xfrm>
            <a:off x="1030225" y="521513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Oval 43">
            <a:extLst>
              <a:ext uri="{FF2B5EF4-FFF2-40B4-BE49-F238E27FC236}">
                <a16:creationId xmlns:a16="http://schemas.microsoft.com/office/drawing/2014/main" id="{8130417B-3460-4C4D-8899-D1B45F531AD9}"/>
              </a:ext>
            </a:extLst>
          </p:cNvPr>
          <p:cNvSpPr/>
          <p:nvPr/>
        </p:nvSpPr>
        <p:spPr>
          <a:xfrm>
            <a:off x="1543815" y="5370744"/>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857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500"/>
                                  </p:stCondLst>
                                  <p:childTnLst>
                                    <p:animMotion origin="layout" path="M -4.375E-6 -7.40741E-7 L 0.00105 0.37963 " pathEditMode="relative" rAng="0" ptsTypes="AA">
                                      <p:cBhvr>
                                        <p:cTn id="6" dur="1500" fill="hold"/>
                                        <p:tgtEl>
                                          <p:spTgt spid="32"/>
                                        </p:tgtEl>
                                        <p:attrNameLst>
                                          <p:attrName>ppt_x</p:attrName>
                                          <p:attrName>ppt_y</p:attrName>
                                        </p:attrNameLst>
                                      </p:cBhvr>
                                      <p:rCtr x="52" y="18981"/>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5E-6 -2.22222E-6 L -0.26875 0.02408 " pathEditMode="relative" rAng="0" ptsTypes="AA">
                                      <p:cBhvr>
                                        <p:cTn id="10" dur="2000" fill="hold"/>
                                        <p:tgtEl>
                                          <p:spTgt spid="2"/>
                                        </p:tgtEl>
                                        <p:attrNameLst>
                                          <p:attrName>ppt_x</p:attrName>
                                          <p:attrName>ppt_y</p:attrName>
                                        </p:attrNameLst>
                                      </p:cBhvr>
                                      <p:rCtr x="-13438" y="1204"/>
                                    </p:animMotion>
                                  </p:childTnLst>
                                </p:cTn>
                              </p:par>
                              <p:par>
                                <p:cTn id="11" presetID="35" presetClass="path" presetSubtype="0" accel="50000" decel="50000" fill="hold" grpId="0" nodeType="withEffect">
                                  <p:stCondLst>
                                    <p:cond delay="0"/>
                                  </p:stCondLst>
                                  <p:childTnLst>
                                    <p:animMotion origin="layout" path="M 1.66667E-6 -1.48148E-6 L -0.23906 0.02986 " pathEditMode="relative" rAng="0" ptsTypes="AA">
                                      <p:cBhvr>
                                        <p:cTn id="12" dur="2000" fill="hold"/>
                                        <p:tgtEl>
                                          <p:spTgt spid="27"/>
                                        </p:tgtEl>
                                        <p:attrNameLst>
                                          <p:attrName>ppt_x</p:attrName>
                                          <p:attrName>ppt_y</p:attrName>
                                        </p:attrNameLst>
                                      </p:cBhvr>
                                      <p:rCtr x="-11953" y="1481"/>
                                    </p:animMotion>
                                  </p:childTnLst>
                                </p:cTn>
                              </p:par>
                              <p:par>
                                <p:cTn id="13" presetID="35" presetClass="path" presetSubtype="0" accel="50000" decel="50000" fill="hold" grpId="0" nodeType="withEffect">
                                  <p:stCondLst>
                                    <p:cond delay="0"/>
                                  </p:stCondLst>
                                  <p:childTnLst>
                                    <p:animMotion origin="layout" path="M -1.66667E-6 7.40741E-7 L -0.25156 0.0287 " pathEditMode="relative" rAng="0" ptsTypes="AA">
                                      <p:cBhvr>
                                        <p:cTn id="14" dur="2000" fill="hold"/>
                                        <p:tgtEl>
                                          <p:spTgt spid="38"/>
                                        </p:tgtEl>
                                        <p:attrNameLst>
                                          <p:attrName>ppt_x</p:attrName>
                                          <p:attrName>ppt_y</p:attrName>
                                        </p:attrNameLst>
                                      </p:cBhvr>
                                      <p:rCtr x="-12578" y="1435"/>
                                    </p:animMotion>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6" presetClass="path" presetSubtype="0" accel="50000" decel="50000" fill="hold" grpId="1" nodeType="clickEffect">
                                  <p:stCondLst>
                                    <p:cond delay="0"/>
                                  </p:stCondLst>
                                  <p:childTnLst>
                                    <p:animMotion origin="layout" path="M 0 0 L 0.25 -0.25 E" pathEditMode="relative" ptsTypes="">
                                      <p:cBhvr>
                                        <p:cTn id="25" dur="2000" fill="hold"/>
                                        <p:tgtEl>
                                          <p:spTgt spid="28"/>
                                        </p:tgtEl>
                                        <p:attrNameLst>
                                          <p:attrName>ppt_x</p:attrName>
                                          <p:attrName>ppt_y</p:attrName>
                                        </p:attrNameLst>
                                      </p:cBhvr>
                                    </p:animMotion>
                                  </p:childTnLst>
                                </p:cTn>
                              </p:par>
                              <p:par>
                                <p:cTn id="26" presetID="56" presetClass="path" presetSubtype="0" accel="50000" decel="50000" fill="hold" grpId="1" nodeType="withEffect">
                                  <p:stCondLst>
                                    <p:cond delay="0"/>
                                  </p:stCondLst>
                                  <p:childTnLst>
                                    <p:animMotion origin="layout" path="M 0 0 L 0.25 -0.25 E" pathEditMode="relative" ptsTypes="">
                                      <p:cBhvr>
                                        <p:cTn id="27" dur="2000" fill="hold"/>
                                        <p:tgtEl>
                                          <p:spTgt spid="43"/>
                                        </p:tgtEl>
                                        <p:attrNameLst>
                                          <p:attrName>ppt_x</p:attrName>
                                          <p:attrName>ppt_y</p:attrName>
                                        </p:attrNameLst>
                                      </p:cBhvr>
                                    </p:animMotion>
                                  </p:childTnLst>
                                </p:cTn>
                              </p:par>
                              <p:par>
                                <p:cTn id="28" presetID="56" presetClass="path" presetSubtype="0" accel="50000" decel="50000" fill="hold" grpId="1" nodeType="withEffect">
                                  <p:stCondLst>
                                    <p:cond delay="0"/>
                                  </p:stCondLst>
                                  <p:childTnLst>
                                    <p:animMotion origin="layout" path="M 0 0 L 0.25 -0.25 E" pathEditMode="relative" ptsTypes="">
                                      <p:cBhvr>
                                        <p:cTn id="29" dur="2000" fill="hold"/>
                                        <p:tgtEl>
                                          <p:spTgt spid="44"/>
                                        </p:tgtEl>
                                        <p:attrNameLst>
                                          <p:attrName>ppt_x</p:attrName>
                                          <p:attrName>ppt_y</p:attrName>
                                        </p:attrNameLst>
                                      </p:cBhvr>
                                    </p:animMotion>
                                  </p:childTnLst>
                                </p:cTn>
                              </p:par>
                              <p:par>
                                <p:cTn id="30" presetID="56" presetClass="path" presetSubtype="0" accel="50000" decel="50000" fill="hold" grpId="0" nodeType="withEffect">
                                  <p:stCondLst>
                                    <p:cond delay="0"/>
                                  </p:stCondLst>
                                  <p:childTnLst>
                                    <p:animMotion origin="layout" path="M 0 0 L 0.25 -0.25 E" pathEditMode="relative" ptsTypes="">
                                      <p:cBhvr>
                                        <p:cTn id="31" dur="2000" fill="hold"/>
                                        <p:tgtEl>
                                          <p:spTgt spid="29"/>
                                        </p:tgtEl>
                                        <p:attrNameLst>
                                          <p:attrName>ppt_x</p:attrName>
                                          <p:attrName>ppt_y</p:attrName>
                                        </p:attrNameLst>
                                      </p:cBhvr>
                                    </p:animMotion>
                                  </p:childTnLst>
                                </p:cTn>
                              </p:par>
                            </p:childTnLst>
                          </p:cTn>
                        </p:par>
                        <p:par>
                          <p:cTn id="32" fill="hold">
                            <p:stCondLst>
                              <p:cond delay="2000"/>
                            </p:stCondLst>
                            <p:childTnLst>
                              <p:par>
                                <p:cTn id="33" presetID="16" presetClass="entr" presetSubtype="21"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inVertical)">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grpId="0" nodeType="clickEffect">
                                  <p:stCondLst>
                                    <p:cond delay="0"/>
                                  </p:stCondLst>
                                  <p:childTnLst>
                                    <p:animMotion origin="layout" path="M 0.00078 -2.59259E-6 L 0.61862 0.00139 " pathEditMode="relative" rAng="0" ptsTypes="AA">
                                      <p:cBhvr>
                                        <p:cTn id="39" dur="2000" fill="hold"/>
                                        <p:tgtEl>
                                          <p:spTgt spid="37"/>
                                        </p:tgtEl>
                                        <p:attrNameLst>
                                          <p:attrName>ppt_x</p:attrName>
                                          <p:attrName>ppt_y</p:attrName>
                                        </p:attrNameLst>
                                      </p:cBhvr>
                                      <p:rCtr x="30885"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9" grpId="0" animBg="1"/>
      <p:bldP spid="37" grpId="0" animBg="1"/>
      <p:bldP spid="41" grpId="0" animBg="1"/>
      <p:bldP spid="2" grpId="0" animBg="1"/>
      <p:bldP spid="27" grpId="0" animBg="1"/>
      <p:bldP spid="28" grpId="0" animBg="1"/>
      <p:bldP spid="28" grpId="1" animBg="1"/>
      <p:bldP spid="38" grpId="0" animBg="1"/>
      <p:bldP spid="43" grpId="0" animBg="1"/>
      <p:bldP spid="43" grpId="1" animBg="1"/>
      <p:bldP spid="44" grpId="0" animBg="1"/>
      <p:bldP spid="44"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6C850287-3DCB-4925-88AA-90701D4823A7}"/>
              </a:ext>
            </a:extLst>
          </p:cNvPr>
          <p:cNvSpPr/>
          <p:nvPr/>
        </p:nvSpPr>
        <p:spPr>
          <a:xfrm>
            <a:off x="973816" y="2185755"/>
            <a:ext cx="863600" cy="644989"/>
          </a:xfrm>
          <a:prstGeom prst="triangle">
            <a:avLst/>
          </a:prstGeom>
          <a:solidFill>
            <a:srgbClr val="00206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8" name="Rectangle 7">
            <a:extLst>
              <a:ext uri="{FF2B5EF4-FFF2-40B4-BE49-F238E27FC236}">
                <a16:creationId xmlns:a16="http://schemas.microsoft.com/office/drawing/2014/main" id="{A598F877-E99B-45CB-A399-839FB5D8A375}"/>
              </a:ext>
            </a:extLst>
          </p:cNvPr>
          <p:cNvSpPr/>
          <p:nvPr/>
        </p:nvSpPr>
        <p:spPr>
          <a:xfrm>
            <a:off x="0" y="0"/>
            <a:ext cx="12192000" cy="8763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671599" y="279400"/>
            <a:ext cx="9630469" cy="8763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rPr>
              <a:t>Khi</a:t>
            </a:r>
            <a:r>
              <a:rPr lang="en-US" sz="4000" b="1" dirty="0">
                <a:solidFill>
                  <a:srgbClr val="002060"/>
                </a:solidFill>
              </a:rPr>
              <a:t> b</a:t>
            </a:r>
            <a:r>
              <a:rPr lang="vi-VN" sz="4000" b="1" dirty="0">
                <a:solidFill>
                  <a:srgbClr val="002060"/>
                </a:solidFill>
              </a:rPr>
              <a:t>ổ</a:t>
            </a:r>
            <a:r>
              <a:rPr lang="en-US" sz="4000" b="1" dirty="0">
                <a:solidFill>
                  <a:srgbClr val="002060"/>
                </a:solidFill>
              </a:rPr>
              <a:t> sung lactose v</a:t>
            </a:r>
            <a:r>
              <a:rPr lang="vi-VN" sz="4000" b="1" dirty="0">
                <a:solidFill>
                  <a:srgbClr val="002060"/>
                </a:solidFill>
              </a:rPr>
              <a:t>ào</a:t>
            </a:r>
            <a:r>
              <a:rPr lang="en-US" sz="4000" b="1" dirty="0">
                <a:solidFill>
                  <a:srgbClr val="002060"/>
                </a:solidFill>
              </a:rPr>
              <a:t> </a:t>
            </a:r>
            <a:r>
              <a:rPr lang="en-US" sz="4000" b="1" dirty="0" err="1">
                <a:solidFill>
                  <a:srgbClr val="002060"/>
                </a:solidFill>
              </a:rPr>
              <a:t>môi</a:t>
            </a:r>
            <a:r>
              <a:rPr lang="en-US" sz="4000" b="1" dirty="0">
                <a:solidFill>
                  <a:srgbClr val="002060"/>
                </a:solidFill>
              </a:rPr>
              <a:t> </a:t>
            </a:r>
            <a:r>
              <a:rPr lang="en-US" sz="4000" b="1" dirty="0" err="1">
                <a:solidFill>
                  <a:srgbClr val="002060"/>
                </a:solidFill>
              </a:rPr>
              <a:t>trường</a:t>
            </a:r>
            <a:endParaRPr lang="vi-VN" sz="4000" b="1" dirty="0">
              <a:solidFill>
                <a:srgbClr val="002060"/>
              </a:solidFill>
            </a:endParaRPr>
          </a:p>
        </p:txBody>
      </p:sp>
      <p:sp>
        <p:nvSpPr>
          <p:cNvPr id="13" name="Rectangle 12">
            <a:extLst>
              <a:ext uri="{FF2B5EF4-FFF2-40B4-BE49-F238E27FC236}">
                <a16:creationId xmlns:a16="http://schemas.microsoft.com/office/drawing/2014/main" id="{282C7DC5-0F54-44E6-9263-95D5D476571E}"/>
              </a:ext>
            </a:extLst>
          </p:cNvPr>
          <p:cNvSpPr/>
          <p:nvPr/>
        </p:nvSpPr>
        <p:spPr>
          <a:xfrm>
            <a:off x="279400" y="2070100"/>
            <a:ext cx="954017" cy="876300"/>
          </a:xfrm>
          <a:prstGeom prst="rect">
            <a:avLst/>
          </a:prstGeom>
          <a:solidFill>
            <a:schemeClr val="accent6">
              <a:lumMod val="40000"/>
              <a:lumOff val="6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P</a:t>
            </a:r>
            <a:endParaRPr lang="vi-VN" sz="2800" b="1" dirty="0">
              <a:solidFill>
                <a:srgbClr val="002060"/>
              </a:solidFill>
            </a:endParaRPr>
          </a:p>
        </p:txBody>
      </p:sp>
      <p:sp>
        <p:nvSpPr>
          <p:cNvPr id="21" name="Rectangle 20">
            <a:extLst>
              <a:ext uri="{FF2B5EF4-FFF2-40B4-BE49-F238E27FC236}">
                <a16:creationId xmlns:a16="http://schemas.microsoft.com/office/drawing/2014/main" id="{2A2044F9-5BFE-400F-BEEF-221712D811B6}"/>
              </a:ext>
            </a:extLst>
          </p:cNvPr>
          <p:cNvSpPr/>
          <p:nvPr/>
        </p:nvSpPr>
        <p:spPr>
          <a:xfrm>
            <a:off x="1233417" y="2070100"/>
            <a:ext cx="1674030" cy="876300"/>
          </a:xfrm>
          <a:prstGeom prst="rect">
            <a:avLst/>
          </a:prstGeom>
          <a:solidFill>
            <a:schemeClr val="accent6"/>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2060"/>
                </a:solidFill>
              </a:rPr>
              <a:t>lacI</a:t>
            </a:r>
            <a:endParaRPr lang="vi-VN" sz="2800" b="1" dirty="0"/>
          </a:p>
        </p:txBody>
      </p:sp>
      <p:sp>
        <p:nvSpPr>
          <p:cNvPr id="22" name="Rectangle 21">
            <a:extLst>
              <a:ext uri="{FF2B5EF4-FFF2-40B4-BE49-F238E27FC236}">
                <a16:creationId xmlns:a16="http://schemas.microsoft.com/office/drawing/2014/main" id="{A3E12CB8-014A-41E3-A5E2-2D63764A4F72}"/>
              </a:ext>
            </a:extLst>
          </p:cNvPr>
          <p:cNvSpPr/>
          <p:nvPr/>
        </p:nvSpPr>
        <p:spPr>
          <a:xfrm>
            <a:off x="3224948" y="2070100"/>
            <a:ext cx="1674030" cy="876300"/>
          </a:xfrm>
          <a:prstGeom prst="rect">
            <a:avLst/>
          </a:prstGeom>
          <a:solidFill>
            <a:schemeClr val="accent6">
              <a:lumMod val="40000"/>
              <a:lumOff val="6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P</a:t>
            </a:r>
            <a:endParaRPr lang="vi-VN" sz="2800" b="1" dirty="0">
              <a:solidFill>
                <a:srgbClr val="002060"/>
              </a:solidFill>
            </a:endParaRPr>
          </a:p>
        </p:txBody>
      </p:sp>
      <p:sp>
        <p:nvSpPr>
          <p:cNvPr id="34" name="Freeform: Shape 33">
            <a:extLst>
              <a:ext uri="{FF2B5EF4-FFF2-40B4-BE49-F238E27FC236}">
                <a16:creationId xmlns:a16="http://schemas.microsoft.com/office/drawing/2014/main" id="{C4677B6B-9989-4B8A-AC34-4BD8C44A1DEB}"/>
              </a:ext>
            </a:extLst>
          </p:cNvPr>
          <p:cNvSpPr/>
          <p:nvPr/>
        </p:nvSpPr>
        <p:spPr>
          <a:xfrm>
            <a:off x="4898978" y="2070100"/>
            <a:ext cx="1674030" cy="876300"/>
          </a:xfrm>
          <a:custGeom>
            <a:avLst/>
            <a:gdLst>
              <a:gd name="connsiteX0" fmla="*/ 0 w 1674030"/>
              <a:gd name="connsiteY0" fmla="*/ 0 h 876300"/>
              <a:gd name="connsiteX1" fmla="*/ 1674030 w 1674030"/>
              <a:gd name="connsiteY1" fmla="*/ 0 h 876300"/>
              <a:gd name="connsiteX2" fmla="*/ 1674030 w 1674030"/>
              <a:gd name="connsiteY2" fmla="*/ 876300 h 876300"/>
              <a:gd name="connsiteX3" fmla="*/ 698544 w 1674030"/>
              <a:gd name="connsiteY3" fmla="*/ 876300 h 876300"/>
              <a:gd name="connsiteX4" fmla="*/ 405215 w 1674030"/>
              <a:gd name="connsiteY4" fmla="*/ 438149 h 876300"/>
              <a:gd name="connsiteX5" fmla="*/ 111887 w 1674030"/>
              <a:gd name="connsiteY5" fmla="*/ 876300 h 876300"/>
              <a:gd name="connsiteX6" fmla="*/ 0 w 1674030"/>
              <a:gd name="connsiteY6" fmla="*/ 8763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030" h="876300">
                <a:moveTo>
                  <a:pt x="0" y="0"/>
                </a:moveTo>
                <a:lnTo>
                  <a:pt x="1674030" y="0"/>
                </a:lnTo>
                <a:lnTo>
                  <a:pt x="1674030" y="876300"/>
                </a:lnTo>
                <a:lnTo>
                  <a:pt x="698544" y="876300"/>
                </a:lnTo>
                <a:lnTo>
                  <a:pt x="405215" y="438149"/>
                </a:lnTo>
                <a:lnTo>
                  <a:pt x="111887" y="876300"/>
                </a:lnTo>
                <a:lnTo>
                  <a:pt x="0" y="876300"/>
                </a:lnTo>
                <a:close/>
              </a:path>
            </a:pathLst>
          </a:custGeom>
          <a:solidFill>
            <a:schemeClr val="accent4">
              <a:lumMod val="7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1" dirty="0">
                <a:solidFill>
                  <a:srgbClr val="002060"/>
                </a:solidFill>
              </a:rPr>
              <a:t>O</a:t>
            </a:r>
            <a:endParaRPr lang="vi-VN" sz="2800" b="1" dirty="0">
              <a:solidFill>
                <a:srgbClr val="002060"/>
              </a:solidFill>
            </a:endParaRPr>
          </a:p>
        </p:txBody>
      </p:sp>
      <p:sp>
        <p:nvSpPr>
          <p:cNvPr id="24" name="Rectangle 23">
            <a:extLst>
              <a:ext uri="{FF2B5EF4-FFF2-40B4-BE49-F238E27FC236}">
                <a16:creationId xmlns:a16="http://schemas.microsoft.com/office/drawing/2014/main" id="{7C2548F3-0C77-41BA-912E-2D7691D6D027}"/>
              </a:ext>
            </a:extLst>
          </p:cNvPr>
          <p:cNvSpPr/>
          <p:nvPr/>
        </p:nvSpPr>
        <p:spPr>
          <a:xfrm>
            <a:off x="6573009" y="2070100"/>
            <a:ext cx="1674030" cy="876300"/>
          </a:xfrm>
          <a:prstGeom prst="rect">
            <a:avLst/>
          </a:prstGeom>
          <a:solidFill>
            <a:schemeClr val="accent3">
              <a:lumMod val="7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rgbClr val="002060"/>
                </a:solidFill>
              </a:rPr>
              <a:t>lacZ</a:t>
            </a:r>
            <a:endParaRPr lang="vi-VN" sz="2800" b="1" dirty="0">
              <a:solidFill>
                <a:srgbClr val="002060"/>
              </a:solidFill>
            </a:endParaRPr>
          </a:p>
        </p:txBody>
      </p:sp>
      <p:sp>
        <p:nvSpPr>
          <p:cNvPr id="25" name="Rectangle 24">
            <a:extLst>
              <a:ext uri="{FF2B5EF4-FFF2-40B4-BE49-F238E27FC236}">
                <a16:creationId xmlns:a16="http://schemas.microsoft.com/office/drawing/2014/main" id="{65583B32-2B6C-4411-B0CA-74BEE21252DC}"/>
              </a:ext>
            </a:extLst>
          </p:cNvPr>
          <p:cNvSpPr/>
          <p:nvPr/>
        </p:nvSpPr>
        <p:spPr>
          <a:xfrm>
            <a:off x="8247039" y="2070100"/>
            <a:ext cx="1674030" cy="876300"/>
          </a:xfrm>
          <a:prstGeom prst="rect">
            <a:avLst/>
          </a:prstGeom>
          <a:solidFill>
            <a:schemeClr val="accent3">
              <a:lumMod val="7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2060"/>
                </a:solidFill>
              </a:rPr>
              <a:t>lacY</a:t>
            </a:r>
            <a:endParaRPr lang="vi-VN" sz="2800" b="1" dirty="0">
              <a:solidFill>
                <a:srgbClr val="002060"/>
              </a:solidFill>
            </a:endParaRPr>
          </a:p>
        </p:txBody>
      </p:sp>
      <p:sp>
        <p:nvSpPr>
          <p:cNvPr id="26" name="Rectangle 25">
            <a:extLst>
              <a:ext uri="{FF2B5EF4-FFF2-40B4-BE49-F238E27FC236}">
                <a16:creationId xmlns:a16="http://schemas.microsoft.com/office/drawing/2014/main" id="{0036A783-AB1D-46E3-A1C1-D1B6FC46832C}"/>
              </a:ext>
            </a:extLst>
          </p:cNvPr>
          <p:cNvSpPr/>
          <p:nvPr/>
        </p:nvSpPr>
        <p:spPr>
          <a:xfrm>
            <a:off x="9921070" y="2070100"/>
            <a:ext cx="1674030" cy="876300"/>
          </a:xfrm>
          <a:prstGeom prst="rect">
            <a:avLst/>
          </a:prstGeom>
          <a:solidFill>
            <a:schemeClr val="accent3">
              <a:lumMod val="7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rgbClr val="002060"/>
                </a:solidFill>
              </a:rPr>
              <a:t>lacA</a:t>
            </a:r>
            <a:endParaRPr lang="vi-VN" sz="2800" b="1" dirty="0">
              <a:solidFill>
                <a:srgbClr val="002060"/>
              </a:solidFill>
            </a:endParaRPr>
          </a:p>
        </p:txBody>
      </p:sp>
      <p:sp>
        <p:nvSpPr>
          <p:cNvPr id="29" name="Isosceles Triangle 28">
            <a:extLst>
              <a:ext uri="{FF2B5EF4-FFF2-40B4-BE49-F238E27FC236}">
                <a16:creationId xmlns:a16="http://schemas.microsoft.com/office/drawing/2014/main" id="{C775ED0C-772B-46BF-80C7-6E5BC53EB204}"/>
              </a:ext>
            </a:extLst>
          </p:cNvPr>
          <p:cNvSpPr/>
          <p:nvPr/>
        </p:nvSpPr>
        <p:spPr>
          <a:xfrm>
            <a:off x="977900" y="4854110"/>
            <a:ext cx="863600" cy="644989"/>
          </a:xfrm>
          <a:prstGeom prst="triangle">
            <a:avLst/>
          </a:prstGeom>
          <a:solidFill>
            <a:srgbClr val="00206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30" name="TextBox 29">
            <a:extLst>
              <a:ext uri="{FF2B5EF4-FFF2-40B4-BE49-F238E27FC236}">
                <a16:creationId xmlns:a16="http://schemas.microsoft.com/office/drawing/2014/main" id="{2433134C-8215-4295-99EA-81316BBD59AD}"/>
              </a:ext>
            </a:extLst>
          </p:cNvPr>
          <p:cNvSpPr txBox="1"/>
          <p:nvPr/>
        </p:nvSpPr>
        <p:spPr>
          <a:xfrm>
            <a:off x="292100" y="5664200"/>
            <a:ext cx="2579600" cy="707886"/>
          </a:xfrm>
          <a:prstGeom prst="rect">
            <a:avLst/>
          </a:prstGeom>
          <a:noFill/>
        </p:spPr>
        <p:txBody>
          <a:bodyPr wrap="square" rtlCol="0">
            <a:spAutoFit/>
          </a:bodyPr>
          <a:lstStyle/>
          <a:p>
            <a:pPr algn="l"/>
            <a:r>
              <a:rPr lang="en-US" sz="2000" b="1" dirty="0"/>
              <a:t>PROTEIN </a:t>
            </a:r>
            <a:r>
              <a:rPr lang="vi-VN" sz="2000" b="1" dirty="0" smtClean="0"/>
              <a:t>điều hòa</a:t>
            </a:r>
            <a:endParaRPr lang="en-US" sz="2000" b="1" dirty="0"/>
          </a:p>
          <a:p>
            <a:r>
              <a:rPr lang="en-US" sz="2000" b="1" dirty="0">
                <a:solidFill>
                  <a:srgbClr val="FF0000"/>
                </a:solidFill>
              </a:rPr>
              <a:t>(LUÔN TỔNG HỢP)</a:t>
            </a:r>
            <a:endParaRPr lang="vi-VN" sz="2000" b="1" dirty="0">
              <a:solidFill>
                <a:srgbClr val="FF0000"/>
              </a:solidFill>
            </a:endParaRPr>
          </a:p>
        </p:txBody>
      </p:sp>
      <p:sp>
        <p:nvSpPr>
          <p:cNvPr id="35" name="Isosceles Triangle 34">
            <a:extLst>
              <a:ext uri="{FF2B5EF4-FFF2-40B4-BE49-F238E27FC236}">
                <a16:creationId xmlns:a16="http://schemas.microsoft.com/office/drawing/2014/main" id="{1363A33F-8E5F-4FD6-B6DF-CAB3423BA6F1}"/>
              </a:ext>
            </a:extLst>
          </p:cNvPr>
          <p:cNvSpPr/>
          <p:nvPr/>
        </p:nvSpPr>
        <p:spPr>
          <a:xfrm>
            <a:off x="980916" y="4854110"/>
            <a:ext cx="863600" cy="644989"/>
          </a:xfrm>
          <a:prstGeom prst="triangle">
            <a:avLst/>
          </a:prstGeom>
          <a:solidFill>
            <a:srgbClr val="00206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37" name="Cloud 36">
            <a:extLst>
              <a:ext uri="{FF2B5EF4-FFF2-40B4-BE49-F238E27FC236}">
                <a16:creationId xmlns:a16="http://schemas.microsoft.com/office/drawing/2014/main" id="{497B989E-76BB-438F-8DFE-F02B6E135995}"/>
              </a:ext>
            </a:extLst>
          </p:cNvPr>
          <p:cNvSpPr/>
          <p:nvPr/>
        </p:nvSpPr>
        <p:spPr>
          <a:xfrm>
            <a:off x="2907446" y="1485900"/>
            <a:ext cx="1393010" cy="699855"/>
          </a:xfrm>
          <a:prstGeom prst="clou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RNA</a:t>
            </a:r>
            <a:endParaRPr lang="vi-VN" b="1" dirty="0"/>
          </a:p>
        </p:txBody>
      </p:sp>
      <p:sp>
        <p:nvSpPr>
          <p:cNvPr id="28" name="Oval 27">
            <a:extLst>
              <a:ext uri="{FF2B5EF4-FFF2-40B4-BE49-F238E27FC236}">
                <a16:creationId xmlns:a16="http://schemas.microsoft.com/office/drawing/2014/main" id="{783B3DDB-FDEA-4305-AA6A-1A97B1C82DB3}"/>
              </a:ext>
            </a:extLst>
          </p:cNvPr>
          <p:cNvSpPr/>
          <p:nvPr/>
        </p:nvSpPr>
        <p:spPr>
          <a:xfrm>
            <a:off x="1311120" y="478697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 name="Group 6">
            <a:extLst>
              <a:ext uri="{FF2B5EF4-FFF2-40B4-BE49-F238E27FC236}">
                <a16:creationId xmlns:a16="http://schemas.microsoft.com/office/drawing/2014/main" id="{9A4C53D6-8FFF-4962-BE6C-98DB43A9C554}"/>
              </a:ext>
            </a:extLst>
          </p:cNvPr>
          <p:cNvGrpSpPr/>
          <p:nvPr/>
        </p:nvGrpSpPr>
        <p:grpSpPr>
          <a:xfrm>
            <a:off x="3555203" y="4622800"/>
            <a:ext cx="2103349" cy="1773732"/>
            <a:chOff x="3555203" y="4622800"/>
            <a:chExt cx="2103349" cy="1773732"/>
          </a:xfrm>
        </p:grpSpPr>
        <p:sp>
          <p:nvSpPr>
            <p:cNvPr id="2" name="Oval 1">
              <a:extLst>
                <a:ext uri="{FF2B5EF4-FFF2-40B4-BE49-F238E27FC236}">
                  <a16:creationId xmlns:a16="http://schemas.microsoft.com/office/drawing/2014/main" id="{0BCD97D1-7029-4728-AF3B-54B911153BE3}"/>
                </a:ext>
              </a:extLst>
            </p:cNvPr>
            <p:cNvSpPr/>
            <p:nvPr/>
          </p:nvSpPr>
          <p:spPr>
            <a:xfrm>
              <a:off x="4292608" y="462280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a:extLst>
                <a:ext uri="{FF2B5EF4-FFF2-40B4-BE49-F238E27FC236}">
                  <a16:creationId xmlns:a16="http://schemas.microsoft.com/office/drawing/2014/main" id="{EC979CB6-B0C0-4790-9FAA-EB8973B96F18}"/>
                </a:ext>
              </a:extLst>
            </p:cNvPr>
            <p:cNvSpPr/>
            <p:nvPr/>
          </p:nvSpPr>
          <p:spPr>
            <a:xfrm>
              <a:off x="4495800" y="4945294"/>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a:extLst>
                <a:ext uri="{FF2B5EF4-FFF2-40B4-BE49-F238E27FC236}">
                  <a16:creationId xmlns:a16="http://schemas.microsoft.com/office/drawing/2014/main" id="{FB292141-50E8-477E-A5FF-59F1C99D050F}"/>
                </a:ext>
              </a:extLst>
            </p:cNvPr>
            <p:cNvSpPr/>
            <p:nvPr/>
          </p:nvSpPr>
          <p:spPr>
            <a:xfrm>
              <a:off x="4833115" y="492760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Oval 22">
              <a:extLst>
                <a:ext uri="{FF2B5EF4-FFF2-40B4-BE49-F238E27FC236}">
                  <a16:creationId xmlns:a16="http://schemas.microsoft.com/office/drawing/2014/main" id="{908EDFEF-837C-4D33-BEAB-AE14AB111641}"/>
                </a:ext>
              </a:extLst>
            </p:cNvPr>
            <p:cNvSpPr/>
            <p:nvPr/>
          </p:nvSpPr>
          <p:spPr>
            <a:xfrm>
              <a:off x="4573528" y="531402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a:extLst>
                <a:ext uri="{FF2B5EF4-FFF2-40B4-BE49-F238E27FC236}">
                  <a16:creationId xmlns:a16="http://schemas.microsoft.com/office/drawing/2014/main" id="{64436127-C74B-4A5D-A810-6834F8C4BBC4}"/>
                </a:ext>
              </a:extLst>
            </p:cNvPr>
            <p:cNvSpPr/>
            <p:nvPr/>
          </p:nvSpPr>
          <p:spPr>
            <a:xfrm>
              <a:off x="4166382" y="515891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Oval 30">
              <a:extLst>
                <a:ext uri="{FF2B5EF4-FFF2-40B4-BE49-F238E27FC236}">
                  <a16:creationId xmlns:a16="http://schemas.microsoft.com/office/drawing/2014/main" id="{A9510DE9-4ED9-4D7B-8DC6-3E405140FD16}"/>
                </a:ext>
              </a:extLst>
            </p:cNvPr>
            <p:cNvSpPr/>
            <p:nvPr/>
          </p:nvSpPr>
          <p:spPr>
            <a:xfrm>
              <a:off x="4077482" y="546371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a:extLst>
                <a:ext uri="{FF2B5EF4-FFF2-40B4-BE49-F238E27FC236}">
                  <a16:creationId xmlns:a16="http://schemas.microsoft.com/office/drawing/2014/main" id="{3D99FE89-E209-48E0-A421-92FFA95BBB4A}"/>
                </a:ext>
              </a:extLst>
            </p:cNvPr>
            <p:cNvSpPr/>
            <p:nvPr/>
          </p:nvSpPr>
          <p:spPr>
            <a:xfrm>
              <a:off x="4229882" y="561611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a:extLst>
                <a:ext uri="{FF2B5EF4-FFF2-40B4-BE49-F238E27FC236}">
                  <a16:creationId xmlns:a16="http://schemas.microsoft.com/office/drawing/2014/main" id="{5215C36B-0CDB-46D7-9DF8-B8C840613AC9}"/>
                </a:ext>
              </a:extLst>
            </p:cNvPr>
            <p:cNvSpPr/>
            <p:nvPr/>
          </p:nvSpPr>
          <p:spPr>
            <a:xfrm>
              <a:off x="4775982" y="566691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Oval 37">
              <a:extLst>
                <a:ext uri="{FF2B5EF4-FFF2-40B4-BE49-F238E27FC236}">
                  <a16:creationId xmlns:a16="http://schemas.microsoft.com/office/drawing/2014/main" id="{F66FA63E-3D0A-4638-871C-3B2FAD00A726}"/>
                </a:ext>
              </a:extLst>
            </p:cNvPr>
            <p:cNvSpPr/>
            <p:nvPr/>
          </p:nvSpPr>
          <p:spPr>
            <a:xfrm>
              <a:off x="3810782" y="500651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TextBox 38">
              <a:extLst>
                <a:ext uri="{FF2B5EF4-FFF2-40B4-BE49-F238E27FC236}">
                  <a16:creationId xmlns:a16="http://schemas.microsoft.com/office/drawing/2014/main" id="{D06ECEF5-B08A-45CC-A8F9-7E9843C03C09}"/>
                </a:ext>
              </a:extLst>
            </p:cNvPr>
            <p:cNvSpPr txBox="1"/>
            <p:nvPr/>
          </p:nvSpPr>
          <p:spPr>
            <a:xfrm>
              <a:off x="3555203" y="5999820"/>
              <a:ext cx="2103349" cy="396712"/>
            </a:xfrm>
            <a:prstGeom prst="rect">
              <a:avLst/>
            </a:prstGeom>
            <a:noFill/>
          </p:spPr>
          <p:txBody>
            <a:bodyPr wrap="square" rtlCol="0">
              <a:spAutoFit/>
            </a:bodyPr>
            <a:lstStyle/>
            <a:p>
              <a:pPr algn="l"/>
              <a:r>
                <a:rPr lang="en-US" sz="2000" b="1" dirty="0" err="1"/>
                <a:t>Đường</a:t>
              </a:r>
              <a:r>
                <a:rPr lang="en-US" sz="2000" b="1" dirty="0"/>
                <a:t> Lactose</a:t>
              </a:r>
              <a:endParaRPr lang="vi-VN" sz="2000" b="1" dirty="0">
                <a:solidFill>
                  <a:srgbClr val="FF0000"/>
                </a:solidFill>
              </a:endParaRPr>
            </a:p>
          </p:txBody>
        </p:sp>
        <p:sp>
          <p:nvSpPr>
            <p:cNvPr id="40" name="Oval 39">
              <a:extLst>
                <a:ext uri="{FF2B5EF4-FFF2-40B4-BE49-F238E27FC236}">
                  <a16:creationId xmlns:a16="http://schemas.microsoft.com/office/drawing/2014/main" id="{CE8DE972-901C-441D-AF78-9C6ADF5ECB12}"/>
                </a:ext>
              </a:extLst>
            </p:cNvPr>
            <p:cNvSpPr/>
            <p:nvPr/>
          </p:nvSpPr>
          <p:spPr>
            <a:xfrm>
              <a:off x="4229882" y="561611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3" name="Oval 42">
            <a:extLst>
              <a:ext uri="{FF2B5EF4-FFF2-40B4-BE49-F238E27FC236}">
                <a16:creationId xmlns:a16="http://schemas.microsoft.com/office/drawing/2014/main" id="{E7FC5B94-D488-48CF-B9AD-13AD24FFB0E9}"/>
              </a:ext>
            </a:extLst>
          </p:cNvPr>
          <p:cNvSpPr/>
          <p:nvPr/>
        </p:nvSpPr>
        <p:spPr>
          <a:xfrm>
            <a:off x="1030225" y="5215130"/>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Oval 43">
            <a:extLst>
              <a:ext uri="{FF2B5EF4-FFF2-40B4-BE49-F238E27FC236}">
                <a16:creationId xmlns:a16="http://schemas.microsoft.com/office/drawing/2014/main" id="{8130417B-3460-4C4D-8899-D1B45F531AD9}"/>
              </a:ext>
            </a:extLst>
          </p:cNvPr>
          <p:cNvSpPr/>
          <p:nvPr/>
        </p:nvSpPr>
        <p:spPr>
          <a:xfrm>
            <a:off x="1543815" y="5370744"/>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 name="Group 2">
            <a:extLst>
              <a:ext uri="{FF2B5EF4-FFF2-40B4-BE49-F238E27FC236}">
                <a16:creationId xmlns:a16="http://schemas.microsoft.com/office/drawing/2014/main" id="{79C5E561-6C5E-49AC-8B2C-5A5C2A94ABEF}"/>
              </a:ext>
            </a:extLst>
          </p:cNvPr>
          <p:cNvGrpSpPr/>
          <p:nvPr/>
        </p:nvGrpSpPr>
        <p:grpSpPr>
          <a:xfrm>
            <a:off x="4281722" y="2932771"/>
            <a:ext cx="863600" cy="815084"/>
            <a:chOff x="4243622" y="2996271"/>
            <a:chExt cx="863600" cy="815084"/>
          </a:xfrm>
        </p:grpSpPr>
        <p:sp>
          <p:nvSpPr>
            <p:cNvPr id="45" name="Isosceles Triangle 44">
              <a:extLst>
                <a:ext uri="{FF2B5EF4-FFF2-40B4-BE49-F238E27FC236}">
                  <a16:creationId xmlns:a16="http://schemas.microsoft.com/office/drawing/2014/main" id="{6D086EF6-F681-4127-BD92-49F474FB9903}"/>
                </a:ext>
              </a:extLst>
            </p:cNvPr>
            <p:cNvSpPr/>
            <p:nvPr/>
          </p:nvSpPr>
          <p:spPr>
            <a:xfrm>
              <a:off x="4243622" y="3063411"/>
              <a:ext cx="863600" cy="644989"/>
            </a:xfrm>
            <a:prstGeom prst="triangle">
              <a:avLst/>
            </a:prstGeom>
            <a:solidFill>
              <a:srgbClr val="00206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47" name="Oval 46">
              <a:extLst>
                <a:ext uri="{FF2B5EF4-FFF2-40B4-BE49-F238E27FC236}">
                  <a16:creationId xmlns:a16="http://schemas.microsoft.com/office/drawing/2014/main" id="{5C30DD3D-3128-4F8C-A166-C3F135A7E716}"/>
                </a:ext>
              </a:extLst>
            </p:cNvPr>
            <p:cNvSpPr/>
            <p:nvPr/>
          </p:nvSpPr>
          <p:spPr>
            <a:xfrm>
              <a:off x="4576842" y="2996271"/>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Oval 47">
              <a:extLst>
                <a:ext uri="{FF2B5EF4-FFF2-40B4-BE49-F238E27FC236}">
                  <a16:creationId xmlns:a16="http://schemas.microsoft.com/office/drawing/2014/main" id="{5DEC0C8A-EEC1-4061-A98A-C765457D1C2E}"/>
                </a:ext>
              </a:extLst>
            </p:cNvPr>
            <p:cNvSpPr/>
            <p:nvPr/>
          </p:nvSpPr>
          <p:spPr>
            <a:xfrm>
              <a:off x="4295947" y="3424431"/>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Oval 48">
              <a:extLst>
                <a:ext uri="{FF2B5EF4-FFF2-40B4-BE49-F238E27FC236}">
                  <a16:creationId xmlns:a16="http://schemas.microsoft.com/office/drawing/2014/main" id="{01E5E3B5-0C9A-41D5-BC91-9F9AD2147A03}"/>
                </a:ext>
              </a:extLst>
            </p:cNvPr>
            <p:cNvSpPr/>
            <p:nvPr/>
          </p:nvSpPr>
          <p:spPr>
            <a:xfrm>
              <a:off x="4809537" y="3580045"/>
              <a:ext cx="203192" cy="2313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8" name="Group 57">
            <a:extLst>
              <a:ext uri="{FF2B5EF4-FFF2-40B4-BE49-F238E27FC236}">
                <a16:creationId xmlns:a16="http://schemas.microsoft.com/office/drawing/2014/main" id="{F177E50C-370E-4593-9B74-CBA8EFCA9319}"/>
              </a:ext>
            </a:extLst>
          </p:cNvPr>
          <p:cNvGrpSpPr/>
          <p:nvPr/>
        </p:nvGrpSpPr>
        <p:grpSpPr>
          <a:xfrm rot="19956509">
            <a:off x="10164683" y="3373529"/>
            <a:ext cx="765698" cy="1605982"/>
            <a:chOff x="9991360" y="3486718"/>
            <a:chExt cx="765698" cy="1605982"/>
          </a:xfrm>
        </p:grpSpPr>
        <p:sp>
          <p:nvSpPr>
            <p:cNvPr id="59" name="Oval 58">
              <a:extLst>
                <a:ext uri="{FF2B5EF4-FFF2-40B4-BE49-F238E27FC236}">
                  <a16:creationId xmlns:a16="http://schemas.microsoft.com/office/drawing/2014/main" id="{5166109B-9D03-4933-9D88-83206E88DE41}"/>
                </a:ext>
              </a:extLst>
            </p:cNvPr>
            <p:cNvSpPr/>
            <p:nvPr/>
          </p:nvSpPr>
          <p:spPr>
            <a:xfrm>
              <a:off x="10118274" y="4455998"/>
              <a:ext cx="638784" cy="55051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Freeform: Shape 59">
              <a:extLst>
                <a:ext uri="{FF2B5EF4-FFF2-40B4-BE49-F238E27FC236}">
                  <a16:creationId xmlns:a16="http://schemas.microsoft.com/office/drawing/2014/main" id="{6DCD7E64-DD52-4365-9D9A-7DAB065C0E1C}"/>
                </a:ext>
              </a:extLst>
            </p:cNvPr>
            <p:cNvSpPr/>
            <p:nvPr/>
          </p:nvSpPr>
          <p:spPr>
            <a:xfrm>
              <a:off x="9991360" y="3486718"/>
              <a:ext cx="765698" cy="1605982"/>
            </a:xfrm>
            <a:custGeom>
              <a:avLst/>
              <a:gdLst>
                <a:gd name="connsiteX0" fmla="*/ 333740 w 765698"/>
                <a:gd name="connsiteY0" fmla="*/ 5782 h 1605982"/>
                <a:gd name="connsiteX1" fmla="*/ 511540 w 765698"/>
                <a:gd name="connsiteY1" fmla="*/ 31182 h 1605982"/>
                <a:gd name="connsiteX2" fmla="*/ 524240 w 765698"/>
                <a:gd name="connsiteY2" fmla="*/ 69282 h 1605982"/>
                <a:gd name="connsiteX3" fmla="*/ 575040 w 765698"/>
                <a:gd name="connsiteY3" fmla="*/ 132782 h 1605982"/>
                <a:gd name="connsiteX4" fmla="*/ 600440 w 765698"/>
                <a:gd name="connsiteY4" fmla="*/ 221682 h 1605982"/>
                <a:gd name="connsiteX5" fmla="*/ 651240 w 765698"/>
                <a:gd name="connsiteY5" fmla="*/ 348682 h 1605982"/>
                <a:gd name="connsiteX6" fmla="*/ 638540 w 765698"/>
                <a:gd name="connsiteY6" fmla="*/ 577282 h 1605982"/>
                <a:gd name="connsiteX7" fmla="*/ 549640 w 765698"/>
                <a:gd name="connsiteY7" fmla="*/ 755082 h 1605982"/>
                <a:gd name="connsiteX8" fmla="*/ 536940 w 765698"/>
                <a:gd name="connsiteY8" fmla="*/ 805882 h 1605982"/>
                <a:gd name="connsiteX9" fmla="*/ 397240 w 765698"/>
                <a:gd name="connsiteY9" fmla="*/ 958282 h 1605982"/>
                <a:gd name="connsiteX10" fmla="*/ 333740 w 765698"/>
                <a:gd name="connsiteY10" fmla="*/ 983682 h 1605982"/>
                <a:gd name="connsiteX11" fmla="*/ 295640 w 765698"/>
                <a:gd name="connsiteY11" fmla="*/ 1034482 h 1605982"/>
                <a:gd name="connsiteX12" fmla="*/ 219440 w 765698"/>
                <a:gd name="connsiteY12" fmla="*/ 1072582 h 1605982"/>
                <a:gd name="connsiteX13" fmla="*/ 206740 w 765698"/>
                <a:gd name="connsiteY13" fmla="*/ 1123382 h 1605982"/>
                <a:gd name="connsiteX14" fmla="*/ 181340 w 765698"/>
                <a:gd name="connsiteY14" fmla="*/ 1186882 h 1605982"/>
                <a:gd name="connsiteX15" fmla="*/ 168640 w 765698"/>
                <a:gd name="connsiteY15" fmla="*/ 1224982 h 1605982"/>
                <a:gd name="connsiteX16" fmla="*/ 206740 w 765698"/>
                <a:gd name="connsiteY16" fmla="*/ 1491682 h 1605982"/>
                <a:gd name="connsiteX17" fmla="*/ 282940 w 765698"/>
                <a:gd name="connsiteY17" fmla="*/ 1542482 h 1605982"/>
                <a:gd name="connsiteX18" fmla="*/ 473440 w 765698"/>
                <a:gd name="connsiteY18" fmla="*/ 1605982 h 1605982"/>
                <a:gd name="connsiteX19" fmla="*/ 587740 w 765698"/>
                <a:gd name="connsiteY19" fmla="*/ 1567882 h 1605982"/>
                <a:gd name="connsiteX20" fmla="*/ 740140 w 765698"/>
                <a:gd name="connsiteY20" fmla="*/ 1097982 h 1605982"/>
                <a:gd name="connsiteX21" fmla="*/ 651240 w 765698"/>
                <a:gd name="connsiteY21" fmla="*/ 831282 h 1605982"/>
                <a:gd name="connsiteX22" fmla="*/ 460740 w 765698"/>
                <a:gd name="connsiteY22" fmla="*/ 869382 h 1605982"/>
                <a:gd name="connsiteX23" fmla="*/ 346440 w 765698"/>
                <a:gd name="connsiteY23" fmla="*/ 932882 h 1605982"/>
                <a:gd name="connsiteX24" fmla="*/ 384540 w 765698"/>
                <a:gd name="connsiteY24" fmla="*/ 1047182 h 1605982"/>
                <a:gd name="connsiteX25" fmla="*/ 409940 w 765698"/>
                <a:gd name="connsiteY25" fmla="*/ 1174182 h 1605982"/>
                <a:gd name="connsiteX26" fmla="*/ 549640 w 765698"/>
                <a:gd name="connsiteY26" fmla="*/ 1275782 h 1605982"/>
                <a:gd name="connsiteX27" fmla="*/ 613140 w 765698"/>
                <a:gd name="connsiteY27" fmla="*/ 1237682 h 1605982"/>
                <a:gd name="connsiteX28" fmla="*/ 524240 w 765698"/>
                <a:gd name="connsiteY28" fmla="*/ 1212282 h 1605982"/>
                <a:gd name="connsiteX29" fmla="*/ 409940 w 765698"/>
                <a:gd name="connsiteY29" fmla="*/ 1199582 h 1605982"/>
                <a:gd name="connsiteX30" fmla="*/ 130540 w 765698"/>
                <a:gd name="connsiteY30" fmla="*/ 1186882 h 1605982"/>
                <a:gd name="connsiteX31" fmla="*/ 3540 w 765698"/>
                <a:gd name="connsiteY31" fmla="*/ 1263082 h 1605982"/>
                <a:gd name="connsiteX32" fmla="*/ 194040 w 765698"/>
                <a:gd name="connsiteY32" fmla="*/ 1529782 h 1605982"/>
                <a:gd name="connsiteX33" fmla="*/ 397240 w 765698"/>
                <a:gd name="connsiteY33" fmla="*/ 1453582 h 1605982"/>
                <a:gd name="connsiteX34" fmla="*/ 435340 w 765698"/>
                <a:gd name="connsiteY34" fmla="*/ 1364682 h 1605982"/>
                <a:gd name="connsiteX35" fmla="*/ 486140 w 765698"/>
                <a:gd name="connsiteY35" fmla="*/ 1199582 h 1605982"/>
                <a:gd name="connsiteX36" fmla="*/ 219440 w 765698"/>
                <a:gd name="connsiteY36" fmla="*/ 1059882 h 1605982"/>
                <a:gd name="connsiteX37" fmla="*/ 206740 w 765698"/>
                <a:gd name="connsiteY37" fmla="*/ 1110682 h 1605982"/>
                <a:gd name="connsiteX38" fmla="*/ 219440 w 765698"/>
                <a:gd name="connsiteY38" fmla="*/ 1263082 h 1605982"/>
                <a:gd name="connsiteX39" fmla="*/ 384540 w 765698"/>
                <a:gd name="connsiteY39" fmla="*/ 1390082 h 1605982"/>
                <a:gd name="connsiteX40" fmla="*/ 498840 w 765698"/>
                <a:gd name="connsiteY40" fmla="*/ 1428182 h 1605982"/>
                <a:gd name="connsiteX41" fmla="*/ 651240 w 765698"/>
                <a:gd name="connsiteY41" fmla="*/ 1021782 h 1605982"/>
                <a:gd name="connsiteX42" fmla="*/ 600440 w 765698"/>
                <a:gd name="connsiteY42" fmla="*/ 1085282 h 1605982"/>
                <a:gd name="connsiteX43" fmla="*/ 409940 w 765698"/>
                <a:gd name="connsiteY43" fmla="*/ 1224982 h 1605982"/>
                <a:gd name="connsiteX44" fmla="*/ 397240 w 765698"/>
                <a:gd name="connsiteY44" fmla="*/ 1377382 h 1605982"/>
                <a:gd name="connsiteX45" fmla="*/ 613140 w 765698"/>
                <a:gd name="connsiteY45" fmla="*/ 1567882 h 1605982"/>
                <a:gd name="connsiteX46" fmla="*/ 714740 w 765698"/>
                <a:gd name="connsiteY46" fmla="*/ 1555182 h 1605982"/>
                <a:gd name="connsiteX47" fmla="*/ 740140 w 765698"/>
                <a:gd name="connsiteY47" fmla="*/ 1478982 h 1605982"/>
                <a:gd name="connsiteX48" fmla="*/ 765540 w 765698"/>
                <a:gd name="connsiteY48" fmla="*/ 1351982 h 1605982"/>
                <a:gd name="connsiteX49" fmla="*/ 752840 w 765698"/>
                <a:gd name="connsiteY49" fmla="*/ 1288482 h 1605982"/>
                <a:gd name="connsiteX50" fmla="*/ 460740 w 765698"/>
                <a:gd name="connsiteY50" fmla="*/ 1351982 h 1605982"/>
                <a:gd name="connsiteX51" fmla="*/ 282940 w 765698"/>
                <a:gd name="connsiteY51" fmla="*/ 1326582 h 1605982"/>
                <a:gd name="connsiteX52" fmla="*/ 295640 w 765698"/>
                <a:gd name="connsiteY52" fmla="*/ 1250382 h 1605982"/>
                <a:gd name="connsiteX53" fmla="*/ 346440 w 765698"/>
                <a:gd name="connsiteY53" fmla="*/ 1136082 h 1605982"/>
                <a:gd name="connsiteX54" fmla="*/ 244840 w 765698"/>
                <a:gd name="connsiteY54" fmla="*/ 1085282 h 1605982"/>
                <a:gd name="connsiteX55" fmla="*/ 143240 w 765698"/>
                <a:gd name="connsiteY55" fmla="*/ 1034482 h 1605982"/>
                <a:gd name="connsiteX56" fmla="*/ 105140 w 765698"/>
                <a:gd name="connsiteY56" fmla="*/ 1021782 h 1605982"/>
                <a:gd name="connsiteX57" fmla="*/ 181340 w 765698"/>
                <a:gd name="connsiteY57" fmla="*/ 869382 h 1605982"/>
                <a:gd name="connsiteX58" fmla="*/ 244840 w 765698"/>
                <a:gd name="connsiteY58" fmla="*/ 793182 h 1605982"/>
                <a:gd name="connsiteX59" fmla="*/ 295640 w 765698"/>
                <a:gd name="connsiteY59" fmla="*/ 843982 h 1605982"/>
                <a:gd name="connsiteX60" fmla="*/ 359140 w 765698"/>
                <a:gd name="connsiteY60" fmla="*/ 856682 h 1605982"/>
                <a:gd name="connsiteX61" fmla="*/ 397240 w 765698"/>
                <a:gd name="connsiteY61" fmla="*/ 894782 h 1605982"/>
                <a:gd name="connsiteX62" fmla="*/ 422640 w 765698"/>
                <a:gd name="connsiteY62" fmla="*/ 958282 h 1605982"/>
                <a:gd name="connsiteX63" fmla="*/ 524240 w 765698"/>
                <a:gd name="connsiteY63" fmla="*/ 1047182 h 1605982"/>
                <a:gd name="connsiteX64" fmla="*/ 562340 w 765698"/>
                <a:gd name="connsiteY64" fmla="*/ 1085282 h 1605982"/>
                <a:gd name="connsiteX65" fmla="*/ 587740 w 765698"/>
                <a:gd name="connsiteY65" fmla="*/ 1136082 h 1605982"/>
                <a:gd name="connsiteX66" fmla="*/ 638540 w 765698"/>
                <a:gd name="connsiteY66" fmla="*/ 1199582 h 160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65698" h="1605982">
                  <a:moveTo>
                    <a:pt x="333740" y="5782"/>
                  </a:moveTo>
                  <a:cubicBezTo>
                    <a:pt x="393007" y="14249"/>
                    <a:pt x="492608" y="-25614"/>
                    <a:pt x="511540" y="31182"/>
                  </a:cubicBezTo>
                  <a:cubicBezTo>
                    <a:pt x="515773" y="43882"/>
                    <a:pt x="517145" y="57930"/>
                    <a:pt x="524240" y="69282"/>
                  </a:cubicBezTo>
                  <a:cubicBezTo>
                    <a:pt x="538606" y="92268"/>
                    <a:pt x="558107" y="111615"/>
                    <a:pt x="575040" y="132782"/>
                  </a:cubicBezTo>
                  <a:cubicBezTo>
                    <a:pt x="581485" y="158561"/>
                    <a:pt x="589508" y="196175"/>
                    <a:pt x="600440" y="221682"/>
                  </a:cubicBezTo>
                  <a:cubicBezTo>
                    <a:pt x="656501" y="352490"/>
                    <a:pt x="593426" y="175240"/>
                    <a:pt x="651240" y="348682"/>
                  </a:cubicBezTo>
                  <a:cubicBezTo>
                    <a:pt x="647007" y="424882"/>
                    <a:pt x="652437" y="502240"/>
                    <a:pt x="638540" y="577282"/>
                  </a:cubicBezTo>
                  <a:cubicBezTo>
                    <a:pt x="629036" y="628603"/>
                    <a:pt x="578807" y="706471"/>
                    <a:pt x="549640" y="755082"/>
                  </a:cubicBezTo>
                  <a:cubicBezTo>
                    <a:pt x="545407" y="772015"/>
                    <a:pt x="544746" y="790270"/>
                    <a:pt x="536940" y="805882"/>
                  </a:cubicBezTo>
                  <a:cubicBezTo>
                    <a:pt x="515966" y="847831"/>
                    <a:pt x="410032" y="948442"/>
                    <a:pt x="397240" y="958282"/>
                  </a:cubicBezTo>
                  <a:cubicBezTo>
                    <a:pt x="379170" y="972182"/>
                    <a:pt x="354907" y="975215"/>
                    <a:pt x="333740" y="983682"/>
                  </a:cubicBezTo>
                  <a:cubicBezTo>
                    <a:pt x="321040" y="1000615"/>
                    <a:pt x="312348" y="1021487"/>
                    <a:pt x="295640" y="1034482"/>
                  </a:cubicBezTo>
                  <a:cubicBezTo>
                    <a:pt x="273224" y="1051917"/>
                    <a:pt x="239520" y="1052502"/>
                    <a:pt x="219440" y="1072582"/>
                  </a:cubicBezTo>
                  <a:cubicBezTo>
                    <a:pt x="207098" y="1084924"/>
                    <a:pt x="212260" y="1106823"/>
                    <a:pt x="206740" y="1123382"/>
                  </a:cubicBezTo>
                  <a:cubicBezTo>
                    <a:pt x="199531" y="1145009"/>
                    <a:pt x="189345" y="1165536"/>
                    <a:pt x="181340" y="1186882"/>
                  </a:cubicBezTo>
                  <a:cubicBezTo>
                    <a:pt x="176640" y="1199417"/>
                    <a:pt x="172873" y="1212282"/>
                    <a:pt x="168640" y="1224982"/>
                  </a:cubicBezTo>
                  <a:cubicBezTo>
                    <a:pt x="181340" y="1313882"/>
                    <a:pt x="176322" y="1407188"/>
                    <a:pt x="206740" y="1491682"/>
                  </a:cubicBezTo>
                  <a:cubicBezTo>
                    <a:pt x="217080" y="1520404"/>
                    <a:pt x="256435" y="1527336"/>
                    <a:pt x="282940" y="1542482"/>
                  </a:cubicBezTo>
                  <a:cubicBezTo>
                    <a:pt x="389918" y="1603612"/>
                    <a:pt x="363971" y="1590344"/>
                    <a:pt x="473440" y="1605982"/>
                  </a:cubicBezTo>
                  <a:cubicBezTo>
                    <a:pt x="511540" y="1593282"/>
                    <a:pt x="562309" y="1598965"/>
                    <a:pt x="587740" y="1567882"/>
                  </a:cubicBezTo>
                  <a:cubicBezTo>
                    <a:pt x="707692" y="1421273"/>
                    <a:pt x="711206" y="1271583"/>
                    <a:pt x="740140" y="1097982"/>
                  </a:cubicBezTo>
                  <a:cubicBezTo>
                    <a:pt x="727448" y="1047213"/>
                    <a:pt x="681653" y="846488"/>
                    <a:pt x="651240" y="831282"/>
                  </a:cubicBezTo>
                  <a:cubicBezTo>
                    <a:pt x="593319" y="802322"/>
                    <a:pt x="524240" y="856682"/>
                    <a:pt x="460740" y="869382"/>
                  </a:cubicBezTo>
                  <a:cubicBezTo>
                    <a:pt x="447903" y="875800"/>
                    <a:pt x="347890" y="924184"/>
                    <a:pt x="346440" y="932882"/>
                  </a:cubicBezTo>
                  <a:cubicBezTo>
                    <a:pt x="339838" y="972496"/>
                    <a:pt x="374319" y="1008343"/>
                    <a:pt x="384540" y="1047182"/>
                  </a:cubicBezTo>
                  <a:cubicBezTo>
                    <a:pt x="395527" y="1088932"/>
                    <a:pt x="392934" y="1134501"/>
                    <a:pt x="409940" y="1174182"/>
                  </a:cubicBezTo>
                  <a:cubicBezTo>
                    <a:pt x="428167" y="1216712"/>
                    <a:pt x="520767" y="1259283"/>
                    <a:pt x="549640" y="1275782"/>
                  </a:cubicBezTo>
                  <a:cubicBezTo>
                    <a:pt x="570807" y="1263082"/>
                    <a:pt x="622308" y="1260601"/>
                    <a:pt x="613140" y="1237682"/>
                  </a:cubicBezTo>
                  <a:cubicBezTo>
                    <a:pt x="601694" y="1209067"/>
                    <a:pt x="554531" y="1217962"/>
                    <a:pt x="524240" y="1212282"/>
                  </a:cubicBezTo>
                  <a:cubicBezTo>
                    <a:pt x="486562" y="1205217"/>
                    <a:pt x="448195" y="1202050"/>
                    <a:pt x="409940" y="1199582"/>
                  </a:cubicBezTo>
                  <a:cubicBezTo>
                    <a:pt x="316904" y="1193580"/>
                    <a:pt x="223673" y="1191115"/>
                    <a:pt x="130540" y="1186882"/>
                  </a:cubicBezTo>
                  <a:cubicBezTo>
                    <a:pt x="88207" y="1212282"/>
                    <a:pt x="9925" y="1214128"/>
                    <a:pt x="3540" y="1263082"/>
                  </a:cubicBezTo>
                  <a:cubicBezTo>
                    <a:pt x="-20858" y="1450137"/>
                    <a:pt x="84962" y="1475243"/>
                    <a:pt x="194040" y="1529782"/>
                  </a:cubicBezTo>
                  <a:cubicBezTo>
                    <a:pt x="261773" y="1504382"/>
                    <a:pt x="337538" y="1494431"/>
                    <a:pt x="397240" y="1453582"/>
                  </a:cubicBezTo>
                  <a:cubicBezTo>
                    <a:pt x="423848" y="1435377"/>
                    <a:pt x="424689" y="1395112"/>
                    <a:pt x="435340" y="1364682"/>
                  </a:cubicBezTo>
                  <a:cubicBezTo>
                    <a:pt x="454361" y="1310335"/>
                    <a:pt x="469207" y="1254615"/>
                    <a:pt x="486140" y="1199582"/>
                  </a:cubicBezTo>
                  <a:cubicBezTo>
                    <a:pt x="405170" y="1138855"/>
                    <a:pt x="329615" y="1067752"/>
                    <a:pt x="219440" y="1059882"/>
                  </a:cubicBezTo>
                  <a:cubicBezTo>
                    <a:pt x="202030" y="1058638"/>
                    <a:pt x="210973" y="1093749"/>
                    <a:pt x="206740" y="1110682"/>
                  </a:cubicBezTo>
                  <a:cubicBezTo>
                    <a:pt x="210973" y="1161482"/>
                    <a:pt x="197524" y="1217058"/>
                    <a:pt x="219440" y="1263082"/>
                  </a:cubicBezTo>
                  <a:cubicBezTo>
                    <a:pt x="278600" y="1387317"/>
                    <a:pt x="303328" y="1365094"/>
                    <a:pt x="384540" y="1390082"/>
                  </a:cubicBezTo>
                  <a:cubicBezTo>
                    <a:pt x="422925" y="1401893"/>
                    <a:pt x="460740" y="1415482"/>
                    <a:pt x="498840" y="1428182"/>
                  </a:cubicBezTo>
                  <a:cubicBezTo>
                    <a:pt x="762199" y="1357953"/>
                    <a:pt x="773122" y="1422252"/>
                    <a:pt x="651240" y="1021782"/>
                  </a:cubicBezTo>
                  <a:cubicBezTo>
                    <a:pt x="643348" y="995850"/>
                    <a:pt x="620358" y="1066896"/>
                    <a:pt x="600440" y="1085282"/>
                  </a:cubicBezTo>
                  <a:cubicBezTo>
                    <a:pt x="540468" y="1140641"/>
                    <a:pt x="476701" y="1180475"/>
                    <a:pt x="409940" y="1224982"/>
                  </a:cubicBezTo>
                  <a:cubicBezTo>
                    <a:pt x="405707" y="1275782"/>
                    <a:pt x="377939" y="1330201"/>
                    <a:pt x="397240" y="1377382"/>
                  </a:cubicBezTo>
                  <a:cubicBezTo>
                    <a:pt x="422465" y="1439043"/>
                    <a:pt x="553094" y="1524992"/>
                    <a:pt x="613140" y="1567882"/>
                  </a:cubicBezTo>
                  <a:cubicBezTo>
                    <a:pt x="647007" y="1563649"/>
                    <a:pt x="686779" y="1574754"/>
                    <a:pt x="714740" y="1555182"/>
                  </a:cubicBezTo>
                  <a:cubicBezTo>
                    <a:pt x="736674" y="1539828"/>
                    <a:pt x="733646" y="1504957"/>
                    <a:pt x="740140" y="1478982"/>
                  </a:cubicBezTo>
                  <a:cubicBezTo>
                    <a:pt x="750611" y="1437099"/>
                    <a:pt x="757073" y="1394315"/>
                    <a:pt x="765540" y="1351982"/>
                  </a:cubicBezTo>
                  <a:cubicBezTo>
                    <a:pt x="761307" y="1330815"/>
                    <a:pt x="774426" y="1288482"/>
                    <a:pt x="752840" y="1288482"/>
                  </a:cubicBezTo>
                  <a:cubicBezTo>
                    <a:pt x="653199" y="1288482"/>
                    <a:pt x="460740" y="1351982"/>
                    <a:pt x="460740" y="1351982"/>
                  </a:cubicBezTo>
                  <a:cubicBezTo>
                    <a:pt x="401473" y="1343515"/>
                    <a:pt x="333927" y="1357959"/>
                    <a:pt x="282940" y="1326582"/>
                  </a:cubicBezTo>
                  <a:cubicBezTo>
                    <a:pt x="261009" y="1313086"/>
                    <a:pt x="288865" y="1275225"/>
                    <a:pt x="295640" y="1250382"/>
                  </a:cubicBezTo>
                  <a:cubicBezTo>
                    <a:pt x="305369" y="1214708"/>
                    <a:pt x="329698" y="1169567"/>
                    <a:pt x="346440" y="1136082"/>
                  </a:cubicBezTo>
                  <a:cubicBezTo>
                    <a:pt x="272830" y="1062472"/>
                    <a:pt x="350285" y="1125838"/>
                    <a:pt x="244840" y="1085282"/>
                  </a:cubicBezTo>
                  <a:cubicBezTo>
                    <a:pt x="209500" y="1071690"/>
                    <a:pt x="177710" y="1050150"/>
                    <a:pt x="143240" y="1034482"/>
                  </a:cubicBezTo>
                  <a:cubicBezTo>
                    <a:pt x="131053" y="1028942"/>
                    <a:pt x="117840" y="1026015"/>
                    <a:pt x="105140" y="1021782"/>
                  </a:cubicBezTo>
                  <a:cubicBezTo>
                    <a:pt x="130540" y="970982"/>
                    <a:pt x="151724" y="917845"/>
                    <a:pt x="181340" y="869382"/>
                  </a:cubicBezTo>
                  <a:cubicBezTo>
                    <a:pt x="198581" y="841170"/>
                    <a:pt x="212564" y="800354"/>
                    <a:pt x="244840" y="793182"/>
                  </a:cubicBezTo>
                  <a:cubicBezTo>
                    <a:pt x="268217" y="787987"/>
                    <a:pt x="274706" y="832352"/>
                    <a:pt x="295640" y="843982"/>
                  </a:cubicBezTo>
                  <a:cubicBezTo>
                    <a:pt x="314509" y="854465"/>
                    <a:pt x="337973" y="852449"/>
                    <a:pt x="359140" y="856682"/>
                  </a:cubicBezTo>
                  <a:cubicBezTo>
                    <a:pt x="371840" y="869382"/>
                    <a:pt x="387721" y="879552"/>
                    <a:pt x="397240" y="894782"/>
                  </a:cubicBezTo>
                  <a:cubicBezTo>
                    <a:pt x="409322" y="914114"/>
                    <a:pt x="408046" y="940769"/>
                    <a:pt x="422640" y="958282"/>
                  </a:cubicBezTo>
                  <a:cubicBezTo>
                    <a:pt x="451449" y="992853"/>
                    <a:pt x="490942" y="1016911"/>
                    <a:pt x="524240" y="1047182"/>
                  </a:cubicBezTo>
                  <a:cubicBezTo>
                    <a:pt x="537530" y="1059264"/>
                    <a:pt x="551901" y="1070667"/>
                    <a:pt x="562340" y="1085282"/>
                  </a:cubicBezTo>
                  <a:cubicBezTo>
                    <a:pt x="573344" y="1100688"/>
                    <a:pt x="578347" y="1119644"/>
                    <a:pt x="587740" y="1136082"/>
                  </a:cubicBezTo>
                  <a:cubicBezTo>
                    <a:pt x="609101" y="1173464"/>
                    <a:pt x="610726" y="1171768"/>
                    <a:pt x="638540" y="1199582"/>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1" name="Multiplication Sign 40">
            <a:extLst>
              <a:ext uri="{FF2B5EF4-FFF2-40B4-BE49-F238E27FC236}">
                <a16:creationId xmlns:a16="http://schemas.microsoft.com/office/drawing/2014/main" id="{D6B2EE94-77A8-482C-8659-57ABB0768161}"/>
              </a:ext>
            </a:extLst>
          </p:cNvPr>
          <p:cNvSpPr/>
          <p:nvPr/>
        </p:nvSpPr>
        <p:spPr>
          <a:xfrm>
            <a:off x="4584708" y="2476500"/>
            <a:ext cx="954015" cy="990600"/>
          </a:xfrm>
          <a:prstGeom prst="mathMultiply">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1" name="Group 60">
            <a:extLst>
              <a:ext uri="{FF2B5EF4-FFF2-40B4-BE49-F238E27FC236}">
                <a16:creationId xmlns:a16="http://schemas.microsoft.com/office/drawing/2014/main" id="{C1B50293-C4A6-4746-8E55-7D3F54198CC0}"/>
              </a:ext>
            </a:extLst>
          </p:cNvPr>
          <p:cNvGrpSpPr/>
          <p:nvPr/>
        </p:nvGrpSpPr>
        <p:grpSpPr>
          <a:xfrm rot="16897687">
            <a:off x="6626836" y="4774233"/>
            <a:ext cx="765698" cy="1605982"/>
            <a:chOff x="9991360" y="3486718"/>
            <a:chExt cx="765698" cy="1605982"/>
          </a:xfrm>
        </p:grpSpPr>
        <p:sp>
          <p:nvSpPr>
            <p:cNvPr id="62" name="Oval 61">
              <a:extLst>
                <a:ext uri="{FF2B5EF4-FFF2-40B4-BE49-F238E27FC236}">
                  <a16:creationId xmlns:a16="http://schemas.microsoft.com/office/drawing/2014/main" id="{838762A1-1D20-48CA-85E0-EB737148518E}"/>
                </a:ext>
              </a:extLst>
            </p:cNvPr>
            <p:cNvSpPr/>
            <p:nvPr/>
          </p:nvSpPr>
          <p:spPr>
            <a:xfrm>
              <a:off x="10118274" y="4455998"/>
              <a:ext cx="638784" cy="55051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Freeform: Shape 62">
              <a:extLst>
                <a:ext uri="{FF2B5EF4-FFF2-40B4-BE49-F238E27FC236}">
                  <a16:creationId xmlns:a16="http://schemas.microsoft.com/office/drawing/2014/main" id="{9A9F6FAE-23BC-4E65-8503-08F7035FBF82}"/>
                </a:ext>
              </a:extLst>
            </p:cNvPr>
            <p:cNvSpPr/>
            <p:nvPr/>
          </p:nvSpPr>
          <p:spPr>
            <a:xfrm>
              <a:off x="9991360" y="3486718"/>
              <a:ext cx="765698" cy="1605982"/>
            </a:xfrm>
            <a:custGeom>
              <a:avLst/>
              <a:gdLst>
                <a:gd name="connsiteX0" fmla="*/ 333740 w 765698"/>
                <a:gd name="connsiteY0" fmla="*/ 5782 h 1605982"/>
                <a:gd name="connsiteX1" fmla="*/ 511540 w 765698"/>
                <a:gd name="connsiteY1" fmla="*/ 31182 h 1605982"/>
                <a:gd name="connsiteX2" fmla="*/ 524240 w 765698"/>
                <a:gd name="connsiteY2" fmla="*/ 69282 h 1605982"/>
                <a:gd name="connsiteX3" fmla="*/ 575040 w 765698"/>
                <a:gd name="connsiteY3" fmla="*/ 132782 h 1605982"/>
                <a:gd name="connsiteX4" fmla="*/ 600440 w 765698"/>
                <a:gd name="connsiteY4" fmla="*/ 221682 h 1605982"/>
                <a:gd name="connsiteX5" fmla="*/ 651240 w 765698"/>
                <a:gd name="connsiteY5" fmla="*/ 348682 h 1605982"/>
                <a:gd name="connsiteX6" fmla="*/ 638540 w 765698"/>
                <a:gd name="connsiteY6" fmla="*/ 577282 h 1605982"/>
                <a:gd name="connsiteX7" fmla="*/ 549640 w 765698"/>
                <a:gd name="connsiteY7" fmla="*/ 755082 h 1605982"/>
                <a:gd name="connsiteX8" fmla="*/ 536940 w 765698"/>
                <a:gd name="connsiteY8" fmla="*/ 805882 h 1605982"/>
                <a:gd name="connsiteX9" fmla="*/ 397240 w 765698"/>
                <a:gd name="connsiteY9" fmla="*/ 958282 h 1605982"/>
                <a:gd name="connsiteX10" fmla="*/ 333740 w 765698"/>
                <a:gd name="connsiteY10" fmla="*/ 983682 h 1605982"/>
                <a:gd name="connsiteX11" fmla="*/ 295640 w 765698"/>
                <a:gd name="connsiteY11" fmla="*/ 1034482 h 1605982"/>
                <a:gd name="connsiteX12" fmla="*/ 219440 w 765698"/>
                <a:gd name="connsiteY12" fmla="*/ 1072582 h 1605982"/>
                <a:gd name="connsiteX13" fmla="*/ 206740 w 765698"/>
                <a:gd name="connsiteY13" fmla="*/ 1123382 h 1605982"/>
                <a:gd name="connsiteX14" fmla="*/ 181340 w 765698"/>
                <a:gd name="connsiteY14" fmla="*/ 1186882 h 1605982"/>
                <a:gd name="connsiteX15" fmla="*/ 168640 w 765698"/>
                <a:gd name="connsiteY15" fmla="*/ 1224982 h 1605982"/>
                <a:gd name="connsiteX16" fmla="*/ 206740 w 765698"/>
                <a:gd name="connsiteY16" fmla="*/ 1491682 h 1605982"/>
                <a:gd name="connsiteX17" fmla="*/ 282940 w 765698"/>
                <a:gd name="connsiteY17" fmla="*/ 1542482 h 1605982"/>
                <a:gd name="connsiteX18" fmla="*/ 473440 w 765698"/>
                <a:gd name="connsiteY18" fmla="*/ 1605982 h 1605982"/>
                <a:gd name="connsiteX19" fmla="*/ 587740 w 765698"/>
                <a:gd name="connsiteY19" fmla="*/ 1567882 h 1605982"/>
                <a:gd name="connsiteX20" fmla="*/ 740140 w 765698"/>
                <a:gd name="connsiteY20" fmla="*/ 1097982 h 1605982"/>
                <a:gd name="connsiteX21" fmla="*/ 651240 w 765698"/>
                <a:gd name="connsiteY21" fmla="*/ 831282 h 1605982"/>
                <a:gd name="connsiteX22" fmla="*/ 460740 w 765698"/>
                <a:gd name="connsiteY22" fmla="*/ 869382 h 1605982"/>
                <a:gd name="connsiteX23" fmla="*/ 346440 w 765698"/>
                <a:gd name="connsiteY23" fmla="*/ 932882 h 1605982"/>
                <a:gd name="connsiteX24" fmla="*/ 384540 w 765698"/>
                <a:gd name="connsiteY24" fmla="*/ 1047182 h 1605982"/>
                <a:gd name="connsiteX25" fmla="*/ 409940 w 765698"/>
                <a:gd name="connsiteY25" fmla="*/ 1174182 h 1605982"/>
                <a:gd name="connsiteX26" fmla="*/ 549640 w 765698"/>
                <a:gd name="connsiteY26" fmla="*/ 1275782 h 1605982"/>
                <a:gd name="connsiteX27" fmla="*/ 613140 w 765698"/>
                <a:gd name="connsiteY27" fmla="*/ 1237682 h 1605982"/>
                <a:gd name="connsiteX28" fmla="*/ 524240 w 765698"/>
                <a:gd name="connsiteY28" fmla="*/ 1212282 h 1605982"/>
                <a:gd name="connsiteX29" fmla="*/ 409940 w 765698"/>
                <a:gd name="connsiteY29" fmla="*/ 1199582 h 1605982"/>
                <a:gd name="connsiteX30" fmla="*/ 130540 w 765698"/>
                <a:gd name="connsiteY30" fmla="*/ 1186882 h 1605982"/>
                <a:gd name="connsiteX31" fmla="*/ 3540 w 765698"/>
                <a:gd name="connsiteY31" fmla="*/ 1263082 h 1605982"/>
                <a:gd name="connsiteX32" fmla="*/ 194040 w 765698"/>
                <a:gd name="connsiteY32" fmla="*/ 1529782 h 1605982"/>
                <a:gd name="connsiteX33" fmla="*/ 397240 w 765698"/>
                <a:gd name="connsiteY33" fmla="*/ 1453582 h 1605982"/>
                <a:gd name="connsiteX34" fmla="*/ 435340 w 765698"/>
                <a:gd name="connsiteY34" fmla="*/ 1364682 h 1605982"/>
                <a:gd name="connsiteX35" fmla="*/ 486140 w 765698"/>
                <a:gd name="connsiteY35" fmla="*/ 1199582 h 1605982"/>
                <a:gd name="connsiteX36" fmla="*/ 219440 w 765698"/>
                <a:gd name="connsiteY36" fmla="*/ 1059882 h 1605982"/>
                <a:gd name="connsiteX37" fmla="*/ 206740 w 765698"/>
                <a:gd name="connsiteY37" fmla="*/ 1110682 h 1605982"/>
                <a:gd name="connsiteX38" fmla="*/ 219440 w 765698"/>
                <a:gd name="connsiteY38" fmla="*/ 1263082 h 1605982"/>
                <a:gd name="connsiteX39" fmla="*/ 384540 w 765698"/>
                <a:gd name="connsiteY39" fmla="*/ 1390082 h 1605982"/>
                <a:gd name="connsiteX40" fmla="*/ 498840 w 765698"/>
                <a:gd name="connsiteY40" fmla="*/ 1428182 h 1605982"/>
                <a:gd name="connsiteX41" fmla="*/ 651240 w 765698"/>
                <a:gd name="connsiteY41" fmla="*/ 1021782 h 1605982"/>
                <a:gd name="connsiteX42" fmla="*/ 600440 w 765698"/>
                <a:gd name="connsiteY42" fmla="*/ 1085282 h 1605982"/>
                <a:gd name="connsiteX43" fmla="*/ 409940 w 765698"/>
                <a:gd name="connsiteY43" fmla="*/ 1224982 h 1605982"/>
                <a:gd name="connsiteX44" fmla="*/ 397240 w 765698"/>
                <a:gd name="connsiteY44" fmla="*/ 1377382 h 1605982"/>
                <a:gd name="connsiteX45" fmla="*/ 613140 w 765698"/>
                <a:gd name="connsiteY45" fmla="*/ 1567882 h 1605982"/>
                <a:gd name="connsiteX46" fmla="*/ 714740 w 765698"/>
                <a:gd name="connsiteY46" fmla="*/ 1555182 h 1605982"/>
                <a:gd name="connsiteX47" fmla="*/ 740140 w 765698"/>
                <a:gd name="connsiteY47" fmla="*/ 1478982 h 1605982"/>
                <a:gd name="connsiteX48" fmla="*/ 765540 w 765698"/>
                <a:gd name="connsiteY48" fmla="*/ 1351982 h 1605982"/>
                <a:gd name="connsiteX49" fmla="*/ 752840 w 765698"/>
                <a:gd name="connsiteY49" fmla="*/ 1288482 h 1605982"/>
                <a:gd name="connsiteX50" fmla="*/ 460740 w 765698"/>
                <a:gd name="connsiteY50" fmla="*/ 1351982 h 1605982"/>
                <a:gd name="connsiteX51" fmla="*/ 282940 w 765698"/>
                <a:gd name="connsiteY51" fmla="*/ 1326582 h 1605982"/>
                <a:gd name="connsiteX52" fmla="*/ 295640 w 765698"/>
                <a:gd name="connsiteY52" fmla="*/ 1250382 h 1605982"/>
                <a:gd name="connsiteX53" fmla="*/ 346440 w 765698"/>
                <a:gd name="connsiteY53" fmla="*/ 1136082 h 1605982"/>
                <a:gd name="connsiteX54" fmla="*/ 244840 w 765698"/>
                <a:gd name="connsiteY54" fmla="*/ 1085282 h 1605982"/>
                <a:gd name="connsiteX55" fmla="*/ 143240 w 765698"/>
                <a:gd name="connsiteY55" fmla="*/ 1034482 h 1605982"/>
                <a:gd name="connsiteX56" fmla="*/ 105140 w 765698"/>
                <a:gd name="connsiteY56" fmla="*/ 1021782 h 1605982"/>
                <a:gd name="connsiteX57" fmla="*/ 181340 w 765698"/>
                <a:gd name="connsiteY57" fmla="*/ 869382 h 1605982"/>
                <a:gd name="connsiteX58" fmla="*/ 244840 w 765698"/>
                <a:gd name="connsiteY58" fmla="*/ 793182 h 1605982"/>
                <a:gd name="connsiteX59" fmla="*/ 295640 w 765698"/>
                <a:gd name="connsiteY59" fmla="*/ 843982 h 1605982"/>
                <a:gd name="connsiteX60" fmla="*/ 359140 w 765698"/>
                <a:gd name="connsiteY60" fmla="*/ 856682 h 1605982"/>
                <a:gd name="connsiteX61" fmla="*/ 397240 w 765698"/>
                <a:gd name="connsiteY61" fmla="*/ 894782 h 1605982"/>
                <a:gd name="connsiteX62" fmla="*/ 422640 w 765698"/>
                <a:gd name="connsiteY62" fmla="*/ 958282 h 1605982"/>
                <a:gd name="connsiteX63" fmla="*/ 524240 w 765698"/>
                <a:gd name="connsiteY63" fmla="*/ 1047182 h 1605982"/>
                <a:gd name="connsiteX64" fmla="*/ 562340 w 765698"/>
                <a:gd name="connsiteY64" fmla="*/ 1085282 h 1605982"/>
                <a:gd name="connsiteX65" fmla="*/ 587740 w 765698"/>
                <a:gd name="connsiteY65" fmla="*/ 1136082 h 1605982"/>
                <a:gd name="connsiteX66" fmla="*/ 638540 w 765698"/>
                <a:gd name="connsiteY66" fmla="*/ 1199582 h 160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65698" h="1605982">
                  <a:moveTo>
                    <a:pt x="333740" y="5782"/>
                  </a:moveTo>
                  <a:cubicBezTo>
                    <a:pt x="393007" y="14249"/>
                    <a:pt x="492608" y="-25614"/>
                    <a:pt x="511540" y="31182"/>
                  </a:cubicBezTo>
                  <a:cubicBezTo>
                    <a:pt x="515773" y="43882"/>
                    <a:pt x="517145" y="57930"/>
                    <a:pt x="524240" y="69282"/>
                  </a:cubicBezTo>
                  <a:cubicBezTo>
                    <a:pt x="538606" y="92268"/>
                    <a:pt x="558107" y="111615"/>
                    <a:pt x="575040" y="132782"/>
                  </a:cubicBezTo>
                  <a:cubicBezTo>
                    <a:pt x="581485" y="158561"/>
                    <a:pt x="589508" y="196175"/>
                    <a:pt x="600440" y="221682"/>
                  </a:cubicBezTo>
                  <a:cubicBezTo>
                    <a:pt x="656501" y="352490"/>
                    <a:pt x="593426" y="175240"/>
                    <a:pt x="651240" y="348682"/>
                  </a:cubicBezTo>
                  <a:cubicBezTo>
                    <a:pt x="647007" y="424882"/>
                    <a:pt x="652437" y="502240"/>
                    <a:pt x="638540" y="577282"/>
                  </a:cubicBezTo>
                  <a:cubicBezTo>
                    <a:pt x="629036" y="628603"/>
                    <a:pt x="578807" y="706471"/>
                    <a:pt x="549640" y="755082"/>
                  </a:cubicBezTo>
                  <a:cubicBezTo>
                    <a:pt x="545407" y="772015"/>
                    <a:pt x="544746" y="790270"/>
                    <a:pt x="536940" y="805882"/>
                  </a:cubicBezTo>
                  <a:cubicBezTo>
                    <a:pt x="515966" y="847831"/>
                    <a:pt x="410032" y="948442"/>
                    <a:pt x="397240" y="958282"/>
                  </a:cubicBezTo>
                  <a:cubicBezTo>
                    <a:pt x="379170" y="972182"/>
                    <a:pt x="354907" y="975215"/>
                    <a:pt x="333740" y="983682"/>
                  </a:cubicBezTo>
                  <a:cubicBezTo>
                    <a:pt x="321040" y="1000615"/>
                    <a:pt x="312348" y="1021487"/>
                    <a:pt x="295640" y="1034482"/>
                  </a:cubicBezTo>
                  <a:cubicBezTo>
                    <a:pt x="273224" y="1051917"/>
                    <a:pt x="239520" y="1052502"/>
                    <a:pt x="219440" y="1072582"/>
                  </a:cubicBezTo>
                  <a:cubicBezTo>
                    <a:pt x="207098" y="1084924"/>
                    <a:pt x="212260" y="1106823"/>
                    <a:pt x="206740" y="1123382"/>
                  </a:cubicBezTo>
                  <a:cubicBezTo>
                    <a:pt x="199531" y="1145009"/>
                    <a:pt x="189345" y="1165536"/>
                    <a:pt x="181340" y="1186882"/>
                  </a:cubicBezTo>
                  <a:cubicBezTo>
                    <a:pt x="176640" y="1199417"/>
                    <a:pt x="172873" y="1212282"/>
                    <a:pt x="168640" y="1224982"/>
                  </a:cubicBezTo>
                  <a:cubicBezTo>
                    <a:pt x="181340" y="1313882"/>
                    <a:pt x="176322" y="1407188"/>
                    <a:pt x="206740" y="1491682"/>
                  </a:cubicBezTo>
                  <a:cubicBezTo>
                    <a:pt x="217080" y="1520404"/>
                    <a:pt x="256435" y="1527336"/>
                    <a:pt x="282940" y="1542482"/>
                  </a:cubicBezTo>
                  <a:cubicBezTo>
                    <a:pt x="389918" y="1603612"/>
                    <a:pt x="363971" y="1590344"/>
                    <a:pt x="473440" y="1605982"/>
                  </a:cubicBezTo>
                  <a:cubicBezTo>
                    <a:pt x="511540" y="1593282"/>
                    <a:pt x="562309" y="1598965"/>
                    <a:pt x="587740" y="1567882"/>
                  </a:cubicBezTo>
                  <a:cubicBezTo>
                    <a:pt x="707692" y="1421273"/>
                    <a:pt x="711206" y="1271583"/>
                    <a:pt x="740140" y="1097982"/>
                  </a:cubicBezTo>
                  <a:cubicBezTo>
                    <a:pt x="727448" y="1047213"/>
                    <a:pt x="681653" y="846488"/>
                    <a:pt x="651240" y="831282"/>
                  </a:cubicBezTo>
                  <a:cubicBezTo>
                    <a:pt x="593319" y="802322"/>
                    <a:pt x="524240" y="856682"/>
                    <a:pt x="460740" y="869382"/>
                  </a:cubicBezTo>
                  <a:cubicBezTo>
                    <a:pt x="447903" y="875800"/>
                    <a:pt x="347890" y="924184"/>
                    <a:pt x="346440" y="932882"/>
                  </a:cubicBezTo>
                  <a:cubicBezTo>
                    <a:pt x="339838" y="972496"/>
                    <a:pt x="374319" y="1008343"/>
                    <a:pt x="384540" y="1047182"/>
                  </a:cubicBezTo>
                  <a:cubicBezTo>
                    <a:pt x="395527" y="1088932"/>
                    <a:pt x="392934" y="1134501"/>
                    <a:pt x="409940" y="1174182"/>
                  </a:cubicBezTo>
                  <a:cubicBezTo>
                    <a:pt x="428167" y="1216712"/>
                    <a:pt x="520767" y="1259283"/>
                    <a:pt x="549640" y="1275782"/>
                  </a:cubicBezTo>
                  <a:cubicBezTo>
                    <a:pt x="570807" y="1263082"/>
                    <a:pt x="622308" y="1260601"/>
                    <a:pt x="613140" y="1237682"/>
                  </a:cubicBezTo>
                  <a:cubicBezTo>
                    <a:pt x="601694" y="1209067"/>
                    <a:pt x="554531" y="1217962"/>
                    <a:pt x="524240" y="1212282"/>
                  </a:cubicBezTo>
                  <a:cubicBezTo>
                    <a:pt x="486562" y="1205217"/>
                    <a:pt x="448195" y="1202050"/>
                    <a:pt x="409940" y="1199582"/>
                  </a:cubicBezTo>
                  <a:cubicBezTo>
                    <a:pt x="316904" y="1193580"/>
                    <a:pt x="223673" y="1191115"/>
                    <a:pt x="130540" y="1186882"/>
                  </a:cubicBezTo>
                  <a:cubicBezTo>
                    <a:pt x="88207" y="1212282"/>
                    <a:pt x="9925" y="1214128"/>
                    <a:pt x="3540" y="1263082"/>
                  </a:cubicBezTo>
                  <a:cubicBezTo>
                    <a:pt x="-20858" y="1450137"/>
                    <a:pt x="84962" y="1475243"/>
                    <a:pt x="194040" y="1529782"/>
                  </a:cubicBezTo>
                  <a:cubicBezTo>
                    <a:pt x="261773" y="1504382"/>
                    <a:pt x="337538" y="1494431"/>
                    <a:pt x="397240" y="1453582"/>
                  </a:cubicBezTo>
                  <a:cubicBezTo>
                    <a:pt x="423848" y="1435377"/>
                    <a:pt x="424689" y="1395112"/>
                    <a:pt x="435340" y="1364682"/>
                  </a:cubicBezTo>
                  <a:cubicBezTo>
                    <a:pt x="454361" y="1310335"/>
                    <a:pt x="469207" y="1254615"/>
                    <a:pt x="486140" y="1199582"/>
                  </a:cubicBezTo>
                  <a:cubicBezTo>
                    <a:pt x="405170" y="1138855"/>
                    <a:pt x="329615" y="1067752"/>
                    <a:pt x="219440" y="1059882"/>
                  </a:cubicBezTo>
                  <a:cubicBezTo>
                    <a:pt x="202030" y="1058638"/>
                    <a:pt x="210973" y="1093749"/>
                    <a:pt x="206740" y="1110682"/>
                  </a:cubicBezTo>
                  <a:cubicBezTo>
                    <a:pt x="210973" y="1161482"/>
                    <a:pt x="197524" y="1217058"/>
                    <a:pt x="219440" y="1263082"/>
                  </a:cubicBezTo>
                  <a:cubicBezTo>
                    <a:pt x="278600" y="1387317"/>
                    <a:pt x="303328" y="1365094"/>
                    <a:pt x="384540" y="1390082"/>
                  </a:cubicBezTo>
                  <a:cubicBezTo>
                    <a:pt x="422925" y="1401893"/>
                    <a:pt x="460740" y="1415482"/>
                    <a:pt x="498840" y="1428182"/>
                  </a:cubicBezTo>
                  <a:cubicBezTo>
                    <a:pt x="762199" y="1357953"/>
                    <a:pt x="773122" y="1422252"/>
                    <a:pt x="651240" y="1021782"/>
                  </a:cubicBezTo>
                  <a:cubicBezTo>
                    <a:pt x="643348" y="995850"/>
                    <a:pt x="620358" y="1066896"/>
                    <a:pt x="600440" y="1085282"/>
                  </a:cubicBezTo>
                  <a:cubicBezTo>
                    <a:pt x="540468" y="1140641"/>
                    <a:pt x="476701" y="1180475"/>
                    <a:pt x="409940" y="1224982"/>
                  </a:cubicBezTo>
                  <a:cubicBezTo>
                    <a:pt x="405707" y="1275782"/>
                    <a:pt x="377939" y="1330201"/>
                    <a:pt x="397240" y="1377382"/>
                  </a:cubicBezTo>
                  <a:cubicBezTo>
                    <a:pt x="422465" y="1439043"/>
                    <a:pt x="553094" y="1524992"/>
                    <a:pt x="613140" y="1567882"/>
                  </a:cubicBezTo>
                  <a:cubicBezTo>
                    <a:pt x="647007" y="1563649"/>
                    <a:pt x="686779" y="1574754"/>
                    <a:pt x="714740" y="1555182"/>
                  </a:cubicBezTo>
                  <a:cubicBezTo>
                    <a:pt x="736674" y="1539828"/>
                    <a:pt x="733646" y="1504957"/>
                    <a:pt x="740140" y="1478982"/>
                  </a:cubicBezTo>
                  <a:cubicBezTo>
                    <a:pt x="750611" y="1437099"/>
                    <a:pt x="757073" y="1394315"/>
                    <a:pt x="765540" y="1351982"/>
                  </a:cubicBezTo>
                  <a:cubicBezTo>
                    <a:pt x="761307" y="1330815"/>
                    <a:pt x="774426" y="1288482"/>
                    <a:pt x="752840" y="1288482"/>
                  </a:cubicBezTo>
                  <a:cubicBezTo>
                    <a:pt x="653199" y="1288482"/>
                    <a:pt x="460740" y="1351982"/>
                    <a:pt x="460740" y="1351982"/>
                  </a:cubicBezTo>
                  <a:cubicBezTo>
                    <a:pt x="401473" y="1343515"/>
                    <a:pt x="333927" y="1357959"/>
                    <a:pt x="282940" y="1326582"/>
                  </a:cubicBezTo>
                  <a:cubicBezTo>
                    <a:pt x="261009" y="1313086"/>
                    <a:pt x="288865" y="1275225"/>
                    <a:pt x="295640" y="1250382"/>
                  </a:cubicBezTo>
                  <a:cubicBezTo>
                    <a:pt x="305369" y="1214708"/>
                    <a:pt x="329698" y="1169567"/>
                    <a:pt x="346440" y="1136082"/>
                  </a:cubicBezTo>
                  <a:cubicBezTo>
                    <a:pt x="272830" y="1062472"/>
                    <a:pt x="350285" y="1125838"/>
                    <a:pt x="244840" y="1085282"/>
                  </a:cubicBezTo>
                  <a:cubicBezTo>
                    <a:pt x="209500" y="1071690"/>
                    <a:pt x="177710" y="1050150"/>
                    <a:pt x="143240" y="1034482"/>
                  </a:cubicBezTo>
                  <a:cubicBezTo>
                    <a:pt x="131053" y="1028942"/>
                    <a:pt x="117840" y="1026015"/>
                    <a:pt x="105140" y="1021782"/>
                  </a:cubicBezTo>
                  <a:cubicBezTo>
                    <a:pt x="130540" y="970982"/>
                    <a:pt x="151724" y="917845"/>
                    <a:pt x="181340" y="869382"/>
                  </a:cubicBezTo>
                  <a:cubicBezTo>
                    <a:pt x="198581" y="841170"/>
                    <a:pt x="212564" y="800354"/>
                    <a:pt x="244840" y="793182"/>
                  </a:cubicBezTo>
                  <a:cubicBezTo>
                    <a:pt x="268217" y="787987"/>
                    <a:pt x="274706" y="832352"/>
                    <a:pt x="295640" y="843982"/>
                  </a:cubicBezTo>
                  <a:cubicBezTo>
                    <a:pt x="314509" y="854465"/>
                    <a:pt x="337973" y="852449"/>
                    <a:pt x="359140" y="856682"/>
                  </a:cubicBezTo>
                  <a:cubicBezTo>
                    <a:pt x="371840" y="869382"/>
                    <a:pt x="387721" y="879552"/>
                    <a:pt x="397240" y="894782"/>
                  </a:cubicBezTo>
                  <a:cubicBezTo>
                    <a:pt x="409322" y="914114"/>
                    <a:pt x="408046" y="940769"/>
                    <a:pt x="422640" y="958282"/>
                  </a:cubicBezTo>
                  <a:cubicBezTo>
                    <a:pt x="451449" y="992853"/>
                    <a:pt x="490942" y="1016911"/>
                    <a:pt x="524240" y="1047182"/>
                  </a:cubicBezTo>
                  <a:cubicBezTo>
                    <a:pt x="537530" y="1059264"/>
                    <a:pt x="551901" y="1070667"/>
                    <a:pt x="562340" y="1085282"/>
                  </a:cubicBezTo>
                  <a:cubicBezTo>
                    <a:pt x="573344" y="1100688"/>
                    <a:pt x="578347" y="1119644"/>
                    <a:pt x="587740" y="1136082"/>
                  </a:cubicBezTo>
                  <a:cubicBezTo>
                    <a:pt x="609101" y="1173464"/>
                    <a:pt x="610726" y="1171768"/>
                    <a:pt x="638540" y="1199582"/>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 name="Freeform: Shape 5">
            <a:extLst>
              <a:ext uri="{FF2B5EF4-FFF2-40B4-BE49-F238E27FC236}">
                <a16:creationId xmlns:a16="http://schemas.microsoft.com/office/drawing/2014/main" id="{8FC8C666-DC75-4F1F-9450-E819C30E297A}"/>
              </a:ext>
            </a:extLst>
          </p:cNvPr>
          <p:cNvSpPr/>
          <p:nvPr/>
        </p:nvSpPr>
        <p:spPr>
          <a:xfrm>
            <a:off x="6097862" y="1997527"/>
            <a:ext cx="5219629" cy="4174673"/>
          </a:xfrm>
          <a:custGeom>
            <a:avLst/>
            <a:gdLst>
              <a:gd name="connsiteX0" fmla="*/ 502871 w 5380023"/>
              <a:gd name="connsiteY0" fmla="*/ 180915 h 2987615"/>
              <a:gd name="connsiteX1" fmla="*/ 5379671 w 5380023"/>
              <a:gd name="connsiteY1" fmla="*/ 168215 h 2987615"/>
              <a:gd name="connsiteX2" fmla="*/ 756871 w 5380023"/>
              <a:gd name="connsiteY2" fmla="*/ 1958915 h 2987615"/>
              <a:gd name="connsiteX3" fmla="*/ 58371 w 5380023"/>
              <a:gd name="connsiteY3" fmla="*/ 2987615 h 2987615"/>
              <a:gd name="connsiteX0" fmla="*/ 515571 w 5379989"/>
              <a:gd name="connsiteY0" fmla="*/ 98657 h 3095857"/>
              <a:gd name="connsiteX1" fmla="*/ 5379671 w 5379989"/>
              <a:gd name="connsiteY1" fmla="*/ 276457 h 3095857"/>
              <a:gd name="connsiteX2" fmla="*/ 756871 w 5379989"/>
              <a:gd name="connsiteY2" fmla="*/ 2067157 h 3095857"/>
              <a:gd name="connsiteX3" fmla="*/ 58371 w 5379989"/>
              <a:gd name="connsiteY3" fmla="*/ 3095857 h 3095857"/>
              <a:gd name="connsiteX0" fmla="*/ 515571 w 5379989"/>
              <a:gd name="connsiteY0" fmla="*/ 30249 h 3027449"/>
              <a:gd name="connsiteX1" fmla="*/ 5379671 w 5379989"/>
              <a:gd name="connsiteY1" fmla="*/ 208049 h 3027449"/>
              <a:gd name="connsiteX2" fmla="*/ 756871 w 5379989"/>
              <a:gd name="connsiteY2" fmla="*/ 1998749 h 3027449"/>
              <a:gd name="connsiteX3" fmla="*/ 58371 w 5379989"/>
              <a:gd name="connsiteY3" fmla="*/ 3027449 h 3027449"/>
              <a:gd name="connsiteX0" fmla="*/ 515571 w 5570171"/>
              <a:gd name="connsiteY0" fmla="*/ 30306 h 3027506"/>
              <a:gd name="connsiteX1" fmla="*/ 4274771 w 5570171"/>
              <a:gd name="connsiteY1" fmla="*/ 17606 h 3027506"/>
              <a:gd name="connsiteX2" fmla="*/ 5379671 w 5570171"/>
              <a:gd name="connsiteY2" fmla="*/ 208106 h 3027506"/>
              <a:gd name="connsiteX3" fmla="*/ 756871 w 5570171"/>
              <a:gd name="connsiteY3" fmla="*/ 1998806 h 3027506"/>
              <a:gd name="connsiteX4" fmla="*/ 58371 w 5570171"/>
              <a:gd name="connsiteY4" fmla="*/ 3027506 h 3027506"/>
              <a:gd name="connsiteX0" fmla="*/ 515571 w 5407967"/>
              <a:gd name="connsiteY0" fmla="*/ 23553 h 3020753"/>
              <a:gd name="connsiteX1" fmla="*/ 4274771 w 5407967"/>
              <a:gd name="connsiteY1" fmla="*/ 10853 h 3020753"/>
              <a:gd name="connsiteX2" fmla="*/ 5189171 w 5407967"/>
              <a:gd name="connsiteY2" fmla="*/ 468053 h 3020753"/>
              <a:gd name="connsiteX3" fmla="*/ 756871 w 5407967"/>
              <a:gd name="connsiteY3" fmla="*/ 1992053 h 3020753"/>
              <a:gd name="connsiteX4" fmla="*/ 58371 w 5407967"/>
              <a:gd name="connsiteY4" fmla="*/ 3020753 h 3020753"/>
              <a:gd name="connsiteX0" fmla="*/ 515571 w 5219629"/>
              <a:gd name="connsiteY0" fmla="*/ 23553 h 3020753"/>
              <a:gd name="connsiteX1" fmla="*/ 4274771 w 5219629"/>
              <a:gd name="connsiteY1" fmla="*/ 10853 h 3020753"/>
              <a:gd name="connsiteX2" fmla="*/ 5189171 w 5219629"/>
              <a:gd name="connsiteY2" fmla="*/ 468053 h 3020753"/>
              <a:gd name="connsiteX3" fmla="*/ 3550871 w 5219629"/>
              <a:gd name="connsiteY3" fmla="*/ 1191953 h 3020753"/>
              <a:gd name="connsiteX4" fmla="*/ 756871 w 5219629"/>
              <a:gd name="connsiteY4" fmla="*/ 1992053 h 3020753"/>
              <a:gd name="connsiteX5" fmla="*/ 58371 w 5219629"/>
              <a:gd name="connsiteY5" fmla="*/ 3020753 h 30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9629" h="3020753">
                <a:moveTo>
                  <a:pt x="515571" y="23553"/>
                </a:moveTo>
                <a:cubicBezTo>
                  <a:pt x="1142104" y="21436"/>
                  <a:pt x="3464088" y="-18780"/>
                  <a:pt x="4274771" y="10853"/>
                </a:cubicBezTo>
                <a:cubicBezTo>
                  <a:pt x="5085454" y="40486"/>
                  <a:pt x="5309821" y="271203"/>
                  <a:pt x="5189171" y="468053"/>
                </a:cubicBezTo>
                <a:cubicBezTo>
                  <a:pt x="5068521" y="664903"/>
                  <a:pt x="4289588" y="937953"/>
                  <a:pt x="3550871" y="1191953"/>
                </a:cubicBezTo>
                <a:cubicBezTo>
                  <a:pt x="2812154" y="1445953"/>
                  <a:pt x="1330488" y="1668203"/>
                  <a:pt x="756871" y="1992053"/>
                </a:cubicBezTo>
                <a:cubicBezTo>
                  <a:pt x="-130012" y="2461953"/>
                  <a:pt x="-35821" y="2741353"/>
                  <a:pt x="58371" y="3020753"/>
                </a:cubicBezTo>
              </a:path>
            </a:pathLst>
          </a:custGeom>
          <a:ln w="57150">
            <a:solidFill>
              <a:schemeClr val="accent5">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vi-VN"/>
          </a:p>
        </p:txBody>
      </p:sp>
      <p:grpSp>
        <p:nvGrpSpPr>
          <p:cNvPr id="16" name="Group 15">
            <a:extLst>
              <a:ext uri="{FF2B5EF4-FFF2-40B4-BE49-F238E27FC236}">
                <a16:creationId xmlns:a16="http://schemas.microsoft.com/office/drawing/2014/main" id="{F6CFDA04-E685-4062-8032-E6C77BD88E21}"/>
              </a:ext>
            </a:extLst>
          </p:cNvPr>
          <p:cNvGrpSpPr/>
          <p:nvPr/>
        </p:nvGrpSpPr>
        <p:grpSpPr>
          <a:xfrm rot="19410272">
            <a:off x="8222618" y="4096713"/>
            <a:ext cx="765698" cy="1605982"/>
            <a:chOff x="9991360" y="3486718"/>
            <a:chExt cx="765698" cy="1605982"/>
          </a:xfrm>
        </p:grpSpPr>
        <p:sp>
          <p:nvSpPr>
            <p:cNvPr id="15" name="Oval 14">
              <a:extLst>
                <a:ext uri="{FF2B5EF4-FFF2-40B4-BE49-F238E27FC236}">
                  <a16:creationId xmlns:a16="http://schemas.microsoft.com/office/drawing/2014/main" id="{C1981D67-48E4-4094-8DA5-4F586A4EF52F}"/>
                </a:ext>
              </a:extLst>
            </p:cNvPr>
            <p:cNvSpPr/>
            <p:nvPr/>
          </p:nvSpPr>
          <p:spPr>
            <a:xfrm>
              <a:off x="10118274" y="4455998"/>
              <a:ext cx="638784" cy="55051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Freeform: Shape 13">
              <a:extLst>
                <a:ext uri="{FF2B5EF4-FFF2-40B4-BE49-F238E27FC236}">
                  <a16:creationId xmlns:a16="http://schemas.microsoft.com/office/drawing/2014/main" id="{52734A34-4971-47E9-9870-9E45CCFE3E3B}"/>
                </a:ext>
              </a:extLst>
            </p:cNvPr>
            <p:cNvSpPr/>
            <p:nvPr/>
          </p:nvSpPr>
          <p:spPr>
            <a:xfrm>
              <a:off x="9991360" y="3486718"/>
              <a:ext cx="765698" cy="1605982"/>
            </a:xfrm>
            <a:custGeom>
              <a:avLst/>
              <a:gdLst>
                <a:gd name="connsiteX0" fmla="*/ 333740 w 765698"/>
                <a:gd name="connsiteY0" fmla="*/ 5782 h 1605982"/>
                <a:gd name="connsiteX1" fmla="*/ 511540 w 765698"/>
                <a:gd name="connsiteY1" fmla="*/ 31182 h 1605982"/>
                <a:gd name="connsiteX2" fmla="*/ 524240 w 765698"/>
                <a:gd name="connsiteY2" fmla="*/ 69282 h 1605982"/>
                <a:gd name="connsiteX3" fmla="*/ 575040 w 765698"/>
                <a:gd name="connsiteY3" fmla="*/ 132782 h 1605982"/>
                <a:gd name="connsiteX4" fmla="*/ 600440 w 765698"/>
                <a:gd name="connsiteY4" fmla="*/ 221682 h 1605982"/>
                <a:gd name="connsiteX5" fmla="*/ 651240 w 765698"/>
                <a:gd name="connsiteY5" fmla="*/ 348682 h 1605982"/>
                <a:gd name="connsiteX6" fmla="*/ 638540 w 765698"/>
                <a:gd name="connsiteY6" fmla="*/ 577282 h 1605982"/>
                <a:gd name="connsiteX7" fmla="*/ 549640 w 765698"/>
                <a:gd name="connsiteY7" fmla="*/ 755082 h 1605982"/>
                <a:gd name="connsiteX8" fmla="*/ 536940 w 765698"/>
                <a:gd name="connsiteY8" fmla="*/ 805882 h 1605982"/>
                <a:gd name="connsiteX9" fmla="*/ 397240 w 765698"/>
                <a:gd name="connsiteY9" fmla="*/ 958282 h 1605982"/>
                <a:gd name="connsiteX10" fmla="*/ 333740 w 765698"/>
                <a:gd name="connsiteY10" fmla="*/ 983682 h 1605982"/>
                <a:gd name="connsiteX11" fmla="*/ 295640 w 765698"/>
                <a:gd name="connsiteY11" fmla="*/ 1034482 h 1605982"/>
                <a:gd name="connsiteX12" fmla="*/ 219440 w 765698"/>
                <a:gd name="connsiteY12" fmla="*/ 1072582 h 1605982"/>
                <a:gd name="connsiteX13" fmla="*/ 206740 w 765698"/>
                <a:gd name="connsiteY13" fmla="*/ 1123382 h 1605982"/>
                <a:gd name="connsiteX14" fmla="*/ 181340 w 765698"/>
                <a:gd name="connsiteY14" fmla="*/ 1186882 h 1605982"/>
                <a:gd name="connsiteX15" fmla="*/ 168640 w 765698"/>
                <a:gd name="connsiteY15" fmla="*/ 1224982 h 1605982"/>
                <a:gd name="connsiteX16" fmla="*/ 206740 w 765698"/>
                <a:gd name="connsiteY16" fmla="*/ 1491682 h 1605982"/>
                <a:gd name="connsiteX17" fmla="*/ 282940 w 765698"/>
                <a:gd name="connsiteY17" fmla="*/ 1542482 h 1605982"/>
                <a:gd name="connsiteX18" fmla="*/ 473440 w 765698"/>
                <a:gd name="connsiteY18" fmla="*/ 1605982 h 1605982"/>
                <a:gd name="connsiteX19" fmla="*/ 587740 w 765698"/>
                <a:gd name="connsiteY19" fmla="*/ 1567882 h 1605982"/>
                <a:gd name="connsiteX20" fmla="*/ 740140 w 765698"/>
                <a:gd name="connsiteY20" fmla="*/ 1097982 h 1605982"/>
                <a:gd name="connsiteX21" fmla="*/ 651240 w 765698"/>
                <a:gd name="connsiteY21" fmla="*/ 831282 h 1605982"/>
                <a:gd name="connsiteX22" fmla="*/ 460740 w 765698"/>
                <a:gd name="connsiteY22" fmla="*/ 869382 h 1605982"/>
                <a:gd name="connsiteX23" fmla="*/ 346440 w 765698"/>
                <a:gd name="connsiteY23" fmla="*/ 932882 h 1605982"/>
                <a:gd name="connsiteX24" fmla="*/ 384540 w 765698"/>
                <a:gd name="connsiteY24" fmla="*/ 1047182 h 1605982"/>
                <a:gd name="connsiteX25" fmla="*/ 409940 w 765698"/>
                <a:gd name="connsiteY25" fmla="*/ 1174182 h 1605982"/>
                <a:gd name="connsiteX26" fmla="*/ 549640 w 765698"/>
                <a:gd name="connsiteY26" fmla="*/ 1275782 h 1605982"/>
                <a:gd name="connsiteX27" fmla="*/ 613140 w 765698"/>
                <a:gd name="connsiteY27" fmla="*/ 1237682 h 1605982"/>
                <a:gd name="connsiteX28" fmla="*/ 524240 w 765698"/>
                <a:gd name="connsiteY28" fmla="*/ 1212282 h 1605982"/>
                <a:gd name="connsiteX29" fmla="*/ 409940 w 765698"/>
                <a:gd name="connsiteY29" fmla="*/ 1199582 h 1605982"/>
                <a:gd name="connsiteX30" fmla="*/ 130540 w 765698"/>
                <a:gd name="connsiteY30" fmla="*/ 1186882 h 1605982"/>
                <a:gd name="connsiteX31" fmla="*/ 3540 w 765698"/>
                <a:gd name="connsiteY31" fmla="*/ 1263082 h 1605982"/>
                <a:gd name="connsiteX32" fmla="*/ 194040 w 765698"/>
                <a:gd name="connsiteY32" fmla="*/ 1529782 h 1605982"/>
                <a:gd name="connsiteX33" fmla="*/ 397240 w 765698"/>
                <a:gd name="connsiteY33" fmla="*/ 1453582 h 1605982"/>
                <a:gd name="connsiteX34" fmla="*/ 435340 w 765698"/>
                <a:gd name="connsiteY34" fmla="*/ 1364682 h 1605982"/>
                <a:gd name="connsiteX35" fmla="*/ 486140 w 765698"/>
                <a:gd name="connsiteY35" fmla="*/ 1199582 h 1605982"/>
                <a:gd name="connsiteX36" fmla="*/ 219440 w 765698"/>
                <a:gd name="connsiteY36" fmla="*/ 1059882 h 1605982"/>
                <a:gd name="connsiteX37" fmla="*/ 206740 w 765698"/>
                <a:gd name="connsiteY37" fmla="*/ 1110682 h 1605982"/>
                <a:gd name="connsiteX38" fmla="*/ 219440 w 765698"/>
                <a:gd name="connsiteY38" fmla="*/ 1263082 h 1605982"/>
                <a:gd name="connsiteX39" fmla="*/ 384540 w 765698"/>
                <a:gd name="connsiteY39" fmla="*/ 1390082 h 1605982"/>
                <a:gd name="connsiteX40" fmla="*/ 498840 w 765698"/>
                <a:gd name="connsiteY40" fmla="*/ 1428182 h 1605982"/>
                <a:gd name="connsiteX41" fmla="*/ 651240 w 765698"/>
                <a:gd name="connsiteY41" fmla="*/ 1021782 h 1605982"/>
                <a:gd name="connsiteX42" fmla="*/ 600440 w 765698"/>
                <a:gd name="connsiteY42" fmla="*/ 1085282 h 1605982"/>
                <a:gd name="connsiteX43" fmla="*/ 409940 w 765698"/>
                <a:gd name="connsiteY43" fmla="*/ 1224982 h 1605982"/>
                <a:gd name="connsiteX44" fmla="*/ 397240 w 765698"/>
                <a:gd name="connsiteY44" fmla="*/ 1377382 h 1605982"/>
                <a:gd name="connsiteX45" fmla="*/ 613140 w 765698"/>
                <a:gd name="connsiteY45" fmla="*/ 1567882 h 1605982"/>
                <a:gd name="connsiteX46" fmla="*/ 714740 w 765698"/>
                <a:gd name="connsiteY46" fmla="*/ 1555182 h 1605982"/>
                <a:gd name="connsiteX47" fmla="*/ 740140 w 765698"/>
                <a:gd name="connsiteY47" fmla="*/ 1478982 h 1605982"/>
                <a:gd name="connsiteX48" fmla="*/ 765540 w 765698"/>
                <a:gd name="connsiteY48" fmla="*/ 1351982 h 1605982"/>
                <a:gd name="connsiteX49" fmla="*/ 752840 w 765698"/>
                <a:gd name="connsiteY49" fmla="*/ 1288482 h 1605982"/>
                <a:gd name="connsiteX50" fmla="*/ 460740 w 765698"/>
                <a:gd name="connsiteY50" fmla="*/ 1351982 h 1605982"/>
                <a:gd name="connsiteX51" fmla="*/ 282940 w 765698"/>
                <a:gd name="connsiteY51" fmla="*/ 1326582 h 1605982"/>
                <a:gd name="connsiteX52" fmla="*/ 295640 w 765698"/>
                <a:gd name="connsiteY52" fmla="*/ 1250382 h 1605982"/>
                <a:gd name="connsiteX53" fmla="*/ 346440 w 765698"/>
                <a:gd name="connsiteY53" fmla="*/ 1136082 h 1605982"/>
                <a:gd name="connsiteX54" fmla="*/ 244840 w 765698"/>
                <a:gd name="connsiteY54" fmla="*/ 1085282 h 1605982"/>
                <a:gd name="connsiteX55" fmla="*/ 143240 w 765698"/>
                <a:gd name="connsiteY55" fmla="*/ 1034482 h 1605982"/>
                <a:gd name="connsiteX56" fmla="*/ 105140 w 765698"/>
                <a:gd name="connsiteY56" fmla="*/ 1021782 h 1605982"/>
                <a:gd name="connsiteX57" fmla="*/ 181340 w 765698"/>
                <a:gd name="connsiteY57" fmla="*/ 869382 h 1605982"/>
                <a:gd name="connsiteX58" fmla="*/ 244840 w 765698"/>
                <a:gd name="connsiteY58" fmla="*/ 793182 h 1605982"/>
                <a:gd name="connsiteX59" fmla="*/ 295640 w 765698"/>
                <a:gd name="connsiteY59" fmla="*/ 843982 h 1605982"/>
                <a:gd name="connsiteX60" fmla="*/ 359140 w 765698"/>
                <a:gd name="connsiteY60" fmla="*/ 856682 h 1605982"/>
                <a:gd name="connsiteX61" fmla="*/ 397240 w 765698"/>
                <a:gd name="connsiteY61" fmla="*/ 894782 h 1605982"/>
                <a:gd name="connsiteX62" fmla="*/ 422640 w 765698"/>
                <a:gd name="connsiteY62" fmla="*/ 958282 h 1605982"/>
                <a:gd name="connsiteX63" fmla="*/ 524240 w 765698"/>
                <a:gd name="connsiteY63" fmla="*/ 1047182 h 1605982"/>
                <a:gd name="connsiteX64" fmla="*/ 562340 w 765698"/>
                <a:gd name="connsiteY64" fmla="*/ 1085282 h 1605982"/>
                <a:gd name="connsiteX65" fmla="*/ 587740 w 765698"/>
                <a:gd name="connsiteY65" fmla="*/ 1136082 h 1605982"/>
                <a:gd name="connsiteX66" fmla="*/ 638540 w 765698"/>
                <a:gd name="connsiteY66" fmla="*/ 1199582 h 160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65698" h="1605982">
                  <a:moveTo>
                    <a:pt x="333740" y="5782"/>
                  </a:moveTo>
                  <a:cubicBezTo>
                    <a:pt x="393007" y="14249"/>
                    <a:pt x="492608" y="-25614"/>
                    <a:pt x="511540" y="31182"/>
                  </a:cubicBezTo>
                  <a:cubicBezTo>
                    <a:pt x="515773" y="43882"/>
                    <a:pt x="517145" y="57930"/>
                    <a:pt x="524240" y="69282"/>
                  </a:cubicBezTo>
                  <a:cubicBezTo>
                    <a:pt x="538606" y="92268"/>
                    <a:pt x="558107" y="111615"/>
                    <a:pt x="575040" y="132782"/>
                  </a:cubicBezTo>
                  <a:cubicBezTo>
                    <a:pt x="581485" y="158561"/>
                    <a:pt x="589508" y="196175"/>
                    <a:pt x="600440" y="221682"/>
                  </a:cubicBezTo>
                  <a:cubicBezTo>
                    <a:pt x="656501" y="352490"/>
                    <a:pt x="593426" y="175240"/>
                    <a:pt x="651240" y="348682"/>
                  </a:cubicBezTo>
                  <a:cubicBezTo>
                    <a:pt x="647007" y="424882"/>
                    <a:pt x="652437" y="502240"/>
                    <a:pt x="638540" y="577282"/>
                  </a:cubicBezTo>
                  <a:cubicBezTo>
                    <a:pt x="629036" y="628603"/>
                    <a:pt x="578807" y="706471"/>
                    <a:pt x="549640" y="755082"/>
                  </a:cubicBezTo>
                  <a:cubicBezTo>
                    <a:pt x="545407" y="772015"/>
                    <a:pt x="544746" y="790270"/>
                    <a:pt x="536940" y="805882"/>
                  </a:cubicBezTo>
                  <a:cubicBezTo>
                    <a:pt x="515966" y="847831"/>
                    <a:pt x="410032" y="948442"/>
                    <a:pt x="397240" y="958282"/>
                  </a:cubicBezTo>
                  <a:cubicBezTo>
                    <a:pt x="379170" y="972182"/>
                    <a:pt x="354907" y="975215"/>
                    <a:pt x="333740" y="983682"/>
                  </a:cubicBezTo>
                  <a:cubicBezTo>
                    <a:pt x="321040" y="1000615"/>
                    <a:pt x="312348" y="1021487"/>
                    <a:pt x="295640" y="1034482"/>
                  </a:cubicBezTo>
                  <a:cubicBezTo>
                    <a:pt x="273224" y="1051917"/>
                    <a:pt x="239520" y="1052502"/>
                    <a:pt x="219440" y="1072582"/>
                  </a:cubicBezTo>
                  <a:cubicBezTo>
                    <a:pt x="207098" y="1084924"/>
                    <a:pt x="212260" y="1106823"/>
                    <a:pt x="206740" y="1123382"/>
                  </a:cubicBezTo>
                  <a:cubicBezTo>
                    <a:pt x="199531" y="1145009"/>
                    <a:pt x="189345" y="1165536"/>
                    <a:pt x="181340" y="1186882"/>
                  </a:cubicBezTo>
                  <a:cubicBezTo>
                    <a:pt x="176640" y="1199417"/>
                    <a:pt x="172873" y="1212282"/>
                    <a:pt x="168640" y="1224982"/>
                  </a:cubicBezTo>
                  <a:cubicBezTo>
                    <a:pt x="181340" y="1313882"/>
                    <a:pt x="176322" y="1407188"/>
                    <a:pt x="206740" y="1491682"/>
                  </a:cubicBezTo>
                  <a:cubicBezTo>
                    <a:pt x="217080" y="1520404"/>
                    <a:pt x="256435" y="1527336"/>
                    <a:pt x="282940" y="1542482"/>
                  </a:cubicBezTo>
                  <a:cubicBezTo>
                    <a:pt x="389918" y="1603612"/>
                    <a:pt x="363971" y="1590344"/>
                    <a:pt x="473440" y="1605982"/>
                  </a:cubicBezTo>
                  <a:cubicBezTo>
                    <a:pt x="511540" y="1593282"/>
                    <a:pt x="562309" y="1598965"/>
                    <a:pt x="587740" y="1567882"/>
                  </a:cubicBezTo>
                  <a:cubicBezTo>
                    <a:pt x="707692" y="1421273"/>
                    <a:pt x="711206" y="1271583"/>
                    <a:pt x="740140" y="1097982"/>
                  </a:cubicBezTo>
                  <a:cubicBezTo>
                    <a:pt x="727448" y="1047213"/>
                    <a:pt x="681653" y="846488"/>
                    <a:pt x="651240" y="831282"/>
                  </a:cubicBezTo>
                  <a:cubicBezTo>
                    <a:pt x="593319" y="802322"/>
                    <a:pt x="524240" y="856682"/>
                    <a:pt x="460740" y="869382"/>
                  </a:cubicBezTo>
                  <a:cubicBezTo>
                    <a:pt x="447903" y="875800"/>
                    <a:pt x="347890" y="924184"/>
                    <a:pt x="346440" y="932882"/>
                  </a:cubicBezTo>
                  <a:cubicBezTo>
                    <a:pt x="339838" y="972496"/>
                    <a:pt x="374319" y="1008343"/>
                    <a:pt x="384540" y="1047182"/>
                  </a:cubicBezTo>
                  <a:cubicBezTo>
                    <a:pt x="395527" y="1088932"/>
                    <a:pt x="392934" y="1134501"/>
                    <a:pt x="409940" y="1174182"/>
                  </a:cubicBezTo>
                  <a:cubicBezTo>
                    <a:pt x="428167" y="1216712"/>
                    <a:pt x="520767" y="1259283"/>
                    <a:pt x="549640" y="1275782"/>
                  </a:cubicBezTo>
                  <a:cubicBezTo>
                    <a:pt x="570807" y="1263082"/>
                    <a:pt x="622308" y="1260601"/>
                    <a:pt x="613140" y="1237682"/>
                  </a:cubicBezTo>
                  <a:cubicBezTo>
                    <a:pt x="601694" y="1209067"/>
                    <a:pt x="554531" y="1217962"/>
                    <a:pt x="524240" y="1212282"/>
                  </a:cubicBezTo>
                  <a:cubicBezTo>
                    <a:pt x="486562" y="1205217"/>
                    <a:pt x="448195" y="1202050"/>
                    <a:pt x="409940" y="1199582"/>
                  </a:cubicBezTo>
                  <a:cubicBezTo>
                    <a:pt x="316904" y="1193580"/>
                    <a:pt x="223673" y="1191115"/>
                    <a:pt x="130540" y="1186882"/>
                  </a:cubicBezTo>
                  <a:cubicBezTo>
                    <a:pt x="88207" y="1212282"/>
                    <a:pt x="9925" y="1214128"/>
                    <a:pt x="3540" y="1263082"/>
                  </a:cubicBezTo>
                  <a:cubicBezTo>
                    <a:pt x="-20858" y="1450137"/>
                    <a:pt x="84962" y="1475243"/>
                    <a:pt x="194040" y="1529782"/>
                  </a:cubicBezTo>
                  <a:cubicBezTo>
                    <a:pt x="261773" y="1504382"/>
                    <a:pt x="337538" y="1494431"/>
                    <a:pt x="397240" y="1453582"/>
                  </a:cubicBezTo>
                  <a:cubicBezTo>
                    <a:pt x="423848" y="1435377"/>
                    <a:pt x="424689" y="1395112"/>
                    <a:pt x="435340" y="1364682"/>
                  </a:cubicBezTo>
                  <a:cubicBezTo>
                    <a:pt x="454361" y="1310335"/>
                    <a:pt x="469207" y="1254615"/>
                    <a:pt x="486140" y="1199582"/>
                  </a:cubicBezTo>
                  <a:cubicBezTo>
                    <a:pt x="405170" y="1138855"/>
                    <a:pt x="329615" y="1067752"/>
                    <a:pt x="219440" y="1059882"/>
                  </a:cubicBezTo>
                  <a:cubicBezTo>
                    <a:pt x="202030" y="1058638"/>
                    <a:pt x="210973" y="1093749"/>
                    <a:pt x="206740" y="1110682"/>
                  </a:cubicBezTo>
                  <a:cubicBezTo>
                    <a:pt x="210973" y="1161482"/>
                    <a:pt x="197524" y="1217058"/>
                    <a:pt x="219440" y="1263082"/>
                  </a:cubicBezTo>
                  <a:cubicBezTo>
                    <a:pt x="278600" y="1387317"/>
                    <a:pt x="303328" y="1365094"/>
                    <a:pt x="384540" y="1390082"/>
                  </a:cubicBezTo>
                  <a:cubicBezTo>
                    <a:pt x="422925" y="1401893"/>
                    <a:pt x="460740" y="1415482"/>
                    <a:pt x="498840" y="1428182"/>
                  </a:cubicBezTo>
                  <a:cubicBezTo>
                    <a:pt x="762199" y="1357953"/>
                    <a:pt x="773122" y="1422252"/>
                    <a:pt x="651240" y="1021782"/>
                  </a:cubicBezTo>
                  <a:cubicBezTo>
                    <a:pt x="643348" y="995850"/>
                    <a:pt x="620358" y="1066896"/>
                    <a:pt x="600440" y="1085282"/>
                  </a:cubicBezTo>
                  <a:cubicBezTo>
                    <a:pt x="540468" y="1140641"/>
                    <a:pt x="476701" y="1180475"/>
                    <a:pt x="409940" y="1224982"/>
                  </a:cubicBezTo>
                  <a:cubicBezTo>
                    <a:pt x="405707" y="1275782"/>
                    <a:pt x="377939" y="1330201"/>
                    <a:pt x="397240" y="1377382"/>
                  </a:cubicBezTo>
                  <a:cubicBezTo>
                    <a:pt x="422465" y="1439043"/>
                    <a:pt x="553094" y="1524992"/>
                    <a:pt x="613140" y="1567882"/>
                  </a:cubicBezTo>
                  <a:cubicBezTo>
                    <a:pt x="647007" y="1563649"/>
                    <a:pt x="686779" y="1574754"/>
                    <a:pt x="714740" y="1555182"/>
                  </a:cubicBezTo>
                  <a:cubicBezTo>
                    <a:pt x="736674" y="1539828"/>
                    <a:pt x="733646" y="1504957"/>
                    <a:pt x="740140" y="1478982"/>
                  </a:cubicBezTo>
                  <a:cubicBezTo>
                    <a:pt x="750611" y="1437099"/>
                    <a:pt x="757073" y="1394315"/>
                    <a:pt x="765540" y="1351982"/>
                  </a:cubicBezTo>
                  <a:cubicBezTo>
                    <a:pt x="761307" y="1330815"/>
                    <a:pt x="774426" y="1288482"/>
                    <a:pt x="752840" y="1288482"/>
                  </a:cubicBezTo>
                  <a:cubicBezTo>
                    <a:pt x="653199" y="1288482"/>
                    <a:pt x="460740" y="1351982"/>
                    <a:pt x="460740" y="1351982"/>
                  </a:cubicBezTo>
                  <a:cubicBezTo>
                    <a:pt x="401473" y="1343515"/>
                    <a:pt x="333927" y="1357959"/>
                    <a:pt x="282940" y="1326582"/>
                  </a:cubicBezTo>
                  <a:cubicBezTo>
                    <a:pt x="261009" y="1313086"/>
                    <a:pt x="288865" y="1275225"/>
                    <a:pt x="295640" y="1250382"/>
                  </a:cubicBezTo>
                  <a:cubicBezTo>
                    <a:pt x="305369" y="1214708"/>
                    <a:pt x="329698" y="1169567"/>
                    <a:pt x="346440" y="1136082"/>
                  </a:cubicBezTo>
                  <a:cubicBezTo>
                    <a:pt x="272830" y="1062472"/>
                    <a:pt x="350285" y="1125838"/>
                    <a:pt x="244840" y="1085282"/>
                  </a:cubicBezTo>
                  <a:cubicBezTo>
                    <a:pt x="209500" y="1071690"/>
                    <a:pt x="177710" y="1050150"/>
                    <a:pt x="143240" y="1034482"/>
                  </a:cubicBezTo>
                  <a:cubicBezTo>
                    <a:pt x="131053" y="1028942"/>
                    <a:pt x="117840" y="1026015"/>
                    <a:pt x="105140" y="1021782"/>
                  </a:cubicBezTo>
                  <a:cubicBezTo>
                    <a:pt x="130540" y="970982"/>
                    <a:pt x="151724" y="917845"/>
                    <a:pt x="181340" y="869382"/>
                  </a:cubicBezTo>
                  <a:cubicBezTo>
                    <a:pt x="198581" y="841170"/>
                    <a:pt x="212564" y="800354"/>
                    <a:pt x="244840" y="793182"/>
                  </a:cubicBezTo>
                  <a:cubicBezTo>
                    <a:pt x="268217" y="787987"/>
                    <a:pt x="274706" y="832352"/>
                    <a:pt x="295640" y="843982"/>
                  </a:cubicBezTo>
                  <a:cubicBezTo>
                    <a:pt x="314509" y="854465"/>
                    <a:pt x="337973" y="852449"/>
                    <a:pt x="359140" y="856682"/>
                  </a:cubicBezTo>
                  <a:cubicBezTo>
                    <a:pt x="371840" y="869382"/>
                    <a:pt x="387721" y="879552"/>
                    <a:pt x="397240" y="894782"/>
                  </a:cubicBezTo>
                  <a:cubicBezTo>
                    <a:pt x="409322" y="914114"/>
                    <a:pt x="408046" y="940769"/>
                    <a:pt x="422640" y="958282"/>
                  </a:cubicBezTo>
                  <a:cubicBezTo>
                    <a:pt x="451449" y="992853"/>
                    <a:pt x="490942" y="1016911"/>
                    <a:pt x="524240" y="1047182"/>
                  </a:cubicBezTo>
                  <a:cubicBezTo>
                    <a:pt x="537530" y="1059264"/>
                    <a:pt x="551901" y="1070667"/>
                    <a:pt x="562340" y="1085282"/>
                  </a:cubicBezTo>
                  <a:cubicBezTo>
                    <a:pt x="573344" y="1100688"/>
                    <a:pt x="578347" y="1119644"/>
                    <a:pt x="587740" y="1136082"/>
                  </a:cubicBezTo>
                  <a:cubicBezTo>
                    <a:pt x="609101" y="1173464"/>
                    <a:pt x="610726" y="1171768"/>
                    <a:pt x="638540" y="1199582"/>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1" name="Group 10">
            <a:extLst>
              <a:ext uri="{FF2B5EF4-FFF2-40B4-BE49-F238E27FC236}">
                <a16:creationId xmlns:a16="http://schemas.microsoft.com/office/drawing/2014/main" id="{448C0A25-88B3-4D2A-9CDD-E3601408EF4A}"/>
              </a:ext>
            </a:extLst>
          </p:cNvPr>
          <p:cNvGrpSpPr/>
          <p:nvPr/>
        </p:nvGrpSpPr>
        <p:grpSpPr>
          <a:xfrm>
            <a:off x="9766299" y="3164081"/>
            <a:ext cx="653621" cy="544397"/>
            <a:chOff x="9766299" y="3164081"/>
            <a:chExt cx="653621" cy="544397"/>
          </a:xfrm>
        </p:grpSpPr>
        <p:sp>
          <p:nvSpPr>
            <p:cNvPr id="10" name="Oval 9">
              <a:extLst>
                <a:ext uri="{FF2B5EF4-FFF2-40B4-BE49-F238E27FC236}">
                  <a16:creationId xmlns:a16="http://schemas.microsoft.com/office/drawing/2014/main" id="{E48DA916-25EF-412A-9770-0FAF900F2DFF}"/>
                </a:ext>
              </a:extLst>
            </p:cNvPr>
            <p:cNvSpPr/>
            <p:nvPr/>
          </p:nvSpPr>
          <p:spPr>
            <a:xfrm>
              <a:off x="9766299" y="3164081"/>
              <a:ext cx="653621" cy="264919"/>
            </a:xfrm>
            <a:prstGeom prst="ellipse">
              <a:avLst/>
            </a:prstGeom>
            <a:solidFill>
              <a:schemeClr val="accent2">
                <a:lumMod val="5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Oval 49">
              <a:extLst>
                <a:ext uri="{FF2B5EF4-FFF2-40B4-BE49-F238E27FC236}">
                  <a16:creationId xmlns:a16="http://schemas.microsoft.com/office/drawing/2014/main" id="{6FC39B23-CC7D-497A-8998-455F8BD1EE8F}"/>
                </a:ext>
              </a:extLst>
            </p:cNvPr>
            <p:cNvSpPr/>
            <p:nvPr/>
          </p:nvSpPr>
          <p:spPr>
            <a:xfrm>
              <a:off x="9884153" y="3454400"/>
              <a:ext cx="417915" cy="254078"/>
            </a:xfrm>
            <a:prstGeom prst="ellipse">
              <a:avLst/>
            </a:prstGeom>
            <a:solidFill>
              <a:schemeClr val="accent2">
                <a:lumMod val="5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1" name="Group 50">
            <a:extLst>
              <a:ext uri="{FF2B5EF4-FFF2-40B4-BE49-F238E27FC236}">
                <a16:creationId xmlns:a16="http://schemas.microsoft.com/office/drawing/2014/main" id="{5A4169B7-987E-48D9-A1CA-0526A5E79FB0}"/>
              </a:ext>
            </a:extLst>
          </p:cNvPr>
          <p:cNvGrpSpPr/>
          <p:nvPr/>
        </p:nvGrpSpPr>
        <p:grpSpPr>
          <a:xfrm>
            <a:off x="7785099" y="3911601"/>
            <a:ext cx="653621" cy="544397"/>
            <a:chOff x="9766299" y="3164081"/>
            <a:chExt cx="653621" cy="544397"/>
          </a:xfrm>
        </p:grpSpPr>
        <p:sp>
          <p:nvSpPr>
            <p:cNvPr id="52" name="Oval 51">
              <a:extLst>
                <a:ext uri="{FF2B5EF4-FFF2-40B4-BE49-F238E27FC236}">
                  <a16:creationId xmlns:a16="http://schemas.microsoft.com/office/drawing/2014/main" id="{CEFF5257-FB56-4E3D-9FF1-BA4166C199C2}"/>
                </a:ext>
              </a:extLst>
            </p:cNvPr>
            <p:cNvSpPr/>
            <p:nvPr/>
          </p:nvSpPr>
          <p:spPr>
            <a:xfrm>
              <a:off x="9766299" y="3164081"/>
              <a:ext cx="653621" cy="264919"/>
            </a:xfrm>
            <a:prstGeom prst="ellipse">
              <a:avLst/>
            </a:prstGeom>
            <a:solidFill>
              <a:schemeClr val="accent2">
                <a:lumMod val="5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Oval 52">
              <a:extLst>
                <a:ext uri="{FF2B5EF4-FFF2-40B4-BE49-F238E27FC236}">
                  <a16:creationId xmlns:a16="http://schemas.microsoft.com/office/drawing/2014/main" id="{E3B00288-0F1A-4F0C-AB98-DDCA04756798}"/>
                </a:ext>
              </a:extLst>
            </p:cNvPr>
            <p:cNvSpPr/>
            <p:nvPr/>
          </p:nvSpPr>
          <p:spPr>
            <a:xfrm>
              <a:off x="9884153" y="3454400"/>
              <a:ext cx="417915" cy="254078"/>
            </a:xfrm>
            <a:prstGeom prst="ellipse">
              <a:avLst/>
            </a:prstGeom>
            <a:solidFill>
              <a:schemeClr val="accent2">
                <a:lumMod val="5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54" name="Group 53">
            <a:extLst>
              <a:ext uri="{FF2B5EF4-FFF2-40B4-BE49-F238E27FC236}">
                <a16:creationId xmlns:a16="http://schemas.microsoft.com/office/drawing/2014/main" id="{BCE34E4B-B31E-4AB4-8273-F59EBCA06D31}"/>
              </a:ext>
            </a:extLst>
          </p:cNvPr>
          <p:cNvGrpSpPr/>
          <p:nvPr/>
        </p:nvGrpSpPr>
        <p:grpSpPr>
          <a:xfrm>
            <a:off x="6020134" y="4935304"/>
            <a:ext cx="653621" cy="544397"/>
            <a:chOff x="9766299" y="3164081"/>
            <a:chExt cx="653621" cy="544397"/>
          </a:xfrm>
        </p:grpSpPr>
        <p:sp>
          <p:nvSpPr>
            <p:cNvPr id="55" name="Oval 54">
              <a:extLst>
                <a:ext uri="{FF2B5EF4-FFF2-40B4-BE49-F238E27FC236}">
                  <a16:creationId xmlns:a16="http://schemas.microsoft.com/office/drawing/2014/main" id="{0C78EC5A-0CB3-4C36-9744-9C588D486642}"/>
                </a:ext>
              </a:extLst>
            </p:cNvPr>
            <p:cNvSpPr/>
            <p:nvPr/>
          </p:nvSpPr>
          <p:spPr>
            <a:xfrm>
              <a:off x="9766299" y="3164081"/>
              <a:ext cx="653621" cy="264919"/>
            </a:xfrm>
            <a:prstGeom prst="ellipse">
              <a:avLst/>
            </a:prstGeom>
            <a:solidFill>
              <a:schemeClr val="accent2">
                <a:lumMod val="5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Oval 55">
              <a:extLst>
                <a:ext uri="{FF2B5EF4-FFF2-40B4-BE49-F238E27FC236}">
                  <a16:creationId xmlns:a16="http://schemas.microsoft.com/office/drawing/2014/main" id="{293BF48D-E622-4C1A-9483-A0CD0C251A2E}"/>
                </a:ext>
              </a:extLst>
            </p:cNvPr>
            <p:cNvSpPr/>
            <p:nvPr/>
          </p:nvSpPr>
          <p:spPr>
            <a:xfrm>
              <a:off x="9884153" y="3454400"/>
              <a:ext cx="417915" cy="254078"/>
            </a:xfrm>
            <a:prstGeom prst="ellipse">
              <a:avLst/>
            </a:prstGeom>
            <a:solidFill>
              <a:schemeClr val="accent2">
                <a:lumMod val="5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7" name="TextBox 56">
            <a:extLst>
              <a:ext uri="{FF2B5EF4-FFF2-40B4-BE49-F238E27FC236}">
                <a16:creationId xmlns:a16="http://schemas.microsoft.com/office/drawing/2014/main" id="{C567C5BA-62CE-49E9-9E75-6B9ECB1B1DB0}"/>
              </a:ext>
            </a:extLst>
          </p:cNvPr>
          <p:cNvSpPr txBox="1"/>
          <p:nvPr/>
        </p:nvSpPr>
        <p:spPr>
          <a:xfrm>
            <a:off x="5998288" y="6244773"/>
            <a:ext cx="3272712" cy="523220"/>
          </a:xfrm>
          <a:prstGeom prst="rect">
            <a:avLst/>
          </a:prstGeom>
          <a:solidFill>
            <a:schemeClr val="accent5">
              <a:lumMod val="50000"/>
            </a:schemeClr>
          </a:solidFill>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1 </a:t>
            </a:r>
            <a:r>
              <a:rPr lang="en-US" sz="2800" b="1" dirty="0" smtClean="0">
                <a:solidFill>
                  <a:schemeClr val="bg1"/>
                </a:solidFill>
                <a:latin typeface="Times New Roman" panose="02020603050405020304" pitchFamily="18" charset="0"/>
                <a:cs typeface="Times New Roman" panose="02020603050405020304" pitchFamily="18" charset="0"/>
              </a:rPr>
              <a:t>mRNA </a:t>
            </a:r>
            <a:r>
              <a:rPr lang="en-US" sz="2800" b="1" dirty="0" err="1">
                <a:solidFill>
                  <a:schemeClr val="bg1"/>
                </a:solidFill>
                <a:latin typeface="Times New Roman" panose="02020603050405020304" pitchFamily="18" charset="0"/>
                <a:cs typeface="Times New Roman" panose="02020603050405020304" pitchFamily="18" charset="0"/>
              </a:rPr>
              <a:t>duy</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nhất</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a16="http://schemas.microsoft.com/office/drawing/2014/main" id="{B6B27E25-DA73-47CA-BD9A-F513BFD0F867}"/>
              </a:ext>
            </a:extLst>
          </p:cNvPr>
          <p:cNvSpPr txBox="1"/>
          <p:nvPr/>
        </p:nvSpPr>
        <p:spPr>
          <a:xfrm>
            <a:off x="9271000" y="6244773"/>
            <a:ext cx="2877296" cy="523220"/>
          </a:xfrm>
          <a:prstGeom prst="rect">
            <a:avLst/>
          </a:prstGeom>
          <a:solidFill>
            <a:srgbClr val="002060"/>
          </a:solidFill>
        </p:spPr>
        <p:txBody>
          <a:bodyPr wrap="square">
            <a:spAutoFit/>
          </a:bodyPr>
          <a:lstStyle/>
          <a:p>
            <a:r>
              <a:rPr lang="en-US" sz="2800" b="1" dirty="0">
                <a:solidFill>
                  <a:schemeClr val="bg1"/>
                </a:solidFill>
              </a:rPr>
              <a:t>3 protein Z, Y, A</a:t>
            </a:r>
            <a:endParaRPr lang="vi-VN" sz="2800" dirty="0">
              <a:solidFill>
                <a:schemeClr val="bg1"/>
              </a:solidFill>
            </a:endParaRPr>
          </a:p>
        </p:txBody>
      </p:sp>
      <p:cxnSp>
        <p:nvCxnSpPr>
          <p:cNvPr id="18" name="Straight Arrow Connector 17">
            <a:extLst>
              <a:ext uri="{FF2B5EF4-FFF2-40B4-BE49-F238E27FC236}">
                <a16:creationId xmlns:a16="http://schemas.microsoft.com/office/drawing/2014/main" id="{772B6BA7-1066-432C-9121-F2C8DC00962A}"/>
              </a:ext>
            </a:extLst>
          </p:cNvPr>
          <p:cNvCxnSpPr>
            <a:cxnSpLocks/>
            <a:stCxn id="60" idx="16"/>
          </p:cNvCxnSpPr>
          <p:nvPr/>
        </p:nvCxnSpPr>
        <p:spPr>
          <a:xfrm>
            <a:off x="10708013" y="4869020"/>
            <a:ext cx="403052" cy="1329156"/>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B743091-7797-4216-9928-AFF24E7D45D4}"/>
              </a:ext>
            </a:extLst>
          </p:cNvPr>
          <p:cNvCxnSpPr>
            <a:cxnSpLocks/>
            <a:stCxn id="14" idx="45"/>
            <a:endCxn id="64" idx="0"/>
          </p:cNvCxnSpPr>
          <p:nvPr/>
        </p:nvCxnSpPr>
        <p:spPr>
          <a:xfrm>
            <a:off x="9245525" y="5377635"/>
            <a:ext cx="1464123" cy="867138"/>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983BAB7-F305-4D50-B56D-64395634791D}"/>
              </a:ext>
            </a:extLst>
          </p:cNvPr>
          <p:cNvCxnSpPr>
            <a:cxnSpLocks/>
            <a:stCxn id="63" idx="17"/>
          </p:cNvCxnSpPr>
          <p:nvPr/>
        </p:nvCxnSpPr>
        <p:spPr>
          <a:xfrm>
            <a:off x="7713862" y="5824133"/>
            <a:ext cx="2604171" cy="420640"/>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8F3778-3DC6-4134-87DE-3AD1CABEA3C3}"/>
              </a:ext>
            </a:extLst>
          </p:cNvPr>
          <p:cNvSpPr txBox="1"/>
          <p:nvPr/>
        </p:nvSpPr>
        <p:spPr>
          <a:xfrm>
            <a:off x="10907531" y="4876366"/>
            <a:ext cx="1097529" cy="338554"/>
          </a:xfrm>
          <a:prstGeom prst="rect">
            <a:avLst/>
          </a:prstGeom>
          <a:noFill/>
        </p:spPr>
        <p:txBody>
          <a:bodyPr wrap="square" rtlCol="0">
            <a:spAutoFit/>
          </a:bodyPr>
          <a:lstStyle/>
          <a:p>
            <a:pPr algn="l"/>
            <a:r>
              <a:rPr lang="vi-VN" sz="1600" dirty="0"/>
              <a:t>Protein Z</a:t>
            </a:r>
          </a:p>
        </p:txBody>
      </p:sp>
      <p:sp>
        <p:nvSpPr>
          <p:cNvPr id="67" name="TextBox 66">
            <a:extLst>
              <a:ext uri="{FF2B5EF4-FFF2-40B4-BE49-F238E27FC236}">
                <a16:creationId xmlns:a16="http://schemas.microsoft.com/office/drawing/2014/main" id="{395F417D-06DB-4953-B94C-CBCEE179CACE}"/>
              </a:ext>
            </a:extLst>
          </p:cNvPr>
          <p:cNvSpPr txBox="1"/>
          <p:nvPr/>
        </p:nvSpPr>
        <p:spPr>
          <a:xfrm>
            <a:off x="9332875" y="5112217"/>
            <a:ext cx="1097529" cy="338554"/>
          </a:xfrm>
          <a:prstGeom prst="rect">
            <a:avLst/>
          </a:prstGeom>
          <a:noFill/>
        </p:spPr>
        <p:txBody>
          <a:bodyPr wrap="square" rtlCol="0">
            <a:spAutoFit/>
          </a:bodyPr>
          <a:lstStyle/>
          <a:p>
            <a:pPr algn="l"/>
            <a:r>
              <a:rPr lang="vi-VN" sz="1600" dirty="0"/>
              <a:t>Protein Y</a:t>
            </a:r>
          </a:p>
        </p:txBody>
      </p:sp>
      <p:sp>
        <p:nvSpPr>
          <p:cNvPr id="68" name="TextBox 67">
            <a:extLst>
              <a:ext uri="{FF2B5EF4-FFF2-40B4-BE49-F238E27FC236}">
                <a16:creationId xmlns:a16="http://schemas.microsoft.com/office/drawing/2014/main" id="{6B724AF5-A03C-41C7-8BC4-976E8FDC1390}"/>
              </a:ext>
            </a:extLst>
          </p:cNvPr>
          <p:cNvSpPr txBox="1"/>
          <p:nvPr/>
        </p:nvSpPr>
        <p:spPr>
          <a:xfrm>
            <a:off x="6863184" y="4844656"/>
            <a:ext cx="1097529" cy="338554"/>
          </a:xfrm>
          <a:prstGeom prst="rect">
            <a:avLst/>
          </a:prstGeom>
          <a:noFill/>
        </p:spPr>
        <p:txBody>
          <a:bodyPr wrap="square" rtlCol="0">
            <a:spAutoFit/>
          </a:bodyPr>
          <a:lstStyle/>
          <a:p>
            <a:pPr algn="l"/>
            <a:r>
              <a:rPr lang="vi-VN" sz="1600" dirty="0"/>
              <a:t>Protein A</a:t>
            </a:r>
          </a:p>
        </p:txBody>
      </p:sp>
    </p:spTree>
    <p:extLst>
      <p:ext uri="{BB962C8B-B14F-4D97-AF65-F5344CB8AC3E}">
        <p14:creationId xmlns:p14="http://schemas.microsoft.com/office/powerpoint/2010/main" val="120090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500"/>
                                  </p:stCondLst>
                                  <p:childTnLst>
                                    <p:animMotion origin="layout" path="M -4.375E-6 -7.40741E-7 L 0.00105 0.37963 " pathEditMode="relative" rAng="0" ptsTypes="AA">
                                      <p:cBhvr>
                                        <p:cTn id="6" dur="1500" fill="hold"/>
                                        <p:tgtEl>
                                          <p:spTgt spid="32"/>
                                        </p:tgtEl>
                                        <p:attrNameLst>
                                          <p:attrName>ppt_x</p:attrName>
                                          <p:attrName>ppt_y</p:attrName>
                                        </p:attrNameLst>
                                      </p:cBhvr>
                                      <p:rCtr x="52" y="18981"/>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00078 -2.59259E-6 L 0.61862 0.00139 " pathEditMode="relative" rAng="0" ptsTypes="AA">
                                      <p:cBhvr>
                                        <p:cTn id="10" dur="2000" fill="hold"/>
                                        <p:tgtEl>
                                          <p:spTgt spid="37"/>
                                        </p:tgtEl>
                                        <p:attrNameLst>
                                          <p:attrName>ppt_x</p:attrName>
                                          <p:attrName>ppt_y</p:attrName>
                                        </p:attrNameLst>
                                      </p:cBhvr>
                                      <p:rCtr x="30885" y="69"/>
                                    </p:animMotion>
                                  </p:childTnLst>
                                </p:cTn>
                              </p:par>
                            </p:childTnLst>
                          </p:cTn>
                        </p:par>
                        <p:par>
                          <p:cTn id="11" fill="hold">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barn(inVertical)">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par>
                                <p:cTn id="25" presetID="22" presetClass="entr" presetSubtype="1"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up)">
                                      <p:cBhvr>
                                        <p:cTn id="27" dur="500"/>
                                        <p:tgtEl>
                                          <p:spTgt spid="58"/>
                                        </p:tgtEl>
                                      </p:cBhvr>
                                    </p:animEffect>
                                  </p:childTnLst>
                                </p:cTn>
                              </p:par>
                              <p:par>
                                <p:cTn id="28" presetID="22" presetClass="entr" presetSubtype="1"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up)">
                                      <p:cBhvr>
                                        <p:cTn id="30" dur="500"/>
                                        <p:tgtEl>
                                          <p:spTgt spid="51"/>
                                        </p:tgtEl>
                                      </p:cBhvr>
                                    </p:animEffect>
                                  </p:childTnLst>
                                </p:cTn>
                              </p:par>
                              <p:par>
                                <p:cTn id="31" presetID="22" presetClass="entr" presetSubtype="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par>
                                <p:cTn id="37" presetID="22" presetClass="entr" presetSubtype="1"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up)">
                                      <p:cBhvr>
                                        <p:cTn id="39" dur="500"/>
                                        <p:tgtEl>
                                          <p:spTgt spid="6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down)">
                                      <p:cBhvr>
                                        <p:cTn id="45" dur="500"/>
                                        <p:tgtEl>
                                          <p:spTgt spid="6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wipe(down)">
                                      <p:cBhvr>
                                        <p:cTn id="48" dur="500"/>
                                        <p:tgtEl>
                                          <p:spTgt spid="6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barn(inVertical)">
                                      <p:cBhvr>
                                        <p:cTn id="53" dur="500"/>
                                        <p:tgtEl>
                                          <p:spTgt spid="65"/>
                                        </p:tgtEl>
                                      </p:cBhvr>
                                    </p:animEffect>
                                  </p:childTnLst>
                                </p:cTn>
                              </p:par>
                              <p:par>
                                <p:cTn id="54" presetID="16" presetClass="entr" presetSubtype="21" fill="hold"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barn(inVertical)">
                                      <p:cBhvr>
                                        <p:cTn id="56" dur="500"/>
                                        <p:tgtEl>
                                          <p:spTgt spid="66"/>
                                        </p:tgtEl>
                                      </p:cBhvr>
                                    </p:animEffect>
                                  </p:childTnLst>
                                </p:cTn>
                              </p:par>
                              <p:par>
                                <p:cTn id="57" presetID="16" presetClass="entr" presetSubtype="21"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500"/>
                                        <p:tgtEl>
                                          <p:spTgt spid="18"/>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barn(inVertical)">
                                      <p:cBhvr>
                                        <p:cTn id="6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P spid="6" grpId="0" animBg="1"/>
      <p:bldP spid="57" grpId="0" animBg="1"/>
      <p:bldP spid="64" grpId="0" animBg="1"/>
      <p:bldP spid="4" grpId="0"/>
      <p:bldP spid="67" grpId="0"/>
      <p:bldP spid="6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12192000" cy="8763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671599" y="279400"/>
            <a:ext cx="9630469" cy="8763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Khi </a:t>
            </a:r>
            <a:r>
              <a:rPr lang="en-US" sz="4000" b="1" dirty="0" err="1">
                <a:solidFill>
                  <a:srgbClr val="002060"/>
                </a:solidFill>
              </a:rPr>
              <a:t>môi</a:t>
            </a:r>
            <a:r>
              <a:rPr lang="en-US" sz="4000" b="1" dirty="0">
                <a:solidFill>
                  <a:srgbClr val="002060"/>
                </a:solidFill>
              </a:rPr>
              <a:t> </a:t>
            </a:r>
            <a:r>
              <a:rPr lang="en-US" sz="4000" b="1" dirty="0" err="1">
                <a:solidFill>
                  <a:srgbClr val="002060"/>
                </a:solidFill>
              </a:rPr>
              <a:t>trường</a:t>
            </a:r>
            <a:r>
              <a:rPr lang="en-US" sz="4000" b="1" dirty="0">
                <a:solidFill>
                  <a:srgbClr val="002060"/>
                </a:solidFill>
              </a:rPr>
              <a:t> </a:t>
            </a:r>
            <a:r>
              <a:rPr lang="en-US" sz="4000" b="1" dirty="0" err="1">
                <a:solidFill>
                  <a:srgbClr val="002060"/>
                </a:solidFill>
              </a:rPr>
              <a:t>có</a:t>
            </a:r>
            <a:r>
              <a:rPr lang="en-US" sz="4000" b="1" dirty="0">
                <a:solidFill>
                  <a:srgbClr val="002060"/>
                </a:solidFill>
              </a:rPr>
              <a:t> </a:t>
            </a:r>
            <a:r>
              <a:rPr lang="en-US" sz="4000" b="1" dirty="0" smtClean="0">
                <a:solidFill>
                  <a:srgbClr val="002060"/>
                </a:solidFill>
              </a:rPr>
              <a:t>lactose</a:t>
            </a:r>
            <a:endParaRPr lang="vi-VN" sz="4000" b="1" dirty="0">
              <a:solidFill>
                <a:srgbClr val="002060"/>
              </a:solidFill>
            </a:endParaRPr>
          </a:p>
        </p:txBody>
      </p:sp>
      <p:pic>
        <p:nvPicPr>
          <p:cNvPr id="6" name="Picture 5" descr="https://tech12h.com/sites/default/files/ck5/2024-03/image_4781.png"/>
          <p:cNvPicPr/>
          <p:nvPr/>
        </p:nvPicPr>
        <p:blipFill>
          <a:blip r:embed="rId2">
            <a:extLst>
              <a:ext uri="{28A0092B-C50C-407E-A947-70E740481C1C}">
                <a14:useLocalDpi xmlns:a14="http://schemas.microsoft.com/office/drawing/2010/main" val="0"/>
              </a:ext>
            </a:extLst>
          </a:blip>
          <a:srcRect/>
          <a:stretch>
            <a:fillRect/>
          </a:stretch>
        </p:blipFill>
        <p:spPr bwMode="auto">
          <a:xfrm>
            <a:off x="592282" y="1246909"/>
            <a:ext cx="11274136" cy="5081155"/>
          </a:xfrm>
          <a:prstGeom prst="rect">
            <a:avLst/>
          </a:prstGeom>
          <a:noFill/>
          <a:ln>
            <a:noFill/>
          </a:ln>
        </p:spPr>
      </p:pic>
    </p:spTree>
    <p:extLst>
      <p:ext uri="{BB962C8B-B14F-4D97-AF65-F5344CB8AC3E}">
        <p14:creationId xmlns:p14="http://schemas.microsoft.com/office/powerpoint/2010/main" val="1629962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4" name="TextBox 13">
            <a:extLst>
              <a:ext uri="{FF2B5EF4-FFF2-40B4-BE49-F238E27FC236}">
                <a16:creationId xmlns:a16="http://schemas.microsoft.com/office/drawing/2014/main" id="{3EDDFE33-9F78-4A00-AD97-3C35845B06B5}"/>
              </a:ext>
            </a:extLst>
          </p:cNvPr>
          <p:cNvSpPr txBox="1"/>
          <p:nvPr/>
        </p:nvSpPr>
        <p:spPr>
          <a:xfrm>
            <a:off x="440078" y="1107360"/>
            <a:ext cx="4090825" cy="3416320"/>
          </a:xfrm>
          <a:prstGeom prst="rect">
            <a:avLst/>
          </a:prstGeom>
          <a:noFill/>
        </p:spPr>
        <p:txBody>
          <a:bodyPr wrap="square">
            <a:spAutoFit/>
          </a:bodyPr>
          <a:lstStyle/>
          <a:p>
            <a:pPr algn="just"/>
            <a:r>
              <a:rPr lang="vi-VN" sz="2400" b="1" dirty="0">
                <a:solidFill>
                  <a:schemeClr val="bg1"/>
                </a:solidFill>
                <a:latin typeface="Times New Roman" panose="02020603050405020304" pitchFamily="18" charset="0"/>
                <a:cs typeface="Times New Roman" panose="02020603050405020304" pitchFamily="18" charset="0"/>
              </a:rPr>
              <a:t>I.Thí nghiệm xác định cơ chế điều hòa biểu hiện gene của operon Lac</a:t>
            </a:r>
            <a:r>
              <a:rPr lang="en-US" sz="2000" b="1" dirty="0">
                <a:solidFill>
                  <a:schemeClr val="bg1"/>
                </a:solidFill>
                <a:effectLst>
                  <a:outerShdw blurRad="38100" dist="38100" dir="2700000" algn="tl">
                    <a:srgbClr val="000000">
                      <a:alpha val="43137"/>
                    </a:srgbClr>
                  </a:outerShdw>
                </a:effectLst>
              </a:rPr>
              <a:t> </a:t>
            </a:r>
          </a:p>
          <a:p>
            <a:pPr algn="just"/>
            <a:r>
              <a:rPr lang="en-US" sz="2000" b="1" dirty="0">
                <a:solidFill>
                  <a:schemeClr val="bg1"/>
                </a:solidFill>
                <a:effectLst>
                  <a:outerShdw blurRad="38100" dist="38100" dir="2700000" algn="tl">
                    <a:srgbClr val="000000">
                      <a:alpha val="43137"/>
                    </a:srgbClr>
                  </a:outerShdw>
                </a:effectLst>
              </a:rPr>
              <a:t>1.</a:t>
            </a:r>
            <a:r>
              <a:rPr lang="vi-VN" sz="2000" b="1" dirty="0"/>
              <a:t> </a:t>
            </a:r>
            <a:r>
              <a:rPr lang="vi-VN" sz="2400" b="1" dirty="0">
                <a:solidFill>
                  <a:schemeClr val="bg1"/>
                </a:solidFill>
                <a:latin typeface="Times New Roman" panose="02020603050405020304" pitchFamily="18" charset="0"/>
                <a:cs typeface="Times New Roman" panose="02020603050405020304" pitchFamily="18" charset="0"/>
              </a:rPr>
              <a:t>Thí nghiệm trên operon Lac của E.coli.</a:t>
            </a:r>
            <a:endParaRPr lang="vi-VN" sz="2400" dirty="0">
              <a:solidFill>
                <a:schemeClr val="bg1"/>
              </a:solidFill>
              <a:latin typeface="Times New Roman" panose="02020603050405020304" pitchFamily="18" charset="0"/>
              <a:cs typeface="Times New Roman" panose="02020603050405020304" pitchFamily="18" charset="0"/>
            </a:endParaRPr>
          </a:p>
          <a:p>
            <a:pPr algn="just"/>
            <a:r>
              <a:rPr lang="vi-VN" sz="2400" b="1" dirty="0">
                <a:solidFill>
                  <a:schemeClr val="bg1"/>
                </a:solidFill>
                <a:latin typeface="Times New Roman" panose="02020603050405020304" pitchFamily="18" charset="0"/>
                <a:cs typeface="Times New Roman" panose="02020603050405020304" pitchFamily="18" charset="0"/>
              </a:rPr>
              <a:t>a.Thí nghiệm:</a:t>
            </a:r>
          </a:p>
          <a:p>
            <a:pPr algn="just"/>
            <a:r>
              <a:rPr lang="vi-VN" sz="2400" b="1" dirty="0">
                <a:solidFill>
                  <a:schemeClr val="bg1"/>
                </a:solidFill>
                <a:latin typeface="Times New Roman" panose="02020603050405020304" pitchFamily="18" charset="0"/>
                <a:cs typeface="Times New Roman" panose="02020603050405020304" pitchFamily="18" charset="0"/>
              </a:rPr>
              <a:t>b. Cấu trúc của operon Lac</a:t>
            </a:r>
            <a:r>
              <a:rPr lang="vi-VN" sz="2400" b="1" dirty="0" smtClean="0">
                <a:solidFill>
                  <a:schemeClr val="bg1"/>
                </a:solidFill>
                <a:latin typeface="Times New Roman" panose="02020603050405020304" pitchFamily="18" charset="0"/>
                <a:cs typeface="Times New Roman" panose="02020603050405020304" pitchFamily="18" charset="0"/>
              </a:rPr>
              <a:t>:</a:t>
            </a:r>
          </a:p>
          <a:p>
            <a:pPr algn="just"/>
            <a:r>
              <a:rPr lang="vi-VN"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Giải thích kết quả thí nghiệm:</a:t>
            </a:r>
            <a:endParaRPr lang="en-US" sz="24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4963427" y="528920"/>
            <a:ext cx="6885272" cy="6001643"/>
          </a:xfrm>
          <a:prstGeom prst="rect">
            <a:avLst/>
          </a:prstGeom>
        </p:spPr>
        <p:txBody>
          <a:bodyPr wrap="square">
            <a:spAutoFit/>
          </a:bodyPr>
          <a:lstStyle/>
          <a:p>
            <a:pPr algn="just"/>
            <a:r>
              <a:rPr lang="vi-VN" sz="3200" dirty="0">
                <a:latin typeface="Times New Roman" panose="02020603050405020304" pitchFamily="18" charset="0"/>
                <a:cs typeface="Times New Roman" panose="02020603050405020304" pitchFamily="18" charset="0"/>
              </a:rPr>
              <a:t>- Kết luận: </a:t>
            </a:r>
          </a:p>
          <a:p>
            <a:pPr algn="just"/>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Hoạt động của operon Lac chịu sự điều khiển của 1 gene điều hòa </a:t>
            </a:r>
            <a:r>
              <a:rPr lang="vi-VN" sz="3200" dirty="0" smtClean="0">
                <a:latin typeface="Times New Roman" panose="02020603050405020304" pitchFamily="18" charset="0"/>
                <a:cs typeface="Times New Roman" panose="02020603050405020304" pitchFamily="18" charset="0"/>
              </a:rPr>
              <a:t>(</a:t>
            </a:r>
            <a:r>
              <a:rPr lang="vi-VN" sz="3200" i="1" dirty="0" smtClean="0">
                <a:latin typeface="Times New Roman" panose="02020603050405020304" pitchFamily="18" charset="0"/>
                <a:cs typeface="Times New Roman" panose="02020603050405020304" pitchFamily="18" charset="0"/>
              </a:rPr>
              <a:t>lacI</a:t>
            </a:r>
            <a:r>
              <a:rPr lang="vi-VN" sz="3200" dirty="0">
                <a:latin typeface="Times New Roman" panose="02020603050405020304" pitchFamily="18" charset="0"/>
                <a:cs typeface="Times New Roman" panose="02020603050405020304" pitchFamily="18" charset="0"/>
              </a:rPr>
              <a:t>) nằm trước operon, gene này mã hóa cho 1 loại protein điều hòa có khả năng liên kết với vùng operator để điều hòa hoạt động của operon Lac.</a:t>
            </a:r>
          </a:p>
          <a:p>
            <a:pPr algn="just"/>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Ở sinh vật, mức độ biểu hiện của các gene khác nhau là do các cơ chế điều hòa.</a:t>
            </a:r>
          </a:p>
          <a:p>
            <a:pPr algn="just"/>
            <a:r>
              <a:rPr lang="vi-VN" sz="3200" dirty="0">
                <a:latin typeface="Times New Roman" panose="02020603050405020304" pitchFamily="18" charset="0"/>
                <a:cs typeface="Times New Roman" panose="02020603050405020304" pitchFamily="18" charset="0"/>
              </a:rPr>
              <a:t>+ Điều hòa biểu hiện gene là sự kiểm soát quá trình tạo ra sản phẩm của gene.</a:t>
            </a:r>
          </a:p>
        </p:txBody>
      </p:sp>
    </p:spTree>
    <p:extLst>
      <p:ext uri="{BB962C8B-B14F-4D97-AF65-F5344CB8AC3E}">
        <p14:creationId xmlns:p14="http://schemas.microsoft.com/office/powerpoint/2010/main" val="40180877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4" name="TextBox 13">
            <a:extLst>
              <a:ext uri="{FF2B5EF4-FFF2-40B4-BE49-F238E27FC236}">
                <a16:creationId xmlns:a16="http://schemas.microsoft.com/office/drawing/2014/main" id="{3EDDFE33-9F78-4A00-AD97-3C35845B06B5}"/>
              </a:ext>
            </a:extLst>
          </p:cNvPr>
          <p:cNvSpPr txBox="1"/>
          <p:nvPr/>
        </p:nvSpPr>
        <p:spPr>
          <a:xfrm>
            <a:off x="440078" y="1107360"/>
            <a:ext cx="4090825" cy="1938992"/>
          </a:xfrm>
          <a:prstGeom prst="rect">
            <a:avLst/>
          </a:prstGeom>
          <a:noFill/>
        </p:spPr>
        <p:txBody>
          <a:bodyPr wrap="square">
            <a:spAutoFit/>
          </a:bodyPr>
          <a:lstStyle/>
          <a:p>
            <a:pPr algn="just"/>
            <a:r>
              <a:rPr lang="vi-VN" sz="2400" b="1" dirty="0">
                <a:solidFill>
                  <a:schemeClr val="bg1"/>
                </a:solidFill>
                <a:latin typeface="Times New Roman" panose="02020603050405020304" pitchFamily="18" charset="0"/>
                <a:cs typeface="Times New Roman" panose="02020603050405020304" pitchFamily="18" charset="0"/>
              </a:rPr>
              <a:t>I.Thí nghiệm xác định cơ chế điều hòa biểu hiện gene của operon Lac</a:t>
            </a:r>
            <a:r>
              <a:rPr lang="en-US" sz="2000" b="1" dirty="0">
                <a:solidFill>
                  <a:schemeClr val="bg1"/>
                </a:solidFill>
                <a:effectLst>
                  <a:outerShdw blurRad="38100" dist="38100" dir="2700000" algn="tl">
                    <a:srgbClr val="000000">
                      <a:alpha val="43137"/>
                    </a:srgbClr>
                  </a:outerShdw>
                </a:effectLst>
              </a:rPr>
              <a:t> </a:t>
            </a:r>
          </a:p>
          <a:p>
            <a:pPr algn="just"/>
            <a:r>
              <a:rPr lang="vi-VN" sz="2400" b="1" dirty="0" smtClean="0">
                <a:solidFill>
                  <a:schemeClr val="bg1"/>
                </a:solidFill>
                <a:effectLst>
                  <a:outerShdw blurRad="38100" dist="38100" dir="2700000" algn="tl">
                    <a:srgbClr val="000000">
                      <a:alpha val="43137"/>
                    </a:srgbClr>
                  </a:outerShdw>
                </a:effectLst>
              </a:rPr>
              <a:t>II.</a:t>
            </a:r>
            <a:r>
              <a:rPr lang="vi-VN" sz="2400" b="1" dirty="0"/>
              <a:t> </a:t>
            </a:r>
            <a:r>
              <a:rPr lang="vi-VN" sz="2400" b="1" dirty="0">
                <a:solidFill>
                  <a:schemeClr val="bg1"/>
                </a:solidFill>
                <a:latin typeface="Times New Roman" panose="02020603050405020304" pitchFamily="18" charset="0"/>
                <a:cs typeface="Times New Roman" panose="02020603050405020304" pitchFamily="18" charset="0"/>
              </a:rPr>
              <a:t>Ý nghĩa của điều hòa biểu hiện gene. </a:t>
            </a: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643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2" name="Picture 56"/>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l="20313" t="17708" r="24219" b="38542"/>
          <a:stretch>
            <a:fillRect/>
          </a:stretch>
        </p:blipFill>
        <p:spPr>
          <a:xfrm>
            <a:off x="1588655" y="1468582"/>
            <a:ext cx="3797300" cy="3048000"/>
          </a:xfrm>
          <a:noFill/>
        </p:spPr>
      </p:pic>
      <p:pic>
        <p:nvPicPr>
          <p:cNvPr id="4154" name="Picture 58" descr="scan0011"/>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6238009" y="1489364"/>
            <a:ext cx="4191000" cy="3048000"/>
          </a:xfrm>
          <a:noFill/>
        </p:spPr>
      </p:pic>
      <p:sp>
        <p:nvSpPr>
          <p:cNvPr id="12293" name="Text Box 32"/>
          <p:cNvSpPr txBox="1">
            <a:spLocks noChangeArrowheads="1"/>
          </p:cNvSpPr>
          <p:nvPr/>
        </p:nvSpPr>
        <p:spPr bwMode="auto">
          <a:xfrm>
            <a:off x="2971800" y="5867401"/>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cs typeface="Arial" panose="020B0604020202020204" pitchFamily="34" charset="0"/>
            </a:endParaRPr>
          </a:p>
        </p:txBody>
      </p:sp>
      <p:sp>
        <p:nvSpPr>
          <p:cNvPr id="4159" name="Text Box 63"/>
          <p:cNvSpPr txBox="1">
            <a:spLocks noChangeArrowheads="1"/>
          </p:cNvSpPr>
          <p:nvPr/>
        </p:nvSpPr>
        <p:spPr bwMode="auto">
          <a:xfrm>
            <a:off x="775855" y="375948"/>
            <a:ext cx="110801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err="1">
                <a:cs typeface="Arial" panose="020B0604020202020204" pitchFamily="34" charset="0"/>
              </a:rPr>
              <a:t>Hãy</a:t>
            </a:r>
            <a:r>
              <a:rPr lang="en-US" sz="2800" dirty="0">
                <a:cs typeface="Arial" panose="020B0604020202020204" pitchFamily="34" charset="0"/>
              </a:rPr>
              <a:t> </a:t>
            </a:r>
            <a:r>
              <a:rPr lang="en-US" sz="2800" dirty="0" err="1">
                <a:cs typeface="Arial" panose="020B0604020202020204" pitchFamily="34" charset="0"/>
              </a:rPr>
              <a:t>giải</a:t>
            </a:r>
            <a:r>
              <a:rPr lang="en-US" sz="2800" dirty="0">
                <a:cs typeface="Arial" panose="020B0604020202020204" pitchFamily="34" charset="0"/>
              </a:rPr>
              <a:t> </a:t>
            </a:r>
            <a:r>
              <a:rPr lang="en-US" sz="2800" dirty="0" err="1">
                <a:cs typeface="Arial" panose="020B0604020202020204" pitchFamily="34" charset="0"/>
              </a:rPr>
              <a:t>thích</a:t>
            </a:r>
            <a:r>
              <a:rPr lang="en-US" sz="2800" dirty="0">
                <a:cs typeface="Arial" panose="020B0604020202020204" pitchFamily="34" charset="0"/>
              </a:rPr>
              <a:t> </a:t>
            </a:r>
            <a:r>
              <a:rPr lang="en-US" sz="2800" dirty="0" err="1">
                <a:cs typeface="Arial" panose="020B0604020202020204" pitchFamily="34" charset="0"/>
              </a:rPr>
              <a:t>hai</a:t>
            </a:r>
            <a:r>
              <a:rPr lang="en-US" sz="2800" dirty="0">
                <a:cs typeface="Arial" panose="020B0604020202020204" pitchFamily="34" charset="0"/>
              </a:rPr>
              <a:t> </a:t>
            </a:r>
            <a:r>
              <a:rPr lang="en-US" sz="2800" dirty="0" err="1">
                <a:cs typeface="Arial" panose="020B0604020202020204" pitchFamily="34" charset="0"/>
              </a:rPr>
              <a:t>quá</a:t>
            </a:r>
            <a:r>
              <a:rPr lang="en-US" sz="2800" dirty="0">
                <a:cs typeface="Arial" panose="020B0604020202020204" pitchFamily="34" charset="0"/>
              </a:rPr>
              <a:t> </a:t>
            </a:r>
            <a:r>
              <a:rPr lang="en-US" sz="2800" dirty="0" err="1">
                <a:cs typeface="Arial" panose="020B0604020202020204" pitchFamily="34" charset="0"/>
              </a:rPr>
              <a:t>trình</a:t>
            </a:r>
            <a:r>
              <a:rPr lang="en-US" sz="2800" dirty="0">
                <a:cs typeface="Arial" panose="020B0604020202020204" pitchFamily="34" charset="0"/>
              </a:rPr>
              <a:t> </a:t>
            </a:r>
            <a:r>
              <a:rPr lang="en-US" sz="2800" dirty="0" err="1">
                <a:cs typeface="Arial" panose="020B0604020202020204" pitchFamily="34" charset="0"/>
              </a:rPr>
              <a:t>dưới</a:t>
            </a:r>
            <a:r>
              <a:rPr lang="en-US" sz="2800" dirty="0">
                <a:cs typeface="Arial" panose="020B0604020202020204" pitchFamily="34" charset="0"/>
              </a:rPr>
              <a:t> </a:t>
            </a:r>
            <a:r>
              <a:rPr lang="en-US" sz="2800" dirty="0" err="1" smtClean="0">
                <a:cs typeface="Arial" panose="020B0604020202020204" pitchFamily="34" charset="0"/>
              </a:rPr>
              <a:t>đây</a:t>
            </a:r>
            <a:r>
              <a:rPr lang="en-US" sz="2800" dirty="0">
                <a:cs typeface="Arial" panose="020B0604020202020204" pitchFamily="34" charset="0"/>
              </a:rPr>
              <a:t>:</a:t>
            </a:r>
            <a:r>
              <a:rPr lang="en-US" sz="2800" dirty="0" smtClean="0">
                <a:cs typeface="Arial" panose="020B0604020202020204" pitchFamily="34" charset="0"/>
              </a:rPr>
              <a:t>  </a:t>
            </a:r>
            <a:r>
              <a:rPr lang="en-US" sz="2800" dirty="0" err="1">
                <a:cs typeface="Arial" panose="020B0604020202020204" pitchFamily="34" charset="0"/>
              </a:rPr>
              <a:t>Vì</a:t>
            </a:r>
            <a:r>
              <a:rPr lang="en-US" sz="2800" dirty="0">
                <a:cs typeface="Arial" panose="020B0604020202020204" pitchFamily="34" charset="0"/>
              </a:rPr>
              <a:t> </a:t>
            </a:r>
            <a:r>
              <a:rPr lang="en-US" sz="2800" dirty="0" err="1">
                <a:cs typeface="Arial" panose="020B0604020202020204" pitchFamily="34" charset="0"/>
              </a:rPr>
              <a:t>sao</a:t>
            </a:r>
            <a:r>
              <a:rPr lang="en-US" sz="2800" dirty="0">
                <a:cs typeface="Arial" panose="020B0604020202020204" pitchFamily="34" charset="0"/>
              </a:rPr>
              <a:t> </a:t>
            </a:r>
            <a:r>
              <a:rPr lang="en-US" sz="2800" dirty="0" err="1">
                <a:cs typeface="Arial" panose="020B0604020202020204" pitchFamily="34" charset="0"/>
              </a:rPr>
              <a:t>từ</a:t>
            </a:r>
            <a:r>
              <a:rPr lang="en-US" sz="2800" dirty="0">
                <a:cs typeface="Arial" panose="020B0604020202020204" pitchFamily="34" charset="0"/>
              </a:rPr>
              <a:t> </a:t>
            </a:r>
            <a:r>
              <a:rPr lang="en-US" sz="2800" dirty="0" err="1">
                <a:cs typeface="Arial" panose="020B0604020202020204" pitchFamily="34" charset="0"/>
              </a:rPr>
              <a:t>một</a:t>
            </a:r>
            <a:r>
              <a:rPr lang="en-US" sz="2800" dirty="0">
                <a:cs typeface="Arial" panose="020B0604020202020204" pitchFamily="34" charset="0"/>
              </a:rPr>
              <a:t> </a:t>
            </a:r>
            <a:r>
              <a:rPr lang="en-US" sz="2800" dirty="0" err="1">
                <a:cs typeface="Arial" panose="020B0604020202020204" pitchFamily="34" charset="0"/>
              </a:rPr>
              <a:t>hợp</a:t>
            </a:r>
            <a:r>
              <a:rPr lang="en-US" sz="2800" dirty="0">
                <a:cs typeface="Arial" panose="020B0604020202020204" pitchFamily="34" charset="0"/>
              </a:rPr>
              <a:t> </a:t>
            </a:r>
            <a:r>
              <a:rPr lang="en-US" sz="2800" dirty="0" err="1">
                <a:cs typeface="Arial" panose="020B0604020202020204" pitchFamily="34" charset="0"/>
              </a:rPr>
              <a:t>tử</a:t>
            </a:r>
            <a:r>
              <a:rPr lang="en-US" sz="2800" dirty="0">
                <a:cs typeface="Arial" panose="020B0604020202020204" pitchFamily="34" charset="0"/>
              </a:rPr>
              <a:t> </a:t>
            </a:r>
            <a:r>
              <a:rPr lang="en-US" sz="2800" dirty="0" err="1">
                <a:cs typeface="Arial" panose="020B0604020202020204" pitchFamily="34" charset="0"/>
              </a:rPr>
              <a:t>sau</a:t>
            </a:r>
            <a:r>
              <a:rPr lang="en-US" sz="2800" dirty="0">
                <a:cs typeface="Arial" panose="020B0604020202020204" pitchFamily="34" charset="0"/>
              </a:rPr>
              <a:t> </a:t>
            </a:r>
            <a:r>
              <a:rPr lang="en-US" sz="2800" dirty="0" err="1">
                <a:cs typeface="Arial" panose="020B0604020202020204" pitchFamily="34" charset="0"/>
              </a:rPr>
              <a:t>khi</a:t>
            </a:r>
            <a:r>
              <a:rPr lang="en-US" sz="2800" dirty="0">
                <a:cs typeface="Arial" panose="020B0604020202020204" pitchFamily="34" charset="0"/>
              </a:rPr>
              <a:t> </a:t>
            </a:r>
            <a:r>
              <a:rPr lang="en-US" sz="2800" dirty="0" err="1">
                <a:cs typeface="Arial" panose="020B0604020202020204" pitchFamily="34" charset="0"/>
              </a:rPr>
              <a:t>thụ</a:t>
            </a:r>
            <a:r>
              <a:rPr lang="en-US" sz="2800" dirty="0">
                <a:cs typeface="Arial" panose="020B0604020202020204" pitchFamily="34" charset="0"/>
              </a:rPr>
              <a:t> </a:t>
            </a:r>
            <a:r>
              <a:rPr lang="en-US" sz="2800" dirty="0" err="1">
                <a:cs typeface="Arial" panose="020B0604020202020204" pitchFamily="34" charset="0"/>
              </a:rPr>
              <a:t>tinh</a:t>
            </a:r>
            <a:r>
              <a:rPr lang="en-US" sz="2800" dirty="0">
                <a:cs typeface="Arial" panose="020B0604020202020204" pitchFamily="34" charset="0"/>
              </a:rPr>
              <a:t> </a:t>
            </a:r>
            <a:r>
              <a:rPr lang="en-US" sz="2800" dirty="0" err="1">
                <a:cs typeface="Arial" panose="020B0604020202020204" pitchFamily="34" charset="0"/>
              </a:rPr>
              <a:t>có</a:t>
            </a:r>
            <a:r>
              <a:rPr lang="en-US" sz="2800" dirty="0">
                <a:cs typeface="Arial" panose="020B0604020202020204" pitchFamily="34" charset="0"/>
              </a:rPr>
              <a:t> </a:t>
            </a:r>
            <a:r>
              <a:rPr lang="en-US" sz="2800" dirty="0" err="1">
                <a:cs typeface="Arial" panose="020B0604020202020204" pitchFamily="34" charset="0"/>
              </a:rPr>
              <a:t>thể</a:t>
            </a:r>
            <a:r>
              <a:rPr lang="en-US" sz="2800" dirty="0">
                <a:cs typeface="Arial" panose="020B0604020202020204" pitchFamily="34" charset="0"/>
              </a:rPr>
              <a:t> </a:t>
            </a:r>
            <a:r>
              <a:rPr lang="en-US" sz="2800" dirty="0" err="1">
                <a:cs typeface="Arial" panose="020B0604020202020204" pitchFamily="34" charset="0"/>
              </a:rPr>
              <a:t>tạo</a:t>
            </a:r>
            <a:r>
              <a:rPr lang="en-US" sz="2800" dirty="0">
                <a:cs typeface="Arial" panose="020B0604020202020204" pitchFamily="34" charset="0"/>
              </a:rPr>
              <a:t> </a:t>
            </a:r>
            <a:r>
              <a:rPr lang="en-US" sz="2800" dirty="0" err="1">
                <a:cs typeface="Arial" panose="020B0604020202020204" pitchFamily="34" charset="0"/>
              </a:rPr>
              <a:t>thành</a:t>
            </a:r>
            <a:r>
              <a:rPr lang="en-US" sz="2800" dirty="0">
                <a:cs typeface="Arial" panose="020B0604020202020204" pitchFamily="34" charset="0"/>
              </a:rPr>
              <a:t> </a:t>
            </a:r>
            <a:r>
              <a:rPr lang="en-US" sz="2800" dirty="0" err="1">
                <a:cs typeface="Arial" panose="020B0604020202020204" pitchFamily="34" charset="0"/>
              </a:rPr>
              <a:t>một</a:t>
            </a:r>
            <a:r>
              <a:rPr lang="en-US" sz="2800" dirty="0">
                <a:cs typeface="Arial" panose="020B0604020202020204" pitchFamily="34" charset="0"/>
              </a:rPr>
              <a:t> </a:t>
            </a:r>
            <a:r>
              <a:rPr lang="en-US" sz="2800" dirty="0" err="1">
                <a:cs typeface="Arial" panose="020B0604020202020204" pitchFamily="34" charset="0"/>
              </a:rPr>
              <a:t>cơ</a:t>
            </a:r>
            <a:r>
              <a:rPr lang="en-US" sz="2800" dirty="0">
                <a:cs typeface="Arial" panose="020B0604020202020204" pitchFamily="34" charset="0"/>
              </a:rPr>
              <a:t> </a:t>
            </a:r>
            <a:r>
              <a:rPr lang="en-US" sz="2800" dirty="0" err="1">
                <a:cs typeface="Arial" panose="020B0604020202020204" pitchFamily="34" charset="0"/>
              </a:rPr>
              <a:t>thể</a:t>
            </a:r>
            <a:r>
              <a:rPr lang="en-US" sz="2800" dirty="0">
                <a:cs typeface="Arial" panose="020B0604020202020204" pitchFamily="34" charset="0"/>
              </a:rPr>
              <a:t> </a:t>
            </a:r>
            <a:r>
              <a:rPr lang="en-US" sz="2800" dirty="0" err="1">
                <a:cs typeface="Arial" panose="020B0604020202020204" pitchFamily="34" charset="0"/>
              </a:rPr>
              <a:t>hoàn</a:t>
            </a:r>
            <a:r>
              <a:rPr lang="en-US" sz="2800" dirty="0">
                <a:cs typeface="Arial" panose="020B0604020202020204" pitchFamily="34" charset="0"/>
              </a:rPr>
              <a:t> </a:t>
            </a:r>
            <a:r>
              <a:rPr lang="en-US" sz="2800" dirty="0" err="1">
                <a:cs typeface="Arial" panose="020B0604020202020204" pitchFamily="34" charset="0"/>
              </a:rPr>
              <a:t>thiện</a:t>
            </a:r>
            <a:r>
              <a:rPr lang="en-US" sz="2800" dirty="0">
                <a:cs typeface="Arial" panose="020B0604020202020204" pitchFamily="34" charset="0"/>
              </a:rPr>
              <a:t> </a:t>
            </a:r>
            <a:r>
              <a:rPr lang="en-US" sz="2800" dirty="0" err="1">
                <a:cs typeface="Arial" panose="020B0604020202020204" pitchFamily="34" charset="0"/>
              </a:rPr>
              <a:t>và</a:t>
            </a:r>
            <a:r>
              <a:rPr lang="en-US" sz="2800" dirty="0">
                <a:cs typeface="Arial" panose="020B0604020202020204" pitchFamily="34" charset="0"/>
              </a:rPr>
              <a:t> </a:t>
            </a:r>
            <a:r>
              <a:rPr lang="en-US" sz="2800" dirty="0" err="1">
                <a:cs typeface="Arial" panose="020B0604020202020204" pitchFamily="34" charset="0"/>
              </a:rPr>
              <a:t>trưởng</a:t>
            </a:r>
            <a:r>
              <a:rPr lang="en-US" sz="2800" dirty="0">
                <a:cs typeface="Arial" panose="020B0604020202020204" pitchFamily="34" charset="0"/>
              </a:rPr>
              <a:t> </a:t>
            </a:r>
            <a:r>
              <a:rPr lang="en-US" sz="2800" dirty="0" err="1">
                <a:cs typeface="Arial" panose="020B0604020202020204" pitchFamily="34" charset="0"/>
              </a:rPr>
              <a:t>thành</a:t>
            </a:r>
            <a:r>
              <a:rPr lang="en-US" sz="2800" dirty="0">
                <a:cs typeface="Arial" panose="020B0604020202020204" pitchFamily="34" charset="0"/>
              </a:rPr>
              <a:t>?</a:t>
            </a:r>
          </a:p>
        </p:txBody>
      </p:sp>
    </p:spTree>
    <p:extLst>
      <p:ext uri="{BB962C8B-B14F-4D97-AF65-F5344CB8AC3E}">
        <p14:creationId xmlns:p14="http://schemas.microsoft.com/office/powerpoint/2010/main" val="40787547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59"/>
                                        </p:tgtEl>
                                        <p:attrNameLst>
                                          <p:attrName>style.visibility</p:attrName>
                                        </p:attrNameLst>
                                      </p:cBhvr>
                                      <p:to>
                                        <p:strVal val="visible"/>
                                      </p:to>
                                    </p:set>
                                    <p:anim calcmode="lin" valueType="num">
                                      <p:cBhvr additive="base">
                                        <p:cTn id="7" dur="2000" fill="hold"/>
                                        <p:tgtEl>
                                          <p:spTgt spid="4159"/>
                                        </p:tgtEl>
                                        <p:attrNameLst>
                                          <p:attrName>ppt_x</p:attrName>
                                        </p:attrNameLst>
                                      </p:cBhvr>
                                      <p:tavLst>
                                        <p:tav tm="0">
                                          <p:val>
                                            <p:strVal val="0-#ppt_w/2"/>
                                          </p:val>
                                        </p:tav>
                                        <p:tav tm="100000">
                                          <p:val>
                                            <p:strVal val="#ppt_x"/>
                                          </p:val>
                                        </p:tav>
                                      </p:tavLst>
                                    </p:anim>
                                    <p:anim calcmode="lin" valueType="num">
                                      <p:cBhvr additive="base">
                                        <p:cTn id="8" dur="2000" fill="hold"/>
                                        <p:tgtEl>
                                          <p:spTgt spid="41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nodeType="clickEffect">
                                  <p:stCondLst>
                                    <p:cond delay="0"/>
                                  </p:stCondLst>
                                  <p:childTnLst>
                                    <p:set>
                                      <p:cBhvr>
                                        <p:cTn id="12" dur="1" fill="hold">
                                          <p:stCondLst>
                                            <p:cond delay="0"/>
                                          </p:stCondLst>
                                        </p:cTn>
                                        <p:tgtEl>
                                          <p:spTgt spid="4152"/>
                                        </p:tgtEl>
                                        <p:attrNameLst>
                                          <p:attrName>style.visibility</p:attrName>
                                        </p:attrNameLst>
                                      </p:cBhvr>
                                      <p:to>
                                        <p:strVal val="visible"/>
                                      </p:to>
                                    </p:set>
                                    <p:animEffect transition="in" filter="wedge">
                                      <p:cBhvr>
                                        <p:cTn id="13" dur="2000"/>
                                        <p:tgtEl>
                                          <p:spTgt spid="41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4154"/>
                                        </p:tgtEl>
                                        <p:attrNameLst>
                                          <p:attrName>style.visibility</p:attrName>
                                        </p:attrNameLst>
                                      </p:cBhvr>
                                      <p:to>
                                        <p:strVal val="visible"/>
                                      </p:to>
                                    </p:set>
                                    <p:animEffect transition="in" filter="wedge">
                                      <p:cBhvr>
                                        <p:cTn id="18" dur="2000"/>
                                        <p:tgtEl>
                                          <p:spTgt spid="4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259773" y="228600"/>
            <a:ext cx="115650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400" dirty="0">
                <a:solidFill>
                  <a:srgbClr val="0070C0"/>
                </a:solidFill>
                <a:latin typeface="Times New Roman" panose="02020603050405020304" pitchFamily="18" charset="0"/>
                <a:cs typeface="Times New Roman" panose="02020603050405020304" pitchFamily="18" charset="0"/>
              </a:rPr>
              <a:t> </a:t>
            </a:r>
            <a:r>
              <a:rPr lang="en-US" sz="2400" b="1" u="sng" dirty="0" err="1">
                <a:solidFill>
                  <a:srgbClr val="0070C0"/>
                </a:solidFill>
                <a:latin typeface="Times New Roman" panose="02020603050405020304" pitchFamily="18" charset="0"/>
                <a:cs typeface="Times New Roman" panose="02020603050405020304" pitchFamily="18" charset="0"/>
              </a:rPr>
              <a:t>Câu</a:t>
            </a:r>
            <a:r>
              <a:rPr lang="en-US" sz="2400" b="1" u="sng" dirty="0">
                <a:solidFill>
                  <a:srgbClr val="0070C0"/>
                </a:solidFill>
                <a:latin typeface="Times New Roman" panose="02020603050405020304" pitchFamily="18" charset="0"/>
                <a:cs typeface="Times New Roman" panose="02020603050405020304" pitchFamily="18" charset="0"/>
              </a:rPr>
              <a:t> </a:t>
            </a:r>
            <a:r>
              <a:rPr lang="en-US" sz="2400" b="1" u="sng" dirty="0" err="1">
                <a:solidFill>
                  <a:srgbClr val="0070C0"/>
                </a:solidFill>
                <a:latin typeface="Times New Roman" panose="02020603050405020304" pitchFamily="18" charset="0"/>
                <a:cs typeface="Times New Roman" panose="02020603050405020304" pitchFamily="18" charset="0"/>
              </a:rPr>
              <a:t>hỏi</a:t>
            </a:r>
            <a:r>
              <a:rPr lang="en-US" sz="2400" b="1" u="sng" dirty="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Vì</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sao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lại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có</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sự</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nhau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điều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hòa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hoạt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động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gene </a:t>
            </a:r>
            <a:r>
              <a:rPr lang="en-US" sz="2400" b="1" dirty="0">
                <a:solidFill>
                  <a:srgbClr val="0070C0"/>
                </a:solidFill>
                <a:latin typeface="Times New Roman" panose="02020603050405020304" pitchFamily="18" charset="0"/>
                <a:cs typeface="Times New Roman" panose="02020603050405020304" pitchFamily="18" charset="0"/>
              </a:rPr>
              <a:t>ở </a:t>
            </a:r>
            <a:r>
              <a:rPr lang="en-US" sz="2400" b="1" dirty="0" err="1">
                <a:solidFill>
                  <a:srgbClr val="0070C0"/>
                </a:solidFill>
                <a:latin typeface="Times New Roman" panose="02020603050405020304" pitchFamily="18" charset="0"/>
                <a:cs typeface="Times New Roman" panose="02020603050405020304" pitchFamily="18" charset="0"/>
              </a:rPr>
              <a:t>hai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loại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sinh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vật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nh</a:t>
            </a:r>
            <a:r>
              <a:rPr lang="vi-VN" sz="2400" b="1" dirty="0" smtClean="0">
                <a:solidFill>
                  <a:srgbClr val="0070C0"/>
                </a:solidFill>
                <a:latin typeface="Times New Roman" panose="02020603050405020304" pitchFamily="18" charset="0"/>
                <a:cs typeface="Times New Roman" panose="02020603050405020304" pitchFamily="18" charset="0"/>
              </a:rPr>
              <a:t>ân sơ và nhân chuẩn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a:t>
            </a:r>
          </a:p>
        </p:txBody>
      </p:sp>
      <p:sp>
        <p:nvSpPr>
          <p:cNvPr id="22533" name="Text Box 5"/>
          <p:cNvSpPr txBox="1">
            <a:spLocks noChangeArrowheads="1"/>
          </p:cNvSpPr>
          <p:nvPr/>
        </p:nvSpPr>
        <p:spPr bwMode="auto">
          <a:xfrm>
            <a:off x="363682" y="943409"/>
            <a:ext cx="3945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dirty="0">
                <a:solidFill>
                  <a:srgbClr val="0070C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 Ở </a:t>
            </a:r>
            <a:r>
              <a:rPr lang="en-US" sz="2400" b="1" dirty="0" err="1">
                <a:solidFill>
                  <a:srgbClr val="0070C0"/>
                </a:solidFill>
                <a:latin typeface="Times New Roman" panose="02020603050405020304" pitchFamily="18" charset="0"/>
                <a:cs typeface="Times New Roman" panose="02020603050405020304" pitchFamily="18" charset="0"/>
              </a:rPr>
              <a:t>sinh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vật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nhân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sơ</a:t>
            </a:r>
            <a:r>
              <a:rPr lang="en-US" sz="2400" b="1" dirty="0">
                <a:solidFill>
                  <a:srgbClr val="0070C0"/>
                </a:solidFill>
                <a:latin typeface="Times New Roman" panose="02020603050405020304" pitchFamily="18" charset="0"/>
                <a:cs typeface="Times New Roman" panose="02020603050405020304" pitchFamily="18" charset="0"/>
              </a:rPr>
              <a:t>:</a:t>
            </a:r>
          </a:p>
        </p:txBody>
      </p:sp>
      <p:sp>
        <p:nvSpPr>
          <p:cNvPr id="22534" name="Text Box 6"/>
          <p:cNvSpPr txBox="1">
            <a:spLocks noChangeArrowheads="1"/>
          </p:cNvSpPr>
          <p:nvPr/>
        </p:nvSpPr>
        <p:spPr bwMode="auto">
          <a:xfrm>
            <a:off x="363682" y="1320946"/>
            <a:ext cx="114611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Cấu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tạo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một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tế</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bào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tiếp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xúc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trực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tiếp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với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môi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trường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hiệu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điều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hòa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nhân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tố</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lí</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hóa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bao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quanh</a:t>
            </a:r>
            <a:r>
              <a:rPr lang="en-US" sz="2400" b="1" dirty="0">
                <a:solidFill>
                  <a:srgbClr val="0070C0"/>
                </a:solidFill>
                <a:latin typeface="Times New Roman" panose="02020603050405020304" pitchFamily="18" charset="0"/>
                <a:cs typeface="Times New Roman" panose="02020603050405020304" pitchFamily="18" charset="0"/>
              </a:rPr>
              <a:t>.</a:t>
            </a:r>
          </a:p>
        </p:txBody>
      </p:sp>
      <p:sp>
        <p:nvSpPr>
          <p:cNvPr id="22535" name="Text Box 7"/>
          <p:cNvSpPr txBox="1">
            <a:spLocks noChangeArrowheads="1"/>
          </p:cNvSpPr>
          <p:nvPr/>
        </p:nvSpPr>
        <p:spPr bwMode="auto">
          <a:xfrm>
            <a:off x="363682" y="2022621"/>
            <a:ext cx="114611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400" dirty="0">
                <a:solidFill>
                  <a:srgbClr val="0070C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Không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có</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màng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nhân</a:t>
            </a:r>
            <a:r>
              <a:rPr lang="en-US" sz="2400" b="1" dirty="0">
                <a:solidFill>
                  <a:srgbClr val="0070C0"/>
                </a:solidFill>
                <a:latin typeface="Times New Roman" panose="02020603050405020304" pitchFamily="18" charset="0"/>
                <a:cs typeface="Times New Roman" panose="02020603050405020304" pitchFamily="18" charset="0"/>
              </a:rPr>
              <a:t>            AND </a:t>
            </a:r>
            <a:r>
              <a:rPr lang="en-US" sz="2400" b="1" dirty="0" err="1">
                <a:solidFill>
                  <a:srgbClr val="0070C0"/>
                </a:solidFill>
                <a:latin typeface="Times New Roman" panose="02020603050405020304" pitchFamily="18" charset="0"/>
                <a:cs typeface="Times New Roman" panose="02020603050405020304" pitchFamily="18" charset="0"/>
              </a:rPr>
              <a:t>tiếp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xúc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với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môi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trường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nội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bào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phiên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mã</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dịch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mã</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xảy</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đồng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thời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sự</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điều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hòa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chủ</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yếu</a:t>
            </a:r>
            <a:r>
              <a:rPr lang="en-US" sz="2400" b="1" dirty="0">
                <a:solidFill>
                  <a:srgbClr val="0070C0"/>
                </a:solidFill>
                <a:latin typeface="Times New Roman" panose="02020603050405020304" pitchFamily="18" charset="0"/>
                <a:cs typeface="Times New Roman" panose="02020603050405020304" pitchFamily="18" charset="0"/>
              </a:rPr>
              <a:t>  ở </a:t>
            </a:r>
            <a:r>
              <a:rPr lang="en-US" sz="2400" b="1" dirty="0" err="1">
                <a:solidFill>
                  <a:srgbClr val="0070C0"/>
                </a:solidFill>
                <a:latin typeface="Times New Roman" panose="02020603050405020304" pitchFamily="18" charset="0"/>
                <a:cs typeface="Times New Roman" panose="02020603050405020304" pitchFamily="18" charset="0"/>
              </a:rPr>
              <a:t>giai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đoạn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phiên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mã</a:t>
            </a:r>
            <a:r>
              <a:rPr lang="en-US" sz="2400" b="1" dirty="0">
                <a:solidFill>
                  <a:srgbClr val="0070C0"/>
                </a:solidFill>
                <a:latin typeface="Times New Roman" panose="02020603050405020304" pitchFamily="18" charset="0"/>
                <a:cs typeface="Times New Roman" panose="02020603050405020304" pitchFamily="18" charset="0"/>
              </a:rPr>
              <a:t>. </a:t>
            </a:r>
          </a:p>
        </p:txBody>
      </p:sp>
      <p:sp>
        <p:nvSpPr>
          <p:cNvPr id="22537" name="Text Box 9"/>
          <p:cNvSpPr txBox="1">
            <a:spLocks noChangeArrowheads="1"/>
          </p:cNvSpPr>
          <p:nvPr/>
        </p:nvSpPr>
        <p:spPr bwMode="auto">
          <a:xfrm>
            <a:off x="363682" y="2752733"/>
            <a:ext cx="3983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dirty="0">
                <a:solidFill>
                  <a:srgbClr val="0070C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 Ở </a:t>
            </a:r>
            <a:r>
              <a:rPr lang="en-US" sz="2400" b="1" dirty="0" err="1">
                <a:solidFill>
                  <a:srgbClr val="0070C0"/>
                </a:solidFill>
                <a:latin typeface="Times New Roman" panose="02020603050405020304" pitchFamily="18" charset="0"/>
                <a:cs typeface="Times New Roman" panose="02020603050405020304" pitchFamily="18" charset="0"/>
              </a:rPr>
              <a:t>sinh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vật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nhân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chuẩn</a:t>
            </a:r>
            <a:r>
              <a:rPr lang="en-US" sz="2400" b="1" dirty="0">
                <a:solidFill>
                  <a:srgbClr val="0070C0"/>
                </a:solidFill>
                <a:latin typeface="Times New Roman" panose="02020603050405020304" pitchFamily="18" charset="0"/>
                <a:cs typeface="Times New Roman" panose="02020603050405020304" pitchFamily="18" charset="0"/>
              </a:rPr>
              <a:t>:</a:t>
            </a:r>
          </a:p>
        </p:txBody>
      </p:sp>
      <p:sp>
        <p:nvSpPr>
          <p:cNvPr id="22538" name="Text Box 10"/>
          <p:cNvSpPr txBox="1">
            <a:spLocks noChangeArrowheads="1"/>
          </p:cNvSpPr>
          <p:nvPr/>
        </p:nvSpPr>
        <p:spPr bwMode="auto">
          <a:xfrm>
            <a:off x="363682" y="3149608"/>
            <a:ext cx="114196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400" dirty="0">
                <a:solidFill>
                  <a:srgbClr val="0070C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Cơ</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thể</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bào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tế</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bào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tiếp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xúc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với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tế</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bào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lân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cần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hiệu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điều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hòa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thống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nhất</a:t>
            </a:r>
            <a:r>
              <a:rPr lang="en-US" sz="2400" b="1" dirty="0">
                <a:solidFill>
                  <a:srgbClr val="0070C0"/>
                </a:solidFill>
                <a:latin typeface="Times New Roman" panose="02020603050405020304" pitchFamily="18" charset="0"/>
                <a:cs typeface="Times New Roman" panose="02020603050405020304" pitchFamily="18" charset="0"/>
              </a:rPr>
              <a:t> do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tế</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bào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chuyên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biệt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hóa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đảm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nhận</a:t>
            </a:r>
            <a:r>
              <a:rPr lang="en-US" sz="2400" b="1" dirty="0">
                <a:solidFill>
                  <a:srgbClr val="0070C0"/>
                </a:solidFill>
                <a:latin typeface="Times New Roman" panose="02020603050405020304" pitchFamily="18" charset="0"/>
                <a:cs typeface="Times New Roman" panose="02020603050405020304" pitchFamily="18" charset="0"/>
              </a:rPr>
              <a:t>.</a:t>
            </a:r>
          </a:p>
        </p:txBody>
      </p:sp>
      <p:sp>
        <p:nvSpPr>
          <p:cNvPr id="22539" name="Text Box 11"/>
          <p:cNvSpPr txBox="1">
            <a:spLocks noChangeArrowheads="1"/>
          </p:cNvSpPr>
          <p:nvPr/>
        </p:nvSpPr>
        <p:spPr bwMode="auto">
          <a:xfrm>
            <a:off x="259773" y="3840162"/>
            <a:ext cx="114888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400" dirty="0">
                <a:solidFill>
                  <a:srgbClr val="0070C0"/>
                </a:solidFill>
                <a:latin typeface="Times New Roman" panose="02020603050405020304" pitchFamily="18" charset="0"/>
                <a:cs typeface="Times New Roman" panose="02020603050405020304" pitchFamily="18" charset="0"/>
              </a:rPr>
              <a:t>      + </a:t>
            </a:r>
            <a:r>
              <a:rPr lang="en-US" sz="2400" b="1" dirty="0" err="1">
                <a:solidFill>
                  <a:srgbClr val="0070C0"/>
                </a:solidFill>
                <a:latin typeface="Times New Roman" panose="02020603050405020304" pitchFamily="18" charset="0"/>
                <a:cs typeface="Times New Roman" panose="02020603050405020304" pitchFamily="18" charset="0"/>
              </a:rPr>
              <a:t>Có</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màng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nhân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bao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bọc</a:t>
            </a:r>
            <a:r>
              <a:rPr lang="en-US" sz="2400" b="1" dirty="0">
                <a:solidFill>
                  <a:srgbClr val="0070C0"/>
                </a:solidFill>
                <a:latin typeface="Times New Roman" panose="02020603050405020304" pitchFamily="18" charset="0"/>
                <a:cs typeface="Times New Roman" panose="02020603050405020304" pitchFamily="18" charset="0"/>
              </a:rPr>
              <a:t> NST, AND </a:t>
            </a:r>
            <a:r>
              <a:rPr lang="en-US" sz="2400" b="1" dirty="0" err="1">
                <a:solidFill>
                  <a:srgbClr val="0070C0"/>
                </a:solidFill>
                <a:latin typeface="Times New Roman" panose="02020603050405020304" pitchFamily="18" charset="0"/>
                <a:cs typeface="Times New Roman" panose="02020603050405020304" pitchFamily="18" charset="0"/>
              </a:rPr>
              <a:t>có</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rất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nhiều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gene, </a:t>
            </a:r>
            <a:r>
              <a:rPr lang="en-US" sz="2400" b="1" dirty="0" err="1">
                <a:solidFill>
                  <a:srgbClr val="0070C0"/>
                </a:solidFill>
                <a:latin typeface="Times New Roman" panose="02020603050405020304" pitchFamily="18" charset="0"/>
                <a:cs typeface="Times New Roman" panose="02020603050405020304" pitchFamily="18" charset="0"/>
              </a:rPr>
              <a:t>có</a:t>
            </a:r>
            <a:r>
              <a:rPr lang="en-US" sz="2400" dirty="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gene </a:t>
            </a:r>
            <a:r>
              <a:rPr lang="en-US" sz="2400" b="1" dirty="0" err="1">
                <a:solidFill>
                  <a:srgbClr val="0070C0"/>
                </a:solidFill>
                <a:latin typeface="Times New Roman" panose="02020603050405020304" pitchFamily="18" charset="0"/>
                <a:cs typeface="Times New Roman" panose="02020603050405020304" pitchFamily="18" charset="0"/>
              </a:rPr>
              <a:t>nhảy</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phiên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mã</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xảy</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trong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nhân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dịch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mã</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xảy</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trong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tế</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bào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chất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sự</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điều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hòa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phức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tạp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xảy</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nhiều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giai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đoạn</a:t>
            </a:r>
            <a:r>
              <a:rPr lang="en-US" sz="2400" b="1" dirty="0">
                <a:solidFill>
                  <a:srgbClr val="0070C0"/>
                </a:solidFill>
                <a:latin typeface="Times New Roman" panose="02020603050405020304" pitchFamily="18" charset="0"/>
                <a:cs typeface="Times New Roman" panose="02020603050405020304" pitchFamily="18" charset="0"/>
              </a:rPr>
              <a:t>.</a:t>
            </a:r>
          </a:p>
        </p:txBody>
      </p:sp>
      <p:sp>
        <p:nvSpPr>
          <p:cNvPr id="22540" name="Line 12"/>
          <p:cNvSpPr>
            <a:spLocks noChangeShapeType="1"/>
          </p:cNvSpPr>
          <p:nvPr/>
        </p:nvSpPr>
        <p:spPr bwMode="auto">
          <a:xfrm>
            <a:off x="3737264" y="1571945"/>
            <a:ext cx="609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2" name="Line 14"/>
          <p:cNvSpPr>
            <a:spLocks noChangeShapeType="1"/>
          </p:cNvSpPr>
          <p:nvPr/>
        </p:nvSpPr>
        <p:spPr bwMode="auto">
          <a:xfrm>
            <a:off x="9269384" y="1594185"/>
            <a:ext cx="609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3" name="Line 15"/>
          <p:cNvSpPr>
            <a:spLocks noChangeShapeType="1"/>
          </p:cNvSpPr>
          <p:nvPr/>
        </p:nvSpPr>
        <p:spPr bwMode="auto">
          <a:xfrm>
            <a:off x="4003964" y="2263541"/>
            <a:ext cx="609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5" name="Line 17"/>
          <p:cNvSpPr>
            <a:spLocks noChangeShapeType="1"/>
          </p:cNvSpPr>
          <p:nvPr/>
        </p:nvSpPr>
        <p:spPr bwMode="auto">
          <a:xfrm>
            <a:off x="4485482" y="2734405"/>
            <a:ext cx="609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6" name="Line 18"/>
          <p:cNvSpPr>
            <a:spLocks noChangeShapeType="1"/>
          </p:cNvSpPr>
          <p:nvPr/>
        </p:nvSpPr>
        <p:spPr bwMode="auto">
          <a:xfrm>
            <a:off x="10119360" y="2263541"/>
            <a:ext cx="609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7" name="Line 19"/>
          <p:cNvSpPr>
            <a:spLocks noChangeShapeType="1"/>
          </p:cNvSpPr>
          <p:nvPr/>
        </p:nvSpPr>
        <p:spPr bwMode="auto">
          <a:xfrm>
            <a:off x="8091053" y="3429000"/>
            <a:ext cx="609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8" name="Line 20"/>
          <p:cNvSpPr>
            <a:spLocks noChangeShapeType="1"/>
          </p:cNvSpPr>
          <p:nvPr/>
        </p:nvSpPr>
        <p:spPr bwMode="auto">
          <a:xfrm>
            <a:off x="6525492" y="4547755"/>
            <a:ext cx="609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009874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ppt_x"/>
                                          </p:val>
                                        </p:tav>
                                        <p:tav tm="100000">
                                          <p:val>
                                            <p:strVal val="#ppt_x"/>
                                          </p:val>
                                        </p:tav>
                                      </p:tavLst>
                                    </p:anim>
                                    <p:anim calcmode="lin" valueType="num">
                                      <p:cBhvr additive="base">
                                        <p:cTn id="8"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4"/>
                                        </p:tgtEl>
                                        <p:attrNameLst>
                                          <p:attrName>style.visibility</p:attrName>
                                        </p:attrNameLst>
                                      </p:cBhvr>
                                      <p:to>
                                        <p:strVal val="visible"/>
                                      </p:to>
                                    </p:set>
                                    <p:anim calcmode="lin" valueType="num">
                                      <p:cBhvr additive="base">
                                        <p:cTn id="13" dur="2000" fill="hold"/>
                                        <p:tgtEl>
                                          <p:spTgt spid="22534"/>
                                        </p:tgtEl>
                                        <p:attrNameLst>
                                          <p:attrName>ppt_x</p:attrName>
                                        </p:attrNameLst>
                                      </p:cBhvr>
                                      <p:tavLst>
                                        <p:tav tm="0">
                                          <p:val>
                                            <p:strVal val="0-#ppt_w/2"/>
                                          </p:val>
                                        </p:tav>
                                        <p:tav tm="100000">
                                          <p:val>
                                            <p:strVal val="#ppt_x"/>
                                          </p:val>
                                        </p:tav>
                                      </p:tavLst>
                                    </p:anim>
                                    <p:anim calcmode="lin" valueType="num">
                                      <p:cBhvr additive="base">
                                        <p:cTn id="14" dur="2000" fill="hold"/>
                                        <p:tgtEl>
                                          <p:spTgt spid="2253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2540"/>
                                        </p:tgtEl>
                                        <p:attrNameLst>
                                          <p:attrName>style.visibility</p:attrName>
                                        </p:attrNameLst>
                                      </p:cBhvr>
                                      <p:to>
                                        <p:strVal val="visible"/>
                                      </p:to>
                                    </p:set>
                                    <p:anim calcmode="lin" valueType="num">
                                      <p:cBhvr additive="base">
                                        <p:cTn id="17" dur="2000" fill="hold"/>
                                        <p:tgtEl>
                                          <p:spTgt spid="22540"/>
                                        </p:tgtEl>
                                        <p:attrNameLst>
                                          <p:attrName>ppt_x</p:attrName>
                                        </p:attrNameLst>
                                      </p:cBhvr>
                                      <p:tavLst>
                                        <p:tav tm="0">
                                          <p:val>
                                            <p:strVal val="0-#ppt_w/2"/>
                                          </p:val>
                                        </p:tav>
                                        <p:tav tm="100000">
                                          <p:val>
                                            <p:strVal val="#ppt_x"/>
                                          </p:val>
                                        </p:tav>
                                      </p:tavLst>
                                    </p:anim>
                                    <p:anim calcmode="lin" valueType="num">
                                      <p:cBhvr additive="base">
                                        <p:cTn id="18" dur="2000" fill="hold"/>
                                        <p:tgtEl>
                                          <p:spTgt spid="2254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2542"/>
                                        </p:tgtEl>
                                        <p:attrNameLst>
                                          <p:attrName>style.visibility</p:attrName>
                                        </p:attrNameLst>
                                      </p:cBhvr>
                                      <p:to>
                                        <p:strVal val="visible"/>
                                      </p:to>
                                    </p:set>
                                    <p:anim calcmode="lin" valueType="num">
                                      <p:cBhvr additive="base">
                                        <p:cTn id="21" dur="2000" fill="hold"/>
                                        <p:tgtEl>
                                          <p:spTgt spid="22542"/>
                                        </p:tgtEl>
                                        <p:attrNameLst>
                                          <p:attrName>ppt_x</p:attrName>
                                        </p:attrNameLst>
                                      </p:cBhvr>
                                      <p:tavLst>
                                        <p:tav tm="0">
                                          <p:val>
                                            <p:strVal val="0-#ppt_w/2"/>
                                          </p:val>
                                        </p:tav>
                                        <p:tav tm="100000">
                                          <p:val>
                                            <p:strVal val="#ppt_x"/>
                                          </p:val>
                                        </p:tav>
                                      </p:tavLst>
                                    </p:anim>
                                    <p:anim calcmode="lin" valueType="num">
                                      <p:cBhvr additive="base">
                                        <p:cTn id="22" dur="2000" fill="hold"/>
                                        <p:tgtEl>
                                          <p:spTgt spid="2254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2535"/>
                                        </p:tgtEl>
                                        <p:attrNameLst>
                                          <p:attrName>style.visibility</p:attrName>
                                        </p:attrNameLst>
                                      </p:cBhvr>
                                      <p:to>
                                        <p:strVal val="visible"/>
                                      </p:to>
                                    </p:set>
                                    <p:anim calcmode="lin" valueType="num">
                                      <p:cBhvr additive="base">
                                        <p:cTn id="27" dur="2000" fill="hold"/>
                                        <p:tgtEl>
                                          <p:spTgt spid="22535"/>
                                        </p:tgtEl>
                                        <p:attrNameLst>
                                          <p:attrName>ppt_x</p:attrName>
                                        </p:attrNameLst>
                                      </p:cBhvr>
                                      <p:tavLst>
                                        <p:tav tm="0">
                                          <p:val>
                                            <p:strVal val="0-#ppt_w/2"/>
                                          </p:val>
                                        </p:tav>
                                        <p:tav tm="100000">
                                          <p:val>
                                            <p:strVal val="#ppt_x"/>
                                          </p:val>
                                        </p:tav>
                                      </p:tavLst>
                                    </p:anim>
                                    <p:anim calcmode="lin" valueType="num">
                                      <p:cBhvr additive="base">
                                        <p:cTn id="28" dur="2000" fill="hold"/>
                                        <p:tgtEl>
                                          <p:spTgt spid="2253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2543"/>
                                        </p:tgtEl>
                                        <p:attrNameLst>
                                          <p:attrName>style.visibility</p:attrName>
                                        </p:attrNameLst>
                                      </p:cBhvr>
                                      <p:to>
                                        <p:strVal val="visible"/>
                                      </p:to>
                                    </p:set>
                                    <p:anim calcmode="lin" valueType="num">
                                      <p:cBhvr additive="base">
                                        <p:cTn id="31" dur="2000" fill="hold"/>
                                        <p:tgtEl>
                                          <p:spTgt spid="22543"/>
                                        </p:tgtEl>
                                        <p:attrNameLst>
                                          <p:attrName>ppt_x</p:attrName>
                                        </p:attrNameLst>
                                      </p:cBhvr>
                                      <p:tavLst>
                                        <p:tav tm="0">
                                          <p:val>
                                            <p:strVal val="0-#ppt_w/2"/>
                                          </p:val>
                                        </p:tav>
                                        <p:tav tm="100000">
                                          <p:val>
                                            <p:strVal val="#ppt_x"/>
                                          </p:val>
                                        </p:tav>
                                      </p:tavLst>
                                    </p:anim>
                                    <p:anim calcmode="lin" valueType="num">
                                      <p:cBhvr additive="base">
                                        <p:cTn id="32" dur="2000" fill="hold"/>
                                        <p:tgtEl>
                                          <p:spTgt spid="2254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545"/>
                                        </p:tgtEl>
                                        <p:attrNameLst>
                                          <p:attrName>style.visibility</p:attrName>
                                        </p:attrNameLst>
                                      </p:cBhvr>
                                      <p:to>
                                        <p:strVal val="visible"/>
                                      </p:to>
                                    </p:set>
                                    <p:anim calcmode="lin" valueType="num">
                                      <p:cBhvr additive="base">
                                        <p:cTn id="35" dur="2000" fill="hold"/>
                                        <p:tgtEl>
                                          <p:spTgt spid="22545"/>
                                        </p:tgtEl>
                                        <p:attrNameLst>
                                          <p:attrName>ppt_x</p:attrName>
                                        </p:attrNameLst>
                                      </p:cBhvr>
                                      <p:tavLst>
                                        <p:tav tm="0">
                                          <p:val>
                                            <p:strVal val="0-#ppt_w/2"/>
                                          </p:val>
                                        </p:tav>
                                        <p:tav tm="100000">
                                          <p:val>
                                            <p:strVal val="#ppt_x"/>
                                          </p:val>
                                        </p:tav>
                                      </p:tavLst>
                                    </p:anim>
                                    <p:anim calcmode="lin" valueType="num">
                                      <p:cBhvr additive="base">
                                        <p:cTn id="36" dur="2000" fill="hold"/>
                                        <p:tgtEl>
                                          <p:spTgt spid="2254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2546"/>
                                        </p:tgtEl>
                                        <p:attrNameLst>
                                          <p:attrName>style.visibility</p:attrName>
                                        </p:attrNameLst>
                                      </p:cBhvr>
                                      <p:to>
                                        <p:strVal val="visible"/>
                                      </p:to>
                                    </p:set>
                                    <p:anim calcmode="lin" valueType="num">
                                      <p:cBhvr additive="base">
                                        <p:cTn id="39" dur="2000" fill="hold"/>
                                        <p:tgtEl>
                                          <p:spTgt spid="22546"/>
                                        </p:tgtEl>
                                        <p:attrNameLst>
                                          <p:attrName>ppt_x</p:attrName>
                                        </p:attrNameLst>
                                      </p:cBhvr>
                                      <p:tavLst>
                                        <p:tav tm="0">
                                          <p:val>
                                            <p:strVal val="0-#ppt_w/2"/>
                                          </p:val>
                                        </p:tav>
                                        <p:tav tm="100000">
                                          <p:val>
                                            <p:strVal val="#ppt_x"/>
                                          </p:val>
                                        </p:tav>
                                      </p:tavLst>
                                    </p:anim>
                                    <p:anim calcmode="lin" valueType="num">
                                      <p:cBhvr additive="base">
                                        <p:cTn id="40" dur="2000" fill="hold"/>
                                        <p:tgtEl>
                                          <p:spTgt spid="22546"/>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537"/>
                                        </p:tgtEl>
                                        <p:attrNameLst>
                                          <p:attrName>style.visibility</p:attrName>
                                        </p:attrNameLst>
                                      </p:cBhvr>
                                      <p:to>
                                        <p:strVal val="visible"/>
                                      </p:to>
                                    </p:set>
                                    <p:anim calcmode="lin" valueType="num">
                                      <p:cBhvr additive="base">
                                        <p:cTn id="45" dur="1000" fill="hold"/>
                                        <p:tgtEl>
                                          <p:spTgt spid="22537"/>
                                        </p:tgtEl>
                                        <p:attrNameLst>
                                          <p:attrName>ppt_x</p:attrName>
                                        </p:attrNameLst>
                                      </p:cBhvr>
                                      <p:tavLst>
                                        <p:tav tm="0">
                                          <p:val>
                                            <p:strVal val="#ppt_x"/>
                                          </p:val>
                                        </p:tav>
                                        <p:tav tm="100000">
                                          <p:val>
                                            <p:strVal val="#ppt_x"/>
                                          </p:val>
                                        </p:tav>
                                      </p:tavLst>
                                    </p:anim>
                                    <p:anim calcmode="lin" valueType="num">
                                      <p:cBhvr additive="base">
                                        <p:cTn id="46" dur="1000" fill="hold"/>
                                        <p:tgtEl>
                                          <p:spTgt spid="22537"/>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2538"/>
                                        </p:tgtEl>
                                        <p:attrNameLst>
                                          <p:attrName>style.visibility</p:attrName>
                                        </p:attrNameLst>
                                      </p:cBhvr>
                                      <p:to>
                                        <p:strVal val="visible"/>
                                      </p:to>
                                    </p:set>
                                    <p:anim calcmode="lin" valueType="num">
                                      <p:cBhvr additive="base">
                                        <p:cTn id="51" dur="2000" fill="hold"/>
                                        <p:tgtEl>
                                          <p:spTgt spid="22538"/>
                                        </p:tgtEl>
                                        <p:attrNameLst>
                                          <p:attrName>ppt_x</p:attrName>
                                        </p:attrNameLst>
                                      </p:cBhvr>
                                      <p:tavLst>
                                        <p:tav tm="0">
                                          <p:val>
                                            <p:strVal val="0-#ppt_w/2"/>
                                          </p:val>
                                        </p:tav>
                                        <p:tav tm="100000">
                                          <p:val>
                                            <p:strVal val="#ppt_x"/>
                                          </p:val>
                                        </p:tav>
                                      </p:tavLst>
                                    </p:anim>
                                    <p:anim calcmode="lin" valueType="num">
                                      <p:cBhvr additive="base">
                                        <p:cTn id="52" dur="2000" fill="hold"/>
                                        <p:tgtEl>
                                          <p:spTgt spid="2253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2547"/>
                                        </p:tgtEl>
                                        <p:attrNameLst>
                                          <p:attrName>style.visibility</p:attrName>
                                        </p:attrNameLst>
                                      </p:cBhvr>
                                      <p:to>
                                        <p:strVal val="visible"/>
                                      </p:to>
                                    </p:set>
                                    <p:anim calcmode="lin" valueType="num">
                                      <p:cBhvr additive="base">
                                        <p:cTn id="55" dur="2000" fill="hold"/>
                                        <p:tgtEl>
                                          <p:spTgt spid="22547"/>
                                        </p:tgtEl>
                                        <p:attrNameLst>
                                          <p:attrName>ppt_x</p:attrName>
                                        </p:attrNameLst>
                                      </p:cBhvr>
                                      <p:tavLst>
                                        <p:tav tm="0">
                                          <p:val>
                                            <p:strVal val="0-#ppt_w/2"/>
                                          </p:val>
                                        </p:tav>
                                        <p:tav tm="100000">
                                          <p:val>
                                            <p:strVal val="#ppt_x"/>
                                          </p:val>
                                        </p:tav>
                                      </p:tavLst>
                                    </p:anim>
                                    <p:anim calcmode="lin" valueType="num">
                                      <p:cBhvr additive="base">
                                        <p:cTn id="56" dur="2000" fill="hold"/>
                                        <p:tgtEl>
                                          <p:spTgt spid="22547"/>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2539"/>
                                        </p:tgtEl>
                                        <p:attrNameLst>
                                          <p:attrName>style.visibility</p:attrName>
                                        </p:attrNameLst>
                                      </p:cBhvr>
                                      <p:to>
                                        <p:strVal val="visible"/>
                                      </p:to>
                                    </p:set>
                                    <p:anim calcmode="lin" valueType="num">
                                      <p:cBhvr additive="base">
                                        <p:cTn id="61" dur="2000" fill="hold"/>
                                        <p:tgtEl>
                                          <p:spTgt spid="22539"/>
                                        </p:tgtEl>
                                        <p:attrNameLst>
                                          <p:attrName>ppt_x</p:attrName>
                                        </p:attrNameLst>
                                      </p:cBhvr>
                                      <p:tavLst>
                                        <p:tav tm="0">
                                          <p:val>
                                            <p:strVal val="0-#ppt_w/2"/>
                                          </p:val>
                                        </p:tav>
                                        <p:tav tm="100000">
                                          <p:val>
                                            <p:strVal val="#ppt_x"/>
                                          </p:val>
                                        </p:tav>
                                      </p:tavLst>
                                    </p:anim>
                                    <p:anim calcmode="lin" valueType="num">
                                      <p:cBhvr additive="base">
                                        <p:cTn id="62" dur="2000" fill="hold"/>
                                        <p:tgtEl>
                                          <p:spTgt spid="22539"/>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2548"/>
                                        </p:tgtEl>
                                        <p:attrNameLst>
                                          <p:attrName>style.visibility</p:attrName>
                                        </p:attrNameLst>
                                      </p:cBhvr>
                                      <p:to>
                                        <p:strVal val="visible"/>
                                      </p:to>
                                    </p:set>
                                    <p:anim calcmode="lin" valueType="num">
                                      <p:cBhvr additive="base">
                                        <p:cTn id="65" dur="2000" fill="hold"/>
                                        <p:tgtEl>
                                          <p:spTgt spid="22548"/>
                                        </p:tgtEl>
                                        <p:attrNameLst>
                                          <p:attrName>ppt_x</p:attrName>
                                        </p:attrNameLst>
                                      </p:cBhvr>
                                      <p:tavLst>
                                        <p:tav tm="0">
                                          <p:val>
                                            <p:strVal val="0-#ppt_w/2"/>
                                          </p:val>
                                        </p:tav>
                                        <p:tav tm="100000">
                                          <p:val>
                                            <p:strVal val="#ppt_x"/>
                                          </p:val>
                                        </p:tav>
                                      </p:tavLst>
                                    </p:anim>
                                    <p:anim calcmode="lin" valueType="num">
                                      <p:cBhvr additive="base">
                                        <p:cTn id="66" dur="2000" fill="hold"/>
                                        <p:tgtEl>
                                          <p:spTgt spid="225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P spid="22535" grpId="0"/>
      <p:bldP spid="22537" grpId="0"/>
      <p:bldP spid="22538" grpId="0"/>
      <p:bldP spid="22539" grpId="0"/>
      <p:bldP spid="22540" grpId="0" animBg="1"/>
      <p:bldP spid="22542" grpId="0" animBg="1"/>
      <p:bldP spid="22543" grpId="0" animBg="1"/>
      <p:bldP spid="22545" grpId="0" animBg="1"/>
      <p:bldP spid="22546" grpId="0" animBg="1"/>
      <p:bldP spid="22547" grpId="0" animBg="1"/>
      <p:bldP spid="2254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4" name="TextBox 13">
            <a:extLst>
              <a:ext uri="{FF2B5EF4-FFF2-40B4-BE49-F238E27FC236}">
                <a16:creationId xmlns:a16="http://schemas.microsoft.com/office/drawing/2014/main" id="{3EDDFE33-9F78-4A00-AD97-3C35845B06B5}"/>
              </a:ext>
            </a:extLst>
          </p:cNvPr>
          <p:cNvSpPr txBox="1"/>
          <p:nvPr/>
        </p:nvSpPr>
        <p:spPr>
          <a:xfrm>
            <a:off x="440078" y="1107360"/>
            <a:ext cx="4090825" cy="1938992"/>
          </a:xfrm>
          <a:prstGeom prst="rect">
            <a:avLst/>
          </a:prstGeom>
          <a:noFill/>
        </p:spPr>
        <p:txBody>
          <a:bodyPr wrap="square">
            <a:spAutoFit/>
          </a:bodyPr>
          <a:lstStyle/>
          <a:p>
            <a:pPr algn="just"/>
            <a:r>
              <a:rPr lang="vi-VN" sz="2400" b="1" dirty="0">
                <a:solidFill>
                  <a:schemeClr val="bg1"/>
                </a:solidFill>
                <a:latin typeface="Times New Roman" panose="02020603050405020304" pitchFamily="18" charset="0"/>
                <a:cs typeface="Times New Roman" panose="02020603050405020304" pitchFamily="18" charset="0"/>
              </a:rPr>
              <a:t>I.Thí nghiệm xác định cơ chế điều hòa biểu hiện gene của operon Lac</a:t>
            </a:r>
            <a:r>
              <a:rPr lang="en-US" sz="2000" b="1" dirty="0">
                <a:solidFill>
                  <a:schemeClr val="bg1"/>
                </a:solidFill>
                <a:effectLst>
                  <a:outerShdw blurRad="38100" dist="38100" dir="2700000" algn="tl">
                    <a:srgbClr val="000000">
                      <a:alpha val="43137"/>
                    </a:srgbClr>
                  </a:outerShdw>
                </a:effectLst>
              </a:rPr>
              <a:t> </a:t>
            </a:r>
          </a:p>
          <a:p>
            <a:pPr algn="just"/>
            <a:r>
              <a:rPr lang="vi-VN" sz="2400" b="1" dirty="0" smtClean="0">
                <a:solidFill>
                  <a:schemeClr val="bg1"/>
                </a:solidFill>
                <a:effectLst>
                  <a:outerShdw blurRad="38100" dist="38100" dir="2700000" algn="tl">
                    <a:srgbClr val="000000">
                      <a:alpha val="43137"/>
                    </a:srgbClr>
                  </a:outerShdw>
                </a:effectLst>
              </a:rPr>
              <a:t>II.</a:t>
            </a:r>
            <a:r>
              <a:rPr lang="vi-VN" sz="2400" b="1" dirty="0"/>
              <a:t> </a:t>
            </a:r>
            <a:r>
              <a:rPr lang="vi-VN" sz="2400" b="1" dirty="0">
                <a:solidFill>
                  <a:schemeClr val="bg1"/>
                </a:solidFill>
                <a:latin typeface="Times New Roman" panose="02020603050405020304" pitchFamily="18" charset="0"/>
                <a:cs typeface="Times New Roman" panose="02020603050405020304" pitchFamily="18" charset="0"/>
              </a:rPr>
              <a:t>Ý nghĩa của điều hòa biểu hiện gene. </a:t>
            </a: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4906617" y="575247"/>
            <a:ext cx="7019084" cy="5016758"/>
          </a:xfrm>
          <a:prstGeom prst="rect">
            <a:avLst/>
          </a:prstGeom>
        </p:spPr>
        <p:txBody>
          <a:bodyPr wrap="square">
            <a:spAutoFit/>
          </a:bodyPr>
          <a:lstStyle/>
          <a:p>
            <a:pPr algn="just"/>
            <a:r>
              <a:rPr lang="vi-VN" sz="3200" dirty="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Học </a:t>
            </a:r>
            <a:r>
              <a:rPr lang="vi-VN" sz="3200" dirty="0">
                <a:latin typeface="Times New Roman" panose="02020603050405020304" pitchFamily="18" charset="0"/>
                <a:cs typeface="Times New Roman" panose="02020603050405020304" pitchFamily="18" charset="0"/>
              </a:rPr>
              <a:t>sinh thảo luận </a:t>
            </a:r>
            <a:r>
              <a:rPr lang="vi-VN" sz="3200" dirty="0" smtClean="0">
                <a:latin typeface="Times New Roman" panose="02020603050405020304" pitchFamily="18" charset="0"/>
                <a:cs typeface="Times New Roman" panose="02020603050405020304" pitchFamily="18" charset="0"/>
              </a:rPr>
              <a:t>cặp đôi trả </a:t>
            </a:r>
            <a:r>
              <a:rPr lang="vi-VN" sz="3200" dirty="0">
                <a:latin typeface="Times New Roman" panose="02020603050405020304" pitchFamily="18" charset="0"/>
                <a:cs typeface="Times New Roman" panose="02020603050405020304" pitchFamily="18" charset="0"/>
              </a:rPr>
              <a:t>lời câu hỏi sau:</a:t>
            </a:r>
          </a:p>
          <a:p>
            <a:pPr algn="just"/>
            <a:r>
              <a:rPr lang="vi-VN" sz="3200" b="1" dirty="0">
                <a:latin typeface="Times New Roman" panose="02020603050405020304" pitchFamily="18" charset="0"/>
                <a:cs typeface="Times New Roman" panose="02020603050405020304" pitchFamily="18" charset="0"/>
              </a:rPr>
              <a:t>Câu 1.</a:t>
            </a:r>
            <a:r>
              <a:rPr lang="vi-VN" sz="3200" dirty="0">
                <a:latin typeface="Times New Roman" panose="02020603050405020304" pitchFamily="18" charset="0"/>
                <a:cs typeface="Times New Roman" panose="02020603050405020304" pitchFamily="18" charset="0"/>
              </a:rPr>
              <a:t> Dựa vào cơ chế điều hòa biểu hiện gene của operon Lac, hãy cho biết ý nghĩa của điều hòa biểu hiện gene đối với quá trình trao đổi chất ở sinh vật.</a:t>
            </a:r>
          </a:p>
          <a:p>
            <a:pPr algn="just"/>
            <a:r>
              <a:rPr lang="vi-VN" sz="3200" b="1" dirty="0">
                <a:latin typeface="Times New Roman" panose="02020603050405020304" pitchFamily="18" charset="0"/>
                <a:cs typeface="Times New Roman" panose="02020603050405020304" pitchFamily="18" charset="0"/>
              </a:rPr>
              <a:t>Câu 2.</a:t>
            </a:r>
            <a:r>
              <a:rPr lang="vi-VN" sz="3200" dirty="0">
                <a:latin typeface="Times New Roman" panose="02020603050405020304" pitchFamily="18" charset="0"/>
                <a:cs typeface="Times New Roman" panose="02020603050405020304" pitchFamily="18" charset="0"/>
              </a:rPr>
              <a:t> Quan sát hình 3.5 SGK trang 20, hãy cho biết sự điều hòa biểu hiện gene có ý nghĩa như thế nào đối với sự phát triển của cá thể sinh vật đa bào</a:t>
            </a:r>
            <a:r>
              <a:rPr lang="vi-VN"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82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3999" y="1600201"/>
            <a:ext cx="9144000" cy="1985155"/>
          </a:xfrm>
          <a:prstGeom prst="rect">
            <a:avLst/>
          </a:prstGeom>
          <a:solidFill>
            <a:schemeClr val="bg1"/>
          </a:solidFill>
        </p:spPr>
        <p:txBody>
          <a:bodyPr wrap="square" lIns="121917" tIns="60958" rIns="121917" bIns="60958" rtlCol="0">
            <a:spAutoFit/>
          </a:bodyPr>
          <a:lstStyle/>
          <a:p>
            <a:pPr algn="just"/>
            <a:r>
              <a:rPr lang="vi-VN" sz="2800" dirty="0">
                <a:latin typeface="Times New Roman" panose="02020603050405020304" pitchFamily="18" charset="0"/>
                <a:cs typeface="Times New Roman" panose="02020603050405020304" pitchFamily="18" charset="0"/>
              </a:rPr>
              <a:t>Câu 2: Điền vào chỗ trống: Ở người, gene mã hóa cho hormone insulin được biểu hiện ở tế bào </a:t>
            </a:r>
            <a:r>
              <a:rPr lang="el-GR" sz="2800" dirty="0">
                <a:latin typeface="Times New Roman" panose="02020603050405020304" pitchFamily="18" charset="0"/>
                <a:cs typeface="Times New Roman" panose="02020603050405020304" pitchFamily="18" charset="0"/>
              </a:rPr>
              <a:t>β</a:t>
            </a:r>
            <a:r>
              <a:rPr lang="vi-VN" sz="2800" dirty="0">
                <a:latin typeface="Times New Roman" panose="02020603050405020304" pitchFamily="18" charset="0"/>
                <a:cs typeface="Times New Roman" panose="02020603050405020304" pitchFamily="18" charset="0"/>
              </a:rPr>
              <a:t> của .... .... nhưng lại không biểu hiện ở các tế bào khác.</a:t>
            </a:r>
          </a:p>
          <a:p>
            <a:pPr algn="ctr"/>
            <a:endParaRPr lang="en-US" sz="3700" b="1" dirty="0">
              <a:latin typeface="Arial" panose="020B0604020202020204" pitchFamily="34" charset="0"/>
              <a:cs typeface="Arial" panose="020B0604020202020204" pitchFamily="34" charset="0"/>
            </a:endParaRPr>
          </a:p>
        </p:txBody>
      </p:sp>
      <p:sp>
        <p:nvSpPr>
          <p:cNvPr id="5" name="TextBox 4"/>
          <p:cNvSpPr txBox="1"/>
          <p:nvPr/>
        </p:nvSpPr>
        <p:spPr>
          <a:xfrm>
            <a:off x="3056063" y="3225801"/>
            <a:ext cx="3764807" cy="615549"/>
          </a:xfrm>
          <a:prstGeom prst="rect">
            <a:avLst/>
          </a:prstGeom>
          <a:noFill/>
        </p:spPr>
        <p:txBody>
          <a:bodyPr wrap="none" lIns="121917" tIns="60958" rIns="121917" bIns="60958" rtlCol="0">
            <a:spAutoFit/>
          </a:bodyPr>
          <a:lstStyle/>
          <a:p>
            <a:r>
              <a:rPr lang="en-US" sz="3200" b="1" dirty="0" err="1">
                <a:solidFill>
                  <a:srgbClr val="0000FF"/>
                </a:solidFill>
              </a:rPr>
              <a:t>Đáp</a:t>
            </a:r>
            <a:r>
              <a:rPr lang="en-US" sz="3200" b="1" dirty="0">
                <a:solidFill>
                  <a:srgbClr val="0000FF"/>
                </a:solidFill>
              </a:rPr>
              <a:t> </a:t>
            </a:r>
            <a:r>
              <a:rPr lang="en-US" sz="3200" b="1" dirty="0" err="1">
                <a:solidFill>
                  <a:srgbClr val="0000FF"/>
                </a:solidFill>
              </a:rPr>
              <a:t>án</a:t>
            </a:r>
            <a:r>
              <a:rPr lang="en-US" sz="3200" b="1" dirty="0">
                <a:solidFill>
                  <a:srgbClr val="0000FF"/>
                </a:solidFill>
              </a:rPr>
              <a:t>: </a:t>
            </a:r>
            <a:r>
              <a:rPr lang="en-US" sz="3200" b="1" dirty="0" smtClean="0">
                <a:solidFill>
                  <a:srgbClr val="0000FF"/>
                </a:solidFill>
              </a:rPr>
              <a:t>T</a:t>
            </a:r>
            <a:r>
              <a:rPr lang="vi-VN" sz="3200" b="1" dirty="0" smtClean="0">
                <a:solidFill>
                  <a:srgbClr val="0000FF"/>
                </a:solidFill>
              </a:rPr>
              <a:t>uyến tụy</a:t>
            </a:r>
            <a:endParaRPr lang="en-US" sz="3200" b="1" dirty="0">
              <a:solidFill>
                <a:srgbClr val="0000FF"/>
              </a:solidFill>
            </a:endParaRPr>
          </a:p>
        </p:txBody>
      </p:sp>
    </p:spTree>
    <p:extLst>
      <p:ext uri="{BB962C8B-B14F-4D97-AF65-F5344CB8AC3E}">
        <p14:creationId xmlns:p14="http://schemas.microsoft.com/office/powerpoint/2010/main" val="363533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4" name="TextBox 13">
            <a:extLst>
              <a:ext uri="{FF2B5EF4-FFF2-40B4-BE49-F238E27FC236}">
                <a16:creationId xmlns:a16="http://schemas.microsoft.com/office/drawing/2014/main" id="{3EDDFE33-9F78-4A00-AD97-3C35845B06B5}"/>
              </a:ext>
            </a:extLst>
          </p:cNvPr>
          <p:cNvSpPr txBox="1"/>
          <p:nvPr/>
        </p:nvSpPr>
        <p:spPr>
          <a:xfrm>
            <a:off x="440078" y="1107360"/>
            <a:ext cx="4090825" cy="1938992"/>
          </a:xfrm>
          <a:prstGeom prst="rect">
            <a:avLst/>
          </a:prstGeom>
          <a:noFill/>
        </p:spPr>
        <p:txBody>
          <a:bodyPr wrap="square">
            <a:spAutoFit/>
          </a:bodyPr>
          <a:lstStyle/>
          <a:p>
            <a:pPr algn="just"/>
            <a:r>
              <a:rPr lang="vi-VN" sz="2400" b="1" dirty="0">
                <a:solidFill>
                  <a:schemeClr val="bg1"/>
                </a:solidFill>
                <a:latin typeface="Times New Roman" panose="02020603050405020304" pitchFamily="18" charset="0"/>
                <a:cs typeface="Times New Roman" panose="02020603050405020304" pitchFamily="18" charset="0"/>
              </a:rPr>
              <a:t>I.Thí nghiệm xác định cơ chế điều hòa biểu hiện gene của operon Lac</a:t>
            </a:r>
            <a:r>
              <a:rPr lang="en-US" sz="2000" b="1" dirty="0">
                <a:solidFill>
                  <a:schemeClr val="bg1"/>
                </a:solidFill>
                <a:effectLst>
                  <a:outerShdw blurRad="38100" dist="38100" dir="2700000" algn="tl">
                    <a:srgbClr val="000000">
                      <a:alpha val="43137"/>
                    </a:srgbClr>
                  </a:outerShdw>
                </a:effectLst>
              </a:rPr>
              <a:t> </a:t>
            </a:r>
          </a:p>
          <a:p>
            <a:pPr algn="just"/>
            <a:r>
              <a:rPr lang="vi-VN" sz="2400" b="1" dirty="0" smtClean="0">
                <a:solidFill>
                  <a:schemeClr val="bg1"/>
                </a:solidFill>
                <a:effectLst>
                  <a:outerShdw blurRad="38100" dist="38100" dir="2700000" algn="tl">
                    <a:srgbClr val="000000">
                      <a:alpha val="43137"/>
                    </a:srgbClr>
                  </a:outerShdw>
                </a:effectLst>
              </a:rPr>
              <a:t>II.</a:t>
            </a:r>
            <a:r>
              <a:rPr lang="vi-VN" sz="2400" b="1" dirty="0"/>
              <a:t> </a:t>
            </a:r>
            <a:r>
              <a:rPr lang="vi-VN" sz="2400" b="1" dirty="0">
                <a:solidFill>
                  <a:schemeClr val="bg1"/>
                </a:solidFill>
                <a:latin typeface="Times New Roman" panose="02020603050405020304" pitchFamily="18" charset="0"/>
                <a:cs typeface="Times New Roman" panose="02020603050405020304" pitchFamily="18" charset="0"/>
              </a:rPr>
              <a:t>Ý nghĩa của điều hòa biểu hiện gene. </a:t>
            </a: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4906616" y="575247"/>
            <a:ext cx="6939019" cy="6001643"/>
          </a:xfrm>
          <a:prstGeom prst="rect">
            <a:avLst/>
          </a:prstGeom>
        </p:spPr>
        <p:txBody>
          <a:bodyPr wrap="square">
            <a:spAutoFit/>
          </a:bodyPr>
          <a:lstStyle/>
          <a:p>
            <a:pPr algn="just"/>
            <a:r>
              <a:rPr lang="vi-VN" sz="3200" b="1" dirty="0" smtClean="0">
                <a:latin typeface="Times New Roman" panose="02020603050405020304" pitchFamily="18" charset="0"/>
                <a:cs typeface="Times New Roman" panose="02020603050405020304" pitchFamily="18" charset="0"/>
              </a:rPr>
              <a:t>Câu </a:t>
            </a:r>
            <a:r>
              <a:rPr lang="vi-VN" sz="3200" b="1" dirty="0">
                <a:latin typeface="Times New Roman" panose="02020603050405020304" pitchFamily="18" charset="0"/>
                <a:cs typeface="Times New Roman" panose="02020603050405020304" pitchFamily="18" charset="0"/>
              </a:rPr>
              <a:t>1.</a:t>
            </a:r>
            <a:r>
              <a:rPr lang="vi-VN" sz="3200" dirty="0">
                <a:latin typeface="Times New Roman" panose="02020603050405020304" pitchFamily="18" charset="0"/>
                <a:cs typeface="Times New Roman" panose="02020603050405020304" pitchFamily="18" charset="0"/>
              </a:rPr>
              <a:t> Dựa vào cơ chế điều hòa biểu hiện gene của operon Lac, hãy cho biết ý nghĩa của điều hòa biểu hiện gene đối với quá trình trao đổi chất ở sinh vật.</a:t>
            </a:r>
          </a:p>
          <a:p>
            <a:pPr algn="just"/>
            <a:r>
              <a:rPr lang="de-DE" sz="3200" dirty="0">
                <a:latin typeface="Times New Roman" panose="02020603050405020304" pitchFamily="18" charset="0"/>
                <a:cs typeface="Times New Roman" panose="02020603050405020304" pitchFamily="18" charset="0"/>
              </a:rPr>
              <a:t>Điều hòa biểu hiện gene ở vi khuẩn giúp chúng có khả năng tự điều chỉnh quá trình trao đổi chất trong tế bào, chỉ có những sản phẩm cần thiết cho hoạt động sống của tế bào mới được tạo ra với hàm lượng phù hợp. Nhờ đó, vi khuẩn có thể đáp ứng với những thay đổi của môi trường.</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012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3647661"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35706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4" name="TextBox 13">
            <a:extLst>
              <a:ext uri="{FF2B5EF4-FFF2-40B4-BE49-F238E27FC236}">
                <a16:creationId xmlns:a16="http://schemas.microsoft.com/office/drawing/2014/main" id="{3EDDFE33-9F78-4A00-AD97-3C35845B06B5}"/>
              </a:ext>
            </a:extLst>
          </p:cNvPr>
          <p:cNvSpPr txBox="1"/>
          <p:nvPr/>
        </p:nvSpPr>
        <p:spPr>
          <a:xfrm>
            <a:off x="440078" y="1107360"/>
            <a:ext cx="3207583" cy="2308324"/>
          </a:xfrm>
          <a:prstGeom prst="rect">
            <a:avLst/>
          </a:prstGeom>
          <a:noFill/>
        </p:spPr>
        <p:txBody>
          <a:bodyPr wrap="square">
            <a:spAutoFit/>
          </a:bodyPr>
          <a:lstStyle/>
          <a:p>
            <a:pPr algn="just"/>
            <a:r>
              <a:rPr lang="vi-VN" sz="2400" b="1" dirty="0">
                <a:solidFill>
                  <a:schemeClr val="bg1"/>
                </a:solidFill>
                <a:latin typeface="Times New Roman" panose="02020603050405020304" pitchFamily="18" charset="0"/>
                <a:cs typeface="Times New Roman" panose="02020603050405020304" pitchFamily="18" charset="0"/>
              </a:rPr>
              <a:t>I.Thí nghiệm xác định cơ chế điều hòa biểu hiện gene của operon Lac</a:t>
            </a:r>
            <a:r>
              <a:rPr lang="en-US" sz="2000" b="1" dirty="0">
                <a:solidFill>
                  <a:schemeClr val="bg1"/>
                </a:solidFill>
                <a:effectLst>
                  <a:outerShdw blurRad="38100" dist="38100" dir="2700000" algn="tl">
                    <a:srgbClr val="000000">
                      <a:alpha val="43137"/>
                    </a:srgbClr>
                  </a:outerShdw>
                </a:effectLst>
              </a:rPr>
              <a:t> </a:t>
            </a:r>
          </a:p>
          <a:p>
            <a:pPr algn="just"/>
            <a:r>
              <a:rPr lang="vi-VN" sz="2400" b="1" dirty="0" smtClean="0">
                <a:solidFill>
                  <a:schemeClr val="bg1"/>
                </a:solidFill>
                <a:effectLst>
                  <a:outerShdw blurRad="38100" dist="38100" dir="2700000" algn="tl">
                    <a:srgbClr val="000000">
                      <a:alpha val="43137"/>
                    </a:srgbClr>
                  </a:outerShdw>
                </a:effectLst>
              </a:rPr>
              <a:t>II.</a:t>
            </a:r>
            <a:r>
              <a:rPr lang="vi-VN" sz="2400" b="1" dirty="0"/>
              <a:t> </a:t>
            </a:r>
            <a:r>
              <a:rPr lang="vi-VN" sz="2400" b="1" dirty="0">
                <a:solidFill>
                  <a:schemeClr val="bg1"/>
                </a:solidFill>
                <a:latin typeface="Times New Roman" panose="02020603050405020304" pitchFamily="18" charset="0"/>
                <a:cs typeface="Times New Roman" panose="02020603050405020304" pitchFamily="18" charset="0"/>
              </a:rPr>
              <a:t>Ý nghĩa của điều hòa biểu hiện gene. </a:t>
            </a: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3737112" y="575247"/>
            <a:ext cx="8129305" cy="6001643"/>
          </a:xfrm>
          <a:prstGeom prst="rect">
            <a:avLst/>
          </a:prstGeom>
        </p:spPr>
        <p:txBody>
          <a:bodyPr wrap="square">
            <a:spAutoFit/>
          </a:bodyPr>
          <a:lstStyle/>
          <a:p>
            <a:pPr algn="just"/>
            <a:r>
              <a:rPr lang="vi-VN" sz="3200" b="1" dirty="0" smtClean="0">
                <a:latin typeface="Times New Roman" panose="02020603050405020304" pitchFamily="18" charset="0"/>
                <a:cs typeface="Times New Roman" panose="02020603050405020304" pitchFamily="18" charset="0"/>
              </a:rPr>
              <a:t>Câu </a:t>
            </a:r>
            <a:r>
              <a:rPr lang="vi-VN" sz="3200" b="1" dirty="0">
                <a:latin typeface="Times New Roman" panose="02020603050405020304" pitchFamily="18" charset="0"/>
                <a:cs typeface="Times New Roman" panose="02020603050405020304" pitchFamily="18" charset="0"/>
              </a:rPr>
              <a:t>2.</a:t>
            </a:r>
            <a:r>
              <a:rPr lang="vi-VN" sz="3200" dirty="0">
                <a:latin typeface="Times New Roman" panose="02020603050405020304" pitchFamily="18" charset="0"/>
                <a:cs typeface="Times New Roman" panose="02020603050405020304" pitchFamily="18" charset="0"/>
              </a:rPr>
              <a:t> Quan sát hình 3.5 SGK trang 20, hãy cho biết sự điều hòa biểu hiện gene có ý nghĩa như thế nào đối với sự phát triển của cá thể sinh vật đa bào</a:t>
            </a:r>
            <a:r>
              <a:rPr lang="vi-VN" sz="3200" dirty="0" smtClean="0">
                <a:latin typeface="Times New Roman" panose="02020603050405020304" pitchFamily="18" charset="0"/>
                <a:cs typeface="Times New Roman" panose="02020603050405020304" pitchFamily="18" charset="0"/>
              </a:rPr>
              <a:t>.</a:t>
            </a:r>
          </a:p>
          <a:p>
            <a:pPr algn="just"/>
            <a:r>
              <a:rPr lang="de-DE" sz="3200" dirty="0">
                <a:latin typeface="Times New Roman" panose="02020603050405020304" pitchFamily="18" charset="0"/>
                <a:cs typeface="Times New Roman" panose="02020603050405020304" pitchFamily="18" charset="0"/>
              </a:rPr>
              <a:t>Ở sinh vật đa bào, các tế bào tuy có hệ gene giống nhau nhưng mỗi tế bào chỉ tổng hợp các protein đặc trưng quy định cấu trúc và chức năng cho từng loại tế bào. Kết quả của quá trình điều hòa biểu hiện gene giúp mỗi tế bào đi vào con đường biệt hóa đặc trưng hình thành nên các mô, cơ quan và hệ cơ quan chuyên hóa, cuối cùng hình thành cơ thể hoàn chỉnh.</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012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3647661"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35706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4" name="TextBox 13">
            <a:extLst>
              <a:ext uri="{FF2B5EF4-FFF2-40B4-BE49-F238E27FC236}">
                <a16:creationId xmlns:a16="http://schemas.microsoft.com/office/drawing/2014/main" id="{3EDDFE33-9F78-4A00-AD97-3C35845B06B5}"/>
              </a:ext>
            </a:extLst>
          </p:cNvPr>
          <p:cNvSpPr txBox="1"/>
          <p:nvPr/>
        </p:nvSpPr>
        <p:spPr>
          <a:xfrm>
            <a:off x="440078" y="1107360"/>
            <a:ext cx="3207583" cy="2308324"/>
          </a:xfrm>
          <a:prstGeom prst="rect">
            <a:avLst/>
          </a:prstGeom>
          <a:noFill/>
        </p:spPr>
        <p:txBody>
          <a:bodyPr wrap="square">
            <a:spAutoFit/>
          </a:bodyPr>
          <a:lstStyle/>
          <a:p>
            <a:pPr algn="just"/>
            <a:r>
              <a:rPr lang="vi-VN" sz="2400" b="1" dirty="0">
                <a:solidFill>
                  <a:schemeClr val="bg1"/>
                </a:solidFill>
                <a:latin typeface="Times New Roman" panose="02020603050405020304" pitchFamily="18" charset="0"/>
                <a:cs typeface="Times New Roman" panose="02020603050405020304" pitchFamily="18" charset="0"/>
              </a:rPr>
              <a:t>I.Thí nghiệm xác định cơ chế điều hòa biểu hiện gene của operon Lac</a:t>
            </a:r>
            <a:r>
              <a:rPr lang="en-US" sz="2000" b="1" dirty="0">
                <a:solidFill>
                  <a:schemeClr val="bg1"/>
                </a:solidFill>
                <a:effectLst>
                  <a:outerShdw blurRad="38100" dist="38100" dir="2700000" algn="tl">
                    <a:srgbClr val="000000">
                      <a:alpha val="43137"/>
                    </a:srgbClr>
                  </a:outerShdw>
                </a:effectLst>
              </a:rPr>
              <a:t> </a:t>
            </a:r>
          </a:p>
          <a:p>
            <a:pPr algn="just"/>
            <a:r>
              <a:rPr lang="vi-VN" sz="2400" b="1" dirty="0" smtClean="0">
                <a:solidFill>
                  <a:schemeClr val="bg1"/>
                </a:solidFill>
                <a:effectLst>
                  <a:outerShdw blurRad="38100" dist="38100" dir="2700000" algn="tl">
                    <a:srgbClr val="000000">
                      <a:alpha val="43137"/>
                    </a:srgbClr>
                  </a:outerShdw>
                </a:effectLst>
              </a:rPr>
              <a:t>II.</a:t>
            </a:r>
            <a:r>
              <a:rPr lang="vi-VN" sz="2400" b="1" dirty="0"/>
              <a:t> </a:t>
            </a:r>
            <a:r>
              <a:rPr lang="vi-VN" sz="2400" b="1" dirty="0">
                <a:solidFill>
                  <a:schemeClr val="bg1"/>
                </a:solidFill>
                <a:latin typeface="Times New Roman" panose="02020603050405020304" pitchFamily="18" charset="0"/>
                <a:cs typeface="Times New Roman" panose="02020603050405020304" pitchFamily="18" charset="0"/>
              </a:rPr>
              <a:t>Ý nghĩa của điều hòa biểu hiện gene</a:t>
            </a:r>
            <a:r>
              <a:rPr lang="vi-VN" sz="2400" b="1" dirty="0" smtClean="0">
                <a:solidFill>
                  <a:schemeClr val="bg1"/>
                </a:solidFill>
                <a:latin typeface="Times New Roman" panose="02020603050405020304" pitchFamily="18" charset="0"/>
                <a:cs typeface="Times New Roman" panose="02020603050405020304" pitchFamily="18" charset="0"/>
              </a:rPr>
              <a:t>.</a:t>
            </a:r>
          </a:p>
        </p:txBody>
      </p:sp>
      <p:sp>
        <p:nvSpPr>
          <p:cNvPr id="3" name="Rectangle 2"/>
          <p:cNvSpPr/>
          <p:nvPr/>
        </p:nvSpPr>
        <p:spPr>
          <a:xfrm>
            <a:off x="4151244" y="645695"/>
            <a:ext cx="7596808" cy="2554545"/>
          </a:xfrm>
          <a:prstGeom prst="rect">
            <a:avLst/>
          </a:prstGeom>
        </p:spPr>
        <p:txBody>
          <a:bodyPr wrap="square">
            <a:spAutoFit/>
          </a:bodyPr>
          <a:lstStyle/>
          <a:p>
            <a:pPr algn="just"/>
            <a:r>
              <a:rPr lang="vi-VN" sz="4000" dirty="0" smtClean="0">
                <a:latin typeface="Times New Roman" panose="02020603050405020304" pitchFamily="18" charset="0"/>
                <a:cs typeface="Times New Roman" panose="02020603050405020304" pitchFamily="18" charset="0"/>
              </a:rPr>
              <a:t>Điều </a:t>
            </a:r>
            <a:r>
              <a:rPr lang="vi-VN" sz="4000" dirty="0">
                <a:latin typeface="Times New Roman" panose="02020603050405020304" pitchFamily="18" charset="0"/>
                <a:cs typeface="Times New Roman" panose="02020603050405020304" pitchFamily="18" charset="0"/>
              </a:rPr>
              <a:t>hòa biểu hiện gene đảm bảo cho tế bào có thể thích ứng với môi trường và quá trình phát triển bình thường của cơ thể.</a:t>
            </a:r>
          </a:p>
        </p:txBody>
      </p:sp>
    </p:spTree>
    <p:extLst>
      <p:ext uri="{BB962C8B-B14F-4D97-AF65-F5344CB8AC3E}">
        <p14:creationId xmlns:p14="http://schemas.microsoft.com/office/powerpoint/2010/main" val="30163341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3647661"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35706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4" name="TextBox 13">
            <a:extLst>
              <a:ext uri="{FF2B5EF4-FFF2-40B4-BE49-F238E27FC236}">
                <a16:creationId xmlns:a16="http://schemas.microsoft.com/office/drawing/2014/main" id="{3EDDFE33-9F78-4A00-AD97-3C35845B06B5}"/>
              </a:ext>
            </a:extLst>
          </p:cNvPr>
          <p:cNvSpPr txBox="1"/>
          <p:nvPr/>
        </p:nvSpPr>
        <p:spPr>
          <a:xfrm>
            <a:off x="440078" y="1107360"/>
            <a:ext cx="3207583" cy="3046988"/>
          </a:xfrm>
          <a:prstGeom prst="rect">
            <a:avLst/>
          </a:prstGeom>
          <a:noFill/>
        </p:spPr>
        <p:txBody>
          <a:bodyPr wrap="square">
            <a:spAutoFit/>
          </a:bodyPr>
          <a:lstStyle/>
          <a:p>
            <a:pPr algn="just"/>
            <a:r>
              <a:rPr lang="vi-VN" sz="2400" b="1" dirty="0">
                <a:solidFill>
                  <a:schemeClr val="bg1"/>
                </a:solidFill>
                <a:latin typeface="Times New Roman" panose="02020603050405020304" pitchFamily="18" charset="0"/>
                <a:cs typeface="Times New Roman" panose="02020603050405020304" pitchFamily="18" charset="0"/>
              </a:rPr>
              <a:t>I.Thí nghiệm xác định cơ chế điều hòa biểu hiện gene của operon Lac</a:t>
            </a:r>
            <a:r>
              <a:rPr lang="en-US" sz="2000" b="1" dirty="0">
                <a:solidFill>
                  <a:schemeClr val="bg1"/>
                </a:solidFill>
                <a:effectLst>
                  <a:outerShdw blurRad="38100" dist="38100" dir="2700000" algn="tl">
                    <a:srgbClr val="000000">
                      <a:alpha val="43137"/>
                    </a:srgbClr>
                  </a:outerShdw>
                </a:effectLst>
              </a:rPr>
              <a:t> </a:t>
            </a:r>
          </a:p>
          <a:p>
            <a:pPr algn="just"/>
            <a:r>
              <a:rPr lang="vi-VN" sz="2400" b="1" dirty="0" smtClean="0">
                <a:solidFill>
                  <a:schemeClr val="bg1"/>
                </a:solidFill>
                <a:effectLst>
                  <a:outerShdw blurRad="38100" dist="38100" dir="2700000" algn="tl">
                    <a:srgbClr val="000000">
                      <a:alpha val="43137"/>
                    </a:srgbClr>
                  </a:outerShdw>
                </a:effectLst>
              </a:rPr>
              <a:t>II.</a:t>
            </a:r>
            <a:r>
              <a:rPr lang="vi-VN" sz="2400" b="1" dirty="0"/>
              <a:t> </a:t>
            </a:r>
            <a:r>
              <a:rPr lang="vi-VN" sz="2400" b="1" dirty="0">
                <a:solidFill>
                  <a:schemeClr val="bg1"/>
                </a:solidFill>
                <a:latin typeface="Times New Roman" panose="02020603050405020304" pitchFamily="18" charset="0"/>
                <a:cs typeface="Times New Roman" panose="02020603050405020304" pitchFamily="18" charset="0"/>
              </a:rPr>
              <a:t>Ý nghĩa của điều hòa biểu hiện gene</a:t>
            </a:r>
            <a:r>
              <a:rPr lang="vi-VN" sz="2400" b="1" dirty="0" smtClean="0">
                <a:solidFill>
                  <a:schemeClr val="bg1"/>
                </a:solidFill>
                <a:latin typeface="Times New Roman" panose="02020603050405020304" pitchFamily="18" charset="0"/>
                <a:cs typeface="Times New Roman" panose="02020603050405020304" pitchFamily="18" charset="0"/>
              </a:rPr>
              <a:t>.</a:t>
            </a:r>
          </a:p>
          <a:p>
            <a:pPr algn="just"/>
            <a:r>
              <a:rPr lang="vi-VN" sz="2400" b="1" dirty="0" smtClean="0">
                <a:solidFill>
                  <a:schemeClr val="bg1"/>
                </a:solidFill>
                <a:latin typeface="Times New Roman" panose="02020603050405020304" pitchFamily="18" charset="0"/>
                <a:cs typeface="Times New Roman" panose="02020603050405020304" pitchFamily="18" charset="0"/>
              </a:rPr>
              <a:t>III.Ứng dụng điều hòa biểu hiện gene. </a:t>
            </a: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3737113" y="575247"/>
            <a:ext cx="8087742" cy="2862322"/>
          </a:xfrm>
          <a:prstGeom prst="rect">
            <a:avLst/>
          </a:prstGeom>
        </p:spPr>
        <p:txBody>
          <a:bodyPr wrap="square">
            <a:spAutoFit/>
          </a:bodyPr>
          <a:lstStyle/>
          <a:p>
            <a:pPr algn="just"/>
            <a:r>
              <a:rPr lang="en-US" sz="3600" dirty="0" err="1" smtClean="0">
                <a:latin typeface="Times New Roman" panose="02020603050405020304" pitchFamily="18" charset="0"/>
                <a:cs typeface="Times New Roman" panose="02020603050405020304" pitchFamily="18" charset="0"/>
              </a:rPr>
              <a:t>Học</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a:p>
            <a:pPr algn="just"/>
            <a:r>
              <a:rPr lang="vi-VN" sz="3600" dirty="0">
                <a:latin typeface="Times New Roman" panose="02020603050405020304" pitchFamily="18" charset="0"/>
                <a:cs typeface="Times New Roman" panose="02020603050405020304" pitchFamily="18" charset="0"/>
              </a:rPr>
              <a:t>Câu 1. Cho biết vai trò của một số ứng dụng điều hòa biểu hiện gene trong Bảng 3.2. bằng cách</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ghép các cột </a:t>
            </a:r>
            <a:r>
              <a:rPr lang="vi-VN" sz="3600" dirty="0" smtClean="0">
                <a:latin typeface="Times New Roman" panose="02020603050405020304" pitchFamily="18" charset="0"/>
                <a:cs typeface="Times New Roman" panose="02020603050405020304" pitchFamily="18" charset="0"/>
              </a:rPr>
              <a:t>A – B – C sao </a:t>
            </a:r>
            <a:r>
              <a:rPr lang="vi-VN" sz="3600" dirty="0">
                <a:latin typeface="Times New Roman" panose="02020603050405020304" pitchFamily="18" charset="0"/>
                <a:cs typeface="Times New Roman" panose="02020603050405020304" pitchFamily="18" charset="0"/>
              </a:rPr>
              <a:t>cho phù </a:t>
            </a:r>
            <a:r>
              <a:rPr lang="vi-VN" sz="3600" dirty="0" smtClean="0">
                <a:latin typeface="Times New Roman" panose="02020603050405020304" pitchFamily="18" charset="0"/>
                <a:cs typeface="Times New Roman" panose="02020603050405020304" pitchFamily="18" charset="0"/>
              </a:rPr>
              <a:t>hợp</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091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71865322"/>
              </p:ext>
            </p:extLst>
          </p:nvPr>
        </p:nvGraphicFramePr>
        <p:xfrm>
          <a:off x="388630" y="480161"/>
          <a:ext cx="11477788" cy="6119953"/>
        </p:xfrm>
        <a:graphic>
          <a:graphicData uri="http://schemas.openxmlformats.org/drawingml/2006/table">
            <a:tbl>
              <a:tblPr firstRow="1" firstCol="1" bandRow="1">
                <a:tableStyleId>{5C22544A-7EE6-4342-B048-85BDC9FD1C3A}</a:tableStyleId>
              </a:tblPr>
              <a:tblGrid>
                <a:gridCol w="1386001">
                  <a:extLst>
                    <a:ext uri="{9D8B030D-6E8A-4147-A177-3AD203B41FA5}">
                      <a16:colId xmlns:a16="http://schemas.microsoft.com/office/drawing/2014/main" val="20000"/>
                    </a:ext>
                  </a:extLst>
                </a:gridCol>
                <a:gridCol w="6920587">
                  <a:extLst>
                    <a:ext uri="{9D8B030D-6E8A-4147-A177-3AD203B41FA5}">
                      <a16:colId xmlns:a16="http://schemas.microsoft.com/office/drawing/2014/main" val="20001"/>
                    </a:ext>
                  </a:extLst>
                </a:gridCol>
                <a:gridCol w="3171200">
                  <a:extLst>
                    <a:ext uri="{9D8B030D-6E8A-4147-A177-3AD203B41FA5}">
                      <a16:colId xmlns:a16="http://schemas.microsoft.com/office/drawing/2014/main" val="20002"/>
                    </a:ext>
                  </a:extLst>
                </a:gridCol>
              </a:tblGrid>
              <a:tr h="463624">
                <a:tc>
                  <a:txBody>
                    <a:bodyPr/>
                    <a:lstStyle/>
                    <a:p>
                      <a:pPr algn="ctr">
                        <a:spcAft>
                          <a:spcPts val="0"/>
                        </a:spcAft>
                      </a:pPr>
                      <a:r>
                        <a:rPr lang="vi-VN" sz="1800">
                          <a:effectLst/>
                          <a:latin typeface="Times New Roman" panose="02020603050405020304" pitchFamily="18" charset="0"/>
                          <a:cs typeface="Times New Roman" panose="02020603050405020304" pitchFamily="18" charset="0"/>
                        </a:rPr>
                        <a:t>Lĩnh vực </a:t>
                      </a:r>
                    </a:p>
                    <a:p>
                      <a:pPr algn="ctr">
                        <a:spcAft>
                          <a:spcPts val="0"/>
                        </a:spcAft>
                      </a:pPr>
                      <a:r>
                        <a:rPr lang="vi-VN" sz="1800">
                          <a:effectLst/>
                          <a:latin typeface="Times New Roman" panose="02020603050405020304" pitchFamily="18" charset="0"/>
                          <a:cs typeface="Times New Roman" panose="02020603050405020304" pitchFamily="18" charset="0"/>
                        </a:rPr>
                        <a:t>(A)</a:t>
                      </a:r>
                      <a:endParaRPr lang="vi-VN" sz="1800">
                        <a:effectLst/>
                        <a:latin typeface="Times New Roman" panose="02020603050405020304" pitchFamily="18" charset="0"/>
                        <a:ea typeface="Calibri"/>
                        <a:cs typeface="Times New Roman" panose="02020603050405020304" pitchFamily="18" charset="0"/>
                      </a:endParaRPr>
                    </a:p>
                  </a:txBody>
                  <a:tcPr marL="55786" marR="55786" marT="0" marB="0"/>
                </a:tc>
                <a:tc>
                  <a:txBody>
                    <a:bodyPr/>
                    <a:lstStyle/>
                    <a:p>
                      <a:pPr algn="ctr">
                        <a:spcAft>
                          <a:spcPts val="0"/>
                        </a:spcAft>
                      </a:pPr>
                      <a:r>
                        <a:rPr lang="vi-VN" sz="1800">
                          <a:effectLst/>
                          <a:latin typeface="Times New Roman" panose="02020603050405020304" pitchFamily="18" charset="0"/>
                          <a:cs typeface="Times New Roman" panose="02020603050405020304" pitchFamily="18" charset="0"/>
                        </a:rPr>
                        <a:t>Ứng dụng</a:t>
                      </a:r>
                    </a:p>
                    <a:p>
                      <a:pPr algn="ctr">
                        <a:spcAft>
                          <a:spcPts val="0"/>
                        </a:spcAft>
                      </a:pPr>
                      <a:r>
                        <a:rPr lang="vi-VN" sz="1800">
                          <a:effectLst/>
                          <a:latin typeface="Times New Roman" panose="02020603050405020304" pitchFamily="18" charset="0"/>
                          <a:cs typeface="Times New Roman" panose="02020603050405020304" pitchFamily="18" charset="0"/>
                        </a:rPr>
                        <a:t>(B)</a:t>
                      </a:r>
                      <a:endParaRPr lang="vi-VN" sz="1800">
                        <a:effectLst/>
                        <a:latin typeface="Times New Roman" panose="02020603050405020304" pitchFamily="18" charset="0"/>
                        <a:ea typeface="Calibri"/>
                        <a:cs typeface="Times New Roman" panose="02020603050405020304" pitchFamily="18" charset="0"/>
                      </a:endParaRPr>
                    </a:p>
                  </a:txBody>
                  <a:tcPr marL="55786" marR="55786" marT="0" marB="0"/>
                </a:tc>
                <a:tc>
                  <a:txBody>
                    <a:bodyPr/>
                    <a:lstStyle/>
                    <a:p>
                      <a:pPr algn="ctr">
                        <a:spcAft>
                          <a:spcPts val="0"/>
                        </a:spcAft>
                      </a:pPr>
                      <a:r>
                        <a:rPr lang="vi-VN" sz="1800">
                          <a:effectLst/>
                          <a:latin typeface="Times New Roman" panose="02020603050405020304" pitchFamily="18" charset="0"/>
                          <a:cs typeface="Times New Roman" panose="02020603050405020304" pitchFamily="18" charset="0"/>
                        </a:rPr>
                        <a:t>Vai trò</a:t>
                      </a:r>
                    </a:p>
                    <a:p>
                      <a:pPr algn="ctr">
                        <a:spcAft>
                          <a:spcPts val="0"/>
                        </a:spcAft>
                      </a:pPr>
                      <a:r>
                        <a:rPr lang="vi-VN" sz="1800">
                          <a:effectLst/>
                          <a:latin typeface="Times New Roman" panose="02020603050405020304" pitchFamily="18" charset="0"/>
                          <a:cs typeface="Times New Roman" panose="02020603050405020304" pitchFamily="18" charset="0"/>
                        </a:rPr>
                        <a:t>(C)</a:t>
                      </a:r>
                      <a:endParaRPr lang="vi-VN" sz="1800">
                        <a:effectLst/>
                        <a:latin typeface="Times New Roman" panose="02020603050405020304" pitchFamily="18" charset="0"/>
                        <a:ea typeface="Calibri"/>
                        <a:cs typeface="Times New Roman" panose="02020603050405020304" pitchFamily="18" charset="0"/>
                      </a:endParaRPr>
                    </a:p>
                  </a:txBody>
                  <a:tcPr marL="55786" marR="55786" marT="0" marB="0"/>
                </a:tc>
                <a:extLst>
                  <a:ext uri="{0D108BD9-81ED-4DB2-BD59-A6C34878D82A}">
                    <a16:rowId xmlns:a16="http://schemas.microsoft.com/office/drawing/2014/main" val="10000"/>
                  </a:ext>
                </a:extLst>
              </a:tr>
              <a:tr h="1337115">
                <a:tc>
                  <a:txBody>
                    <a:bodyPr/>
                    <a:lstStyle/>
                    <a:p>
                      <a:pPr>
                        <a:spcAft>
                          <a:spcPts val="0"/>
                        </a:spcAft>
                      </a:pPr>
                      <a:r>
                        <a:rPr lang="vi-VN" sz="1800">
                          <a:effectLst/>
                          <a:latin typeface="Times New Roman" panose="02020603050405020304" pitchFamily="18" charset="0"/>
                          <a:cs typeface="Times New Roman" panose="02020603050405020304" pitchFamily="18" charset="0"/>
                        </a:rPr>
                        <a:t>1.Y – dược học </a:t>
                      </a:r>
                    </a:p>
                    <a:p>
                      <a:pPr>
                        <a:spcAft>
                          <a:spcPts val="0"/>
                        </a:spcAft>
                      </a:pPr>
                      <a:r>
                        <a:rPr lang="vi-VN" sz="1800">
                          <a:effectLst/>
                          <a:latin typeface="Times New Roman" panose="02020603050405020304" pitchFamily="18" charset="0"/>
                          <a:cs typeface="Times New Roman" panose="02020603050405020304" pitchFamily="18" charset="0"/>
                        </a:rPr>
                        <a:t> </a:t>
                      </a:r>
                      <a:endParaRPr lang="vi-VN" sz="1800">
                        <a:effectLst/>
                        <a:latin typeface="Times New Roman" panose="02020603050405020304" pitchFamily="18" charset="0"/>
                        <a:ea typeface="Calibri"/>
                        <a:cs typeface="Times New Roman" panose="02020603050405020304" pitchFamily="18" charset="0"/>
                      </a:endParaRPr>
                    </a:p>
                  </a:txBody>
                  <a:tcPr marL="55786" marR="55786" marT="0" marB="0"/>
                </a:tc>
                <a:tc>
                  <a:txBody>
                    <a:bodyPr/>
                    <a:lstStyle/>
                    <a:p>
                      <a:pPr algn="just">
                        <a:spcAft>
                          <a:spcPts val="0"/>
                        </a:spcAft>
                      </a:pPr>
                      <a:r>
                        <a:rPr lang="vi-VN" sz="1800">
                          <a:effectLst/>
                          <a:latin typeface="Times New Roman" panose="02020603050405020304" pitchFamily="18" charset="0"/>
                          <a:cs typeface="Times New Roman" panose="02020603050405020304" pitchFamily="18" charset="0"/>
                        </a:rPr>
                        <a:t>1.Điều khiển quá trình phân chia và phân hóa của tế bào trong nuôi cấy mô tế bào thực vật thông qua việc sử dụng các loại hormone sinh trưởng với tỷ lệ tích hợp. Ví dụ sử dụng phối hợp 2 loại hormone auxin và xytokinin với tỷ lệ thích hợp để điều khiển sự phân hóa của mô sẹo.</a:t>
                      </a:r>
                      <a:endParaRPr lang="vi-VN" sz="1800">
                        <a:effectLst/>
                        <a:latin typeface="Times New Roman" panose="02020603050405020304" pitchFamily="18" charset="0"/>
                        <a:ea typeface="Calibri"/>
                        <a:cs typeface="Times New Roman" panose="02020603050405020304" pitchFamily="18" charset="0"/>
                      </a:endParaRPr>
                    </a:p>
                  </a:txBody>
                  <a:tcPr marL="55786" marR="55786" marT="0" marB="0"/>
                </a:tc>
                <a:tc>
                  <a:txBody>
                    <a:bodyPr/>
                    <a:lstStyle/>
                    <a:p>
                      <a:pPr algn="just">
                        <a:spcAft>
                          <a:spcPts val="0"/>
                        </a:spcAft>
                      </a:pPr>
                      <a:r>
                        <a:rPr lang="en-US" sz="1800">
                          <a:effectLst/>
                          <a:latin typeface="Times New Roman" panose="02020603050405020304" pitchFamily="18" charset="0"/>
                          <a:cs typeface="Times New Roman" panose="02020603050405020304" pitchFamily="18" charset="0"/>
                        </a:rPr>
                        <a:t>Giúp điều chỉnh tỉ lệ đực cái, điều chỉnh mức độ biểu hiện của tính trạng mong muốn để phù hợp với mục tiêu sản xuất.</a:t>
                      </a:r>
                      <a:endParaRPr lang="vi-VN" sz="1800">
                        <a:effectLst/>
                        <a:latin typeface="Times New Roman" panose="02020603050405020304" pitchFamily="18" charset="0"/>
                        <a:ea typeface="Calibri"/>
                        <a:cs typeface="Times New Roman" panose="02020603050405020304" pitchFamily="18" charset="0"/>
                      </a:endParaRPr>
                    </a:p>
                  </a:txBody>
                  <a:tcPr marL="55786" marR="55786" marT="0" marB="0"/>
                </a:tc>
                <a:extLst>
                  <a:ext uri="{0D108BD9-81ED-4DB2-BD59-A6C34878D82A}">
                    <a16:rowId xmlns:a16="http://schemas.microsoft.com/office/drawing/2014/main" val="10001"/>
                  </a:ext>
                </a:extLst>
              </a:tr>
              <a:tr h="1337115">
                <a:tc>
                  <a:txBody>
                    <a:bodyPr/>
                    <a:lstStyle/>
                    <a:p>
                      <a:pPr>
                        <a:spcAft>
                          <a:spcPts val="0"/>
                        </a:spcAft>
                      </a:pPr>
                      <a:r>
                        <a:rPr lang="vi-VN" sz="1800">
                          <a:effectLst/>
                          <a:latin typeface="Times New Roman" panose="02020603050405020304" pitchFamily="18" charset="0"/>
                          <a:cs typeface="Times New Roman" panose="02020603050405020304" pitchFamily="18" charset="0"/>
                        </a:rPr>
                        <a:t>2.Nông nghiệp</a:t>
                      </a:r>
                      <a:endParaRPr lang="vi-VN" sz="1800">
                        <a:effectLst/>
                        <a:latin typeface="Times New Roman" panose="02020603050405020304" pitchFamily="18" charset="0"/>
                        <a:ea typeface="Calibri"/>
                        <a:cs typeface="Times New Roman" panose="02020603050405020304" pitchFamily="18" charset="0"/>
                      </a:endParaRPr>
                    </a:p>
                  </a:txBody>
                  <a:tcPr marL="55786" marR="55786" marT="0" marB="0"/>
                </a:tc>
                <a:tc>
                  <a:txBody>
                    <a:bodyPr/>
                    <a:lstStyle/>
                    <a:p>
                      <a:pPr algn="just">
                        <a:spcAft>
                          <a:spcPts val="0"/>
                        </a:spcAft>
                      </a:pPr>
                      <a:r>
                        <a:rPr lang="vi-VN" sz="1800">
                          <a:effectLst/>
                          <a:latin typeface="Times New Roman" panose="02020603050405020304" pitchFamily="18" charset="0"/>
                          <a:cs typeface="Times New Roman" panose="02020603050405020304" pitchFamily="18" charset="0"/>
                        </a:rPr>
                        <a:t>2. Sản xuất các loại thuốc chữa các bệnh nguy hiểm ở người thông qua ức chế hoạt động hoặc sản phẩm của gene. Ví dụ sử dụng kháng thể đơn dòng tái tổ hợp trastuzumab có tác dụng liên kết với thụ thể HER2 nhằm ức chế sự biểu hiện quá mức của tế bào ung thư vú.</a:t>
                      </a:r>
                      <a:endParaRPr lang="vi-VN" sz="1800">
                        <a:effectLst/>
                        <a:latin typeface="Times New Roman" panose="02020603050405020304" pitchFamily="18" charset="0"/>
                        <a:ea typeface="Calibri"/>
                        <a:cs typeface="Times New Roman" panose="02020603050405020304" pitchFamily="18" charset="0"/>
                      </a:endParaRPr>
                    </a:p>
                  </a:txBody>
                  <a:tcPr marL="55786" marR="55786" marT="0" marB="0"/>
                </a:tc>
                <a:tc>
                  <a:txBody>
                    <a:bodyPr/>
                    <a:lstStyle/>
                    <a:p>
                      <a:pPr algn="just">
                        <a:spcAft>
                          <a:spcPts val="0"/>
                        </a:spcAft>
                      </a:pPr>
                      <a:r>
                        <a:rPr lang="vi-VN" sz="1800">
                          <a:effectLst/>
                          <a:latin typeface="Times New Roman" panose="02020603050405020304" pitchFamily="18" charset="0"/>
                          <a:cs typeface="Times New Roman" panose="02020603050405020304" pitchFamily="18" charset="0"/>
                        </a:rPr>
                        <a:t>Giúp tạo ra các mô hình tế bào phục vụ cho công tác nghiên cứu di truyền.</a:t>
                      </a:r>
                      <a:endParaRPr lang="vi-VN" sz="1800">
                        <a:effectLst/>
                        <a:latin typeface="Times New Roman" panose="02020603050405020304" pitchFamily="18" charset="0"/>
                        <a:ea typeface="Times New Roman"/>
                        <a:cs typeface="Times New Roman" panose="02020603050405020304" pitchFamily="18" charset="0"/>
                      </a:endParaRPr>
                    </a:p>
                  </a:txBody>
                  <a:tcPr marL="55786" marR="55786" marT="0" marB="0"/>
                </a:tc>
                <a:extLst>
                  <a:ext uri="{0D108BD9-81ED-4DB2-BD59-A6C34878D82A}">
                    <a16:rowId xmlns:a16="http://schemas.microsoft.com/office/drawing/2014/main" val="10002"/>
                  </a:ext>
                </a:extLst>
              </a:tr>
              <a:tr h="1559968">
                <a:tc>
                  <a:txBody>
                    <a:bodyPr/>
                    <a:lstStyle/>
                    <a:p>
                      <a:pPr>
                        <a:spcAft>
                          <a:spcPts val="0"/>
                        </a:spcAft>
                      </a:pPr>
                      <a:r>
                        <a:rPr lang="vi-VN" sz="1800">
                          <a:effectLst/>
                          <a:latin typeface="Times New Roman" panose="02020603050405020304" pitchFamily="18" charset="0"/>
                          <a:cs typeface="Times New Roman" panose="02020603050405020304" pitchFamily="18" charset="0"/>
                        </a:rPr>
                        <a:t>3.Công nghệ sinh học</a:t>
                      </a:r>
                      <a:endParaRPr lang="vi-VN" sz="1800">
                        <a:effectLst/>
                        <a:latin typeface="Times New Roman" panose="02020603050405020304" pitchFamily="18" charset="0"/>
                        <a:ea typeface="Calibri"/>
                        <a:cs typeface="Times New Roman" panose="02020603050405020304" pitchFamily="18" charset="0"/>
                      </a:endParaRPr>
                    </a:p>
                  </a:txBody>
                  <a:tcPr marL="55786" marR="55786" marT="0" marB="0"/>
                </a:tc>
                <a:tc>
                  <a:txBody>
                    <a:bodyPr/>
                    <a:lstStyle/>
                    <a:p>
                      <a:pPr algn="just">
                        <a:spcAft>
                          <a:spcPts val="0"/>
                        </a:spcAft>
                      </a:pPr>
                      <a:r>
                        <a:rPr lang="vi-VN" sz="1800">
                          <a:effectLst/>
                          <a:latin typeface="Times New Roman" panose="02020603050405020304" pitchFamily="18" charset="0"/>
                          <a:cs typeface="Times New Roman" panose="02020603050405020304" pitchFamily="18" charset="0"/>
                        </a:rPr>
                        <a:t>Nuôi cấy tế bào gốc trong môi trường chứa các chất điều hòa, biểu hiện các gene khác nhau để điều khiển quá trình biệt hóa của tế bào gốc thành tế bào mong muốn. Ví dụ mô hình hóa bệnh di truyền dựa vào biệt hóa tế bào gốc đa năng cảm ứng ở người ( hiPSC) phục vụ nghiên cứu cơ chế gây bệnh ở mức độ phân tử.</a:t>
                      </a:r>
                      <a:endParaRPr lang="vi-VN" sz="1800">
                        <a:effectLst/>
                        <a:latin typeface="Times New Roman" panose="02020603050405020304" pitchFamily="18" charset="0"/>
                        <a:ea typeface="Calibri"/>
                        <a:cs typeface="Times New Roman" panose="02020603050405020304" pitchFamily="18" charset="0"/>
                      </a:endParaRPr>
                    </a:p>
                  </a:txBody>
                  <a:tcPr marL="55786" marR="55786" marT="0" marB="0"/>
                </a:tc>
                <a:tc>
                  <a:txBody>
                    <a:bodyPr/>
                    <a:lstStyle/>
                    <a:p>
                      <a:pPr algn="just">
                        <a:spcAft>
                          <a:spcPts val="0"/>
                        </a:spcAft>
                      </a:pPr>
                      <a:r>
                        <a:rPr lang="en-US" sz="1800">
                          <a:effectLst/>
                          <a:latin typeface="Times New Roman" panose="02020603050405020304" pitchFamily="18" charset="0"/>
                          <a:cs typeface="Times New Roman" panose="02020603050405020304" pitchFamily="18" charset="0"/>
                        </a:rPr>
                        <a:t>Giúp điều trị các bệnh nguy hiểm ở người.</a:t>
                      </a:r>
                      <a:endParaRPr lang="vi-VN" sz="1800">
                        <a:effectLst/>
                        <a:latin typeface="Times New Roman" panose="02020603050405020304" pitchFamily="18" charset="0"/>
                        <a:ea typeface="Calibri"/>
                        <a:cs typeface="Times New Roman" panose="02020603050405020304" pitchFamily="18" charset="0"/>
                      </a:endParaRPr>
                    </a:p>
                  </a:txBody>
                  <a:tcPr marL="55786" marR="55786" marT="0" marB="0"/>
                </a:tc>
                <a:extLst>
                  <a:ext uri="{0D108BD9-81ED-4DB2-BD59-A6C34878D82A}">
                    <a16:rowId xmlns:a16="http://schemas.microsoft.com/office/drawing/2014/main" val="10003"/>
                  </a:ext>
                </a:extLst>
              </a:tr>
              <a:tr h="1337115">
                <a:tc>
                  <a:txBody>
                    <a:bodyPr/>
                    <a:lstStyle/>
                    <a:p>
                      <a:pPr>
                        <a:spcAft>
                          <a:spcPts val="0"/>
                        </a:spcAft>
                      </a:pPr>
                      <a:r>
                        <a:rPr lang="vi-VN" sz="1800">
                          <a:effectLst/>
                          <a:latin typeface="Times New Roman" panose="02020603050405020304" pitchFamily="18" charset="0"/>
                          <a:cs typeface="Times New Roman" panose="02020603050405020304" pitchFamily="18" charset="0"/>
                        </a:rPr>
                        <a:t>4.Nghiên cứu di truyền</a:t>
                      </a:r>
                      <a:endParaRPr lang="vi-VN" sz="1800">
                        <a:effectLst/>
                        <a:latin typeface="Times New Roman" panose="02020603050405020304" pitchFamily="18" charset="0"/>
                        <a:ea typeface="Calibri"/>
                        <a:cs typeface="Times New Roman" panose="02020603050405020304" pitchFamily="18" charset="0"/>
                      </a:endParaRPr>
                    </a:p>
                  </a:txBody>
                  <a:tcPr marL="55786" marR="55786" marT="0" marB="0"/>
                </a:tc>
                <a:tc>
                  <a:txBody>
                    <a:bodyPr/>
                    <a:lstStyle/>
                    <a:p>
                      <a:pPr algn="just">
                        <a:spcAft>
                          <a:spcPts val="0"/>
                        </a:spcAft>
                      </a:pPr>
                      <a:r>
                        <a:rPr lang="vi-VN" sz="1800">
                          <a:effectLst/>
                          <a:latin typeface="Times New Roman" panose="02020603050405020304" pitchFamily="18" charset="0"/>
                          <a:cs typeface="Times New Roman" panose="02020603050405020304" pitchFamily="18" charset="0"/>
                        </a:rPr>
                        <a:t>Điều khiển sự đóng hoặc mở của các gene trong quá trình sinh trưởng và phát triển ở sinh vật nhờ sử dụng hormone nhân tạo. Ví dụ xử lý cá rô phi bằng hormone 17 - α methyltestosterone ở giai đoạn bột cá sẽ có biểu hiện kiểu hình là con đực.</a:t>
                      </a:r>
                      <a:endParaRPr lang="vi-VN" sz="1800">
                        <a:effectLst/>
                        <a:latin typeface="Times New Roman" panose="02020603050405020304" pitchFamily="18" charset="0"/>
                        <a:ea typeface="Calibri"/>
                        <a:cs typeface="Times New Roman" panose="02020603050405020304" pitchFamily="18" charset="0"/>
                      </a:endParaRPr>
                    </a:p>
                  </a:txBody>
                  <a:tcPr marL="55786" marR="55786" marT="0" marB="0"/>
                </a:tc>
                <a:tc>
                  <a:txBody>
                    <a:bodyPr/>
                    <a:lstStyle/>
                    <a:p>
                      <a:pPr algn="just">
                        <a:spcAft>
                          <a:spcPts val="0"/>
                        </a:spcAft>
                      </a:pPr>
                      <a:r>
                        <a:rPr lang="vi-VN" sz="1800" dirty="0">
                          <a:effectLst/>
                          <a:latin typeface="Times New Roman" panose="02020603050405020304" pitchFamily="18" charset="0"/>
                          <a:cs typeface="Times New Roman" panose="02020603050405020304" pitchFamily="18" charset="0"/>
                        </a:rPr>
                        <a:t>Giúp kiểm soát quá trình nuôi cấy mô tế bào, góp phần quan trọng trong công tác nhân giống và tạo giống.</a:t>
                      </a:r>
                      <a:endParaRPr lang="vi-VN" sz="1800" dirty="0">
                        <a:effectLst/>
                        <a:latin typeface="Times New Roman" panose="02020603050405020304" pitchFamily="18" charset="0"/>
                        <a:ea typeface="Times New Roman"/>
                        <a:cs typeface="Times New Roman" panose="02020603050405020304" pitchFamily="18" charset="0"/>
                      </a:endParaRPr>
                    </a:p>
                  </a:txBody>
                  <a:tcPr marL="55786" marR="55786"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23190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3647661"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35706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4" name="TextBox 13">
            <a:extLst>
              <a:ext uri="{FF2B5EF4-FFF2-40B4-BE49-F238E27FC236}">
                <a16:creationId xmlns:a16="http://schemas.microsoft.com/office/drawing/2014/main" id="{3EDDFE33-9F78-4A00-AD97-3C35845B06B5}"/>
              </a:ext>
            </a:extLst>
          </p:cNvPr>
          <p:cNvSpPr txBox="1"/>
          <p:nvPr/>
        </p:nvSpPr>
        <p:spPr>
          <a:xfrm>
            <a:off x="440078" y="1107360"/>
            <a:ext cx="3207583" cy="3046988"/>
          </a:xfrm>
          <a:prstGeom prst="rect">
            <a:avLst/>
          </a:prstGeom>
          <a:noFill/>
        </p:spPr>
        <p:txBody>
          <a:bodyPr wrap="square">
            <a:spAutoFit/>
          </a:bodyPr>
          <a:lstStyle/>
          <a:p>
            <a:pPr algn="just"/>
            <a:r>
              <a:rPr lang="vi-VN" sz="2400" b="1" dirty="0">
                <a:solidFill>
                  <a:schemeClr val="bg1"/>
                </a:solidFill>
                <a:latin typeface="Times New Roman" panose="02020603050405020304" pitchFamily="18" charset="0"/>
                <a:cs typeface="Times New Roman" panose="02020603050405020304" pitchFamily="18" charset="0"/>
              </a:rPr>
              <a:t>I.Thí nghiệm xác định cơ chế điều hòa biểu hiện gene của operon Lac</a:t>
            </a:r>
            <a:r>
              <a:rPr lang="en-US" sz="2000" b="1" dirty="0">
                <a:solidFill>
                  <a:schemeClr val="bg1"/>
                </a:solidFill>
                <a:effectLst>
                  <a:outerShdw blurRad="38100" dist="38100" dir="2700000" algn="tl">
                    <a:srgbClr val="000000">
                      <a:alpha val="43137"/>
                    </a:srgbClr>
                  </a:outerShdw>
                </a:effectLst>
              </a:rPr>
              <a:t> </a:t>
            </a:r>
          </a:p>
          <a:p>
            <a:pPr algn="just"/>
            <a:r>
              <a:rPr lang="vi-VN" sz="2400" b="1" dirty="0" smtClean="0">
                <a:solidFill>
                  <a:schemeClr val="bg1"/>
                </a:solidFill>
                <a:effectLst>
                  <a:outerShdw blurRad="38100" dist="38100" dir="2700000" algn="tl">
                    <a:srgbClr val="000000">
                      <a:alpha val="43137"/>
                    </a:srgbClr>
                  </a:outerShdw>
                </a:effectLst>
              </a:rPr>
              <a:t>II.</a:t>
            </a:r>
            <a:r>
              <a:rPr lang="vi-VN" sz="2400" b="1" dirty="0"/>
              <a:t> </a:t>
            </a:r>
            <a:r>
              <a:rPr lang="vi-VN" sz="2400" b="1" dirty="0">
                <a:solidFill>
                  <a:schemeClr val="bg1"/>
                </a:solidFill>
                <a:latin typeface="Times New Roman" panose="02020603050405020304" pitchFamily="18" charset="0"/>
                <a:cs typeface="Times New Roman" panose="02020603050405020304" pitchFamily="18" charset="0"/>
              </a:rPr>
              <a:t>Ý nghĩa của điều hòa biểu hiện gene</a:t>
            </a:r>
            <a:r>
              <a:rPr lang="vi-VN" sz="2400" b="1" dirty="0" smtClean="0">
                <a:solidFill>
                  <a:schemeClr val="bg1"/>
                </a:solidFill>
                <a:latin typeface="Times New Roman" panose="02020603050405020304" pitchFamily="18" charset="0"/>
                <a:cs typeface="Times New Roman" panose="02020603050405020304" pitchFamily="18" charset="0"/>
              </a:rPr>
              <a:t>.</a:t>
            </a:r>
          </a:p>
          <a:p>
            <a:pPr algn="just"/>
            <a:r>
              <a:rPr lang="vi-VN" sz="2400" b="1" dirty="0" smtClean="0">
                <a:solidFill>
                  <a:schemeClr val="bg1"/>
                </a:solidFill>
                <a:latin typeface="Times New Roman" panose="02020603050405020304" pitchFamily="18" charset="0"/>
                <a:cs typeface="Times New Roman" panose="02020603050405020304" pitchFamily="18" charset="0"/>
              </a:rPr>
              <a:t>III.Ứng dụng điều hòa biểu hiện gene. </a:t>
            </a: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3737113" y="575247"/>
            <a:ext cx="7931878" cy="954107"/>
          </a:xfrm>
          <a:prstGeom prst="rect">
            <a:avLst/>
          </a:prstGeom>
        </p:spPr>
        <p:txBody>
          <a:bodyPr wrap="square">
            <a:spAutoFit/>
          </a:bodyPr>
          <a:lstStyle/>
          <a:p>
            <a:pPr algn="just"/>
            <a:r>
              <a:rPr lang="vi-VN" sz="2800" dirty="0" smtClean="0">
                <a:latin typeface="Times New Roman" panose="02020603050405020304" pitchFamily="18" charset="0"/>
                <a:cs typeface="Times New Roman" panose="02020603050405020304" pitchFamily="18" charset="0"/>
              </a:rPr>
              <a:t>Câu </a:t>
            </a:r>
            <a:r>
              <a:rPr lang="vi-VN" sz="2800" dirty="0">
                <a:latin typeface="Times New Roman" panose="02020603050405020304" pitchFamily="18" charset="0"/>
                <a:cs typeface="Times New Roman" panose="02020603050405020304" pitchFamily="18" charset="0"/>
              </a:rPr>
              <a:t>2. Kể thêm ví dụ về ứng dụng điều hòa biểu hiện gene.</a:t>
            </a:r>
          </a:p>
        </p:txBody>
      </p:sp>
      <p:sp>
        <p:nvSpPr>
          <p:cNvPr id="3" name="Rectangle 2"/>
          <p:cNvSpPr/>
          <p:nvPr/>
        </p:nvSpPr>
        <p:spPr>
          <a:xfrm>
            <a:off x="3827317" y="1563311"/>
            <a:ext cx="7955973" cy="4401205"/>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Trong y học, những người bị lùn bẩm sinh do gene không tạo đủ hormone sinh trưởng có thể được chữa trị để có chiều cao gần như người bình thường.</a:t>
            </a:r>
          </a:p>
          <a:p>
            <a:pPr algn="just"/>
            <a:r>
              <a:rPr lang="vi-VN" sz="2800" dirty="0">
                <a:latin typeface="Times New Roman" panose="02020603050405020304" pitchFamily="18" charset="0"/>
                <a:cs typeface="Times New Roman" panose="02020603050405020304" pitchFamily="18" charset="0"/>
              </a:rPr>
              <a:t>Trong trồng trọt, các nhà khoa học có thể chủ động đóng mở một số gene nhất định ở cây trồng phù hợp với nhu cầu sản xuất. Ví dụ: Nuôi cấy tế bào thực vật trong môi trường có chứa các chất hoạt hoá gene để tế bào phân chia và tái sinh thành cây con hoàn chỉnh; sử dụng các chế độ chiếu sáng khác nhau điều khiển các gene để cây ra hoa vào mùa thích hợp.</a:t>
            </a:r>
          </a:p>
        </p:txBody>
      </p:sp>
    </p:spTree>
    <p:extLst>
      <p:ext uri="{BB962C8B-B14F-4D97-AF65-F5344CB8AC3E}">
        <p14:creationId xmlns:p14="http://schemas.microsoft.com/office/powerpoint/2010/main" val="364820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3647661"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35706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4" name="TextBox 13">
            <a:extLst>
              <a:ext uri="{FF2B5EF4-FFF2-40B4-BE49-F238E27FC236}">
                <a16:creationId xmlns:a16="http://schemas.microsoft.com/office/drawing/2014/main" id="{3EDDFE33-9F78-4A00-AD97-3C35845B06B5}"/>
              </a:ext>
            </a:extLst>
          </p:cNvPr>
          <p:cNvSpPr txBox="1"/>
          <p:nvPr/>
        </p:nvSpPr>
        <p:spPr>
          <a:xfrm>
            <a:off x="440078" y="1107360"/>
            <a:ext cx="3207583" cy="3046988"/>
          </a:xfrm>
          <a:prstGeom prst="rect">
            <a:avLst/>
          </a:prstGeom>
          <a:noFill/>
        </p:spPr>
        <p:txBody>
          <a:bodyPr wrap="square">
            <a:spAutoFit/>
          </a:bodyPr>
          <a:lstStyle/>
          <a:p>
            <a:pPr algn="just"/>
            <a:r>
              <a:rPr lang="vi-VN" sz="2400" b="1" dirty="0">
                <a:solidFill>
                  <a:schemeClr val="bg1"/>
                </a:solidFill>
                <a:latin typeface="Times New Roman" panose="02020603050405020304" pitchFamily="18" charset="0"/>
                <a:cs typeface="Times New Roman" panose="02020603050405020304" pitchFamily="18" charset="0"/>
              </a:rPr>
              <a:t>I.Thí nghiệm xác định cơ chế điều hòa biểu hiện gene của operon Lac</a:t>
            </a:r>
            <a:r>
              <a:rPr lang="en-US" sz="2000" b="1" dirty="0">
                <a:solidFill>
                  <a:schemeClr val="bg1"/>
                </a:solidFill>
                <a:effectLst>
                  <a:outerShdw blurRad="38100" dist="38100" dir="2700000" algn="tl">
                    <a:srgbClr val="000000">
                      <a:alpha val="43137"/>
                    </a:srgbClr>
                  </a:outerShdw>
                </a:effectLst>
              </a:rPr>
              <a:t> </a:t>
            </a:r>
          </a:p>
          <a:p>
            <a:pPr algn="just"/>
            <a:r>
              <a:rPr lang="vi-VN" sz="2400" b="1" dirty="0" smtClean="0">
                <a:solidFill>
                  <a:schemeClr val="bg1"/>
                </a:solidFill>
                <a:effectLst>
                  <a:outerShdw blurRad="38100" dist="38100" dir="2700000" algn="tl">
                    <a:srgbClr val="000000">
                      <a:alpha val="43137"/>
                    </a:srgbClr>
                  </a:outerShdw>
                </a:effectLst>
              </a:rPr>
              <a:t>II.</a:t>
            </a:r>
            <a:r>
              <a:rPr lang="vi-VN" sz="2400" b="1" dirty="0"/>
              <a:t> </a:t>
            </a:r>
            <a:r>
              <a:rPr lang="vi-VN" sz="2400" b="1" dirty="0">
                <a:solidFill>
                  <a:schemeClr val="bg1"/>
                </a:solidFill>
                <a:latin typeface="Times New Roman" panose="02020603050405020304" pitchFamily="18" charset="0"/>
                <a:cs typeface="Times New Roman" panose="02020603050405020304" pitchFamily="18" charset="0"/>
              </a:rPr>
              <a:t>Ý nghĩa của điều hòa biểu hiện gene</a:t>
            </a:r>
            <a:r>
              <a:rPr lang="vi-VN" sz="2400" b="1" dirty="0" smtClean="0">
                <a:solidFill>
                  <a:schemeClr val="bg1"/>
                </a:solidFill>
                <a:latin typeface="Times New Roman" panose="02020603050405020304" pitchFamily="18" charset="0"/>
                <a:cs typeface="Times New Roman" panose="02020603050405020304" pitchFamily="18" charset="0"/>
              </a:rPr>
              <a:t>.</a:t>
            </a:r>
          </a:p>
          <a:p>
            <a:pPr algn="just"/>
            <a:r>
              <a:rPr lang="vi-VN" sz="2400" b="1" dirty="0" smtClean="0">
                <a:solidFill>
                  <a:schemeClr val="bg1"/>
                </a:solidFill>
                <a:latin typeface="Times New Roman" panose="02020603050405020304" pitchFamily="18" charset="0"/>
                <a:cs typeface="Times New Roman" panose="02020603050405020304" pitchFamily="18" charset="0"/>
              </a:rPr>
              <a:t>III.Ứng dụng điều hòa biểu hiện gene. </a:t>
            </a: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091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1" name="TextBox 10">
            <a:extLst>
              <a:ext uri="{FF2B5EF4-FFF2-40B4-BE49-F238E27FC236}">
                <a16:creationId xmlns:a16="http://schemas.microsoft.com/office/drawing/2014/main" id="{61D7FF8A-3B11-4CBB-B3E8-9B0334828598}"/>
              </a:ext>
            </a:extLst>
          </p:cNvPr>
          <p:cNvSpPr txBox="1"/>
          <p:nvPr/>
        </p:nvSpPr>
        <p:spPr>
          <a:xfrm>
            <a:off x="440078" y="1107360"/>
            <a:ext cx="4090825" cy="1015663"/>
          </a:xfrm>
          <a:prstGeom prst="rect">
            <a:avLst/>
          </a:prstGeom>
          <a:noFill/>
        </p:spPr>
        <p:txBody>
          <a:bodyPr wrap="square">
            <a:spAutoFit/>
          </a:bodyPr>
          <a:lstStyle/>
          <a:p>
            <a:pPr algn="just">
              <a:lnSpc>
                <a:spcPct val="250000"/>
              </a:lnSpc>
            </a:pPr>
            <a:r>
              <a:rPr lang="en-US" sz="2400" b="1" dirty="0" smtClean="0">
                <a:solidFill>
                  <a:schemeClr val="bg1"/>
                </a:solidFill>
                <a:effectLst>
                  <a:outerShdw blurRad="38100" dist="38100" dir="2700000" algn="tl">
                    <a:srgbClr val="000000">
                      <a:alpha val="43137"/>
                    </a:srgbClr>
                  </a:outerShdw>
                </a:effectLst>
              </a:rPr>
              <a:t>IV</a:t>
            </a:r>
            <a:r>
              <a:rPr lang="en-US" sz="2400" b="1" dirty="0">
                <a:solidFill>
                  <a:schemeClr val="bg1"/>
                </a:solidFill>
                <a:effectLst>
                  <a:outerShdw blurRad="38100" dist="38100" dir="2700000" algn="tl">
                    <a:srgbClr val="000000">
                      <a:alpha val="43137"/>
                    </a:srgbClr>
                  </a:outerShdw>
                </a:effectLst>
              </a:rPr>
              <a:t>. GHI NHỚ</a:t>
            </a:r>
          </a:p>
        </p:txBody>
      </p:sp>
      <p:sp>
        <p:nvSpPr>
          <p:cNvPr id="33" name="TextBox 32">
            <a:extLst>
              <a:ext uri="{FF2B5EF4-FFF2-40B4-BE49-F238E27FC236}">
                <a16:creationId xmlns:a16="http://schemas.microsoft.com/office/drawing/2014/main" id="{F751F512-0D6A-48AF-B913-4FDAE1CA5F01}"/>
              </a:ext>
            </a:extLst>
          </p:cNvPr>
          <p:cNvSpPr txBox="1"/>
          <p:nvPr/>
        </p:nvSpPr>
        <p:spPr>
          <a:xfrm>
            <a:off x="4530902" y="98631"/>
            <a:ext cx="7346359" cy="5262979"/>
          </a:xfrm>
          <a:prstGeom prst="rect">
            <a:avLst/>
          </a:prstGeom>
          <a:solidFill>
            <a:schemeClr val="accent2">
              <a:lumMod val="20000"/>
              <a:lumOff val="80000"/>
            </a:schemeClr>
          </a:solidFill>
        </p:spPr>
        <p:txBody>
          <a:bodyPr wrap="square" rtlCol="0">
            <a:spAutoFit/>
          </a:bodyPr>
          <a:lstStyle/>
          <a:p>
            <a:pPr algn="just"/>
            <a:r>
              <a:rPr lang="vi-VN" sz="2800" dirty="0" smtClean="0">
                <a:solidFill>
                  <a:schemeClr val="tx2">
                    <a:lumMod val="50000"/>
                  </a:schemeClr>
                </a:solidFill>
                <a:latin typeface="Times New Roman" panose="02020603050405020304" pitchFamily="18" charset="0"/>
                <a:cs typeface="Times New Roman" panose="02020603050405020304" pitchFamily="18" charset="0"/>
              </a:rPr>
              <a:t>- Gene </a:t>
            </a:r>
            <a:r>
              <a:rPr lang="vi-VN" sz="2800" dirty="0">
                <a:solidFill>
                  <a:schemeClr val="tx2">
                    <a:lumMod val="50000"/>
                  </a:schemeClr>
                </a:solidFill>
                <a:latin typeface="Times New Roman" panose="02020603050405020304" pitchFamily="18" charset="0"/>
                <a:cs typeface="Times New Roman" panose="02020603050405020304" pitchFamily="18" charset="0"/>
              </a:rPr>
              <a:t>điều hòa (lacI) luôn phiên mã ngay cả khi môi trường có đường và không có đường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Lactose.</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a:p>
            <a:pPr algn="just"/>
            <a:r>
              <a:rPr lang="vi-VN" sz="2800" dirty="0" smtClean="0">
                <a:solidFill>
                  <a:schemeClr val="tx2">
                    <a:lumMod val="50000"/>
                  </a:schemeClr>
                </a:solidFill>
                <a:latin typeface="Times New Roman" panose="02020603050405020304" pitchFamily="18" charset="0"/>
                <a:cs typeface="Times New Roman" panose="02020603050405020304" pitchFamily="18" charset="0"/>
              </a:rPr>
              <a:t>- Số </a:t>
            </a:r>
            <a:r>
              <a:rPr lang="vi-VN" sz="2800" dirty="0">
                <a:solidFill>
                  <a:schemeClr val="tx2">
                    <a:lumMod val="50000"/>
                  </a:schemeClr>
                </a:solidFill>
                <a:latin typeface="Times New Roman" panose="02020603050405020304" pitchFamily="18" charset="0"/>
                <a:cs typeface="Times New Roman" panose="02020603050405020304" pitchFamily="18" charset="0"/>
              </a:rPr>
              <a:t>lần phiên mã của nhóm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gene </a:t>
            </a:r>
            <a:r>
              <a:rPr lang="vi-VN" sz="2800" dirty="0">
                <a:solidFill>
                  <a:schemeClr val="tx2">
                    <a:lumMod val="50000"/>
                  </a:schemeClr>
                </a:solidFill>
                <a:latin typeface="Times New Roman" panose="02020603050405020304" pitchFamily="18" charset="0"/>
                <a:cs typeface="Times New Roman" panose="02020603050405020304" pitchFamily="18" charset="0"/>
              </a:rPr>
              <a:t>cấu trúc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lacZ</a:t>
            </a:r>
            <a:r>
              <a:rPr lang="vi-VN" sz="2800" dirty="0">
                <a:solidFill>
                  <a:schemeClr val="tx2">
                    <a:lumMod val="50000"/>
                  </a:schemeClr>
                </a:solidFill>
                <a:latin typeface="Times New Roman" panose="02020603050405020304" pitchFamily="18" charset="0"/>
                <a:cs typeface="Times New Roman" panose="02020603050405020304" pitchFamily="18" charset="0"/>
              </a:rPr>
              <a:t>,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lacY</a:t>
            </a:r>
            <a:r>
              <a:rPr lang="vi-VN" sz="2800" dirty="0">
                <a:solidFill>
                  <a:schemeClr val="tx2">
                    <a:lumMod val="50000"/>
                  </a:schemeClr>
                </a:solidFill>
                <a:latin typeface="Times New Roman" panose="02020603050405020304" pitchFamily="18" charset="0"/>
                <a:cs typeface="Times New Roman" panose="02020603050405020304" pitchFamily="18" charset="0"/>
              </a:rPr>
              <a:t>,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lacA </a:t>
            </a:r>
            <a:r>
              <a:rPr lang="vi-VN" sz="2800" dirty="0">
                <a:solidFill>
                  <a:schemeClr val="tx2">
                    <a:lumMod val="50000"/>
                  </a:schemeClr>
                </a:solidFill>
                <a:latin typeface="Times New Roman" panose="02020603050405020304" pitchFamily="18" charset="0"/>
                <a:cs typeface="Times New Roman" panose="02020603050405020304" pitchFamily="18" charset="0"/>
              </a:rPr>
              <a:t>là bằng nhau.</a:t>
            </a:r>
          </a:p>
          <a:p>
            <a:pPr algn="just"/>
            <a:r>
              <a:rPr lang="vi-VN" sz="2800" dirty="0" smtClean="0">
                <a:solidFill>
                  <a:schemeClr val="tx2">
                    <a:lumMod val="50000"/>
                  </a:schemeClr>
                </a:solidFill>
                <a:latin typeface="Times New Roman" panose="02020603050405020304" pitchFamily="18" charset="0"/>
                <a:cs typeface="Times New Roman" panose="02020603050405020304" pitchFamily="18" charset="0"/>
              </a:rPr>
              <a:t>- Số </a:t>
            </a:r>
            <a:r>
              <a:rPr lang="vi-VN" sz="2800" dirty="0">
                <a:solidFill>
                  <a:schemeClr val="tx2">
                    <a:lumMod val="50000"/>
                  </a:schemeClr>
                </a:solidFill>
                <a:latin typeface="Times New Roman" panose="02020603050405020304" pitchFamily="18" charset="0"/>
                <a:cs typeface="Times New Roman" panose="02020603050405020304" pitchFamily="18" charset="0"/>
              </a:rPr>
              <a:t>lần nhân đôi của nhóm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gene </a:t>
            </a:r>
            <a:r>
              <a:rPr lang="vi-VN" sz="2800" dirty="0">
                <a:solidFill>
                  <a:schemeClr val="tx2">
                    <a:lumMod val="50000"/>
                  </a:schemeClr>
                </a:solidFill>
                <a:latin typeface="Times New Roman" panose="02020603050405020304" pitchFamily="18" charset="0"/>
                <a:cs typeface="Times New Roman" panose="02020603050405020304" pitchFamily="18" charset="0"/>
              </a:rPr>
              <a:t>cấu trúc lacZ, lacY, lacA và cả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gene </a:t>
            </a:r>
            <a:r>
              <a:rPr lang="vi-VN" sz="2800" dirty="0">
                <a:solidFill>
                  <a:schemeClr val="tx2">
                    <a:lumMod val="50000"/>
                  </a:schemeClr>
                </a:solidFill>
                <a:latin typeface="Times New Roman" panose="02020603050405020304" pitchFamily="18" charset="0"/>
                <a:cs typeface="Times New Roman" panose="02020603050405020304" pitchFamily="18" charset="0"/>
              </a:rPr>
              <a:t>điều hòa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(lacI) </a:t>
            </a:r>
            <a:r>
              <a:rPr lang="vi-VN" sz="2800" dirty="0">
                <a:solidFill>
                  <a:schemeClr val="tx2">
                    <a:lumMod val="50000"/>
                  </a:schemeClr>
                </a:solidFill>
                <a:latin typeface="Times New Roman" panose="02020603050405020304" pitchFamily="18" charset="0"/>
                <a:cs typeface="Times New Roman" panose="02020603050405020304" pitchFamily="18" charset="0"/>
              </a:rPr>
              <a:t>có số lần nhân đôi là bằng nhau.</a:t>
            </a:r>
          </a:p>
          <a:p>
            <a:pPr algn="just"/>
            <a:r>
              <a:rPr lang="vi-VN" sz="2800" dirty="0" smtClean="0">
                <a:solidFill>
                  <a:schemeClr val="tx2">
                    <a:lumMod val="50000"/>
                  </a:schemeClr>
                </a:solidFill>
                <a:latin typeface="Times New Roman" panose="02020603050405020304" pitchFamily="18" charset="0"/>
                <a:cs typeface="Times New Roman" panose="02020603050405020304" pitchFamily="18" charset="0"/>
              </a:rPr>
              <a:t>- Khi </a:t>
            </a:r>
            <a:r>
              <a:rPr lang="vi-VN" sz="2800" dirty="0">
                <a:solidFill>
                  <a:schemeClr val="tx2">
                    <a:lumMod val="50000"/>
                  </a:schemeClr>
                </a:solidFill>
                <a:latin typeface="Times New Roman" panose="02020603050405020304" pitchFamily="18" charset="0"/>
                <a:cs typeface="Times New Roman" panose="02020603050405020304" pitchFamily="18" charset="0"/>
              </a:rPr>
              <a:t>phiên mã, nhóm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gene </a:t>
            </a:r>
            <a:r>
              <a:rPr lang="vi-VN" sz="2800" dirty="0">
                <a:solidFill>
                  <a:schemeClr val="tx2">
                    <a:lumMod val="50000"/>
                  </a:schemeClr>
                </a:solidFill>
                <a:latin typeface="Times New Roman" panose="02020603050405020304" pitchFamily="18" charset="0"/>
                <a:cs typeface="Times New Roman" panose="02020603050405020304" pitchFamily="18" charset="0"/>
              </a:rPr>
              <a:t>cấu trúc tạo ra 01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mRNA </a:t>
            </a:r>
            <a:r>
              <a:rPr lang="vi-VN" sz="2800" dirty="0">
                <a:solidFill>
                  <a:schemeClr val="tx2">
                    <a:lumMod val="50000"/>
                  </a:schemeClr>
                </a:solidFill>
                <a:latin typeface="Times New Roman" panose="02020603050405020304" pitchFamily="18" charset="0"/>
                <a:cs typeface="Times New Roman" panose="02020603050405020304" pitchFamily="18" charset="0"/>
              </a:rPr>
              <a:t>duy nhất rồi từ đó dịch mã tạo ra 3 chuỗi polipeptide =&gt; Enzyme phân giải đường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Lactose.</a:t>
            </a:r>
            <a:endParaRPr lang="vi-VN" sz="2800" dirty="0">
              <a:solidFill>
                <a:schemeClr val="tx2">
                  <a:lumMod val="50000"/>
                </a:schemeClr>
              </a:solidFill>
              <a:latin typeface="Times New Roman" panose="02020603050405020304" pitchFamily="18" charset="0"/>
              <a:cs typeface="Times New Roman" panose="02020603050405020304" pitchFamily="18" charset="0"/>
            </a:endParaRPr>
          </a:p>
          <a:p>
            <a:pPr algn="just"/>
            <a:r>
              <a:rPr lang="vi-VN" sz="2800" dirty="0" smtClean="0">
                <a:solidFill>
                  <a:schemeClr val="tx2">
                    <a:lumMod val="50000"/>
                  </a:schemeClr>
                </a:solidFill>
                <a:latin typeface="Times New Roman" panose="02020603050405020304" pitchFamily="18" charset="0"/>
                <a:cs typeface="Times New Roman" panose="02020603050405020304" pitchFamily="18" charset="0"/>
              </a:rPr>
              <a:t>- Khi </a:t>
            </a:r>
            <a:r>
              <a:rPr lang="vi-VN" sz="2800" dirty="0">
                <a:solidFill>
                  <a:schemeClr val="tx2">
                    <a:lumMod val="50000"/>
                  </a:schemeClr>
                </a:solidFill>
                <a:latin typeface="Times New Roman" panose="02020603050405020304" pitchFamily="18" charset="0"/>
                <a:cs typeface="Times New Roman" panose="02020603050405020304" pitchFamily="18" charset="0"/>
              </a:rPr>
              <a:t>một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gene </a:t>
            </a:r>
            <a:r>
              <a:rPr lang="vi-VN" sz="2800" dirty="0">
                <a:solidFill>
                  <a:schemeClr val="tx2">
                    <a:lumMod val="50000"/>
                  </a:schemeClr>
                </a:solidFill>
                <a:latin typeface="Times New Roman" panose="02020603050405020304" pitchFamily="18" charset="0"/>
                <a:cs typeface="Times New Roman" panose="02020603050405020304" pitchFamily="18" charset="0"/>
              </a:rPr>
              <a:t>cấu trúc bị đột biến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gene </a:t>
            </a:r>
            <a:r>
              <a:rPr lang="vi-VN" sz="2800" dirty="0">
                <a:solidFill>
                  <a:schemeClr val="tx2">
                    <a:lumMod val="50000"/>
                  </a:schemeClr>
                </a:solidFill>
                <a:latin typeface="Times New Roman" panose="02020603050405020304" pitchFamily="18" charset="0"/>
                <a:cs typeface="Times New Roman" panose="02020603050405020304" pitchFamily="18" charset="0"/>
              </a:rPr>
              <a:t>thì các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gene </a:t>
            </a:r>
            <a:r>
              <a:rPr lang="vi-VN" sz="2800" dirty="0">
                <a:solidFill>
                  <a:schemeClr val="tx2">
                    <a:lumMod val="50000"/>
                  </a:schemeClr>
                </a:solidFill>
                <a:latin typeface="Times New Roman" panose="02020603050405020304" pitchFamily="18" charset="0"/>
                <a:cs typeface="Times New Roman" panose="02020603050405020304" pitchFamily="18" charset="0"/>
              </a:rPr>
              <a:t>cấu trúc khác không bị ảnh hưởng.</a:t>
            </a:r>
          </a:p>
        </p:txBody>
      </p:sp>
    </p:spTree>
    <p:extLst>
      <p:ext uri="{BB962C8B-B14F-4D97-AF65-F5344CB8AC3E}">
        <p14:creationId xmlns:p14="http://schemas.microsoft.com/office/powerpoint/2010/main" val="399070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bg/>
                                          </p:spTgt>
                                        </p:tgtEl>
                                        <p:attrNameLst>
                                          <p:attrName>style.visibility</p:attrName>
                                        </p:attrNameLst>
                                      </p:cBhvr>
                                      <p:to>
                                        <p:strVal val="visible"/>
                                      </p:to>
                                    </p:set>
                                    <p:animEffect transition="in" filter="barn(inVertical)">
                                      <p:cBhvr>
                                        <p:cTn id="7" dur="500"/>
                                        <p:tgtEl>
                                          <p:spTgt spid="3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barn(inVertical)">
                                      <p:cBhvr>
                                        <p:cTn id="12" dur="500"/>
                                        <p:tgtEl>
                                          <p:spTgt spid="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xEl>
                                              <p:pRg st="1" end="1"/>
                                            </p:txEl>
                                          </p:spTgt>
                                        </p:tgtEl>
                                        <p:attrNameLst>
                                          <p:attrName>style.visibility</p:attrName>
                                        </p:attrNameLst>
                                      </p:cBhvr>
                                      <p:to>
                                        <p:strVal val="visible"/>
                                      </p:to>
                                    </p:set>
                                    <p:animEffect transition="in" filter="barn(inVertical)">
                                      <p:cBhvr>
                                        <p:cTn id="17" dur="500"/>
                                        <p:tgtEl>
                                          <p:spTgt spid="3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3">
                                            <p:txEl>
                                              <p:pRg st="2" end="2"/>
                                            </p:txEl>
                                          </p:spTgt>
                                        </p:tgtEl>
                                        <p:attrNameLst>
                                          <p:attrName>style.visibility</p:attrName>
                                        </p:attrNameLst>
                                      </p:cBhvr>
                                      <p:to>
                                        <p:strVal val="visible"/>
                                      </p:to>
                                    </p:set>
                                    <p:animEffect transition="in" filter="barn(inVertical)">
                                      <p:cBhvr>
                                        <p:cTn id="22" dur="500"/>
                                        <p:tgtEl>
                                          <p:spTgt spid="3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3">
                                            <p:txEl>
                                              <p:pRg st="3" end="3"/>
                                            </p:txEl>
                                          </p:spTgt>
                                        </p:tgtEl>
                                        <p:attrNameLst>
                                          <p:attrName>style.visibility</p:attrName>
                                        </p:attrNameLst>
                                      </p:cBhvr>
                                      <p:to>
                                        <p:strVal val="visible"/>
                                      </p:to>
                                    </p:set>
                                    <p:animEffect transition="in" filter="barn(inVertical)">
                                      <p:cBhvr>
                                        <p:cTn id="27" dur="500"/>
                                        <p:tgtEl>
                                          <p:spTgt spid="3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3">
                                            <p:txEl>
                                              <p:pRg st="4" end="4"/>
                                            </p:txEl>
                                          </p:spTgt>
                                        </p:tgtEl>
                                        <p:attrNameLst>
                                          <p:attrName>style.visibility</p:attrName>
                                        </p:attrNameLst>
                                      </p:cBhvr>
                                      <p:to>
                                        <p:strVal val="visible"/>
                                      </p:to>
                                    </p:set>
                                    <p:animEffect transition="in" filter="barn(inVertical)">
                                      <p:cBhvr>
                                        <p:cTn id="32" dur="500"/>
                                        <p:tgtEl>
                                          <p:spTgt spid="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NỘI DUNG</a:t>
            </a:r>
            <a:endParaRPr lang="vi-VN" sz="2400" b="1" dirty="0"/>
          </a:p>
        </p:txBody>
      </p:sp>
      <p:sp>
        <p:nvSpPr>
          <p:cNvPr id="11" name="TextBox 10">
            <a:extLst>
              <a:ext uri="{FF2B5EF4-FFF2-40B4-BE49-F238E27FC236}">
                <a16:creationId xmlns:a16="http://schemas.microsoft.com/office/drawing/2014/main" id="{61D7FF8A-3B11-4CBB-B3E8-9B0334828598}"/>
              </a:ext>
            </a:extLst>
          </p:cNvPr>
          <p:cNvSpPr txBox="1"/>
          <p:nvPr/>
        </p:nvSpPr>
        <p:spPr>
          <a:xfrm>
            <a:off x="440078" y="1107360"/>
            <a:ext cx="4090825" cy="1015663"/>
          </a:xfrm>
          <a:prstGeom prst="rect">
            <a:avLst/>
          </a:prstGeom>
          <a:noFill/>
        </p:spPr>
        <p:txBody>
          <a:bodyPr wrap="square">
            <a:spAutoFit/>
          </a:bodyPr>
          <a:lstStyle/>
          <a:p>
            <a:pPr algn="just">
              <a:lnSpc>
                <a:spcPct val="250000"/>
              </a:lnSpc>
            </a:pPr>
            <a:r>
              <a:rPr lang="en-US" sz="2400" b="1" dirty="0" smtClean="0">
                <a:solidFill>
                  <a:schemeClr val="bg1"/>
                </a:solidFill>
                <a:effectLst>
                  <a:outerShdw blurRad="38100" dist="38100" dir="2700000" algn="tl">
                    <a:srgbClr val="000000">
                      <a:alpha val="43137"/>
                    </a:srgbClr>
                  </a:outerShdw>
                </a:effectLst>
              </a:rPr>
              <a:t>IV</a:t>
            </a:r>
            <a:r>
              <a:rPr lang="en-US" sz="2400" b="1" dirty="0">
                <a:solidFill>
                  <a:schemeClr val="bg1"/>
                </a:solidFill>
                <a:effectLst>
                  <a:outerShdw blurRad="38100" dist="38100" dir="2700000" algn="tl">
                    <a:srgbClr val="000000">
                      <a:alpha val="43137"/>
                    </a:srgbClr>
                  </a:outerShdw>
                </a:effectLst>
              </a:rPr>
              <a:t>. GHI NHỚ</a:t>
            </a:r>
          </a:p>
        </p:txBody>
      </p:sp>
      <p:sp>
        <p:nvSpPr>
          <p:cNvPr id="33" name="TextBox 32">
            <a:extLst>
              <a:ext uri="{FF2B5EF4-FFF2-40B4-BE49-F238E27FC236}">
                <a16:creationId xmlns:a16="http://schemas.microsoft.com/office/drawing/2014/main" id="{F751F512-0D6A-48AF-B913-4FDAE1CA5F01}"/>
              </a:ext>
            </a:extLst>
          </p:cNvPr>
          <p:cNvSpPr txBox="1"/>
          <p:nvPr/>
        </p:nvSpPr>
        <p:spPr>
          <a:xfrm>
            <a:off x="4530902" y="149431"/>
            <a:ext cx="7661097" cy="3970318"/>
          </a:xfrm>
          <a:prstGeom prst="rect">
            <a:avLst/>
          </a:prstGeom>
          <a:solidFill>
            <a:schemeClr val="accent2">
              <a:lumMod val="20000"/>
              <a:lumOff val="80000"/>
            </a:schemeClr>
          </a:solidFill>
        </p:spPr>
        <p:txBody>
          <a:bodyPr wrap="square" rtlCol="0">
            <a:spAutoFit/>
          </a:bodyPr>
          <a:lstStyle/>
          <a:p>
            <a:pPr algn="just"/>
            <a:r>
              <a:rPr lang="vi-VN" sz="2800" dirty="0" smtClean="0">
                <a:solidFill>
                  <a:schemeClr val="tx2">
                    <a:lumMod val="50000"/>
                  </a:schemeClr>
                </a:solidFill>
                <a:latin typeface="Times New Roman" panose="02020603050405020304" pitchFamily="18" charset="0"/>
                <a:cs typeface="Times New Roman" panose="02020603050405020304" pitchFamily="18" charset="0"/>
              </a:rPr>
              <a:t>- Khi gene </a:t>
            </a:r>
            <a:r>
              <a:rPr lang="vi-VN" sz="2800" dirty="0">
                <a:solidFill>
                  <a:schemeClr val="tx2">
                    <a:lumMod val="50000"/>
                  </a:schemeClr>
                </a:solidFill>
                <a:latin typeface="Times New Roman" panose="02020603050405020304" pitchFamily="18" charset="0"/>
                <a:cs typeface="Times New Roman" panose="02020603050405020304" pitchFamily="18" charset="0"/>
              </a:rPr>
              <a:t>điều hòa (lacI) bị đột biến dẫn đến không tổng hợp được protein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điều hòa </a:t>
            </a:r>
            <a:r>
              <a:rPr lang="vi-VN" sz="2800" dirty="0">
                <a:solidFill>
                  <a:schemeClr val="tx2">
                    <a:lumMod val="50000"/>
                  </a:schemeClr>
                </a:solidFill>
                <a:latin typeface="Times New Roman" panose="02020603050405020304" pitchFamily="18" charset="0"/>
                <a:cs typeface="Times New Roman" panose="02020603050405020304" pitchFamily="18" charset="0"/>
              </a:rPr>
              <a:t>thì nhóm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gene </a:t>
            </a:r>
            <a:r>
              <a:rPr lang="vi-VN" sz="2800" dirty="0">
                <a:solidFill>
                  <a:schemeClr val="tx2">
                    <a:lumMod val="50000"/>
                  </a:schemeClr>
                </a:solidFill>
                <a:latin typeface="Times New Roman" panose="02020603050405020304" pitchFamily="18" charset="0"/>
                <a:cs typeface="Times New Roman" panose="02020603050405020304" pitchFamily="18" charset="0"/>
              </a:rPr>
              <a:t>cấu trúc lacZ, lacY, lacA luôn phiên mã.</a:t>
            </a:r>
          </a:p>
          <a:p>
            <a:pPr algn="just"/>
            <a:r>
              <a:rPr lang="vi-VN" sz="2800" dirty="0" smtClean="0">
                <a:solidFill>
                  <a:schemeClr val="tx2">
                    <a:lumMod val="50000"/>
                  </a:schemeClr>
                </a:solidFill>
                <a:latin typeface="Times New Roman" panose="02020603050405020304" pitchFamily="18" charset="0"/>
                <a:cs typeface="Times New Roman" panose="02020603050405020304" pitchFamily="18" charset="0"/>
              </a:rPr>
              <a:t>- Đột </a:t>
            </a:r>
            <a:r>
              <a:rPr lang="vi-VN" sz="2800" dirty="0">
                <a:solidFill>
                  <a:schemeClr val="tx2">
                    <a:lumMod val="50000"/>
                  </a:schemeClr>
                </a:solidFill>
                <a:latin typeface="Times New Roman" panose="02020603050405020304" pitchFamily="18" charset="0"/>
                <a:cs typeface="Times New Roman" panose="02020603050405020304" pitchFamily="18" charset="0"/>
              </a:rPr>
              <a:t>biến ở vùng promoter</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 (P</a:t>
            </a:r>
            <a:r>
              <a:rPr lang="vi-VN" sz="2800" dirty="0">
                <a:solidFill>
                  <a:schemeClr val="tx2">
                    <a:lumMod val="50000"/>
                  </a:schemeClr>
                </a:solidFill>
                <a:latin typeface="Times New Roman" panose="02020603050405020304" pitchFamily="18" charset="0"/>
                <a:cs typeface="Times New Roman" panose="02020603050405020304" pitchFamily="18" charset="0"/>
              </a:rPr>
              <a:t>) làm cho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emzyme RNA polimerase </a:t>
            </a:r>
            <a:r>
              <a:rPr lang="vi-VN" sz="2800" dirty="0">
                <a:solidFill>
                  <a:schemeClr val="tx2">
                    <a:lumMod val="50000"/>
                  </a:schemeClr>
                </a:solidFill>
                <a:latin typeface="Times New Roman" panose="02020603050405020304" pitchFamily="18" charset="0"/>
                <a:cs typeface="Times New Roman" panose="02020603050405020304" pitchFamily="18" charset="0"/>
              </a:rPr>
              <a:t>không bám vào để khởi đầu phiên mã được =&gt; các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gene </a:t>
            </a:r>
            <a:r>
              <a:rPr lang="vi-VN" sz="2800" dirty="0">
                <a:solidFill>
                  <a:schemeClr val="tx2">
                    <a:lumMod val="50000"/>
                  </a:schemeClr>
                </a:solidFill>
                <a:latin typeface="Times New Roman" panose="02020603050405020304" pitchFamily="18" charset="0"/>
                <a:cs typeface="Times New Roman" panose="02020603050405020304" pitchFamily="18" charset="0"/>
              </a:rPr>
              <a:t>cấu trúc không phiên mã.</a:t>
            </a:r>
          </a:p>
          <a:p>
            <a:pPr algn="just"/>
            <a:r>
              <a:rPr lang="vi-VN" sz="2800" dirty="0" smtClean="0">
                <a:solidFill>
                  <a:schemeClr val="tx2">
                    <a:lumMod val="50000"/>
                  </a:schemeClr>
                </a:solidFill>
                <a:latin typeface="Times New Roman" panose="02020603050405020304" pitchFamily="18" charset="0"/>
                <a:cs typeface="Times New Roman" panose="02020603050405020304" pitchFamily="18" charset="0"/>
              </a:rPr>
              <a:t>- Đột </a:t>
            </a:r>
            <a:r>
              <a:rPr lang="vi-VN" sz="2800" dirty="0">
                <a:solidFill>
                  <a:schemeClr val="tx2">
                    <a:lumMod val="50000"/>
                  </a:schemeClr>
                </a:solidFill>
                <a:latin typeface="Times New Roman" panose="02020603050405020304" pitchFamily="18" charset="0"/>
                <a:cs typeface="Times New Roman" panose="02020603050405020304" pitchFamily="18" charset="0"/>
              </a:rPr>
              <a:t>biến ở vùng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operator (O) </a:t>
            </a:r>
            <a:r>
              <a:rPr lang="vi-VN" sz="2800" dirty="0">
                <a:solidFill>
                  <a:schemeClr val="tx2">
                    <a:lumMod val="50000"/>
                  </a:schemeClr>
                </a:solidFill>
                <a:latin typeface="Times New Roman" panose="02020603050405020304" pitchFamily="18" charset="0"/>
                <a:cs typeface="Times New Roman" panose="02020603050405020304" pitchFamily="18" charset="0"/>
              </a:rPr>
              <a:t>làm cho protein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điều hòa </a:t>
            </a:r>
            <a:r>
              <a:rPr lang="vi-VN" sz="2800" dirty="0">
                <a:solidFill>
                  <a:schemeClr val="tx2">
                    <a:lumMod val="50000"/>
                  </a:schemeClr>
                </a:solidFill>
                <a:latin typeface="Times New Roman" panose="02020603050405020304" pitchFamily="18" charset="0"/>
                <a:cs typeface="Times New Roman" panose="02020603050405020304" pitchFamily="18" charset="0"/>
              </a:rPr>
              <a:t>không thể bám vào =&gt; nhóm </a:t>
            </a:r>
            <a:r>
              <a:rPr lang="vi-VN" sz="2800" dirty="0" smtClean="0">
                <a:solidFill>
                  <a:schemeClr val="tx2">
                    <a:lumMod val="50000"/>
                  </a:schemeClr>
                </a:solidFill>
                <a:latin typeface="Times New Roman" panose="02020603050405020304" pitchFamily="18" charset="0"/>
                <a:cs typeface="Times New Roman" panose="02020603050405020304" pitchFamily="18" charset="0"/>
              </a:rPr>
              <a:t>gene </a:t>
            </a:r>
            <a:r>
              <a:rPr lang="vi-VN" sz="2800" dirty="0">
                <a:solidFill>
                  <a:schemeClr val="tx2">
                    <a:lumMod val="50000"/>
                  </a:schemeClr>
                </a:solidFill>
                <a:latin typeface="Times New Roman" panose="02020603050405020304" pitchFamily="18" charset="0"/>
                <a:cs typeface="Times New Roman" panose="02020603050405020304" pitchFamily="18" charset="0"/>
              </a:rPr>
              <a:t>cấu trúc luôn phiên mã.</a:t>
            </a:r>
          </a:p>
        </p:txBody>
      </p:sp>
    </p:spTree>
    <p:extLst>
      <p:ext uri="{BB962C8B-B14F-4D97-AF65-F5344CB8AC3E}">
        <p14:creationId xmlns:p14="http://schemas.microsoft.com/office/powerpoint/2010/main" val="206880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bg/>
                                          </p:spTgt>
                                        </p:tgtEl>
                                        <p:attrNameLst>
                                          <p:attrName>style.visibility</p:attrName>
                                        </p:attrNameLst>
                                      </p:cBhvr>
                                      <p:to>
                                        <p:strVal val="visible"/>
                                      </p:to>
                                    </p:set>
                                    <p:animEffect transition="in" filter="wipe(down)">
                                      <p:cBhvr>
                                        <p:cTn id="7" dur="500"/>
                                        <p:tgtEl>
                                          <p:spTgt spid="3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wipe(down)">
                                      <p:cBhvr>
                                        <p:cTn id="12" dur="500"/>
                                        <p:tgtEl>
                                          <p:spTgt spid="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
                                            <p:txEl>
                                              <p:pRg st="1" end="1"/>
                                            </p:txEl>
                                          </p:spTgt>
                                        </p:tgtEl>
                                        <p:attrNameLst>
                                          <p:attrName>style.visibility</p:attrName>
                                        </p:attrNameLst>
                                      </p:cBhvr>
                                      <p:to>
                                        <p:strVal val="visible"/>
                                      </p:to>
                                    </p:set>
                                    <p:animEffect transition="in" filter="wipe(down)">
                                      <p:cBhvr>
                                        <p:cTn id="17" dur="500"/>
                                        <p:tgtEl>
                                          <p:spTgt spid="3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3">
                                            <p:txEl>
                                              <p:pRg st="2" end="2"/>
                                            </p:txEl>
                                          </p:spTgt>
                                        </p:tgtEl>
                                        <p:attrNameLst>
                                          <p:attrName>style.visibility</p:attrName>
                                        </p:attrNameLst>
                                      </p:cBhvr>
                                      <p:to>
                                        <p:strVal val="visible"/>
                                      </p:to>
                                    </p:set>
                                    <p:animEffect transition="in" filter="wipe(down)">
                                      <p:cBhvr>
                                        <p:cTn id="22"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a:t>
            </a:r>
            <a:r>
              <a:rPr lang="vi-VN" sz="2400" b="1" dirty="0" smtClean="0"/>
              <a:t>ỦNG CỐ </a:t>
            </a:r>
            <a:endParaRPr lang="vi-VN" sz="2400" b="1" dirty="0"/>
          </a:p>
        </p:txBody>
      </p:sp>
      <p:sp>
        <p:nvSpPr>
          <p:cNvPr id="33" name="TextBox 32">
            <a:extLst>
              <a:ext uri="{FF2B5EF4-FFF2-40B4-BE49-F238E27FC236}">
                <a16:creationId xmlns:a16="http://schemas.microsoft.com/office/drawing/2014/main" id="{F751F512-0D6A-48AF-B913-4FDAE1CA5F01}"/>
              </a:ext>
            </a:extLst>
          </p:cNvPr>
          <p:cNvSpPr txBox="1"/>
          <p:nvPr/>
        </p:nvSpPr>
        <p:spPr>
          <a:xfrm>
            <a:off x="4530902" y="149431"/>
            <a:ext cx="7661097" cy="3970318"/>
          </a:xfrm>
          <a:prstGeom prst="rect">
            <a:avLst/>
          </a:prstGeom>
          <a:solidFill>
            <a:schemeClr val="accent2">
              <a:lumMod val="20000"/>
              <a:lumOff val="80000"/>
            </a:schemeClr>
          </a:solidFill>
        </p:spPr>
        <p:txBody>
          <a:bodyPr wrap="square" rtlCol="0">
            <a:spAutoFit/>
          </a:bodyPr>
          <a:lstStyle/>
          <a:p>
            <a:pPr algn="just"/>
            <a:r>
              <a:rPr lang="vi-VN" sz="3600" dirty="0">
                <a:latin typeface="Times New Roman" panose="02020603050405020304" pitchFamily="18" charset="0"/>
                <a:cs typeface="Times New Roman" panose="02020603050405020304" pitchFamily="18" charset="0"/>
              </a:rPr>
              <a:t>Câu 1. Trong cơ chế điều hòa biểu hiện gene của operon Lac, tại sao lactose được xem là chất giúp cho gene được biểu hiện?</a:t>
            </a:r>
          </a:p>
          <a:p>
            <a:pPr algn="just"/>
            <a:r>
              <a:rPr lang="vi-VN" sz="3600" dirty="0">
                <a:latin typeface="Times New Roman" panose="02020603050405020304" pitchFamily="18" charset="0"/>
                <a:cs typeface="Times New Roman" panose="02020603050405020304" pitchFamily="18" charset="0"/>
              </a:rPr>
              <a:t>Câu 2. Nếu cơ chế điều hòa biểu hiện gene bị rối loạn sẽ ảnh hưởng như thế nào đến sự phát triển ở sinh vật đa bào</a:t>
            </a:r>
            <a:r>
              <a:rPr lang="vi-VN" sz="3600" dirty="0" smtClean="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73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bg/>
                                          </p:spTgt>
                                        </p:tgtEl>
                                        <p:attrNameLst>
                                          <p:attrName>style.visibility</p:attrName>
                                        </p:attrNameLst>
                                      </p:cBhvr>
                                      <p:to>
                                        <p:strVal val="visible"/>
                                      </p:to>
                                    </p:set>
                                    <p:animEffect transition="in" filter="wipe(down)">
                                      <p:cBhvr>
                                        <p:cTn id="7" dur="500"/>
                                        <p:tgtEl>
                                          <p:spTgt spid="3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wipe(down)">
                                      <p:cBhvr>
                                        <p:cTn id="12" dur="500"/>
                                        <p:tgtEl>
                                          <p:spTgt spid="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
                                            <p:txEl>
                                              <p:pRg st="1" end="1"/>
                                            </p:txEl>
                                          </p:spTgt>
                                        </p:tgtEl>
                                        <p:attrNameLst>
                                          <p:attrName>style.visibility</p:attrName>
                                        </p:attrNameLst>
                                      </p:cBhvr>
                                      <p:to>
                                        <p:strVal val="visible"/>
                                      </p:to>
                                    </p:set>
                                    <p:animEffect transition="in" filter="wipe(down)">
                                      <p:cBhvr>
                                        <p:cTn id="17"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0" y="1397001"/>
            <a:ext cx="9042401" cy="1554268"/>
          </a:xfrm>
          <a:prstGeom prst="rect">
            <a:avLst/>
          </a:prstGeom>
          <a:solidFill>
            <a:schemeClr val="bg1"/>
          </a:solidFill>
        </p:spPr>
        <p:txBody>
          <a:bodyPr wrap="square" lIns="121917" tIns="60958" rIns="121917" bIns="60958" rtlCol="0">
            <a:spAutoFit/>
          </a:bodyPr>
          <a:lstStyle/>
          <a:p>
            <a:pPr algn="ctr"/>
            <a:r>
              <a:rPr lang="vi-VN" sz="2800" dirty="0">
                <a:latin typeface="Times New Roman" panose="02020603050405020304" pitchFamily="18" charset="0"/>
                <a:cs typeface="Times New Roman" panose="02020603050405020304" pitchFamily="18" charset="0"/>
              </a:rPr>
              <a:t>Điền vào chỗ trống: ... ... ... cho hormone prolactin chỉ biểu hiện mạnh ở phụ nữ trong thời kỳ mang thai và cho con bú.</a:t>
            </a:r>
          </a:p>
          <a:p>
            <a:pPr algn="ctr"/>
            <a:endParaRPr lang="en-US" sz="3700" b="1" dirty="0">
              <a:latin typeface="Arial" panose="020B0604020202020204" pitchFamily="34" charset="0"/>
              <a:cs typeface="Arial" panose="020B0604020202020204" pitchFamily="34" charset="0"/>
            </a:endParaRPr>
          </a:p>
        </p:txBody>
      </p:sp>
      <p:sp>
        <p:nvSpPr>
          <p:cNvPr id="5" name="TextBox 4"/>
          <p:cNvSpPr txBox="1"/>
          <p:nvPr/>
        </p:nvSpPr>
        <p:spPr>
          <a:xfrm>
            <a:off x="3056063" y="3225801"/>
            <a:ext cx="4548675" cy="615549"/>
          </a:xfrm>
          <a:prstGeom prst="rect">
            <a:avLst/>
          </a:prstGeom>
          <a:noFill/>
        </p:spPr>
        <p:txBody>
          <a:bodyPr wrap="none" lIns="121917" tIns="60958" rIns="121917" bIns="60958" rtlCol="0">
            <a:spAutoFit/>
          </a:bodyPr>
          <a:lstStyle/>
          <a:p>
            <a:r>
              <a:rPr lang="en-US" sz="3200" b="1" dirty="0" err="1">
                <a:solidFill>
                  <a:srgbClr val="0000FF"/>
                </a:solidFill>
              </a:rPr>
              <a:t>Đáp</a:t>
            </a:r>
            <a:r>
              <a:rPr lang="en-US" sz="3200" b="1" dirty="0">
                <a:solidFill>
                  <a:srgbClr val="0000FF"/>
                </a:solidFill>
              </a:rPr>
              <a:t> </a:t>
            </a:r>
            <a:r>
              <a:rPr lang="en-US" sz="3200" b="1" dirty="0" err="1">
                <a:solidFill>
                  <a:srgbClr val="0000FF"/>
                </a:solidFill>
              </a:rPr>
              <a:t>án</a:t>
            </a:r>
            <a:r>
              <a:rPr lang="en-US" sz="3200" b="1" dirty="0">
                <a:solidFill>
                  <a:srgbClr val="0000FF"/>
                </a:solidFill>
              </a:rPr>
              <a:t>: </a:t>
            </a:r>
            <a:r>
              <a:rPr lang="vi-VN" sz="3200" b="1" dirty="0" smtClean="0">
                <a:solidFill>
                  <a:srgbClr val="0000FF"/>
                </a:solidFill>
              </a:rPr>
              <a:t>Gene mã hóa </a:t>
            </a:r>
            <a:endParaRPr lang="en-US" sz="3200" b="1" dirty="0">
              <a:solidFill>
                <a:srgbClr val="0000FF"/>
              </a:solidFill>
            </a:endParaRPr>
          </a:p>
        </p:txBody>
      </p:sp>
    </p:spTree>
    <p:extLst>
      <p:ext uri="{BB962C8B-B14F-4D97-AF65-F5344CB8AC3E}">
        <p14:creationId xmlns:p14="http://schemas.microsoft.com/office/powerpoint/2010/main" val="208408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a:t>
            </a:r>
            <a:r>
              <a:rPr lang="vi-VN" sz="2400" b="1" dirty="0" smtClean="0"/>
              <a:t>ỦNG CỐ </a:t>
            </a:r>
            <a:endParaRPr lang="vi-VN" sz="2400" b="1" dirty="0"/>
          </a:p>
        </p:txBody>
      </p:sp>
      <p:sp>
        <p:nvSpPr>
          <p:cNvPr id="33" name="TextBox 32">
            <a:extLst>
              <a:ext uri="{FF2B5EF4-FFF2-40B4-BE49-F238E27FC236}">
                <a16:creationId xmlns:a16="http://schemas.microsoft.com/office/drawing/2014/main" id="{F751F512-0D6A-48AF-B913-4FDAE1CA5F01}"/>
              </a:ext>
            </a:extLst>
          </p:cNvPr>
          <p:cNvSpPr txBox="1"/>
          <p:nvPr/>
        </p:nvSpPr>
        <p:spPr>
          <a:xfrm>
            <a:off x="4530902" y="149431"/>
            <a:ext cx="7661097" cy="2554545"/>
          </a:xfrm>
          <a:prstGeom prst="rect">
            <a:avLst/>
          </a:prstGeom>
          <a:solidFill>
            <a:schemeClr val="accent2">
              <a:lumMod val="20000"/>
              <a:lumOff val="80000"/>
            </a:schemeClr>
          </a:solidFill>
        </p:spPr>
        <p:txBody>
          <a:bodyPr wrap="square" rtlCol="0">
            <a:spAutoFit/>
          </a:bodyPr>
          <a:lstStyle/>
          <a:p>
            <a:pPr algn="just"/>
            <a:r>
              <a:rPr lang="vi-VN" sz="4000" dirty="0">
                <a:latin typeface="Times New Roman" panose="02020603050405020304" pitchFamily="18" charset="0"/>
                <a:cs typeface="Times New Roman" panose="02020603050405020304" pitchFamily="18" charset="0"/>
              </a:rPr>
              <a:t>HS tham gia </a:t>
            </a:r>
            <a:r>
              <a:rPr lang="vi-VN" sz="4000" dirty="0" smtClean="0">
                <a:latin typeface="Times New Roman" panose="02020603050405020304" pitchFamily="18" charset="0"/>
                <a:cs typeface="Times New Roman" panose="02020603050405020304" pitchFamily="18" charset="0"/>
              </a:rPr>
              <a:t>làm </a:t>
            </a:r>
            <a:r>
              <a:rPr lang="vi-VN" sz="4000" dirty="0">
                <a:latin typeface="Times New Roman" panose="02020603050405020304" pitchFamily="18" charset="0"/>
                <a:cs typeface="Times New Roman" panose="02020603050405020304" pitchFamily="18" charset="0"/>
              </a:rPr>
              <a:t>trắc nghiệm trên trang Quizizz theo đường link sau:  </a:t>
            </a:r>
            <a:endParaRPr lang="vi-VN" sz="4000" dirty="0" smtClean="0">
              <a:latin typeface="Times New Roman" panose="02020603050405020304" pitchFamily="18" charset="0"/>
              <a:cs typeface="Times New Roman" panose="02020603050405020304" pitchFamily="18" charset="0"/>
            </a:endParaRPr>
          </a:p>
          <a:p>
            <a:pPr algn="just"/>
            <a:r>
              <a:rPr lang="vi-VN" sz="4000" dirty="0">
                <a:latin typeface="Times New Roman" panose="02020603050405020304" pitchFamily="18" charset="0"/>
                <a:cs typeface="Times New Roman" panose="02020603050405020304" pitchFamily="18" charset="0"/>
              </a:rPr>
              <a:t>https://quizizz.com/join?gc=97695222</a:t>
            </a:r>
          </a:p>
        </p:txBody>
      </p:sp>
      <p:sp>
        <p:nvSpPr>
          <p:cNvPr id="2" name="AutoShape 2" descr="mã Q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6458" y="3319530"/>
            <a:ext cx="3467918" cy="346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1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bg/>
                                          </p:spTgt>
                                        </p:tgtEl>
                                        <p:attrNameLst>
                                          <p:attrName>style.visibility</p:attrName>
                                        </p:attrNameLst>
                                      </p:cBhvr>
                                      <p:to>
                                        <p:strVal val="visible"/>
                                      </p:to>
                                    </p:set>
                                    <p:animEffect transition="in" filter="wipe(down)">
                                      <p:cBhvr>
                                        <p:cTn id="7" dur="500"/>
                                        <p:tgtEl>
                                          <p:spTgt spid="3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wipe(down)">
                                      <p:cBhvr>
                                        <p:cTn id="12" dur="500"/>
                                        <p:tgtEl>
                                          <p:spTgt spid="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
                                            <p:txEl>
                                              <p:pRg st="1" end="1"/>
                                            </p:txEl>
                                          </p:spTgt>
                                        </p:tgtEl>
                                        <p:attrNameLst>
                                          <p:attrName>style.visibility</p:attrName>
                                        </p:attrNameLst>
                                      </p:cBhvr>
                                      <p:to>
                                        <p:strVal val="visible"/>
                                      </p:to>
                                    </p:set>
                                    <p:animEffect transition="in" filter="wipe(down)">
                                      <p:cBhvr>
                                        <p:cTn id="17"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8F877-E99B-45CB-A399-839FB5D8A375}"/>
              </a:ext>
            </a:extLst>
          </p:cNvPr>
          <p:cNvSpPr/>
          <p:nvPr/>
        </p:nvSpPr>
        <p:spPr>
          <a:xfrm>
            <a:off x="0" y="0"/>
            <a:ext cx="4530903" cy="6858000"/>
          </a:xfrm>
          <a:prstGeom prst="rect">
            <a:avLst/>
          </a:prstGeom>
          <a:solidFill>
            <a:srgbClr val="808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22B9CF47-EC92-423C-9F99-86AFB801C89F}"/>
              </a:ext>
            </a:extLst>
          </p:cNvPr>
          <p:cNvSpPr/>
          <p:nvPr/>
        </p:nvSpPr>
        <p:spPr>
          <a:xfrm>
            <a:off x="290601" y="441789"/>
            <a:ext cx="3949700" cy="647700"/>
          </a:xfrm>
          <a:prstGeom prst="roundRect">
            <a:avLst>
              <a:gd name="adj" fmla="val 28432"/>
            </a:avLst>
          </a:prstGeom>
          <a:solidFill>
            <a:srgbClr val="FF8000"/>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t>VẬN DỤNG  </a:t>
            </a:r>
            <a:endParaRPr lang="vi-VN" sz="2400" b="1" dirty="0"/>
          </a:p>
        </p:txBody>
      </p:sp>
      <p:sp>
        <p:nvSpPr>
          <p:cNvPr id="33" name="TextBox 32">
            <a:extLst>
              <a:ext uri="{FF2B5EF4-FFF2-40B4-BE49-F238E27FC236}">
                <a16:creationId xmlns:a16="http://schemas.microsoft.com/office/drawing/2014/main" id="{F751F512-0D6A-48AF-B913-4FDAE1CA5F01}"/>
              </a:ext>
            </a:extLst>
          </p:cNvPr>
          <p:cNvSpPr txBox="1"/>
          <p:nvPr/>
        </p:nvSpPr>
        <p:spPr>
          <a:xfrm>
            <a:off x="4530902" y="149431"/>
            <a:ext cx="7661097" cy="4401205"/>
          </a:xfrm>
          <a:prstGeom prst="rect">
            <a:avLst/>
          </a:prstGeom>
          <a:solidFill>
            <a:schemeClr val="accent2">
              <a:lumMod val="20000"/>
              <a:lumOff val="80000"/>
            </a:schemeClr>
          </a:solidFill>
        </p:spPr>
        <p:txBody>
          <a:bodyPr wrap="square" rtlCol="0">
            <a:spAutoFit/>
          </a:bodyPr>
          <a:lstStyle/>
          <a:p>
            <a:pPr algn="just"/>
            <a:r>
              <a:rPr lang="vi-VN" sz="4000" dirty="0"/>
              <a:t>Ở người, gene BRCA mã hóa cho các protein có vai trò ngăn cản sự phân chia bất thường của các tế bào tuyến vú và buồng trứng. Nếu sự biểu hiện của gene này bị rối loạn sẽ gây nên hậu quả gì? Giải thích.</a:t>
            </a:r>
          </a:p>
        </p:txBody>
      </p:sp>
    </p:spTree>
    <p:extLst>
      <p:ext uri="{BB962C8B-B14F-4D97-AF65-F5344CB8AC3E}">
        <p14:creationId xmlns:p14="http://schemas.microsoft.com/office/powerpoint/2010/main" val="115298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bg/>
                                          </p:spTgt>
                                        </p:tgtEl>
                                        <p:attrNameLst>
                                          <p:attrName>style.visibility</p:attrName>
                                        </p:attrNameLst>
                                      </p:cBhvr>
                                      <p:to>
                                        <p:strVal val="visible"/>
                                      </p:to>
                                    </p:set>
                                    <p:animEffect transition="in" filter="wipe(down)">
                                      <p:cBhvr>
                                        <p:cTn id="7" dur="500"/>
                                        <p:tgtEl>
                                          <p:spTgt spid="3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wipe(down)">
                                      <p:cBhvr>
                                        <p:cTn id="12"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524000" y="0"/>
            <a:ext cx="9144000" cy="6858000"/>
          </a:xfrm>
          <a:prstGeom prst="rect">
            <a:avLst/>
          </a:prstGeom>
          <a:solidFill>
            <a:srgbClr val="CCFFCC"/>
          </a:solidFill>
          <a:ln w="9525">
            <a:solidFill>
              <a:schemeClr val="tx1"/>
            </a:solidFill>
            <a:miter lim="800000"/>
            <a:headEnd/>
            <a:tailEnd/>
          </a:ln>
        </p:spPr>
        <p:txBody>
          <a:bodyPr wrap="none" anchor="ctr"/>
          <a:lstStyle/>
          <a:p>
            <a:pPr algn="ctr" fontAlgn="base">
              <a:spcBef>
                <a:spcPct val="0"/>
              </a:spcBef>
              <a:spcAft>
                <a:spcPct val="0"/>
              </a:spcAft>
            </a:pPr>
            <a:endParaRPr lang="en-US">
              <a:solidFill>
                <a:prstClr val="black"/>
              </a:solidFill>
              <a:latin typeface="Times New Roman" pitchFamily="18" charset="0"/>
            </a:endParaRPr>
          </a:p>
        </p:txBody>
      </p:sp>
      <p:grpSp>
        <p:nvGrpSpPr>
          <p:cNvPr id="57347" name="Group 3"/>
          <p:cNvGrpSpPr>
            <a:grpSpLocks/>
          </p:cNvGrpSpPr>
          <p:nvPr/>
        </p:nvGrpSpPr>
        <p:grpSpPr bwMode="auto">
          <a:xfrm>
            <a:off x="1666890" y="5308600"/>
            <a:ext cx="8848725" cy="1473200"/>
            <a:chOff x="96" y="3360"/>
            <a:chExt cx="5574" cy="928"/>
          </a:xfrm>
        </p:grpSpPr>
        <p:pic>
          <p:nvPicPr>
            <p:cNvPr id="57358" name="Picture 4" descr="flow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28" y="3888"/>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5" descr="flow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23342">
              <a:off x="80" y="3904"/>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0" name="Freeform 6"/>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a:solidFill>
                  <a:prstClr val="black"/>
                </a:solidFill>
                <a:latin typeface="Times New Roman" pitchFamily="18" charset="0"/>
              </a:endParaRPr>
            </a:p>
          </p:txBody>
        </p:sp>
        <p:sp>
          <p:nvSpPr>
            <p:cNvPr id="57361" name="Freeform 7"/>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a:solidFill>
                  <a:prstClr val="black"/>
                </a:solidFill>
                <a:latin typeface="Times New Roman" pitchFamily="18" charset="0"/>
              </a:endParaRPr>
            </a:p>
          </p:txBody>
        </p:sp>
        <p:sp>
          <p:nvSpPr>
            <p:cNvPr id="57362" name="Line 8"/>
            <p:cNvSpPr>
              <a:spLocks noChangeShapeType="1"/>
            </p:cNvSpPr>
            <p:nvPr/>
          </p:nvSpPr>
          <p:spPr bwMode="auto">
            <a:xfrm>
              <a:off x="5664" y="3360"/>
              <a:ext cx="0" cy="81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a:solidFill>
                  <a:prstClr val="black"/>
                </a:solidFill>
                <a:latin typeface="Times New Roman" pitchFamily="18" charset="0"/>
              </a:endParaRPr>
            </a:p>
          </p:txBody>
        </p:sp>
        <p:sp>
          <p:nvSpPr>
            <p:cNvPr id="57363" name="Line 9"/>
            <p:cNvSpPr>
              <a:spLocks noChangeShapeType="1"/>
            </p:cNvSpPr>
            <p:nvPr/>
          </p:nvSpPr>
          <p:spPr bwMode="auto">
            <a:xfrm>
              <a:off x="96" y="3456"/>
              <a:ext cx="0" cy="768"/>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a:solidFill>
                  <a:prstClr val="black"/>
                </a:solidFill>
                <a:latin typeface="Times New Roman" pitchFamily="18" charset="0"/>
              </a:endParaRPr>
            </a:p>
          </p:txBody>
        </p:sp>
      </p:grpSp>
      <p:grpSp>
        <p:nvGrpSpPr>
          <p:cNvPr id="57348" name="Group 10"/>
          <p:cNvGrpSpPr>
            <a:grpSpLocks/>
          </p:cNvGrpSpPr>
          <p:nvPr/>
        </p:nvGrpSpPr>
        <p:grpSpPr bwMode="auto">
          <a:xfrm rot="10800000">
            <a:off x="1666890" y="762000"/>
            <a:ext cx="8848725" cy="1473200"/>
            <a:chOff x="96" y="3360"/>
            <a:chExt cx="5574" cy="928"/>
          </a:xfrm>
        </p:grpSpPr>
        <p:pic>
          <p:nvPicPr>
            <p:cNvPr id="57352" name="Picture 11" descr="flow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28" y="3888"/>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12" descr="flow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23342">
              <a:off x="80" y="3904"/>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Freeform 13"/>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a:solidFill>
                  <a:prstClr val="black"/>
                </a:solidFill>
                <a:latin typeface="Times New Roman" pitchFamily="18" charset="0"/>
              </a:endParaRPr>
            </a:p>
          </p:txBody>
        </p:sp>
        <p:sp>
          <p:nvSpPr>
            <p:cNvPr id="57355" name="Freeform 14"/>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a:solidFill>
                  <a:prstClr val="black"/>
                </a:solidFill>
                <a:latin typeface="Times New Roman" pitchFamily="18" charset="0"/>
              </a:endParaRPr>
            </a:p>
          </p:txBody>
        </p:sp>
        <p:sp>
          <p:nvSpPr>
            <p:cNvPr id="57356" name="Line 15"/>
            <p:cNvSpPr>
              <a:spLocks noChangeShapeType="1"/>
            </p:cNvSpPr>
            <p:nvPr/>
          </p:nvSpPr>
          <p:spPr bwMode="auto">
            <a:xfrm>
              <a:off x="5664" y="3360"/>
              <a:ext cx="0" cy="81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a:solidFill>
                  <a:prstClr val="black"/>
                </a:solidFill>
                <a:latin typeface="Times New Roman" pitchFamily="18" charset="0"/>
              </a:endParaRPr>
            </a:p>
          </p:txBody>
        </p:sp>
        <p:sp>
          <p:nvSpPr>
            <p:cNvPr id="57357" name="Line 16"/>
            <p:cNvSpPr>
              <a:spLocks noChangeShapeType="1"/>
            </p:cNvSpPr>
            <p:nvPr/>
          </p:nvSpPr>
          <p:spPr bwMode="auto">
            <a:xfrm>
              <a:off x="96" y="3456"/>
              <a:ext cx="0" cy="768"/>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a:solidFill>
                  <a:prstClr val="black"/>
                </a:solidFill>
                <a:latin typeface="Times New Roman" pitchFamily="18" charset="0"/>
              </a:endParaRPr>
            </a:p>
          </p:txBody>
        </p:sp>
      </p:grpSp>
      <p:sp>
        <p:nvSpPr>
          <p:cNvPr id="57349" name="AutoShape 17" descr="Blue tissue paper"/>
          <p:cNvSpPr>
            <a:spLocks noChangeArrowheads="1"/>
          </p:cNvSpPr>
          <p:nvPr/>
        </p:nvSpPr>
        <p:spPr bwMode="auto">
          <a:xfrm>
            <a:off x="2133600" y="1219200"/>
            <a:ext cx="8077200" cy="5029200"/>
          </a:xfrm>
          <a:prstGeom prst="horizontalScroll">
            <a:avLst>
              <a:gd name="adj" fmla="val 12500"/>
            </a:avLst>
          </a:prstGeom>
          <a:blipFill dpi="0" rotWithShape="1">
            <a:blip r:embed="rId3"/>
            <a:srcRect/>
            <a:tile tx="0" ty="0" sx="100000" sy="100000" flip="none" algn="tl"/>
          </a:blipFill>
          <a:ln w="9525">
            <a:solidFill>
              <a:srgbClr val="9900FF"/>
            </a:solidFill>
            <a:round/>
            <a:headEnd/>
            <a:tailEnd/>
          </a:ln>
        </p:spPr>
        <p:txBody>
          <a:bodyPr wrap="none" anchor="ctr"/>
          <a:lstStyle/>
          <a:p>
            <a:pPr algn="ctr" fontAlgn="base">
              <a:spcBef>
                <a:spcPct val="0"/>
              </a:spcBef>
              <a:spcAft>
                <a:spcPct val="0"/>
              </a:spcAft>
            </a:pPr>
            <a:r>
              <a:rPr lang="en-US" sz="2400" b="1">
                <a:solidFill>
                  <a:prstClr val="black"/>
                </a:solidFill>
                <a:latin typeface="Times New Roman" pitchFamily="18" charset="0"/>
                <a:cs typeface="Arial" charset="0"/>
              </a:rPr>
              <a:t> </a:t>
            </a:r>
          </a:p>
          <a:p>
            <a:pPr algn="ctr" fontAlgn="base">
              <a:spcBef>
                <a:spcPct val="0"/>
              </a:spcBef>
              <a:spcAft>
                <a:spcPct val="0"/>
              </a:spcAft>
            </a:pPr>
            <a:endParaRPr lang="en-US" sz="2400" b="1">
              <a:solidFill>
                <a:prstClr val="black"/>
              </a:solidFill>
              <a:latin typeface="Times New Roman" pitchFamily="18" charset="0"/>
              <a:cs typeface="Arial" charset="0"/>
            </a:endParaRPr>
          </a:p>
          <a:p>
            <a:pPr algn="ctr" fontAlgn="base">
              <a:spcBef>
                <a:spcPct val="0"/>
              </a:spcBef>
              <a:spcAft>
                <a:spcPct val="0"/>
              </a:spcAft>
            </a:pPr>
            <a:endParaRPr lang="en-US" sz="2400" b="1">
              <a:solidFill>
                <a:prstClr val="black"/>
              </a:solidFill>
              <a:latin typeface="Times New Roman" pitchFamily="18" charset="0"/>
              <a:cs typeface="Arial" charset="0"/>
            </a:endParaRPr>
          </a:p>
          <a:p>
            <a:pPr algn="ctr" fontAlgn="base">
              <a:spcBef>
                <a:spcPct val="0"/>
              </a:spcBef>
              <a:spcAft>
                <a:spcPct val="0"/>
              </a:spcAft>
            </a:pPr>
            <a:endParaRPr lang="en-US" sz="2400" b="1">
              <a:solidFill>
                <a:prstClr val="black"/>
              </a:solidFill>
              <a:latin typeface="Times New Roman" pitchFamily="18" charset="0"/>
              <a:cs typeface="Arial" charset="0"/>
            </a:endParaRPr>
          </a:p>
          <a:p>
            <a:pPr algn="ctr" fontAlgn="base">
              <a:spcBef>
                <a:spcPct val="0"/>
              </a:spcBef>
              <a:spcAft>
                <a:spcPct val="0"/>
              </a:spcAft>
            </a:pPr>
            <a:endParaRPr lang="en-US" sz="3600" b="1" i="1">
              <a:solidFill>
                <a:srgbClr val="0033CC"/>
              </a:solidFill>
              <a:latin typeface="Arial" charset="0"/>
              <a:cs typeface="Arial" charset="0"/>
            </a:endParaRPr>
          </a:p>
          <a:p>
            <a:pPr algn="ctr" fontAlgn="base">
              <a:spcBef>
                <a:spcPct val="0"/>
              </a:spcBef>
              <a:spcAft>
                <a:spcPct val="0"/>
              </a:spcAft>
            </a:pPr>
            <a:endParaRPr lang="en-US" sz="2800" b="1" i="1">
              <a:solidFill>
                <a:srgbClr val="0033CC"/>
              </a:solidFill>
              <a:latin typeface="Arial" charset="0"/>
              <a:cs typeface="Arial" charset="0"/>
            </a:endParaRPr>
          </a:p>
          <a:p>
            <a:pPr algn="ctr" fontAlgn="base">
              <a:spcBef>
                <a:spcPct val="0"/>
              </a:spcBef>
              <a:spcAft>
                <a:spcPct val="0"/>
              </a:spcAft>
            </a:pPr>
            <a:endParaRPr lang="en-US" sz="4000" b="1" u="sng">
              <a:solidFill>
                <a:prstClr val="black"/>
              </a:solidFill>
              <a:latin typeface="Arial" charset="0"/>
              <a:cs typeface="Arial" charset="0"/>
            </a:endParaRPr>
          </a:p>
          <a:p>
            <a:pPr algn="ctr" fontAlgn="base">
              <a:spcBef>
                <a:spcPct val="0"/>
              </a:spcBef>
              <a:spcAft>
                <a:spcPct val="0"/>
              </a:spcAft>
            </a:pPr>
            <a:endParaRPr lang="en-US" sz="4000" b="1" u="sng">
              <a:solidFill>
                <a:prstClr val="black"/>
              </a:solidFill>
              <a:latin typeface="Arial" charset="0"/>
              <a:cs typeface="Arial" charset="0"/>
            </a:endParaRPr>
          </a:p>
          <a:p>
            <a:pPr algn="ctr" fontAlgn="base">
              <a:spcBef>
                <a:spcPct val="0"/>
              </a:spcBef>
              <a:spcAft>
                <a:spcPct val="0"/>
              </a:spcAft>
            </a:pPr>
            <a:endParaRPr lang="en-US" sz="2400" b="1" u="sng">
              <a:solidFill>
                <a:prstClr val="black"/>
              </a:solidFill>
              <a:latin typeface="Arial" charset="0"/>
              <a:cs typeface="Arial" charset="0"/>
            </a:endParaRPr>
          </a:p>
          <a:p>
            <a:pPr algn="ctr" fontAlgn="base">
              <a:spcBef>
                <a:spcPct val="0"/>
              </a:spcBef>
              <a:spcAft>
                <a:spcPct val="0"/>
              </a:spcAft>
            </a:pPr>
            <a:endParaRPr lang="en-US" sz="2400" b="1">
              <a:solidFill>
                <a:prstClr val="black"/>
              </a:solidFill>
              <a:latin typeface="Times New Roman" pitchFamily="18" charset="0"/>
              <a:cs typeface="Arial" charset="0"/>
            </a:endParaRPr>
          </a:p>
          <a:p>
            <a:pPr algn="ctr" fontAlgn="base">
              <a:spcBef>
                <a:spcPct val="0"/>
              </a:spcBef>
              <a:spcAft>
                <a:spcPct val="0"/>
              </a:spcAft>
            </a:pPr>
            <a:endParaRPr lang="en-US" sz="2400" b="1">
              <a:solidFill>
                <a:prstClr val="black"/>
              </a:solidFill>
              <a:latin typeface="Times New Roman" pitchFamily="18" charset="0"/>
              <a:cs typeface="Arial" charset="0"/>
            </a:endParaRPr>
          </a:p>
        </p:txBody>
      </p:sp>
      <p:sp>
        <p:nvSpPr>
          <p:cNvPr id="132114" name="Rectangle 18"/>
          <p:cNvSpPr>
            <a:spLocks noGrp="1" noChangeArrowheads="1"/>
          </p:cNvSpPr>
          <p:nvPr>
            <p:ph type="title"/>
          </p:nvPr>
        </p:nvSpPr>
        <p:spPr>
          <a:xfrm>
            <a:off x="1905000" y="228600"/>
            <a:ext cx="8229600" cy="1143000"/>
          </a:xfrm>
        </p:spPr>
        <p:txBody>
          <a:bodyPr rtlCol="0">
            <a:normAutofit/>
          </a:bodyPr>
          <a:lstStyle/>
          <a:p>
            <a:pPr algn="ctr" eaLnBrk="1" fontAlgn="auto" hangingPunct="1">
              <a:spcAft>
                <a:spcPts val="0"/>
              </a:spcAft>
              <a:defRPr/>
            </a:pPr>
            <a:r>
              <a:rPr lang="en-US" sz="3600" b="1" dirty="0">
                <a:solidFill>
                  <a:srgbClr val="FF0000"/>
                </a:solidFill>
                <a:latin typeface="Times New Roman" pitchFamily="18" charset="0"/>
              </a:rPr>
              <a:t>HƯỚNG DẪN HỌC BÀI VÀ CHUẨN BỊ BÀI Ở NHÀ</a:t>
            </a:r>
          </a:p>
        </p:txBody>
      </p:sp>
      <p:sp>
        <p:nvSpPr>
          <p:cNvPr id="132115" name="Rectangle 19"/>
          <p:cNvSpPr>
            <a:spLocks noGrp="1" noChangeArrowheads="1"/>
          </p:cNvSpPr>
          <p:nvPr>
            <p:ph idx="1"/>
          </p:nvPr>
        </p:nvSpPr>
        <p:spPr>
          <a:xfrm>
            <a:off x="2895600" y="1981200"/>
            <a:ext cx="7162800" cy="3657600"/>
          </a:xfrm>
        </p:spPr>
        <p:txBody>
          <a:bodyPr/>
          <a:lstStyle/>
          <a:p>
            <a:pPr eaLnBrk="1" hangingPunct="1">
              <a:buFontTx/>
              <a:buNone/>
            </a:pPr>
            <a:r>
              <a:rPr lang="en-US" b="1" dirty="0" smtClean="0">
                <a:solidFill>
                  <a:srgbClr val="0000CC"/>
                </a:solidFill>
                <a:latin typeface="Times New Roman" pitchFamily="18" charset="0"/>
              </a:rPr>
              <a:t>1. </a:t>
            </a:r>
            <a:r>
              <a:rPr lang="en-US" b="1" dirty="0" err="1" smtClean="0">
                <a:solidFill>
                  <a:srgbClr val="0000CC"/>
                </a:solidFill>
                <a:latin typeface="Times New Roman" pitchFamily="18" charset="0"/>
              </a:rPr>
              <a:t>Học</a:t>
            </a:r>
            <a:r>
              <a:rPr lang="en-US" b="1" dirty="0" smtClean="0">
                <a:solidFill>
                  <a:srgbClr val="0000CC"/>
                </a:solidFill>
                <a:latin typeface="Times New Roman" pitchFamily="18" charset="0"/>
              </a:rPr>
              <a:t> </a:t>
            </a:r>
            <a:r>
              <a:rPr lang="en-US" b="1" dirty="0" err="1" smtClean="0">
                <a:solidFill>
                  <a:srgbClr val="0000CC"/>
                </a:solidFill>
                <a:latin typeface="Times New Roman" pitchFamily="18" charset="0"/>
              </a:rPr>
              <a:t>bài</a:t>
            </a:r>
            <a:r>
              <a:rPr lang="en-US" b="1" dirty="0" smtClean="0">
                <a:solidFill>
                  <a:srgbClr val="0000CC"/>
                </a:solidFill>
                <a:latin typeface="Times New Roman" pitchFamily="18" charset="0"/>
              </a:rPr>
              <a:t> </a:t>
            </a:r>
            <a:r>
              <a:rPr lang="en-US" b="1" dirty="0" err="1" smtClean="0">
                <a:solidFill>
                  <a:srgbClr val="0000CC"/>
                </a:solidFill>
                <a:latin typeface="Times New Roman" pitchFamily="18" charset="0"/>
              </a:rPr>
              <a:t>và</a:t>
            </a:r>
            <a:r>
              <a:rPr lang="en-US" b="1" dirty="0" smtClean="0">
                <a:solidFill>
                  <a:srgbClr val="0000CC"/>
                </a:solidFill>
                <a:latin typeface="Times New Roman" pitchFamily="18" charset="0"/>
              </a:rPr>
              <a:t> </a:t>
            </a:r>
            <a:r>
              <a:rPr lang="en-US" b="1" dirty="0" err="1" smtClean="0">
                <a:solidFill>
                  <a:srgbClr val="0000CC"/>
                </a:solidFill>
                <a:latin typeface="Times New Roman" pitchFamily="18" charset="0"/>
              </a:rPr>
              <a:t>trả</a:t>
            </a:r>
            <a:r>
              <a:rPr lang="en-US" b="1" dirty="0" smtClean="0">
                <a:solidFill>
                  <a:srgbClr val="0000CC"/>
                </a:solidFill>
                <a:latin typeface="Times New Roman" pitchFamily="18" charset="0"/>
              </a:rPr>
              <a:t> </a:t>
            </a:r>
            <a:r>
              <a:rPr lang="en-US" b="1" dirty="0" err="1" smtClean="0">
                <a:solidFill>
                  <a:srgbClr val="0000CC"/>
                </a:solidFill>
                <a:latin typeface="Times New Roman" pitchFamily="18" charset="0"/>
              </a:rPr>
              <a:t>lời</a:t>
            </a:r>
            <a:r>
              <a:rPr lang="en-US" b="1" dirty="0" smtClean="0">
                <a:solidFill>
                  <a:srgbClr val="0000CC"/>
                </a:solidFill>
                <a:latin typeface="Times New Roman" pitchFamily="18" charset="0"/>
              </a:rPr>
              <a:t> </a:t>
            </a:r>
            <a:r>
              <a:rPr lang="en-US" b="1" dirty="0" err="1" smtClean="0">
                <a:solidFill>
                  <a:srgbClr val="0000CC"/>
                </a:solidFill>
                <a:latin typeface="Times New Roman" pitchFamily="18" charset="0"/>
              </a:rPr>
              <a:t>câu</a:t>
            </a:r>
            <a:r>
              <a:rPr lang="en-US" b="1" dirty="0" smtClean="0">
                <a:solidFill>
                  <a:srgbClr val="0000CC"/>
                </a:solidFill>
                <a:latin typeface="Times New Roman" pitchFamily="18" charset="0"/>
              </a:rPr>
              <a:t> </a:t>
            </a:r>
            <a:r>
              <a:rPr lang="en-US" b="1" dirty="0" err="1" smtClean="0">
                <a:solidFill>
                  <a:srgbClr val="0000CC"/>
                </a:solidFill>
                <a:latin typeface="Times New Roman" pitchFamily="18" charset="0"/>
              </a:rPr>
              <a:t>hỏi</a:t>
            </a:r>
            <a:r>
              <a:rPr lang="en-US" b="1" dirty="0" smtClean="0">
                <a:solidFill>
                  <a:srgbClr val="0000CC"/>
                </a:solidFill>
                <a:latin typeface="Times New Roman" pitchFamily="18" charset="0"/>
              </a:rPr>
              <a:t> </a:t>
            </a:r>
            <a:r>
              <a:rPr lang="en-US" b="1" dirty="0" err="1" smtClean="0">
                <a:solidFill>
                  <a:srgbClr val="0000CC"/>
                </a:solidFill>
                <a:latin typeface="Times New Roman" pitchFamily="18" charset="0"/>
              </a:rPr>
              <a:t>cuối</a:t>
            </a:r>
            <a:r>
              <a:rPr lang="en-US" b="1" dirty="0" smtClean="0">
                <a:solidFill>
                  <a:srgbClr val="0000CC"/>
                </a:solidFill>
                <a:latin typeface="Times New Roman" pitchFamily="18" charset="0"/>
              </a:rPr>
              <a:t> </a:t>
            </a:r>
            <a:r>
              <a:rPr lang="en-US" b="1" dirty="0" err="1" smtClean="0">
                <a:solidFill>
                  <a:srgbClr val="0000CC"/>
                </a:solidFill>
                <a:latin typeface="Times New Roman" pitchFamily="18" charset="0"/>
              </a:rPr>
              <a:t>bài</a:t>
            </a:r>
            <a:r>
              <a:rPr lang="en-US" b="1" dirty="0" smtClean="0">
                <a:solidFill>
                  <a:srgbClr val="0000CC"/>
                </a:solidFill>
                <a:latin typeface="Times New Roman" pitchFamily="18" charset="0"/>
              </a:rPr>
              <a:t>.</a:t>
            </a:r>
          </a:p>
          <a:p>
            <a:pPr eaLnBrk="1" hangingPunct="1">
              <a:buFontTx/>
              <a:buNone/>
            </a:pPr>
            <a:r>
              <a:rPr lang="en-US" b="1" dirty="0" smtClean="0">
                <a:solidFill>
                  <a:srgbClr val="0000CC"/>
                </a:solidFill>
                <a:latin typeface="Times New Roman" pitchFamily="18" charset="0"/>
              </a:rPr>
              <a:t>2. </a:t>
            </a:r>
            <a:r>
              <a:rPr lang="en-US" b="1" dirty="0" err="1" smtClean="0">
                <a:solidFill>
                  <a:srgbClr val="0000CC"/>
                </a:solidFill>
                <a:latin typeface="Times New Roman" pitchFamily="18" charset="0"/>
              </a:rPr>
              <a:t>Đọc</a:t>
            </a:r>
            <a:r>
              <a:rPr lang="en-US" b="1" dirty="0" smtClean="0">
                <a:solidFill>
                  <a:srgbClr val="0000CC"/>
                </a:solidFill>
                <a:latin typeface="Times New Roman" pitchFamily="18" charset="0"/>
              </a:rPr>
              <a:t> </a:t>
            </a:r>
            <a:r>
              <a:rPr lang="en-US" b="1" dirty="0" err="1" smtClean="0">
                <a:solidFill>
                  <a:srgbClr val="0000CC"/>
                </a:solidFill>
                <a:latin typeface="Times New Roman" pitchFamily="18" charset="0"/>
              </a:rPr>
              <a:t>phần</a:t>
            </a:r>
            <a:r>
              <a:rPr lang="en-US" b="1" dirty="0" smtClean="0">
                <a:solidFill>
                  <a:srgbClr val="0000CC"/>
                </a:solidFill>
                <a:latin typeface="Times New Roman" pitchFamily="18" charset="0"/>
              </a:rPr>
              <a:t> </a:t>
            </a:r>
            <a:r>
              <a:rPr lang="en-US" b="1" dirty="0" err="1" smtClean="0">
                <a:solidFill>
                  <a:srgbClr val="0000CC"/>
                </a:solidFill>
                <a:latin typeface="Times New Roman" pitchFamily="18" charset="0"/>
              </a:rPr>
              <a:t>em</a:t>
            </a:r>
            <a:r>
              <a:rPr lang="en-US" b="1" dirty="0" smtClean="0">
                <a:solidFill>
                  <a:srgbClr val="0000CC"/>
                </a:solidFill>
                <a:latin typeface="Times New Roman" pitchFamily="18" charset="0"/>
              </a:rPr>
              <a:t> </a:t>
            </a:r>
            <a:r>
              <a:rPr lang="en-US" b="1" dirty="0" err="1" smtClean="0">
                <a:solidFill>
                  <a:srgbClr val="0000CC"/>
                </a:solidFill>
                <a:latin typeface="Times New Roman" pitchFamily="18" charset="0"/>
              </a:rPr>
              <a:t>có</a:t>
            </a:r>
            <a:r>
              <a:rPr lang="en-US" b="1" dirty="0" smtClean="0">
                <a:solidFill>
                  <a:srgbClr val="0000CC"/>
                </a:solidFill>
                <a:latin typeface="Times New Roman" pitchFamily="18" charset="0"/>
              </a:rPr>
              <a:t> </a:t>
            </a:r>
            <a:r>
              <a:rPr lang="en-US" b="1" dirty="0" err="1" smtClean="0">
                <a:solidFill>
                  <a:srgbClr val="0000CC"/>
                </a:solidFill>
                <a:latin typeface="Times New Roman" pitchFamily="18" charset="0"/>
              </a:rPr>
              <a:t>biết</a:t>
            </a:r>
            <a:r>
              <a:rPr lang="en-US" b="1" dirty="0" smtClean="0">
                <a:solidFill>
                  <a:srgbClr val="0000CC"/>
                </a:solidFill>
                <a:latin typeface="Times New Roman" pitchFamily="18" charset="0"/>
              </a:rPr>
              <a:t>? </a:t>
            </a:r>
          </a:p>
          <a:p>
            <a:pPr eaLnBrk="1" hangingPunct="1">
              <a:buFontTx/>
              <a:buNone/>
            </a:pPr>
            <a:r>
              <a:rPr lang="vi-VN" b="1" dirty="0" smtClean="0">
                <a:solidFill>
                  <a:srgbClr val="0000CC"/>
                </a:solidFill>
                <a:latin typeface="Times New Roman" pitchFamily="18" charset="0"/>
              </a:rPr>
              <a:t>3. Đọc trước bài </a:t>
            </a:r>
            <a:r>
              <a:rPr lang="vi-VN" b="1" dirty="0">
                <a:solidFill>
                  <a:srgbClr val="0000CC"/>
                </a:solidFill>
                <a:latin typeface="Times New Roman" pitchFamily="18" charset="0"/>
              </a:rPr>
              <a:t>4</a:t>
            </a:r>
            <a:r>
              <a:rPr lang="vi-VN" b="1" dirty="0" smtClean="0">
                <a:solidFill>
                  <a:srgbClr val="0000CC"/>
                </a:solidFill>
                <a:latin typeface="Times New Roman" pitchFamily="18" charset="0"/>
              </a:rPr>
              <a:t>.</a:t>
            </a:r>
            <a:endParaRPr lang="en-US" b="1" dirty="0" smtClean="0">
              <a:solidFill>
                <a:srgbClr val="0000CC"/>
              </a:solidFill>
              <a:latin typeface="Times New Roman" pitchFamily="18" charset="0"/>
            </a:endParaRPr>
          </a:p>
        </p:txBody>
      </p:sp>
    </p:spTree>
    <p:extLst>
      <p:ext uri="{BB962C8B-B14F-4D97-AF65-F5344CB8AC3E}">
        <p14:creationId xmlns:p14="http://schemas.microsoft.com/office/powerpoint/2010/main" val="4103634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2114"/>
                                        </p:tgtEl>
                                        <p:attrNameLst>
                                          <p:attrName>style.visibility</p:attrName>
                                        </p:attrNameLst>
                                      </p:cBhvr>
                                      <p:to>
                                        <p:strVal val="visible"/>
                                      </p:to>
                                    </p:set>
                                    <p:animEffect transition="in" filter="blinds(horizontal)">
                                      <p:cBhvr>
                                        <p:cTn id="7" dur="500"/>
                                        <p:tgtEl>
                                          <p:spTgt spid="132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2115">
                                            <p:txEl>
                                              <p:pRg st="0" end="0"/>
                                            </p:txEl>
                                          </p:spTgt>
                                        </p:tgtEl>
                                        <p:attrNameLst>
                                          <p:attrName>style.visibility</p:attrName>
                                        </p:attrNameLst>
                                      </p:cBhvr>
                                      <p:to>
                                        <p:strVal val="visible"/>
                                      </p:to>
                                    </p:set>
                                    <p:animEffect transition="in" filter="blinds(horizontal)">
                                      <p:cBhvr>
                                        <p:cTn id="12" dur="500"/>
                                        <p:tgtEl>
                                          <p:spTgt spid="1321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2115">
                                            <p:txEl>
                                              <p:pRg st="1" end="1"/>
                                            </p:txEl>
                                          </p:spTgt>
                                        </p:tgtEl>
                                        <p:attrNameLst>
                                          <p:attrName>style.visibility</p:attrName>
                                        </p:attrNameLst>
                                      </p:cBhvr>
                                      <p:to>
                                        <p:strVal val="visible"/>
                                      </p:to>
                                    </p:set>
                                    <p:animEffect transition="in" filter="blinds(horizontal)">
                                      <p:cBhvr>
                                        <p:cTn id="17" dur="500"/>
                                        <p:tgtEl>
                                          <p:spTgt spid="1321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2115">
                                            <p:txEl>
                                              <p:pRg st="2" end="2"/>
                                            </p:txEl>
                                          </p:spTgt>
                                        </p:tgtEl>
                                        <p:attrNameLst>
                                          <p:attrName>style.visibility</p:attrName>
                                        </p:attrNameLst>
                                      </p:cBhvr>
                                      <p:to>
                                        <p:strVal val="visible"/>
                                      </p:to>
                                    </p:set>
                                    <p:animEffect transition="in" filter="blinds(horizontal)">
                                      <p:cBhvr>
                                        <p:cTn id="22" dur="500"/>
                                        <p:tgtEl>
                                          <p:spTgt spid="132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4" grpId="0"/>
      <p:bldP spid="13211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1524000" y="0"/>
            <a:ext cx="9144000" cy="6858000"/>
            <a:chOff x="0" y="0"/>
            <a:chExt cx="5760" cy="4320"/>
          </a:xfrm>
        </p:grpSpPr>
        <p:pic>
          <p:nvPicPr>
            <p:cNvPr id="58373" name="Picture 3" descr="Khung hinh hoa PPT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a:off x="0" y="2219"/>
              <a:ext cx="2592" cy="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4" descr="Khung hinh hoa PPT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5400000">
              <a:off x="3414" y="1973"/>
              <a:ext cx="2592" cy="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5" descr="Khung hinh hoa PPT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5400000">
              <a:off x="-245" y="245"/>
              <a:ext cx="2592" cy="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6" descr="Khung hinh hoa PPT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10800000">
              <a:off x="3168" y="0"/>
              <a:ext cx="2592" cy="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27" name="lovestory.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1534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WordArt 9"/>
          <p:cNvSpPr>
            <a:spLocks noChangeArrowheads="1" noChangeShapeType="1" noTextEdit="1"/>
          </p:cNvSpPr>
          <p:nvPr/>
        </p:nvSpPr>
        <p:spPr bwMode="auto">
          <a:xfrm rot="219400">
            <a:off x="2068513" y="2133600"/>
            <a:ext cx="7886700" cy="25146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vi-VN" sz="4800" b="1" kern="10">
                <a:ln w="9525">
                  <a:solidFill>
                    <a:srgbClr val="CC99FF"/>
                  </a:solidFill>
                  <a:round/>
                  <a:headEnd/>
                  <a:tailEnd/>
                </a:ln>
                <a:gradFill rotWithShape="1">
                  <a:gsLst>
                    <a:gs pos="0">
                      <a:srgbClr val="6600CC"/>
                    </a:gs>
                    <a:gs pos="100000">
                      <a:srgbClr val="CC00CC"/>
                    </a:gs>
                  </a:gsLst>
                  <a:lin ang="5160000" scaled="1"/>
                </a:gradFill>
                <a:effectLst>
                  <a:outerShdw dist="53882" dir="2700000" algn="ctr" rotWithShape="0">
                    <a:srgbClr val="9999FF">
                      <a:alpha val="79999"/>
                    </a:srgbClr>
                  </a:outerShdw>
                </a:effectLst>
                <a:latin typeface="Times New Roman"/>
                <a:cs typeface="Times New Roman"/>
              </a:rPr>
              <a:t>XIN CHÂN THÀNH CẢM ƠN</a:t>
            </a:r>
            <a:endParaRPr lang="en-US" sz="4800" b="1" kern="10">
              <a:ln w="9525">
                <a:solidFill>
                  <a:srgbClr val="CC99FF"/>
                </a:solidFill>
                <a:round/>
                <a:headEnd/>
                <a:tailEnd/>
              </a:ln>
              <a:gradFill rotWithShape="1">
                <a:gsLst>
                  <a:gs pos="0">
                    <a:srgbClr val="6600CC"/>
                  </a:gs>
                  <a:gs pos="100000">
                    <a:srgbClr val="CC00CC"/>
                  </a:gs>
                </a:gsLst>
                <a:lin ang="5160000" scaled="1"/>
              </a:gradFill>
              <a:effectLst>
                <a:outerShdw dist="53882" dir="2700000" algn="ctr" rotWithShape="0">
                  <a:srgbClr val="9999FF">
                    <a:alpha val="79999"/>
                  </a:srgbClr>
                </a:outerShdw>
              </a:effectLst>
              <a:latin typeface="Times New Roman"/>
              <a:cs typeface="Times New Roman"/>
            </a:endParaRPr>
          </a:p>
        </p:txBody>
      </p:sp>
    </p:spTree>
    <p:extLst>
      <p:ext uri="{BB962C8B-B14F-4D97-AF65-F5344CB8AC3E}">
        <p14:creationId xmlns:p14="http://schemas.microsoft.com/office/powerpoint/2010/main" val="33890145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82408" fill="hold"/>
                                        <p:tgtEl>
                                          <p:spTgt spid="1331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33127"/>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hi tiết với hơn 64 về hình nền trẻ mới nhất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2689" y="568977"/>
            <a:ext cx="6096000" cy="1119470"/>
          </a:xfrm>
          <a:prstGeom prst="rect">
            <a:avLst/>
          </a:prstGeom>
        </p:spPr>
        <p:txBody>
          <a:bodyPr lIns="121917" tIns="60958" rIns="121917" bIns="60958">
            <a:spAutoFit/>
          </a:bodyPr>
          <a:lstStyle/>
          <a:p>
            <a:pPr>
              <a:lnSpc>
                <a:spcPct val="115000"/>
              </a:lnSpc>
            </a:pPr>
            <a:r>
              <a:rPr lang="en-US" sz="2900" dirty="0" smtClean="0">
                <a:latin typeface="Calibri" panose="020F0502020204030204" pitchFamily="34" charset="0"/>
                <a:ea typeface="Calibri" panose="020F0502020204030204" pitchFamily="34" charset="0"/>
                <a:cs typeface="Times New Roman" panose="02020603050405020304" pitchFamily="18" charset="0"/>
              </a:rPr>
              <a:t>D</a:t>
            </a:r>
            <a:r>
              <a:rPr lang="vi-VN" sz="2900" dirty="0" smtClean="0">
                <a:latin typeface="Calibri" panose="020F0502020204030204" pitchFamily="34" charset="0"/>
                <a:ea typeface="Calibri" panose="020F0502020204030204" pitchFamily="34" charset="0"/>
                <a:cs typeface="Times New Roman" panose="02020603050405020304" pitchFamily="18" charset="0"/>
              </a:rPr>
              <a:t>ẶN DÒ:</a:t>
            </a:r>
          </a:p>
          <a:p>
            <a:pPr>
              <a:lnSpc>
                <a:spcPct val="115000"/>
              </a:lnSpc>
            </a:pPr>
            <a:endParaRPr lang="en-US" sz="29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7199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15953" y="1087734"/>
            <a:ext cx="8694139" cy="1677378"/>
          </a:xfrm>
          <a:prstGeom prst="rect">
            <a:avLst/>
          </a:prstGeom>
          <a:noFill/>
        </p:spPr>
        <p:txBody>
          <a:bodyPr wrap="square" lIns="121917" tIns="60958" rIns="121917" bIns="60958" rtlCol="0">
            <a:spAutoFit/>
          </a:bodyPr>
          <a:lstStyle/>
          <a:p>
            <a:pPr algn="just"/>
            <a:r>
              <a:rPr lang="vi-VN" sz="3200" dirty="0">
                <a:solidFill>
                  <a:schemeClr val="bg1"/>
                </a:solidFill>
                <a:latin typeface="Times New Roman" panose="02020603050405020304" pitchFamily="18" charset="0"/>
                <a:cs typeface="Times New Roman" panose="02020603050405020304" pitchFamily="18" charset="0"/>
              </a:rPr>
              <a:t>Câu 3: Sắp xếp trật tự các chữ sau thành từ có </a:t>
            </a:r>
            <a:r>
              <a:rPr lang="vi-VN" sz="3200" dirty="0" smtClean="0">
                <a:solidFill>
                  <a:schemeClr val="bg1"/>
                </a:solidFill>
                <a:latin typeface="Times New Roman" panose="02020603050405020304" pitchFamily="18" charset="0"/>
                <a:cs typeface="Times New Roman" panose="02020603050405020304" pitchFamily="18" charset="0"/>
              </a:rPr>
              <a:t>nghĩa:  N/H/A/G/E/U/Đ/I/E/Ò/Ề</a:t>
            </a:r>
            <a:endParaRPr lang="vi-VN" sz="3200" dirty="0">
              <a:solidFill>
                <a:schemeClr val="bg1"/>
              </a:solidFill>
              <a:latin typeface="Times New Roman" panose="02020603050405020304" pitchFamily="18" charset="0"/>
              <a:cs typeface="Times New Roman" panose="02020603050405020304" pitchFamily="18" charset="0"/>
            </a:endParaRPr>
          </a:p>
          <a:p>
            <a:pPr algn="ctr"/>
            <a:endParaRPr lang="en-US" sz="37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2412969" y="3184725"/>
            <a:ext cx="5131335" cy="615549"/>
          </a:xfrm>
          <a:prstGeom prst="rect">
            <a:avLst/>
          </a:prstGeom>
          <a:noFill/>
        </p:spPr>
        <p:txBody>
          <a:bodyPr wrap="none" lIns="121917" tIns="60958" rIns="121917" bIns="60958" rtlCol="0">
            <a:spAutoFit/>
          </a:bodyPr>
          <a:lstStyle/>
          <a:p>
            <a:r>
              <a:rPr lang="vi-VN" sz="3200" b="1" dirty="0" smtClean="0">
                <a:solidFill>
                  <a:srgbClr val="0000FF"/>
                </a:solidFill>
              </a:rPr>
              <a:t>Đáp án: ĐIỀU HÒA GENE</a:t>
            </a:r>
            <a:endParaRPr lang="en-US" sz="3200" b="1" dirty="0">
              <a:solidFill>
                <a:srgbClr val="0000FF"/>
              </a:solidFill>
            </a:endParaRPr>
          </a:p>
        </p:txBody>
      </p:sp>
    </p:spTree>
    <p:extLst>
      <p:ext uri="{BB962C8B-B14F-4D97-AF65-F5344CB8AC3E}">
        <p14:creationId xmlns:p14="http://schemas.microsoft.com/office/powerpoint/2010/main" val="109478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15501" y="1205564"/>
            <a:ext cx="8689408" cy="1415768"/>
          </a:xfrm>
          <a:prstGeom prst="rect">
            <a:avLst/>
          </a:prstGeom>
          <a:noFill/>
        </p:spPr>
        <p:txBody>
          <a:bodyPr wrap="square" lIns="121917" tIns="60958" rIns="121917" bIns="60958" rtlCol="0">
            <a:spAutoFit/>
          </a:bodyPr>
          <a:lstStyle/>
          <a:p>
            <a:pPr algn="just"/>
            <a:r>
              <a:rPr lang="vi-VN" sz="2800" dirty="0">
                <a:solidFill>
                  <a:schemeClr val="bg1"/>
                </a:solidFill>
                <a:latin typeface="Times New Roman" panose="02020603050405020304" pitchFamily="18" charset="0"/>
                <a:cs typeface="Times New Roman" panose="02020603050405020304" pitchFamily="18" charset="0"/>
              </a:rPr>
              <a:t>Câu 4: Đây là tên của một loại tế bào được sử dụng để thay thế </a:t>
            </a:r>
            <a:r>
              <a:rPr lang="vi-VN" sz="2800" dirty="0" smtClean="0">
                <a:solidFill>
                  <a:schemeClr val="bg1"/>
                </a:solidFill>
                <a:latin typeface="Times New Roman" panose="02020603050405020304" pitchFamily="18" charset="0"/>
                <a:cs typeface="Times New Roman" panose="02020603050405020304" pitchFamily="18" charset="0"/>
              </a:rPr>
              <a:t>cho </a:t>
            </a:r>
            <a:r>
              <a:rPr lang="vi-VN" sz="2800" dirty="0">
                <a:solidFill>
                  <a:schemeClr val="bg1"/>
                </a:solidFill>
                <a:latin typeface="Times New Roman" panose="02020603050405020304" pitchFamily="18" charset="0"/>
                <a:cs typeface="Times New Roman" panose="02020603050405020304" pitchFamily="18" charset="0"/>
              </a:rPr>
              <a:t>các tế bào, mô bị tổn thương trong cơ thể bệnh nhân</a:t>
            </a:r>
            <a:r>
              <a:rPr lang="vi-VN" sz="2800" dirty="0" smtClean="0">
                <a:solidFill>
                  <a:schemeClr val="bg1"/>
                </a:solidFill>
                <a:latin typeface="Times New Roman" panose="02020603050405020304" pitchFamily="18" charset="0"/>
                <a:cs typeface="Times New Roman" panose="02020603050405020304" pitchFamily="18" charset="0"/>
              </a:rPr>
              <a:t>?</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56064" y="3225801"/>
            <a:ext cx="4022890" cy="615549"/>
          </a:xfrm>
          <a:prstGeom prst="rect">
            <a:avLst/>
          </a:prstGeom>
          <a:noFill/>
        </p:spPr>
        <p:txBody>
          <a:bodyPr wrap="none" lIns="121917" tIns="60958" rIns="121917" bIns="60958" rtlCol="0">
            <a:spAutoFit/>
          </a:bodyPr>
          <a:lstStyle/>
          <a:p>
            <a:r>
              <a:rPr lang="vi-VN" sz="3200" b="1" dirty="0" smtClean="0">
                <a:solidFill>
                  <a:srgbClr val="0000FF"/>
                </a:solidFill>
              </a:rPr>
              <a:t>Đáp án: Tế bào gốc</a:t>
            </a:r>
            <a:endParaRPr lang="en-US" sz="3200" b="1" dirty="0">
              <a:solidFill>
                <a:srgbClr val="0000FF"/>
              </a:solidFill>
            </a:endParaRPr>
          </a:p>
        </p:txBody>
      </p:sp>
    </p:spTree>
    <p:extLst>
      <p:ext uri="{BB962C8B-B14F-4D97-AF65-F5344CB8AC3E}">
        <p14:creationId xmlns:p14="http://schemas.microsoft.com/office/powerpoint/2010/main" val="371905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0" y="1397001"/>
            <a:ext cx="9042401" cy="984881"/>
          </a:xfrm>
          <a:prstGeom prst="rect">
            <a:avLst/>
          </a:prstGeom>
          <a:solidFill>
            <a:schemeClr val="bg1"/>
          </a:solidFill>
        </p:spPr>
        <p:txBody>
          <a:bodyPr wrap="square" lIns="121917" tIns="60958" rIns="121917" bIns="60958" rtlCol="0">
            <a:spAutoFit/>
          </a:bodyPr>
          <a:lstStyle/>
          <a:p>
            <a:r>
              <a:rPr lang="vi-VN" sz="2800" dirty="0"/>
              <a:t>Câu 5: Đây là tên của một phân tử làm khuôn để tổng hợp chuỗi </a:t>
            </a:r>
            <a:r>
              <a:rPr lang="vi-VN" sz="2800" dirty="0" smtClean="0"/>
              <a:t>polipeptit?</a:t>
            </a:r>
            <a:endParaRPr lang="vi-VN" sz="2800" dirty="0"/>
          </a:p>
        </p:txBody>
      </p:sp>
      <p:sp>
        <p:nvSpPr>
          <p:cNvPr id="5" name="TextBox 4"/>
          <p:cNvSpPr txBox="1"/>
          <p:nvPr/>
        </p:nvSpPr>
        <p:spPr>
          <a:xfrm>
            <a:off x="3056063" y="3225801"/>
            <a:ext cx="3215746" cy="615549"/>
          </a:xfrm>
          <a:prstGeom prst="rect">
            <a:avLst/>
          </a:prstGeom>
          <a:noFill/>
        </p:spPr>
        <p:txBody>
          <a:bodyPr wrap="none" lIns="121917" tIns="60958" rIns="121917" bIns="60958" rtlCol="0">
            <a:spAutoFit/>
          </a:bodyPr>
          <a:lstStyle/>
          <a:p>
            <a:r>
              <a:rPr lang="en-US" sz="3200" b="1" dirty="0" err="1">
                <a:solidFill>
                  <a:srgbClr val="0000FF"/>
                </a:solidFill>
              </a:rPr>
              <a:t>Đáp</a:t>
            </a:r>
            <a:r>
              <a:rPr lang="en-US" sz="3200" b="1" dirty="0">
                <a:solidFill>
                  <a:srgbClr val="0000FF"/>
                </a:solidFill>
              </a:rPr>
              <a:t> </a:t>
            </a:r>
            <a:r>
              <a:rPr lang="en-US" sz="3200" b="1" dirty="0" err="1">
                <a:solidFill>
                  <a:srgbClr val="0000FF"/>
                </a:solidFill>
              </a:rPr>
              <a:t>án</a:t>
            </a:r>
            <a:r>
              <a:rPr lang="en-US" sz="3200" b="1" dirty="0">
                <a:solidFill>
                  <a:srgbClr val="0000FF"/>
                </a:solidFill>
              </a:rPr>
              <a:t>: </a:t>
            </a:r>
            <a:r>
              <a:rPr lang="vi-VN" sz="3200" b="1" dirty="0" smtClean="0">
                <a:solidFill>
                  <a:srgbClr val="0000FF"/>
                </a:solidFill>
              </a:rPr>
              <a:t>mRNA </a:t>
            </a:r>
            <a:endParaRPr lang="en-US" sz="3200" b="1" dirty="0">
              <a:solidFill>
                <a:srgbClr val="0000FF"/>
              </a:solidFill>
            </a:endParaRPr>
          </a:p>
        </p:txBody>
      </p:sp>
    </p:spTree>
    <p:extLst>
      <p:ext uri="{BB962C8B-B14F-4D97-AF65-F5344CB8AC3E}">
        <p14:creationId xmlns:p14="http://schemas.microsoft.com/office/powerpoint/2010/main" val="281731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752600"/>
            <a:ext cx="11379199"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0" y="1397001"/>
            <a:ext cx="9042401" cy="984881"/>
          </a:xfrm>
          <a:prstGeom prst="rect">
            <a:avLst/>
          </a:prstGeom>
          <a:solidFill>
            <a:schemeClr val="bg1"/>
          </a:solidFill>
        </p:spPr>
        <p:txBody>
          <a:bodyPr wrap="square" lIns="121917" tIns="60958" rIns="121917" bIns="60958" rtlCol="0">
            <a:spAutoFit/>
          </a:bodyPr>
          <a:lstStyle/>
          <a:p>
            <a:r>
              <a:rPr lang="vi-VN" sz="2800" dirty="0"/>
              <a:t>Câu </a:t>
            </a:r>
            <a:r>
              <a:rPr lang="vi-VN" sz="2800" dirty="0" smtClean="0"/>
              <a:t>6: </a:t>
            </a:r>
            <a:r>
              <a:rPr lang="vi-VN" sz="2800" dirty="0">
                <a:latin typeface="Times New Roman" panose="02020603050405020304" pitchFamily="18" charset="0"/>
                <a:cs typeface="Times New Roman" panose="02020603050405020304" pitchFamily="18" charset="0"/>
              </a:rPr>
              <a:t>Sắp xếp trật tự các chữ sau thành từ có nghĩa</a:t>
            </a:r>
            <a:r>
              <a:rPr lang="vi-VN" sz="2800" dirty="0" smtClean="0">
                <a:latin typeface="Times New Roman" panose="02020603050405020304" pitchFamily="18" charset="0"/>
                <a:cs typeface="Times New Roman" panose="02020603050405020304" pitchFamily="18" charset="0"/>
              </a:rPr>
              <a:t>:</a:t>
            </a:r>
          </a:p>
          <a:p>
            <a:pPr algn="ctr"/>
            <a:r>
              <a:rPr lang="vi-VN" sz="2800" dirty="0" smtClean="0">
                <a:latin typeface="Times New Roman" panose="02020603050405020304" pitchFamily="18" charset="0"/>
                <a:cs typeface="Times New Roman" panose="02020603050405020304" pitchFamily="18" charset="0"/>
              </a:rPr>
              <a:t>M/I/T/K/Ể/S/Ự/S/A/O </a:t>
            </a:r>
            <a:endParaRPr lang="vi-VN" sz="2800" dirty="0"/>
          </a:p>
        </p:txBody>
      </p:sp>
      <p:sp>
        <p:nvSpPr>
          <p:cNvPr id="5" name="TextBox 4"/>
          <p:cNvSpPr txBox="1"/>
          <p:nvPr/>
        </p:nvSpPr>
        <p:spPr>
          <a:xfrm>
            <a:off x="3056063" y="3225801"/>
            <a:ext cx="4983089" cy="615549"/>
          </a:xfrm>
          <a:prstGeom prst="rect">
            <a:avLst/>
          </a:prstGeom>
          <a:noFill/>
        </p:spPr>
        <p:txBody>
          <a:bodyPr wrap="none" lIns="121917" tIns="60958" rIns="121917" bIns="60958" rtlCol="0">
            <a:spAutoFit/>
          </a:bodyPr>
          <a:lstStyle/>
          <a:p>
            <a:r>
              <a:rPr lang="en-US" sz="3200" b="1" dirty="0" err="1">
                <a:solidFill>
                  <a:srgbClr val="0000FF"/>
                </a:solidFill>
              </a:rPr>
              <a:t>Đáp</a:t>
            </a:r>
            <a:r>
              <a:rPr lang="en-US" sz="3200" b="1" dirty="0">
                <a:solidFill>
                  <a:srgbClr val="0000FF"/>
                </a:solidFill>
              </a:rPr>
              <a:t> </a:t>
            </a:r>
            <a:r>
              <a:rPr lang="en-US" sz="3200" b="1" dirty="0" err="1">
                <a:solidFill>
                  <a:srgbClr val="0000FF"/>
                </a:solidFill>
              </a:rPr>
              <a:t>án</a:t>
            </a:r>
            <a:r>
              <a:rPr lang="en-US" sz="3200" b="1" dirty="0">
                <a:solidFill>
                  <a:srgbClr val="0000FF"/>
                </a:solidFill>
              </a:rPr>
              <a:t>: </a:t>
            </a:r>
            <a:r>
              <a:rPr lang="vi-VN" sz="3200" b="1" dirty="0" smtClean="0">
                <a:solidFill>
                  <a:srgbClr val="0000FF"/>
                </a:solidFill>
              </a:rPr>
              <a:t>SỰ KIỂM SOÁT </a:t>
            </a:r>
            <a:endParaRPr lang="en-US" sz="3200" b="1" dirty="0">
              <a:solidFill>
                <a:srgbClr val="0000FF"/>
              </a:solidFill>
            </a:endParaRPr>
          </a:p>
        </p:txBody>
      </p:sp>
    </p:spTree>
    <p:extLst>
      <p:ext uri="{BB962C8B-B14F-4D97-AF65-F5344CB8AC3E}">
        <p14:creationId xmlns:p14="http://schemas.microsoft.com/office/powerpoint/2010/main" val="71734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1508</TotalTime>
  <Words>3681</Words>
  <Application>Microsoft Office PowerPoint</Application>
  <PresentationFormat>Widescreen</PresentationFormat>
  <Paragraphs>327</Paragraphs>
  <Slides>54</Slides>
  <Notes>3</Notes>
  <HiddenSlides>0</HiddenSlides>
  <MMClips>1</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54</vt:i4>
      </vt:variant>
    </vt:vector>
  </HeadingPairs>
  <TitlesOfParts>
    <vt:vector size="70" baseType="lpstr">
      <vt:lpstr>.VnKoalaH</vt:lpstr>
      <vt:lpstr>Arial</vt:lpstr>
      <vt:lpstr>Bebas Neue</vt:lpstr>
      <vt:lpstr>Calibri</vt:lpstr>
      <vt:lpstr>Calibri Light</vt:lpstr>
      <vt:lpstr>等线</vt:lpstr>
      <vt:lpstr>Elsie</vt:lpstr>
      <vt:lpstr>Fira Sans Extra Condensed Medium</vt:lpstr>
      <vt:lpstr>黑体</vt:lpstr>
      <vt:lpstr>Times New Roman</vt:lpstr>
      <vt:lpstr>UTM Azuki</vt:lpstr>
      <vt:lpstr>Wingdings</vt:lpstr>
      <vt:lpstr>印品黑体</vt:lpstr>
      <vt:lpstr>字魂36号-正文宋楷</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THÍ NGHIỆM XÁC ĐỊNH CƠ CHẾ ĐIỀU HÒA BIỂU HIỆN GENE CỦA OPERON LAC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HỌC BÀI VÀ CHUẨN BỊ BÀI Ở NHÀ</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Đức Anh, Y.K52E</dc:creator>
  <cp:lastModifiedBy>ttt</cp:lastModifiedBy>
  <cp:revision>98</cp:revision>
  <dcterms:created xsi:type="dcterms:W3CDTF">2021-06-20T10:35:35Z</dcterms:created>
  <dcterms:modified xsi:type="dcterms:W3CDTF">2024-07-29T09:41:03Z</dcterms:modified>
</cp:coreProperties>
</file>