
<file path=[Content_Types].xml><?xml version="1.0" encoding="utf-8"?>
<Types xmlns="http://schemas.openxmlformats.org/package/2006/content-types">
  <Default Extension="png" ContentType="image/png"/>
  <Default Extension="bin" ContentType="application/vnd.openxmlformats-officedocument.oleObject"/>
  <Default Extension="jfif" ContentType="image/j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docx" ContentType="application/vnd.openxmlformats-officedocument.wordprocessingml.document"/>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charts/chart1.xml" ContentType="application/vnd.openxmlformats-officedocument.drawingml.chart+xml"/>
  <Override PartName="/ppt/media/image53.jpg" ContentType="image/png"/>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1" r:id="rId3"/>
  </p:sldMasterIdLst>
  <p:notesMasterIdLst>
    <p:notesMasterId r:id="rId104"/>
  </p:notesMasterIdLst>
  <p:sldIdLst>
    <p:sldId id="692" r:id="rId4"/>
    <p:sldId id="669" r:id="rId5"/>
    <p:sldId id="327" r:id="rId6"/>
    <p:sldId id="328" r:id="rId7"/>
    <p:sldId id="329" r:id="rId8"/>
    <p:sldId id="330" r:id="rId9"/>
    <p:sldId id="331" r:id="rId10"/>
    <p:sldId id="332" r:id="rId11"/>
    <p:sldId id="333" r:id="rId12"/>
    <p:sldId id="334" r:id="rId13"/>
    <p:sldId id="335" r:id="rId14"/>
    <p:sldId id="336" r:id="rId15"/>
    <p:sldId id="337" r:id="rId16"/>
    <p:sldId id="256" r:id="rId17"/>
    <p:sldId id="583" r:id="rId18"/>
    <p:sldId id="358" r:id="rId19"/>
    <p:sldId id="693" r:id="rId20"/>
    <p:sldId id="686" r:id="rId21"/>
    <p:sldId id="694" r:id="rId22"/>
    <p:sldId id="695" r:id="rId23"/>
    <p:sldId id="696" r:id="rId24"/>
    <p:sldId id="697" r:id="rId25"/>
    <p:sldId id="698" r:id="rId26"/>
    <p:sldId id="699" r:id="rId27"/>
    <p:sldId id="700" r:id="rId28"/>
    <p:sldId id="701" r:id="rId29"/>
    <p:sldId id="702" r:id="rId30"/>
    <p:sldId id="703" r:id="rId31"/>
    <p:sldId id="261" r:id="rId32"/>
    <p:sldId id="262" r:id="rId33"/>
    <p:sldId id="704" r:id="rId34"/>
    <p:sldId id="263" r:id="rId35"/>
    <p:sldId id="264" r:id="rId36"/>
    <p:sldId id="672" r:id="rId37"/>
    <p:sldId id="671" r:id="rId38"/>
    <p:sldId id="685" r:id="rId39"/>
    <p:sldId id="266" r:id="rId40"/>
    <p:sldId id="267" r:id="rId41"/>
    <p:sldId id="673" r:id="rId42"/>
    <p:sldId id="705" r:id="rId43"/>
    <p:sldId id="687" r:id="rId44"/>
    <p:sldId id="269" r:id="rId45"/>
    <p:sldId id="706" r:id="rId46"/>
    <p:sldId id="707" r:id="rId47"/>
    <p:sldId id="708" r:id="rId48"/>
    <p:sldId id="275" r:id="rId49"/>
    <p:sldId id="711" r:id="rId50"/>
    <p:sldId id="710" r:id="rId51"/>
    <p:sldId id="712" r:id="rId52"/>
    <p:sldId id="713" r:id="rId53"/>
    <p:sldId id="277" r:id="rId54"/>
    <p:sldId id="276" r:id="rId55"/>
    <p:sldId id="278" r:id="rId56"/>
    <p:sldId id="714" r:id="rId57"/>
    <p:sldId id="715" r:id="rId58"/>
    <p:sldId id="718" r:id="rId59"/>
    <p:sldId id="716" r:id="rId60"/>
    <p:sldId id="717" r:id="rId61"/>
    <p:sldId id="719" r:id="rId62"/>
    <p:sldId id="720" r:id="rId63"/>
    <p:sldId id="282" r:id="rId64"/>
    <p:sldId id="722" r:id="rId65"/>
    <p:sldId id="723" r:id="rId66"/>
    <p:sldId id="724" r:id="rId67"/>
    <p:sldId id="726" r:id="rId68"/>
    <p:sldId id="727" r:id="rId69"/>
    <p:sldId id="725" r:id="rId70"/>
    <p:sldId id="728" r:id="rId71"/>
    <p:sldId id="690" r:id="rId72"/>
    <p:sldId id="284" r:id="rId73"/>
    <p:sldId id="285" r:id="rId74"/>
    <p:sldId id="677" r:id="rId75"/>
    <p:sldId id="678" r:id="rId76"/>
    <p:sldId id="691" r:id="rId77"/>
    <p:sldId id="680" r:id="rId78"/>
    <p:sldId id="729" r:id="rId79"/>
    <p:sldId id="681" r:id="rId80"/>
    <p:sldId id="682" r:id="rId81"/>
    <p:sldId id="683" r:id="rId82"/>
    <p:sldId id="339" r:id="rId83"/>
    <p:sldId id="294" r:id="rId84"/>
    <p:sldId id="341" r:id="rId85"/>
    <p:sldId id="342" r:id="rId86"/>
    <p:sldId id="340" r:id="rId87"/>
    <p:sldId id="343" r:id="rId88"/>
    <p:sldId id="344" r:id="rId89"/>
    <p:sldId id="346" r:id="rId90"/>
    <p:sldId id="347" r:id="rId91"/>
    <p:sldId id="345" r:id="rId92"/>
    <p:sldId id="295" r:id="rId93"/>
    <p:sldId id="458" r:id="rId94"/>
    <p:sldId id="293" r:id="rId95"/>
    <p:sldId id="298" r:id="rId96"/>
    <p:sldId id="321" r:id="rId97"/>
    <p:sldId id="322" r:id="rId98"/>
    <p:sldId id="323" r:id="rId99"/>
    <p:sldId id="324" r:id="rId100"/>
    <p:sldId id="325" r:id="rId101"/>
    <p:sldId id="666" r:id="rId102"/>
    <p:sldId id="667" r:id="rId103"/>
  </p:sldIdLst>
  <p:sldSz cx="18288000" cy="10287000"/>
  <p:notesSz cx="6858000" cy="9144000"/>
  <p:embeddedFontLst>
    <p:embeddedFont>
      <p:font typeface="Wingdings 2" panose="05020102010507070707" pitchFamily="18" charset="2"/>
      <p:regular r:id="rId105"/>
    </p:embeddedFont>
    <p:embeddedFont>
      <p:font typeface="Century Gothic" panose="020B0502020202020204" pitchFamily="34" charset="0"/>
      <p:regular r:id="rId106"/>
      <p:bold r:id="rId107"/>
      <p:italic r:id="rId108"/>
      <p:boldItalic r:id="rId109"/>
    </p:embeddedFont>
    <p:embeddedFont>
      <p:font typeface="宋体" panose="02010600030101010101" pitchFamily="2" charset="-122"/>
      <p:regular r:id="rId110"/>
    </p:embeddedFont>
    <p:embeddedFont>
      <p:font typeface="Calibri" panose="020F0502020204030204" pitchFamily="34" charset="0"/>
      <p:regular r:id="rId111"/>
      <p:bold r:id="rId112"/>
      <p:italic r:id="rId113"/>
      <p:boldItalic r:id="rId114"/>
    </p:embeddedFont>
    <p:embeddedFont>
      <p:font typeface="Trebuchet MS" panose="020B0603020202020204" pitchFamily="34" charset="0"/>
      <p:regular r:id="rId115"/>
      <p:bold r:id="rId116"/>
      <p:italic r:id="rId117"/>
      <p:boldItalic r:id="rId118"/>
    </p:embeddedFont>
    <p:embeddedFont>
      <p:font typeface="Arial Unicode" panose="020B0604020202020204" charset="-128"/>
      <p:regular r:id="rId119"/>
    </p:embeddedFont>
    <p:embeddedFont>
      <p:font typeface="Tahoma" panose="020B0604030504040204" pitchFamily="34" charset="0"/>
      <p:regular r:id="rId120"/>
      <p:bold r:id="rId1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úy Anh Nguyễn" initials="TN"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A2F03A"/>
    <a:srgbClr val="4F91CB"/>
    <a:srgbClr val="91748C"/>
    <a:srgbClr val="B46F4E"/>
    <a:srgbClr val="82936F"/>
    <a:srgbClr val="7E9569"/>
    <a:srgbClr val="FEBB6F"/>
    <a:srgbClr val="E94953"/>
    <a:srgbClr val="FFDF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987" autoAdjust="0"/>
    <p:restoredTop sz="93955" autoAdjust="0"/>
  </p:normalViewPr>
  <p:slideViewPr>
    <p:cSldViewPr>
      <p:cViewPr varScale="1">
        <p:scale>
          <a:sx n="42" d="100"/>
          <a:sy n="42" d="100"/>
        </p:scale>
        <p:origin x="-348" y="-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font" Target="fonts/font13.fntdata"/><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font" Target="fonts/font8.fntdata"/><Relationship Id="rId16" Type="http://schemas.openxmlformats.org/officeDocument/2006/relationships/slide" Target="slides/slide13.xml"/><Relationship Id="rId107" Type="http://schemas.openxmlformats.org/officeDocument/2006/relationships/font" Target="fonts/font3.fntdata"/><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font" Target="fonts/font1.fntdata"/><Relationship Id="rId113" Type="http://schemas.openxmlformats.org/officeDocument/2006/relationships/font" Target="fonts/font9.fntdata"/><Relationship Id="rId118" Type="http://schemas.openxmlformats.org/officeDocument/2006/relationships/font" Target="fonts/font14.fntdata"/><Relationship Id="rId12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font" Target="fonts/font17.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font" Target="fonts/font4.fntdata"/><Relationship Id="rId116" Type="http://schemas.openxmlformats.org/officeDocument/2006/relationships/font" Target="fonts/font12.fntdata"/><Relationship Id="rId124"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font" Target="fonts/font2.fntdata"/><Relationship Id="rId114" Type="http://schemas.openxmlformats.org/officeDocument/2006/relationships/font" Target="fonts/font10.fntdata"/><Relationship Id="rId119" Type="http://schemas.openxmlformats.org/officeDocument/2006/relationships/font" Target="fonts/font15.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5.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notesMaster" Target="notesMasters/notesMaster1.xml"/><Relationship Id="rId120" Type="http://schemas.openxmlformats.org/officeDocument/2006/relationships/font" Target="fonts/font16.fntdata"/><Relationship Id="rId125"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font" Target="fonts/font6.fntdata"/><Relationship Id="rId115" Type="http://schemas.openxmlformats.org/officeDocument/2006/relationships/font" Target="fonts/font11.fntdata"/></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vi-V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FEBB6F"/>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CB91-471E-867C-95CE8E55BD3A}"/>
              </c:ext>
            </c:extLst>
          </c:dPt>
          <c:dPt>
            <c:idx val="1"/>
            <c:bubble3D val="0"/>
            <c:spPr>
              <a:solidFill>
                <a:srgbClr val="82936F"/>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CB91-471E-867C-95CE8E55BD3A}"/>
              </c:ext>
            </c:extLst>
          </c:dPt>
          <c:dPt>
            <c:idx val="2"/>
            <c:bubble3D val="0"/>
            <c:spPr>
              <a:solidFill>
                <a:srgbClr val="B46F4E"/>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8-CB91-471E-867C-95CE8E55BD3A}"/>
              </c:ext>
            </c:extLst>
          </c:dPt>
          <c:dPt>
            <c:idx val="3"/>
            <c:bubble3D val="0"/>
            <c:spPr>
              <a:solidFill>
                <a:srgbClr val="4F91CB"/>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A-CB91-471E-867C-95CE8E55BD3A}"/>
              </c:ext>
            </c:extLst>
          </c:dPt>
          <c:dPt>
            <c:idx val="4"/>
            <c:bubble3D val="0"/>
            <c:spPr>
              <a:solidFill>
                <a:srgbClr val="E94953"/>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6-CB91-471E-867C-95CE8E55BD3A}"/>
              </c:ext>
            </c:extLst>
          </c:dPt>
          <c:dLbls>
            <c:dLbl>
              <c:idx val="0"/>
              <c:layout>
                <c:manualLayout>
                  <c:x val="0.31446540880503132"/>
                  <c:y val="1.497523190974298E-3"/>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spc="0" baseline="0">
                      <a:solidFill>
                        <a:schemeClr val="tx1"/>
                      </a:solidFill>
                      <a:latin typeface="+mn-lt"/>
                      <a:ea typeface="+mn-ea"/>
                      <a:cs typeface="+mn-cs"/>
                    </a:defRPr>
                  </a:pPr>
                  <a:endParaRPr lang="vi-VN"/>
                </a:p>
              </c:txPr>
              <c:dLblPos val="bestFit"/>
              <c:showLegendKey val="0"/>
              <c:showVal val="1"/>
              <c:showCatName val="1"/>
              <c:showSerName val="0"/>
              <c:showPercent val="0"/>
              <c:showBubbleSize val="0"/>
              <c:extLst xmlns:c16r2="http://schemas.microsoft.com/office/drawing/2015/06/chart">
                <c:ext xmlns:c15="http://schemas.microsoft.com/office/drawing/2012/chart" uri="{CE6537A1-D6FC-4f65-9D91-7224C49458BB}">
                  <c15:layout>
                    <c:manualLayout>
                      <c:w val="0.23577613529440897"/>
                      <c:h val="0.24611180484560774"/>
                    </c:manualLayout>
                  </c15:layout>
                </c:ext>
                <c:ext xmlns:c16="http://schemas.microsoft.com/office/drawing/2014/chart" uri="{C3380CC4-5D6E-409C-BE32-E72D297353CC}">
                  <c16:uniqueId val="{00000001-CB91-471E-867C-95CE8E55BD3A}"/>
                </c:ext>
              </c:extLst>
            </c:dLbl>
            <c:dLbl>
              <c:idx val="1"/>
              <c:layout>
                <c:manualLayout>
                  <c:x val="-8.9622641509434081E-2"/>
                  <c:y val="0.14141783067274802"/>
                </c:manualLayout>
              </c:layout>
              <c:dLblPos val="bestFit"/>
              <c:showLegendKey val="0"/>
              <c:showVal val="1"/>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CB91-471E-867C-95CE8E55BD3A}"/>
                </c:ext>
              </c:extLst>
            </c:dLbl>
            <c:dLbl>
              <c:idx val="2"/>
              <c:layout>
                <c:manualLayout>
                  <c:x val="-0.17767295597484289"/>
                  <c:y val="0.12821883314329152"/>
                </c:manualLayout>
              </c:layout>
              <c:dLblPos val="bestFit"/>
              <c:showLegendKey val="0"/>
              <c:showVal val="1"/>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CB91-471E-867C-95CE8E55BD3A}"/>
                </c:ext>
              </c:extLst>
            </c:dLbl>
            <c:dLbl>
              <c:idx val="3"/>
              <c:layout>
                <c:manualLayout>
                  <c:x val="-0.17295597484276728"/>
                  <c:y val="-3.205470828582288E-2"/>
                </c:manualLayout>
              </c:layout>
              <c:dLblPos val="bestFit"/>
              <c:showLegendKey val="0"/>
              <c:showVal val="1"/>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CB91-471E-867C-95CE8E55BD3A}"/>
                </c:ext>
              </c:extLst>
            </c:dLbl>
            <c:dLbl>
              <c:idx val="4"/>
              <c:layout>
                <c:manualLayout>
                  <c:x val="0.27830188679245282"/>
                  <c:y val="-0.15084568605093127"/>
                </c:manualLayout>
              </c:layout>
              <c:tx>
                <c:rich>
                  <a:bodyPr/>
                  <a:lstStyle/>
                  <a:p>
                    <a:fld id="{331D5A4C-DFA6-47BF-B0BF-D25AC8ED74CB}" type="CATEGORYNAME">
                      <a:rPr lang="en-US"/>
                      <a:pPr/>
                      <a:t>[CATEGORY NAME]</a:t>
                    </a:fld>
                    <a:r>
                      <a:rPr lang="en-US" baseline="0"/>
                      <a:t>;  67,2%</a:t>
                    </a:r>
                  </a:p>
                </c:rich>
              </c:tx>
              <c:dLblPos val="bestFit"/>
              <c:showLegendKey val="0"/>
              <c:showVal val="1"/>
              <c:showCatName val="1"/>
              <c:showSerName val="0"/>
              <c:showPercent val="0"/>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6-CB91-471E-867C-95CE8E55BD3A}"/>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bg1"/>
                    </a:solidFill>
                    <a:latin typeface="+mn-lt"/>
                    <a:ea typeface="+mn-ea"/>
                    <a:cs typeface="+mn-cs"/>
                  </a:defRPr>
                </a:pPr>
                <a:endParaRPr lang="vi-VN"/>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Sheet1!$A$2:$A$6</c:f>
              <c:strCache>
                <c:ptCount val="5"/>
                <c:pt idx="0">
                  <c:v>Gene mã hóa RNA nhỏ</c:v>
                </c:pt>
                <c:pt idx="1">
                  <c:v>Gene giả</c:v>
                </c:pt>
                <c:pt idx="2">
                  <c:v>Gene mã hóa protein</c:v>
                </c:pt>
                <c:pt idx="3">
                  <c:v>Gene không mã hóa protein</c:v>
                </c:pt>
                <c:pt idx="4">
                  <c:v>Các gene có chức năng điều hòa</c:v>
                </c:pt>
              </c:strCache>
            </c:strRef>
          </c:cat>
          <c:val>
            <c:numRef>
              <c:f>Sheet1!$B$2:$B$6</c:f>
              <c:numCache>
                <c:formatCode>0.00%</c:formatCode>
                <c:ptCount val="5"/>
                <c:pt idx="0">
                  <c:v>1.4999999999999999E-2</c:v>
                </c:pt>
                <c:pt idx="1">
                  <c:v>9.0999999999999998E-2</c:v>
                </c:pt>
                <c:pt idx="2">
                  <c:v>0.107</c:v>
                </c:pt>
                <c:pt idx="3">
                  <c:v>0.115</c:v>
                </c:pt>
                <c:pt idx="4">
                  <c:v>0.67200000000000004</c:v>
                </c:pt>
              </c:numCache>
            </c:numRef>
          </c:val>
          <c:extLst xmlns:c16r2="http://schemas.microsoft.com/office/drawing/2015/06/chart">
            <c:ext xmlns:c16="http://schemas.microsoft.com/office/drawing/2014/chart" uri="{C3380CC4-5D6E-409C-BE32-E72D297353CC}">
              <c16:uniqueId val="{00000000-CB91-471E-867C-95CE8E55BD3A}"/>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vi-VN"/>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1D01A0-D266-4CE9-9295-9332986E458A}" type="datetimeFigureOut">
              <a:rPr lang="vi-VN" smtClean="0"/>
              <a:t>01/11/2024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51F600-5A2B-49DE-AD5F-2517501E1CF4}" type="slidenum">
              <a:rPr lang="vi-VN" smtClean="0"/>
              <a:t>‹#›</a:t>
            </a:fld>
            <a:endParaRPr lang="vi-VN"/>
          </a:p>
        </p:txBody>
      </p:sp>
    </p:spTree>
    <p:extLst>
      <p:ext uri="{BB962C8B-B14F-4D97-AF65-F5344CB8AC3E}">
        <p14:creationId xmlns:p14="http://schemas.microsoft.com/office/powerpoint/2010/main" val="2937178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C51F600-5A2B-49DE-AD5F-2517501E1CF4}" type="slidenum">
              <a:rPr lang="vi-VN" smtClean="0"/>
              <a:t>14</a:t>
            </a:fld>
            <a:endParaRPr lang="vi-VN"/>
          </a:p>
        </p:txBody>
      </p:sp>
    </p:spTree>
    <p:extLst>
      <p:ext uri="{BB962C8B-B14F-4D97-AF65-F5344CB8AC3E}">
        <p14:creationId xmlns:p14="http://schemas.microsoft.com/office/powerpoint/2010/main" val="188360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E687288-427C-4C69-A042-DB4CAFEAE392}" type="slidenum">
              <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auto" latinLnBrk="0" hangingPunct="1">
                <a:lnSpc>
                  <a:spcPct val="100000"/>
                </a:lnSpc>
                <a:spcBef>
                  <a:spcPct val="0"/>
                </a:spcBef>
                <a:spcAft>
                  <a:spcPts val="0"/>
                </a:spcAft>
                <a:buClrTx/>
                <a:buSzTx/>
                <a:buFontTx/>
                <a:buNone/>
                <a:tabLst/>
                <a:defRPr/>
              </a:pPr>
              <a:t>99</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zh-CN" altLang="zh-CN">
              <a:latin typeface="Arial" panose="020B0604020202020204" pitchFamily="34" charset="0"/>
            </a:endParaRPr>
          </a:p>
        </p:txBody>
      </p:sp>
    </p:spTree>
    <p:extLst>
      <p:ext uri="{BB962C8B-B14F-4D97-AF65-F5344CB8AC3E}">
        <p14:creationId xmlns:p14="http://schemas.microsoft.com/office/powerpoint/2010/main" val="4900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am x4">
    <p:spTree>
      <p:nvGrpSpPr>
        <p:cNvPr id="1" name=""/>
        <p:cNvGrpSpPr/>
        <p:nvPr/>
      </p:nvGrpSpPr>
      <p:grpSpPr>
        <a:xfrm>
          <a:off x="0" y="0"/>
          <a:ext cx="0" cy="0"/>
          <a:chOff x="0" y="0"/>
          <a:chExt cx="0" cy="0"/>
        </a:xfrm>
      </p:grpSpPr>
      <p:sp>
        <p:nvSpPr>
          <p:cNvPr id="7" name="Rectangle 6"/>
          <p:cNvSpPr/>
          <p:nvPr userDrawn="1"/>
        </p:nvSpPr>
        <p:spPr>
          <a:xfrm>
            <a:off x="-36096" y="5086350"/>
            <a:ext cx="18324095" cy="52006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675" dirty="0"/>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t>Presentation title</a:t>
            </a:r>
            <a:endParaRPr lang="en-US" dirty="0"/>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t>‹#›</a:t>
            </a:fld>
            <a:endParaRPr lang="en-US" dirty="0"/>
          </a:p>
        </p:txBody>
      </p:sp>
      <p:sp>
        <p:nvSpPr>
          <p:cNvPr id="17" name="Picture Placeholder 16"/>
          <p:cNvSpPr>
            <a:spLocks noGrp="1"/>
          </p:cNvSpPr>
          <p:nvPr>
            <p:ph type="pic" sz="quarter" idx="13"/>
          </p:nvPr>
        </p:nvSpPr>
        <p:spPr>
          <a:xfrm>
            <a:off x="1138358" y="3588035"/>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9" name="Text Placeholder 18"/>
          <p:cNvSpPr>
            <a:spLocks noGrp="1"/>
          </p:cNvSpPr>
          <p:nvPr>
            <p:ph type="body" sz="quarter" idx="14" hasCustomPrompt="1"/>
          </p:nvPr>
        </p:nvSpPr>
        <p:spPr>
          <a:xfrm>
            <a:off x="1138358" y="7484273"/>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p:cNvSpPr>
            <a:spLocks noGrp="1"/>
          </p:cNvSpPr>
          <p:nvPr>
            <p:ph type="body" sz="quarter" idx="15" hasCustomPrompt="1"/>
          </p:nvPr>
        </p:nvSpPr>
        <p:spPr>
          <a:xfrm>
            <a:off x="1375328" y="8399633"/>
            <a:ext cx="3425208" cy="547688"/>
          </a:xfrm>
        </p:spPr>
        <p:txBody>
          <a:bodyPr anchor="ctr">
            <a:noAutofit/>
          </a:bodyPr>
          <a:lstStyle>
            <a:lvl1pPr marL="0" indent="0" algn="ctr">
              <a:buNone/>
              <a:defRPr sz="2100"/>
            </a:lvl1pPr>
          </a:lstStyle>
          <a:p>
            <a:pPr lvl="0"/>
            <a:r>
              <a:rPr lang="en-US" dirty="0"/>
              <a:t>Title</a:t>
            </a:r>
          </a:p>
        </p:txBody>
      </p:sp>
      <p:sp>
        <p:nvSpPr>
          <p:cNvPr id="23" name="Picture Placeholder 16"/>
          <p:cNvSpPr>
            <a:spLocks noGrp="1"/>
          </p:cNvSpPr>
          <p:nvPr>
            <p:ph type="pic" sz="quarter" idx="17"/>
          </p:nvPr>
        </p:nvSpPr>
        <p:spPr>
          <a:xfrm>
            <a:off x="5276042" y="3588929"/>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2" name="Text Placeholder 18"/>
          <p:cNvSpPr>
            <a:spLocks noGrp="1"/>
          </p:cNvSpPr>
          <p:nvPr>
            <p:ph type="body" sz="quarter" idx="16" hasCustomPrompt="1"/>
          </p:nvPr>
        </p:nvSpPr>
        <p:spPr>
          <a:xfrm>
            <a:off x="5275121" y="7485167"/>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p:cNvSpPr>
            <a:spLocks noGrp="1"/>
          </p:cNvSpPr>
          <p:nvPr>
            <p:ph type="body" sz="quarter" idx="18" hasCustomPrompt="1"/>
          </p:nvPr>
        </p:nvSpPr>
        <p:spPr>
          <a:xfrm>
            <a:off x="5511110" y="8400527"/>
            <a:ext cx="3425208" cy="547688"/>
          </a:xfrm>
        </p:spPr>
        <p:txBody>
          <a:bodyPr anchor="ctr">
            <a:noAutofit/>
          </a:bodyPr>
          <a:lstStyle>
            <a:lvl1pPr marL="0" indent="0" algn="ctr">
              <a:buNone/>
              <a:defRPr sz="2100"/>
            </a:lvl1pPr>
          </a:lstStyle>
          <a:p>
            <a:pPr lvl="0"/>
            <a:r>
              <a:rPr lang="en-US" dirty="0"/>
              <a:t>Title</a:t>
            </a:r>
          </a:p>
        </p:txBody>
      </p:sp>
      <p:sp>
        <p:nvSpPr>
          <p:cNvPr id="26" name="Picture Placeholder 16"/>
          <p:cNvSpPr>
            <a:spLocks noGrp="1"/>
          </p:cNvSpPr>
          <p:nvPr>
            <p:ph type="pic" sz="quarter" idx="20"/>
          </p:nvPr>
        </p:nvSpPr>
        <p:spPr>
          <a:xfrm>
            <a:off x="9413726" y="3589823"/>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5" name="Text Placeholder 18"/>
          <p:cNvSpPr>
            <a:spLocks noGrp="1"/>
          </p:cNvSpPr>
          <p:nvPr>
            <p:ph type="body" sz="quarter" idx="19" hasCustomPrompt="1"/>
          </p:nvPr>
        </p:nvSpPr>
        <p:spPr>
          <a:xfrm>
            <a:off x="9411884" y="7486061"/>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p:cNvSpPr>
            <a:spLocks noGrp="1"/>
          </p:cNvSpPr>
          <p:nvPr>
            <p:ph type="body" sz="quarter" idx="21" hasCustomPrompt="1"/>
          </p:nvPr>
        </p:nvSpPr>
        <p:spPr>
          <a:xfrm>
            <a:off x="9648794" y="8401421"/>
            <a:ext cx="3425208" cy="547688"/>
          </a:xfrm>
        </p:spPr>
        <p:txBody>
          <a:bodyPr anchor="ctr">
            <a:noAutofit/>
          </a:bodyPr>
          <a:lstStyle>
            <a:lvl1pPr marL="0" indent="0" algn="ctr">
              <a:buNone/>
              <a:defRPr sz="2100"/>
            </a:lvl1pPr>
          </a:lstStyle>
          <a:p>
            <a:pPr lvl="0"/>
            <a:r>
              <a:rPr lang="en-US" dirty="0"/>
              <a:t>Title</a:t>
            </a:r>
          </a:p>
        </p:txBody>
      </p:sp>
      <p:sp>
        <p:nvSpPr>
          <p:cNvPr id="29" name="Picture Placeholder 16"/>
          <p:cNvSpPr>
            <a:spLocks noGrp="1"/>
          </p:cNvSpPr>
          <p:nvPr>
            <p:ph type="pic" sz="quarter" idx="23"/>
          </p:nvPr>
        </p:nvSpPr>
        <p:spPr>
          <a:xfrm>
            <a:off x="13551408" y="3589823"/>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8" name="Text Placeholder 18"/>
          <p:cNvSpPr>
            <a:spLocks noGrp="1"/>
          </p:cNvSpPr>
          <p:nvPr>
            <p:ph type="body" sz="quarter" idx="22" hasCustomPrompt="1"/>
          </p:nvPr>
        </p:nvSpPr>
        <p:spPr>
          <a:xfrm>
            <a:off x="13548647" y="7486061"/>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p:cNvSpPr>
            <a:spLocks noGrp="1"/>
          </p:cNvSpPr>
          <p:nvPr>
            <p:ph type="body" sz="quarter" idx="24" hasCustomPrompt="1"/>
          </p:nvPr>
        </p:nvSpPr>
        <p:spPr>
          <a:xfrm>
            <a:off x="13786476" y="8401421"/>
            <a:ext cx="3425208" cy="547688"/>
          </a:xfrm>
        </p:spPr>
        <p:txBody>
          <a:bodyPr anchor="ctr">
            <a:noAutofit/>
          </a:bodyPr>
          <a:lstStyle>
            <a:lvl1pPr marL="0" indent="0" algn="ctr">
              <a:buNone/>
              <a:defRPr sz="2100"/>
            </a:lvl1pPr>
          </a:lstStyle>
          <a:p>
            <a:pPr lvl="0"/>
            <a:r>
              <a:rPr lang="en-US" dirty="0"/>
              <a:t>Title</a:t>
            </a:r>
          </a:p>
        </p:txBody>
      </p:sp>
    </p:spTree>
    <p:extLst>
      <p:ext uri="{BB962C8B-B14F-4D97-AF65-F5344CB8AC3E}">
        <p14:creationId xmlns:p14="http://schemas.microsoft.com/office/powerpoint/2010/main" val="4049835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7"/>
        <p:cNvGrpSpPr/>
        <p:nvPr/>
      </p:nvGrpSpPr>
      <p:grpSpPr>
        <a:xfrm>
          <a:off x="0" y="0"/>
          <a:ext cx="0" cy="0"/>
          <a:chOff x="0" y="0"/>
          <a:chExt cx="0" cy="0"/>
        </a:xfrm>
      </p:grpSpPr>
      <p:sp>
        <p:nvSpPr>
          <p:cNvPr id="108" name="Google Shape;108;p7"/>
          <p:cNvSpPr txBox="1">
            <a:spLocks noGrp="1"/>
          </p:cNvSpPr>
          <p:nvPr>
            <p:ph type="title"/>
          </p:nvPr>
        </p:nvSpPr>
        <p:spPr>
          <a:xfrm>
            <a:off x="4767300" y="3761000"/>
            <a:ext cx="87534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7"/>
          <p:cNvSpPr txBox="1">
            <a:spLocks noGrp="1"/>
          </p:cNvSpPr>
          <p:nvPr>
            <p:ph type="subTitle" idx="1"/>
          </p:nvPr>
        </p:nvSpPr>
        <p:spPr>
          <a:xfrm>
            <a:off x="4767300" y="4906400"/>
            <a:ext cx="8753400" cy="27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10" name="Google Shape;110;p7"/>
          <p:cNvSpPr/>
          <p:nvPr/>
        </p:nvSpPr>
        <p:spPr>
          <a:xfrm>
            <a:off x="3040898" y="1730258"/>
            <a:ext cx="1640988" cy="1373600"/>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11" name="Google Shape;111;p7"/>
          <p:cNvSpPr/>
          <p:nvPr/>
        </p:nvSpPr>
        <p:spPr>
          <a:xfrm>
            <a:off x="14424490" y="4226459"/>
            <a:ext cx="1266635" cy="125405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12" name="Google Shape;112;p7"/>
          <p:cNvSpPr/>
          <p:nvPr/>
        </p:nvSpPr>
        <p:spPr>
          <a:xfrm>
            <a:off x="8030219" y="1372957"/>
            <a:ext cx="1913747" cy="1254068"/>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13" name="Google Shape;113;p7"/>
          <p:cNvSpPr/>
          <p:nvPr/>
        </p:nvSpPr>
        <p:spPr>
          <a:xfrm rot="-757690" flipH="1">
            <a:off x="14622203" y="246753"/>
            <a:ext cx="2488028" cy="2084039"/>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14" name="Google Shape;114;p7"/>
          <p:cNvSpPr/>
          <p:nvPr/>
        </p:nvSpPr>
        <p:spPr>
          <a:xfrm rot="-1256854">
            <a:off x="1591991" y="4121098"/>
            <a:ext cx="1266690" cy="1253990"/>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15" name="Google Shape;115;p7"/>
          <p:cNvSpPr/>
          <p:nvPr/>
        </p:nvSpPr>
        <p:spPr>
          <a:xfrm>
            <a:off x="1995177" y="7758157"/>
            <a:ext cx="901374" cy="894143"/>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sp>
        <p:nvSpPr>
          <p:cNvPr id="116" name="Google Shape;116;p7"/>
          <p:cNvSpPr/>
          <p:nvPr/>
        </p:nvSpPr>
        <p:spPr>
          <a:xfrm>
            <a:off x="15144707" y="7563614"/>
            <a:ext cx="460391" cy="45669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82754" tIns="182754" rIns="182754" bIns="182754" anchor="ctr" anchorCtr="0">
            <a:noAutofit/>
          </a:bodyPr>
          <a:lstStyle/>
          <a:p>
            <a:pPr marL="0" lvl="0" indent="0" algn="l" rtl="0">
              <a:spcBef>
                <a:spcPts val="0"/>
              </a:spcBef>
              <a:spcAft>
                <a:spcPts val="0"/>
              </a:spcAft>
              <a:buNone/>
            </a:pPr>
            <a:endParaRPr sz="3600" dirty="0"/>
          </a:p>
        </p:txBody>
      </p:sp>
      <p:grpSp>
        <p:nvGrpSpPr>
          <p:cNvPr id="117" name="Google Shape;117;p7"/>
          <p:cNvGrpSpPr/>
          <p:nvPr/>
        </p:nvGrpSpPr>
        <p:grpSpPr>
          <a:xfrm>
            <a:off x="1170251" y="1079995"/>
            <a:ext cx="1110354" cy="1145312"/>
            <a:chOff x="5285884" y="-1380494"/>
            <a:chExt cx="870591" cy="898144"/>
          </a:xfrm>
        </p:grpSpPr>
        <p:sp>
          <p:nvSpPr>
            <p:cNvPr id="118" name="Google Shape;118;p7"/>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19" name="Google Shape;119;p7"/>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0" name="Google Shape;120;p7"/>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1" name="Google Shape;121;p7"/>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2" name="Google Shape;122;p7"/>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3" name="Google Shape;123;p7"/>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4" name="Google Shape;124;p7"/>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5" name="Google Shape;125;p7"/>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6" name="Google Shape;126;p7"/>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27" name="Google Shape;127;p7"/>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grpSp>
        <p:nvGrpSpPr>
          <p:cNvPr id="128" name="Google Shape;128;p7"/>
          <p:cNvGrpSpPr/>
          <p:nvPr/>
        </p:nvGrpSpPr>
        <p:grpSpPr>
          <a:xfrm>
            <a:off x="13365399" y="7914095"/>
            <a:ext cx="1110354" cy="1145312"/>
            <a:chOff x="5285884" y="-1380494"/>
            <a:chExt cx="870591" cy="898144"/>
          </a:xfrm>
        </p:grpSpPr>
        <p:sp>
          <p:nvSpPr>
            <p:cNvPr id="129" name="Google Shape;129;p7"/>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0" name="Google Shape;130;p7"/>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1" name="Google Shape;131;p7"/>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2" name="Google Shape;132;p7"/>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3" name="Google Shape;133;p7"/>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4" name="Google Shape;134;p7"/>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5" name="Google Shape;135;p7"/>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6" name="Google Shape;136;p7"/>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7" name="Google Shape;137;p7"/>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sp>
          <p:nvSpPr>
            <p:cNvPr id="138" name="Google Shape;138;p7"/>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dirty="0"/>
            </a:p>
          </p:txBody>
        </p:sp>
      </p:grpSp>
    </p:spTree>
    <p:extLst>
      <p:ext uri="{BB962C8B-B14F-4D97-AF65-F5344CB8AC3E}">
        <p14:creationId xmlns:p14="http://schemas.microsoft.com/office/powerpoint/2010/main" val="4256547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descr="preencoded.png"/>
          <p:cNvSpPr/>
          <p:nvPr/>
        </p:nvSpPr>
        <p:spPr>
          <a:xfrm>
            <a:off x="0" y="0"/>
            <a:ext cx="7943850" cy="10315575"/>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sz="2700" dirty="0"/>
          </a:p>
        </p:txBody>
      </p:sp>
      <p:sp>
        <p:nvSpPr>
          <p:cNvPr id="20" name="Freeform: Shape 19"/>
          <p:cNvSpPr/>
          <p:nvPr userDrawn="1"/>
        </p:nvSpPr>
        <p:spPr>
          <a:xfrm>
            <a:off x="2400302" y="1729842"/>
            <a:ext cx="13787438" cy="8557158"/>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18" name="Freeform: Shape 17"/>
          <p:cNvSpPr/>
          <p:nvPr userDrawn="1"/>
        </p:nvSpPr>
        <p:spPr>
          <a:xfrm>
            <a:off x="4193382" y="0"/>
            <a:ext cx="10204713" cy="8094711"/>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2" name="Title 1"/>
          <p:cNvSpPr>
            <a:spLocks noGrp="1"/>
          </p:cNvSpPr>
          <p:nvPr>
            <p:ph type="ctrTitle"/>
          </p:nvPr>
        </p:nvSpPr>
        <p:spPr>
          <a:xfrm>
            <a:off x="5104638" y="2976372"/>
            <a:ext cx="8078724" cy="1837944"/>
          </a:xfrm>
        </p:spPr>
        <p:txBody>
          <a:bodyPr tIns="0" anchor="t">
            <a:noAutofit/>
          </a:bodyPr>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6524244" y="5225796"/>
            <a:ext cx="5239512" cy="1318362"/>
          </a:xfrm>
        </p:spPr>
        <p:txBody>
          <a:bodyPr lIns="0" tIns="0" rIns="0" bIns="0">
            <a:noAutofit/>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Tree>
    <p:extLst>
      <p:ext uri="{BB962C8B-B14F-4D97-AF65-F5344CB8AC3E}">
        <p14:creationId xmlns:p14="http://schemas.microsoft.com/office/powerpoint/2010/main" val="3453452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p:cNvGrpSpPr/>
          <p:nvPr userDrawn="1"/>
        </p:nvGrpSpPr>
        <p:grpSpPr>
          <a:xfrm>
            <a:off x="9678455" y="5107529"/>
            <a:ext cx="8609546" cy="5201957"/>
            <a:chOff x="5009037" y="2525712"/>
            <a:chExt cx="7170193" cy="4332288"/>
          </a:xfrm>
        </p:grpSpPr>
        <p:sp>
          <p:nvSpPr>
            <p:cNvPr id="7" name="Freeform 7"/>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noAutofit/>
            </a:bodyPr>
            <a:lstStyle/>
            <a:p>
              <a:endParaRPr lang="en-US" sz="2700" dirty="0"/>
            </a:p>
          </p:txBody>
        </p:sp>
        <p:sp>
          <p:nvSpPr>
            <p:cNvPr id="8" name="Freeform 6"/>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noAutofit/>
            </a:bodyPr>
            <a:lstStyle/>
            <a:p>
              <a:endParaRPr lang="en-US" sz="2700" dirty="0"/>
            </a:p>
          </p:txBody>
        </p:sp>
      </p:grpSp>
      <p:grpSp>
        <p:nvGrpSpPr>
          <p:cNvPr id="9" name="Group 8"/>
          <p:cNvGrpSpPr/>
          <p:nvPr userDrawn="1"/>
        </p:nvGrpSpPr>
        <p:grpSpPr>
          <a:xfrm flipH="1" flipV="1">
            <a:off x="9698416" y="1"/>
            <a:ext cx="8609546" cy="5201957"/>
            <a:chOff x="5183405" y="2678112"/>
            <a:chExt cx="7170193" cy="4332288"/>
          </a:xfrm>
        </p:grpSpPr>
        <p:sp>
          <p:nvSpPr>
            <p:cNvPr id="10" name="Freeform 7"/>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noAutofit/>
            </a:bodyPr>
            <a:lstStyle/>
            <a:p>
              <a:endParaRPr lang="en-US" sz="2700" dirty="0"/>
            </a:p>
          </p:txBody>
        </p:sp>
        <p:sp>
          <p:nvSpPr>
            <p:cNvPr id="11" name="Freeform 6"/>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noAutofit/>
            </a:bodyPr>
            <a:lstStyle/>
            <a:p>
              <a:endParaRPr lang="en-US" sz="2700" dirty="0"/>
            </a:p>
          </p:txBody>
        </p:sp>
      </p:grpSp>
      <p:sp>
        <p:nvSpPr>
          <p:cNvPr id="14" name="Image 2" descr="preencoded.png"/>
          <p:cNvSpPr/>
          <p:nvPr/>
        </p:nvSpPr>
        <p:spPr>
          <a:xfrm>
            <a:off x="11463778" y="6866488"/>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sz="2700" dirty="0"/>
          </a:p>
        </p:txBody>
      </p:sp>
      <p:sp>
        <p:nvSpPr>
          <p:cNvPr id="2" name="Title 1"/>
          <p:cNvSpPr>
            <a:spLocks noGrp="1"/>
          </p:cNvSpPr>
          <p:nvPr>
            <p:ph type="title"/>
          </p:nvPr>
        </p:nvSpPr>
        <p:spPr>
          <a:xfrm>
            <a:off x="2249424" y="2852928"/>
            <a:ext cx="8540496" cy="1152144"/>
          </a:xfrm>
        </p:spPr>
        <p:txBody>
          <a:bodyPr>
            <a:noAutofit/>
          </a:bodyPr>
          <a:lstStyle>
            <a:lvl1pPr algn="l">
              <a:lnSpc>
                <a:spcPct val="100000"/>
              </a:lnSpc>
              <a:defRPr/>
            </a:lvl1pPr>
          </a:lstStyle>
          <a:p>
            <a:r>
              <a:rPr lang="en-US"/>
              <a:t>Click to edit Master title style</a:t>
            </a:r>
            <a:endParaRPr lang="en-US" dirty="0"/>
          </a:p>
        </p:txBody>
      </p:sp>
      <p:sp>
        <p:nvSpPr>
          <p:cNvPr id="13" name="Content Placeholder 2"/>
          <p:cNvSpPr>
            <a:spLocks noGrp="1"/>
          </p:cNvSpPr>
          <p:nvPr>
            <p:ph idx="1"/>
          </p:nvPr>
        </p:nvSpPr>
        <p:spPr>
          <a:xfrm>
            <a:off x="2249424" y="4155948"/>
            <a:ext cx="8540496" cy="4683252"/>
          </a:xfrm>
        </p:spPr>
        <p:txBody>
          <a:bodyPr>
            <a:noAutofit/>
          </a:bodyPr>
          <a:lstStyle>
            <a:lvl1pPr marL="0" indent="0">
              <a:lnSpc>
                <a:spcPct val="150000"/>
              </a:lnSpc>
              <a:spcBef>
                <a:spcPts val="0"/>
              </a:spcBef>
              <a:buNone/>
              <a:defRPr sz="3600"/>
            </a:lvl1pPr>
            <a:lvl2pPr marL="521018">
              <a:lnSpc>
                <a:spcPct val="150000"/>
              </a:lnSpc>
              <a:spcBef>
                <a:spcPts val="0"/>
              </a:spcBef>
              <a:defRPr sz="3000"/>
            </a:lvl2pPr>
            <a:lvl3pPr marL="1028700">
              <a:lnSpc>
                <a:spcPct val="150000"/>
              </a:lnSpc>
              <a:spcBef>
                <a:spcPts val="0"/>
              </a:spcBef>
              <a:defRPr sz="27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668649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sp>
        <p:nvSpPr>
          <p:cNvPr id="23" name="Freeform: Shape 22"/>
          <p:cNvSpPr/>
          <p:nvPr userDrawn="1"/>
        </p:nvSpPr>
        <p:spPr>
          <a:xfrm>
            <a:off x="0" y="5141005"/>
            <a:ext cx="5145300" cy="5145998"/>
          </a:xfrm>
          <a:custGeom>
            <a:avLst/>
            <a:gdLst>
              <a:gd name="connsiteX0" fmla="*/ 0 w 3430200"/>
              <a:gd name="connsiteY0" fmla="*/ 0 h 3430665"/>
              <a:gd name="connsiteX1" fmla="*/ 3430200 w 3430200"/>
              <a:gd name="connsiteY1" fmla="*/ 0 h 3430665"/>
              <a:gd name="connsiteX2" fmla="*/ 3430200 w 3430200"/>
              <a:gd name="connsiteY2" fmla="*/ 3430665 h 3430665"/>
              <a:gd name="connsiteX3" fmla="*/ 0 w 3430200"/>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0" y="0"/>
                </a:moveTo>
                <a:lnTo>
                  <a:pt x="3430200" y="0"/>
                </a:lnTo>
                <a:lnTo>
                  <a:pt x="3430200" y="3430665"/>
                </a:lnTo>
                <a:lnTo>
                  <a:pt x="0" y="3430665"/>
                </a:lnTo>
                <a:close/>
              </a:path>
            </a:pathLst>
          </a:custGeom>
          <a:solidFill>
            <a:schemeClr val="accent3"/>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20" name="Freeform: Shape 19"/>
          <p:cNvSpPr/>
          <p:nvPr userDrawn="1"/>
        </p:nvSpPr>
        <p:spPr>
          <a:xfrm>
            <a:off x="0" y="5141005"/>
            <a:ext cx="5145300" cy="5145998"/>
          </a:xfrm>
          <a:custGeom>
            <a:avLst/>
            <a:gdLst>
              <a:gd name="connsiteX0" fmla="*/ 3430200 w 3430200"/>
              <a:gd name="connsiteY0" fmla="*/ 0 h 3430665"/>
              <a:gd name="connsiteX1" fmla="*/ 3430200 w 3430200"/>
              <a:gd name="connsiteY1" fmla="*/ 3430665 h 3430665"/>
              <a:gd name="connsiteX2" fmla="*/ 0 w 3430200"/>
              <a:gd name="connsiteY2" fmla="*/ 3430665 h 3430665"/>
              <a:gd name="connsiteX3" fmla="*/ 0 w 3430200"/>
              <a:gd name="connsiteY3" fmla="*/ 3417531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3430200" y="0"/>
                </a:moveTo>
                <a:lnTo>
                  <a:pt x="3430200" y="3430665"/>
                </a:lnTo>
                <a:lnTo>
                  <a:pt x="0" y="3430665"/>
                </a:lnTo>
                <a:lnTo>
                  <a:pt x="0" y="3417531"/>
                </a:lnTo>
                <a:close/>
              </a:path>
            </a:pathLst>
          </a:custGeom>
          <a:solidFill>
            <a:schemeClr val="accent1"/>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14" name="Freeform: Shape 13"/>
          <p:cNvSpPr/>
          <p:nvPr userDrawn="1"/>
        </p:nvSpPr>
        <p:spPr>
          <a:xfrm>
            <a:off x="2" y="2"/>
            <a:ext cx="5135678" cy="5156018"/>
          </a:xfrm>
          <a:custGeom>
            <a:avLst/>
            <a:gdLst>
              <a:gd name="connsiteX0" fmla="*/ 0 w 3423785"/>
              <a:gd name="connsiteY0" fmla="*/ 0 h 3437345"/>
              <a:gd name="connsiteX1" fmla="*/ 3423785 w 3423785"/>
              <a:gd name="connsiteY1" fmla="*/ 0 h 3437345"/>
              <a:gd name="connsiteX2" fmla="*/ 3423785 w 3423785"/>
              <a:gd name="connsiteY2" fmla="*/ 3437345 h 3437345"/>
              <a:gd name="connsiteX3" fmla="*/ 0 w 342378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423785" h="3437345">
                <a:moveTo>
                  <a:pt x="0" y="0"/>
                </a:moveTo>
                <a:lnTo>
                  <a:pt x="3423785" y="0"/>
                </a:lnTo>
                <a:lnTo>
                  <a:pt x="3423785" y="3437345"/>
                </a:lnTo>
                <a:lnTo>
                  <a:pt x="0" y="3437345"/>
                </a:lnTo>
                <a:close/>
              </a:path>
            </a:pathLst>
          </a:custGeom>
          <a:solidFill>
            <a:schemeClr val="accent5"/>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2" name="Title 1"/>
          <p:cNvSpPr>
            <a:spLocks noGrp="1"/>
          </p:cNvSpPr>
          <p:nvPr userDrawn="1">
            <p:ph type="title"/>
          </p:nvPr>
        </p:nvSpPr>
        <p:spPr>
          <a:xfrm>
            <a:off x="6336792" y="3415284"/>
            <a:ext cx="10149840" cy="1152144"/>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userDrawn="1">
            <p:ph idx="1"/>
          </p:nvPr>
        </p:nvSpPr>
        <p:spPr>
          <a:xfrm>
            <a:off x="6336792" y="4834128"/>
            <a:ext cx="10149840" cy="4050792"/>
          </a:xfrm>
        </p:spPr>
        <p:txBody>
          <a:bodyPr>
            <a:noAutofit/>
          </a:bodyPr>
          <a:lstStyle>
            <a:lvl1pPr marL="0" indent="0">
              <a:buNone/>
              <a:defRPr sz="2250"/>
            </a:lvl1pPr>
            <a:lvl2pPr>
              <a:defRPr sz="2250"/>
            </a:lvl2pPr>
            <a:lvl3pPr>
              <a:defRPr sz="2250"/>
            </a:lvl3pPr>
            <a:lvl4pPr>
              <a:defRPr sz="2250"/>
            </a:lvl4pPr>
            <a:lvl5pPr>
              <a:defRPr sz="22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userDrawn="1">
            <p:ph type="ftr" sz="quarter" idx="11"/>
          </p:nvPr>
        </p:nvSpPr>
        <p:spPr>
          <a:xfrm>
            <a:off x="6336792" y="685800"/>
            <a:ext cx="4800600" cy="411480"/>
          </a:xfrm>
        </p:spPr>
        <p:txBody>
          <a:bodyPr>
            <a:noAutofit/>
          </a:bodyPr>
          <a:lstStyle/>
          <a:p>
            <a:r>
              <a:rPr lang="en-US"/>
              <a:t>Presentation title</a:t>
            </a:r>
            <a:endParaRPr lang="en-US" dirty="0"/>
          </a:p>
        </p:txBody>
      </p:sp>
      <p:sp>
        <p:nvSpPr>
          <p:cNvPr id="6" name="Slide Number Placeholder 5"/>
          <p:cNvSpPr>
            <a:spLocks noGrp="1"/>
          </p:cNvSpPr>
          <p:nvPr userDrawn="1">
            <p:ph type="sldNum" sz="quarter" idx="12"/>
          </p:nvPr>
        </p:nvSpPr>
        <p:spPr/>
        <p:txBody>
          <a:bodyPr>
            <a:noAutofit/>
          </a:bodyPr>
          <a:lstStyle/>
          <a:p>
            <a:fld id="{48F63A3B-78C7-47BE-AE5E-E10140E04643}" type="slidenum">
              <a:rPr lang="en-US" dirty="0"/>
              <a:t>‹#›</a:t>
            </a:fld>
            <a:endParaRPr lang="en-US" dirty="0"/>
          </a:p>
        </p:txBody>
      </p:sp>
      <p:sp>
        <p:nvSpPr>
          <p:cNvPr id="17" name="Freeform: Shape 16"/>
          <p:cNvSpPr/>
          <p:nvPr userDrawn="1"/>
        </p:nvSpPr>
        <p:spPr>
          <a:xfrm>
            <a:off x="2" y="1304"/>
            <a:ext cx="5135678" cy="5154716"/>
          </a:xfrm>
          <a:custGeom>
            <a:avLst/>
            <a:gdLst>
              <a:gd name="connsiteX0" fmla="*/ 0 w 3423785"/>
              <a:gd name="connsiteY0" fmla="*/ 0 h 3436477"/>
              <a:gd name="connsiteX1" fmla="*/ 3423785 w 3423785"/>
              <a:gd name="connsiteY1" fmla="*/ 3436477 h 3436477"/>
              <a:gd name="connsiteX2" fmla="*/ 0 w 3423785"/>
              <a:gd name="connsiteY2" fmla="*/ 3436477 h 3436477"/>
            </a:gdLst>
            <a:ahLst/>
            <a:cxnLst>
              <a:cxn ang="0">
                <a:pos x="connsiteX0" y="connsiteY0"/>
              </a:cxn>
              <a:cxn ang="0">
                <a:pos x="connsiteX1" y="connsiteY1"/>
              </a:cxn>
              <a:cxn ang="0">
                <a:pos x="connsiteX2" y="connsiteY2"/>
              </a:cxn>
            </a:cxnLst>
            <a:rect l="l" t="t" r="r" b="b"/>
            <a:pathLst>
              <a:path w="3423785" h="3436477">
                <a:moveTo>
                  <a:pt x="0" y="0"/>
                </a:moveTo>
                <a:lnTo>
                  <a:pt x="3423785" y="3436477"/>
                </a:lnTo>
                <a:lnTo>
                  <a:pt x="0" y="3436477"/>
                </a:lnTo>
                <a:close/>
              </a:path>
            </a:pathLst>
          </a:custGeom>
          <a:solidFill>
            <a:schemeClr val="accent1"/>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Tree>
    <p:extLst>
      <p:ext uri="{BB962C8B-B14F-4D97-AF65-F5344CB8AC3E}">
        <p14:creationId xmlns:p14="http://schemas.microsoft.com/office/powerpoint/2010/main" val="3915614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4" name="Freeform: Shape 33"/>
          <p:cNvSpPr/>
          <p:nvPr userDrawn="1"/>
        </p:nvSpPr>
        <p:spPr>
          <a:xfrm>
            <a:off x="3094255" y="1029713"/>
            <a:ext cx="11661944" cy="9289527"/>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46" name="Freeform: Shape 45"/>
          <p:cNvSpPr/>
          <p:nvPr userDrawn="1"/>
        </p:nvSpPr>
        <p:spPr>
          <a:xfrm>
            <a:off x="11415378" y="2"/>
            <a:ext cx="3410502" cy="4721997"/>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43" name="Freeform: Shape 42"/>
          <p:cNvSpPr/>
          <p:nvPr userDrawn="1"/>
        </p:nvSpPr>
        <p:spPr>
          <a:xfrm>
            <a:off x="14825879" y="4"/>
            <a:ext cx="3382392" cy="4712336"/>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49" name="Freeform: Shape 48"/>
          <p:cNvSpPr/>
          <p:nvPr userDrawn="1"/>
        </p:nvSpPr>
        <p:spPr>
          <a:xfrm>
            <a:off x="12593596" y="4"/>
            <a:ext cx="4438805" cy="3529190"/>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40" name="Freeform: Shape 39"/>
          <p:cNvSpPr/>
          <p:nvPr userDrawn="1"/>
        </p:nvSpPr>
        <p:spPr>
          <a:xfrm>
            <a:off x="2086281" y="4695994"/>
            <a:ext cx="4659372" cy="5623247"/>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37" name="Freeform: Shape 36"/>
          <p:cNvSpPr/>
          <p:nvPr userDrawn="1"/>
        </p:nvSpPr>
        <p:spPr>
          <a:xfrm>
            <a:off x="0" y="4695992"/>
            <a:ext cx="2100960" cy="5623248"/>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2700" dirty="0"/>
          </a:p>
        </p:txBody>
      </p:sp>
      <p:sp>
        <p:nvSpPr>
          <p:cNvPr id="2" name="Title 1"/>
          <p:cNvSpPr>
            <a:spLocks noGrp="1"/>
          </p:cNvSpPr>
          <p:nvPr>
            <p:ph type="title"/>
          </p:nvPr>
        </p:nvSpPr>
        <p:spPr>
          <a:xfrm>
            <a:off x="4343400" y="5664708"/>
            <a:ext cx="9601200" cy="1152144"/>
          </a:xfrm>
        </p:spPr>
        <p:txBody>
          <a:bodyPr anchor="t">
            <a:noAutofit/>
          </a:bodyPr>
          <a:lstStyle>
            <a:lvl1pPr>
              <a:lnSpc>
                <a:spcPct val="100000"/>
              </a:lnSpc>
              <a:defRPr sz="6600"/>
            </a:lvl1pPr>
          </a:lstStyle>
          <a:p>
            <a:r>
              <a:rPr lang="en-US"/>
              <a:t>Click to edit Master title style</a:t>
            </a:r>
            <a:endParaRPr lang="en-US" dirty="0"/>
          </a:p>
        </p:txBody>
      </p:sp>
      <p:sp>
        <p:nvSpPr>
          <p:cNvPr id="3" name="Text Placeholder 2"/>
          <p:cNvSpPr>
            <a:spLocks noGrp="1"/>
          </p:cNvSpPr>
          <p:nvPr>
            <p:ph type="body" idx="1"/>
          </p:nvPr>
        </p:nvSpPr>
        <p:spPr>
          <a:xfrm>
            <a:off x="4343400" y="7077456"/>
            <a:ext cx="9601200" cy="768096"/>
          </a:xfrm>
        </p:spPr>
        <p:txBody>
          <a:bodyPr lIns="0" tIns="0" rIns="0" bIns="0">
            <a:noAutofit/>
          </a:bodyPr>
          <a:lstStyle>
            <a:lvl1pPr marL="0" indent="0" algn="ctr">
              <a:spcBef>
                <a:spcPts val="0"/>
              </a:spcBef>
              <a:buNone/>
              <a:defRPr sz="3600">
                <a:solidFill>
                  <a:schemeClr val="accent6"/>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0538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0" name="Freeform: Shape 29"/>
          <p:cNvSpPr/>
          <p:nvPr userDrawn="1"/>
        </p:nvSpPr>
        <p:spPr>
          <a:xfrm>
            <a:off x="2" y="0"/>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809244" y="3154680"/>
            <a:ext cx="16678656" cy="6652260"/>
          </a:xfrm>
        </p:spPr>
        <p:txBody>
          <a:bodyPr>
            <a:noAutofit/>
          </a:bodyPr>
          <a:lstStyle>
            <a:lvl1pPr>
              <a:defRPr sz="2700"/>
            </a:lvl1pPr>
            <a:lvl2pPr>
              <a:defRPr sz="2400"/>
            </a:lvl2pPr>
            <a:lvl3pPr>
              <a:defRPr sz="21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109746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8" name="Freeform: Shape 27"/>
          <p:cNvSpPr/>
          <p:nvPr userDrawn="1"/>
        </p:nvSpPr>
        <p:spPr>
          <a:xfrm>
            <a:off x="14799159" y="0"/>
            <a:ext cx="3488841" cy="3271281"/>
          </a:xfrm>
          <a:custGeom>
            <a:avLst/>
            <a:gdLst>
              <a:gd name="connsiteX0" fmla="*/ 2066927 w 2325894"/>
              <a:gd name="connsiteY0" fmla="*/ 0 h 2180854"/>
              <a:gd name="connsiteX1" fmla="*/ 2098882 w 2325894"/>
              <a:gd name="connsiteY1" fmla="*/ 0 h 2180854"/>
              <a:gd name="connsiteX2" fmla="*/ 2128893 w 2325894"/>
              <a:gd name="connsiteY2" fmla="*/ 44463 h 2180854"/>
              <a:gd name="connsiteX3" fmla="*/ 2269798 w 2325894"/>
              <a:gd name="connsiteY3" fmla="*/ 120493 h 2180854"/>
              <a:gd name="connsiteX4" fmla="*/ 2325894 w 2325894"/>
              <a:gd name="connsiteY4" fmla="*/ 126162 h 2180854"/>
              <a:gd name="connsiteX5" fmla="*/ 2325894 w 2325894"/>
              <a:gd name="connsiteY5" fmla="*/ 149263 h 2180854"/>
              <a:gd name="connsiteX6" fmla="*/ 2265120 w 2325894"/>
              <a:gd name="connsiteY6" fmla="*/ 143117 h 2180854"/>
              <a:gd name="connsiteX7" fmla="*/ 2075647 w 2325894"/>
              <a:gd name="connsiteY7" fmla="*/ 16048 h 2180854"/>
              <a:gd name="connsiteX8" fmla="*/ 1926448 w 2325894"/>
              <a:gd name="connsiteY8" fmla="*/ 0 h 2180854"/>
              <a:gd name="connsiteX9" fmla="*/ 1950522 w 2325894"/>
              <a:gd name="connsiteY9" fmla="*/ 0 h 2180854"/>
              <a:gd name="connsiteX10" fmla="*/ 1952130 w 2325894"/>
              <a:gd name="connsiteY10" fmla="*/ 5167 h 2180854"/>
              <a:gd name="connsiteX11" fmla="*/ 2244242 w 2325894"/>
              <a:gd name="connsiteY11" fmla="*/ 244834 h 2180854"/>
              <a:gd name="connsiteX12" fmla="*/ 2325894 w 2325894"/>
              <a:gd name="connsiteY12" fmla="*/ 253091 h 2180854"/>
              <a:gd name="connsiteX13" fmla="*/ 2325894 w 2325894"/>
              <a:gd name="connsiteY13" fmla="*/ 276192 h 2180854"/>
              <a:gd name="connsiteX14" fmla="*/ 2239598 w 2325894"/>
              <a:gd name="connsiteY14" fmla="*/ 267464 h 2180854"/>
              <a:gd name="connsiteX15" fmla="*/ 1930848 w 2325894"/>
              <a:gd name="connsiteY15" fmla="*/ 14141 h 2180854"/>
              <a:gd name="connsiteX16" fmla="*/ 1794114 w 2325894"/>
              <a:gd name="connsiteY16" fmla="*/ 0 h 2180854"/>
              <a:gd name="connsiteX17" fmla="*/ 1818202 w 2325894"/>
              <a:gd name="connsiteY17" fmla="*/ 0 h 2180854"/>
              <a:gd name="connsiteX18" fmla="*/ 1835170 w 2325894"/>
              <a:gd name="connsiteY18" fmla="*/ 54535 h 2180854"/>
              <a:gd name="connsiteX19" fmla="*/ 2218687 w 2325894"/>
              <a:gd name="connsiteY19" fmla="*/ 369191 h 2180854"/>
              <a:gd name="connsiteX20" fmla="*/ 2325894 w 2325894"/>
              <a:gd name="connsiteY20" fmla="*/ 380032 h 2180854"/>
              <a:gd name="connsiteX21" fmla="*/ 2325894 w 2325894"/>
              <a:gd name="connsiteY21" fmla="*/ 403132 h 2180854"/>
              <a:gd name="connsiteX22" fmla="*/ 2214043 w 2325894"/>
              <a:gd name="connsiteY22" fmla="*/ 391825 h 2180854"/>
              <a:gd name="connsiteX23" fmla="*/ 1813889 w 2325894"/>
              <a:gd name="connsiteY23" fmla="*/ 63559 h 2180854"/>
              <a:gd name="connsiteX24" fmla="*/ 1661683 w 2325894"/>
              <a:gd name="connsiteY24" fmla="*/ 0 h 2180854"/>
              <a:gd name="connsiteX25" fmla="*/ 1685874 w 2325894"/>
              <a:gd name="connsiteY25" fmla="*/ 0 h 2180854"/>
              <a:gd name="connsiteX26" fmla="*/ 1718212 w 2325894"/>
              <a:gd name="connsiteY26" fmla="*/ 103965 h 2180854"/>
              <a:gd name="connsiteX27" fmla="*/ 2193133 w 2325894"/>
              <a:gd name="connsiteY27" fmla="*/ 493659 h 2180854"/>
              <a:gd name="connsiteX28" fmla="*/ 2325894 w 2325894"/>
              <a:gd name="connsiteY28" fmla="*/ 507083 h 2180854"/>
              <a:gd name="connsiteX29" fmla="*/ 2325894 w 2325894"/>
              <a:gd name="connsiteY29" fmla="*/ 530183 h 2180854"/>
              <a:gd name="connsiteX30" fmla="*/ 2188450 w 2325894"/>
              <a:gd name="connsiteY30" fmla="*/ 516288 h 2180854"/>
              <a:gd name="connsiteX31" fmla="*/ 1696817 w 2325894"/>
              <a:gd name="connsiteY31" fmla="*/ 112939 h 2180854"/>
              <a:gd name="connsiteX32" fmla="*/ 1531553 w 2325894"/>
              <a:gd name="connsiteY32" fmla="*/ 0 h 2180854"/>
              <a:gd name="connsiteX33" fmla="*/ 1554659 w 2325894"/>
              <a:gd name="connsiteY33" fmla="*/ 0 h 2180854"/>
              <a:gd name="connsiteX34" fmla="*/ 1555243 w 2325894"/>
              <a:gd name="connsiteY34" fmla="*/ 5776 h 2180854"/>
              <a:gd name="connsiteX35" fmla="*/ 2245588 w 2325894"/>
              <a:gd name="connsiteY35" fmla="*/ 629962 h 2180854"/>
              <a:gd name="connsiteX36" fmla="*/ 2325894 w 2325894"/>
              <a:gd name="connsiteY36" fmla="*/ 634030 h 2180854"/>
              <a:gd name="connsiteX37" fmla="*/ 2325894 w 2325894"/>
              <a:gd name="connsiteY37" fmla="*/ 657131 h 2180854"/>
              <a:gd name="connsiteX38" fmla="*/ 2243214 w 2325894"/>
              <a:gd name="connsiteY38" fmla="*/ 652943 h 2180854"/>
              <a:gd name="connsiteX39" fmla="*/ 1532607 w 2325894"/>
              <a:gd name="connsiteY39" fmla="*/ 10419 h 2180854"/>
              <a:gd name="connsiteX40" fmla="*/ 1404609 w 2325894"/>
              <a:gd name="connsiteY40" fmla="*/ 0 h 2180854"/>
              <a:gd name="connsiteX41" fmla="*/ 1427709 w 2325894"/>
              <a:gd name="connsiteY41" fmla="*/ 0 h 2180854"/>
              <a:gd name="connsiteX42" fmla="*/ 1430873 w 2325894"/>
              <a:gd name="connsiteY42" fmla="*/ 31287 h 2180854"/>
              <a:gd name="connsiteX43" fmla="*/ 2232606 w 2325894"/>
              <a:gd name="connsiteY43" fmla="*/ 756233 h 2180854"/>
              <a:gd name="connsiteX44" fmla="*/ 2325894 w 2325894"/>
              <a:gd name="connsiteY44" fmla="*/ 760959 h 2180854"/>
              <a:gd name="connsiteX45" fmla="*/ 2325894 w 2325894"/>
              <a:gd name="connsiteY45" fmla="*/ 784060 h 2180854"/>
              <a:gd name="connsiteX46" fmla="*/ 2230270 w 2325894"/>
              <a:gd name="connsiteY46" fmla="*/ 779216 h 2180854"/>
              <a:gd name="connsiteX47" fmla="*/ 1408246 w 2325894"/>
              <a:gd name="connsiteY47" fmla="*/ 35964 h 2180854"/>
              <a:gd name="connsiteX48" fmla="*/ 1274343 w 2325894"/>
              <a:gd name="connsiteY48" fmla="*/ 0 h 2180854"/>
              <a:gd name="connsiteX49" fmla="*/ 1300756 w 2325894"/>
              <a:gd name="connsiteY49" fmla="*/ 0 h 2180854"/>
              <a:gd name="connsiteX50" fmla="*/ 1306507 w 2325894"/>
              <a:gd name="connsiteY50" fmla="*/ 56884 h 2180854"/>
              <a:gd name="connsiteX51" fmla="*/ 2219643 w 2325894"/>
              <a:gd name="connsiteY51" fmla="*/ 882640 h 2180854"/>
              <a:gd name="connsiteX52" fmla="*/ 2325894 w 2325894"/>
              <a:gd name="connsiteY52" fmla="*/ 888022 h 2180854"/>
              <a:gd name="connsiteX53" fmla="*/ 2325894 w 2325894"/>
              <a:gd name="connsiteY53" fmla="*/ 911123 h 2180854"/>
              <a:gd name="connsiteX54" fmla="*/ 2217286 w 2325894"/>
              <a:gd name="connsiteY54" fmla="*/ 905621 h 2180854"/>
              <a:gd name="connsiteX55" fmla="*/ 1283761 w 2325894"/>
              <a:gd name="connsiteY55" fmla="*/ 61528 h 2180854"/>
              <a:gd name="connsiteX56" fmla="*/ 1146071 w 2325894"/>
              <a:gd name="connsiteY56" fmla="*/ 0 h 2180854"/>
              <a:gd name="connsiteX57" fmla="*/ 1169414 w 2325894"/>
              <a:gd name="connsiteY57" fmla="*/ 0 h 2180854"/>
              <a:gd name="connsiteX58" fmla="*/ 1182030 w 2325894"/>
              <a:gd name="connsiteY58" fmla="*/ 82429 h 2180854"/>
              <a:gd name="connsiteX59" fmla="*/ 2206679 w 2325894"/>
              <a:gd name="connsiteY59" fmla="*/ 1008912 h 2180854"/>
              <a:gd name="connsiteX60" fmla="*/ 2325894 w 2325894"/>
              <a:gd name="connsiteY60" fmla="*/ 1014951 h 2180854"/>
              <a:gd name="connsiteX61" fmla="*/ 2325894 w 2325894"/>
              <a:gd name="connsiteY61" fmla="*/ 1038052 h 2180854"/>
              <a:gd name="connsiteX62" fmla="*/ 2204323 w 2325894"/>
              <a:gd name="connsiteY62" fmla="*/ 1031893 h 2180854"/>
              <a:gd name="connsiteX63" fmla="*/ 1159398 w 2325894"/>
              <a:gd name="connsiteY63" fmla="*/ 87072 h 2180854"/>
              <a:gd name="connsiteX64" fmla="*/ 1017789 w 2325894"/>
              <a:gd name="connsiteY64" fmla="*/ 0 h 2180854"/>
              <a:gd name="connsiteX65" fmla="*/ 1041132 w 2325894"/>
              <a:gd name="connsiteY65" fmla="*/ 0 h 2180854"/>
              <a:gd name="connsiteX66" fmla="*/ 1057661 w 2325894"/>
              <a:gd name="connsiteY66" fmla="*/ 107992 h 2180854"/>
              <a:gd name="connsiteX67" fmla="*/ 2193716 w 2325894"/>
              <a:gd name="connsiteY67" fmla="*/ 1135208 h 2180854"/>
              <a:gd name="connsiteX68" fmla="*/ 2325894 w 2325894"/>
              <a:gd name="connsiteY68" fmla="*/ 1141903 h 2180854"/>
              <a:gd name="connsiteX69" fmla="*/ 2325894 w 2325894"/>
              <a:gd name="connsiteY69" fmla="*/ 1165004 h 2180854"/>
              <a:gd name="connsiteX70" fmla="*/ 2191361 w 2325894"/>
              <a:gd name="connsiteY70" fmla="*/ 1158189 h 2180854"/>
              <a:gd name="connsiteX71" fmla="*/ 1035029 w 2325894"/>
              <a:gd name="connsiteY71" fmla="*/ 112636 h 2180854"/>
              <a:gd name="connsiteX72" fmla="*/ 889397 w 2325894"/>
              <a:gd name="connsiteY72" fmla="*/ 0 h 2180854"/>
              <a:gd name="connsiteX73" fmla="*/ 912837 w 2325894"/>
              <a:gd name="connsiteY73" fmla="*/ 0 h 2180854"/>
              <a:gd name="connsiteX74" fmla="*/ 933296 w 2325894"/>
              <a:gd name="connsiteY74" fmla="*/ 133667 h 2180854"/>
              <a:gd name="connsiteX75" fmla="*/ 2180754 w 2325894"/>
              <a:gd name="connsiteY75" fmla="*/ 1261608 h 2180854"/>
              <a:gd name="connsiteX76" fmla="*/ 2325894 w 2325894"/>
              <a:gd name="connsiteY76" fmla="*/ 1268960 h 2180854"/>
              <a:gd name="connsiteX77" fmla="*/ 2325894 w 2325894"/>
              <a:gd name="connsiteY77" fmla="*/ 1292061 h 2180854"/>
              <a:gd name="connsiteX78" fmla="*/ 2178378 w 2325894"/>
              <a:gd name="connsiteY78" fmla="*/ 1284588 h 2180854"/>
              <a:gd name="connsiteX79" fmla="*/ 910550 w 2325894"/>
              <a:gd name="connsiteY79" fmla="*/ 138199 h 2180854"/>
              <a:gd name="connsiteX80" fmla="*/ 761929 w 2325894"/>
              <a:gd name="connsiteY80" fmla="*/ 0 h 2180854"/>
              <a:gd name="connsiteX81" fmla="*/ 785032 w 2325894"/>
              <a:gd name="connsiteY81" fmla="*/ 0 h 2180854"/>
              <a:gd name="connsiteX82" fmla="*/ 785312 w 2325894"/>
              <a:gd name="connsiteY82" fmla="*/ 5523 h 2180854"/>
              <a:gd name="connsiteX83" fmla="*/ 2167790 w 2325894"/>
              <a:gd name="connsiteY83" fmla="*/ 1387884 h 2180854"/>
              <a:gd name="connsiteX84" fmla="*/ 2325894 w 2325894"/>
              <a:gd name="connsiteY84" fmla="*/ 1395894 h 2180854"/>
              <a:gd name="connsiteX85" fmla="*/ 2325894 w 2325894"/>
              <a:gd name="connsiteY85" fmla="*/ 1418995 h 2180854"/>
              <a:gd name="connsiteX86" fmla="*/ 2165434 w 2325894"/>
              <a:gd name="connsiteY86" fmla="*/ 1410866 h 2180854"/>
              <a:gd name="connsiteX87" fmla="*/ 762328 w 2325894"/>
              <a:gd name="connsiteY87" fmla="*/ 7877 h 2180854"/>
              <a:gd name="connsiteX88" fmla="*/ 634980 w 2325894"/>
              <a:gd name="connsiteY88" fmla="*/ 0 h 2180854"/>
              <a:gd name="connsiteX89" fmla="*/ 658083 w 2325894"/>
              <a:gd name="connsiteY89" fmla="*/ 0 h 2180854"/>
              <a:gd name="connsiteX90" fmla="*/ 659019 w 2325894"/>
              <a:gd name="connsiteY90" fmla="*/ 18476 h 2180854"/>
              <a:gd name="connsiteX91" fmla="*/ 2154827 w 2325894"/>
              <a:gd name="connsiteY91" fmla="*/ 1514157 h 2180854"/>
              <a:gd name="connsiteX92" fmla="*/ 2325894 w 2325894"/>
              <a:gd name="connsiteY92" fmla="*/ 1522823 h 2180854"/>
              <a:gd name="connsiteX93" fmla="*/ 2325894 w 2325894"/>
              <a:gd name="connsiteY93" fmla="*/ 1545924 h 2180854"/>
              <a:gd name="connsiteX94" fmla="*/ 2152472 w 2325894"/>
              <a:gd name="connsiteY94" fmla="*/ 1537138 h 2180854"/>
              <a:gd name="connsiteX95" fmla="*/ 636036 w 2325894"/>
              <a:gd name="connsiteY95" fmla="*/ 20831 h 2180854"/>
              <a:gd name="connsiteX96" fmla="*/ 507911 w 2325894"/>
              <a:gd name="connsiteY96" fmla="*/ 0 h 2180854"/>
              <a:gd name="connsiteX97" fmla="*/ 531128 w 2325894"/>
              <a:gd name="connsiteY97" fmla="*/ 0 h 2180854"/>
              <a:gd name="connsiteX98" fmla="*/ 532727 w 2325894"/>
              <a:gd name="connsiteY98" fmla="*/ 31559 h 2180854"/>
              <a:gd name="connsiteX99" fmla="*/ 2141864 w 2325894"/>
              <a:gd name="connsiteY99" fmla="*/ 1640562 h 2180854"/>
              <a:gd name="connsiteX100" fmla="*/ 2325894 w 2325894"/>
              <a:gd name="connsiteY100" fmla="*/ 1649885 h 2180854"/>
              <a:gd name="connsiteX101" fmla="*/ 2325894 w 2325894"/>
              <a:gd name="connsiteY101" fmla="*/ 1672981 h 2180854"/>
              <a:gd name="connsiteX102" fmla="*/ 2139488 w 2325894"/>
              <a:gd name="connsiteY102" fmla="*/ 1663539 h 2180854"/>
              <a:gd name="connsiteX103" fmla="*/ 509624 w 2325894"/>
              <a:gd name="connsiteY103" fmla="*/ 33818 h 2180854"/>
              <a:gd name="connsiteX104" fmla="*/ 380961 w 2325894"/>
              <a:gd name="connsiteY104" fmla="*/ 0 h 2180854"/>
              <a:gd name="connsiteX105" fmla="*/ 404065 w 2325894"/>
              <a:gd name="connsiteY105" fmla="*/ 0 h 2180854"/>
              <a:gd name="connsiteX106" fmla="*/ 406316 w 2325894"/>
              <a:gd name="connsiteY106" fmla="*/ 44437 h 2180854"/>
              <a:gd name="connsiteX107" fmla="*/ 2128900 w 2325894"/>
              <a:gd name="connsiteY107" fmla="*/ 1766854 h 2180854"/>
              <a:gd name="connsiteX108" fmla="*/ 2325894 w 2325894"/>
              <a:gd name="connsiteY108" fmla="*/ 1776833 h 2180854"/>
              <a:gd name="connsiteX109" fmla="*/ 2325894 w 2325894"/>
              <a:gd name="connsiteY109" fmla="*/ 1799934 h 2180854"/>
              <a:gd name="connsiteX110" fmla="*/ 2126525 w 2325894"/>
              <a:gd name="connsiteY110" fmla="*/ 1789835 h 2180854"/>
              <a:gd name="connsiteX111" fmla="*/ 383332 w 2325894"/>
              <a:gd name="connsiteY111" fmla="*/ 46792 h 2180854"/>
              <a:gd name="connsiteX112" fmla="*/ 254013 w 2325894"/>
              <a:gd name="connsiteY112" fmla="*/ 0 h 2180854"/>
              <a:gd name="connsiteX113" fmla="*/ 277116 w 2325894"/>
              <a:gd name="connsiteY113" fmla="*/ 0 h 2180854"/>
              <a:gd name="connsiteX114" fmla="*/ 280023 w 2325894"/>
              <a:gd name="connsiteY114" fmla="*/ 57371 h 2180854"/>
              <a:gd name="connsiteX115" fmla="*/ 2115917 w 2325894"/>
              <a:gd name="connsiteY115" fmla="*/ 1893125 h 2180854"/>
              <a:gd name="connsiteX116" fmla="*/ 2325894 w 2325894"/>
              <a:gd name="connsiteY116" fmla="*/ 1903762 h 2180854"/>
              <a:gd name="connsiteX117" fmla="*/ 2325894 w 2325894"/>
              <a:gd name="connsiteY117" fmla="*/ 1926863 h 2180854"/>
              <a:gd name="connsiteX118" fmla="*/ 2113563 w 2325894"/>
              <a:gd name="connsiteY118" fmla="*/ 1916107 h 2180854"/>
              <a:gd name="connsiteX119" fmla="*/ 257040 w 2325894"/>
              <a:gd name="connsiteY119" fmla="*/ 59745 h 2180854"/>
              <a:gd name="connsiteX120" fmla="*/ 126949 w 2325894"/>
              <a:gd name="connsiteY120" fmla="*/ 0 h 2180854"/>
              <a:gd name="connsiteX121" fmla="*/ 150160 w 2325894"/>
              <a:gd name="connsiteY121" fmla="*/ 0 h 2180854"/>
              <a:gd name="connsiteX122" fmla="*/ 153729 w 2325894"/>
              <a:gd name="connsiteY122" fmla="*/ 70454 h 2180854"/>
              <a:gd name="connsiteX123" fmla="*/ 2102955 w 2325894"/>
              <a:gd name="connsiteY123" fmla="*/ 2019530 h 2180854"/>
              <a:gd name="connsiteX124" fmla="*/ 2325894 w 2325894"/>
              <a:gd name="connsiteY124" fmla="*/ 2030824 h 2180854"/>
              <a:gd name="connsiteX125" fmla="*/ 2325894 w 2325894"/>
              <a:gd name="connsiteY125" fmla="*/ 2053925 h 2180854"/>
              <a:gd name="connsiteX126" fmla="*/ 2100598 w 2325894"/>
              <a:gd name="connsiteY126" fmla="*/ 2042512 h 2180854"/>
              <a:gd name="connsiteX127" fmla="*/ 130633 w 2325894"/>
              <a:gd name="connsiteY127" fmla="*/ 72714 h 2180854"/>
              <a:gd name="connsiteX128" fmla="*/ 0 w 2325894"/>
              <a:gd name="connsiteY128" fmla="*/ 0 h 2180854"/>
              <a:gd name="connsiteX129" fmla="*/ 23103 w 2325894"/>
              <a:gd name="connsiteY129" fmla="*/ 0 h 2180854"/>
              <a:gd name="connsiteX130" fmla="*/ 27324 w 2325894"/>
              <a:gd name="connsiteY130" fmla="*/ 83311 h 2180854"/>
              <a:gd name="connsiteX131" fmla="*/ 2089991 w 2325894"/>
              <a:gd name="connsiteY131" fmla="*/ 2145803 h 2180854"/>
              <a:gd name="connsiteX132" fmla="*/ 2325894 w 2325894"/>
              <a:gd name="connsiteY132" fmla="*/ 2157753 h 2180854"/>
              <a:gd name="connsiteX133" fmla="*/ 2325894 w 2325894"/>
              <a:gd name="connsiteY133" fmla="*/ 2180854 h 2180854"/>
              <a:gd name="connsiteX134" fmla="*/ 2087636 w 2325894"/>
              <a:gd name="connsiteY134" fmla="*/ 2168784 h 2180854"/>
              <a:gd name="connsiteX135" fmla="*/ 4341 w 2325894"/>
              <a:gd name="connsiteY135" fmla="*/ 85667 h 21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325894" h="218085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w="4763"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1133856" y="4238244"/>
            <a:ext cx="16020288" cy="4251960"/>
          </a:xfrm>
        </p:spPr>
        <p:txBody>
          <a:bodyPr>
            <a:noAutofit/>
          </a:bodyPr>
          <a:lstStyle>
            <a:lvl1pPr>
              <a:defRPr sz="2700"/>
            </a:lvl1pPr>
            <a:lvl2pPr>
              <a:defRPr sz="2400"/>
            </a:lvl2pPr>
            <a:lvl3pPr>
              <a:defRPr sz="21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64859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6583680" y="3593592"/>
            <a:ext cx="10520172" cy="2441448"/>
          </a:xfrm>
        </p:spPr>
        <p:txBody>
          <a:bodyPr lIns="0" tIns="0" rIns="0" bIns="0">
            <a:noAutofit/>
          </a:bodyPr>
          <a:lstStyle>
            <a:lvl1pPr algn="l">
              <a:lnSpc>
                <a:spcPct val="100000"/>
              </a:lnSpc>
              <a:defRPr sz="495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7" name="Text Placeholder 54"/>
          <p:cNvSpPr>
            <a:spLocks noGrp="1"/>
          </p:cNvSpPr>
          <p:nvPr>
            <p:ph type="body" sz="quarter" idx="15" hasCustomPrompt="1"/>
          </p:nvPr>
        </p:nvSpPr>
        <p:spPr>
          <a:xfrm>
            <a:off x="5417820" y="2976372"/>
            <a:ext cx="1152144" cy="2441448"/>
          </a:xfrm>
        </p:spPr>
        <p:txBody>
          <a:bodyPr lIns="91440" tIns="45720" rIns="91440" bIns="54864">
            <a:noAutofit/>
          </a:bodyPr>
          <a:lstStyle>
            <a:lvl1pPr marL="0" indent="0">
              <a:buNone/>
              <a:defRPr sz="15000" b="1"/>
            </a:lvl1pPr>
          </a:lstStyle>
          <a:p>
            <a:pPr lvl="0"/>
            <a:r>
              <a:rPr lang="en-US" dirty="0"/>
              <a:t>“</a:t>
            </a:r>
          </a:p>
        </p:txBody>
      </p:sp>
      <p:sp>
        <p:nvSpPr>
          <p:cNvPr id="55" name="Text Placeholder 54"/>
          <p:cNvSpPr>
            <a:spLocks noGrp="1"/>
          </p:cNvSpPr>
          <p:nvPr>
            <p:ph type="body" sz="quarter" idx="13"/>
          </p:nvPr>
        </p:nvSpPr>
        <p:spPr>
          <a:xfrm>
            <a:off x="6583680" y="6462713"/>
            <a:ext cx="5898357" cy="883445"/>
          </a:xfrm>
        </p:spPr>
        <p:txBody>
          <a:bodyPr lIns="0" tIns="0" rIns="0" bIns="0">
            <a:noAutofit/>
          </a:bodyPr>
          <a:lstStyle>
            <a:lvl1pPr marL="0" indent="0">
              <a:buNone/>
              <a:defRPr sz="3600"/>
            </a:lvl1pPr>
          </a:lstStyle>
          <a:p>
            <a:pPr lvl="0"/>
            <a:r>
              <a:rPr lang="en-US"/>
              <a:t>Click to edit Master text styles</a:t>
            </a:r>
          </a:p>
        </p:txBody>
      </p:sp>
      <p:sp>
        <p:nvSpPr>
          <p:cNvPr id="56" name="Text Placeholder 54"/>
          <p:cNvSpPr>
            <a:spLocks noGrp="1"/>
          </p:cNvSpPr>
          <p:nvPr>
            <p:ph type="body" sz="quarter" idx="14" hasCustomPrompt="1"/>
          </p:nvPr>
        </p:nvSpPr>
        <p:spPr>
          <a:xfrm>
            <a:off x="14250924" y="4814316"/>
            <a:ext cx="1152144" cy="2441448"/>
          </a:xfrm>
        </p:spPr>
        <p:txBody>
          <a:bodyPr lIns="91440" tIns="45720" rIns="91440" bIns="54864">
            <a:noAutofit/>
          </a:bodyPr>
          <a:lstStyle>
            <a:lvl1pPr marL="0" indent="0">
              <a:buNone/>
              <a:defRPr sz="15000" b="1"/>
            </a:lvl1pPr>
          </a:lstStyle>
          <a:p>
            <a:pPr lvl="0"/>
            <a:r>
              <a:rPr lang="en-US" dirty="0"/>
              <a:t>”</a:t>
            </a:r>
          </a:p>
        </p:txBody>
      </p:sp>
      <p:sp>
        <p:nvSpPr>
          <p:cNvPr id="32" name="Image 1" descr="preencoded.png"/>
          <p:cNvSpPr/>
          <p:nvPr/>
        </p:nvSpPr>
        <p:spPr>
          <a:xfrm>
            <a:off x="-10675" y="0"/>
            <a:ext cx="3826478" cy="10287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sz="2700" dirty="0"/>
          </a:p>
        </p:txBody>
      </p:sp>
      <p:sp>
        <p:nvSpPr>
          <p:cNvPr id="53" name="Freeform: Shape 52"/>
          <p:cNvSpPr/>
          <p:nvPr userDrawn="1"/>
        </p:nvSpPr>
        <p:spPr>
          <a:xfrm>
            <a:off x="-14122" y="0"/>
            <a:ext cx="3822887" cy="3833442"/>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sz="2700" dirty="0"/>
          </a:p>
        </p:txBody>
      </p:sp>
      <p:sp>
        <p:nvSpPr>
          <p:cNvPr id="33" name="Image 4" descr="preencoded.png"/>
          <p:cNvSpPr/>
          <p:nvPr/>
        </p:nvSpPr>
        <p:spPr>
          <a:xfrm>
            <a:off x="3815802" y="0"/>
            <a:ext cx="3840510" cy="384051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solidFill>
          <a:ln w="7052" cap="flat">
            <a:noFill/>
            <a:prstDash val="solid"/>
            <a:miter/>
          </a:ln>
        </p:spPr>
        <p:txBody>
          <a:bodyPr rtlCol="0" anchor="ctr">
            <a:noAutofit/>
          </a:bodyPr>
          <a:lstStyle/>
          <a:p>
            <a:endParaRPr lang="en-US" sz="2700" dirty="0"/>
          </a:p>
        </p:txBody>
      </p:sp>
      <p:sp>
        <p:nvSpPr>
          <p:cNvPr id="29" name="Freeform 70"/>
          <p:cNvSpPr/>
          <p:nvPr userDrawn="1"/>
        </p:nvSpPr>
        <p:spPr bwMode="auto">
          <a:xfrm flipH="1">
            <a:off x="3802877" y="6462700"/>
            <a:ext cx="3826476" cy="3840662"/>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solidFill>
          <a:ln>
            <a:noFill/>
          </a:ln>
        </p:spPr>
        <p:txBody>
          <a:bodyPr vert="horz" wrap="square" lIns="137160" tIns="68580" rIns="137160" bIns="68580" numCol="1" anchor="t" anchorCtr="0" compatLnSpc="1">
            <a:noAutofit/>
          </a:bodyPr>
          <a:lstStyle/>
          <a:p>
            <a:endParaRPr lang="en-US" sz="2700" dirty="0"/>
          </a:p>
        </p:txBody>
      </p:sp>
      <p:sp>
        <p:nvSpPr>
          <p:cNvPr id="31" name="Freeform 70"/>
          <p:cNvSpPr/>
          <p:nvPr userDrawn="1"/>
        </p:nvSpPr>
        <p:spPr bwMode="auto">
          <a:xfrm flipH="1">
            <a:off x="-15926" y="6462700"/>
            <a:ext cx="3826476" cy="3840662"/>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137160" tIns="68580" rIns="137160" bIns="68580" numCol="1" anchor="t" anchorCtr="0" compatLnSpc="1">
            <a:noAutofit/>
          </a:bodyPr>
          <a:lstStyle/>
          <a:p>
            <a:endParaRPr lang="en-US" sz="2700"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708872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7" name="Rectangle 6"/>
          <p:cNvSpPr/>
          <p:nvPr userDrawn="1"/>
        </p:nvSpPr>
        <p:spPr>
          <a:xfrm>
            <a:off x="-36096" y="5086350"/>
            <a:ext cx="18324095" cy="52006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675" dirty="0"/>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t>Presentation title</a:t>
            </a:r>
            <a:endParaRPr lang="en-US" dirty="0"/>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t>‹#›</a:t>
            </a:fld>
            <a:endParaRPr lang="en-US" dirty="0"/>
          </a:p>
        </p:txBody>
      </p:sp>
      <p:sp>
        <p:nvSpPr>
          <p:cNvPr id="17" name="Picture Placeholder 16"/>
          <p:cNvSpPr>
            <a:spLocks noGrp="1"/>
          </p:cNvSpPr>
          <p:nvPr>
            <p:ph type="pic" sz="quarter" idx="13"/>
          </p:nvPr>
        </p:nvSpPr>
        <p:spPr>
          <a:xfrm>
            <a:off x="1138358" y="3588035"/>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9" name="Text Placeholder 18"/>
          <p:cNvSpPr>
            <a:spLocks noGrp="1"/>
          </p:cNvSpPr>
          <p:nvPr>
            <p:ph type="body" sz="quarter" idx="14" hasCustomPrompt="1"/>
          </p:nvPr>
        </p:nvSpPr>
        <p:spPr>
          <a:xfrm>
            <a:off x="1138358" y="7484273"/>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p:cNvSpPr>
            <a:spLocks noGrp="1"/>
          </p:cNvSpPr>
          <p:nvPr>
            <p:ph type="body" sz="quarter" idx="15" hasCustomPrompt="1"/>
          </p:nvPr>
        </p:nvSpPr>
        <p:spPr>
          <a:xfrm>
            <a:off x="1375328" y="8399633"/>
            <a:ext cx="3425208" cy="547688"/>
          </a:xfrm>
        </p:spPr>
        <p:txBody>
          <a:bodyPr anchor="ctr">
            <a:noAutofit/>
          </a:bodyPr>
          <a:lstStyle>
            <a:lvl1pPr marL="0" indent="0" algn="ctr">
              <a:buNone/>
              <a:defRPr sz="2100"/>
            </a:lvl1pPr>
          </a:lstStyle>
          <a:p>
            <a:pPr lvl="0"/>
            <a:r>
              <a:rPr lang="en-US" dirty="0"/>
              <a:t>Title</a:t>
            </a:r>
          </a:p>
        </p:txBody>
      </p:sp>
      <p:sp>
        <p:nvSpPr>
          <p:cNvPr id="23" name="Picture Placeholder 16"/>
          <p:cNvSpPr>
            <a:spLocks noGrp="1"/>
          </p:cNvSpPr>
          <p:nvPr>
            <p:ph type="pic" sz="quarter" idx="17"/>
          </p:nvPr>
        </p:nvSpPr>
        <p:spPr>
          <a:xfrm>
            <a:off x="5276042" y="3588929"/>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2" name="Text Placeholder 18"/>
          <p:cNvSpPr>
            <a:spLocks noGrp="1"/>
          </p:cNvSpPr>
          <p:nvPr>
            <p:ph type="body" sz="quarter" idx="16" hasCustomPrompt="1"/>
          </p:nvPr>
        </p:nvSpPr>
        <p:spPr>
          <a:xfrm>
            <a:off x="5275121" y="7485167"/>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p:cNvSpPr>
            <a:spLocks noGrp="1"/>
          </p:cNvSpPr>
          <p:nvPr>
            <p:ph type="body" sz="quarter" idx="18" hasCustomPrompt="1"/>
          </p:nvPr>
        </p:nvSpPr>
        <p:spPr>
          <a:xfrm>
            <a:off x="5511110" y="8400527"/>
            <a:ext cx="3425208" cy="547688"/>
          </a:xfrm>
        </p:spPr>
        <p:txBody>
          <a:bodyPr anchor="ctr">
            <a:noAutofit/>
          </a:bodyPr>
          <a:lstStyle>
            <a:lvl1pPr marL="0" indent="0" algn="ctr">
              <a:buNone/>
              <a:defRPr sz="2100"/>
            </a:lvl1pPr>
          </a:lstStyle>
          <a:p>
            <a:pPr lvl="0"/>
            <a:r>
              <a:rPr lang="en-US" dirty="0"/>
              <a:t>Title</a:t>
            </a:r>
          </a:p>
        </p:txBody>
      </p:sp>
      <p:sp>
        <p:nvSpPr>
          <p:cNvPr id="26" name="Picture Placeholder 16"/>
          <p:cNvSpPr>
            <a:spLocks noGrp="1"/>
          </p:cNvSpPr>
          <p:nvPr>
            <p:ph type="pic" sz="quarter" idx="20"/>
          </p:nvPr>
        </p:nvSpPr>
        <p:spPr>
          <a:xfrm>
            <a:off x="9413726" y="3589823"/>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5" name="Text Placeholder 18"/>
          <p:cNvSpPr>
            <a:spLocks noGrp="1"/>
          </p:cNvSpPr>
          <p:nvPr>
            <p:ph type="body" sz="quarter" idx="19" hasCustomPrompt="1"/>
          </p:nvPr>
        </p:nvSpPr>
        <p:spPr>
          <a:xfrm>
            <a:off x="9411884" y="7486061"/>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p:cNvSpPr>
            <a:spLocks noGrp="1"/>
          </p:cNvSpPr>
          <p:nvPr>
            <p:ph type="body" sz="quarter" idx="21" hasCustomPrompt="1"/>
          </p:nvPr>
        </p:nvSpPr>
        <p:spPr>
          <a:xfrm>
            <a:off x="9648794" y="8401421"/>
            <a:ext cx="3425208" cy="547688"/>
          </a:xfrm>
        </p:spPr>
        <p:txBody>
          <a:bodyPr anchor="ctr">
            <a:noAutofit/>
          </a:bodyPr>
          <a:lstStyle>
            <a:lvl1pPr marL="0" indent="0" algn="ctr">
              <a:buNone/>
              <a:defRPr sz="2100"/>
            </a:lvl1pPr>
          </a:lstStyle>
          <a:p>
            <a:pPr lvl="0"/>
            <a:r>
              <a:rPr lang="en-US" dirty="0"/>
              <a:t>Title</a:t>
            </a:r>
          </a:p>
        </p:txBody>
      </p:sp>
      <p:sp>
        <p:nvSpPr>
          <p:cNvPr id="29" name="Picture Placeholder 16"/>
          <p:cNvSpPr>
            <a:spLocks noGrp="1"/>
          </p:cNvSpPr>
          <p:nvPr>
            <p:ph type="pic" sz="quarter" idx="23"/>
          </p:nvPr>
        </p:nvSpPr>
        <p:spPr>
          <a:xfrm>
            <a:off x="13551408" y="3589823"/>
            <a:ext cx="3895344" cy="3895344"/>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8" name="Text Placeholder 18"/>
          <p:cNvSpPr>
            <a:spLocks noGrp="1"/>
          </p:cNvSpPr>
          <p:nvPr>
            <p:ph type="body" sz="quarter" idx="22" hasCustomPrompt="1"/>
          </p:nvPr>
        </p:nvSpPr>
        <p:spPr>
          <a:xfrm>
            <a:off x="13548647" y="7486061"/>
            <a:ext cx="3898106" cy="1664493"/>
          </a:xfrm>
          <a:solidFill>
            <a:schemeClr val="bg1"/>
          </a:solidFill>
        </p:spPr>
        <p:txBody>
          <a:bodyPr lIns="0" tIns="274320" rIns="0" anchor="t">
            <a:noAutofit/>
          </a:bodyPr>
          <a:lstStyle>
            <a:lvl1pPr marL="0" indent="0" algn="ctr">
              <a:spcBef>
                <a:spcPts val="0"/>
              </a:spcBef>
              <a:buNone/>
              <a:defRPr sz="27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p:cNvSpPr>
            <a:spLocks noGrp="1"/>
          </p:cNvSpPr>
          <p:nvPr>
            <p:ph type="body" sz="quarter" idx="24" hasCustomPrompt="1"/>
          </p:nvPr>
        </p:nvSpPr>
        <p:spPr>
          <a:xfrm>
            <a:off x="13786476" y="8401421"/>
            <a:ext cx="3425208" cy="547688"/>
          </a:xfrm>
        </p:spPr>
        <p:txBody>
          <a:bodyPr anchor="ctr">
            <a:noAutofit/>
          </a:bodyPr>
          <a:lstStyle>
            <a:lvl1pPr marL="0" indent="0" algn="ctr">
              <a:buNone/>
              <a:defRPr sz="2100"/>
            </a:lvl1pPr>
          </a:lstStyle>
          <a:p>
            <a:pPr lvl="0"/>
            <a:r>
              <a:rPr lang="en-US" dirty="0"/>
              <a:t>Title</a:t>
            </a:r>
          </a:p>
        </p:txBody>
      </p:sp>
    </p:spTree>
    <p:extLst>
      <p:ext uri="{BB962C8B-B14F-4D97-AF65-F5344CB8AC3E}">
        <p14:creationId xmlns:p14="http://schemas.microsoft.com/office/powerpoint/2010/main" val="18189297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2" name="Title 1"/>
          <p:cNvSpPr>
            <a:spLocks noGrp="1"/>
          </p:cNvSpPr>
          <p:nvPr>
            <p:ph type="title"/>
          </p:nvPr>
        </p:nvSpPr>
        <p:spPr>
          <a:xfrm>
            <a:off x="1138428" y="809244"/>
            <a:ext cx="16006572" cy="1152144"/>
          </a:xfrm>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t>Presentation title</a:t>
            </a:r>
            <a:endParaRPr lang="en-US" dirty="0"/>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t>‹#›</a:t>
            </a:fld>
            <a:endParaRPr lang="en-US" dirty="0"/>
          </a:p>
        </p:txBody>
      </p:sp>
      <p:sp>
        <p:nvSpPr>
          <p:cNvPr id="17" name="Picture Placeholder 16"/>
          <p:cNvSpPr>
            <a:spLocks noGrp="1"/>
          </p:cNvSpPr>
          <p:nvPr>
            <p:ph type="pic" sz="quarter" idx="13"/>
          </p:nvPr>
        </p:nvSpPr>
        <p:spPr>
          <a:xfrm>
            <a:off x="1906524"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9" name="Text Placeholder 18"/>
          <p:cNvSpPr>
            <a:spLocks noGrp="1"/>
          </p:cNvSpPr>
          <p:nvPr>
            <p:ph type="body" sz="quarter" idx="14" hasCustomPrompt="1"/>
          </p:nvPr>
        </p:nvSpPr>
        <p:spPr>
          <a:xfrm>
            <a:off x="1906524" y="4786884"/>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p:cNvSpPr>
            <a:spLocks noGrp="1"/>
          </p:cNvSpPr>
          <p:nvPr>
            <p:ph type="body" sz="quarter" idx="15" hasCustomPrompt="1"/>
          </p:nvPr>
        </p:nvSpPr>
        <p:spPr>
          <a:xfrm>
            <a:off x="1906524" y="5425440"/>
            <a:ext cx="3044952" cy="274320"/>
          </a:xfrm>
        </p:spPr>
        <p:txBody>
          <a:bodyPr anchor="ctr">
            <a:noAutofit/>
          </a:bodyPr>
          <a:lstStyle>
            <a:lvl1pPr marL="0" indent="0" algn="ctr">
              <a:buNone/>
              <a:defRPr sz="1800" spc="30" baseline="0"/>
            </a:lvl1pPr>
          </a:lstStyle>
          <a:p>
            <a:pPr lvl="0"/>
            <a:r>
              <a:rPr lang="en-US" dirty="0"/>
              <a:t>Title</a:t>
            </a:r>
          </a:p>
        </p:txBody>
      </p:sp>
      <p:sp>
        <p:nvSpPr>
          <p:cNvPr id="10" name="Picture Placeholder 16"/>
          <p:cNvSpPr>
            <a:spLocks noGrp="1"/>
          </p:cNvSpPr>
          <p:nvPr>
            <p:ph type="pic" sz="quarter" idx="25"/>
          </p:nvPr>
        </p:nvSpPr>
        <p:spPr>
          <a:xfrm>
            <a:off x="1906524"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4" name="Text Placeholder 18"/>
          <p:cNvSpPr>
            <a:spLocks noGrp="1"/>
          </p:cNvSpPr>
          <p:nvPr>
            <p:ph type="body" sz="quarter" idx="29" hasCustomPrompt="1"/>
          </p:nvPr>
        </p:nvSpPr>
        <p:spPr>
          <a:xfrm>
            <a:off x="1906524" y="8685276"/>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5" name="Text Placeholder 20"/>
          <p:cNvSpPr>
            <a:spLocks noGrp="1"/>
          </p:cNvSpPr>
          <p:nvPr>
            <p:ph type="body" sz="quarter" idx="30" hasCustomPrompt="1"/>
          </p:nvPr>
        </p:nvSpPr>
        <p:spPr>
          <a:xfrm>
            <a:off x="1906524" y="9323832"/>
            <a:ext cx="3044952" cy="274320"/>
          </a:xfrm>
        </p:spPr>
        <p:txBody>
          <a:bodyPr anchor="ctr">
            <a:noAutofit/>
          </a:bodyPr>
          <a:lstStyle>
            <a:lvl1pPr marL="0" indent="0" algn="ctr">
              <a:buNone/>
              <a:defRPr sz="1800" spc="30" baseline="0"/>
            </a:lvl1pPr>
          </a:lstStyle>
          <a:p>
            <a:pPr lvl="0"/>
            <a:r>
              <a:rPr lang="en-US" dirty="0"/>
              <a:t>Title</a:t>
            </a:r>
          </a:p>
        </p:txBody>
      </p:sp>
      <p:sp>
        <p:nvSpPr>
          <p:cNvPr id="23" name="Picture Placeholder 16"/>
          <p:cNvSpPr>
            <a:spLocks noGrp="1"/>
          </p:cNvSpPr>
          <p:nvPr>
            <p:ph type="pic" sz="quarter" idx="17"/>
          </p:nvPr>
        </p:nvSpPr>
        <p:spPr>
          <a:xfrm>
            <a:off x="5742432"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2" name="Text Placeholder 18"/>
          <p:cNvSpPr>
            <a:spLocks noGrp="1"/>
          </p:cNvSpPr>
          <p:nvPr>
            <p:ph type="body" sz="quarter" idx="16" hasCustomPrompt="1"/>
          </p:nvPr>
        </p:nvSpPr>
        <p:spPr>
          <a:xfrm>
            <a:off x="5742432" y="4786884"/>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p:cNvSpPr>
            <a:spLocks noGrp="1"/>
          </p:cNvSpPr>
          <p:nvPr>
            <p:ph type="body" sz="quarter" idx="18" hasCustomPrompt="1"/>
          </p:nvPr>
        </p:nvSpPr>
        <p:spPr>
          <a:xfrm>
            <a:off x="5742432" y="5425440"/>
            <a:ext cx="3044952" cy="274320"/>
          </a:xfrm>
        </p:spPr>
        <p:txBody>
          <a:bodyPr anchor="ctr">
            <a:noAutofit/>
          </a:bodyPr>
          <a:lstStyle>
            <a:lvl1pPr marL="0" indent="0" algn="ctr">
              <a:buNone/>
              <a:defRPr sz="1800" spc="30" baseline="0"/>
            </a:lvl1pPr>
          </a:lstStyle>
          <a:p>
            <a:pPr lvl="0"/>
            <a:r>
              <a:rPr lang="en-US" dirty="0"/>
              <a:t>Title</a:t>
            </a:r>
          </a:p>
        </p:txBody>
      </p:sp>
      <p:sp>
        <p:nvSpPr>
          <p:cNvPr id="11" name="Picture Placeholder 16"/>
          <p:cNvSpPr>
            <a:spLocks noGrp="1"/>
          </p:cNvSpPr>
          <p:nvPr>
            <p:ph type="pic" sz="quarter" idx="26"/>
          </p:nvPr>
        </p:nvSpPr>
        <p:spPr>
          <a:xfrm>
            <a:off x="5742432"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16" name="Text Placeholder 18"/>
          <p:cNvSpPr>
            <a:spLocks noGrp="1"/>
          </p:cNvSpPr>
          <p:nvPr>
            <p:ph type="body" sz="quarter" idx="31" hasCustomPrompt="1"/>
          </p:nvPr>
        </p:nvSpPr>
        <p:spPr>
          <a:xfrm>
            <a:off x="5742432" y="8685276"/>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8" name="Text Placeholder 20"/>
          <p:cNvSpPr>
            <a:spLocks noGrp="1"/>
          </p:cNvSpPr>
          <p:nvPr>
            <p:ph type="body" sz="quarter" idx="32" hasCustomPrompt="1"/>
          </p:nvPr>
        </p:nvSpPr>
        <p:spPr>
          <a:xfrm>
            <a:off x="5742432" y="9323832"/>
            <a:ext cx="3044952" cy="274320"/>
          </a:xfrm>
        </p:spPr>
        <p:txBody>
          <a:bodyPr anchor="ctr">
            <a:noAutofit/>
          </a:bodyPr>
          <a:lstStyle>
            <a:lvl1pPr marL="0" indent="0" algn="ctr">
              <a:buNone/>
              <a:defRPr sz="1800" spc="30" baseline="0"/>
            </a:lvl1pPr>
          </a:lstStyle>
          <a:p>
            <a:pPr lvl="0"/>
            <a:r>
              <a:rPr lang="en-US" dirty="0"/>
              <a:t>Title</a:t>
            </a:r>
          </a:p>
        </p:txBody>
      </p:sp>
      <p:sp>
        <p:nvSpPr>
          <p:cNvPr id="26" name="Picture Placeholder 16"/>
          <p:cNvSpPr>
            <a:spLocks noGrp="1"/>
          </p:cNvSpPr>
          <p:nvPr>
            <p:ph type="pic" sz="quarter" idx="20"/>
          </p:nvPr>
        </p:nvSpPr>
        <p:spPr>
          <a:xfrm>
            <a:off x="9578340"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5" name="Text Placeholder 18"/>
          <p:cNvSpPr>
            <a:spLocks noGrp="1"/>
          </p:cNvSpPr>
          <p:nvPr>
            <p:ph type="body" sz="quarter" idx="19" hasCustomPrompt="1"/>
          </p:nvPr>
        </p:nvSpPr>
        <p:spPr>
          <a:xfrm>
            <a:off x="9578340" y="4786884"/>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p:cNvSpPr>
            <a:spLocks noGrp="1"/>
          </p:cNvSpPr>
          <p:nvPr>
            <p:ph type="body" sz="quarter" idx="21" hasCustomPrompt="1"/>
          </p:nvPr>
        </p:nvSpPr>
        <p:spPr>
          <a:xfrm>
            <a:off x="9578340" y="5425440"/>
            <a:ext cx="3044952" cy="274320"/>
          </a:xfrm>
        </p:spPr>
        <p:txBody>
          <a:bodyPr anchor="ctr">
            <a:noAutofit/>
          </a:bodyPr>
          <a:lstStyle>
            <a:lvl1pPr marL="0" indent="0" algn="ctr">
              <a:buNone/>
              <a:defRPr sz="1800" spc="30" baseline="0"/>
            </a:lvl1pPr>
          </a:lstStyle>
          <a:p>
            <a:pPr lvl="0"/>
            <a:r>
              <a:rPr lang="en-US" dirty="0"/>
              <a:t>Title</a:t>
            </a:r>
          </a:p>
        </p:txBody>
      </p:sp>
      <p:sp>
        <p:nvSpPr>
          <p:cNvPr id="12" name="Picture Placeholder 16"/>
          <p:cNvSpPr>
            <a:spLocks noGrp="1"/>
          </p:cNvSpPr>
          <p:nvPr>
            <p:ph type="pic" sz="quarter" idx="27"/>
          </p:nvPr>
        </p:nvSpPr>
        <p:spPr>
          <a:xfrm>
            <a:off x="9578340"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0" name="Text Placeholder 18"/>
          <p:cNvSpPr>
            <a:spLocks noGrp="1"/>
          </p:cNvSpPr>
          <p:nvPr>
            <p:ph type="body" sz="quarter" idx="33" hasCustomPrompt="1"/>
          </p:nvPr>
        </p:nvSpPr>
        <p:spPr>
          <a:xfrm>
            <a:off x="9578340" y="8685276"/>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1" name="Text Placeholder 20"/>
          <p:cNvSpPr>
            <a:spLocks noGrp="1"/>
          </p:cNvSpPr>
          <p:nvPr>
            <p:ph type="body" sz="quarter" idx="34" hasCustomPrompt="1"/>
          </p:nvPr>
        </p:nvSpPr>
        <p:spPr>
          <a:xfrm>
            <a:off x="9578340" y="9323832"/>
            <a:ext cx="3044952" cy="274320"/>
          </a:xfrm>
        </p:spPr>
        <p:txBody>
          <a:bodyPr anchor="ctr">
            <a:noAutofit/>
          </a:bodyPr>
          <a:lstStyle>
            <a:lvl1pPr marL="0" indent="0" algn="ctr">
              <a:buNone/>
              <a:defRPr sz="1800" spc="30" baseline="0"/>
            </a:lvl1pPr>
          </a:lstStyle>
          <a:p>
            <a:pPr lvl="0"/>
            <a:r>
              <a:rPr lang="en-US" dirty="0"/>
              <a:t>Title</a:t>
            </a:r>
          </a:p>
        </p:txBody>
      </p:sp>
      <p:sp>
        <p:nvSpPr>
          <p:cNvPr id="29" name="Picture Placeholder 16"/>
          <p:cNvSpPr>
            <a:spLocks noGrp="1"/>
          </p:cNvSpPr>
          <p:nvPr>
            <p:ph type="pic" sz="quarter" idx="23"/>
          </p:nvPr>
        </p:nvSpPr>
        <p:spPr>
          <a:xfrm>
            <a:off x="13414248" y="2318004"/>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28" name="Text Placeholder 18"/>
          <p:cNvSpPr>
            <a:spLocks noGrp="1"/>
          </p:cNvSpPr>
          <p:nvPr>
            <p:ph type="body" sz="quarter" idx="22" hasCustomPrompt="1"/>
          </p:nvPr>
        </p:nvSpPr>
        <p:spPr>
          <a:xfrm>
            <a:off x="13414248" y="4786884"/>
            <a:ext cx="3044952" cy="1042416"/>
          </a:xfrm>
          <a:solidFill>
            <a:schemeClr val="accent1"/>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p:cNvSpPr>
            <a:spLocks noGrp="1"/>
          </p:cNvSpPr>
          <p:nvPr>
            <p:ph type="body" sz="quarter" idx="24" hasCustomPrompt="1"/>
          </p:nvPr>
        </p:nvSpPr>
        <p:spPr>
          <a:xfrm>
            <a:off x="13414248" y="5425440"/>
            <a:ext cx="3044952" cy="274320"/>
          </a:xfrm>
        </p:spPr>
        <p:txBody>
          <a:bodyPr anchor="ctr">
            <a:noAutofit/>
          </a:bodyPr>
          <a:lstStyle>
            <a:lvl1pPr marL="0" indent="0" algn="ctr">
              <a:buNone/>
              <a:defRPr sz="1800" spc="30" baseline="0"/>
            </a:lvl1pPr>
          </a:lstStyle>
          <a:p>
            <a:pPr lvl="0"/>
            <a:r>
              <a:rPr lang="en-US" dirty="0"/>
              <a:t>Title</a:t>
            </a:r>
          </a:p>
        </p:txBody>
      </p:sp>
      <p:sp>
        <p:nvSpPr>
          <p:cNvPr id="13" name="Picture Placeholder 16"/>
          <p:cNvSpPr>
            <a:spLocks noGrp="1"/>
          </p:cNvSpPr>
          <p:nvPr>
            <p:ph type="pic" sz="quarter" idx="28"/>
          </p:nvPr>
        </p:nvSpPr>
        <p:spPr>
          <a:xfrm>
            <a:off x="13414248" y="6216396"/>
            <a:ext cx="3044952" cy="2743200"/>
          </a:xfrm>
          <a:solidFill>
            <a:schemeClr val="accent4">
              <a:lumMod val="60000"/>
              <a:lumOff val="40000"/>
            </a:schemeClr>
          </a:solidFill>
          <a:ln>
            <a:noFill/>
          </a:ln>
        </p:spPr>
        <p:txBody>
          <a:bodyPr anchor="ctr">
            <a:noAutofit/>
          </a:bodyPr>
          <a:lstStyle>
            <a:lvl1pPr marL="0" indent="0" algn="ctr">
              <a:buNone/>
              <a:defRPr sz="2100"/>
            </a:lvl1pPr>
          </a:lstStyle>
          <a:p>
            <a:r>
              <a:rPr lang="en-US"/>
              <a:t>Click icon to add picture</a:t>
            </a:r>
            <a:endParaRPr lang="en-US" dirty="0"/>
          </a:p>
        </p:txBody>
      </p:sp>
      <p:sp>
        <p:nvSpPr>
          <p:cNvPr id="32" name="Text Placeholder 18"/>
          <p:cNvSpPr>
            <a:spLocks noGrp="1"/>
          </p:cNvSpPr>
          <p:nvPr>
            <p:ph type="body" sz="quarter" idx="35" hasCustomPrompt="1"/>
          </p:nvPr>
        </p:nvSpPr>
        <p:spPr>
          <a:xfrm>
            <a:off x="13414248" y="8685276"/>
            <a:ext cx="3044952" cy="1042416"/>
          </a:xfrm>
          <a:solidFill>
            <a:schemeClr val="accent4"/>
          </a:solidFill>
        </p:spPr>
        <p:txBody>
          <a:bodyPr lIns="0" tIns="155448" rIns="0" anchor="t">
            <a:noAutofit/>
          </a:bodyPr>
          <a:lstStyle>
            <a:lvl1pPr marL="0" indent="0" algn="ctr">
              <a:spcBef>
                <a:spcPts val="0"/>
              </a:spcBef>
              <a:buNone/>
              <a:defRPr sz="2100" b="1" cap="all" spc="3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3" name="Text Placeholder 20"/>
          <p:cNvSpPr>
            <a:spLocks noGrp="1"/>
          </p:cNvSpPr>
          <p:nvPr>
            <p:ph type="body" sz="quarter" idx="36" hasCustomPrompt="1"/>
          </p:nvPr>
        </p:nvSpPr>
        <p:spPr>
          <a:xfrm>
            <a:off x="13414248" y="9323832"/>
            <a:ext cx="3044952" cy="274320"/>
          </a:xfrm>
        </p:spPr>
        <p:txBody>
          <a:bodyPr anchor="ctr">
            <a:noAutofit/>
          </a:bodyPr>
          <a:lstStyle>
            <a:lvl1pPr marL="0" indent="0" algn="ctr">
              <a:buNone/>
              <a:defRPr sz="1800" spc="30" baseline="0"/>
            </a:lvl1pPr>
          </a:lstStyle>
          <a:p>
            <a:pPr lvl="0"/>
            <a:r>
              <a:rPr lang="en-US" dirty="0"/>
              <a:t>Title</a:t>
            </a:r>
          </a:p>
        </p:txBody>
      </p:sp>
    </p:spTree>
    <p:extLst>
      <p:ext uri="{BB962C8B-B14F-4D97-AF65-F5344CB8AC3E}">
        <p14:creationId xmlns:p14="http://schemas.microsoft.com/office/powerpoint/2010/main" val="2246647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6" name="Rectangle 15"/>
          <p:cNvSpPr/>
          <p:nvPr userDrawn="1"/>
        </p:nvSpPr>
        <p:spPr>
          <a:xfrm>
            <a:off x="1028007" y="5694720"/>
            <a:ext cx="3017520" cy="2276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8" name="Rectangle 17"/>
          <p:cNvSpPr/>
          <p:nvPr userDrawn="1"/>
        </p:nvSpPr>
        <p:spPr>
          <a:xfrm>
            <a:off x="4351367" y="5694720"/>
            <a:ext cx="3017520" cy="227685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0" name="Rectangle 19"/>
          <p:cNvSpPr/>
          <p:nvPr userDrawn="1"/>
        </p:nvSpPr>
        <p:spPr>
          <a:xfrm>
            <a:off x="7674726" y="5694720"/>
            <a:ext cx="3017520" cy="2276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2" name="Rectangle 21"/>
          <p:cNvSpPr/>
          <p:nvPr userDrawn="1"/>
        </p:nvSpPr>
        <p:spPr>
          <a:xfrm>
            <a:off x="14321444" y="5694720"/>
            <a:ext cx="3017520" cy="2276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4" name="Rectangle 23"/>
          <p:cNvSpPr/>
          <p:nvPr userDrawn="1"/>
        </p:nvSpPr>
        <p:spPr>
          <a:xfrm>
            <a:off x="10998086" y="5694720"/>
            <a:ext cx="3017520" cy="227685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itle 1"/>
          <p:cNvSpPr>
            <a:spLocks noGrp="1"/>
          </p:cNvSpPr>
          <p:nvPr>
            <p:ph type="title"/>
          </p:nvPr>
        </p:nvSpPr>
        <p:spPr>
          <a:xfrm>
            <a:off x="1138428" y="1261872"/>
            <a:ext cx="16006572" cy="1152144"/>
          </a:xfrm>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t>Presentation title</a:t>
            </a:r>
            <a:endParaRPr lang="en-US" dirty="0"/>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t>‹#›</a:t>
            </a:fld>
            <a:endParaRPr lang="en-US" dirty="0"/>
          </a:p>
        </p:txBody>
      </p:sp>
      <p:sp>
        <p:nvSpPr>
          <p:cNvPr id="46" name="Text Placeholder 2"/>
          <p:cNvSpPr>
            <a:spLocks noGrp="1"/>
          </p:cNvSpPr>
          <p:nvPr>
            <p:ph type="body" idx="1"/>
          </p:nvPr>
        </p:nvSpPr>
        <p:spPr>
          <a:xfrm>
            <a:off x="1028007" y="3737527"/>
            <a:ext cx="3017520" cy="4237760"/>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4" name="Picture Placeholder 62"/>
          <p:cNvSpPr>
            <a:spLocks noGrp="1"/>
          </p:cNvSpPr>
          <p:nvPr>
            <p:ph type="pic" sz="quarter" idx="23"/>
          </p:nvPr>
        </p:nvSpPr>
        <p:spPr>
          <a:xfrm>
            <a:off x="2008701" y="3166587"/>
            <a:ext cx="1056132" cy="10561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2" name="Text Placeholder 51"/>
          <p:cNvSpPr>
            <a:spLocks noGrp="1"/>
          </p:cNvSpPr>
          <p:nvPr>
            <p:ph type="body" sz="quarter" idx="18"/>
          </p:nvPr>
        </p:nvSpPr>
        <p:spPr>
          <a:xfrm>
            <a:off x="1096587"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47" name="Text Placeholder 4"/>
          <p:cNvSpPr>
            <a:spLocks noGrp="1"/>
          </p:cNvSpPr>
          <p:nvPr>
            <p:ph type="body" sz="quarter" idx="3"/>
          </p:nvPr>
        </p:nvSpPr>
        <p:spPr>
          <a:xfrm>
            <a:off x="4351365" y="3737527"/>
            <a:ext cx="3017520" cy="4237760"/>
          </a:xfrm>
          <a:noFill/>
          <a:ln w="12700">
            <a:solidFill>
              <a:schemeClr val="accent3"/>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8" name="Picture Placeholder 62"/>
          <p:cNvSpPr>
            <a:spLocks noGrp="1"/>
          </p:cNvSpPr>
          <p:nvPr>
            <p:ph type="pic" sz="quarter" idx="27"/>
          </p:nvPr>
        </p:nvSpPr>
        <p:spPr>
          <a:xfrm>
            <a:off x="5332061" y="3166587"/>
            <a:ext cx="1056132" cy="1056132"/>
          </a:xfrm>
          <a:prstGeom prst="ellipse">
            <a:avLst/>
          </a:prstGeom>
          <a:solidFill>
            <a:schemeClr val="accent3"/>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8" name="Text Placeholder 51"/>
          <p:cNvSpPr>
            <a:spLocks noGrp="1"/>
          </p:cNvSpPr>
          <p:nvPr>
            <p:ph type="body" sz="quarter" idx="19"/>
          </p:nvPr>
        </p:nvSpPr>
        <p:spPr>
          <a:xfrm>
            <a:off x="4419945"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48" name="Text Placeholder 4"/>
          <p:cNvSpPr>
            <a:spLocks noGrp="1"/>
          </p:cNvSpPr>
          <p:nvPr>
            <p:ph type="body" sz="quarter" idx="13"/>
          </p:nvPr>
        </p:nvSpPr>
        <p:spPr>
          <a:xfrm>
            <a:off x="7674726" y="3737527"/>
            <a:ext cx="3017520" cy="4237760"/>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7" name="Picture Placeholder 62"/>
          <p:cNvSpPr>
            <a:spLocks noGrp="1"/>
          </p:cNvSpPr>
          <p:nvPr>
            <p:ph type="pic" sz="quarter" idx="26"/>
          </p:nvPr>
        </p:nvSpPr>
        <p:spPr>
          <a:xfrm>
            <a:off x="8655420" y="3166587"/>
            <a:ext cx="1056132" cy="10561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9" name="Text Placeholder 51"/>
          <p:cNvSpPr>
            <a:spLocks noGrp="1"/>
          </p:cNvSpPr>
          <p:nvPr>
            <p:ph type="body" sz="quarter" idx="20"/>
          </p:nvPr>
        </p:nvSpPr>
        <p:spPr>
          <a:xfrm>
            <a:off x="7743306"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49" name="Text Placeholder 4"/>
          <p:cNvSpPr>
            <a:spLocks noGrp="1"/>
          </p:cNvSpPr>
          <p:nvPr>
            <p:ph type="body" sz="quarter" idx="15"/>
          </p:nvPr>
        </p:nvSpPr>
        <p:spPr>
          <a:xfrm>
            <a:off x="10998086" y="3737527"/>
            <a:ext cx="3017520" cy="4237760"/>
          </a:xfrm>
          <a:noFill/>
          <a:ln w="12700">
            <a:solidFill>
              <a:schemeClr val="accent3"/>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6" name="Picture Placeholder 62"/>
          <p:cNvSpPr>
            <a:spLocks noGrp="1"/>
          </p:cNvSpPr>
          <p:nvPr>
            <p:ph type="pic" sz="quarter" idx="25"/>
          </p:nvPr>
        </p:nvSpPr>
        <p:spPr>
          <a:xfrm>
            <a:off x="11978780" y="3166587"/>
            <a:ext cx="1056132" cy="1056132"/>
          </a:xfrm>
          <a:prstGeom prst="ellipse">
            <a:avLst/>
          </a:prstGeom>
          <a:solidFill>
            <a:schemeClr val="accent3"/>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0" name="Text Placeholder 51"/>
          <p:cNvSpPr>
            <a:spLocks noGrp="1"/>
          </p:cNvSpPr>
          <p:nvPr>
            <p:ph type="body" sz="quarter" idx="21"/>
          </p:nvPr>
        </p:nvSpPr>
        <p:spPr>
          <a:xfrm>
            <a:off x="11066666"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
        <p:nvSpPr>
          <p:cNvPr id="50" name="Text Placeholder 4"/>
          <p:cNvSpPr>
            <a:spLocks noGrp="1"/>
          </p:cNvSpPr>
          <p:nvPr>
            <p:ph type="body" sz="quarter" idx="17"/>
          </p:nvPr>
        </p:nvSpPr>
        <p:spPr>
          <a:xfrm>
            <a:off x="14321444" y="3737527"/>
            <a:ext cx="3017520" cy="4237760"/>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5" name="Picture Placeholder 62"/>
          <p:cNvSpPr>
            <a:spLocks noGrp="1"/>
          </p:cNvSpPr>
          <p:nvPr>
            <p:ph type="pic" sz="quarter" idx="24"/>
          </p:nvPr>
        </p:nvSpPr>
        <p:spPr>
          <a:xfrm>
            <a:off x="15302138" y="3166587"/>
            <a:ext cx="1056132" cy="10561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1" name="Text Placeholder 51"/>
          <p:cNvSpPr>
            <a:spLocks noGrp="1"/>
          </p:cNvSpPr>
          <p:nvPr>
            <p:ph type="body" sz="quarter" idx="22"/>
          </p:nvPr>
        </p:nvSpPr>
        <p:spPr>
          <a:xfrm>
            <a:off x="14390024" y="5832606"/>
            <a:ext cx="2880360" cy="2057400"/>
          </a:xfrm>
          <a:noFill/>
          <a:ln>
            <a:noFill/>
          </a:ln>
        </p:spPr>
        <p:txBody>
          <a:bodyPr lIns="91440" rIns="91440" anchor="ctr">
            <a:noAutofit/>
          </a:bodyPr>
          <a:lstStyle>
            <a:lvl1pPr marL="0" indent="0" algn="ctr">
              <a:spcBef>
                <a:spcPts val="0"/>
              </a:spcBef>
              <a:buNone/>
              <a:defRPr sz="2250"/>
            </a:lvl1pPr>
          </a:lstStyle>
          <a:p>
            <a:pPr lvl="0"/>
            <a:r>
              <a:rPr lang="en-US"/>
              <a:t>Click to edit Master text styles</a:t>
            </a:r>
          </a:p>
        </p:txBody>
      </p:sp>
    </p:spTree>
    <p:extLst>
      <p:ext uri="{BB962C8B-B14F-4D97-AF65-F5344CB8AC3E}">
        <p14:creationId xmlns:p14="http://schemas.microsoft.com/office/powerpoint/2010/main" val="3683356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9" name="Freeform: Shape 28"/>
          <p:cNvSpPr/>
          <p:nvPr userDrawn="1"/>
        </p:nvSpPr>
        <p:spPr>
          <a:xfrm>
            <a:off x="0" y="0"/>
            <a:ext cx="4257675" cy="4286937"/>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137160" tIns="68580" rIns="137160" bIns="68580" numCol="1" anchor="t" anchorCtr="0" compatLnSpc="1">
            <a:noAutofit/>
          </a:bodyPr>
          <a:lstStyle/>
          <a:p>
            <a:pPr lvl="0"/>
            <a:endParaRPr lang="en-US" sz="2700" dirty="0"/>
          </a:p>
        </p:txBody>
      </p:sp>
      <p:sp>
        <p:nvSpPr>
          <p:cNvPr id="26" name="Freeform: Shape 25"/>
          <p:cNvSpPr/>
          <p:nvPr userDrawn="1"/>
        </p:nvSpPr>
        <p:spPr>
          <a:xfrm>
            <a:off x="2" y="-1"/>
            <a:ext cx="2955941" cy="2985401"/>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rgbClr val="F5CDCE"/>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16" name="Freeform: Shape 15"/>
          <p:cNvSpPr/>
          <p:nvPr userDrawn="1"/>
        </p:nvSpPr>
        <p:spPr>
          <a:xfrm>
            <a:off x="2" y="2"/>
            <a:ext cx="1505174" cy="1519523"/>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137160" tIns="68580" rIns="137160" bIns="68580" numCol="1" anchor="t" anchorCtr="0" compatLnSpc="1">
            <a:noAutofit/>
          </a:bodyPr>
          <a:lstStyle/>
          <a:p>
            <a:pPr lvl="0"/>
            <a:endParaRPr lang="en-US" sz="2700" dirty="0">
              <a:solidFill>
                <a:schemeClr val="tx1"/>
              </a:solidFill>
            </a:endParaRPr>
          </a:p>
        </p:txBody>
      </p:sp>
      <p:sp>
        <p:nvSpPr>
          <p:cNvPr id="2" name="Title 1"/>
          <p:cNvSpPr>
            <a:spLocks noGrp="1"/>
          </p:cNvSpPr>
          <p:nvPr>
            <p:ph type="title"/>
          </p:nvPr>
        </p:nvSpPr>
        <p:spPr/>
        <p:txBody>
          <a:bodyPr/>
          <a:lstStyle>
            <a:lvl1pPr>
              <a:lnSpc>
                <a:spcPct val="100000"/>
              </a:lnSpc>
              <a:defRPr>
                <a:solidFill>
                  <a:schemeClr val="accent6"/>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30" name="Image 2" descr="preencoded.png"/>
          <p:cNvSpPr/>
          <p:nvPr/>
        </p:nvSpPr>
        <p:spPr>
          <a:xfrm>
            <a:off x="2187499" y="885200"/>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sz="2700" dirty="0"/>
          </a:p>
        </p:txBody>
      </p:sp>
      <p:sp>
        <p:nvSpPr>
          <p:cNvPr id="31" name="Text Placeholder 2"/>
          <p:cNvSpPr>
            <a:spLocks noGrp="1"/>
          </p:cNvSpPr>
          <p:nvPr>
            <p:ph type="body" idx="1" hasCustomPrompt="1"/>
          </p:nvPr>
        </p:nvSpPr>
        <p:spPr>
          <a:xfrm>
            <a:off x="1028007" y="4526280"/>
            <a:ext cx="2990088" cy="836676"/>
          </a:xfrm>
          <a:solidFill>
            <a:schemeClr val="accent3"/>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2" name="Text Placeholder 4"/>
          <p:cNvSpPr>
            <a:spLocks noGrp="1"/>
          </p:cNvSpPr>
          <p:nvPr>
            <p:ph type="body" sz="quarter" idx="3" hasCustomPrompt="1"/>
          </p:nvPr>
        </p:nvSpPr>
        <p:spPr>
          <a:xfrm>
            <a:off x="4351367" y="4526280"/>
            <a:ext cx="2990088" cy="836676"/>
          </a:xfrm>
          <a:solidFill>
            <a:schemeClr val="accent1"/>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3" name="Text Placeholder 4"/>
          <p:cNvSpPr>
            <a:spLocks noGrp="1"/>
          </p:cNvSpPr>
          <p:nvPr>
            <p:ph type="body" sz="quarter" idx="13" hasCustomPrompt="1"/>
          </p:nvPr>
        </p:nvSpPr>
        <p:spPr>
          <a:xfrm>
            <a:off x="7674726" y="4526280"/>
            <a:ext cx="2990088" cy="836676"/>
          </a:xfrm>
          <a:solidFill>
            <a:schemeClr val="accent3"/>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4" name="Text Placeholder 4"/>
          <p:cNvSpPr>
            <a:spLocks noGrp="1"/>
          </p:cNvSpPr>
          <p:nvPr>
            <p:ph type="body" sz="quarter" idx="15" hasCustomPrompt="1"/>
          </p:nvPr>
        </p:nvSpPr>
        <p:spPr>
          <a:xfrm>
            <a:off x="10998086" y="4526280"/>
            <a:ext cx="2990088" cy="836676"/>
          </a:xfrm>
          <a:solidFill>
            <a:schemeClr val="accent1"/>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5" name="Text Placeholder 4"/>
          <p:cNvSpPr>
            <a:spLocks noGrp="1"/>
          </p:cNvSpPr>
          <p:nvPr>
            <p:ph type="body" sz="quarter" idx="17" hasCustomPrompt="1"/>
          </p:nvPr>
        </p:nvSpPr>
        <p:spPr>
          <a:xfrm>
            <a:off x="14321444" y="4526280"/>
            <a:ext cx="2990088" cy="836676"/>
          </a:xfrm>
          <a:solidFill>
            <a:schemeClr val="accent3"/>
          </a:solidFill>
          <a:ln>
            <a:noFill/>
          </a:ln>
        </p:spPr>
        <p:txBody>
          <a:bodyPr lIns="0" tIns="0" rIns="0" bIns="0" anchor="ctr">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MMM YYYY</a:t>
            </a:r>
          </a:p>
        </p:txBody>
      </p:sp>
      <p:sp>
        <p:nvSpPr>
          <p:cNvPr id="36" name="Text Placeholder 51"/>
          <p:cNvSpPr>
            <a:spLocks noGrp="1"/>
          </p:cNvSpPr>
          <p:nvPr>
            <p:ph type="body" sz="quarter" idx="18"/>
          </p:nvPr>
        </p:nvSpPr>
        <p:spPr>
          <a:xfrm>
            <a:off x="1028007"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37" name="Text Placeholder 51"/>
          <p:cNvSpPr>
            <a:spLocks noGrp="1"/>
          </p:cNvSpPr>
          <p:nvPr>
            <p:ph type="body" sz="quarter" idx="19"/>
          </p:nvPr>
        </p:nvSpPr>
        <p:spPr>
          <a:xfrm>
            <a:off x="4351367"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38" name="Text Placeholder 51"/>
          <p:cNvSpPr>
            <a:spLocks noGrp="1"/>
          </p:cNvSpPr>
          <p:nvPr>
            <p:ph type="body" sz="quarter" idx="20"/>
          </p:nvPr>
        </p:nvSpPr>
        <p:spPr>
          <a:xfrm>
            <a:off x="7674726"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39" name="Text Placeholder 51"/>
          <p:cNvSpPr>
            <a:spLocks noGrp="1"/>
          </p:cNvSpPr>
          <p:nvPr>
            <p:ph type="body" sz="quarter" idx="21"/>
          </p:nvPr>
        </p:nvSpPr>
        <p:spPr>
          <a:xfrm>
            <a:off x="10998086"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sp>
        <p:nvSpPr>
          <p:cNvPr id="40" name="Text Placeholder 51"/>
          <p:cNvSpPr>
            <a:spLocks noGrp="1"/>
          </p:cNvSpPr>
          <p:nvPr>
            <p:ph type="body" sz="quarter" idx="22"/>
          </p:nvPr>
        </p:nvSpPr>
        <p:spPr>
          <a:xfrm>
            <a:off x="14321444" y="7118604"/>
            <a:ext cx="2990088" cy="1193292"/>
          </a:xfrm>
          <a:noFill/>
        </p:spPr>
        <p:txBody>
          <a:bodyPr lIns="0" rIns="0" anchor="t" anchorCtr="0">
            <a:noAutofit/>
          </a:bodyPr>
          <a:lstStyle>
            <a:lvl1pPr marL="0" indent="0" algn="ctr">
              <a:spcBef>
                <a:spcPts val="0"/>
              </a:spcBef>
              <a:buNone/>
              <a:defRPr sz="2250"/>
            </a:lvl1pPr>
          </a:lstStyle>
          <a:p>
            <a:pPr lvl="0"/>
            <a:r>
              <a:rPr lang="en-US"/>
              <a:t>Click to edit Master text styles</a:t>
            </a:r>
          </a:p>
        </p:txBody>
      </p:sp>
      <p:cxnSp>
        <p:nvCxnSpPr>
          <p:cNvPr id="42" name="Straight Connector 41"/>
          <p:cNvCxnSpPr/>
          <p:nvPr userDrawn="1"/>
        </p:nvCxnSpPr>
        <p:spPr>
          <a:xfrm>
            <a:off x="1109097" y="6281522"/>
            <a:ext cx="16218540"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9886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0" name="Title 19"/>
          <p:cNvSpPr>
            <a:spLocks noGrp="1"/>
          </p:cNvSpPr>
          <p:nvPr>
            <p:ph type="title"/>
          </p:nvPr>
        </p:nvSpPr>
        <p:spPr>
          <a:xfrm>
            <a:off x="5980176" y="1865376"/>
            <a:ext cx="12248388" cy="1152144"/>
          </a:xfrm>
        </p:spPr>
        <p:txBody>
          <a:bodyPr>
            <a:noAutofit/>
          </a:bodyPr>
          <a:lstStyle>
            <a:lvl1pPr algn="l">
              <a:lnSpc>
                <a:spcPct val="100000"/>
              </a:lnSpc>
              <a:defRPr/>
            </a:lvl1pPr>
          </a:lstStyle>
          <a:p>
            <a:r>
              <a:rPr lang="en-US"/>
              <a:t>Click to edit Master title style</a:t>
            </a:r>
            <a:endParaRPr lang="en-US" dirty="0"/>
          </a:p>
        </p:txBody>
      </p:sp>
      <p:sp>
        <p:nvSpPr>
          <p:cNvPr id="11" name="Image 0" descr="preencoded.png"/>
          <p:cNvSpPr/>
          <p:nvPr userDrawn="1"/>
        </p:nvSpPr>
        <p:spPr>
          <a:xfrm>
            <a:off x="-8352" y="-4176"/>
            <a:ext cx="5164932" cy="10337006"/>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sz="2700" dirty="0"/>
          </a:p>
        </p:txBody>
      </p:sp>
      <p:pic>
        <p:nvPicPr>
          <p:cNvPr id="13" name="Image 1" descr="preencoded.png"/>
          <p:cNvPicPr>
            <a:picLocks noChangeAspect="1"/>
          </p:cNvPicPr>
          <p:nvPr userDrawn="1"/>
        </p:nvPicPr>
        <p:blipFill>
          <a:blip r:embed="rId2" cstate="screen">
            <a:extLst>
              <a:ext uri="{96DAC541-7B7A-43D3-8B79-37D633B846F1}">
                <asvg:svgBlip xmlns:asvg="http://schemas.microsoft.com/office/drawing/2016/SVG/main" xmlns="" r:embed="rId3"/>
              </a:ext>
            </a:extLst>
          </a:blip>
          <a:srcRect/>
          <a:stretch>
            <a:fillRect/>
          </a:stretch>
        </p:blipFill>
        <p:spPr>
          <a:xfrm>
            <a:off x="2554967" y="-4176"/>
            <a:ext cx="2601615" cy="7750970"/>
          </a:xfrm>
          <a:prstGeom prst="rect">
            <a:avLst/>
          </a:prstGeom>
        </p:spPr>
      </p:pic>
      <p:sp>
        <p:nvSpPr>
          <p:cNvPr id="39" name="Freeform: Shape 38"/>
          <p:cNvSpPr/>
          <p:nvPr/>
        </p:nvSpPr>
        <p:spPr>
          <a:xfrm>
            <a:off x="2582432" y="-4176"/>
            <a:ext cx="2574173" cy="2581280"/>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sz="2700" dirty="0"/>
          </a:p>
        </p:txBody>
      </p:sp>
      <p:sp>
        <p:nvSpPr>
          <p:cNvPr id="17" name="Image 5" descr="preencoded.png"/>
          <p:cNvSpPr/>
          <p:nvPr userDrawn="1"/>
        </p:nvSpPr>
        <p:spPr>
          <a:xfrm>
            <a:off x="-8352" y="5160756"/>
            <a:ext cx="5164932" cy="5172075"/>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sz="2700" dirty="0"/>
          </a:p>
        </p:txBody>
      </p:sp>
      <p:pic>
        <p:nvPicPr>
          <p:cNvPr id="19" name="Image 6" descr="preencoded.png"/>
          <p:cNvPicPr>
            <a:picLocks noChangeAspect="1"/>
          </p:cNvPicPr>
          <p:nvPr userDrawn="1"/>
        </p:nvPicPr>
        <p:blipFill>
          <a:blip r:embed="rId4" cstate="screen">
            <a:extLst>
              <a:ext uri="{96DAC541-7B7A-43D3-8B79-37D633B846F1}">
                <asvg:svgBlip xmlns:asvg="http://schemas.microsoft.com/office/drawing/2016/SVG/main" xmlns="" r:embed="rId5"/>
              </a:ext>
            </a:extLst>
          </a:blip>
          <a:srcRect/>
          <a:stretch>
            <a:fillRect/>
          </a:stretch>
        </p:blipFill>
        <p:spPr>
          <a:xfrm>
            <a:off x="2577686" y="5160757"/>
            <a:ext cx="2578895" cy="2586038"/>
          </a:xfrm>
          <a:prstGeom prst="rect">
            <a:avLst/>
          </a:prstGeom>
        </p:spPr>
      </p:pic>
      <p:sp>
        <p:nvSpPr>
          <p:cNvPr id="3" name="Text Placeholder 2"/>
          <p:cNvSpPr>
            <a:spLocks noGrp="1"/>
          </p:cNvSpPr>
          <p:nvPr>
            <p:ph type="body" idx="1"/>
          </p:nvPr>
        </p:nvSpPr>
        <p:spPr>
          <a:xfrm>
            <a:off x="5966460" y="3496056"/>
            <a:ext cx="5733288" cy="617220"/>
          </a:xfrm>
        </p:spPr>
        <p:txBody>
          <a:bodyPr anchor="t">
            <a:noAutofit/>
          </a:bodyPr>
          <a:lstStyle>
            <a:lvl1pPr marL="0" indent="0">
              <a:spcBef>
                <a:spcPts val="0"/>
              </a:spcBef>
              <a:buNone/>
              <a:defRPr sz="2700" b="1" cap="all" baseline="0">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5527548" y="4315968"/>
            <a:ext cx="5612892" cy="5526882"/>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070080" y="3496056"/>
            <a:ext cx="5733288" cy="617220"/>
          </a:xfrm>
        </p:spPr>
        <p:txBody>
          <a:bodyPr anchor="t">
            <a:noAutofit/>
          </a:bodyPr>
          <a:lstStyle>
            <a:lvl1pPr marL="0" indent="0">
              <a:spcBef>
                <a:spcPts val="0"/>
              </a:spcBef>
              <a:buNone/>
              <a:defRPr sz="2700" b="1" cap="all" baseline="0">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11631168" y="4315968"/>
            <a:ext cx="5612892" cy="5526882"/>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641413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38428" y="1851660"/>
            <a:ext cx="16006572" cy="1152144"/>
          </a:xfrm>
        </p:spPr>
        <p:txBody>
          <a:bodyPr>
            <a:noAutofit/>
          </a:bodyPr>
          <a:lstStyle>
            <a:lvl1pPr>
              <a:lnSpc>
                <a:spcPct val="100000"/>
              </a:lnSpc>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noAutofit/>
          </a:bodyPr>
          <a:lstStyle/>
          <a:p>
            <a:r>
              <a:rPr lang="en-US"/>
              <a:t>Presentation title</a:t>
            </a:r>
            <a:endParaRPr lang="en-US" dirty="0"/>
          </a:p>
        </p:txBody>
      </p:sp>
      <p:sp>
        <p:nvSpPr>
          <p:cNvPr id="5" name="Slide Number Placeholder 4"/>
          <p:cNvSpPr>
            <a:spLocks noGrp="1"/>
          </p:cNvSpPr>
          <p:nvPr>
            <p:ph type="sldNum" sz="quarter" idx="12"/>
          </p:nvPr>
        </p:nvSpPr>
        <p:spPr/>
        <p:txBody>
          <a:bodyPr>
            <a:noAutofit/>
          </a:bodyPr>
          <a:lstStyle/>
          <a:p>
            <a:fld id="{48F63A3B-78C7-47BE-AE5E-E10140E04643}" type="slidenum">
              <a:rPr lang="en-US" smtClean="0"/>
              <a:t>‹#›</a:t>
            </a:fld>
            <a:endParaRPr lang="en-US" dirty="0"/>
          </a:p>
        </p:txBody>
      </p:sp>
      <p:sp>
        <p:nvSpPr>
          <p:cNvPr id="46" name="Text Placeholder 2"/>
          <p:cNvSpPr>
            <a:spLocks noGrp="1"/>
          </p:cNvSpPr>
          <p:nvPr>
            <p:ph type="body" idx="1"/>
          </p:nvPr>
        </p:nvSpPr>
        <p:spPr>
          <a:xfrm>
            <a:off x="1069848" y="4114800"/>
            <a:ext cx="4992624" cy="5335524"/>
          </a:xfrm>
          <a:noFill/>
          <a:ln w="12700">
            <a:solidFill>
              <a:schemeClr val="accent3"/>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4" name="Picture Placeholder 62"/>
          <p:cNvSpPr>
            <a:spLocks noGrp="1" noChangeAspect="1"/>
          </p:cNvSpPr>
          <p:nvPr>
            <p:ph type="pic" sz="quarter" idx="23"/>
          </p:nvPr>
        </p:nvSpPr>
        <p:spPr>
          <a:xfrm>
            <a:off x="2866644" y="3387852"/>
            <a:ext cx="1399032" cy="1399032"/>
          </a:xfrm>
          <a:prstGeom prst="ellipse">
            <a:avLst/>
          </a:prstGeom>
          <a:solidFill>
            <a:schemeClr val="accent3"/>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52" name="Text Placeholder 51"/>
          <p:cNvSpPr>
            <a:spLocks noGrp="1"/>
          </p:cNvSpPr>
          <p:nvPr>
            <p:ph type="body" sz="quarter" idx="18"/>
          </p:nvPr>
        </p:nvSpPr>
        <p:spPr>
          <a:xfrm>
            <a:off x="1488186" y="5925312"/>
            <a:ext cx="4155948" cy="3310128"/>
          </a:xfrm>
          <a:noFill/>
        </p:spPr>
        <p:txBody>
          <a:bodyPr lIns="91440" rIns="91440" anchor="t">
            <a:noAutofit/>
          </a:bodyPr>
          <a:lstStyle>
            <a:lvl1pPr marL="521018" indent="-521018" algn="l">
              <a:spcBef>
                <a:spcPts val="540"/>
              </a:spcBef>
              <a:buFont typeface="Arial" panose="020B0604020202020204" pitchFamily="34" charset="0"/>
              <a:buChar char="•"/>
              <a:defRPr sz="2250"/>
            </a:lvl1pPr>
          </a:lstStyle>
          <a:p>
            <a:pPr lvl="0"/>
            <a:r>
              <a:rPr lang="en-US"/>
              <a:t>Click to edit Master text styles</a:t>
            </a:r>
          </a:p>
        </p:txBody>
      </p:sp>
      <p:sp>
        <p:nvSpPr>
          <p:cNvPr id="49" name="Text Placeholder 4"/>
          <p:cNvSpPr>
            <a:spLocks noGrp="1"/>
          </p:cNvSpPr>
          <p:nvPr>
            <p:ph type="body" sz="quarter" idx="15"/>
          </p:nvPr>
        </p:nvSpPr>
        <p:spPr>
          <a:xfrm>
            <a:off x="6665976" y="4114800"/>
            <a:ext cx="4992624" cy="5335524"/>
          </a:xfrm>
          <a:noFill/>
          <a:ln w="12700">
            <a:solidFill>
              <a:schemeClr val="accent1"/>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6" name="Picture Placeholder 62"/>
          <p:cNvSpPr>
            <a:spLocks noGrp="1" noChangeAspect="1"/>
          </p:cNvSpPr>
          <p:nvPr>
            <p:ph type="pic" sz="quarter" idx="25"/>
          </p:nvPr>
        </p:nvSpPr>
        <p:spPr>
          <a:xfrm>
            <a:off x="8462772" y="3387852"/>
            <a:ext cx="1399032" cy="1399032"/>
          </a:xfrm>
          <a:prstGeom prst="ellipse">
            <a:avLst/>
          </a:prstGeom>
          <a:solidFill>
            <a:schemeClr val="accent1"/>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0" name="Text Placeholder 51"/>
          <p:cNvSpPr>
            <a:spLocks noGrp="1"/>
          </p:cNvSpPr>
          <p:nvPr>
            <p:ph type="body" sz="quarter" idx="21"/>
          </p:nvPr>
        </p:nvSpPr>
        <p:spPr>
          <a:xfrm>
            <a:off x="7084314" y="5925312"/>
            <a:ext cx="4155948" cy="3310128"/>
          </a:xfrm>
          <a:noFill/>
        </p:spPr>
        <p:txBody>
          <a:bodyPr lIns="91440" rIns="91440" anchor="t">
            <a:noAutofit/>
          </a:bodyPr>
          <a:lstStyle>
            <a:lvl1pPr marL="521018" indent="-521018" algn="l">
              <a:spcBef>
                <a:spcPts val="540"/>
              </a:spcBef>
              <a:buFont typeface="Arial" panose="020B0604020202020204" pitchFamily="34" charset="0"/>
              <a:buChar char="•"/>
              <a:defRPr sz="2250"/>
            </a:lvl1pPr>
          </a:lstStyle>
          <a:p>
            <a:pPr lvl="0"/>
            <a:r>
              <a:rPr lang="en-US"/>
              <a:t>Click to edit Master text styles</a:t>
            </a:r>
          </a:p>
        </p:txBody>
      </p:sp>
      <p:sp>
        <p:nvSpPr>
          <p:cNvPr id="50" name="Text Placeholder 4"/>
          <p:cNvSpPr>
            <a:spLocks noGrp="1"/>
          </p:cNvSpPr>
          <p:nvPr>
            <p:ph type="body" sz="quarter" idx="17"/>
          </p:nvPr>
        </p:nvSpPr>
        <p:spPr>
          <a:xfrm>
            <a:off x="12138660" y="4114800"/>
            <a:ext cx="4992624" cy="5335524"/>
          </a:xfrm>
          <a:noFill/>
          <a:ln w="12700">
            <a:solidFill>
              <a:schemeClr val="accent4"/>
            </a:solidFill>
          </a:ln>
        </p:spPr>
        <p:txBody>
          <a:bodyPr tIns="685800" anchor="t">
            <a:noAutofit/>
          </a:bodyPr>
          <a:lstStyle>
            <a:lvl1pPr marL="0" indent="0" algn="ctr">
              <a:lnSpc>
                <a:spcPct val="100000"/>
              </a:lnSpc>
              <a:spcBef>
                <a:spcPts val="0"/>
              </a:spcBef>
              <a:buNone/>
              <a:defRPr sz="2700" b="1" cap="all" spc="0" baseline="0">
                <a:solidFill>
                  <a:schemeClr val="accent6"/>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5" name="Picture Placeholder 62"/>
          <p:cNvSpPr>
            <a:spLocks noGrp="1" noChangeAspect="1"/>
          </p:cNvSpPr>
          <p:nvPr>
            <p:ph type="pic" sz="quarter" idx="24"/>
          </p:nvPr>
        </p:nvSpPr>
        <p:spPr>
          <a:xfrm>
            <a:off x="13935456" y="3387852"/>
            <a:ext cx="1399032" cy="1399032"/>
          </a:xfrm>
          <a:prstGeom prst="ellipse">
            <a:avLst/>
          </a:prstGeom>
          <a:solidFill>
            <a:schemeClr val="accent4"/>
          </a:solidFill>
        </p:spPr>
        <p:txBody>
          <a:bodyPr lIns="0" tIns="0" rIns="0" bIns="0" anchor="ctr">
            <a:noAutofit/>
          </a:bodyPr>
          <a:lstStyle>
            <a:lvl1pPr marL="0" indent="0" algn="ctr">
              <a:buNone/>
              <a:defRPr sz="1350"/>
            </a:lvl1pPr>
          </a:lstStyle>
          <a:p>
            <a:r>
              <a:rPr lang="en-US"/>
              <a:t>Click icon to add picture</a:t>
            </a:r>
            <a:endParaRPr lang="en-US" dirty="0"/>
          </a:p>
        </p:txBody>
      </p:sp>
      <p:sp>
        <p:nvSpPr>
          <p:cNvPr id="61" name="Text Placeholder 51"/>
          <p:cNvSpPr>
            <a:spLocks noGrp="1"/>
          </p:cNvSpPr>
          <p:nvPr>
            <p:ph type="body" sz="quarter" idx="22"/>
          </p:nvPr>
        </p:nvSpPr>
        <p:spPr>
          <a:xfrm>
            <a:off x="12556998" y="5925312"/>
            <a:ext cx="4155948" cy="3310128"/>
          </a:xfrm>
          <a:noFill/>
        </p:spPr>
        <p:txBody>
          <a:bodyPr lIns="91440" rIns="91440" anchor="t">
            <a:noAutofit/>
          </a:bodyPr>
          <a:lstStyle>
            <a:lvl1pPr marL="521018" indent="-521018" algn="l">
              <a:spcBef>
                <a:spcPts val="540"/>
              </a:spcBef>
              <a:buFont typeface="Arial" panose="020B0604020202020204" pitchFamily="34" charset="0"/>
              <a:buChar char="•"/>
              <a:defRPr sz="2250"/>
            </a:lvl1pPr>
          </a:lstStyle>
          <a:p>
            <a:pPr lvl="0"/>
            <a:r>
              <a:rPr lang="en-US"/>
              <a:t>Click to edit Master text styles</a:t>
            </a:r>
          </a:p>
        </p:txBody>
      </p:sp>
    </p:spTree>
    <p:extLst>
      <p:ext uri="{BB962C8B-B14F-4D97-AF65-F5344CB8AC3E}">
        <p14:creationId xmlns:p14="http://schemas.microsoft.com/office/powerpoint/2010/main" val="41098806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Summary">
    <p:spTree>
      <p:nvGrpSpPr>
        <p:cNvPr id="1" name=""/>
        <p:cNvGrpSpPr/>
        <p:nvPr/>
      </p:nvGrpSpPr>
      <p:grpSpPr>
        <a:xfrm>
          <a:off x="0" y="0"/>
          <a:ext cx="0" cy="0"/>
          <a:chOff x="0" y="0"/>
          <a:chExt cx="0" cy="0"/>
        </a:xfrm>
      </p:grpSpPr>
      <p:sp>
        <p:nvSpPr>
          <p:cNvPr id="24" name="Image 2" descr="preencoded.png"/>
          <p:cNvSpPr/>
          <p:nvPr/>
        </p:nvSpPr>
        <p:spPr>
          <a:xfrm>
            <a:off x="13137358" y="-21431"/>
            <a:ext cx="5150645" cy="5179218"/>
          </a:xfrm>
          <a:custGeom>
            <a:avLst/>
            <a:gdLst>
              <a:gd name="connsiteX0" fmla="*/ 3433763 w 3433763"/>
              <a:gd name="connsiteY0" fmla="*/ 0 h 3452812"/>
              <a:gd name="connsiteX1" fmla="*/ 3433763 w 3433763"/>
              <a:gd name="connsiteY1" fmla="*/ 3452813 h 3452812"/>
              <a:gd name="connsiteX2" fmla="*/ 0 w 3433763"/>
              <a:gd name="connsiteY2" fmla="*/ 3452813 h 3452812"/>
              <a:gd name="connsiteX3" fmla="*/ 3433763 w 3433763"/>
              <a:gd name="connsiteY3" fmla="*/ 0 h 3452812"/>
            </a:gdLst>
            <a:ahLst/>
            <a:cxnLst>
              <a:cxn ang="0">
                <a:pos x="connsiteX0" y="connsiteY0"/>
              </a:cxn>
              <a:cxn ang="0">
                <a:pos x="connsiteX1" y="connsiteY1"/>
              </a:cxn>
              <a:cxn ang="0">
                <a:pos x="connsiteX2" y="connsiteY2"/>
              </a:cxn>
              <a:cxn ang="0">
                <a:pos x="connsiteX3" y="connsiteY3"/>
              </a:cxn>
            </a:cxnLst>
            <a:rect l="l" t="t" r="r" b="b"/>
            <a:pathLst>
              <a:path w="3433763" h="3452812">
                <a:moveTo>
                  <a:pt x="3433763" y="0"/>
                </a:moveTo>
                <a:lnTo>
                  <a:pt x="3433763" y="3452813"/>
                </a:lnTo>
                <a:lnTo>
                  <a:pt x="0" y="3452813"/>
                </a:lnTo>
                <a:cubicBezTo>
                  <a:pt x="0" y="1545912"/>
                  <a:pt x="1537383" y="0"/>
                  <a:pt x="3433763" y="0"/>
                </a:cubicBezTo>
                <a:close/>
              </a:path>
            </a:pathLst>
          </a:custGeom>
          <a:solidFill>
            <a:schemeClr val="accent1"/>
          </a:solidFill>
          <a:ln w="4756" cap="flat">
            <a:noFill/>
            <a:prstDash val="solid"/>
            <a:miter/>
          </a:ln>
        </p:spPr>
        <p:txBody>
          <a:bodyPr rtlCol="0" anchor="ctr"/>
          <a:lstStyle/>
          <a:p>
            <a:endParaRPr lang="en-US" sz="2700" dirty="0"/>
          </a:p>
        </p:txBody>
      </p:sp>
      <p:sp>
        <p:nvSpPr>
          <p:cNvPr id="25" name="Image 3" descr="preencoded.png"/>
          <p:cNvSpPr/>
          <p:nvPr/>
        </p:nvSpPr>
        <p:spPr>
          <a:xfrm>
            <a:off x="13137358" y="5157788"/>
            <a:ext cx="5150645" cy="5150643"/>
          </a:xfrm>
          <a:custGeom>
            <a:avLst/>
            <a:gdLst>
              <a:gd name="connsiteX0" fmla="*/ 0 w 3433763"/>
              <a:gd name="connsiteY0" fmla="*/ 0 h 3433762"/>
              <a:gd name="connsiteX1" fmla="*/ 3433763 w 3433763"/>
              <a:gd name="connsiteY1" fmla="*/ 0 h 3433762"/>
              <a:gd name="connsiteX2" fmla="*/ 3433763 w 3433763"/>
              <a:gd name="connsiteY2" fmla="*/ 3433763 h 3433762"/>
              <a:gd name="connsiteX3" fmla="*/ 0 w 3433763"/>
              <a:gd name="connsiteY3" fmla="*/ 0 h 3433762"/>
            </a:gdLst>
            <a:ahLst/>
            <a:cxnLst>
              <a:cxn ang="0">
                <a:pos x="connsiteX0" y="connsiteY0"/>
              </a:cxn>
              <a:cxn ang="0">
                <a:pos x="connsiteX1" y="connsiteY1"/>
              </a:cxn>
              <a:cxn ang="0">
                <a:pos x="connsiteX2" y="connsiteY2"/>
              </a:cxn>
              <a:cxn ang="0">
                <a:pos x="connsiteX3" y="connsiteY3"/>
              </a:cxn>
            </a:cxnLst>
            <a:rect l="l" t="t" r="r" b="b"/>
            <a:pathLst>
              <a:path w="3433763" h="3433762">
                <a:moveTo>
                  <a:pt x="0" y="0"/>
                </a:moveTo>
                <a:lnTo>
                  <a:pt x="3433763" y="0"/>
                </a:lnTo>
                <a:lnTo>
                  <a:pt x="3433763" y="3433763"/>
                </a:lnTo>
                <a:cubicBezTo>
                  <a:pt x="1537383" y="3433763"/>
                  <a:pt x="0" y="1896380"/>
                  <a:pt x="0" y="0"/>
                </a:cubicBezTo>
                <a:close/>
              </a:path>
            </a:pathLst>
          </a:custGeom>
          <a:solidFill>
            <a:schemeClr val="accent2"/>
          </a:solidFill>
          <a:ln w="4756" cap="flat">
            <a:noFill/>
            <a:prstDash val="solid"/>
            <a:miter/>
          </a:ln>
        </p:spPr>
        <p:txBody>
          <a:bodyPr rtlCol="0" anchor="ctr"/>
          <a:lstStyle/>
          <a:p>
            <a:endParaRPr lang="en-US" sz="2700" dirty="0"/>
          </a:p>
        </p:txBody>
      </p:sp>
      <p:sp>
        <p:nvSpPr>
          <p:cNvPr id="26" name="Image 4" descr="preencoded.png"/>
          <p:cNvSpPr/>
          <p:nvPr/>
        </p:nvSpPr>
        <p:spPr>
          <a:xfrm flipV="1">
            <a:off x="14987588" y="1871663"/>
            <a:ext cx="3300413" cy="3271838"/>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sz="2700" dirty="0"/>
          </a:p>
        </p:txBody>
      </p:sp>
      <p:sp>
        <p:nvSpPr>
          <p:cNvPr id="53" name="Image 7" descr="preencoded.png"/>
          <p:cNvSpPr/>
          <p:nvPr/>
        </p:nvSpPr>
        <p:spPr>
          <a:xfrm flipV="1">
            <a:off x="-30129" y="6870077"/>
            <a:ext cx="3416922" cy="3416922"/>
          </a:xfrm>
          <a:custGeom>
            <a:avLst/>
            <a:gdLst>
              <a:gd name="connsiteX0" fmla="*/ 0 w 2277948"/>
              <a:gd name="connsiteY0" fmla="*/ 2277948 h 2277948"/>
              <a:gd name="connsiteX1" fmla="*/ 2277948 w 2277948"/>
              <a:gd name="connsiteY1" fmla="*/ 0 h 2277948"/>
              <a:gd name="connsiteX2" fmla="*/ 0 w 2277948"/>
              <a:gd name="connsiteY2" fmla="*/ 0 h 2277948"/>
              <a:gd name="connsiteX3" fmla="*/ 0 w 2277948"/>
              <a:gd name="connsiteY3" fmla="*/ 2277948 h 2277948"/>
            </a:gdLst>
            <a:ahLst/>
            <a:cxnLst>
              <a:cxn ang="0">
                <a:pos x="connsiteX0" y="connsiteY0"/>
              </a:cxn>
              <a:cxn ang="0">
                <a:pos x="connsiteX1" y="connsiteY1"/>
              </a:cxn>
              <a:cxn ang="0">
                <a:pos x="connsiteX2" y="connsiteY2"/>
              </a:cxn>
              <a:cxn ang="0">
                <a:pos x="connsiteX3" y="connsiteY3"/>
              </a:cxn>
            </a:cxnLst>
            <a:rect l="l" t="t" r="r" b="b"/>
            <a:pathLst>
              <a:path w="2277948" h="2277948">
                <a:moveTo>
                  <a:pt x="0" y="2277948"/>
                </a:moveTo>
                <a:cubicBezTo>
                  <a:pt x="1258034" y="2277948"/>
                  <a:pt x="2277948" y="1258034"/>
                  <a:pt x="2277948" y="0"/>
                </a:cubicBezTo>
                <a:lnTo>
                  <a:pt x="0" y="0"/>
                </a:lnTo>
                <a:lnTo>
                  <a:pt x="0" y="2277948"/>
                </a:lnTo>
                <a:close/>
              </a:path>
            </a:pathLst>
          </a:custGeom>
          <a:solidFill>
            <a:schemeClr val="accent4"/>
          </a:solidFill>
          <a:ln w="5083" cap="flat">
            <a:noFill/>
            <a:prstDash val="solid"/>
            <a:miter/>
          </a:ln>
        </p:spPr>
        <p:txBody>
          <a:bodyPr rtlCol="0" anchor="ctr"/>
          <a:lstStyle/>
          <a:p>
            <a:endParaRPr lang="en-US" sz="2700" dirty="0"/>
          </a:p>
        </p:txBody>
      </p:sp>
      <p:pic>
        <p:nvPicPr>
          <p:cNvPr id="21" name="Image 2" descr="preencoded.png"/>
          <p:cNvPicPr>
            <a:picLocks noChangeAspect="1"/>
          </p:cNvPicPr>
          <p:nvPr userDrawn="1"/>
        </p:nvPicPr>
        <p:blipFill>
          <a:blip r:embed="rId2" cstate="screen">
            <a:extLst>
              <a:ext uri="{96DAC541-7B7A-43D3-8B79-37D633B846F1}">
                <asvg:svgBlip xmlns:asvg="http://schemas.microsoft.com/office/drawing/2016/SVG/main" xmlns="" r:embed="rId3"/>
              </a:ext>
            </a:extLst>
          </a:blip>
          <a:srcRect/>
          <a:stretch>
            <a:fillRect/>
          </a:stretch>
        </p:blipFill>
        <p:spPr>
          <a:xfrm>
            <a:off x="14987829" y="5161904"/>
            <a:ext cx="3300171" cy="3300171"/>
          </a:xfrm>
          <a:prstGeom prst="rect">
            <a:avLst/>
          </a:prstGeom>
        </p:spPr>
      </p:pic>
      <p:sp>
        <p:nvSpPr>
          <p:cNvPr id="54" name="Image 2" descr="preencoded.png"/>
          <p:cNvSpPr/>
          <p:nvPr/>
        </p:nvSpPr>
        <p:spPr>
          <a:xfrm>
            <a:off x="2561939" y="8501425"/>
            <a:ext cx="1162532" cy="1162532"/>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sz="2700" dirty="0"/>
          </a:p>
        </p:txBody>
      </p:sp>
      <p:sp>
        <p:nvSpPr>
          <p:cNvPr id="2" name="Title 1"/>
          <p:cNvSpPr>
            <a:spLocks noGrp="1"/>
          </p:cNvSpPr>
          <p:nvPr>
            <p:ph type="title"/>
          </p:nvPr>
        </p:nvSpPr>
        <p:spPr>
          <a:xfrm>
            <a:off x="2263140" y="2825496"/>
            <a:ext cx="10149840" cy="1152144"/>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p:ph idx="1"/>
          </p:nvPr>
        </p:nvSpPr>
        <p:spPr>
          <a:xfrm>
            <a:off x="2263140" y="4256532"/>
            <a:ext cx="8819388" cy="4050792"/>
          </a:xfrm>
        </p:spPr>
        <p:txBody>
          <a:bodyPr>
            <a:noAutofit/>
          </a:bodyPr>
          <a:lstStyle>
            <a:lvl1pPr marL="0" indent="0">
              <a:buNone/>
              <a:defRPr sz="2250"/>
            </a:lvl1pPr>
            <a:lvl2pPr>
              <a:defRPr sz="2250"/>
            </a:lvl2pPr>
            <a:lvl3pPr>
              <a:defRPr sz="2250"/>
            </a:lvl3pPr>
            <a:lvl4pPr>
              <a:defRPr sz="2250"/>
            </a:lvl4pPr>
            <a:lvl5pPr>
              <a:defRPr sz="22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
        <p:nvSpPr>
          <p:cNvPr id="4" name="Footer Placeholder 3"/>
          <p:cNvSpPr>
            <a:spLocks noGrp="1"/>
          </p:cNvSpPr>
          <p:nvPr>
            <p:ph type="ftr" sz="quarter" idx="13"/>
          </p:nvPr>
        </p:nvSpPr>
        <p:spPr/>
        <p:txBody>
          <a:bodyPr/>
          <a:lstStyle/>
          <a:p>
            <a:r>
              <a:rPr lang="en-US"/>
              <a:t>Presentation title</a:t>
            </a:r>
            <a:endParaRPr lang="en-US" dirty="0"/>
          </a:p>
        </p:txBody>
      </p:sp>
    </p:spTree>
    <p:extLst>
      <p:ext uri="{BB962C8B-B14F-4D97-AF65-F5344CB8AC3E}">
        <p14:creationId xmlns:p14="http://schemas.microsoft.com/office/powerpoint/2010/main" val="15216285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p:cNvSpPr/>
          <p:nvPr userDrawn="1"/>
        </p:nvSpPr>
        <p:spPr>
          <a:xfrm>
            <a:off x="0" y="0"/>
            <a:ext cx="13423107" cy="10287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19" name="Freeform: Shape 18" descr="preencoded.png"/>
          <p:cNvSpPr/>
          <p:nvPr userDrawn="1"/>
        </p:nvSpPr>
        <p:spPr>
          <a:xfrm>
            <a:off x="11307939" y="19714"/>
            <a:ext cx="6980061" cy="10247576"/>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sz="2700" dirty="0"/>
          </a:p>
        </p:txBody>
      </p:sp>
      <p:pic>
        <p:nvPicPr>
          <p:cNvPr id="9" name="Image 2" descr="preencoded.png"/>
          <p:cNvPicPr>
            <a:picLocks noChangeAspect="1"/>
          </p:cNvPicPr>
          <p:nvPr userDrawn="1"/>
        </p:nvPicPr>
        <p:blipFill>
          <a:blip r:embed="rId2" cstate="screen">
            <a:extLst>
              <a:ext uri="{96DAC541-7B7A-43D3-8B79-37D633B846F1}">
                <asvg:svgBlip xmlns:asvg="http://schemas.microsoft.com/office/drawing/2016/SVG/main" xmlns="" r:embed="rId3"/>
              </a:ext>
            </a:extLst>
          </a:blip>
          <a:srcRect/>
          <a:stretch>
            <a:fillRect/>
          </a:stretch>
        </p:blipFill>
        <p:spPr>
          <a:xfrm>
            <a:off x="13105851" y="-37561"/>
            <a:ext cx="5148287" cy="5148287"/>
          </a:xfrm>
          <a:prstGeom prst="rect">
            <a:avLst/>
          </a:prstGeom>
        </p:spPr>
      </p:pic>
      <p:sp>
        <p:nvSpPr>
          <p:cNvPr id="2" name="Title 1"/>
          <p:cNvSpPr>
            <a:spLocks noGrp="1"/>
          </p:cNvSpPr>
          <p:nvPr>
            <p:ph type="ctrTitle"/>
          </p:nvPr>
        </p:nvSpPr>
        <p:spPr>
          <a:xfrm>
            <a:off x="2290572" y="2962656"/>
            <a:ext cx="6254496" cy="1001268"/>
          </a:xfrm>
        </p:spPr>
        <p:txBody>
          <a:bodyPr tIns="0" anchor="ctr">
            <a:no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318004" y="4270248"/>
            <a:ext cx="6254496" cy="3264408"/>
          </a:xfrm>
        </p:spPr>
        <p:txBody>
          <a:bodyPr lIns="91440" tIns="0" rIns="91440" bIns="0">
            <a:noAutofit/>
          </a:bodyPr>
          <a:lstStyle>
            <a:lvl1pPr marL="0" indent="0" algn="l">
              <a:spcBef>
                <a:spcPts val="863"/>
              </a:spcBef>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Tree>
    <p:extLst>
      <p:ext uri="{BB962C8B-B14F-4D97-AF65-F5344CB8AC3E}">
        <p14:creationId xmlns:p14="http://schemas.microsoft.com/office/powerpoint/2010/main" val="2829870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Image 0" descr="preencoded.png"/>
          <p:cNvSpPr/>
          <p:nvPr userDrawn="1"/>
        </p:nvSpPr>
        <p:spPr>
          <a:xfrm>
            <a:off x="-8352" y="-4176"/>
            <a:ext cx="5164932" cy="10337006"/>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sz="2700" dirty="0"/>
          </a:p>
        </p:txBody>
      </p:sp>
      <p:pic>
        <p:nvPicPr>
          <p:cNvPr id="11" name="Image 1" descr="preencoded.png"/>
          <p:cNvPicPr>
            <a:picLocks noChangeAspect="1"/>
          </p:cNvPicPr>
          <p:nvPr userDrawn="1"/>
        </p:nvPicPr>
        <p:blipFill>
          <a:blip r:embed="rId2" cstate="screen">
            <a:extLst>
              <a:ext uri="{96DAC541-7B7A-43D3-8B79-37D633B846F1}">
                <asvg:svgBlip xmlns:asvg="http://schemas.microsoft.com/office/drawing/2016/SVG/main" xmlns="" r:embed="rId3"/>
              </a:ext>
            </a:extLst>
          </a:blip>
          <a:srcRect/>
          <a:stretch>
            <a:fillRect/>
          </a:stretch>
        </p:blipFill>
        <p:spPr>
          <a:xfrm>
            <a:off x="2554967" y="-4176"/>
            <a:ext cx="2601615" cy="7750970"/>
          </a:xfrm>
          <a:prstGeom prst="rect">
            <a:avLst/>
          </a:prstGeom>
        </p:spPr>
      </p:pic>
      <p:sp>
        <p:nvSpPr>
          <p:cNvPr id="13" name="Freeform: Shape 12"/>
          <p:cNvSpPr/>
          <p:nvPr userDrawn="1"/>
        </p:nvSpPr>
        <p:spPr>
          <a:xfrm>
            <a:off x="2582432" y="-4176"/>
            <a:ext cx="2574173" cy="2581280"/>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sz="2700" dirty="0"/>
          </a:p>
        </p:txBody>
      </p:sp>
      <p:sp>
        <p:nvSpPr>
          <p:cNvPr id="15" name="Image 5" descr="preencoded.png"/>
          <p:cNvSpPr/>
          <p:nvPr userDrawn="1"/>
        </p:nvSpPr>
        <p:spPr>
          <a:xfrm>
            <a:off x="-8352" y="5160756"/>
            <a:ext cx="5164932" cy="5172075"/>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sz="2700" dirty="0"/>
          </a:p>
        </p:txBody>
      </p:sp>
      <p:pic>
        <p:nvPicPr>
          <p:cNvPr id="17" name="Image 6" descr="preencoded.png"/>
          <p:cNvPicPr>
            <a:picLocks noChangeAspect="1"/>
          </p:cNvPicPr>
          <p:nvPr userDrawn="1"/>
        </p:nvPicPr>
        <p:blipFill>
          <a:blip r:embed="rId4" cstate="screen">
            <a:extLst>
              <a:ext uri="{96DAC541-7B7A-43D3-8B79-37D633B846F1}">
                <asvg:svgBlip xmlns:asvg="http://schemas.microsoft.com/office/drawing/2016/SVG/main" xmlns="" r:embed="rId5"/>
              </a:ext>
            </a:extLst>
          </a:blip>
          <a:srcRect/>
          <a:stretch>
            <a:fillRect/>
          </a:stretch>
        </p:blipFill>
        <p:spPr>
          <a:xfrm>
            <a:off x="2577686" y="5160757"/>
            <a:ext cx="2578895" cy="2586038"/>
          </a:xfrm>
          <a:prstGeom prst="rect">
            <a:avLst/>
          </a:prstGeom>
        </p:spPr>
      </p:pic>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18" name="Title 19"/>
          <p:cNvSpPr>
            <a:spLocks noGrp="1"/>
          </p:cNvSpPr>
          <p:nvPr>
            <p:ph type="title"/>
          </p:nvPr>
        </p:nvSpPr>
        <p:spPr>
          <a:xfrm>
            <a:off x="5980176" y="1865376"/>
            <a:ext cx="12248388" cy="1152144"/>
          </a:xfrm>
        </p:spPr>
        <p:txBody>
          <a:bodyPr>
            <a:noAutofit/>
          </a:bodyPr>
          <a:lstStyle>
            <a:lvl1pPr algn="l">
              <a:lnSpc>
                <a:spcPct val="100000"/>
              </a:lnSpc>
              <a:defRPr/>
            </a:lvl1pPr>
          </a:lstStyle>
          <a:p>
            <a:r>
              <a:rPr lang="en-US"/>
              <a:t>Click to edit Master title style</a:t>
            </a:r>
            <a:endParaRPr lang="en-US" dirty="0"/>
          </a:p>
        </p:txBody>
      </p:sp>
      <p:sp>
        <p:nvSpPr>
          <p:cNvPr id="19" name="Content Placeholder 3"/>
          <p:cNvSpPr>
            <a:spLocks noGrp="1"/>
          </p:cNvSpPr>
          <p:nvPr>
            <p:ph sz="half" idx="2"/>
          </p:nvPr>
        </p:nvSpPr>
        <p:spPr>
          <a:xfrm>
            <a:off x="5527548" y="3383280"/>
            <a:ext cx="5612892" cy="6459570"/>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5"/>
          <p:cNvSpPr>
            <a:spLocks noGrp="1"/>
          </p:cNvSpPr>
          <p:nvPr>
            <p:ph sz="quarter" idx="4"/>
          </p:nvPr>
        </p:nvSpPr>
        <p:spPr>
          <a:xfrm>
            <a:off x="11631168" y="3383280"/>
            <a:ext cx="5612892" cy="6459570"/>
          </a:xfrm>
        </p:spPr>
        <p:txBody>
          <a:bodyPr lIns="45720" rIns="45720" bIns="45720">
            <a:noAutofit/>
          </a:bodyPr>
          <a:lstStyle>
            <a:lvl1pPr>
              <a:defRPr sz="2250"/>
            </a:lvl1pPr>
            <a:lvl2pPr>
              <a:defRPr sz="195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9039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p:cNvSpPr/>
          <p:nvPr userDrawn="1"/>
        </p:nvSpPr>
        <p:spPr>
          <a:xfrm>
            <a:off x="2" y="0"/>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9" name="Freeform: Shape 8"/>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696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p:cNvSpPr/>
          <p:nvPr userDrawn="1"/>
        </p:nvSpPr>
        <p:spPr>
          <a:xfrm>
            <a:off x="2" y="0"/>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8" name="Freeform: Shape 7"/>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703706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425205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p:cNvSpPr/>
          <p:nvPr userDrawn="1"/>
        </p:nvSpPr>
        <p:spPr>
          <a:xfrm flipH="1" flipV="1">
            <a:off x="14923760" y="7132551"/>
            <a:ext cx="3364241" cy="3154449"/>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137160" tIns="68580" rIns="137160" bIns="68580" numCol="1" spcCol="0" rtlCol="0" fromWordArt="0" anchor="ctr" anchorCtr="0" forceAA="0" compatLnSpc="1">
            <a:noAutofit/>
          </a:bodyPr>
          <a:lstStyle/>
          <a:p>
            <a:pPr lvl="0"/>
            <a:endParaRPr lang="en-US" sz="2700" dirty="0">
              <a:solidFill>
                <a:schemeClr val="tx1"/>
              </a:solidFill>
            </a:endParaRPr>
          </a:p>
        </p:txBody>
      </p:sp>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42441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56041" y="2654312"/>
            <a:ext cx="14160051" cy="2743202"/>
          </a:xfrm>
        </p:spPr>
        <p:txBody>
          <a:bodyPr anchor="b">
            <a:normAutofit/>
          </a:bodyPr>
          <a:lstStyle>
            <a:lvl1pPr algn="ctr">
              <a:defRPr sz="8100"/>
            </a:lvl1pPr>
          </a:lstStyle>
          <a:p>
            <a:r>
              <a:rPr lang="en-US"/>
              <a:t>Click to edit Master title style</a:t>
            </a:r>
            <a:endParaRPr lang="en-US" dirty="0"/>
          </a:p>
        </p:txBody>
      </p:sp>
      <p:sp>
        <p:nvSpPr>
          <p:cNvPr id="3" name="Subtitle 2"/>
          <p:cNvSpPr>
            <a:spLocks noGrp="1"/>
          </p:cNvSpPr>
          <p:nvPr>
            <p:ph type="subTitle" idx="1"/>
          </p:nvPr>
        </p:nvSpPr>
        <p:spPr>
          <a:xfrm>
            <a:off x="2056041" y="5660236"/>
            <a:ext cx="14160051" cy="1574801"/>
          </a:xfrm>
        </p:spPr>
        <p:txBody>
          <a:bodyPr anchor="t"/>
          <a:lstStyle>
            <a:lvl1pPr marL="0" indent="0" algn="ctr">
              <a:buNone/>
              <a:defRPr>
                <a:solidFill>
                  <a:schemeClr val="tx1"/>
                </a:solidFill>
              </a:defRPr>
            </a:lvl1pPr>
            <a:lvl2pPr marL="685835" indent="0" algn="ctr">
              <a:buNone/>
              <a:defRPr>
                <a:solidFill>
                  <a:schemeClr val="tx1">
                    <a:tint val="75000"/>
                  </a:schemeClr>
                </a:solidFill>
              </a:defRPr>
            </a:lvl2pPr>
            <a:lvl3pPr marL="1371669" indent="0" algn="ctr">
              <a:buNone/>
              <a:defRPr>
                <a:solidFill>
                  <a:schemeClr val="tx1">
                    <a:tint val="75000"/>
                  </a:schemeClr>
                </a:solidFill>
              </a:defRPr>
            </a:lvl3pPr>
            <a:lvl4pPr marL="2057504" indent="0" algn="ctr">
              <a:buNone/>
              <a:defRPr>
                <a:solidFill>
                  <a:schemeClr val="tx1">
                    <a:tint val="75000"/>
                  </a:schemeClr>
                </a:solidFill>
              </a:defRPr>
            </a:lvl4pPr>
            <a:lvl5pPr marL="2743337" indent="0" algn="ctr">
              <a:buNone/>
              <a:defRPr>
                <a:solidFill>
                  <a:schemeClr val="tx1">
                    <a:tint val="75000"/>
                  </a:schemeClr>
                </a:solidFill>
              </a:defRPr>
            </a:lvl5pPr>
            <a:lvl6pPr marL="3429171" indent="0" algn="ctr">
              <a:buNone/>
              <a:defRPr>
                <a:solidFill>
                  <a:schemeClr val="tx1">
                    <a:tint val="75000"/>
                  </a:schemeClr>
                </a:solidFill>
              </a:defRPr>
            </a:lvl6pPr>
            <a:lvl7pPr marL="4115006" indent="0" algn="ctr">
              <a:buNone/>
              <a:defRPr>
                <a:solidFill>
                  <a:schemeClr val="tx1">
                    <a:tint val="75000"/>
                  </a:schemeClr>
                </a:solidFill>
              </a:defRPr>
            </a:lvl7pPr>
            <a:lvl8pPr marL="4800840" indent="0" algn="ctr">
              <a:buNone/>
              <a:defRPr>
                <a:solidFill>
                  <a:schemeClr val="tx1">
                    <a:tint val="75000"/>
                  </a:schemeClr>
                </a:solidFill>
              </a:defRPr>
            </a:lvl8pPr>
            <a:lvl9pPr marL="5486675"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solidFill>
                  <a:prstClr val="white">
                    <a:lumMod val="95000"/>
                  </a:prstClr>
                </a:solidFill>
                <a:effectLst>
                  <a:outerShdw blurRad="50800" dist="38100" dir="2700000" algn="tl" rotWithShape="0">
                    <a:prstClr val="black">
                      <a:alpha val="43000"/>
                    </a:prstClr>
                  </a:outerShdw>
                </a:effectLst>
              </a:rPr>
              <a:pPr/>
              <a:t>11/1/2024</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12"/>
          </p:nvPr>
        </p:nvSpPr>
        <p:spPr/>
        <p:txBody>
          <a:bodyPr/>
          <a:lstStyle/>
          <a:p>
            <a:fld id="{3A98EE3D-8CD1-4C3F-BD1C-C98C9596463C}"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11153615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solidFill>
                  <a:prstClr val="white">
                    <a:lumMod val="95000"/>
                  </a:prstClr>
                </a:solidFill>
                <a:effectLst>
                  <a:outerShdw blurRad="50800" dist="38100" dir="2700000" algn="tl" rotWithShape="0">
                    <a:prstClr val="black">
                      <a:alpha val="43000"/>
                    </a:prstClr>
                  </a:outerShdw>
                </a:effectLst>
              </a:rPr>
              <a:pPr/>
              <a:t>11/1/2024</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12"/>
          </p:nvPr>
        </p:nvSpPr>
        <p:spPr/>
        <p:txBody>
          <a:bodyPr/>
          <a:lstStyle/>
          <a:p>
            <a:fld id="{3A98EE3D-8CD1-4C3F-BD1C-C98C9596463C}"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27264354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3103" y="2641603"/>
            <a:ext cx="14385825" cy="2743220"/>
          </a:xfrm>
        </p:spPr>
        <p:txBody>
          <a:bodyPr anchor="b"/>
          <a:lstStyle>
            <a:lvl1pPr algn="ctr">
              <a:defRPr sz="6000" b="0" cap="none"/>
            </a:lvl1pPr>
          </a:lstStyle>
          <a:p>
            <a:r>
              <a:rPr lang="en-US"/>
              <a:t>Click to edit Master title style</a:t>
            </a:r>
            <a:endParaRPr lang="en-US" dirty="0"/>
          </a:p>
        </p:txBody>
      </p:sp>
      <p:sp>
        <p:nvSpPr>
          <p:cNvPr id="3" name="Text Placeholder 2"/>
          <p:cNvSpPr>
            <a:spLocks noGrp="1"/>
          </p:cNvSpPr>
          <p:nvPr>
            <p:ph type="body" idx="1"/>
          </p:nvPr>
        </p:nvSpPr>
        <p:spPr>
          <a:xfrm>
            <a:off x="1943103" y="5645158"/>
            <a:ext cx="14385825" cy="2000241"/>
          </a:xfrm>
        </p:spPr>
        <p:txBody>
          <a:bodyPr anchor="t"/>
          <a:lstStyle>
            <a:lvl1pPr marL="0" indent="0" algn="ctr">
              <a:buNone/>
              <a:defRPr sz="3000">
                <a:solidFill>
                  <a:schemeClr val="tx1"/>
                </a:solidFill>
              </a:defRPr>
            </a:lvl1pPr>
            <a:lvl2pPr marL="685835" indent="0">
              <a:buNone/>
              <a:defRPr sz="2700">
                <a:solidFill>
                  <a:schemeClr val="tx1">
                    <a:tint val="75000"/>
                  </a:schemeClr>
                </a:solidFill>
              </a:defRPr>
            </a:lvl2pPr>
            <a:lvl3pPr marL="1371669" indent="0">
              <a:buNone/>
              <a:defRPr sz="2400">
                <a:solidFill>
                  <a:schemeClr val="tx1">
                    <a:tint val="75000"/>
                  </a:schemeClr>
                </a:solidFill>
              </a:defRPr>
            </a:lvl3pPr>
            <a:lvl4pPr marL="2057504" indent="0">
              <a:buNone/>
              <a:defRPr sz="2100">
                <a:solidFill>
                  <a:schemeClr val="tx1">
                    <a:tint val="75000"/>
                  </a:schemeClr>
                </a:solidFill>
              </a:defRPr>
            </a:lvl4pPr>
            <a:lvl5pPr marL="2743337" indent="0">
              <a:buNone/>
              <a:defRPr sz="2100">
                <a:solidFill>
                  <a:schemeClr val="tx1">
                    <a:tint val="75000"/>
                  </a:schemeClr>
                </a:solidFill>
              </a:defRPr>
            </a:lvl5pPr>
            <a:lvl6pPr marL="3429171" indent="0">
              <a:buNone/>
              <a:defRPr sz="2100">
                <a:solidFill>
                  <a:schemeClr val="tx1">
                    <a:tint val="75000"/>
                  </a:schemeClr>
                </a:solidFill>
              </a:defRPr>
            </a:lvl6pPr>
            <a:lvl7pPr marL="4115006" indent="0">
              <a:buNone/>
              <a:defRPr sz="2100">
                <a:solidFill>
                  <a:schemeClr val="tx1">
                    <a:tint val="75000"/>
                  </a:schemeClr>
                </a:solidFill>
              </a:defRPr>
            </a:lvl7pPr>
            <a:lvl8pPr marL="4800840" indent="0">
              <a:buNone/>
              <a:defRPr sz="2100">
                <a:solidFill>
                  <a:schemeClr val="tx1">
                    <a:tint val="75000"/>
                  </a:schemeClr>
                </a:solidFill>
              </a:defRPr>
            </a:lvl8pPr>
            <a:lvl9pPr marL="5486675"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solidFill>
                  <a:prstClr val="white">
                    <a:lumMod val="95000"/>
                  </a:prstClr>
                </a:solidFill>
                <a:effectLst>
                  <a:outerShdw blurRad="50800" dist="38100" dir="2700000" algn="tl" rotWithShape="0">
                    <a:prstClr val="black">
                      <a:alpha val="43000"/>
                    </a:prstClr>
                  </a:outerShdw>
                </a:effectLst>
              </a:rPr>
              <a:pPr/>
              <a:t>11/1/2024</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12"/>
          </p:nvPr>
        </p:nvSpPr>
        <p:spPr/>
        <p:txBody>
          <a:bodyPr/>
          <a:lstStyle/>
          <a:p>
            <a:fld id="{3A98EE3D-8CD1-4C3F-BD1C-C98C9596463C}"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28951426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70694" y="914400"/>
            <a:ext cx="15530643" cy="189280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370693" y="3114677"/>
            <a:ext cx="7285262" cy="5434007"/>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616076" y="3114676"/>
            <a:ext cx="7285262" cy="543400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solidFill>
                  <a:prstClr val="white">
                    <a:lumMod val="95000"/>
                  </a:prstClr>
                </a:solidFill>
                <a:effectLst>
                  <a:outerShdw blurRad="50800" dist="38100" dir="2700000" algn="tl" rotWithShape="0">
                    <a:prstClr val="black">
                      <a:alpha val="43000"/>
                    </a:prstClr>
                  </a:outerShdw>
                </a:effectLst>
              </a:rPr>
              <a:pPr/>
              <a:t>11/1/2024</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3A98EE3D-8CD1-4C3F-BD1C-C98C9596463C}"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19633454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xmlns=""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0693" y="2601761"/>
            <a:ext cx="7543800" cy="6149939"/>
          </a:xfrm>
          <a:prstGeom prst="rect">
            <a:avLst/>
          </a:prstGeom>
        </p:spPr>
      </p:pic>
      <p:pic>
        <p:nvPicPr>
          <p:cNvPr id="21" name="Picture 20" descr="Slate-V2-HD-compPhotoInset.png">
            <a:extLst>
              <a:ext uri="{FF2B5EF4-FFF2-40B4-BE49-F238E27FC236}">
                <a16:creationId xmlns:a16="http://schemas.microsoft.com/office/drawing/2014/main" xmlns=""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7536" y="2601761"/>
            <a:ext cx="7543800" cy="6149939"/>
          </a:xfrm>
          <a:prstGeom prst="rect">
            <a:avLst/>
          </a:prstGeom>
        </p:spPr>
      </p:pic>
      <p:sp>
        <p:nvSpPr>
          <p:cNvPr id="2" name="Title 1"/>
          <p:cNvSpPr>
            <a:spLocks noGrp="1"/>
          </p:cNvSpPr>
          <p:nvPr>
            <p:ph type="title"/>
          </p:nvPr>
        </p:nvSpPr>
        <p:spPr>
          <a:xfrm>
            <a:off x="1370694" y="914400"/>
            <a:ext cx="15530643" cy="1455675"/>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569020" y="2782731"/>
            <a:ext cx="7147146" cy="1038741"/>
          </a:xfrm>
        </p:spPr>
        <p:txBody>
          <a:bodyPr anchor="b">
            <a:noAutofit/>
          </a:bodyPr>
          <a:lstStyle>
            <a:lvl1pPr marL="0" indent="0" algn="ctr">
              <a:buNone/>
              <a:defRPr sz="3600" b="0"/>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Click to edit Master text styles</a:t>
            </a:r>
          </a:p>
        </p:txBody>
      </p:sp>
      <p:sp>
        <p:nvSpPr>
          <p:cNvPr id="4" name="Content Placeholder 3"/>
          <p:cNvSpPr>
            <a:spLocks noGrp="1"/>
          </p:cNvSpPr>
          <p:nvPr>
            <p:ph sz="half" idx="2"/>
          </p:nvPr>
        </p:nvSpPr>
        <p:spPr>
          <a:xfrm>
            <a:off x="1569020" y="4053157"/>
            <a:ext cx="7147146" cy="4565300"/>
          </a:xfrm>
        </p:spPr>
        <p:txBody>
          <a:bodyPr anchor="t">
            <a:normAutofit/>
          </a:bodyPr>
          <a:lstStyle>
            <a:lvl1pPr>
              <a:defRPr sz="2700"/>
            </a:lvl1pPr>
            <a:lvl2pPr>
              <a:defRPr sz="2400"/>
            </a:lvl2pPr>
            <a:lvl3pPr>
              <a:defRPr sz="21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544749" y="2782730"/>
            <a:ext cx="7169373" cy="1038743"/>
          </a:xfrm>
        </p:spPr>
        <p:txBody>
          <a:bodyPr anchor="b">
            <a:noAutofit/>
          </a:bodyPr>
          <a:lstStyle>
            <a:lvl1pPr marL="0" indent="0" algn="ctr">
              <a:buNone/>
              <a:defRPr sz="3600" b="0"/>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544753" y="4053157"/>
            <a:ext cx="7169372" cy="4565300"/>
          </a:xfrm>
        </p:spPr>
        <p:txBody>
          <a:bodyPr anchor="t">
            <a:normAutofit/>
          </a:bodyPr>
          <a:lstStyle>
            <a:lvl1pPr>
              <a:defRPr sz="2700"/>
            </a:lvl1pPr>
            <a:lvl2pPr>
              <a:defRPr sz="2400"/>
            </a:lvl2pPr>
            <a:lvl3pPr>
              <a:defRPr sz="21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solidFill>
                  <a:prstClr val="white">
                    <a:lumMod val="95000"/>
                  </a:prstClr>
                </a:solidFill>
                <a:effectLst>
                  <a:outerShdw blurRad="50800" dist="38100" dir="2700000" algn="tl" rotWithShape="0">
                    <a:prstClr val="black">
                      <a:alpha val="43000"/>
                    </a:prstClr>
                  </a:outerShdw>
                </a:effectLst>
              </a:rPr>
              <a:pPr/>
              <a:t>11/1/2024</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8" name="Footer Placeholder 7"/>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9" name="Slide Number Placeholder 8"/>
          <p:cNvSpPr>
            <a:spLocks noGrp="1"/>
          </p:cNvSpPr>
          <p:nvPr>
            <p:ph type="sldNum" sz="quarter" idx="12"/>
          </p:nvPr>
        </p:nvSpPr>
        <p:spPr/>
        <p:txBody>
          <a:bodyPr/>
          <a:lstStyle/>
          <a:p>
            <a:fld id="{3A98EE3D-8CD1-4C3F-BD1C-C98C9596463C}"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15412016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solidFill>
                  <a:prstClr val="white">
                    <a:lumMod val="95000"/>
                  </a:prstClr>
                </a:solidFill>
                <a:effectLst>
                  <a:outerShdw blurRad="50800" dist="38100" dir="2700000" algn="tl" rotWithShape="0">
                    <a:prstClr val="black">
                      <a:alpha val="43000"/>
                    </a:prstClr>
                  </a:outerShdw>
                </a:effectLst>
              </a:rPr>
              <a:pPr/>
              <a:t>11/1/2024</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4" name="Footer Placeholder 3"/>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5" name="Slide Number Placeholder 4"/>
          <p:cNvSpPr>
            <a:spLocks noGrp="1"/>
          </p:cNvSpPr>
          <p:nvPr>
            <p:ph type="sldNum" sz="quarter" idx="12"/>
          </p:nvPr>
        </p:nvSpPr>
        <p:spPr/>
        <p:txBody>
          <a:bodyPr/>
          <a:lstStyle/>
          <a:p>
            <a:fld id="{3A98EE3D-8CD1-4C3F-BD1C-C98C9596463C}"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112977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solidFill>
                  <a:prstClr val="white">
                    <a:lumMod val="95000"/>
                  </a:prstClr>
                </a:solidFill>
                <a:effectLst>
                  <a:outerShdw blurRad="50800" dist="38100" dir="2700000" algn="tl" rotWithShape="0">
                    <a:prstClr val="black">
                      <a:alpha val="43000"/>
                    </a:prstClr>
                  </a:outerShdw>
                </a:effectLst>
              </a:rPr>
              <a:pPr/>
              <a:t>11/1/2024</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3" name="Footer Placeholder 2"/>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4" name="Slide Number Placeholder 3"/>
          <p:cNvSpPr>
            <a:spLocks noGrp="1"/>
          </p:cNvSpPr>
          <p:nvPr>
            <p:ph type="sldNum" sz="quarter" idx="12"/>
          </p:nvPr>
        </p:nvSpPr>
        <p:spPr/>
        <p:txBody>
          <a:bodyPr/>
          <a:lstStyle/>
          <a:p>
            <a:fld id="{3A98EE3D-8CD1-4C3F-BD1C-C98C9596463C}"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41779759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0695" y="914400"/>
            <a:ext cx="5560334" cy="2732877"/>
          </a:xfrm>
        </p:spPr>
        <p:txBody>
          <a:bodyPr anchor="b">
            <a:normAutofit/>
          </a:bodyPr>
          <a:lstStyle>
            <a:lvl1pPr algn="ctr">
              <a:defRPr sz="4200" b="0"/>
            </a:lvl1pPr>
          </a:lstStyle>
          <a:p>
            <a:r>
              <a:rPr lang="en-US"/>
              <a:t>Click to edit Master title style</a:t>
            </a:r>
            <a:endParaRPr lang="en-US" dirty="0"/>
          </a:p>
        </p:txBody>
      </p:sp>
      <p:sp>
        <p:nvSpPr>
          <p:cNvPr id="3" name="Content Placeholder 2"/>
          <p:cNvSpPr>
            <a:spLocks noGrp="1"/>
          </p:cNvSpPr>
          <p:nvPr>
            <p:ph idx="1"/>
          </p:nvPr>
        </p:nvSpPr>
        <p:spPr>
          <a:xfrm>
            <a:off x="7283450" y="914402"/>
            <a:ext cx="9617886" cy="762000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370695" y="4010028"/>
            <a:ext cx="5560334" cy="4524375"/>
          </a:xfrm>
        </p:spPr>
        <p:txBody>
          <a:bodyPr anchor="t">
            <a:normAutofit/>
          </a:bodyPr>
          <a:lstStyle>
            <a:lvl1pPr marL="0" indent="0" algn="ctr">
              <a:buNone/>
              <a:defRPr sz="2400"/>
            </a:lvl1pPr>
            <a:lvl2pPr marL="685835" indent="0">
              <a:buNone/>
              <a:defRPr sz="1800"/>
            </a:lvl2pPr>
            <a:lvl3pPr marL="1371669" indent="0">
              <a:buNone/>
              <a:defRPr sz="1500"/>
            </a:lvl3pPr>
            <a:lvl4pPr marL="2057504" indent="0">
              <a:buNone/>
              <a:defRPr sz="1350"/>
            </a:lvl4pPr>
            <a:lvl5pPr marL="2743337" indent="0">
              <a:buNone/>
              <a:defRPr sz="1350"/>
            </a:lvl5pPr>
            <a:lvl6pPr marL="3429171" indent="0">
              <a:buNone/>
              <a:defRPr sz="1350"/>
            </a:lvl6pPr>
            <a:lvl7pPr marL="4115006" indent="0">
              <a:buNone/>
              <a:defRPr sz="1350"/>
            </a:lvl7pPr>
            <a:lvl8pPr marL="4800840" indent="0">
              <a:buNone/>
              <a:defRPr sz="1350"/>
            </a:lvl8pPr>
            <a:lvl9pPr marL="5486675"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solidFill>
                  <a:prstClr val="white">
                    <a:lumMod val="95000"/>
                  </a:prstClr>
                </a:solidFill>
                <a:effectLst>
                  <a:outerShdw blurRad="50800" dist="38100" dir="2700000" algn="tl" rotWithShape="0">
                    <a:prstClr val="black">
                      <a:alpha val="43000"/>
                    </a:prstClr>
                  </a:outerShdw>
                </a:effectLst>
              </a:rPr>
              <a:pPr/>
              <a:t>11/1/2024</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3A98EE3D-8CD1-4C3F-BD1C-C98C9596463C}"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7194024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xmlns=""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0499" y="914400"/>
            <a:ext cx="5376249" cy="7807248"/>
          </a:xfrm>
          <a:prstGeom prst="rect">
            <a:avLst/>
          </a:prstGeom>
        </p:spPr>
      </p:pic>
      <p:sp>
        <p:nvSpPr>
          <p:cNvPr id="2" name="Title 1"/>
          <p:cNvSpPr>
            <a:spLocks noGrp="1"/>
          </p:cNvSpPr>
          <p:nvPr>
            <p:ph type="title"/>
          </p:nvPr>
        </p:nvSpPr>
        <p:spPr>
          <a:xfrm>
            <a:off x="1370695" y="1145554"/>
            <a:ext cx="8561849" cy="2513339"/>
          </a:xfrm>
        </p:spPr>
        <p:txBody>
          <a:bodyPr anchor="b">
            <a:noAutofit/>
          </a:bodyPr>
          <a:lstStyle>
            <a:lvl1pPr algn="ctr">
              <a:defRPr sz="4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163829" y="1145553"/>
            <a:ext cx="4913627" cy="7369233"/>
          </a:xfrm>
          <a:effectLst>
            <a:outerShdw blurRad="38100" dist="25400" dir="4440000">
              <a:srgbClr val="000000">
                <a:alpha val="36000"/>
              </a:srgbClr>
            </a:outerShdw>
          </a:effectLst>
        </p:spPr>
        <p:txBody>
          <a:bodyPr anchor="t">
            <a:normAutofit/>
          </a:bodyPr>
          <a:lstStyle>
            <a:lvl1pPr marL="0" indent="0" algn="ctr">
              <a:buNone/>
              <a:defRPr sz="2400"/>
            </a:lvl1pPr>
            <a:lvl2pPr marL="685835" indent="0">
              <a:buNone/>
              <a:defRPr sz="2400"/>
            </a:lvl2pPr>
            <a:lvl3pPr marL="1371669" indent="0">
              <a:buNone/>
              <a:defRPr sz="2400"/>
            </a:lvl3pPr>
            <a:lvl4pPr marL="2057504" indent="0">
              <a:buNone/>
              <a:defRPr sz="2400"/>
            </a:lvl4pPr>
            <a:lvl5pPr marL="2743337" indent="0">
              <a:buNone/>
              <a:defRPr sz="2400"/>
            </a:lvl5pPr>
            <a:lvl6pPr marL="3429171" indent="0">
              <a:buNone/>
              <a:defRPr sz="2400"/>
            </a:lvl6pPr>
            <a:lvl7pPr marL="4115006" indent="0">
              <a:buNone/>
              <a:defRPr sz="2400"/>
            </a:lvl7pPr>
            <a:lvl8pPr marL="4800840" indent="0">
              <a:buNone/>
              <a:defRPr sz="2400"/>
            </a:lvl8pPr>
            <a:lvl9pPr marL="5486675"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2210547" y="4019551"/>
            <a:ext cx="6882141" cy="4703543"/>
          </a:xfrm>
        </p:spPr>
        <p:txBody>
          <a:bodyPr anchor="t">
            <a:normAutofit/>
          </a:bodyPr>
          <a:lstStyle>
            <a:lvl1pPr marL="0" indent="0" algn="ctr">
              <a:buNone/>
              <a:defRPr sz="2400"/>
            </a:lvl1pPr>
            <a:lvl2pPr marL="685835" indent="0">
              <a:buNone/>
              <a:defRPr sz="1800"/>
            </a:lvl2pPr>
            <a:lvl3pPr marL="1371669" indent="0">
              <a:buNone/>
              <a:defRPr sz="1500"/>
            </a:lvl3pPr>
            <a:lvl4pPr marL="2057504" indent="0">
              <a:buNone/>
              <a:defRPr sz="1350"/>
            </a:lvl4pPr>
            <a:lvl5pPr marL="2743337" indent="0">
              <a:buNone/>
              <a:defRPr sz="1350"/>
            </a:lvl5pPr>
            <a:lvl6pPr marL="3429171" indent="0">
              <a:buNone/>
              <a:defRPr sz="1350"/>
            </a:lvl6pPr>
            <a:lvl7pPr marL="4115006" indent="0">
              <a:buNone/>
              <a:defRPr sz="1350"/>
            </a:lvl7pPr>
            <a:lvl8pPr marL="4800840" indent="0">
              <a:buNone/>
              <a:defRPr sz="1350"/>
            </a:lvl8pPr>
            <a:lvl9pPr marL="5486675"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solidFill>
                  <a:prstClr val="white">
                    <a:lumMod val="95000"/>
                  </a:prstClr>
                </a:solidFill>
                <a:effectLst>
                  <a:outerShdw blurRad="50800" dist="38100" dir="2700000" algn="tl" rotWithShape="0">
                    <a:prstClr val="black">
                      <a:alpha val="43000"/>
                    </a:prstClr>
                  </a:outerShdw>
                </a:effectLst>
              </a:rPr>
              <a:pPr/>
              <a:t>11/1/2024</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3A98EE3D-8CD1-4C3F-BD1C-C98C9596463C}"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4012173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xmlns=""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0827" y="821712"/>
            <a:ext cx="15212699" cy="5725209"/>
          </a:xfrm>
          <a:prstGeom prst="rect">
            <a:avLst/>
          </a:prstGeom>
        </p:spPr>
      </p:pic>
      <p:sp>
        <p:nvSpPr>
          <p:cNvPr id="2" name="Title 1"/>
          <p:cNvSpPr>
            <a:spLocks noGrp="1"/>
          </p:cNvSpPr>
          <p:nvPr>
            <p:ph type="title"/>
          </p:nvPr>
        </p:nvSpPr>
        <p:spPr>
          <a:xfrm>
            <a:off x="1370709" y="6847883"/>
            <a:ext cx="15532989" cy="815208"/>
          </a:xfrm>
        </p:spPr>
        <p:txBody>
          <a:bodyPr anchor="b">
            <a:normAutofit/>
          </a:bodyPr>
          <a:lstStyle>
            <a:lvl1pPr algn="ctr">
              <a:defRPr sz="4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54025" y="1042515"/>
            <a:ext cx="14768019" cy="5288507"/>
          </a:xfrm>
          <a:effectLst>
            <a:outerShdw blurRad="38100" dist="25400" dir="4440000">
              <a:srgbClr val="000000">
                <a:alpha val="36000"/>
              </a:srgbClr>
            </a:outerShdw>
          </a:effectLst>
        </p:spPr>
        <p:txBody>
          <a:bodyPr anchor="t">
            <a:normAutofit/>
          </a:bodyPr>
          <a:lstStyle>
            <a:lvl1pPr marL="0" indent="0" algn="ctr">
              <a:buNone/>
              <a:defRPr sz="3000"/>
            </a:lvl1pPr>
            <a:lvl2pPr marL="685835" indent="0">
              <a:buNone/>
              <a:defRPr sz="3000"/>
            </a:lvl2pPr>
            <a:lvl3pPr marL="1371669" indent="0">
              <a:buNone/>
              <a:defRPr sz="30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370694" y="7871592"/>
            <a:ext cx="15530643" cy="815208"/>
          </a:xfrm>
        </p:spPr>
        <p:txBody>
          <a:bodyPr anchor="t"/>
          <a:lstStyle>
            <a:lvl1pPr marL="0" indent="0" algn="ctr">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solidFill>
                  <a:prstClr val="white">
                    <a:lumMod val="95000"/>
                  </a:prstClr>
                </a:solidFill>
                <a:effectLst>
                  <a:outerShdw blurRad="50800" dist="38100" dir="2700000" algn="tl" rotWithShape="0">
                    <a:prstClr val="black">
                      <a:alpha val="43000"/>
                    </a:prstClr>
                  </a:outerShdw>
                </a:effectLst>
              </a:rPr>
              <a:pPr/>
              <a:t>11/1/2024</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3A98EE3D-8CD1-4C3F-BD1C-C98C9596463C}"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31699633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70694" y="912656"/>
            <a:ext cx="15530643" cy="5301516"/>
          </a:xfrm>
        </p:spPr>
        <p:txBody>
          <a:bodyPr anchor="ctr">
            <a:normAutofit/>
          </a:bodyPr>
          <a:lstStyle>
            <a:lvl1pPr>
              <a:defRPr sz="6000"/>
            </a:lvl1pPr>
          </a:lstStyle>
          <a:p>
            <a:r>
              <a:rPr lang="en-US"/>
              <a:t>Click to edit Master title style</a:t>
            </a:r>
            <a:endParaRPr lang="en-US" dirty="0"/>
          </a:p>
        </p:txBody>
      </p:sp>
      <p:sp>
        <p:nvSpPr>
          <p:cNvPr id="4" name="Text Placeholder 3"/>
          <p:cNvSpPr>
            <a:spLocks noGrp="1"/>
          </p:cNvSpPr>
          <p:nvPr>
            <p:ph type="body" sz="half" idx="2"/>
          </p:nvPr>
        </p:nvSpPr>
        <p:spPr>
          <a:xfrm>
            <a:off x="1370693" y="6442770"/>
            <a:ext cx="15530645" cy="2252739"/>
          </a:xfrm>
        </p:spPr>
        <p:txBody>
          <a:bodyPr anchor="ctr"/>
          <a:lstStyle>
            <a:lvl1pPr marL="0" indent="0" algn="ctr">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solidFill>
                  <a:prstClr val="white">
                    <a:lumMod val="95000"/>
                  </a:prstClr>
                </a:solidFill>
                <a:effectLst>
                  <a:outerShdw blurRad="50800" dist="38100" dir="2700000" algn="tl" rotWithShape="0">
                    <a:prstClr val="black">
                      <a:alpha val="43000"/>
                    </a:prstClr>
                  </a:outerShdw>
                </a:effectLst>
              </a:rPr>
              <a:pPr/>
              <a:t>11/1/2024</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3A98EE3D-8CD1-4C3F-BD1C-C98C9596463C}"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39662921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69318" y="914400"/>
            <a:ext cx="13954128" cy="4489356"/>
          </a:xfrm>
        </p:spPr>
        <p:txBody>
          <a:bodyPr anchor="ctr">
            <a:normAutofit/>
          </a:bodyPr>
          <a:lstStyle>
            <a:lvl1pPr>
              <a:defRPr sz="5400"/>
            </a:lvl1pPr>
          </a:lstStyle>
          <a:p>
            <a:r>
              <a:rPr lang="en-US"/>
              <a:t>Click to edit Master title style</a:t>
            </a:r>
            <a:endParaRPr lang="en-US" dirty="0"/>
          </a:p>
        </p:txBody>
      </p:sp>
      <p:sp>
        <p:nvSpPr>
          <p:cNvPr id="12" name="Text Placeholder 3"/>
          <p:cNvSpPr>
            <a:spLocks noGrp="1"/>
          </p:cNvSpPr>
          <p:nvPr>
            <p:ph type="body" sz="half" idx="13"/>
          </p:nvPr>
        </p:nvSpPr>
        <p:spPr>
          <a:xfrm>
            <a:off x="2580968" y="5415050"/>
            <a:ext cx="13128449" cy="799124"/>
          </a:xfrm>
        </p:spPr>
        <p:txBody>
          <a:bodyPr anchor="t">
            <a:normAutofit/>
          </a:bodyPr>
          <a:lstStyle>
            <a:lvl1pPr marL="0" indent="0" algn="r">
              <a:buNone/>
              <a:defRPr sz="21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US"/>
              <a:t>Click to edit Master text styles</a:t>
            </a:r>
          </a:p>
        </p:txBody>
      </p:sp>
      <p:sp>
        <p:nvSpPr>
          <p:cNvPr id="4" name="Text Placeholder 3"/>
          <p:cNvSpPr>
            <a:spLocks noGrp="1"/>
          </p:cNvSpPr>
          <p:nvPr>
            <p:ph type="body" sz="half" idx="2"/>
          </p:nvPr>
        </p:nvSpPr>
        <p:spPr>
          <a:xfrm>
            <a:off x="1370693" y="6456530"/>
            <a:ext cx="15530645" cy="2234244"/>
          </a:xfrm>
        </p:spPr>
        <p:txBody>
          <a:bodyPr anchor="ctr">
            <a:normAutofit/>
          </a:bodyPr>
          <a:lstStyle>
            <a:lvl1pPr marL="0" indent="0" algn="ctr">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solidFill>
                  <a:prstClr val="white">
                    <a:lumMod val="95000"/>
                  </a:prstClr>
                </a:solidFill>
                <a:effectLst>
                  <a:outerShdw blurRad="50800" dist="38100" dir="2700000" algn="tl" rotWithShape="0">
                    <a:prstClr val="black">
                      <a:alpha val="43000"/>
                    </a:prstClr>
                  </a:outerShdw>
                </a:effectLst>
              </a:rPr>
              <a:pPr/>
              <a:t>11/1/2024</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3A98EE3D-8CD1-4C3F-BD1C-C98C9596463C}"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11" name="TextBox 10">
            <a:extLst>
              <a:ext uri="{FF2B5EF4-FFF2-40B4-BE49-F238E27FC236}">
                <a16:creationId xmlns:a16="http://schemas.microsoft.com/office/drawing/2014/main" xmlns="" id="{223F0D53-0705-41B7-8554-09D21E7807F9}"/>
              </a:ext>
            </a:extLst>
          </p:cNvPr>
          <p:cNvSpPr txBox="1"/>
          <p:nvPr/>
        </p:nvSpPr>
        <p:spPr>
          <a:xfrm>
            <a:off x="1485900" y="1327194"/>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914445"/>
            <a:r>
              <a:rPr lang="en-US" sz="12000" dirty="0">
                <a:solidFill>
                  <a:prstClr val="white"/>
                </a:solidFill>
                <a:effectLst/>
              </a:rPr>
              <a:t>“</a:t>
            </a:r>
          </a:p>
        </p:txBody>
      </p:sp>
      <p:sp>
        <p:nvSpPr>
          <p:cNvPr id="13" name="TextBox 12">
            <a:extLst>
              <a:ext uri="{FF2B5EF4-FFF2-40B4-BE49-F238E27FC236}">
                <a16:creationId xmlns:a16="http://schemas.microsoft.com/office/drawing/2014/main" xmlns="" id="{C7F647CD-0F1A-4BB3-89E0-A74F1E1B098D}"/>
              </a:ext>
            </a:extLst>
          </p:cNvPr>
          <p:cNvSpPr txBox="1"/>
          <p:nvPr/>
        </p:nvSpPr>
        <p:spPr>
          <a:xfrm>
            <a:off x="15757074" y="4392387"/>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914445"/>
            <a:r>
              <a:rPr lang="en-US" sz="12000" dirty="0">
                <a:solidFill>
                  <a:prstClr val="white"/>
                </a:solidFill>
                <a:effectLst/>
              </a:rPr>
              <a:t>”</a:t>
            </a:r>
          </a:p>
        </p:txBody>
      </p:sp>
    </p:spTree>
    <p:extLst>
      <p:ext uri="{BB962C8B-B14F-4D97-AF65-F5344CB8AC3E}">
        <p14:creationId xmlns:p14="http://schemas.microsoft.com/office/powerpoint/2010/main" val="40756382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370693" y="3190415"/>
            <a:ext cx="15530645" cy="3767753"/>
          </a:xfrm>
        </p:spPr>
        <p:txBody>
          <a:bodyPr anchor="b"/>
          <a:lstStyle>
            <a:lvl1pP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1370678" y="6975834"/>
            <a:ext cx="15528299" cy="1710966"/>
          </a:xfrm>
        </p:spPr>
        <p:txBody>
          <a:bodyPr anchor="t"/>
          <a:lstStyle>
            <a:lvl1pPr marL="0" indent="0" algn="ctr">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solidFill>
                  <a:prstClr val="white">
                    <a:lumMod val="95000"/>
                  </a:prstClr>
                </a:solidFill>
                <a:effectLst>
                  <a:outerShdw blurRad="50800" dist="38100" dir="2700000" algn="tl" rotWithShape="0">
                    <a:prstClr val="black">
                      <a:alpha val="43000"/>
                    </a:prstClr>
                  </a:outerShdw>
                </a:effectLst>
              </a:rPr>
              <a:pPr/>
              <a:t>11/1/2024</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Footer Placeholder 5"/>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7" name="Slide Number Placeholder 6"/>
          <p:cNvSpPr>
            <a:spLocks noGrp="1"/>
          </p:cNvSpPr>
          <p:nvPr>
            <p:ph type="sldNum" sz="quarter" idx="12"/>
          </p:nvPr>
        </p:nvSpPr>
        <p:spPr/>
        <p:txBody>
          <a:bodyPr/>
          <a:lstStyle/>
          <a:p>
            <a:fld id="{3A98EE3D-8CD1-4C3F-BD1C-C98C9596463C}"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14588697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370694" y="914400"/>
            <a:ext cx="15530643" cy="1455675"/>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70693" y="2828925"/>
            <a:ext cx="4951476" cy="1147173"/>
          </a:xfrm>
        </p:spPr>
        <p:txBody>
          <a:bodyPr anchor="b">
            <a:noAutofit/>
          </a:bodyPr>
          <a:lstStyle>
            <a:lvl1pPr marL="0" indent="0" algn="ctr">
              <a:buNone/>
              <a:defRPr sz="3300" b="0">
                <a:solidFill>
                  <a:schemeClr val="tx1"/>
                </a:solidFill>
              </a:defRPr>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Click to edit Master text styles</a:t>
            </a:r>
          </a:p>
        </p:txBody>
      </p:sp>
      <p:sp>
        <p:nvSpPr>
          <p:cNvPr id="8" name="Text Placeholder 3"/>
          <p:cNvSpPr>
            <a:spLocks noGrp="1"/>
          </p:cNvSpPr>
          <p:nvPr>
            <p:ph type="body" sz="half" idx="15"/>
          </p:nvPr>
        </p:nvSpPr>
        <p:spPr>
          <a:xfrm>
            <a:off x="1370693" y="4152168"/>
            <a:ext cx="4951476" cy="4534632"/>
          </a:xfrm>
        </p:spPr>
        <p:txBody>
          <a:bodyPr anchor="t">
            <a:normAutofit/>
          </a:bodyPr>
          <a:lstStyle>
            <a:lvl1pPr marL="0" indent="0" algn="ctr">
              <a:buNone/>
              <a:defRPr sz="2100"/>
            </a:lvl1pPr>
            <a:lvl2pPr marL="685835" indent="0">
              <a:buNone/>
              <a:defRPr sz="1800"/>
            </a:lvl2pPr>
            <a:lvl3pPr marL="1371669" indent="0">
              <a:buNone/>
              <a:defRPr sz="1500"/>
            </a:lvl3pPr>
            <a:lvl4pPr marL="2057504" indent="0">
              <a:buNone/>
              <a:defRPr sz="1350"/>
            </a:lvl4pPr>
            <a:lvl5pPr marL="2743337" indent="0">
              <a:buNone/>
              <a:defRPr sz="1350"/>
            </a:lvl5pPr>
            <a:lvl6pPr marL="3429171" indent="0">
              <a:buNone/>
              <a:defRPr sz="1350"/>
            </a:lvl6pPr>
            <a:lvl7pPr marL="4115006" indent="0">
              <a:buNone/>
              <a:defRPr sz="1350"/>
            </a:lvl7pPr>
            <a:lvl8pPr marL="4800840" indent="0">
              <a:buNone/>
              <a:defRPr sz="1350"/>
            </a:lvl8pPr>
            <a:lvl9pPr marL="5486675" indent="0">
              <a:buNone/>
              <a:defRPr sz="1350"/>
            </a:lvl9pPr>
          </a:lstStyle>
          <a:p>
            <a:pPr lvl="0"/>
            <a:r>
              <a:rPr lang="en-US"/>
              <a:t>Click to edit Master text styles</a:t>
            </a:r>
          </a:p>
        </p:txBody>
      </p:sp>
      <p:sp>
        <p:nvSpPr>
          <p:cNvPr id="9" name="Text Placeholder 4"/>
          <p:cNvSpPr>
            <a:spLocks noGrp="1"/>
          </p:cNvSpPr>
          <p:nvPr>
            <p:ph type="body" sz="quarter" idx="3"/>
          </p:nvPr>
        </p:nvSpPr>
        <p:spPr>
          <a:xfrm>
            <a:off x="6670067" y="2828926"/>
            <a:ext cx="4951476" cy="1147175"/>
          </a:xfrm>
        </p:spPr>
        <p:txBody>
          <a:bodyPr anchor="b">
            <a:noAutofit/>
          </a:bodyPr>
          <a:lstStyle>
            <a:lvl1pPr marL="0" indent="0" algn="ctr">
              <a:buNone/>
              <a:defRPr sz="3300" b="0">
                <a:solidFill>
                  <a:schemeClr val="tx1"/>
                </a:solidFill>
              </a:defRPr>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Click to edit Master text styles</a:t>
            </a:r>
          </a:p>
        </p:txBody>
      </p:sp>
      <p:sp>
        <p:nvSpPr>
          <p:cNvPr id="10" name="Text Placeholder 3"/>
          <p:cNvSpPr>
            <a:spLocks noGrp="1"/>
          </p:cNvSpPr>
          <p:nvPr>
            <p:ph type="body" sz="half" idx="16"/>
          </p:nvPr>
        </p:nvSpPr>
        <p:spPr>
          <a:xfrm>
            <a:off x="6662153" y="4152168"/>
            <a:ext cx="4951476" cy="4534632"/>
          </a:xfrm>
        </p:spPr>
        <p:txBody>
          <a:bodyPr anchor="t">
            <a:normAutofit/>
          </a:bodyPr>
          <a:lstStyle>
            <a:lvl1pPr marL="0" indent="0" algn="ctr">
              <a:buNone/>
              <a:defRPr sz="2100"/>
            </a:lvl1pPr>
            <a:lvl2pPr marL="685835" indent="0">
              <a:buNone/>
              <a:defRPr sz="1800"/>
            </a:lvl2pPr>
            <a:lvl3pPr marL="1371669" indent="0">
              <a:buNone/>
              <a:defRPr sz="1500"/>
            </a:lvl3pPr>
            <a:lvl4pPr marL="2057504" indent="0">
              <a:buNone/>
              <a:defRPr sz="1350"/>
            </a:lvl4pPr>
            <a:lvl5pPr marL="2743337" indent="0">
              <a:buNone/>
              <a:defRPr sz="1350"/>
            </a:lvl5pPr>
            <a:lvl6pPr marL="3429171" indent="0">
              <a:buNone/>
              <a:defRPr sz="1350"/>
            </a:lvl6pPr>
            <a:lvl7pPr marL="4115006" indent="0">
              <a:buNone/>
              <a:defRPr sz="1350"/>
            </a:lvl7pPr>
            <a:lvl8pPr marL="4800840" indent="0">
              <a:buNone/>
              <a:defRPr sz="1350"/>
            </a:lvl8pPr>
            <a:lvl9pPr marL="5486675" indent="0">
              <a:buNone/>
              <a:defRPr sz="1350"/>
            </a:lvl9pPr>
          </a:lstStyle>
          <a:p>
            <a:pPr lvl="0"/>
            <a:r>
              <a:rPr lang="en-US"/>
              <a:t>Click to edit Master text styles</a:t>
            </a:r>
          </a:p>
        </p:txBody>
      </p:sp>
      <p:sp>
        <p:nvSpPr>
          <p:cNvPr id="11" name="Text Placeholder 4"/>
          <p:cNvSpPr>
            <a:spLocks noGrp="1"/>
          </p:cNvSpPr>
          <p:nvPr>
            <p:ph type="body" sz="quarter" idx="13"/>
          </p:nvPr>
        </p:nvSpPr>
        <p:spPr>
          <a:xfrm>
            <a:off x="11949858" y="2828925"/>
            <a:ext cx="4951476" cy="1147173"/>
          </a:xfrm>
        </p:spPr>
        <p:txBody>
          <a:bodyPr anchor="b">
            <a:noAutofit/>
          </a:bodyPr>
          <a:lstStyle>
            <a:lvl1pPr marL="0" indent="0" algn="ctr">
              <a:buNone/>
              <a:defRPr sz="3300" b="0">
                <a:solidFill>
                  <a:schemeClr val="tx1"/>
                </a:solidFill>
              </a:defRPr>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Click to edit Master text styles</a:t>
            </a:r>
          </a:p>
        </p:txBody>
      </p:sp>
      <p:sp>
        <p:nvSpPr>
          <p:cNvPr id="12" name="Text Placeholder 3"/>
          <p:cNvSpPr>
            <a:spLocks noGrp="1"/>
          </p:cNvSpPr>
          <p:nvPr>
            <p:ph type="body" sz="half" idx="17"/>
          </p:nvPr>
        </p:nvSpPr>
        <p:spPr>
          <a:xfrm>
            <a:off x="11949858" y="4152167"/>
            <a:ext cx="4951476" cy="4534634"/>
          </a:xfrm>
        </p:spPr>
        <p:txBody>
          <a:bodyPr anchor="t">
            <a:normAutofit/>
          </a:bodyPr>
          <a:lstStyle>
            <a:lvl1pPr marL="0" indent="0" algn="ctr">
              <a:buNone/>
              <a:defRPr sz="2100"/>
            </a:lvl1pPr>
            <a:lvl2pPr marL="685835" indent="0">
              <a:buNone/>
              <a:defRPr sz="1800"/>
            </a:lvl2pPr>
            <a:lvl3pPr marL="1371669" indent="0">
              <a:buNone/>
              <a:defRPr sz="1500"/>
            </a:lvl3pPr>
            <a:lvl4pPr marL="2057504" indent="0">
              <a:buNone/>
              <a:defRPr sz="1350"/>
            </a:lvl4pPr>
            <a:lvl5pPr marL="2743337" indent="0">
              <a:buNone/>
              <a:defRPr sz="1350"/>
            </a:lvl5pPr>
            <a:lvl6pPr marL="3429171" indent="0">
              <a:buNone/>
              <a:defRPr sz="1350"/>
            </a:lvl6pPr>
            <a:lvl7pPr marL="4115006" indent="0">
              <a:buNone/>
              <a:defRPr sz="1350"/>
            </a:lvl7pPr>
            <a:lvl8pPr marL="4800840" indent="0">
              <a:buNone/>
              <a:defRPr sz="1350"/>
            </a:lvl8pPr>
            <a:lvl9pPr marL="5486675" indent="0">
              <a:buNone/>
              <a:defRPr sz="135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solidFill>
                  <a:prstClr val="white">
                    <a:lumMod val="95000"/>
                  </a:prstClr>
                </a:solidFill>
                <a:effectLst>
                  <a:outerShdw blurRad="50800" dist="38100" dir="2700000" algn="tl" rotWithShape="0">
                    <a:prstClr val="black">
                      <a:alpha val="43000"/>
                    </a:prstClr>
                  </a:outerShdw>
                </a:effectLst>
              </a:rPr>
              <a:pPr/>
              <a:t>11/1/2024</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4" name="Footer Placeholder 3"/>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5" name="Slide Number Placeholder 4"/>
          <p:cNvSpPr>
            <a:spLocks noGrp="1"/>
          </p:cNvSpPr>
          <p:nvPr>
            <p:ph type="sldNum" sz="quarter" idx="12"/>
          </p:nvPr>
        </p:nvSpPr>
        <p:spPr/>
        <p:txBody>
          <a:bodyPr/>
          <a:lstStyle/>
          <a:p>
            <a:fld id="{3A98EE3D-8CD1-4C3F-BD1C-C98C9596463C}"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5497169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xmlns=""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943" y="2727323"/>
            <a:ext cx="5009958" cy="2771777"/>
          </a:xfrm>
          <a:prstGeom prst="rect">
            <a:avLst/>
          </a:prstGeom>
        </p:spPr>
      </p:pic>
      <p:pic>
        <p:nvPicPr>
          <p:cNvPr id="36" name="Picture 35" descr="Slate-V2-HD-3colPhotoInset.png">
            <a:extLst>
              <a:ext uri="{FF2B5EF4-FFF2-40B4-BE49-F238E27FC236}">
                <a16:creationId xmlns:a16="http://schemas.microsoft.com/office/drawing/2014/main" xmlns=""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5700" y="2727323"/>
            <a:ext cx="5009958" cy="2771777"/>
          </a:xfrm>
          <a:prstGeom prst="rect">
            <a:avLst/>
          </a:prstGeom>
        </p:spPr>
      </p:pic>
      <p:pic>
        <p:nvPicPr>
          <p:cNvPr id="37" name="Picture 36" descr="Slate-V2-HD-3colPhotoInset.png">
            <a:extLst>
              <a:ext uri="{FF2B5EF4-FFF2-40B4-BE49-F238E27FC236}">
                <a16:creationId xmlns:a16="http://schemas.microsoft.com/office/drawing/2014/main" xmlns=""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04077" y="2727323"/>
            <a:ext cx="5009958" cy="2771777"/>
          </a:xfrm>
          <a:prstGeom prst="rect">
            <a:avLst/>
          </a:prstGeom>
        </p:spPr>
      </p:pic>
      <p:sp>
        <p:nvSpPr>
          <p:cNvPr id="30" name="Title 1"/>
          <p:cNvSpPr>
            <a:spLocks noGrp="1"/>
          </p:cNvSpPr>
          <p:nvPr>
            <p:ph type="title"/>
          </p:nvPr>
        </p:nvSpPr>
        <p:spPr>
          <a:xfrm>
            <a:off x="1370693" y="914400"/>
            <a:ext cx="15530645" cy="1455675"/>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70693" y="5856159"/>
            <a:ext cx="4951476" cy="864393"/>
          </a:xfrm>
        </p:spPr>
        <p:txBody>
          <a:bodyPr anchor="b">
            <a:noAutofit/>
          </a:bodyPr>
          <a:lstStyle>
            <a:lvl1pPr marL="0" indent="0" algn="ctr">
              <a:buNone/>
              <a:defRPr sz="3000" b="0">
                <a:solidFill>
                  <a:schemeClr val="tx1"/>
                </a:solidFill>
              </a:defRPr>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Click to edit Master text styles</a:t>
            </a:r>
          </a:p>
        </p:txBody>
      </p:sp>
      <p:sp>
        <p:nvSpPr>
          <p:cNvPr id="20" name="Picture Placeholder 2"/>
          <p:cNvSpPr>
            <a:spLocks noGrp="1" noChangeAspect="1"/>
          </p:cNvSpPr>
          <p:nvPr>
            <p:ph type="pic" idx="15"/>
          </p:nvPr>
        </p:nvSpPr>
        <p:spPr>
          <a:xfrm>
            <a:off x="1527153" y="2908377"/>
            <a:ext cx="4638552" cy="2404431"/>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400"/>
            </a:lvl1pPr>
            <a:lvl2pPr marL="685835" indent="0">
              <a:buNone/>
              <a:defRPr sz="2400"/>
            </a:lvl2pPr>
            <a:lvl3pPr marL="1371669" indent="0">
              <a:buNone/>
              <a:defRPr sz="2400"/>
            </a:lvl3pPr>
            <a:lvl4pPr marL="2057504" indent="0">
              <a:buNone/>
              <a:defRPr sz="2400"/>
            </a:lvl4pPr>
            <a:lvl5pPr marL="2743337" indent="0">
              <a:buNone/>
              <a:defRPr sz="2400"/>
            </a:lvl5pPr>
            <a:lvl6pPr marL="3429171" indent="0">
              <a:buNone/>
              <a:defRPr sz="2400"/>
            </a:lvl6pPr>
            <a:lvl7pPr marL="4115006" indent="0">
              <a:buNone/>
              <a:defRPr sz="2400"/>
            </a:lvl7pPr>
            <a:lvl8pPr marL="4800840" indent="0">
              <a:buNone/>
              <a:defRPr sz="2400"/>
            </a:lvl8pPr>
            <a:lvl9pPr marL="5486675" indent="0">
              <a:buNone/>
              <a:defRPr sz="2400"/>
            </a:lvl9pPr>
          </a:lstStyle>
          <a:p>
            <a:r>
              <a:rPr lang="en-US"/>
              <a:t>Click icon to add picture</a:t>
            </a:r>
            <a:endParaRPr lang="en-US" dirty="0"/>
          </a:p>
        </p:txBody>
      </p:sp>
      <p:sp>
        <p:nvSpPr>
          <p:cNvPr id="21" name="Text Placeholder 3"/>
          <p:cNvSpPr>
            <a:spLocks noGrp="1"/>
          </p:cNvSpPr>
          <p:nvPr>
            <p:ph type="body" sz="half" idx="18"/>
          </p:nvPr>
        </p:nvSpPr>
        <p:spPr>
          <a:xfrm>
            <a:off x="1370693" y="6858666"/>
            <a:ext cx="4951476" cy="1828137"/>
          </a:xfrm>
        </p:spPr>
        <p:txBody>
          <a:bodyPr anchor="t">
            <a:normAutofit/>
          </a:bodyPr>
          <a:lstStyle>
            <a:lvl1pPr marL="0" indent="0" algn="ctr">
              <a:buNone/>
              <a:defRPr sz="2100"/>
            </a:lvl1pPr>
            <a:lvl2pPr marL="685835" indent="0">
              <a:buNone/>
              <a:defRPr sz="1800"/>
            </a:lvl2pPr>
            <a:lvl3pPr marL="1371669" indent="0">
              <a:buNone/>
              <a:defRPr sz="1500"/>
            </a:lvl3pPr>
            <a:lvl4pPr marL="2057504" indent="0">
              <a:buNone/>
              <a:defRPr sz="1350"/>
            </a:lvl4pPr>
            <a:lvl5pPr marL="2743337" indent="0">
              <a:buNone/>
              <a:defRPr sz="1350"/>
            </a:lvl5pPr>
            <a:lvl6pPr marL="3429171" indent="0">
              <a:buNone/>
              <a:defRPr sz="1350"/>
            </a:lvl6pPr>
            <a:lvl7pPr marL="4115006" indent="0">
              <a:buNone/>
              <a:defRPr sz="1350"/>
            </a:lvl7pPr>
            <a:lvl8pPr marL="4800840" indent="0">
              <a:buNone/>
              <a:defRPr sz="1350"/>
            </a:lvl8pPr>
            <a:lvl9pPr marL="5486675" indent="0">
              <a:buNone/>
              <a:defRPr sz="1350"/>
            </a:lvl9pPr>
          </a:lstStyle>
          <a:p>
            <a:pPr lvl="0"/>
            <a:r>
              <a:rPr lang="en-US"/>
              <a:t>Click to edit Master text styles</a:t>
            </a:r>
          </a:p>
        </p:txBody>
      </p:sp>
      <p:sp>
        <p:nvSpPr>
          <p:cNvPr id="22" name="Text Placeholder 4"/>
          <p:cNvSpPr>
            <a:spLocks noGrp="1"/>
          </p:cNvSpPr>
          <p:nvPr>
            <p:ph type="body" sz="quarter" idx="3"/>
          </p:nvPr>
        </p:nvSpPr>
        <p:spPr>
          <a:xfrm>
            <a:off x="6664182" y="5856159"/>
            <a:ext cx="4951476" cy="864393"/>
          </a:xfrm>
        </p:spPr>
        <p:txBody>
          <a:bodyPr anchor="b">
            <a:noAutofit/>
          </a:bodyPr>
          <a:lstStyle>
            <a:lvl1pPr marL="0" indent="0" algn="ctr">
              <a:buNone/>
              <a:defRPr sz="3000" b="0">
                <a:solidFill>
                  <a:schemeClr val="tx1"/>
                </a:solidFill>
              </a:defRPr>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Click to edit Master text styles</a:t>
            </a:r>
          </a:p>
        </p:txBody>
      </p:sp>
      <p:sp>
        <p:nvSpPr>
          <p:cNvPr id="23" name="Picture Placeholder 2"/>
          <p:cNvSpPr>
            <a:spLocks noGrp="1" noChangeAspect="1"/>
          </p:cNvSpPr>
          <p:nvPr>
            <p:ph type="pic" idx="21"/>
          </p:nvPr>
        </p:nvSpPr>
        <p:spPr>
          <a:xfrm>
            <a:off x="6818615" y="2908641"/>
            <a:ext cx="4638552" cy="2412246"/>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400"/>
            </a:lvl1pPr>
            <a:lvl2pPr marL="685835" indent="0">
              <a:buNone/>
              <a:defRPr sz="2400"/>
            </a:lvl2pPr>
            <a:lvl3pPr marL="1371669" indent="0">
              <a:buNone/>
              <a:defRPr sz="2400"/>
            </a:lvl3pPr>
            <a:lvl4pPr marL="2057504" indent="0">
              <a:buNone/>
              <a:defRPr sz="2400"/>
            </a:lvl4pPr>
            <a:lvl5pPr marL="2743337" indent="0">
              <a:buNone/>
              <a:defRPr sz="2400"/>
            </a:lvl5pPr>
            <a:lvl6pPr marL="3429171" indent="0">
              <a:buNone/>
              <a:defRPr sz="2400"/>
            </a:lvl6pPr>
            <a:lvl7pPr marL="4115006" indent="0">
              <a:buNone/>
              <a:defRPr sz="2400"/>
            </a:lvl7pPr>
            <a:lvl8pPr marL="4800840" indent="0">
              <a:buNone/>
              <a:defRPr sz="2400"/>
            </a:lvl8pPr>
            <a:lvl9pPr marL="5486675" indent="0">
              <a:buNone/>
              <a:defRPr sz="2400"/>
            </a:lvl9pPr>
          </a:lstStyle>
          <a:p>
            <a:r>
              <a:rPr lang="en-US"/>
              <a:t>Click icon to add picture</a:t>
            </a:r>
            <a:endParaRPr lang="en-US" dirty="0"/>
          </a:p>
        </p:txBody>
      </p:sp>
      <p:sp>
        <p:nvSpPr>
          <p:cNvPr id="24" name="Text Placeholder 3"/>
          <p:cNvSpPr>
            <a:spLocks noGrp="1"/>
          </p:cNvSpPr>
          <p:nvPr>
            <p:ph type="body" sz="half" idx="19"/>
          </p:nvPr>
        </p:nvSpPr>
        <p:spPr>
          <a:xfrm>
            <a:off x="6662153" y="6858663"/>
            <a:ext cx="4951476" cy="1828137"/>
          </a:xfrm>
        </p:spPr>
        <p:txBody>
          <a:bodyPr anchor="t">
            <a:normAutofit/>
          </a:bodyPr>
          <a:lstStyle>
            <a:lvl1pPr marL="0" indent="0" algn="ctr">
              <a:buNone/>
              <a:defRPr sz="2100"/>
            </a:lvl1pPr>
            <a:lvl2pPr marL="685835" indent="0">
              <a:buNone/>
              <a:defRPr sz="1800"/>
            </a:lvl2pPr>
            <a:lvl3pPr marL="1371669" indent="0">
              <a:buNone/>
              <a:defRPr sz="1500"/>
            </a:lvl3pPr>
            <a:lvl4pPr marL="2057504" indent="0">
              <a:buNone/>
              <a:defRPr sz="1350"/>
            </a:lvl4pPr>
            <a:lvl5pPr marL="2743337" indent="0">
              <a:buNone/>
              <a:defRPr sz="1350"/>
            </a:lvl5pPr>
            <a:lvl6pPr marL="3429171" indent="0">
              <a:buNone/>
              <a:defRPr sz="1350"/>
            </a:lvl6pPr>
            <a:lvl7pPr marL="4115006" indent="0">
              <a:buNone/>
              <a:defRPr sz="1350"/>
            </a:lvl7pPr>
            <a:lvl8pPr marL="4800840" indent="0">
              <a:buNone/>
              <a:defRPr sz="1350"/>
            </a:lvl8pPr>
            <a:lvl9pPr marL="5486675" indent="0">
              <a:buNone/>
              <a:defRPr sz="1350"/>
            </a:lvl9pPr>
          </a:lstStyle>
          <a:p>
            <a:pPr lvl="0"/>
            <a:r>
              <a:rPr lang="en-US"/>
              <a:t>Click to edit Master text styles</a:t>
            </a:r>
          </a:p>
        </p:txBody>
      </p:sp>
      <p:sp>
        <p:nvSpPr>
          <p:cNvPr id="25" name="Text Placeholder 4"/>
          <p:cNvSpPr>
            <a:spLocks noGrp="1"/>
          </p:cNvSpPr>
          <p:nvPr>
            <p:ph type="body" sz="quarter" idx="13"/>
          </p:nvPr>
        </p:nvSpPr>
        <p:spPr>
          <a:xfrm>
            <a:off x="11950046" y="5856159"/>
            <a:ext cx="4951476" cy="864393"/>
          </a:xfrm>
        </p:spPr>
        <p:txBody>
          <a:bodyPr anchor="b">
            <a:noAutofit/>
          </a:bodyPr>
          <a:lstStyle>
            <a:lvl1pPr marL="0" indent="0" algn="ctr">
              <a:buNone/>
              <a:defRPr sz="3000" b="0">
                <a:solidFill>
                  <a:schemeClr val="tx1"/>
                </a:solidFill>
              </a:defRPr>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Click to edit Master text styles</a:t>
            </a:r>
          </a:p>
        </p:txBody>
      </p:sp>
      <p:sp>
        <p:nvSpPr>
          <p:cNvPr id="26" name="Picture Placeholder 2"/>
          <p:cNvSpPr>
            <a:spLocks noGrp="1" noChangeAspect="1"/>
          </p:cNvSpPr>
          <p:nvPr>
            <p:ph type="pic" idx="22"/>
          </p:nvPr>
        </p:nvSpPr>
        <p:spPr>
          <a:xfrm>
            <a:off x="12113547" y="2901648"/>
            <a:ext cx="4638552" cy="2410941"/>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400"/>
            </a:lvl1pPr>
            <a:lvl2pPr marL="685835" indent="0">
              <a:buNone/>
              <a:defRPr sz="2400"/>
            </a:lvl2pPr>
            <a:lvl3pPr marL="1371669" indent="0">
              <a:buNone/>
              <a:defRPr sz="2400"/>
            </a:lvl3pPr>
            <a:lvl4pPr marL="2057504" indent="0">
              <a:buNone/>
              <a:defRPr sz="2400"/>
            </a:lvl4pPr>
            <a:lvl5pPr marL="2743337" indent="0">
              <a:buNone/>
              <a:defRPr sz="2400"/>
            </a:lvl5pPr>
            <a:lvl6pPr marL="3429171" indent="0">
              <a:buNone/>
              <a:defRPr sz="2400"/>
            </a:lvl6pPr>
            <a:lvl7pPr marL="4115006" indent="0">
              <a:buNone/>
              <a:defRPr sz="2400"/>
            </a:lvl7pPr>
            <a:lvl8pPr marL="4800840" indent="0">
              <a:buNone/>
              <a:defRPr sz="2400"/>
            </a:lvl8pPr>
            <a:lvl9pPr marL="5486675" indent="0">
              <a:buNone/>
              <a:defRPr sz="2400"/>
            </a:lvl9pPr>
          </a:lstStyle>
          <a:p>
            <a:r>
              <a:rPr lang="en-US"/>
              <a:t>Click icon to add picture</a:t>
            </a:r>
            <a:endParaRPr lang="en-US" dirty="0"/>
          </a:p>
        </p:txBody>
      </p:sp>
      <p:sp>
        <p:nvSpPr>
          <p:cNvPr id="27" name="Text Placeholder 3"/>
          <p:cNvSpPr>
            <a:spLocks noGrp="1"/>
          </p:cNvSpPr>
          <p:nvPr>
            <p:ph type="body" sz="half" idx="20"/>
          </p:nvPr>
        </p:nvSpPr>
        <p:spPr>
          <a:xfrm>
            <a:off x="11949858" y="6858663"/>
            <a:ext cx="4951476" cy="1828137"/>
          </a:xfrm>
        </p:spPr>
        <p:txBody>
          <a:bodyPr anchor="t">
            <a:normAutofit/>
          </a:bodyPr>
          <a:lstStyle>
            <a:lvl1pPr marL="0" indent="0" algn="ctr">
              <a:buNone/>
              <a:defRPr sz="2100"/>
            </a:lvl1pPr>
            <a:lvl2pPr marL="685835" indent="0">
              <a:buNone/>
              <a:defRPr sz="1800"/>
            </a:lvl2pPr>
            <a:lvl3pPr marL="1371669" indent="0">
              <a:buNone/>
              <a:defRPr sz="1500"/>
            </a:lvl3pPr>
            <a:lvl4pPr marL="2057504" indent="0">
              <a:buNone/>
              <a:defRPr sz="1350"/>
            </a:lvl4pPr>
            <a:lvl5pPr marL="2743337" indent="0">
              <a:buNone/>
              <a:defRPr sz="1350"/>
            </a:lvl5pPr>
            <a:lvl6pPr marL="3429171" indent="0">
              <a:buNone/>
              <a:defRPr sz="1350"/>
            </a:lvl6pPr>
            <a:lvl7pPr marL="4115006" indent="0">
              <a:buNone/>
              <a:defRPr sz="1350"/>
            </a:lvl7pPr>
            <a:lvl8pPr marL="4800840" indent="0">
              <a:buNone/>
              <a:defRPr sz="1350"/>
            </a:lvl8pPr>
            <a:lvl9pPr marL="5486675" indent="0">
              <a:buNone/>
              <a:defRPr sz="135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solidFill>
                  <a:prstClr val="white">
                    <a:lumMod val="95000"/>
                  </a:prstClr>
                </a:solidFill>
                <a:effectLst>
                  <a:outerShdw blurRad="50800" dist="38100" dir="2700000" algn="tl" rotWithShape="0">
                    <a:prstClr val="black">
                      <a:alpha val="43000"/>
                    </a:prstClr>
                  </a:outerShdw>
                </a:effectLst>
              </a:rPr>
              <a:pPr/>
              <a:t>11/1/2024</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4" name="Footer Placeholder 3"/>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5" name="Slide Number Placeholder 4"/>
          <p:cNvSpPr>
            <a:spLocks noGrp="1"/>
          </p:cNvSpPr>
          <p:nvPr>
            <p:ph type="sldNum" sz="quarter" idx="12"/>
          </p:nvPr>
        </p:nvSpPr>
        <p:spPr/>
        <p:txBody>
          <a:bodyPr/>
          <a:lstStyle/>
          <a:p>
            <a:fld id="{3A98EE3D-8CD1-4C3F-BD1C-C98C9596463C}"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8368794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solidFill>
                  <a:prstClr val="white">
                    <a:lumMod val="95000"/>
                  </a:prstClr>
                </a:solidFill>
                <a:effectLst>
                  <a:outerShdw blurRad="50800" dist="38100" dir="2700000" algn="tl" rotWithShape="0">
                    <a:prstClr val="black">
                      <a:alpha val="43000"/>
                    </a:prstClr>
                  </a:outerShdw>
                </a:effectLst>
              </a:rPr>
              <a:pPr/>
              <a:t>11/1/2024</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12"/>
          </p:nvPr>
        </p:nvSpPr>
        <p:spPr/>
        <p:txBody>
          <a:bodyPr/>
          <a:lstStyle/>
          <a:p>
            <a:fld id="{3A98EE3D-8CD1-4C3F-BD1C-C98C9596463C}"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1767112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474604" y="914401"/>
            <a:ext cx="3426731" cy="7772402"/>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370694" y="914401"/>
            <a:ext cx="11875308" cy="777240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solidFill>
                  <a:prstClr val="white">
                    <a:lumMod val="95000"/>
                  </a:prstClr>
                </a:solidFill>
                <a:effectLst>
                  <a:outerShdw blurRad="50800" dist="38100" dir="2700000" algn="tl" rotWithShape="0">
                    <a:prstClr val="black">
                      <a:alpha val="43000"/>
                    </a:prstClr>
                  </a:outerShdw>
                </a:effectLst>
              </a:rPr>
              <a:pPr/>
              <a:t>11/1/2024</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11"/>
          </p:nvPr>
        </p:nvSpPr>
        <p:spPr/>
        <p:txBody>
          <a:bodyPr/>
          <a:lstStyle/>
          <a:p>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12"/>
          </p:nvPr>
        </p:nvSpPr>
        <p:spPr/>
        <p:txBody>
          <a:bodyPr/>
          <a:lstStyle/>
          <a:p>
            <a:fld id="{3A98EE3D-8CD1-4C3F-BD1C-C98C9596463C}" type="slidenum">
              <a:rPr lang="en-US" smtClean="0">
                <a:solidFill>
                  <a:prstClr val="white">
                    <a:lumMod val="95000"/>
                  </a:prstClr>
                </a:solidFill>
                <a:effectLst>
                  <a:outerShdw blurRad="50800" dist="38100" dir="2700000" algn="tl" rotWithShape="0">
                    <a:prstClr val="black">
                      <a:alpha val="43000"/>
                    </a:prstClr>
                  </a:outerShdw>
                </a:effectLst>
              </a:rPr>
              <a:pPr/>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2056641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theme" Target="../theme/theme2.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9" r:id="rId12"/>
    <p:sldLayoutId id="2147483700" r:id="rId13"/>
  </p:sldLayoutIdLst>
  <p:transition>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38428" y="1824228"/>
            <a:ext cx="16006572" cy="1152144"/>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138428" y="3154680"/>
            <a:ext cx="16006572"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932688" y="685800"/>
            <a:ext cx="4800600" cy="411480"/>
          </a:xfrm>
          <a:prstGeom prst="rect">
            <a:avLst/>
          </a:prstGeom>
        </p:spPr>
        <p:txBody>
          <a:bodyPr vert="horz" lIns="91440" tIns="45720" rIns="91440" bIns="45720" rtlCol="0" anchor="ctr"/>
          <a:lstStyle>
            <a:lvl1pPr algn="l">
              <a:defRPr sz="1800">
                <a:solidFill>
                  <a:schemeClr val="accent6"/>
                </a:solidFill>
                <a:latin typeface="Arial" panose="020B0604020202020204" pitchFamily="34" charset="0"/>
                <a:cs typeface="Arial" panose="020B0604020202020204" pitchFamily="34" charset="0"/>
              </a:defRPr>
            </a:lvl1pPr>
          </a:lstStyle>
          <a:p>
            <a:r>
              <a:rPr lang="en-US"/>
              <a:t>Presentation title</a:t>
            </a:r>
            <a:endParaRPr lang="en-US" dirty="0"/>
          </a:p>
        </p:txBody>
      </p:sp>
      <p:sp>
        <p:nvSpPr>
          <p:cNvPr id="6" name="Slide Number Placeholder 5"/>
          <p:cNvSpPr>
            <a:spLocks noGrp="1"/>
          </p:cNvSpPr>
          <p:nvPr>
            <p:ph type="sldNum" sz="quarter" idx="4"/>
          </p:nvPr>
        </p:nvSpPr>
        <p:spPr>
          <a:xfrm>
            <a:off x="16418052" y="685800"/>
            <a:ext cx="1481328" cy="411480"/>
          </a:xfrm>
          <a:prstGeom prst="rect">
            <a:avLst/>
          </a:prstGeom>
        </p:spPr>
        <p:txBody>
          <a:bodyPr vert="horz" lIns="91440" tIns="45720" rIns="91440" bIns="45720" rtlCol="0" anchor="ctr"/>
          <a:lstStyle>
            <a:lvl1pPr algn="ctr">
              <a:defRPr sz="1800">
                <a:solidFill>
                  <a:schemeClr val="accent6"/>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8851730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hdr="0" dt="0"/>
  <p:txStyles>
    <p:titleStyle>
      <a:lvl1pPr algn="ctr" defTabSz="1371600" rtl="0" eaLnBrk="1" latinLnBrk="0" hangingPunct="1">
        <a:lnSpc>
          <a:spcPts val="7313"/>
        </a:lnSpc>
        <a:spcBef>
          <a:spcPct val="0"/>
        </a:spcBef>
        <a:buNone/>
        <a:defRPr sz="6600" b="1" kern="1200" cap="all" baseline="0">
          <a:solidFill>
            <a:schemeClr val="accent6"/>
          </a:solidFill>
          <a:latin typeface="+mj-lt"/>
          <a:ea typeface="+mj-ea"/>
          <a:cs typeface="+mj-cs"/>
        </a:defRPr>
      </a:lvl1pPr>
    </p:titleStyle>
    <p:bodyStyle>
      <a:lvl1pPr marL="521018" indent="-521018" algn="l" defTabSz="1371600" rtl="0" eaLnBrk="1" latinLnBrk="0" hangingPunct="1">
        <a:lnSpc>
          <a:spcPct val="100000"/>
        </a:lnSpc>
        <a:spcBef>
          <a:spcPts val="540"/>
        </a:spcBef>
        <a:buFont typeface="Arial" panose="020B0604020202020204" pitchFamily="34" charset="0"/>
        <a:buChar char="•"/>
        <a:defRPr sz="4200" kern="1200">
          <a:solidFill>
            <a:schemeClr val="accent6"/>
          </a:solidFill>
          <a:latin typeface="+mn-lt"/>
          <a:ea typeface="+mn-ea"/>
          <a:cs typeface="+mn-cs"/>
        </a:defRPr>
      </a:lvl1pPr>
      <a:lvl2pPr marL="1028700" indent="-521018" algn="l" defTabSz="1371600" rtl="0" eaLnBrk="1" latinLnBrk="0" hangingPunct="1">
        <a:lnSpc>
          <a:spcPct val="100000"/>
        </a:lnSpc>
        <a:spcBef>
          <a:spcPts val="540"/>
        </a:spcBef>
        <a:buFont typeface="Arial" panose="020B0604020202020204" pitchFamily="34" charset="0"/>
        <a:buChar char="•"/>
        <a:defRPr sz="3600" kern="1200">
          <a:solidFill>
            <a:schemeClr val="accent6"/>
          </a:solidFill>
          <a:latin typeface="+mn-lt"/>
          <a:ea typeface="+mn-ea"/>
          <a:cs typeface="+mn-cs"/>
        </a:defRPr>
      </a:lvl2pPr>
      <a:lvl3pPr marL="1714500" indent="-521018" algn="l" defTabSz="1371600" rtl="0" eaLnBrk="1" latinLnBrk="0" hangingPunct="1">
        <a:lnSpc>
          <a:spcPct val="100000"/>
        </a:lnSpc>
        <a:spcBef>
          <a:spcPts val="540"/>
        </a:spcBef>
        <a:buFont typeface="Arial" panose="020B0604020202020204" pitchFamily="34" charset="0"/>
        <a:buChar char="•"/>
        <a:defRPr sz="3000" kern="1200">
          <a:solidFill>
            <a:schemeClr val="accent6"/>
          </a:solidFill>
          <a:latin typeface="+mn-lt"/>
          <a:ea typeface="+mn-ea"/>
          <a:cs typeface="+mn-cs"/>
        </a:defRPr>
      </a:lvl3pPr>
      <a:lvl4pPr marL="2400300" indent="-521018" algn="l" defTabSz="1371600" rtl="0" eaLnBrk="1" latinLnBrk="0" hangingPunct="1">
        <a:lnSpc>
          <a:spcPct val="100000"/>
        </a:lnSpc>
        <a:spcBef>
          <a:spcPts val="540"/>
        </a:spcBef>
        <a:buFont typeface="Arial" panose="020B0604020202020204" pitchFamily="34" charset="0"/>
        <a:buChar char="•"/>
        <a:defRPr sz="2700" kern="1200">
          <a:solidFill>
            <a:schemeClr val="accent6"/>
          </a:solidFill>
          <a:latin typeface="+mn-lt"/>
          <a:ea typeface="+mn-ea"/>
          <a:cs typeface="+mn-cs"/>
        </a:defRPr>
      </a:lvl4pPr>
      <a:lvl5pPr marL="3086100" indent="-521018" algn="l" defTabSz="1371600" rtl="0" eaLnBrk="1" latinLnBrk="0" hangingPunct="1">
        <a:lnSpc>
          <a:spcPct val="100000"/>
        </a:lnSpc>
        <a:spcBef>
          <a:spcPts val="540"/>
        </a:spcBef>
        <a:buFont typeface="Arial" panose="020B0604020202020204" pitchFamily="34" charset="0"/>
        <a:buChar char="•"/>
        <a:defRPr sz="2700" kern="1200">
          <a:solidFill>
            <a:schemeClr val="accent6"/>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0694" y="914400"/>
            <a:ext cx="15530643" cy="18859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370694" y="3114677"/>
            <a:ext cx="15530643" cy="5572124"/>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518104" y="9001126"/>
            <a:ext cx="4114800" cy="547688"/>
          </a:xfrm>
          <a:prstGeom prst="rect">
            <a:avLst/>
          </a:prstGeom>
        </p:spPr>
        <p:txBody>
          <a:bodyPr vert="horz" lIns="91440" tIns="45720" rIns="91440" bIns="45720" rtlCol="0" anchor="ctr"/>
          <a:lstStyle>
            <a:lvl1pPr algn="r">
              <a:defRPr sz="1650">
                <a:solidFill>
                  <a:schemeClr val="tx1">
                    <a:lumMod val="95000"/>
                  </a:schemeClr>
                </a:solidFill>
                <a:effectLst>
                  <a:outerShdw blurRad="50800" dist="38100" dir="2700000" algn="tl" rotWithShape="0">
                    <a:schemeClr val="bg1">
                      <a:alpha val="43000"/>
                    </a:schemeClr>
                  </a:outerShdw>
                </a:effectLst>
              </a:defRPr>
            </a:lvl1pPr>
          </a:lstStyle>
          <a:p>
            <a:pPr defTabSz="914445"/>
            <a:fld id="{073ED0CC-082F-4160-86E5-0D6041F12778}" type="datetime1">
              <a:rPr lang="en-US" smtClean="0">
                <a:solidFill>
                  <a:prstClr val="white">
                    <a:lumMod val="95000"/>
                  </a:prstClr>
                </a:solidFill>
                <a:effectLst>
                  <a:outerShdw blurRad="50800" dist="38100" dir="2700000" algn="tl" rotWithShape="0">
                    <a:prstClr val="black">
                      <a:alpha val="43000"/>
                    </a:prstClr>
                  </a:outerShdw>
                </a:effectLst>
              </a:rPr>
              <a:pPr defTabSz="914445"/>
              <a:t>11/1/2024</a:t>
            </a:fld>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5" name="Footer Placeholder 4"/>
          <p:cNvSpPr>
            <a:spLocks noGrp="1"/>
          </p:cNvSpPr>
          <p:nvPr>
            <p:ph type="ftr" sz="quarter" idx="3"/>
          </p:nvPr>
        </p:nvSpPr>
        <p:spPr>
          <a:xfrm>
            <a:off x="1370695" y="9001126"/>
            <a:ext cx="10009298" cy="547688"/>
          </a:xfrm>
          <a:prstGeom prst="rect">
            <a:avLst/>
          </a:prstGeom>
        </p:spPr>
        <p:txBody>
          <a:bodyPr vert="horz" lIns="91440" tIns="45720" rIns="91440" bIns="45720" rtlCol="0" anchor="ctr"/>
          <a:lstStyle>
            <a:lvl1pPr algn="l">
              <a:defRPr sz="1650">
                <a:solidFill>
                  <a:schemeClr val="tx1">
                    <a:lumMod val="95000"/>
                  </a:schemeClr>
                </a:solidFill>
                <a:effectLst>
                  <a:outerShdw blurRad="50800" dist="38100" dir="2700000" algn="tl" rotWithShape="0">
                    <a:schemeClr val="bg1">
                      <a:alpha val="43000"/>
                    </a:schemeClr>
                  </a:outerShdw>
                </a:effectLst>
              </a:defRPr>
            </a:lvl1pPr>
          </a:lstStyle>
          <a:p>
            <a:pPr defTabSz="914445"/>
            <a:endParaRPr lang="en-US" dirty="0">
              <a:solidFill>
                <a:prstClr val="white">
                  <a:lumMod val="95000"/>
                </a:prstClr>
              </a:solidFill>
              <a:effectLst>
                <a:outerShdw blurRad="50800" dist="38100" dir="2700000" algn="tl" rotWithShape="0">
                  <a:prstClr val="black">
                    <a:alpha val="43000"/>
                  </a:prstClr>
                </a:outerShdw>
              </a:effectLst>
            </a:endParaRPr>
          </a:p>
        </p:txBody>
      </p:sp>
      <p:sp>
        <p:nvSpPr>
          <p:cNvPr id="6" name="Slide Number Placeholder 5"/>
          <p:cNvSpPr>
            <a:spLocks noGrp="1"/>
          </p:cNvSpPr>
          <p:nvPr>
            <p:ph type="sldNum" sz="quarter" idx="4"/>
          </p:nvPr>
        </p:nvSpPr>
        <p:spPr>
          <a:xfrm>
            <a:off x="15771019" y="9001126"/>
            <a:ext cx="1130318" cy="547688"/>
          </a:xfrm>
          <a:prstGeom prst="rect">
            <a:avLst/>
          </a:prstGeom>
        </p:spPr>
        <p:txBody>
          <a:bodyPr vert="horz" lIns="91440" tIns="45720" rIns="91440" bIns="45720" rtlCol="0" anchor="ctr"/>
          <a:lstStyle>
            <a:lvl1pPr algn="r">
              <a:defRPr sz="1650">
                <a:solidFill>
                  <a:schemeClr val="tx1">
                    <a:lumMod val="95000"/>
                  </a:schemeClr>
                </a:solidFill>
                <a:effectLst>
                  <a:outerShdw blurRad="50800" dist="38100" dir="2700000" algn="tl" rotWithShape="0">
                    <a:schemeClr val="bg1">
                      <a:alpha val="43000"/>
                    </a:schemeClr>
                  </a:outerShdw>
                </a:effectLst>
              </a:defRPr>
            </a:lvl1pPr>
          </a:lstStyle>
          <a:p>
            <a:pPr defTabSz="914445"/>
            <a:fld id="{3A98EE3D-8CD1-4C3F-BD1C-C98C9596463C}" type="slidenum">
              <a:rPr lang="en-US" smtClean="0">
                <a:solidFill>
                  <a:prstClr val="white">
                    <a:lumMod val="95000"/>
                  </a:prstClr>
                </a:solidFill>
                <a:effectLst>
                  <a:outerShdw blurRad="50800" dist="38100" dir="2700000" algn="tl" rotWithShape="0">
                    <a:prstClr val="black">
                      <a:alpha val="43000"/>
                    </a:prstClr>
                  </a:outerShdw>
                </a:effectLst>
              </a:rPr>
              <a:pPr defTabSz="914445"/>
              <a:t>‹#›</a:t>
            </a:fld>
            <a:endParaRPr lang="en-US" dirty="0">
              <a:solidFill>
                <a:prstClr val="white">
                  <a:lumMod val="95000"/>
                </a:prstClr>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1081170004"/>
      </p:ext>
    </p:extLst>
  </p:cSld>
  <p:clrMap bg1="dk1" tx1="lt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Lst>
  <p:hf sldNum="0" hdr="0" ftr="0" dt="0"/>
  <p:txStyles>
    <p:titleStyle>
      <a:lvl1pPr algn="ctr" defTabSz="685835" rtl="0" eaLnBrk="1" latinLnBrk="0" hangingPunct="1">
        <a:lnSpc>
          <a:spcPct val="90000"/>
        </a:lnSpc>
        <a:spcBef>
          <a:spcPct val="0"/>
        </a:spcBef>
        <a:buNone/>
        <a:defRPr sz="6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514376" indent="-459023" algn="l" defTabSz="685835" rtl="0" eaLnBrk="1" latinLnBrk="0" hangingPunct="1">
        <a:lnSpc>
          <a:spcPct val="110000"/>
        </a:lnSpc>
        <a:spcBef>
          <a:spcPct val="20000"/>
        </a:spcBef>
        <a:spcAft>
          <a:spcPts val="900"/>
        </a:spcAft>
        <a:buClr>
          <a:schemeClr val="tx2"/>
        </a:buClr>
        <a:buSzPct val="70000"/>
        <a:buFont typeface="Wingdings 2" charset="2"/>
        <a:buChar char=""/>
        <a:defRPr sz="34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1080054" indent="-405021" algn="l" defTabSz="685835" rtl="0" eaLnBrk="1" latinLnBrk="0" hangingPunct="1">
        <a:spcBef>
          <a:spcPct val="20000"/>
        </a:spcBef>
        <a:spcAft>
          <a:spcPts val="900"/>
        </a:spcAft>
        <a:buClr>
          <a:schemeClr val="tx2"/>
        </a:buClr>
        <a:buSzPct val="70000"/>
        <a:buFont typeface="Wingdings 2" charset="2"/>
        <a:buChar char=""/>
        <a:defRPr sz="31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539077" indent="-324017" algn="l" defTabSz="685835" rtl="0" eaLnBrk="1" latinLnBrk="0" hangingPunct="1">
        <a:spcBef>
          <a:spcPct val="20000"/>
        </a:spcBef>
        <a:spcAft>
          <a:spcPts val="900"/>
        </a:spcAft>
        <a:buClr>
          <a:schemeClr val="tx2"/>
        </a:buClr>
        <a:buSzPct val="70000"/>
        <a:buFont typeface="Wingdings 2" charset="2"/>
        <a:buChar char=""/>
        <a:defRPr sz="27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2079104" indent="-324017" algn="l" defTabSz="685835" rtl="0" eaLnBrk="1" latinLnBrk="0" hangingPunct="1">
        <a:spcBef>
          <a:spcPct val="20000"/>
        </a:spcBef>
        <a:spcAft>
          <a:spcPts val="9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2511126" indent="-324017" algn="l" defTabSz="685835" rtl="0" eaLnBrk="1" latinLnBrk="0" hangingPunct="1">
        <a:spcBef>
          <a:spcPct val="20000"/>
        </a:spcBef>
        <a:spcAft>
          <a:spcPts val="9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3022052" indent="-342917" algn="l" defTabSz="685835" rtl="0" eaLnBrk="1" latinLnBrk="0" hangingPunct="1">
        <a:spcBef>
          <a:spcPct val="20000"/>
        </a:spcBef>
        <a:spcAft>
          <a:spcPts val="9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3602880" indent="-342917" algn="l" defTabSz="685835" rtl="0" eaLnBrk="1" latinLnBrk="0" hangingPunct="1">
        <a:spcBef>
          <a:spcPct val="20000"/>
        </a:spcBef>
        <a:spcAft>
          <a:spcPts val="9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4183709" indent="-342917" algn="l" defTabSz="685835" rtl="0" eaLnBrk="1" latinLnBrk="0" hangingPunct="1">
        <a:spcBef>
          <a:spcPct val="20000"/>
        </a:spcBef>
        <a:spcAft>
          <a:spcPts val="9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4659533" indent="-342917" algn="l" defTabSz="685835" rtl="0" eaLnBrk="1" latinLnBrk="0" hangingPunct="1">
        <a:spcBef>
          <a:spcPct val="20000"/>
        </a:spcBef>
        <a:spcAft>
          <a:spcPts val="9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685835" rtl="0" eaLnBrk="1" latinLnBrk="0" hangingPunct="1">
        <a:defRPr sz="2700" kern="1200">
          <a:solidFill>
            <a:schemeClr val="tx1"/>
          </a:solidFill>
          <a:latin typeface="+mn-lt"/>
          <a:ea typeface="+mn-ea"/>
          <a:cs typeface="+mn-cs"/>
        </a:defRPr>
      </a:lvl1pPr>
      <a:lvl2pPr marL="685835" algn="l" defTabSz="685835" rtl="0" eaLnBrk="1" latinLnBrk="0" hangingPunct="1">
        <a:defRPr sz="2700" kern="1200">
          <a:solidFill>
            <a:schemeClr val="tx1"/>
          </a:solidFill>
          <a:latin typeface="+mn-lt"/>
          <a:ea typeface="+mn-ea"/>
          <a:cs typeface="+mn-cs"/>
        </a:defRPr>
      </a:lvl2pPr>
      <a:lvl3pPr marL="1371669" algn="l" defTabSz="685835" rtl="0" eaLnBrk="1" latinLnBrk="0" hangingPunct="1">
        <a:defRPr sz="2700" kern="1200">
          <a:solidFill>
            <a:schemeClr val="tx1"/>
          </a:solidFill>
          <a:latin typeface="+mn-lt"/>
          <a:ea typeface="+mn-ea"/>
          <a:cs typeface="+mn-cs"/>
        </a:defRPr>
      </a:lvl3pPr>
      <a:lvl4pPr marL="2057504" algn="l" defTabSz="685835" rtl="0" eaLnBrk="1" latinLnBrk="0" hangingPunct="1">
        <a:defRPr sz="2700" kern="1200">
          <a:solidFill>
            <a:schemeClr val="tx1"/>
          </a:solidFill>
          <a:latin typeface="+mn-lt"/>
          <a:ea typeface="+mn-ea"/>
          <a:cs typeface="+mn-cs"/>
        </a:defRPr>
      </a:lvl4pPr>
      <a:lvl5pPr marL="2743337" algn="l" defTabSz="685835" rtl="0" eaLnBrk="1" latinLnBrk="0" hangingPunct="1">
        <a:defRPr sz="2700" kern="1200">
          <a:solidFill>
            <a:schemeClr val="tx1"/>
          </a:solidFill>
          <a:latin typeface="+mn-lt"/>
          <a:ea typeface="+mn-ea"/>
          <a:cs typeface="+mn-cs"/>
        </a:defRPr>
      </a:lvl5pPr>
      <a:lvl6pPr marL="3429171" algn="l" defTabSz="685835" rtl="0" eaLnBrk="1" latinLnBrk="0" hangingPunct="1">
        <a:defRPr sz="2700" kern="1200">
          <a:solidFill>
            <a:schemeClr val="tx1"/>
          </a:solidFill>
          <a:latin typeface="+mn-lt"/>
          <a:ea typeface="+mn-ea"/>
          <a:cs typeface="+mn-cs"/>
        </a:defRPr>
      </a:lvl6pPr>
      <a:lvl7pPr marL="4115006" algn="l" defTabSz="685835" rtl="0" eaLnBrk="1" latinLnBrk="0" hangingPunct="1">
        <a:defRPr sz="2700" kern="1200">
          <a:solidFill>
            <a:schemeClr val="tx1"/>
          </a:solidFill>
          <a:latin typeface="+mn-lt"/>
          <a:ea typeface="+mn-ea"/>
          <a:cs typeface="+mn-cs"/>
        </a:defRPr>
      </a:lvl7pPr>
      <a:lvl8pPr marL="4800840" algn="l" defTabSz="685835" rtl="0" eaLnBrk="1" latinLnBrk="0" hangingPunct="1">
        <a:defRPr sz="2700" kern="1200">
          <a:solidFill>
            <a:schemeClr val="tx1"/>
          </a:solidFill>
          <a:latin typeface="+mn-lt"/>
          <a:ea typeface="+mn-ea"/>
          <a:cs typeface="+mn-cs"/>
        </a:defRPr>
      </a:lvl8pPr>
      <a:lvl9pPr marL="5486675" algn="l" defTabSz="685835"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8.svg"/><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3.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8.svg"/><Relationship Id="rId10" Type="http://schemas.openxmlformats.org/officeDocument/2006/relationships/image" Target="../media/image30.svg"/><Relationship Id="rId4" Type="http://schemas.openxmlformats.org/officeDocument/2006/relationships/image" Target="../media/image19.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8.sv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3.sv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1.svg"/><Relationship Id="rId10" Type="http://schemas.openxmlformats.org/officeDocument/2006/relationships/image" Target="../media/image28.svg"/><Relationship Id="rId4" Type="http://schemas.openxmlformats.org/officeDocument/2006/relationships/image" Target="../media/image15.pn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23.png"/><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37.sv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themeOverride" Target="../theme/themeOverride1.xml"/></Relationships>
</file>

<file path=ppt/slides/_rels/slide1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9.sv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gif"/></Relationships>
</file>

<file path=ppt/slides/_rels/slide20.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43.sv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47.svg"/><Relationship Id="rId4" Type="http://schemas.openxmlformats.org/officeDocument/2006/relationships/image" Target="../media/image29.png"/><Relationship Id="rId9" Type="http://schemas.openxmlformats.org/officeDocument/2006/relationships/image" Target="../media/image49.svg"/></Relationships>
</file>

<file path=ppt/slides/_rels/slide2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45.sv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9.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package" Target="../embeddings/Microsoft_Word_Document2.docx"/><Relationship Id="rId5" Type="http://schemas.openxmlformats.org/officeDocument/2006/relationships/oleObject" Target="../embeddings/oleObject1.bin"/><Relationship Id="rId4" Type="http://schemas.openxmlformats.org/officeDocument/2006/relationships/image" Target="../media/image41.svg"/></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5.png"/><Relationship Id="rId7" Type="http://schemas.openxmlformats.org/officeDocument/2006/relationships/slide" Target="slide7.xml"/><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image" Target="../media/image21.svg"/><Relationship Id="rId9" Type="http://schemas.openxmlformats.org/officeDocument/2006/relationships/slide" Target="slide9.xml"/></Relationships>
</file>

<file path=ppt/slides/_rels/slide30.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44.emf"/><Relationship Id="rId4" Type="http://schemas.openxmlformats.org/officeDocument/2006/relationships/package" Target="../embeddings/Microsoft_Word_Document3.docx"/></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6.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slide" Target="slide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30.png"/><Relationship Id="rId4" Type="http://schemas.openxmlformats.org/officeDocument/2006/relationships/image" Target="../media/image48.jfif"/></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49.svg"/></Relationships>
</file>

<file path=ppt/slides/_rels/slide47.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23.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8.svg"/><Relationship Id="rId4" Type="http://schemas.openxmlformats.org/officeDocument/2006/relationships/image" Target="../media/image19.png"/><Relationship Id="rId9" Type="http://schemas.openxmlformats.org/officeDocument/2006/relationships/slide" Target="slide12.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7.gif"/><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47.svg"/></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7.gif"/><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59.png"/><Relationship Id="rId4" Type="http://schemas.openxmlformats.org/officeDocument/2006/relationships/image" Target="../media/image47.svg"/></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7.gif"/><Relationship Id="rId1" Type="http://schemas.openxmlformats.org/officeDocument/2006/relationships/slideLayout" Target="../slideLayouts/slideLayout7.xml"/><Relationship Id="rId4" Type="http://schemas.openxmlformats.org/officeDocument/2006/relationships/image" Target="../media/image47.svg"/></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7.gif"/><Relationship Id="rId1" Type="http://schemas.openxmlformats.org/officeDocument/2006/relationships/slideLayout" Target="../slideLayouts/slideLayout7.xml"/><Relationship Id="rId4" Type="http://schemas.openxmlformats.org/officeDocument/2006/relationships/image" Target="../media/image47.svg"/></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23.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8.svg"/><Relationship Id="rId4" Type="http://schemas.openxmlformats.org/officeDocument/2006/relationships/image" Target="../media/image19.png"/><Relationship Id="rId9" Type="http://schemas.openxmlformats.org/officeDocument/2006/relationships/slide" Target="slide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63.jpeg"/></Relationships>
</file>

<file path=ppt/slides/_rels/slide6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23.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8.svg"/><Relationship Id="rId4" Type="http://schemas.openxmlformats.org/officeDocument/2006/relationships/image" Target="../media/image19.png"/><Relationship Id="rId9" Type="http://schemas.openxmlformats.org/officeDocument/2006/relationships/slide" Target="slide12.xml"/></Relationships>
</file>

<file path=ppt/slides/_rels/slide70.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69.gif"/></Relationships>
</file>

<file path=ppt/slides/_rels/slide7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69.gif"/></Relationships>
</file>

<file path=ppt/slides/_rels/slide7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69.gi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23.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8.svg"/><Relationship Id="rId4" Type="http://schemas.openxmlformats.org/officeDocument/2006/relationships/image" Target="../media/image19.png"/><Relationship Id="rId9" Type="http://schemas.openxmlformats.org/officeDocument/2006/relationships/slide" Target="slide12.xml"/></Relationships>
</file>

<file path=ppt/slides/_rels/slide8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96.svg"/><Relationship Id="rId7" Type="http://schemas.openxmlformats.org/officeDocument/2006/relationships/image" Target="../media/image100.sv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98.svg"/><Relationship Id="rId4" Type="http://schemas.openxmlformats.org/officeDocument/2006/relationships/image" Target="../media/image76.png"/><Relationship Id="rId9" Type="http://schemas.openxmlformats.org/officeDocument/2006/relationships/image" Target="../media/image102.svg"/></Relationships>
</file>

<file path=ppt/slides/_rels/slide81.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102.svg"/><Relationship Id="rId4" Type="http://schemas.openxmlformats.org/officeDocument/2006/relationships/image" Target="../media/image78.png"/></Relationships>
</file>

<file path=ppt/slides/_rels/slide82.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104.svg"/><Relationship Id="rId4" Type="http://schemas.openxmlformats.org/officeDocument/2006/relationships/image" Target="../media/image78.png"/></Relationships>
</file>

<file path=ppt/slides/_rels/slide83.xml.rels><?xml version="1.0" encoding="UTF-8" standalone="yes"?>
<Relationships xmlns="http://schemas.openxmlformats.org/package/2006/relationships"><Relationship Id="rId3" Type="http://schemas.openxmlformats.org/officeDocument/2006/relationships/image" Target="../media/image96.svg"/><Relationship Id="rId7" Type="http://schemas.openxmlformats.org/officeDocument/2006/relationships/image" Target="../media/image104.sv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103.svg"/><Relationship Id="rId4" Type="http://schemas.openxmlformats.org/officeDocument/2006/relationships/image" Target="../media/image77.png"/></Relationships>
</file>

<file path=ppt/slides/_rels/slide84.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104.svg"/><Relationship Id="rId4" Type="http://schemas.openxmlformats.org/officeDocument/2006/relationships/image" Target="../media/image78.png"/></Relationships>
</file>

<file path=ppt/slides/_rels/slide8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96.svg"/><Relationship Id="rId7" Type="http://schemas.openxmlformats.org/officeDocument/2006/relationships/image" Target="../media/image98.sv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104.svg"/><Relationship Id="rId5" Type="http://schemas.openxmlformats.org/officeDocument/2006/relationships/image" Target="../media/image41.svg"/><Relationship Id="rId10" Type="http://schemas.openxmlformats.org/officeDocument/2006/relationships/image" Target="../media/image78.png"/><Relationship Id="rId4" Type="http://schemas.openxmlformats.org/officeDocument/2006/relationships/image" Target="../media/image26.png"/><Relationship Id="rId9" Type="http://schemas.openxmlformats.org/officeDocument/2006/relationships/image" Target="../media/image103.svg"/></Relationships>
</file>

<file path=ppt/slides/_rels/slide86.xml.rels><?xml version="1.0" encoding="UTF-8" standalone="yes"?>
<Relationships xmlns="http://schemas.openxmlformats.org/package/2006/relationships"><Relationship Id="rId3" Type="http://schemas.openxmlformats.org/officeDocument/2006/relationships/image" Target="../media/image98.svg"/><Relationship Id="rId7" Type="http://schemas.openxmlformats.org/officeDocument/2006/relationships/image" Target="../media/image104.sv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103.svg"/><Relationship Id="rId4" Type="http://schemas.openxmlformats.org/officeDocument/2006/relationships/image" Target="../media/image77.png"/></Relationships>
</file>

<file path=ppt/slides/_rels/slide8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96.svg"/><Relationship Id="rId7" Type="http://schemas.openxmlformats.org/officeDocument/2006/relationships/image" Target="../media/image98.sv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104.svg"/><Relationship Id="rId5" Type="http://schemas.openxmlformats.org/officeDocument/2006/relationships/image" Target="../media/image41.svg"/><Relationship Id="rId10" Type="http://schemas.openxmlformats.org/officeDocument/2006/relationships/image" Target="../media/image78.png"/><Relationship Id="rId4" Type="http://schemas.openxmlformats.org/officeDocument/2006/relationships/image" Target="../media/image26.png"/><Relationship Id="rId9" Type="http://schemas.openxmlformats.org/officeDocument/2006/relationships/image" Target="../media/image103.svg"/></Relationships>
</file>

<file path=ppt/slides/_rels/slide88.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104.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103.svg"/><Relationship Id="rId4" Type="http://schemas.openxmlformats.org/officeDocument/2006/relationships/image" Target="../media/image77.png"/></Relationships>
</file>

<file path=ppt/slides/_rels/slide89.xml.rels><?xml version="1.0" encoding="UTF-8" standalone="yes"?>
<Relationships xmlns="http://schemas.openxmlformats.org/package/2006/relationships"><Relationship Id="rId3" Type="http://schemas.openxmlformats.org/officeDocument/2006/relationships/image" Target="../media/image98.svg"/><Relationship Id="rId7" Type="http://schemas.openxmlformats.org/officeDocument/2006/relationships/image" Target="../media/image104.sv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103.svg"/><Relationship Id="rId4" Type="http://schemas.openxmlformats.org/officeDocument/2006/relationships/image" Target="../media/image77.png"/></Relationships>
</file>

<file path=ppt/slides/_rels/slide9.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23.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8.svg"/><Relationship Id="rId4" Type="http://schemas.openxmlformats.org/officeDocument/2006/relationships/image" Target="../media/image19.png"/><Relationship Id="rId9" Type="http://schemas.openxmlformats.org/officeDocument/2006/relationships/slide" Target="slide12.xml"/></Relationships>
</file>

<file path=ppt/slides/_rels/slide90.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96.svg"/><Relationship Id="rId3" Type="http://schemas.openxmlformats.org/officeDocument/2006/relationships/image" Target="../media/image106.svg"/><Relationship Id="rId7" Type="http://schemas.openxmlformats.org/officeDocument/2006/relationships/image" Target="../media/image110.svg"/><Relationship Id="rId12" Type="http://schemas.openxmlformats.org/officeDocument/2006/relationships/image" Target="../media/image75.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41.svg"/><Relationship Id="rId5" Type="http://schemas.openxmlformats.org/officeDocument/2006/relationships/image" Target="../media/image108.svg"/><Relationship Id="rId15" Type="http://schemas.openxmlformats.org/officeDocument/2006/relationships/image" Target="../media/image112.svg"/><Relationship Id="rId10" Type="http://schemas.openxmlformats.org/officeDocument/2006/relationships/image" Target="../media/image26.png"/><Relationship Id="rId4" Type="http://schemas.openxmlformats.org/officeDocument/2006/relationships/image" Target="../media/image80.png"/><Relationship Id="rId9" Type="http://schemas.openxmlformats.org/officeDocument/2006/relationships/image" Target="../media/image98.svg"/><Relationship Id="rId14" Type="http://schemas.openxmlformats.org/officeDocument/2006/relationships/image" Target="../media/image82.png"/></Relationships>
</file>

<file path=ppt/slides/_rels/slide91.xml.rels><?xml version="1.0" encoding="UTF-8" standalone="yes"?>
<Relationships xmlns="http://schemas.openxmlformats.org/package/2006/relationships"><Relationship Id="rId8" Type="http://schemas.openxmlformats.org/officeDocument/2006/relationships/image" Target="../media/image119.svg"/><Relationship Id="rId13" Type="http://schemas.openxmlformats.org/officeDocument/2006/relationships/image" Target="../media/image90.png"/><Relationship Id="rId18" Type="http://schemas.openxmlformats.org/officeDocument/2006/relationships/image" Target="../media/image129.svg"/><Relationship Id="rId3" Type="http://schemas.openxmlformats.org/officeDocument/2006/relationships/image" Target="../media/image84.emf"/><Relationship Id="rId21" Type="http://schemas.openxmlformats.org/officeDocument/2006/relationships/image" Target="../media/image94.png"/><Relationship Id="rId7" Type="http://schemas.openxmlformats.org/officeDocument/2006/relationships/image" Target="../media/image87.png"/><Relationship Id="rId12" Type="http://schemas.openxmlformats.org/officeDocument/2006/relationships/image" Target="../media/image123.svg"/><Relationship Id="rId17" Type="http://schemas.openxmlformats.org/officeDocument/2006/relationships/image" Target="../media/image92.png"/><Relationship Id="rId2" Type="http://schemas.openxmlformats.org/officeDocument/2006/relationships/image" Target="../media/image83.emf"/><Relationship Id="rId16" Type="http://schemas.openxmlformats.org/officeDocument/2006/relationships/image" Target="../media/image127.svg"/><Relationship Id="rId20" Type="http://schemas.openxmlformats.org/officeDocument/2006/relationships/image" Target="../media/image131.svg"/><Relationship Id="rId1" Type="http://schemas.openxmlformats.org/officeDocument/2006/relationships/slideLayout" Target="../slideLayouts/slideLayout13.xml"/><Relationship Id="rId6" Type="http://schemas.openxmlformats.org/officeDocument/2006/relationships/image" Target="../media/image117.svg"/><Relationship Id="rId11" Type="http://schemas.openxmlformats.org/officeDocument/2006/relationships/image" Target="../media/image89.png"/><Relationship Id="rId5" Type="http://schemas.openxmlformats.org/officeDocument/2006/relationships/image" Target="../media/image86.png"/><Relationship Id="rId15" Type="http://schemas.openxmlformats.org/officeDocument/2006/relationships/image" Target="../media/image91.png"/><Relationship Id="rId23" Type="http://schemas.openxmlformats.org/officeDocument/2006/relationships/image" Target="../media/image95.emf"/><Relationship Id="rId10" Type="http://schemas.openxmlformats.org/officeDocument/2006/relationships/image" Target="../media/image121.svg"/><Relationship Id="rId19" Type="http://schemas.openxmlformats.org/officeDocument/2006/relationships/image" Target="../media/image93.png"/><Relationship Id="rId4" Type="http://schemas.openxmlformats.org/officeDocument/2006/relationships/image" Target="../media/image85.emf"/><Relationship Id="rId9" Type="http://schemas.openxmlformats.org/officeDocument/2006/relationships/image" Target="../media/image88.png"/><Relationship Id="rId14" Type="http://schemas.openxmlformats.org/officeDocument/2006/relationships/image" Target="../media/image125.svg"/><Relationship Id="rId22" Type="http://schemas.openxmlformats.org/officeDocument/2006/relationships/image" Target="../media/image133.svg"/></Relationships>
</file>

<file path=ppt/slides/_rels/slide9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8.xml"/><Relationship Id="rId4" Type="http://schemas.microsoft.com/office/2007/relationships/hdphoto" Target="../media/hdphoto1.wdp"/></Relationships>
</file>

<file path=ppt/slides/_rels/slide9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xmlns="" id="{B22D793C-1283-B075-DAC6-94E1DE793A1D}"/>
              </a:ext>
            </a:extLst>
          </p:cNvPr>
          <p:cNvGrpSpPr/>
          <p:nvPr/>
        </p:nvGrpSpPr>
        <p:grpSpPr>
          <a:xfrm rot="769531">
            <a:off x="9131357" y="-1816038"/>
            <a:ext cx="11527448" cy="13919078"/>
            <a:chOff x="11141359" y="-954527"/>
            <a:chExt cx="9868763" cy="12951319"/>
          </a:xfrm>
          <a:blipFill>
            <a:blip r:embed="rId2"/>
            <a:stretch>
              <a:fillRect/>
            </a:stretch>
          </a:blipFill>
        </p:grpSpPr>
        <p:grpSp>
          <p:nvGrpSpPr>
            <p:cNvPr id="9" name="Group 8">
              <a:extLst>
                <a:ext uri="{FF2B5EF4-FFF2-40B4-BE49-F238E27FC236}">
                  <a16:creationId xmlns:a16="http://schemas.microsoft.com/office/drawing/2014/main" xmlns="" id="{0F768956-CC2A-2402-BE9D-0AAF017B52E7}"/>
                </a:ext>
              </a:extLst>
            </p:cNvPr>
            <p:cNvGrpSpPr/>
            <p:nvPr/>
          </p:nvGrpSpPr>
          <p:grpSpPr>
            <a:xfrm>
              <a:off x="11141359" y="280637"/>
              <a:ext cx="2863177" cy="11716155"/>
              <a:chOff x="11141359" y="280637"/>
              <a:chExt cx="2863177" cy="11716155"/>
            </a:xfrm>
            <a:grpFill/>
          </p:grpSpPr>
          <p:sp>
            <p:nvSpPr>
              <p:cNvPr id="4" name="Hexagon 3">
                <a:extLst>
                  <a:ext uri="{FF2B5EF4-FFF2-40B4-BE49-F238E27FC236}">
                    <a16:creationId xmlns:a16="http://schemas.microsoft.com/office/drawing/2014/main" xmlns="" id="{3C8B2E58-FCD9-0F5B-6E63-94A9CD24551E}"/>
                  </a:ext>
                </a:extLst>
              </p:cNvPr>
              <p:cNvSpPr/>
              <p:nvPr/>
            </p:nvSpPr>
            <p:spPr>
              <a:xfrm>
                <a:off x="11141362" y="280637"/>
                <a:ext cx="2819400" cy="2286000"/>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exagon 4">
                <a:extLst>
                  <a:ext uri="{FF2B5EF4-FFF2-40B4-BE49-F238E27FC236}">
                    <a16:creationId xmlns:a16="http://schemas.microsoft.com/office/drawing/2014/main" xmlns="" id="{224159E1-F9FE-1720-7DE5-E31BC8E9AD83}"/>
                  </a:ext>
                </a:extLst>
              </p:cNvPr>
              <p:cNvSpPr/>
              <p:nvPr/>
            </p:nvSpPr>
            <p:spPr>
              <a:xfrm>
                <a:off x="11141359" y="2631489"/>
                <a:ext cx="2819400" cy="2286000"/>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exagon 5">
                <a:extLst>
                  <a:ext uri="{FF2B5EF4-FFF2-40B4-BE49-F238E27FC236}">
                    <a16:creationId xmlns:a16="http://schemas.microsoft.com/office/drawing/2014/main" xmlns="" id="{22872896-2D0D-83F6-33DC-D1D557F7C91C}"/>
                  </a:ext>
                </a:extLst>
              </p:cNvPr>
              <p:cNvSpPr/>
              <p:nvPr/>
            </p:nvSpPr>
            <p:spPr>
              <a:xfrm>
                <a:off x="11185133" y="4982339"/>
                <a:ext cx="2819400" cy="2286000"/>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exagon 6">
                <a:extLst>
                  <a:ext uri="{FF2B5EF4-FFF2-40B4-BE49-F238E27FC236}">
                    <a16:creationId xmlns:a16="http://schemas.microsoft.com/office/drawing/2014/main" xmlns="" id="{A7CA3FD9-61B3-4083-BC5A-DB2814BCFCDB}"/>
                  </a:ext>
                </a:extLst>
              </p:cNvPr>
              <p:cNvSpPr/>
              <p:nvPr/>
            </p:nvSpPr>
            <p:spPr>
              <a:xfrm>
                <a:off x="11185136" y="7333191"/>
                <a:ext cx="2819400" cy="2286000"/>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Hexagon 7">
                <a:extLst>
                  <a:ext uri="{FF2B5EF4-FFF2-40B4-BE49-F238E27FC236}">
                    <a16:creationId xmlns:a16="http://schemas.microsoft.com/office/drawing/2014/main" xmlns="" id="{616E8D91-3715-274A-C805-E90A6ACB7A76}"/>
                  </a:ext>
                </a:extLst>
              </p:cNvPr>
              <p:cNvSpPr/>
              <p:nvPr/>
            </p:nvSpPr>
            <p:spPr>
              <a:xfrm>
                <a:off x="11185134" y="9710792"/>
                <a:ext cx="2819400" cy="2286000"/>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0" name="Group 9">
              <a:extLst>
                <a:ext uri="{FF2B5EF4-FFF2-40B4-BE49-F238E27FC236}">
                  <a16:creationId xmlns:a16="http://schemas.microsoft.com/office/drawing/2014/main" xmlns="" id="{598C875C-FCDB-1956-B478-2E23C2B2FFBF}"/>
                </a:ext>
              </a:extLst>
            </p:cNvPr>
            <p:cNvGrpSpPr/>
            <p:nvPr/>
          </p:nvGrpSpPr>
          <p:grpSpPr>
            <a:xfrm>
              <a:off x="13487400" y="-876300"/>
              <a:ext cx="2863174" cy="11716155"/>
              <a:chOff x="11201400" y="266700"/>
              <a:chExt cx="2863174" cy="11716155"/>
            </a:xfrm>
            <a:grpFill/>
          </p:grpSpPr>
          <p:sp>
            <p:nvSpPr>
              <p:cNvPr id="11" name="Hexagon 10">
                <a:extLst>
                  <a:ext uri="{FF2B5EF4-FFF2-40B4-BE49-F238E27FC236}">
                    <a16:creationId xmlns:a16="http://schemas.microsoft.com/office/drawing/2014/main" xmlns="" id="{EF3BF504-E110-EAE7-055B-F85B3658A64B}"/>
                  </a:ext>
                </a:extLst>
              </p:cNvPr>
              <p:cNvSpPr/>
              <p:nvPr/>
            </p:nvSpPr>
            <p:spPr>
              <a:xfrm>
                <a:off x="11201400" y="266700"/>
                <a:ext cx="2819400" cy="2286000"/>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Hexagon 11">
                <a:extLst>
                  <a:ext uri="{FF2B5EF4-FFF2-40B4-BE49-F238E27FC236}">
                    <a16:creationId xmlns:a16="http://schemas.microsoft.com/office/drawing/2014/main" xmlns="" id="{EAFCC3A7-B3E1-719B-7003-355008202467}"/>
                  </a:ext>
                </a:extLst>
              </p:cNvPr>
              <p:cNvSpPr/>
              <p:nvPr/>
            </p:nvSpPr>
            <p:spPr>
              <a:xfrm>
                <a:off x="11201400" y="2617551"/>
                <a:ext cx="2819400" cy="2286000"/>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Hexagon 12">
                <a:extLst>
                  <a:ext uri="{FF2B5EF4-FFF2-40B4-BE49-F238E27FC236}">
                    <a16:creationId xmlns:a16="http://schemas.microsoft.com/office/drawing/2014/main" xmlns="" id="{D3B0E1A2-A345-C6CD-8E3F-424C1DF7911F}"/>
                  </a:ext>
                </a:extLst>
              </p:cNvPr>
              <p:cNvSpPr/>
              <p:nvPr/>
            </p:nvSpPr>
            <p:spPr>
              <a:xfrm>
                <a:off x="11245174" y="4968402"/>
                <a:ext cx="2819400" cy="2286000"/>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Hexagon 13">
                <a:extLst>
                  <a:ext uri="{FF2B5EF4-FFF2-40B4-BE49-F238E27FC236}">
                    <a16:creationId xmlns:a16="http://schemas.microsoft.com/office/drawing/2014/main" xmlns="" id="{B7136D0A-9F81-2CCF-92D0-66CA7B0695C0}"/>
                  </a:ext>
                </a:extLst>
              </p:cNvPr>
              <p:cNvSpPr/>
              <p:nvPr/>
            </p:nvSpPr>
            <p:spPr>
              <a:xfrm>
                <a:off x="11245174" y="7319253"/>
                <a:ext cx="2819400" cy="2286000"/>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Hexagon 14">
                <a:extLst>
                  <a:ext uri="{FF2B5EF4-FFF2-40B4-BE49-F238E27FC236}">
                    <a16:creationId xmlns:a16="http://schemas.microsoft.com/office/drawing/2014/main" xmlns="" id="{CD1E67D1-41FA-DCDA-A850-E81548717BA0}"/>
                  </a:ext>
                </a:extLst>
              </p:cNvPr>
              <p:cNvSpPr/>
              <p:nvPr/>
            </p:nvSpPr>
            <p:spPr>
              <a:xfrm>
                <a:off x="11245174" y="9696855"/>
                <a:ext cx="2819400" cy="2286000"/>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29" name="Group 28">
              <a:extLst>
                <a:ext uri="{FF2B5EF4-FFF2-40B4-BE49-F238E27FC236}">
                  <a16:creationId xmlns:a16="http://schemas.microsoft.com/office/drawing/2014/main" xmlns="" id="{3D441342-8D7A-7E0C-E711-326965D9A428}"/>
                </a:ext>
              </a:extLst>
            </p:cNvPr>
            <p:cNvGrpSpPr/>
            <p:nvPr/>
          </p:nvGrpSpPr>
          <p:grpSpPr>
            <a:xfrm>
              <a:off x="15817174" y="266700"/>
              <a:ext cx="2863174" cy="11716155"/>
              <a:chOff x="11201400" y="266700"/>
              <a:chExt cx="2863174" cy="11716155"/>
            </a:xfrm>
            <a:grpFill/>
          </p:grpSpPr>
          <p:sp>
            <p:nvSpPr>
              <p:cNvPr id="30" name="Hexagon 29">
                <a:extLst>
                  <a:ext uri="{FF2B5EF4-FFF2-40B4-BE49-F238E27FC236}">
                    <a16:creationId xmlns:a16="http://schemas.microsoft.com/office/drawing/2014/main" xmlns="" id="{08D1A4FC-98AF-607D-5B7B-A00C97F3B584}"/>
                  </a:ext>
                </a:extLst>
              </p:cNvPr>
              <p:cNvSpPr/>
              <p:nvPr/>
            </p:nvSpPr>
            <p:spPr>
              <a:xfrm>
                <a:off x="11201400" y="266700"/>
                <a:ext cx="2819400" cy="2286000"/>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Hexagon 30">
                <a:extLst>
                  <a:ext uri="{FF2B5EF4-FFF2-40B4-BE49-F238E27FC236}">
                    <a16:creationId xmlns:a16="http://schemas.microsoft.com/office/drawing/2014/main" xmlns="" id="{C6A46B9A-4990-D28A-9BCA-E407176A7BF5}"/>
                  </a:ext>
                </a:extLst>
              </p:cNvPr>
              <p:cNvSpPr/>
              <p:nvPr/>
            </p:nvSpPr>
            <p:spPr>
              <a:xfrm>
                <a:off x="11201400" y="2617551"/>
                <a:ext cx="2819400" cy="2286000"/>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Hexagon 31">
                <a:extLst>
                  <a:ext uri="{FF2B5EF4-FFF2-40B4-BE49-F238E27FC236}">
                    <a16:creationId xmlns:a16="http://schemas.microsoft.com/office/drawing/2014/main" xmlns="" id="{C35E0179-18E1-5D6A-8188-AC1E883C23BD}"/>
                  </a:ext>
                </a:extLst>
              </p:cNvPr>
              <p:cNvSpPr/>
              <p:nvPr/>
            </p:nvSpPr>
            <p:spPr>
              <a:xfrm>
                <a:off x="11245174" y="4968402"/>
                <a:ext cx="2819400" cy="2286000"/>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Hexagon 32">
                <a:extLst>
                  <a:ext uri="{FF2B5EF4-FFF2-40B4-BE49-F238E27FC236}">
                    <a16:creationId xmlns:a16="http://schemas.microsoft.com/office/drawing/2014/main" xmlns="" id="{526CA600-FF7A-044A-9C1B-5DDDF3DC8D82}"/>
                  </a:ext>
                </a:extLst>
              </p:cNvPr>
              <p:cNvSpPr/>
              <p:nvPr/>
            </p:nvSpPr>
            <p:spPr>
              <a:xfrm>
                <a:off x="11245174" y="7319253"/>
                <a:ext cx="2819400" cy="2286000"/>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Hexagon 33">
                <a:extLst>
                  <a:ext uri="{FF2B5EF4-FFF2-40B4-BE49-F238E27FC236}">
                    <a16:creationId xmlns:a16="http://schemas.microsoft.com/office/drawing/2014/main" xmlns="" id="{63B26C70-4805-975A-F4D3-4C21A6016B98}"/>
                  </a:ext>
                </a:extLst>
              </p:cNvPr>
              <p:cNvSpPr/>
              <p:nvPr/>
            </p:nvSpPr>
            <p:spPr>
              <a:xfrm>
                <a:off x="11245174" y="9696855"/>
                <a:ext cx="2819400" cy="2286000"/>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41" name="Group 40">
              <a:extLst>
                <a:ext uri="{FF2B5EF4-FFF2-40B4-BE49-F238E27FC236}">
                  <a16:creationId xmlns:a16="http://schemas.microsoft.com/office/drawing/2014/main" xmlns="" id="{1C206922-6D53-EFBB-F72E-C62A1C425790}"/>
                </a:ext>
              </a:extLst>
            </p:cNvPr>
            <p:cNvGrpSpPr/>
            <p:nvPr/>
          </p:nvGrpSpPr>
          <p:grpSpPr>
            <a:xfrm>
              <a:off x="18146948" y="-954527"/>
              <a:ext cx="2863174" cy="11716155"/>
              <a:chOff x="11201400" y="266700"/>
              <a:chExt cx="2863174" cy="11716155"/>
            </a:xfrm>
            <a:grpFill/>
          </p:grpSpPr>
          <p:sp>
            <p:nvSpPr>
              <p:cNvPr id="42" name="Hexagon 41">
                <a:extLst>
                  <a:ext uri="{FF2B5EF4-FFF2-40B4-BE49-F238E27FC236}">
                    <a16:creationId xmlns:a16="http://schemas.microsoft.com/office/drawing/2014/main" xmlns="" id="{375B5F9B-B9AD-C284-93F3-7295E71E1F90}"/>
                  </a:ext>
                </a:extLst>
              </p:cNvPr>
              <p:cNvSpPr/>
              <p:nvPr/>
            </p:nvSpPr>
            <p:spPr>
              <a:xfrm>
                <a:off x="11201400" y="266700"/>
                <a:ext cx="2819400" cy="2286000"/>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3" name="Hexagon 42">
                <a:extLst>
                  <a:ext uri="{FF2B5EF4-FFF2-40B4-BE49-F238E27FC236}">
                    <a16:creationId xmlns:a16="http://schemas.microsoft.com/office/drawing/2014/main" xmlns="" id="{E8ABA3C3-5C8D-B224-E59C-7427555A0E25}"/>
                  </a:ext>
                </a:extLst>
              </p:cNvPr>
              <p:cNvSpPr/>
              <p:nvPr/>
            </p:nvSpPr>
            <p:spPr>
              <a:xfrm>
                <a:off x="11201400" y="2617551"/>
                <a:ext cx="2819400" cy="2286000"/>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4" name="Hexagon 43">
                <a:extLst>
                  <a:ext uri="{FF2B5EF4-FFF2-40B4-BE49-F238E27FC236}">
                    <a16:creationId xmlns:a16="http://schemas.microsoft.com/office/drawing/2014/main" xmlns="" id="{3CAC50E6-59DE-6855-0370-9758ACC6D460}"/>
                  </a:ext>
                </a:extLst>
              </p:cNvPr>
              <p:cNvSpPr/>
              <p:nvPr/>
            </p:nvSpPr>
            <p:spPr>
              <a:xfrm>
                <a:off x="11245174" y="4968402"/>
                <a:ext cx="2819400" cy="2286000"/>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5" name="Hexagon 44">
                <a:extLst>
                  <a:ext uri="{FF2B5EF4-FFF2-40B4-BE49-F238E27FC236}">
                    <a16:creationId xmlns:a16="http://schemas.microsoft.com/office/drawing/2014/main" xmlns="" id="{BFDB92AB-4F90-AA83-AED4-20A0390ED027}"/>
                  </a:ext>
                </a:extLst>
              </p:cNvPr>
              <p:cNvSpPr/>
              <p:nvPr/>
            </p:nvSpPr>
            <p:spPr>
              <a:xfrm>
                <a:off x="11245174" y="7319253"/>
                <a:ext cx="2819400" cy="2286000"/>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6" name="Hexagon 45">
                <a:extLst>
                  <a:ext uri="{FF2B5EF4-FFF2-40B4-BE49-F238E27FC236}">
                    <a16:creationId xmlns:a16="http://schemas.microsoft.com/office/drawing/2014/main" xmlns="" id="{E9FE5FB3-C00F-7201-0371-5A2C3E3D8CBD}"/>
                  </a:ext>
                </a:extLst>
              </p:cNvPr>
              <p:cNvSpPr/>
              <p:nvPr/>
            </p:nvSpPr>
            <p:spPr>
              <a:xfrm>
                <a:off x="11245174" y="9696855"/>
                <a:ext cx="2819400" cy="2286000"/>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sp>
        <p:nvSpPr>
          <p:cNvPr id="52" name="TextBox 51">
            <a:extLst>
              <a:ext uri="{FF2B5EF4-FFF2-40B4-BE49-F238E27FC236}">
                <a16:creationId xmlns:a16="http://schemas.microsoft.com/office/drawing/2014/main" xmlns="" id="{DA99BFD7-1E57-C001-DECE-C7675788F661}"/>
              </a:ext>
            </a:extLst>
          </p:cNvPr>
          <p:cNvSpPr txBox="1"/>
          <p:nvPr/>
        </p:nvSpPr>
        <p:spPr>
          <a:xfrm>
            <a:off x="568213" y="3263978"/>
            <a:ext cx="11411591" cy="2215991"/>
          </a:xfrm>
          <a:prstGeom prst="rect">
            <a:avLst/>
          </a:prstGeom>
          <a:noFill/>
        </p:spPr>
        <p:txBody>
          <a:bodyPr wrap="square" rtlCol="0">
            <a:spAutoFit/>
          </a:bodyPr>
          <a:lstStyle/>
          <a:p>
            <a:r>
              <a:rPr lang="en-US" sz="13800" b="1">
                <a:effectLst>
                  <a:outerShdw blurRad="50800" dist="38100" dir="2700000" algn="tl" rotWithShape="0">
                    <a:prstClr val="black">
                      <a:alpha val="40000"/>
                    </a:prstClr>
                  </a:outerShdw>
                </a:effectLst>
              </a:rPr>
              <a:t>Chào mừng</a:t>
            </a:r>
            <a:endParaRPr lang="vi-VN" sz="13800" b="1">
              <a:effectLst>
                <a:outerShdw blurRad="50800" dist="38100" dir="2700000" algn="tl" rotWithShape="0">
                  <a:prstClr val="black">
                    <a:alpha val="40000"/>
                  </a:prstClr>
                </a:outerShdw>
              </a:effectLst>
            </a:endParaRPr>
          </a:p>
        </p:txBody>
      </p:sp>
      <p:sp>
        <p:nvSpPr>
          <p:cNvPr id="53" name="TextBox 52">
            <a:extLst>
              <a:ext uri="{FF2B5EF4-FFF2-40B4-BE49-F238E27FC236}">
                <a16:creationId xmlns:a16="http://schemas.microsoft.com/office/drawing/2014/main" xmlns="" id="{D5E5685F-9009-E030-2032-96C9743E8CB3}"/>
              </a:ext>
            </a:extLst>
          </p:cNvPr>
          <p:cNvSpPr txBox="1"/>
          <p:nvPr/>
        </p:nvSpPr>
        <p:spPr>
          <a:xfrm>
            <a:off x="1203059" y="5393374"/>
            <a:ext cx="11411591" cy="1323567"/>
          </a:xfrm>
          <a:prstGeom prst="rect">
            <a:avLst/>
          </a:prstGeom>
          <a:noFill/>
        </p:spPr>
        <p:txBody>
          <a:bodyPr wrap="square" rtlCol="0">
            <a:spAutoFit/>
          </a:bodyPr>
          <a:lstStyle/>
          <a:p>
            <a:r>
              <a:rPr lang="en-US" sz="8001" b="1">
                <a:solidFill>
                  <a:schemeClr val="accent3">
                    <a:lumMod val="50000"/>
                  </a:schemeClr>
                </a:solidFill>
                <a:effectLst>
                  <a:outerShdw blurRad="50800" dist="38100" dir="2700000" algn="tl" rotWithShape="0">
                    <a:prstClr val="black">
                      <a:alpha val="40000"/>
                    </a:prstClr>
                  </a:outerShdw>
                </a:effectLst>
              </a:rPr>
              <a:t>Đến với buổi học</a:t>
            </a:r>
            <a:endParaRPr lang="vi-VN" sz="8001" b="1">
              <a:solidFill>
                <a:schemeClr val="accent3">
                  <a:lumMod val="50000"/>
                </a:schemeClr>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7792583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16000" fill="hold" grpId="0" nodeType="withEffect" p14:presetBounceEnd="25000">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14:bounceEnd="25000">
                                          <p:cBhvr additive="base">
                                            <p:cTn id="7" dur="2000" fill="hold"/>
                                            <p:tgtEl>
                                              <p:spTgt spid="52"/>
                                            </p:tgtEl>
                                            <p:attrNameLst>
                                              <p:attrName>ppt_x</p:attrName>
                                            </p:attrNameLst>
                                          </p:cBhvr>
                                          <p:tavLst>
                                            <p:tav tm="0">
                                              <p:val>
                                                <p:strVal val="0-#ppt_w/2"/>
                                              </p:val>
                                            </p:tav>
                                            <p:tav tm="100000">
                                              <p:val>
                                                <p:strVal val="#ppt_x"/>
                                              </p:val>
                                            </p:tav>
                                          </p:tavLst>
                                        </p:anim>
                                        <p:anim calcmode="lin" valueType="num" p14:bounceEnd="25000">
                                          <p:cBhvr additive="base">
                                            <p:cTn id="8" dur="2000" fill="hold"/>
                                            <p:tgtEl>
                                              <p:spTgt spid="52"/>
                                            </p:tgtEl>
                                            <p:attrNameLst>
                                              <p:attrName>ppt_y</p:attrName>
                                            </p:attrNameLst>
                                          </p:cBhvr>
                                          <p:tavLst>
                                            <p:tav tm="0">
                                              <p:val>
                                                <p:strVal val="#ppt_y"/>
                                              </p:val>
                                            </p:tav>
                                            <p:tav tm="100000">
                                              <p:val>
                                                <p:strVal val="#ppt_y"/>
                                              </p:val>
                                            </p:tav>
                                          </p:tavLst>
                                        </p:anim>
                                      </p:childTnLst>
                                    </p:cTn>
                                  </p:par>
                                  <p:par>
                                    <p:cTn id="9" presetID="2" presetClass="entr" presetSubtype="8" accel="16000" fill="hold" grpId="0" nodeType="withEffect" p14:presetBounceEnd="25000">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14:bounceEnd="25000">
                                          <p:cBhvr additive="base">
                                            <p:cTn id="11" dur="2000" fill="hold"/>
                                            <p:tgtEl>
                                              <p:spTgt spid="53"/>
                                            </p:tgtEl>
                                            <p:attrNameLst>
                                              <p:attrName>ppt_x</p:attrName>
                                            </p:attrNameLst>
                                          </p:cBhvr>
                                          <p:tavLst>
                                            <p:tav tm="0">
                                              <p:val>
                                                <p:strVal val="0-#ppt_w/2"/>
                                              </p:val>
                                            </p:tav>
                                            <p:tav tm="100000">
                                              <p:val>
                                                <p:strVal val="#ppt_x"/>
                                              </p:val>
                                            </p:tav>
                                          </p:tavLst>
                                        </p:anim>
                                        <p:anim calcmode="lin" valueType="num" p14:bounceEnd="25000">
                                          <p:cBhvr additive="base">
                                            <p:cTn id="12" dur="2000" fill="hold"/>
                                            <p:tgtEl>
                                              <p:spTgt spid="53"/>
                                            </p:tgtEl>
                                            <p:attrNameLst>
                                              <p:attrName>ppt_y</p:attrName>
                                            </p:attrNameLst>
                                          </p:cBhvr>
                                          <p:tavLst>
                                            <p:tav tm="0">
                                              <p:val>
                                                <p:strVal val="#ppt_y"/>
                                              </p:val>
                                            </p:tav>
                                            <p:tav tm="100000">
                                              <p:val>
                                                <p:strVal val="#ppt_y"/>
                                              </p:val>
                                            </p:tav>
                                          </p:tavLst>
                                        </p:anim>
                                      </p:childTnLst>
                                    </p:cTn>
                                  </p:par>
                                  <p:par>
                                    <p:cTn id="13" presetID="2" presetClass="entr" presetSubtype="2" accel="16000" fill="hold" nodeType="withEffect" p14:presetBounceEnd="25000">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14:bounceEnd="25000">
                                          <p:cBhvr additive="base">
                                            <p:cTn id="15" dur="2000" fill="hold"/>
                                            <p:tgtEl>
                                              <p:spTgt spid="47"/>
                                            </p:tgtEl>
                                            <p:attrNameLst>
                                              <p:attrName>ppt_x</p:attrName>
                                            </p:attrNameLst>
                                          </p:cBhvr>
                                          <p:tavLst>
                                            <p:tav tm="0">
                                              <p:val>
                                                <p:strVal val="1+#ppt_w/2"/>
                                              </p:val>
                                            </p:tav>
                                            <p:tav tm="100000">
                                              <p:val>
                                                <p:strVal val="#ppt_x"/>
                                              </p:val>
                                            </p:tav>
                                          </p:tavLst>
                                        </p:anim>
                                        <p:anim calcmode="lin" valueType="num" p14:bounceEnd="25000">
                                          <p:cBhvr additive="base">
                                            <p:cTn id="16" dur="2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1600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2000" fill="hold"/>
                                            <p:tgtEl>
                                              <p:spTgt spid="52"/>
                                            </p:tgtEl>
                                            <p:attrNameLst>
                                              <p:attrName>ppt_x</p:attrName>
                                            </p:attrNameLst>
                                          </p:cBhvr>
                                          <p:tavLst>
                                            <p:tav tm="0">
                                              <p:val>
                                                <p:strVal val="0-#ppt_w/2"/>
                                              </p:val>
                                            </p:tav>
                                            <p:tav tm="100000">
                                              <p:val>
                                                <p:strVal val="#ppt_x"/>
                                              </p:val>
                                            </p:tav>
                                          </p:tavLst>
                                        </p:anim>
                                        <p:anim calcmode="lin" valueType="num">
                                          <p:cBhvr additive="base">
                                            <p:cTn id="8" dur="2000" fill="hold"/>
                                            <p:tgtEl>
                                              <p:spTgt spid="52"/>
                                            </p:tgtEl>
                                            <p:attrNameLst>
                                              <p:attrName>ppt_y</p:attrName>
                                            </p:attrNameLst>
                                          </p:cBhvr>
                                          <p:tavLst>
                                            <p:tav tm="0">
                                              <p:val>
                                                <p:strVal val="#ppt_y"/>
                                              </p:val>
                                            </p:tav>
                                            <p:tav tm="100000">
                                              <p:val>
                                                <p:strVal val="#ppt_y"/>
                                              </p:val>
                                            </p:tav>
                                          </p:tavLst>
                                        </p:anim>
                                      </p:childTnLst>
                                    </p:cTn>
                                  </p:par>
                                  <p:par>
                                    <p:cTn id="9" presetID="2" presetClass="entr" presetSubtype="8" accel="1600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2000" fill="hold"/>
                                            <p:tgtEl>
                                              <p:spTgt spid="53"/>
                                            </p:tgtEl>
                                            <p:attrNameLst>
                                              <p:attrName>ppt_x</p:attrName>
                                            </p:attrNameLst>
                                          </p:cBhvr>
                                          <p:tavLst>
                                            <p:tav tm="0">
                                              <p:val>
                                                <p:strVal val="0-#ppt_w/2"/>
                                              </p:val>
                                            </p:tav>
                                            <p:tav tm="100000">
                                              <p:val>
                                                <p:strVal val="#ppt_x"/>
                                              </p:val>
                                            </p:tav>
                                          </p:tavLst>
                                        </p:anim>
                                        <p:anim calcmode="lin" valueType="num">
                                          <p:cBhvr additive="base">
                                            <p:cTn id="12" dur="2000" fill="hold"/>
                                            <p:tgtEl>
                                              <p:spTgt spid="53"/>
                                            </p:tgtEl>
                                            <p:attrNameLst>
                                              <p:attrName>ppt_y</p:attrName>
                                            </p:attrNameLst>
                                          </p:cBhvr>
                                          <p:tavLst>
                                            <p:tav tm="0">
                                              <p:val>
                                                <p:strVal val="#ppt_y"/>
                                              </p:val>
                                            </p:tav>
                                            <p:tav tm="100000">
                                              <p:val>
                                                <p:strVal val="#ppt_y"/>
                                              </p:val>
                                            </p:tav>
                                          </p:tavLst>
                                        </p:anim>
                                      </p:childTnLst>
                                    </p:cTn>
                                  </p:par>
                                  <p:par>
                                    <p:cTn id="13" presetID="2" presetClass="entr" presetSubtype="2" accel="1600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additive="base">
                                            <p:cTn id="15" dur="2000" fill="hold"/>
                                            <p:tgtEl>
                                              <p:spTgt spid="47"/>
                                            </p:tgtEl>
                                            <p:attrNameLst>
                                              <p:attrName>ppt_x</p:attrName>
                                            </p:attrNameLst>
                                          </p:cBhvr>
                                          <p:tavLst>
                                            <p:tav tm="0">
                                              <p:val>
                                                <p:strVal val="1+#ppt_w/2"/>
                                              </p:val>
                                            </p:tav>
                                            <p:tav tm="100000">
                                              <p:val>
                                                <p:strVal val="#ppt_x"/>
                                              </p:val>
                                            </p:tav>
                                          </p:tavLst>
                                        </p:anim>
                                        <p:anim calcmode="lin" valueType="num">
                                          <p:cBhvr additive="base">
                                            <p:cTn id="16" dur="2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581" y="-4430"/>
            <a:ext cx="18288000" cy="10287000"/>
          </a:xfrm>
          <a:custGeom>
            <a:avLst/>
            <a:gdLst/>
            <a:ahLst/>
            <a:cxnLst/>
            <a:rect l="l" t="t" r="r" b="b"/>
            <a:pathLst>
              <a:path w="19234437" h="12863030">
                <a:moveTo>
                  <a:pt x="0" y="0"/>
                </a:moveTo>
                <a:lnTo>
                  <a:pt x="19234437" y="0"/>
                </a:lnTo>
                <a:lnTo>
                  <a:pt x="19234437" y="12863030"/>
                </a:lnTo>
                <a:lnTo>
                  <a:pt x="0" y="128630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4149543" y="1020625"/>
            <a:ext cx="9988914" cy="6055779"/>
          </a:xfrm>
          <a:custGeom>
            <a:avLst/>
            <a:gdLst/>
            <a:ahLst/>
            <a:cxnLst/>
            <a:rect l="l" t="t" r="r" b="b"/>
            <a:pathLst>
              <a:path w="9988914" h="6055779">
                <a:moveTo>
                  <a:pt x="0" y="0"/>
                </a:moveTo>
                <a:lnTo>
                  <a:pt x="9988914" y="0"/>
                </a:lnTo>
                <a:lnTo>
                  <a:pt x="9988914" y="6055779"/>
                </a:lnTo>
                <a:lnTo>
                  <a:pt x="0" y="60557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a:off x="8006482" y="8001336"/>
            <a:ext cx="2275036" cy="2262627"/>
          </a:xfrm>
          <a:custGeom>
            <a:avLst/>
            <a:gdLst/>
            <a:ahLst/>
            <a:cxnLst/>
            <a:rect l="l" t="t" r="r" b="b"/>
            <a:pathLst>
              <a:path w="2275036" h="2262627">
                <a:moveTo>
                  <a:pt x="0" y="0"/>
                </a:moveTo>
                <a:lnTo>
                  <a:pt x="2275036" y="0"/>
                </a:lnTo>
                <a:lnTo>
                  <a:pt x="2275036" y="2262627"/>
                </a:lnTo>
                <a:lnTo>
                  <a:pt x="0" y="226262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6B1A0E0B-9820-7C03-A918-737EAD163F02}"/>
              </a:ext>
            </a:extLst>
          </p:cNvPr>
          <p:cNvGrpSpPr/>
          <p:nvPr/>
        </p:nvGrpSpPr>
        <p:grpSpPr>
          <a:xfrm>
            <a:off x="1584470" y="419101"/>
            <a:ext cx="15119060" cy="8811638"/>
            <a:chOff x="389244" y="2103102"/>
            <a:chExt cx="6699565" cy="4401387"/>
          </a:xfrm>
        </p:grpSpPr>
        <p:sp>
          <p:nvSpPr>
            <p:cNvPr id="7" name="Rounded Rectangle 5">
              <a:extLst>
                <a:ext uri="{FF2B5EF4-FFF2-40B4-BE49-F238E27FC236}">
                  <a16:creationId xmlns:a16="http://schemas.microsoft.com/office/drawing/2014/main" xmlns="" id="{54682946-0122-97D9-A9CB-B44D696FC4BB}"/>
                </a:ext>
              </a:extLst>
            </p:cNvPr>
            <p:cNvSpPr/>
            <p:nvPr/>
          </p:nvSpPr>
          <p:spPr>
            <a:xfrm>
              <a:off x="389244" y="2339895"/>
              <a:ext cx="6699565" cy="4164594"/>
            </a:xfrm>
            <a:prstGeom prst="roundRect">
              <a:avLst>
                <a:gd name="adj" fmla="val 4584"/>
              </a:avLst>
            </a:prstGeom>
            <a:solidFill>
              <a:schemeClr val="tx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solidFill>
                  <a:prstClr val="black"/>
                </a:solidFill>
                <a:latin typeface="Century Gothic"/>
              </a:endParaRPr>
            </a:p>
          </p:txBody>
        </p:sp>
        <p:sp>
          <p:nvSpPr>
            <p:cNvPr id="8" name="Rounded Rectangle 8">
              <a:extLst>
                <a:ext uri="{FF2B5EF4-FFF2-40B4-BE49-F238E27FC236}">
                  <a16:creationId xmlns:a16="http://schemas.microsoft.com/office/drawing/2014/main" xmlns="" id="{147E8FE5-8704-63FC-0570-C108BC2A0D09}"/>
                </a:ext>
              </a:extLst>
            </p:cNvPr>
            <p:cNvSpPr/>
            <p:nvPr/>
          </p:nvSpPr>
          <p:spPr>
            <a:xfrm>
              <a:off x="667583" y="2739529"/>
              <a:ext cx="6098927" cy="3498706"/>
            </a:xfrm>
            <a:prstGeom prst="roundRect">
              <a:avLst>
                <a:gd name="adj" fmla="val 39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solidFill>
                  <a:prstClr val="black"/>
                </a:solidFill>
                <a:latin typeface="Century Gothic"/>
              </a:endParaRPr>
            </a:p>
          </p:txBody>
        </p:sp>
        <p:sp>
          <p:nvSpPr>
            <p:cNvPr id="9" name="Round Same Side Corner Rectangle 10">
              <a:extLst>
                <a:ext uri="{FF2B5EF4-FFF2-40B4-BE49-F238E27FC236}">
                  <a16:creationId xmlns:a16="http://schemas.microsoft.com/office/drawing/2014/main" xmlns="" id="{81C5F4A3-5055-70BE-0E55-943186D96C8B}"/>
                </a:ext>
              </a:extLst>
            </p:cNvPr>
            <p:cNvSpPr/>
            <p:nvPr/>
          </p:nvSpPr>
          <p:spPr>
            <a:xfrm>
              <a:off x="2888001" y="2103102"/>
              <a:ext cx="1702051" cy="443619"/>
            </a:xfrm>
            <a:prstGeom prst="round2SameRect">
              <a:avLst>
                <a:gd name="adj1" fmla="val 19370"/>
                <a:gd name="adj2" fmla="val 0"/>
              </a:avLst>
            </a:prstGeom>
            <a:solidFill>
              <a:schemeClr val="accent6">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4000" b="1">
                  <a:solidFill>
                    <a:prstClr val="black"/>
                  </a:solidFill>
                  <a:latin typeface="Arial" panose="020B0604020202020204" pitchFamily="34" charset="0"/>
                </a:rPr>
                <a:t>VIDEO số 1</a:t>
              </a:r>
              <a:endParaRPr lang="vi-VN" sz="4000" b="1" dirty="0">
                <a:solidFill>
                  <a:prstClr val="black"/>
                </a:solidFill>
                <a:latin typeface="Arial" panose="020B0604020202020204" pitchFamily="34" charset="0"/>
              </a:endParaRPr>
            </a:p>
          </p:txBody>
        </p:sp>
      </p:grpSp>
      <p:pic>
        <p:nvPicPr>
          <p:cNvPr id="3" name="Đột biến gen là gì_ Đột biến gen ảnh hưởng sức khỏe như thế nào_">
            <a:hlinkClick r:id="" action="ppaction://media"/>
            <a:extLst>
              <a:ext uri="{FF2B5EF4-FFF2-40B4-BE49-F238E27FC236}">
                <a16:creationId xmlns:a16="http://schemas.microsoft.com/office/drawing/2014/main" xmlns="" id="{4E90AFF4-6090-1C41-CA72-C511BEABFBF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33600" y="1589305"/>
            <a:ext cx="13941796" cy="7286625"/>
          </a:xfrm>
          <a:prstGeom prst="rect">
            <a:avLst/>
          </a:prstGeom>
        </p:spPr>
      </p:pic>
    </p:spTree>
    <p:extLst>
      <p:ext uri="{BB962C8B-B14F-4D97-AF65-F5344CB8AC3E}">
        <p14:creationId xmlns:p14="http://schemas.microsoft.com/office/powerpoint/2010/main" val="124059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1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9234437" h="12863030">
                <a:moveTo>
                  <a:pt x="0" y="0"/>
                </a:moveTo>
                <a:lnTo>
                  <a:pt x="19234437" y="0"/>
                </a:lnTo>
                <a:lnTo>
                  <a:pt x="19234437" y="12863030"/>
                </a:lnTo>
                <a:lnTo>
                  <a:pt x="0" y="128630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4149543" y="1048810"/>
            <a:ext cx="9988914" cy="6055779"/>
          </a:xfrm>
          <a:custGeom>
            <a:avLst/>
            <a:gdLst/>
            <a:ahLst/>
            <a:cxnLst/>
            <a:rect l="l" t="t" r="r" b="b"/>
            <a:pathLst>
              <a:path w="9988914" h="6055779">
                <a:moveTo>
                  <a:pt x="0" y="0"/>
                </a:moveTo>
                <a:lnTo>
                  <a:pt x="9988914" y="0"/>
                </a:lnTo>
                <a:lnTo>
                  <a:pt x="9988914" y="6055779"/>
                </a:lnTo>
                <a:lnTo>
                  <a:pt x="0" y="60557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a:off x="5410200" y="4610100"/>
            <a:ext cx="1513036" cy="1447800"/>
          </a:xfrm>
          <a:custGeom>
            <a:avLst/>
            <a:gdLst/>
            <a:ahLst/>
            <a:cxnLst/>
            <a:rect l="l" t="t" r="r" b="b"/>
            <a:pathLst>
              <a:path w="2275036" h="2262627">
                <a:moveTo>
                  <a:pt x="0" y="0"/>
                </a:moveTo>
                <a:lnTo>
                  <a:pt x="2275036" y="0"/>
                </a:lnTo>
                <a:lnTo>
                  <a:pt x="2275036" y="2262627"/>
                </a:lnTo>
                <a:lnTo>
                  <a:pt x="0" y="226262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pic>
        <p:nvPicPr>
          <p:cNvPr id="6" name="Graphic 5" descr="House">
            <a:hlinkClick r:id="rId8" action="ppaction://hlinksldjump"/>
            <a:extLst>
              <a:ext uri="{FF2B5EF4-FFF2-40B4-BE49-F238E27FC236}">
                <a16:creationId xmlns:a16="http://schemas.microsoft.com/office/drawing/2014/main" xmlns="" id="{E9C7E02B-1A90-CBF1-4CC3-44C8B6A3C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6459199" y="8439593"/>
            <a:ext cx="1828800" cy="1828800"/>
          </a:xfrm>
          <a:prstGeom prst="rect">
            <a:avLst/>
          </a:prstGeom>
        </p:spPr>
      </p:pic>
    </p:spTree>
    <p:extLst>
      <p:ext uri="{BB962C8B-B14F-4D97-AF65-F5344CB8AC3E}">
        <p14:creationId xmlns:p14="http://schemas.microsoft.com/office/powerpoint/2010/main" val="9756681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0"/>
            <a:ext cx="18288000" cy="10287000"/>
          </a:xfrm>
          <a:custGeom>
            <a:avLst/>
            <a:gdLst/>
            <a:ahLst/>
            <a:cxnLst/>
            <a:rect l="l" t="t" r="r" b="b"/>
            <a:pathLst>
              <a:path w="19234437" h="12863030">
                <a:moveTo>
                  <a:pt x="0" y="0"/>
                </a:moveTo>
                <a:lnTo>
                  <a:pt x="19234437" y="0"/>
                </a:lnTo>
                <a:lnTo>
                  <a:pt x="19234437" y="12863030"/>
                </a:lnTo>
                <a:lnTo>
                  <a:pt x="0" y="128630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4149543" y="1015309"/>
            <a:ext cx="9988914" cy="6055779"/>
          </a:xfrm>
          <a:custGeom>
            <a:avLst/>
            <a:gdLst/>
            <a:ahLst/>
            <a:cxnLst/>
            <a:rect l="l" t="t" r="r" b="b"/>
            <a:pathLst>
              <a:path w="9988914" h="6055779">
                <a:moveTo>
                  <a:pt x="0" y="0"/>
                </a:moveTo>
                <a:lnTo>
                  <a:pt x="9988914" y="0"/>
                </a:lnTo>
                <a:lnTo>
                  <a:pt x="9988914" y="6055779"/>
                </a:lnTo>
                <a:lnTo>
                  <a:pt x="0" y="60557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3" name="Freeform 3"/>
          <p:cNvSpPr/>
          <p:nvPr/>
        </p:nvSpPr>
        <p:spPr>
          <a:xfrm>
            <a:off x="8006482" y="8140377"/>
            <a:ext cx="2275036" cy="2262627"/>
          </a:xfrm>
          <a:custGeom>
            <a:avLst/>
            <a:gdLst/>
            <a:ahLst/>
            <a:cxnLst/>
            <a:rect l="l" t="t" r="r" b="b"/>
            <a:pathLst>
              <a:path w="2275036" h="2262627">
                <a:moveTo>
                  <a:pt x="0" y="0"/>
                </a:moveTo>
                <a:lnTo>
                  <a:pt x="2275036" y="0"/>
                </a:lnTo>
                <a:lnTo>
                  <a:pt x="2275036" y="2262627"/>
                </a:lnTo>
                <a:lnTo>
                  <a:pt x="0" y="226262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255440983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0"/>
            <a:ext cx="18288000" cy="10287000"/>
          </a:xfrm>
          <a:custGeom>
            <a:avLst/>
            <a:gdLst/>
            <a:ahLst/>
            <a:cxnLst/>
            <a:rect l="l" t="t" r="r" b="b"/>
            <a:pathLst>
              <a:path w="19234437" h="12863030">
                <a:moveTo>
                  <a:pt x="0" y="0"/>
                </a:moveTo>
                <a:lnTo>
                  <a:pt x="19234437" y="0"/>
                </a:lnTo>
                <a:lnTo>
                  <a:pt x="19234437" y="12863030"/>
                </a:lnTo>
                <a:lnTo>
                  <a:pt x="0" y="128630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a:off x="2667000" y="1104900"/>
            <a:ext cx="914400" cy="1066800"/>
          </a:xfrm>
          <a:custGeom>
            <a:avLst/>
            <a:gdLst/>
            <a:ahLst/>
            <a:cxnLst/>
            <a:rect l="l" t="t" r="r" b="b"/>
            <a:pathLst>
              <a:path w="2275036" h="2262627">
                <a:moveTo>
                  <a:pt x="0" y="0"/>
                </a:moveTo>
                <a:lnTo>
                  <a:pt x="2275036" y="0"/>
                </a:lnTo>
                <a:lnTo>
                  <a:pt x="2275036" y="2262627"/>
                </a:lnTo>
                <a:lnTo>
                  <a:pt x="0" y="226262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pic>
        <p:nvPicPr>
          <p:cNvPr id="6" name="Graphic 5" descr="House">
            <a:hlinkClick r:id="rId6" action="ppaction://hlinksldjump"/>
            <a:extLst>
              <a:ext uri="{FF2B5EF4-FFF2-40B4-BE49-F238E27FC236}">
                <a16:creationId xmlns:a16="http://schemas.microsoft.com/office/drawing/2014/main" xmlns="" id="{290EA454-F2B2-B238-ECA8-D8917DA7F6B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6459199" y="8439593"/>
            <a:ext cx="1828800" cy="1828800"/>
          </a:xfrm>
          <a:prstGeom prst="rect">
            <a:avLst/>
          </a:prstGeom>
        </p:spPr>
      </p:pic>
      <p:sp>
        <p:nvSpPr>
          <p:cNvPr id="5" name="Freeform 4">
            <a:extLst>
              <a:ext uri="{FF2B5EF4-FFF2-40B4-BE49-F238E27FC236}">
                <a16:creationId xmlns:a16="http://schemas.microsoft.com/office/drawing/2014/main" xmlns="" id="{08C1C496-9CEC-1811-A29B-CE3560B7E801}"/>
              </a:ext>
            </a:extLst>
          </p:cNvPr>
          <p:cNvSpPr/>
          <p:nvPr/>
        </p:nvSpPr>
        <p:spPr>
          <a:xfrm>
            <a:off x="4149543" y="1015309"/>
            <a:ext cx="9988914" cy="6055779"/>
          </a:xfrm>
          <a:custGeom>
            <a:avLst/>
            <a:gdLst/>
            <a:ahLst/>
            <a:cxnLst/>
            <a:rect l="l" t="t" r="r" b="b"/>
            <a:pathLst>
              <a:path w="9988914" h="6055779">
                <a:moveTo>
                  <a:pt x="0" y="0"/>
                </a:moveTo>
                <a:lnTo>
                  <a:pt x="9988914" y="0"/>
                </a:lnTo>
                <a:lnTo>
                  <a:pt x="9988914" y="6055779"/>
                </a:lnTo>
                <a:lnTo>
                  <a:pt x="0" y="605577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vi-VN"/>
          </a:p>
        </p:txBody>
      </p:sp>
    </p:spTree>
    <p:extLst>
      <p:ext uri="{BB962C8B-B14F-4D97-AF65-F5344CB8AC3E}">
        <p14:creationId xmlns:p14="http://schemas.microsoft.com/office/powerpoint/2010/main" val="35837858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3810001"/>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alphaModFix amt="14000"/>
            </a:blip>
            <a:stretch>
              <a:fillRect l="-9222" r="-9222"/>
            </a:stretch>
          </a:blipFill>
        </p:spPr>
      </p:sp>
      <p:sp>
        <p:nvSpPr>
          <p:cNvPr id="17" name="TextBox 17"/>
          <p:cNvSpPr txBox="1"/>
          <p:nvPr/>
        </p:nvSpPr>
        <p:spPr>
          <a:xfrm>
            <a:off x="7444950" y="1786328"/>
            <a:ext cx="10081050" cy="7095340"/>
          </a:xfrm>
          <a:prstGeom prst="rect">
            <a:avLst/>
          </a:prstGeom>
        </p:spPr>
        <p:txBody>
          <a:bodyPr wrap="square" lIns="0" tIns="0" rIns="0" bIns="0" rtlCol="0" anchor="t">
            <a:spAutoFit/>
          </a:bodyPr>
          <a:lstStyle/>
          <a:p>
            <a:pPr>
              <a:lnSpc>
                <a:spcPts val="5599"/>
              </a:lnSpc>
              <a:spcBef>
                <a:spcPct val="0"/>
              </a:spcBef>
            </a:pPr>
            <a:r>
              <a:rPr lang="vi-VN" sz="3200" i="1">
                <a:solidFill>
                  <a:srgbClr val="000000"/>
                </a:solidFill>
                <a:latin typeface="Arial" panose="020B0604020202020204" pitchFamily="34" charset="0"/>
                <a:cs typeface="Arial" panose="020B0604020202020204" pitchFamily="34" charset="0"/>
              </a:rPr>
              <a:t>Trước đây, các loại protein (hormone, enzyme, kháng thể,...) tự nhiên được phân lập trực tiếp từ cơ thể của các loài sinh vật. Tuy nhiên, phương pháp này gặp nhiều khó khăn trong quá trình tinh sạch, chi phí sản xuất cao, phải sử dụng số lượng lớn động vật, hoạt tính của protein chưa được như mong muốn, thành phần amino acid của protein ở động vật khác so với ở người nên có thể gây hiện tượng dị ứng khi sử dụng,... Các nhà khoa học có thể khắc phục những khó khăn này bằng cách nào? </a:t>
            </a:r>
          </a:p>
        </p:txBody>
      </p:sp>
      <p:grpSp>
        <p:nvGrpSpPr>
          <p:cNvPr id="18" name="Group 17">
            <a:extLst>
              <a:ext uri="{FF2B5EF4-FFF2-40B4-BE49-F238E27FC236}">
                <a16:creationId xmlns:a16="http://schemas.microsoft.com/office/drawing/2014/main" xmlns="" id="{C2E4BCD6-73E1-02AB-4BF7-75EC38DBE652}"/>
              </a:ext>
            </a:extLst>
          </p:cNvPr>
          <p:cNvGrpSpPr/>
          <p:nvPr/>
        </p:nvGrpSpPr>
        <p:grpSpPr>
          <a:xfrm>
            <a:off x="-25698" y="0"/>
            <a:ext cx="1625898" cy="10955608"/>
            <a:chOff x="-25698" y="0"/>
            <a:chExt cx="1625898" cy="10955608"/>
          </a:xfrm>
        </p:grpSpPr>
        <p:sp>
          <p:nvSpPr>
            <p:cNvPr id="19" name="Rectangle 18">
              <a:extLst>
                <a:ext uri="{FF2B5EF4-FFF2-40B4-BE49-F238E27FC236}">
                  <a16:creationId xmlns:a16="http://schemas.microsoft.com/office/drawing/2014/main" xmlns="" id="{3BD3E77C-6F65-97B1-49D0-E48575770722}"/>
                </a:ext>
              </a:extLst>
            </p:cNvPr>
            <p:cNvSpPr/>
            <p:nvPr/>
          </p:nvSpPr>
          <p:spPr>
            <a:xfrm>
              <a:off x="-25698" y="0"/>
              <a:ext cx="787698" cy="10287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Rectangle 19">
              <a:extLst>
                <a:ext uri="{FF2B5EF4-FFF2-40B4-BE49-F238E27FC236}">
                  <a16:creationId xmlns:a16="http://schemas.microsoft.com/office/drawing/2014/main" xmlns="" id="{47B5A81A-1CB6-E6B8-FB1B-59103335254B}"/>
                </a:ext>
              </a:extLst>
            </p:cNvPr>
            <p:cNvSpPr/>
            <p:nvPr/>
          </p:nvSpPr>
          <p:spPr>
            <a:xfrm>
              <a:off x="762000" y="668608"/>
              <a:ext cx="838200" cy="10287000"/>
            </a:xfrm>
            <a:prstGeom prst="rect">
              <a:avLst/>
            </a:prstGeom>
            <a:solidFill>
              <a:srgbClr val="F2BC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1" name="Rectangle: Rounded Corners 20">
            <a:extLst>
              <a:ext uri="{FF2B5EF4-FFF2-40B4-BE49-F238E27FC236}">
                <a16:creationId xmlns:a16="http://schemas.microsoft.com/office/drawing/2014/main" xmlns="" id="{559E004B-AC72-8CF6-B618-852711F7A9D4}"/>
              </a:ext>
            </a:extLst>
          </p:cNvPr>
          <p:cNvSpPr/>
          <p:nvPr/>
        </p:nvSpPr>
        <p:spPr>
          <a:xfrm>
            <a:off x="2133600" y="1181100"/>
            <a:ext cx="15873043" cy="8305800"/>
          </a:xfrm>
          <a:prstGeom prst="roundRect">
            <a:avLst>
              <a:gd name="adj" fmla="val 8978"/>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Graphic 3">
            <a:extLst>
              <a:ext uri="{FF2B5EF4-FFF2-40B4-BE49-F238E27FC236}">
                <a16:creationId xmlns:a16="http://schemas.microsoft.com/office/drawing/2014/main" xmlns="" id="{8AE98AF0-80BC-085F-37BC-54CF02B756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680846" y="1359693"/>
            <a:ext cx="4557065" cy="7948613"/>
          </a:xfrm>
          <a:prstGeom prst="rect">
            <a:avLst/>
          </a:prstGeom>
        </p:spPr>
      </p:pic>
    </p:spTree>
  </p:cSld>
  <p:clrMapOvr>
    <a:masterClrMapping/>
  </p:clrMapOvr>
  <p:transition>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551145" y="-4282929"/>
            <a:ext cx="13185704" cy="12538869"/>
            <a:chOff x="-5528492" y="-1889367"/>
            <a:chExt cx="7010400" cy="6316980"/>
          </a:xfrm>
        </p:grpSpPr>
        <p:sp>
          <p:nvSpPr>
            <p:cNvPr id="9" name="Round Same Side Corner Rectangle 8"/>
            <p:cNvSpPr/>
            <p:nvPr/>
          </p:nvSpPr>
          <p:spPr>
            <a:xfrm rot="10800000">
              <a:off x="-5528492" y="-1681309"/>
              <a:ext cx="7010400" cy="5573486"/>
            </a:xfrm>
            <a:prstGeom prst="round2SameRect">
              <a:avLst>
                <a:gd name="adj1" fmla="val 50000"/>
                <a:gd name="adj2" fmla="val 0"/>
              </a:avLst>
            </a:prstGeom>
            <a:solidFill>
              <a:srgbClr val="FCF9F6"/>
            </a:solidFill>
            <a:ln>
              <a:solidFill>
                <a:srgbClr val="FCF9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700">
                <a:solidFill>
                  <a:srgbClr val="FDFAF6"/>
                </a:solidFill>
                <a:latin typeface="Arial"/>
              </a:endParaRPr>
            </a:p>
          </p:txBody>
        </p:sp>
        <p:sp>
          <p:nvSpPr>
            <p:cNvPr id="10" name="Oval 9"/>
            <p:cNvSpPr/>
            <p:nvPr/>
          </p:nvSpPr>
          <p:spPr>
            <a:xfrm>
              <a:off x="-5528492" y="-1889367"/>
              <a:ext cx="7010400" cy="6316980"/>
            </a:xfrm>
            <a:prstGeom prst="ellipse">
              <a:avLst/>
            </a:prstGeom>
            <a:solidFill>
              <a:srgbClr val="FCF9F6"/>
            </a:solidFill>
            <a:ln>
              <a:solidFill>
                <a:srgbClr val="FCF9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700">
                <a:solidFill>
                  <a:srgbClr val="FDFAF6"/>
                </a:solidFill>
                <a:latin typeface="Arial"/>
              </a:endParaRPr>
            </a:p>
          </p:txBody>
        </p:sp>
      </p:grpSp>
      <p:sp>
        <p:nvSpPr>
          <p:cNvPr id="2" name="Title 1"/>
          <p:cNvSpPr>
            <a:spLocks noGrp="1"/>
          </p:cNvSpPr>
          <p:nvPr>
            <p:ph type="ctrTitle"/>
          </p:nvPr>
        </p:nvSpPr>
        <p:spPr>
          <a:xfrm>
            <a:off x="3138137" y="1507088"/>
            <a:ext cx="12011723" cy="2562620"/>
          </a:xfrm>
        </p:spPr>
        <p:txBody>
          <a:bodyPr/>
          <a:lstStyle/>
          <a:p>
            <a:pPr>
              <a:lnSpc>
                <a:spcPct val="150000"/>
              </a:lnSpc>
            </a:pPr>
            <a:r>
              <a:rPr lang="en-US" sz="6000">
                <a:effectLst>
                  <a:outerShdw blurRad="50800" dist="38100" dir="10800000" algn="r" rotWithShape="0">
                    <a:prstClr val="black">
                      <a:alpha val="40000"/>
                    </a:prstClr>
                  </a:outerShdw>
                </a:effectLst>
              </a:rPr>
              <a:t>HỆ GENE, ĐỘT BIẾN GENE VÀ CÔNG NGHỆ GENE</a:t>
            </a:r>
          </a:p>
        </p:txBody>
      </p:sp>
      <p:grpSp>
        <p:nvGrpSpPr>
          <p:cNvPr id="5" name="Group 4"/>
          <p:cNvGrpSpPr/>
          <p:nvPr/>
        </p:nvGrpSpPr>
        <p:grpSpPr>
          <a:xfrm>
            <a:off x="7739418" y="372156"/>
            <a:ext cx="2809158" cy="1037322"/>
            <a:chOff x="647697" y="999304"/>
            <a:chExt cx="3385458" cy="1250130"/>
          </a:xfrm>
        </p:grpSpPr>
        <p:sp>
          <p:nvSpPr>
            <p:cNvPr id="6" name="Rectangle: Rounded Corners 5"/>
            <p:cNvSpPr/>
            <p:nvPr/>
          </p:nvSpPr>
          <p:spPr>
            <a:xfrm>
              <a:off x="647697" y="999304"/>
              <a:ext cx="3385458" cy="1250130"/>
            </a:xfrm>
            <a:prstGeom prst="roundRect">
              <a:avLst>
                <a:gd name="adj" fmla="val 50000"/>
              </a:avLst>
            </a:prstGeom>
            <a:solidFill>
              <a:schemeClr val="accent2">
                <a:lumMod val="60000"/>
                <a:lumOff val="40000"/>
              </a:schemeClr>
            </a:solidFill>
            <a:ln>
              <a:noFill/>
            </a:ln>
            <a:effectLst>
              <a:outerShdw blurRad="889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700">
                <a:solidFill>
                  <a:srgbClr val="FDFAF6"/>
                </a:solidFill>
                <a:latin typeface="Arial"/>
              </a:endParaRPr>
            </a:p>
          </p:txBody>
        </p:sp>
        <p:sp>
          <p:nvSpPr>
            <p:cNvPr id="7" name="Rectangle: Rounded Corners 6"/>
            <p:cNvSpPr/>
            <p:nvPr/>
          </p:nvSpPr>
          <p:spPr>
            <a:xfrm>
              <a:off x="805542" y="1122956"/>
              <a:ext cx="3069771" cy="1002829"/>
            </a:xfrm>
            <a:prstGeom prst="roundRect">
              <a:avLst>
                <a:gd name="adj" fmla="val 50000"/>
              </a:avLst>
            </a:prstGeom>
            <a:solidFill>
              <a:srgbClr val="F8F8FA"/>
            </a:solidFill>
            <a:ln>
              <a:noFill/>
            </a:ln>
            <a:effectLst>
              <a:outerShdw blurRad="889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700">
                <a:solidFill>
                  <a:srgbClr val="FDFAF6"/>
                </a:solidFill>
                <a:latin typeface="Arial"/>
              </a:endParaRPr>
            </a:p>
          </p:txBody>
        </p:sp>
        <p:sp>
          <p:nvSpPr>
            <p:cNvPr id="8" name="TextBox 7"/>
            <p:cNvSpPr txBox="1"/>
            <p:nvPr/>
          </p:nvSpPr>
          <p:spPr>
            <a:xfrm>
              <a:off x="964631" y="1137776"/>
              <a:ext cx="2788775" cy="1001477"/>
            </a:xfrm>
            <a:prstGeom prst="rect">
              <a:avLst/>
            </a:prstGeom>
            <a:noFill/>
          </p:spPr>
          <p:txBody>
            <a:bodyPr wrap="square" rtlCol="0">
              <a:spAutoFit/>
            </a:bodyPr>
            <a:lstStyle/>
            <a:p>
              <a:pPr algn="ctr" defTabSz="685800">
                <a:defRPr/>
              </a:pPr>
              <a:r>
                <a:rPr lang="en-US" sz="4800" b="1" err="1">
                  <a:solidFill>
                    <a:srgbClr val="1F2C8F">
                      <a:lumMod val="60000"/>
                      <a:lumOff val="40000"/>
                    </a:srgbClr>
                  </a:solidFill>
                  <a:latin typeface="Arial" panose="020B0604020202020204" pitchFamily="34" charset="0"/>
                  <a:cs typeface="Arial" panose="020B0604020202020204" pitchFamily="34" charset="0"/>
                </a:rPr>
                <a:t>Bài</a:t>
              </a:r>
              <a:r>
                <a:rPr lang="en-US" sz="4800" b="1">
                  <a:solidFill>
                    <a:srgbClr val="1F2C8F">
                      <a:lumMod val="60000"/>
                      <a:lumOff val="40000"/>
                    </a:srgbClr>
                  </a:solidFill>
                  <a:latin typeface="Arial" panose="020B0604020202020204" pitchFamily="34" charset="0"/>
                  <a:cs typeface="Arial" panose="020B0604020202020204" pitchFamily="34" charset="0"/>
                </a:rPr>
                <a:t> 4</a:t>
              </a:r>
              <a:endParaRPr lang="en-US" sz="4800" b="1" dirty="0">
                <a:solidFill>
                  <a:srgbClr val="1F2C8F">
                    <a:lumMod val="60000"/>
                    <a:lumOff val="40000"/>
                  </a:srgbClr>
                </a:solidFill>
                <a:latin typeface="Arial" panose="020B0604020202020204" pitchFamily="34" charset="0"/>
                <a:cs typeface="Arial" panose="020B0604020202020204" pitchFamily="34" charset="0"/>
              </a:endParaRPr>
            </a:p>
          </p:txBody>
        </p:sp>
      </p:grpSp>
      <p:sp>
        <p:nvSpPr>
          <p:cNvPr id="12" name="AutoShape 8"/>
          <p:cNvSpPr>
            <a:spLocks noChangeAspect="1" noChangeArrowheads="1"/>
          </p:cNvSpPr>
          <p:nvPr/>
        </p:nvSpPr>
        <p:spPr bwMode="auto">
          <a:xfrm>
            <a:off x="8915400" y="4914900"/>
            <a:ext cx="457200" cy="457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lstStyle/>
          <a:p>
            <a:pPr defTabSz="685800">
              <a:defRPr/>
            </a:pPr>
            <a:endParaRPr lang="en-US" sz="2700">
              <a:solidFill>
                <a:srgbClr val="000000"/>
              </a:solidFill>
              <a:latin typeface="Arial"/>
            </a:endParaRPr>
          </a:p>
        </p:txBody>
      </p:sp>
      <p:sp>
        <p:nvSpPr>
          <p:cNvPr id="13" name="Freeform 27">
            <a:extLst>
              <a:ext uri="{FF2B5EF4-FFF2-40B4-BE49-F238E27FC236}">
                <a16:creationId xmlns:a16="http://schemas.microsoft.com/office/drawing/2014/main" xmlns="" id="{FA8BA6D4-33CE-C04D-7D5D-2741E9A38DEC}"/>
              </a:ext>
            </a:extLst>
          </p:cNvPr>
          <p:cNvSpPr/>
          <p:nvPr/>
        </p:nvSpPr>
        <p:spPr>
          <a:xfrm>
            <a:off x="3008588" y="5953375"/>
            <a:ext cx="2905351" cy="3437497"/>
          </a:xfrm>
          <a:custGeom>
            <a:avLst/>
            <a:gdLst/>
            <a:ahLst/>
            <a:cxnLst/>
            <a:rect l="l" t="t" r="r" b="b"/>
            <a:pathLst>
              <a:path w="6196626" h="6347376">
                <a:moveTo>
                  <a:pt x="0" y="0"/>
                </a:moveTo>
                <a:lnTo>
                  <a:pt x="6196626" y="0"/>
                </a:lnTo>
                <a:lnTo>
                  <a:pt x="6196626" y="6347376"/>
                </a:lnTo>
                <a:lnTo>
                  <a:pt x="0" y="634737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2">
            <a:extLst>
              <a:ext uri="{FF2B5EF4-FFF2-40B4-BE49-F238E27FC236}">
                <a16:creationId xmlns:a16="http://schemas.microsoft.com/office/drawing/2014/main" xmlns="" id="{16111D43-640E-0D1A-B7B0-18C29C65A41B}"/>
              </a:ext>
            </a:extLst>
          </p:cNvPr>
          <p:cNvSpPr/>
          <p:nvPr/>
        </p:nvSpPr>
        <p:spPr>
          <a:xfrm>
            <a:off x="11401450" y="6217293"/>
            <a:ext cx="2905350" cy="2951016"/>
          </a:xfrm>
          <a:custGeom>
            <a:avLst/>
            <a:gdLst/>
            <a:ahLst/>
            <a:cxnLst/>
            <a:rect l="l" t="t" r="r" b="b"/>
            <a:pathLst>
              <a:path w="1813722" h="1813722">
                <a:moveTo>
                  <a:pt x="0" y="0"/>
                </a:moveTo>
                <a:lnTo>
                  <a:pt x="1813722" y="0"/>
                </a:lnTo>
                <a:lnTo>
                  <a:pt x="1813722" y="1813722"/>
                </a:lnTo>
                <a:lnTo>
                  <a:pt x="0" y="18137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Freeform 7">
            <a:extLst>
              <a:ext uri="{FF2B5EF4-FFF2-40B4-BE49-F238E27FC236}">
                <a16:creationId xmlns:a16="http://schemas.microsoft.com/office/drawing/2014/main" xmlns="" id="{242A6C3F-DC17-DD50-FE23-C0333B3862A4}"/>
              </a:ext>
            </a:extLst>
          </p:cNvPr>
          <p:cNvSpPr/>
          <p:nvPr/>
        </p:nvSpPr>
        <p:spPr>
          <a:xfrm>
            <a:off x="6998941" y="5841978"/>
            <a:ext cx="3317507" cy="3653291"/>
          </a:xfrm>
          <a:custGeom>
            <a:avLst/>
            <a:gdLst/>
            <a:ahLst/>
            <a:cxnLst/>
            <a:rect l="l" t="t" r="r" b="b"/>
            <a:pathLst>
              <a:path w="1674290" h="1776435">
                <a:moveTo>
                  <a:pt x="0" y="0"/>
                </a:moveTo>
                <a:lnTo>
                  <a:pt x="1674289" y="0"/>
                </a:lnTo>
                <a:lnTo>
                  <a:pt x="1674289" y="1776435"/>
                </a:lnTo>
                <a:lnTo>
                  <a:pt x="0" y="17764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 name="Subtitle 3"/>
          <p:cNvSpPr>
            <a:spLocks noGrp="1"/>
          </p:cNvSpPr>
          <p:nvPr>
            <p:ph type="subTitle" idx="1"/>
          </p:nvPr>
        </p:nvSpPr>
        <p:spPr/>
        <p:txBody>
          <a:bodyPr/>
          <a:lstStyle/>
          <a:p>
            <a:endParaRPr lang="vi-VN"/>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10509992" y="0"/>
            <a:ext cx="2953569" cy="9046509"/>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latin typeface="Arial"/>
            </a:endParaRPr>
          </a:p>
        </p:txBody>
      </p:sp>
      <p:sp>
        <p:nvSpPr>
          <p:cNvPr id="8" name="Rectangle 7"/>
          <p:cNvSpPr/>
          <p:nvPr/>
        </p:nvSpPr>
        <p:spPr>
          <a:xfrm>
            <a:off x="14086250" y="0"/>
            <a:ext cx="4201752" cy="9046509"/>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latin typeface="Arial"/>
            </a:endParaRPr>
          </a:p>
        </p:txBody>
      </p:sp>
      <p:sp>
        <p:nvSpPr>
          <p:cNvPr id="13" name="Rectangle 12"/>
          <p:cNvSpPr/>
          <p:nvPr/>
        </p:nvSpPr>
        <p:spPr>
          <a:xfrm>
            <a:off x="13463560" y="866716"/>
            <a:ext cx="880406" cy="9420284"/>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latin typeface="Arial"/>
            </a:endParaRPr>
          </a:p>
        </p:txBody>
      </p:sp>
      <p:sp>
        <p:nvSpPr>
          <p:cNvPr id="15" name="Rectangle 14"/>
          <p:cNvSpPr/>
          <p:nvPr/>
        </p:nvSpPr>
        <p:spPr>
          <a:xfrm>
            <a:off x="9629587" y="866717"/>
            <a:ext cx="880406" cy="9420284"/>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latin typeface="Arial"/>
            </a:endParaRPr>
          </a:p>
        </p:txBody>
      </p:sp>
      <p:sp>
        <p:nvSpPr>
          <p:cNvPr id="16" name="Rectangle 15"/>
          <p:cNvSpPr/>
          <p:nvPr/>
        </p:nvSpPr>
        <p:spPr>
          <a:xfrm>
            <a:off x="6676019" y="0"/>
            <a:ext cx="2953569" cy="9046509"/>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latin typeface="Arial"/>
            </a:endParaRPr>
          </a:p>
        </p:txBody>
      </p:sp>
      <p:sp>
        <p:nvSpPr>
          <p:cNvPr id="17" name="Rectangle 16"/>
          <p:cNvSpPr/>
          <p:nvPr/>
        </p:nvSpPr>
        <p:spPr>
          <a:xfrm>
            <a:off x="5829103" y="866717"/>
            <a:ext cx="880406" cy="9420284"/>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latin typeface="Arial"/>
            </a:endParaRPr>
          </a:p>
        </p:txBody>
      </p:sp>
      <p:sp>
        <p:nvSpPr>
          <p:cNvPr id="18" name="Rectangle 17"/>
          <p:cNvSpPr/>
          <p:nvPr/>
        </p:nvSpPr>
        <p:spPr>
          <a:xfrm>
            <a:off x="606785" y="286103"/>
            <a:ext cx="17274504" cy="9286485"/>
          </a:xfrm>
          <a:prstGeom prst="rect">
            <a:avLst/>
          </a:prstGeom>
          <a:solidFill>
            <a:srgbClr val="FFFFFF"/>
          </a:solidFill>
          <a:ln w="38100">
            <a:solidFill>
              <a:srgbClr val="DE8C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latin typeface="Arial"/>
            </a:endParaRPr>
          </a:p>
        </p:txBody>
      </p:sp>
      <p:sp>
        <p:nvSpPr>
          <p:cNvPr id="28" name="Oval 27"/>
          <p:cNvSpPr/>
          <p:nvPr/>
        </p:nvSpPr>
        <p:spPr>
          <a:xfrm>
            <a:off x="889484" y="1809165"/>
            <a:ext cx="1546389" cy="154638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latin typeface="Arial"/>
            </a:endParaRPr>
          </a:p>
        </p:txBody>
      </p:sp>
      <p:sp>
        <p:nvSpPr>
          <p:cNvPr id="2" name="Rectangle 1">
            <a:extLst>
              <a:ext uri="{FF2B5EF4-FFF2-40B4-BE49-F238E27FC236}">
                <a16:creationId xmlns:a16="http://schemas.microsoft.com/office/drawing/2014/main" xmlns="" id="{F40E3906-5EB0-8044-AFDF-F67037B8886D}"/>
              </a:ext>
            </a:extLst>
          </p:cNvPr>
          <p:cNvSpPr/>
          <p:nvPr/>
        </p:nvSpPr>
        <p:spPr>
          <a:xfrm>
            <a:off x="1824637" y="2202190"/>
            <a:ext cx="14838800" cy="5989309"/>
          </a:xfrm>
          <a:prstGeom prst="rect">
            <a:avLst/>
          </a:prstGeom>
          <a:solidFill>
            <a:srgbClr val="FDFF99"/>
          </a:solidFill>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vi-VN" sz="2700">
              <a:solidFill>
                <a:srgbClr val="000000"/>
              </a:solidFill>
              <a:latin typeface="Arial" panose="020B0604020202020204" pitchFamily="34" charset="0"/>
            </a:endParaRPr>
          </a:p>
        </p:txBody>
      </p:sp>
      <p:sp>
        <p:nvSpPr>
          <p:cNvPr id="11" name="TextBox 10">
            <a:extLst>
              <a:ext uri="{FF2B5EF4-FFF2-40B4-BE49-F238E27FC236}">
                <a16:creationId xmlns:a16="http://schemas.microsoft.com/office/drawing/2014/main" xmlns="" id="{E08DA9FC-87BD-35FA-74A8-9FACCD1B00DC}"/>
              </a:ext>
            </a:extLst>
          </p:cNvPr>
          <p:cNvSpPr txBox="1"/>
          <p:nvPr/>
        </p:nvSpPr>
        <p:spPr>
          <a:xfrm>
            <a:off x="1999396" y="2581548"/>
            <a:ext cx="14279883" cy="4975657"/>
          </a:xfrm>
          <a:prstGeom prst="rect">
            <a:avLst/>
          </a:prstGeom>
          <a:noFill/>
        </p:spPr>
        <p:txBody>
          <a:bodyPr wrap="square">
            <a:spAutoFit/>
          </a:bodyPr>
          <a:lstStyle/>
          <a:p>
            <a:pPr algn="just" defTabSz="685800">
              <a:lnSpc>
                <a:spcPct val="150000"/>
              </a:lnSpc>
            </a:pPr>
            <a:r>
              <a:rPr lang="vi-VN" sz="3600">
                <a:solidFill>
                  <a:srgbClr val="000000"/>
                </a:solidFill>
                <a:ea typeface="Calibri" panose="020F0502020204030204" pitchFamily="34" charset="0"/>
                <a:cs typeface="Calibri" panose="020F0502020204030204" pitchFamily="34" charset="0"/>
              </a:rPr>
              <a:t>- Phát biểu được khái niệm hệ gene. </a:t>
            </a:r>
          </a:p>
          <a:p>
            <a:pPr algn="just" defTabSz="685800">
              <a:lnSpc>
                <a:spcPct val="150000"/>
              </a:lnSpc>
            </a:pPr>
            <a:r>
              <a:rPr lang="vi-VN" sz="3600">
                <a:solidFill>
                  <a:srgbClr val="000000"/>
                </a:solidFill>
                <a:ea typeface="Calibri" panose="020F0502020204030204" pitchFamily="34" charset="0"/>
                <a:cs typeface="Calibri" panose="020F0502020204030204" pitchFamily="34" charset="0"/>
              </a:rPr>
              <a:t>- Trình bày được một số thành tựu và ứng dụng của việc giải mã hệ gene người. </a:t>
            </a:r>
          </a:p>
          <a:p>
            <a:pPr algn="just" defTabSz="685800">
              <a:lnSpc>
                <a:spcPct val="150000"/>
              </a:lnSpc>
            </a:pPr>
            <a:r>
              <a:rPr lang="vi-VN" sz="3600">
                <a:solidFill>
                  <a:srgbClr val="000000"/>
                </a:solidFill>
                <a:ea typeface="Calibri" panose="020F0502020204030204" pitchFamily="34" charset="0"/>
                <a:cs typeface="Calibri" panose="020F0502020204030204" pitchFamily="34" charset="0"/>
              </a:rPr>
              <a:t>- Nêu được khái niệm đột biến gene. </a:t>
            </a:r>
          </a:p>
          <a:p>
            <a:pPr algn="just" defTabSz="685800">
              <a:lnSpc>
                <a:spcPct val="150000"/>
              </a:lnSpc>
            </a:pPr>
            <a:r>
              <a:rPr lang="vi-VN" sz="3600">
                <a:solidFill>
                  <a:srgbClr val="000000"/>
                </a:solidFill>
                <a:ea typeface="Calibri" panose="020F0502020204030204" pitchFamily="34" charset="0"/>
                <a:cs typeface="Calibri" panose="020F0502020204030204" pitchFamily="34" charset="0"/>
              </a:rPr>
              <a:t>- Phân biệt được các dạng đột biến gene. </a:t>
            </a:r>
          </a:p>
          <a:p>
            <a:pPr algn="just" defTabSz="685800">
              <a:lnSpc>
                <a:spcPct val="150000"/>
              </a:lnSpc>
            </a:pPr>
            <a:r>
              <a:rPr lang="vi-VN" sz="3600">
                <a:solidFill>
                  <a:srgbClr val="000000"/>
                </a:solidFill>
                <a:ea typeface="Calibri" panose="020F0502020204030204" pitchFamily="34" charset="0"/>
                <a:cs typeface="Calibri" panose="020F0502020204030204" pitchFamily="34" charset="0"/>
              </a:rPr>
              <a:t>- Phân tích được nguyên nhân, cơ chế phát sinh của đột biến gene. </a:t>
            </a:r>
          </a:p>
        </p:txBody>
      </p:sp>
      <p:grpSp>
        <p:nvGrpSpPr>
          <p:cNvPr id="5" name="Group 4">
            <a:extLst>
              <a:ext uri="{FF2B5EF4-FFF2-40B4-BE49-F238E27FC236}">
                <a16:creationId xmlns:a16="http://schemas.microsoft.com/office/drawing/2014/main" xmlns="" id="{58B103C4-7D1E-4F32-3E2F-928118D27DB8}"/>
              </a:ext>
            </a:extLst>
          </p:cNvPr>
          <p:cNvGrpSpPr/>
          <p:nvPr/>
        </p:nvGrpSpPr>
        <p:grpSpPr>
          <a:xfrm>
            <a:off x="6284064" y="1487777"/>
            <a:ext cx="5719873" cy="993251"/>
            <a:chOff x="3886068" y="577810"/>
            <a:chExt cx="4824620" cy="505577"/>
          </a:xfrm>
        </p:grpSpPr>
        <p:sp>
          <p:nvSpPr>
            <p:cNvPr id="9" name="Rounded Rectangle 13">
              <a:extLst>
                <a:ext uri="{FF2B5EF4-FFF2-40B4-BE49-F238E27FC236}">
                  <a16:creationId xmlns:a16="http://schemas.microsoft.com/office/drawing/2014/main" xmlns="" id="{9AB9D676-994E-2821-DA7B-B12215A945DA}"/>
                </a:ext>
              </a:extLst>
            </p:cNvPr>
            <p:cNvSpPr/>
            <p:nvPr/>
          </p:nvSpPr>
          <p:spPr>
            <a:xfrm>
              <a:off x="3886068" y="577810"/>
              <a:ext cx="4824620" cy="505577"/>
            </a:xfrm>
            <a:prstGeom prst="roundRect">
              <a:avLst>
                <a:gd name="adj" fmla="val 32838"/>
              </a:avLst>
            </a:prstGeom>
            <a:solidFill>
              <a:srgbClr val="F4835E"/>
            </a:solidFill>
            <a:ln>
              <a:solidFill>
                <a:srgbClr val="F483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solidFill>
                  <a:srgbClr val="FDFAF6"/>
                </a:solidFill>
                <a:latin typeface="Arial"/>
              </a:endParaRPr>
            </a:p>
          </p:txBody>
        </p:sp>
        <p:sp>
          <p:nvSpPr>
            <p:cNvPr id="10" name="Rounded Rectangle 3">
              <a:extLst>
                <a:ext uri="{FF2B5EF4-FFF2-40B4-BE49-F238E27FC236}">
                  <a16:creationId xmlns:a16="http://schemas.microsoft.com/office/drawing/2014/main" xmlns="" id="{75832123-2078-249E-C240-3349B908C20D}"/>
                </a:ext>
              </a:extLst>
            </p:cNvPr>
            <p:cNvSpPr/>
            <p:nvPr/>
          </p:nvSpPr>
          <p:spPr>
            <a:xfrm>
              <a:off x="4023360" y="632907"/>
              <a:ext cx="4537220" cy="396490"/>
            </a:xfrm>
            <a:prstGeom prst="roundRect">
              <a:avLst>
                <a:gd name="adj" fmla="val 32838"/>
              </a:avLst>
            </a:prstGeom>
            <a:solidFill>
              <a:srgbClr val="FECB3C">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solidFill>
                  <a:srgbClr val="FDFAF6"/>
                </a:solidFill>
                <a:latin typeface="Arial"/>
              </a:endParaRPr>
            </a:p>
          </p:txBody>
        </p:sp>
        <p:sp>
          <p:nvSpPr>
            <p:cNvPr id="12" name="Rounded Rectangle 18">
              <a:extLst>
                <a:ext uri="{FF2B5EF4-FFF2-40B4-BE49-F238E27FC236}">
                  <a16:creationId xmlns:a16="http://schemas.microsoft.com/office/drawing/2014/main" xmlns="" id="{3D62A6A1-CE67-DA5D-3C5A-593136BF73A4}"/>
                </a:ext>
              </a:extLst>
            </p:cNvPr>
            <p:cNvSpPr/>
            <p:nvPr/>
          </p:nvSpPr>
          <p:spPr>
            <a:xfrm>
              <a:off x="4196080" y="665855"/>
              <a:ext cx="4221508" cy="325441"/>
            </a:xfrm>
            <a:prstGeom prst="roundRect">
              <a:avLst>
                <a:gd name="adj" fmla="val 35179"/>
              </a:avLst>
            </a:prstGeom>
            <a:gradFill flip="none" rotWithShape="1">
              <a:gsLst>
                <a:gs pos="0">
                  <a:srgbClr val="F19F55">
                    <a:alpha val="63000"/>
                  </a:srgbClr>
                </a:gs>
                <a:gs pos="50000">
                  <a:srgbClr val="F19F55"/>
                </a:gs>
                <a:gs pos="100000">
                  <a:srgbClr val="DB272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solidFill>
                  <a:srgbClr val="FDFAF6"/>
                </a:solidFill>
                <a:latin typeface="Arial"/>
              </a:endParaRPr>
            </a:p>
          </p:txBody>
        </p:sp>
        <p:sp>
          <p:nvSpPr>
            <p:cNvPr id="20" name="TextBox 19">
              <a:extLst>
                <a:ext uri="{FF2B5EF4-FFF2-40B4-BE49-F238E27FC236}">
                  <a16:creationId xmlns:a16="http://schemas.microsoft.com/office/drawing/2014/main" xmlns="" id="{6170D71B-19FA-953E-ACB4-D7BAB177F799}"/>
                </a:ext>
              </a:extLst>
            </p:cNvPr>
            <p:cNvSpPr txBox="1"/>
            <p:nvPr/>
          </p:nvSpPr>
          <p:spPr>
            <a:xfrm>
              <a:off x="4020319" y="651347"/>
              <a:ext cx="4556119" cy="360323"/>
            </a:xfrm>
            <a:prstGeom prst="rect">
              <a:avLst/>
            </a:prstGeom>
            <a:noFill/>
          </p:spPr>
          <p:txBody>
            <a:bodyPr wrap="square" rtlCol="0">
              <a:spAutoFit/>
            </a:bodyPr>
            <a:lstStyle/>
            <a:p>
              <a:pPr algn="ctr" defTabSz="685800"/>
              <a:r>
                <a:rPr lang="en-US" sz="4000" b="1" dirty="0">
                  <a:solidFill>
                    <a:srgbClr val="FFFFFF"/>
                  </a:solidFill>
                  <a:latin typeface="Arial"/>
                </a:rPr>
                <a:t>YÊU CẦU CẦN ĐẠT</a:t>
              </a:r>
              <a:endParaRPr lang="vi-VN" sz="4000" b="1" dirty="0">
                <a:solidFill>
                  <a:srgbClr val="FFFFFF"/>
                </a:solidFill>
                <a:latin typeface="Arial" panose="020B0604020202020204" pitchFamily="34" charset="0"/>
              </a:endParaRPr>
            </a:p>
          </p:txBody>
        </p:sp>
      </p:grpSp>
    </p:spTree>
    <p:extLst>
      <p:ext uri="{BB962C8B-B14F-4D97-AF65-F5344CB8AC3E}">
        <p14:creationId xmlns:p14="http://schemas.microsoft.com/office/powerpoint/2010/main" val="1877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1000"/>
                                        <p:tgtEl>
                                          <p:spTgt spid="11">
                                            <p:txEl>
                                              <p:pRg st="0" end="0"/>
                                            </p:txEl>
                                          </p:spTgt>
                                        </p:tgtEl>
                                      </p:cBhvr>
                                    </p:animEffect>
                                    <p:anim calcmode="lin" valueType="num">
                                      <p:cBhvr>
                                        <p:cTn id="1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fade">
                                      <p:cBhvr>
                                        <p:cTn id="19" dur="1000"/>
                                        <p:tgtEl>
                                          <p:spTgt spid="11">
                                            <p:txEl>
                                              <p:pRg st="1" end="1"/>
                                            </p:txEl>
                                          </p:spTgt>
                                        </p:tgtEl>
                                      </p:cBhvr>
                                    </p:animEffect>
                                    <p:anim calcmode="lin" valueType="num">
                                      <p:cBhvr>
                                        <p:cTn id="20"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Effect transition="in" filter="fade">
                                      <p:cBhvr>
                                        <p:cTn id="26" dur="1000"/>
                                        <p:tgtEl>
                                          <p:spTgt spid="11">
                                            <p:txEl>
                                              <p:pRg st="2" end="2"/>
                                            </p:txEl>
                                          </p:spTgt>
                                        </p:tgtEl>
                                      </p:cBhvr>
                                    </p:animEffect>
                                    <p:anim calcmode="lin" valueType="num">
                                      <p:cBhvr>
                                        <p:cTn id="27"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xEl>
                                              <p:pRg st="3" end="3"/>
                                            </p:txEl>
                                          </p:spTgt>
                                        </p:tgtEl>
                                        <p:attrNameLst>
                                          <p:attrName>style.visibility</p:attrName>
                                        </p:attrNameLst>
                                      </p:cBhvr>
                                      <p:to>
                                        <p:strVal val="visible"/>
                                      </p:to>
                                    </p:set>
                                    <p:animEffect transition="in" filter="fade">
                                      <p:cBhvr>
                                        <p:cTn id="33" dur="1000"/>
                                        <p:tgtEl>
                                          <p:spTgt spid="11">
                                            <p:txEl>
                                              <p:pRg st="3" end="3"/>
                                            </p:txEl>
                                          </p:spTgt>
                                        </p:tgtEl>
                                      </p:cBhvr>
                                    </p:animEffect>
                                    <p:anim calcmode="lin" valueType="num">
                                      <p:cBhvr>
                                        <p:cTn id="34"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1">
                                            <p:txEl>
                                              <p:pRg st="4" end="4"/>
                                            </p:txEl>
                                          </p:spTgt>
                                        </p:tgtEl>
                                        <p:attrNameLst>
                                          <p:attrName>style.visibility</p:attrName>
                                        </p:attrNameLst>
                                      </p:cBhvr>
                                      <p:to>
                                        <p:strVal val="visible"/>
                                      </p:to>
                                    </p:set>
                                    <p:animEffect transition="in" filter="fade">
                                      <p:cBhvr>
                                        <p:cTn id="40" dur="1000"/>
                                        <p:tgtEl>
                                          <p:spTgt spid="11">
                                            <p:txEl>
                                              <p:pRg st="4" end="4"/>
                                            </p:txEl>
                                          </p:spTgt>
                                        </p:tgtEl>
                                      </p:cBhvr>
                                    </p:animEffect>
                                    <p:anim calcmode="lin" valueType="num">
                                      <p:cBhvr>
                                        <p:cTn id="41"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11">
                                            <p:txEl>
                                              <p:pRg st="4" end="4"/>
                                            </p:txEl>
                                          </p:spTgt>
                                        </p:tgtEl>
                                        <p:attrNameLst>
                                          <p:attrName>ppt_y</p:attrName>
                                        </p:attrNameLst>
                                      </p:cBhvr>
                                      <p:tavLst>
                                        <p:tav tm="0">
                                          <p:val>
                                            <p:strVal val="#ppt_y+.1"/>
                                          </p:val>
                                        </p:tav>
                                        <p:tav tm="100000">
                                          <p:val>
                                            <p:strVal val="#ppt_y"/>
                                          </p:val>
                                        </p:tav>
                                      </p:tavLst>
                                    </p:anim>
                                  </p:childTnLst>
                                </p:cTn>
                              </p:par>
                              <p:par>
                                <p:cTn id="43" presetID="10"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10509992" y="0"/>
            <a:ext cx="2953569" cy="9046509"/>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latin typeface="Arial"/>
            </a:endParaRPr>
          </a:p>
        </p:txBody>
      </p:sp>
      <p:sp>
        <p:nvSpPr>
          <p:cNvPr id="8" name="Rectangle 7"/>
          <p:cNvSpPr/>
          <p:nvPr/>
        </p:nvSpPr>
        <p:spPr>
          <a:xfrm>
            <a:off x="14086250" y="0"/>
            <a:ext cx="4201752" cy="9046509"/>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latin typeface="Arial"/>
            </a:endParaRPr>
          </a:p>
        </p:txBody>
      </p:sp>
      <p:sp>
        <p:nvSpPr>
          <p:cNvPr id="13" name="Rectangle 12"/>
          <p:cNvSpPr/>
          <p:nvPr/>
        </p:nvSpPr>
        <p:spPr>
          <a:xfrm>
            <a:off x="13463560" y="866716"/>
            <a:ext cx="880406" cy="9420284"/>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latin typeface="Arial"/>
            </a:endParaRPr>
          </a:p>
        </p:txBody>
      </p:sp>
      <p:sp>
        <p:nvSpPr>
          <p:cNvPr id="15" name="Rectangle 14"/>
          <p:cNvSpPr/>
          <p:nvPr/>
        </p:nvSpPr>
        <p:spPr>
          <a:xfrm>
            <a:off x="9629587" y="866717"/>
            <a:ext cx="880406" cy="9420284"/>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latin typeface="Arial"/>
            </a:endParaRPr>
          </a:p>
        </p:txBody>
      </p:sp>
      <p:sp>
        <p:nvSpPr>
          <p:cNvPr id="16" name="Rectangle 15"/>
          <p:cNvSpPr/>
          <p:nvPr/>
        </p:nvSpPr>
        <p:spPr>
          <a:xfrm>
            <a:off x="6676019" y="0"/>
            <a:ext cx="2953569" cy="9046509"/>
          </a:xfrm>
          <a:prstGeom prst="rect">
            <a:avLst/>
          </a:prstGeom>
          <a:solidFill>
            <a:srgbClr val="F5C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latin typeface="Arial"/>
            </a:endParaRPr>
          </a:p>
        </p:txBody>
      </p:sp>
      <p:sp>
        <p:nvSpPr>
          <p:cNvPr id="17" name="Rectangle 16"/>
          <p:cNvSpPr/>
          <p:nvPr/>
        </p:nvSpPr>
        <p:spPr>
          <a:xfrm>
            <a:off x="5829103" y="866717"/>
            <a:ext cx="880406" cy="9420284"/>
          </a:xfrm>
          <a:prstGeom prst="rect">
            <a:avLst/>
          </a:prstGeom>
          <a:solidFill>
            <a:srgbClr val="DE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latin typeface="Arial"/>
            </a:endParaRPr>
          </a:p>
        </p:txBody>
      </p:sp>
      <p:sp>
        <p:nvSpPr>
          <p:cNvPr id="18" name="Rectangle 17"/>
          <p:cNvSpPr/>
          <p:nvPr/>
        </p:nvSpPr>
        <p:spPr>
          <a:xfrm>
            <a:off x="606785" y="286103"/>
            <a:ext cx="17274504" cy="9286485"/>
          </a:xfrm>
          <a:prstGeom prst="rect">
            <a:avLst/>
          </a:prstGeom>
          <a:solidFill>
            <a:srgbClr val="FFFFFF"/>
          </a:solidFill>
          <a:ln w="38100">
            <a:solidFill>
              <a:srgbClr val="DE8C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latin typeface="Arial"/>
            </a:endParaRPr>
          </a:p>
        </p:txBody>
      </p:sp>
      <p:sp>
        <p:nvSpPr>
          <p:cNvPr id="28" name="Oval 27"/>
          <p:cNvSpPr/>
          <p:nvPr/>
        </p:nvSpPr>
        <p:spPr>
          <a:xfrm>
            <a:off x="889484" y="1809165"/>
            <a:ext cx="1546389" cy="154638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srgbClr val="FDFAF6"/>
              </a:solidFill>
              <a:latin typeface="Arial"/>
            </a:endParaRPr>
          </a:p>
        </p:txBody>
      </p:sp>
      <p:sp>
        <p:nvSpPr>
          <p:cNvPr id="2" name="Rectangle 1">
            <a:extLst>
              <a:ext uri="{FF2B5EF4-FFF2-40B4-BE49-F238E27FC236}">
                <a16:creationId xmlns:a16="http://schemas.microsoft.com/office/drawing/2014/main" xmlns="" id="{F40E3906-5EB0-8044-AFDF-F67037B8886D}"/>
              </a:ext>
            </a:extLst>
          </p:cNvPr>
          <p:cNvSpPr/>
          <p:nvPr/>
        </p:nvSpPr>
        <p:spPr>
          <a:xfrm>
            <a:off x="1824637" y="2202190"/>
            <a:ext cx="14838800" cy="5989309"/>
          </a:xfrm>
          <a:prstGeom prst="rect">
            <a:avLst/>
          </a:prstGeom>
          <a:solidFill>
            <a:srgbClr val="FDFF99"/>
          </a:solidFill>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vi-VN" sz="2700">
              <a:solidFill>
                <a:srgbClr val="000000"/>
              </a:solidFill>
              <a:latin typeface="Arial" panose="020B0604020202020204" pitchFamily="34" charset="0"/>
            </a:endParaRPr>
          </a:p>
        </p:txBody>
      </p:sp>
      <p:sp>
        <p:nvSpPr>
          <p:cNvPr id="11" name="TextBox 10">
            <a:extLst>
              <a:ext uri="{FF2B5EF4-FFF2-40B4-BE49-F238E27FC236}">
                <a16:creationId xmlns:a16="http://schemas.microsoft.com/office/drawing/2014/main" xmlns="" id="{E08DA9FC-87BD-35FA-74A8-9FACCD1B00DC}"/>
              </a:ext>
            </a:extLst>
          </p:cNvPr>
          <p:cNvSpPr txBox="1"/>
          <p:nvPr/>
        </p:nvSpPr>
        <p:spPr>
          <a:xfrm>
            <a:off x="1999396" y="2581548"/>
            <a:ext cx="14279883" cy="4975657"/>
          </a:xfrm>
          <a:prstGeom prst="rect">
            <a:avLst/>
          </a:prstGeom>
          <a:noFill/>
        </p:spPr>
        <p:txBody>
          <a:bodyPr wrap="square">
            <a:spAutoFit/>
          </a:bodyPr>
          <a:lstStyle/>
          <a:p>
            <a:pPr algn="just" defTabSz="685800">
              <a:lnSpc>
                <a:spcPct val="150000"/>
              </a:lnSpc>
            </a:pPr>
            <a:r>
              <a:rPr lang="vi-VN" sz="3600">
                <a:solidFill>
                  <a:srgbClr val="000000"/>
                </a:solidFill>
                <a:ea typeface="Calibri" panose="020F0502020204030204" pitchFamily="34" charset="0"/>
                <a:cs typeface="Calibri" panose="020F0502020204030204" pitchFamily="34" charset="0"/>
              </a:rPr>
              <a:t>- Trình bày được vai trò của đột biến gene trong tiến hoá, trong chọn giống và trong nghiên cứu di truyền. </a:t>
            </a:r>
          </a:p>
          <a:p>
            <a:pPr algn="just" defTabSz="685800">
              <a:lnSpc>
                <a:spcPct val="150000"/>
              </a:lnSpc>
            </a:pPr>
            <a:r>
              <a:rPr lang="vi-VN" sz="3600">
                <a:solidFill>
                  <a:srgbClr val="000000"/>
                </a:solidFill>
                <a:ea typeface="Calibri" panose="020F0502020204030204" pitchFamily="34" charset="0"/>
                <a:cs typeface="Calibri" panose="020F0502020204030204" pitchFamily="34" charset="0"/>
              </a:rPr>
              <a:t>- Nêu được khái niệm, nguyên lí và một số thành tựu của công nghệ DNA tái tổ hợp, của tạo thực vật và động vật biến đổi gene. </a:t>
            </a:r>
          </a:p>
          <a:p>
            <a:pPr algn="just" defTabSz="685800">
              <a:lnSpc>
                <a:spcPct val="150000"/>
              </a:lnSpc>
            </a:pPr>
            <a:r>
              <a:rPr lang="vi-VN" sz="3600">
                <a:solidFill>
                  <a:srgbClr val="000000"/>
                </a:solidFill>
                <a:ea typeface="Calibri" panose="020F0502020204030204" pitchFamily="34" charset="0"/>
                <a:cs typeface="Calibri" panose="020F0502020204030204" pitchFamily="34" charset="0"/>
              </a:rPr>
              <a:t>- Tranh luận, phản biện được về việc sản xuất và sử dụng sản phẩm biến đổi gene và đạo đức sinh học. </a:t>
            </a:r>
          </a:p>
        </p:txBody>
      </p:sp>
      <p:grpSp>
        <p:nvGrpSpPr>
          <p:cNvPr id="6" name="Group 5"/>
          <p:cNvGrpSpPr/>
          <p:nvPr/>
        </p:nvGrpSpPr>
        <p:grpSpPr>
          <a:xfrm>
            <a:off x="6284064" y="1487777"/>
            <a:ext cx="5719873" cy="993251"/>
            <a:chOff x="3886068" y="577810"/>
            <a:chExt cx="4824620" cy="505577"/>
          </a:xfrm>
        </p:grpSpPr>
        <p:sp>
          <p:nvSpPr>
            <p:cNvPr id="14" name="Rounded Rectangle 13"/>
            <p:cNvSpPr/>
            <p:nvPr/>
          </p:nvSpPr>
          <p:spPr>
            <a:xfrm>
              <a:off x="3886068" y="577810"/>
              <a:ext cx="4824620" cy="505577"/>
            </a:xfrm>
            <a:prstGeom prst="roundRect">
              <a:avLst>
                <a:gd name="adj" fmla="val 32838"/>
              </a:avLst>
            </a:prstGeom>
            <a:solidFill>
              <a:srgbClr val="F4835E"/>
            </a:solidFill>
            <a:ln>
              <a:solidFill>
                <a:srgbClr val="F483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solidFill>
                  <a:srgbClr val="FDFAF6"/>
                </a:solidFill>
                <a:latin typeface="Arial"/>
              </a:endParaRPr>
            </a:p>
          </p:txBody>
        </p:sp>
        <p:sp>
          <p:nvSpPr>
            <p:cNvPr id="4" name="Rounded Rectangle 3"/>
            <p:cNvSpPr/>
            <p:nvPr/>
          </p:nvSpPr>
          <p:spPr>
            <a:xfrm>
              <a:off x="4023360" y="632907"/>
              <a:ext cx="4537220" cy="396490"/>
            </a:xfrm>
            <a:prstGeom prst="roundRect">
              <a:avLst>
                <a:gd name="adj" fmla="val 32838"/>
              </a:avLst>
            </a:prstGeom>
            <a:solidFill>
              <a:srgbClr val="FECB3C">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solidFill>
                  <a:srgbClr val="FDFAF6"/>
                </a:solidFill>
                <a:latin typeface="Arial"/>
              </a:endParaRPr>
            </a:p>
          </p:txBody>
        </p:sp>
        <p:sp>
          <p:nvSpPr>
            <p:cNvPr id="19" name="Rounded Rectangle 18"/>
            <p:cNvSpPr/>
            <p:nvPr/>
          </p:nvSpPr>
          <p:spPr>
            <a:xfrm>
              <a:off x="4196080" y="665855"/>
              <a:ext cx="4221508" cy="325441"/>
            </a:xfrm>
            <a:prstGeom prst="roundRect">
              <a:avLst>
                <a:gd name="adj" fmla="val 35179"/>
              </a:avLst>
            </a:prstGeom>
            <a:gradFill flip="none" rotWithShape="1">
              <a:gsLst>
                <a:gs pos="0">
                  <a:srgbClr val="F19F55">
                    <a:alpha val="63000"/>
                  </a:srgbClr>
                </a:gs>
                <a:gs pos="50000">
                  <a:srgbClr val="F19F55"/>
                </a:gs>
                <a:gs pos="100000">
                  <a:srgbClr val="DB272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400">
                <a:solidFill>
                  <a:srgbClr val="FDFAF6"/>
                </a:solidFill>
                <a:latin typeface="Arial"/>
              </a:endParaRPr>
            </a:p>
          </p:txBody>
        </p:sp>
        <p:sp>
          <p:nvSpPr>
            <p:cNvPr id="3" name="TextBox 2">
              <a:extLst>
                <a:ext uri="{FF2B5EF4-FFF2-40B4-BE49-F238E27FC236}">
                  <a16:creationId xmlns:a16="http://schemas.microsoft.com/office/drawing/2014/main" xmlns="" id="{B9837703-FFC0-9431-4461-5070B8BCF97A}"/>
                </a:ext>
              </a:extLst>
            </p:cNvPr>
            <p:cNvSpPr txBox="1"/>
            <p:nvPr/>
          </p:nvSpPr>
          <p:spPr>
            <a:xfrm>
              <a:off x="4020319" y="651347"/>
              <a:ext cx="4556119" cy="360323"/>
            </a:xfrm>
            <a:prstGeom prst="rect">
              <a:avLst/>
            </a:prstGeom>
            <a:noFill/>
          </p:spPr>
          <p:txBody>
            <a:bodyPr wrap="square" rtlCol="0">
              <a:spAutoFit/>
            </a:bodyPr>
            <a:lstStyle/>
            <a:p>
              <a:pPr algn="ctr" defTabSz="685800"/>
              <a:r>
                <a:rPr lang="en-US" sz="4000" b="1" dirty="0">
                  <a:solidFill>
                    <a:srgbClr val="FFFFFF"/>
                  </a:solidFill>
                  <a:latin typeface="Arial"/>
                </a:rPr>
                <a:t>YÊU CẦU CẦN ĐẠT</a:t>
              </a:r>
              <a:endParaRPr lang="vi-VN" sz="4000" b="1" dirty="0">
                <a:solidFill>
                  <a:srgbClr val="FFFFFF"/>
                </a:solidFill>
                <a:latin typeface="Arial" panose="020B0604020202020204" pitchFamily="34" charset="0"/>
              </a:endParaRPr>
            </a:p>
          </p:txBody>
        </p:sp>
      </p:grpSp>
    </p:spTree>
    <p:extLst>
      <p:ext uri="{BB962C8B-B14F-4D97-AF65-F5344CB8AC3E}">
        <p14:creationId xmlns:p14="http://schemas.microsoft.com/office/powerpoint/2010/main" val="64247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1000"/>
                                        <p:tgtEl>
                                          <p:spTgt spid="11">
                                            <p:txEl>
                                              <p:pRg st="0" end="0"/>
                                            </p:txEl>
                                          </p:spTgt>
                                        </p:tgtEl>
                                      </p:cBhvr>
                                    </p:animEffect>
                                    <p:anim calcmode="lin" valueType="num">
                                      <p:cBhvr>
                                        <p:cTn id="16"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fade">
                                      <p:cBhvr>
                                        <p:cTn id="22" dur="1000"/>
                                        <p:tgtEl>
                                          <p:spTgt spid="11">
                                            <p:txEl>
                                              <p:pRg st="1" end="1"/>
                                            </p:txEl>
                                          </p:spTgt>
                                        </p:tgtEl>
                                      </p:cBhvr>
                                    </p:animEffect>
                                    <p:anim calcmode="lin" valueType="num">
                                      <p:cBhvr>
                                        <p:cTn id="2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fade">
                                      <p:cBhvr>
                                        <p:cTn id="29" dur="1000"/>
                                        <p:tgtEl>
                                          <p:spTgt spid="11">
                                            <p:txEl>
                                              <p:pRg st="2" end="2"/>
                                            </p:txEl>
                                          </p:spTgt>
                                        </p:tgtEl>
                                      </p:cBhvr>
                                    </p:animEffect>
                                    <p:anim calcmode="lin" valueType="num">
                                      <p:cBhvr>
                                        <p:cTn id="30"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6">
            <a:extLst>
              <a:ext uri="{FF2B5EF4-FFF2-40B4-BE49-F238E27FC236}">
                <a16:creationId xmlns:a16="http://schemas.microsoft.com/office/drawing/2014/main" xmlns="" id="{5408145F-5F38-EC4C-827F-9F035ACBF631}"/>
              </a:ext>
            </a:extLst>
          </p:cNvPr>
          <p:cNvGrpSpPr>
            <a:grpSpLocks/>
          </p:cNvGrpSpPr>
          <p:nvPr/>
        </p:nvGrpSpPr>
        <p:grpSpPr bwMode="auto">
          <a:xfrm>
            <a:off x="857857" y="195204"/>
            <a:ext cx="16553759" cy="8415249"/>
            <a:chOff x="87" y="449"/>
            <a:chExt cx="8592" cy="3839"/>
          </a:xfrm>
        </p:grpSpPr>
        <p:sp>
          <p:nvSpPr>
            <p:cNvPr id="4" name="AutoShape 17">
              <a:extLst>
                <a:ext uri="{FF2B5EF4-FFF2-40B4-BE49-F238E27FC236}">
                  <a16:creationId xmlns:a16="http://schemas.microsoft.com/office/drawing/2014/main" xmlns="" id="{034B7EEF-0E70-20E2-ADF6-5AEB7226465F}"/>
                </a:ext>
              </a:extLst>
            </p:cNvPr>
            <p:cNvSpPr>
              <a:spLocks noChangeArrowheads="1"/>
            </p:cNvSpPr>
            <p:nvPr/>
          </p:nvSpPr>
          <p:spPr bwMode="auto">
            <a:xfrm>
              <a:off x="87" y="737"/>
              <a:ext cx="8592" cy="3551"/>
            </a:xfrm>
            <a:prstGeom prst="roundRect">
              <a:avLst>
                <a:gd name="adj" fmla="val 3284"/>
              </a:avLst>
            </a:prstGeom>
            <a:solidFill>
              <a:srgbClr val="FFFFCC"/>
            </a:solidFill>
            <a:ln w="254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371669">
                <a:defRPr/>
              </a:pPr>
              <a:endParaRPr lang="en-US" sz="2700">
                <a:solidFill>
                  <a:prstClr val="white"/>
                </a:solidFill>
                <a:latin typeface="Arial" panose="020B0604020202020204"/>
              </a:endParaRPr>
            </a:p>
          </p:txBody>
        </p:sp>
        <p:sp>
          <p:nvSpPr>
            <p:cNvPr id="6" name="AutoShape 19">
              <a:extLst>
                <a:ext uri="{FF2B5EF4-FFF2-40B4-BE49-F238E27FC236}">
                  <a16:creationId xmlns:a16="http://schemas.microsoft.com/office/drawing/2014/main" xmlns="" id="{6B11AE56-09D4-E7D4-EAA2-F597A86C9DFE}"/>
                </a:ext>
              </a:extLst>
            </p:cNvPr>
            <p:cNvSpPr>
              <a:spLocks noChangeArrowheads="1"/>
            </p:cNvSpPr>
            <p:nvPr/>
          </p:nvSpPr>
          <p:spPr bwMode="auto">
            <a:xfrm>
              <a:off x="336" y="449"/>
              <a:ext cx="3223" cy="506"/>
            </a:xfrm>
            <a:prstGeom prst="roundRect">
              <a:avLst>
                <a:gd name="adj" fmla="val 50000"/>
              </a:avLst>
            </a:prstGeom>
            <a:gradFill rotWithShape="1">
              <a:gsLst>
                <a:gs pos="0">
                  <a:srgbClr val="C9AA7B"/>
                </a:gs>
                <a:gs pos="50000">
                  <a:srgbClr val="FFFF00"/>
                </a:gs>
                <a:gs pos="100000">
                  <a:srgbClr val="C9AA7B"/>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371669">
                <a:defRPr/>
              </a:pPr>
              <a:endParaRPr lang="en-US" sz="2700">
                <a:solidFill>
                  <a:prstClr val="white"/>
                </a:solidFill>
                <a:latin typeface="Arial" panose="020B0604020202020204"/>
              </a:endParaRPr>
            </a:p>
          </p:txBody>
        </p:sp>
        <p:sp>
          <p:nvSpPr>
            <p:cNvPr id="7" name="AutoShape 20">
              <a:extLst>
                <a:ext uri="{FF2B5EF4-FFF2-40B4-BE49-F238E27FC236}">
                  <a16:creationId xmlns:a16="http://schemas.microsoft.com/office/drawing/2014/main" xmlns="" id="{146DEED8-BC00-A7D2-C045-484571C981B2}"/>
                </a:ext>
              </a:extLst>
            </p:cNvPr>
            <p:cNvSpPr>
              <a:spLocks noChangeArrowheads="1"/>
            </p:cNvSpPr>
            <p:nvPr/>
          </p:nvSpPr>
          <p:spPr bwMode="auto">
            <a:xfrm>
              <a:off x="376" y="668"/>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69">
                <a:spcBef>
                  <a:spcPct val="0"/>
                </a:spcBef>
                <a:buClrTx/>
                <a:buNone/>
              </a:pPr>
              <a:endParaRPr lang="en-US" altLang="en-US" sz="2700" b="0">
                <a:solidFill>
                  <a:prstClr val="white"/>
                </a:solidFill>
                <a:latin typeface="Arial" panose="020B0604020202020204" pitchFamily="34" charset="0"/>
              </a:endParaRPr>
            </a:p>
          </p:txBody>
        </p:sp>
        <p:sp>
          <p:nvSpPr>
            <p:cNvPr id="13" name="AutoShape 21">
              <a:extLst>
                <a:ext uri="{FF2B5EF4-FFF2-40B4-BE49-F238E27FC236}">
                  <a16:creationId xmlns:a16="http://schemas.microsoft.com/office/drawing/2014/main" xmlns="" id="{3CC7956C-D40D-87FC-E6FD-5AC6C5A9D47E}"/>
                </a:ext>
              </a:extLst>
            </p:cNvPr>
            <p:cNvSpPr>
              <a:spLocks noChangeArrowheads="1"/>
            </p:cNvSpPr>
            <p:nvPr/>
          </p:nvSpPr>
          <p:spPr bwMode="auto">
            <a:xfrm>
              <a:off x="3359" y="663"/>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69">
                <a:spcBef>
                  <a:spcPct val="0"/>
                </a:spcBef>
                <a:buClrTx/>
                <a:buNone/>
              </a:pPr>
              <a:endParaRPr lang="en-US" altLang="en-US" sz="2700" b="0">
                <a:solidFill>
                  <a:prstClr val="white"/>
                </a:solidFill>
                <a:latin typeface="Arial" panose="020B0604020202020204" pitchFamily="34" charset="0"/>
              </a:endParaRPr>
            </a:p>
          </p:txBody>
        </p:sp>
      </p:grpSp>
      <p:sp>
        <p:nvSpPr>
          <p:cNvPr id="22" name="TextBox 21">
            <a:extLst>
              <a:ext uri="{FF2B5EF4-FFF2-40B4-BE49-F238E27FC236}">
                <a16:creationId xmlns:a16="http://schemas.microsoft.com/office/drawing/2014/main" xmlns="" id="{4521596A-F724-5720-0FAA-06A6BF72FD39}"/>
              </a:ext>
            </a:extLst>
          </p:cNvPr>
          <p:cNvSpPr txBox="1"/>
          <p:nvPr/>
        </p:nvSpPr>
        <p:spPr>
          <a:xfrm>
            <a:off x="1636914" y="384798"/>
            <a:ext cx="5483241" cy="769441"/>
          </a:xfrm>
          <a:prstGeom prst="rect">
            <a:avLst/>
          </a:prstGeom>
          <a:noFill/>
        </p:spPr>
        <p:txBody>
          <a:bodyPr wrap="square" rtlCol="0">
            <a:spAutoFit/>
          </a:bodyPr>
          <a:lstStyle/>
          <a:p>
            <a:pPr algn="ctr" defTabSz="1371669"/>
            <a:r>
              <a:rPr lang="en-US" sz="4400" b="1">
                <a:solidFill>
                  <a:srgbClr val="C00000"/>
                </a:solidFill>
                <a:latin typeface="Arial" panose="020B0604020202020204"/>
              </a:rPr>
              <a:t>NỘI DUNG CHÍNH</a:t>
            </a:r>
            <a:endParaRPr lang="en-US" sz="4400" b="1" dirty="0">
              <a:solidFill>
                <a:srgbClr val="C00000"/>
              </a:solidFill>
              <a:latin typeface="Arial" panose="020B0604020202020204"/>
            </a:endParaRPr>
          </a:p>
        </p:txBody>
      </p:sp>
      <p:grpSp>
        <p:nvGrpSpPr>
          <p:cNvPr id="24" name="Group 46">
            <a:extLst>
              <a:ext uri="{FF2B5EF4-FFF2-40B4-BE49-F238E27FC236}">
                <a16:creationId xmlns:a16="http://schemas.microsoft.com/office/drawing/2014/main" xmlns="" id="{5D7283E6-C170-4C45-E135-45496182A6C5}"/>
              </a:ext>
            </a:extLst>
          </p:cNvPr>
          <p:cNvGrpSpPr>
            <a:grpSpLocks/>
          </p:cNvGrpSpPr>
          <p:nvPr/>
        </p:nvGrpSpPr>
        <p:grpSpPr bwMode="auto">
          <a:xfrm>
            <a:off x="1592473" y="1573525"/>
            <a:ext cx="14277975" cy="1735934"/>
            <a:chOff x="1317" y="1899"/>
            <a:chExt cx="5996" cy="729"/>
          </a:xfrm>
        </p:grpSpPr>
        <p:sp>
          <p:nvSpPr>
            <p:cNvPr id="25" name="AutoShape 47">
              <a:extLst>
                <a:ext uri="{FF2B5EF4-FFF2-40B4-BE49-F238E27FC236}">
                  <a16:creationId xmlns:a16="http://schemas.microsoft.com/office/drawing/2014/main" xmlns="" id="{EEE4F4F3-5053-9972-1EDE-64445B490430}"/>
                </a:ext>
              </a:extLst>
            </p:cNvPr>
            <p:cNvSpPr>
              <a:spLocks noChangeArrowheads="1"/>
            </p:cNvSpPr>
            <p:nvPr/>
          </p:nvSpPr>
          <p:spPr bwMode="gray">
            <a:xfrm>
              <a:off x="1536" y="1899"/>
              <a:ext cx="5777" cy="729"/>
            </a:xfrm>
            <a:prstGeom prst="roundRect">
              <a:avLst>
                <a:gd name="adj" fmla="val 16667"/>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defTabSz="1371669">
                <a:defRPr/>
              </a:pPr>
              <a:endParaRPr lang="en-US" sz="3200">
                <a:solidFill>
                  <a:prstClr val="white"/>
                </a:solidFill>
                <a:latin typeface="Arial" panose="020B0604020202020204"/>
              </a:endParaRPr>
            </a:p>
          </p:txBody>
        </p:sp>
        <p:sp>
          <p:nvSpPr>
            <p:cNvPr id="27" name="AutoShape 48">
              <a:extLst>
                <a:ext uri="{FF2B5EF4-FFF2-40B4-BE49-F238E27FC236}">
                  <a16:creationId xmlns:a16="http://schemas.microsoft.com/office/drawing/2014/main" xmlns="" id="{272E72E5-149A-E6C5-6CB2-38EE583B6A99}"/>
                </a:ext>
              </a:extLst>
            </p:cNvPr>
            <p:cNvSpPr>
              <a:spLocks noChangeArrowheads="1"/>
            </p:cNvSpPr>
            <p:nvPr/>
          </p:nvSpPr>
          <p:spPr bwMode="gray">
            <a:xfrm>
              <a:off x="1317" y="2051"/>
              <a:ext cx="432" cy="432"/>
            </a:xfrm>
            <a:prstGeom prst="diamond">
              <a:avLst/>
            </a:prstGeom>
            <a:solidFill>
              <a:srgbClr val="DC40EC"/>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69">
                <a:spcBef>
                  <a:spcPct val="0"/>
                </a:spcBef>
                <a:buClrTx/>
                <a:buNone/>
              </a:pPr>
              <a:endParaRPr lang="en-US" altLang="en-US" sz="3200" b="0">
                <a:solidFill>
                  <a:prstClr val="white"/>
                </a:solidFill>
                <a:latin typeface="Arial" panose="020B0604020202020204" pitchFamily="34" charset="0"/>
              </a:endParaRPr>
            </a:p>
          </p:txBody>
        </p:sp>
        <p:sp>
          <p:nvSpPr>
            <p:cNvPr id="28" name="Text Box 49">
              <a:extLst>
                <a:ext uri="{FF2B5EF4-FFF2-40B4-BE49-F238E27FC236}">
                  <a16:creationId xmlns:a16="http://schemas.microsoft.com/office/drawing/2014/main" xmlns="" id="{F9F6FDF9-A4FD-E016-69DC-1C458868F96E}"/>
                </a:ext>
              </a:extLst>
            </p:cNvPr>
            <p:cNvSpPr txBox="1">
              <a:spLocks noChangeArrowheads="1"/>
            </p:cNvSpPr>
            <p:nvPr/>
          </p:nvSpPr>
          <p:spPr bwMode="gray">
            <a:xfrm>
              <a:off x="1788" y="2119"/>
              <a:ext cx="5404" cy="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371669">
                <a:spcBef>
                  <a:spcPct val="0"/>
                </a:spcBef>
                <a:buClrTx/>
                <a:buNone/>
              </a:pPr>
              <a:r>
                <a:rPr lang="vi-VN" altLang="en-US" sz="4000">
                  <a:solidFill>
                    <a:srgbClr val="000000"/>
                  </a:solidFill>
                  <a:latin typeface="Tahoma" panose="020B0604030504040204" pitchFamily="34" charset="0"/>
                  <a:ea typeface="Tahoma" panose="020B0604030504040204" pitchFamily="34" charset="0"/>
                  <a:cs typeface="Tahoma" panose="020B0604030504040204" pitchFamily="34" charset="0"/>
                </a:rPr>
                <a:t> I. Hệ gene</a:t>
              </a:r>
              <a:endParaRPr lang="en-US" altLang="en-US" sz="4000" b="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9" name="Text Box 50">
              <a:extLst>
                <a:ext uri="{FF2B5EF4-FFF2-40B4-BE49-F238E27FC236}">
                  <a16:creationId xmlns:a16="http://schemas.microsoft.com/office/drawing/2014/main" xmlns="" id="{A53C0918-B953-F7A8-9B5D-2F3CB43E8D0D}"/>
                </a:ext>
              </a:extLst>
            </p:cNvPr>
            <p:cNvSpPr txBox="1">
              <a:spLocks noChangeArrowheads="1"/>
            </p:cNvSpPr>
            <p:nvPr/>
          </p:nvSpPr>
          <p:spPr bwMode="gray">
            <a:xfrm>
              <a:off x="1431" y="2102"/>
              <a:ext cx="209" cy="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69">
                <a:spcBef>
                  <a:spcPct val="0"/>
                </a:spcBef>
                <a:buClrTx/>
                <a:buNone/>
              </a:pPr>
              <a:r>
                <a:rPr lang="en-US" altLang="en-US" sz="4400">
                  <a:solidFill>
                    <a:prstClr val="white"/>
                  </a:solidFill>
                  <a:latin typeface="Arial" panose="020B0604020202020204" pitchFamily="34" charset="0"/>
                </a:rPr>
                <a:t>1</a:t>
              </a:r>
            </a:p>
          </p:txBody>
        </p:sp>
      </p:grpSp>
      <p:grpSp>
        <p:nvGrpSpPr>
          <p:cNvPr id="32" name="Group 51">
            <a:extLst>
              <a:ext uri="{FF2B5EF4-FFF2-40B4-BE49-F238E27FC236}">
                <a16:creationId xmlns:a16="http://schemas.microsoft.com/office/drawing/2014/main" xmlns="" id="{6D8F43C1-372D-3549-C378-310A2B143EED}"/>
              </a:ext>
            </a:extLst>
          </p:cNvPr>
          <p:cNvGrpSpPr>
            <a:grpSpLocks/>
          </p:cNvGrpSpPr>
          <p:nvPr/>
        </p:nvGrpSpPr>
        <p:grpSpPr bwMode="auto">
          <a:xfrm>
            <a:off x="1599616" y="3912034"/>
            <a:ext cx="14270832" cy="1843090"/>
            <a:chOff x="1285" y="1899"/>
            <a:chExt cx="5993" cy="774"/>
          </a:xfrm>
        </p:grpSpPr>
        <p:sp>
          <p:nvSpPr>
            <p:cNvPr id="33" name="AutoShape 52">
              <a:extLst>
                <a:ext uri="{FF2B5EF4-FFF2-40B4-BE49-F238E27FC236}">
                  <a16:creationId xmlns:a16="http://schemas.microsoft.com/office/drawing/2014/main" xmlns="" id="{72C1E8F3-C4E4-5701-BADB-1C14EFCD5EBD}"/>
                </a:ext>
              </a:extLst>
            </p:cNvPr>
            <p:cNvSpPr>
              <a:spLocks noChangeArrowheads="1"/>
            </p:cNvSpPr>
            <p:nvPr/>
          </p:nvSpPr>
          <p:spPr bwMode="gray">
            <a:xfrm>
              <a:off x="1536" y="1899"/>
              <a:ext cx="5742" cy="774"/>
            </a:xfrm>
            <a:prstGeom prst="roundRect">
              <a:avLst>
                <a:gd name="adj" fmla="val 14933"/>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defTabSz="1371669">
                <a:defRPr/>
              </a:pPr>
              <a:endParaRPr lang="en-US" sz="3200">
                <a:solidFill>
                  <a:prstClr val="white"/>
                </a:solidFill>
                <a:latin typeface="Arial" panose="020B0604020202020204"/>
              </a:endParaRPr>
            </a:p>
          </p:txBody>
        </p:sp>
        <p:sp>
          <p:nvSpPr>
            <p:cNvPr id="34" name="AutoShape 53">
              <a:extLst>
                <a:ext uri="{FF2B5EF4-FFF2-40B4-BE49-F238E27FC236}">
                  <a16:creationId xmlns:a16="http://schemas.microsoft.com/office/drawing/2014/main" xmlns="" id="{A250516D-9064-1D70-0D26-01DACCAF684E}"/>
                </a:ext>
              </a:extLst>
            </p:cNvPr>
            <p:cNvSpPr>
              <a:spLocks noChangeArrowheads="1"/>
            </p:cNvSpPr>
            <p:nvPr/>
          </p:nvSpPr>
          <p:spPr bwMode="gray">
            <a:xfrm>
              <a:off x="1285" y="2048"/>
              <a:ext cx="432" cy="432"/>
            </a:xfrm>
            <a:prstGeom prst="diamond">
              <a:avLst/>
            </a:prstGeom>
            <a:solidFill>
              <a:srgbClr val="FFC000"/>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69">
                <a:spcBef>
                  <a:spcPct val="0"/>
                </a:spcBef>
                <a:buClrTx/>
                <a:buNone/>
              </a:pPr>
              <a:endParaRPr lang="en-US" altLang="en-US" sz="3200" b="0">
                <a:solidFill>
                  <a:prstClr val="white"/>
                </a:solidFill>
                <a:latin typeface="Arial" panose="020B0604020202020204" pitchFamily="34" charset="0"/>
              </a:endParaRPr>
            </a:p>
          </p:txBody>
        </p:sp>
        <p:sp>
          <p:nvSpPr>
            <p:cNvPr id="35" name="Text Box 54">
              <a:extLst>
                <a:ext uri="{FF2B5EF4-FFF2-40B4-BE49-F238E27FC236}">
                  <a16:creationId xmlns:a16="http://schemas.microsoft.com/office/drawing/2014/main" xmlns="" id="{797E779E-0184-5144-0BB5-9F1FAB432D91}"/>
                </a:ext>
              </a:extLst>
            </p:cNvPr>
            <p:cNvSpPr txBox="1">
              <a:spLocks noChangeArrowheads="1"/>
            </p:cNvSpPr>
            <p:nvPr/>
          </p:nvSpPr>
          <p:spPr bwMode="gray">
            <a:xfrm>
              <a:off x="1734" y="2128"/>
              <a:ext cx="5390" cy="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defTabSz="1371669"/>
              <a:r>
                <a:rPr lang="vi-VN" altLang="en-US" sz="4000"/>
                <a:t> II. Đột biến gene</a:t>
              </a:r>
              <a:endParaRPr lang="en-US" altLang="en-US" sz="4000" b="0" dirty="0"/>
            </a:p>
          </p:txBody>
        </p:sp>
        <p:sp>
          <p:nvSpPr>
            <p:cNvPr id="36" name="Text Box 55">
              <a:extLst>
                <a:ext uri="{FF2B5EF4-FFF2-40B4-BE49-F238E27FC236}">
                  <a16:creationId xmlns:a16="http://schemas.microsoft.com/office/drawing/2014/main" xmlns="" id="{58319EA4-9868-FE79-C62B-B3A44BFC2E09}"/>
                </a:ext>
              </a:extLst>
            </p:cNvPr>
            <p:cNvSpPr txBox="1">
              <a:spLocks noChangeArrowheads="1"/>
            </p:cNvSpPr>
            <p:nvPr/>
          </p:nvSpPr>
          <p:spPr bwMode="gray">
            <a:xfrm>
              <a:off x="1396" y="2092"/>
              <a:ext cx="209" cy="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69">
                <a:spcBef>
                  <a:spcPct val="0"/>
                </a:spcBef>
                <a:buClrTx/>
                <a:buNone/>
              </a:pPr>
              <a:r>
                <a:rPr lang="en-US" altLang="en-US" sz="4400" dirty="0">
                  <a:solidFill>
                    <a:prstClr val="white"/>
                  </a:solidFill>
                  <a:latin typeface="Arial" panose="020B0604020202020204" pitchFamily="34" charset="0"/>
                </a:rPr>
                <a:t>2</a:t>
              </a:r>
            </a:p>
          </p:txBody>
        </p:sp>
      </p:grpSp>
      <p:grpSp>
        <p:nvGrpSpPr>
          <p:cNvPr id="3" name="Group 2">
            <a:extLst>
              <a:ext uri="{FF2B5EF4-FFF2-40B4-BE49-F238E27FC236}">
                <a16:creationId xmlns:a16="http://schemas.microsoft.com/office/drawing/2014/main" xmlns="" id="{0C230978-C0E0-5986-0B55-F46532AD8BB4}"/>
              </a:ext>
            </a:extLst>
          </p:cNvPr>
          <p:cNvGrpSpPr/>
          <p:nvPr/>
        </p:nvGrpSpPr>
        <p:grpSpPr>
          <a:xfrm>
            <a:off x="0" y="8899996"/>
            <a:ext cx="18288000" cy="1387007"/>
            <a:chOff x="0" y="6529389"/>
            <a:chExt cx="12192000" cy="328611"/>
          </a:xfrm>
        </p:grpSpPr>
        <p:sp>
          <p:nvSpPr>
            <p:cNvPr id="5" name="Rectangle 4">
              <a:extLst>
                <a:ext uri="{FF2B5EF4-FFF2-40B4-BE49-F238E27FC236}">
                  <a16:creationId xmlns:a16="http://schemas.microsoft.com/office/drawing/2014/main" xmlns="" id="{B3BC6BA2-AF3C-A5C6-E459-2A0BCE4DB5B1}"/>
                </a:ext>
              </a:extLst>
            </p:cNvPr>
            <p:cNvSpPr/>
            <p:nvPr/>
          </p:nvSpPr>
          <p:spPr>
            <a:xfrm>
              <a:off x="0" y="6638926"/>
              <a:ext cx="12192000" cy="2190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endParaRPr lang="en-US" sz="2700">
                <a:solidFill>
                  <a:prstClr val="white"/>
                </a:solidFill>
                <a:latin typeface="Arial" panose="020B0604020202020204"/>
              </a:endParaRPr>
            </a:p>
          </p:txBody>
        </p:sp>
        <p:sp>
          <p:nvSpPr>
            <p:cNvPr id="14" name="Rectangle 13">
              <a:extLst>
                <a:ext uri="{FF2B5EF4-FFF2-40B4-BE49-F238E27FC236}">
                  <a16:creationId xmlns:a16="http://schemas.microsoft.com/office/drawing/2014/main" xmlns="" id="{E74D77AB-94D1-2E94-FD4B-1223A4A04B23}"/>
                </a:ext>
              </a:extLst>
            </p:cNvPr>
            <p:cNvSpPr/>
            <p:nvPr/>
          </p:nvSpPr>
          <p:spPr>
            <a:xfrm>
              <a:off x="0" y="6529389"/>
              <a:ext cx="12192000" cy="1095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endParaRPr lang="en-US" sz="2700">
                <a:solidFill>
                  <a:prstClr val="white"/>
                </a:solidFill>
                <a:latin typeface="Arial" panose="020B0604020202020204"/>
              </a:endParaRPr>
            </a:p>
          </p:txBody>
        </p:sp>
      </p:grpSp>
      <p:grpSp>
        <p:nvGrpSpPr>
          <p:cNvPr id="23" name="Group 51">
            <a:extLst>
              <a:ext uri="{FF2B5EF4-FFF2-40B4-BE49-F238E27FC236}">
                <a16:creationId xmlns:a16="http://schemas.microsoft.com/office/drawing/2014/main" xmlns="" id="{6D8F43C1-372D-3549-C378-310A2B143EED}"/>
              </a:ext>
            </a:extLst>
          </p:cNvPr>
          <p:cNvGrpSpPr>
            <a:grpSpLocks/>
          </p:cNvGrpSpPr>
          <p:nvPr/>
        </p:nvGrpSpPr>
        <p:grpSpPr bwMode="auto">
          <a:xfrm>
            <a:off x="1599616" y="6353095"/>
            <a:ext cx="14270832" cy="1843090"/>
            <a:chOff x="1285" y="1899"/>
            <a:chExt cx="5993" cy="774"/>
          </a:xfrm>
        </p:grpSpPr>
        <p:sp>
          <p:nvSpPr>
            <p:cNvPr id="26" name="AutoShape 52">
              <a:extLst>
                <a:ext uri="{FF2B5EF4-FFF2-40B4-BE49-F238E27FC236}">
                  <a16:creationId xmlns:a16="http://schemas.microsoft.com/office/drawing/2014/main" xmlns="" id="{72C1E8F3-C4E4-5701-BADB-1C14EFCD5EBD}"/>
                </a:ext>
              </a:extLst>
            </p:cNvPr>
            <p:cNvSpPr>
              <a:spLocks noChangeArrowheads="1"/>
            </p:cNvSpPr>
            <p:nvPr/>
          </p:nvSpPr>
          <p:spPr bwMode="gray">
            <a:xfrm>
              <a:off x="1536" y="1899"/>
              <a:ext cx="5742" cy="774"/>
            </a:xfrm>
            <a:prstGeom prst="roundRect">
              <a:avLst>
                <a:gd name="adj" fmla="val 14933"/>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defTabSz="1371669">
                <a:defRPr/>
              </a:pPr>
              <a:endParaRPr lang="en-US" sz="3200">
                <a:solidFill>
                  <a:prstClr val="white"/>
                </a:solidFill>
                <a:latin typeface="Arial" panose="020B0604020202020204"/>
              </a:endParaRPr>
            </a:p>
          </p:txBody>
        </p:sp>
        <p:sp>
          <p:nvSpPr>
            <p:cNvPr id="30" name="AutoShape 53">
              <a:extLst>
                <a:ext uri="{FF2B5EF4-FFF2-40B4-BE49-F238E27FC236}">
                  <a16:creationId xmlns:a16="http://schemas.microsoft.com/office/drawing/2014/main" xmlns="" id="{A250516D-9064-1D70-0D26-01DACCAF684E}"/>
                </a:ext>
              </a:extLst>
            </p:cNvPr>
            <p:cNvSpPr>
              <a:spLocks noChangeArrowheads="1"/>
            </p:cNvSpPr>
            <p:nvPr/>
          </p:nvSpPr>
          <p:spPr bwMode="gray">
            <a:xfrm>
              <a:off x="1285" y="2048"/>
              <a:ext cx="432" cy="432"/>
            </a:xfrm>
            <a:prstGeom prst="diamond">
              <a:avLst/>
            </a:prstGeom>
            <a:solidFill>
              <a:srgbClr val="53DBC4"/>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69">
                <a:spcBef>
                  <a:spcPct val="0"/>
                </a:spcBef>
                <a:buClrTx/>
                <a:buNone/>
              </a:pPr>
              <a:endParaRPr lang="en-US" altLang="en-US" sz="3200" b="0">
                <a:solidFill>
                  <a:prstClr val="white"/>
                </a:solidFill>
                <a:latin typeface="Arial" panose="020B0604020202020204" pitchFamily="34" charset="0"/>
              </a:endParaRPr>
            </a:p>
          </p:txBody>
        </p:sp>
        <p:sp>
          <p:nvSpPr>
            <p:cNvPr id="31" name="Text Box 54">
              <a:extLst>
                <a:ext uri="{FF2B5EF4-FFF2-40B4-BE49-F238E27FC236}">
                  <a16:creationId xmlns:a16="http://schemas.microsoft.com/office/drawing/2014/main" xmlns="" id="{797E779E-0184-5144-0BB5-9F1FAB432D91}"/>
                </a:ext>
              </a:extLst>
            </p:cNvPr>
            <p:cNvSpPr txBox="1">
              <a:spLocks noChangeArrowheads="1"/>
            </p:cNvSpPr>
            <p:nvPr/>
          </p:nvSpPr>
          <p:spPr bwMode="gray">
            <a:xfrm>
              <a:off x="1734" y="2135"/>
              <a:ext cx="5390" cy="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defTabSz="1371669"/>
              <a:r>
                <a:rPr lang="it-IT" altLang="en-US" sz="4000"/>
                <a:t> III. Công nghệ gene</a:t>
              </a:r>
              <a:endParaRPr lang="en-US" altLang="en-US" sz="4000" b="0" dirty="0"/>
            </a:p>
          </p:txBody>
        </p:sp>
        <p:sp>
          <p:nvSpPr>
            <p:cNvPr id="37" name="Text Box 55">
              <a:extLst>
                <a:ext uri="{FF2B5EF4-FFF2-40B4-BE49-F238E27FC236}">
                  <a16:creationId xmlns:a16="http://schemas.microsoft.com/office/drawing/2014/main" xmlns="" id="{58319EA4-9868-FE79-C62B-B3A44BFC2E09}"/>
                </a:ext>
              </a:extLst>
            </p:cNvPr>
            <p:cNvSpPr txBox="1">
              <a:spLocks noChangeArrowheads="1"/>
            </p:cNvSpPr>
            <p:nvPr/>
          </p:nvSpPr>
          <p:spPr bwMode="gray">
            <a:xfrm>
              <a:off x="1398" y="2102"/>
              <a:ext cx="209" cy="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69">
                <a:spcBef>
                  <a:spcPct val="0"/>
                </a:spcBef>
                <a:buClrTx/>
                <a:buNone/>
              </a:pPr>
              <a:r>
                <a:rPr lang="en-US" altLang="en-US" sz="4400" dirty="0">
                  <a:solidFill>
                    <a:prstClr val="white"/>
                  </a:solidFill>
                  <a:latin typeface="Arial" panose="020B0604020202020204" pitchFamily="34" charset="0"/>
                </a:rPr>
                <a:t>3</a:t>
              </a:r>
            </a:p>
          </p:txBody>
        </p:sp>
      </p:grpSp>
    </p:spTree>
    <p:extLst>
      <p:ext uri="{BB962C8B-B14F-4D97-AF65-F5344CB8AC3E}">
        <p14:creationId xmlns:p14="http://schemas.microsoft.com/office/powerpoint/2010/main" val="307224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8"/>
          <p:cNvSpPr/>
          <p:nvPr/>
        </p:nvSpPr>
        <p:spPr>
          <a:xfrm rot="-771795">
            <a:off x="16312522" y="3577666"/>
            <a:ext cx="396638" cy="376445"/>
          </a:xfrm>
          <a:custGeom>
            <a:avLst/>
            <a:gdLst/>
            <a:ahLst/>
            <a:cxnLst/>
            <a:rect l="l" t="t" r="r" b="b"/>
            <a:pathLst>
              <a:path w="396638" h="376445">
                <a:moveTo>
                  <a:pt x="0" y="0"/>
                </a:moveTo>
                <a:lnTo>
                  <a:pt x="396638" y="0"/>
                </a:lnTo>
                <a:lnTo>
                  <a:pt x="396638" y="376446"/>
                </a:lnTo>
                <a:lnTo>
                  <a:pt x="0" y="376446"/>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a:stretch>
          </a:blipFill>
        </p:spPr>
      </p:sp>
      <p:sp>
        <p:nvSpPr>
          <p:cNvPr id="27" name="TextBox 27"/>
          <p:cNvSpPr txBox="1"/>
          <p:nvPr/>
        </p:nvSpPr>
        <p:spPr>
          <a:xfrm>
            <a:off x="172622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 Hệ gene</a:t>
            </a:r>
          </a:p>
        </p:txBody>
      </p:sp>
      <p:grpSp>
        <p:nvGrpSpPr>
          <p:cNvPr id="28" name="Group 28"/>
          <p:cNvGrpSpPr/>
          <p:nvPr/>
        </p:nvGrpSpPr>
        <p:grpSpPr>
          <a:xfrm>
            <a:off x="10152804" y="2781906"/>
            <a:ext cx="7086601" cy="6260431"/>
            <a:chOff x="0" y="-168160"/>
            <a:chExt cx="20199166" cy="4775962"/>
          </a:xfrm>
        </p:grpSpPr>
        <p:grpSp>
          <p:nvGrpSpPr>
            <p:cNvPr id="29" name="Group 29"/>
            <p:cNvGrpSpPr/>
            <p:nvPr/>
          </p:nvGrpSpPr>
          <p:grpSpPr>
            <a:xfrm>
              <a:off x="0" y="-168160"/>
              <a:ext cx="20199166" cy="4775962"/>
              <a:chOff x="0" y="-38100"/>
              <a:chExt cx="4576517" cy="1082088"/>
            </a:xfrm>
          </p:grpSpPr>
          <p:sp>
            <p:nvSpPr>
              <p:cNvPr id="30" name="Freeform 30"/>
              <p:cNvSpPr/>
              <p:nvPr/>
            </p:nvSpPr>
            <p:spPr>
              <a:xfrm>
                <a:off x="0" y="0"/>
                <a:ext cx="4576517" cy="1043988"/>
              </a:xfrm>
              <a:custGeom>
                <a:avLst/>
                <a:gdLst/>
                <a:ahLst/>
                <a:cxnLst/>
                <a:rect l="l" t="t" r="r" b="b"/>
                <a:pathLst>
                  <a:path w="4576517" h="917204">
                    <a:moveTo>
                      <a:pt x="26063" y="0"/>
                    </a:moveTo>
                    <a:lnTo>
                      <a:pt x="4550454" y="0"/>
                    </a:lnTo>
                    <a:cubicBezTo>
                      <a:pt x="4564848" y="0"/>
                      <a:pt x="4576517" y="11669"/>
                      <a:pt x="4576517" y="26063"/>
                    </a:cubicBezTo>
                    <a:lnTo>
                      <a:pt x="4576517" y="891141"/>
                    </a:lnTo>
                    <a:cubicBezTo>
                      <a:pt x="4576517" y="905535"/>
                      <a:pt x="4564848" y="917204"/>
                      <a:pt x="4550454" y="917204"/>
                    </a:cubicBezTo>
                    <a:lnTo>
                      <a:pt x="26063" y="917204"/>
                    </a:lnTo>
                    <a:cubicBezTo>
                      <a:pt x="11669" y="917204"/>
                      <a:pt x="0" y="905535"/>
                      <a:pt x="0" y="891141"/>
                    </a:cubicBezTo>
                    <a:lnTo>
                      <a:pt x="0" y="26063"/>
                    </a:lnTo>
                    <a:cubicBezTo>
                      <a:pt x="0" y="11669"/>
                      <a:pt x="11669" y="0"/>
                      <a:pt x="26063" y="0"/>
                    </a:cubicBezTo>
                    <a:close/>
                  </a:path>
                </a:pathLst>
              </a:custGeom>
              <a:noFill/>
              <a:ln w="76200">
                <a:solidFill>
                  <a:schemeClr val="accent6">
                    <a:lumMod val="75000"/>
                  </a:schemeClr>
                </a:solidFill>
              </a:ln>
            </p:spPr>
          </p:sp>
          <p:sp>
            <p:nvSpPr>
              <p:cNvPr id="31" name="TextBox 31"/>
              <p:cNvSpPr txBox="1"/>
              <p:nvPr/>
            </p:nvSpPr>
            <p:spPr>
              <a:xfrm>
                <a:off x="0" y="-38100"/>
                <a:ext cx="4576517" cy="95530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32" name="TextBox 32"/>
            <p:cNvSpPr txBox="1"/>
            <p:nvPr/>
          </p:nvSpPr>
          <p:spPr>
            <a:xfrm>
              <a:off x="309060" y="289775"/>
              <a:ext cx="19581045" cy="4104286"/>
            </a:xfrm>
            <a:prstGeom prst="rect">
              <a:avLst/>
            </a:prstGeom>
          </p:spPr>
          <p:txBody>
            <a:bodyPr lIns="0" tIns="0" rIns="0" bIns="0" rtlCol="0" anchor="t">
              <a:spAutoFit/>
            </a:bodyPr>
            <a:lstStyle/>
            <a:p>
              <a:pPr>
                <a:lnSpc>
                  <a:spcPts val="4882"/>
                </a:lnSpc>
                <a:spcBef>
                  <a:spcPct val="0"/>
                </a:spcBef>
              </a:pPr>
              <a:r>
                <a:rPr lang="en-US" sz="3200" i="1">
                  <a:latin typeface="Arial" panose="020B0604020202020204" pitchFamily="34" charset="0"/>
                  <a:cs typeface="Arial" panose="020B0604020202020204" pitchFamily="34" charset="0"/>
                </a:rPr>
                <a:t>HS quan sát hình + đọc SGK + thảo luận nhóm:</a:t>
              </a:r>
            </a:p>
            <a:p>
              <a:pPr>
                <a:lnSpc>
                  <a:spcPts val="4882"/>
                </a:lnSpc>
              </a:pPr>
              <a:r>
                <a:rPr lang="vi-VN" sz="3200" b="1">
                  <a:latin typeface="Arial" panose="020B0604020202020204" pitchFamily="34" charset="0"/>
                  <a:cs typeface="Arial" panose="020B0604020202020204" pitchFamily="34" charset="0"/>
                </a:rPr>
                <a:t>(1) Nêu khái niệm hệ gene? Cho biết hệ gene ở sinh vật được chia thành những loại nào?</a:t>
              </a:r>
            </a:p>
            <a:p>
              <a:pPr>
                <a:lnSpc>
                  <a:spcPts val="4882"/>
                </a:lnSpc>
              </a:pPr>
              <a:r>
                <a:rPr lang="vi-VN" sz="3200" b="1">
                  <a:latin typeface="Arial" panose="020B0604020202020204" pitchFamily="34" charset="0"/>
                  <a:cs typeface="Arial" panose="020B0604020202020204" pitchFamily="34" charset="0"/>
                </a:rPr>
                <a:t>(2) Đọc bảng thông tin 4.1 nhận xét tính đặc trưng về hệ gene ở một số loài sinh vật?</a:t>
              </a:r>
            </a:p>
          </p:txBody>
        </p:sp>
      </p:grpSp>
      <p:sp>
        <p:nvSpPr>
          <p:cNvPr id="2" name="Rectangle 1">
            <a:extLst>
              <a:ext uri="{FF2B5EF4-FFF2-40B4-BE49-F238E27FC236}">
                <a16:creationId xmlns:a16="http://schemas.microsoft.com/office/drawing/2014/main" xmlns="" id="{943E27FB-1A57-BA7A-CB84-55DED28EA362}"/>
              </a:ext>
            </a:extLst>
          </p:cNvPr>
          <p:cNvSpPr/>
          <p:nvPr/>
        </p:nvSpPr>
        <p:spPr>
          <a:xfrm>
            <a:off x="0" y="-1"/>
            <a:ext cx="586937" cy="1067664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xmlns="" id="{FFCCD022-9C4C-B750-DC04-6D7720354BA1}"/>
              </a:ext>
            </a:extLst>
          </p:cNvPr>
          <p:cNvSpPr/>
          <p:nvPr/>
        </p:nvSpPr>
        <p:spPr>
          <a:xfrm>
            <a:off x="863432" y="911029"/>
            <a:ext cx="6451768" cy="217331"/>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50">
            <a:extLst>
              <a:ext uri="{FF2B5EF4-FFF2-40B4-BE49-F238E27FC236}">
                <a16:creationId xmlns:a16="http://schemas.microsoft.com/office/drawing/2014/main" xmlns="" id="{BB844949-1948-6B4A-26E4-E300A44F6AD1}"/>
              </a:ext>
            </a:extLst>
          </p:cNvPr>
          <p:cNvSpPr txBox="1"/>
          <p:nvPr/>
        </p:nvSpPr>
        <p:spPr>
          <a:xfrm>
            <a:off x="7507913" y="260749"/>
            <a:ext cx="6451768" cy="101625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gn="ctr">
              <a:lnSpc>
                <a:spcPts val="6299"/>
              </a:lnSpc>
              <a:spcBef>
                <a:spcPct val="0"/>
              </a:spcBef>
            </a:pPr>
            <a:r>
              <a:rPr lang="en-US" sz="3200" b="1" u="sng">
                <a:solidFill>
                  <a:srgbClr val="FFFF00"/>
                </a:solidFill>
                <a:latin typeface="Arial" panose="020B0604020202020204" pitchFamily="34" charset="0"/>
                <a:cs typeface="Arial" panose="020B0604020202020204" pitchFamily="34" charset="0"/>
              </a:rPr>
              <a:t>1. Khái niệm hệ gene</a:t>
            </a:r>
          </a:p>
        </p:txBody>
      </p:sp>
      <p:graphicFrame>
        <p:nvGraphicFramePr>
          <p:cNvPr id="5" name="Table 4">
            <a:extLst>
              <a:ext uri="{FF2B5EF4-FFF2-40B4-BE49-F238E27FC236}">
                <a16:creationId xmlns:a16="http://schemas.microsoft.com/office/drawing/2014/main" xmlns="" id="{F36347EC-3A64-0C48-C738-7749B3D9AD09}"/>
              </a:ext>
            </a:extLst>
          </p:cNvPr>
          <p:cNvGraphicFramePr>
            <a:graphicFrameLocks noGrp="1"/>
          </p:cNvGraphicFramePr>
          <p:nvPr>
            <p:extLst>
              <p:ext uri="{D42A27DB-BD31-4B8C-83A1-F6EECF244321}">
                <p14:modId xmlns:p14="http://schemas.microsoft.com/office/powerpoint/2010/main" val="1685989700"/>
              </p:ext>
            </p:extLst>
          </p:nvPr>
        </p:nvGraphicFramePr>
        <p:xfrm>
          <a:off x="1011851" y="2895322"/>
          <a:ext cx="8741439" cy="4998720"/>
        </p:xfrm>
        <a:graphic>
          <a:graphicData uri="http://schemas.openxmlformats.org/drawingml/2006/table">
            <a:tbl>
              <a:tblPr firstRow="1" bandRow="1">
                <a:tableStyleId>{5C22544A-7EE6-4342-B048-85BDC9FD1C3A}</a:tableStyleId>
              </a:tblPr>
              <a:tblGrid>
                <a:gridCol w="2797839">
                  <a:extLst>
                    <a:ext uri="{9D8B030D-6E8A-4147-A177-3AD203B41FA5}">
                      <a16:colId xmlns:a16="http://schemas.microsoft.com/office/drawing/2014/main" xmlns="" val="454283629"/>
                    </a:ext>
                  </a:extLst>
                </a:gridCol>
                <a:gridCol w="4125408">
                  <a:extLst>
                    <a:ext uri="{9D8B030D-6E8A-4147-A177-3AD203B41FA5}">
                      <a16:colId xmlns:a16="http://schemas.microsoft.com/office/drawing/2014/main" xmlns="" val="3202150839"/>
                    </a:ext>
                  </a:extLst>
                </a:gridCol>
                <a:gridCol w="1818192">
                  <a:extLst>
                    <a:ext uri="{9D8B030D-6E8A-4147-A177-3AD203B41FA5}">
                      <a16:colId xmlns:a16="http://schemas.microsoft.com/office/drawing/2014/main" xmlns="" val="1733146610"/>
                    </a:ext>
                  </a:extLst>
                </a:gridCol>
              </a:tblGrid>
              <a:tr h="0">
                <a:tc>
                  <a:txBody>
                    <a:bodyPr/>
                    <a:lstStyle/>
                    <a:p>
                      <a:r>
                        <a:rPr lang="vi-VN" sz="2800" b="1">
                          <a:solidFill>
                            <a:schemeClr val="tx1"/>
                          </a:solidFill>
                        </a:rPr>
                        <a:t>Loài</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chemeClr val="accent1">
                        <a:lumMod val="40000"/>
                        <a:lumOff val="60000"/>
                      </a:schemeClr>
                    </a:solidFill>
                  </a:tcPr>
                </a:tc>
                <a:tc>
                  <a:txBody>
                    <a:bodyPr/>
                    <a:lstStyle/>
                    <a:p>
                      <a:r>
                        <a:rPr lang="vi-VN" sz="2800" b="1">
                          <a:solidFill>
                            <a:schemeClr val="tx1"/>
                          </a:solidFill>
                        </a:rPr>
                        <a:t>Kích thước (Mb – triệu cặp nuucleotide)</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chemeClr val="accent1">
                        <a:lumMod val="40000"/>
                        <a:lumOff val="60000"/>
                      </a:schemeClr>
                    </a:solidFill>
                  </a:tcPr>
                </a:tc>
                <a:tc>
                  <a:txBody>
                    <a:bodyPr/>
                    <a:lstStyle/>
                    <a:p>
                      <a:r>
                        <a:rPr lang="vi-VN" sz="2800" b="1">
                          <a:solidFill>
                            <a:schemeClr val="tx1"/>
                          </a:solidFill>
                        </a:rPr>
                        <a:t>Số lượng gene</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742645494"/>
                  </a:ext>
                </a:extLst>
              </a:tr>
              <a:tr h="0">
                <a:tc>
                  <a:txBody>
                    <a:bodyPr/>
                    <a:lstStyle/>
                    <a:p>
                      <a:r>
                        <a:rPr lang="vi-VN" sz="2800" b="1">
                          <a:solidFill>
                            <a:schemeClr val="tx1"/>
                          </a:solidFill>
                        </a:rPr>
                        <a:t>Vi khuẩn </a:t>
                      </a:r>
                      <a:r>
                        <a:rPr lang="vi-VN" sz="2800" b="1" i="1">
                          <a:solidFill>
                            <a:schemeClr val="tx1"/>
                          </a:solidFill>
                        </a:rPr>
                        <a:t>E.coli</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rgbClr val="FFFFCC"/>
                    </a:solidFill>
                  </a:tcPr>
                </a:tc>
                <a:tc>
                  <a:txBody>
                    <a:bodyPr/>
                    <a:lstStyle/>
                    <a:p>
                      <a:r>
                        <a:rPr lang="vi-VN" sz="2800" b="1">
                          <a:solidFill>
                            <a:schemeClr val="tx1"/>
                          </a:solidFill>
                        </a:rPr>
                        <a:t>4,6</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rgbClr val="FFFFCC"/>
                    </a:solidFill>
                  </a:tcPr>
                </a:tc>
                <a:tc>
                  <a:txBody>
                    <a:bodyPr/>
                    <a:lstStyle/>
                    <a:p>
                      <a:r>
                        <a:rPr lang="vi-VN" sz="2800" b="1">
                          <a:solidFill>
                            <a:schemeClr val="tx1"/>
                          </a:solidFill>
                        </a:rPr>
                        <a:t>4 639</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rgbClr val="FFFFCC"/>
                    </a:solidFill>
                  </a:tcPr>
                </a:tc>
                <a:extLst>
                  <a:ext uri="{0D108BD9-81ED-4DB2-BD59-A6C34878D82A}">
                    <a16:rowId xmlns:a16="http://schemas.microsoft.com/office/drawing/2014/main" xmlns="" val="2780174327"/>
                  </a:ext>
                </a:extLst>
              </a:tr>
              <a:tr h="0">
                <a:tc>
                  <a:txBody>
                    <a:bodyPr/>
                    <a:lstStyle/>
                    <a:p>
                      <a:r>
                        <a:rPr lang="vi-VN" sz="2800" b="1">
                          <a:solidFill>
                            <a:schemeClr val="tx1"/>
                          </a:solidFill>
                        </a:rPr>
                        <a:t>Vi khuẩn </a:t>
                      </a:r>
                      <a:r>
                        <a:rPr lang="vi-VN" sz="2800" b="1" i="1" u="none">
                          <a:solidFill>
                            <a:schemeClr val="tx1"/>
                          </a:solidFill>
                        </a:rPr>
                        <a:t>H. influenzae</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rgbClr val="FFFFCC"/>
                    </a:solidFill>
                  </a:tcPr>
                </a:tc>
                <a:tc>
                  <a:txBody>
                    <a:bodyPr/>
                    <a:lstStyle/>
                    <a:p>
                      <a:r>
                        <a:rPr lang="vi-VN" sz="2800" b="1">
                          <a:solidFill>
                            <a:schemeClr val="tx1"/>
                          </a:solidFill>
                        </a:rPr>
                        <a:t>1,8</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rgbClr val="FFFFCC"/>
                    </a:solidFill>
                  </a:tcPr>
                </a:tc>
                <a:tc>
                  <a:txBody>
                    <a:bodyPr/>
                    <a:lstStyle/>
                    <a:p>
                      <a:r>
                        <a:rPr lang="vi-VN" sz="2800" b="1">
                          <a:solidFill>
                            <a:schemeClr val="tx1"/>
                          </a:solidFill>
                        </a:rPr>
                        <a:t>1 836</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rgbClr val="FFFFCC"/>
                    </a:solidFill>
                  </a:tcPr>
                </a:tc>
                <a:extLst>
                  <a:ext uri="{0D108BD9-81ED-4DB2-BD59-A6C34878D82A}">
                    <a16:rowId xmlns:a16="http://schemas.microsoft.com/office/drawing/2014/main" xmlns="" val="2447565102"/>
                  </a:ext>
                </a:extLst>
              </a:tr>
              <a:tr h="0">
                <a:tc>
                  <a:txBody>
                    <a:bodyPr/>
                    <a:lstStyle/>
                    <a:p>
                      <a:r>
                        <a:rPr lang="vi-VN" sz="2800" b="1">
                          <a:solidFill>
                            <a:schemeClr val="tx1"/>
                          </a:solidFill>
                        </a:rPr>
                        <a:t>Nấm men</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rgbClr val="FFFFCC"/>
                    </a:solidFill>
                  </a:tcPr>
                </a:tc>
                <a:tc>
                  <a:txBody>
                    <a:bodyPr/>
                    <a:lstStyle/>
                    <a:p>
                      <a:r>
                        <a:rPr lang="vi-VN" sz="2800" b="1">
                          <a:solidFill>
                            <a:schemeClr val="tx1"/>
                          </a:solidFill>
                        </a:rPr>
                        <a:t>12,1</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rgbClr val="FFFFCC"/>
                    </a:solidFill>
                  </a:tcPr>
                </a:tc>
                <a:tc>
                  <a:txBody>
                    <a:bodyPr/>
                    <a:lstStyle/>
                    <a:p>
                      <a:r>
                        <a:rPr lang="vi-VN" sz="2800" b="1">
                          <a:solidFill>
                            <a:schemeClr val="tx1"/>
                          </a:solidFill>
                        </a:rPr>
                        <a:t>6 470 </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rgbClr val="FFFFCC"/>
                    </a:solidFill>
                  </a:tcPr>
                </a:tc>
                <a:extLst>
                  <a:ext uri="{0D108BD9-81ED-4DB2-BD59-A6C34878D82A}">
                    <a16:rowId xmlns:a16="http://schemas.microsoft.com/office/drawing/2014/main" xmlns="" val="2991804909"/>
                  </a:ext>
                </a:extLst>
              </a:tr>
              <a:tr h="0">
                <a:tc>
                  <a:txBody>
                    <a:bodyPr/>
                    <a:lstStyle/>
                    <a:p>
                      <a:r>
                        <a:rPr lang="vi-VN" sz="2800" b="1">
                          <a:solidFill>
                            <a:schemeClr val="tx1"/>
                          </a:solidFill>
                        </a:rPr>
                        <a:t>Cải dại</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rgbClr val="FFFFCC"/>
                    </a:solidFill>
                  </a:tcPr>
                </a:tc>
                <a:tc>
                  <a:txBody>
                    <a:bodyPr/>
                    <a:lstStyle/>
                    <a:p>
                      <a:r>
                        <a:rPr lang="vi-VN" sz="2800" b="1">
                          <a:solidFill>
                            <a:schemeClr val="tx1"/>
                          </a:solidFill>
                        </a:rPr>
                        <a:t>119,1</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rgbClr val="FFFFCC"/>
                    </a:solidFill>
                  </a:tcPr>
                </a:tc>
                <a:tc>
                  <a:txBody>
                    <a:bodyPr/>
                    <a:lstStyle/>
                    <a:p>
                      <a:r>
                        <a:rPr lang="vi-VN" sz="2800" b="1">
                          <a:solidFill>
                            <a:schemeClr val="tx1"/>
                          </a:solidFill>
                        </a:rPr>
                        <a:t>38 312</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rgbClr val="FFFFCC"/>
                    </a:solidFill>
                  </a:tcPr>
                </a:tc>
                <a:extLst>
                  <a:ext uri="{0D108BD9-81ED-4DB2-BD59-A6C34878D82A}">
                    <a16:rowId xmlns:a16="http://schemas.microsoft.com/office/drawing/2014/main" xmlns="" val="1141364641"/>
                  </a:ext>
                </a:extLst>
              </a:tr>
              <a:tr h="0">
                <a:tc>
                  <a:txBody>
                    <a:bodyPr/>
                    <a:lstStyle/>
                    <a:p>
                      <a:r>
                        <a:rPr lang="vi-VN" sz="2800" b="1">
                          <a:solidFill>
                            <a:schemeClr val="tx1"/>
                          </a:solidFill>
                        </a:rPr>
                        <a:t>Ruồi giấm</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rgbClr val="FFFFCC"/>
                    </a:solidFill>
                  </a:tcPr>
                </a:tc>
                <a:tc>
                  <a:txBody>
                    <a:bodyPr/>
                    <a:lstStyle/>
                    <a:p>
                      <a:r>
                        <a:rPr lang="vi-VN" sz="2800" b="1">
                          <a:solidFill>
                            <a:schemeClr val="tx1"/>
                          </a:solidFill>
                        </a:rPr>
                        <a:t>143,7</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rgbClr val="FFFFCC"/>
                    </a:solidFill>
                  </a:tcPr>
                </a:tc>
                <a:tc>
                  <a:txBody>
                    <a:bodyPr/>
                    <a:lstStyle/>
                    <a:p>
                      <a:r>
                        <a:rPr lang="vi-VN" sz="2800" b="1">
                          <a:solidFill>
                            <a:schemeClr val="tx1"/>
                          </a:solidFill>
                        </a:rPr>
                        <a:t>17 894</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rgbClr val="FFFFCC"/>
                    </a:solidFill>
                  </a:tcPr>
                </a:tc>
                <a:extLst>
                  <a:ext uri="{0D108BD9-81ED-4DB2-BD59-A6C34878D82A}">
                    <a16:rowId xmlns:a16="http://schemas.microsoft.com/office/drawing/2014/main" xmlns="" val="180992615"/>
                  </a:ext>
                </a:extLst>
              </a:tr>
              <a:tr h="0">
                <a:tc>
                  <a:txBody>
                    <a:bodyPr/>
                    <a:lstStyle/>
                    <a:p>
                      <a:r>
                        <a:rPr lang="vi-VN" sz="2800" b="1">
                          <a:solidFill>
                            <a:schemeClr val="tx1"/>
                          </a:solidFill>
                        </a:rPr>
                        <a:t>Ngô</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rgbClr val="FFFFCC"/>
                    </a:solidFill>
                  </a:tcPr>
                </a:tc>
                <a:tc>
                  <a:txBody>
                    <a:bodyPr/>
                    <a:lstStyle/>
                    <a:p>
                      <a:r>
                        <a:rPr lang="vi-VN" sz="2800" b="1">
                          <a:solidFill>
                            <a:schemeClr val="tx1"/>
                          </a:solidFill>
                        </a:rPr>
                        <a:t>2 200</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rgbClr val="FFFFCC"/>
                    </a:solidFill>
                  </a:tcPr>
                </a:tc>
                <a:tc>
                  <a:txBody>
                    <a:bodyPr/>
                    <a:lstStyle/>
                    <a:p>
                      <a:r>
                        <a:rPr lang="vi-VN" sz="2800" b="1">
                          <a:solidFill>
                            <a:schemeClr val="tx1"/>
                          </a:solidFill>
                        </a:rPr>
                        <a:t>49 897</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rgbClr val="FFFFCC"/>
                    </a:solidFill>
                  </a:tcPr>
                </a:tc>
                <a:extLst>
                  <a:ext uri="{0D108BD9-81ED-4DB2-BD59-A6C34878D82A}">
                    <a16:rowId xmlns:a16="http://schemas.microsoft.com/office/drawing/2014/main" xmlns="" val="2271408766"/>
                  </a:ext>
                </a:extLst>
              </a:tr>
              <a:tr h="0">
                <a:tc>
                  <a:txBody>
                    <a:bodyPr/>
                    <a:lstStyle/>
                    <a:p>
                      <a:r>
                        <a:rPr lang="vi-VN" sz="2800" b="1">
                          <a:solidFill>
                            <a:schemeClr val="tx1"/>
                          </a:solidFill>
                        </a:rPr>
                        <a:t>Người </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rgbClr val="FFFFCC"/>
                    </a:solidFill>
                  </a:tcPr>
                </a:tc>
                <a:tc>
                  <a:txBody>
                    <a:bodyPr/>
                    <a:lstStyle/>
                    <a:p>
                      <a:r>
                        <a:rPr lang="vi-VN" sz="2800" b="1">
                          <a:solidFill>
                            <a:schemeClr val="tx1"/>
                          </a:solidFill>
                        </a:rPr>
                        <a:t>3 100</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rgbClr val="FFFFCC"/>
                    </a:solidFill>
                  </a:tcPr>
                </a:tc>
                <a:tc>
                  <a:txBody>
                    <a:bodyPr/>
                    <a:lstStyle/>
                    <a:p>
                      <a:r>
                        <a:rPr lang="vi-VN" sz="2800" b="1">
                          <a:solidFill>
                            <a:schemeClr val="tx1"/>
                          </a:solidFill>
                        </a:rPr>
                        <a:t>59 652</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rgbClr val="FFFFCC"/>
                    </a:solidFill>
                  </a:tcPr>
                </a:tc>
                <a:extLst>
                  <a:ext uri="{0D108BD9-81ED-4DB2-BD59-A6C34878D82A}">
                    <a16:rowId xmlns:a16="http://schemas.microsoft.com/office/drawing/2014/main" xmlns="" val="1160975068"/>
                  </a:ext>
                </a:extLst>
              </a:tr>
            </a:tbl>
          </a:graphicData>
        </a:graphic>
      </p:graphicFrame>
      <p:sp>
        <p:nvSpPr>
          <p:cNvPr id="11" name="Rectangle: Top Corners Rounded 10">
            <a:extLst>
              <a:ext uri="{FF2B5EF4-FFF2-40B4-BE49-F238E27FC236}">
                <a16:creationId xmlns:a16="http://schemas.microsoft.com/office/drawing/2014/main" xmlns="" id="{417C9238-97EC-7734-DEFC-3D25DB97C458}"/>
              </a:ext>
            </a:extLst>
          </p:cNvPr>
          <p:cNvSpPr/>
          <p:nvPr/>
        </p:nvSpPr>
        <p:spPr>
          <a:xfrm>
            <a:off x="10381714" y="2400300"/>
            <a:ext cx="3474970" cy="609600"/>
          </a:xfrm>
          <a:prstGeom prst="round2SameRect">
            <a:avLst/>
          </a:prstGeom>
          <a:solidFill>
            <a:srgbClr val="E46C0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a:extLst>
              <a:ext uri="{FF2B5EF4-FFF2-40B4-BE49-F238E27FC236}">
                <a16:creationId xmlns:a16="http://schemas.microsoft.com/office/drawing/2014/main" xmlns="" id="{467E85A6-86E8-EDF9-1DBA-AB545D8AC791}"/>
              </a:ext>
            </a:extLst>
          </p:cNvPr>
          <p:cNvSpPr txBox="1"/>
          <p:nvPr/>
        </p:nvSpPr>
        <p:spPr>
          <a:xfrm>
            <a:off x="10706088" y="2429770"/>
            <a:ext cx="3048000" cy="584775"/>
          </a:xfrm>
          <a:prstGeom prst="rect">
            <a:avLst/>
          </a:prstGeom>
          <a:noFill/>
        </p:spPr>
        <p:txBody>
          <a:bodyPr wrap="square">
            <a:spAutoFit/>
          </a:bodyPr>
          <a:lstStyle/>
          <a:p>
            <a:r>
              <a:rPr kumimoji="0" lang="vi-VN" sz="32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Phiếu học tập</a:t>
            </a:r>
            <a:endParaRPr lang="vi-VN">
              <a:solidFill>
                <a:schemeClr val="bg1"/>
              </a:solidFill>
            </a:endParaRPr>
          </a:p>
        </p:txBody>
      </p:sp>
    </p:spTree>
    <p:extLst>
      <p:ext uri="{BB962C8B-B14F-4D97-AF65-F5344CB8AC3E}">
        <p14:creationId xmlns:p14="http://schemas.microsoft.com/office/powerpoint/2010/main" val="959780966"/>
      </p:ext>
    </p:extLst>
  </p:cSld>
  <p:clrMapOvr>
    <a:masterClrMapping/>
  </p:clrMapOvr>
  <p:transition>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xmlns="" id="{B22D793C-1283-B075-DAC6-94E1DE793A1D}"/>
              </a:ext>
            </a:extLst>
          </p:cNvPr>
          <p:cNvGrpSpPr/>
          <p:nvPr/>
        </p:nvGrpSpPr>
        <p:grpSpPr>
          <a:xfrm rot="769531">
            <a:off x="19109719" y="-2546431"/>
            <a:ext cx="14596669" cy="17969033"/>
            <a:chOff x="11141359" y="-954527"/>
            <a:chExt cx="9868763" cy="13358373"/>
          </a:xfrm>
          <a:blipFill>
            <a:blip r:embed="rId2"/>
            <a:stretch>
              <a:fillRect/>
            </a:stretch>
          </a:blipFill>
        </p:grpSpPr>
        <p:grpSp>
          <p:nvGrpSpPr>
            <p:cNvPr id="9" name="Group 8">
              <a:extLst>
                <a:ext uri="{FF2B5EF4-FFF2-40B4-BE49-F238E27FC236}">
                  <a16:creationId xmlns:a16="http://schemas.microsoft.com/office/drawing/2014/main" xmlns="" id="{0F768956-CC2A-2402-BE9D-0AAF017B52E7}"/>
                </a:ext>
              </a:extLst>
            </p:cNvPr>
            <p:cNvGrpSpPr/>
            <p:nvPr/>
          </p:nvGrpSpPr>
          <p:grpSpPr>
            <a:xfrm>
              <a:off x="11141359" y="-126417"/>
              <a:ext cx="2819400" cy="12530263"/>
              <a:chOff x="11141359" y="-126417"/>
              <a:chExt cx="2819400" cy="12530263"/>
            </a:xfrm>
            <a:grpFill/>
          </p:grpSpPr>
          <p:sp>
            <p:nvSpPr>
              <p:cNvPr id="4" name="Hexagon 3">
                <a:extLst>
                  <a:ext uri="{FF2B5EF4-FFF2-40B4-BE49-F238E27FC236}">
                    <a16:creationId xmlns:a16="http://schemas.microsoft.com/office/drawing/2014/main" xmlns="" id="{3C8B2E58-FCD9-0F5B-6E63-94A9CD24551E}"/>
                  </a:ext>
                </a:extLst>
              </p:cNvPr>
              <p:cNvSpPr/>
              <p:nvPr/>
            </p:nvSpPr>
            <p:spPr>
              <a:xfrm rot="2763843">
                <a:off x="11001009" y="384132"/>
                <a:ext cx="3100107" cy="2079009"/>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exagon 4">
                <a:extLst>
                  <a:ext uri="{FF2B5EF4-FFF2-40B4-BE49-F238E27FC236}">
                    <a16:creationId xmlns:a16="http://schemas.microsoft.com/office/drawing/2014/main" xmlns="" id="{224159E1-F9FE-1720-7DE5-E31BC8E9AD83}"/>
                  </a:ext>
                </a:extLst>
              </p:cNvPr>
              <p:cNvSpPr/>
              <p:nvPr/>
            </p:nvSpPr>
            <p:spPr>
              <a:xfrm rot="2016953">
                <a:off x="11141359" y="2631489"/>
                <a:ext cx="2819400" cy="2286000"/>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exagon 5">
                <a:extLst>
                  <a:ext uri="{FF2B5EF4-FFF2-40B4-BE49-F238E27FC236}">
                    <a16:creationId xmlns:a16="http://schemas.microsoft.com/office/drawing/2014/main" xmlns="" id="{22872896-2D0D-83F6-33DC-D1D557F7C91C}"/>
                  </a:ext>
                </a:extLst>
              </p:cNvPr>
              <p:cNvSpPr/>
              <p:nvPr/>
            </p:nvSpPr>
            <p:spPr>
              <a:xfrm rot="3192794">
                <a:off x="11044779" y="5085834"/>
                <a:ext cx="3100106" cy="2079009"/>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exagon 6">
                <a:extLst>
                  <a:ext uri="{FF2B5EF4-FFF2-40B4-BE49-F238E27FC236}">
                    <a16:creationId xmlns:a16="http://schemas.microsoft.com/office/drawing/2014/main" xmlns="" id="{A7CA3FD9-61B3-4083-BC5A-DB2814BCFCDB}"/>
                  </a:ext>
                </a:extLst>
              </p:cNvPr>
              <p:cNvSpPr/>
              <p:nvPr/>
            </p:nvSpPr>
            <p:spPr>
              <a:xfrm rot="2778020">
                <a:off x="11044783" y="7436687"/>
                <a:ext cx="3100106" cy="2079009"/>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Hexagon 7">
                <a:extLst>
                  <a:ext uri="{FF2B5EF4-FFF2-40B4-BE49-F238E27FC236}">
                    <a16:creationId xmlns:a16="http://schemas.microsoft.com/office/drawing/2014/main" xmlns="" id="{616E8D91-3715-274A-C805-E90A6ACB7A76}"/>
                  </a:ext>
                </a:extLst>
              </p:cNvPr>
              <p:cNvSpPr/>
              <p:nvPr/>
            </p:nvSpPr>
            <p:spPr>
              <a:xfrm rot="2992899">
                <a:off x="11044781" y="9814288"/>
                <a:ext cx="3100106" cy="2079009"/>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0" name="Group 9">
              <a:extLst>
                <a:ext uri="{FF2B5EF4-FFF2-40B4-BE49-F238E27FC236}">
                  <a16:creationId xmlns:a16="http://schemas.microsoft.com/office/drawing/2014/main" xmlns="" id="{598C875C-FCDB-1956-B478-2E23C2B2FFBF}"/>
                </a:ext>
              </a:extLst>
            </p:cNvPr>
            <p:cNvGrpSpPr/>
            <p:nvPr/>
          </p:nvGrpSpPr>
          <p:grpSpPr>
            <a:xfrm>
              <a:off x="13487400" y="-876300"/>
              <a:ext cx="2863174" cy="11716155"/>
              <a:chOff x="11201400" y="266700"/>
              <a:chExt cx="2863174" cy="11716155"/>
            </a:xfrm>
            <a:grpFill/>
          </p:grpSpPr>
          <p:sp>
            <p:nvSpPr>
              <p:cNvPr id="11" name="Hexagon 10">
                <a:extLst>
                  <a:ext uri="{FF2B5EF4-FFF2-40B4-BE49-F238E27FC236}">
                    <a16:creationId xmlns:a16="http://schemas.microsoft.com/office/drawing/2014/main" xmlns="" id="{EF3BF504-E110-EAE7-055B-F85B3658A64B}"/>
                  </a:ext>
                </a:extLst>
              </p:cNvPr>
              <p:cNvSpPr/>
              <p:nvPr/>
            </p:nvSpPr>
            <p:spPr>
              <a:xfrm rot="1353993">
                <a:off x="11201400" y="266700"/>
                <a:ext cx="2819400" cy="2286000"/>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Hexagon 11">
                <a:extLst>
                  <a:ext uri="{FF2B5EF4-FFF2-40B4-BE49-F238E27FC236}">
                    <a16:creationId xmlns:a16="http://schemas.microsoft.com/office/drawing/2014/main" xmlns="" id="{EAFCC3A7-B3E1-719B-7003-355008202467}"/>
                  </a:ext>
                </a:extLst>
              </p:cNvPr>
              <p:cNvSpPr/>
              <p:nvPr/>
            </p:nvSpPr>
            <p:spPr>
              <a:xfrm rot="2316325">
                <a:off x="11201400" y="2617551"/>
                <a:ext cx="2819400" cy="2286000"/>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Hexagon 12">
                <a:extLst>
                  <a:ext uri="{FF2B5EF4-FFF2-40B4-BE49-F238E27FC236}">
                    <a16:creationId xmlns:a16="http://schemas.microsoft.com/office/drawing/2014/main" xmlns="" id="{D3B0E1A2-A345-C6CD-8E3F-424C1DF7911F}"/>
                  </a:ext>
                </a:extLst>
              </p:cNvPr>
              <p:cNvSpPr/>
              <p:nvPr/>
            </p:nvSpPr>
            <p:spPr>
              <a:xfrm rot="5976416">
                <a:off x="11104821" y="5071898"/>
                <a:ext cx="3100106" cy="2079009"/>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Hexagon 13">
                <a:extLst>
                  <a:ext uri="{FF2B5EF4-FFF2-40B4-BE49-F238E27FC236}">
                    <a16:creationId xmlns:a16="http://schemas.microsoft.com/office/drawing/2014/main" xmlns="" id="{B7136D0A-9F81-2CCF-92D0-66CA7B0695C0}"/>
                  </a:ext>
                </a:extLst>
              </p:cNvPr>
              <p:cNvSpPr/>
              <p:nvPr/>
            </p:nvSpPr>
            <p:spPr>
              <a:xfrm rot="2989062">
                <a:off x="11104821" y="7422749"/>
                <a:ext cx="3100106" cy="2079009"/>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Hexagon 14">
                <a:extLst>
                  <a:ext uri="{FF2B5EF4-FFF2-40B4-BE49-F238E27FC236}">
                    <a16:creationId xmlns:a16="http://schemas.microsoft.com/office/drawing/2014/main" xmlns="" id="{CD1E67D1-41FA-DCDA-A850-E81548717BA0}"/>
                  </a:ext>
                </a:extLst>
              </p:cNvPr>
              <p:cNvSpPr/>
              <p:nvPr/>
            </p:nvSpPr>
            <p:spPr>
              <a:xfrm rot="1896709">
                <a:off x="11245174" y="9696855"/>
                <a:ext cx="2819400" cy="2286000"/>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29" name="Group 28">
              <a:extLst>
                <a:ext uri="{FF2B5EF4-FFF2-40B4-BE49-F238E27FC236}">
                  <a16:creationId xmlns:a16="http://schemas.microsoft.com/office/drawing/2014/main" xmlns="" id="{3D441342-8D7A-7E0C-E711-326965D9A428}"/>
                </a:ext>
              </a:extLst>
            </p:cNvPr>
            <p:cNvGrpSpPr/>
            <p:nvPr/>
          </p:nvGrpSpPr>
          <p:grpSpPr>
            <a:xfrm>
              <a:off x="15817174" y="-140353"/>
              <a:ext cx="2863174" cy="12123208"/>
              <a:chOff x="11201400" y="-140353"/>
              <a:chExt cx="2863174" cy="12123208"/>
            </a:xfrm>
            <a:grpFill/>
          </p:grpSpPr>
          <p:sp>
            <p:nvSpPr>
              <p:cNvPr id="30" name="Hexagon 29">
                <a:extLst>
                  <a:ext uri="{FF2B5EF4-FFF2-40B4-BE49-F238E27FC236}">
                    <a16:creationId xmlns:a16="http://schemas.microsoft.com/office/drawing/2014/main" xmlns="" id="{08D1A4FC-98AF-607D-5B7B-A00C97F3B584}"/>
                  </a:ext>
                </a:extLst>
              </p:cNvPr>
              <p:cNvSpPr/>
              <p:nvPr/>
            </p:nvSpPr>
            <p:spPr>
              <a:xfrm rot="3569479">
                <a:off x="11061047" y="370195"/>
                <a:ext cx="3100106" cy="2079009"/>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Hexagon 30">
                <a:extLst>
                  <a:ext uri="{FF2B5EF4-FFF2-40B4-BE49-F238E27FC236}">
                    <a16:creationId xmlns:a16="http://schemas.microsoft.com/office/drawing/2014/main" xmlns="" id="{C6A46B9A-4990-D28A-9BCA-E407176A7BF5}"/>
                  </a:ext>
                </a:extLst>
              </p:cNvPr>
              <p:cNvSpPr/>
              <p:nvPr/>
            </p:nvSpPr>
            <p:spPr>
              <a:xfrm rot="1923233">
                <a:off x="11201400" y="2617551"/>
                <a:ext cx="2819400" cy="2286000"/>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Hexagon 31">
                <a:extLst>
                  <a:ext uri="{FF2B5EF4-FFF2-40B4-BE49-F238E27FC236}">
                    <a16:creationId xmlns:a16="http://schemas.microsoft.com/office/drawing/2014/main" xmlns="" id="{C35E0179-18E1-5D6A-8188-AC1E883C23BD}"/>
                  </a:ext>
                </a:extLst>
              </p:cNvPr>
              <p:cNvSpPr/>
              <p:nvPr/>
            </p:nvSpPr>
            <p:spPr>
              <a:xfrm rot="1902622">
                <a:off x="11245174" y="4968402"/>
                <a:ext cx="2819400" cy="2286000"/>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Hexagon 32">
                <a:extLst>
                  <a:ext uri="{FF2B5EF4-FFF2-40B4-BE49-F238E27FC236}">
                    <a16:creationId xmlns:a16="http://schemas.microsoft.com/office/drawing/2014/main" xmlns="" id="{526CA600-FF7A-044A-9C1B-5DDDF3DC8D82}"/>
                  </a:ext>
                </a:extLst>
              </p:cNvPr>
              <p:cNvSpPr/>
              <p:nvPr/>
            </p:nvSpPr>
            <p:spPr>
              <a:xfrm rot="2059559">
                <a:off x="11245174" y="7319253"/>
                <a:ext cx="2819400" cy="2286000"/>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Hexagon 33">
                <a:extLst>
                  <a:ext uri="{FF2B5EF4-FFF2-40B4-BE49-F238E27FC236}">
                    <a16:creationId xmlns:a16="http://schemas.microsoft.com/office/drawing/2014/main" xmlns="" id="{63B26C70-4805-975A-F4D3-4C21A6016B98}"/>
                  </a:ext>
                </a:extLst>
              </p:cNvPr>
              <p:cNvSpPr/>
              <p:nvPr/>
            </p:nvSpPr>
            <p:spPr>
              <a:xfrm rot="1650419">
                <a:off x="11245174" y="9696855"/>
                <a:ext cx="2819400" cy="2286000"/>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41" name="Group 40">
              <a:extLst>
                <a:ext uri="{FF2B5EF4-FFF2-40B4-BE49-F238E27FC236}">
                  <a16:creationId xmlns:a16="http://schemas.microsoft.com/office/drawing/2014/main" xmlns="" id="{1C206922-6D53-EFBB-F72E-C62A1C425790}"/>
                </a:ext>
              </a:extLst>
            </p:cNvPr>
            <p:cNvGrpSpPr/>
            <p:nvPr/>
          </p:nvGrpSpPr>
          <p:grpSpPr>
            <a:xfrm>
              <a:off x="18146948" y="-954527"/>
              <a:ext cx="2863174" cy="12123209"/>
              <a:chOff x="11201400" y="266700"/>
              <a:chExt cx="2863174" cy="12123209"/>
            </a:xfrm>
            <a:grpFill/>
          </p:grpSpPr>
          <p:sp>
            <p:nvSpPr>
              <p:cNvPr id="42" name="Hexagon 41">
                <a:extLst>
                  <a:ext uri="{FF2B5EF4-FFF2-40B4-BE49-F238E27FC236}">
                    <a16:creationId xmlns:a16="http://schemas.microsoft.com/office/drawing/2014/main" xmlns="" id="{375B5F9B-B9AD-C284-93F3-7295E71E1F90}"/>
                  </a:ext>
                </a:extLst>
              </p:cNvPr>
              <p:cNvSpPr/>
              <p:nvPr/>
            </p:nvSpPr>
            <p:spPr>
              <a:xfrm rot="2399349">
                <a:off x="11201400" y="266700"/>
                <a:ext cx="2819400" cy="2286000"/>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3" name="Hexagon 42">
                <a:extLst>
                  <a:ext uri="{FF2B5EF4-FFF2-40B4-BE49-F238E27FC236}">
                    <a16:creationId xmlns:a16="http://schemas.microsoft.com/office/drawing/2014/main" xmlns="" id="{E8ABA3C3-5C8D-B224-E59C-7427555A0E25}"/>
                  </a:ext>
                </a:extLst>
              </p:cNvPr>
              <p:cNvSpPr/>
              <p:nvPr/>
            </p:nvSpPr>
            <p:spPr>
              <a:xfrm rot="1263032">
                <a:off x="11201400" y="2617551"/>
                <a:ext cx="2819400" cy="2286000"/>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4" name="Hexagon 43">
                <a:extLst>
                  <a:ext uri="{FF2B5EF4-FFF2-40B4-BE49-F238E27FC236}">
                    <a16:creationId xmlns:a16="http://schemas.microsoft.com/office/drawing/2014/main" xmlns="" id="{3CAC50E6-59DE-6855-0370-9758ACC6D460}"/>
                  </a:ext>
                </a:extLst>
              </p:cNvPr>
              <p:cNvSpPr/>
              <p:nvPr/>
            </p:nvSpPr>
            <p:spPr>
              <a:xfrm rot="2918418">
                <a:off x="11104821" y="5071898"/>
                <a:ext cx="3100106" cy="2079009"/>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5" name="Hexagon 44">
                <a:extLst>
                  <a:ext uri="{FF2B5EF4-FFF2-40B4-BE49-F238E27FC236}">
                    <a16:creationId xmlns:a16="http://schemas.microsoft.com/office/drawing/2014/main" xmlns="" id="{BFDB92AB-4F90-AA83-AED4-20A0390ED027}"/>
                  </a:ext>
                </a:extLst>
              </p:cNvPr>
              <p:cNvSpPr/>
              <p:nvPr/>
            </p:nvSpPr>
            <p:spPr>
              <a:xfrm rot="1380173">
                <a:off x="11245174" y="7319253"/>
                <a:ext cx="2819400" cy="2286000"/>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6" name="Hexagon 45">
                <a:extLst>
                  <a:ext uri="{FF2B5EF4-FFF2-40B4-BE49-F238E27FC236}">
                    <a16:creationId xmlns:a16="http://schemas.microsoft.com/office/drawing/2014/main" xmlns="" id="{E9FE5FB3-C00F-7201-0371-5A2C3E3D8CBD}"/>
                  </a:ext>
                </a:extLst>
              </p:cNvPr>
              <p:cNvSpPr/>
              <p:nvPr/>
            </p:nvSpPr>
            <p:spPr>
              <a:xfrm rot="2922777">
                <a:off x="11104821" y="9800351"/>
                <a:ext cx="3100106" cy="2079009"/>
              </a:xfrm>
              <a:prstGeom prst="hexag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sp>
        <p:nvSpPr>
          <p:cNvPr id="52" name="TextBox 51">
            <a:extLst>
              <a:ext uri="{FF2B5EF4-FFF2-40B4-BE49-F238E27FC236}">
                <a16:creationId xmlns:a16="http://schemas.microsoft.com/office/drawing/2014/main" xmlns="" id="{DA99BFD7-1E57-C001-DECE-C7675788F661}"/>
              </a:ext>
            </a:extLst>
          </p:cNvPr>
          <p:cNvSpPr txBox="1"/>
          <p:nvPr/>
        </p:nvSpPr>
        <p:spPr>
          <a:xfrm>
            <a:off x="-11658600" y="2771452"/>
            <a:ext cx="11411591" cy="2215991"/>
          </a:xfrm>
          <a:prstGeom prst="rect">
            <a:avLst/>
          </a:prstGeom>
          <a:noFill/>
        </p:spPr>
        <p:txBody>
          <a:bodyPr wrap="square" rtlCol="0">
            <a:spAutoFit/>
          </a:bodyPr>
          <a:lstStyle/>
          <a:p>
            <a:r>
              <a:rPr lang="en-US" sz="13800" b="1">
                <a:effectLst>
                  <a:outerShdw blurRad="50800" dist="38100" dir="2700000" algn="tl" rotWithShape="0">
                    <a:prstClr val="black">
                      <a:alpha val="40000"/>
                    </a:prstClr>
                  </a:outerShdw>
                </a:effectLst>
              </a:rPr>
              <a:t>Chào mừng</a:t>
            </a:r>
            <a:endParaRPr lang="vi-VN" sz="13800" b="1">
              <a:effectLst>
                <a:outerShdw blurRad="50800" dist="38100" dir="2700000" algn="tl" rotWithShape="0">
                  <a:prstClr val="black">
                    <a:alpha val="40000"/>
                  </a:prstClr>
                </a:outerShdw>
              </a:effectLst>
            </a:endParaRPr>
          </a:p>
        </p:txBody>
      </p:sp>
      <p:sp>
        <p:nvSpPr>
          <p:cNvPr id="53" name="TextBox 52">
            <a:extLst>
              <a:ext uri="{FF2B5EF4-FFF2-40B4-BE49-F238E27FC236}">
                <a16:creationId xmlns:a16="http://schemas.microsoft.com/office/drawing/2014/main" xmlns="" id="{D5E5685F-9009-E030-2032-96C9743E8CB3}"/>
              </a:ext>
            </a:extLst>
          </p:cNvPr>
          <p:cNvSpPr txBox="1"/>
          <p:nvPr/>
        </p:nvSpPr>
        <p:spPr>
          <a:xfrm>
            <a:off x="-11023753" y="4900847"/>
            <a:ext cx="11411591" cy="1323439"/>
          </a:xfrm>
          <a:prstGeom prst="rect">
            <a:avLst/>
          </a:prstGeom>
          <a:noFill/>
        </p:spPr>
        <p:txBody>
          <a:bodyPr wrap="square" rtlCol="0">
            <a:spAutoFit/>
          </a:bodyPr>
          <a:lstStyle/>
          <a:p>
            <a:r>
              <a:rPr lang="en-US" sz="8000" b="1">
                <a:solidFill>
                  <a:schemeClr val="accent3">
                    <a:lumMod val="50000"/>
                  </a:schemeClr>
                </a:solidFill>
                <a:effectLst>
                  <a:outerShdw blurRad="50800" dist="38100" dir="2700000" algn="tl" rotWithShape="0">
                    <a:prstClr val="black">
                      <a:alpha val="40000"/>
                    </a:prstClr>
                  </a:outerShdw>
                </a:effectLst>
              </a:rPr>
              <a:t>Đến với buổi học</a:t>
            </a:r>
            <a:endParaRPr lang="vi-VN" sz="8000" b="1">
              <a:solidFill>
                <a:schemeClr val="accent3">
                  <a:lumMod val="50000"/>
                </a:schemeClr>
              </a:solidFill>
              <a:effectLst>
                <a:outerShdw blurRad="50800" dist="38100" dir="2700000" algn="tl" rotWithShape="0">
                  <a:prstClr val="black">
                    <a:alpha val="40000"/>
                  </a:prstClr>
                </a:outerShdw>
              </a:effectLst>
            </a:endParaRPr>
          </a:p>
        </p:txBody>
      </p:sp>
      <p:sp>
        <p:nvSpPr>
          <p:cNvPr id="2" name="Freeform 2">
            <a:extLst>
              <a:ext uri="{FF2B5EF4-FFF2-40B4-BE49-F238E27FC236}">
                <a16:creationId xmlns:a16="http://schemas.microsoft.com/office/drawing/2014/main" xmlns="" id="{93964E06-8005-8F41-B447-F95883CB09EB}"/>
              </a:ext>
            </a:extLst>
          </p:cNvPr>
          <p:cNvSpPr/>
          <p:nvPr/>
        </p:nvSpPr>
        <p:spPr>
          <a:xfrm>
            <a:off x="-5381" y="0"/>
            <a:ext cx="18323442" cy="10325368"/>
          </a:xfrm>
          <a:custGeom>
            <a:avLst/>
            <a:gdLst/>
            <a:ahLst/>
            <a:cxnLst/>
            <a:rect l="l" t="t" r="r" b="b"/>
            <a:pathLst>
              <a:path w="24223135" h="10779295">
                <a:moveTo>
                  <a:pt x="0" y="0"/>
                </a:moveTo>
                <a:lnTo>
                  <a:pt x="24223134" y="0"/>
                </a:lnTo>
                <a:lnTo>
                  <a:pt x="24223134" y="10779295"/>
                </a:lnTo>
                <a:lnTo>
                  <a:pt x="0" y="10779295"/>
                </a:lnTo>
                <a:lnTo>
                  <a:pt x="0" y="0"/>
                </a:lnTo>
                <a:close/>
              </a:path>
            </a:pathLst>
          </a:custGeom>
          <a:blipFill>
            <a:blip r:embed="rId3"/>
            <a:stretch>
              <a:fillRect/>
            </a:stretch>
          </a:blipFill>
        </p:spPr>
      </p:sp>
      <p:pic>
        <p:nvPicPr>
          <p:cNvPr id="3" name="Picture 3">
            <a:extLst>
              <a:ext uri="{FF2B5EF4-FFF2-40B4-BE49-F238E27FC236}">
                <a16:creationId xmlns:a16="http://schemas.microsoft.com/office/drawing/2014/main" xmlns="" id="{A307E86F-CC53-B8A4-57CB-BAF9B461A73D}"/>
              </a:ext>
            </a:extLst>
          </p:cNvPr>
          <p:cNvPicPr>
            <a:picLocks noChangeAspect="1"/>
          </p:cNvPicPr>
          <p:nvPr/>
        </p:nvPicPr>
        <p:blipFill>
          <a:blip r:embed="rId4"/>
          <a:srcRect/>
          <a:stretch>
            <a:fillRect/>
          </a:stretch>
        </p:blipFill>
        <p:spPr>
          <a:xfrm>
            <a:off x="13687364" y="1546744"/>
            <a:ext cx="3555639" cy="8080998"/>
          </a:xfrm>
          <a:prstGeom prst="rect">
            <a:avLst/>
          </a:prstGeom>
        </p:spPr>
      </p:pic>
      <p:sp>
        <p:nvSpPr>
          <p:cNvPr id="16" name="Freeform 4">
            <a:extLst>
              <a:ext uri="{FF2B5EF4-FFF2-40B4-BE49-F238E27FC236}">
                <a16:creationId xmlns:a16="http://schemas.microsoft.com/office/drawing/2014/main" xmlns="" id="{C7AC9D6B-3AA7-59C1-9132-EB7CC313BB88}"/>
              </a:ext>
            </a:extLst>
          </p:cNvPr>
          <p:cNvSpPr/>
          <p:nvPr/>
        </p:nvSpPr>
        <p:spPr>
          <a:xfrm>
            <a:off x="424186" y="1679212"/>
            <a:ext cx="6508131" cy="8196309"/>
          </a:xfrm>
          <a:custGeom>
            <a:avLst/>
            <a:gdLst/>
            <a:ahLst/>
            <a:cxnLst/>
            <a:rect l="l" t="t" r="r" b="b"/>
            <a:pathLst>
              <a:path w="6206270" h="6034184">
                <a:moveTo>
                  <a:pt x="0" y="0"/>
                </a:moveTo>
                <a:lnTo>
                  <a:pt x="6206270" y="0"/>
                </a:lnTo>
                <a:lnTo>
                  <a:pt x="6206270" y="6034185"/>
                </a:lnTo>
                <a:lnTo>
                  <a:pt x="0" y="6034185"/>
                </a:lnTo>
                <a:lnTo>
                  <a:pt x="0" y="0"/>
                </a:lnTo>
                <a:close/>
              </a:path>
            </a:pathLst>
          </a:custGeom>
          <a:blipFill>
            <a:blip r:embed="rId5"/>
            <a:stretch>
              <a:fillRect l="-705" r="-705"/>
            </a:stretch>
          </a:blipFill>
        </p:spPr>
      </p:sp>
      <p:sp>
        <p:nvSpPr>
          <p:cNvPr id="22" name="Freeform 10">
            <a:extLst>
              <a:ext uri="{FF2B5EF4-FFF2-40B4-BE49-F238E27FC236}">
                <a16:creationId xmlns:a16="http://schemas.microsoft.com/office/drawing/2014/main" xmlns="" id="{A3465B8D-CBA8-5B2D-DD97-F0BDA0276C7E}"/>
              </a:ext>
            </a:extLst>
          </p:cNvPr>
          <p:cNvSpPr/>
          <p:nvPr/>
        </p:nvSpPr>
        <p:spPr>
          <a:xfrm>
            <a:off x="7070894" y="5250433"/>
            <a:ext cx="5243632" cy="4395117"/>
          </a:xfrm>
          <a:custGeom>
            <a:avLst/>
            <a:gdLst/>
            <a:ahLst/>
            <a:cxnLst/>
            <a:rect l="l" t="t" r="r" b="b"/>
            <a:pathLst>
              <a:path w="5243632" h="4395117">
                <a:moveTo>
                  <a:pt x="0" y="0"/>
                </a:moveTo>
                <a:lnTo>
                  <a:pt x="5243633" y="0"/>
                </a:lnTo>
                <a:lnTo>
                  <a:pt x="5243633" y="4395117"/>
                </a:lnTo>
                <a:lnTo>
                  <a:pt x="0" y="439511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3" name="TextBox 11">
            <a:extLst>
              <a:ext uri="{FF2B5EF4-FFF2-40B4-BE49-F238E27FC236}">
                <a16:creationId xmlns:a16="http://schemas.microsoft.com/office/drawing/2014/main" xmlns="" id="{B28B2983-42D6-D7A0-B597-6F1C6C83778D}"/>
              </a:ext>
            </a:extLst>
          </p:cNvPr>
          <p:cNvSpPr txBox="1"/>
          <p:nvPr/>
        </p:nvSpPr>
        <p:spPr>
          <a:xfrm>
            <a:off x="5137521" y="807234"/>
            <a:ext cx="8253566" cy="3353547"/>
          </a:xfrm>
          <a:prstGeom prst="rect">
            <a:avLst/>
          </a:prstGeom>
        </p:spPr>
        <p:txBody>
          <a:bodyPr wrap="square" lIns="0" tIns="0" rIns="0" bIns="0" rtlCol="0" anchor="t">
            <a:spAutoFit/>
          </a:bodyPr>
          <a:lstStyle/>
          <a:p>
            <a:pPr algn="ctr">
              <a:lnSpc>
                <a:spcPts val="13560"/>
              </a:lnSpc>
              <a:spcBef>
                <a:spcPct val="0"/>
              </a:spcBef>
            </a:pPr>
            <a:r>
              <a:rPr lang="en-US" sz="9685" b="1">
                <a:solidFill>
                  <a:schemeClr val="bg1"/>
                </a:solidFill>
                <a:effectLst>
                  <a:outerShdw blurRad="50800" dist="38100" dir="5400000" algn="t" rotWithShape="0">
                    <a:prstClr val="black">
                      <a:alpha val="40000"/>
                    </a:prstClr>
                  </a:outerShdw>
                  <a:reflection blurRad="6350" stA="60000" endA="900" endPos="58000" dir="5400000" sy="-100000" algn="bl" rotWithShape="0"/>
                </a:effectLst>
                <a:latin typeface="Arial Unicode"/>
              </a:rPr>
              <a:t>SÂN BÓNG VUI VẺ</a:t>
            </a:r>
          </a:p>
        </p:txBody>
      </p:sp>
    </p:spTree>
    <p:extLst>
      <p:ext uri="{BB962C8B-B14F-4D97-AF65-F5344CB8AC3E}">
        <p14:creationId xmlns:p14="http://schemas.microsoft.com/office/powerpoint/2010/main" val="3120408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8"/>
          <p:cNvSpPr/>
          <p:nvPr/>
        </p:nvSpPr>
        <p:spPr>
          <a:xfrm rot="-771795">
            <a:off x="16312522" y="3577666"/>
            <a:ext cx="396638" cy="376445"/>
          </a:xfrm>
          <a:custGeom>
            <a:avLst/>
            <a:gdLst/>
            <a:ahLst/>
            <a:cxnLst/>
            <a:rect l="l" t="t" r="r" b="b"/>
            <a:pathLst>
              <a:path w="396638" h="376445">
                <a:moveTo>
                  <a:pt x="0" y="0"/>
                </a:moveTo>
                <a:lnTo>
                  <a:pt x="396638" y="0"/>
                </a:lnTo>
                <a:lnTo>
                  <a:pt x="396638" y="376446"/>
                </a:lnTo>
                <a:lnTo>
                  <a:pt x="0" y="376446"/>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a:stretch>
          </a:blipFill>
        </p:spPr>
      </p:sp>
      <p:sp>
        <p:nvSpPr>
          <p:cNvPr id="27" name="TextBox 27"/>
          <p:cNvSpPr txBox="1"/>
          <p:nvPr/>
        </p:nvSpPr>
        <p:spPr>
          <a:xfrm>
            <a:off x="172622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 Hệ gene</a:t>
            </a:r>
          </a:p>
        </p:txBody>
      </p:sp>
      <p:sp>
        <p:nvSpPr>
          <p:cNvPr id="2" name="Rectangle 1">
            <a:extLst>
              <a:ext uri="{FF2B5EF4-FFF2-40B4-BE49-F238E27FC236}">
                <a16:creationId xmlns:a16="http://schemas.microsoft.com/office/drawing/2014/main" xmlns="" id="{943E27FB-1A57-BA7A-CB84-55DED28EA362}"/>
              </a:ext>
            </a:extLst>
          </p:cNvPr>
          <p:cNvSpPr/>
          <p:nvPr/>
        </p:nvSpPr>
        <p:spPr>
          <a:xfrm>
            <a:off x="0" y="-1"/>
            <a:ext cx="586937" cy="1067664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xmlns="" id="{FFCCD022-9C4C-B750-DC04-6D7720354BA1}"/>
              </a:ext>
            </a:extLst>
          </p:cNvPr>
          <p:cNvSpPr/>
          <p:nvPr/>
        </p:nvSpPr>
        <p:spPr>
          <a:xfrm>
            <a:off x="863432" y="911029"/>
            <a:ext cx="6451768" cy="217331"/>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50">
            <a:extLst>
              <a:ext uri="{FF2B5EF4-FFF2-40B4-BE49-F238E27FC236}">
                <a16:creationId xmlns:a16="http://schemas.microsoft.com/office/drawing/2014/main" xmlns="" id="{BB844949-1948-6B4A-26E4-E300A44F6AD1}"/>
              </a:ext>
            </a:extLst>
          </p:cNvPr>
          <p:cNvSpPr txBox="1"/>
          <p:nvPr/>
        </p:nvSpPr>
        <p:spPr>
          <a:xfrm>
            <a:off x="7507913" y="260749"/>
            <a:ext cx="6451768" cy="101625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gn="ctr">
              <a:lnSpc>
                <a:spcPts val="6299"/>
              </a:lnSpc>
              <a:spcBef>
                <a:spcPct val="0"/>
              </a:spcBef>
            </a:pPr>
            <a:r>
              <a:rPr lang="en-US" sz="3200" b="1" u="sng">
                <a:solidFill>
                  <a:srgbClr val="FFFF00"/>
                </a:solidFill>
                <a:latin typeface="Arial" panose="020B0604020202020204" pitchFamily="34" charset="0"/>
                <a:cs typeface="Arial" panose="020B0604020202020204" pitchFamily="34" charset="0"/>
              </a:rPr>
              <a:t>1. Khái niệm hệ gene</a:t>
            </a:r>
          </a:p>
        </p:txBody>
      </p:sp>
      <p:grpSp>
        <p:nvGrpSpPr>
          <p:cNvPr id="6" name="Group 5">
            <a:extLst>
              <a:ext uri="{FF2B5EF4-FFF2-40B4-BE49-F238E27FC236}">
                <a16:creationId xmlns:a16="http://schemas.microsoft.com/office/drawing/2014/main" xmlns="" id="{3CA13637-14E4-6558-AC3E-8FBDDC24B494}"/>
              </a:ext>
            </a:extLst>
          </p:cNvPr>
          <p:cNvGrpSpPr/>
          <p:nvPr/>
        </p:nvGrpSpPr>
        <p:grpSpPr>
          <a:xfrm>
            <a:off x="3501802" y="1690820"/>
            <a:ext cx="12312449" cy="2346471"/>
            <a:chOff x="5315188" y="1080468"/>
            <a:chExt cx="12312449" cy="2346471"/>
          </a:xfrm>
        </p:grpSpPr>
        <p:grpSp>
          <p:nvGrpSpPr>
            <p:cNvPr id="7" name="Group 26">
              <a:extLst>
                <a:ext uri="{FF2B5EF4-FFF2-40B4-BE49-F238E27FC236}">
                  <a16:creationId xmlns:a16="http://schemas.microsoft.com/office/drawing/2014/main" xmlns="" id="{3FBE6223-CB2F-9471-487B-1FD75A0965BD}"/>
                </a:ext>
              </a:extLst>
            </p:cNvPr>
            <p:cNvGrpSpPr/>
            <p:nvPr/>
          </p:nvGrpSpPr>
          <p:grpSpPr>
            <a:xfrm>
              <a:off x="5354425" y="1080468"/>
              <a:ext cx="12273212" cy="2346471"/>
              <a:chOff x="-162091" y="-168160"/>
              <a:chExt cx="16364284" cy="3128627"/>
            </a:xfrm>
          </p:grpSpPr>
          <p:grpSp>
            <p:nvGrpSpPr>
              <p:cNvPr id="10" name="Group 27">
                <a:extLst>
                  <a:ext uri="{FF2B5EF4-FFF2-40B4-BE49-F238E27FC236}">
                    <a16:creationId xmlns:a16="http://schemas.microsoft.com/office/drawing/2014/main" xmlns="" id="{F815FE45-B0F2-8A0F-C343-6EEF382AD0B7}"/>
                  </a:ext>
                </a:extLst>
              </p:cNvPr>
              <p:cNvGrpSpPr/>
              <p:nvPr/>
            </p:nvGrpSpPr>
            <p:grpSpPr>
              <a:xfrm>
                <a:off x="-162091" y="-168160"/>
                <a:ext cx="16364284" cy="3128627"/>
                <a:chOff x="-36725" y="-38100"/>
                <a:chExt cx="3707650" cy="708852"/>
              </a:xfrm>
            </p:grpSpPr>
            <p:sp>
              <p:nvSpPr>
                <p:cNvPr id="13" name="Freeform 28">
                  <a:extLst>
                    <a:ext uri="{FF2B5EF4-FFF2-40B4-BE49-F238E27FC236}">
                      <a16:creationId xmlns:a16="http://schemas.microsoft.com/office/drawing/2014/main" xmlns="" id="{99E46710-F180-A5F7-99B5-73C7DC18465F}"/>
                    </a:ext>
                  </a:extLst>
                </p:cNvPr>
                <p:cNvSpPr/>
                <p:nvPr/>
              </p:nvSpPr>
              <p:spPr>
                <a:xfrm>
                  <a:off x="-36725" y="258895"/>
                  <a:ext cx="3707650" cy="411857"/>
                </a:xfrm>
                <a:custGeom>
                  <a:avLst/>
                  <a:gdLst/>
                  <a:ahLst/>
                  <a:cxnLst/>
                  <a:rect l="l" t="t" r="r" b="b"/>
                  <a:pathLst>
                    <a:path w="2645544" h="623863">
                      <a:moveTo>
                        <a:pt x="45086" y="0"/>
                      </a:moveTo>
                      <a:lnTo>
                        <a:pt x="2600457" y="0"/>
                      </a:lnTo>
                      <a:cubicBezTo>
                        <a:pt x="2612415" y="0"/>
                        <a:pt x="2623883" y="4750"/>
                        <a:pt x="2632338" y="13205"/>
                      </a:cubicBezTo>
                      <a:cubicBezTo>
                        <a:pt x="2640793" y="21661"/>
                        <a:pt x="2645544" y="33129"/>
                        <a:pt x="2645544" y="45086"/>
                      </a:cubicBezTo>
                      <a:lnTo>
                        <a:pt x="2645544" y="578777"/>
                      </a:lnTo>
                      <a:cubicBezTo>
                        <a:pt x="2645544" y="603677"/>
                        <a:pt x="2625358" y="623863"/>
                        <a:pt x="2600457" y="623863"/>
                      </a:cubicBezTo>
                      <a:lnTo>
                        <a:pt x="45086" y="623863"/>
                      </a:lnTo>
                      <a:cubicBezTo>
                        <a:pt x="20186" y="623863"/>
                        <a:pt x="0" y="603677"/>
                        <a:pt x="0" y="578777"/>
                      </a:cubicBezTo>
                      <a:lnTo>
                        <a:pt x="0" y="45086"/>
                      </a:lnTo>
                      <a:cubicBezTo>
                        <a:pt x="0" y="20186"/>
                        <a:pt x="20186" y="0"/>
                        <a:pt x="45086" y="0"/>
                      </a:cubicBezTo>
                      <a:close/>
                    </a:path>
                  </a:pathLst>
                </a:cu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p>
            <p:sp>
              <p:nvSpPr>
                <p:cNvPr id="14" name="TextBox 29">
                  <a:extLst>
                    <a:ext uri="{FF2B5EF4-FFF2-40B4-BE49-F238E27FC236}">
                      <a16:creationId xmlns:a16="http://schemas.microsoft.com/office/drawing/2014/main" xmlns="" id="{B9EE1D7E-3BB1-80A6-7A80-5B0BB5DA0886}"/>
                    </a:ext>
                  </a:extLst>
                </p:cNvPr>
                <p:cNvSpPr txBox="1"/>
                <p:nvPr/>
              </p:nvSpPr>
              <p:spPr>
                <a:xfrm>
                  <a:off x="0" y="-38100"/>
                  <a:ext cx="2645544" cy="661963"/>
                </a:xfrm>
                <a:prstGeom prst="rect">
                  <a:avLst/>
                </a:prstGeom>
              </p:spPr>
              <p:txBody>
                <a:bodyPr lIns="50800" tIns="50800" rIns="50800" bIns="50800" rtlCol="0" anchor="ctr"/>
                <a:lstStyle/>
                <a:p>
                  <a:pPr algn="ctr">
                    <a:lnSpc>
                      <a:spcPts val="2659"/>
                    </a:lnSpc>
                  </a:pPr>
                  <a:endParaRPr sz="3200">
                    <a:latin typeface="Arial" panose="020B0604020202020204" pitchFamily="34" charset="0"/>
                    <a:cs typeface="Arial" panose="020B0604020202020204" pitchFamily="34" charset="0"/>
                  </a:endParaRPr>
                </a:p>
              </p:txBody>
            </p:sp>
          </p:grpSp>
          <p:sp>
            <p:nvSpPr>
              <p:cNvPr id="12" name="TextBox 30">
                <a:extLst>
                  <a:ext uri="{FF2B5EF4-FFF2-40B4-BE49-F238E27FC236}">
                    <a16:creationId xmlns:a16="http://schemas.microsoft.com/office/drawing/2014/main" xmlns="" id="{CD6C8395-8D0C-A970-9E6A-9C4B4E56FB9C}"/>
                  </a:ext>
                </a:extLst>
              </p:cNvPr>
              <p:cNvSpPr txBox="1"/>
              <p:nvPr/>
            </p:nvSpPr>
            <p:spPr>
              <a:xfrm>
                <a:off x="2061511" y="1589282"/>
                <a:ext cx="11319200" cy="752941"/>
              </a:xfrm>
              <a:prstGeom prst="rect">
                <a:avLst/>
              </a:prstGeom>
            </p:spPr>
            <p:txBody>
              <a:bodyPr lIns="0" tIns="0" rIns="0" bIns="0" rtlCol="0" anchor="t">
                <a:spAutoFit/>
              </a:bodyPr>
              <a:lstStyle/>
              <a:p>
                <a:pPr>
                  <a:lnSpc>
                    <a:spcPts val="4882"/>
                  </a:lnSpc>
                </a:pPr>
                <a:r>
                  <a:rPr lang="vi-VN" sz="3200" b="1">
                    <a:latin typeface="Arial" panose="020B0604020202020204" pitchFamily="34" charset="0"/>
                    <a:cs typeface="Arial" panose="020B0604020202020204" pitchFamily="34" charset="0"/>
                  </a:rPr>
                  <a:t>Nêu khái niệm hệ gene? </a:t>
                </a:r>
              </a:p>
            </p:txBody>
          </p:sp>
        </p:grpSp>
        <p:sp>
          <p:nvSpPr>
            <p:cNvPr id="8" name="Oval 7">
              <a:extLst>
                <a:ext uri="{FF2B5EF4-FFF2-40B4-BE49-F238E27FC236}">
                  <a16:creationId xmlns:a16="http://schemas.microsoft.com/office/drawing/2014/main" xmlns="" id="{F3B31AEC-27B0-C68C-B605-5E5DDD833F3A}"/>
                </a:ext>
              </a:extLst>
            </p:cNvPr>
            <p:cNvSpPr/>
            <p:nvPr/>
          </p:nvSpPr>
          <p:spPr>
            <a:xfrm>
              <a:off x="5315188" y="1598462"/>
              <a:ext cx="1335006" cy="1323452"/>
            </a:xfrm>
            <a:prstGeom prst="ellipse">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Graphic 8" descr="Question mark">
              <a:extLst>
                <a:ext uri="{FF2B5EF4-FFF2-40B4-BE49-F238E27FC236}">
                  <a16:creationId xmlns:a16="http://schemas.microsoft.com/office/drawing/2014/main" xmlns="" id="{F9C40D51-FDB4-8E67-FE4F-C700037F01A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581557" y="1828630"/>
              <a:ext cx="774283" cy="774283"/>
            </a:xfrm>
            <a:prstGeom prst="rect">
              <a:avLst/>
            </a:prstGeom>
          </p:spPr>
        </p:pic>
      </p:grpSp>
      <p:grpSp>
        <p:nvGrpSpPr>
          <p:cNvPr id="16" name="Group 34">
            <a:extLst>
              <a:ext uri="{FF2B5EF4-FFF2-40B4-BE49-F238E27FC236}">
                <a16:creationId xmlns:a16="http://schemas.microsoft.com/office/drawing/2014/main" xmlns="" id="{2C24060F-F9D0-FE8C-40D8-E0DB186F906D}"/>
              </a:ext>
            </a:extLst>
          </p:cNvPr>
          <p:cNvGrpSpPr/>
          <p:nvPr/>
        </p:nvGrpSpPr>
        <p:grpSpPr>
          <a:xfrm>
            <a:off x="3501802" y="5663343"/>
            <a:ext cx="12474422" cy="1935035"/>
            <a:chOff x="0" y="0"/>
            <a:chExt cx="13854009" cy="3697393"/>
          </a:xfrm>
        </p:grpSpPr>
        <p:grpSp>
          <p:nvGrpSpPr>
            <p:cNvPr id="17" name="Group 35">
              <a:extLst>
                <a:ext uri="{FF2B5EF4-FFF2-40B4-BE49-F238E27FC236}">
                  <a16:creationId xmlns:a16="http://schemas.microsoft.com/office/drawing/2014/main" xmlns="" id="{5A5E93B3-3756-781B-275E-6215F865DE71}"/>
                </a:ext>
              </a:extLst>
            </p:cNvPr>
            <p:cNvGrpSpPr/>
            <p:nvPr/>
          </p:nvGrpSpPr>
          <p:grpSpPr>
            <a:xfrm>
              <a:off x="0" y="0"/>
              <a:ext cx="13854009" cy="3697393"/>
              <a:chOff x="0" y="0"/>
              <a:chExt cx="2965130" cy="791342"/>
            </a:xfrm>
          </p:grpSpPr>
          <p:sp>
            <p:nvSpPr>
              <p:cNvPr id="20" name="Freeform 36">
                <a:extLst>
                  <a:ext uri="{FF2B5EF4-FFF2-40B4-BE49-F238E27FC236}">
                    <a16:creationId xmlns:a16="http://schemas.microsoft.com/office/drawing/2014/main" xmlns="" id="{C0BEAABD-F9C7-D9B6-56D2-3D3F2F1A935E}"/>
                  </a:ext>
                </a:extLst>
              </p:cNvPr>
              <p:cNvSpPr/>
              <p:nvPr/>
            </p:nvSpPr>
            <p:spPr>
              <a:xfrm>
                <a:off x="0" y="0"/>
                <a:ext cx="2965130" cy="791342"/>
              </a:xfrm>
              <a:custGeom>
                <a:avLst/>
                <a:gdLst/>
                <a:ahLst/>
                <a:cxnLst/>
                <a:rect l="l" t="t" r="r" b="b"/>
                <a:pathLst>
                  <a:path w="2965130" h="791342">
                    <a:moveTo>
                      <a:pt x="40227" y="0"/>
                    </a:moveTo>
                    <a:lnTo>
                      <a:pt x="2924903" y="0"/>
                    </a:lnTo>
                    <a:cubicBezTo>
                      <a:pt x="2935572" y="0"/>
                      <a:pt x="2945804" y="4238"/>
                      <a:pt x="2953348" y="11782"/>
                    </a:cubicBezTo>
                    <a:cubicBezTo>
                      <a:pt x="2960892" y="19326"/>
                      <a:pt x="2965130" y="29558"/>
                      <a:pt x="2965130" y="40227"/>
                    </a:cubicBezTo>
                    <a:lnTo>
                      <a:pt x="2965130" y="751115"/>
                    </a:lnTo>
                    <a:cubicBezTo>
                      <a:pt x="2965130" y="773331"/>
                      <a:pt x="2947120" y="791342"/>
                      <a:pt x="2924903" y="791342"/>
                    </a:cubicBezTo>
                    <a:lnTo>
                      <a:pt x="40227" y="791342"/>
                    </a:lnTo>
                    <a:cubicBezTo>
                      <a:pt x="29558" y="791342"/>
                      <a:pt x="19326" y="787103"/>
                      <a:pt x="11782" y="779559"/>
                    </a:cubicBezTo>
                    <a:cubicBezTo>
                      <a:pt x="4238" y="772015"/>
                      <a:pt x="0" y="761784"/>
                      <a:pt x="0" y="751115"/>
                    </a:cubicBezTo>
                    <a:lnTo>
                      <a:pt x="0" y="40227"/>
                    </a:lnTo>
                    <a:cubicBezTo>
                      <a:pt x="0" y="29558"/>
                      <a:pt x="4238" y="19326"/>
                      <a:pt x="11782" y="11782"/>
                    </a:cubicBezTo>
                    <a:cubicBezTo>
                      <a:pt x="19326" y="4238"/>
                      <a:pt x="29558" y="0"/>
                      <a:pt x="40227" y="0"/>
                    </a:cubicBezTo>
                    <a:close/>
                  </a:path>
                </a:pathLst>
              </a:custGeom>
              <a:noFill/>
              <a:ln w="76200">
                <a:solidFill>
                  <a:srgbClr val="C00000"/>
                </a:solidFill>
              </a:ln>
            </p:spPr>
            <p:txBody>
              <a:bodyPr/>
              <a:lstStyle/>
              <a:p>
                <a:endParaRPr lang="vi-VN"/>
              </a:p>
            </p:txBody>
          </p:sp>
          <p:sp>
            <p:nvSpPr>
              <p:cNvPr id="21" name="TextBox 37">
                <a:extLst>
                  <a:ext uri="{FF2B5EF4-FFF2-40B4-BE49-F238E27FC236}">
                    <a16:creationId xmlns:a16="http://schemas.microsoft.com/office/drawing/2014/main" xmlns="" id="{DB8BA0A5-01AD-FE98-8DF8-983CA3CD6B4F}"/>
                  </a:ext>
                </a:extLst>
              </p:cNvPr>
              <p:cNvSpPr txBox="1"/>
              <p:nvPr/>
            </p:nvSpPr>
            <p:spPr>
              <a:xfrm>
                <a:off x="0" y="-38100"/>
                <a:ext cx="2965130" cy="829442"/>
              </a:xfrm>
              <a:prstGeom prst="rect">
                <a:avLst/>
              </a:prstGeom>
            </p:spPr>
            <p:txBody>
              <a:bodyPr lIns="50800" tIns="50800" rIns="50800" bIns="50800" rtlCol="0" anchor="ctr"/>
              <a:lstStyle/>
              <a:p>
                <a:pPr algn="ctr">
                  <a:lnSpc>
                    <a:spcPts val="2660"/>
                  </a:lnSpc>
                </a:pPr>
                <a:endParaRPr sz="3200">
                  <a:latin typeface="Arial" panose="020B0604020202020204" pitchFamily="34" charset="0"/>
                  <a:cs typeface="Arial" panose="020B0604020202020204" pitchFamily="34" charset="0"/>
                </a:endParaRPr>
              </a:p>
            </p:txBody>
          </p:sp>
        </p:grpSp>
        <p:sp>
          <p:nvSpPr>
            <p:cNvPr id="19" name="TextBox 38">
              <a:extLst>
                <a:ext uri="{FF2B5EF4-FFF2-40B4-BE49-F238E27FC236}">
                  <a16:creationId xmlns:a16="http://schemas.microsoft.com/office/drawing/2014/main" xmlns="" id="{84EC9F38-8428-28FD-605F-3D867051E0DD}"/>
                </a:ext>
              </a:extLst>
            </p:cNvPr>
            <p:cNvSpPr txBox="1"/>
            <p:nvPr/>
          </p:nvSpPr>
          <p:spPr>
            <a:xfrm>
              <a:off x="211974" y="353548"/>
              <a:ext cx="13430058" cy="2516434"/>
            </a:xfrm>
            <a:prstGeom prst="rect">
              <a:avLst/>
            </a:prstGeom>
            <a:noFill/>
          </p:spPr>
          <p:txBody>
            <a:bodyPr/>
            <a:lstStyle>
              <a:defPPr>
                <a:defRPr lang="en-US"/>
              </a:defPPr>
            </a:lstStyle>
            <a:p>
              <a:pPr>
                <a:lnSpc>
                  <a:spcPts val="5000"/>
                </a:lnSpc>
              </a:pPr>
              <a:r>
                <a:rPr lang="vi-VN" sz="3600" b="1">
                  <a:latin typeface="Arial" panose="020B0604020202020204" pitchFamily="34" charset="0"/>
                  <a:cs typeface="Arial" panose="020B0604020202020204" pitchFamily="34" charset="0"/>
                </a:rPr>
                <a:t>Hệ gene (genome) là toàn bộ trình tự các nucleotide trên DNA có trong tế bào của cơ thể sinh vật. </a:t>
              </a:r>
              <a:endParaRPr lang="en-US" sz="3600" b="1">
                <a:latin typeface="Arial" panose="020B0604020202020204" pitchFamily="34" charset="0"/>
                <a:cs typeface="Arial" panose="020B0604020202020204" pitchFamily="34" charset="0"/>
              </a:endParaRPr>
            </a:p>
          </p:txBody>
        </p:sp>
      </p:grpSp>
      <p:sp>
        <p:nvSpPr>
          <p:cNvPr id="22" name="TextBox 21">
            <a:extLst>
              <a:ext uri="{FF2B5EF4-FFF2-40B4-BE49-F238E27FC236}">
                <a16:creationId xmlns:a16="http://schemas.microsoft.com/office/drawing/2014/main" xmlns="" id="{BAF3C124-30CC-D128-7D15-7FDAF26C55FE}"/>
              </a:ext>
            </a:extLst>
          </p:cNvPr>
          <p:cNvSpPr txBox="1"/>
          <p:nvPr/>
        </p:nvSpPr>
        <p:spPr>
          <a:xfrm>
            <a:off x="2719029" y="4586375"/>
            <a:ext cx="2656791" cy="646331"/>
          </a:xfrm>
          <a:prstGeom prst="rect">
            <a:avLst/>
          </a:prstGeom>
          <a:noFill/>
        </p:spPr>
        <p:txBody>
          <a:bodyPr wrap="square" rtlCol="0">
            <a:spAutoFit/>
          </a:bodyPr>
          <a:lstStyle/>
          <a:p>
            <a:r>
              <a:rPr lang="en-US" sz="3600" b="1" i="1">
                <a:solidFill>
                  <a:srgbClr val="C00000"/>
                </a:solidFill>
              </a:rPr>
              <a:t>Trả lời</a:t>
            </a:r>
            <a:endParaRPr lang="vi-VN" sz="3600" b="1" i="1">
              <a:solidFill>
                <a:srgbClr val="C00000"/>
              </a:solidFill>
            </a:endParaRPr>
          </a:p>
        </p:txBody>
      </p:sp>
      <p:pic>
        <p:nvPicPr>
          <p:cNvPr id="24" name="Graphic 23" descr="Arrow Rotate right">
            <a:extLst>
              <a:ext uri="{FF2B5EF4-FFF2-40B4-BE49-F238E27FC236}">
                <a16:creationId xmlns:a16="http://schemas.microsoft.com/office/drawing/2014/main" xmlns="" id="{729A701C-F7D9-82E4-B2E4-8AE494BC032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4460253" flipV="1">
            <a:off x="2079478" y="5558983"/>
            <a:ext cx="1444968" cy="1444968"/>
          </a:xfrm>
          <a:prstGeom prst="rect">
            <a:avLst/>
          </a:prstGeom>
        </p:spPr>
      </p:pic>
    </p:spTree>
    <p:extLst>
      <p:ext uri="{BB962C8B-B14F-4D97-AF65-F5344CB8AC3E}">
        <p14:creationId xmlns:p14="http://schemas.microsoft.com/office/powerpoint/2010/main" val="79959612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8"/>
          <p:cNvSpPr/>
          <p:nvPr/>
        </p:nvSpPr>
        <p:spPr>
          <a:xfrm rot="-771795">
            <a:off x="16312522" y="3577666"/>
            <a:ext cx="396638" cy="376445"/>
          </a:xfrm>
          <a:custGeom>
            <a:avLst/>
            <a:gdLst/>
            <a:ahLst/>
            <a:cxnLst/>
            <a:rect l="l" t="t" r="r" b="b"/>
            <a:pathLst>
              <a:path w="396638" h="376445">
                <a:moveTo>
                  <a:pt x="0" y="0"/>
                </a:moveTo>
                <a:lnTo>
                  <a:pt x="396638" y="0"/>
                </a:lnTo>
                <a:lnTo>
                  <a:pt x="396638" y="376446"/>
                </a:lnTo>
                <a:lnTo>
                  <a:pt x="0" y="376446"/>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a:stretch>
          </a:blipFill>
        </p:spPr>
      </p:sp>
      <p:sp>
        <p:nvSpPr>
          <p:cNvPr id="27" name="TextBox 27"/>
          <p:cNvSpPr txBox="1"/>
          <p:nvPr/>
        </p:nvSpPr>
        <p:spPr>
          <a:xfrm>
            <a:off x="172622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 Hệ gene</a:t>
            </a:r>
          </a:p>
        </p:txBody>
      </p:sp>
      <p:sp>
        <p:nvSpPr>
          <p:cNvPr id="2" name="Rectangle 1">
            <a:extLst>
              <a:ext uri="{FF2B5EF4-FFF2-40B4-BE49-F238E27FC236}">
                <a16:creationId xmlns:a16="http://schemas.microsoft.com/office/drawing/2014/main" xmlns="" id="{943E27FB-1A57-BA7A-CB84-55DED28EA362}"/>
              </a:ext>
            </a:extLst>
          </p:cNvPr>
          <p:cNvSpPr/>
          <p:nvPr/>
        </p:nvSpPr>
        <p:spPr>
          <a:xfrm>
            <a:off x="0" y="-1"/>
            <a:ext cx="586937" cy="1067664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xmlns="" id="{FFCCD022-9C4C-B750-DC04-6D7720354BA1}"/>
              </a:ext>
            </a:extLst>
          </p:cNvPr>
          <p:cNvSpPr/>
          <p:nvPr/>
        </p:nvSpPr>
        <p:spPr>
          <a:xfrm>
            <a:off x="863432" y="911029"/>
            <a:ext cx="6451768" cy="217331"/>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50">
            <a:extLst>
              <a:ext uri="{FF2B5EF4-FFF2-40B4-BE49-F238E27FC236}">
                <a16:creationId xmlns:a16="http://schemas.microsoft.com/office/drawing/2014/main" xmlns="" id="{BB844949-1948-6B4A-26E4-E300A44F6AD1}"/>
              </a:ext>
            </a:extLst>
          </p:cNvPr>
          <p:cNvSpPr txBox="1"/>
          <p:nvPr/>
        </p:nvSpPr>
        <p:spPr>
          <a:xfrm>
            <a:off x="7507913" y="260749"/>
            <a:ext cx="6451768" cy="101625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gn="ctr">
              <a:lnSpc>
                <a:spcPts val="6299"/>
              </a:lnSpc>
              <a:spcBef>
                <a:spcPct val="0"/>
              </a:spcBef>
            </a:pPr>
            <a:r>
              <a:rPr lang="en-US" sz="3200" b="1" u="sng">
                <a:solidFill>
                  <a:srgbClr val="FFFF00"/>
                </a:solidFill>
                <a:latin typeface="Arial" panose="020B0604020202020204" pitchFamily="34" charset="0"/>
                <a:cs typeface="Arial" panose="020B0604020202020204" pitchFamily="34" charset="0"/>
              </a:rPr>
              <a:t>1. Khái niệm hệ gene</a:t>
            </a:r>
          </a:p>
        </p:txBody>
      </p:sp>
      <p:grpSp>
        <p:nvGrpSpPr>
          <p:cNvPr id="6" name="Group 5">
            <a:extLst>
              <a:ext uri="{FF2B5EF4-FFF2-40B4-BE49-F238E27FC236}">
                <a16:creationId xmlns:a16="http://schemas.microsoft.com/office/drawing/2014/main" xmlns="" id="{3CA13637-14E4-6558-AC3E-8FBDDC24B494}"/>
              </a:ext>
            </a:extLst>
          </p:cNvPr>
          <p:cNvGrpSpPr/>
          <p:nvPr/>
        </p:nvGrpSpPr>
        <p:grpSpPr>
          <a:xfrm>
            <a:off x="3091915" y="612376"/>
            <a:ext cx="12438263" cy="3026001"/>
            <a:chOff x="5189374" y="1080468"/>
            <a:chExt cx="12438263" cy="2437988"/>
          </a:xfrm>
        </p:grpSpPr>
        <p:grpSp>
          <p:nvGrpSpPr>
            <p:cNvPr id="7" name="Group 26">
              <a:extLst>
                <a:ext uri="{FF2B5EF4-FFF2-40B4-BE49-F238E27FC236}">
                  <a16:creationId xmlns:a16="http://schemas.microsoft.com/office/drawing/2014/main" xmlns="" id="{3FBE6223-CB2F-9471-487B-1FD75A0965BD}"/>
                </a:ext>
              </a:extLst>
            </p:cNvPr>
            <p:cNvGrpSpPr/>
            <p:nvPr/>
          </p:nvGrpSpPr>
          <p:grpSpPr>
            <a:xfrm>
              <a:off x="5354425" y="1080468"/>
              <a:ext cx="12273212" cy="2437988"/>
              <a:chOff x="-162091" y="-168160"/>
              <a:chExt cx="16364284" cy="3250649"/>
            </a:xfrm>
          </p:grpSpPr>
          <p:grpSp>
            <p:nvGrpSpPr>
              <p:cNvPr id="10" name="Group 27">
                <a:extLst>
                  <a:ext uri="{FF2B5EF4-FFF2-40B4-BE49-F238E27FC236}">
                    <a16:creationId xmlns:a16="http://schemas.microsoft.com/office/drawing/2014/main" xmlns="" id="{F815FE45-B0F2-8A0F-C343-6EEF382AD0B7}"/>
                  </a:ext>
                </a:extLst>
              </p:cNvPr>
              <p:cNvGrpSpPr/>
              <p:nvPr/>
            </p:nvGrpSpPr>
            <p:grpSpPr>
              <a:xfrm>
                <a:off x="-162091" y="-168160"/>
                <a:ext cx="16364284" cy="3128627"/>
                <a:chOff x="-36725" y="-38100"/>
                <a:chExt cx="3707650" cy="708852"/>
              </a:xfrm>
            </p:grpSpPr>
            <p:sp>
              <p:nvSpPr>
                <p:cNvPr id="13" name="Freeform 28">
                  <a:extLst>
                    <a:ext uri="{FF2B5EF4-FFF2-40B4-BE49-F238E27FC236}">
                      <a16:creationId xmlns:a16="http://schemas.microsoft.com/office/drawing/2014/main" xmlns="" id="{99E46710-F180-A5F7-99B5-73C7DC18465F}"/>
                    </a:ext>
                  </a:extLst>
                </p:cNvPr>
                <p:cNvSpPr/>
                <p:nvPr/>
              </p:nvSpPr>
              <p:spPr>
                <a:xfrm>
                  <a:off x="-36725" y="258895"/>
                  <a:ext cx="3707650" cy="411857"/>
                </a:xfrm>
                <a:custGeom>
                  <a:avLst/>
                  <a:gdLst/>
                  <a:ahLst/>
                  <a:cxnLst/>
                  <a:rect l="l" t="t" r="r" b="b"/>
                  <a:pathLst>
                    <a:path w="2645544" h="623863">
                      <a:moveTo>
                        <a:pt x="45086" y="0"/>
                      </a:moveTo>
                      <a:lnTo>
                        <a:pt x="2600457" y="0"/>
                      </a:lnTo>
                      <a:cubicBezTo>
                        <a:pt x="2612415" y="0"/>
                        <a:pt x="2623883" y="4750"/>
                        <a:pt x="2632338" y="13205"/>
                      </a:cubicBezTo>
                      <a:cubicBezTo>
                        <a:pt x="2640793" y="21661"/>
                        <a:pt x="2645544" y="33129"/>
                        <a:pt x="2645544" y="45086"/>
                      </a:cubicBezTo>
                      <a:lnTo>
                        <a:pt x="2645544" y="578777"/>
                      </a:lnTo>
                      <a:cubicBezTo>
                        <a:pt x="2645544" y="603677"/>
                        <a:pt x="2625358" y="623863"/>
                        <a:pt x="2600457" y="623863"/>
                      </a:cubicBezTo>
                      <a:lnTo>
                        <a:pt x="45086" y="623863"/>
                      </a:lnTo>
                      <a:cubicBezTo>
                        <a:pt x="20186" y="623863"/>
                        <a:pt x="0" y="603677"/>
                        <a:pt x="0" y="578777"/>
                      </a:cubicBezTo>
                      <a:lnTo>
                        <a:pt x="0" y="45086"/>
                      </a:lnTo>
                      <a:cubicBezTo>
                        <a:pt x="0" y="20186"/>
                        <a:pt x="20186" y="0"/>
                        <a:pt x="45086" y="0"/>
                      </a:cubicBezTo>
                      <a:close/>
                    </a:path>
                  </a:pathLst>
                </a:cu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p>
            <p:sp>
              <p:nvSpPr>
                <p:cNvPr id="14" name="TextBox 29">
                  <a:extLst>
                    <a:ext uri="{FF2B5EF4-FFF2-40B4-BE49-F238E27FC236}">
                      <a16:creationId xmlns:a16="http://schemas.microsoft.com/office/drawing/2014/main" xmlns="" id="{B9EE1D7E-3BB1-80A6-7A80-5B0BB5DA0886}"/>
                    </a:ext>
                  </a:extLst>
                </p:cNvPr>
                <p:cNvSpPr txBox="1"/>
                <p:nvPr/>
              </p:nvSpPr>
              <p:spPr>
                <a:xfrm>
                  <a:off x="0" y="-38100"/>
                  <a:ext cx="2645544" cy="661963"/>
                </a:xfrm>
                <a:prstGeom prst="rect">
                  <a:avLst/>
                </a:prstGeom>
              </p:spPr>
              <p:txBody>
                <a:bodyPr lIns="50800" tIns="50800" rIns="50800" bIns="50800" rtlCol="0" anchor="ctr"/>
                <a:lstStyle/>
                <a:p>
                  <a:pPr algn="ctr">
                    <a:lnSpc>
                      <a:spcPts val="2659"/>
                    </a:lnSpc>
                  </a:pPr>
                  <a:endParaRPr sz="3200">
                    <a:latin typeface="Arial" panose="020B0604020202020204" pitchFamily="34" charset="0"/>
                    <a:cs typeface="Arial" panose="020B0604020202020204" pitchFamily="34" charset="0"/>
                  </a:endParaRPr>
                </a:p>
              </p:txBody>
            </p:sp>
          </p:grpSp>
          <p:sp>
            <p:nvSpPr>
              <p:cNvPr id="12" name="TextBox 30">
                <a:extLst>
                  <a:ext uri="{FF2B5EF4-FFF2-40B4-BE49-F238E27FC236}">
                    <a16:creationId xmlns:a16="http://schemas.microsoft.com/office/drawing/2014/main" xmlns="" id="{CD6C8395-8D0C-A970-9E6A-9C4B4E56FB9C}"/>
                  </a:ext>
                </a:extLst>
              </p:cNvPr>
              <p:cNvSpPr txBox="1"/>
              <p:nvPr/>
            </p:nvSpPr>
            <p:spPr>
              <a:xfrm>
                <a:off x="2250417" y="1491711"/>
                <a:ext cx="11319200" cy="1590778"/>
              </a:xfrm>
              <a:prstGeom prst="rect">
                <a:avLst/>
              </a:prstGeom>
            </p:spPr>
            <p:txBody>
              <a:bodyPr lIns="0" tIns="0" rIns="0" bIns="0" rtlCol="0" anchor="t">
                <a:spAutoFit/>
              </a:bodyPr>
              <a:lstStyle/>
              <a:p>
                <a:pPr>
                  <a:lnSpc>
                    <a:spcPts val="4882"/>
                  </a:lnSpc>
                </a:pPr>
                <a:r>
                  <a:rPr lang="vi-VN" sz="3200" b="1">
                    <a:latin typeface="Arial" panose="020B0604020202020204" pitchFamily="34" charset="0"/>
                    <a:cs typeface="Arial" panose="020B0604020202020204" pitchFamily="34" charset="0"/>
                  </a:rPr>
                  <a:t>Cho biết hệ gene ở sinh vật được chia thành những loại nào?</a:t>
                </a:r>
              </a:p>
            </p:txBody>
          </p:sp>
        </p:grpSp>
        <p:sp>
          <p:nvSpPr>
            <p:cNvPr id="8" name="Oval 7">
              <a:extLst>
                <a:ext uri="{FF2B5EF4-FFF2-40B4-BE49-F238E27FC236}">
                  <a16:creationId xmlns:a16="http://schemas.microsoft.com/office/drawing/2014/main" xmlns="" id="{F3B31AEC-27B0-C68C-B605-5E5DDD833F3A}"/>
                </a:ext>
              </a:extLst>
            </p:cNvPr>
            <p:cNvSpPr/>
            <p:nvPr/>
          </p:nvSpPr>
          <p:spPr>
            <a:xfrm>
              <a:off x="5189374" y="1619569"/>
              <a:ext cx="1443491" cy="1153176"/>
            </a:xfrm>
            <a:prstGeom prst="ellipse">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Graphic 8" descr="Question mark">
              <a:extLst>
                <a:ext uri="{FF2B5EF4-FFF2-40B4-BE49-F238E27FC236}">
                  <a16:creationId xmlns:a16="http://schemas.microsoft.com/office/drawing/2014/main" xmlns="" id="{F9C40D51-FDB4-8E67-FE4F-C700037F01A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484832" y="1842086"/>
              <a:ext cx="916036" cy="774283"/>
            </a:xfrm>
            <a:prstGeom prst="rect">
              <a:avLst/>
            </a:prstGeom>
          </p:spPr>
        </p:pic>
      </p:grpSp>
      <p:grpSp>
        <p:nvGrpSpPr>
          <p:cNvPr id="16" name="Group 34">
            <a:extLst>
              <a:ext uri="{FF2B5EF4-FFF2-40B4-BE49-F238E27FC236}">
                <a16:creationId xmlns:a16="http://schemas.microsoft.com/office/drawing/2014/main" xmlns="" id="{2C24060F-F9D0-FE8C-40D8-E0DB186F906D}"/>
              </a:ext>
            </a:extLst>
          </p:cNvPr>
          <p:cNvGrpSpPr/>
          <p:nvPr/>
        </p:nvGrpSpPr>
        <p:grpSpPr>
          <a:xfrm>
            <a:off x="2152082" y="4446379"/>
            <a:ext cx="14916718" cy="2425906"/>
            <a:chOff x="0" y="0"/>
            <a:chExt cx="13854009" cy="3697393"/>
          </a:xfrm>
        </p:grpSpPr>
        <p:grpSp>
          <p:nvGrpSpPr>
            <p:cNvPr id="17" name="Group 35">
              <a:extLst>
                <a:ext uri="{FF2B5EF4-FFF2-40B4-BE49-F238E27FC236}">
                  <a16:creationId xmlns:a16="http://schemas.microsoft.com/office/drawing/2014/main" xmlns="" id="{5A5E93B3-3756-781B-275E-6215F865DE71}"/>
                </a:ext>
              </a:extLst>
            </p:cNvPr>
            <p:cNvGrpSpPr/>
            <p:nvPr/>
          </p:nvGrpSpPr>
          <p:grpSpPr>
            <a:xfrm>
              <a:off x="0" y="0"/>
              <a:ext cx="13854009" cy="3697393"/>
              <a:chOff x="0" y="0"/>
              <a:chExt cx="2965130" cy="791342"/>
            </a:xfrm>
          </p:grpSpPr>
          <p:sp>
            <p:nvSpPr>
              <p:cNvPr id="20" name="Freeform 36">
                <a:extLst>
                  <a:ext uri="{FF2B5EF4-FFF2-40B4-BE49-F238E27FC236}">
                    <a16:creationId xmlns:a16="http://schemas.microsoft.com/office/drawing/2014/main" xmlns="" id="{C0BEAABD-F9C7-D9B6-56D2-3D3F2F1A935E}"/>
                  </a:ext>
                </a:extLst>
              </p:cNvPr>
              <p:cNvSpPr/>
              <p:nvPr/>
            </p:nvSpPr>
            <p:spPr>
              <a:xfrm>
                <a:off x="0" y="0"/>
                <a:ext cx="2965130" cy="791342"/>
              </a:xfrm>
              <a:custGeom>
                <a:avLst/>
                <a:gdLst/>
                <a:ahLst/>
                <a:cxnLst/>
                <a:rect l="l" t="t" r="r" b="b"/>
                <a:pathLst>
                  <a:path w="2965130" h="791342">
                    <a:moveTo>
                      <a:pt x="40227" y="0"/>
                    </a:moveTo>
                    <a:lnTo>
                      <a:pt x="2924903" y="0"/>
                    </a:lnTo>
                    <a:cubicBezTo>
                      <a:pt x="2935572" y="0"/>
                      <a:pt x="2945804" y="4238"/>
                      <a:pt x="2953348" y="11782"/>
                    </a:cubicBezTo>
                    <a:cubicBezTo>
                      <a:pt x="2960892" y="19326"/>
                      <a:pt x="2965130" y="29558"/>
                      <a:pt x="2965130" y="40227"/>
                    </a:cubicBezTo>
                    <a:lnTo>
                      <a:pt x="2965130" y="751115"/>
                    </a:lnTo>
                    <a:cubicBezTo>
                      <a:pt x="2965130" y="773331"/>
                      <a:pt x="2947120" y="791342"/>
                      <a:pt x="2924903" y="791342"/>
                    </a:cubicBezTo>
                    <a:lnTo>
                      <a:pt x="40227" y="791342"/>
                    </a:lnTo>
                    <a:cubicBezTo>
                      <a:pt x="29558" y="791342"/>
                      <a:pt x="19326" y="787103"/>
                      <a:pt x="11782" y="779559"/>
                    </a:cubicBezTo>
                    <a:cubicBezTo>
                      <a:pt x="4238" y="772015"/>
                      <a:pt x="0" y="761784"/>
                      <a:pt x="0" y="751115"/>
                    </a:cubicBezTo>
                    <a:lnTo>
                      <a:pt x="0" y="40227"/>
                    </a:lnTo>
                    <a:cubicBezTo>
                      <a:pt x="0" y="29558"/>
                      <a:pt x="4238" y="19326"/>
                      <a:pt x="11782" y="11782"/>
                    </a:cubicBezTo>
                    <a:cubicBezTo>
                      <a:pt x="19326" y="4238"/>
                      <a:pt x="29558" y="0"/>
                      <a:pt x="40227" y="0"/>
                    </a:cubicBezTo>
                    <a:close/>
                  </a:path>
                </a:pathLst>
              </a:custGeom>
              <a:noFill/>
              <a:ln w="76200">
                <a:solidFill>
                  <a:srgbClr val="C00000"/>
                </a:solidFill>
              </a:ln>
            </p:spPr>
            <p:txBody>
              <a:bodyPr/>
              <a:lstStyle/>
              <a:p>
                <a:endParaRPr lang="vi-VN"/>
              </a:p>
            </p:txBody>
          </p:sp>
          <p:sp>
            <p:nvSpPr>
              <p:cNvPr id="21" name="TextBox 37">
                <a:extLst>
                  <a:ext uri="{FF2B5EF4-FFF2-40B4-BE49-F238E27FC236}">
                    <a16:creationId xmlns:a16="http://schemas.microsoft.com/office/drawing/2014/main" xmlns="" id="{DB8BA0A5-01AD-FE98-8DF8-983CA3CD6B4F}"/>
                  </a:ext>
                </a:extLst>
              </p:cNvPr>
              <p:cNvSpPr txBox="1"/>
              <p:nvPr/>
            </p:nvSpPr>
            <p:spPr>
              <a:xfrm>
                <a:off x="0" y="-38100"/>
                <a:ext cx="2965130" cy="829442"/>
              </a:xfrm>
              <a:prstGeom prst="rect">
                <a:avLst/>
              </a:prstGeom>
            </p:spPr>
            <p:txBody>
              <a:bodyPr lIns="50800" tIns="50800" rIns="50800" bIns="50800" rtlCol="0" anchor="ctr"/>
              <a:lstStyle/>
              <a:p>
                <a:pPr algn="ctr">
                  <a:lnSpc>
                    <a:spcPts val="2660"/>
                  </a:lnSpc>
                </a:pPr>
                <a:endParaRPr sz="3200">
                  <a:latin typeface="Arial" panose="020B0604020202020204" pitchFamily="34" charset="0"/>
                  <a:cs typeface="Arial" panose="020B0604020202020204" pitchFamily="34" charset="0"/>
                </a:endParaRPr>
              </a:p>
            </p:txBody>
          </p:sp>
        </p:grpSp>
        <p:sp>
          <p:nvSpPr>
            <p:cNvPr id="19" name="TextBox 38">
              <a:extLst>
                <a:ext uri="{FF2B5EF4-FFF2-40B4-BE49-F238E27FC236}">
                  <a16:creationId xmlns:a16="http://schemas.microsoft.com/office/drawing/2014/main" xmlns="" id="{84EC9F38-8428-28FD-605F-3D867051E0DD}"/>
                </a:ext>
              </a:extLst>
            </p:cNvPr>
            <p:cNvSpPr txBox="1"/>
            <p:nvPr/>
          </p:nvSpPr>
          <p:spPr>
            <a:xfrm>
              <a:off x="211974" y="353548"/>
              <a:ext cx="13430058" cy="2516434"/>
            </a:xfrm>
            <a:prstGeom prst="rect">
              <a:avLst/>
            </a:prstGeom>
            <a:noFill/>
          </p:spPr>
          <p:txBody>
            <a:bodyPr/>
            <a:lstStyle>
              <a:defPPr>
                <a:defRPr lang="en-US"/>
              </a:defPPr>
            </a:lstStyle>
            <a:p>
              <a:pPr>
                <a:lnSpc>
                  <a:spcPts val="5000"/>
                </a:lnSpc>
              </a:pPr>
              <a:r>
                <a:rPr lang="vi-VN" sz="3600" b="1">
                  <a:latin typeface="Arial" panose="020B0604020202020204" pitchFamily="34" charset="0"/>
                  <a:cs typeface="Arial" panose="020B0604020202020204" pitchFamily="34" charset="0"/>
                </a:rPr>
                <a:t>Tuỳ theo số lượng nhiễm sắc thể trong tế bào mà hệ gene được chia thành hệ gene đơn bội (sinh vật nhân sơ, giao tử của sinh vật nhân thực) và hệ gene lưỡng bội (tế bào sinh vật nhân thực). </a:t>
              </a:r>
              <a:endParaRPr lang="en-US" sz="3600" b="1">
                <a:latin typeface="Arial" panose="020B0604020202020204" pitchFamily="34" charset="0"/>
                <a:cs typeface="Arial" panose="020B0604020202020204" pitchFamily="34" charset="0"/>
              </a:endParaRPr>
            </a:p>
          </p:txBody>
        </p:sp>
      </p:grpSp>
      <p:sp>
        <p:nvSpPr>
          <p:cNvPr id="22" name="TextBox 21">
            <a:extLst>
              <a:ext uri="{FF2B5EF4-FFF2-40B4-BE49-F238E27FC236}">
                <a16:creationId xmlns:a16="http://schemas.microsoft.com/office/drawing/2014/main" xmlns="" id="{BAF3C124-30CC-D128-7D15-7FDAF26C55FE}"/>
              </a:ext>
            </a:extLst>
          </p:cNvPr>
          <p:cNvSpPr txBox="1"/>
          <p:nvPr/>
        </p:nvSpPr>
        <p:spPr>
          <a:xfrm>
            <a:off x="1369310" y="3369410"/>
            <a:ext cx="2656791" cy="646331"/>
          </a:xfrm>
          <a:prstGeom prst="rect">
            <a:avLst/>
          </a:prstGeom>
          <a:noFill/>
        </p:spPr>
        <p:txBody>
          <a:bodyPr wrap="square" rtlCol="0">
            <a:spAutoFit/>
          </a:bodyPr>
          <a:lstStyle/>
          <a:p>
            <a:r>
              <a:rPr lang="en-US" sz="3600" b="1" i="1">
                <a:solidFill>
                  <a:srgbClr val="C00000"/>
                </a:solidFill>
              </a:rPr>
              <a:t>Trả lời</a:t>
            </a:r>
            <a:endParaRPr lang="vi-VN" sz="3600" b="1" i="1">
              <a:solidFill>
                <a:srgbClr val="C00000"/>
              </a:solidFill>
            </a:endParaRPr>
          </a:p>
        </p:txBody>
      </p:sp>
      <p:pic>
        <p:nvPicPr>
          <p:cNvPr id="24" name="Graphic 23" descr="Arrow Rotate right">
            <a:extLst>
              <a:ext uri="{FF2B5EF4-FFF2-40B4-BE49-F238E27FC236}">
                <a16:creationId xmlns:a16="http://schemas.microsoft.com/office/drawing/2014/main" xmlns="" id="{729A701C-F7D9-82E4-B2E4-8AE494BC032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4460253" flipV="1">
            <a:off x="729759" y="4342018"/>
            <a:ext cx="1444968" cy="1444968"/>
          </a:xfrm>
          <a:prstGeom prst="rect">
            <a:avLst/>
          </a:prstGeom>
        </p:spPr>
      </p:pic>
      <p:grpSp>
        <p:nvGrpSpPr>
          <p:cNvPr id="52" name="Group 51">
            <a:extLst>
              <a:ext uri="{FF2B5EF4-FFF2-40B4-BE49-F238E27FC236}">
                <a16:creationId xmlns:a16="http://schemas.microsoft.com/office/drawing/2014/main" xmlns="" id="{24A0702C-7F65-13C0-90E2-1D98724327BD}"/>
              </a:ext>
            </a:extLst>
          </p:cNvPr>
          <p:cNvGrpSpPr/>
          <p:nvPr/>
        </p:nvGrpSpPr>
        <p:grpSpPr>
          <a:xfrm>
            <a:off x="1908627" y="7241215"/>
            <a:ext cx="3076450" cy="3002244"/>
            <a:chOff x="4431463" y="7192927"/>
            <a:chExt cx="3076450" cy="3002244"/>
          </a:xfrm>
        </p:grpSpPr>
        <p:sp>
          <p:nvSpPr>
            <p:cNvPr id="50" name="Oval 49">
              <a:extLst>
                <a:ext uri="{FF2B5EF4-FFF2-40B4-BE49-F238E27FC236}">
                  <a16:creationId xmlns:a16="http://schemas.microsoft.com/office/drawing/2014/main" xmlns="" id="{1B4994CF-3B2F-E537-DB23-5B61EBDB88E5}"/>
                </a:ext>
              </a:extLst>
            </p:cNvPr>
            <p:cNvSpPr/>
            <p:nvPr/>
          </p:nvSpPr>
          <p:spPr>
            <a:xfrm>
              <a:off x="4431463" y="7192927"/>
              <a:ext cx="3076450" cy="3002244"/>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3" name="Group 22">
              <a:extLst>
                <a:ext uri="{FF2B5EF4-FFF2-40B4-BE49-F238E27FC236}">
                  <a16:creationId xmlns:a16="http://schemas.microsoft.com/office/drawing/2014/main" xmlns="" id="{987FC2CF-05D8-AD6D-109B-A8BF947A301F}"/>
                </a:ext>
              </a:extLst>
            </p:cNvPr>
            <p:cNvGrpSpPr/>
            <p:nvPr/>
          </p:nvGrpSpPr>
          <p:grpSpPr>
            <a:xfrm>
              <a:off x="6528090" y="7650263"/>
              <a:ext cx="300966" cy="1705775"/>
              <a:chOff x="16075388" y="4504525"/>
              <a:chExt cx="300966" cy="1705775"/>
            </a:xfrm>
          </p:grpSpPr>
          <p:sp>
            <p:nvSpPr>
              <p:cNvPr id="5" name="Rectangle: Rounded Corners 4">
                <a:extLst>
                  <a:ext uri="{FF2B5EF4-FFF2-40B4-BE49-F238E27FC236}">
                    <a16:creationId xmlns:a16="http://schemas.microsoft.com/office/drawing/2014/main" xmlns="" id="{A26D312B-0703-FC39-FDFB-8F3DADB0CF55}"/>
                  </a:ext>
                </a:extLst>
              </p:cNvPr>
              <p:cNvSpPr/>
              <p:nvPr/>
            </p:nvSpPr>
            <p:spPr>
              <a:xfrm>
                <a:off x="16078200" y="4504525"/>
                <a:ext cx="298154" cy="715176"/>
              </a:xfrm>
              <a:prstGeom prst="roundRect">
                <a:avLst>
                  <a:gd name="adj" fmla="val 50000"/>
                </a:avLst>
              </a:prstGeom>
              <a:no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Rounded Corners 14">
                <a:extLst>
                  <a:ext uri="{FF2B5EF4-FFF2-40B4-BE49-F238E27FC236}">
                    <a16:creationId xmlns:a16="http://schemas.microsoft.com/office/drawing/2014/main" xmlns="" id="{DE7E84DE-9E55-146C-66B4-7C8CEB84D347}"/>
                  </a:ext>
                </a:extLst>
              </p:cNvPr>
              <p:cNvSpPr/>
              <p:nvPr/>
            </p:nvSpPr>
            <p:spPr>
              <a:xfrm>
                <a:off x="16078200" y="5219701"/>
                <a:ext cx="298154" cy="990599"/>
              </a:xfrm>
              <a:prstGeom prst="roundRect">
                <a:avLst>
                  <a:gd name="adj" fmla="val 50000"/>
                </a:avLst>
              </a:prstGeom>
              <a:no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Rounded Corners 10">
                <a:extLst>
                  <a:ext uri="{FF2B5EF4-FFF2-40B4-BE49-F238E27FC236}">
                    <a16:creationId xmlns:a16="http://schemas.microsoft.com/office/drawing/2014/main" xmlns="" id="{5A1E8747-5DEA-1D42-8618-61C76AC6680C}"/>
                  </a:ext>
                </a:extLst>
              </p:cNvPr>
              <p:cNvSpPr/>
              <p:nvPr/>
            </p:nvSpPr>
            <p:spPr>
              <a:xfrm>
                <a:off x="16075388" y="5574306"/>
                <a:ext cx="298155" cy="281388"/>
              </a:xfrm>
              <a:prstGeom prst="roundRect">
                <a:avLst>
                  <a:gd name="adj" fmla="val 50000"/>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25" name="Group 24">
              <a:extLst>
                <a:ext uri="{FF2B5EF4-FFF2-40B4-BE49-F238E27FC236}">
                  <a16:creationId xmlns:a16="http://schemas.microsoft.com/office/drawing/2014/main" xmlns="" id="{8BB2B7A5-5C28-E8C6-33C7-8D2C9BDF2442}"/>
                </a:ext>
              </a:extLst>
            </p:cNvPr>
            <p:cNvGrpSpPr/>
            <p:nvPr/>
          </p:nvGrpSpPr>
          <p:grpSpPr>
            <a:xfrm>
              <a:off x="5780035" y="8157825"/>
              <a:ext cx="300966" cy="1705775"/>
              <a:chOff x="16075388" y="4504525"/>
              <a:chExt cx="300966" cy="1705775"/>
            </a:xfrm>
          </p:grpSpPr>
          <p:sp>
            <p:nvSpPr>
              <p:cNvPr id="26" name="Rectangle: Rounded Corners 25">
                <a:extLst>
                  <a:ext uri="{FF2B5EF4-FFF2-40B4-BE49-F238E27FC236}">
                    <a16:creationId xmlns:a16="http://schemas.microsoft.com/office/drawing/2014/main" xmlns="" id="{B5C3A1FC-71DA-6238-970D-86BDBA84F659}"/>
                  </a:ext>
                </a:extLst>
              </p:cNvPr>
              <p:cNvSpPr/>
              <p:nvPr/>
            </p:nvSpPr>
            <p:spPr>
              <a:xfrm>
                <a:off x="16078200" y="4504525"/>
                <a:ext cx="298154" cy="715176"/>
              </a:xfrm>
              <a:prstGeom prst="roundRect">
                <a:avLst>
                  <a:gd name="adj" fmla="val 50000"/>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Rectangle: Rounded Corners 27">
                <a:extLst>
                  <a:ext uri="{FF2B5EF4-FFF2-40B4-BE49-F238E27FC236}">
                    <a16:creationId xmlns:a16="http://schemas.microsoft.com/office/drawing/2014/main" xmlns="" id="{633776C9-A49A-18BC-572F-41065377A726}"/>
                  </a:ext>
                </a:extLst>
              </p:cNvPr>
              <p:cNvSpPr/>
              <p:nvPr/>
            </p:nvSpPr>
            <p:spPr>
              <a:xfrm>
                <a:off x="16078200" y="5219701"/>
                <a:ext cx="298154" cy="990599"/>
              </a:xfrm>
              <a:prstGeom prst="roundRect">
                <a:avLst>
                  <a:gd name="adj" fmla="val 50000"/>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Rectangle: Rounded Corners 28">
                <a:extLst>
                  <a:ext uri="{FF2B5EF4-FFF2-40B4-BE49-F238E27FC236}">
                    <a16:creationId xmlns:a16="http://schemas.microsoft.com/office/drawing/2014/main" xmlns="" id="{9FC78983-5BA8-B285-2BE3-26FB4D18DBC5}"/>
                  </a:ext>
                </a:extLst>
              </p:cNvPr>
              <p:cNvSpPr/>
              <p:nvPr/>
            </p:nvSpPr>
            <p:spPr>
              <a:xfrm>
                <a:off x="16075388" y="5574306"/>
                <a:ext cx="298155" cy="281388"/>
              </a:xfrm>
              <a:prstGeom prst="roundRect">
                <a:avLst>
                  <a:gd name="adj" fmla="val 50000"/>
                </a:avLst>
              </a:prstGeom>
              <a:solidFill>
                <a:srgbClr val="C0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38" name="Group 37">
              <a:extLst>
                <a:ext uri="{FF2B5EF4-FFF2-40B4-BE49-F238E27FC236}">
                  <a16:creationId xmlns:a16="http://schemas.microsoft.com/office/drawing/2014/main" xmlns="" id="{5CE94B0B-7606-EAF9-65D5-8CE7A4C8EAE3}"/>
                </a:ext>
              </a:extLst>
            </p:cNvPr>
            <p:cNvGrpSpPr/>
            <p:nvPr/>
          </p:nvGrpSpPr>
          <p:grpSpPr>
            <a:xfrm>
              <a:off x="5103636" y="7756663"/>
              <a:ext cx="300966" cy="1705775"/>
              <a:chOff x="16075388" y="4504525"/>
              <a:chExt cx="300966" cy="1705775"/>
            </a:xfrm>
          </p:grpSpPr>
          <p:sp>
            <p:nvSpPr>
              <p:cNvPr id="39" name="Rectangle: Rounded Corners 38">
                <a:extLst>
                  <a:ext uri="{FF2B5EF4-FFF2-40B4-BE49-F238E27FC236}">
                    <a16:creationId xmlns:a16="http://schemas.microsoft.com/office/drawing/2014/main" xmlns="" id="{5A6ABC9C-833E-913A-FB49-917DC391FF9D}"/>
                  </a:ext>
                </a:extLst>
              </p:cNvPr>
              <p:cNvSpPr/>
              <p:nvPr/>
            </p:nvSpPr>
            <p:spPr>
              <a:xfrm>
                <a:off x="16078200" y="4504525"/>
                <a:ext cx="298154" cy="715176"/>
              </a:xfrm>
              <a:prstGeom prst="roundRect">
                <a:avLst>
                  <a:gd name="adj" fmla="val 50000"/>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Rectangle: Rounded Corners 39">
                <a:extLst>
                  <a:ext uri="{FF2B5EF4-FFF2-40B4-BE49-F238E27FC236}">
                    <a16:creationId xmlns:a16="http://schemas.microsoft.com/office/drawing/2014/main" xmlns="" id="{E97C5F10-1052-8CDB-E660-EA93E44FA590}"/>
                  </a:ext>
                </a:extLst>
              </p:cNvPr>
              <p:cNvSpPr/>
              <p:nvPr/>
            </p:nvSpPr>
            <p:spPr>
              <a:xfrm>
                <a:off x="16078200" y="5219701"/>
                <a:ext cx="298154" cy="990599"/>
              </a:xfrm>
              <a:prstGeom prst="roundRect">
                <a:avLst>
                  <a:gd name="adj" fmla="val 50000"/>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1" name="Rectangle: Rounded Corners 40">
                <a:extLst>
                  <a:ext uri="{FF2B5EF4-FFF2-40B4-BE49-F238E27FC236}">
                    <a16:creationId xmlns:a16="http://schemas.microsoft.com/office/drawing/2014/main" xmlns="" id="{1304917E-6442-100F-E9AD-C451E472FBB0}"/>
                  </a:ext>
                </a:extLst>
              </p:cNvPr>
              <p:cNvSpPr/>
              <p:nvPr/>
            </p:nvSpPr>
            <p:spPr>
              <a:xfrm>
                <a:off x="16075388" y="5574306"/>
                <a:ext cx="298155" cy="281388"/>
              </a:xfrm>
              <a:prstGeom prst="roundRect">
                <a:avLst>
                  <a:gd name="adj" fmla="val 50000"/>
                </a:avLst>
              </a:prstGeom>
              <a:solidFill>
                <a:srgbClr val="C00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grpSp>
        <p:nvGrpSpPr>
          <p:cNvPr id="53" name="Group 52">
            <a:extLst>
              <a:ext uri="{FF2B5EF4-FFF2-40B4-BE49-F238E27FC236}">
                <a16:creationId xmlns:a16="http://schemas.microsoft.com/office/drawing/2014/main" xmlns="" id="{CA9D9822-456E-C3E0-3699-76378AD12186}"/>
              </a:ext>
            </a:extLst>
          </p:cNvPr>
          <p:cNvGrpSpPr/>
          <p:nvPr/>
        </p:nvGrpSpPr>
        <p:grpSpPr>
          <a:xfrm>
            <a:off x="10479296" y="7181470"/>
            <a:ext cx="3076450" cy="3002244"/>
            <a:chOff x="9605512" y="7187069"/>
            <a:chExt cx="3076450" cy="3002244"/>
          </a:xfrm>
        </p:grpSpPr>
        <p:grpSp>
          <p:nvGrpSpPr>
            <p:cNvPr id="30" name="Group 29">
              <a:extLst>
                <a:ext uri="{FF2B5EF4-FFF2-40B4-BE49-F238E27FC236}">
                  <a16:creationId xmlns:a16="http://schemas.microsoft.com/office/drawing/2014/main" xmlns="" id="{4C8604FD-5BFC-FEAC-8337-D697F70B138F}"/>
                </a:ext>
              </a:extLst>
            </p:cNvPr>
            <p:cNvGrpSpPr/>
            <p:nvPr/>
          </p:nvGrpSpPr>
          <p:grpSpPr>
            <a:xfrm>
              <a:off x="11277600" y="8209698"/>
              <a:ext cx="300966" cy="1705775"/>
              <a:chOff x="16075388" y="4504525"/>
              <a:chExt cx="300966" cy="1705775"/>
            </a:xfrm>
          </p:grpSpPr>
          <p:sp>
            <p:nvSpPr>
              <p:cNvPr id="31" name="Rectangle: Rounded Corners 30">
                <a:extLst>
                  <a:ext uri="{FF2B5EF4-FFF2-40B4-BE49-F238E27FC236}">
                    <a16:creationId xmlns:a16="http://schemas.microsoft.com/office/drawing/2014/main" xmlns="" id="{57009A01-3DD1-4E3D-5EF5-F4AF23AB13CC}"/>
                  </a:ext>
                </a:extLst>
              </p:cNvPr>
              <p:cNvSpPr/>
              <p:nvPr/>
            </p:nvSpPr>
            <p:spPr>
              <a:xfrm>
                <a:off x="16078200" y="4504525"/>
                <a:ext cx="298154" cy="715176"/>
              </a:xfrm>
              <a:prstGeom prst="roundRect">
                <a:avLst>
                  <a:gd name="adj" fmla="val 50000"/>
                </a:avLst>
              </a:prstGeom>
              <a:no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Rectangle: Rounded Corners 31">
                <a:extLst>
                  <a:ext uri="{FF2B5EF4-FFF2-40B4-BE49-F238E27FC236}">
                    <a16:creationId xmlns:a16="http://schemas.microsoft.com/office/drawing/2014/main" xmlns="" id="{BBA608EF-B9E1-7AC3-FF2F-F52BCF2BF3B3}"/>
                  </a:ext>
                </a:extLst>
              </p:cNvPr>
              <p:cNvSpPr/>
              <p:nvPr/>
            </p:nvSpPr>
            <p:spPr>
              <a:xfrm>
                <a:off x="16078200" y="5219701"/>
                <a:ext cx="298154" cy="990599"/>
              </a:xfrm>
              <a:prstGeom prst="roundRect">
                <a:avLst>
                  <a:gd name="adj" fmla="val 50000"/>
                </a:avLst>
              </a:prstGeom>
              <a:no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Rectangle: Rounded Corners 32">
                <a:extLst>
                  <a:ext uri="{FF2B5EF4-FFF2-40B4-BE49-F238E27FC236}">
                    <a16:creationId xmlns:a16="http://schemas.microsoft.com/office/drawing/2014/main" xmlns="" id="{06CAA149-6B33-A8AC-E2CE-A87EB7E5FE6B}"/>
                  </a:ext>
                </a:extLst>
              </p:cNvPr>
              <p:cNvSpPr/>
              <p:nvPr/>
            </p:nvSpPr>
            <p:spPr>
              <a:xfrm>
                <a:off x="16075388" y="5574306"/>
                <a:ext cx="298155" cy="281388"/>
              </a:xfrm>
              <a:prstGeom prst="roundRect">
                <a:avLst>
                  <a:gd name="adj" fmla="val 50000"/>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34" name="Group 33">
              <a:extLst>
                <a:ext uri="{FF2B5EF4-FFF2-40B4-BE49-F238E27FC236}">
                  <a16:creationId xmlns:a16="http://schemas.microsoft.com/office/drawing/2014/main" xmlns="" id="{15E77188-75F1-0489-8670-8DB397C54370}"/>
                </a:ext>
              </a:extLst>
            </p:cNvPr>
            <p:cNvGrpSpPr/>
            <p:nvPr/>
          </p:nvGrpSpPr>
          <p:grpSpPr>
            <a:xfrm>
              <a:off x="11721878" y="8179890"/>
              <a:ext cx="300966" cy="1705775"/>
              <a:chOff x="16075388" y="4504525"/>
              <a:chExt cx="300966" cy="1705775"/>
            </a:xfrm>
          </p:grpSpPr>
          <p:sp>
            <p:nvSpPr>
              <p:cNvPr id="35" name="Rectangle: Rounded Corners 34">
                <a:extLst>
                  <a:ext uri="{FF2B5EF4-FFF2-40B4-BE49-F238E27FC236}">
                    <a16:creationId xmlns:a16="http://schemas.microsoft.com/office/drawing/2014/main" xmlns="" id="{D55FC028-6103-FD15-82B9-F13A22FAE4D4}"/>
                  </a:ext>
                </a:extLst>
              </p:cNvPr>
              <p:cNvSpPr/>
              <p:nvPr/>
            </p:nvSpPr>
            <p:spPr>
              <a:xfrm>
                <a:off x="16078200" y="4504525"/>
                <a:ext cx="298154" cy="715176"/>
              </a:xfrm>
              <a:prstGeom prst="roundRect">
                <a:avLst>
                  <a:gd name="adj" fmla="val 50000"/>
                </a:avLst>
              </a:prstGeom>
              <a:no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6" name="Rectangle: Rounded Corners 35">
                <a:extLst>
                  <a:ext uri="{FF2B5EF4-FFF2-40B4-BE49-F238E27FC236}">
                    <a16:creationId xmlns:a16="http://schemas.microsoft.com/office/drawing/2014/main" xmlns="" id="{C218ACB4-232F-1C6D-6262-94A17B1B6A45}"/>
                  </a:ext>
                </a:extLst>
              </p:cNvPr>
              <p:cNvSpPr/>
              <p:nvPr/>
            </p:nvSpPr>
            <p:spPr>
              <a:xfrm>
                <a:off x="16078200" y="5219701"/>
                <a:ext cx="298154" cy="990599"/>
              </a:xfrm>
              <a:prstGeom prst="roundRect">
                <a:avLst>
                  <a:gd name="adj" fmla="val 50000"/>
                </a:avLst>
              </a:prstGeom>
              <a:no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7" name="Rectangle: Rounded Corners 36">
                <a:extLst>
                  <a:ext uri="{FF2B5EF4-FFF2-40B4-BE49-F238E27FC236}">
                    <a16:creationId xmlns:a16="http://schemas.microsoft.com/office/drawing/2014/main" xmlns="" id="{10A05F32-4644-77CC-E3E6-48519D15A072}"/>
                  </a:ext>
                </a:extLst>
              </p:cNvPr>
              <p:cNvSpPr/>
              <p:nvPr/>
            </p:nvSpPr>
            <p:spPr>
              <a:xfrm>
                <a:off x="16075388" y="5574306"/>
                <a:ext cx="298155" cy="281388"/>
              </a:xfrm>
              <a:prstGeom prst="roundRect">
                <a:avLst>
                  <a:gd name="adj" fmla="val 50000"/>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42" name="Group 41">
              <a:extLst>
                <a:ext uri="{FF2B5EF4-FFF2-40B4-BE49-F238E27FC236}">
                  <a16:creationId xmlns:a16="http://schemas.microsoft.com/office/drawing/2014/main" xmlns="" id="{08005BF7-5983-4AA6-9480-3F04D4F13390}"/>
                </a:ext>
              </a:extLst>
            </p:cNvPr>
            <p:cNvGrpSpPr/>
            <p:nvPr/>
          </p:nvGrpSpPr>
          <p:grpSpPr>
            <a:xfrm>
              <a:off x="9995251" y="7711417"/>
              <a:ext cx="300966" cy="1705775"/>
              <a:chOff x="16075388" y="4504525"/>
              <a:chExt cx="300966" cy="1705775"/>
            </a:xfrm>
          </p:grpSpPr>
          <p:sp>
            <p:nvSpPr>
              <p:cNvPr id="43" name="Rectangle: Rounded Corners 42">
                <a:extLst>
                  <a:ext uri="{FF2B5EF4-FFF2-40B4-BE49-F238E27FC236}">
                    <a16:creationId xmlns:a16="http://schemas.microsoft.com/office/drawing/2014/main" xmlns="" id="{414A6227-DEB1-2337-35FB-CA784295FADF}"/>
                  </a:ext>
                </a:extLst>
              </p:cNvPr>
              <p:cNvSpPr/>
              <p:nvPr/>
            </p:nvSpPr>
            <p:spPr>
              <a:xfrm>
                <a:off x="16078200" y="4504525"/>
                <a:ext cx="298154" cy="715176"/>
              </a:xfrm>
              <a:prstGeom prst="roundRect">
                <a:avLst>
                  <a:gd name="adj" fmla="val 50000"/>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4" name="Rectangle: Rounded Corners 43">
                <a:extLst>
                  <a:ext uri="{FF2B5EF4-FFF2-40B4-BE49-F238E27FC236}">
                    <a16:creationId xmlns:a16="http://schemas.microsoft.com/office/drawing/2014/main" xmlns="" id="{95001DEB-4D60-353F-9C2F-CFAF154D02BB}"/>
                  </a:ext>
                </a:extLst>
              </p:cNvPr>
              <p:cNvSpPr/>
              <p:nvPr/>
            </p:nvSpPr>
            <p:spPr>
              <a:xfrm>
                <a:off x="16078200" y="5219701"/>
                <a:ext cx="298154" cy="990599"/>
              </a:xfrm>
              <a:prstGeom prst="roundRect">
                <a:avLst>
                  <a:gd name="adj" fmla="val 50000"/>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5" name="Rectangle: Rounded Corners 44">
                <a:extLst>
                  <a:ext uri="{FF2B5EF4-FFF2-40B4-BE49-F238E27FC236}">
                    <a16:creationId xmlns:a16="http://schemas.microsoft.com/office/drawing/2014/main" xmlns="" id="{9F95E279-F532-7140-2718-E3A95FC46F07}"/>
                  </a:ext>
                </a:extLst>
              </p:cNvPr>
              <p:cNvSpPr/>
              <p:nvPr/>
            </p:nvSpPr>
            <p:spPr>
              <a:xfrm>
                <a:off x="16075388" y="5574306"/>
                <a:ext cx="298155" cy="281388"/>
              </a:xfrm>
              <a:prstGeom prst="roundRect">
                <a:avLst>
                  <a:gd name="adj" fmla="val 50000"/>
                </a:avLst>
              </a:prstGeom>
              <a:solidFill>
                <a:srgbClr val="C00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46" name="Group 45">
              <a:extLst>
                <a:ext uri="{FF2B5EF4-FFF2-40B4-BE49-F238E27FC236}">
                  <a16:creationId xmlns:a16="http://schemas.microsoft.com/office/drawing/2014/main" xmlns="" id="{07B7C927-8F60-FBE6-BBCE-5EE0880D90A6}"/>
                </a:ext>
              </a:extLst>
            </p:cNvPr>
            <p:cNvGrpSpPr/>
            <p:nvPr/>
          </p:nvGrpSpPr>
          <p:grpSpPr>
            <a:xfrm>
              <a:off x="10442341" y="7622413"/>
              <a:ext cx="300966" cy="1705775"/>
              <a:chOff x="16075388" y="4504525"/>
              <a:chExt cx="300966" cy="1705775"/>
            </a:xfrm>
          </p:grpSpPr>
          <p:sp>
            <p:nvSpPr>
              <p:cNvPr id="47" name="Rectangle: Rounded Corners 46">
                <a:extLst>
                  <a:ext uri="{FF2B5EF4-FFF2-40B4-BE49-F238E27FC236}">
                    <a16:creationId xmlns:a16="http://schemas.microsoft.com/office/drawing/2014/main" xmlns="" id="{331D5256-B291-6D66-4472-23D27DA1BC14}"/>
                  </a:ext>
                </a:extLst>
              </p:cNvPr>
              <p:cNvSpPr/>
              <p:nvPr/>
            </p:nvSpPr>
            <p:spPr>
              <a:xfrm>
                <a:off x="16078200" y="4504525"/>
                <a:ext cx="298154" cy="715176"/>
              </a:xfrm>
              <a:prstGeom prst="roundRect">
                <a:avLst>
                  <a:gd name="adj" fmla="val 50000"/>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8" name="Rectangle: Rounded Corners 47">
                <a:extLst>
                  <a:ext uri="{FF2B5EF4-FFF2-40B4-BE49-F238E27FC236}">
                    <a16:creationId xmlns:a16="http://schemas.microsoft.com/office/drawing/2014/main" xmlns="" id="{F7AC23B2-1449-93CD-ED88-A7E6430F5A04}"/>
                  </a:ext>
                </a:extLst>
              </p:cNvPr>
              <p:cNvSpPr/>
              <p:nvPr/>
            </p:nvSpPr>
            <p:spPr>
              <a:xfrm>
                <a:off x="16078200" y="5219701"/>
                <a:ext cx="298154" cy="990599"/>
              </a:xfrm>
              <a:prstGeom prst="roundRect">
                <a:avLst>
                  <a:gd name="adj" fmla="val 50000"/>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9" name="Rectangle: Rounded Corners 48">
                <a:extLst>
                  <a:ext uri="{FF2B5EF4-FFF2-40B4-BE49-F238E27FC236}">
                    <a16:creationId xmlns:a16="http://schemas.microsoft.com/office/drawing/2014/main" xmlns="" id="{1CE66087-5B04-B21A-0FD1-B07AD4AE496E}"/>
                  </a:ext>
                </a:extLst>
              </p:cNvPr>
              <p:cNvSpPr/>
              <p:nvPr/>
            </p:nvSpPr>
            <p:spPr>
              <a:xfrm>
                <a:off x="16075388" y="5574306"/>
                <a:ext cx="298155" cy="281388"/>
              </a:xfrm>
              <a:prstGeom prst="roundRect">
                <a:avLst>
                  <a:gd name="adj" fmla="val 50000"/>
                </a:avLst>
              </a:prstGeom>
              <a:solidFill>
                <a:srgbClr val="C00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51" name="Oval 50">
              <a:extLst>
                <a:ext uri="{FF2B5EF4-FFF2-40B4-BE49-F238E27FC236}">
                  <a16:creationId xmlns:a16="http://schemas.microsoft.com/office/drawing/2014/main" xmlns="" id="{505E94A9-CAB1-1BCB-C5E4-12D74C900672}"/>
                </a:ext>
              </a:extLst>
            </p:cNvPr>
            <p:cNvSpPr/>
            <p:nvPr/>
          </p:nvSpPr>
          <p:spPr>
            <a:xfrm>
              <a:off x="9605512" y="7187069"/>
              <a:ext cx="3076450" cy="3002244"/>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54" name="Freeform 7">
            <a:extLst>
              <a:ext uri="{FF2B5EF4-FFF2-40B4-BE49-F238E27FC236}">
                <a16:creationId xmlns:a16="http://schemas.microsoft.com/office/drawing/2014/main" xmlns="" id="{E5223863-EA0D-9B78-CA08-EA0A4E1E5980}"/>
              </a:ext>
            </a:extLst>
          </p:cNvPr>
          <p:cNvSpPr/>
          <p:nvPr/>
        </p:nvSpPr>
        <p:spPr>
          <a:xfrm rot="2286533">
            <a:off x="5278564" y="7532517"/>
            <a:ext cx="1057460" cy="1052961"/>
          </a:xfrm>
          <a:custGeom>
            <a:avLst/>
            <a:gdLst/>
            <a:ahLst/>
            <a:cxnLst/>
            <a:rect l="l" t="t" r="r" b="b"/>
            <a:pathLst>
              <a:path w="1116224" h="978218">
                <a:moveTo>
                  <a:pt x="0" y="0"/>
                </a:moveTo>
                <a:lnTo>
                  <a:pt x="1116223" y="0"/>
                </a:lnTo>
                <a:lnTo>
                  <a:pt x="1116223" y="978218"/>
                </a:lnTo>
                <a:lnTo>
                  <a:pt x="0" y="97821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58" name="TextBox 57">
            <a:extLst>
              <a:ext uri="{FF2B5EF4-FFF2-40B4-BE49-F238E27FC236}">
                <a16:creationId xmlns:a16="http://schemas.microsoft.com/office/drawing/2014/main" xmlns="" id="{513FA990-BC63-5A2D-1F76-BB740AFC72C3}"/>
              </a:ext>
            </a:extLst>
          </p:cNvPr>
          <p:cNvSpPr txBox="1"/>
          <p:nvPr/>
        </p:nvSpPr>
        <p:spPr>
          <a:xfrm>
            <a:off x="6433930" y="7877039"/>
            <a:ext cx="9270458" cy="646331"/>
          </a:xfrm>
          <a:prstGeom prst="rect">
            <a:avLst/>
          </a:prstGeom>
          <a:noFill/>
        </p:spPr>
        <p:txBody>
          <a:bodyPr wrap="square">
            <a:spAutoFit/>
          </a:bodyPr>
          <a:lstStyle/>
          <a:p>
            <a:r>
              <a:rPr kumimoji="0" lang="vi-VN" sz="360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Đơn bội</a:t>
            </a:r>
            <a:endParaRPr lang="vi-VN" i="1"/>
          </a:p>
        </p:txBody>
      </p:sp>
      <p:sp>
        <p:nvSpPr>
          <p:cNvPr id="59" name="Freeform 7">
            <a:extLst>
              <a:ext uri="{FF2B5EF4-FFF2-40B4-BE49-F238E27FC236}">
                <a16:creationId xmlns:a16="http://schemas.microsoft.com/office/drawing/2014/main" xmlns="" id="{24355F68-40CE-E38B-C259-8EB97AFA08A6}"/>
              </a:ext>
            </a:extLst>
          </p:cNvPr>
          <p:cNvSpPr/>
          <p:nvPr/>
        </p:nvSpPr>
        <p:spPr>
          <a:xfrm rot="2286533">
            <a:off x="13696207" y="7321298"/>
            <a:ext cx="1057460" cy="1052961"/>
          </a:xfrm>
          <a:custGeom>
            <a:avLst/>
            <a:gdLst/>
            <a:ahLst/>
            <a:cxnLst/>
            <a:rect l="l" t="t" r="r" b="b"/>
            <a:pathLst>
              <a:path w="1116224" h="978218">
                <a:moveTo>
                  <a:pt x="0" y="0"/>
                </a:moveTo>
                <a:lnTo>
                  <a:pt x="1116223" y="0"/>
                </a:lnTo>
                <a:lnTo>
                  <a:pt x="1116223" y="978218"/>
                </a:lnTo>
                <a:lnTo>
                  <a:pt x="0" y="97821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0" name="TextBox 59">
            <a:extLst>
              <a:ext uri="{FF2B5EF4-FFF2-40B4-BE49-F238E27FC236}">
                <a16:creationId xmlns:a16="http://schemas.microsoft.com/office/drawing/2014/main" xmlns="" id="{3036E950-5371-D992-3819-B2C0EF7DE13D}"/>
              </a:ext>
            </a:extLst>
          </p:cNvPr>
          <p:cNvSpPr txBox="1"/>
          <p:nvPr/>
        </p:nvSpPr>
        <p:spPr>
          <a:xfrm>
            <a:off x="14851573" y="7665820"/>
            <a:ext cx="9270458" cy="646331"/>
          </a:xfrm>
          <a:prstGeom prst="rect">
            <a:avLst/>
          </a:prstGeom>
          <a:noFill/>
        </p:spPr>
        <p:txBody>
          <a:bodyPr wrap="square">
            <a:spAutoFit/>
          </a:bodyPr>
          <a:lstStyle/>
          <a:p>
            <a:r>
              <a:rPr kumimoji="0" lang="vi-VN" sz="360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Đa bội</a:t>
            </a:r>
            <a:endParaRPr lang="vi-VN" i="1"/>
          </a:p>
        </p:txBody>
      </p:sp>
    </p:spTree>
    <p:extLst>
      <p:ext uri="{BB962C8B-B14F-4D97-AF65-F5344CB8AC3E}">
        <p14:creationId xmlns:p14="http://schemas.microsoft.com/office/powerpoint/2010/main" val="270119124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fade">
                                      <p:cBhvr>
                                        <p:cTn id="29" dur="1000"/>
                                        <p:tgtEl>
                                          <p:spTgt spid="54"/>
                                        </p:tgtEl>
                                      </p:cBhvr>
                                    </p:animEffect>
                                    <p:anim calcmode="lin" valueType="num">
                                      <p:cBhvr>
                                        <p:cTn id="30" dur="1000" fill="hold"/>
                                        <p:tgtEl>
                                          <p:spTgt spid="54"/>
                                        </p:tgtEl>
                                        <p:attrNameLst>
                                          <p:attrName>ppt_x</p:attrName>
                                        </p:attrNameLst>
                                      </p:cBhvr>
                                      <p:tavLst>
                                        <p:tav tm="0">
                                          <p:val>
                                            <p:strVal val="#ppt_x"/>
                                          </p:val>
                                        </p:tav>
                                        <p:tav tm="100000">
                                          <p:val>
                                            <p:strVal val="#ppt_x"/>
                                          </p:val>
                                        </p:tav>
                                      </p:tavLst>
                                    </p:anim>
                                    <p:anim calcmode="lin" valueType="num">
                                      <p:cBhvr>
                                        <p:cTn id="31" dur="1000" fill="hold"/>
                                        <p:tgtEl>
                                          <p:spTgt spid="5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fade">
                                      <p:cBhvr>
                                        <p:cTn id="34" dur="1000"/>
                                        <p:tgtEl>
                                          <p:spTgt spid="58"/>
                                        </p:tgtEl>
                                      </p:cBhvr>
                                    </p:animEffect>
                                    <p:anim calcmode="lin" valueType="num">
                                      <p:cBhvr>
                                        <p:cTn id="35" dur="1000" fill="hold"/>
                                        <p:tgtEl>
                                          <p:spTgt spid="58"/>
                                        </p:tgtEl>
                                        <p:attrNameLst>
                                          <p:attrName>ppt_x</p:attrName>
                                        </p:attrNameLst>
                                      </p:cBhvr>
                                      <p:tavLst>
                                        <p:tav tm="0">
                                          <p:val>
                                            <p:strVal val="#ppt_x"/>
                                          </p:val>
                                        </p:tav>
                                        <p:tav tm="100000">
                                          <p:val>
                                            <p:strVal val="#ppt_x"/>
                                          </p:val>
                                        </p:tav>
                                      </p:tavLst>
                                    </p:anim>
                                    <p:anim calcmode="lin" valueType="num">
                                      <p:cBhvr>
                                        <p:cTn id="36" dur="1000" fill="hold"/>
                                        <p:tgtEl>
                                          <p:spTgt spid="5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1000"/>
                                        <p:tgtEl>
                                          <p:spTgt spid="52"/>
                                        </p:tgtEl>
                                      </p:cBhvr>
                                    </p:animEffect>
                                    <p:anim calcmode="lin" valueType="num">
                                      <p:cBhvr>
                                        <p:cTn id="40" dur="1000" fill="hold"/>
                                        <p:tgtEl>
                                          <p:spTgt spid="52"/>
                                        </p:tgtEl>
                                        <p:attrNameLst>
                                          <p:attrName>ppt_x</p:attrName>
                                        </p:attrNameLst>
                                      </p:cBhvr>
                                      <p:tavLst>
                                        <p:tav tm="0">
                                          <p:val>
                                            <p:strVal val="#ppt_x"/>
                                          </p:val>
                                        </p:tav>
                                        <p:tav tm="100000">
                                          <p:val>
                                            <p:strVal val="#ppt_x"/>
                                          </p:val>
                                        </p:tav>
                                      </p:tavLst>
                                    </p:anim>
                                    <p:anim calcmode="lin" valueType="num">
                                      <p:cBhvr>
                                        <p:cTn id="41"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fade">
                                      <p:cBhvr>
                                        <p:cTn id="46" dur="1000"/>
                                        <p:tgtEl>
                                          <p:spTgt spid="59"/>
                                        </p:tgtEl>
                                      </p:cBhvr>
                                    </p:animEffect>
                                    <p:anim calcmode="lin" valueType="num">
                                      <p:cBhvr>
                                        <p:cTn id="47" dur="1000" fill="hold"/>
                                        <p:tgtEl>
                                          <p:spTgt spid="59"/>
                                        </p:tgtEl>
                                        <p:attrNameLst>
                                          <p:attrName>ppt_x</p:attrName>
                                        </p:attrNameLst>
                                      </p:cBhvr>
                                      <p:tavLst>
                                        <p:tav tm="0">
                                          <p:val>
                                            <p:strVal val="#ppt_x"/>
                                          </p:val>
                                        </p:tav>
                                        <p:tav tm="100000">
                                          <p:val>
                                            <p:strVal val="#ppt_x"/>
                                          </p:val>
                                        </p:tav>
                                      </p:tavLst>
                                    </p:anim>
                                    <p:anim calcmode="lin" valueType="num">
                                      <p:cBhvr>
                                        <p:cTn id="48" dur="1000" fill="hold"/>
                                        <p:tgtEl>
                                          <p:spTgt spid="59"/>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fade">
                                      <p:cBhvr>
                                        <p:cTn id="51" dur="1000"/>
                                        <p:tgtEl>
                                          <p:spTgt spid="53"/>
                                        </p:tgtEl>
                                      </p:cBhvr>
                                    </p:animEffect>
                                    <p:anim calcmode="lin" valueType="num">
                                      <p:cBhvr>
                                        <p:cTn id="52" dur="1000" fill="hold"/>
                                        <p:tgtEl>
                                          <p:spTgt spid="53"/>
                                        </p:tgtEl>
                                        <p:attrNameLst>
                                          <p:attrName>ppt_x</p:attrName>
                                        </p:attrNameLst>
                                      </p:cBhvr>
                                      <p:tavLst>
                                        <p:tav tm="0">
                                          <p:val>
                                            <p:strVal val="#ppt_x"/>
                                          </p:val>
                                        </p:tav>
                                        <p:tav tm="100000">
                                          <p:val>
                                            <p:strVal val="#ppt_x"/>
                                          </p:val>
                                        </p:tav>
                                      </p:tavLst>
                                    </p:anim>
                                    <p:anim calcmode="lin" valueType="num">
                                      <p:cBhvr>
                                        <p:cTn id="53" dur="1000" fill="hold"/>
                                        <p:tgtEl>
                                          <p:spTgt spid="53"/>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fade">
                                      <p:cBhvr>
                                        <p:cTn id="56" dur="1000"/>
                                        <p:tgtEl>
                                          <p:spTgt spid="60"/>
                                        </p:tgtEl>
                                      </p:cBhvr>
                                    </p:animEffect>
                                    <p:anim calcmode="lin" valueType="num">
                                      <p:cBhvr>
                                        <p:cTn id="57" dur="1000" fill="hold"/>
                                        <p:tgtEl>
                                          <p:spTgt spid="60"/>
                                        </p:tgtEl>
                                        <p:attrNameLst>
                                          <p:attrName>ppt_x</p:attrName>
                                        </p:attrNameLst>
                                      </p:cBhvr>
                                      <p:tavLst>
                                        <p:tav tm="0">
                                          <p:val>
                                            <p:strVal val="#ppt_x"/>
                                          </p:val>
                                        </p:tav>
                                        <p:tav tm="100000">
                                          <p:val>
                                            <p:strVal val="#ppt_x"/>
                                          </p:val>
                                        </p:tav>
                                      </p:tavLst>
                                    </p:anim>
                                    <p:anim calcmode="lin" valueType="num">
                                      <p:cBhvr>
                                        <p:cTn id="58"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8" grpId="0"/>
      <p:bldP spid="6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7"/>
          <p:cNvSpPr txBox="1"/>
          <p:nvPr/>
        </p:nvSpPr>
        <p:spPr>
          <a:xfrm>
            <a:off x="172622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 Hệ gene</a:t>
            </a:r>
          </a:p>
        </p:txBody>
      </p:sp>
      <p:sp>
        <p:nvSpPr>
          <p:cNvPr id="2" name="Rectangle 1">
            <a:extLst>
              <a:ext uri="{FF2B5EF4-FFF2-40B4-BE49-F238E27FC236}">
                <a16:creationId xmlns:a16="http://schemas.microsoft.com/office/drawing/2014/main" xmlns="" id="{943E27FB-1A57-BA7A-CB84-55DED28EA362}"/>
              </a:ext>
            </a:extLst>
          </p:cNvPr>
          <p:cNvSpPr/>
          <p:nvPr/>
        </p:nvSpPr>
        <p:spPr>
          <a:xfrm>
            <a:off x="0" y="-1"/>
            <a:ext cx="586937" cy="1067664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xmlns="" id="{FFCCD022-9C4C-B750-DC04-6D7720354BA1}"/>
              </a:ext>
            </a:extLst>
          </p:cNvPr>
          <p:cNvSpPr/>
          <p:nvPr/>
        </p:nvSpPr>
        <p:spPr>
          <a:xfrm>
            <a:off x="863432" y="911029"/>
            <a:ext cx="6451768" cy="217331"/>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50">
            <a:extLst>
              <a:ext uri="{FF2B5EF4-FFF2-40B4-BE49-F238E27FC236}">
                <a16:creationId xmlns:a16="http://schemas.microsoft.com/office/drawing/2014/main" xmlns="" id="{BB844949-1948-6B4A-26E4-E300A44F6AD1}"/>
              </a:ext>
            </a:extLst>
          </p:cNvPr>
          <p:cNvSpPr txBox="1"/>
          <p:nvPr/>
        </p:nvSpPr>
        <p:spPr>
          <a:xfrm>
            <a:off x="7507913" y="260749"/>
            <a:ext cx="6451768" cy="101625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gn="ctr">
              <a:lnSpc>
                <a:spcPts val="6299"/>
              </a:lnSpc>
              <a:spcBef>
                <a:spcPct val="0"/>
              </a:spcBef>
            </a:pPr>
            <a:r>
              <a:rPr lang="en-US" sz="3200" b="1" u="sng">
                <a:solidFill>
                  <a:srgbClr val="FFFF00"/>
                </a:solidFill>
                <a:latin typeface="Arial" panose="020B0604020202020204" pitchFamily="34" charset="0"/>
                <a:cs typeface="Arial" panose="020B0604020202020204" pitchFamily="34" charset="0"/>
              </a:rPr>
              <a:t>1. Khái niệm hệ gene</a:t>
            </a:r>
          </a:p>
        </p:txBody>
      </p:sp>
      <p:grpSp>
        <p:nvGrpSpPr>
          <p:cNvPr id="71" name="Group 70">
            <a:extLst>
              <a:ext uri="{FF2B5EF4-FFF2-40B4-BE49-F238E27FC236}">
                <a16:creationId xmlns:a16="http://schemas.microsoft.com/office/drawing/2014/main" xmlns="" id="{A7069CA1-D805-E78E-3D8E-A5A16A559580}"/>
              </a:ext>
            </a:extLst>
          </p:cNvPr>
          <p:cNvGrpSpPr/>
          <p:nvPr/>
        </p:nvGrpSpPr>
        <p:grpSpPr>
          <a:xfrm>
            <a:off x="2697705" y="612376"/>
            <a:ext cx="12832473" cy="2912411"/>
            <a:chOff x="4795164" y="1080468"/>
            <a:chExt cx="12832473" cy="2346471"/>
          </a:xfrm>
        </p:grpSpPr>
        <p:grpSp>
          <p:nvGrpSpPr>
            <p:cNvPr id="72" name="Group 26">
              <a:extLst>
                <a:ext uri="{FF2B5EF4-FFF2-40B4-BE49-F238E27FC236}">
                  <a16:creationId xmlns:a16="http://schemas.microsoft.com/office/drawing/2014/main" xmlns="" id="{70345A00-59C5-C312-EB1E-675742EDFF6F}"/>
                </a:ext>
              </a:extLst>
            </p:cNvPr>
            <p:cNvGrpSpPr/>
            <p:nvPr/>
          </p:nvGrpSpPr>
          <p:grpSpPr>
            <a:xfrm>
              <a:off x="5354425" y="1080468"/>
              <a:ext cx="12273212" cy="2346471"/>
              <a:chOff x="-162091" y="-168160"/>
              <a:chExt cx="16364284" cy="3128627"/>
            </a:xfrm>
          </p:grpSpPr>
          <p:grpSp>
            <p:nvGrpSpPr>
              <p:cNvPr id="75" name="Group 27">
                <a:extLst>
                  <a:ext uri="{FF2B5EF4-FFF2-40B4-BE49-F238E27FC236}">
                    <a16:creationId xmlns:a16="http://schemas.microsoft.com/office/drawing/2014/main" xmlns="" id="{E556F463-22A3-424A-B570-A70E38B9A0D9}"/>
                  </a:ext>
                </a:extLst>
              </p:cNvPr>
              <p:cNvGrpSpPr/>
              <p:nvPr/>
            </p:nvGrpSpPr>
            <p:grpSpPr>
              <a:xfrm>
                <a:off x="-162091" y="-168160"/>
                <a:ext cx="16364284" cy="3128627"/>
                <a:chOff x="-36725" y="-38100"/>
                <a:chExt cx="3707650" cy="708852"/>
              </a:xfrm>
            </p:grpSpPr>
            <p:sp>
              <p:nvSpPr>
                <p:cNvPr id="77" name="Freeform 28">
                  <a:extLst>
                    <a:ext uri="{FF2B5EF4-FFF2-40B4-BE49-F238E27FC236}">
                      <a16:creationId xmlns:a16="http://schemas.microsoft.com/office/drawing/2014/main" xmlns="" id="{F1037B7F-20CF-4830-E737-6EE52320B9F2}"/>
                    </a:ext>
                  </a:extLst>
                </p:cNvPr>
                <p:cNvSpPr/>
                <p:nvPr/>
              </p:nvSpPr>
              <p:spPr>
                <a:xfrm>
                  <a:off x="-36725" y="258895"/>
                  <a:ext cx="3707650" cy="411857"/>
                </a:xfrm>
                <a:custGeom>
                  <a:avLst/>
                  <a:gdLst/>
                  <a:ahLst/>
                  <a:cxnLst/>
                  <a:rect l="l" t="t" r="r" b="b"/>
                  <a:pathLst>
                    <a:path w="2645544" h="623863">
                      <a:moveTo>
                        <a:pt x="45086" y="0"/>
                      </a:moveTo>
                      <a:lnTo>
                        <a:pt x="2600457" y="0"/>
                      </a:lnTo>
                      <a:cubicBezTo>
                        <a:pt x="2612415" y="0"/>
                        <a:pt x="2623883" y="4750"/>
                        <a:pt x="2632338" y="13205"/>
                      </a:cubicBezTo>
                      <a:cubicBezTo>
                        <a:pt x="2640793" y="21661"/>
                        <a:pt x="2645544" y="33129"/>
                        <a:pt x="2645544" y="45086"/>
                      </a:cubicBezTo>
                      <a:lnTo>
                        <a:pt x="2645544" y="578777"/>
                      </a:lnTo>
                      <a:cubicBezTo>
                        <a:pt x="2645544" y="603677"/>
                        <a:pt x="2625358" y="623863"/>
                        <a:pt x="2600457" y="623863"/>
                      </a:cubicBezTo>
                      <a:lnTo>
                        <a:pt x="45086" y="623863"/>
                      </a:lnTo>
                      <a:cubicBezTo>
                        <a:pt x="20186" y="623863"/>
                        <a:pt x="0" y="603677"/>
                        <a:pt x="0" y="578777"/>
                      </a:cubicBezTo>
                      <a:lnTo>
                        <a:pt x="0" y="45086"/>
                      </a:lnTo>
                      <a:cubicBezTo>
                        <a:pt x="0" y="20186"/>
                        <a:pt x="20186" y="0"/>
                        <a:pt x="45086" y="0"/>
                      </a:cubicBezTo>
                      <a:close/>
                    </a:path>
                  </a:pathLst>
                </a:cu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p>
            <p:sp>
              <p:nvSpPr>
                <p:cNvPr id="78" name="TextBox 29">
                  <a:extLst>
                    <a:ext uri="{FF2B5EF4-FFF2-40B4-BE49-F238E27FC236}">
                      <a16:creationId xmlns:a16="http://schemas.microsoft.com/office/drawing/2014/main" xmlns="" id="{9BAC11EC-9582-8227-D0E2-304EC313D9B0}"/>
                    </a:ext>
                  </a:extLst>
                </p:cNvPr>
                <p:cNvSpPr txBox="1"/>
                <p:nvPr/>
              </p:nvSpPr>
              <p:spPr>
                <a:xfrm>
                  <a:off x="0" y="-38100"/>
                  <a:ext cx="2645544" cy="661963"/>
                </a:xfrm>
                <a:prstGeom prst="rect">
                  <a:avLst/>
                </a:prstGeom>
              </p:spPr>
              <p:txBody>
                <a:bodyPr lIns="50800" tIns="50800" rIns="50800" bIns="50800" rtlCol="0" anchor="ctr"/>
                <a:lstStyle/>
                <a:p>
                  <a:pPr algn="ctr">
                    <a:lnSpc>
                      <a:spcPts val="2659"/>
                    </a:lnSpc>
                  </a:pPr>
                  <a:endParaRPr sz="3200">
                    <a:latin typeface="Arial" panose="020B0604020202020204" pitchFamily="34" charset="0"/>
                    <a:cs typeface="Arial" panose="020B0604020202020204" pitchFamily="34" charset="0"/>
                  </a:endParaRPr>
                </a:p>
              </p:txBody>
            </p:sp>
          </p:grpSp>
          <p:sp>
            <p:nvSpPr>
              <p:cNvPr id="76" name="TextBox 30">
                <a:extLst>
                  <a:ext uri="{FF2B5EF4-FFF2-40B4-BE49-F238E27FC236}">
                    <a16:creationId xmlns:a16="http://schemas.microsoft.com/office/drawing/2014/main" xmlns="" id="{5486138F-028C-972E-621F-28A487346082}"/>
                  </a:ext>
                </a:extLst>
              </p:cNvPr>
              <p:cNvSpPr txBox="1"/>
              <p:nvPr/>
            </p:nvSpPr>
            <p:spPr>
              <a:xfrm>
                <a:off x="2250417" y="1491711"/>
                <a:ext cx="11319200" cy="1281658"/>
              </a:xfrm>
              <a:prstGeom prst="rect">
                <a:avLst/>
              </a:prstGeom>
            </p:spPr>
            <p:txBody>
              <a:bodyPr lIns="0" tIns="0" rIns="0" bIns="0" rtlCol="0" anchor="t">
                <a:spAutoFit/>
              </a:bodyPr>
              <a:lstStyle/>
              <a:p>
                <a:pPr>
                  <a:lnSpc>
                    <a:spcPts val="4882"/>
                  </a:lnSpc>
                </a:pPr>
                <a:r>
                  <a:rPr lang="vi-VN" sz="3200" b="1">
                    <a:latin typeface="Arial" panose="020B0604020202020204" pitchFamily="34" charset="0"/>
                    <a:cs typeface="Arial" panose="020B0604020202020204" pitchFamily="34" charset="0"/>
                  </a:rPr>
                  <a:t>Đọc bảng thông tin 4.1 nhận xét tính đặc trưng về hệ gene ở một số loài sinh vật?</a:t>
                </a:r>
              </a:p>
            </p:txBody>
          </p:sp>
        </p:grpSp>
        <p:sp>
          <p:nvSpPr>
            <p:cNvPr id="73" name="Oval 72">
              <a:extLst>
                <a:ext uri="{FF2B5EF4-FFF2-40B4-BE49-F238E27FC236}">
                  <a16:creationId xmlns:a16="http://schemas.microsoft.com/office/drawing/2014/main" xmlns="" id="{BE1E4D77-805C-DA28-04D5-AED850099BED}"/>
                </a:ext>
              </a:extLst>
            </p:cNvPr>
            <p:cNvSpPr/>
            <p:nvPr/>
          </p:nvSpPr>
          <p:spPr>
            <a:xfrm>
              <a:off x="4795164" y="2148579"/>
              <a:ext cx="1443491" cy="1153176"/>
            </a:xfrm>
            <a:prstGeom prst="ellipse">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4" name="Graphic 73" descr="Question mark">
              <a:extLst>
                <a:ext uri="{FF2B5EF4-FFF2-40B4-BE49-F238E27FC236}">
                  <a16:creationId xmlns:a16="http://schemas.microsoft.com/office/drawing/2014/main" xmlns="" id="{0C35CE6E-5C4D-A099-556D-5AD85DEB077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993059" y="2352372"/>
              <a:ext cx="910991" cy="774283"/>
            </a:xfrm>
            <a:prstGeom prst="rect">
              <a:avLst/>
            </a:prstGeom>
          </p:spPr>
        </p:pic>
      </p:grpSp>
      <p:grpSp>
        <p:nvGrpSpPr>
          <p:cNvPr id="79" name="Group 34">
            <a:extLst>
              <a:ext uri="{FF2B5EF4-FFF2-40B4-BE49-F238E27FC236}">
                <a16:creationId xmlns:a16="http://schemas.microsoft.com/office/drawing/2014/main" xmlns="" id="{46C8E6AD-8C2E-5772-562B-C340212D9A59}"/>
              </a:ext>
            </a:extLst>
          </p:cNvPr>
          <p:cNvGrpSpPr/>
          <p:nvPr/>
        </p:nvGrpSpPr>
        <p:grpSpPr>
          <a:xfrm>
            <a:off x="10978636" y="5052884"/>
            <a:ext cx="6793540" cy="4261233"/>
            <a:chOff x="0" y="0"/>
            <a:chExt cx="13854009" cy="3697393"/>
          </a:xfrm>
        </p:grpSpPr>
        <p:grpSp>
          <p:nvGrpSpPr>
            <p:cNvPr id="80" name="Group 35">
              <a:extLst>
                <a:ext uri="{FF2B5EF4-FFF2-40B4-BE49-F238E27FC236}">
                  <a16:creationId xmlns:a16="http://schemas.microsoft.com/office/drawing/2014/main" xmlns="" id="{EBC26522-385B-90BF-7505-AA1EF6D04D98}"/>
                </a:ext>
              </a:extLst>
            </p:cNvPr>
            <p:cNvGrpSpPr/>
            <p:nvPr/>
          </p:nvGrpSpPr>
          <p:grpSpPr>
            <a:xfrm>
              <a:off x="0" y="0"/>
              <a:ext cx="13854009" cy="3697393"/>
              <a:chOff x="0" y="0"/>
              <a:chExt cx="2965130" cy="791342"/>
            </a:xfrm>
          </p:grpSpPr>
          <p:sp>
            <p:nvSpPr>
              <p:cNvPr id="82" name="Freeform 36">
                <a:extLst>
                  <a:ext uri="{FF2B5EF4-FFF2-40B4-BE49-F238E27FC236}">
                    <a16:creationId xmlns:a16="http://schemas.microsoft.com/office/drawing/2014/main" xmlns="" id="{20903B36-43F0-25B9-FF57-3F3D24A19F51}"/>
                  </a:ext>
                </a:extLst>
              </p:cNvPr>
              <p:cNvSpPr/>
              <p:nvPr/>
            </p:nvSpPr>
            <p:spPr>
              <a:xfrm>
                <a:off x="0" y="0"/>
                <a:ext cx="2965130" cy="791342"/>
              </a:xfrm>
              <a:custGeom>
                <a:avLst/>
                <a:gdLst/>
                <a:ahLst/>
                <a:cxnLst/>
                <a:rect l="l" t="t" r="r" b="b"/>
                <a:pathLst>
                  <a:path w="2965130" h="791342">
                    <a:moveTo>
                      <a:pt x="40227" y="0"/>
                    </a:moveTo>
                    <a:lnTo>
                      <a:pt x="2924903" y="0"/>
                    </a:lnTo>
                    <a:cubicBezTo>
                      <a:pt x="2935572" y="0"/>
                      <a:pt x="2945804" y="4238"/>
                      <a:pt x="2953348" y="11782"/>
                    </a:cubicBezTo>
                    <a:cubicBezTo>
                      <a:pt x="2960892" y="19326"/>
                      <a:pt x="2965130" y="29558"/>
                      <a:pt x="2965130" y="40227"/>
                    </a:cubicBezTo>
                    <a:lnTo>
                      <a:pt x="2965130" y="751115"/>
                    </a:lnTo>
                    <a:cubicBezTo>
                      <a:pt x="2965130" y="773331"/>
                      <a:pt x="2947120" y="791342"/>
                      <a:pt x="2924903" y="791342"/>
                    </a:cubicBezTo>
                    <a:lnTo>
                      <a:pt x="40227" y="791342"/>
                    </a:lnTo>
                    <a:cubicBezTo>
                      <a:pt x="29558" y="791342"/>
                      <a:pt x="19326" y="787103"/>
                      <a:pt x="11782" y="779559"/>
                    </a:cubicBezTo>
                    <a:cubicBezTo>
                      <a:pt x="4238" y="772015"/>
                      <a:pt x="0" y="761784"/>
                      <a:pt x="0" y="751115"/>
                    </a:cubicBezTo>
                    <a:lnTo>
                      <a:pt x="0" y="40227"/>
                    </a:lnTo>
                    <a:cubicBezTo>
                      <a:pt x="0" y="29558"/>
                      <a:pt x="4238" y="19326"/>
                      <a:pt x="11782" y="11782"/>
                    </a:cubicBezTo>
                    <a:cubicBezTo>
                      <a:pt x="19326" y="4238"/>
                      <a:pt x="29558" y="0"/>
                      <a:pt x="40227" y="0"/>
                    </a:cubicBezTo>
                    <a:close/>
                  </a:path>
                </a:pathLst>
              </a:custGeom>
              <a:noFill/>
              <a:ln w="76200">
                <a:solidFill>
                  <a:srgbClr val="C00000"/>
                </a:solidFill>
              </a:ln>
            </p:spPr>
            <p:txBody>
              <a:bodyPr/>
              <a:lstStyle/>
              <a:p>
                <a:endParaRPr lang="vi-VN"/>
              </a:p>
            </p:txBody>
          </p:sp>
          <p:sp>
            <p:nvSpPr>
              <p:cNvPr id="83" name="TextBox 37">
                <a:extLst>
                  <a:ext uri="{FF2B5EF4-FFF2-40B4-BE49-F238E27FC236}">
                    <a16:creationId xmlns:a16="http://schemas.microsoft.com/office/drawing/2014/main" xmlns="" id="{45876EF1-C0B8-48E3-B39A-5207768BFC89}"/>
                  </a:ext>
                </a:extLst>
              </p:cNvPr>
              <p:cNvSpPr txBox="1"/>
              <p:nvPr/>
            </p:nvSpPr>
            <p:spPr>
              <a:xfrm>
                <a:off x="0" y="-38100"/>
                <a:ext cx="2965130" cy="829442"/>
              </a:xfrm>
              <a:prstGeom prst="rect">
                <a:avLst/>
              </a:prstGeom>
            </p:spPr>
            <p:txBody>
              <a:bodyPr lIns="50800" tIns="50800" rIns="50800" bIns="50800" rtlCol="0" anchor="ctr"/>
              <a:lstStyle/>
              <a:p>
                <a:pPr algn="ctr">
                  <a:lnSpc>
                    <a:spcPts val="2660"/>
                  </a:lnSpc>
                </a:pPr>
                <a:endParaRPr sz="3200">
                  <a:latin typeface="Arial" panose="020B0604020202020204" pitchFamily="34" charset="0"/>
                  <a:cs typeface="Arial" panose="020B0604020202020204" pitchFamily="34" charset="0"/>
                </a:endParaRPr>
              </a:p>
            </p:txBody>
          </p:sp>
        </p:grpSp>
        <p:sp>
          <p:nvSpPr>
            <p:cNvPr id="81" name="TextBox 38">
              <a:extLst>
                <a:ext uri="{FF2B5EF4-FFF2-40B4-BE49-F238E27FC236}">
                  <a16:creationId xmlns:a16="http://schemas.microsoft.com/office/drawing/2014/main" xmlns="" id="{5A46AFA9-2C15-68E0-222D-A2E4D2185CE6}"/>
                </a:ext>
              </a:extLst>
            </p:cNvPr>
            <p:cNvSpPr txBox="1"/>
            <p:nvPr/>
          </p:nvSpPr>
          <p:spPr>
            <a:xfrm>
              <a:off x="211974" y="353548"/>
              <a:ext cx="13430058" cy="2516434"/>
            </a:xfrm>
            <a:prstGeom prst="rect">
              <a:avLst/>
            </a:prstGeom>
            <a:noFill/>
          </p:spPr>
          <p:txBody>
            <a:bodyPr/>
            <a:lstStyle>
              <a:defPPr>
                <a:defRPr lang="en-US"/>
              </a:defPPr>
            </a:lstStyle>
            <a:p>
              <a:pPr>
                <a:lnSpc>
                  <a:spcPts val="5000"/>
                </a:lnSpc>
              </a:pPr>
              <a:r>
                <a:rPr lang="vi-VN" sz="3600" b="1">
                  <a:latin typeface="Arial" panose="020B0604020202020204" pitchFamily="34" charset="0"/>
                  <a:cs typeface="Arial" panose="020B0604020202020204" pitchFamily="34" charset="0"/>
                </a:rPr>
                <a:t>Các loài sinh vật khác nhau có hệ gene đặc trưng về kích thước hệ gene (được tính bằng hàm lượng DNA) và số lượng gene</a:t>
              </a:r>
              <a:endParaRPr lang="en-US" sz="3600" b="1">
                <a:latin typeface="Arial" panose="020B0604020202020204" pitchFamily="34" charset="0"/>
                <a:cs typeface="Arial" panose="020B0604020202020204" pitchFamily="34" charset="0"/>
              </a:endParaRPr>
            </a:p>
          </p:txBody>
        </p:sp>
      </p:grpSp>
      <p:sp>
        <p:nvSpPr>
          <p:cNvPr id="84" name="TextBox 83">
            <a:extLst>
              <a:ext uri="{FF2B5EF4-FFF2-40B4-BE49-F238E27FC236}">
                <a16:creationId xmlns:a16="http://schemas.microsoft.com/office/drawing/2014/main" xmlns="" id="{76107ACF-9E99-EBDA-421C-843429ECAAF3}"/>
              </a:ext>
            </a:extLst>
          </p:cNvPr>
          <p:cNvSpPr txBox="1"/>
          <p:nvPr/>
        </p:nvSpPr>
        <p:spPr>
          <a:xfrm>
            <a:off x="10733797" y="4009410"/>
            <a:ext cx="2656791" cy="646331"/>
          </a:xfrm>
          <a:prstGeom prst="rect">
            <a:avLst/>
          </a:prstGeom>
          <a:noFill/>
        </p:spPr>
        <p:txBody>
          <a:bodyPr wrap="square" rtlCol="0">
            <a:spAutoFit/>
          </a:bodyPr>
          <a:lstStyle/>
          <a:p>
            <a:r>
              <a:rPr lang="en-US" sz="3600" b="1" i="1">
                <a:solidFill>
                  <a:srgbClr val="C00000"/>
                </a:solidFill>
              </a:rPr>
              <a:t>Trả lời</a:t>
            </a:r>
            <a:endParaRPr lang="vi-VN" sz="3600" b="1" i="1">
              <a:solidFill>
                <a:srgbClr val="C00000"/>
              </a:solidFill>
            </a:endParaRPr>
          </a:p>
        </p:txBody>
      </p:sp>
      <p:pic>
        <p:nvPicPr>
          <p:cNvPr id="85" name="Graphic 84" descr="Arrow Rotate right">
            <a:extLst>
              <a:ext uri="{FF2B5EF4-FFF2-40B4-BE49-F238E27FC236}">
                <a16:creationId xmlns:a16="http://schemas.microsoft.com/office/drawing/2014/main" xmlns="" id="{FC077528-B06F-D7E6-D3A7-A40EA4CD5A9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5567128" flipV="1">
            <a:off x="9636281" y="4695817"/>
            <a:ext cx="1444968" cy="1444968"/>
          </a:xfrm>
          <a:prstGeom prst="rect">
            <a:avLst/>
          </a:prstGeom>
        </p:spPr>
      </p:pic>
      <p:graphicFrame>
        <p:nvGraphicFramePr>
          <p:cNvPr id="86" name="Table 85">
            <a:extLst>
              <a:ext uri="{FF2B5EF4-FFF2-40B4-BE49-F238E27FC236}">
                <a16:creationId xmlns:a16="http://schemas.microsoft.com/office/drawing/2014/main" xmlns="" id="{A281DA9A-77C3-C49C-DBF7-86B1B1A01540}"/>
              </a:ext>
            </a:extLst>
          </p:cNvPr>
          <p:cNvGraphicFramePr>
            <a:graphicFrameLocks noGrp="1"/>
          </p:cNvGraphicFramePr>
          <p:nvPr>
            <p:extLst>
              <p:ext uri="{D42A27DB-BD31-4B8C-83A1-F6EECF244321}">
                <p14:modId xmlns:p14="http://schemas.microsoft.com/office/powerpoint/2010/main" val="562923851"/>
              </p:ext>
            </p:extLst>
          </p:nvPr>
        </p:nvGraphicFramePr>
        <p:xfrm>
          <a:off x="990600" y="4345476"/>
          <a:ext cx="8741439" cy="4998720"/>
        </p:xfrm>
        <a:graphic>
          <a:graphicData uri="http://schemas.openxmlformats.org/drawingml/2006/table">
            <a:tbl>
              <a:tblPr firstRow="1" bandRow="1">
                <a:tableStyleId>{5C22544A-7EE6-4342-B048-85BDC9FD1C3A}</a:tableStyleId>
              </a:tblPr>
              <a:tblGrid>
                <a:gridCol w="2797839">
                  <a:extLst>
                    <a:ext uri="{9D8B030D-6E8A-4147-A177-3AD203B41FA5}">
                      <a16:colId xmlns:a16="http://schemas.microsoft.com/office/drawing/2014/main" xmlns="" val="454283629"/>
                    </a:ext>
                  </a:extLst>
                </a:gridCol>
                <a:gridCol w="4125408">
                  <a:extLst>
                    <a:ext uri="{9D8B030D-6E8A-4147-A177-3AD203B41FA5}">
                      <a16:colId xmlns:a16="http://schemas.microsoft.com/office/drawing/2014/main" xmlns="" val="3202150839"/>
                    </a:ext>
                  </a:extLst>
                </a:gridCol>
                <a:gridCol w="1818192">
                  <a:extLst>
                    <a:ext uri="{9D8B030D-6E8A-4147-A177-3AD203B41FA5}">
                      <a16:colId xmlns:a16="http://schemas.microsoft.com/office/drawing/2014/main" xmlns="" val="1733146610"/>
                    </a:ext>
                  </a:extLst>
                </a:gridCol>
              </a:tblGrid>
              <a:tr h="0">
                <a:tc>
                  <a:txBody>
                    <a:bodyPr/>
                    <a:lstStyle/>
                    <a:p>
                      <a:r>
                        <a:rPr lang="vi-VN" sz="2800" b="1">
                          <a:solidFill>
                            <a:schemeClr val="tx1"/>
                          </a:solidFill>
                        </a:rPr>
                        <a:t>Loài</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chemeClr val="accent1">
                        <a:lumMod val="40000"/>
                        <a:lumOff val="60000"/>
                      </a:schemeClr>
                    </a:solidFill>
                  </a:tcPr>
                </a:tc>
                <a:tc>
                  <a:txBody>
                    <a:bodyPr/>
                    <a:lstStyle/>
                    <a:p>
                      <a:r>
                        <a:rPr lang="vi-VN" sz="2800" b="1">
                          <a:solidFill>
                            <a:schemeClr val="tx1"/>
                          </a:solidFill>
                        </a:rPr>
                        <a:t>Kích thước (Mb – triệu cặp nuucleotide)</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chemeClr val="accent1">
                        <a:lumMod val="40000"/>
                        <a:lumOff val="60000"/>
                      </a:schemeClr>
                    </a:solidFill>
                  </a:tcPr>
                </a:tc>
                <a:tc>
                  <a:txBody>
                    <a:bodyPr/>
                    <a:lstStyle/>
                    <a:p>
                      <a:r>
                        <a:rPr lang="vi-VN" sz="2800" b="1">
                          <a:solidFill>
                            <a:schemeClr val="tx1"/>
                          </a:solidFill>
                        </a:rPr>
                        <a:t>Số lượng gene</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742645494"/>
                  </a:ext>
                </a:extLst>
              </a:tr>
              <a:tr h="0">
                <a:tc>
                  <a:txBody>
                    <a:bodyPr/>
                    <a:lstStyle/>
                    <a:p>
                      <a:r>
                        <a:rPr lang="vi-VN" sz="2800" b="1">
                          <a:solidFill>
                            <a:schemeClr val="tx1"/>
                          </a:solidFill>
                        </a:rPr>
                        <a:t>Vi khuẩn </a:t>
                      </a:r>
                      <a:r>
                        <a:rPr lang="vi-VN" sz="2800" b="1" i="1">
                          <a:solidFill>
                            <a:schemeClr val="tx1"/>
                          </a:solidFill>
                        </a:rPr>
                        <a:t>E.coli</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rgbClr val="FFFFCC"/>
                    </a:solidFill>
                  </a:tcPr>
                </a:tc>
                <a:tc>
                  <a:txBody>
                    <a:bodyPr/>
                    <a:lstStyle/>
                    <a:p>
                      <a:r>
                        <a:rPr lang="vi-VN" sz="2800" b="1">
                          <a:solidFill>
                            <a:schemeClr val="tx1"/>
                          </a:solidFill>
                        </a:rPr>
                        <a:t>4,6</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rgbClr val="FFFFCC"/>
                    </a:solidFill>
                  </a:tcPr>
                </a:tc>
                <a:tc>
                  <a:txBody>
                    <a:bodyPr/>
                    <a:lstStyle/>
                    <a:p>
                      <a:r>
                        <a:rPr lang="vi-VN" sz="2800" b="1">
                          <a:solidFill>
                            <a:schemeClr val="tx1"/>
                          </a:solidFill>
                        </a:rPr>
                        <a:t>4 639</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rgbClr val="FFFFCC"/>
                    </a:solidFill>
                  </a:tcPr>
                </a:tc>
                <a:extLst>
                  <a:ext uri="{0D108BD9-81ED-4DB2-BD59-A6C34878D82A}">
                    <a16:rowId xmlns:a16="http://schemas.microsoft.com/office/drawing/2014/main" xmlns="" val="2780174327"/>
                  </a:ext>
                </a:extLst>
              </a:tr>
              <a:tr h="0">
                <a:tc>
                  <a:txBody>
                    <a:bodyPr/>
                    <a:lstStyle/>
                    <a:p>
                      <a:r>
                        <a:rPr lang="vi-VN" sz="2800" b="1">
                          <a:solidFill>
                            <a:schemeClr val="tx1"/>
                          </a:solidFill>
                        </a:rPr>
                        <a:t>Vi khuẩn </a:t>
                      </a:r>
                      <a:r>
                        <a:rPr lang="vi-VN" sz="2800" b="1" i="1" u="none">
                          <a:solidFill>
                            <a:schemeClr val="tx1"/>
                          </a:solidFill>
                        </a:rPr>
                        <a:t>H. influenzae</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rgbClr val="FFFFCC"/>
                    </a:solidFill>
                  </a:tcPr>
                </a:tc>
                <a:tc>
                  <a:txBody>
                    <a:bodyPr/>
                    <a:lstStyle/>
                    <a:p>
                      <a:r>
                        <a:rPr lang="vi-VN" sz="2800" b="1">
                          <a:solidFill>
                            <a:schemeClr val="tx1"/>
                          </a:solidFill>
                        </a:rPr>
                        <a:t>1,8</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rgbClr val="FFFFCC"/>
                    </a:solidFill>
                  </a:tcPr>
                </a:tc>
                <a:tc>
                  <a:txBody>
                    <a:bodyPr/>
                    <a:lstStyle/>
                    <a:p>
                      <a:r>
                        <a:rPr lang="vi-VN" sz="2800" b="1">
                          <a:solidFill>
                            <a:schemeClr val="tx1"/>
                          </a:solidFill>
                        </a:rPr>
                        <a:t>1 836</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rgbClr val="FFFFCC"/>
                    </a:solidFill>
                  </a:tcPr>
                </a:tc>
                <a:extLst>
                  <a:ext uri="{0D108BD9-81ED-4DB2-BD59-A6C34878D82A}">
                    <a16:rowId xmlns:a16="http://schemas.microsoft.com/office/drawing/2014/main" xmlns="" val="2447565102"/>
                  </a:ext>
                </a:extLst>
              </a:tr>
              <a:tr h="0">
                <a:tc>
                  <a:txBody>
                    <a:bodyPr/>
                    <a:lstStyle/>
                    <a:p>
                      <a:r>
                        <a:rPr lang="vi-VN" sz="2800" b="1">
                          <a:solidFill>
                            <a:schemeClr val="tx1"/>
                          </a:solidFill>
                        </a:rPr>
                        <a:t>Nấm men</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rgbClr val="FFFFCC"/>
                    </a:solidFill>
                  </a:tcPr>
                </a:tc>
                <a:tc>
                  <a:txBody>
                    <a:bodyPr/>
                    <a:lstStyle/>
                    <a:p>
                      <a:r>
                        <a:rPr lang="vi-VN" sz="2800" b="1">
                          <a:solidFill>
                            <a:schemeClr val="tx1"/>
                          </a:solidFill>
                        </a:rPr>
                        <a:t>12,1</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rgbClr val="FFFFCC"/>
                    </a:solidFill>
                  </a:tcPr>
                </a:tc>
                <a:tc>
                  <a:txBody>
                    <a:bodyPr/>
                    <a:lstStyle/>
                    <a:p>
                      <a:r>
                        <a:rPr lang="vi-VN" sz="2800" b="1">
                          <a:solidFill>
                            <a:schemeClr val="tx1"/>
                          </a:solidFill>
                        </a:rPr>
                        <a:t>6 470 </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rgbClr val="FFFFCC"/>
                    </a:solidFill>
                  </a:tcPr>
                </a:tc>
                <a:extLst>
                  <a:ext uri="{0D108BD9-81ED-4DB2-BD59-A6C34878D82A}">
                    <a16:rowId xmlns:a16="http://schemas.microsoft.com/office/drawing/2014/main" xmlns="" val="2991804909"/>
                  </a:ext>
                </a:extLst>
              </a:tr>
              <a:tr h="0">
                <a:tc>
                  <a:txBody>
                    <a:bodyPr/>
                    <a:lstStyle/>
                    <a:p>
                      <a:r>
                        <a:rPr lang="vi-VN" sz="2800" b="1">
                          <a:solidFill>
                            <a:schemeClr val="tx1"/>
                          </a:solidFill>
                        </a:rPr>
                        <a:t>Cải dại</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rgbClr val="FFFFCC"/>
                    </a:solidFill>
                  </a:tcPr>
                </a:tc>
                <a:tc>
                  <a:txBody>
                    <a:bodyPr/>
                    <a:lstStyle/>
                    <a:p>
                      <a:r>
                        <a:rPr lang="vi-VN" sz="2800" b="1">
                          <a:solidFill>
                            <a:schemeClr val="tx1"/>
                          </a:solidFill>
                        </a:rPr>
                        <a:t>119,1</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rgbClr val="FFFFCC"/>
                    </a:solidFill>
                  </a:tcPr>
                </a:tc>
                <a:tc>
                  <a:txBody>
                    <a:bodyPr/>
                    <a:lstStyle/>
                    <a:p>
                      <a:r>
                        <a:rPr lang="vi-VN" sz="2800" b="1">
                          <a:solidFill>
                            <a:schemeClr val="tx1"/>
                          </a:solidFill>
                        </a:rPr>
                        <a:t>38 312</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rgbClr val="FFFFCC"/>
                    </a:solidFill>
                  </a:tcPr>
                </a:tc>
                <a:extLst>
                  <a:ext uri="{0D108BD9-81ED-4DB2-BD59-A6C34878D82A}">
                    <a16:rowId xmlns:a16="http://schemas.microsoft.com/office/drawing/2014/main" xmlns="" val="1141364641"/>
                  </a:ext>
                </a:extLst>
              </a:tr>
              <a:tr h="0">
                <a:tc>
                  <a:txBody>
                    <a:bodyPr/>
                    <a:lstStyle/>
                    <a:p>
                      <a:r>
                        <a:rPr lang="vi-VN" sz="2800" b="1">
                          <a:solidFill>
                            <a:schemeClr val="tx1"/>
                          </a:solidFill>
                        </a:rPr>
                        <a:t>Ruồi giấm</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rgbClr val="FFFFCC"/>
                    </a:solidFill>
                  </a:tcPr>
                </a:tc>
                <a:tc>
                  <a:txBody>
                    <a:bodyPr/>
                    <a:lstStyle/>
                    <a:p>
                      <a:r>
                        <a:rPr lang="vi-VN" sz="2800" b="1">
                          <a:solidFill>
                            <a:schemeClr val="tx1"/>
                          </a:solidFill>
                        </a:rPr>
                        <a:t>143,7</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rgbClr val="FFFFCC"/>
                    </a:solidFill>
                  </a:tcPr>
                </a:tc>
                <a:tc>
                  <a:txBody>
                    <a:bodyPr/>
                    <a:lstStyle/>
                    <a:p>
                      <a:r>
                        <a:rPr lang="vi-VN" sz="2800" b="1">
                          <a:solidFill>
                            <a:schemeClr val="tx1"/>
                          </a:solidFill>
                        </a:rPr>
                        <a:t>17 894</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rgbClr val="FFFFCC"/>
                    </a:solidFill>
                  </a:tcPr>
                </a:tc>
                <a:extLst>
                  <a:ext uri="{0D108BD9-81ED-4DB2-BD59-A6C34878D82A}">
                    <a16:rowId xmlns:a16="http://schemas.microsoft.com/office/drawing/2014/main" xmlns="" val="180992615"/>
                  </a:ext>
                </a:extLst>
              </a:tr>
              <a:tr h="0">
                <a:tc>
                  <a:txBody>
                    <a:bodyPr/>
                    <a:lstStyle/>
                    <a:p>
                      <a:r>
                        <a:rPr lang="vi-VN" sz="2800" b="1">
                          <a:solidFill>
                            <a:schemeClr val="tx1"/>
                          </a:solidFill>
                        </a:rPr>
                        <a:t>Ngô</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rgbClr val="FFFFCC"/>
                    </a:solidFill>
                  </a:tcPr>
                </a:tc>
                <a:tc>
                  <a:txBody>
                    <a:bodyPr/>
                    <a:lstStyle/>
                    <a:p>
                      <a:r>
                        <a:rPr lang="vi-VN" sz="2800" b="1">
                          <a:solidFill>
                            <a:schemeClr val="tx1"/>
                          </a:solidFill>
                        </a:rPr>
                        <a:t>2 200</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rgbClr val="FFFFCC"/>
                    </a:solidFill>
                  </a:tcPr>
                </a:tc>
                <a:tc>
                  <a:txBody>
                    <a:bodyPr/>
                    <a:lstStyle/>
                    <a:p>
                      <a:r>
                        <a:rPr lang="vi-VN" sz="2800" b="1">
                          <a:solidFill>
                            <a:schemeClr val="tx1"/>
                          </a:solidFill>
                        </a:rPr>
                        <a:t>49 897</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rgbClr val="FFFFCC"/>
                    </a:solidFill>
                  </a:tcPr>
                </a:tc>
                <a:extLst>
                  <a:ext uri="{0D108BD9-81ED-4DB2-BD59-A6C34878D82A}">
                    <a16:rowId xmlns:a16="http://schemas.microsoft.com/office/drawing/2014/main" xmlns="" val="2271408766"/>
                  </a:ext>
                </a:extLst>
              </a:tr>
              <a:tr h="0">
                <a:tc>
                  <a:txBody>
                    <a:bodyPr/>
                    <a:lstStyle/>
                    <a:p>
                      <a:r>
                        <a:rPr lang="vi-VN" sz="2800" b="1">
                          <a:solidFill>
                            <a:schemeClr val="tx1"/>
                          </a:solidFill>
                        </a:rPr>
                        <a:t>Người </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rgbClr val="FFFFCC"/>
                    </a:solidFill>
                  </a:tcPr>
                </a:tc>
                <a:tc>
                  <a:txBody>
                    <a:bodyPr/>
                    <a:lstStyle/>
                    <a:p>
                      <a:r>
                        <a:rPr lang="vi-VN" sz="2800" b="1">
                          <a:solidFill>
                            <a:schemeClr val="tx1"/>
                          </a:solidFill>
                        </a:rPr>
                        <a:t>3 100</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rgbClr val="FFFFCC"/>
                    </a:solidFill>
                  </a:tcPr>
                </a:tc>
                <a:tc>
                  <a:txBody>
                    <a:bodyPr/>
                    <a:lstStyle/>
                    <a:p>
                      <a:r>
                        <a:rPr lang="vi-VN" sz="2800" b="1">
                          <a:solidFill>
                            <a:schemeClr val="tx1"/>
                          </a:solidFill>
                        </a:rPr>
                        <a:t>59 652</a:t>
                      </a:r>
                    </a:p>
                  </a:txBody>
                  <a:tcPr anchor="ctr">
                    <a:lnL w="38100" cap="flat" cmpd="sng" algn="ctr">
                      <a:solidFill>
                        <a:schemeClr val="tx2">
                          <a:lumMod val="60000"/>
                          <a:lumOff val="40000"/>
                        </a:schemeClr>
                      </a:solidFill>
                      <a:prstDash val="solid"/>
                      <a:round/>
                      <a:headEnd type="none" w="med" len="med"/>
                      <a:tailEnd type="none" w="med" len="med"/>
                    </a:lnL>
                    <a:lnR w="38100" cap="flat" cmpd="sng" algn="ctr">
                      <a:solidFill>
                        <a:schemeClr val="tx2">
                          <a:lumMod val="60000"/>
                          <a:lumOff val="40000"/>
                        </a:schemeClr>
                      </a:solidFill>
                      <a:prstDash val="solid"/>
                      <a:round/>
                      <a:headEnd type="none" w="med" len="med"/>
                      <a:tailEnd type="none" w="med" len="med"/>
                    </a:ln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solidFill>
                      <a:srgbClr val="FFFFCC"/>
                    </a:solidFill>
                  </a:tcPr>
                </a:tc>
                <a:extLst>
                  <a:ext uri="{0D108BD9-81ED-4DB2-BD59-A6C34878D82A}">
                    <a16:rowId xmlns:a16="http://schemas.microsoft.com/office/drawing/2014/main" xmlns="" val="1160975068"/>
                  </a:ext>
                </a:extLst>
              </a:tr>
            </a:tbl>
          </a:graphicData>
        </a:graphic>
      </p:graphicFrame>
    </p:spTree>
    <p:extLst>
      <p:ext uri="{BB962C8B-B14F-4D97-AF65-F5344CB8AC3E}">
        <p14:creationId xmlns:p14="http://schemas.microsoft.com/office/powerpoint/2010/main" val="306806728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1000"/>
                                        <p:tgtEl>
                                          <p:spTgt spid="79"/>
                                        </p:tgtEl>
                                      </p:cBhvr>
                                    </p:animEffect>
                                    <p:anim calcmode="lin" valueType="num">
                                      <p:cBhvr>
                                        <p:cTn id="13" dur="1000" fill="hold"/>
                                        <p:tgtEl>
                                          <p:spTgt spid="79"/>
                                        </p:tgtEl>
                                        <p:attrNameLst>
                                          <p:attrName>ppt_x</p:attrName>
                                        </p:attrNameLst>
                                      </p:cBhvr>
                                      <p:tavLst>
                                        <p:tav tm="0">
                                          <p:val>
                                            <p:strVal val="#ppt_x"/>
                                          </p:val>
                                        </p:tav>
                                        <p:tav tm="100000">
                                          <p:val>
                                            <p:strVal val="#ppt_x"/>
                                          </p:val>
                                        </p:tav>
                                      </p:tavLst>
                                    </p:anim>
                                    <p:anim calcmode="lin" valueType="num">
                                      <p:cBhvr>
                                        <p:cTn id="14" dur="1000" fill="hold"/>
                                        <p:tgtEl>
                                          <p:spTgt spid="7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5"/>
                                        </p:tgtEl>
                                        <p:attrNameLst>
                                          <p:attrName>style.visibility</p:attrName>
                                        </p:attrNameLst>
                                      </p:cBhvr>
                                      <p:to>
                                        <p:strVal val="visible"/>
                                      </p:to>
                                    </p:set>
                                    <p:animEffect transition="in" filter="fade">
                                      <p:cBhvr>
                                        <p:cTn id="17" dur="1000"/>
                                        <p:tgtEl>
                                          <p:spTgt spid="85"/>
                                        </p:tgtEl>
                                      </p:cBhvr>
                                    </p:animEffect>
                                    <p:anim calcmode="lin" valueType="num">
                                      <p:cBhvr>
                                        <p:cTn id="18" dur="1000" fill="hold"/>
                                        <p:tgtEl>
                                          <p:spTgt spid="85"/>
                                        </p:tgtEl>
                                        <p:attrNameLst>
                                          <p:attrName>ppt_x</p:attrName>
                                        </p:attrNameLst>
                                      </p:cBhvr>
                                      <p:tavLst>
                                        <p:tav tm="0">
                                          <p:val>
                                            <p:strVal val="#ppt_x"/>
                                          </p:val>
                                        </p:tav>
                                        <p:tav tm="100000">
                                          <p:val>
                                            <p:strVal val="#ppt_x"/>
                                          </p:val>
                                        </p:tav>
                                      </p:tavLst>
                                    </p:anim>
                                    <p:anim calcmode="lin" valueType="num">
                                      <p:cBhvr>
                                        <p:cTn id="19"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Diagonal Corners Snipped 22">
            <a:extLst>
              <a:ext uri="{FF2B5EF4-FFF2-40B4-BE49-F238E27FC236}">
                <a16:creationId xmlns:a16="http://schemas.microsoft.com/office/drawing/2014/main" xmlns="" id="{965D8332-B06F-7787-AFA4-F1794BC21890}"/>
              </a:ext>
            </a:extLst>
          </p:cNvPr>
          <p:cNvSpPr/>
          <p:nvPr/>
        </p:nvSpPr>
        <p:spPr>
          <a:xfrm>
            <a:off x="517922" y="1730228"/>
            <a:ext cx="17084278" cy="8061472"/>
          </a:xfrm>
          <a:prstGeom prst="snip2DiagRect">
            <a:avLst>
              <a:gd name="adj1" fmla="val 0"/>
              <a:gd name="adj2" fmla="val 12878"/>
            </a:avLst>
          </a:prstGeom>
          <a:solidFill>
            <a:schemeClr val="bg1"/>
          </a:solidFill>
          <a:ln w="57150">
            <a:solidFill>
              <a:schemeClr val="tx2">
                <a:lumMod val="60000"/>
                <a:lumOff val="4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TextBox 27"/>
          <p:cNvSpPr txBox="1"/>
          <p:nvPr/>
        </p:nvSpPr>
        <p:spPr>
          <a:xfrm>
            <a:off x="172622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 Hệ gene</a:t>
            </a:r>
          </a:p>
        </p:txBody>
      </p:sp>
      <p:sp>
        <p:nvSpPr>
          <p:cNvPr id="3" name="Rectangle: Rounded Corners 2">
            <a:extLst>
              <a:ext uri="{FF2B5EF4-FFF2-40B4-BE49-F238E27FC236}">
                <a16:creationId xmlns:a16="http://schemas.microsoft.com/office/drawing/2014/main" xmlns="" id="{FFCCD022-9C4C-B750-DC04-6D7720354BA1}"/>
              </a:ext>
            </a:extLst>
          </p:cNvPr>
          <p:cNvSpPr/>
          <p:nvPr/>
        </p:nvSpPr>
        <p:spPr>
          <a:xfrm>
            <a:off x="863432" y="911029"/>
            <a:ext cx="4320000" cy="217331"/>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50">
            <a:extLst>
              <a:ext uri="{FF2B5EF4-FFF2-40B4-BE49-F238E27FC236}">
                <a16:creationId xmlns:a16="http://schemas.microsoft.com/office/drawing/2014/main" xmlns="" id="{BB844949-1948-6B4A-26E4-E300A44F6AD1}"/>
              </a:ext>
            </a:extLst>
          </p:cNvPr>
          <p:cNvSpPr txBox="1"/>
          <p:nvPr/>
        </p:nvSpPr>
        <p:spPr>
          <a:xfrm>
            <a:off x="5202613" y="215703"/>
            <a:ext cx="11023768" cy="98343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gn="ctr">
              <a:lnSpc>
                <a:spcPts val="6299"/>
              </a:lnSpc>
              <a:spcBef>
                <a:spcPct val="0"/>
              </a:spcBef>
            </a:pPr>
            <a:r>
              <a:rPr lang="vi-VN" sz="3200" b="1" u="sng">
                <a:solidFill>
                  <a:srgbClr val="FFFF00"/>
                </a:solidFill>
                <a:latin typeface="Arial" panose="020B0604020202020204" pitchFamily="34" charset="0"/>
                <a:cs typeface="Arial" panose="020B0604020202020204" pitchFamily="34" charset="0"/>
              </a:rPr>
              <a:t>2. Thành tựu và ứng dụng của giải mã hệ gene người</a:t>
            </a:r>
          </a:p>
        </p:txBody>
      </p:sp>
      <p:graphicFrame>
        <p:nvGraphicFramePr>
          <p:cNvPr id="8" name="Chart 7">
            <a:extLst>
              <a:ext uri="{FF2B5EF4-FFF2-40B4-BE49-F238E27FC236}">
                <a16:creationId xmlns:a16="http://schemas.microsoft.com/office/drawing/2014/main" xmlns="" id="{77398465-BC2F-83E0-9E72-93D5FE9EEC97}"/>
              </a:ext>
            </a:extLst>
          </p:cNvPr>
          <p:cNvGraphicFramePr/>
          <p:nvPr>
            <p:extLst>
              <p:ext uri="{D42A27DB-BD31-4B8C-83A1-F6EECF244321}">
                <p14:modId xmlns:p14="http://schemas.microsoft.com/office/powerpoint/2010/main" val="2140987225"/>
              </p:ext>
            </p:extLst>
          </p:nvPr>
        </p:nvGraphicFramePr>
        <p:xfrm>
          <a:off x="517922" y="2041757"/>
          <a:ext cx="6858000" cy="7296536"/>
        </p:xfrm>
        <a:graphic>
          <a:graphicData uri="http://schemas.openxmlformats.org/drawingml/2006/chart">
            <c:chart xmlns:c="http://schemas.openxmlformats.org/drawingml/2006/chart" xmlns:r="http://schemas.openxmlformats.org/officeDocument/2006/relationships" r:id="rId2"/>
          </a:graphicData>
        </a:graphic>
      </p:graphicFrame>
      <p:cxnSp>
        <p:nvCxnSpPr>
          <p:cNvPr id="10" name="Straight Connector 9">
            <a:extLst>
              <a:ext uri="{FF2B5EF4-FFF2-40B4-BE49-F238E27FC236}">
                <a16:creationId xmlns:a16="http://schemas.microsoft.com/office/drawing/2014/main" xmlns="" id="{48C8BB4E-D6FB-DC3F-2872-EB7798065285}"/>
              </a:ext>
            </a:extLst>
          </p:cNvPr>
          <p:cNvCxnSpPr>
            <a:cxnSpLocks/>
          </p:cNvCxnSpPr>
          <p:nvPr/>
        </p:nvCxnSpPr>
        <p:spPr>
          <a:xfrm flipH="1">
            <a:off x="4119677" y="2628900"/>
            <a:ext cx="1366723" cy="2636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3637037C-32F3-6751-2006-98AE0AD32A7F}"/>
              </a:ext>
            </a:extLst>
          </p:cNvPr>
          <p:cNvSpPr txBox="1"/>
          <p:nvPr/>
        </p:nvSpPr>
        <p:spPr>
          <a:xfrm>
            <a:off x="863432" y="8642967"/>
            <a:ext cx="6512490" cy="523220"/>
          </a:xfrm>
          <a:prstGeom prst="rect">
            <a:avLst/>
          </a:prstGeom>
          <a:noFill/>
        </p:spPr>
        <p:txBody>
          <a:bodyPr wrap="square" rtlCol="0">
            <a:spAutoFit/>
          </a:bodyPr>
          <a:lstStyle/>
          <a:p>
            <a:r>
              <a:rPr lang="en-US" sz="2800" b="1"/>
              <a:t>Hình 4.1. </a:t>
            </a:r>
            <a:r>
              <a:rPr lang="en-US" sz="2800" i="1"/>
              <a:t>Đặc điểm của hệ gene ở người</a:t>
            </a:r>
            <a:endParaRPr lang="vi-VN" sz="2800" i="1"/>
          </a:p>
        </p:txBody>
      </p:sp>
      <p:grpSp>
        <p:nvGrpSpPr>
          <p:cNvPr id="16" name="Group 28">
            <a:extLst>
              <a:ext uri="{FF2B5EF4-FFF2-40B4-BE49-F238E27FC236}">
                <a16:creationId xmlns:a16="http://schemas.microsoft.com/office/drawing/2014/main" xmlns="" id="{F3BE2C49-B68B-1016-E5EF-0A4C690C5464}"/>
              </a:ext>
            </a:extLst>
          </p:cNvPr>
          <p:cNvGrpSpPr/>
          <p:nvPr/>
        </p:nvGrpSpPr>
        <p:grpSpPr>
          <a:xfrm>
            <a:off x="7467601" y="2642141"/>
            <a:ext cx="9296400" cy="5168359"/>
            <a:chOff x="0" y="-168160"/>
            <a:chExt cx="20199166" cy="4775962"/>
          </a:xfrm>
        </p:grpSpPr>
        <p:grpSp>
          <p:nvGrpSpPr>
            <p:cNvPr id="17" name="Group 29">
              <a:extLst>
                <a:ext uri="{FF2B5EF4-FFF2-40B4-BE49-F238E27FC236}">
                  <a16:creationId xmlns:a16="http://schemas.microsoft.com/office/drawing/2014/main" xmlns="" id="{4CF4B80B-0837-C91C-834F-633983130F06}"/>
                </a:ext>
              </a:extLst>
            </p:cNvPr>
            <p:cNvGrpSpPr/>
            <p:nvPr/>
          </p:nvGrpSpPr>
          <p:grpSpPr>
            <a:xfrm>
              <a:off x="0" y="-168160"/>
              <a:ext cx="20199166" cy="4775962"/>
              <a:chOff x="0" y="-38100"/>
              <a:chExt cx="4576517" cy="1082088"/>
            </a:xfrm>
          </p:grpSpPr>
          <p:sp>
            <p:nvSpPr>
              <p:cNvPr id="19" name="Freeform 30">
                <a:extLst>
                  <a:ext uri="{FF2B5EF4-FFF2-40B4-BE49-F238E27FC236}">
                    <a16:creationId xmlns:a16="http://schemas.microsoft.com/office/drawing/2014/main" xmlns="" id="{41CAB0F0-C5F3-45AF-1B37-36103ABA808E}"/>
                  </a:ext>
                </a:extLst>
              </p:cNvPr>
              <p:cNvSpPr/>
              <p:nvPr/>
            </p:nvSpPr>
            <p:spPr>
              <a:xfrm>
                <a:off x="0" y="0"/>
                <a:ext cx="4576517" cy="1043988"/>
              </a:xfrm>
              <a:custGeom>
                <a:avLst/>
                <a:gdLst/>
                <a:ahLst/>
                <a:cxnLst/>
                <a:rect l="l" t="t" r="r" b="b"/>
                <a:pathLst>
                  <a:path w="4576517" h="917204">
                    <a:moveTo>
                      <a:pt x="26063" y="0"/>
                    </a:moveTo>
                    <a:lnTo>
                      <a:pt x="4550454" y="0"/>
                    </a:lnTo>
                    <a:cubicBezTo>
                      <a:pt x="4564848" y="0"/>
                      <a:pt x="4576517" y="11669"/>
                      <a:pt x="4576517" y="26063"/>
                    </a:cubicBezTo>
                    <a:lnTo>
                      <a:pt x="4576517" y="891141"/>
                    </a:lnTo>
                    <a:cubicBezTo>
                      <a:pt x="4576517" y="905535"/>
                      <a:pt x="4564848" y="917204"/>
                      <a:pt x="4550454" y="917204"/>
                    </a:cubicBezTo>
                    <a:lnTo>
                      <a:pt x="26063" y="917204"/>
                    </a:lnTo>
                    <a:cubicBezTo>
                      <a:pt x="11669" y="917204"/>
                      <a:pt x="0" y="905535"/>
                      <a:pt x="0" y="891141"/>
                    </a:cubicBezTo>
                    <a:lnTo>
                      <a:pt x="0" y="26063"/>
                    </a:lnTo>
                    <a:cubicBezTo>
                      <a:pt x="0" y="11669"/>
                      <a:pt x="11669" y="0"/>
                      <a:pt x="26063" y="0"/>
                    </a:cubicBezTo>
                    <a:close/>
                  </a:path>
                </a:pathLst>
              </a:custGeom>
              <a:noFill/>
              <a:ln w="76200">
                <a:solidFill>
                  <a:schemeClr val="accent6">
                    <a:lumMod val="75000"/>
                  </a:schemeClr>
                </a:solidFill>
              </a:ln>
            </p:spPr>
          </p:sp>
          <p:sp>
            <p:nvSpPr>
              <p:cNvPr id="20" name="TextBox 31">
                <a:extLst>
                  <a:ext uri="{FF2B5EF4-FFF2-40B4-BE49-F238E27FC236}">
                    <a16:creationId xmlns:a16="http://schemas.microsoft.com/office/drawing/2014/main" xmlns="" id="{D88B119F-D1AC-D15E-E0AB-347460F5813A}"/>
                  </a:ext>
                </a:extLst>
              </p:cNvPr>
              <p:cNvSpPr txBox="1"/>
              <p:nvPr/>
            </p:nvSpPr>
            <p:spPr>
              <a:xfrm>
                <a:off x="0" y="-38100"/>
                <a:ext cx="4576517" cy="95530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18" name="TextBox 32">
              <a:extLst>
                <a:ext uri="{FF2B5EF4-FFF2-40B4-BE49-F238E27FC236}">
                  <a16:creationId xmlns:a16="http://schemas.microsoft.com/office/drawing/2014/main" xmlns="" id="{283ACCC1-4F20-2FE9-FC30-038624CCA402}"/>
                </a:ext>
              </a:extLst>
            </p:cNvPr>
            <p:cNvSpPr txBox="1"/>
            <p:nvPr/>
          </p:nvSpPr>
          <p:spPr>
            <a:xfrm>
              <a:off x="1655669" y="289775"/>
              <a:ext cx="17053394" cy="4005845"/>
            </a:xfrm>
            <a:prstGeom prst="rect">
              <a:avLst/>
            </a:prstGeom>
          </p:spPr>
          <p:txBody>
            <a:bodyPr wrap="square" lIns="0" tIns="0" rIns="0" bIns="0" rtlCol="0" anchor="t">
              <a:spAutoFit/>
            </a:bodyPr>
            <a:lstStyle/>
            <a:p>
              <a:pPr>
                <a:lnSpc>
                  <a:spcPts val="4882"/>
                </a:lnSpc>
                <a:spcBef>
                  <a:spcPct val="0"/>
                </a:spcBef>
              </a:pPr>
              <a:r>
                <a:rPr lang="en-US" sz="3200" i="1">
                  <a:latin typeface="Arial" panose="020B0604020202020204" pitchFamily="34" charset="0"/>
                  <a:cs typeface="Arial" panose="020B0604020202020204" pitchFamily="34" charset="0"/>
                </a:rPr>
                <a:t>HS quan sát hình + đọc SGK + thảo luận nhóm:</a:t>
              </a:r>
            </a:p>
            <a:p>
              <a:pPr>
                <a:lnSpc>
                  <a:spcPts val="4882"/>
                </a:lnSpc>
              </a:pPr>
              <a:r>
                <a:rPr lang="vi-VN" sz="3200" b="1">
                  <a:latin typeface="Arial" panose="020B0604020202020204" pitchFamily="34" charset="0"/>
                  <a:cs typeface="Arial" panose="020B0604020202020204" pitchFamily="34" charset="0"/>
                </a:rPr>
                <a:t>(1) Kết quả của dự án Hệ gene người là gì?</a:t>
              </a:r>
            </a:p>
            <a:p>
              <a:pPr>
                <a:lnSpc>
                  <a:spcPts val="4882"/>
                </a:lnSpc>
              </a:pPr>
              <a:r>
                <a:rPr lang="vi-VN" sz="3200" b="1">
                  <a:latin typeface="Arial" panose="020B0604020202020204" pitchFamily="34" charset="0"/>
                  <a:cs typeface="Arial" panose="020B0604020202020204" pitchFamily="34" charset="0"/>
                </a:rPr>
                <a:t>(2) Hiện nay, giải mã hệ gene người đang được ứng dụng trong những lĩnh vực nào? Cho ví dụ?</a:t>
              </a:r>
            </a:p>
          </p:txBody>
        </p:sp>
      </p:grpSp>
      <p:sp>
        <p:nvSpPr>
          <p:cNvPr id="21" name="Rectangle: Top Corners Rounded 20">
            <a:extLst>
              <a:ext uri="{FF2B5EF4-FFF2-40B4-BE49-F238E27FC236}">
                <a16:creationId xmlns:a16="http://schemas.microsoft.com/office/drawing/2014/main" xmlns="" id="{614A3F4B-101A-A12F-BC3C-47D7A5E97A62}"/>
              </a:ext>
            </a:extLst>
          </p:cNvPr>
          <p:cNvSpPr/>
          <p:nvPr/>
        </p:nvSpPr>
        <p:spPr>
          <a:xfrm>
            <a:off x="8458510" y="2247294"/>
            <a:ext cx="3474970" cy="609600"/>
          </a:xfrm>
          <a:prstGeom prst="round2SameRect">
            <a:avLst/>
          </a:prstGeom>
          <a:solidFill>
            <a:srgbClr val="E46C0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TextBox 21">
            <a:extLst>
              <a:ext uri="{FF2B5EF4-FFF2-40B4-BE49-F238E27FC236}">
                <a16:creationId xmlns:a16="http://schemas.microsoft.com/office/drawing/2014/main" xmlns="" id="{8B3F5836-1B40-00F0-F99A-79A885E67C5D}"/>
              </a:ext>
            </a:extLst>
          </p:cNvPr>
          <p:cNvSpPr txBox="1"/>
          <p:nvPr/>
        </p:nvSpPr>
        <p:spPr>
          <a:xfrm>
            <a:off x="8782884" y="2276764"/>
            <a:ext cx="3048000" cy="584775"/>
          </a:xfrm>
          <a:prstGeom prst="rect">
            <a:avLst/>
          </a:prstGeom>
          <a:noFill/>
        </p:spPr>
        <p:txBody>
          <a:bodyPr wrap="square">
            <a:spAutoFit/>
          </a:bodyPr>
          <a:lstStyle/>
          <a:p>
            <a:r>
              <a:rPr kumimoji="0" lang="vi-VN" sz="32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Phiếu học tập</a:t>
            </a:r>
            <a:endParaRPr lang="vi-VN">
              <a:solidFill>
                <a:schemeClr val="bg1"/>
              </a:solidFill>
            </a:endParaRPr>
          </a:p>
        </p:txBody>
      </p:sp>
    </p:spTree>
    <p:extLst>
      <p:ext uri="{BB962C8B-B14F-4D97-AF65-F5344CB8AC3E}">
        <p14:creationId xmlns:p14="http://schemas.microsoft.com/office/powerpoint/2010/main" val="3892689129"/>
      </p:ext>
    </p:extLst>
  </p:cSld>
  <p:clrMapOvr>
    <a:masterClrMapping/>
  </p:clrMapOvr>
  <p:transition>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Diagonal Corners Snipped 22">
            <a:extLst>
              <a:ext uri="{FF2B5EF4-FFF2-40B4-BE49-F238E27FC236}">
                <a16:creationId xmlns:a16="http://schemas.microsoft.com/office/drawing/2014/main" xmlns="" id="{965D8332-B06F-7787-AFA4-F1794BC21890}"/>
              </a:ext>
            </a:extLst>
          </p:cNvPr>
          <p:cNvSpPr/>
          <p:nvPr/>
        </p:nvSpPr>
        <p:spPr>
          <a:xfrm>
            <a:off x="457200" y="1642996"/>
            <a:ext cx="17084278" cy="8061472"/>
          </a:xfrm>
          <a:prstGeom prst="snip2DiagRect">
            <a:avLst>
              <a:gd name="adj1" fmla="val 0"/>
              <a:gd name="adj2" fmla="val 12878"/>
            </a:avLst>
          </a:prstGeom>
          <a:solidFill>
            <a:schemeClr val="bg1"/>
          </a:solidFill>
          <a:ln w="57150">
            <a:solidFill>
              <a:schemeClr val="tx2">
                <a:lumMod val="60000"/>
                <a:lumOff val="4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TextBox 27"/>
          <p:cNvSpPr txBox="1"/>
          <p:nvPr/>
        </p:nvSpPr>
        <p:spPr>
          <a:xfrm>
            <a:off x="172622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 Hệ gene</a:t>
            </a:r>
          </a:p>
        </p:txBody>
      </p:sp>
      <p:sp>
        <p:nvSpPr>
          <p:cNvPr id="3" name="Rectangle: Rounded Corners 2">
            <a:extLst>
              <a:ext uri="{FF2B5EF4-FFF2-40B4-BE49-F238E27FC236}">
                <a16:creationId xmlns:a16="http://schemas.microsoft.com/office/drawing/2014/main" xmlns="" id="{FFCCD022-9C4C-B750-DC04-6D7720354BA1}"/>
              </a:ext>
            </a:extLst>
          </p:cNvPr>
          <p:cNvSpPr/>
          <p:nvPr/>
        </p:nvSpPr>
        <p:spPr>
          <a:xfrm>
            <a:off x="863432" y="911029"/>
            <a:ext cx="4320000" cy="217331"/>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50">
            <a:extLst>
              <a:ext uri="{FF2B5EF4-FFF2-40B4-BE49-F238E27FC236}">
                <a16:creationId xmlns:a16="http://schemas.microsoft.com/office/drawing/2014/main" xmlns="" id="{BB844949-1948-6B4A-26E4-E300A44F6AD1}"/>
              </a:ext>
            </a:extLst>
          </p:cNvPr>
          <p:cNvSpPr txBox="1"/>
          <p:nvPr/>
        </p:nvSpPr>
        <p:spPr>
          <a:xfrm>
            <a:off x="5202613" y="215703"/>
            <a:ext cx="11023768" cy="98343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gn="ctr">
              <a:lnSpc>
                <a:spcPts val="6299"/>
              </a:lnSpc>
              <a:spcBef>
                <a:spcPct val="0"/>
              </a:spcBef>
            </a:pPr>
            <a:r>
              <a:rPr lang="vi-VN" sz="3200" b="1" u="sng">
                <a:solidFill>
                  <a:srgbClr val="FFFF00"/>
                </a:solidFill>
                <a:latin typeface="Arial" panose="020B0604020202020204" pitchFamily="34" charset="0"/>
                <a:cs typeface="Arial" panose="020B0604020202020204" pitchFamily="34" charset="0"/>
              </a:rPr>
              <a:t>2. Thành tựu và ứng dụng của giải mã hệ gene người</a:t>
            </a:r>
          </a:p>
        </p:txBody>
      </p:sp>
      <p:grpSp>
        <p:nvGrpSpPr>
          <p:cNvPr id="41" name="Group 40">
            <a:extLst>
              <a:ext uri="{FF2B5EF4-FFF2-40B4-BE49-F238E27FC236}">
                <a16:creationId xmlns:a16="http://schemas.microsoft.com/office/drawing/2014/main" xmlns="" id="{7D8F72E1-63A5-A320-FEB8-FB5B304E58DA}"/>
              </a:ext>
            </a:extLst>
          </p:cNvPr>
          <p:cNvGrpSpPr/>
          <p:nvPr/>
        </p:nvGrpSpPr>
        <p:grpSpPr>
          <a:xfrm>
            <a:off x="2788615" y="1353086"/>
            <a:ext cx="13461829" cy="2191257"/>
            <a:chOff x="2788615" y="1353086"/>
            <a:chExt cx="13461829" cy="2191257"/>
          </a:xfrm>
        </p:grpSpPr>
        <p:grpSp>
          <p:nvGrpSpPr>
            <p:cNvPr id="2" name="Group 1">
              <a:extLst>
                <a:ext uri="{FF2B5EF4-FFF2-40B4-BE49-F238E27FC236}">
                  <a16:creationId xmlns:a16="http://schemas.microsoft.com/office/drawing/2014/main" xmlns="" id="{477FB9C0-8204-A113-343F-7498703B8422}"/>
                </a:ext>
              </a:extLst>
            </p:cNvPr>
            <p:cNvGrpSpPr/>
            <p:nvPr/>
          </p:nvGrpSpPr>
          <p:grpSpPr>
            <a:xfrm>
              <a:off x="2788615" y="1353086"/>
              <a:ext cx="13461829" cy="2191257"/>
              <a:chOff x="5002057" y="1196297"/>
              <a:chExt cx="13461829" cy="2191257"/>
            </a:xfrm>
          </p:grpSpPr>
          <p:grpSp>
            <p:nvGrpSpPr>
              <p:cNvPr id="5" name="Group 26">
                <a:extLst>
                  <a:ext uri="{FF2B5EF4-FFF2-40B4-BE49-F238E27FC236}">
                    <a16:creationId xmlns:a16="http://schemas.microsoft.com/office/drawing/2014/main" xmlns="" id="{D0E7DC29-81BF-4BAB-039B-17ACA00A50E6}"/>
                  </a:ext>
                </a:extLst>
              </p:cNvPr>
              <p:cNvGrpSpPr/>
              <p:nvPr/>
            </p:nvGrpSpPr>
            <p:grpSpPr>
              <a:xfrm>
                <a:off x="5219407" y="1196297"/>
                <a:ext cx="13244479" cy="2191257"/>
                <a:chOff x="-342115" y="-13722"/>
                <a:chExt cx="17659306" cy="2921675"/>
              </a:xfrm>
            </p:grpSpPr>
            <p:grpSp>
              <p:nvGrpSpPr>
                <p:cNvPr id="9" name="Group 27">
                  <a:extLst>
                    <a:ext uri="{FF2B5EF4-FFF2-40B4-BE49-F238E27FC236}">
                      <a16:creationId xmlns:a16="http://schemas.microsoft.com/office/drawing/2014/main" xmlns="" id="{8AD42351-38FA-3ED0-FB21-DFD7309534F9}"/>
                    </a:ext>
                  </a:extLst>
                </p:cNvPr>
                <p:cNvGrpSpPr/>
                <p:nvPr/>
              </p:nvGrpSpPr>
              <p:grpSpPr>
                <a:xfrm>
                  <a:off x="-342115" y="-13722"/>
                  <a:ext cx="17587431" cy="2921675"/>
                  <a:chOff x="-77513" y="-3109"/>
                  <a:chExt cx="3984778" cy="661963"/>
                </a:xfrm>
              </p:grpSpPr>
              <p:sp>
                <p:nvSpPr>
                  <p:cNvPr id="12" name="Freeform 28">
                    <a:extLst>
                      <a:ext uri="{FF2B5EF4-FFF2-40B4-BE49-F238E27FC236}">
                        <a16:creationId xmlns:a16="http://schemas.microsoft.com/office/drawing/2014/main" xmlns="" id="{ABE30AD7-2EC3-2B17-1C74-DAAF254BAE57}"/>
                      </a:ext>
                    </a:extLst>
                  </p:cNvPr>
                  <p:cNvSpPr/>
                  <p:nvPr/>
                </p:nvSpPr>
                <p:spPr>
                  <a:xfrm>
                    <a:off x="-77513" y="298136"/>
                    <a:ext cx="3984778" cy="335882"/>
                  </a:xfrm>
                  <a:custGeom>
                    <a:avLst/>
                    <a:gdLst/>
                    <a:ahLst/>
                    <a:cxnLst/>
                    <a:rect l="l" t="t" r="r" b="b"/>
                    <a:pathLst>
                      <a:path w="2645544" h="623863">
                        <a:moveTo>
                          <a:pt x="45086" y="0"/>
                        </a:moveTo>
                        <a:lnTo>
                          <a:pt x="2600457" y="0"/>
                        </a:lnTo>
                        <a:cubicBezTo>
                          <a:pt x="2612415" y="0"/>
                          <a:pt x="2623883" y="4750"/>
                          <a:pt x="2632338" y="13205"/>
                        </a:cubicBezTo>
                        <a:cubicBezTo>
                          <a:pt x="2640793" y="21661"/>
                          <a:pt x="2645544" y="33129"/>
                          <a:pt x="2645544" y="45086"/>
                        </a:cubicBezTo>
                        <a:lnTo>
                          <a:pt x="2645544" y="578777"/>
                        </a:lnTo>
                        <a:cubicBezTo>
                          <a:pt x="2645544" y="603677"/>
                          <a:pt x="2625358" y="623863"/>
                          <a:pt x="2600457" y="623863"/>
                        </a:cubicBezTo>
                        <a:lnTo>
                          <a:pt x="45086" y="623863"/>
                        </a:lnTo>
                        <a:cubicBezTo>
                          <a:pt x="20186" y="623863"/>
                          <a:pt x="0" y="603677"/>
                          <a:pt x="0" y="578777"/>
                        </a:cubicBezTo>
                        <a:lnTo>
                          <a:pt x="0" y="45086"/>
                        </a:lnTo>
                        <a:cubicBezTo>
                          <a:pt x="0" y="20186"/>
                          <a:pt x="20186" y="0"/>
                          <a:pt x="45086" y="0"/>
                        </a:cubicBezTo>
                        <a:close/>
                      </a:path>
                    </a:pathLst>
                  </a:custGeom>
                  <a:solidFill>
                    <a:srgbClr val="A2F03A"/>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p>
              <p:sp>
                <p:nvSpPr>
                  <p:cNvPr id="14" name="TextBox 29">
                    <a:extLst>
                      <a:ext uri="{FF2B5EF4-FFF2-40B4-BE49-F238E27FC236}">
                        <a16:creationId xmlns:a16="http://schemas.microsoft.com/office/drawing/2014/main" xmlns="" id="{9F34789F-1E6A-7FD9-B16A-B36C9BEE107F}"/>
                      </a:ext>
                    </a:extLst>
                  </p:cNvPr>
                  <p:cNvSpPr txBox="1"/>
                  <p:nvPr/>
                </p:nvSpPr>
                <p:spPr>
                  <a:xfrm>
                    <a:off x="-24503" y="-3109"/>
                    <a:ext cx="2645544" cy="661963"/>
                  </a:xfrm>
                  <a:prstGeom prst="rect">
                    <a:avLst/>
                  </a:prstGeom>
                </p:spPr>
                <p:txBody>
                  <a:bodyPr lIns="50800" tIns="50800" rIns="50800" bIns="50800" rtlCol="0" anchor="ctr"/>
                  <a:lstStyle/>
                  <a:p>
                    <a:pPr algn="ctr">
                      <a:lnSpc>
                        <a:spcPts val="2659"/>
                      </a:lnSpc>
                    </a:pPr>
                    <a:endParaRPr sz="3200">
                      <a:latin typeface="Arial" panose="020B0604020202020204" pitchFamily="34" charset="0"/>
                      <a:cs typeface="Arial" panose="020B0604020202020204" pitchFamily="34" charset="0"/>
                    </a:endParaRPr>
                  </a:p>
                </p:txBody>
              </p:sp>
            </p:grpSp>
            <p:sp>
              <p:nvSpPr>
                <p:cNvPr id="11" name="TextBox 30">
                  <a:extLst>
                    <a:ext uri="{FF2B5EF4-FFF2-40B4-BE49-F238E27FC236}">
                      <a16:creationId xmlns:a16="http://schemas.microsoft.com/office/drawing/2014/main" xmlns="" id="{F44D3C5D-FDB6-0455-2FB9-5A7C0567B7C8}"/>
                    </a:ext>
                  </a:extLst>
                </p:cNvPr>
                <p:cNvSpPr txBox="1"/>
                <p:nvPr/>
              </p:nvSpPr>
              <p:spPr>
                <a:xfrm>
                  <a:off x="2015253" y="1550083"/>
                  <a:ext cx="15301938" cy="842710"/>
                </a:xfrm>
                <a:prstGeom prst="rect">
                  <a:avLst/>
                </a:prstGeom>
              </p:spPr>
              <p:txBody>
                <a:bodyPr wrap="square" lIns="0" tIns="0" rIns="0" bIns="0" rtlCol="0" anchor="t">
                  <a:spAutoFit/>
                </a:bodyPr>
                <a:lstStyle/>
                <a:p>
                  <a:pPr>
                    <a:lnSpc>
                      <a:spcPts val="5599"/>
                    </a:lnSpc>
                  </a:pPr>
                  <a:r>
                    <a:rPr lang="vi-VN" sz="3200" b="1">
                      <a:latin typeface="Arial" panose="020B0604020202020204" pitchFamily="34" charset="0"/>
                      <a:cs typeface="Arial" panose="020B0604020202020204" pitchFamily="34" charset="0"/>
                    </a:rPr>
                    <a:t>Kết quả của dự án Hệ gene người là gì?</a:t>
                  </a:r>
                </a:p>
              </p:txBody>
            </p:sp>
          </p:grpSp>
          <p:sp>
            <p:nvSpPr>
              <p:cNvPr id="6" name="Oval 5">
                <a:extLst>
                  <a:ext uri="{FF2B5EF4-FFF2-40B4-BE49-F238E27FC236}">
                    <a16:creationId xmlns:a16="http://schemas.microsoft.com/office/drawing/2014/main" xmlns="" id="{0890868F-84E2-5D69-B7FE-70DB4D5D485F}"/>
                  </a:ext>
                </a:extLst>
              </p:cNvPr>
              <p:cNvSpPr/>
              <p:nvPr/>
            </p:nvSpPr>
            <p:spPr>
              <a:xfrm>
                <a:off x="5002057" y="1816838"/>
                <a:ext cx="1316375" cy="1269103"/>
              </a:xfrm>
              <a:prstGeom prst="ellipse">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24" name="Graphic 23" descr="Lightbulb and gear">
              <a:extLst>
                <a:ext uri="{FF2B5EF4-FFF2-40B4-BE49-F238E27FC236}">
                  <a16:creationId xmlns:a16="http://schemas.microsoft.com/office/drawing/2014/main" xmlns="" id="{274BC85B-B8E6-6B66-C50A-999450EA819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985032" y="2131637"/>
              <a:ext cx="914400" cy="914400"/>
            </a:xfrm>
            <a:prstGeom prst="rect">
              <a:avLst/>
            </a:prstGeom>
          </p:spPr>
        </p:pic>
      </p:grpSp>
      <p:sp>
        <p:nvSpPr>
          <p:cNvPr id="31" name="TextBox 30">
            <a:extLst>
              <a:ext uri="{FF2B5EF4-FFF2-40B4-BE49-F238E27FC236}">
                <a16:creationId xmlns:a16="http://schemas.microsoft.com/office/drawing/2014/main" xmlns="" id="{E121B22A-C25A-5B27-67A3-38EF3B262B94}"/>
              </a:ext>
            </a:extLst>
          </p:cNvPr>
          <p:cNvSpPr txBox="1"/>
          <p:nvPr/>
        </p:nvSpPr>
        <p:spPr>
          <a:xfrm>
            <a:off x="1656636" y="3702353"/>
            <a:ext cx="2656791" cy="646331"/>
          </a:xfrm>
          <a:prstGeom prst="rect">
            <a:avLst/>
          </a:prstGeom>
          <a:noFill/>
        </p:spPr>
        <p:txBody>
          <a:bodyPr wrap="square" rtlCol="0">
            <a:spAutoFit/>
          </a:bodyPr>
          <a:lstStyle/>
          <a:p>
            <a:r>
              <a:rPr lang="en-US" sz="3600" b="1" i="1">
                <a:solidFill>
                  <a:srgbClr val="C00000"/>
                </a:solidFill>
              </a:rPr>
              <a:t>Trả lời</a:t>
            </a:r>
            <a:endParaRPr lang="vi-VN" sz="3600" b="1" i="1">
              <a:solidFill>
                <a:srgbClr val="C00000"/>
              </a:solidFill>
            </a:endParaRPr>
          </a:p>
        </p:txBody>
      </p:sp>
      <p:pic>
        <p:nvPicPr>
          <p:cNvPr id="32" name="Graphic 31" descr="Arrow Rotate right">
            <a:extLst>
              <a:ext uri="{FF2B5EF4-FFF2-40B4-BE49-F238E27FC236}">
                <a16:creationId xmlns:a16="http://schemas.microsoft.com/office/drawing/2014/main" xmlns="" id="{5E986797-6F90-3073-D58D-812D6B4724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8981850">
            <a:off x="10463245" y="4784171"/>
            <a:ext cx="1097853" cy="1207881"/>
          </a:xfrm>
          <a:prstGeom prst="rect">
            <a:avLst/>
          </a:prstGeom>
        </p:spPr>
      </p:pic>
      <p:grpSp>
        <p:nvGrpSpPr>
          <p:cNvPr id="35" name="Group 34">
            <a:extLst>
              <a:ext uri="{FF2B5EF4-FFF2-40B4-BE49-F238E27FC236}">
                <a16:creationId xmlns:a16="http://schemas.microsoft.com/office/drawing/2014/main" xmlns="" id="{A0BA3B1E-F70B-3FA6-8CBB-76DB5397ED25}"/>
              </a:ext>
            </a:extLst>
          </p:cNvPr>
          <p:cNvGrpSpPr/>
          <p:nvPr/>
        </p:nvGrpSpPr>
        <p:grpSpPr>
          <a:xfrm>
            <a:off x="2147197" y="4286665"/>
            <a:ext cx="13190572" cy="5089307"/>
            <a:chOff x="2667000" y="4074514"/>
            <a:chExt cx="13190572" cy="6308218"/>
          </a:xfrm>
        </p:grpSpPr>
        <p:grpSp>
          <p:nvGrpSpPr>
            <p:cNvPr id="25" name="Group 34">
              <a:extLst>
                <a:ext uri="{FF2B5EF4-FFF2-40B4-BE49-F238E27FC236}">
                  <a16:creationId xmlns:a16="http://schemas.microsoft.com/office/drawing/2014/main" xmlns="" id="{C5CB325B-2D30-3160-0CFE-1608EEB01CB9}"/>
                </a:ext>
              </a:extLst>
            </p:cNvPr>
            <p:cNvGrpSpPr/>
            <p:nvPr/>
          </p:nvGrpSpPr>
          <p:grpSpPr>
            <a:xfrm>
              <a:off x="2667000" y="4596479"/>
              <a:ext cx="13190572" cy="5786253"/>
              <a:chOff x="0" y="-178015"/>
              <a:chExt cx="13854009" cy="5540198"/>
            </a:xfrm>
          </p:grpSpPr>
          <p:grpSp>
            <p:nvGrpSpPr>
              <p:cNvPr id="26" name="Group 35">
                <a:extLst>
                  <a:ext uri="{FF2B5EF4-FFF2-40B4-BE49-F238E27FC236}">
                    <a16:creationId xmlns:a16="http://schemas.microsoft.com/office/drawing/2014/main" xmlns="" id="{E8D6084A-C3AB-D4A8-9685-60E6A917BB54}"/>
                  </a:ext>
                </a:extLst>
              </p:cNvPr>
              <p:cNvGrpSpPr/>
              <p:nvPr/>
            </p:nvGrpSpPr>
            <p:grpSpPr>
              <a:xfrm>
                <a:off x="0" y="-178015"/>
                <a:ext cx="13854009" cy="5540198"/>
                <a:chOff x="0" y="-38100"/>
                <a:chExt cx="2965130" cy="1185752"/>
              </a:xfrm>
            </p:grpSpPr>
            <p:sp>
              <p:nvSpPr>
                <p:cNvPr id="29" name="Freeform 36">
                  <a:extLst>
                    <a:ext uri="{FF2B5EF4-FFF2-40B4-BE49-F238E27FC236}">
                      <a16:creationId xmlns:a16="http://schemas.microsoft.com/office/drawing/2014/main" xmlns="" id="{7DE2D6BB-962F-2CB7-8204-F008E46380B5}"/>
                    </a:ext>
                  </a:extLst>
                </p:cNvPr>
                <p:cNvSpPr/>
                <p:nvPr/>
              </p:nvSpPr>
              <p:spPr>
                <a:xfrm>
                  <a:off x="0" y="0"/>
                  <a:ext cx="1487177" cy="1147652"/>
                </a:xfrm>
                <a:custGeom>
                  <a:avLst/>
                  <a:gdLst/>
                  <a:ahLst/>
                  <a:cxnLst/>
                  <a:rect l="l" t="t" r="r" b="b"/>
                  <a:pathLst>
                    <a:path w="2965130" h="791342">
                      <a:moveTo>
                        <a:pt x="40227" y="0"/>
                      </a:moveTo>
                      <a:lnTo>
                        <a:pt x="2924903" y="0"/>
                      </a:lnTo>
                      <a:cubicBezTo>
                        <a:pt x="2935572" y="0"/>
                        <a:pt x="2945804" y="4238"/>
                        <a:pt x="2953348" y="11782"/>
                      </a:cubicBezTo>
                      <a:cubicBezTo>
                        <a:pt x="2960892" y="19326"/>
                        <a:pt x="2965130" y="29558"/>
                        <a:pt x="2965130" y="40227"/>
                      </a:cubicBezTo>
                      <a:lnTo>
                        <a:pt x="2965130" y="751115"/>
                      </a:lnTo>
                      <a:cubicBezTo>
                        <a:pt x="2965130" y="773331"/>
                        <a:pt x="2947120" y="791342"/>
                        <a:pt x="2924903" y="791342"/>
                      </a:cubicBezTo>
                      <a:lnTo>
                        <a:pt x="40227" y="791342"/>
                      </a:lnTo>
                      <a:cubicBezTo>
                        <a:pt x="29558" y="791342"/>
                        <a:pt x="19326" y="787103"/>
                        <a:pt x="11782" y="779559"/>
                      </a:cubicBezTo>
                      <a:cubicBezTo>
                        <a:pt x="4238" y="772015"/>
                        <a:pt x="0" y="761784"/>
                        <a:pt x="0" y="751115"/>
                      </a:cubicBezTo>
                      <a:lnTo>
                        <a:pt x="0" y="40227"/>
                      </a:lnTo>
                      <a:cubicBezTo>
                        <a:pt x="0" y="29558"/>
                        <a:pt x="4238" y="19326"/>
                        <a:pt x="11782" y="11782"/>
                      </a:cubicBezTo>
                      <a:cubicBezTo>
                        <a:pt x="19326" y="4238"/>
                        <a:pt x="29558" y="0"/>
                        <a:pt x="40227" y="0"/>
                      </a:cubicBezTo>
                      <a:close/>
                    </a:path>
                  </a:pathLst>
                </a:custGeom>
                <a:noFill/>
                <a:ln w="76200">
                  <a:solidFill>
                    <a:srgbClr val="C00000"/>
                  </a:solidFill>
                </a:ln>
              </p:spPr>
              <p:txBody>
                <a:bodyPr/>
                <a:lstStyle/>
                <a:p>
                  <a:endParaRPr lang="vi-VN"/>
                </a:p>
              </p:txBody>
            </p:sp>
            <p:sp>
              <p:nvSpPr>
                <p:cNvPr id="30" name="TextBox 37">
                  <a:extLst>
                    <a:ext uri="{FF2B5EF4-FFF2-40B4-BE49-F238E27FC236}">
                      <a16:creationId xmlns:a16="http://schemas.microsoft.com/office/drawing/2014/main" xmlns="" id="{1C369D3C-4F84-30BC-9349-5389E0867B1D}"/>
                    </a:ext>
                  </a:extLst>
                </p:cNvPr>
                <p:cNvSpPr txBox="1"/>
                <p:nvPr/>
              </p:nvSpPr>
              <p:spPr>
                <a:xfrm>
                  <a:off x="0" y="-38100"/>
                  <a:ext cx="2965130" cy="829442"/>
                </a:xfrm>
                <a:prstGeom prst="rect">
                  <a:avLst/>
                </a:prstGeom>
              </p:spPr>
              <p:txBody>
                <a:bodyPr lIns="50800" tIns="50800" rIns="50800" bIns="50800" rtlCol="0" anchor="ctr"/>
                <a:lstStyle/>
                <a:p>
                  <a:pPr algn="ctr">
                    <a:lnSpc>
                      <a:spcPts val="2660"/>
                    </a:lnSpc>
                  </a:pPr>
                  <a:endParaRPr sz="3200">
                    <a:latin typeface="Arial" panose="020B0604020202020204" pitchFamily="34" charset="0"/>
                    <a:cs typeface="Arial" panose="020B0604020202020204" pitchFamily="34" charset="0"/>
                  </a:endParaRPr>
                </a:p>
              </p:txBody>
            </p:sp>
          </p:grpSp>
          <p:sp>
            <p:nvSpPr>
              <p:cNvPr id="28" name="TextBox 38">
                <a:extLst>
                  <a:ext uri="{FF2B5EF4-FFF2-40B4-BE49-F238E27FC236}">
                    <a16:creationId xmlns:a16="http://schemas.microsoft.com/office/drawing/2014/main" xmlns="" id="{2427BF6D-532D-B81E-5A87-BBE45A0809F8}"/>
                  </a:ext>
                </a:extLst>
              </p:cNvPr>
              <p:cNvSpPr txBox="1"/>
              <p:nvPr/>
            </p:nvSpPr>
            <p:spPr>
              <a:xfrm>
                <a:off x="211974" y="353548"/>
                <a:ext cx="6370275" cy="2516434"/>
              </a:xfrm>
              <a:prstGeom prst="rect">
                <a:avLst/>
              </a:prstGeom>
              <a:noFill/>
            </p:spPr>
            <p:txBody>
              <a:bodyPr/>
              <a:lstStyle>
                <a:defPPr>
                  <a:defRPr lang="en-US"/>
                </a:defPPr>
              </a:lstStyle>
              <a:p>
                <a:pPr>
                  <a:lnSpc>
                    <a:spcPts val="5000"/>
                  </a:lnSpc>
                </a:pPr>
                <a:r>
                  <a:rPr lang="vi-VN" sz="3200" b="1">
                    <a:latin typeface="Arial" panose="020B0604020202020204" pitchFamily="34" charset="0"/>
                    <a:cs typeface="Arial" panose="020B0604020202020204" pitchFamily="34" charset="0"/>
                  </a:rPr>
                  <a:t>Giải được trình tự toàn bộ 3,1 tỉ cặp nucleotide trong bộ nhiễm sắc thể đơn bội của người và xác định được số lượng gene cũng như nhiều đặc điểm của hệ gene người.</a:t>
                </a:r>
              </a:p>
            </p:txBody>
          </p:sp>
        </p:grpSp>
        <p:sp>
          <p:nvSpPr>
            <p:cNvPr id="33" name="Rectangle: Top Corners Rounded 32">
              <a:extLst>
                <a:ext uri="{FF2B5EF4-FFF2-40B4-BE49-F238E27FC236}">
                  <a16:creationId xmlns:a16="http://schemas.microsoft.com/office/drawing/2014/main" xmlns="" id="{E040B333-2F47-D435-430E-45A9C80DC3E7}"/>
                </a:ext>
              </a:extLst>
            </p:cNvPr>
            <p:cNvSpPr/>
            <p:nvPr/>
          </p:nvSpPr>
          <p:spPr>
            <a:xfrm>
              <a:off x="3935642" y="4123194"/>
              <a:ext cx="3836757" cy="646331"/>
            </a:xfrm>
            <a:prstGeom prst="round2SameRect">
              <a:avLst>
                <a:gd name="adj1" fmla="val 50000"/>
                <a:gd name="adj2" fmla="val 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TextBox 33">
              <a:extLst>
                <a:ext uri="{FF2B5EF4-FFF2-40B4-BE49-F238E27FC236}">
                  <a16:creationId xmlns:a16="http://schemas.microsoft.com/office/drawing/2014/main" xmlns="" id="{39B01C04-18C3-FE83-C077-6EF74F636C13}"/>
                </a:ext>
              </a:extLst>
            </p:cNvPr>
            <p:cNvSpPr txBox="1"/>
            <p:nvPr/>
          </p:nvSpPr>
          <p:spPr>
            <a:xfrm>
              <a:off x="4629166" y="4074514"/>
              <a:ext cx="2656791" cy="707886"/>
            </a:xfrm>
            <a:prstGeom prst="rect">
              <a:avLst/>
            </a:prstGeom>
            <a:noFill/>
          </p:spPr>
          <p:txBody>
            <a:bodyPr wrap="square" rtlCol="0">
              <a:spAutoFit/>
            </a:bodyPr>
            <a:lstStyle/>
            <a:p>
              <a:r>
                <a:rPr lang="en-US" sz="4000" b="1" i="1">
                  <a:solidFill>
                    <a:schemeClr val="bg1"/>
                  </a:solidFill>
                </a:rPr>
                <a:t>Thành tựu</a:t>
              </a:r>
              <a:endParaRPr lang="vi-VN" sz="4000" b="1" i="1">
                <a:solidFill>
                  <a:schemeClr val="bg1"/>
                </a:solidFill>
              </a:endParaRPr>
            </a:p>
          </p:txBody>
        </p:sp>
      </p:grpSp>
      <p:sp>
        <p:nvSpPr>
          <p:cNvPr id="36" name="Freeform 11">
            <a:extLst>
              <a:ext uri="{FF2B5EF4-FFF2-40B4-BE49-F238E27FC236}">
                <a16:creationId xmlns:a16="http://schemas.microsoft.com/office/drawing/2014/main" xmlns="" id="{A3050D5F-29C8-62D5-3796-3346DF42AA77}"/>
              </a:ext>
            </a:extLst>
          </p:cNvPr>
          <p:cNvSpPr/>
          <p:nvPr/>
        </p:nvSpPr>
        <p:spPr>
          <a:xfrm>
            <a:off x="11938828" y="4671401"/>
            <a:ext cx="5135451" cy="4831012"/>
          </a:xfrm>
          <a:prstGeom prst="roundRect">
            <a:avLst/>
          </a:prstGeom>
          <a:blipFill>
            <a:blip r:embed="rId6"/>
            <a:stretch>
              <a:fillRect/>
            </a:stretch>
          </a:blipFill>
        </p:spPr>
      </p:sp>
      <p:sp>
        <p:nvSpPr>
          <p:cNvPr id="40" name="TextBox 39">
            <a:extLst>
              <a:ext uri="{FF2B5EF4-FFF2-40B4-BE49-F238E27FC236}">
                <a16:creationId xmlns:a16="http://schemas.microsoft.com/office/drawing/2014/main" xmlns="" id="{7C84F27A-9A08-A0BA-A78C-E0AEC21B8200}"/>
              </a:ext>
            </a:extLst>
          </p:cNvPr>
          <p:cNvSpPr txBox="1"/>
          <p:nvPr/>
        </p:nvSpPr>
        <p:spPr>
          <a:xfrm>
            <a:off x="9630929" y="5673732"/>
            <a:ext cx="2295360" cy="1384995"/>
          </a:xfrm>
          <a:prstGeom prst="rect">
            <a:avLst/>
          </a:prstGeom>
          <a:noFill/>
        </p:spPr>
        <p:txBody>
          <a:bodyPr wrap="square">
            <a:spAutoFit/>
          </a:bodyPr>
          <a:lstStyle/>
          <a:p>
            <a:pPr algn="ctr"/>
            <a:r>
              <a:rPr kumimoji="0" lang="vi-VN" sz="280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 (n) nhiễm sắc thể ở người</a:t>
            </a:r>
            <a:endParaRPr lang="vi-VN" sz="1600" i="1"/>
          </a:p>
        </p:txBody>
      </p:sp>
    </p:spTree>
    <p:extLst>
      <p:ext uri="{BB962C8B-B14F-4D97-AF65-F5344CB8AC3E}">
        <p14:creationId xmlns:p14="http://schemas.microsoft.com/office/powerpoint/2010/main" val="281259073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par>
                                <p:cTn id="31" presetID="10"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7"/>
          <p:cNvSpPr txBox="1"/>
          <p:nvPr/>
        </p:nvSpPr>
        <p:spPr>
          <a:xfrm>
            <a:off x="172622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 Hệ gene</a:t>
            </a:r>
          </a:p>
        </p:txBody>
      </p:sp>
      <p:sp>
        <p:nvSpPr>
          <p:cNvPr id="3" name="Rectangle: Rounded Corners 2">
            <a:extLst>
              <a:ext uri="{FF2B5EF4-FFF2-40B4-BE49-F238E27FC236}">
                <a16:creationId xmlns:a16="http://schemas.microsoft.com/office/drawing/2014/main" xmlns="" id="{FFCCD022-9C4C-B750-DC04-6D7720354BA1}"/>
              </a:ext>
            </a:extLst>
          </p:cNvPr>
          <p:cNvSpPr/>
          <p:nvPr/>
        </p:nvSpPr>
        <p:spPr>
          <a:xfrm>
            <a:off x="863432" y="911029"/>
            <a:ext cx="4320000" cy="217331"/>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50">
            <a:extLst>
              <a:ext uri="{FF2B5EF4-FFF2-40B4-BE49-F238E27FC236}">
                <a16:creationId xmlns:a16="http://schemas.microsoft.com/office/drawing/2014/main" xmlns="" id="{BB844949-1948-6B4A-26E4-E300A44F6AD1}"/>
              </a:ext>
            </a:extLst>
          </p:cNvPr>
          <p:cNvSpPr txBox="1"/>
          <p:nvPr/>
        </p:nvSpPr>
        <p:spPr>
          <a:xfrm>
            <a:off x="5202613" y="215703"/>
            <a:ext cx="11023768" cy="98343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gn="ctr">
              <a:lnSpc>
                <a:spcPts val="6299"/>
              </a:lnSpc>
              <a:spcBef>
                <a:spcPct val="0"/>
              </a:spcBef>
            </a:pPr>
            <a:r>
              <a:rPr lang="vi-VN" sz="3200" b="1" u="sng">
                <a:solidFill>
                  <a:srgbClr val="FFFF00"/>
                </a:solidFill>
                <a:latin typeface="Arial" panose="020B0604020202020204" pitchFamily="34" charset="0"/>
                <a:cs typeface="Arial" panose="020B0604020202020204" pitchFamily="34" charset="0"/>
              </a:rPr>
              <a:t>2. Thành tựu và ứng dụng của giải mã hệ gene người</a:t>
            </a:r>
          </a:p>
        </p:txBody>
      </p:sp>
      <p:sp>
        <p:nvSpPr>
          <p:cNvPr id="31" name="TextBox 30">
            <a:extLst>
              <a:ext uri="{FF2B5EF4-FFF2-40B4-BE49-F238E27FC236}">
                <a16:creationId xmlns:a16="http://schemas.microsoft.com/office/drawing/2014/main" xmlns="" id="{E121B22A-C25A-5B27-67A3-38EF3B262B94}"/>
              </a:ext>
            </a:extLst>
          </p:cNvPr>
          <p:cNvSpPr txBox="1"/>
          <p:nvPr/>
        </p:nvSpPr>
        <p:spPr>
          <a:xfrm>
            <a:off x="1235659" y="1842280"/>
            <a:ext cx="2656791" cy="646331"/>
          </a:xfrm>
          <a:prstGeom prst="rect">
            <a:avLst/>
          </a:prstGeom>
          <a:noFill/>
        </p:spPr>
        <p:txBody>
          <a:bodyPr wrap="square" rtlCol="0">
            <a:spAutoFit/>
          </a:bodyPr>
          <a:lstStyle/>
          <a:p>
            <a:r>
              <a:rPr lang="en-US" sz="3600" b="1" i="1">
                <a:solidFill>
                  <a:srgbClr val="C00000"/>
                </a:solidFill>
              </a:rPr>
              <a:t>Trả lời</a:t>
            </a:r>
            <a:endParaRPr lang="vi-VN" sz="3600" b="1" i="1">
              <a:solidFill>
                <a:srgbClr val="C00000"/>
              </a:solidFill>
            </a:endParaRPr>
          </a:p>
        </p:txBody>
      </p:sp>
      <p:pic>
        <p:nvPicPr>
          <p:cNvPr id="32" name="Graphic 31" descr="Arrow Rotate right">
            <a:extLst>
              <a:ext uri="{FF2B5EF4-FFF2-40B4-BE49-F238E27FC236}">
                <a16:creationId xmlns:a16="http://schemas.microsoft.com/office/drawing/2014/main" xmlns="" id="{5E986797-6F90-3073-D58D-812D6B47247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5400000" flipV="1">
            <a:off x="1144287" y="6790706"/>
            <a:ext cx="1097853" cy="985661"/>
          </a:xfrm>
          <a:prstGeom prst="rect">
            <a:avLst/>
          </a:prstGeom>
        </p:spPr>
      </p:pic>
      <p:grpSp>
        <p:nvGrpSpPr>
          <p:cNvPr id="35" name="Group 34">
            <a:extLst>
              <a:ext uri="{FF2B5EF4-FFF2-40B4-BE49-F238E27FC236}">
                <a16:creationId xmlns:a16="http://schemas.microsoft.com/office/drawing/2014/main" xmlns="" id="{A0BA3B1E-F70B-3FA6-8CBB-76DB5397ED25}"/>
              </a:ext>
            </a:extLst>
          </p:cNvPr>
          <p:cNvGrpSpPr/>
          <p:nvPr/>
        </p:nvGrpSpPr>
        <p:grpSpPr>
          <a:xfrm>
            <a:off x="1243680" y="2257877"/>
            <a:ext cx="13190572" cy="4068379"/>
            <a:chOff x="2667000" y="4074514"/>
            <a:chExt cx="13190572" cy="5042774"/>
          </a:xfrm>
        </p:grpSpPr>
        <p:grpSp>
          <p:nvGrpSpPr>
            <p:cNvPr id="25" name="Group 34">
              <a:extLst>
                <a:ext uri="{FF2B5EF4-FFF2-40B4-BE49-F238E27FC236}">
                  <a16:creationId xmlns:a16="http://schemas.microsoft.com/office/drawing/2014/main" xmlns="" id="{C5CB325B-2D30-3160-0CFE-1608EEB01CB9}"/>
                </a:ext>
              </a:extLst>
            </p:cNvPr>
            <p:cNvGrpSpPr/>
            <p:nvPr/>
          </p:nvGrpSpPr>
          <p:grpSpPr>
            <a:xfrm>
              <a:off x="2667000" y="4596479"/>
              <a:ext cx="13190572" cy="4520809"/>
              <a:chOff x="0" y="-178015"/>
              <a:chExt cx="13854009" cy="4328566"/>
            </a:xfrm>
          </p:grpSpPr>
          <p:grpSp>
            <p:nvGrpSpPr>
              <p:cNvPr id="26" name="Group 35">
                <a:extLst>
                  <a:ext uri="{FF2B5EF4-FFF2-40B4-BE49-F238E27FC236}">
                    <a16:creationId xmlns:a16="http://schemas.microsoft.com/office/drawing/2014/main" xmlns="" id="{E8D6084A-C3AB-D4A8-9685-60E6A917BB54}"/>
                  </a:ext>
                </a:extLst>
              </p:cNvPr>
              <p:cNvGrpSpPr/>
              <p:nvPr/>
            </p:nvGrpSpPr>
            <p:grpSpPr>
              <a:xfrm>
                <a:off x="0" y="-178015"/>
                <a:ext cx="13854009" cy="4328566"/>
                <a:chOff x="0" y="-38100"/>
                <a:chExt cx="2965130" cy="926430"/>
              </a:xfrm>
            </p:grpSpPr>
            <p:sp>
              <p:nvSpPr>
                <p:cNvPr id="29" name="Freeform 36">
                  <a:extLst>
                    <a:ext uri="{FF2B5EF4-FFF2-40B4-BE49-F238E27FC236}">
                      <a16:creationId xmlns:a16="http://schemas.microsoft.com/office/drawing/2014/main" xmlns="" id="{7DE2D6BB-962F-2CB7-8204-F008E46380B5}"/>
                    </a:ext>
                  </a:extLst>
                </p:cNvPr>
                <p:cNvSpPr/>
                <p:nvPr/>
              </p:nvSpPr>
              <p:spPr>
                <a:xfrm>
                  <a:off x="0" y="0"/>
                  <a:ext cx="1844442" cy="888330"/>
                </a:xfrm>
                <a:custGeom>
                  <a:avLst/>
                  <a:gdLst/>
                  <a:ahLst/>
                  <a:cxnLst/>
                  <a:rect l="l" t="t" r="r" b="b"/>
                  <a:pathLst>
                    <a:path w="2965130" h="791342">
                      <a:moveTo>
                        <a:pt x="40227" y="0"/>
                      </a:moveTo>
                      <a:lnTo>
                        <a:pt x="2924903" y="0"/>
                      </a:lnTo>
                      <a:cubicBezTo>
                        <a:pt x="2935572" y="0"/>
                        <a:pt x="2945804" y="4238"/>
                        <a:pt x="2953348" y="11782"/>
                      </a:cubicBezTo>
                      <a:cubicBezTo>
                        <a:pt x="2960892" y="19326"/>
                        <a:pt x="2965130" y="29558"/>
                        <a:pt x="2965130" y="40227"/>
                      </a:cubicBezTo>
                      <a:lnTo>
                        <a:pt x="2965130" y="751115"/>
                      </a:lnTo>
                      <a:cubicBezTo>
                        <a:pt x="2965130" y="773331"/>
                        <a:pt x="2947120" y="791342"/>
                        <a:pt x="2924903" y="791342"/>
                      </a:cubicBezTo>
                      <a:lnTo>
                        <a:pt x="40227" y="791342"/>
                      </a:lnTo>
                      <a:cubicBezTo>
                        <a:pt x="29558" y="791342"/>
                        <a:pt x="19326" y="787103"/>
                        <a:pt x="11782" y="779559"/>
                      </a:cubicBezTo>
                      <a:cubicBezTo>
                        <a:pt x="4238" y="772015"/>
                        <a:pt x="0" y="761784"/>
                        <a:pt x="0" y="751115"/>
                      </a:cubicBezTo>
                      <a:lnTo>
                        <a:pt x="0" y="40227"/>
                      </a:lnTo>
                      <a:cubicBezTo>
                        <a:pt x="0" y="29558"/>
                        <a:pt x="4238" y="19326"/>
                        <a:pt x="11782" y="11782"/>
                      </a:cubicBezTo>
                      <a:cubicBezTo>
                        <a:pt x="19326" y="4238"/>
                        <a:pt x="29558" y="0"/>
                        <a:pt x="40227" y="0"/>
                      </a:cubicBezTo>
                      <a:close/>
                    </a:path>
                  </a:pathLst>
                </a:custGeom>
                <a:noFill/>
                <a:ln w="76200">
                  <a:solidFill>
                    <a:srgbClr val="C00000"/>
                  </a:solidFill>
                </a:ln>
              </p:spPr>
              <p:txBody>
                <a:bodyPr/>
                <a:lstStyle/>
                <a:p>
                  <a:endParaRPr lang="vi-VN"/>
                </a:p>
              </p:txBody>
            </p:sp>
            <p:sp>
              <p:nvSpPr>
                <p:cNvPr id="30" name="TextBox 37">
                  <a:extLst>
                    <a:ext uri="{FF2B5EF4-FFF2-40B4-BE49-F238E27FC236}">
                      <a16:creationId xmlns:a16="http://schemas.microsoft.com/office/drawing/2014/main" xmlns="" id="{1C369D3C-4F84-30BC-9349-5389E0867B1D}"/>
                    </a:ext>
                  </a:extLst>
                </p:cNvPr>
                <p:cNvSpPr txBox="1"/>
                <p:nvPr/>
              </p:nvSpPr>
              <p:spPr>
                <a:xfrm>
                  <a:off x="0" y="-38100"/>
                  <a:ext cx="2965130" cy="829442"/>
                </a:xfrm>
                <a:prstGeom prst="rect">
                  <a:avLst/>
                </a:prstGeom>
              </p:spPr>
              <p:txBody>
                <a:bodyPr lIns="50800" tIns="50800" rIns="50800" bIns="50800" rtlCol="0" anchor="ctr"/>
                <a:lstStyle/>
                <a:p>
                  <a:pPr algn="ctr">
                    <a:lnSpc>
                      <a:spcPts val="2660"/>
                    </a:lnSpc>
                  </a:pPr>
                  <a:endParaRPr sz="3200">
                    <a:latin typeface="Arial" panose="020B0604020202020204" pitchFamily="34" charset="0"/>
                    <a:cs typeface="Arial" panose="020B0604020202020204" pitchFamily="34" charset="0"/>
                  </a:endParaRPr>
                </a:p>
              </p:txBody>
            </p:sp>
          </p:grpSp>
          <p:sp>
            <p:nvSpPr>
              <p:cNvPr id="28" name="TextBox 38">
                <a:extLst>
                  <a:ext uri="{FF2B5EF4-FFF2-40B4-BE49-F238E27FC236}">
                    <a16:creationId xmlns:a16="http://schemas.microsoft.com/office/drawing/2014/main" xmlns="" id="{2427BF6D-532D-B81E-5A87-BBE45A0809F8}"/>
                  </a:ext>
                </a:extLst>
              </p:cNvPr>
              <p:cNvSpPr txBox="1"/>
              <p:nvPr/>
            </p:nvSpPr>
            <p:spPr>
              <a:xfrm>
                <a:off x="211974" y="353548"/>
                <a:ext cx="8567763" cy="2516434"/>
              </a:xfrm>
              <a:prstGeom prst="rect">
                <a:avLst/>
              </a:prstGeom>
              <a:noFill/>
            </p:spPr>
            <p:txBody>
              <a:bodyPr/>
              <a:lstStyle>
                <a:defPPr>
                  <a:defRPr lang="en-US"/>
                </a:defPPr>
              </a:lstStyle>
              <a:p>
                <a:pPr>
                  <a:lnSpc>
                    <a:spcPts val="5000"/>
                  </a:lnSpc>
                </a:pPr>
                <a:r>
                  <a:rPr lang="vi-VN" sz="3200" b="1">
                    <a:latin typeface="Arial" panose="020B0604020202020204" pitchFamily="34" charset="0"/>
                    <a:cs typeface="Arial" panose="020B0604020202020204" pitchFamily="34" charset="0"/>
                  </a:rPr>
                  <a:t>Thông qua phân tích trình tự nucleotide, các nhà khoa học có thể đưa ra bản đồ chi tiết về toàn bộ các gene trong hệ gene ở người (gồm cả các gene mã hoá và những trình tự không mã hoá</a:t>
                </a:r>
              </a:p>
            </p:txBody>
          </p:sp>
        </p:grpSp>
        <p:sp>
          <p:nvSpPr>
            <p:cNvPr id="33" name="Rectangle: Top Corners Rounded 32">
              <a:extLst>
                <a:ext uri="{FF2B5EF4-FFF2-40B4-BE49-F238E27FC236}">
                  <a16:creationId xmlns:a16="http://schemas.microsoft.com/office/drawing/2014/main" xmlns="" id="{E040B333-2F47-D435-430E-45A9C80DC3E7}"/>
                </a:ext>
              </a:extLst>
            </p:cNvPr>
            <p:cNvSpPr/>
            <p:nvPr/>
          </p:nvSpPr>
          <p:spPr>
            <a:xfrm>
              <a:off x="3935642" y="4123194"/>
              <a:ext cx="3836757" cy="646331"/>
            </a:xfrm>
            <a:prstGeom prst="round2SameRect">
              <a:avLst>
                <a:gd name="adj1" fmla="val 50000"/>
                <a:gd name="adj2" fmla="val 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TextBox 33">
              <a:extLst>
                <a:ext uri="{FF2B5EF4-FFF2-40B4-BE49-F238E27FC236}">
                  <a16:creationId xmlns:a16="http://schemas.microsoft.com/office/drawing/2014/main" xmlns="" id="{39B01C04-18C3-FE83-C077-6EF74F636C13}"/>
                </a:ext>
              </a:extLst>
            </p:cNvPr>
            <p:cNvSpPr txBox="1"/>
            <p:nvPr/>
          </p:nvSpPr>
          <p:spPr>
            <a:xfrm>
              <a:off x="4629166" y="4074514"/>
              <a:ext cx="2656791" cy="707886"/>
            </a:xfrm>
            <a:prstGeom prst="rect">
              <a:avLst/>
            </a:prstGeom>
            <a:noFill/>
          </p:spPr>
          <p:txBody>
            <a:bodyPr wrap="square" rtlCol="0">
              <a:spAutoFit/>
            </a:bodyPr>
            <a:lstStyle/>
            <a:p>
              <a:r>
                <a:rPr lang="en-US" sz="4000" b="1" i="1">
                  <a:solidFill>
                    <a:schemeClr val="bg1"/>
                  </a:solidFill>
                </a:rPr>
                <a:t>Thành tựu</a:t>
              </a:r>
              <a:endParaRPr lang="vi-VN" sz="4000" b="1" i="1">
                <a:solidFill>
                  <a:schemeClr val="bg1"/>
                </a:solidFill>
              </a:endParaRPr>
            </a:p>
          </p:txBody>
        </p:sp>
      </p:grpSp>
      <p:sp>
        <p:nvSpPr>
          <p:cNvPr id="13" name="TextBox 12">
            <a:extLst>
              <a:ext uri="{FF2B5EF4-FFF2-40B4-BE49-F238E27FC236}">
                <a16:creationId xmlns:a16="http://schemas.microsoft.com/office/drawing/2014/main" xmlns="" id="{513FB81A-C338-5E7C-E8AA-B2B4CFD393FE}"/>
              </a:ext>
            </a:extLst>
          </p:cNvPr>
          <p:cNvSpPr txBox="1"/>
          <p:nvPr/>
        </p:nvSpPr>
        <p:spPr>
          <a:xfrm>
            <a:off x="2198077" y="6920569"/>
            <a:ext cx="6945923" cy="2554545"/>
          </a:xfrm>
          <a:prstGeom prst="rect">
            <a:avLst/>
          </a:prstGeom>
          <a:noFill/>
        </p:spPr>
        <p:txBody>
          <a:bodyPr wrap="square">
            <a:spAutoFit/>
          </a:bodyPr>
          <a:lstStyle/>
          <a:p>
            <a:r>
              <a:rPr kumimoji="0" lang="vi-VN" sz="32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Có thể xác định các gene liên quan đến nhiều bệnh di truyền, đồng thời là cơ sở để nghiên cứu các phương pháp chẩn đoán và điều trị bệnh</a:t>
            </a:r>
            <a:endParaRPr lang="vi-VN" i="1"/>
          </a:p>
        </p:txBody>
      </p:sp>
      <p:pic>
        <p:nvPicPr>
          <p:cNvPr id="1026" name="Picture 2" descr="Cách phát hiện hội chứng down khi mang thai mẹ bầu cần biết">
            <a:extLst>
              <a:ext uri="{FF2B5EF4-FFF2-40B4-BE49-F238E27FC236}">
                <a16:creationId xmlns:a16="http://schemas.microsoft.com/office/drawing/2014/main" xmlns="" id="{4B9227ED-4A11-2E0C-F9C7-F062101611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8930" y="2484989"/>
            <a:ext cx="6667500" cy="41814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0" descr="Curved Arrow Vector Art, Icons, And Graphics For Free, 41% OFF">
            <a:extLst>
              <a:ext uri="{FF2B5EF4-FFF2-40B4-BE49-F238E27FC236}">
                <a16:creationId xmlns:a16="http://schemas.microsoft.com/office/drawing/2014/main" xmlns="" id="{18176F87-BEF1-6EBC-891B-49DDD1EF7CB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65551">
            <a:off x="13113888" y="6587153"/>
            <a:ext cx="1297583" cy="719174"/>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xmlns="" id="{7C84F27A-9A08-A0BA-A78C-E0AEC21B8200}"/>
              </a:ext>
            </a:extLst>
          </p:cNvPr>
          <p:cNvSpPr txBox="1"/>
          <p:nvPr/>
        </p:nvSpPr>
        <p:spPr>
          <a:xfrm>
            <a:off x="14418210" y="6920569"/>
            <a:ext cx="2295360" cy="2246769"/>
          </a:xfrm>
          <a:prstGeom prst="rect">
            <a:avLst/>
          </a:prstGeom>
          <a:noFill/>
        </p:spPr>
        <p:txBody>
          <a:bodyPr wrap="square">
            <a:spAutoFit/>
          </a:bodyPr>
          <a:lstStyle/>
          <a:p>
            <a:pPr algn="ctr"/>
            <a:r>
              <a:rPr kumimoji="0" lang="vi-VN" sz="280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 nhiễm sắc thể số 21 gây bệnh Down ở người</a:t>
            </a:r>
            <a:endParaRPr lang="vi-VN" sz="1600" i="1"/>
          </a:p>
        </p:txBody>
      </p:sp>
    </p:spTree>
    <p:extLst>
      <p:ext uri="{BB962C8B-B14F-4D97-AF65-F5344CB8AC3E}">
        <p14:creationId xmlns:p14="http://schemas.microsoft.com/office/powerpoint/2010/main" val="299100937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500"/>
                                        <p:tgtEl>
                                          <p:spTgt spid="10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par>
                                <p:cTn id="33" presetID="10"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3" grpId="0"/>
      <p:bldP spid="4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Diagonal Corners Snipped 22">
            <a:extLst>
              <a:ext uri="{FF2B5EF4-FFF2-40B4-BE49-F238E27FC236}">
                <a16:creationId xmlns:a16="http://schemas.microsoft.com/office/drawing/2014/main" xmlns="" id="{965D8332-B06F-7787-AFA4-F1794BC21890}"/>
              </a:ext>
            </a:extLst>
          </p:cNvPr>
          <p:cNvSpPr/>
          <p:nvPr/>
        </p:nvSpPr>
        <p:spPr>
          <a:xfrm>
            <a:off x="457200" y="1642996"/>
            <a:ext cx="17084278" cy="8061472"/>
          </a:xfrm>
          <a:prstGeom prst="snip2DiagRect">
            <a:avLst>
              <a:gd name="adj1" fmla="val 0"/>
              <a:gd name="adj2" fmla="val 12878"/>
            </a:avLst>
          </a:prstGeom>
          <a:solidFill>
            <a:schemeClr val="bg1"/>
          </a:solidFill>
          <a:ln w="57150">
            <a:solidFill>
              <a:schemeClr val="tx2">
                <a:lumMod val="60000"/>
                <a:lumOff val="4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TextBox 27"/>
          <p:cNvSpPr txBox="1"/>
          <p:nvPr/>
        </p:nvSpPr>
        <p:spPr>
          <a:xfrm>
            <a:off x="172622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 Hệ gene</a:t>
            </a:r>
          </a:p>
        </p:txBody>
      </p:sp>
      <p:sp>
        <p:nvSpPr>
          <p:cNvPr id="3" name="Rectangle: Rounded Corners 2">
            <a:extLst>
              <a:ext uri="{FF2B5EF4-FFF2-40B4-BE49-F238E27FC236}">
                <a16:creationId xmlns:a16="http://schemas.microsoft.com/office/drawing/2014/main" xmlns="" id="{FFCCD022-9C4C-B750-DC04-6D7720354BA1}"/>
              </a:ext>
            </a:extLst>
          </p:cNvPr>
          <p:cNvSpPr/>
          <p:nvPr/>
        </p:nvSpPr>
        <p:spPr>
          <a:xfrm>
            <a:off x="863432" y="911029"/>
            <a:ext cx="4320000" cy="217331"/>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50">
            <a:extLst>
              <a:ext uri="{FF2B5EF4-FFF2-40B4-BE49-F238E27FC236}">
                <a16:creationId xmlns:a16="http://schemas.microsoft.com/office/drawing/2014/main" xmlns="" id="{BB844949-1948-6B4A-26E4-E300A44F6AD1}"/>
              </a:ext>
            </a:extLst>
          </p:cNvPr>
          <p:cNvSpPr txBox="1"/>
          <p:nvPr/>
        </p:nvSpPr>
        <p:spPr>
          <a:xfrm>
            <a:off x="5202613" y="215703"/>
            <a:ext cx="11023768" cy="98343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gn="ctr">
              <a:lnSpc>
                <a:spcPts val="6299"/>
              </a:lnSpc>
              <a:spcBef>
                <a:spcPct val="0"/>
              </a:spcBef>
            </a:pPr>
            <a:r>
              <a:rPr lang="vi-VN" sz="3200" b="1" u="sng">
                <a:solidFill>
                  <a:srgbClr val="FFFF00"/>
                </a:solidFill>
                <a:latin typeface="Arial" panose="020B0604020202020204" pitchFamily="34" charset="0"/>
                <a:cs typeface="Arial" panose="020B0604020202020204" pitchFamily="34" charset="0"/>
              </a:rPr>
              <a:t>2. Thành tựu và ứng dụng của giải mã hệ gene người</a:t>
            </a:r>
          </a:p>
        </p:txBody>
      </p:sp>
      <p:grpSp>
        <p:nvGrpSpPr>
          <p:cNvPr id="41" name="Group 40">
            <a:extLst>
              <a:ext uri="{FF2B5EF4-FFF2-40B4-BE49-F238E27FC236}">
                <a16:creationId xmlns:a16="http://schemas.microsoft.com/office/drawing/2014/main" xmlns="" id="{7D8F72E1-63A5-A320-FEB8-FB5B304E58DA}"/>
              </a:ext>
            </a:extLst>
          </p:cNvPr>
          <p:cNvGrpSpPr/>
          <p:nvPr/>
        </p:nvGrpSpPr>
        <p:grpSpPr>
          <a:xfrm>
            <a:off x="2788615" y="1353086"/>
            <a:ext cx="13461829" cy="2721299"/>
            <a:chOff x="2788615" y="1353086"/>
            <a:chExt cx="13461829" cy="2721299"/>
          </a:xfrm>
        </p:grpSpPr>
        <p:grpSp>
          <p:nvGrpSpPr>
            <p:cNvPr id="2" name="Group 1">
              <a:extLst>
                <a:ext uri="{FF2B5EF4-FFF2-40B4-BE49-F238E27FC236}">
                  <a16:creationId xmlns:a16="http://schemas.microsoft.com/office/drawing/2014/main" xmlns="" id="{477FB9C0-8204-A113-343F-7498703B8422}"/>
                </a:ext>
              </a:extLst>
            </p:cNvPr>
            <p:cNvGrpSpPr/>
            <p:nvPr/>
          </p:nvGrpSpPr>
          <p:grpSpPr>
            <a:xfrm>
              <a:off x="2788615" y="1353086"/>
              <a:ext cx="13461829" cy="2721299"/>
              <a:chOff x="5002057" y="1196297"/>
              <a:chExt cx="13461829" cy="2721299"/>
            </a:xfrm>
          </p:grpSpPr>
          <p:grpSp>
            <p:nvGrpSpPr>
              <p:cNvPr id="5" name="Group 26">
                <a:extLst>
                  <a:ext uri="{FF2B5EF4-FFF2-40B4-BE49-F238E27FC236}">
                    <a16:creationId xmlns:a16="http://schemas.microsoft.com/office/drawing/2014/main" xmlns="" id="{D0E7DC29-81BF-4BAB-039B-17ACA00A50E6}"/>
                  </a:ext>
                </a:extLst>
              </p:cNvPr>
              <p:cNvGrpSpPr/>
              <p:nvPr/>
            </p:nvGrpSpPr>
            <p:grpSpPr>
              <a:xfrm>
                <a:off x="5219407" y="1196297"/>
                <a:ext cx="13244479" cy="2721299"/>
                <a:chOff x="-342115" y="-13722"/>
                <a:chExt cx="17659306" cy="3628398"/>
              </a:xfrm>
            </p:grpSpPr>
            <p:grpSp>
              <p:nvGrpSpPr>
                <p:cNvPr id="9" name="Group 27">
                  <a:extLst>
                    <a:ext uri="{FF2B5EF4-FFF2-40B4-BE49-F238E27FC236}">
                      <a16:creationId xmlns:a16="http://schemas.microsoft.com/office/drawing/2014/main" xmlns="" id="{8AD42351-38FA-3ED0-FB21-DFD7309534F9}"/>
                    </a:ext>
                  </a:extLst>
                </p:cNvPr>
                <p:cNvGrpSpPr/>
                <p:nvPr/>
              </p:nvGrpSpPr>
              <p:grpSpPr>
                <a:xfrm>
                  <a:off x="-342115" y="-13722"/>
                  <a:ext cx="17587431" cy="3628398"/>
                  <a:chOff x="-77513" y="-3109"/>
                  <a:chExt cx="3984778" cy="822085"/>
                </a:xfrm>
              </p:grpSpPr>
              <p:sp>
                <p:nvSpPr>
                  <p:cNvPr id="12" name="Freeform 28">
                    <a:extLst>
                      <a:ext uri="{FF2B5EF4-FFF2-40B4-BE49-F238E27FC236}">
                        <a16:creationId xmlns:a16="http://schemas.microsoft.com/office/drawing/2014/main" xmlns="" id="{ABE30AD7-2EC3-2B17-1C74-DAAF254BAE57}"/>
                      </a:ext>
                    </a:extLst>
                  </p:cNvPr>
                  <p:cNvSpPr/>
                  <p:nvPr/>
                </p:nvSpPr>
                <p:spPr>
                  <a:xfrm>
                    <a:off x="-77513" y="298136"/>
                    <a:ext cx="3984778" cy="520840"/>
                  </a:xfrm>
                  <a:custGeom>
                    <a:avLst/>
                    <a:gdLst/>
                    <a:ahLst/>
                    <a:cxnLst/>
                    <a:rect l="l" t="t" r="r" b="b"/>
                    <a:pathLst>
                      <a:path w="2645544" h="623863">
                        <a:moveTo>
                          <a:pt x="45086" y="0"/>
                        </a:moveTo>
                        <a:lnTo>
                          <a:pt x="2600457" y="0"/>
                        </a:lnTo>
                        <a:cubicBezTo>
                          <a:pt x="2612415" y="0"/>
                          <a:pt x="2623883" y="4750"/>
                          <a:pt x="2632338" y="13205"/>
                        </a:cubicBezTo>
                        <a:cubicBezTo>
                          <a:pt x="2640793" y="21661"/>
                          <a:pt x="2645544" y="33129"/>
                          <a:pt x="2645544" y="45086"/>
                        </a:cubicBezTo>
                        <a:lnTo>
                          <a:pt x="2645544" y="578777"/>
                        </a:lnTo>
                        <a:cubicBezTo>
                          <a:pt x="2645544" y="603677"/>
                          <a:pt x="2625358" y="623863"/>
                          <a:pt x="2600457" y="623863"/>
                        </a:cubicBezTo>
                        <a:lnTo>
                          <a:pt x="45086" y="623863"/>
                        </a:lnTo>
                        <a:cubicBezTo>
                          <a:pt x="20186" y="623863"/>
                          <a:pt x="0" y="603677"/>
                          <a:pt x="0" y="578777"/>
                        </a:cubicBezTo>
                        <a:lnTo>
                          <a:pt x="0" y="45086"/>
                        </a:lnTo>
                        <a:cubicBezTo>
                          <a:pt x="0" y="20186"/>
                          <a:pt x="20186" y="0"/>
                          <a:pt x="45086" y="0"/>
                        </a:cubicBezTo>
                        <a:close/>
                      </a:path>
                    </a:pathLst>
                  </a:custGeom>
                  <a:solidFill>
                    <a:srgbClr val="A2F03A"/>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p>
              <p:sp>
                <p:nvSpPr>
                  <p:cNvPr id="14" name="TextBox 29">
                    <a:extLst>
                      <a:ext uri="{FF2B5EF4-FFF2-40B4-BE49-F238E27FC236}">
                        <a16:creationId xmlns:a16="http://schemas.microsoft.com/office/drawing/2014/main" xmlns="" id="{9F34789F-1E6A-7FD9-B16A-B36C9BEE107F}"/>
                      </a:ext>
                    </a:extLst>
                  </p:cNvPr>
                  <p:cNvSpPr txBox="1"/>
                  <p:nvPr/>
                </p:nvSpPr>
                <p:spPr>
                  <a:xfrm>
                    <a:off x="-24503" y="-3109"/>
                    <a:ext cx="2645544" cy="661963"/>
                  </a:xfrm>
                  <a:prstGeom prst="rect">
                    <a:avLst/>
                  </a:prstGeom>
                </p:spPr>
                <p:txBody>
                  <a:bodyPr lIns="50800" tIns="50800" rIns="50800" bIns="50800" rtlCol="0" anchor="ctr"/>
                  <a:lstStyle/>
                  <a:p>
                    <a:pPr algn="ctr">
                      <a:lnSpc>
                        <a:spcPts val="2659"/>
                      </a:lnSpc>
                    </a:pPr>
                    <a:endParaRPr sz="3200">
                      <a:latin typeface="Arial" panose="020B0604020202020204" pitchFamily="34" charset="0"/>
                      <a:cs typeface="Arial" panose="020B0604020202020204" pitchFamily="34" charset="0"/>
                    </a:endParaRPr>
                  </a:p>
                </p:txBody>
              </p:sp>
            </p:grpSp>
            <p:sp>
              <p:nvSpPr>
                <p:cNvPr id="11" name="TextBox 30">
                  <a:extLst>
                    <a:ext uri="{FF2B5EF4-FFF2-40B4-BE49-F238E27FC236}">
                      <a16:creationId xmlns:a16="http://schemas.microsoft.com/office/drawing/2014/main" xmlns="" id="{F44D3C5D-FDB6-0455-2FB9-5A7C0567B7C8}"/>
                    </a:ext>
                  </a:extLst>
                </p:cNvPr>
                <p:cNvSpPr txBox="1"/>
                <p:nvPr/>
              </p:nvSpPr>
              <p:spPr>
                <a:xfrm>
                  <a:off x="2015253" y="1550083"/>
                  <a:ext cx="15301938" cy="1800237"/>
                </a:xfrm>
                <a:prstGeom prst="rect">
                  <a:avLst/>
                </a:prstGeom>
              </p:spPr>
              <p:txBody>
                <a:bodyPr wrap="square" lIns="0" tIns="0" rIns="0" bIns="0" rtlCol="0" anchor="t">
                  <a:spAutoFit/>
                </a:bodyPr>
                <a:lstStyle/>
                <a:p>
                  <a:pPr>
                    <a:lnSpc>
                      <a:spcPts val="5599"/>
                    </a:lnSpc>
                  </a:pPr>
                  <a:r>
                    <a:rPr lang="vi-VN" sz="3200" b="1">
                      <a:latin typeface="Arial" panose="020B0604020202020204" pitchFamily="34" charset="0"/>
                      <a:cs typeface="Arial" panose="020B0604020202020204" pitchFamily="34" charset="0"/>
                    </a:rPr>
                    <a:t>Giải mã hệ gene người đang được ứng dụng trong những lĩnh vực nào? Cho ví dụ?</a:t>
                  </a:r>
                </a:p>
              </p:txBody>
            </p:sp>
          </p:grpSp>
          <p:sp>
            <p:nvSpPr>
              <p:cNvPr id="6" name="Oval 5">
                <a:extLst>
                  <a:ext uri="{FF2B5EF4-FFF2-40B4-BE49-F238E27FC236}">
                    <a16:creationId xmlns:a16="http://schemas.microsoft.com/office/drawing/2014/main" xmlns="" id="{0890868F-84E2-5D69-B7FE-70DB4D5D485F}"/>
                  </a:ext>
                </a:extLst>
              </p:cNvPr>
              <p:cNvSpPr/>
              <p:nvPr/>
            </p:nvSpPr>
            <p:spPr>
              <a:xfrm>
                <a:off x="5002057" y="1816838"/>
                <a:ext cx="1316375" cy="1269103"/>
              </a:xfrm>
              <a:prstGeom prst="ellipse">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24" name="Graphic 23" descr="Lightbulb and gear">
              <a:extLst>
                <a:ext uri="{FF2B5EF4-FFF2-40B4-BE49-F238E27FC236}">
                  <a16:creationId xmlns:a16="http://schemas.microsoft.com/office/drawing/2014/main" xmlns="" id="{274BC85B-B8E6-6B66-C50A-999450EA819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985032" y="2131637"/>
              <a:ext cx="914400" cy="914400"/>
            </a:xfrm>
            <a:prstGeom prst="rect">
              <a:avLst/>
            </a:prstGeom>
          </p:spPr>
        </p:pic>
      </p:grpSp>
      <p:sp>
        <p:nvSpPr>
          <p:cNvPr id="31" name="TextBox 30">
            <a:extLst>
              <a:ext uri="{FF2B5EF4-FFF2-40B4-BE49-F238E27FC236}">
                <a16:creationId xmlns:a16="http://schemas.microsoft.com/office/drawing/2014/main" xmlns="" id="{E121B22A-C25A-5B27-67A3-38EF3B262B94}"/>
              </a:ext>
            </a:extLst>
          </p:cNvPr>
          <p:cNvSpPr txBox="1"/>
          <p:nvPr/>
        </p:nvSpPr>
        <p:spPr>
          <a:xfrm>
            <a:off x="1436027" y="4135337"/>
            <a:ext cx="2656791" cy="646331"/>
          </a:xfrm>
          <a:prstGeom prst="rect">
            <a:avLst/>
          </a:prstGeom>
          <a:noFill/>
        </p:spPr>
        <p:txBody>
          <a:bodyPr wrap="square" rtlCol="0">
            <a:spAutoFit/>
          </a:bodyPr>
          <a:lstStyle/>
          <a:p>
            <a:r>
              <a:rPr lang="en-US" sz="3600" b="1" i="1">
                <a:solidFill>
                  <a:srgbClr val="C00000"/>
                </a:solidFill>
              </a:rPr>
              <a:t>Trả lời</a:t>
            </a:r>
            <a:endParaRPr lang="vi-VN" sz="3600" b="1" i="1">
              <a:solidFill>
                <a:srgbClr val="C00000"/>
              </a:solidFill>
            </a:endParaRPr>
          </a:p>
        </p:txBody>
      </p:sp>
      <p:grpSp>
        <p:nvGrpSpPr>
          <p:cNvPr id="35" name="Group 34">
            <a:extLst>
              <a:ext uri="{FF2B5EF4-FFF2-40B4-BE49-F238E27FC236}">
                <a16:creationId xmlns:a16="http://schemas.microsoft.com/office/drawing/2014/main" xmlns="" id="{A0BA3B1E-F70B-3FA6-8CBB-76DB5397ED25}"/>
              </a:ext>
            </a:extLst>
          </p:cNvPr>
          <p:cNvGrpSpPr/>
          <p:nvPr/>
        </p:nvGrpSpPr>
        <p:grpSpPr>
          <a:xfrm>
            <a:off x="1436027" y="5046153"/>
            <a:ext cx="13190572" cy="3686546"/>
            <a:chOff x="2667000" y="4074514"/>
            <a:chExt cx="13190572" cy="4569490"/>
          </a:xfrm>
        </p:grpSpPr>
        <p:grpSp>
          <p:nvGrpSpPr>
            <p:cNvPr id="25" name="Group 34">
              <a:extLst>
                <a:ext uri="{FF2B5EF4-FFF2-40B4-BE49-F238E27FC236}">
                  <a16:creationId xmlns:a16="http://schemas.microsoft.com/office/drawing/2014/main" xmlns="" id="{C5CB325B-2D30-3160-0CFE-1608EEB01CB9}"/>
                </a:ext>
              </a:extLst>
            </p:cNvPr>
            <p:cNvGrpSpPr/>
            <p:nvPr/>
          </p:nvGrpSpPr>
          <p:grpSpPr>
            <a:xfrm>
              <a:off x="2667000" y="4596479"/>
              <a:ext cx="13190572" cy="4047525"/>
              <a:chOff x="0" y="-178015"/>
              <a:chExt cx="13854009" cy="3875408"/>
            </a:xfrm>
          </p:grpSpPr>
          <p:grpSp>
            <p:nvGrpSpPr>
              <p:cNvPr id="26" name="Group 35">
                <a:extLst>
                  <a:ext uri="{FF2B5EF4-FFF2-40B4-BE49-F238E27FC236}">
                    <a16:creationId xmlns:a16="http://schemas.microsoft.com/office/drawing/2014/main" xmlns="" id="{E8D6084A-C3AB-D4A8-9685-60E6A917BB54}"/>
                  </a:ext>
                </a:extLst>
              </p:cNvPr>
              <p:cNvGrpSpPr/>
              <p:nvPr/>
            </p:nvGrpSpPr>
            <p:grpSpPr>
              <a:xfrm>
                <a:off x="0" y="-178015"/>
                <a:ext cx="13854009" cy="3875408"/>
                <a:chOff x="0" y="-38100"/>
                <a:chExt cx="2965130" cy="829442"/>
              </a:xfrm>
            </p:grpSpPr>
            <p:sp>
              <p:nvSpPr>
                <p:cNvPr id="29" name="Freeform 36">
                  <a:extLst>
                    <a:ext uri="{FF2B5EF4-FFF2-40B4-BE49-F238E27FC236}">
                      <a16:creationId xmlns:a16="http://schemas.microsoft.com/office/drawing/2014/main" xmlns="" id="{7DE2D6BB-962F-2CB7-8204-F008E46380B5}"/>
                    </a:ext>
                  </a:extLst>
                </p:cNvPr>
                <p:cNvSpPr/>
                <p:nvPr/>
              </p:nvSpPr>
              <p:spPr>
                <a:xfrm>
                  <a:off x="0" y="0"/>
                  <a:ext cx="1419429" cy="653236"/>
                </a:xfrm>
                <a:custGeom>
                  <a:avLst/>
                  <a:gdLst/>
                  <a:ahLst/>
                  <a:cxnLst/>
                  <a:rect l="l" t="t" r="r" b="b"/>
                  <a:pathLst>
                    <a:path w="2965130" h="791342">
                      <a:moveTo>
                        <a:pt x="40227" y="0"/>
                      </a:moveTo>
                      <a:lnTo>
                        <a:pt x="2924903" y="0"/>
                      </a:lnTo>
                      <a:cubicBezTo>
                        <a:pt x="2935572" y="0"/>
                        <a:pt x="2945804" y="4238"/>
                        <a:pt x="2953348" y="11782"/>
                      </a:cubicBezTo>
                      <a:cubicBezTo>
                        <a:pt x="2960892" y="19326"/>
                        <a:pt x="2965130" y="29558"/>
                        <a:pt x="2965130" y="40227"/>
                      </a:cubicBezTo>
                      <a:lnTo>
                        <a:pt x="2965130" y="751115"/>
                      </a:lnTo>
                      <a:cubicBezTo>
                        <a:pt x="2965130" y="773331"/>
                        <a:pt x="2947120" y="791342"/>
                        <a:pt x="2924903" y="791342"/>
                      </a:cubicBezTo>
                      <a:lnTo>
                        <a:pt x="40227" y="791342"/>
                      </a:lnTo>
                      <a:cubicBezTo>
                        <a:pt x="29558" y="791342"/>
                        <a:pt x="19326" y="787103"/>
                        <a:pt x="11782" y="779559"/>
                      </a:cubicBezTo>
                      <a:cubicBezTo>
                        <a:pt x="4238" y="772015"/>
                        <a:pt x="0" y="761784"/>
                        <a:pt x="0" y="751115"/>
                      </a:cubicBezTo>
                      <a:lnTo>
                        <a:pt x="0" y="40227"/>
                      </a:lnTo>
                      <a:cubicBezTo>
                        <a:pt x="0" y="29558"/>
                        <a:pt x="4238" y="19326"/>
                        <a:pt x="11782" y="11782"/>
                      </a:cubicBezTo>
                      <a:cubicBezTo>
                        <a:pt x="19326" y="4238"/>
                        <a:pt x="29558" y="0"/>
                        <a:pt x="40227" y="0"/>
                      </a:cubicBezTo>
                      <a:close/>
                    </a:path>
                  </a:pathLst>
                </a:custGeom>
                <a:noFill/>
                <a:ln w="76200">
                  <a:solidFill>
                    <a:srgbClr val="C00000"/>
                  </a:solidFill>
                </a:ln>
              </p:spPr>
              <p:txBody>
                <a:bodyPr/>
                <a:lstStyle/>
                <a:p>
                  <a:endParaRPr lang="vi-VN"/>
                </a:p>
              </p:txBody>
            </p:sp>
            <p:sp>
              <p:nvSpPr>
                <p:cNvPr id="30" name="TextBox 37">
                  <a:extLst>
                    <a:ext uri="{FF2B5EF4-FFF2-40B4-BE49-F238E27FC236}">
                      <a16:creationId xmlns:a16="http://schemas.microsoft.com/office/drawing/2014/main" xmlns="" id="{1C369D3C-4F84-30BC-9349-5389E0867B1D}"/>
                    </a:ext>
                  </a:extLst>
                </p:cNvPr>
                <p:cNvSpPr txBox="1"/>
                <p:nvPr/>
              </p:nvSpPr>
              <p:spPr>
                <a:xfrm>
                  <a:off x="0" y="-38100"/>
                  <a:ext cx="2965130" cy="829442"/>
                </a:xfrm>
                <a:prstGeom prst="rect">
                  <a:avLst/>
                </a:prstGeom>
              </p:spPr>
              <p:txBody>
                <a:bodyPr lIns="50800" tIns="50800" rIns="50800" bIns="50800" rtlCol="0" anchor="ctr"/>
                <a:lstStyle/>
                <a:p>
                  <a:pPr algn="ctr">
                    <a:lnSpc>
                      <a:spcPts val="2660"/>
                    </a:lnSpc>
                  </a:pPr>
                  <a:endParaRPr sz="3200">
                    <a:latin typeface="Arial" panose="020B0604020202020204" pitchFamily="34" charset="0"/>
                    <a:cs typeface="Arial" panose="020B0604020202020204" pitchFamily="34" charset="0"/>
                  </a:endParaRPr>
                </a:p>
              </p:txBody>
            </p:sp>
          </p:grpSp>
          <p:sp>
            <p:nvSpPr>
              <p:cNvPr id="28" name="TextBox 38">
                <a:extLst>
                  <a:ext uri="{FF2B5EF4-FFF2-40B4-BE49-F238E27FC236}">
                    <a16:creationId xmlns:a16="http://schemas.microsoft.com/office/drawing/2014/main" xmlns="" id="{2427BF6D-532D-B81E-5A87-BBE45A0809F8}"/>
                  </a:ext>
                </a:extLst>
              </p:cNvPr>
              <p:cNvSpPr txBox="1"/>
              <p:nvPr/>
            </p:nvSpPr>
            <p:spPr>
              <a:xfrm>
                <a:off x="211974" y="353548"/>
                <a:ext cx="6370275" cy="2516434"/>
              </a:xfrm>
              <a:prstGeom prst="rect">
                <a:avLst/>
              </a:prstGeom>
              <a:noFill/>
            </p:spPr>
            <p:txBody>
              <a:bodyPr/>
              <a:lstStyle>
                <a:defPPr>
                  <a:defRPr lang="en-US"/>
                </a:defPPr>
              </a:lstStyle>
              <a:p>
                <a:pPr>
                  <a:lnSpc>
                    <a:spcPts val="5000"/>
                  </a:lnSpc>
                </a:pPr>
                <a:r>
                  <a:rPr lang="vi-VN" sz="3200" b="1">
                    <a:latin typeface="Arial" panose="020B0604020202020204" pitchFamily="34" charset="0"/>
                    <a:cs typeface="Arial" panose="020B0604020202020204" pitchFamily="34" charset="0"/>
                  </a:rPr>
                  <a:t>Y học: Sử dụng liệu pháp nhắm trúng đích trong điều trị ung thư</a:t>
                </a:r>
              </a:p>
            </p:txBody>
          </p:sp>
        </p:grpSp>
        <p:sp>
          <p:nvSpPr>
            <p:cNvPr id="33" name="Rectangle: Top Corners Rounded 32">
              <a:extLst>
                <a:ext uri="{FF2B5EF4-FFF2-40B4-BE49-F238E27FC236}">
                  <a16:creationId xmlns:a16="http://schemas.microsoft.com/office/drawing/2014/main" xmlns="" id="{E040B333-2F47-D435-430E-45A9C80DC3E7}"/>
                </a:ext>
              </a:extLst>
            </p:cNvPr>
            <p:cNvSpPr/>
            <p:nvPr/>
          </p:nvSpPr>
          <p:spPr>
            <a:xfrm>
              <a:off x="3935642" y="4123194"/>
              <a:ext cx="3836757" cy="646331"/>
            </a:xfrm>
            <a:prstGeom prst="round2SameRect">
              <a:avLst>
                <a:gd name="adj1" fmla="val 50000"/>
                <a:gd name="adj2" fmla="val 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TextBox 33">
              <a:extLst>
                <a:ext uri="{FF2B5EF4-FFF2-40B4-BE49-F238E27FC236}">
                  <a16:creationId xmlns:a16="http://schemas.microsoft.com/office/drawing/2014/main" xmlns="" id="{39B01C04-18C3-FE83-C077-6EF74F636C13}"/>
                </a:ext>
              </a:extLst>
            </p:cNvPr>
            <p:cNvSpPr txBox="1"/>
            <p:nvPr/>
          </p:nvSpPr>
          <p:spPr>
            <a:xfrm>
              <a:off x="4629166" y="4074514"/>
              <a:ext cx="2656791" cy="877428"/>
            </a:xfrm>
            <a:prstGeom prst="rect">
              <a:avLst/>
            </a:prstGeom>
            <a:noFill/>
          </p:spPr>
          <p:txBody>
            <a:bodyPr wrap="square" rtlCol="0">
              <a:spAutoFit/>
            </a:bodyPr>
            <a:lstStyle/>
            <a:p>
              <a:r>
                <a:rPr lang="en-US" sz="4000" b="1" i="1">
                  <a:solidFill>
                    <a:schemeClr val="bg1"/>
                  </a:solidFill>
                </a:rPr>
                <a:t>Ứng dụng</a:t>
              </a:r>
              <a:endParaRPr lang="vi-VN" sz="4000" b="1" i="1">
                <a:solidFill>
                  <a:schemeClr val="bg1"/>
                </a:solidFill>
              </a:endParaRPr>
            </a:p>
          </p:txBody>
        </p:sp>
      </p:grpSp>
      <p:sp>
        <p:nvSpPr>
          <p:cNvPr id="40" name="TextBox 39">
            <a:extLst>
              <a:ext uri="{FF2B5EF4-FFF2-40B4-BE49-F238E27FC236}">
                <a16:creationId xmlns:a16="http://schemas.microsoft.com/office/drawing/2014/main" xmlns="" id="{7C84F27A-9A08-A0BA-A78C-E0AEC21B8200}"/>
              </a:ext>
            </a:extLst>
          </p:cNvPr>
          <p:cNvSpPr txBox="1"/>
          <p:nvPr/>
        </p:nvSpPr>
        <p:spPr>
          <a:xfrm>
            <a:off x="10833692" y="8644004"/>
            <a:ext cx="6048397" cy="954107"/>
          </a:xfrm>
          <a:prstGeom prst="rect">
            <a:avLst/>
          </a:prstGeom>
          <a:noFill/>
        </p:spPr>
        <p:txBody>
          <a:bodyPr wrap="square">
            <a:spAutoFit/>
          </a:bodyPr>
          <a:lstStyle/>
          <a:p>
            <a:pPr algn="ctr"/>
            <a:r>
              <a:rPr lang="vi-VN" sz="2800" i="1">
                <a:solidFill>
                  <a:prstClr val="black"/>
                </a:solidFill>
                <a:cs typeface="Arial" panose="020B0604020202020204" pitchFamily="34" charset="0"/>
              </a:rPr>
              <a:t>“Nhắm mục tiêu”  những thay đổi, đột biến gen của các tế bào ung thư</a:t>
            </a:r>
            <a:endParaRPr lang="vi-VN" sz="1600" i="1"/>
          </a:p>
        </p:txBody>
      </p:sp>
      <p:sp>
        <p:nvSpPr>
          <p:cNvPr id="18" name="Freeform 18"/>
          <p:cNvSpPr/>
          <p:nvPr/>
        </p:nvSpPr>
        <p:spPr>
          <a:xfrm>
            <a:off x="8186127" y="4432730"/>
            <a:ext cx="5696348" cy="3879499"/>
          </a:xfrm>
          <a:prstGeom prst="roundRect">
            <a:avLst/>
          </a:prstGeom>
          <a:blipFill>
            <a:blip r:embed="rId4"/>
            <a:stretch>
              <a:fillRect/>
            </a:stretch>
          </a:blipFill>
        </p:spPr>
      </p:sp>
      <p:pic>
        <p:nvPicPr>
          <p:cNvPr id="7" name="Picture 10" descr="Curved Arrow Vector Art, Icons, And Graphics For Free, 41% OFF">
            <a:extLst>
              <a:ext uri="{FF2B5EF4-FFF2-40B4-BE49-F238E27FC236}">
                <a16:creationId xmlns:a16="http://schemas.microsoft.com/office/drawing/2014/main" xmlns="" id="{06EDADEF-18C0-7E6B-1271-4C26603B4BC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65551">
            <a:off x="9664647" y="8397393"/>
            <a:ext cx="1297583" cy="719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25800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1000"/>
                                        <p:tgtEl>
                                          <p:spTgt spid="40"/>
                                        </p:tgtEl>
                                      </p:cBhvr>
                                    </p:animEffect>
                                    <p:anim calcmode="lin" valueType="num">
                                      <p:cBhvr>
                                        <p:cTn id="26" dur="1000" fill="hold"/>
                                        <p:tgtEl>
                                          <p:spTgt spid="40"/>
                                        </p:tgtEl>
                                        <p:attrNameLst>
                                          <p:attrName>ppt_x</p:attrName>
                                        </p:attrNameLst>
                                      </p:cBhvr>
                                      <p:tavLst>
                                        <p:tav tm="0">
                                          <p:val>
                                            <p:strVal val="#ppt_x"/>
                                          </p:val>
                                        </p:tav>
                                        <p:tav tm="100000">
                                          <p:val>
                                            <p:strVal val="#ppt_x"/>
                                          </p:val>
                                        </p:tav>
                                      </p:tavLst>
                                    </p:anim>
                                    <p:anim calcmode="lin" valueType="num">
                                      <p:cBhvr>
                                        <p:cTn id="27" dur="1000" fill="hold"/>
                                        <p:tgtEl>
                                          <p:spTgt spid="40"/>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Diagonal Corners Snipped 22">
            <a:extLst>
              <a:ext uri="{FF2B5EF4-FFF2-40B4-BE49-F238E27FC236}">
                <a16:creationId xmlns:a16="http://schemas.microsoft.com/office/drawing/2014/main" xmlns="" id="{965D8332-B06F-7787-AFA4-F1794BC21890}"/>
              </a:ext>
            </a:extLst>
          </p:cNvPr>
          <p:cNvSpPr/>
          <p:nvPr/>
        </p:nvSpPr>
        <p:spPr>
          <a:xfrm>
            <a:off x="381000" y="1541876"/>
            <a:ext cx="17084278" cy="8061472"/>
          </a:xfrm>
          <a:prstGeom prst="snip2DiagRect">
            <a:avLst>
              <a:gd name="adj1" fmla="val 0"/>
              <a:gd name="adj2" fmla="val 12878"/>
            </a:avLst>
          </a:prstGeom>
          <a:solidFill>
            <a:schemeClr val="bg1"/>
          </a:solidFill>
          <a:ln w="57150">
            <a:solidFill>
              <a:schemeClr val="tx2">
                <a:lumMod val="60000"/>
                <a:lumOff val="4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TextBox 27"/>
          <p:cNvSpPr txBox="1"/>
          <p:nvPr/>
        </p:nvSpPr>
        <p:spPr>
          <a:xfrm>
            <a:off x="172622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 Hệ gene</a:t>
            </a:r>
          </a:p>
        </p:txBody>
      </p:sp>
      <p:sp>
        <p:nvSpPr>
          <p:cNvPr id="3" name="Rectangle: Rounded Corners 2">
            <a:extLst>
              <a:ext uri="{FF2B5EF4-FFF2-40B4-BE49-F238E27FC236}">
                <a16:creationId xmlns:a16="http://schemas.microsoft.com/office/drawing/2014/main" xmlns="" id="{FFCCD022-9C4C-B750-DC04-6D7720354BA1}"/>
              </a:ext>
            </a:extLst>
          </p:cNvPr>
          <p:cNvSpPr/>
          <p:nvPr/>
        </p:nvSpPr>
        <p:spPr>
          <a:xfrm>
            <a:off x="863432" y="911029"/>
            <a:ext cx="4320000" cy="217331"/>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50">
            <a:extLst>
              <a:ext uri="{FF2B5EF4-FFF2-40B4-BE49-F238E27FC236}">
                <a16:creationId xmlns:a16="http://schemas.microsoft.com/office/drawing/2014/main" xmlns="" id="{BB844949-1948-6B4A-26E4-E300A44F6AD1}"/>
              </a:ext>
            </a:extLst>
          </p:cNvPr>
          <p:cNvSpPr txBox="1"/>
          <p:nvPr/>
        </p:nvSpPr>
        <p:spPr>
          <a:xfrm>
            <a:off x="5202613" y="215703"/>
            <a:ext cx="11023768" cy="98343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gn="ctr">
              <a:lnSpc>
                <a:spcPts val="6299"/>
              </a:lnSpc>
              <a:spcBef>
                <a:spcPct val="0"/>
              </a:spcBef>
            </a:pPr>
            <a:r>
              <a:rPr lang="vi-VN" sz="3200" b="1" u="sng">
                <a:solidFill>
                  <a:srgbClr val="FFFF00"/>
                </a:solidFill>
                <a:latin typeface="Arial" panose="020B0604020202020204" pitchFamily="34" charset="0"/>
                <a:cs typeface="Arial" panose="020B0604020202020204" pitchFamily="34" charset="0"/>
              </a:rPr>
              <a:t>2. Thành tựu và ứng dụng của giải mã hệ gene người</a:t>
            </a:r>
          </a:p>
        </p:txBody>
      </p:sp>
      <p:sp>
        <p:nvSpPr>
          <p:cNvPr id="31" name="TextBox 30">
            <a:extLst>
              <a:ext uri="{FF2B5EF4-FFF2-40B4-BE49-F238E27FC236}">
                <a16:creationId xmlns:a16="http://schemas.microsoft.com/office/drawing/2014/main" xmlns="" id="{E121B22A-C25A-5B27-67A3-38EF3B262B94}"/>
              </a:ext>
            </a:extLst>
          </p:cNvPr>
          <p:cNvSpPr txBox="1"/>
          <p:nvPr/>
        </p:nvSpPr>
        <p:spPr>
          <a:xfrm>
            <a:off x="1295400" y="2476500"/>
            <a:ext cx="2656791" cy="646331"/>
          </a:xfrm>
          <a:prstGeom prst="rect">
            <a:avLst/>
          </a:prstGeom>
          <a:noFill/>
        </p:spPr>
        <p:txBody>
          <a:bodyPr wrap="square" rtlCol="0">
            <a:spAutoFit/>
          </a:bodyPr>
          <a:lstStyle/>
          <a:p>
            <a:r>
              <a:rPr lang="en-US" sz="3600" b="1" i="1">
                <a:solidFill>
                  <a:srgbClr val="C00000"/>
                </a:solidFill>
              </a:rPr>
              <a:t>Trả lời</a:t>
            </a:r>
            <a:endParaRPr lang="vi-VN" sz="3600" b="1" i="1">
              <a:solidFill>
                <a:srgbClr val="C00000"/>
              </a:solidFill>
            </a:endParaRPr>
          </a:p>
        </p:txBody>
      </p:sp>
      <p:grpSp>
        <p:nvGrpSpPr>
          <p:cNvPr id="35" name="Group 34">
            <a:extLst>
              <a:ext uri="{FF2B5EF4-FFF2-40B4-BE49-F238E27FC236}">
                <a16:creationId xmlns:a16="http://schemas.microsoft.com/office/drawing/2014/main" xmlns="" id="{A0BA3B1E-F70B-3FA6-8CBB-76DB5397ED25}"/>
              </a:ext>
            </a:extLst>
          </p:cNvPr>
          <p:cNvGrpSpPr/>
          <p:nvPr/>
        </p:nvGrpSpPr>
        <p:grpSpPr>
          <a:xfrm>
            <a:off x="1726220" y="3566693"/>
            <a:ext cx="13190572" cy="3686546"/>
            <a:chOff x="2667000" y="4074514"/>
            <a:chExt cx="13190572" cy="4569490"/>
          </a:xfrm>
        </p:grpSpPr>
        <p:grpSp>
          <p:nvGrpSpPr>
            <p:cNvPr id="25" name="Group 34">
              <a:extLst>
                <a:ext uri="{FF2B5EF4-FFF2-40B4-BE49-F238E27FC236}">
                  <a16:creationId xmlns:a16="http://schemas.microsoft.com/office/drawing/2014/main" xmlns="" id="{C5CB325B-2D30-3160-0CFE-1608EEB01CB9}"/>
                </a:ext>
              </a:extLst>
            </p:cNvPr>
            <p:cNvGrpSpPr/>
            <p:nvPr/>
          </p:nvGrpSpPr>
          <p:grpSpPr>
            <a:xfrm>
              <a:off x="2667000" y="4596479"/>
              <a:ext cx="13190572" cy="4047525"/>
              <a:chOff x="0" y="-178015"/>
              <a:chExt cx="13854009" cy="3875408"/>
            </a:xfrm>
          </p:grpSpPr>
          <p:grpSp>
            <p:nvGrpSpPr>
              <p:cNvPr id="26" name="Group 35">
                <a:extLst>
                  <a:ext uri="{FF2B5EF4-FFF2-40B4-BE49-F238E27FC236}">
                    <a16:creationId xmlns:a16="http://schemas.microsoft.com/office/drawing/2014/main" xmlns="" id="{E8D6084A-C3AB-D4A8-9685-60E6A917BB54}"/>
                  </a:ext>
                </a:extLst>
              </p:cNvPr>
              <p:cNvGrpSpPr/>
              <p:nvPr/>
            </p:nvGrpSpPr>
            <p:grpSpPr>
              <a:xfrm>
                <a:off x="0" y="-178015"/>
                <a:ext cx="13854009" cy="3875408"/>
                <a:chOff x="0" y="-38100"/>
                <a:chExt cx="2965130" cy="829442"/>
              </a:xfrm>
            </p:grpSpPr>
            <p:sp>
              <p:nvSpPr>
                <p:cNvPr id="29" name="Freeform 36">
                  <a:extLst>
                    <a:ext uri="{FF2B5EF4-FFF2-40B4-BE49-F238E27FC236}">
                      <a16:creationId xmlns:a16="http://schemas.microsoft.com/office/drawing/2014/main" xmlns="" id="{7DE2D6BB-962F-2CB7-8204-F008E46380B5}"/>
                    </a:ext>
                  </a:extLst>
                </p:cNvPr>
                <p:cNvSpPr/>
                <p:nvPr/>
              </p:nvSpPr>
              <p:spPr>
                <a:xfrm>
                  <a:off x="0" y="0"/>
                  <a:ext cx="2733864" cy="653236"/>
                </a:xfrm>
                <a:custGeom>
                  <a:avLst/>
                  <a:gdLst/>
                  <a:ahLst/>
                  <a:cxnLst/>
                  <a:rect l="l" t="t" r="r" b="b"/>
                  <a:pathLst>
                    <a:path w="2965130" h="791342">
                      <a:moveTo>
                        <a:pt x="40227" y="0"/>
                      </a:moveTo>
                      <a:lnTo>
                        <a:pt x="2924903" y="0"/>
                      </a:lnTo>
                      <a:cubicBezTo>
                        <a:pt x="2935572" y="0"/>
                        <a:pt x="2945804" y="4238"/>
                        <a:pt x="2953348" y="11782"/>
                      </a:cubicBezTo>
                      <a:cubicBezTo>
                        <a:pt x="2960892" y="19326"/>
                        <a:pt x="2965130" y="29558"/>
                        <a:pt x="2965130" y="40227"/>
                      </a:cubicBezTo>
                      <a:lnTo>
                        <a:pt x="2965130" y="751115"/>
                      </a:lnTo>
                      <a:cubicBezTo>
                        <a:pt x="2965130" y="773331"/>
                        <a:pt x="2947120" y="791342"/>
                        <a:pt x="2924903" y="791342"/>
                      </a:cubicBezTo>
                      <a:lnTo>
                        <a:pt x="40227" y="791342"/>
                      </a:lnTo>
                      <a:cubicBezTo>
                        <a:pt x="29558" y="791342"/>
                        <a:pt x="19326" y="787103"/>
                        <a:pt x="11782" y="779559"/>
                      </a:cubicBezTo>
                      <a:cubicBezTo>
                        <a:pt x="4238" y="772015"/>
                        <a:pt x="0" y="761784"/>
                        <a:pt x="0" y="751115"/>
                      </a:cubicBezTo>
                      <a:lnTo>
                        <a:pt x="0" y="40227"/>
                      </a:lnTo>
                      <a:cubicBezTo>
                        <a:pt x="0" y="29558"/>
                        <a:pt x="4238" y="19326"/>
                        <a:pt x="11782" y="11782"/>
                      </a:cubicBezTo>
                      <a:cubicBezTo>
                        <a:pt x="19326" y="4238"/>
                        <a:pt x="29558" y="0"/>
                        <a:pt x="40227" y="0"/>
                      </a:cubicBezTo>
                      <a:close/>
                    </a:path>
                  </a:pathLst>
                </a:custGeom>
                <a:noFill/>
                <a:ln w="76200">
                  <a:solidFill>
                    <a:srgbClr val="C00000"/>
                  </a:solidFill>
                </a:ln>
              </p:spPr>
              <p:txBody>
                <a:bodyPr/>
                <a:lstStyle/>
                <a:p>
                  <a:endParaRPr lang="vi-VN"/>
                </a:p>
              </p:txBody>
            </p:sp>
            <p:sp>
              <p:nvSpPr>
                <p:cNvPr id="30" name="TextBox 37">
                  <a:extLst>
                    <a:ext uri="{FF2B5EF4-FFF2-40B4-BE49-F238E27FC236}">
                      <a16:creationId xmlns:a16="http://schemas.microsoft.com/office/drawing/2014/main" xmlns="" id="{1C369D3C-4F84-30BC-9349-5389E0867B1D}"/>
                    </a:ext>
                  </a:extLst>
                </p:cNvPr>
                <p:cNvSpPr txBox="1"/>
                <p:nvPr/>
              </p:nvSpPr>
              <p:spPr>
                <a:xfrm>
                  <a:off x="0" y="-38100"/>
                  <a:ext cx="2965130" cy="829442"/>
                </a:xfrm>
                <a:prstGeom prst="rect">
                  <a:avLst/>
                </a:prstGeom>
              </p:spPr>
              <p:txBody>
                <a:bodyPr lIns="50800" tIns="50800" rIns="50800" bIns="50800" rtlCol="0" anchor="ctr"/>
                <a:lstStyle/>
                <a:p>
                  <a:pPr algn="ctr">
                    <a:lnSpc>
                      <a:spcPts val="2660"/>
                    </a:lnSpc>
                  </a:pPr>
                  <a:endParaRPr sz="3200">
                    <a:latin typeface="Arial" panose="020B0604020202020204" pitchFamily="34" charset="0"/>
                    <a:cs typeface="Arial" panose="020B0604020202020204" pitchFamily="34" charset="0"/>
                  </a:endParaRPr>
                </a:p>
              </p:txBody>
            </p:sp>
          </p:grpSp>
          <p:sp>
            <p:nvSpPr>
              <p:cNvPr id="28" name="TextBox 38">
                <a:extLst>
                  <a:ext uri="{FF2B5EF4-FFF2-40B4-BE49-F238E27FC236}">
                    <a16:creationId xmlns:a16="http://schemas.microsoft.com/office/drawing/2014/main" xmlns="" id="{2427BF6D-532D-B81E-5A87-BBE45A0809F8}"/>
                  </a:ext>
                </a:extLst>
              </p:cNvPr>
              <p:cNvSpPr txBox="1"/>
              <p:nvPr/>
            </p:nvSpPr>
            <p:spPr>
              <a:xfrm>
                <a:off x="211974" y="353547"/>
                <a:ext cx="11552815" cy="2698571"/>
              </a:xfrm>
              <a:prstGeom prst="rect">
                <a:avLst/>
              </a:prstGeom>
              <a:noFill/>
            </p:spPr>
            <p:txBody>
              <a:bodyPr/>
              <a:lstStyle>
                <a:defPPr>
                  <a:defRPr lang="en-US"/>
                </a:defPPr>
              </a:lstStyle>
              <a:p>
                <a:pPr>
                  <a:lnSpc>
                    <a:spcPts val="5000"/>
                  </a:lnSpc>
                </a:pPr>
                <a:r>
                  <a:rPr lang="vi-VN" sz="3200" b="1">
                    <a:latin typeface="Arial" panose="020B0604020202020204" pitchFamily="34" charset="0"/>
                    <a:cs typeface="Arial" panose="020B0604020202020204" pitchFamily="34" charset="0"/>
                  </a:rPr>
                  <a:t>Giám định pháp y và khoa học hình sự: Cung cấp thông tin trong lĩnh vực pháp y và khoa học hình sự thông qua so sánh trình tự gene ở người</a:t>
                </a:r>
              </a:p>
              <a:p>
                <a:pPr>
                  <a:lnSpc>
                    <a:spcPts val="5000"/>
                  </a:lnSpc>
                </a:pPr>
                <a:endParaRPr lang="vi-VN" sz="3200" b="1">
                  <a:latin typeface="Arial" panose="020B0604020202020204" pitchFamily="34" charset="0"/>
                  <a:cs typeface="Arial" panose="020B0604020202020204" pitchFamily="34" charset="0"/>
                </a:endParaRPr>
              </a:p>
            </p:txBody>
          </p:sp>
        </p:grpSp>
        <p:sp>
          <p:nvSpPr>
            <p:cNvPr id="33" name="Rectangle: Top Corners Rounded 32">
              <a:extLst>
                <a:ext uri="{FF2B5EF4-FFF2-40B4-BE49-F238E27FC236}">
                  <a16:creationId xmlns:a16="http://schemas.microsoft.com/office/drawing/2014/main" xmlns="" id="{E040B333-2F47-D435-430E-45A9C80DC3E7}"/>
                </a:ext>
              </a:extLst>
            </p:cNvPr>
            <p:cNvSpPr/>
            <p:nvPr/>
          </p:nvSpPr>
          <p:spPr>
            <a:xfrm>
              <a:off x="3935642" y="4123194"/>
              <a:ext cx="3836757" cy="646331"/>
            </a:xfrm>
            <a:prstGeom prst="round2SameRect">
              <a:avLst>
                <a:gd name="adj1" fmla="val 50000"/>
                <a:gd name="adj2" fmla="val 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TextBox 33">
              <a:extLst>
                <a:ext uri="{FF2B5EF4-FFF2-40B4-BE49-F238E27FC236}">
                  <a16:creationId xmlns:a16="http://schemas.microsoft.com/office/drawing/2014/main" xmlns="" id="{39B01C04-18C3-FE83-C077-6EF74F636C13}"/>
                </a:ext>
              </a:extLst>
            </p:cNvPr>
            <p:cNvSpPr txBox="1"/>
            <p:nvPr/>
          </p:nvSpPr>
          <p:spPr>
            <a:xfrm>
              <a:off x="4629166" y="4074514"/>
              <a:ext cx="2656791" cy="877428"/>
            </a:xfrm>
            <a:prstGeom prst="rect">
              <a:avLst/>
            </a:prstGeom>
            <a:noFill/>
          </p:spPr>
          <p:txBody>
            <a:bodyPr wrap="square" rtlCol="0">
              <a:spAutoFit/>
            </a:bodyPr>
            <a:lstStyle/>
            <a:p>
              <a:r>
                <a:rPr lang="en-US" sz="4000" b="1" i="1">
                  <a:solidFill>
                    <a:schemeClr val="bg1"/>
                  </a:solidFill>
                </a:rPr>
                <a:t>Ứng dụng</a:t>
              </a:r>
              <a:endParaRPr lang="vi-VN" sz="4000" b="1" i="1">
                <a:solidFill>
                  <a:schemeClr val="bg1"/>
                </a:solidFill>
              </a:endParaRPr>
            </a:p>
          </p:txBody>
        </p:sp>
      </p:grpSp>
      <p:sp>
        <p:nvSpPr>
          <p:cNvPr id="8" name="Freeform 19">
            <a:extLst>
              <a:ext uri="{FF2B5EF4-FFF2-40B4-BE49-F238E27FC236}">
                <a16:creationId xmlns:a16="http://schemas.microsoft.com/office/drawing/2014/main" xmlns="" id="{A5E79436-FBBD-F08A-C1E8-73DAFD1EBE3B}"/>
              </a:ext>
            </a:extLst>
          </p:cNvPr>
          <p:cNvSpPr/>
          <p:nvPr/>
        </p:nvSpPr>
        <p:spPr>
          <a:xfrm>
            <a:off x="13332733" y="5277574"/>
            <a:ext cx="2745467" cy="3265438"/>
          </a:xfrm>
          <a:custGeom>
            <a:avLst/>
            <a:gdLst/>
            <a:ahLst/>
            <a:cxnLst/>
            <a:rect l="l" t="t" r="r" b="b"/>
            <a:pathLst>
              <a:path w="4209736" h="4690513">
                <a:moveTo>
                  <a:pt x="0" y="0"/>
                </a:moveTo>
                <a:lnTo>
                  <a:pt x="4209735" y="0"/>
                </a:lnTo>
                <a:lnTo>
                  <a:pt x="4209735" y="4690513"/>
                </a:lnTo>
                <a:lnTo>
                  <a:pt x="0" y="46905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400447187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Diagonal Corners Snipped 22">
            <a:extLst>
              <a:ext uri="{FF2B5EF4-FFF2-40B4-BE49-F238E27FC236}">
                <a16:creationId xmlns:a16="http://schemas.microsoft.com/office/drawing/2014/main" xmlns="" id="{965D8332-B06F-7787-AFA4-F1794BC21890}"/>
              </a:ext>
            </a:extLst>
          </p:cNvPr>
          <p:cNvSpPr/>
          <p:nvPr/>
        </p:nvSpPr>
        <p:spPr>
          <a:xfrm>
            <a:off x="381000" y="1541876"/>
            <a:ext cx="17084278" cy="8061472"/>
          </a:xfrm>
          <a:prstGeom prst="snip2DiagRect">
            <a:avLst>
              <a:gd name="adj1" fmla="val 0"/>
              <a:gd name="adj2" fmla="val 12878"/>
            </a:avLst>
          </a:prstGeom>
          <a:solidFill>
            <a:schemeClr val="bg1"/>
          </a:solidFill>
          <a:ln w="57150">
            <a:solidFill>
              <a:schemeClr val="tx2">
                <a:lumMod val="60000"/>
                <a:lumOff val="4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TextBox 27"/>
          <p:cNvSpPr txBox="1"/>
          <p:nvPr/>
        </p:nvSpPr>
        <p:spPr>
          <a:xfrm>
            <a:off x="172622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 Hệ gene</a:t>
            </a:r>
          </a:p>
        </p:txBody>
      </p:sp>
      <p:sp>
        <p:nvSpPr>
          <p:cNvPr id="3" name="Rectangle: Rounded Corners 2">
            <a:extLst>
              <a:ext uri="{FF2B5EF4-FFF2-40B4-BE49-F238E27FC236}">
                <a16:creationId xmlns:a16="http://schemas.microsoft.com/office/drawing/2014/main" xmlns="" id="{FFCCD022-9C4C-B750-DC04-6D7720354BA1}"/>
              </a:ext>
            </a:extLst>
          </p:cNvPr>
          <p:cNvSpPr/>
          <p:nvPr/>
        </p:nvSpPr>
        <p:spPr>
          <a:xfrm>
            <a:off x="863432" y="911029"/>
            <a:ext cx="4320000" cy="217331"/>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50">
            <a:extLst>
              <a:ext uri="{FF2B5EF4-FFF2-40B4-BE49-F238E27FC236}">
                <a16:creationId xmlns:a16="http://schemas.microsoft.com/office/drawing/2014/main" xmlns="" id="{BB844949-1948-6B4A-26E4-E300A44F6AD1}"/>
              </a:ext>
            </a:extLst>
          </p:cNvPr>
          <p:cNvSpPr txBox="1"/>
          <p:nvPr/>
        </p:nvSpPr>
        <p:spPr>
          <a:xfrm>
            <a:off x="5202613" y="215703"/>
            <a:ext cx="11023768" cy="98343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gn="ctr">
              <a:lnSpc>
                <a:spcPts val="6299"/>
              </a:lnSpc>
              <a:spcBef>
                <a:spcPct val="0"/>
              </a:spcBef>
            </a:pPr>
            <a:r>
              <a:rPr lang="vi-VN" sz="3200" b="1" u="sng">
                <a:solidFill>
                  <a:srgbClr val="FFFF00"/>
                </a:solidFill>
                <a:latin typeface="Arial" panose="020B0604020202020204" pitchFamily="34" charset="0"/>
                <a:cs typeface="Arial" panose="020B0604020202020204" pitchFamily="34" charset="0"/>
              </a:rPr>
              <a:t>2. Thành tựu và ứng dụng của giải mã hệ gene người</a:t>
            </a:r>
          </a:p>
        </p:txBody>
      </p:sp>
      <p:sp>
        <p:nvSpPr>
          <p:cNvPr id="31" name="TextBox 30">
            <a:extLst>
              <a:ext uri="{FF2B5EF4-FFF2-40B4-BE49-F238E27FC236}">
                <a16:creationId xmlns:a16="http://schemas.microsoft.com/office/drawing/2014/main" xmlns="" id="{E121B22A-C25A-5B27-67A3-38EF3B262B94}"/>
              </a:ext>
            </a:extLst>
          </p:cNvPr>
          <p:cNvSpPr txBox="1"/>
          <p:nvPr/>
        </p:nvSpPr>
        <p:spPr>
          <a:xfrm>
            <a:off x="1295400" y="2476500"/>
            <a:ext cx="2656791" cy="646331"/>
          </a:xfrm>
          <a:prstGeom prst="rect">
            <a:avLst/>
          </a:prstGeom>
          <a:noFill/>
        </p:spPr>
        <p:txBody>
          <a:bodyPr wrap="square" rtlCol="0">
            <a:spAutoFit/>
          </a:bodyPr>
          <a:lstStyle/>
          <a:p>
            <a:r>
              <a:rPr lang="en-US" sz="3600" b="1" i="1">
                <a:solidFill>
                  <a:srgbClr val="C00000"/>
                </a:solidFill>
              </a:rPr>
              <a:t>Trả lời</a:t>
            </a:r>
            <a:endParaRPr lang="vi-VN" sz="3600" b="1" i="1">
              <a:solidFill>
                <a:srgbClr val="C00000"/>
              </a:solidFill>
            </a:endParaRPr>
          </a:p>
        </p:txBody>
      </p:sp>
      <p:grpSp>
        <p:nvGrpSpPr>
          <p:cNvPr id="35" name="Group 34">
            <a:extLst>
              <a:ext uri="{FF2B5EF4-FFF2-40B4-BE49-F238E27FC236}">
                <a16:creationId xmlns:a16="http://schemas.microsoft.com/office/drawing/2014/main" xmlns="" id="{A0BA3B1E-F70B-3FA6-8CBB-76DB5397ED25}"/>
              </a:ext>
            </a:extLst>
          </p:cNvPr>
          <p:cNvGrpSpPr/>
          <p:nvPr/>
        </p:nvGrpSpPr>
        <p:grpSpPr>
          <a:xfrm>
            <a:off x="1714188" y="2968967"/>
            <a:ext cx="14512191" cy="3597477"/>
            <a:chOff x="2667000" y="4074514"/>
            <a:chExt cx="14512191" cy="4569490"/>
          </a:xfrm>
        </p:grpSpPr>
        <p:grpSp>
          <p:nvGrpSpPr>
            <p:cNvPr id="25" name="Group 34">
              <a:extLst>
                <a:ext uri="{FF2B5EF4-FFF2-40B4-BE49-F238E27FC236}">
                  <a16:creationId xmlns:a16="http://schemas.microsoft.com/office/drawing/2014/main" xmlns="" id="{C5CB325B-2D30-3160-0CFE-1608EEB01CB9}"/>
                </a:ext>
              </a:extLst>
            </p:cNvPr>
            <p:cNvGrpSpPr/>
            <p:nvPr/>
          </p:nvGrpSpPr>
          <p:grpSpPr>
            <a:xfrm>
              <a:off x="2667000" y="4596479"/>
              <a:ext cx="14512191" cy="4047525"/>
              <a:chOff x="0" y="-178015"/>
              <a:chExt cx="15242101" cy="3875408"/>
            </a:xfrm>
          </p:grpSpPr>
          <p:grpSp>
            <p:nvGrpSpPr>
              <p:cNvPr id="26" name="Group 35">
                <a:extLst>
                  <a:ext uri="{FF2B5EF4-FFF2-40B4-BE49-F238E27FC236}">
                    <a16:creationId xmlns:a16="http://schemas.microsoft.com/office/drawing/2014/main" xmlns="" id="{E8D6084A-C3AB-D4A8-9685-60E6A917BB54}"/>
                  </a:ext>
                </a:extLst>
              </p:cNvPr>
              <p:cNvGrpSpPr/>
              <p:nvPr/>
            </p:nvGrpSpPr>
            <p:grpSpPr>
              <a:xfrm>
                <a:off x="0" y="-178015"/>
                <a:ext cx="15242101" cy="3875408"/>
                <a:chOff x="0" y="-38100"/>
                <a:chExt cx="3262219" cy="829442"/>
              </a:xfrm>
            </p:grpSpPr>
            <p:sp>
              <p:nvSpPr>
                <p:cNvPr id="29" name="Freeform 36">
                  <a:extLst>
                    <a:ext uri="{FF2B5EF4-FFF2-40B4-BE49-F238E27FC236}">
                      <a16:creationId xmlns:a16="http://schemas.microsoft.com/office/drawing/2014/main" xmlns="" id="{7DE2D6BB-962F-2CB7-8204-F008E46380B5}"/>
                    </a:ext>
                  </a:extLst>
                </p:cNvPr>
                <p:cNvSpPr/>
                <p:nvPr/>
              </p:nvSpPr>
              <p:spPr>
                <a:xfrm>
                  <a:off x="0" y="0"/>
                  <a:ext cx="3262219" cy="476167"/>
                </a:xfrm>
                <a:custGeom>
                  <a:avLst/>
                  <a:gdLst/>
                  <a:ahLst/>
                  <a:cxnLst/>
                  <a:rect l="l" t="t" r="r" b="b"/>
                  <a:pathLst>
                    <a:path w="2965130" h="791342">
                      <a:moveTo>
                        <a:pt x="40227" y="0"/>
                      </a:moveTo>
                      <a:lnTo>
                        <a:pt x="2924903" y="0"/>
                      </a:lnTo>
                      <a:cubicBezTo>
                        <a:pt x="2935572" y="0"/>
                        <a:pt x="2945804" y="4238"/>
                        <a:pt x="2953348" y="11782"/>
                      </a:cubicBezTo>
                      <a:cubicBezTo>
                        <a:pt x="2960892" y="19326"/>
                        <a:pt x="2965130" y="29558"/>
                        <a:pt x="2965130" y="40227"/>
                      </a:cubicBezTo>
                      <a:lnTo>
                        <a:pt x="2965130" y="751115"/>
                      </a:lnTo>
                      <a:cubicBezTo>
                        <a:pt x="2965130" y="773331"/>
                        <a:pt x="2947120" y="791342"/>
                        <a:pt x="2924903" y="791342"/>
                      </a:cubicBezTo>
                      <a:lnTo>
                        <a:pt x="40227" y="791342"/>
                      </a:lnTo>
                      <a:cubicBezTo>
                        <a:pt x="29558" y="791342"/>
                        <a:pt x="19326" y="787103"/>
                        <a:pt x="11782" y="779559"/>
                      </a:cubicBezTo>
                      <a:cubicBezTo>
                        <a:pt x="4238" y="772015"/>
                        <a:pt x="0" y="761784"/>
                        <a:pt x="0" y="751115"/>
                      </a:cubicBezTo>
                      <a:lnTo>
                        <a:pt x="0" y="40227"/>
                      </a:lnTo>
                      <a:cubicBezTo>
                        <a:pt x="0" y="29558"/>
                        <a:pt x="4238" y="19326"/>
                        <a:pt x="11782" y="11782"/>
                      </a:cubicBezTo>
                      <a:cubicBezTo>
                        <a:pt x="19326" y="4238"/>
                        <a:pt x="29558" y="0"/>
                        <a:pt x="40227" y="0"/>
                      </a:cubicBezTo>
                      <a:close/>
                    </a:path>
                  </a:pathLst>
                </a:custGeom>
                <a:noFill/>
                <a:ln w="76200">
                  <a:solidFill>
                    <a:srgbClr val="C00000"/>
                  </a:solidFill>
                </a:ln>
              </p:spPr>
              <p:txBody>
                <a:bodyPr/>
                <a:lstStyle/>
                <a:p>
                  <a:endParaRPr lang="vi-VN"/>
                </a:p>
              </p:txBody>
            </p:sp>
            <p:sp>
              <p:nvSpPr>
                <p:cNvPr id="30" name="TextBox 37">
                  <a:extLst>
                    <a:ext uri="{FF2B5EF4-FFF2-40B4-BE49-F238E27FC236}">
                      <a16:creationId xmlns:a16="http://schemas.microsoft.com/office/drawing/2014/main" xmlns="" id="{1C369D3C-4F84-30BC-9349-5389E0867B1D}"/>
                    </a:ext>
                  </a:extLst>
                </p:cNvPr>
                <p:cNvSpPr txBox="1"/>
                <p:nvPr/>
              </p:nvSpPr>
              <p:spPr>
                <a:xfrm>
                  <a:off x="0" y="-38100"/>
                  <a:ext cx="2965130" cy="829442"/>
                </a:xfrm>
                <a:prstGeom prst="rect">
                  <a:avLst/>
                </a:prstGeom>
              </p:spPr>
              <p:txBody>
                <a:bodyPr lIns="50800" tIns="50800" rIns="50800" bIns="50800" rtlCol="0" anchor="ctr"/>
                <a:lstStyle/>
                <a:p>
                  <a:pPr algn="ctr">
                    <a:lnSpc>
                      <a:spcPts val="2660"/>
                    </a:lnSpc>
                  </a:pPr>
                  <a:endParaRPr sz="3200">
                    <a:latin typeface="Arial" panose="020B0604020202020204" pitchFamily="34" charset="0"/>
                    <a:cs typeface="Arial" panose="020B0604020202020204" pitchFamily="34" charset="0"/>
                  </a:endParaRPr>
                </a:p>
              </p:txBody>
            </p:sp>
          </p:grpSp>
          <p:sp>
            <p:nvSpPr>
              <p:cNvPr id="28" name="TextBox 38">
                <a:extLst>
                  <a:ext uri="{FF2B5EF4-FFF2-40B4-BE49-F238E27FC236}">
                    <a16:creationId xmlns:a16="http://schemas.microsoft.com/office/drawing/2014/main" xmlns="" id="{2427BF6D-532D-B81E-5A87-BBE45A0809F8}"/>
                  </a:ext>
                </a:extLst>
              </p:cNvPr>
              <p:cNvSpPr txBox="1"/>
              <p:nvPr/>
            </p:nvSpPr>
            <p:spPr>
              <a:xfrm>
                <a:off x="211974" y="353548"/>
                <a:ext cx="14747458" cy="1871249"/>
              </a:xfrm>
              <a:prstGeom prst="rect">
                <a:avLst/>
              </a:prstGeom>
              <a:noFill/>
            </p:spPr>
            <p:txBody>
              <a:bodyPr/>
              <a:lstStyle>
                <a:defPPr>
                  <a:defRPr lang="en-US"/>
                </a:defPPr>
              </a:lstStyle>
              <a:p>
                <a:pPr>
                  <a:lnSpc>
                    <a:spcPts val="5000"/>
                  </a:lnSpc>
                </a:pPr>
                <a:r>
                  <a:rPr lang="vi-VN" sz="3200" b="1">
                    <a:latin typeface="Arial" panose="020B0604020202020204" pitchFamily="34" charset="0"/>
                    <a:cs typeface="Arial" panose="020B0604020202020204" pitchFamily="34" charset="0"/>
                  </a:rPr>
                  <a:t>Di truyền học và sinh học phân tử: Nghiên cứu sự phát triển cá thể, cơ chế gây bệnh di truyền ở người</a:t>
                </a:r>
              </a:p>
            </p:txBody>
          </p:sp>
        </p:grpSp>
        <p:sp>
          <p:nvSpPr>
            <p:cNvPr id="33" name="Rectangle: Top Corners Rounded 32">
              <a:extLst>
                <a:ext uri="{FF2B5EF4-FFF2-40B4-BE49-F238E27FC236}">
                  <a16:creationId xmlns:a16="http://schemas.microsoft.com/office/drawing/2014/main" xmlns="" id="{E040B333-2F47-D435-430E-45A9C80DC3E7}"/>
                </a:ext>
              </a:extLst>
            </p:cNvPr>
            <p:cNvSpPr/>
            <p:nvPr/>
          </p:nvSpPr>
          <p:spPr>
            <a:xfrm>
              <a:off x="3935642" y="4123194"/>
              <a:ext cx="3836757" cy="646331"/>
            </a:xfrm>
            <a:prstGeom prst="round2SameRect">
              <a:avLst>
                <a:gd name="adj1" fmla="val 50000"/>
                <a:gd name="adj2" fmla="val 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TextBox 33">
              <a:extLst>
                <a:ext uri="{FF2B5EF4-FFF2-40B4-BE49-F238E27FC236}">
                  <a16:creationId xmlns:a16="http://schemas.microsoft.com/office/drawing/2014/main" xmlns="" id="{39B01C04-18C3-FE83-C077-6EF74F636C13}"/>
                </a:ext>
              </a:extLst>
            </p:cNvPr>
            <p:cNvSpPr txBox="1"/>
            <p:nvPr/>
          </p:nvSpPr>
          <p:spPr>
            <a:xfrm>
              <a:off x="4629166" y="4074514"/>
              <a:ext cx="2656791" cy="877428"/>
            </a:xfrm>
            <a:prstGeom prst="rect">
              <a:avLst/>
            </a:prstGeom>
            <a:noFill/>
          </p:spPr>
          <p:txBody>
            <a:bodyPr wrap="square" rtlCol="0">
              <a:spAutoFit/>
            </a:bodyPr>
            <a:lstStyle/>
            <a:p>
              <a:r>
                <a:rPr lang="en-US" sz="4000" b="1" i="1">
                  <a:solidFill>
                    <a:schemeClr val="bg1"/>
                  </a:solidFill>
                </a:rPr>
                <a:t>Ứng dụng</a:t>
              </a:r>
              <a:endParaRPr lang="vi-VN" sz="4000" b="1" i="1">
                <a:solidFill>
                  <a:schemeClr val="bg1"/>
                </a:solidFill>
              </a:endParaRPr>
            </a:p>
          </p:txBody>
        </p:sp>
      </p:grpSp>
      <p:pic>
        <p:nvPicPr>
          <p:cNvPr id="5" name="Picture 4">
            <a:extLst>
              <a:ext uri="{FF2B5EF4-FFF2-40B4-BE49-F238E27FC236}">
                <a16:creationId xmlns:a16="http://schemas.microsoft.com/office/drawing/2014/main" xmlns="" id="{7ABD2142-4B78-BC29-A8BB-D92EC75319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5497775"/>
            <a:ext cx="7183562" cy="3834226"/>
          </a:xfrm>
          <a:prstGeom prst="rect">
            <a:avLst/>
          </a:prstGeom>
        </p:spPr>
      </p:pic>
      <p:sp>
        <p:nvSpPr>
          <p:cNvPr id="6" name="TextBox 5">
            <a:extLst>
              <a:ext uri="{FF2B5EF4-FFF2-40B4-BE49-F238E27FC236}">
                <a16:creationId xmlns:a16="http://schemas.microsoft.com/office/drawing/2014/main" xmlns="" id="{DC60AF5E-85DD-C3CC-557E-02C949ABE7F8}"/>
              </a:ext>
            </a:extLst>
          </p:cNvPr>
          <p:cNvSpPr txBox="1"/>
          <p:nvPr/>
        </p:nvSpPr>
        <p:spPr>
          <a:xfrm>
            <a:off x="10617749" y="7711971"/>
            <a:ext cx="5339497" cy="1815882"/>
          </a:xfrm>
          <a:prstGeom prst="rect">
            <a:avLst/>
          </a:prstGeom>
          <a:noFill/>
        </p:spPr>
        <p:txBody>
          <a:bodyPr wrap="square">
            <a:spAutoFit/>
          </a:bodyPr>
          <a:lstStyle/>
          <a:p>
            <a:pPr algn="ctr"/>
            <a:r>
              <a:rPr lang="vi-VN" sz="2800" i="1">
                <a:solidFill>
                  <a:prstClr val="black"/>
                </a:solidFill>
                <a:cs typeface="Arial" panose="020B0604020202020204" pitchFamily="34" charset="0"/>
              </a:rPr>
              <a:t>Thiết bị “Lab on a chip” giúp xác định kiểu gen của vi rút HPV nguy cơ cao trong các mẫu lâm sàng</a:t>
            </a:r>
            <a:endParaRPr lang="vi-VN" sz="1600" i="1"/>
          </a:p>
        </p:txBody>
      </p:sp>
      <p:pic>
        <p:nvPicPr>
          <p:cNvPr id="7" name="Picture 10" descr="Curved Arrow Vector Art, Icons, And Graphics For Free, 41% OFF">
            <a:extLst>
              <a:ext uri="{FF2B5EF4-FFF2-40B4-BE49-F238E27FC236}">
                <a16:creationId xmlns:a16="http://schemas.microsoft.com/office/drawing/2014/main" xmlns="" id="{73358C06-49E5-751C-84B4-F1D9F6ADE5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65551">
            <a:off x="9341058" y="7801412"/>
            <a:ext cx="1297583" cy="719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35360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8"/>
          <p:cNvSpPr/>
          <p:nvPr/>
        </p:nvSpPr>
        <p:spPr>
          <a:xfrm rot="-771795">
            <a:off x="16312522" y="3577666"/>
            <a:ext cx="396638" cy="376445"/>
          </a:xfrm>
          <a:custGeom>
            <a:avLst/>
            <a:gdLst/>
            <a:ahLst/>
            <a:cxnLst/>
            <a:rect l="l" t="t" r="r" b="b"/>
            <a:pathLst>
              <a:path w="396638" h="376445">
                <a:moveTo>
                  <a:pt x="0" y="0"/>
                </a:moveTo>
                <a:lnTo>
                  <a:pt x="396638" y="0"/>
                </a:lnTo>
                <a:lnTo>
                  <a:pt x="396638" y="376446"/>
                </a:lnTo>
                <a:lnTo>
                  <a:pt x="0" y="376446"/>
                </a:lnTo>
                <a:lnTo>
                  <a:pt x="0" y="0"/>
                </a:lnTo>
                <a:close/>
              </a:path>
            </a:pathLst>
          </a:custGeom>
          <a:blipFill>
            <a:blip r:embed="rId3">
              <a:alphaModFix amt="30000"/>
              <a:extLst>
                <a:ext uri="{96DAC541-7B7A-43D3-8B79-37D633B846F1}">
                  <asvg:svgBlip xmlns:asvg="http://schemas.microsoft.com/office/drawing/2016/SVG/main" xmlns="" r:embed="rId4"/>
                </a:ext>
              </a:extLst>
            </a:blip>
            <a:stretch>
              <a:fillRect/>
            </a:stretch>
          </a:blipFill>
        </p:spPr>
      </p:sp>
      <p:grpSp>
        <p:nvGrpSpPr>
          <p:cNvPr id="28" name="Group 28"/>
          <p:cNvGrpSpPr/>
          <p:nvPr/>
        </p:nvGrpSpPr>
        <p:grpSpPr>
          <a:xfrm>
            <a:off x="1865157" y="2171700"/>
            <a:ext cx="15149374" cy="7383522"/>
            <a:chOff x="0" y="0"/>
            <a:chExt cx="20199166" cy="4048221"/>
          </a:xfrm>
        </p:grpSpPr>
        <p:grpSp>
          <p:nvGrpSpPr>
            <p:cNvPr id="29" name="Group 29"/>
            <p:cNvGrpSpPr/>
            <p:nvPr/>
          </p:nvGrpSpPr>
          <p:grpSpPr>
            <a:xfrm>
              <a:off x="0" y="0"/>
              <a:ext cx="20199166" cy="4048221"/>
              <a:chOff x="0" y="0"/>
              <a:chExt cx="4576517" cy="917204"/>
            </a:xfrm>
          </p:grpSpPr>
          <p:sp>
            <p:nvSpPr>
              <p:cNvPr id="30" name="Freeform 30"/>
              <p:cNvSpPr/>
              <p:nvPr/>
            </p:nvSpPr>
            <p:spPr>
              <a:xfrm>
                <a:off x="0" y="0"/>
                <a:ext cx="4576517" cy="917204"/>
              </a:xfrm>
              <a:custGeom>
                <a:avLst/>
                <a:gdLst/>
                <a:ahLst/>
                <a:cxnLst/>
                <a:rect l="l" t="t" r="r" b="b"/>
                <a:pathLst>
                  <a:path w="4576517" h="917204">
                    <a:moveTo>
                      <a:pt x="26063" y="0"/>
                    </a:moveTo>
                    <a:lnTo>
                      <a:pt x="4550454" y="0"/>
                    </a:lnTo>
                    <a:cubicBezTo>
                      <a:pt x="4564848" y="0"/>
                      <a:pt x="4576517" y="11669"/>
                      <a:pt x="4576517" y="26063"/>
                    </a:cubicBezTo>
                    <a:lnTo>
                      <a:pt x="4576517" y="891141"/>
                    </a:lnTo>
                    <a:cubicBezTo>
                      <a:pt x="4576517" y="905535"/>
                      <a:pt x="4564848" y="917204"/>
                      <a:pt x="4550454" y="917204"/>
                    </a:cubicBezTo>
                    <a:lnTo>
                      <a:pt x="26063" y="917204"/>
                    </a:lnTo>
                    <a:cubicBezTo>
                      <a:pt x="11669" y="917204"/>
                      <a:pt x="0" y="905535"/>
                      <a:pt x="0" y="891141"/>
                    </a:cubicBezTo>
                    <a:lnTo>
                      <a:pt x="0" y="26063"/>
                    </a:lnTo>
                    <a:cubicBezTo>
                      <a:pt x="0" y="11669"/>
                      <a:pt x="11669" y="0"/>
                      <a:pt x="26063" y="0"/>
                    </a:cubicBezTo>
                    <a:close/>
                  </a:path>
                </a:pathLst>
              </a:custGeom>
              <a:noFill/>
              <a:ln w="76200">
                <a:solidFill>
                  <a:schemeClr val="accent6">
                    <a:lumMod val="75000"/>
                  </a:schemeClr>
                </a:solidFill>
              </a:ln>
            </p:spPr>
          </p:sp>
          <p:sp>
            <p:nvSpPr>
              <p:cNvPr id="31" name="TextBox 31"/>
              <p:cNvSpPr txBox="1"/>
              <p:nvPr/>
            </p:nvSpPr>
            <p:spPr>
              <a:xfrm>
                <a:off x="0" y="-38100"/>
                <a:ext cx="4576517" cy="95530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32" name="TextBox 32"/>
            <p:cNvSpPr txBox="1"/>
            <p:nvPr/>
          </p:nvSpPr>
          <p:spPr>
            <a:xfrm>
              <a:off x="554972" y="108409"/>
              <a:ext cx="19581045" cy="309616"/>
            </a:xfrm>
            <a:prstGeom prst="rect">
              <a:avLst/>
            </a:prstGeom>
          </p:spPr>
          <p:txBody>
            <a:bodyPr lIns="0" tIns="0" rIns="0" bIns="0" rtlCol="0" anchor="t">
              <a:spAutoFit/>
            </a:bodyPr>
            <a:lstStyle/>
            <a:p>
              <a:pPr>
                <a:lnSpc>
                  <a:spcPts val="4882"/>
                </a:lnSpc>
                <a:spcBef>
                  <a:spcPct val="0"/>
                </a:spcBef>
              </a:pPr>
              <a:r>
                <a:rPr lang="en-US" sz="3200" i="1">
                  <a:latin typeface="Arial" panose="020B0604020202020204" pitchFamily="34" charset="0"/>
                  <a:cs typeface="Arial" panose="020B0604020202020204" pitchFamily="34" charset="0"/>
                </a:rPr>
                <a:t>HS quan sát đọc SGK + thảo luận nhóm:</a:t>
              </a:r>
            </a:p>
          </p:txBody>
        </p:sp>
      </p:grpSp>
      <p:sp>
        <p:nvSpPr>
          <p:cNvPr id="2" name="Rectangle 1">
            <a:extLst>
              <a:ext uri="{FF2B5EF4-FFF2-40B4-BE49-F238E27FC236}">
                <a16:creationId xmlns:a16="http://schemas.microsoft.com/office/drawing/2014/main" xmlns="" id="{943E27FB-1A57-BA7A-CB84-55DED28EA362}"/>
              </a:ext>
            </a:extLst>
          </p:cNvPr>
          <p:cNvSpPr/>
          <p:nvPr/>
        </p:nvSpPr>
        <p:spPr>
          <a:xfrm>
            <a:off x="0" y="-1"/>
            <a:ext cx="586937" cy="1067664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xmlns="" id="{FFCCD022-9C4C-B750-DC04-6D7720354BA1}"/>
              </a:ext>
            </a:extLst>
          </p:cNvPr>
          <p:cNvSpPr/>
          <p:nvPr/>
        </p:nvSpPr>
        <p:spPr>
          <a:xfrm>
            <a:off x="863432" y="911029"/>
            <a:ext cx="4968000" cy="216000"/>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50">
            <a:extLst>
              <a:ext uri="{FF2B5EF4-FFF2-40B4-BE49-F238E27FC236}">
                <a16:creationId xmlns:a16="http://schemas.microsoft.com/office/drawing/2014/main" xmlns="" id="{0FCFDA60-2387-5C13-1D1B-5024153CCB06}"/>
              </a:ext>
            </a:extLst>
          </p:cNvPr>
          <p:cNvSpPr txBox="1"/>
          <p:nvPr/>
        </p:nvSpPr>
        <p:spPr>
          <a:xfrm>
            <a:off x="5987356" y="191936"/>
            <a:ext cx="8795444" cy="98343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gn="ctr">
              <a:lnSpc>
                <a:spcPts val="6299"/>
              </a:lnSpc>
              <a:spcBef>
                <a:spcPct val="0"/>
              </a:spcBef>
            </a:pPr>
            <a:r>
              <a:rPr lang="vi-VN" sz="3200" b="1" u="sng">
                <a:solidFill>
                  <a:srgbClr val="FFFF00"/>
                </a:solidFill>
                <a:latin typeface="Arial" panose="020B0604020202020204" pitchFamily="34" charset="0"/>
                <a:cs typeface="Arial" panose="020B0604020202020204" pitchFamily="34" charset="0"/>
              </a:rPr>
              <a:t>1. Khái niệm, các dạng đột biến gene:</a:t>
            </a:r>
          </a:p>
        </p:txBody>
      </p:sp>
      <p:sp>
        <p:nvSpPr>
          <p:cNvPr id="6" name="TextBox 27">
            <a:extLst>
              <a:ext uri="{FF2B5EF4-FFF2-40B4-BE49-F238E27FC236}">
                <a16:creationId xmlns:a16="http://schemas.microsoft.com/office/drawing/2014/main" xmlns="" id="{EBEEC92C-BBAE-3277-D1F9-CC4AD09C4D68}"/>
              </a:ext>
            </a:extLst>
          </p:cNvPr>
          <p:cNvSpPr txBox="1"/>
          <p:nvPr/>
        </p:nvSpPr>
        <p:spPr>
          <a:xfrm>
            <a:off x="106680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II. Đột biến gene</a:t>
            </a:r>
          </a:p>
        </p:txBody>
      </p:sp>
      <p:graphicFrame>
        <p:nvGraphicFramePr>
          <p:cNvPr id="7" name="Object 6">
            <a:extLst>
              <a:ext uri="{FF2B5EF4-FFF2-40B4-BE49-F238E27FC236}">
                <a16:creationId xmlns:a16="http://schemas.microsoft.com/office/drawing/2014/main" xmlns="" id="{CE69BD3B-6779-C72E-4ED1-41DA76343B41}"/>
              </a:ext>
            </a:extLst>
          </p:cNvPr>
          <p:cNvGraphicFramePr>
            <a:graphicFrameLocks noChangeAspect="1"/>
          </p:cNvGraphicFramePr>
          <p:nvPr>
            <p:extLst>
              <p:ext uri="{D42A27DB-BD31-4B8C-83A1-F6EECF244321}">
                <p14:modId xmlns:p14="http://schemas.microsoft.com/office/powerpoint/2010/main" val="3327625616"/>
              </p:ext>
            </p:extLst>
          </p:nvPr>
        </p:nvGraphicFramePr>
        <p:xfrm>
          <a:off x="2133601" y="3131858"/>
          <a:ext cx="14612486" cy="6815042"/>
        </p:xfrm>
        <a:graphic>
          <a:graphicData uri="http://schemas.openxmlformats.org/presentationml/2006/ole">
            <mc:AlternateContent xmlns:mc="http://schemas.openxmlformats.org/markup-compatibility/2006">
              <mc:Choice xmlns:v="urn:schemas-microsoft-com:vml" Requires="v">
                <p:oleObj spid="_x0000_s1026" name="Document" r:id="rId6" imgW="6187974" imgH="2818901" progId="Word.Document.12">
                  <p:embed/>
                </p:oleObj>
              </mc:Choice>
              <mc:Fallback>
                <p:oleObj name="Document" r:id="rId6" imgW="6187974" imgH="2818901" progId="Word.Document.12">
                  <p:embed/>
                  <p:pic>
                    <p:nvPicPr>
                      <p:cNvPr id="19" name="Object 18">
                        <a:extLst>
                          <a:ext uri="{FF2B5EF4-FFF2-40B4-BE49-F238E27FC236}">
                            <a16:creationId xmlns:a16="http://schemas.microsoft.com/office/drawing/2014/main" xmlns="" id="{A886B991-B702-844D-F7CE-6AE64D322FDD}"/>
                          </a:ext>
                        </a:extLst>
                      </p:cNvPr>
                      <p:cNvPicPr/>
                      <p:nvPr/>
                    </p:nvPicPr>
                    <p:blipFill>
                      <a:blip r:embed="rId7"/>
                      <a:stretch>
                        <a:fillRect/>
                      </a:stretch>
                    </p:blipFill>
                    <p:spPr>
                      <a:xfrm>
                        <a:off x="2133601" y="3131858"/>
                        <a:ext cx="14612486" cy="6815042"/>
                      </a:xfrm>
                      <a:prstGeom prst="rect">
                        <a:avLst/>
                      </a:prstGeom>
                    </p:spPr>
                  </p:pic>
                </p:oleObj>
              </mc:Fallback>
            </mc:AlternateContent>
          </a:graphicData>
        </a:graphic>
      </p:graphicFrame>
      <p:sp>
        <p:nvSpPr>
          <p:cNvPr id="8" name="Rectangle: Top Corners Rounded 7">
            <a:extLst>
              <a:ext uri="{FF2B5EF4-FFF2-40B4-BE49-F238E27FC236}">
                <a16:creationId xmlns:a16="http://schemas.microsoft.com/office/drawing/2014/main" xmlns="" id="{9CFF2CFA-2A50-7EB4-E086-7C563C88FD7D}"/>
              </a:ext>
            </a:extLst>
          </p:cNvPr>
          <p:cNvSpPr/>
          <p:nvPr/>
        </p:nvSpPr>
        <p:spPr>
          <a:xfrm>
            <a:off x="2484356" y="1481909"/>
            <a:ext cx="4678444" cy="718742"/>
          </a:xfrm>
          <a:prstGeom prst="round2SameRect">
            <a:avLst>
              <a:gd name="adj1" fmla="val 50000"/>
              <a:gd name="adj2" fmla="val 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xmlns="" id="{6291969B-3168-0F8F-2256-4DAB0DE4B9B4}"/>
              </a:ext>
            </a:extLst>
          </p:cNvPr>
          <p:cNvSpPr txBox="1"/>
          <p:nvPr/>
        </p:nvSpPr>
        <p:spPr>
          <a:xfrm>
            <a:off x="3174641" y="1484792"/>
            <a:ext cx="3988159" cy="707886"/>
          </a:xfrm>
          <a:prstGeom prst="rect">
            <a:avLst/>
          </a:prstGeom>
          <a:noFill/>
        </p:spPr>
        <p:txBody>
          <a:bodyPr wrap="square" rtlCol="0">
            <a:spAutoFit/>
          </a:bodyPr>
          <a:lstStyle/>
          <a:p>
            <a:r>
              <a:rPr lang="en-US" sz="4000" b="1" i="1">
                <a:solidFill>
                  <a:schemeClr val="bg1"/>
                </a:solidFill>
              </a:rPr>
              <a:t>Thảo luận nhóm</a:t>
            </a:r>
            <a:endParaRPr lang="vi-VN" sz="4000" b="1" i="1">
              <a:solidFill>
                <a:schemeClr val="bg1"/>
              </a:solidFill>
            </a:endParaRPr>
          </a:p>
        </p:txBody>
      </p:sp>
    </p:spTree>
  </p:cSld>
  <p:clrMapOvr>
    <a:masterClrMapping/>
  </p:clrMapOvr>
  <p:transition>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AB7757B4-74E8-7E0C-3061-6D57C8E890F0}"/>
              </a:ext>
            </a:extLst>
          </p:cNvPr>
          <p:cNvSpPr/>
          <p:nvPr/>
        </p:nvSpPr>
        <p:spPr>
          <a:xfrm>
            <a:off x="0" y="-20846"/>
            <a:ext cx="18323442" cy="10176742"/>
          </a:xfrm>
          <a:custGeom>
            <a:avLst/>
            <a:gdLst/>
            <a:ahLst/>
            <a:cxnLst/>
            <a:rect l="l" t="t" r="r" b="b"/>
            <a:pathLst>
              <a:path w="24223135" h="10779295">
                <a:moveTo>
                  <a:pt x="0" y="0"/>
                </a:moveTo>
                <a:lnTo>
                  <a:pt x="24223134" y="0"/>
                </a:lnTo>
                <a:lnTo>
                  <a:pt x="24223134" y="10779295"/>
                </a:lnTo>
                <a:lnTo>
                  <a:pt x="0" y="10779295"/>
                </a:lnTo>
                <a:lnTo>
                  <a:pt x="0" y="0"/>
                </a:lnTo>
                <a:close/>
              </a:path>
            </a:pathLst>
          </a:custGeom>
          <a:blipFill>
            <a:blip r:embed="rId2"/>
            <a:stretch>
              <a:fillRect/>
            </a:stretch>
          </a:blipFill>
        </p:spPr>
      </p:sp>
      <p:grpSp>
        <p:nvGrpSpPr>
          <p:cNvPr id="7" name="Group 6">
            <a:extLst>
              <a:ext uri="{FF2B5EF4-FFF2-40B4-BE49-F238E27FC236}">
                <a16:creationId xmlns:a16="http://schemas.microsoft.com/office/drawing/2014/main" xmlns="" id="{DC5AC0FE-4044-8463-9C38-F1009230D4D2}"/>
              </a:ext>
            </a:extLst>
          </p:cNvPr>
          <p:cNvGrpSpPr/>
          <p:nvPr/>
        </p:nvGrpSpPr>
        <p:grpSpPr>
          <a:xfrm>
            <a:off x="1676400" y="370521"/>
            <a:ext cx="9519518" cy="1611393"/>
            <a:chOff x="2367682" y="811787"/>
            <a:chExt cx="10281518" cy="2262627"/>
          </a:xfrm>
        </p:grpSpPr>
        <p:grpSp>
          <p:nvGrpSpPr>
            <p:cNvPr id="5" name="Group 4">
              <a:extLst>
                <a:ext uri="{FF2B5EF4-FFF2-40B4-BE49-F238E27FC236}">
                  <a16:creationId xmlns:a16="http://schemas.microsoft.com/office/drawing/2014/main" xmlns="" id="{CCE95764-FE94-AE9E-EEF8-26DE6B54BC31}"/>
                </a:ext>
              </a:extLst>
            </p:cNvPr>
            <p:cNvGrpSpPr/>
            <p:nvPr/>
          </p:nvGrpSpPr>
          <p:grpSpPr>
            <a:xfrm>
              <a:off x="2367682" y="811787"/>
              <a:ext cx="10281518" cy="2262627"/>
              <a:chOff x="2367682" y="811787"/>
              <a:chExt cx="10281518" cy="2262627"/>
            </a:xfrm>
          </p:grpSpPr>
          <p:sp>
            <p:nvSpPr>
              <p:cNvPr id="4" name="Rectangle: Rounded Corners 3">
                <a:extLst>
                  <a:ext uri="{FF2B5EF4-FFF2-40B4-BE49-F238E27FC236}">
                    <a16:creationId xmlns:a16="http://schemas.microsoft.com/office/drawing/2014/main" xmlns="" id="{45195775-6F56-0FC4-7945-95C0D8D07607}"/>
                  </a:ext>
                </a:extLst>
              </p:cNvPr>
              <p:cNvSpPr/>
              <p:nvPr/>
            </p:nvSpPr>
            <p:spPr>
              <a:xfrm>
                <a:off x="3505200" y="1028700"/>
                <a:ext cx="9144000" cy="182880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vi-VN"/>
              </a:p>
            </p:txBody>
          </p:sp>
          <p:sp>
            <p:nvSpPr>
              <p:cNvPr id="3" name="Freeform 3">
                <a:extLst>
                  <a:ext uri="{FF2B5EF4-FFF2-40B4-BE49-F238E27FC236}">
                    <a16:creationId xmlns:a16="http://schemas.microsoft.com/office/drawing/2014/main" xmlns="" id="{5C3D8F91-5F2F-BE25-5264-EA726C8A6C0A}"/>
                  </a:ext>
                </a:extLst>
              </p:cNvPr>
              <p:cNvSpPr/>
              <p:nvPr/>
            </p:nvSpPr>
            <p:spPr>
              <a:xfrm>
                <a:off x="2367682" y="811787"/>
                <a:ext cx="2275036" cy="2262627"/>
              </a:xfrm>
              <a:custGeom>
                <a:avLst/>
                <a:gdLst/>
                <a:ahLst/>
                <a:cxnLst/>
                <a:rect l="l" t="t" r="r" b="b"/>
                <a:pathLst>
                  <a:path w="2275036" h="2262627">
                    <a:moveTo>
                      <a:pt x="0" y="0"/>
                    </a:moveTo>
                    <a:lnTo>
                      <a:pt x="2275036" y="0"/>
                    </a:lnTo>
                    <a:lnTo>
                      <a:pt x="2275036" y="2262627"/>
                    </a:lnTo>
                    <a:lnTo>
                      <a:pt x="0" y="226262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sz="2000"/>
              </a:p>
            </p:txBody>
          </p:sp>
        </p:grpSp>
        <p:sp>
          <p:nvSpPr>
            <p:cNvPr id="6" name="TextBox 5">
              <a:extLst>
                <a:ext uri="{FF2B5EF4-FFF2-40B4-BE49-F238E27FC236}">
                  <a16:creationId xmlns:a16="http://schemas.microsoft.com/office/drawing/2014/main" xmlns="" id="{A7F5606A-0293-C824-638D-D9116E5103CA}"/>
                </a:ext>
              </a:extLst>
            </p:cNvPr>
            <p:cNvSpPr txBox="1"/>
            <p:nvPr/>
          </p:nvSpPr>
          <p:spPr>
            <a:xfrm>
              <a:off x="4872245" y="1149243"/>
              <a:ext cx="7239000" cy="1107996"/>
            </a:xfrm>
            <a:prstGeom prst="rect">
              <a:avLst/>
            </a:prstGeom>
            <a:noFill/>
          </p:spPr>
          <p:txBody>
            <a:bodyPr wrap="square" rtlCol="0">
              <a:spAutoFit/>
            </a:bodyPr>
            <a:lstStyle/>
            <a:p>
              <a:r>
                <a:rPr lang="vi-VN" sz="6600" b="1"/>
                <a:t>ROUND 1</a:t>
              </a:r>
            </a:p>
          </p:txBody>
        </p:sp>
      </p:grpSp>
      <p:grpSp>
        <p:nvGrpSpPr>
          <p:cNvPr id="8" name="Group 7">
            <a:extLst>
              <a:ext uri="{FF2B5EF4-FFF2-40B4-BE49-F238E27FC236}">
                <a16:creationId xmlns:a16="http://schemas.microsoft.com/office/drawing/2014/main" xmlns="" id="{A1AF9321-BD78-ED52-1A86-79624490E453}"/>
              </a:ext>
            </a:extLst>
          </p:cNvPr>
          <p:cNvGrpSpPr/>
          <p:nvPr/>
        </p:nvGrpSpPr>
        <p:grpSpPr>
          <a:xfrm>
            <a:off x="1751291" y="2166059"/>
            <a:ext cx="9519518" cy="1611393"/>
            <a:chOff x="2367682" y="811787"/>
            <a:chExt cx="10281518" cy="2262627"/>
          </a:xfrm>
        </p:grpSpPr>
        <p:grpSp>
          <p:nvGrpSpPr>
            <p:cNvPr id="9" name="Group 8">
              <a:extLst>
                <a:ext uri="{FF2B5EF4-FFF2-40B4-BE49-F238E27FC236}">
                  <a16:creationId xmlns:a16="http://schemas.microsoft.com/office/drawing/2014/main" xmlns="" id="{3A6748CF-CC74-F35E-BFD5-10B0C8A4541B}"/>
                </a:ext>
              </a:extLst>
            </p:cNvPr>
            <p:cNvGrpSpPr/>
            <p:nvPr/>
          </p:nvGrpSpPr>
          <p:grpSpPr>
            <a:xfrm>
              <a:off x="2367682" y="811787"/>
              <a:ext cx="10281518" cy="2262627"/>
              <a:chOff x="2367682" y="811787"/>
              <a:chExt cx="10281518" cy="2262627"/>
            </a:xfrm>
          </p:grpSpPr>
          <p:sp>
            <p:nvSpPr>
              <p:cNvPr id="11" name="Rectangle: Rounded Corners 10">
                <a:extLst>
                  <a:ext uri="{FF2B5EF4-FFF2-40B4-BE49-F238E27FC236}">
                    <a16:creationId xmlns:a16="http://schemas.microsoft.com/office/drawing/2014/main" xmlns="" id="{76292CA8-916D-BBD5-B822-F21C0BD17A11}"/>
                  </a:ext>
                </a:extLst>
              </p:cNvPr>
              <p:cNvSpPr/>
              <p:nvPr/>
            </p:nvSpPr>
            <p:spPr>
              <a:xfrm>
                <a:off x="3505200" y="1028700"/>
                <a:ext cx="9144000" cy="182880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vi-VN"/>
              </a:p>
            </p:txBody>
          </p:sp>
          <p:sp>
            <p:nvSpPr>
              <p:cNvPr id="12" name="Freeform 3">
                <a:extLst>
                  <a:ext uri="{FF2B5EF4-FFF2-40B4-BE49-F238E27FC236}">
                    <a16:creationId xmlns:a16="http://schemas.microsoft.com/office/drawing/2014/main" xmlns="" id="{8089886A-6535-6840-68A3-AB857A491AE6}"/>
                  </a:ext>
                </a:extLst>
              </p:cNvPr>
              <p:cNvSpPr/>
              <p:nvPr/>
            </p:nvSpPr>
            <p:spPr>
              <a:xfrm>
                <a:off x="2367682" y="811787"/>
                <a:ext cx="2275036" cy="2262627"/>
              </a:xfrm>
              <a:custGeom>
                <a:avLst/>
                <a:gdLst/>
                <a:ahLst/>
                <a:cxnLst/>
                <a:rect l="l" t="t" r="r" b="b"/>
                <a:pathLst>
                  <a:path w="2275036" h="2262627">
                    <a:moveTo>
                      <a:pt x="0" y="0"/>
                    </a:moveTo>
                    <a:lnTo>
                      <a:pt x="2275036" y="0"/>
                    </a:lnTo>
                    <a:lnTo>
                      <a:pt x="2275036" y="2262627"/>
                    </a:lnTo>
                    <a:lnTo>
                      <a:pt x="0" y="226262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sz="2000"/>
              </a:p>
            </p:txBody>
          </p:sp>
        </p:grpSp>
        <p:sp>
          <p:nvSpPr>
            <p:cNvPr id="10" name="TextBox 9">
              <a:extLst>
                <a:ext uri="{FF2B5EF4-FFF2-40B4-BE49-F238E27FC236}">
                  <a16:creationId xmlns:a16="http://schemas.microsoft.com/office/drawing/2014/main" xmlns="" id="{2C7AF953-B52C-9C39-A277-7077533F79E5}"/>
                </a:ext>
              </a:extLst>
            </p:cNvPr>
            <p:cNvSpPr txBox="1"/>
            <p:nvPr/>
          </p:nvSpPr>
          <p:spPr>
            <a:xfrm>
              <a:off x="4831802" y="1226748"/>
              <a:ext cx="7239000" cy="1555785"/>
            </a:xfrm>
            <a:prstGeom prst="rect">
              <a:avLst/>
            </a:prstGeom>
            <a:noFill/>
          </p:spPr>
          <p:txBody>
            <a:bodyPr wrap="square" rtlCol="0">
              <a:spAutoFit/>
            </a:bodyPr>
            <a:lstStyle/>
            <a:p>
              <a:r>
                <a:rPr lang="vi-VN" sz="6600" b="1"/>
                <a:t>ROUND 2</a:t>
              </a:r>
            </a:p>
          </p:txBody>
        </p:sp>
      </p:grpSp>
      <p:grpSp>
        <p:nvGrpSpPr>
          <p:cNvPr id="13" name="Group 12">
            <a:extLst>
              <a:ext uri="{FF2B5EF4-FFF2-40B4-BE49-F238E27FC236}">
                <a16:creationId xmlns:a16="http://schemas.microsoft.com/office/drawing/2014/main" xmlns="" id="{707DB727-E1F4-AE7A-107F-AEB981F17F49}"/>
              </a:ext>
            </a:extLst>
          </p:cNvPr>
          <p:cNvGrpSpPr/>
          <p:nvPr/>
        </p:nvGrpSpPr>
        <p:grpSpPr>
          <a:xfrm>
            <a:off x="1751291" y="3894310"/>
            <a:ext cx="9519518" cy="1611393"/>
            <a:chOff x="2367682" y="811787"/>
            <a:chExt cx="10281518" cy="2262627"/>
          </a:xfrm>
        </p:grpSpPr>
        <p:grpSp>
          <p:nvGrpSpPr>
            <p:cNvPr id="14" name="Group 13">
              <a:extLst>
                <a:ext uri="{FF2B5EF4-FFF2-40B4-BE49-F238E27FC236}">
                  <a16:creationId xmlns:a16="http://schemas.microsoft.com/office/drawing/2014/main" xmlns="" id="{34C49C71-6B8F-EA2F-8333-5FB9161B7814}"/>
                </a:ext>
              </a:extLst>
            </p:cNvPr>
            <p:cNvGrpSpPr/>
            <p:nvPr/>
          </p:nvGrpSpPr>
          <p:grpSpPr>
            <a:xfrm>
              <a:off x="2367682" y="811787"/>
              <a:ext cx="10281518" cy="2262627"/>
              <a:chOff x="2367682" y="811787"/>
              <a:chExt cx="10281518" cy="2262627"/>
            </a:xfrm>
          </p:grpSpPr>
          <p:sp>
            <p:nvSpPr>
              <p:cNvPr id="16" name="Rectangle: Rounded Corners 15">
                <a:extLst>
                  <a:ext uri="{FF2B5EF4-FFF2-40B4-BE49-F238E27FC236}">
                    <a16:creationId xmlns:a16="http://schemas.microsoft.com/office/drawing/2014/main" xmlns="" id="{F70EB3ED-4E58-F8C6-C2B6-601D5ABC353A}"/>
                  </a:ext>
                </a:extLst>
              </p:cNvPr>
              <p:cNvSpPr/>
              <p:nvPr/>
            </p:nvSpPr>
            <p:spPr>
              <a:xfrm>
                <a:off x="3505200" y="1028700"/>
                <a:ext cx="9144000" cy="182880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vi-VN"/>
              </a:p>
            </p:txBody>
          </p:sp>
          <p:sp>
            <p:nvSpPr>
              <p:cNvPr id="17" name="Freeform 3">
                <a:extLst>
                  <a:ext uri="{FF2B5EF4-FFF2-40B4-BE49-F238E27FC236}">
                    <a16:creationId xmlns:a16="http://schemas.microsoft.com/office/drawing/2014/main" xmlns="" id="{90FE0E7E-F48B-5302-8F0B-21DE16363D5A}"/>
                  </a:ext>
                </a:extLst>
              </p:cNvPr>
              <p:cNvSpPr/>
              <p:nvPr/>
            </p:nvSpPr>
            <p:spPr>
              <a:xfrm>
                <a:off x="2367682" y="811787"/>
                <a:ext cx="2275036" cy="2262627"/>
              </a:xfrm>
              <a:custGeom>
                <a:avLst/>
                <a:gdLst/>
                <a:ahLst/>
                <a:cxnLst/>
                <a:rect l="l" t="t" r="r" b="b"/>
                <a:pathLst>
                  <a:path w="2275036" h="2262627">
                    <a:moveTo>
                      <a:pt x="0" y="0"/>
                    </a:moveTo>
                    <a:lnTo>
                      <a:pt x="2275036" y="0"/>
                    </a:lnTo>
                    <a:lnTo>
                      <a:pt x="2275036" y="2262627"/>
                    </a:lnTo>
                    <a:lnTo>
                      <a:pt x="0" y="226262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sz="2000"/>
              </a:p>
            </p:txBody>
          </p:sp>
        </p:grpSp>
        <p:sp>
          <p:nvSpPr>
            <p:cNvPr id="15" name="TextBox 14">
              <a:extLst>
                <a:ext uri="{FF2B5EF4-FFF2-40B4-BE49-F238E27FC236}">
                  <a16:creationId xmlns:a16="http://schemas.microsoft.com/office/drawing/2014/main" xmlns="" id="{E09ADE3D-CAE6-DE2A-ED50-31CCB926C2E5}"/>
                </a:ext>
              </a:extLst>
            </p:cNvPr>
            <p:cNvSpPr txBox="1"/>
            <p:nvPr/>
          </p:nvSpPr>
          <p:spPr>
            <a:xfrm>
              <a:off x="4791359" y="1194691"/>
              <a:ext cx="7239000" cy="1555785"/>
            </a:xfrm>
            <a:prstGeom prst="rect">
              <a:avLst/>
            </a:prstGeom>
            <a:noFill/>
          </p:spPr>
          <p:txBody>
            <a:bodyPr wrap="square" rtlCol="0">
              <a:spAutoFit/>
            </a:bodyPr>
            <a:lstStyle/>
            <a:p>
              <a:r>
                <a:rPr lang="vi-VN" sz="6600" b="1"/>
                <a:t>ROUND 3</a:t>
              </a:r>
            </a:p>
          </p:txBody>
        </p:sp>
      </p:grpSp>
      <p:grpSp>
        <p:nvGrpSpPr>
          <p:cNvPr id="18" name="Group 17">
            <a:extLst>
              <a:ext uri="{FF2B5EF4-FFF2-40B4-BE49-F238E27FC236}">
                <a16:creationId xmlns:a16="http://schemas.microsoft.com/office/drawing/2014/main" xmlns="" id="{C7DCDEC6-6F63-2B8A-9A6B-F32B3D7B9720}"/>
              </a:ext>
            </a:extLst>
          </p:cNvPr>
          <p:cNvGrpSpPr/>
          <p:nvPr/>
        </p:nvGrpSpPr>
        <p:grpSpPr>
          <a:xfrm>
            <a:off x="1751291" y="5535575"/>
            <a:ext cx="9519518" cy="1611393"/>
            <a:chOff x="2367682" y="811787"/>
            <a:chExt cx="10281518" cy="2262627"/>
          </a:xfrm>
        </p:grpSpPr>
        <p:grpSp>
          <p:nvGrpSpPr>
            <p:cNvPr id="19" name="Group 18">
              <a:extLst>
                <a:ext uri="{FF2B5EF4-FFF2-40B4-BE49-F238E27FC236}">
                  <a16:creationId xmlns:a16="http://schemas.microsoft.com/office/drawing/2014/main" xmlns="" id="{8017D26A-D645-99C5-72B9-9E96E3D0B056}"/>
                </a:ext>
              </a:extLst>
            </p:cNvPr>
            <p:cNvGrpSpPr/>
            <p:nvPr/>
          </p:nvGrpSpPr>
          <p:grpSpPr>
            <a:xfrm>
              <a:off x="2367682" y="811787"/>
              <a:ext cx="10281518" cy="2262627"/>
              <a:chOff x="2367682" y="811787"/>
              <a:chExt cx="10281518" cy="2262627"/>
            </a:xfrm>
          </p:grpSpPr>
          <p:sp>
            <p:nvSpPr>
              <p:cNvPr id="21" name="Rectangle: Rounded Corners 20">
                <a:extLst>
                  <a:ext uri="{FF2B5EF4-FFF2-40B4-BE49-F238E27FC236}">
                    <a16:creationId xmlns:a16="http://schemas.microsoft.com/office/drawing/2014/main" xmlns="" id="{41B1464B-8910-92E0-B0B9-F4EF6A796CDD}"/>
                  </a:ext>
                </a:extLst>
              </p:cNvPr>
              <p:cNvSpPr/>
              <p:nvPr/>
            </p:nvSpPr>
            <p:spPr>
              <a:xfrm>
                <a:off x="3505200" y="1028700"/>
                <a:ext cx="9144000" cy="182880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vi-VN"/>
              </a:p>
            </p:txBody>
          </p:sp>
          <p:sp>
            <p:nvSpPr>
              <p:cNvPr id="22" name="Freeform 3">
                <a:extLst>
                  <a:ext uri="{FF2B5EF4-FFF2-40B4-BE49-F238E27FC236}">
                    <a16:creationId xmlns:a16="http://schemas.microsoft.com/office/drawing/2014/main" xmlns="" id="{9A5F226A-B675-89C1-0B7A-74510F2E70A2}"/>
                  </a:ext>
                </a:extLst>
              </p:cNvPr>
              <p:cNvSpPr/>
              <p:nvPr/>
            </p:nvSpPr>
            <p:spPr>
              <a:xfrm>
                <a:off x="2367682" y="811787"/>
                <a:ext cx="2275036" cy="2262627"/>
              </a:xfrm>
              <a:custGeom>
                <a:avLst/>
                <a:gdLst/>
                <a:ahLst/>
                <a:cxnLst/>
                <a:rect l="l" t="t" r="r" b="b"/>
                <a:pathLst>
                  <a:path w="2275036" h="2262627">
                    <a:moveTo>
                      <a:pt x="0" y="0"/>
                    </a:moveTo>
                    <a:lnTo>
                      <a:pt x="2275036" y="0"/>
                    </a:lnTo>
                    <a:lnTo>
                      <a:pt x="2275036" y="2262627"/>
                    </a:lnTo>
                    <a:lnTo>
                      <a:pt x="0" y="226262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sz="2000"/>
              </a:p>
            </p:txBody>
          </p:sp>
        </p:grpSp>
        <p:sp>
          <p:nvSpPr>
            <p:cNvPr id="20" name="TextBox 19">
              <a:extLst>
                <a:ext uri="{FF2B5EF4-FFF2-40B4-BE49-F238E27FC236}">
                  <a16:creationId xmlns:a16="http://schemas.microsoft.com/office/drawing/2014/main" xmlns="" id="{885635F5-86EA-70F8-6A1D-5AC4035D13ED}"/>
                </a:ext>
              </a:extLst>
            </p:cNvPr>
            <p:cNvSpPr txBox="1"/>
            <p:nvPr/>
          </p:nvSpPr>
          <p:spPr>
            <a:xfrm>
              <a:off x="4831802" y="1314501"/>
              <a:ext cx="7239000" cy="1555785"/>
            </a:xfrm>
            <a:prstGeom prst="rect">
              <a:avLst/>
            </a:prstGeom>
            <a:noFill/>
          </p:spPr>
          <p:txBody>
            <a:bodyPr wrap="square" rtlCol="0">
              <a:spAutoFit/>
            </a:bodyPr>
            <a:lstStyle/>
            <a:p>
              <a:r>
                <a:rPr lang="vi-VN" sz="6600" b="1"/>
                <a:t>ROUND 4</a:t>
              </a:r>
            </a:p>
          </p:txBody>
        </p:sp>
      </p:grpSp>
      <p:grpSp>
        <p:nvGrpSpPr>
          <p:cNvPr id="23" name="Group 22">
            <a:extLst>
              <a:ext uri="{FF2B5EF4-FFF2-40B4-BE49-F238E27FC236}">
                <a16:creationId xmlns:a16="http://schemas.microsoft.com/office/drawing/2014/main" xmlns="" id="{F4ADEFF0-8E3B-2363-4A19-C64E19782109}"/>
              </a:ext>
            </a:extLst>
          </p:cNvPr>
          <p:cNvGrpSpPr/>
          <p:nvPr/>
        </p:nvGrpSpPr>
        <p:grpSpPr>
          <a:xfrm>
            <a:off x="1710070" y="7418307"/>
            <a:ext cx="9519518" cy="1611393"/>
            <a:chOff x="2367682" y="811787"/>
            <a:chExt cx="10281518" cy="2262627"/>
          </a:xfrm>
        </p:grpSpPr>
        <p:grpSp>
          <p:nvGrpSpPr>
            <p:cNvPr id="24" name="Group 23">
              <a:extLst>
                <a:ext uri="{FF2B5EF4-FFF2-40B4-BE49-F238E27FC236}">
                  <a16:creationId xmlns:a16="http://schemas.microsoft.com/office/drawing/2014/main" xmlns="" id="{FF77AC3D-CE2B-A1B2-820A-B183E95575FE}"/>
                </a:ext>
              </a:extLst>
            </p:cNvPr>
            <p:cNvGrpSpPr/>
            <p:nvPr/>
          </p:nvGrpSpPr>
          <p:grpSpPr>
            <a:xfrm>
              <a:off x="2367682" y="811787"/>
              <a:ext cx="10281518" cy="2262627"/>
              <a:chOff x="2367682" y="811787"/>
              <a:chExt cx="10281518" cy="2262627"/>
            </a:xfrm>
          </p:grpSpPr>
          <p:sp>
            <p:nvSpPr>
              <p:cNvPr id="26" name="Rectangle: Rounded Corners 25">
                <a:extLst>
                  <a:ext uri="{FF2B5EF4-FFF2-40B4-BE49-F238E27FC236}">
                    <a16:creationId xmlns:a16="http://schemas.microsoft.com/office/drawing/2014/main" xmlns="" id="{97A9B701-D4EA-BF81-AC37-81BACDD35FA2}"/>
                  </a:ext>
                </a:extLst>
              </p:cNvPr>
              <p:cNvSpPr/>
              <p:nvPr/>
            </p:nvSpPr>
            <p:spPr>
              <a:xfrm>
                <a:off x="3505200" y="1028700"/>
                <a:ext cx="9144000" cy="182880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vi-VN"/>
              </a:p>
            </p:txBody>
          </p:sp>
          <p:sp>
            <p:nvSpPr>
              <p:cNvPr id="27" name="Freeform 3">
                <a:extLst>
                  <a:ext uri="{FF2B5EF4-FFF2-40B4-BE49-F238E27FC236}">
                    <a16:creationId xmlns:a16="http://schemas.microsoft.com/office/drawing/2014/main" xmlns="" id="{F59B52BB-156A-CDE8-24AE-B19208374A8B}"/>
                  </a:ext>
                </a:extLst>
              </p:cNvPr>
              <p:cNvSpPr/>
              <p:nvPr/>
            </p:nvSpPr>
            <p:spPr>
              <a:xfrm>
                <a:off x="2367682" y="811787"/>
                <a:ext cx="2275036" cy="2262627"/>
              </a:xfrm>
              <a:custGeom>
                <a:avLst/>
                <a:gdLst/>
                <a:ahLst/>
                <a:cxnLst/>
                <a:rect l="l" t="t" r="r" b="b"/>
                <a:pathLst>
                  <a:path w="2275036" h="2262627">
                    <a:moveTo>
                      <a:pt x="0" y="0"/>
                    </a:moveTo>
                    <a:lnTo>
                      <a:pt x="2275036" y="0"/>
                    </a:lnTo>
                    <a:lnTo>
                      <a:pt x="2275036" y="2262627"/>
                    </a:lnTo>
                    <a:lnTo>
                      <a:pt x="0" y="226262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sz="2000"/>
              </a:p>
            </p:txBody>
          </p:sp>
        </p:grpSp>
        <p:sp>
          <p:nvSpPr>
            <p:cNvPr id="25" name="TextBox 24">
              <a:extLst>
                <a:ext uri="{FF2B5EF4-FFF2-40B4-BE49-F238E27FC236}">
                  <a16:creationId xmlns:a16="http://schemas.microsoft.com/office/drawing/2014/main" xmlns="" id="{F83F0C99-0DC9-E43D-298A-8F17E0404402}"/>
                </a:ext>
              </a:extLst>
            </p:cNvPr>
            <p:cNvSpPr txBox="1"/>
            <p:nvPr/>
          </p:nvSpPr>
          <p:spPr>
            <a:xfrm>
              <a:off x="4854063" y="1247001"/>
              <a:ext cx="7239000" cy="1555785"/>
            </a:xfrm>
            <a:prstGeom prst="rect">
              <a:avLst/>
            </a:prstGeom>
            <a:noFill/>
          </p:spPr>
          <p:txBody>
            <a:bodyPr wrap="square" rtlCol="0">
              <a:spAutoFit/>
            </a:bodyPr>
            <a:lstStyle/>
            <a:p>
              <a:r>
                <a:rPr lang="vi-VN" sz="6600" b="1"/>
                <a:t>ROUND 5</a:t>
              </a:r>
            </a:p>
          </p:txBody>
        </p:sp>
      </p:grpSp>
      <p:sp>
        <p:nvSpPr>
          <p:cNvPr id="29" name="TextBox 28">
            <a:hlinkClick r:id="rId5" action="ppaction://hlinksldjump"/>
            <a:extLst>
              <a:ext uri="{FF2B5EF4-FFF2-40B4-BE49-F238E27FC236}">
                <a16:creationId xmlns:a16="http://schemas.microsoft.com/office/drawing/2014/main" xmlns="" id="{ED22D3F0-6D6B-9B47-8462-A1755B74946A}"/>
              </a:ext>
            </a:extLst>
          </p:cNvPr>
          <p:cNvSpPr txBox="1"/>
          <p:nvPr/>
        </p:nvSpPr>
        <p:spPr>
          <a:xfrm>
            <a:off x="11658600" y="586984"/>
            <a:ext cx="2667000" cy="1107996"/>
          </a:xfrm>
          <a:prstGeom prst="rect">
            <a:avLst/>
          </a:prstGeom>
          <a:noFill/>
        </p:spPr>
        <p:txBody>
          <a:bodyPr wrap="square" rtlCol="0">
            <a:spAutoFit/>
          </a:bodyPr>
          <a:lstStyle/>
          <a:p>
            <a:r>
              <a:rPr lang="vi-VN" sz="6600" b="1">
                <a:solidFill>
                  <a:schemeClr val="bg1"/>
                </a:solidFill>
              </a:rPr>
              <a:t>PLAY</a:t>
            </a:r>
            <a:endParaRPr lang="vi-VN" sz="4400" b="1">
              <a:solidFill>
                <a:schemeClr val="bg1"/>
              </a:solidFill>
            </a:endParaRPr>
          </a:p>
        </p:txBody>
      </p:sp>
      <p:sp>
        <p:nvSpPr>
          <p:cNvPr id="30" name="TextBox 29">
            <a:hlinkClick r:id="rId6" action="ppaction://hlinksldjump"/>
            <a:extLst>
              <a:ext uri="{FF2B5EF4-FFF2-40B4-BE49-F238E27FC236}">
                <a16:creationId xmlns:a16="http://schemas.microsoft.com/office/drawing/2014/main" xmlns="" id="{DC7E723C-02FD-7051-3CAC-E29ACBC6755B}"/>
              </a:ext>
            </a:extLst>
          </p:cNvPr>
          <p:cNvSpPr txBox="1"/>
          <p:nvPr/>
        </p:nvSpPr>
        <p:spPr>
          <a:xfrm>
            <a:off x="11695814" y="2325414"/>
            <a:ext cx="2667000" cy="1107996"/>
          </a:xfrm>
          <a:prstGeom prst="rect">
            <a:avLst/>
          </a:prstGeom>
          <a:noFill/>
        </p:spPr>
        <p:txBody>
          <a:bodyPr wrap="square" rtlCol="0">
            <a:spAutoFit/>
          </a:bodyPr>
          <a:lstStyle/>
          <a:p>
            <a:r>
              <a:rPr lang="vi-VN" sz="6600" b="1">
                <a:solidFill>
                  <a:schemeClr val="bg1"/>
                </a:solidFill>
              </a:rPr>
              <a:t>PLAY</a:t>
            </a:r>
            <a:endParaRPr lang="vi-VN" sz="4400" b="1">
              <a:solidFill>
                <a:schemeClr val="bg1"/>
              </a:solidFill>
            </a:endParaRPr>
          </a:p>
        </p:txBody>
      </p:sp>
      <p:sp>
        <p:nvSpPr>
          <p:cNvPr id="31" name="TextBox 30">
            <a:hlinkClick r:id="rId7" action="ppaction://hlinksldjump"/>
            <a:extLst>
              <a:ext uri="{FF2B5EF4-FFF2-40B4-BE49-F238E27FC236}">
                <a16:creationId xmlns:a16="http://schemas.microsoft.com/office/drawing/2014/main" xmlns="" id="{6E438DD5-CE84-D646-929C-ED89B0350013}"/>
              </a:ext>
            </a:extLst>
          </p:cNvPr>
          <p:cNvSpPr txBox="1"/>
          <p:nvPr/>
        </p:nvSpPr>
        <p:spPr>
          <a:xfrm>
            <a:off x="11733028" y="4063844"/>
            <a:ext cx="2667000" cy="1107996"/>
          </a:xfrm>
          <a:prstGeom prst="rect">
            <a:avLst/>
          </a:prstGeom>
          <a:noFill/>
        </p:spPr>
        <p:txBody>
          <a:bodyPr wrap="square" rtlCol="0">
            <a:spAutoFit/>
          </a:bodyPr>
          <a:lstStyle/>
          <a:p>
            <a:r>
              <a:rPr lang="vi-VN" sz="6600" b="1">
                <a:solidFill>
                  <a:schemeClr val="bg1"/>
                </a:solidFill>
              </a:rPr>
              <a:t>PLAY</a:t>
            </a:r>
            <a:endParaRPr lang="vi-VN" sz="4400" b="1">
              <a:solidFill>
                <a:schemeClr val="bg1"/>
              </a:solidFill>
            </a:endParaRPr>
          </a:p>
        </p:txBody>
      </p:sp>
      <p:sp>
        <p:nvSpPr>
          <p:cNvPr id="32" name="TextBox 31">
            <a:hlinkClick r:id="rId8" action="ppaction://hlinksldjump"/>
            <a:extLst>
              <a:ext uri="{FF2B5EF4-FFF2-40B4-BE49-F238E27FC236}">
                <a16:creationId xmlns:a16="http://schemas.microsoft.com/office/drawing/2014/main" xmlns="" id="{90D37917-D441-D66A-4854-D1661F523220}"/>
              </a:ext>
            </a:extLst>
          </p:cNvPr>
          <p:cNvSpPr txBox="1"/>
          <p:nvPr/>
        </p:nvSpPr>
        <p:spPr>
          <a:xfrm>
            <a:off x="11770242" y="5802274"/>
            <a:ext cx="2667000" cy="1107996"/>
          </a:xfrm>
          <a:prstGeom prst="rect">
            <a:avLst/>
          </a:prstGeom>
          <a:noFill/>
        </p:spPr>
        <p:txBody>
          <a:bodyPr wrap="square" rtlCol="0">
            <a:spAutoFit/>
          </a:bodyPr>
          <a:lstStyle/>
          <a:p>
            <a:r>
              <a:rPr lang="vi-VN" sz="6600" b="1">
                <a:solidFill>
                  <a:schemeClr val="bg1"/>
                </a:solidFill>
              </a:rPr>
              <a:t>PLAY</a:t>
            </a:r>
            <a:endParaRPr lang="vi-VN" sz="4400" b="1">
              <a:solidFill>
                <a:schemeClr val="bg1"/>
              </a:solidFill>
            </a:endParaRPr>
          </a:p>
        </p:txBody>
      </p:sp>
      <p:sp>
        <p:nvSpPr>
          <p:cNvPr id="33" name="TextBox 32">
            <a:hlinkClick r:id="rId9" action="ppaction://hlinksldjump"/>
            <a:extLst>
              <a:ext uri="{FF2B5EF4-FFF2-40B4-BE49-F238E27FC236}">
                <a16:creationId xmlns:a16="http://schemas.microsoft.com/office/drawing/2014/main" xmlns="" id="{BF922EDE-D99E-777D-8B53-85DBB19463EB}"/>
              </a:ext>
            </a:extLst>
          </p:cNvPr>
          <p:cNvSpPr txBox="1"/>
          <p:nvPr/>
        </p:nvSpPr>
        <p:spPr>
          <a:xfrm>
            <a:off x="11807456" y="7540704"/>
            <a:ext cx="2667000" cy="1107996"/>
          </a:xfrm>
          <a:prstGeom prst="rect">
            <a:avLst/>
          </a:prstGeom>
          <a:noFill/>
        </p:spPr>
        <p:txBody>
          <a:bodyPr wrap="square" rtlCol="0">
            <a:spAutoFit/>
          </a:bodyPr>
          <a:lstStyle/>
          <a:p>
            <a:r>
              <a:rPr lang="vi-VN" sz="6600" b="1">
                <a:solidFill>
                  <a:schemeClr val="bg1"/>
                </a:solidFill>
              </a:rPr>
              <a:t>PLAY</a:t>
            </a:r>
            <a:endParaRPr lang="vi-VN" sz="4400" b="1">
              <a:solidFill>
                <a:schemeClr val="bg1"/>
              </a:solidFill>
            </a:endParaRPr>
          </a:p>
        </p:txBody>
      </p:sp>
      <p:sp>
        <p:nvSpPr>
          <p:cNvPr id="28" name="TextBox 27">
            <a:extLst>
              <a:ext uri="{FF2B5EF4-FFF2-40B4-BE49-F238E27FC236}">
                <a16:creationId xmlns:a16="http://schemas.microsoft.com/office/drawing/2014/main" xmlns="" id="{25E0FF4B-436A-328A-0239-8E3832CE6751}"/>
              </a:ext>
            </a:extLst>
          </p:cNvPr>
          <p:cNvSpPr txBox="1"/>
          <p:nvPr/>
        </p:nvSpPr>
        <p:spPr>
          <a:xfrm>
            <a:off x="14325600" y="8966540"/>
            <a:ext cx="4495800" cy="1107996"/>
          </a:xfrm>
          <a:prstGeom prst="rect">
            <a:avLst/>
          </a:prstGeom>
          <a:noFill/>
        </p:spPr>
        <p:txBody>
          <a:bodyPr wrap="square" rtlCol="0">
            <a:spAutoFit/>
          </a:bodyPr>
          <a:lstStyle/>
          <a:p>
            <a:r>
              <a:rPr lang="en-US" sz="6600" b="1">
                <a:solidFill>
                  <a:schemeClr val="bg1"/>
                </a:solidFill>
              </a:rPr>
              <a:t>TỔNG KẾT</a:t>
            </a:r>
            <a:endParaRPr lang="vi-VN" sz="6600" b="1">
              <a:solidFill>
                <a:schemeClr val="bg1"/>
              </a:solidFill>
            </a:endParaRPr>
          </a:p>
        </p:txBody>
      </p:sp>
    </p:spTree>
    <p:extLst>
      <p:ext uri="{BB962C8B-B14F-4D97-AF65-F5344CB8AC3E}">
        <p14:creationId xmlns:p14="http://schemas.microsoft.com/office/powerpoint/2010/main" val="375317091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29"/>
                                        </p:tgtEl>
                                      </p:cBhvr>
                                    </p:animEffect>
                                    <p:animScale>
                                      <p:cBhvr>
                                        <p:cTn id="7" dur="250" autoRev="1" fill="hold"/>
                                        <p:tgtEl>
                                          <p:spTgt spid="29"/>
                                        </p:tgtEl>
                                      </p:cBhvr>
                                      <p:by x="105000" y="105000"/>
                                    </p:animScale>
                                  </p:childTnLst>
                                </p:cTn>
                              </p:par>
                              <p:par>
                                <p:cTn id="8" presetID="26" presetClass="emph" presetSubtype="0" repeatCount="indefinite" fill="hold" grpId="0" nodeType="withEffect">
                                  <p:stCondLst>
                                    <p:cond delay="0"/>
                                  </p:stCondLst>
                                  <p:childTnLst>
                                    <p:animEffect transition="out" filter="fade">
                                      <p:cBhvr>
                                        <p:cTn id="9" dur="500" tmFilter="0, 0; .2, .5; .8, .5; 1, 0"/>
                                        <p:tgtEl>
                                          <p:spTgt spid="30"/>
                                        </p:tgtEl>
                                      </p:cBhvr>
                                    </p:animEffect>
                                    <p:animScale>
                                      <p:cBhvr>
                                        <p:cTn id="10" dur="250" autoRev="1" fill="hold"/>
                                        <p:tgtEl>
                                          <p:spTgt spid="30"/>
                                        </p:tgtEl>
                                      </p:cBhvr>
                                      <p:by x="105000" y="105000"/>
                                    </p:animScale>
                                  </p:childTnLst>
                                </p:cTn>
                              </p:par>
                              <p:par>
                                <p:cTn id="11" presetID="26" presetClass="emph" presetSubtype="0" repeatCount="indefinite" fill="hold" grpId="0" nodeType="withEffect">
                                  <p:stCondLst>
                                    <p:cond delay="0"/>
                                  </p:stCondLst>
                                  <p:childTnLst>
                                    <p:animEffect transition="out" filter="fade">
                                      <p:cBhvr>
                                        <p:cTn id="12" dur="500" tmFilter="0, 0; .2, .5; .8, .5; 1, 0"/>
                                        <p:tgtEl>
                                          <p:spTgt spid="31"/>
                                        </p:tgtEl>
                                      </p:cBhvr>
                                    </p:animEffect>
                                    <p:animScale>
                                      <p:cBhvr>
                                        <p:cTn id="13" dur="250" autoRev="1" fill="hold"/>
                                        <p:tgtEl>
                                          <p:spTgt spid="31"/>
                                        </p:tgtEl>
                                      </p:cBhvr>
                                      <p:by x="105000" y="105000"/>
                                    </p:animScale>
                                  </p:childTnLst>
                                </p:cTn>
                              </p:par>
                              <p:par>
                                <p:cTn id="14" presetID="26" presetClass="emph" presetSubtype="0" repeatCount="indefinite" fill="hold" grpId="0" nodeType="withEffect">
                                  <p:stCondLst>
                                    <p:cond delay="0"/>
                                  </p:stCondLst>
                                  <p:childTnLst>
                                    <p:animEffect transition="out" filter="fade">
                                      <p:cBhvr>
                                        <p:cTn id="15" dur="500" tmFilter="0, 0; .2, .5; .8, .5; 1, 0"/>
                                        <p:tgtEl>
                                          <p:spTgt spid="32"/>
                                        </p:tgtEl>
                                      </p:cBhvr>
                                    </p:animEffect>
                                    <p:animScale>
                                      <p:cBhvr>
                                        <p:cTn id="16" dur="250" autoRev="1" fill="hold"/>
                                        <p:tgtEl>
                                          <p:spTgt spid="32"/>
                                        </p:tgtEl>
                                      </p:cBhvr>
                                      <p:by x="105000" y="105000"/>
                                    </p:animScale>
                                  </p:childTnLst>
                                </p:cTn>
                              </p:par>
                              <p:par>
                                <p:cTn id="17" presetID="26" presetClass="emph" presetSubtype="0" repeatCount="indefinite" fill="hold" grpId="0" nodeType="withEffect">
                                  <p:stCondLst>
                                    <p:cond delay="0"/>
                                  </p:stCondLst>
                                  <p:childTnLst>
                                    <p:animEffect transition="out" filter="fade">
                                      <p:cBhvr>
                                        <p:cTn id="18" dur="500" tmFilter="0, 0; .2, .5; .8, .5; 1, 0"/>
                                        <p:tgtEl>
                                          <p:spTgt spid="33"/>
                                        </p:tgtEl>
                                      </p:cBhvr>
                                    </p:animEffect>
                                    <p:animScale>
                                      <p:cBhvr>
                                        <p:cTn id="19" dur="250" autoRev="1" fill="hold"/>
                                        <p:tgtEl>
                                          <p:spTgt spid="3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6"/>
          <p:cNvGrpSpPr/>
          <p:nvPr/>
        </p:nvGrpSpPr>
        <p:grpSpPr>
          <a:xfrm>
            <a:off x="4678512" y="5568983"/>
            <a:ext cx="12122161" cy="2702067"/>
            <a:chOff x="0" y="-168160"/>
            <a:chExt cx="11676516" cy="4078454"/>
          </a:xfrm>
        </p:grpSpPr>
        <p:grpSp>
          <p:nvGrpSpPr>
            <p:cNvPr id="27" name="Group 27"/>
            <p:cNvGrpSpPr/>
            <p:nvPr/>
          </p:nvGrpSpPr>
          <p:grpSpPr>
            <a:xfrm>
              <a:off x="0" y="-168160"/>
              <a:ext cx="11676516" cy="4078454"/>
              <a:chOff x="0" y="-38100"/>
              <a:chExt cx="2645544" cy="924054"/>
            </a:xfrm>
          </p:grpSpPr>
          <p:sp>
            <p:nvSpPr>
              <p:cNvPr id="28" name="Freeform 28"/>
              <p:cNvSpPr/>
              <p:nvPr/>
            </p:nvSpPr>
            <p:spPr>
              <a:xfrm>
                <a:off x="0" y="0"/>
                <a:ext cx="2645544" cy="885954"/>
              </a:xfrm>
              <a:custGeom>
                <a:avLst/>
                <a:gdLst/>
                <a:ahLst/>
                <a:cxnLst/>
                <a:rect l="l" t="t" r="r" b="b"/>
                <a:pathLst>
                  <a:path w="2645544" h="623863">
                    <a:moveTo>
                      <a:pt x="45086" y="0"/>
                    </a:moveTo>
                    <a:lnTo>
                      <a:pt x="2600457" y="0"/>
                    </a:lnTo>
                    <a:cubicBezTo>
                      <a:pt x="2612415" y="0"/>
                      <a:pt x="2623883" y="4750"/>
                      <a:pt x="2632338" y="13205"/>
                    </a:cubicBezTo>
                    <a:cubicBezTo>
                      <a:pt x="2640793" y="21661"/>
                      <a:pt x="2645544" y="33129"/>
                      <a:pt x="2645544" y="45086"/>
                    </a:cubicBezTo>
                    <a:lnTo>
                      <a:pt x="2645544" y="578777"/>
                    </a:lnTo>
                    <a:cubicBezTo>
                      <a:pt x="2645544" y="603677"/>
                      <a:pt x="2625358" y="623863"/>
                      <a:pt x="2600457" y="623863"/>
                    </a:cubicBezTo>
                    <a:lnTo>
                      <a:pt x="45086" y="623863"/>
                    </a:lnTo>
                    <a:cubicBezTo>
                      <a:pt x="20186" y="623863"/>
                      <a:pt x="0" y="603677"/>
                      <a:pt x="0" y="578777"/>
                    </a:cubicBezTo>
                    <a:lnTo>
                      <a:pt x="0" y="45086"/>
                    </a:lnTo>
                    <a:cubicBezTo>
                      <a:pt x="0" y="20186"/>
                      <a:pt x="20186" y="0"/>
                      <a:pt x="45086" y="0"/>
                    </a:cubicBezTo>
                    <a:close/>
                  </a:path>
                </a:pathLst>
              </a:custGeom>
              <a:solidFill>
                <a:srgbClr val="E5F8CC"/>
              </a:solidFill>
              <a:ln w="76200">
                <a:solidFill>
                  <a:srgbClr val="C00000"/>
                </a:solidFill>
              </a:ln>
            </p:spPr>
          </p:sp>
          <p:sp>
            <p:nvSpPr>
              <p:cNvPr id="29" name="TextBox 29"/>
              <p:cNvSpPr txBox="1"/>
              <p:nvPr/>
            </p:nvSpPr>
            <p:spPr>
              <a:xfrm>
                <a:off x="0" y="-38100"/>
                <a:ext cx="2645544" cy="661963"/>
              </a:xfrm>
              <a:prstGeom prst="rect">
                <a:avLst/>
              </a:prstGeom>
            </p:spPr>
            <p:txBody>
              <a:bodyPr lIns="50800" tIns="50800" rIns="50800" bIns="50800" rtlCol="0" anchor="ctr"/>
              <a:lstStyle/>
              <a:p>
                <a:pPr algn="ctr">
                  <a:lnSpc>
                    <a:spcPct val="150000"/>
                  </a:lnSpc>
                </a:pPr>
                <a:endParaRPr sz="3200" b="1">
                  <a:latin typeface="Arial" panose="020B0604020202020204" pitchFamily="34" charset="0"/>
                  <a:cs typeface="Arial" panose="020B0604020202020204" pitchFamily="34" charset="0"/>
                </a:endParaRPr>
              </a:p>
            </p:txBody>
          </p:sp>
        </p:grpSp>
        <p:sp>
          <p:nvSpPr>
            <p:cNvPr id="30" name="TextBox 30"/>
            <p:cNvSpPr txBox="1"/>
            <p:nvPr/>
          </p:nvSpPr>
          <p:spPr>
            <a:xfrm>
              <a:off x="178659" y="-6619"/>
              <a:ext cx="11319199" cy="3379814"/>
            </a:xfrm>
            <a:prstGeom prst="rect">
              <a:avLst/>
            </a:prstGeom>
          </p:spPr>
          <p:txBody>
            <a:bodyPr lIns="0" tIns="0" rIns="0" bIns="0" rtlCol="0" anchor="t">
              <a:spAutoFit/>
            </a:bodyPr>
            <a:lstStyle/>
            <a:p>
              <a:pPr>
                <a:lnSpc>
                  <a:spcPct val="150000"/>
                </a:lnSpc>
              </a:pPr>
              <a:r>
                <a:rPr lang="en-US" sz="3200" b="1">
                  <a:latin typeface="Arial" panose="020B0604020202020204" pitchFamily="34" charset="0"/>
                  <a:cs typeface="Arial" panose="020B0604020202020204" pitchFamily="34" charset="0"/>
                </a:rPr>
                <a:t>Đột biến gene là những biến đổi xảy ra trong cấu trúc của gene, có thể liên quan đến một cặp nucleotide (đột biến điểm) hoặc một số cặp nucleotide.</a:t>
              </a:r>
            </a:p>
          </p:txBody>
        </p:sp>
      </p:grpSp>
      <p:sp>
        <p:nvSpPr>
          <p:cNvPr id="36" name="Freeform 36"/>
          <p:cNvSpPr/>
          <p:nvPr/>
        </p:nvSpPr>
        <p:spPr>
          <a:xfrm>
            <a:off x="1295400" y="5371626"/>
            <a:ext cx="2674649" cy="3096782"/>
          </a:xfrm>
          <a:custGeom>
            <a:avLst/>
            <a:gdLst/>
            <a:ahLst/>
            <a:cxnLst/>
            <a:rect l="l" t="t" r="r" b="b"/>
            <a:pathLst>
              <a:path w="4560032" h="4970063">
                <a:moveTo>
                  <a:pt x="0" y="0"/>
                </a:moveTo>
                <a:lnTo>
                  <a:pt x="4560032" y="0"/>
                </a:lnTo>
                <a:lnTo>
                  <a:pt x="4560032" y="4970063"/>
                </a:lnTo>
                <a:lnTo>
                  <a:pt x="0" y="497006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46" name="Group 45">
            <a:extLst>
              <a:ext uri="{FF2B5EF4-FFF2-40B4-BE49-F238E27FC236}">
                <a16:creationId xmlns:a16="http://schemas.microsoft.com/office/drawing/2014/main" xmlns="" id="{5616E782-7AD6-E37F-499B-9F1DBB36EC2A}"/>
              </a:ext>
            </a:extLst>
          </p:cNvPr>
          <p:cNvGrpSpPr/>
          <p:nvPr/>
        </p:nvGrpSpPr>
        <p:grpSpPr>
          <a:xfrm>
            <a:off x="3429000" y="1458862"/>
            <a:ext cx="11902560" cy="2191257"/>
            <a:chOff x="5031732" y="1080468"/>
            <a:chExt cx="11902560" cy="2191257"/>
          </a:xfrm>
        </p:grpSpPr>
        <p:grpSp>
          <p:nvGrpSpPr>
            <p:cNvPr id="38" name="Group 26">
              <a:extLst>
                <a:ext uri="{FF2B5EF4-FFF2-40B4-BE49-F238E27FC236}">
                  <a16:creationId xmlns:a16="http://schemas.microsoft.com/office/drawing/2014/main" xmlns="" id="{C5A11C8C-9440-F9ED-4B69-8620DC3931F7}"/>
                </a:ext>
              </a:extLst>
            </p:cNvPr>
            <p:cNvGrpSpPr/>
            <p:nvPr/>
          </p:nvGrpSpPr>
          <p:grpSpPr>
            <a:xfrm>
              <a:off x="5354425" y="1080468"/>
              <a:ext cx="11579867" cy="2191257"/>
              <a:chOff x="-162091" y="-168160"/>
              <a:chExt cx="15439823" cy="2921675"/>
            </a:xfrm>
          </p:grpSpPr>
          <p:grpSp>
            <p:nvGrpSpPr>
              <p:cNvPr id="39" name="Group 27">
                <a:extLst>
                  <a:ext uri="{FF2B5EF4-FFF2-40B4-BE49-F238E27FC236}">
                    <a16:creationId xmlns:a16="http://schemas.microsoft.com/office/drawing/2014/main" xmlns="" id="{971E15DF-9BEE-161F-75D0-F0695100C233}"/>
                  </a:ext>
                </a:extLst>
              </p:cNvPr>
              <p:cNvGrpSpPr/>
              <p:nvPr/>
            </p:nvGrpSpPr>
            <p:grpSpPr>
              <a:xfrm>
                <a:off x="-162091" y="-168160"/>
                <a:ext cx="15009566" cy="2921675"/>
                <a:chOff x="-36725" y="-38100"/>
                <a:chExt cx="3400712" cy="661963"/>
              </a:xfrm>
            </p:grpSpPr>
            <p:sp>
              <p:nvSpPr>
                <p:cNvPr id="41" name="Freeform 28">
                  <a:extLst>
                    <a:ext uri="{FF2B5EF4-FFF2-40B4-BE49-F238E27FC236}">
                      <a16:creationId xmlns:a16="http://schemas.microsoft.com/office/drawing/2014/main" xmlns="" id="{E4F963B7-2447-C4AB-5829-13854A84C3F4}"/>
                    </a:ext>
                  </a:extLst>
                </p:cNvPr>
                <p:cNvSpPr/>
                <p:nvPr/>
              </p:nvSpPr>
              <p:spPr>
                <a:xfrm>
                  <a:off x="-36725" y="258895"/>
                  <a:ext cx="3400712" cy="315776"/>
                </a:xfrm>
                <a:custGeom>
                  <a:avLst/>
                  <a:gdLst/>
                  <a:ahLst/>
                  <a:cxnLst/>
                  <a:rect l="l" t="t" r="r" b="b"/>
                  <a:pathLst>
                    <a:path w="2645544" h="623863">
                      <a:moveTo>
                        <a:pt x="45086" y="0"/>
                      </a:moveTo>
                      <a:lnTo>
                        <a:pt x="2600457" y="0"/>
                      </a:lnTo>
                      <a:cubicBezTo>
                        <a:pt x="2612415" y="0"/>
                        <a:pt x="2623883" y="4750"/>
                        <a:pt x="2632338" y="13205"/>
                      </a:cubicBezTo>
                      <a:cubicBezTo>
                        <a:pt x="2640793" y="21661"/>
                        <a:pt x="2645544" y="33129"/>
                        <a:pt x="2645544" y="45086"/>
                      </a:cubicBezTo>
                      <a:lnTo>
                        <a:pt x="2645544" y="578777"/>
                      </a:lnTo>
                      <a:cubicBezTo>
                        <a:pt x="2645544" y="603677"/>
                        <a:pt x="2625358" y="623863"/>
                        <a:pt x="2600457" y="623863"/>
                      </a:cubicBezTo>
                      <a:lnTo>
                        <a:pt x="45086" y="623863"/>
                      </a:lnTo>
                      <a:cubicBezTo>
                        <a:pt x="20186" y="623863"/>
                        <a:pt x="0" y="603677"/>
                        <a:pt x="0" y="578777"/>
                      </a:cubicBezTo>
                      <a:lnTo>
                        <a:pt x="0" y="45086"/>
                      </a:lnTo>
                      <a:cubicBezTo>
                        <a:pt x="0" y="20186"/>
                        <a:pt x="20186" y="0"/>
                        <a:pt x="45086" y="0"/>
                      </a:cubicBezTo>
                      <a:close/>
                    </a:path>
                  </a:pathLst>
                </a:custGeom>
                <a:solidFill>
                  <a:srgbClr val="FFFFC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p>
            <p:sp>
              <p:nvSpPr>
                <p:cNvPr id="42" name="TextBox 29">
                  <a:extLst>
                    <a:ext uri="{FF2B5EF4-FFF2-40B4-BE49-F238E27FC236}">
                      <a16:creationId xmlns:a16="http://schemas.microsoft.com/office/drawing/2014/main" xmlns="" id="{902CF152-ED92-98EF-A13D-8802E282E30B}"/>
                    </a:ext>
                  </a:extLst>
                </p:cNvPr>
                <p:cNvSpPr txBox="1"/>
                <p:nvPr/>
              </p:nvSpPr>
              <p:spPr>
                <a:xfrm>
                  <a:off x="0" y="-38100"/>
                  <a:ext cx="2645544" cy="661963"/>
                </a:xfrm>
                <a:prstGeom prst="rect">
                  <a:avLst/>
                </a:prstGeom>
              </p:spPr>
              <p:txBody>
                <a:bodyPr lIns="50800" tIns="50800" rIns="50800" bIns="50800" rtlCol="0" anchor="ctr"/>
                <a:lstStyle/>
                <a:p>
                  <a:pPr algn="ctr">
                    <a:lnSpc>
                      <a:spcPts val="2659"/>
                    </a:lnSpc>
                  </a:pPr>
                  <a:endParaRPr sz="3200">
                    <a:latin typeface="Arial" panose="020B0604020202020204" pitchFamily="34" charset="0"/>
                    <a:cs typeface="Arial" panose="020B0604020202020204" pitchFamily="34" charset="0"/>
                  </a:endParaRPr>
                </a:p>
              </p:txBody>
            </p:sp>
          </p:grpSp>
          <p:sp>
            <p:nvSpPr>
              <p:cNvPr id="40" name="TextBox 30">
                <a:extLst>
                  <a:ext uri="{FF2B5EF4-FFF2-40B4-BE49-F238E27FC236}">
                    <a16:creationId xmlns:a16="http://schemas.microsoft.com/office/drawing/2014/main" xmlns="" id="{703EDB41-5B68-462A-5287-67A9BBBE15E1}"/>
                  </a:ext>
                </a:extLst>
              </p:cNvPr>
              <p:cNvSpPr txBox="1"/>
              <p:nvPr/>
            </p:nvSpPr>
            <p:spPr>
              <a:xfrm>
                <a:off x="2123402" y="1395647"/>
                <a:ext cx="13154330" cy="752941"/>
              </a:xfrm>
              <a:prstGeom prst="rect">
                <a:avLst/>
              </a:prstGeom>
            </p:spPr>
            <p:txBody>
              <a:bodyPr wrap="square" lIns="0" tIns="0" rIns="0" bIns="0" rtlCol="0" anchor="t">
                <a:spAutoFit/>
              </a:bodyPr>
              <a:lstStyle/>
              <a:p>
                <a:pPr>
                  <a:lnSpc>
                    <a:spcPts val="4882"/>
                  </a:lnSpc>
                </a:pPr>
                <a:r>
                  <a:rPr lang="en-US" sz="3200" b="1">
                    <a:latin typeface="Arial" panose="020B0604020202020204" pitchFamily="34" charset="0"/>
                    <a:cs typeface="Arial" panose="020B0604020202020204" pitchFamily="34" charset="0"/>
                  </a:rPr>
                  <a:t>Nêu khái niệm đột biến gene, đột biến điểm?</a:t>
                </a:r>
              </a:p>
            </p:txBody>
          </p:sp>
        </p:grpSp>
        <p:sp>
          <p:nvSpPr>
            <p:cNvPr id="45" name="Oval 44">
              <a:extLst>
                <a:ext uri="{FF2B5EF4-FFF2-40B4-BE49-F238E27FC236}">
                  <a16:creationId xmlns:a16="http://schemas.microsoft.com/office/drawing/2014/main" xmlns="" id="{42A2D4EA-AC37-F998-BD31-695C5236453E}"/>
                </a:ext>
              </a:extLst>
            </p:cNvPr>
            <p:cNvSpPr/>
            <p:nvPr/>
          </p:nvSpPr>
          <p:spPr>
            <a:xfrm>
              <a:off x="5031732" y="2018121"/>
              <a:ext cx="1116052" cy="1124972"/>
            </a:xfrm>
            <a:prstGeom prst="ellipse">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4" name="Graphic 43" descr="Question mark">
              <a:extLst>
                <a:ext uri="{FF2B5EF4-FFF2-40B4-BE49-F238E27FC236}">
                  <a16:creationId xmlns:a16="http://schemas.microsoft.com/office/drawing/2014/main" xmlns="" id="{7F6EDFD8-BF67-C23D-EABE-E22CA6AF2C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117765" y="2161641"/>
              <a:ext cx="897125" cy="897125"/>
            </a:xfrm>
            <a:prstGeom prst="rect">
              <a:avLst/>
            </a:prstGeom>
          </p:spPr>
        </p:pic>
      </p:grpSp>
      <p:sp>
        <p:nvSpPr>
          <p:cNvPr id="3" name="Rectangle 2">
            <a:extLst>
              <a:ext uri="{FF2B5EF4-FFF2-40B4-BE49-F238E27FC236}">
                <a16:creationId xmlns:a16="http://schemas.microsoft.com/office/drawing/2014/main" xmlns="" id="{A84C89F7-B776-AFB7-B3FA-2E03E726D1E6}"/>
              </a:ext>
            </a:extLst>
          </p:cNvPr>
          <p:cNvSpPr/>
          <p:nvPr/>
        </p:nvSpPr>
        <p:spPr>
          <a:xfrm>
            <a:off x="0" y="-1"/>
            <a:ext cx="586937" cy="1067664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xmlns="" id="{DC63657F-4118-0AB7-81C2-206C8873EE1B}"/>
              </a:ext>
            </a:extLst>
          </p:cNvPr>
          <p:cNvSpPr/>
          <p:nvPr/>
        </p:nvSpPr>
        <p:spPr>
          <a:xfrm>
            <a:off x="5105400" y="4527403"/>
            <a:ext cx="2168059" cy="550375"/>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Trả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endParaRPr lang="en-US" sz="2800" b="1" dirty="0">
              <a:latin typeface="Times New Roman" panose="02020603050405020304" pitchFamily="18" charset="0"/>
              <a:cs typeface="Times New Roman" panose="02020603050405020304" pitchFamily="18" charset="0"/>
            </a:endParaRPr>
          </a:p>
        </p:txBody>
      </p:sp>
      <p:sp>
        <p:nvSpPr>
          <p:cNvPr id="6" name="TextBox 50">
            <a:extLst>
              <a:ext uri="{FF2B5EF4-FFF2-40B4-BE49-F238E27FC236}">
                <a16:creationId xmlns:a16="http://schemas.microsoft.com/office/drawing/2014/main" xmlns="" id="{67E2DFF1-057A-EE36-C7D9-896153C91202}"/>
              </a:ext>
            </a:extLst>
          </p:cNvPr>
          <p:cNvSpPr txBox="1"/>
          <p:nvPr/>
        </p:nvSpPr>
        <p:spPr>
          <a:xfrm>
            <a:off x="5987356" y="191936"/>
            <a:ext cx="8795444" cy="98343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gn="ctr">
              <a:lnSpc>
                <a:spcPts val="6299"/>
              </a:lnSpc>
              <a:spcBef>
                <a:spcPct val="0"/>
              </a:spcBef>
            </a:pPr>
            <a:r>
              <a:rPr lang="vi-VN" sz="3200" b="1" u="sng">
                <a:solidFill>
                  <a:srgbClr val="FFFF00"/>
                </a:solidFill>
                <a:latin typeface="Arial" panose="020B0604020202020204" pitchFamily="34" charset="0"/>
                <a:cs typeface="Arial" panose="020B0604020202020204" pitchFamily="34" charset="0"/>
              </a:rPr>
              <a:t>1. Khái niệm, các dạng đột biến gene:</a:t>
            </a:r>
          </a:p>
        </p:txBody>
      </p:sp>
      <p:sp>
        <p:nvSpPr>
          <p:cNvPr id="7" name="TextBox 27">
            <a:extLst>
              <a:ext uri="{FF2B5EF4-FFF2-40B4-BE49-F238E27FC236}">
                <a16:creationId xmlns:a16="http://schemas.microsoft.com/office/drawing/2014/main" xmlns="" id="{1CE917AB-A416-7587-C9BA-F73033D7E3F4}"/>
              </a:ext>
            </a:extLst>
          </p:cNvPr>
          <p:cNvSpPr txBox="1"/>
          <p:nvPr/>
        </p:nvSpPr>
        <p:spPr>
          <a:xfrm>
            <a:off x="106680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II. Đột biến gene</a:t>
            </a:r>
          </a:p>
        </p:txBody>
      </p:sp>
      <p:sp>
        <p:nvSpPr>
          <p:cNvPr id="8" name="Rectangle: Rounded Corners 7">
            <a:extLst>
              <a:ext uri="{FF2B5EF4-FFF2-40B4-BE49-F238E27FC236}">
                <a16:creationId xmlns:a16="http://schemas.microsoft.com/office/drawing/2014/main" xmlns="" id="{8F94BBC3-D3DA-7304-5457-6C08B2DB4158}"/>
              </a:ext>
            </a:extLst>
          </p:cNvPr>
          <p:cNvSpPr/>
          <p:nvPr/>
        </p:nvSpPr>
        <p:spPr>
          <a:xfrm>
            <a:off x="863432" y="911029"/>
            <a:ext cx="4968000" cy="216000"/>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xmlns="" id="{5616E782-7AD6-E37F-499B-9F1DBB36EC2A}"/>
              </a:ext>
            </a:extLst>
          </p:cNvPr>
          <p:cNvGrpSpPr/>
          <p:nvPr/>
        </p:nvGrpSpPr>
        <p:grpSpPr>
          <a:xfrm>
            <a:off x="2625206" y="701792"/>
            <a:ext cx="11902560" cy="2191257"/>
            <a:chOff x="5031732" y="1080468"/>
            <a:chExt cx="11902560" cy="2191257"/>
          </a:xfrm>
        </p:grpSpPr>
        <p:grpSp>
          <p:nvGrpSpPr>
            <p:cNvPr id="38" name="Group 26">
              <a:extLst>
                <a:ext uri="{FF2B5EF4-FFF2-40B4-BE49-F238E27FC236}">
                  <a16:creationId xmlns:a16="http://schemas.microsoft.com/office/drawing/2014/main" xmlns="" id="{C5A11C8C-9440-F9ED-4B69-8620DC3931F7}"/>
                </a:ext>
              </a:extLst>
            </p:cNvPr>
            <p:cNvGrpSpPr/>
            <p:nvPr/>
          </p:nvGrpSpPr>
          <p:grpSpPr>
            <a:xfrm>
              <a:off x="5354425" y="1080468"/>
              <a:ext cx="11579867" cy="2191257"/>
              <a:chOff x="-162091" y="-168160"/>
              <a:chExt cx="15439823" cy="2921675"/>
            </a:xfrm>
          </p:grpSpPr>
          <p:grpSp>
            <p:nvGrpSpPr>
              <p:cNvPr id="39" name="Group 27">
                <a:extLst>
                  <a:ext uri="{FF2B5EF4-FFF2-40B4-BE49-F238E27FC236}">
                    <a16:creationId xmlns:a16="http://schemas.microsoft.com/office/drawing/2014/main" xmlns="" id="{971E15DF-9BEE-161F-75D0-F0695100C233}"/>
                  </a:ext>
                </a:extLst>
              </p:cNvPr>
              <p:cNvGrpSpPr/>
              <p:nvPr/>
            </p:nvGrpSpPr>
            <p:grpSpPr>
              <a:xfrm>
                <a:off x="-162091" y="-168160"/>
                <a:ext cx="15009566" cy="2921675"/>
                <a:chOff x="-36725" y="-38100"/>
                <a:chExt cx="3400712" cy="661963"/>
              </a:xfrm>
            </p:grpSpPr>
            <p:sp>
              <p:nvSpPr>
                <p:cNvPr id="41" name="Freeform 28">
                  <a:extLst>
                    <a:ext uri="{FF2B5EF4-FFF2-40B4-BE49-F238E27FC236}">
                      <a16:creationId xmlns:a16="http://schemas.microsoft.com/office/drawing/2014/main" xmlns="" id="{E4F963B7-2447-C4AB-5829-13854A84C3F4}"/>
                    </a:ext>
                  </a:extLst>
                </p:cNvPr>
                <p:cNvSpPr/>
                <p:nvPr/>
              </p:nvSpPr>
              <p:spPr>
                <a:xfrm>
                  <a:off x="-36725" y="258895"/>
                  <a:ext cx="3400712" cy="315776"/>
                </a:xfrm>
                <a:custGeom>
                  <a:avLst/>
                  <a:gdLst/>
                  <a:ahLst/>
                  <a:cxnLst/>
                  <a:rect l="l" t="t" r="r" b="b"/>
                  <a:pathLst>
                    <a:path w="2645544" h="623863">
                      <a:moveTo>
                        <a:pt x="45086" y="0"/>
                      </a:moveTo>
                      <a:lnTo>
                        <a:pt x="2600457" y="0"/>
                      </a:lnTo>
                      <a:cubicBezTo>
                        <a:pt x="2612415" y="0"/>
                        <a:pt x="2623883" y="4750"/>
                        <a:pt x="2632338" y="13205"/>
                      </a:cubicBezTo>
                      <a:cubicBezTo>
                        <a:pt x="2640793" y="21661"/>
                        <a:pt x="2645544" y="33129"/>
                        <a:pt x="2645544" y="45086"/>
                      </a:cubicBezTo>
                      <a:lnTo>
                        <a:pt x="2645544" y="578777"/>
                      </a:lnTo>
                      <a:cubicBezTo>
                        <a:pt x="2645544" y="603677"/>
                        <a:pt x="2625358" y="623863"/>
                        <a:pt x="2600457" y="623863"/>
                      </a:cubicBezTo>
                      <a:lnTo>
                        <a:pt x="45086" y="623863"/>
                      </a:lnTo>
                      <a:cubicBezTo>
                        <a:pt x="20186" y="623863"/>
                        <a:pt x="0" y="603677"/>
                        <a:pt x="0" y="578777"/>
                      </a:cubicBezTo>
                      <a:lnTo>
                        <a:pt x="0" y="45086"/>
                      </a:lnTo>
                      <a:cubicBezTo>
                        <a:pt x="0" y="20186"/>
                        <a:pt x="20186" y="0"/>
                        <a:pt x="45086" y="0"/>
                      </a:cubicBezTo>
                      <a:close/>
                    </a:path>
                  </a:pathLst>
                </a:custGeom>
                <a:solidFill>
                  <a:srgbClr val="FFFFC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p>
            <p:sp>
              <p:nvSpPr>
                <p:cNvPr id="42" name="TextBox 29">
                  <a:extLst>
                    <a:ext uri="{FF2B5EF4-FFF2-40B4-BE49-F238E27FC236}">
                      <a16:creationId xmlns:a16="http://schemas.microsoft.com/office/drawing/2014/main" xmlns="" id="{902CF152-ED92-98EF-A13D-8802E282E30B}"/>
                    </a:ext>
                  </a:extLst>
                </p:cNvPr>
                <p:cNvSpPr txBox="1"/>
                <p:nvPr/>
              </p:nvSpPr>
              <p:spPr>
                <a:xfrm>
                  <a:off x="0" y="-38100"/>
                  <a:ext cx="2645544" cy="661963"/>
                </a:xfrm>
                <a:prstGeom prst="rect">
                  <a:avLst/>
                </a:prstGeom>
              </p:spPr>
              <p:txBody>
                <a:bodyPr lIns="50800" tIns="50800" rIns="50800" bIns="50800" rtlCol="0" anchor="ctr"/>
                <a:lstStyle/>
                <a:p>
                  <a:pPr algn="ctr">
                    <a:lnSpc>
                      <a:spcPts val="2659"/>
                    </a:lnSpc>
                  </a:pPr>
                  <a:endParaRPr sz="3200">
                    <a:latin typeface="Arial" panose="020B0604020202020204" pitchFamily="34" charset="0"/>
                    <a:cs typeface="Arial" panose="020B0604020202020204" pitchFamily="34" charset="0"/>
                  </a:endParaRPr>
                </a:p>
              </p:txBody>
            </p:sp>
          </p:grpSp>
          <p:sp>
            <p:nvSpPr>
              <p:cNvPr id="40" name="TextBox 30">
                <a:extLst>
                  <a:ext uri="{FF2B5EF4-FFF2-40B4-BE49-F238E27FC236}">
                    <a16:creationId xmlns:a16="http://schemas.microsoft.com/office/drawing/2014/main" xmlns="" id="{703EDB41-5B68-462A-5287-67A9BBBE15E1}"/>
                  </a:ext>
                </a:extLst>
              </p:cNvPr>
              <p:cNvSpPr txBox="1"/>
              <p:nvPr/>
            </p:nvSpPr>
            <p:spPr>
              <a:xfrm>
                <a:off x="2123402" y="1395647"/>
                <a:ext cx="13154330" cy="752941"/>
              </a:xfrm>
              <a:prstGeom prst="rect">
                <a:avLst/>
              </a:prstGeom>
            </p:spPr>
            <p:txBody>
              <a:bodyPr wrap="square" lIns="0" tIns="0" rIns="0" bIns="0" rtlCol="0" anchor="t">
                <a:spAutoFit/>
              </a:bodyPr>
              <a:lstStyle/>
              <a:p>
                <a:pPr>
                  <a:lnSpc>
                    <a:spcPts val="4882"/>
                  </a:lnSpc>
                </a:pPr>
                <a:r>
                  <a:rPr lang="en-US" sz="3200" b="1">
                    <a:latin typeface="Arial" panose="020B0604020202020204" pitchFamily="34" charset="0"/>
                    <a:cs typeface="Arial" panose="020B0604020202020204" pitchFamily="34" charset="0"/>
                  </a:rPr>
                  <a:t>Nêu đặc điểm đột biến gene?</a:t>
                </a:r>
              </a:p>
            </p:txBody>
          </p:sp>
        </p:grpSp>
        <p:sp>
          <p:nvSpPr>
            <p:cNvPr id="45" name="Oval 44">
              <a:extLst>
                <a:ext uri="{FF2B5EF4-FFF2-40B4-BE49-F238E27FC236}">
                  <a16:creationId xmlns:a16="http://schemas.microsoft.com/office/drawing/2014/main" xmlns="" id="{42A2D4EA-AC37-F998-BD31-695C5236453E}"/>
                </a:ext>
              </a:extLst>
            </p:cNvPr>
            <p:cNvSpPr/>
            <p:nvPr/>
          </p:nvSpPr>
          <p:spPr>
            <a:xfrm>
              <a:off x="5031732" y="2018121"/>
              <a:ext cx="1116052" cy="1124972"/>
            </a:xfrm>
            <a:prstGeom prst="ellipse">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4" name="Graphic 43" descr="Question mark">
              <a:extLst>
                <a:ext uri="{FF2B5EF4-FFF2-40B4-BE49-F238E27FC236}">
                  <a16:creationId xmlns:a16="http://schemas.microsoft.com/office/drawing/2014/main" xmlns="" id="{7F6EDFD8-BF67-C23D-EABE-E22CA6AF2C1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117765" y="2161641"/>
              <a:ext cx="897125" cy="897125"/>
            </a:xfrm>
            <a:prstGeom prst="rect">
              <a:avLst/>
            </a:prstGeom>
          </p:spPr>
        </p:pic>
      </p:grpSp>
      <p:sp>
        <p:nvSpPr>
          <p:cNvPr id="3" name="Rectangle 2">
            <a:extLst>
              <a:ext uri="{FF2B5EF4-FFF2-40B4-BE49-F238E27FC236}">
                <a16:creationId xmlns:a16="http://schemas.microsoft.com/office/drawing/2014/main" xmlns="" id="{A84C89F7-B776-AFB7-B3FA-2E03E726D1E6}"/>
              </a:ext>
            </a:extLst>
          </p:cNvPr>
          <p:cNvSpPr/>
          <p:nvPr/>
        </p:nvSpPr>
        <p:spPr>
          <a:xfrm>
            <a:off x="0" y="-1"/>
            <a:ext cx="586937" cy="1067664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0">
            <a:extLst>
              <a:ext uri="{FF2B5EF4-FFF2-40B4-BE49-F238E27FC236}">
                <a16:creationId xmlns:a16="http://schemas.microsoft.com/office/drawing/2014/main" xmlns="" id="{67E2DFF1-057A-EE36-C7D9-896153C91202}"/>
              </a:ext>
            </a:extLst>
          </p:cNvPr>
          <p:cNvSpPr txBox="1"/>
          <p:nvPr/>
        </p:nvSpPr>
        <p:spPr>
          <a:xfrm>
            <a:off x="5987356" y="191936"/>
            <a:ext cx="8795444" cy="98343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gn="ctr">
              <a:lnSpc>
                <a:spcPts val="6299"/>
              </a:lnSpc>
              <a:spcBef>
                <a:spcPct val="0"/>
              </a:spcBef>
            </a:pPr>
            <a:r>
              <a:rPr lang="vi-VN" sz="3200" b="1" u="sng">
                <a:solidFill>
                  <a:srgbClr val="FFFF00"/>
                </a:solidFill>
                <a:latin typeface="Arial" panose="020B0604020202020204" pitchFamily="34" charset="0"/>
                <a:cs typeface="Arial" panose="020B0604020202020204" pitchFamily="34" charset="0"/>
              </a:rPr>
              <a:t>1. Khái niệm, các dạng đột biến gene:</a:t>
            </a:r>
          </a:p>
        </p:txBody>
      </p:sp>
      <p:sp>
        <p:nvSpPr>
          <p:cNvPr id="7" name="TextBox 27">
            <a:extLst>
              <a:ext uri="{FF2B5EF4-FFF2-40B4-BE49-F238E27FC236}">
                <a16:creationId xmlns:a16="http://schemas.microsoft.com/office/drawing/2014/main" xmlns="" id="{1CE917AB-A416-7587-C9BA-F73033D7E3F4}"/>
              </a:ext>
            </a:extLst>
          </p:cNvPr>
          <p:cNvSpPr txBox="1"/>
          <p:nvPr/>
        </p:nvSpPr>
        <p:spPr>
          <a:xfrm>
            <a:off x="106680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II. Đột biến gene</a:t>
            </a:r>
          </a:p>
        </p:txBody>
      </p:sp>
      <p:sp>
        <p:nvSpPr>
          <p:cNvPr id="8" name="Rectangle: Rounded Corners 7">
            <a:extLst>
              <a:ext uri="{FF2B5EF4-FFF2-40B4-BE49-F238E27FC236}">
                <a16:creationId xmlns:a16="http://schemas.microsoft.com/office/drawing/2014/main" xmlns="" id="{8F94BBC3-D3DA-7304-5457-6C08B2DB4158}"/>
              </a:ext>
            </a:extLst>
          </p:cNvPr>
          <p:cNvSpPr/>
          <p:nvPr/>
        </p:nvSpPr>
        <p:spPr>
          <a:xfrm>
            <a:off x="863432" y="911029"/>
            <a:ext cx="4968000" cy="216000"/>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066667E8-9C22-37DA-E807-73BF68A6F88B}"/>
              </a:ext>
            </a:extLst>
          </p:cNvPr>
          <p:cNvSpPr txBox="1"/>
          <p:nvPr/>
        </p:nvSpPr>
        <p:spPr>
          <a:xfrm>
            <a:off x="1474180" y="3129115"/>
            <a:ext cx="2656791" cy="646331"/>
          </a:xfrm>
          <a:prstGeom prst="rect">
            <a:avLst/>
          </a:prstGeom>
          <a:noFill/>
        </p:spPr>
        <p:txBody>
          <a:bodyPr wrap="square" rtlCol="0">
            <a:spAutoFit/>
          </a:bodyPr>
          <a:lstStyle/>
          <a:p>
            <a:r>
              <a:rPr lang="en-US" sz="3600" b="1" i="1">
                <a:solidFill>
                  <a:srgbClr val="C00000"/>
                </a:solidFill>
              </a:rPr>
              <a:t>Trả lời</a:t>
            </a:r>
            <a:endParaRPr lang="vi-VN" sz="3600" b="1" i="1">
              <a:solidFill>
                <a:srgbClr val="C00000"/>
              </a:solidFill>
            </a:endParaRPr>
          </a:p>
        </p:txBody>
      </p:sp>
      <p:grpSp>
        <p:nvGrpSpPr>
          <p:cNvPr id="4" name="Group 3">
            <a:extLst>
              <a:ext uri="{FF2B5EF4-FFF2-40B4-BE49-F238E27FC236}">
                <a16:creationId xmlns:a16="http://schemas.microsoft.com/office/drawing/2014/main" xmlns="" id="{1DCE5BDC-C438-620E-83C3-1D1A1B7E7962}"/>
              </a:ext>
            </a:extLst>
          </p:cNvPr>
          <p:cNvGrpSpPr/>
          <p:nvPr/>
        </p:nvGrpSpPr>
        <p:grpSpPr>
          <a:xfrm>
            <a:off x="1752600" y="3518092"/>
            <a:ext cx="15468602" cy="5587809"/>
            <a:chOff x="2667000" y="4074514"/>
            <a:chExt cx="15468602" cy="6926114"/>
          </a:xfrm>
        </p:grpSpPr>
        <p:grpSp>
          <p:nvGrpSpPr>
            <p:cNvPr id="9" name="Group 34">
              <a:extLst>
                <a:ext uri="{FF2B5EF4-FFF2-40B4-BE49-F238E27FC236}">
                  <a16:creationId xmlns:a16="http://schemas.microsoft.com/office/drawing/2014/main" xmlns="" id="{F74252EC-E7B6-F8EC-8668-830763C4DCB4}"/>
                </a:ext>
              </a:extLst>
            </p:cNvPr>
            <p:cNvGrpSpPr/>
            <p:nvPr/>
          </p:nvGrpSpPr>
          <p:grpSpPr>
            <a:xfrm>
              <a:off x="2667000" y="4596479"/>
              <a:ext cx="15468602" cy="6404149"/>
              <a:chOff x="0" y="-178015"/>
              <a:chExt cx="16246615" cy="6131819"/>
            </a:xfrm>
          </p:grpSpPr>
          <p:grpSp>
            <p:nvGrpSpPr>
              <p:cNvPr id="12" name="Group 35">
                <a:extLst>
                  <a:ext uri="{FF2B5EF4-FFF2-40B4-BE49-F238E27FC236}">
                    <a16:creationId xmlns:a16="http://schemas.microsoft.com/office/drawing/2014/main" xmlns="" id="{442B85D7-9D80-55C5-D333-08E122E469F7}"/>
                  </a:ext>
                </a:extLst>
              </p:cNvPr>
              <p:cNvGrpSpPr/>
              <p:nvPr/>
            </p:nvGrpSpPr>
            <p:grpSpPr>
              <a:xfrm>
                <a:off x="0" y="-178015"/>
                <a:ext cx="16246615" cy="6131819"/>
                <a:chOff x="0" y="-38100"/>
                <a:chExt cx="3477212" cy="1312375"/>
              </a:xfrm>
            </p:grpSpPr>
            <p:sp>
              <p:nvSpPr>
                <p:cNvPr id="14" name="Freeform 36">
                  <a:extLst>
                    <a:ext uri="{FF2B5EF4-FFF2-40B4-BE49-F238E27FC236}">
                      <a16:creationId xmlns:a16="http://schemas.microsoft.com/office/drawing/2014/main" xmlns="" id="{882983F9-36AF-53C4-45C1-A269C1A134F3}"/>
                    </a:ext>
                  </a:extLst>
                </p:cNvPr>
                <p:cNvSpPr/>
                <p:nvPr/>
              </p:nvSpPr>
              <p:spPr>
                <a:xfrm>
                  <a:off x="0" y="0"/>
                  <a:ext cx="3477212" cy="1274275"/>
                </a:xfrm>
                <a:custGeom>
                  <a:avLst/>
                  <a:gdLst/>
                  <a:ahLst/>
                  <a:cxnLst/>
                  <a:rect l="l" t="t" r="r" b="b"/>
                  <a:pathLst>
                    <a:path w="2965130" h="791342">
                      <a:moveTo>
                        <a:pt x="40227" y="0"/>
                      </a:moveTo>
                      <a:lnTo>
                        <a:pt x="2924903" y="0"/>
                      </a:lnTo>
                      <a:cubicBezTo>
                        <a:pt x="2935572" y="0"/>
                        <a:pt x="2945804" y="4238"/>
                        <a:pt x="2953348" y="11782"/>
                      </a:cubicBezTo>
                      <a:cubicBezTo>
                        <a:pt x="2960892" y="19326"/>
                        <a:pt x="2965130" y="29558"/>
                        <a:pt x="2965130" y="40227"/>
                      </a:cubicBezTo>
                      <a:lnTo>
                        <a:pt x="2965130" y="751115"/>
                      </a:lnTo>
                      <a:cubicBezTo>
                        <a:pt x="2965130" y="773331"/>
                        <a:pt x="2947120" y="791342"/>
                        <a:pt x="2924903" y="791342"/>
                      </a:cubicBezTo>
                      <a:lnTo>
                        <a:pt x="40227" y="791342"/>
                      </a:lnTo>
                      <a:cubicBezTo>
                        <a:pt x="29558" y="791342"/>
                        <a:pt x="19326" y="787103"/>
                        <a:pt x="11782" y="779559"/>
                      </a:cubicBezTo>
                      <a:cubicBezTo>
                        <a:pt x="4238" y="772015"/>
                        <a:pt x="0" y="761784"/>
                        <a:pt x="0" y="751115"/>
                      </a:cubicBezTo>
                      <a:lnTo>
                        <a:pt x="0" y="40227"/>
                      </a:lnTo>
                      <a:cubicBezTo>
                        <a:pt x="0" y="29558"/>
                        <a:pt x="4238" y="19326"/>
                        <a:pt x="11782" y="11782"/>
                      </a:cubicBezTo>
                      <a:cubicBezTo>
                        <a:pt x="19326" y="4238"/>
                        <a:pt x="29558" y="0"/>
                        <a:pt x="40227" y="0"/>
                      </a:cubicBezTo>
                      <a:close/>
                    </a:path>
                  </a:pathLst>
                </a:custGeom>
                <a:noFill/>
                <a:ln w="76200">
                  <a:solidFill>
                    <a:srgbClr val="C00000"/>
                  </a:solidFill>
                </a:ln>
              </p:spPr>
              <p:txBody>
                <a:bodyPr/>
                <a:lstStyle/>
                <a:p>
                  <a:endParaRPr lang="vi-VN"/>
                </a:p>
              </p:txBody>
            </p:sp>
            <p:sp>
              <p:nvSpPr>
                <p:cNvPr id="15" name="TextBox 37">
                  <a:extLst>
                    <a:ext uri="{FF2B5EF4-FFF2-40B4-BE49-F238E27FC236}">
                      <a16:creationId xmlns:a16="http://schemas.microsoft.com/office/drawing/2014/main" xmlns="" id="{0DAFC354-A2E2-6528-62B0-6B22166F4D1B}"/>
                    </a:ext>
                  </a:extLst>
                </p:cNvPr>
                <p:cNvSpPr txBox="1"/>
                <p:nvPr/>
              </p:nvSpPr>
              <p:spPr>
                <a:xfrm>
                  <a:off x="0" y="-38100"/>
                  <a:ext cx="2965130" cy="829442"/>
                </a:xfrm>
                <a:prstGeom prst="rect">
                  <a:avLst/>
                </a:prstGeom>
              </p:spPr>
              <p:txBody>
                <a:bodyPr lIns="50800" tIns="50800" rIns="50800" bIns="50800" rtlCol="0" anchor="ctr"/>
                <a:lstStyle/>
                <a:p>
                  <a:pPr algn="ctr">
                    <a:lnSpc>
                      <a:spcPts val="2660"/>
                    </a:lnSpc>
                  </a:pPr>
                  <a:endParaRPr sz="3200">
                    <a:latin typeface="Arial" panose="020B0604020202020204" pitchFamily="34" charset="0"/>
                    <a:cs typeface="Arial" panose="020B0604020202020204" pitchFamily="34" charset="0"/>
                  </a:endParaRPr>
                </a:p>
              </p:txBody>
            </p:sp>
          </p:grpSp>
          <p:sp>
            <p:nvSpPr>
              <p:cNvPr id="13" name="TextBox 38">
                <a:extLst>
                  <a:ext uri="{FF2B5EF4-FFF2-40B4-BE49-F238E27FC236}">
                    <a16:creationId xmlns:a16="http://schemas.microsoft.com/office/drawing/2014/main" xmlns="" id="{1F2C495E-883F-151F-D2F1-8C7CB2D9A50C}"/>
                  </a:ext>
                </a:extLst>
              </p:cNvPr>
              <p:cNvSpPr txBox="1"/>
              <p:nvPr/>
            </p:nvSpPr>
            <p:spPr>
              <a:xfrm>
                <a:off x="211974" y="353547"/>
                <a:ext cx="16034639" cy="2698571"/>
              </a:xfrm>
              <a:prstGeom prst="rect">
                <a:avLst/>
              </a:prstGeom>
              <a:noFill/>
            </p:spPr>
            <p:txBody>
              <a:bodyPr/>
              <a:lstStyle>
                <a:defPPr>
                  <a:defRPr lang="en-US"/>
                </a:defPPr>
              </a:lstStyle>
              <a:p>
                <a:pPr>
                  <a:lnSpc>
                    <a:spcPts val="5000"/>
                  </a:lnSpc>
                </a:pPr>
                <a:r>
                  <a:rPr lang="vi-VN" sz="3200" i="1">
                    <a:latin typeface="Arial" panose="020B0604020202020204" pitchFamily="34" charset="0"/>
                    <a:cs typeface="Arial" panose="020B0604020202020204" pitchFamily="34" charset="0"/>
                  </a:rPr>
                  <a:t>	Đột biến gene có tính thuận nghịch, có thể xảy ra một cách ngẫu nhiên với tần số thấp hoặc do sự tác động của các tác nhân gây đột biến với tần số cao hơn.</a:t>
                </a:r>
                <a:endParaRPr lang="en-US" sz="3200" i="1">
                  <a:latin typeface="Arial" panose="020B0604020202020204" pitchFamily="34" charset="0"/>
                  <a:cs typeface="Arial" panose="020B0604020202020204" pitchFamily="34" charset="0"/>
                </a:endParaRPr>
              </a:p>
              <a:p>
                <a:pPr>
                  <a:lnSpc>
                    <a:spcPts val="5000"/>
                  </a:lnSpc>
                </a:pPr>
                <a:r>
                  <a:rPr lang="vi-VN" sz="3200" i="1">
                    <a:latin typeface="Arial" panose="020B0604020202020204" pitchFamily="34" charset="0"/>
                    <a:cs typeface="Arial" panose="020B0604020202020204" pitchFamily="34" charset="0"/>
                  </a:rPr>
                  <a:t> 	Sự phát sinh đột biến có thể xảy ra ở tất cả các loài sinh vật, các gene trong tế bào soma hoặc tế bào sinh dục. </a:t>
                </a:r>
                <a:endParaRPr lang="en-US" sz="3200" i="1">
                  <a:latin typeface="Arial" panose="020B0604020202020204" pitchFamily="34" charset="0"/>
                  <a:cs typeface="Arial" panose="020B0604020202020204" pitchFamily="34" charset="0"/>
                </a:endParaRPr>
              </a:p>
              <a:p>
                <a:pPr>
                  <a:lnSpc>
                    <a:spcPts val="5000"/>
                  </a:lnSpc>
                </a:pPr>
                <a:r>
                  <a:rPr lang="vi-VN" sz="3200" i="1">
                    <a:latin typeface="Arial" panose="020B0604020202020204" pitchFamily="34" charset="0"/>
                    <a:cs typeface="Arial" panose="020B0604020202020204" pitchFamily="34" charset="0"/>
                  </a:rPr>
                  <a:t> 	Đa số đột biến gene thường là đột biến lặn và có thể có hại cho sinh vật do làm giảm sức sống, phát sinh các bệnh và tật di truyền, có thể gây chết ở thể đột biến. </a:t>
                </a:r>
              </a:p>
            </p:txBody>
          </p:sp>
        </p:grpSp>
        <p:sp>
          <p:nvSpPr>
            <p:cNvPr id="10" name="Rectangle: Top Corners Rounded 9">
              <a:extLst>
                <a:ext uri="{FF2B5EF4-FFF2-40B4-BE49-F238E27FC236}">
                  <a16:creationId xmlns:a16="http://schemas.microsoft.com/office/drawing/2014/main" xmlns="" id="{97012242-3A65-5D2F-C3B8-919FE7FFF3B3}"/>
                </a:ext>
              </a:extLst>
            </p:cNvPr>
            <p:cNvSpPr/>
            <p:nvPr/>
          </p:nvSpPr>
          <p:spPr>
            <a:xfrm>
              <a:off x="3935642" y="4123194"/>
              <a:ext cx="3836757" cy="646331"/>
            </a:xfrm>
            <a:prstGeom prst="round2SameRect">
              <a:avLst>
                <a:gd name="adj1" fmla="val 50000"/>
                <a:gd name="adj2" fmla="val 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xmlns="" id="{3E6CD24D-DCF4-612B-A46C-66BDA4895171}"/>
                </a:ext>
              </a:extLst>
            </p:cNvPr>
            <p:cNvSpPr txBox="1"/>
            <p:nvPr/>
          </p:nvSpPr>
          <p:spPr>
            <a:xfrm>
              <a:off x="4629166" y="4074514"/>
              <a:ext cx="2656791" cy="877428"/>
            </a:xfrm>
            <a:prstGeom prst="rect">
              <a:avLst/>
            </a:prstGeom>
            <a:noFill/>
          </p:spPr>
          <p:txBody>
            <a:bodyPr wrap="square" rtlCol="0">
              <a:spAutoFit/>
            </a:bodyPr>
            <a:lstStyle/>
            <a:p>
              <a:r>
                <a:rPr lang="en-US" sz="4000" b="1">
                  <a:solidFill>
                    <a:schemeClr val="bg1"/>
                  </a:solidFill>
                </a:rPr>
                <a:t>Đặc điểm</a:t>
              </a:r>
              <a:endParaRPr lang="vi-VN" sz="4000" b="1">
                <a:solidFill>
                  <a:schemeClr val="bg1"/>
                </a:solidFill>
              </a:endParaRPr>
            </a:p>
          </p:txBody>
        </p:sp>
      </p:grpSp>
    </p:spTree>
    <p:extLst>
      <p:ext uri="{BB962C8B-B14F-4D97-AF65-F5344CB8AC3E}">
        <p14:creationId xmlns:p14="http://schemas.microsoft.com/office/powerpoint/2010/main" val="256960560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7"/>
          <p:cNvSpPr/>
          <p:nvPr/>
        </p:nvSpPr>
        <p:spPr>
          <a:xfrm>
            <a:off x="1046306" y="5428710"/>
            <a:ext cx="2905351" cy="3437497"/>
          </a:xfrm>
          <a:custGeom>
            <a:avLst/>
            <a:gdLst/>
            <a:ahLst/>
            <a:cxnLst/>
            <a:rect l="l" t="t" r="r" b="b"/>
            <a:pathLst>
              <a:path w="6196626" h="6347376">
                <a:moveTo>
                  <a:pt x="0" y="0"/>
                </a:moveTo>
                <a:lnTo>
                  <a:pt x="6196626" y="0"/>
                </a:lnTo>
                <a:lnTo>
                  <a:pt x="6196626" y="6347376"/>
                </a:lnTo>
                <a:lnTo>
                  <a:pt x="0" y="634737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28" name="Group 28"/>
          <p:cNvGrpSpPr/>
          <p:nvPr/>
        </p:nvGrpSpPr>
        <p:grpSpPr>
          <a:xfrm>
            <a:off x="4377941" y="4949422"/>
            <a:ext cx="13452859" cy="1350178"/>
            <a:chOff x="0" y="-2540"/>
            <a:chExt cx="12360801" cy="2625913"/>
          </a:xfrm>
        </p:grpSpPr>
        <p:grpSp>
          <p:nvGrpSpPr>
            <p:cNvPr id="29" name="Group 29"/>
            <p:cNvGrpSpPr/>
            <p:nvPr/>
          </p:nvGrpSpPr>
          <p:grpSpPr>
            <a:xfrm>
              <a:off x="0" y="0"/>
              <a:ext cx="12360801" cy="1817793"/>
              <a:chOff x="0" y="0"/>
              <a:chExt cx="2645544" cy="389057"/>
            </a:xfrm>
          </p:grpSpPr>
          <p:sp>
            <p:nvSpPr>
              <p:cNvPr id="30" name="Freeform 30"/>
              <p:cNvSpPr/>
              <p:nvPr/>
            </p:nvSpPr>
            <p:spPr>
              <a:xfrm>
                <a:off x="0" y="0"/>
                <a:ext cx="2645544" cy="389057"/>
              </a:xfrm>
              <a:custGeom>
                <a:avLst/>
                <a:gdLst/>
                <a:ahLst/>
                <a:cxnLst/>
                <a:rect l="l" t="t" r="r" b="b"/>
                <a:pathLst>
                  <a:path w="2645544" h="389057">
                    <a:moveTo>
                      <a:pt x="45086" y="0"/>
                    </a:moveTo>
                    <a:lnTo>
                      <a:pt x="2600457" y="0"/>
                    </a:lnTo>
                    <a:cubicBezTo>
                      <a:pt x="2612415" y="0"/>
                      <a:pt x="2623883" y="4750"/>
                      <a:pt x="2632338" y="13205"/>
                    </a:cubicBezTo>
                    <a:cubicBezTo>
                      <a:pt x="2640793" y="21661"/>
                      <a:pt x="2645544" y="33129"/>
                      <a:pt x="2645544" y="45086"/>
                    </a:cubicBezTo>
                    <a:lnTo>
                      <a:pt x="2645544" y="343970"/>
                    </a:lnTo>
                    <a:cubicBezTo>
                      <a:pt x="2645544" y="368871"/>
                      <a:pt x="2625358" y="389057"/>
                      <a:pt x="2600457" y="389057"/>
                    </a:cubicBezTo>
                    <a:lnTo>
                      <a:pt x="45086" y="389057"/>
                    </a:lnTo>
                    <a:cubicBezTo>
                      <a:pt x="20186" y="389057"/>
                      <a:pt x="0" y="368871"/>
                      <a:pt x="0" y="343970"/>
                    </a:cubicBezTo>
                    <a:lnTo>
                      <a:pt x="0" y="45086"/>
                    </a:lnTo>
                    <a:cubicBezTo>
                      <a:pt x="0" y="20186"/>
                      <a:pt x="20186" y="0"/>
                      <a:pt x="45086" y="0"/>
                    </a:cubicBezTo>
                    <a:close/>
                  </a:path>
                </a:pathLst>
              </a:custGeom>
              <a:noFill/>
              <a:ln w="76200">
                <a:solidFill>
                  <a:schemeClr val="accent6">
                    <a:lumMod val="75000"/>
                  </a:schemeClr>
                </a:solidFill>
              </a:ln>
            </p:spPr>
            <p:txBody>
              <a:bodyPr/>
              <a:lstStyle/>
              <a:p>
                <a:endParaRPr lang="vi-VN"/>
              </a:p>
            </p:txBody>
          </p:sp>
          <p:sp>
            <p:nvSpPr>
              <p:cNvPr id="31" name="TextBox 31"/>
              <p:cNvSpPr txBox="1"/>
              <p:nvPr/>
            </p:nvSpPr>
            <p:spPr>
              <a:xfrm>
                <a:off x="0" y="-38100"/>
                <a:ext cx="2645544" cy="427157"/>
              </a:xfrm>
              <a:prstGeom prst="rect">
                <a:avLst/>
              </a:prstGeom>
            </p:spPr>
            <p:txBody>
              <a:bodyPr lIns="50800" tIns="50800" rIns="50800" bIns="50800" rtlCol="0" anchor="ctr"/>
              <a:lstStyle/>
              <a:p>
                <a:pPr algn="ctr">
                  <a:lnSpc>
                    <a:spcPts val="2660"/>
                  </a:lnSpc>
                </a:pPr>
                <a:endParaRPr>
                  <a:latin typeface="Arial" panose="020B0604020202020204" pitchFamily="34" charset="0"/>
                  <a:cs typeface="Arial" panose="020B0604020202020204" pitchFamily="34" charset="0"/>
                </a:endParaRPr>
              </a:p>
            </p:txBody>
          </p:sp>
        </p:grpSp>
        <p:sp>
          <p:nvSpPr>
            <p:cNvPr id="32" name="TextBox 32"/>
            <p:cNvSpPr txBox="1"/>
            <p:nvPr/>
          </p:nvSpPr>
          <p:spPr>
            <a:xfrm>
              <a:off x="189129" y="-2540"/>
              <a:ext cx="11982543" cy="2625913"/>
            </a:xfrm>
            <a:prstGeom prst="rect">
              <a:avLst/>
            </a:prstGeom>
          </p:spPr>
          <p:txBody>
            <a:bodyPr lIns="0" tIns="0" rIns="0" bIns="0" rtlCol="0" anchor="t">
              <a:spAutoFit/>
            </a:bodyPr>
            <a:lstStyle/>
            <a:p>
              <a:pPr>
                <a:lnSpc>
                  <a:spcPts val="5599"/>
                </a:lnSpc>
              </a:pPr>
              <a:r>
                <a:rPr lang="en-US" sz="3200" b="1">
                  <a:latin typeface="Arial" panose="020B0604020202020204" pitchFamily="34" charset="0"/>
                  <a:cs typeface="Arial" panose="020B0604020202020204" pitchFamily="34" charset="0"/>
                </a:rPr>
                <a:t>Thể đột biến: </a:t>
              </a:r>
              <a:r>
                <a:rPr lang="vi-VN" sz="3200" b="1">
                  <a:latin typeface="Arial" panose="020B0604020202020204" pitchFamily="34" charset="0"/>
                  <a:cs typeface="Arial" panose="020B0604020202020204" pitchFamily="34" charset="0"/>
                </a:rPr>
                <a:t>Cá thể mang đột biến đã được biểu hiện ra kiểu hình</a:t>
              </a:r>
            </a:p>
            <a:p>
              <a:pPr>
                <a:lnSpc>
                  <a:spcPts val="5599"/>
                </a:lnSpc>
              </a:pPr>
              <a:endParaRPr lang="en-US" sz="3200" b="1">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xmlns="" id="{73F57948-8CE5-36ED-696C-EB73E3D5B265}"/>
              </a:ext>
            </a:extLst>
          </p:cNvPr>
          <p:cNvGrpSpPr/>
          <p:nvPr/>
        </p:nvGrpSpPr>
        <p:grpSpPr>
          <a:xfrm>
            <a:off x="2832491" y="1256779"/>
            <a:ext cx="12740791" cy="2346471"/>
            <a:chOff x="4886846" y="1080468"/>
            <a:chExt cx="12740791" cy="2346471"/>
          </a:xfrm>
        </p:grpSpPr>
        <p:grpSp>
          <p:nvGrpSpPr>
            <p:cNvPr id="34" name="Group 26">
              <a:extLst>
                <a:ext uri="{FF2B5EF4-FFF2-40B4-BE49-F238E27FC236}">
                  <a16:creationId xmlns:a16="http://schemas.microsoft.com/office/drawing/2014/main" xmlns="" id="{F2F47BD3-3B2C-B073-08CD-1E6FD681E24C}"/>
                </a:ext>
              </a:extLst>
            </p:cNvPr>
            <p:cNvGrpSpPr/>
            <p:nvPr/>
          </p:nvGrpSpPr>
          <p:grpSpPr>
            <a:xfrm>
              <a:off x="5354425" y="1080468"/>
              <a:ext cx="12273212" cy="2346471"/>
              <a:chOff x="-162091" y="-168160"/>
              <a:chExt cx="16364284" cy="3128627"/>
            </a:xfrm>
          </p:grpSpPr>
          <p:grpSp>
            <p:nvGrpSpPr>
              <p:cNvPr id="37" name="Group 27">
                <a:extLst>
                  <a:ext uri="{FF2B5EF4-FFF2-40B4-BE49-F238E27FC236}">
                    <a16:creationId xmlns:a16="http://schemas.microsoft.com/office/drawing/2014/main" xmlns="" id="{2235CB8D-C8E1-F958-7EEA-8B50978D4A4B}"/>
                  </a:ext>
                </a:extLst>
              </p:cNvPr>
              <p:cNvGrpSpPr/>
              <p:nvPr/>
            </p:nvGrpSpPr>
            <p:grpSpPr>
              <a:xfrm>
                <a:off x="-162091" y="-168160"/>
                <a:ext cx="16364284" cy="3128627"/>
                <a:chOff x="-36725" y="-38100"/>
                <a:chExt cx="3707650" cy="708852"/>
              </a:xfrm>
            </p:grpSpPr>
            <p:sp>
              <p:nvSpPr>
                <p:cNvPr id="39" name="Freeform 28">
                  <a:extLst>
                    <a:ext uri="{FF2B5EF4-FFF2-40B4-BE49-F238E27FC236}">
                      <a16:creationId xmlns:a16="http://schemas.microsoft.com/office/drawing/2014/main" xmlns="" id="{BCF6449C-298D-F74C-8C04-936F8498D02B}"/>
                    </a:ext>
                  </a:extLst>
                </p:cNvPr>
                <p:cNvSpPr/>
                <p:nvPr/>
              </p:nvSpPr>
              <p:spPr>
                <a:xfrm>
                  <a:off x="-36725" y="258895"/>
                  <a:ext cx="3707650" cy="411857"/>
                </a:xfrm>
                <a:custGeom>
                  <a:avLst/>
                  <a:gdLst/>
                  <a:ahLst/>
                  <a:cxnLst/>
                  <a:rect l="l" t="t" r="r" b="b"/>
                  <a:pathLst>
                    <a:path w="2645544" h="623863">
                      <a:moveTo>
                        <a:pt x="45086" y="0"/>
                      </a:moveTo>
                      <a:lnTo>
                        <a:pt x="2600457" y="0"/>
                      </a:lnTo>
                      <a:cubicBezTo>
                        <a:pt x="2612415" y="0"/>
                        <a:pt x="2623883" y="4750"/>
                        <a:pt x="2632338" y="13205"/>
                      </a:cubicBezTo>
                      <a:cubicBezTo>
                        <a:pt x="2640793" y="21661"/>
                        <a:pt x="2645544" y="33129"/>
                        <a:pt x="2645544" y="45086"/>
                      </a:cubicBezTo>
                      <a:lnTo>
                        <a:pt x="2645544" y="578777"/>
                      </a:lnTo>
                      <a:cubicBezTo>
                        <a:pt x="2645544" y="603677"/>
                        <a:pt x="2625358" y="623863"/>
                        <a:pt x="2600457" y="623863"/>
                      </a:cubicBezTo>
                      <a:lnTo>
                        <a:pt x="45086" y="623863"/>
                      </a:lnTo>
                      <a:cubicBezTo>
                        <a:pt x="20186" y="623863"/>
                        <a:pt x="0" y="603677"/>
                        <a:pt x="0" y="578777"/>
                      </a:cubicBezTo>
                      <a:lnTo>
                        <a:pt x="0" y="45086"/>
                      </a:lnTo>
                      <a:cubicBezTo>
                        <a:pt x="0" y="20186"/>
                        <a:pt x="20186" y="0"/>
                        <a:pt x="45086" y="0"/>
                      </a:cubicBezTo>
                      <a:close/>
                    </a:path>
                  </a:pathLst>
                </a:custGeom>
                <a:solidFill>
                  <a:srgbClr val="FFFF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p>
            <p:sp>
              <p:nvSpPr>
                <p:cNvPr id="40" name="TextBox 29">
                  <a:extLst>
                    <a:ext uri="{FF2B5EF4-FFF2-40B4-BE49-F238E27FC236}">
                      <a16:creationId xmlns:a16="http://schemas.microsoft.com/office/drawing/2014/main" xmlns="" id="{53747F2F-8C26-6D19-2D35-781B3F7CB242}"/>
                    </a:ext>
                  </a:extLst>
                </p:cNvPr>
                <p:cNvSpPr txBox="1"/>
                <p:nvPr/>
              </p:nvSpPr>
              <p:spPr>
                <a:xfrm>
                  <a:off x="0" y="-38100"/>
                  <a:ext cx="2645544" cy="661963"/>
                </a:xfrm>
                <a:prstGeom prst="rect">
                  <a:avLst/>
                </a:prstGeom>
              </p:spPr>
              <p:txBody>
                <a:bodyPr lIns="50800" tIns="50800" rIns="50800" bIns="50800" rtlCol="0" anchor="ctr"/>
                <a:lstStyle/>
                <a:p>
                  <a:pPr algn="ctr">
                    <a:lnSpc>
                      <a:spcPts val="2659"/>
                    </a:lnSpc>
                  </a:pPr>
                  <a:endParaRPr sz="3200">
                    <a:latin typeface="Arial" panose="020B0604020202020204" pitchFamily="34" charset="0"/>
                    <a:cs typeface="Arial" panose="020B0604020202020204" pitchFamily="34" charset="0"/>
                  </a:endParaRPr>
                </a:p>
              </p:txBody>
            </p:sp>
          </p:grpSp>
          <p:sp>
            <p:nvSpPr>
              <p:cNvPr id="38" name="TextBox 30">
                <a:extLst>
                  <a:ext uri="{FF2B5EF4-FFF2-40B4-BE49-F238E27FC236}">
                    <a16:creationId xmlns:a16="http://schemas.microsoft.com/office/drawing/2014/main" xmlns="" id="{AEE095AE-5823-A064-BFC7-E2EE9C5E809C}"/>
                  </a:ext>
                </a:extLst>
              </p:cNvPr>
              <p:cNvSpPr txBox="1"/>
              <p:nvPr/>
            </p:nvSpPr>
            <p:spPr>
              <a:xfrm>
                <a:off x="2116276" y="1247080"/>
                <a:ext cx="11319199" cy="1590778"/>
              </a:xfrm>
              <a:prstGeom prst="rect">
                <a:avLst/>
              </a:prstGeom>
            </p:spPr>
            <p:txBody>
              <a:bodyPr lIns="0" tIns="0" rIns="0" bIns="0" rtlCol="0" anchor="t">
                <a:spAutoFit/>
              </a:bodyPr>
              <a:lstStyle/>
              <a:p>
                <a:pPr>
                  <a:lnSpc>
                    <a:spcPts val="4882"/>
                  </a:lnSpc>
                </a:pPr>
                <a:r>
                  <a:rPr lang="en-US" sz="3200" b="1">
                    <a:latin typeface="Arial" panose="020B0604020202020204" pitchFamily="34" charset="0"/>
                    <a:cs typeface="Arial" panose="020B0604020202020204" pitchFamily="34" charset="0"/>
                  </a:rPr>
                  <a:t>Nêu khái niệm thể đột biến? Các dạng đột biến gene liên quan đến 1 cặp nu?</a:t>
                </a:r>
              </a:p>
            </p:txBody>
          </p:sp>
        </p:grpSp>
        <p:sp>
          <p:nvSpPr>
            <p:cNvPr id="35" name="Oval 34">
              <a:extLst>
                <a:ext uri="{FF2B5EF4-FFF2-40B4-BE49-F238E27FC236}">
                  <a16:creationId xmlns:a16="http://schemas.microsoft.com/office/drawing/2014/main" xmlns="" id="{B4921DDC-1E41-C452-E391-EB8E36DE6DD8}"/>
                </a:ext>
              </a:extLst>
            </p:cNvPr>
            <p:cNvSpPr/>
            <p:nvPr/>
          </p:nvSpPr>
          <p:spPr>
            <a:xfrm>
              <a:off x="4886846" y="2063594"/>
              <a:ext cx="1335006" cy="1323452"/>
            </a:xfrm>
            <a:prstGeom prst="ellipse">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6" name="Graphic 35" descr="Question mark">
              <a:extLst>
                <a:ext uri="{FF2B5EF4-FFF2-40B4-BE49-F238E27FC236}">
                  <a16:creationId xmlns:a16="http://schemas.microsoft.com/office/drawing/2014/main" xmlns="" id="{6A70D524-0F6A-7919-9086-9ACCA38DEC0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153215" y="2293762"/>
              <a:ext cx="774283" cy="774283"/>
            </a:xfrm>
            <a:prstGeom prst="rect">
              <a:avLst/>
            </a:prstGeom>
          </p:spPr>
        </p:pic>
      </p:grpSp>
      <p:grpSp>
        <p:nvGrpSpPr>
          <p:cNvPr id="42" name="Group 28">
            <a:extLst>
              <a:ext uri="{FF2B5EF4-FFF2-40B4-BE49-F238E27FC236}">
                <a16:creationId xmlns:a16="http://schemas.microsoft.com/office/drawing/2014/main" xmlns="" id="{B15563FB-BF5F-F4B5-6F59-B027397F8E86}"/>
              </a:ext>
            </a:extLst>
          </p:cNvPr>
          <p:cNvGrpSpPr/>
          <p:nvPr/>
        </p:nvGrpSpPr>
        <p:grpSpPr>
          <a:xfrm>
            <a:off x="4377940" y="6134360"/>
            <a:ext cx="13847021" cy="3344858"/>
            <a:chOff x="0" y="-178015"/>
            <a:chExt cx="12722965" cy="4459809"/>
          </a:xfrm>
        </p:grpSpPr>
        <p:grpSp>
          <p:nvGrpSpPr>
            <p:cNvPr id="43" name="Group 29">
              <a:extLst>
                <a:ext uri="{FF2B5EF4-FFF2-40B4-BE49-F238E27FC236}">
                  <a16:creationId xmlns:a16="http://schemas.microsoft.com/office/drawing/2014/main" xmlns="" id="{F24A2727-2595-EB83-F679-B9DC1C736B75}"/>
                </a:ext>
              </a:extLst>
            </p:cNvPr>
            <p:cNvGrpSpPr/>
            <p:nvPr/>
          </p:nvGrpSpPr>
          <p:grpSpPr>
            <a:xfrm>
              <a:off x="0" y="-178015"/>
              <a:ext cx="12399506" cy="4459809"/>
              <a:chOff x="0" y="-38100"/>
              <a:chExt cx="2653828" cy="954520"/>
            </a:xfrm>
          </p:grpSpPr>
          <p:sp>
            <p:nvSpPr>
              <p:cNvPr id="45" name="Freeform 30">
                <a:extLst>
                  <a:ext uri="{FF2B5EF4-FFF2-40B4-BE49-F238E27FC236}">
                    <a16:creationId xmlns:a16="http://schemas.microsoft.com/office/drawing/2014/main" xmlns="" id="{FD70CA1F-AACD-6384-E91C-CBC16AB4003A}"/>
                  </a:ext>
                </a:extLst>
              </p:cNvPr>
              <p:cNvSpPr/>
              <p:nvPr/>
            </p:nvSpPr>
            <p:spPr>
              <a:xfrm>
                <a:off x="8284" y="13815"/>
                <a:ext cx="2645544" cy="902605"/>
              </a:xfrm>
              <a:custGeom>
                <a:avLst/>
                <a:gdLst/>
                <a:ahLst/>
                <a:cxnLst/>
                <a:rect l="l" t="t" r="r" b="b"/>
                <a:pathLst>
                  <a:path w="2645544" h="389057">
                    <a:moveTo>
                      <a:pt x="45086" y="0"/>
                    </a:moveTo>
                    <a:lnTo>
                      <a:pt x="2600457" y="0"/>
                    </a:lnTo>
                    <a:cubicBezTo>
                      <a:pt x="2612415" y="0"/>
                      <a:pt x="2623883" y="4750"/>
                      <a:pt x="2632338" y="13205"/>
                    </a:cubicBezTo>
                    <a:cubicBezTo>
                      <a:pt x="2640793" y="21661"/>
                      <a:pt x="2645544" y="33129"/>
                      <a:pt x="2645544" y="45086"/>
                    </a:cubicBezTo>
                    <a:lnTo>
                      <a:pt x="2645544" y="343970"/>
                    </a:lnTo>
                    <a:cubicBezTo>
                      <a:pt x="2645544" y="368871"/>
                      <a:pt x="2625358" y="389057"/>
                      <a:pt x="2600457" y="389057"/>
                    </a:cubicBezTo>
                    <a:lnTo>
                      <a:pt x="45086" y="389057"/>
                    </a:lnTo>
                    <a:cubicBezTo>
                      <a:pt x="20186" y="389057"/>
                      <a:pt x="0" y="368871"/>
                      <a:pt x="0" y="343970"/>
                    </a:cubicBezTo>
                    <a:lnTo>
                      <a:pt x="0" y="45086"/>
                    </a:lnTo>
                    <a:cubicBezTo>
                      <a:pt x="0" y="20186"/>
                      <a:pt x="20186" y="0"/>
                      <a:pt x="45086" y="0"/>
                    </a:cubicBezTo>
                    <a:close/>
                  </a:path>
                </a:pathLst>
              </a:custGeom>
              <a:noFill/>
              <a:ln w="76200">
                <a:solidFill>
                  <a:schemeClr val="accent6">
                    <a:lumMod val="75000"/>
                  </a:schemeClr>
                </a:solidFill>
              </a:ln>
            </p:spPr>
            <p:txBody>
              <a:bodyPr/>
              <a:lstStyle/>
              <a:p>
                <a:endParaRPr lang="vi-VN"/>
              </a:p>
            </p:txBody>
          </p:sp>
          <p:sp>
            <p:nvSpPr>
              <p:cNvPr id="46" name="TextBox 31">
                <a:extLst>
                  <a:ext uri="{FF2B5EF4-FFF2-40B4-BE49-F238E27FC236}">
                    <a16:creationId xmlns:a16="http://schemas.microsoft.com/office/drawing/2014/main" xmlns="" id="{E55047F3-092E-3F67-0F12-390C898789E7}"/>
                  </a:ext>
                </a:extLst>
              </p:cNvPr>
              <p:cNvSpPr txBox="1"/>
              <p:nvPr/>
            </p:nvSpPr>
            <p:spPr>
              <a:xfrm>
                <a:off x="0" y="-38100"/>
                <a:ext cx="2645544" cy="427157"/>
              </a:xfrm>
              <a:prstGeom prst="rect">
                <a:avLst/>
              </a:prstGeom>
            </p:spPr>
            <p:txBody>
              <a:bodyPr lIns="50800" tIns="50800" rIns="50800" bIns="50800" rtlCol="0" anchor="ctr"/>
              <a:lstStyle/>
              <a:p>
                <a:pPr algn="ctr">
                  <a:lnSpc>
                    <a:spcPts val="2660"/>
                  </a:lnSpc>
                </a:pPr>
                <a:endParaRPr>
                  <a:latin typeface="Arial" panose="020B0604020202020204" pitchFamily="34" charset="0"/>
                  <a:cs typeface="Arial" panose="020B0604020202020204" pitchFamily="34" charset="0"/>
                </a:endParaRPr>
              </a:p>
            </p:txBody>
          </p:sp>
        </p:grpSp>
        <p:sp>
          <p:nvSpPr>
            <p:cNvPr id="44" name="TextBox 32">
              <a:extLst>
                <a:ext uri="{FF2B5EF4-FFF2-40B4-BE49-F238E27FC236}">
                  <a16:creationId xmlns:a16="http://schemas.microsoft.com/office/drawing/2014/main" xmlns="" id="{E613F893-388B-186B-032E-7E69E0F6FDBD}"/>
                </a:ext>
              </a:extLst>
            </p:cNvPr>
            <p:cNvSpPr txBox="1"/>
            <p:nvPr/>
          </p:nvSpPr>
          <p:spPr>
            <a:xfrm>
              <a:off x="303392" y="234509"/>
              <a:ext cx="12419573" cy="3715291"/>
            </a:xfrm>
            <a:prstGeom prst="rect">
              <a:avLst/>
            </a:prstGeom>
          </p:spPr>
          <p:txBody>
            <a:bodyPr wrap="square" lIns="0" tIns="0" rIns="0" bIns="0" rtlCol="0" anchor="t">
              <a:spAutoFit/>
            </a:bodyPr>
            <a:lstStyle/>
            <a:p>
              <a:pPr>
                <a:lnSpc>
                  <a:spcPts val="5599"/>
                </a:lnSpc>
              </a:pPr>
              <a:r>
                <a:rPr lang="en-US" sz="3200" b="1">
                  <a:latin typeface="Arial" panose="020B0604020202020204" pitchFamily="34" charset="0"/>
                  <a:cs typeface="Arial" panose="020B0604020202020204" pitchFamily="34" charset="0"/>
                </a:rPr>
                <a:t>Các dạng đột biến gene liên quan đến 1 cặp nu: </a:t>
              </a:r>
            </a:p>
            <a:p>
              <a:pPr>
                <a:lnSpc>
                  <a:spcPts val="5599"/>
                </a:lnSpc>
              </a:pPr>
              <a:r>
                <a:rPr lang="en-US" sz="3200" b="1">
                  <a:latin typeface="Arial" panose="020B0604020202020204" pitchFamily="34" charset="0"/>
                  <a:cs typeface="Arial" panose="020B0604020202020204" pitchFamily="34" charset="0"/>
                </a:rPr>
                <a:t>- </a:t>
              </a:r>
              <a:r>
                <a:rPr lang="en-US" sz="3200" b="1">
                  <a:solidFill>
                    <a:srgbClr val="FF0000"/>
                  </a:solidFill>
                  <a:latin typeface="Arial" panose="020B0604020202020204" pitchFamily="34" charset="0"/>
                  <a:cs typeface="Arial" panose="020B0604020202020204" pitchFamily="34" charset="0"/>
                </a:rPr>
                <a:t>Thay thế </a:t>
              </a:r>
              <a:r>
                <a:rPr lang="en-US" sz="3200" b="1">
                  <a:latin typeface="Arial" panose="020B0604020202020204" pitchFamily="34" charset="0"/>
                  <a:cs typeface="Arial" panose="020B0604020202020204" pitchFamily="34" charset="0"/>
                </a:rPr>
                <a:t>một cặp nu</a:t>
              </a:r>
            </a:p>
            <a:p>
              <a:pPr>
                <a:lnSpc>
                  <a:spcPts val="5599"/>
                </a:lnSpc>
              </a:pPr>
              <a:r>
                <a:rPr lang="en-US" sz="3200" b="1">
                  <a:latin typeface="Arial" panose="020B0604020202020204" pitchFamily="34" charset="0"/>
                  <a:cs typeface="Arial" panose="020B0604020202020204" pitchFamily="34" charset="0"/>
                </a:rPr>
                <a:t>- </a:t>
              </a:r>
              <a:r>
                <a:rPr lang="en-US" sz="3200" b="1">
                  <a:solidFill>
                    <a:srgbClr val="FF0000"/>
                  </a:solidFill>
                  <a:latin typeface="Arial" panose="020B0604020202020204" pitchFamily="34" charset="0"/>
                  <a:cs typeface="Arial" panose="020B0604020202020204" pitchFamily="34" charset="0"/>
                </a:rPr>
                <a:t>Thêm</a:t>
              </a:r>
              <a:r>
                <a:rPr lang="en-US" sz="3200" b="1">
                  <a:latin typeface="Arial" panose="020B0604020202020204" pitchFamily="34" charset="0"/>
                  <a:cs typeface="Arial" panose="020B0604020202020204" pitchFamily="34" charset="0"/>
                </a:rPr>
                <a:t> một cặp nu</a:t>
              </a:r>
            </a:p>
            <a:p>
              <a:pPr>
                <a:lnSpc>
                  <a:spcPts val="5599"/>
                </a:lnSpc>
              </a:pPr>
              <a:r>
                <a:rPr lang="en-US" sz="3200" b="1">
                  <a:latin typeface="Arial" panose="020B0604020202020204" pitchFamily="34" charset="0"/>
                  <a:cs typeface="Arial" panose="020B0604020202020204" pitchFamily="34" charset="0"/>
                </a:rPr>
                <a:t>- </a:t>
              </a:r>
              <a:r>
                <a:rPr lang="en-US" sz="3200" b="1">
                  <a:solidFill>
                    <a:srgbClr val="FF0000"/>
                  </a:solidFill>
                  <a:latin typeface="Arial" panose="020B0604020202020204" pitchFamily="34" charset="0"/>
                  <a:cs typeface="Arial" panose="020B0604020202020204" pitchFamily="34" charset="0"/>
                </a:rPr>
                <a:t>Mất </a:t>
              </a:r>
              <a:r>
                <a:rPr lang="en-US" sz="3200" b="1">
                  <a:latin typeface="Arial" panose="020B0604020202020204" pitchFamily="34" charset="0"/>
                  <a:cs typeface="Arial" panose="020B0604020202020204" pitchFamily="34" charset="0"/>
                </a:rPr>
                <a:t>một cặp nu</a:t>
              </a:r>
            </a:p>
          </p:txBody>
        </p:sp>
      </p:grpSp>
      <p:sp>
        <p:nvSpPr>
          <p:cNvPr id="3" name="Rectangle 2">
            <a:extLst>
              <a:ext uri="{FF2B5EF4-FFF2-40B4-BE49-F238E27FC236}">
                <a16:creationId xmlns:a16="http://schemas.microsoft.com/office/drawing/2014/main" xmlns="" id="{DDCA5A32-05A4-54F1-2326-A24617CEA73E}"/>
              </a:ext>
            </a:extLst>
          </p:cNvPr>
          <p:cNvSpPr/>
          <p:nvPr/>
        </p:nvSpPr>
        <p:spPr>
          <a:xfrm>
            <a:off x="0" y="-1"/>
            <a:ext cx="586937" cy="1067664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xmlns="" id="{869D43FC-5AF3-62DD-824B-569DF841D8B5}"/>
              </a:ext>
            </a:extLst>
          </p:cNvPr>
          <p:cNvSpPr/>
          <p:nvPr/>
        </p:nvSpPr>
        <p:spPr>
          <a:xfrm>
            <a:off x="5008845" y="4059853"/>
            <a:ext cx="2168059" cy="550375"/>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Trả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endParaRPr lang="en-US" sz="2800" b="1" dirty="0">
              <a:latin typeface="Times New Roman" panose="02020603050405020304" pitchFamily="18" charset="0"/>
              <a:cs typeface="Times New Roman" panose="02020603050405020304" pitchFamily="18" charset="0"/>
            </a:endParaRPr>
          </a:p>
        </p:txBody>
      </p:sp>
      <p:sp>
        <p:nvSpPr>
          <p:cNvPr id="6" name="TextBox 50">
            <a:extLst>
              <a:ext uri="{FF2B5EF4-FFF2-40B4-BE49-F238E27FC236}">
                <a16:creationId xmlns:a16="http://schemas.microsoft.com/office/drawing/2014/main" xmlns="" id="{7EB67171-2EBF-23C0-766A-2C3B721E74BA}"/>
              </a:ext>
            </a:extLst>
          </p:cNvPr>
          <p:cNvSpPr txBox="1"/>
          <p:nvPr/>
        </p:nvSpPr>
        <p:spPr>
          <a:xfrm>
            <a:off x="5987356" y="191936"/>
            <a:ext cx="8795444" cy="98343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gn="ctr">
              <a:lnSpc>
                <a:spcPts val="6299"/>
              </a:lnSpc>
              <a:spcBef>
                <a:spcPct val="0"/>
              </a:spcBef>
            </a:pPr>
            <a:r>
              <a:rPr lang="vi-VN" sz="3200" b="1" u="sng">
                <a:solidFill>
                  <a:srgbClr val="FFFF00"/>
                </a:solidFill>
                <a:latin typeface="Arial" panose="020B0604020202020204" pitchFamily="34" charset="0"/>
                <a:cs typeface="Arial" panose="020B0604020202020204" pitchFamily="34" charset="0"/>
              </a:rPr>
              <a:t>1. Khái niệm, các dạng đột biến gene:</a:t>
            </a:r>
          </a:p>
        </p:txBody>
      </p:sp>
      <p:sp>
        <p:nvSpPr>
          <p:cNvPr id="7" name="TextBox 27">
            <a:extLst>
              <a:ext uri="{FF2B5EF4-FFF2-40B4-BE49-F238E27FC236}">
                <a16:creationId xmlns:a16="http://schemas.microsoft.com/office/drawing/2014/main" xmlns="" id="{46AFDA13-D5E2-580A-B11F-6DB02873CC55}"/>
              </a:ext>
            </a:extLst>
          </p:cNvPr>
          <p:cNvSpPr txBox="1"/>
          <p:nvPr/>
        </p:nvSpPr>
        <p:spPr>
          <a:xfrm>
            <a:off x="106680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II. Đột biến gene</a:t>
            </a:r>
          </a:p>
        </p:txBody>
      </p:sp>
      <p:sp>
        <p:nvSpPr>
          <p:cNvPr id="8" name="Rectangle: Rounded Corners 7">
            <a:extLst>
              <a:ext uri="{FF2B5EF4-FFF2-40B4-BE49-F238E27FC236}">
                <a16:creationId xmlns:a16="http://schemas.microsoft.com/office/drawing/2014/main" xmlns="" id="{14E9B3E4-028D-170D-B007-0C95D1BC7C6E}"/>
              </a:ext>
            </a:extLst>
          </p:cNvPr>
          <p:cNvSpPr/>
          <p:nvPr/>
        </p:nvSpPr>
        <p:spPr>
          <a:xfrm>
            <a:off x="863432" y="911029"/>
            <a:ext cx="4968000" cy="216000"/>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par>
                                <p:cTn id="19" presetID="22" presetClass="entr" presetSubtype="4"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down)">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down)">
                                      <p:cBhvr>
                                        <p:cTn id="2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ectangle: Rounded Corners 112">
            <a:extLst>
              <a:ext uri="{FF2B5EF4-FFF2-40B4-BE49-F238E27FC236}">
                <a16:creationId xmlns:a16="http://schemas.microsoft.com/office/drawing/2014/main" xmlns="" id="{AE9785B8-C57F-75FE-843B-0CA103F9561E}"/>
              </a:ext>
            </a:extLst>
          </p:cNvPr>
          <p:cNvSpPr/>
          <p:nvPr/>
        </p:nvSpPr>
        <p:spPr>
          <a:xfrm>
            <a:off x="1991086" y="3448756"/>
            <a:ext cx="8208517" cy="1786347"/>
          </a:xfrm>
          <a:prstGeom prst="round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75" name="Group 174">
            <a:extLst>
              <a:ext uri="{FF2B5EF4-FFF2-40B4-BE49-F238E27FC236}">
                <a16:creationId xmlns:a16="http://schemas.microsoft.com/office/drawing/2014/main" xmlns="" id="{00FD5FA4-F253-6F1D-D79C-D8BD82B4683B}"/>
              </a:ext>
            </a:extLst>
          </p:cNvPr>
          <p:cNvGrpSpPr/>
          <p:nvPr/>
        </p:nvGrpSpPr>
        <p:grpSpPr>
          <a:xfrm>
            <a:off x="11448644" y="3536198"/>
            <a:ext cx="5154336" cy="1359627"/>
            <a:chOff x="11448644" y="3536198"/>
            <a:chExt cx="5154336" cy="1359627"/>
          </a:xfrm>
        </p:grpSpPr>
        <p:sp>
          <p:nvSpPr>
            <p:cNvPr id="122" name="Rectangle 121">
              <a:extLst>
                <a:ext uri="{FF2B5EF4-FFF2-40B4-BE49-F238E27FC236}">
                  <a16:creationId xmlns:a16="http://schemas.microsoft.com/office/drawing/2014/main" xmlns="" id="{329AD439-F9B3-3A90-FB15-AA7F73E380B2}"/>
                </a:ext>
              </a:extLst>
            </p:cNvPr>
            <p:cNvSpPr/>
            <p:nvPr/>
          </p:nvSpPr>
          <p:spPr>
            <a:xfrm>
              <a:off x="12961691" y="3630054"/>
              <a:ext cx="1059857" cy="1159969"/>
            </a:xfrm>
            <a:prstGeom prst="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000"/>
            </a:p>
          </p:txBody>
        </p:sp>
        <p:grpSp>
          <p:nvGrpSpPr>
            <p:cNvPr id="86" name="Group 85">
              <a:extLst>
                <a:ext uri="{FF2B5EF4-FFF2-40B4-BE49-F238E27FC236}">
                  <a16:creationId xmlns:a16="http://schemas.microsoft.com/office/drawing/2014/main" xmlns="" id="{2FF9327C-5676-C32D-3716-2A5C51594606}"/>
                </a:ext>
              </a:extLst>
            </p:cNvPr>
            <p:cNvGrpSpPr/>
            <p:nvPr/>
          </p:nvGrpSpPr>
          <p:grpSpPr>
            <a:xfrm>
              <a:off x="11488991" y="3536198"/>
              <a:ext cx="5113989" cy="764090"/>
              <a:chOff x="4419600" y="3014697"/>
              <a:chExt cx="5112000" cy="1040887"/>
            </a:xfrm>
          </p:grpSpPr>
          <p:sp>
            <p:nvSpPr>
              <p:cNvPr id="26" name="Rectangle 25">
                <a:extLst>
                  <a:ext uri="{FF2B5EF4-FFF2-40B4-BE49-F238E27FC236}">
                    <a16:creationId xmlns:a16="http://schemas.microsoft.com/office/drawing/2014/main" xmlns="" id="{EB198572-5446-0851-8ADC-7B706954ED2A}"/>
                  </a:ext>
                </a:extLst>
              </p:cNvPr>
              <p:cNvSpPr/>
              <p:nvPr/>
            </p:nvSpPr>
            <p:spPr>
              <a:xfrm>
                <a:off x="4419600" y="3014697"/>
                <a:ext cx="5112000" cy="1441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000"/>
              </a:p>
            </p:txBody>
          </p:sp>
          <p:cxnSp>
            <p:nvCxnSpPr>
              <p:cNvPr id="28" name="Straight Connector 27">
                <a:extLst>
                  <a:ext uri="{FF2B5EF4-FFF2-40B4-BE49-F238E27FC236}">
                    <a16:creationId xmlns:a16="http://schemas.microsoft.com/office/drawing/2014/main" xmlns="" id="{F75D37C5-D811-7B9F-1561-F8E303EDB6FF}"/>
                  </a:ext>
                </a:extLst>
              </p:cNvPr>
              <p:cNvCxnSpPr>
                <a:cxnSpLocks/>
              </p:cNvCxnSpPr>
              <p:nvPr/>
            </p:nvCxnSpPr>
            <p:spPr>
              <a:xfrm>
                <a:off x="51054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FE5FCC33-7E11-CC68-7510-DF53CB96AD8C}"/>
                  </a:ext>
                </a:extLst>
              </p:cNvPr>
              <p:cNvCxnSpPr>
                <a:cxnSpLocks/>
              </p:cNvCxnSpPr>
              <p:nvPr/>
            </p:nvCxnSpPr>
            <p:spPr>
              <a:xfrm>
                <a:off x="55626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7999F729-E535-C371-8E41-B9BF9D79B001}"/>
                  </a:ext>
                </a:extLst>
              </p:cNvPr>
              <p:cNvCxnSpPr>
                <a:cxnSpLocks/>
              </p:cNvCxnSpPr>
              <p:nvPr/>
            </p:nvCxnSpPr>
            <p:spPr>
              <a:xfrm>
                <a:off x="60960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598E2B1A-B1B7-780D-A421-D3EC533074B7}"/>
                  </a:ext>
                </a:extLst>
              </p:cNvPr>
              <p:cNvCxnSpPr>
                <a:cxnSpLocks/>
              </p:cNvCxnSpPr>
              <p:nvPr/>
            </p:nvCxnSpPr>
            <p:spPr>
              <a:xfrm>
                <a:off x="66294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7826EAB1-668B-776B-AC7E-6EB6DB15093C}"/>
                  </a:ext>
                </a:extLst>
              </p:cNvPr>
              <p:cNvCxnSpPr>
                <a:cxnSpLocks/>
              </p:cNvCxnSpPr>
              <p:nvPr/>
            </p:nvCxnSpPr>
            <p:spPr>
              <a:xfrm>
                <a:off x="71628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70276436-6FFE-4824-D366-93A2D092152D}"/>
                  </a:ext>
                </a:extLst>
              </p:cNvPr>
              <p:cNvCxnSpPr>
                <a:cxnSpLocks/>
              </p:cNvCxnSpPr>
              <p:nvPr/>
            </p:nvCxnSpPr>
            <p:spPr>
              <a:xfrm>
                <a:off x="76962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483E3A2C-4430-E5D9-8721-5FC2CA0BA1F8}"/>
                  </a:ext>
                </a:extLst>
              </p:cNvPr>
              <p:cNvCxnSpPr>
                <a:cxnSpLocks/>
              </p:cNvCxnSpPr>
              <p:nvPr/>
            </p:nvCxnSpPr>
            <p:spPr>
              <a:xfrm>
                <a:off x="82296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F437F25E-D190-9FE6-A0BF-6E237AE50DA5}"/>
                  </a:ext>
                </a:extLst>
              </p:cNvPr>
              <p:cNvCxnSpPr>
                <a:cxnSpLocks/>
              </p:cNvCxnSpPr>
              <p:nvPr/>
            </p:nvCxnSpPr>
            <p:spPr>
              <a:xfrm>
                <a:off x="87630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62233D7C-5298-4341-FEF1-08648B8E85FC}"/>
                  </a:ext>
                </a:extLst>
              </p:cNvPr>
              <p:cNvCxnSpPr>
                <a:cxnSpLocks/>
              </p:cNvCxnSpPr>
              <p:nvPr/>
            </p:nvCxnSpPr>
            <p:spPr>
              <a:xfrm>
                <a:off x="92964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xmlns="" id="{D54CAAEE-ABED-BE13-67B4-235731F9F8E1}"/>
                  </a:ext>
                </a:extLst>
              </p:cNvPr>
              <p:cNvCxnSpPr>
                <a:cxnSpLocks/>
              </p:cNvCxnSpPr>
              <p:nvPr/>
            </p:nvCxnSpPr>
            <p:spPr>
              <a:xfrm>
                <a:off x="45720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xmlns="" id="{958DCCA2-5918-A24E-EA44-1044251D9600}"/>
                  </a:ext>
                </a:extLst>
              </p:cNvPr>
              <p:cNvSpPr txBox="1"/>
              <p:nvPr/>
            </p:nvSpPr>
            <p:spPr>
              <a:xfrm>
                <a:off x="4419600" y="3510530"/>
                <a:ext cx="380999" cy="545053"/>
              </a:xfrm>
              <a:prstGeom prst="rect">
                <a:avLst/>
              </a:prstGeom>
              <a:noFill/>
            </p:spPr>
            <p:txBody>
              <a:bodyPr wrap="square" rtlCol="0">
                <a:spAutoFit/>
              </a:bodyPr>
              <a:lstStyle/>
              <a:p>
                <a:r>
                  <a:rPr lang="en-US" sz="2000" b="1"/>
                  <a:t>T</a:t>
                </a:r>
                <a:endParaRPr lang="vi-VN" sz="2000" b="1"/>
              </a:p>
            </p:txBody>
          </p:sp>
          <p:sp>
            <p:nvSpPr>
              <p:cNvPr id="59" name="TextBox 58">
                <a:extLst>
                  <a:ext uri="{FF2B5EF4-FFF2-40B4-BE49-F238E27FC236}">
                    <a16:creationId xmlns:a16="http://schemas.microsoft.com/office/drawing/2014/main" xmlns="" id="{B4FAEB8F-256B-8DBE-C90C-CC6BD48EC07E}"/>
                  </a:ext>
                </a:extLst>
              </p:cNvPr>
              <p:cNvSpPr txBox="1"/>
              <p:nvPr/>
            </p:nvSpPr>
            <p:spPr>
              <a:xfrm>
                <a:off x="4948741" y="3510531"/>
                <a:ext cx="380999" cy="545053"/>
              </a:xfrm>
              <a:prstGeom prst="rect">
                <a:avLst/>
              </a:prstGeom>
              <a:noFill/>
            </p:spPr>
            <p:txBody>
              <a:bodyPr wrap="square" rtlCol="0">
                <a:spAutoFit/>
              </a:bodyPr>
              <a:lstStyle/>
              <a:p>
                <a:r>
                  <a:rPr lang="en-US" sz="2000" b="1"/>
                  <a:t>A</a:t>
                </a:r>
                <a:endParaRPr lang="vi-VN" sz="2000" b="1"/>
              </a:p>
            </p:txBody>
          </p:sp>
          <p:sp>
            <p:nvSpPr>
              <p:cNvPr id="68" name="TextBox 67">
                <a:extLst>
                  <a:ext uri="{FF2B5EF4-FFF2-40B4-BE49-F238E27FC236}">
                    <a16:creationId xmlns:a16="http://schemas.microsoft.com/office/drawing/2014/main" xmlns="" id="{94D69667-74DC-291B-C98D-66FCECFF7243}"/>
                  </a:ext>
                </a:extLst>
              </p:cNvPr>
              <p:cNvSpPr txBox="1"/>
              <p:nvPr/>
            </p:nvSpPr>
            <p:spPr>
              <a:xfrm>
                <a:off x="5405770" y="3510531"/>
                <a:ext cx="380999" cy="545053"/>
              </a:xfrm>
              <a:prstGeom prst="rect">
                <a:avLst/>
              </a:prstGeom>
              <a:noFill/>
            </p:spPr>
            <p:txBody>
              <a:bodyPr wrap="square" rtlCol="0">
                <a:spAutoFit/>
              </a:bodyPr>
              <a:lstStyle/>
              <a:p>
                <a:r>
                  <a:rPr lang="en-US" sz="2000" b="1"/>
                  <a:t>C</a:t>
                </a:r>
                <a:endParaRPr lang="vi-VN" sz="2000" b="1"/>
              </a:p>
            </p:txBody>
          </p:sp>
          <p:sp>
            <p:nvSpPr>
              <p:cNvPr id="69" name="TextBox 68">
                <a:extLst>
                  <a:ext uri="{FF2B5EF4-FFF2-40B4-BE49-F238E27FC236}">
                    <a16:creationId xmlns:a16="http://schemas.microsoft.com/office/drawing/2014/main" xmlns="" id="{C0C9CEA9-AFAB-2B5C-C763-33F22EE4E8F0}"/>
                  </a:ext>
                </a:extLst>
              </p:cNvPr>
              <p:cNvSpPr txBox="1"/>
              <p:nvPr/>
            </p:nvSpPr>
            <p:spPr>
              <a:xfrm>
                <a:off x="5948300" y="3510531"/>
                <a:ext cx="380999" cy="545053"/>
              </a:xfrm>
              <a:prstGeom prst="rect">
                <a:avLst/>
              </a:prstGeom>
              <a:noFill/>
            </p:spPr>
            <p:txBody>
              <a:bodyPr wrap="square" rtlCol="0">
                <a:spAutoFit/>
              </a:bodyPr>
              <a:lstStyle/>
              <a:p>
                <a:r>
                  <a:rPr lang="en-US" sz="2000" b="1"/>
                  <a:t>A</a:t>
                </a:r>
                <a:endParaRPr lang="vi-VN" sz="2000" b="1"/>
              </a:p>
            </p:txBody>
          </p:sp>
          <p:sp>
            <p:nvSpPr>
              <p:cNvPr id="70" name="TextBox 69">
                <a:extLst>
                  <a:ext uri="{FF2B5EF4-FFF2-40B4-BE49-F238E27FC236}">
                    <a16:creationId xmlns:a16="http://schemas.microsoft.com/office/drawing/2014/main" xmlns="" id="{70B2F6E2-B487-2F01-4F9F-ECC4E871135E}"/>
                  </a:ext>
                </a:extLst>
              </p:cNvPr>
              <p:cNvSpPr txBox="1"/>
              <p:nvPr/>
            </p:nvSpPr>
            <p:spPr>
              <a:xfrm>
                <a:off x="6489267" y="3510531"/>
                <a:ext cx="380999" cy="545053"/>
              </a:xfrm>
              <a:prstGeom prst="rect">
                <a:avLst/>
              </a:prstGeom>
              <a:noFill/>
            </p:spPr>
            <p:txBody>
              <a:bodyPr wrap="square" rtlCol="0">
                <a:spAutoFit/>
              </a:bodyPr>
              <a:lstStyle/>
              <a:p>
                <a:r>
                  <a:rPr lang="en-US" sz="2000" b="1"/>
                  <a:t>A</a:t>
                </a:r>
                <a:endParaRPr lang="vi-VN" sz="2000" b="1"/>
              </a:p>
            </p:txBody>
          </p:sp>
          <p:sp>
            <p:nvSpPr>
              <p:cNvPr id="71" name="TextBox 70">
                <a:extLst>
                  <a:ext uri="{FF2B5EF4-FFF2-40B4-BE49-F238E27FC236}">
                    <a16:creationId xmlns:a16="http://schemas.microsoft.com/office/drawing/2014/main" xmlns="" id="{4CAD5C35-3085-9155-B38E-263FDC4BE388}"/>
                  </a:ext>
                </a:extLst>
              </p:cNvPr>
              <p:cNvSpPr txBox="1"/>
              <p:nvPr/>
            </p:nvSpPr>
            <p:spPr>
              <a:xfrm>
                <a:off x="7030234" y="3510531"/>
                <a:ext cx="380999" cy="545053"/>
              </a:xfrm>
              <a:prstGeom prst="rect">
                <a:avLst/>
              </a:prstGeom>
              <a:noFill/>
            </p:spPr>
            <p:txBody>
              <a:bodyPr wrap="square" rtlCol="0">
                <a:spAutoFit/>
              </a:bodyPr>
              <a:lstStyle/>
              <a:p>
                <a:r>
                  <a:rPr lang="en-US" sz="2000" b="1"/>
                  <a:t>T</a:t>
                </a:r>
                <a:endParaRPr lang="vi-VN" sz="2000" b="1"/>
              </a:p>
            </p:txBody>
          </p:sp>
          <p:sp>
            <p:nvSpPr>
              <p:cNvPr id="72" name="TextBox 71">
                <a:extLst>
                  <a:ext uri="{FF2B5EF4-FFF2-40B4-BE49-F238E27FC236}">
                    <a16:creationId xmlns:a16="http://schemas.microsoft.com/office/drawing/2014/main" xmlns="" id="{02CA2807-8D31-0E8E-AB03-742E6CF9ABE6}"/>
                  </a:ext>
                </a:extLst>
              </p:cNvPr>
              <p:cNvSpPr txBox="1"/>
              <p:nvPr/>
            </p:nvSpPr>
            <p:spPr>
              <a:xfrm>
                <a:off x="7571201" y="3510531"/>
                <a:ext cx="380999" cy="545053"/>
              </a:xfrm>
              <a:prstGeom prst="rect">
                <a:avLst/>
              </a:prstGeom>
              <a:noFill/>
            </p:spPr>
            <p:txBody>
              <a:bodyPr wrap="square" rtlCol="0">
                <a:spAutoFit/>
              </a:bodyPr>
              <a:lstStyle/>
              <a:p>
                <a:r>
                  <a:rPr lang="en-US" sz="2000" b="1"/>
                  <a:t>A</a:t>
                </a:r>
                <a:endParaRPr lang="vi-VN" sz="2000" b="1"/>
              </a:p>
            </p:txBody>
          </p:sp>
          <p:sp>
            <p:nvSpPr>
              <p:cNvPr id="73" name="TextBox 72">
                <a:extLst>
                  <a:ext uri="{FF2B5EF4-FFF2-40B4-BE49-F238E27FC236}">
                    <a16:creationId xmlns:a16="http://schemas.microsoft.com/office/drawing/2014/main" xmlns="" id="{E2E927E1-DBBC-635E-5456-BABA93C3CF42}"/>
                  </a:ext>
                </a:extLst>
              </p:cNvPr>
              <p:cNvSpPr txBox="1"/>
              <p:nvPr/>
            </p:nvSpPr>
            <p:spPr>
              <a:xfrm>
                <a:off x="8077200" y="3510531"/>
                <a:ext cx="380999" cy="545053"/>
              </a:xfrm>
              <a:prstGeom prst="rect">
                <a:avLst/>
              </a:prstGeom>
              <a:noFill/>
            </p:spPr>
            <p:txBody>
              <a:bodyPr wrap="square" rtlCol="0">
                <a:spAutoFit/>
              </a:bodyPr>
              <a:lstStyle/>
              <a:p>
                <a:r>
                  <a:rPr lang="en-US" sz="2000" b="1"/>
                  <a:t>C</a:t>
                </a:r>
                <a:endParaRPr lang="vi-VN" sz="2000" b="1"/>
              </a:p>
            </p:txBody>
          </p:sp>
          <p:sp>
            <p:nvSpPr>
              <p:cNvPr id="74" name="TextBox 73">
                <a:extLst>
                  <a:ext uri="{FF2B5EF4-FFF2-40B4-BE49-F238E27FC236}">
                    <a16:creationId xmlns:a16="http://schemas.microsoft.com/office/drawing/2014/main" xmlns="" id="{1370B0C2-F566-4AEA-CEFC-36187F334D52}"/>
                  </a:ext>
                </a:extLst>
              </p:cNvPr>
              <p:cNvSpPr txBox="1"/>
              <p:nvPr/>
            </p:nvSpPr>
            <p:spPr>
              <a:xfrm>
                <a:off x="8610600" y="3510531"/>
                <a:ext cx="380999" cy="545053"/>
              </a:xfrm>
              <a:prstGeom prst="rect">
                <a:avLst/>
              </a:prstGeom>
              <a:noFill/>
            </p:spPr>
            <p:txBody>
              <a:bodyPr wrap="square" rtlCol="0">
                <a:spAutoFit/>
              </a:bodyPr>
              <a:lstStyle/>
              <a:p>
                <a:r>
                  <a:rPr lang="en-US" sz="2000" b="1"/>
                  <a:t>G</a:t>
                </a:r>
                <a:endParaRPr lang="vi-VN" sz="2000" b="1"/>
              </a:p>
            </p:txBody>
          </p:sp>
          <p:sp>
            <p:nvSpPr>
              <p:cNvPr id="75" name="TextBox 74">
                <a:extLst>
                  <a:ext uri="{FF2B5EF4-FFF2-40B4-BE49-F238E27FC236}">
                    <a16:creationId xmlns:a16="http://schemas.microsoft.com/office/drawing/2014/main" xmlns="" id="{63FA236C-CD3D-A353-30DB-E2769964064D}"/>
                  </a:ext>
                </a:extLst>
              </p:cNvPr>
              <p:cNvSpPr txBox="1"/>
              <p:nvPr/>
            </p:nvSpPr>
            <p:spPr>
              <a:xfrm>
                <a:off x="9144000" y="3510531"/>
                <a:ext cx="380999" cy="545053"/>
              </a:xfrm>
              <a:prstGeom prst="rect">
                <a:avLst/>
              </a:prstGeom>
              <a:noFill/>
            </p:spPr>
            <p:txBody>
              <a:bodyPr wrap="square" rtlCol="0">
                <a:spAutoFit/>
              </a:bodyPr>
              <a:lstStyle/>
              <a:p>
                <a:r>
                  <a:rPr lang="en-US" sz="2000" b="1"/>
                  <a:t>C</a:t>
                </a:r>
                <a:endParaRPr lang="vi-VN" sz="2000" b="1"/>
              </a:p>
            </p:txBody>
          </p:sp>
        </p:grpSp>
        <p:grpSp>
          <p:nvGrpSpPr>
            <p:cNvPr id="87" name="Group 86">
              <a:extLst>
                <a:ext uri="{FF2B5EF4-FFF2-40B4-BE49-F238E27FC236}">
                  <a16:creationId xmlns:a16="http://schemas.microsoft.com/office/drawing/2014/main" xmlns="" id="{FE08F770-CFC3-69DE-D401-0F835D35660A}"/>
                </a:ext>
              </a:extLst>
            </p:cNvPr>
            <p:cNvGrpSpPr/>
            <p:nvPr/>
          </p:nvGrpSpPr>
          <p:grpSpPr>
            <a:xfrm rot="10800000">
              <a:off x="11448644" y="4161926"/>
              <a:ext cx="5113989" cy="733899"/>
              <a:chOff x="4375475" y="3014697"/>
              <a:chExt cx="5112000" cy="999761"/>
            </a:xfrm>
          </p:grpSpPr>
          <p:sp>
            <p:nvSpPr>
              <p:cNvPr id="88" name="Rectangle 87">
                <a:extLst>
                  <a:ext uri="{FF2B5EF4-FFF2-40B4-BE49-F238E27FC236}">
                    <a16:creationId xmlns:a16="http://schemas.microsoft.com/office/drawing/2014/main" xmlns="" id="{1B1D7BBE-2C74-831D-457F-0ECC07E4CBA1}"/>
                  </a:ext>
                </a:extLst>
              </p:cNvPr>
              <p:cNvSpPr/>
              <p:nvPr/>
            </p:nvSpPr>
            <p:spPr>
              <a:xfrm>
                <a:off x="4375475" y="3014697"/>
                <a:ext cx="5112000" cy="1441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000"/>
              </a:p>
            </p:txBody>
          </p:sp>
          <p:cxnSp>
            <p:nvCxnSpPr>
              <p:cNvPr id="89" name="Straight Connector 88">
                <a:extLst>
                  <a:ext uri="{FF2B5EF4-FFF2-40B4-BE49-F238E27FC236}">
                    <a16:creationId xmlns:a16="http://schemas.microsoft.com/office/drawing/2014/main" xmlns="" id="{BD944BF8-A348-F429-4678-84F43D14B647}"/>
                  </a:ext>
                </a:extLst>
              </p:cNvPr>
              <p:cNvCxnSpPr>
                <a:cxnSpLocks/>
              </p:cNvCxnSpPr>
              <p:nvPr/>
            </p:nvCxnSpPr>
            <p:spPr>
              <a:xfrm>
                <a:off x="51054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xmlns="" id="{58E5B49A-3F20-BD35-F071-606D00020A6A}"/>
                  </a:ext>
                </a:extLst>
              </p:cNvPr>
              <p:cNvCxnSpPr>
                <a:cxnSpLocks/>
              </p:cNvCxnSpPr>
              <p:nvPr/>
            </p:nvCxnSpPr>
            <p:spPr>
              <a:xfrm>
                <a:off x="55626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xmlns="" id="{782681D8-C4A0-68A3-5732-4D2E9162401F}"/>
                  </a:ext>
                </a:extLst>
              </p:cNvPr>
              <p:cNvCxnSpPr>
                <a:cxnSpLocks/>
              </p:cNvCxnSpPr>
              <p:nvPr/>
            </p:nvCxnSpPr>
            <p:spPr>
              <a:xfrm>
                <a:off x="60960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xmlns="" id="{6B07EEDC-DFC9-F0E9-7D7B-1ED9D21693F0}"/>
                  </a:ext>
                </a:extLst>
              </p:cNvPr>
              <p:cNvCxnSpPr>
                <a:cxnSpLocks/>
              </p:cNvCxnSpPr>
              <p:nvPr/>
            </p:nvCxnSpPr>
            <p:spPr>
              <a:xfrm>
                <a:off x="66294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xmlns="" id="{E04482E7-B98B-8D35-6DD5-2BCDFA770A70}"/>
                  </a:ext>
                </a:extLst>
              </p:cNvPr>
              <p:cNvCxnSpPr>
                <a:cxnSpLocks/>
              </p:cNvCxnSpPr>
              <p:nvPr/>
            </p:nvCxnSpPr>
            <p:spPr>
              <a:xfrm>
                <a:off x="71628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xmlns="" id="{AD272451-54C9-4990-4163-D4074A28BEA3}"/>
                  </a:ext>
                </a:extLst>
              </p:cNvPr>
              <p:cNvCxnSpPr>
                <a:cxnSpLocks/>
              </p:cNvCxnSpPr>
              <p:nvPr/>
            </p:nvCxnSpPr>
            <p:spPr>
              <a:xfrm>
                <a:off x="76962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xmlns="" id="{FD44EA45-32BF-2FD0-D692-DD8B27B84FF8}"/>
                  </a:ext>
                </a:extLst>
              </p:cNvPr>
              <p:cNvCxnSpPr>
                <a:cxnSpLocks/>
              </p:cNvCxnSpPr>
              <p:nvPr/>
            </p:nvCxnSpPr>
            <p:spPr>
              <a:xfrm>
                <a:off x="82296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xmlns="" id="{81FE9C13-BDF3-B737-EC10-158EA083A869}"/>
                  </a:ext>
                </a:extLst>
              </p:cNvPr>
              <p:cNvCxnSpPr>
                <a:cxnSpLocks/>
              </p:cNvCxnSpPr>
              <p:nvPr/>
            </p:nvCxnSpPr>
            <p:spPr>
              <a:xfrm>
                <a:off x="87630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xmlns="" id="{8C8DCDB7-C2E1-DEF2-0D89-EFB189EBC76C}"/>
                  </a:ext>
                </a:extLst>
              </p:cNvPr>
              <p:cNvCxnSpPr>
                <a:cxnSpLocks/>
              </p:cNvCxnSpPr>
              <p:nvPr/>
            </p:nvCxnSpPr>
            <p:spPr>
              <a:xfrm>
                <a:off x="92964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xmlns="" id="{4135D4B9-5CAE-B3E0-23FB-104F4D303737}"/>
                  </a:ext>
                </a:extLst>
              </p:cNvPr>
              <p:cNvCxnSpPr>
                <a:cxnSpLocks/>
              </p:cNvCxnSpPr>
              <p:nvPr/>
            </p:nvCxnSpPr>
            <p:spPr>
              <a:xfrm>
                <a:off x="45720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xmlns="" id="{13D6BC4C-AED7-18A6-6EE2-221B1FF3C28F}"/>
                  </a:ext>
                </a:extLst>
              </p:cNvPr>
              <p:cNvSpPr txBox="1"/>
              <p:nvPr/>
            </p:nvSpPr>
            <p:spPr>
              <a:xfrm rot="10800000">
                <a:off x="4375475" y="3469404"/>
                <a:ext cx="380999" cy="545054"/>
              </a:xfrm>
              <a:prstGeom prst="rect">
                <a:avLst/>
              </a:prstGeom>
              <a:noFill/>
            </p:spPr>
            <p:txBody>
              <a:bodyPr wrap="square" rtlCol="0">
                <a:spAutoFit/>
              </a:bodyPr>
              <a:lstStyle/>
              <a:p>
                <a:r>
                  <a:rPr lang="en-US" sz="2000" b="1"/>
                  <a:t>G</a:t>
                </a:r>
                <a:endParaRPr lang="vi-VN" sz="2000" b="1"/>
              </a:p>
            </p:txBody>
          </p:sp>
          <p:sp>
            <p:nvSpPr>
              <p:cNvPr id="100" name="TextBox 99">
                <a:extLst>
                  <a:ext uri="{FF2B5EF4-FFF2-40B4-BE49-F238E27FC236}">
                    <a16:creationId xmlns:a16="http://schemas.microsoft.com/office/drawing/2014/main" xmlns="" id="{BF3EB379-525D-9752-182A-415D38D2CB48}"/>
                  </a:ext>
                </a:extLst>
              </p:cNvPr>
              <p:cNvSpPr txBox="1"/>
              <p:nvPr/>
            </p:nvSpPr>
            <p:spPr>
              <a:xfrm rot="10800000">
                <a:off x="4904616" y="3469404"/>
                <a:ext cx="380999" cy="545054"/>
              </a:xfrm>
              <a:prstGeom prst="rect">
                <a:avLst/>
              </a:prstGeom>
              <a:noFill/>
            </p:spPr>
            <p:txBody>
              <a:bodyPr wrap="square" rtlCol="0">
                <a:spAutoFit/>
              </a:bodyPr>
              <a:lstStyle/>
              <a:p>
                <a:r>
                  <a:rPr lang="en-US" sz="2000" b="1"/>
                  <a:t>C</a:t>
                </a:r>
                <a:endParaRPr lang="vi-VN" sz="2000" b="1"/>
              </a:p>
            </p:txBody>
          </p:sp>
          <p:sp>
            <p:nvSpPr>
              <p:cNvPr id="101" name="TextBox 100">
                <a:extLst>
                  <a:ext uri="{FF2B5EF4-FFF2-40B4-BE49-F238E27FC236}">
                    <a16:creationId xmlns:a16="http://schemas.microsoft.com/office/drawing/2014/main" xmlns="" id="{157E2113-CB7B-85F6-B1D3-5E18CA10AD9C}"/>
                  </a:ext>
                </a:extLst>
              </p:cNvPr>
              <p:cNvSpPr txBox="1"/>
              <p:nvPr/>
            </p:nvSpPr>
            <p:spPr>
              <a:xfrm rot="10800000">
                <a:off x="5361646" y="3469404"/>
                <a:ext cx="380999" cy="545054"/>
              </a:xfrm>
              <a:prstGeom prst="rect">
                <a:avLst/>
              </a:prstGeom>
              <a:noFill/>
            </p:spPr>
            <p:txBody>
              <a:bodyPr wrap="square" rtlCol="0">
                <a:spAutoFit/>
              </a:bodyPr>
              <a:lstStyle/>
              <a:p>
                <a:r>
                  <a:rPr lang="en-US" sz="2000" b="1"/>
                  <a:t>G</a:t>
                </a:r>
                <a:endParaRPr lang="vi-VN" sz="2000" b="1"/>
              </a:p>
            </p:txBody>
          </p:sp>
          <p:sp>
            <p:nvSpPr>
              <p:cNvPr id="102" name="TextBox 101">
                <a:extLst>
                  <a:ext uri="{FF2B5EF4-FFF2-40B4-BE49-F238E27FC236}">
                    <a16:creationId xmlns:a16="http://schemas.microsoft.com/office/drawing/2014/main" xmlns="" id="{4C1D584A-759B-1261-012C-1ED508F12386}"/>
                  </a:ext>
                </a:extLst>
              </p:cNvPr>
              <p:cNvSpPr txBox="1"/>
              <p:nvPr/>
            </p:nvSpPr>
            <p:spPr>
              <a:xfrm rot="10800000">
                <a:off x="5904175" y="3469404"/>
                <a:ext cx="380999" cy="545054"/>
              </a:xfrm>
              <a:prstGeom prst="rect">
                <a:avLst/>
              </a:prstGeom>
              <a:noFill/>
            </p:spPr>
            <p:txBody>
              <a:bodyPr wrap="square" rtlCol="0">
                <a:spAutoFit/>
              </a:bodyPr>
              <a:lstStyle/>
              <a:p>
                <a:r>
                  <a:rPr lang="en-US" sz="2000" b="1"/>
                  <a:t>T</a:t>
                </a:r>
                <a:endParaRPr lang="vi-VN" sz="2000" b="1"/>
              </a:p>
            </p:txBody>
          </p:sp>
          <p:sp>
            <p:nvSpPr>
              <p:cNvPr id="103" name="TextBox 102">
                <a:extLst>
                  <a:ext uri="{FF2B5EF4-FFF2-40B4-BE49-F238E27FC236}">
                    <a16:creationId xmlns:a16="http://schemas.microsoft.com/office/drawing/2014/main" xmlns="" id="{291274CC-DF2C-A128-9CED-966F50A18F0E}"/>
                  </a:ext>
                </a:extLst>
              </p:cNvPr>
              <p:cNvSpPr txBox="1"/>
              <p:nvPr/>
            </p:nvSpPr>
            <p:spPr>
              <a:xfrm rot="10800000">
                <a:off x="6445145" y="3469404"/>
                <a:ext cx="380999" cy="545054"/>
              </a:xfrm>
              <a:prstGeom prst="rect">
                <a:avLst/>
              </a:prstGeom>
              <a:noFill/>
            </p:spPr>
            <p:txBody>
              <a:bodyPr wrap="square" rtlCol="0">
                <a:spAutoFit/>
              </a:bodyPr>
              <a:lstStyle/>
              <a:p>
                <a:r>
                  <a:rPr lang="en-US" sz="2000" b="1"/>
                  <a:t>A</a:t>
                </a:r>
                <a:endParaRPr lang="vi-VN" sz="2000" b="1"/>
              </a:p>
            </p:txBody>
          </p:sp>
          <p:sp>
            <p:nvSpPr>
              <p:cNvPr id="104" name="TextBox 103">
                <a:extLst>
                  <a:ext uri="{FF2B5EF4-FFF2-40B4-BE49-F238E27FC236}">
                    <a16:creationId xmlns:a16="http://schemas.microsoft.com/office/drawing/2014/main" xmlns="" id="{FDEFD6C6-F71E-CE2F-CD17-348E3BE4B5A2}"/>
                  </a:ext>
                </a:extLst>
              </p:cNvPr>
              <p:cNvSpPr txBox="1"/>
              <p:nvPr/>
            </p:nvSpPr>
            <p:spPr>
              <a:xfrm rot="10800000">
                <a:off x="6986109" y="3469404"/>
                <a:ext cx="380999" cy="545054"/>
              </a:xfrm>
              <a:prstGeom prst="rect">
                <a:avLst/>
              </a:prstGeom>
              <a:noFill/>
            </p:spPr>
            <p:txBody>
              <a:bodyPr wrap="square" rtlCol="0">
                <a:spAutoFit/>
              </a:bodyPr>
              <a:lstStyle/>
              <a:p>
                <a:r>
                  <a:rPr lang="en-US" sz="2000" b="1"/>
                  <a:t>T</a:t>
                </a:r>
                <a:endParaRPr lang="vi-VN" sz="2000" b="1"/>
              </a:p>
            </p:txBody>
          </p:sp>
          <p:sp>
            <p:nvSpPr>
              <p:cNvPr id="105" name="TextBox 104">
                <a:extLst>
                  <a:ext uri="{FF2B5EF4-FFF2-40B4-BE49-F238E27FC236}">
                    <a16:creationId xmlns:a16="http://schemas.microsoft.com/office/drawing/2014/main" xmlns="" id="{F8BB8B37-5B45-4D3E-7A99-CC99B13D1573}"/>
                  </a:ext>
                </a:extLst>
              </p:cNvPr>
              <p:cNvSpPr txBox="1"/>
              <p:nvPr/>
            </p:nvSpPr>
            <p:spPr>
              <a:xfrm rot="10800000">
                <a:off x="7527076" y="3469404"/>
                <a:ext cx="380999" cy="545054"/>
              </a:xfrm>
              <a:prstGeom prst="rect">
                <a:avLst/>
              </a:prstGeom>
              <a:noFill/>
            </p:spPr>
            <p:txBody>
              <a:bodyPr wrap="square" rtlCol="0">
                <a:spAutoFit/>
              </a:bodyPr>
              <a:lstStyle/>
              <a:p>
                <a:r>
                  <a:rPr lang="en-US" sz="2000" b="1"/>
                  <a:t>T</a:t>
                </a:r>
                <a:endParaRPr lang="vi-VN" sz="2000" b="1"/>
              </a:p>
            </p:txBody>
          </p:sp>
          <p:sp>
            <p:nvSpPr>
              <p:cNvPr id="106" name="TextBox 105">
                <a:extLst>
                  <a:ext uri="{FF2B5EF4-FFF2-40B4-BE49-F238E27FC236}">
                    <a16:creationId xmlns:a16="http://schemas.microsoft.com/office/drawing/2014/main" xmlns="" id="{05D52016-3D13-094B-A1BA-B29C0BBC0EDC}"/>
                  </a:ext>
                </a:extLst>
              </p:cNvPr>
              <p:cNvSpPr txBox="1"/>
              <p:nvPr/>
            </p:nvSpPr>
            <p:spPr>
              <a:xfrm rot="10800000">
                <a:off x="8033077" y="3469399"/>
                <a:ext cx="380999" cy="545054"/>
              </a:xfrm>
              <a:prstGeom prst="rect">
                <a:avLst/>
              </a:prstGeom>
              <a:noFill/>
            </p:spPr>
            <p:txBody>
              <a:bodyPr wrap="square" rtlCol="0">
                <a:spAutoFit/>
              </a:bodyPr>
              <a:lstStyle/>
              <a:p>
                <a:r>
                  <a:rPr lang="en-US" sz="2000" b="1"/>
                  <a:t>G</a:t>
                </a:r>
                <a:endParaRPr lang="vi-VN" sz="2000" b="1"/>
              </a:p>
            </p:txBody>
          </p:sp>
          <p:sp>
            <p:nvSpPr>
              <p:cNvPr id="107" name="TextBox 106">
                <a:extLst>
                  <a:ext uri="{FF2B5EF4-FFF2-40B4-BE49-F238E27FC236}">
                    <a16:creationId xmlns:a16="http://schemas.microsoft.com/office/drawing/2014/main" xmlns="" id="{74F4E672-458A-90FD-0B50-970024778D39}"/>
                  </a:ext>
                </a:extLst>
              </p:cNvPr>
              <p:cNvSpPr txBox="1"/>
              <p:nvPr/>
            </p:nvSpPr>
            <p:spPr>
              <a:xfrm rot="10800000">
                <a:off x="8489490" y="3469399"/>
                <a:ext cx="380999" cy="545054"/>
              </a:xfrm>
              <a:prstGeom prst="rect">
                <a:avLst/>
              </a:prstGeom>
              <a:noFill/>
            </p:spPr>
            <p:txBody>
              <a:bodyPr wrap="square" rtlCol="0">
                <a:spAutoFit/>
              </a:bodyPr>
              <a:lstStyle/>
              <a:p>
                <a:r>
                  <a:rPr lang="en-US" sz="2000" b="1"/>
                  <a:t>T</a:t>
                </a:r>
                <a:endParaRPr lang="vi-VN" sz="2000" b="1"/>
              </a:p>
            </p:txBody>
          </p:sp>
          <p:sp>
            <p:nvSpPr>
              <p:cNvPr id="108" name="TextBox 107">
                <a:extLst>
                  <a:ext uri="{FF2B5EF4-FFF2-40B4-BE49-F238E27FC236}">
                    <a16:creationId xmlns:a16="http://schemas.microsoft.com/office/drawing/2014/main" xmlns="" id="{CAA928B1-BF6C-163B-1934-7BF398A55F15}"/>
                  </a:ext>
                </a:extLst>
              </p:cNvPr>
              <p:cNvSpPr txBox="1"/>
              <p:nvPr/>
            </p:nvSpPr>
            <p:spPr>
              <a:xfrm rot="10800000">
                <a:off x="9022891" y="3469402"/>
                <a:ext cx="380999" cy="545054"/>
              </a:xfrm>
              <a:prstGeom prst="rect">
                <a:avLst/>
              </a:prstGeom>
              <a:noFill/>
            </p:spPr>
            <p:txBody>
              <a:bodyPr wrap="square" rtlCol="0">
                <a:spAutoFit/>
              </a:bodyPr>
              <a:lstStyle/>
              <a:p>
                <a:r>
                  <a:rPr lang="en-US" sz="2000" b="1"/>
                  <a:t>A</a:t>
                </a:r>
                <a:endParaRPr lang="vi-VN" sz="2000" b="1"/>
              </a:p>
            </p:txBody>
          </p:sp>
        </p:grpSp>
      </p:grpSp>
      <p:sp>
        <p:nvSpPr>
          <p:cNvPr id="112" name="TextBox 111">
            <a:extLst>
              <a:ext uri="{FF2B5EF4-FFF2-40B4-BE49-F238E27FC236}">
                <a16:creationId xmlns:a16="http://schemas.microsoft.com/office/drawing/2014/main" xmlns="" id="{D1154AB5-08A9-DCCB-BDCA-A7253A162295}"/>
              </a:ext>
            </a:extLst>
          </p:cNvPr>
          <p:cNvSpPr txBox="1"/>
          <p:nvPr/>
        </p:nvSpPr>
        <p:spPr>
          <a:xfrm>
            <a:off x="1905000" y="1936804"/>
            <a:ext cx="5562600" cy="715089"/>
          </a:xfrm>
          <a:prstGeom prst="roundRect">
            <a:avLst/>
          </a:prstGeom>
          <a:solidFill>
            <a:schemeClr val="tx2">
              <a:lumMod val="50000"/>
            </a:schemeClr>
          </a:solidFill>
        </p:spPr>
        <p:txBody>
          <a:bodyPr wrap="square">
            <a:spAutoFit/>
          </a:bodyPr>
          <a:lstStyle/>
          <a:p>
            <a:pPr algn="ctr"/>
            <a:r>
              <a:rPr lang="vi-VN" sz="3600" b="1">
                <a:solidFill>
                  <a:schemeClr val="bg1"/>
                </a:solidFill>
              </a:rPr>
              <a:t>Thay thế một cặp nu</a:t>
            </a:r>
          </a:p>
        </p:txBody>
      </p:sp>
      <p:sp>
        <p:nvSpPr>
          <p:cNvPr id="114" name="TextBox 113">
            <a:extLst>
              <a:ext uri="{FF2B5EF4-FFF2-40B4-BE49-F238E27FC236}">
                <a16:creationId xmlns:a16="http://schemas.microsoft.com/office/drawing/2014/main" xmlns="" id="{EC92CABB-6FEF-8CDD-C628-264564DC529E}"/>
              </a:ext>
            </a:extLst>
          </p:cNvPr>
          <p:cNvSpPr txBox="1"/>
          <p:nvPr/>
        </p:nvSpPr>
        <p:spPr>
          <a:xfrm>
            <a:off x="2221533" y="3123008"/>
            <a:ext cx="2807659" cy="715089"/>
          </a:xfrm>
          <a:prstGeom prst="roundRect">
            <a:avLst/>
          </a:prstGeom>
          <a:solidFill>
            <a:srgbClr val="E8E555"/>
          </a:solidFill>
        </p:spPr>
        <p:txBody>
          <a:bodyPr wrap="square">
            <a:spAutoFit/>
          </a:bodyPr>
          <a:lstStyle/>
          <a:p>
            <a:pPr algn="ctr"/>
            <a:r>
              <a:rPr lang="vi-VN" sz="3600" b="1"/>
              <a:t>Đặc điểm</a:t>
            </a:r>
          </a:p>
        </p:txBody>
      </p:sp>
      <p:sp>
        <p:nvSpPr>
          <p:cNvPr id="118" name="TextBox 117">
            <a:extLst>
              <a:ext uri="{FF2B5EF4-FFF2-40B4-BE49-F238E27FC236}">
                <a16:creationId xmlns:a16="http://schemas.microsoft.com/office/drawing/2014/main" xmlns="" id="{0A139708-0EB3-FB08-97A7-EFE41C7A0B89}"/>
              </a:ext>
            </a:extLst>
          </p:cNvPr>
          <p:cNvSpPr txBox="1"/>
          <p:nvPr/>
        </p:nvSpPr>
        <p:spPr>
          <a:xfrm>
            <a:off x="2504799" y="3953280"/>
            <a:ext cx="7220779" cy="1077218"/>
          </a:xfrm>
          <a:prstGeom prst="rect">
            <a:avLst/>
          </a:prstGeom>
          <a:noFill/>
        </p:spPr>
        <p:txBody>
          <a:bodyPr wrap="square">
            <a:spAutoFit/>
          </a:bodyPr>
          <a:lstStyle/>
          <a:p>
            <a:r>
              <a:rPr lang="vi-VN" sz="3200" b="1"/>
              <a:t>Thay thế 1 cặp nu này thành 1 cặp nu khác</a:t>
            </a:r>
          </a:p>
        </p:txBody>
      </p:sp>
      <p:grpSp>
        <p:nvGrpSpPr>
          <p:cNvPr id="173" name="Group 172">
            <a:extLst>
              <a:ext uri="{FF2B5EF4-FFF2-40B4-BE49-F238E27FC236}">
                <a16:creationId xmlns:a16="http://schemas.microsoft.com/office/drawing/2014/main" xmlns="" id="{C967B59A-7C8B-2B37-9176-FCB6D52279FD}"/>
              </a:ext>
            </a:extLst>
          </p:cNvPr>
          <p:cNvGrpSpPr/>
          <p:nvPr/>
        </p:nvGrpSpPr>
        <p:grpSpPr>
          <a:xfrm>
            <a:off x="1905000" y="5625862"/>
            <a:ext cx="8208517" cy="2112095"/>
            <a:chOff x="1905000" y="5625862"/>
            <a:chExt cx="8208517" cy="2112095"/>
          </a:xfrm>
        </p:grpSpPr>
        <p:sp>
          <p:nvSpPr>
            <p:cNvPr id="119" name="Rectangle: Rounded Corners 118">
              <a:extLst>
                <a:ext uri="{FF2B5EF4-FFF2-40B4-BE49-F238E27FC236}">
                  <a16:creationId xmlns:a16="http://schemas.microsoft.com/office/drawing/2014/main" xmlns="" id="{87CC979A-3497-ADD9-ADF0-EC5ECB298E1A}"/>
                </a:ext>
              </a:extLst>
            </p:cNvPr>
            <p:cNvSpPr/>
            <p:nvPr/>
          </p:nvSpPr>
          <p:spPr>
            <a:xfrm>
              <a:off x="1905000" y="5951610"/>
              <a:ext cx="8208517" cy="1786347"/>
            </a:xfrm>
            <a:prstGeom prst="round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0" name="TextBox 119">
              <a:extLst>
                <a:ext uri="{FF2B5EF4-FFF2-40B4-BE49-F238E27FC236}">
                  <a16:creationId xmlns:a16="http://schemas.microsoft.com/office/drawing/2014/main" xmlns="" id="{B1202F25-AAAA-FB21-0305-3471C9F1864E}"/>
                </a:ext>
              </a:extLst>
            </p:cNvPr>
            <p:cNvSpPr txBox="1"/>
            <p:nvPr/>
          </p:nvSpPr>
          <p:spPr>
            <a:xfrm>
              <a:off x="2135447" y="5625862"/>
              <a:ext cx="2807659" cy="715089"/>
            </a:xfrm>
            <a:prstGeom prst="roundRect">
              <a:avLst/>
            </a:prstGeom>
            <a:solidFill>
              <a:srgbClr val="E8E555"/>
            </a:solidFill>
          </p:spPr>
          <p:txBody>
            <a:bodyPr wrap="square">
              <a:spAutoFit/>
            </a:bodyPr>
            <a:lstStyle/>
            <a:p>
              <a:pPr algn="ctr"/>
              <a:r>
                <a:rPr lang="vi-VN" sz="3600" b="1"/>
                <a:t>Hậu quả</a:t>
              </a:r>
            </a:p>
          </p:txBody>
        </p:sp>
        <p:sp>
          <p:nvSpPr>
            <p:cNvPr id="121" name="TextBox 120">
              <a:extLst>
                <a:ext uri="{FF2B5EF4-FFF2-40B4-BE49-F238E27FC236}">
                  <a16:creationId xmlns:a16="http://schemas.microsoft.com/office/drawing/2014/main" xmlns="" id="{726E8343-8A59-5FE8-7225-CF8D994011C7}"/>
                </a:ext>
              </a:extLst>
            </p:cNvPr>
            <p:cNvSpPr txBox="1"/>
            <p:nvPr/>
          </p:nvSpPr>
          <p:spPr>
            <a:xfrm>
              <a:off x="2418713" y="6456134"/>
              <a:ext cx="7220779" cy="1077218"/>
            </a:xfrm>
            <a:prstGeom prst="rect">
              <a:avLst/>
            </a:prstGeom>
            <a:noFill/>
          </p:spPr>
          <p:txBody>
            <a:bodyPr wrap="square">
              <a:spAutoFit/>
            </a:bodyPr>
            <a:lstStyle/>
            <a:p>
              <a:r>
                <a:rPr lang="vi-VN" sz="3200" b="1"/>
                <a:t>Làm thay đổi trình tự amino acid → thay đổi chức năng protein</a:t>
              </a:r>
            </a:p>
          </p:txBody>
        </p:sp>
      </p:grpSp>
      <p:grpSp>
        <p:nvGrpSpPr>
          <p:cNvPr id="176" name="Group 175">
            <a:extLst>
              <a:ext uri="{FF2B5EF4-FFF2-40B4-BE49-F238E27FC236}">
                <a16:creationId xmlns:a16="http://schemas.microsoft.com/office/drawing/2014/main" xmlns="" id="{0836EE67-AF3A-8723-D586-DB70B7D28F00}"/>
              </a:ext>
            </a:extLst>
          </p:cNvPr>
          <p:cNvGrpSpPr/>
          <p:nvPr/>
        </p:nvGrpSpPr>
        <p:grpSpPr>
          <a:xfrm>
            <a:off x="11408296" y="6798111"/>
            <a:ext cx="5154336" cy="1359630"/>
            <a:chOff x="11408296" y="6798111"/>
            <a:chExt cx="5154336" cy="1359630"/>
          </a:xfrm>
        </p:grpSpPr>
        <p:sp>
          <p:nvSpPr>
            <p:cNvPr id="168" name="Rectangle 167">
              <a:extLst>
                <a:ext uri="{FF2B5EF4-FFF2-40B4-BE49-F238E27FC236}">
                  <a16:creationId xmlns:a16="http://schemas.microsoft.com/office/drawing/2014/main" xmlns="" id="{25E0AE8A-BEB6-1FF4-E7C7-C294B6E3BE7A}"/>
                </a:ext>
              </a:extLst>
            </p:cNvPr>
            <p:cNvSpPr/>
            <p:nvPr/>
          </p:nvSpPr>
          <p:spPr>
            <a:xfrm>
              <a:off x="13423949" y="6930674"/>
              <a:ext cx="497002" cy="1159969"/>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000"/>
            </a:p>
          </p:txBody>
        </p:sp>
        <p:sp>
          <p:nvSpPr>
            <p:cNvPr id="123" name="Rectangle 122">
              <a:extLst>
                <a:ext uri="{FF2B5EF4-FFF2-40B4-BE49-F238E27FC236}">
                  <a16:creationId xmlns:a16="http://schemas.microsoft.com/office/drawing/2014/main" xmlns="" id="{14D590BF-8B78-B765-2464-0437C7EAF963}"/>
                </a:ext>
              </a:extLst>
            </p:cNvPr>
            <p:cNvSpPr/>
            <p:nvPr/>
          </p:nvSpPr>
          <p:spPr>
            <a:xfrm>
              <a:off x="12921344" y="6891970"/>
              <a:ext cx="497002" cy="1159969"/>
            </a:xfrm>
            <a:prstGeom prst="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000"/>
            </a:p>
          </p:txBody>
        </p:sp>
        <p:grpSp>
          <p:nvGrpSpPr>
            <p:cNvPr id="124" name="Group 123">
              <a:extLst>
                <a:ext uri="{FF2B5EF4-FFF2-40B4-BE49-F238E27FC236}">
                  <a16:creationId xmlns:a16="http://schemas.microsoft.com/office/drawing/2014/main" xmlns="" id="{E1F06930-6EEF-6E17-F472-C80B75D2C1AB}"/>
                </a:ext>
              </a:extLst>
            </p:cNvPr>
            <p:cNvGrpSpPr/>
            <p:nvPr/>
          </p:nvGrpSpPr>
          <p:grpSpPr>
            <a:xfrm>
              <a:off x="11448643" y="6798111"/>
              <a:ext cx="5113989" cy="764089"/>
              <a:chOff x="4419600" y="3014697"/>
              <a:chExt cx="5112000" cy="1040887"/>
            </a:xfrm>
          </p:grpSpPr>
          <p:sp>
            <p:nvSpPr>
              <p:cNvPr id="125" name="Rectangle 124">
                <a:extLst>
                  <a:ext uri="{FF2B5EF4-FFF2-40B4-BE49-F238E27FC236}">
                    <a16:creationId xmlns:a16="http://schemas.microsoft.com/office/drawing/2014/main" xmlns="" id="{16295339-B184-1B73-3950-9E8C823CBBB4}"/>
                  </a:ext>
                </a:extLst>
              </p:cNvPr>
              <p:cNvSpPr/>
              <p:nvPr/>
            </p:nvSpPr>
            <p:spPr>
              <a:xfrm>
                <a:off x="4419600" y="3014697"/>
                <a:ext cx="5112000" cy="1441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000"/>
              </a:p>
            </p:txBody>
          </p:sp>
          <p:cxnSp>
            <p:nvCxnSpPr>
              <p:cNvPr id="126" name="Straight Connector 125">
                <a:extLst>
                  <a:ext uri="{FF2B5EF4-FFF2-40B4-BE49-F238E27FC236}">
                    <a16:creationId xmlns:a16="http://schemas.microsoft.com/office/drawing/2014/main" xmlns="" id="{AA52C679-FD8E-CC6F-057F-102AB38EFBA5}"/>
                  </a:ext>
                </a:extLst>
              </p:cNvPr>
              <p:cNvCxnSpPr>
                <a:cxnSpLocks/>
              </p:cNvCxnSpPr>
              <p:nvPr/>
            </p:nvCxnSpPr>
            <p:spPr>
              <a:xfrm>
                <a:off x="51054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xmlns="" id="{CBDA1694-64E4-B0E6-CA71-7DD7EF1CA2A0}"/>
                  </a:ext>
                </a:extLst>
              </p:cNvPr>
              <p:cNvCxnSpPr>
                <a:cxnSpLocks/>
              </p:cNvCxnSpPr>
              <p:nvPr/>
            </p:nvCxnSpPr>
            <p:spPr>
              <a:xfrm>
                <a:off x="55626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xmlns="" id="{F06932FC-EA1C-CD20-6491-20E98008C537}"/>
                  </a:ext>
                </a:extLst>
              </p:cNvPr>
              <p:cNvCxnSpPr>
                <a:cxnSpLocks/>
              </p:cNvCxnSpPr>
              <p:nvPr/>
            </p:nvCxnSpPr>
            <p:spPr>
              <a:xfrm>
                <a:off x="60960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xmlns="" id="{4EE5779F-D600-1391-938A-56D7723FD4F5}"/>
                  </a:ext>
                </a:extLst>
              </p:cNvPr>
              <p:cNvCxnSpPr>
                <a:cxnSpLocks/>
              </p:cNvCxnSpPr>
              <p:nvPr/>
            </p:nvCxnSpPr>
            <p:spPr>
              <a:xfrm>
                <a:off x="66294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xmlns="" id="{C2FE46E6-B0B9-6977-0B8D-A146AFF479A1}"/>
                  </a:ext>
                </a:extLst>
              </p:cNvPr>
              <p:cNvCxnSpPr>
                <a:cxnSpLocks/>
              </p:cNvCxnSpPr>
              <p:nvPr/>
            </p:nvCxnSpPr>
            <p:spPr>
              <a:xfrm>
                <a:off x="71628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xmlns="" id="{98A7F619-00D6-3B29-263E-EF14110FCFA5}"/>
                  </a:ext>
                </a:extLst>
              </p:cNvPr>
              <p:cNvCxnSpPr>
                <a:cxnSpLocks/>
              </p:cNvCxnSpPr>
              <p:nvPr/>
            </p:nvCxnSpPr>
            <p:spPr>
              <a:xfrm>
                <a:off x="76962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xmlns="" id="{3E70B245-0262-95C6-8C1B-8BFA4D5A80DC}"/>
                  </a:ext>
                </a:extLst>
              </p:cNvPr>
              <p:cNvCxnSpPr>
                <a:cxnSpLocks/>
              </p:cNvCxnSpPr>
              <p:nvPr/>
            </p:nvCxnSpPr>
            <p:spPr>
              <a:xfrm>
                <a:off x="82296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xmlns="" id="{52A00D08-DE74-3B87-A54B-0F4D02E6C158}"/>
                  </a:ext>
                </a:extLst>
              </p:cNvPr>
              <p:cNvCxnSpPr>
                <a:cxnSpLocks/>
              </p:cNvCxnSpPr>
              <p:nvPr/>
            </p:nvCxnSpPr>
            <p:spPr>
              <a:xfrm>
                <a:off x="87630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xmlns="" id="{E2D89A8F-1DE1-CDFA-E32F-C0AC8B311C2C}"/>
                  </a:ext>
                </a:extLst>
              </p:cNvPr>
              <p:cNvCxnSpPr>
                <a:cxnSpLocks/>
              </p:cNvCxnSpPr>
              <p:nvPr/>
            </p:nvCxnSpPr>
            <p:spPr>
              <a:xfrm>
                <a:off x="92964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xmlns="" id="{17C94C9E-E048-1E93-4AA8-24340BA0B0DF}"/>
                  </a:ext>
                </a:extLst>
              </p:cNvPr>
              <p:cNvCxnSpPr>
                <a:cxnSpLocks/>
              </p:cNvCxnSpPr>
              <p:nvPr/>
            </p:nvCxnSpPr>
            <p:spPr>
              <a:xfrm>
                <a:off x="45720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36" name="TextBox 135">
                <a:extLst>
                  <a:ext uri="{FF2B5EF4-FFF2-40B4-BE49-F238E27FC236}">
                    <a16:creationId xmlns:a16="http://schemas.microsoft.com/office/drawing/2014/main" xmlns="" id="{B412668C-7529-5875-EC60-E88D44AFECF0}"/>
                  </a:ext>
                </a:extLst>
              </p:cNvPr>
              <p:cNvSpPr txBox="1"/>
              <p:nvPr/>
            </p:nvSpPr>
            <p:spPr>
              <a:xfrm>
                <a:off x="4419600" y="3510531"/>
                <a:ext cx="380999" cy="545053"/>
              </a:xfrm>
              <a:prstGeom prst="rect">
                <a:avLst/>
              </a:prstGeom>
              <a:noFill/>
            </p:spPr>
            <p:txBody>
              <a:bodyPr wrap="square" rtlCol="0">
                <a:spAutoFit/>
              </a:bodyPr>
              <a:lstStyle/>
              <a:p>
                <a:r>
                  <a:rPr lang="en-US" sz="2000" b="1"/>
                  <a:t>T</a:t>
                </a:r>
                <a:endParaRPr lang="vi-VN" sz="2000" b="1"/>
              </a:p>
            </p:txBody>
          </p:sp>
          <p:sp>
            <p:nvSpPr>
              <p:cNvPr id="137" name="TextBox 136">
                <a:extLst>
                  <a:ext uri="{FF2B5EF4-FFF2-40B4-BE49-F238E27FC236}">
                    <a16:creationId xmlns:a16="http://schemas.microsoft.com/office/drawing/2014/main" xmlns="" id="{F2975621-FD59-BD4B-F401-DFD1A4881316}"/>
                  </a:ext>
                </a:extLst>
              </p:cNvPr>
              <p:cNvSpPr txBox="1"/>
              <p:nvPr/>
            </p:nvSpPr>
            <p:spPr>
              <a:xfrm>
                <a:off x="4948741" y="3510531"/>
                <a:ext cx="380999" cy="545053"/>
              </a:xfrm>
              <a:prstGeom prst="rect">
                <a:avLst/>
              </a:prstGeom>
              <a:noFill/>
            </p:spPr>
            <p:txBody>
              <a:bodyPr wrap="square" rtlCol="0">
                <a:spAutoFit/>
              </a:bodyPr>
              <a:lstStyle/>
              <a:p>
                <a:r>
                  <a:rPr lang="en-US" sz="2000" b="1"/>
                  <a:t>A</a:t>
                </a:r>
                <a:endParaRPr lang="vi-VN" sz="2000" b="1"/>
              </a:p>
            </p:txBody>
          </p:sp>
          <p:sp>
            <p:nvSpPr>
              <p:cNvPr id="138" name="TextBox 137">
                <a:extLst>
                  <a:ext uri="{FF2B5EF4-FFF2-40B4-BE49-F238E27FC236}">
                    <a16:creationId xmlns:a16="http://schemas.microsoft.com/office/drawing/2014/main" xmlns="" id="{73EC9772-7170-B365-3BC0-2E5347ACDC04}"/>
                  </a:ext>
                </a:extLst>
              </p:cNvPr>
              <p:cNvSpPr txBox="1"/>
              <p:nvPr/>
            </p:nvSpPr>
            <p:spPr>
              <a:xfrm>
                <a:off x="5405770" y="3510531"/>
                <a:ext cx="380999" cy="545053"/>
              </a:xfrm>
              <a:prstGeom prst="rect">
                <a:avLst/>
              </a:prstGeom>
              <a:noFill/>
            </p:spPr>
            <p:txBody>
              <a:bodyPr wrap="square" rtlCol="0">
                <a:spAutoFit/>
              </a:bodyPr>
              <a:lstStyle/>
              <a:p>
                <a:r>
                  <a:rPr lang="en-US" sz="2000" b="1"/>
                  <a:t>C</a:t>
                </a:r>
                <a:endParaRPr lang="vi-VN" sz="2000" b="1"/>
              </a:p>
            </p:txBody>
          </p:sp>
          <p:sp>
            <p:nvSpPr>
              <p:cNvPr id="139" name="TextBox 138">
                <a:extLst>
                  <a:ext uri="{FF2B5EF4-FFF2-40B4-BE49-F238E27FC236}">
                    <a16:creationId xmlns:a16="http://schemas.microsoft.com/office/drawing/2014/main" xmlns="" id="{35D22C75-E52A-FCA6-8DBA-2B5D04B47949}"/>
                  </a:ext>
                </a:extLst>
              </p:cNvPr>
              <p:cNvSpPr txBox="1"/>
              <p:nvPr/>
            </p:nvSpPr>
            <p:spPr>
              <a:xfrm>
                <a:off x="5948300" y="3510531"/>
                <a:ext cx="380999" cy="545053"/>
              </a:xfrm>
              <a:prstGeom prst="rect">
                <a:avLst/>
              </a:prstGeom>
              <a:noFill/>
            </p:spPr>
            <p:txBody>
              <a:bodyPr wrap="square" rtlCol="0">
                <a:spAutoFit/>
              </a:bodyPr>
              <a:lstStyle/>
              <a:p>
                <a:r>
                  <a:rPr lang="en-US" sz="2000" b="1"/>
                  <a:t>A</a:t>
                </a:r>
                <a:endParaRPr lang="vi-VN" sz="2000" b="1"/>
              </a:p>
            </p:txBody>
          </p:sp>
          <p:sp>
            <p:nvSpPr>
              <p:cNvPr id="140" name="TextBox 139">
                <a:extLst>
                  <a:ext uri="{FF2B5EF4-FFF2-40B4-BE49-F238E27FC236}">
                    <a16:creationId xmlns:a16="http://schemas.microsoft.com/office/drawing/2014/main" xmlns="" id="{37EDD035-83C4-CD66-D4E7-172B78C09209}"/>
                  </a:ext>
                </a:extLst>
              </p:cNvPr>
              <p:cNvSpPr txBox="1"/>
              <p:nvPr/>
            </p:nvSpPr>
            <p:spPr>
              <a:xfrm>
                <a:off x="6489267" y="3510531"/>
                <a:ext cx="380999" cy="545053"/>
              </a:xfrm>
              <a:prstGeom prst="rect">
                <a:avLst/>
              </a:prstGeom>
              <a:noFill/>
            </p:spPr>
            <p:txBody>
              <a:bodyPr wrap="square" rtlCol="0">
                <a:spAutoFit/>
              </a:bodyPr>
              <a:lstStyle/>
              <a:p>
                <a:r>
                  <a:rPr lang="en-US" sz="2000" b="1"/>
                  <a:t>G</a:t>
                </a:r>
                <a:endParaRPr lang="vi-VN" sz="2000" b="1"/>
              </a:p>
            </p:txBody>
          </p:sp>
          <p:sp>
            <p:nvSpPr>
              <p:cNvPr id="141" name="TextBox 140">
                <a:extLst>
                  <a:ext uri="{FF2B5EF4-FFF2-40B4-BE49-F238E27FC236}">
                    <a16:creationId xmlns:a16="http://schemas.microsoft.com/office/drawing/2014/main" xmlns="" id="{FB2122D5-157F-6CB8-244C-660A55EACE10}"/>
                  </a:ext>
                </a:extLst>
              </p:cNvPr>
              <p:cNvSpPr txBox="1"/>
              <p:nvPr/>
            </p:nvSpPr>
            <p:spPr>
              <a:xfrm>
                <a:off x="7030234" y="3510531"/>
                <a:ext cx="380999" cy="545053"/>
              </a:xfrm>
              <a:prstGeom prst="rect">
                <a:avLst/>
              </a:prstGeom>
              <a:noFill/>
            </p:spPr>
            <p:txBody>
              <a:bodyPr wrap="square" rtlCol="0">
                <a:spAutoFit/>
              </a:bodyPr>
              <a:lstStyle/>
              <a:p>
                <a:r>
                  <a:rPr lang="en-US" sz="2000" b="1"/>
                  <a:t>T</a:t>
                </a:r>
                <a:endParaRPr lang="vi-VN" sz="2000" b="1"/>
              </a:p>
            </p:txBody>
          </p:sp>
          <p:sp>
            <p:nvSpPr>
              <p:cNvPr id="142" name="TextBox 141">
                <a:extLst>
                  <a:ext uri="{FF2B5EF4-FFF2-40B4-BE49-F238E27FC236}">
                    <a16:creationId xmlns:a16="http://schemas.microsoft.com/office/drawing/2014/main" xmlns="" id="{5FB5C6BD-6568-F134-FF34-E3C8ECCE37F3}"/>
                  </a:ext>
                </a:extLst>
              </p:cNvPr>
              <p:cNvSpPr txBox="1"/>
              <p:nvPr/>
            </p:nvSpPr>
            <p:spPr>
              <a:xfrm>
                <a:off x="7571201" y="3510531"/>
                <a:ext cx="380999" cy="545053"/>
              </a:xfrm>
              <a:prstGeom prst="rect">
                <a:avLst/>
              </a:prstGeom>
              <a:noFill/>
            </p:spPr>
            <p:txBody>
              <a:bodyPr wrap="square" rtlCol="0">
                <a:spAutoFit/>
              </a:bodyPr>
              <a:lstStyle/>
              <a:p>
                <a:r>
                  <a:rPr lang="en-US" sz="2000" b="1"/>
                  <a:t>A</a:t>
                </a:r>
                <a:endParaRPr lang="vi-VN" sz="2000" b="1"/>
              </a:p>
            </p:txBody>
          </p:sp>
          <p:sp>
            <p:nvSpPr>
              <p:cNvPr id="143" name="TextBox 142">
                <a:extLst>
                  <a:ext uri="{FF2B5EF4-FFF2-40B4-BE49-F238E27FC236}">
                    <a16:creationId xmlns:a16="http://schemas.microsoft.com/office/drawing/2014/main" xmlns="" id="{D9142D2D-C74A-4E8B-299A-9D45C273E927}"/>
                  </a:ext>
                </a:extLst>
              </p:cNvPr>
              <p:cNvSpPr txBox="1"/>
              <p:nvPr/>
            </p:nvSpPr>
            <p:spPr>
              <a:xfrm>
                <a:off x="8077200" y="3510531"/>
                <a:ext cx="380999" cy="545053"/>
              </a:xfrm>
              <a:prstGeom prst="rect">
                <a:avLst/>
              </a:prstGeom>
              <a:noFill/>
            </p:spPr>
            <p:txBody>
              <a:bodyPr wrap="square" rtlCol="0">
                <a:spAutoFit/>
              </a:bodyPr>
              <a:lstStyle/>
              <a:p>
                <a:r>
                  <a:rPr lang="en-US" sz="2000" b="1"/>
                  <a:t>C</a:t>
                </a:r>
                <a:endParaRPr lang="vi-VN" sz="2000" b="1"/>
              </a:p>
            </p:txBody>
          </p:sp>
          <p:sp>
            <p:nvSpPr>
              <p:cNvPr id="144" name="TextBox 143">
                <a:extLst>
                  <a:ext uri="{FF2B5EF4-FFF2-40B4-BE49-F238E27FC236}">
                    <a16:creationId xmlns:a16="http://schemas.microsoft.com/office/drawing/2014/main" xmlns="" id="{B362D63C-B461-1D66-64BA-364A92CE6985}"/>
                  </a:ext>
                </a:extLst>
              </p:cNvPr>
              <p:cNvSpPr txBox="1"/>
              <p:nvPr/>
            </p:nvSpPr>
            <p:spPr>
              <a:xfrm>
                <a:off x="8610600" y="3510531"/>
                <a:ext cx="380999" cy="545053"/>
              </a:xfrm>
              <a:prstGeom prst="rect">
                <a:avLst/>
              </a:prstGeom>
              <a:noFill/>
            </p:spPr>
            <p:txBody>
              <a:bodyPr wrap="square" rtlCol="0">
                <a:spAutoFit/>
              </a:bodyPr>
              <a:lstStyle/>
              <a:p>
                <a:r>
                  <a:rPr lang="en-US" sz="2000" b="1"/>
                  <a:t>G</a:t>
                </a:r>
                <a:endParaRPr lang="vi-VN" sz="2000" b="1"/>
              </a:p>
            </p:txBody>
          </p:sp>
          <p:sp>
            <p:nvSpPr>
              <p:cNvPr id="145" name="TextBox 144">
                <a:extLst>
                  <a:ext uri="{FF2B5EF4-FFF2-40B4-BE49-F238E27FC236}">
                    <a16:creationId xmlns:a16="http://schemas.microsoft.com/office/drawing/2014/main" xmlns="" id="{9F40F581-AE96-0AB1-7211-C1801C06A2B5}"/>
                  </a:ext>
                </a:extLst>
              </p:cNvPr>
              <p:cNvSpPr txBox="1"/>
              <p:nvPr/>
            </p:nvSpPr>
            <p:spPr>
              <a:xfrm>
                <a:off x="9144000" y="3510531"/>
                <a:ext cx="380999" cy="545053"/>
              </a:xfrm>
              <a:prstGeom prst="rect">
                <a:avLst/>
              </a:prstGeom>
              <a:noFill/>
            </p:spPr>
            <p:txBody>
              <a:bodyPr wrap="square" rtlCol="0">
                <a:spAutoFit/>
              </a:bodyPr>
              <a:lstStyle/>
              <a:p>
                <a:r>
                  <a:rPr lang="en-US" sz="2000" b="1"/>
                  <a:t>C</a:t>
                </a:r>
                <a:endParaRPr lang="vi-VN" sz="2000" b="1"/>
              </a:p>
            </p:txBody>
          </p:sp>
        </p:grpSp>
        <p:grpSp>
          <p:nvGrpSpPr>
            <p:cNvPr id="146" name="Group 145">
              <a:extLst>
                <a:ext uri="{FF2B5EF4-FFF2-40B4-BE49-F238E27FC236}">
                  <a16:creationId xmlns:a16="http://schemas.microsoft.com/office/drawing/2014/main" xmlns="" id="{1F23434A-5DC5-B63B-798B-5E9D72D36ECD}"/>
                </a:ext>
              </a:extLst>
            </p:cNvPr>
            <p:cNvGrpSpPr/>
            <p:nvPr/>
          </p:nvGrpSpPr>
          <p:grpSpPr>
            <a:xfrm rot="10800000">
              <a:off x="11408296" y="7423842"/>
              <a:ext cx="5113989" cy="733899"/>
              <a:chOff x="4375475" y="3014697"/>
              <a:chExt cx="5112000" cy="999761"/>
            </a:xfrm>
          </p:grpSpPr>
          <p:sp>
            <p:nvSpPr>
              <p:cNvPr id="147" name="Rectangle 146">
                <a:extLst>
                  <a:ext uri="{FF2B5EF4-FFF2-40B4-BE49-F238E27FC236}">
                    <a16:creationId xmlns:a16="http://schemas.microsoft.com/office/drawing/2014/main" xmlns="" id="{3E7ABCF8-A49E-C67D-D179-FFAC46E03095}"/>
                  </a:ext>
                </a:extLst>
              </p:cNvPr>
              <p:cNvSpPr/>
              <p:nvPr/>
            </p:nvSpPr>
            <p:spPr>
              <a:xfrm>
                <a:off x="4375475" y="3014697"/>
                <a:ext cx="5112000" cy="1441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000"/>
              </a:p>
            </p:txBody>
          </p:sp>
          <p:cxnSp>
            <p:nvCxnSpPr>
              <p:cNvPr id="148" name="Straight Connector 147">
                <a:extLst>
                  <a:ext uri="{FF2B5EF4-FFF2-40B4-BE49-F238E27FC236}">
                    <a16:creationId xmlns:a16="http://schemas.microsoft.com/office/drawing/2014/main" xmlns="" id="{316E7734-D775-659A-E5B9-ECF7196EFFB9}"/>
                  </a:ext>
                </a:extLst>
              </p:cNvPr>
              <p:cNvCxnSpPr>
                <a:cxnSpLocks/>
              </p:cNvCxnSpPr>
              <p:nvPr/>
            </p:nvCxnSpPr>
            <p:spPr>
              <a:xfrm>
                <a:off x="51054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xmlns="" id="{A76BDDE2-7A64-35D6-A444-09A6729E4A0C}"/>
                  </a:ext>
                </a:extLst>
              </p:cNvPr>
              <p:cNvCxnSpPr>
                <a:cxnSpLocks/>
              </p:cNvCxnSpPr>
              <p:nvPr/>
            </p:nvCxnSpPr>
            <p:spPr>
              <a:xfrm>
                <a:off x="55626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xmlns="" id="{9177F1B8-E969-9F5E-CD5A-E60C5832726B}"/>
                  </a:ext>
                </a:extLst>
              </p:cNvPr>
              <p:cNvCxnSpPr>
                <a:cxnSpLocks/>
              </p:cNvCxnSpPr>
              <p:nvPr/>
            </p:nvCxnSpPr>
            <p:spPr>
              <a:xfrm>
                <a:off x="60960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xmlns="" id="{27C0B896-A45F-A7CA-16D5-B864B992A662}"/>
                  </a:ext>
                </a:extLst>
              </p:cNvPr>
              <p:cNvCxnSpPr>
                <a:cxnSpLocks/>
              </p:cNvCxnSpPr>
              <p:nvPr/>
            </p:nvCxnSpPr>
            <p:spPr>
              <a:xfrm>
                <a:off x="66294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xmlns="" id="{7F2E7DC5-A827-489F-4134-BE5A26A8B188}"/>
                  </a:ext>
                </a:extLst>
              </p:cNvPr>
              <p:cNvCxnSpPr>
                <a:cxnSpLocks/>
              </p:cNvCxnSpPr>
              <p:nvPr/>
            </p:nvCxnSpPr>
            <p:spPr>
              <a:xfrm>
                <a:off x="71628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xmlns="" id="{8CD3E994-3AAB-92BD-603A-9F55D49BAAB8}"/>
                  </a:ext>
                </a:extLst>
              </p:cNvPr>
              <p:cNvCxnSpPr>
                <a:cxnSpLocks/>
              </p:cNvCxnSpPr>
              <p:nvPr/>
            </p:nvCxnSpPr>
            <p:spPr>
              <a:xfrm>
                <a:off x="76962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xmlns="" id="{FC90B3B7-1931-FBC9-76B0-9901FA565C2E}"/>
                  </a:ext>
                </a:extLst>
              </p:cNvPr>
              <p:cNvCxnSpPr>
                <a:cxnSpLocks/>
              </p:cNvCxnSpPr>
              <p:nvPr/>
            </p:nvCxnSpPr>
            <p:spPr>
              <a:xfrm>
                <a:off x="82296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xmlns="" id="{3F63F406-38F4-F91B-05B7-C6CF002D214C}"/>
                  </a:ext>
                </a:extLst>
              </p:cNvPr>
              <p:cNvCxnSpPr>
                <a:cxnSpLocks/>
              </p:cNvCxnSpPr>
              <p:nvPr/>
            </p:nvCxnSpPr>
            <p:spPr>
              <a:xfrm>
                <a:off x="87630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xmlns="" id="{0F429DC2-F7A6-EA9A-222A-FA67ED02847B}"/>
                  </a:ext>
                </a:extLst>
              </p:cNvPr>
              <p:cNvCxnSpPr>
                <a:cxnSpLocks/>
              </p:cNvCxnSpPr>
              <p:nvPr/>
            </p:nvCxnSpPr>
            <p:spPr>
              <a:xfrm>
                <a:off x="92964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xmlns="" id="{32F125DD-FC13-8B18-5B2B-EF6AF11032B9}"/>
                  </a:ext>
                </a:extLst>
              </p:cNvPr>
              <p:cNvCxnSpPr>
                <a:cxnSpLocks/>
              </p:cNvCxnSpPr>
              <p:nvPr/>
            </p:nvCxnSpPr>
            <p:spPr>
              <a:xfrm>
                <a:off x="45720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58" name="TextBox 157">
                <a:extLst>
                  <a:ext uri="{FF2B5EF4-FFF2-40B4-BE49-F238E27FC236}">
                    <a16:creationId xmlns:a16="http://schemas.microsoft.com/office/drawing/2014/main" xmlns="" id="{5378E26D-3DEA-B19A-4968-7BB0FDD10E24}"/>
                  </a:ext>
                </a:extLst>
              </p:cNvPr>
              <p:cNvSpPr txBox="1"/>
              <p:nvPr/>
            </p:nvSpPr>
            <p:spPr>
              <a:xfrm rot="10800000">
                <a:off x="4375475" y="3469404"/>
                <a:ext cx="380999" cy="545054"/>
              </a:xfrm>
              <a:prstGeom prst="rect">
                <a:avLst/>
              </a:prstGeom>
              <a:noFill/>
            </p:spPr>
            <p:txBody>
              <a:bodyPr wrap="square" rtlCol="0">
                <a:spAutoFit/>
              </a:bodyPr>
              <a:lstStyle/>
              <a:p>
                <a:r>
                  <a:rPr lang="en-US" sz="2000" b="1"/>
                  <a:t>G</a:t>
                </a:r>
                <a:endParaRPr lang="vi-VN" sz="2000" b="1"/>
              </a:p>
            </p:txBody>
          </p:sp>
          <p:sp>
            <p:nvSpPr>
              <p:cNvPr id="159" name="TextBox 158">
                <a:extLst>
                  <a:ext uri="{FF2B5EF4-FFF2-40B4-BE49-F238E27FC236}">
                    <a16:creationId xmlns:a16="http://schemas.microsoft.com/office/drawing/2014/main" xmlns="" id="{CF3DF7E7-A46F-1CA2-1D01-0F331A165394}"/>
                  </a:ext>
                </a:extLst>
              </p:cNvPr>
              <p:cNvSpPr txBox="1"/>
              <p:nvPr/>
            </p:nvSpPr>
            <p:spPr>
              <a:xfrm rot="10800000">
                <a:off x="4904616" y="3469404"/>
                <a:ext cx="380999" cy="545054"/>
              </a:xfrm>
              <a:prstGeom prst="rect">
                <a:avLst/>
              </a:prstGeom>
              <a:noFill/>
            </p:spPr>
            <p:txBody>
              <a:bodyPr wrap="square" rtlCol="0">
                <a:spAutoFit/>
              </a:bodyPr>
              <a:lstStyle/>
              <a:p>
                <a:r>
                  <a:rPr lang="en-US" sz="2000" b="1"/>
                  <a:t>C</a:t>
                </a:r>
                <a:endParaRPr lang="vi-VN" sz="2000" b="1"/>
              </a:p>
            </p:txBody>
          </p:sp>
          <p:sp>
            <p:nvSpPr>
              <p:cNvPr id="160" name="TextBox 159">
                <a:extLst>
                  <a:ext uri="{FF2B5EF4-FFF2-40B4-BE49-F238E27FC236}">
                    <a16:creationId xmlns:a16="http://schemas.microsoft.com/office/drawing/2014/main" xmlns="" id="{B7447E31-6260-F458-5E71-E1859E353791}"/>
                  </a:ext>
                </a:extLst>
              </p:cNvPr>
              <p:cNvSpPr txBox="1"/>
              <p:nvPr/>
            </p:nvSpPr>
            <p:spPr>
              <a:xfrm rot="10800000">
                <a:off x="5361646" y="3469404"/>
                <a:ext cx="380999" cy="545054"/>
              </a:xfrm>
              <a:prstGeom prst="rect">
                <a:avLst/>
              </a:prstGeom>
              <a:noFill/>
            </p:spPr>
            <p:txBody>
              <a:bodyPr wrap="square" rtlCol="0">
                <a:spAutoFit/>
              </a:bodyPr>
              <a:lstStyle/>
              <a:p>
                <a:r>
                  <a:rPr lang="en-US" sz="2000" b="1"/>
                  <a:t>G</a:t>
                </a:r>
                <a:endParaRPr lang="vi-VN" sz="2000" b="1"/>
              </a:p>
            </p:txBody>
          </p:sp>
          <p:sp>
            <p:nvSpPr>
              <p:cNvPr id="161" name="TextBox 160">
                <a:extLst>
                  <a:ext uri="{FF2B5EF4-FFF2-40B4-BE49-F238E27FC236}">
                    <a16:creationId xmlns:a16="http://schemas.microsoft.com/office/drawing/2014/main" xmlns="" id="{2A41379A-E587-B0C8-2308-B4DAAD49EB2E}"/>
                  </a:ext>
                </a:extLst>
              </p:cNvPr>
              <p:cNvSpPr txBox="1"/>
              <p:nvPr/>
            </p:nvSpPr>
            <p:spPr>
              <a:xfrm rot="10800000">
                <a:off x="5904175" y="3469404"/>
                <a:ext cx="380999" cy="545054"/>
              </a:xfrm>
              <a:prstGeom prst="rect">
                <a:avLst/>
              </a:prstGeom>
              <a:noFill/>
            </p:spPr>
            <p:txBody>
              <a:bodyPr wrap="square" rtlCol="0">
                <a:spAutoFit/>
              </a:bodyPr>
              <a:lstStyle/>
              <a:p>
                <a:r>
                  <a:rPr lang="en-US" sz="2000" b="1"/>
                  <a:t>T</a:t>
                </a:r>
                <a:endParaRPr lang="vi-VN" sz="2000" b="1"/>
              </a:p>
            </p:txBody>
          </p:sp>
          <p:sp>
            <p:nvSpPr>
              <p:cNvPr id="162" name="TextBox 161">
                <a:extLst>
                  <a:ext uri="{FF2B5EF4-FFF2-40B4-BE49-F238E27FC236}">
                    <a16:creationId xmlns:a16="http://schemas.microsoft.com/office/drawing/2014/main" xmlns="" id="{6A8FA6F5-CD34-577E-798F-232F323DB519}"/>
                  </a:ext>
                </a:extLst>
              </p:cNvPr>
              <p:cNvSpPr txBox="1"/>
              <p:nvPr/>
            </p:nvSpPr>
            <p:spPr>
              <a:xfrm rot="10800000">
                <a:off x="6445145" y="3469404"/>
                <a:ext cx="380999" cy="545054"/>
              </a:xfrm>
              <a:prstGeom prst="rect">
                <a:avLst/>
              </a:prstGeom>
              <a:noFill/>
            </p:spPr>
            <p:txBody>
              <a:bodyPr wrap="square" rtlCol="0">
                <a:spAutoFit/>
              </a:bodyPr>
              <a:lstStyle/>
              <a:p>
                <a:r>
                  <a:rPr lang="en-US" sz="2000" b="1"/>
                  <a:t>A</a:t>
                </a:r>
                <a:endParaRPr lang="vi-VN" sz="2000" b="1"/>
              </a:p>
            </p:txBody>
          </p:sp>
          <p:sp>
            <p:nvSpPr>
              <p:cNvPr id="163" name="TextBox 162">
                <a:extLst>
                  <a:ext uri="{FF2B5EF4-FFF2-40B4-BE49-F238E27FC236}">
                    <a16:creationId xmlns:a16="http://schemas.microsoft.com/office/drawing/2014/main" xmlns="" id="{D56C4A49-6346-C2DB-43F9-5B13D6D5836D}"/>
                  </a:ext>
                </a:extLst>
              </p:cNvPr>
              <p:cNvSpPr txBox="1"/>
              <p:nvPr/>
            </p:nvSpPr>
            <p:spPr>
              <a:xfrm rot="10800000">
                <a:off x="6986109" y="3469404"/>
                <a:ext cx="380999" cy="545054"/>
              </a:xfrm>
              <a:prstGeom prst="rect">
                <a:avLst/>
              </a:prstGeom>
              <a:noFill/>
            </p:spPr>
            <p:txBody>
              <a:bodyPr wrap="square" rtlCol="0">
                <a:spAutoFit/>
              </a:bodyPr>
              <a:lstStyle/>
              <a:p>
                <a:r>
                  <a:rPr lang="en-US" sz="2000" b="1"/>
                  <a:t>C</a:t>
                </a:r>
                <a:endParaRPr lang="vi-VN" sz="2000" b="1"/>
              </a:p>
            </p:txBody>
          </p:sp>
          <p:sp>
            <p:nvSpPr>
              <p:cNvPr id="164" name="TextBox 163">
                <a:extLst>
                  <a:ext uri="{FF2B5EF4-FFF2-40B4-BE49-F238E27FC236}">
                    <a16:creationId xmlns:a16="http://schemas.microsoft.com/office/drawing/2014/main" xmlns="" id="{03F7F762-BEE4-9BCE-DD15-268B7D424BE4}"/>
                  </a:ext>
                </a:extLst>
              </p:cNvPr>
              <p:cNvSpPr txBox="1"/>
              <p:nvPr/>
            </p:nvSpPr>
            <p:spPr>
              <a:xfrm rot="10800000">
                <a:off x="7527076" y="3469404"/>
                <a:ext cx="380999" cy="545054"/>
              </a:xfrm>
              <a:prstGeom prst="rect">
                <a:avLst/>
              </a:prstGeom>
              <a:noFill/>
            </p:spPr>
            <p:txBody>
              <a:bodyPr wrap="square" rtlCol="0">
                <a:spAutoFit/>
              </a:bodyPr>
              <a:lstStyle/>
              <a:p>
                <a:r>
                  <a:rPr lang="en-US" sz="2000" b="1"/>
                  <a:t>T</a:t>
                </a:r>
                <a:endParaRPr lang="vi-VN" sz="2000" b="1"/>
              </a:p>
            </p:txBody>
          </p:sp>
          <p:sp>
            <p:nvSpPr>
              <p:cNvPr id="165" name="TextBox 164">
                <a:extLst>
                  <a:ext uri="{FF2B5EF4-FFF2-40B4-BE49-F238E27FC236}">
                    <a16:creationId xmlns:a16="http://schemas.microsoft.com/office/drawing/2014/main" xmlns="" id="{AC67FCDE-F292-27E7-AB0C-EDEEE9C63441}"/>
                  </a:ext>
                </a:extLst>
              </p:cNvPr>
              <p:cNvSpPr txBox="1"/>
              <p:nvPr/>
            </p:nvSpPr>
            <p:spPr>
              <a:xfrm rot="10800000">
                <a:off x="8033077" y="3469399"/>
                <a:ext cx="380999" cy="545054"/>
              </a:xfrm>
              <a:prstGeom prst="rect">
                <a:avLst/>
              </a:prstGeom>
              <a:noFill/>
            </p:spPr>
            <p:txBody>
              <a:bodyPr wrap="square" rtlCol="0">
                <a:spAutoFit/>
              </a:bodyPr>
              <a:lstStyle/>
              <a:p>
                <a:r>
                  <a:rPr lang="en-US" sz="2000" b="1"/>
                  <a:t>G</a:t>
                </a:r>
                <a:endParaRPr lang="vi-VN" sz="2000" b="1"/>
              </a:p>
            </p:txBody>
          </p:sp>
          <p:sp>
            <p:nvSpPr>
              <p:cNvPr id="166" name="TextBox 165">
                <a:extLst>
                  <a:ext uri="{FF2B5EF4-FFF2-40B4-BE49-F238E27FC236}">
                    <a16:creationId xmlns:a16="http://schemas.microsoft.com/office/drawing/2014/main" xmlns="" id="{053ACE3E-8570-2CFF-430F-D3FEB1D88335}"/>
                  </a:ext>
                </a:extLst>
              </p:cNvPr>
              <p:cNvSpPr txBox="1"/>
              <p:nvPr/>
            </p:nvSpPr>
            <p:spPr>
              <a:xfrm rot="10800000">
                <a:off x="8489490" y="3469399"/>
                <a:ext cx="380999" cy="545054"/>
              </a:xfrm>
              <a:prstGeom prst="rect">
                <a:avLst/>
              </a:prstGeom>
              <a:noFill/>
            </p:spPr>
            <p:txBody>
              <a:bodyPr wrap="square" rtlCol="0">
                <a:spAutoFit/>
              </a:bodyPr>
              <a:lstStyle/>
              <a:p>
                <a:r>
                  <a:rPr lang="en-US" sz="2000" b="1"/>
                  <a:t>T</a:t>
                </a:r>
                <a:endParaRPr lang="vi-VN" sz="2000" b="1"/>
              </a:p>
            </p:txBody>
          </p:sp>
          <p:sp>
            <p:nvSpPr>
              <p:cNvPr id="167" name="TextBox 166">
                <a:extLst>
                  <a:ext uri="{FF2B5EF4-FFF2-40B4-BE49-F238E27FC236}">
                    <a16:creationId xmlns:a16="http://schemas.microsoft.com/office/drawing/2014/main" xmlns="" id="{C4E5125E-015F-8C43-9EA9-86C935324574}"/>
                  </a:ext>
                </a:extLst>
              </p:cNvPr>
              <p:cNvSpPr txBox="1"/>
              <p:nvPr/>
            </p:nvSpPr>
            <p:spPr>
              <a:xfrm rot="10800000">
                <a:off x="9022891" y="3469402"/>
                <a:ext cx="380999" cy="545054"/>
              </a:xfrm>
              <a:prstGeom prst="rect">
                <a:avLst/>
              </a:prstGeom>
              <a:noFill/>
            </p:spPr>
            <p:txBody>
              <a:bodyPr wrap="square" rtlCol="0">
                <a:spAutoFit/>
              </a:bodyPr>
              <a:lstStyle/>
              <a:p>
                <a:r>
                  <a:rPr lang="en-US" sz="2000" b="1"/>
                  <a:t>A</a:t>
                </a:r>
                <a:endParaRPr lang="vi-VN" sz="2000" b="1"/>
              </a:p>
            </p:txBody>
          </p:sp>
        </p:grpSp>
      </p:grpSp>
      <p:sp>
        <p:nvSpPr>
          <p:cNvPr id="169" name="TextBox 168">
            <a:extLst>
              <a:ext uri="{FF2B5EF4-FFF2-40B4-BE49-F238E27FC236}">
                <a16:creationId xmlns:a16="http://schemas.microsoft.com/office/drawing/2014/main" xmlns="" id="{17B3D678-6E0D-4979-E2F5-3F4C08B1AEB4}"/>
              </a:ext>
            </a:extLst>
          </p:cNvPr>
          <p:cNvSpPr txBox="1"/>
          <p:nvPr/>
        </p:nvSpPr>
        <p:spPr>
          <a:xfrm>
            <a:off x="11097249" y="6148996"/>
            <a:ext cx="5848598" cy="584775"/>
          </a:xfrm>
          <a:prstGeom prst="rect">
            <a:avLst/>
          </a:prstGeom>
          <a:noFill/>
        </p:spPr>
        <p:txBody>
          <a:bodyPr wrap="square" rtlCol="0">
            <a:spAutoFit/>
          </a:bodyPr>
          <a:lstStyle/>
          <a:p>
            <a:r>
              <a:rPr lang="en-US" sz="3200" b="1"/>
              <a:t>Thay thế cặp </a:t>
            </a:r>
            <a:r>
              <a:rPr lang="en-US" sz="3200" b="1">
                <a:highlight>
                  <a:srgbClr val="FFFF00"/>
                </a:highlight>
              </a:rPr>
              <a:t>A-T </a:t>
            </a:r>
            <a:r>
              <a:rPr lang="en-US" sz="3200" b="1"/>
              <a:t>bằng cặp </a:t>
            </a:r>
            <a:r>
              <a:rPr lang="en-US" sz="3200" b="1">
                <a:highlight>
                  <a:srgbClr val="00FF00"/>
                </a:highlight>
              </a:rPr>
              <a:t>G-C</a:t>
            </a:r>
            <a:endParaRPr lang="vi-VN" sz="3200" b="1">
              <a:highlight>
                <a:srgbClr val="00FF00"/>
              </a:highlight>
            </a:endParaRPr>
          </a:p>
        </p:txBody>
      </p:sp>
      <p:cxnSp>
        <p:nvCxnSpPr>
          <p:cNvPr id="171" name="Straight Arrow Connector 170">
            <a:extLst>
              <a:ext uri="{FF2B5EF4-FFF2-40B4-BE49-F238E27FC236}">
                <a16:creationId xmlns:a16="http://schemas.microsoft.com/office/drawing/2014/main" xmlns="" id="{70F66F2B-8B77-38B1-33EC-81E15FB64D10}"/>
              </a:ext>
            </a:extLst>
          </p:cNvPr>
          <p:cNvCxnSpPr>
            <a:stCxn id="88" idx="0"/>
            <a:endCxn id="169" idx="0"/>
          </p:cNvCxnSpPr>
          <p:nvPr/>
        </p:nvCxnSpPr>
        <p:spPr>
          <a:xfrm>
            <a:off x="14005638" y="4895825"/>
            <a:ext cx="15910" cy="125317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xmlns="" id="{4FA4C19B-2D05-8E64-3D13-10681D6BB5D2}"/>
              </a:ext>
            </a:extLst>
          </p:cNvPr>
          <p:cNvSpPr/>
          <p:nvPr/>
        </p:nvSpPr>
        <p:spPr>
          <a:xfrm>
            <a:off x="0" y="-1"/>
            <a:ext cx="586937" cy="1067664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7">
            <a:extLst>
              <a:ext uri="{FF2B5EF4-FFF2-40B4-BE49-F238E27FC236}">
                <a16:creationId xmlns:a16="http://schemas.microsoft.com/office/drawing/2014/main" xmlns="" id="{F3B65702-F39F-3426-67B5-E26C3B921A0C}"/>
              </a:ext>
            </a:extLst>
          </p:cNvPr>
          <p:cNvSpPr/>
          <p:nvPr/>
        </p:nvSpPr>
        <p:spPr>
          <a:xfrm rot="2286533">
            <a:off x="10178966" y="2552640"/>
            <a:ext cx="1057460" cy="1052961"/>
          </a:xfrm>
          <a:custGeom>
            <a:avLst/>
            <a:gdLst/>
            <a:ahLst/>
            <a:cxnLst/>
            <a:rect l="l" t="t" r="r" b="b"/>
            <a:pathLst>
              <a:path w="1116224" h="978218">
                <a:moveTo>
                  <a:pt x="0" y="0"/>
                </a:moveTo>
                <a:lnTo>
                  <a:pt x="1116223" y="0"/>
                </a:lnTo>
                <a:lnTo>
                  <a:pt x="1116223" y="978218"/>
                </a:lnTo>
                <a:lnTo>
                  <a:pt x="0" y="9782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TextBox 50">
            <a:extLst>
              <a:ext uri="{FF2B5EF4-FFF2-40B4-BE49-F238E27FC236}">
                <a16:creationId xmlns:a16="http://schemas.microsoft.com/office/drawing/2014/main" xmlns="" id="{E5DAE818-246B-87C1-1005-98B4F9EBC5C5}"/>
              </a:ext>
            </a:extLst>
          </p:cNvPr>
          <p:cNvSpPr txBox="1"/>
          <p:nvPr/>
        </p:nvSpPr>
        <p:spPr>
          <a:xfrm>
            <a:off x="5987356" y="191936"/>
            <a:ext cx="8795444" cy="98343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gn="ctr">
              <a:lnSpc>
                <a:spcPts val="6299"/>
              </a:lnSpc>
              <a:spcBef>
                <a:spcPct val="0"/>
              </a:spcBef>
            </a:pPr>
            <a:r>
              <a:rPr lang="vi-VN" sz="3200" b="1" u="sng">
                <a:solidFill>
                  <a:srgbClr val="FFFF00"/>
                </a:solidFill>
                <a:latin typeface="Arial" panose="020B0604020202020204" pitchFamily="34" charset="0"/>
                <a:cs typeface="Arial" panose="020B0604020202020204" pitchFamily="34" charset="0"/>
              </a:rPr>
              <a:t>1. Khái niệm, các dạng đột biến gene:</a:t>
            </a:r>
          </a:p>
        </p:txBody>
      </p:sp>
      <p:sp>
        <p:nvSpPr>
          <p:cNvPr id="9" name="TextBox 27">
            <a:extLst>
              <a:ext uri="{FF2B5EF4-FFF2-40B4-BE49-F238E27FC236}">
                <a16:creationId xmlns:a16="http://schemas.microsoft.com/office/drawing/2014/main" xmlns="" id="{F7BF58DE-B1F3-A38F-CD9D-EB4EAD0C8610}"/>
              </a:ext>
            </a:extLst>
          </p:cNvPr>
          <p:cNvSpPr txBox="1"/>
          <p:nvPr/>
        </p:nvSpPr>
        <p:spPr>
          <a:xfrm>
            <a:off x="106680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II. Đột biến gene</a:t>
            </a:r>
          </a:p>
        </p:txBody>
      </p:sp>
      <p:sp>
        <p:nvSpPr>
          <p:cNvPr id="10" name="Rectangle: Rounded Corners 9">
            <a:extLst>
              <a:ext uri="{FF2B5EF4-FFF2-40B4-BE49-F238E27FC236}">
                <a16:creationId xmlns:a16="http://schemas.microsoft.com/office/drawing/2014/main" xmlns="" id="{1A86CAE3-5218-6BBC-F669-00E4B2B94B25}"/>
              </a:ext>
            </a:extLst>
          </p:cNvPr>
          <p:cNvSpPr/>
          <p:nvPr/>
        </p:nvSpPr>
        <p:spPr>
          <a:xfrm>
            <a:off x="863432" y="911029"/>
            <a:ext cx="4968000" cy="216000"/>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1000"/>
                                        <p:tgtEl>
                                          <p:spTgt spid="112"/>
                                        </p:tgtEl>
                                      </p:cBhvr>
                                    </p:animEffect>
                                    <p:anim calcmode="lin" valueType="num">
                                      <p:cBhvr>
                                        <p:cTn id="8" dur="1000" fill="hold"/>
                                        <p:tgtEl>
                                          <p:spTgt spid="112"/>
                                        </p:tgtEl>
                                        <p:attrNameLst>
                                          <p:attrName>ppt_x</p:attrName>
                                        </p:attrNameLst>
                                      </p:cBhvr>
                                      <p:tavLst>
                                        <p:tav tm="0">
                                          <p:val>
                                            <p:strVal val="#ppt_x"/>
                                          </p:val>
                                        </p:tav>
                                        <p:tav tm="100000">
                                          <p:val>
                                            <p:strVal val="#ppt_x"/>
                                          </p:val>
                                        </p:tav>
                                      </p:tavLst>
                                    </p:anim>
                                    <p:anim calcmode="lin" valueType="num">
                                      <p:cBhvr>
                                        <p:cTn id="9" dur="1000" fill="hold"/>
                                        <p:tgtEl>
                                          <p:spTgt spid="1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3"/>
                                        </p:tgtEl>
                                        <p:attrNameLst>
                                          <p:attrName>style.visibility</p:attrName>
                                        </p:attrNameLst>
                                      </p:cBhvr>
                                      <p:to>
                                        <p:strVal val="visible"/>
                                      </p:to>
                                    </p:set>
                                    <p:anim calcmode="lin" valueType="num">
                                      <p:cBhvr additive="base">
                                        <p:cTn id="14" dur="500" fill="hold"/>
                                        <p:tgtEl>
                                          <p:spTgt spid="113"/>
                                        </p:tgtEl>
                                        <p:attrNameLst>
                                          <p:attrName>ppt_x</p:attrName>
                                        </p:attrNameLst>
                                      </p:cBhvr>
                                      <p:tavLst>
                                        <p:tav tm="0">
                                          <p:val>
                                            <p:strVal val="#ppt_x"/>
                                          </p:val>
                                        </p:tav>
                                        <p:tav tm="100000">
                                          <p:val>
                                            <p:strVal val="#ppt_x"/>
                                          </p:val>
                                        </p:tav>
                                      </p:tavLst>
                                    </p:anim>
                                    <p:anim calcmode="lin" valueType="num">
                                      <p:cBhvr additive="base">
                                        <p:cTn id="15" dur="500" fill="hold"/>
                                        <p:tgtEl>
                                          <p:spTgt spid="113"/>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14"/>
                                        </p:tgtEl>
                                        <p:attrNameLst>
                                          <p:attrName>style.visibility</p:attrName>
                                        </p:attrNameLst>
                                      </p:cBhvr>
                                      <p:to>
                                        <p:strVal val="visible"/>
                                      </p:to>
                                    </p:set>
                                    <p:anim calcmode="lin" valueType="num">
                                      <p:cBhvr additive="base">
                                        <p:cTn id="18" dur="500" fill="hold"/>
                                        <p:tgtEl>
                                          <p:spTgt spid="114"/>
                                        </p:tgtEl>
                                        <p:attrNameLst>
                                          <p:attrName>ppt_x</p:attrName>
                                        </p:attrNameLst>
                                      </p:cBhvr>
                                      <p:tavLst>
                                        <p:tav tm="0">
                                          <p:val>
                                            <p:strVal val="#ppt_x"/>
                                          </p:val>
                                        </p:tav>
                                        <p:tav tm="100000">
                                          <p:val>
                                            <p:strVal val="#ppt_x"/>
                                          </p:val>
                                        </p:tav>
                                      </p:tavLst>
                                    </p:anim>
                                    <p:anim calcmode="lin" valueType="num">
                                      <p:cBhvr additive="base">
                                        <p:cTn id="19" dur="500" fill="hold"/>
                                        <p:tgtEl>
                                          <p:spTgt spid="114"/>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18"/>
                                        </p:tgtEl>
                                        <p:attrNameLst>
                                          <p:attrName>style.visibility</p:attrName>
                                        </p:attrNameLst>
                                      </p:cBhvr>
                                      <p:to>
                                        <p:strVal val="visible"/>
                                      </p:to>
                                    </p:set>
                                    <p:anim calcmode="lin" valueType="num">
                                      <p:cBhvr additive="base">
                                        <p:cTn id="22" dur="500" fill="hold"/>
                                        <p:tgtEl>
                                          <p:spTgt spid="118"/>
                                        </p:tgtEl>
                                        <p:attrNameLst>
                                          <p:attrName>ppt_x</p:attrName>
                                        </p:attrNameLst>
                                      </p:cBhvr>
                                      <p:tavLst>
                                        <p:tav tm="0">
                                          <p:val>
                                            <p:strVal val="#ppt_x"/>
                                          </p:val>
                                        </p:tav>
                                        <p:tav tm="100000">
                                          <p:val>
                                            <p:strVal val="#ppt_x"/>
                                          </p:val>
                                        </p:tav>
                                      </p:tavLst>
                                    </p:anim>
                                    <p:anim calcmode="lin" valueType="num">
                                      <p:cBhvr additive="base">
                                        <p:cTn id="23" dur="500" fill="hold"/>
                                        <p:tgtEl>
                                          <p:spTgt spid="11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73"/>
                                        </p:tgtEl>
                                        <p:attrNameLst>
                                          <p:attrName>style.visibility</p:attrName>
                                        </p:attrNameLst>
                                      </p:cBhvr>
                                      <p:to>
                                        <p:strVal val="visible"/>
                                      </p:to>
                                    </p:set>
                                    <p:anim calcmode="lin" valueType="num">
                                      <p:cBhvr additive="base">
                                        <p:cTn id="28" dur="500" fill="hold"/>
                                        <p:tgtEl>
                                          <p:spTgt spid="173"/>
                                        </p:tgtEl>
                                        <p:attrNameLst>
                                          <p:attrName>ppt_x</p:attrName>
                                        </p:attrNameLst>
                                      </p:cBhvr>
                                      <p:tavLst>
                                        <p:tav tm="0">
                                          <p:val>
                                            <p:strVal val="#ppt_x"/>
                                          </p:val>
                                        </p:tav>
                                        <p:tav tm="100000">
                                          <p:val>
                                            <p:strVal val="#ppt_x"/>
                                          </p:val>
                                        </p:tav>
                                      </p:tavLst>
                                    </p:anim>
                                    <p:anim calcmode="lin" valueType="num">
                                      <p:cBhvr additive="base">
                                        <p:cTn id="29" dur="500" fill="hold"/>
                                        <p:tgtEl>
                                          <p:spTgt spid="173"/>
                                        </p:tgtEl>
                                        <p:attrNameLst>
                                          <p:attrName>ppt_y</p:attrName>
                                        </p:attrNameLst>
                                      </p:cBhvr>
                                      <p:tavLst>
                                        <p:tav tm="0">
                                          <p:val>
                                            <p:strVal val="1+#ppt_h/2"/>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75"/>
                                        </p:tgtEl>
                                        <p:attrNameLst>
                                          <p:attrName>style.visibility</p:attrName>
                                        </p:attrNameLst>
                                      </p:cBhvr>
                                      <p:to>
                                        <p:strVal val="visible"/>
                                      </p:to>
                                    </p:set>
                                    <p:animEffect transition="in" filter="fade">
                                      <p:cBhvr>
                                        <p:cTn id="37" dur="1000"/>
                                        <p:tgtEl>
                                          <p:spTgt spid="175"/>
                                        </p:tgtEl>
                                      </p:cBhvr>
                                    </p:animEffect>
                                    <p:anim calcmode="lin" valueType="num">
                                      <p:cBhvr>
                                        <p:cTn id="38" dur="1000" fill="hold"/>
                                        <p:tgtEl>
                                          <p:spTgt spid="175"/>
                                        </p:tgtEl>
                                        <p:attrNameLst>
                                          <p:attrName>ppt_x</p:attrName>
                                        </p:attrNameLst>
                                      </p:cBhvr>
                                      <p:tavLst>
                                        <p:tav tm="0">
                                          <p:val>
                                            <p:strVal val="#ppt_x"/>
                                          </p:val>
                                        </p:tav>
                                        <p:tav tm="100000">
                                          <p:val>
                                            <p:strVal val="#ppt_x"/>
                                          </p:val>
                                        </p:tav>
                                      </p:tavLst>
                                    </p:anim>
                                    <p:anim calcmode="lin" valueType="num">
                                      <p:cBhvr>
                                        <p:cTn id="39" dur="1000" fill="hold"/>
                                        <p:tgtEl>
                                          <p:spTgt spid="17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71"/>
                                        </p:tgtEl>
                                        <p:attrNameLst>
                                          <p:attrName>style.visibility</p:attrName>
                                        </p:attrNameLst>
                                      </p:cBhvr>
                                      <p:to>
                                        <p:strVal val="visible"/>
                                      </p:to>
                                    </p:set>
                                    <p:animEffect transition="in" filter="fade">
                                      <p:cBhvr>
                                        <p:cTn id="44" dur="500"/>
                                        <p:tgtEl>
                                          <p:spTgt spid="171"/>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9"/>
                                        </p:tgtEl>
                                        <p:attrNameLst>
                                          <p:attrName>style.visibility</p:attrName>
                                        </p:attrNameLst>
                                      </p:cBhvr>
                                      <p:to>
                                        <p:strVal val="visible"/>
                                      </p:to>
                                    </p:set>
                                    <p:anim calcmode="lin" valueType="num">
                                      <p:cBhvr additive="base">
                                        <p:cTn id="49" dur="500" fill="hold"/>
                                        <p:tgtEl>
                                          <p:spTgt spid="169"/>
                                        </p:tgtEl>
                                        <p:attrNameLst>
                                          <p:attrName>ppt_x</p:attrName>
                                        </p:attrNameLst>
                                      </p:cBhvr>
                                      <p:tavLst>
                                        <p:tav tm="0">
                                          <p:val>
                                            <p:strVal val="#ppt_x"/>
                                          </p:val>
                                        </p:tav>
                                        <p:tav tm="100000">
                                          <p:val>
                                            <p:strVal val="#ppt_x"/>
                                          </p:val>
                                        </p:tav>
                                      </p:tavLst>
                                    </p:anim>
                                    <p:anim calcmode="lin" valueType="num">
                                      <p:cBhvr additive="base">
                                        <p:cTn id="50" dur="500" fill="hold"/>
                                        <p:tgtEl>
                                          <p:spTgt spid="169"/>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76"/>
                                        </p:tgtEl>
                                        <p:attrNameLst>
                                          <p:attrName>style.visibility</p:attrName>
                                        </p:attrNameLst>
                                      </p:cBhvr>
                                      <p:to>
                                        <p:strVal val="visible"/>
                                      </p:to>
                                    </p:set>
                                    <p:anim calcmode="lin" valueType="num">
                                      <p:cBhvr additive="base">
                                        <p:cTn id="53" dur="500" fill="hold"/>
                                        <p:tgtEl>
                                          <p:spTgt spid="176"/>
                                        </p:tgtEl>
                                        <p:attrNameLst>
                                          <p:attrName>ppt_x</p:attrName>
                                        </p:attrNameLst>
                                      </p:cBhvr>
                                      <p:tavLst>
                                        <p:tav tm="0">
                                          <p:val>
                                            <p:strVal val="#ppt_x"/>
                                          </p:val>
                                        </p:tav>
                                        <p:tav tm="100000">
                                          <p:val>
                                            <p:strVal val="#ppt_x"/>
                                          </p:val>
                                        </p:tav>
                                      </p:tavLst>
                                    </p:anim>
                                    <p:anim calcmode="lin" valueType="num">
                                      <p:cBhvr additive="base">
                                        <p:cTn id="54" dur="500" fill="hold"/>
                                        <p:tgtEl>
                                          <p:spTgt spid="1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2" grpId="0" animBg="1"/>
      <p:bldP spid="114" grpId="0" animBg="1"/>
      <p:bldP spid="118" grpId="0"/>
      <p:bldP spid="16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extBox 111">
            <a:extLst>
              <a:ext uri="{FF2B5EF4-FFF2-40B4-BE49-F238E27FC236}">
                <a16:creationId xmlns:a16="http://schemas.microsoft.com/office/drawing/2014/main" xmlns="" id="{D1154AB5-08A9-DCCB-BDCA-A7253A162295}"/>
              </a:ext>
            </a:extLst>
          </p:cNvPr>
          <p:cNvSpPr txBox="1"/>
          <p:nvPr/>
        </p:nvSpPr>
        <p:spPr>
          <a:xfrm>
            <a:off x="1916558" y="1904966"/>
            <a:ext cx="5562600" cy="715089"/>
          </a:xfrm>
          <a:prstGeom prst="roundRect">
            <a:avLst/>
          </a:prstGeom>
          <a:solidFill>
            <a:schemeClr val="tx2">
              <a:lumMod val="50000"/>
            </a:schemeClr>
          </a:solidFill>
        </p:spPr>
        <p:txBody>
          <a:bodyPr wrap="square">
            <a:spAutoFit/>
          </a:bodyPr>
          <a:lstStyle/>
          <a:p>
            <a:pPr algn="ctr"/>
            <a:r>
              <a:rPr lang="vi-VN" sz="3600" b="1">
                <a:solidFill>
                  <a:schemeClr val="bg1"/>
                </a:solidFill>
              </a:rPr>
              <a:t>Thêm/mất một cặp nu</a:t>
            </a:r>
          </a:p>
        </p:txBody>
      </p:sp>
      <p:grpSp>
        <p:nvGrpSpPr>
          <p:cNvPr id="223" name="Group 222">
            <a:extLst>
              <a:ext uri="{FF2B5EF4-FFF2-40B4-BE49-F238E27FC236}">
                <a16:creationId xmlns:a16="http://schemas.microsoft.com/office/drawing/2014/main" xmlns="" id="{6D494CC7-67BA-ECA7-C702-7880EA3840D5}"/>
              </a:ext>
            </a:extLst>
          </p:cNvPr>
          <p:cNvGrpSpPr/>
          <p:nvPr/>
        </p:nvGrpSpPr>
        <p:grpSpPr>
          <a:xfrm>
            <a:off x="880739" y="2986783"/>
            <a:ext cx="8208517" cy="2112095"/>
            <a:chOff x="880739" y="2986783"/>
            <a:chExt cx="8208517" cy="2112095"/>
          </a:xfrm>
        </p:grpSpPr>
        <p:sp>
          <p:nvSpPr>
            <p:cNvPr id="113" name="Rectangle: Rounded Corners 112">
              <a:extLst>
                <a:ext uri="{FF2B5EF4-FFF2-40B4-BE49-F238E27FC236}">
                  <a16:creationId xmlns:a16="http://schemas.microsoft.com/office/drawing/2014/main" xmlns="" id="{AE9785B8-C57F-75FE-843B-0CA103F9561E}"/>
                </a:ext>
              </a:extLst>
            </p:cNvPr>
            <p:cNvSpPr/>
            <p:nvPr/>
          </p:nvSpPr>
          <p:spPr>
            <a:xfrm>
              <a:off x="880739" y="3312531"/>
              <a:ext cx="8208517" cy="1786347"/>
            </a:xfrm>
            <a:prstGeom prst="round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4" name="TextBox 113">
              <a:extLst>
                <a:ext uri="{FF2B5EF4-FFF2-40B4-BE49-F238E27FC236}">
                  <a16:creationId xmlns:a16="http://schemas.microsoft.com/office/drawing/2014/main" xmlns="" id="{EC92CABB-6FEF-8CDD-C628-264564DC529E}"/>
                </a:ext>
              </a:extLst>
            </p:cNvPr>
            <p:cNvSpPr txBox="1"/>
            <p:nvPr/>
          </p:nvSpPr>
          <p:spPr>
            <a:xfrm>
              <a:off x="1111186" y="2986783"/>
              <a:ext cx="2807659" cy="715089"/>
            </a:xfrm>
            <a:prstGeom prst="roundRect">
              <a:avLst/>
            </a:prstGeom>
            <a:solidFill>
              <a:srgbClr val="E8E555"/>
            </a:solidFill>
          </p:spPr>
          <p:txBody>
            <a:bodyPr wrap="square">
              <a:spAutoFit/>
            </a:bodyPr>
            <a:lstStyle/>
            <a:p>
              <a:pPr algn="ctr"/>
              <a:r>
                <a:rPr lang="vi-VN" sz="3600" b="1"/>
                <a:t>Đặc điểm</a:t>
              </a:r>
            </a:p>
          </p:txBody>
        </p:sp>
        <p:sp>
          <p:nvSpPr>
            <p:cNvPr id="118" name="TextBox 117">
              <a:extLst>
                <a:ext uri="{FF2B5EF4-FFF2-40B4-BE49-F238E27FC236}">
                  <a16:creationId xmlns:a16="http://schemas.microsoft.com/office/drawing/2014/main" xmlns="" id="{0A139708-0EB3-FB08-97A7-EFE41C7A0B89}"/>
                </a:ext>
              </a:extLst>
            </p:cNvPr>
            <p:cNvSpPr txBox="1"/>
            <p:nvPr/>
          </p:nvSpPr>
          <p:spPr>
            <a:xfrm>
              <a:off x="1394452" y="3817055"/>
              <a:ext cx="7220779" cy="584775"/>
            </a:xfrm>
            <a:prstGeom prst="rect">
              <a:avLst/>
            </a:prstGeom>
            <a:noFill/>
          </p:spPr>
          <p:txBody>
            <a:bodyPr wrap="square">
              <a:spAutoFit/>
            </a:bodyPr>
            <a:lstStyle/>
            <a:p>
              <a:r>
                <a:rPr lang="vi-VN" sz="3200" b="1"/>
                <a:t>Thêm/mất một cặp nu trong gene</a:t>
              </a:r>
            </a:p>
          </p:txBody>
        </p:sp>
      </p:grpSp>
      <p:grpSp>
        <p:nvGrpSpPr>
          <p:cNvPr id="224" name="Group 223">
            <a:extLst>
              <a:ext uri="{FF2B5EF4-FFF2-40B4-BE49-F238E27FC236}">
                <a16:creationId xmlns:a16="http://schemas.microsoft.com/office/drawing/2014/main" xmlns="" id="{B4EA3642-C32E-1E4B-DE6D-136DC6FA55D9}"/>
              </a:ext>
            </a:extLst>
          </p:cNvPr>
          <p:cNvGrpSpPr/>
          <p:nvPr/>
        </p:nvGrpSpPr>
        <p:grpSpPr>
          <a:xfrm>
            <a:off x="9587913" y="2450119"/>
            <a:ext cx="8208517" cy="3223300"/>
            <a:chOff x="9587913" y="2450119"/>
            <a:chExt cx="8208517" cy="3223300"/>
          </a:xfrm>
        </p:grpSpPr>
        <p:sp>
          <p:nvSpPr>
            <p:cNvPr id="119" name="Rectangle: Rounded Corners 118">
              <a:extLst>
                <a:ext uri="{FF2B5EF4-FFF2-40B4-BE49-F238E27FC236}">
                  <a16:creationId xmlns:a16="http://schemas.microsoft.com/office/drawing/2014/main" xmlns="" id="{87CC979A-3497-ADD9-ADF0-EC5ECB298E1A}"/>
                </a:ext>
              </a:extLst>
            </p:cNvPr>
            <p:cNvSpPr/>
            <p:nvPr/>
          </p:nvSpPr>
          <p:spPr>
            <a:xfrm>
              <a:off x="9587913" y="2775867"/>
              <a:ext cx="8208517" cy="2897552"/>
            </a:xfrm>
            <a:prstGeom prst="round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0" name="TextBox 119">
              <a:extLst>
                <a:ext uri="{FF2B5EF4-FFF2-40B4-BE49-F238E27FC236}">
                  <a16:creationId xmlns:a16="http://schemas.microsoft.com/office/drawing/2014/main" xmlns="" id="{B1202F25-AAAA-FB21-0305-3471C9F1864E}"/>
                </a:ext>
              </a:extLst>
            </p:cNvPr>
            <p:cNvSpPr txBox="1"/>
            <p:nvPr/>
          </p:nvSpPr>
          <p:spPr>
            <a:xfrm>
              <a:off x="9818360" y="2450119"/>
              <a:ext cx="2807659" cy="715089"/>
            </a:xfrm>
            <a:prstGeom prst="roundRect">
              <a:avLst/>
            </a:prstGeom>
            <a:solidFill>
              <a:srgbClr val="E8E555"/>
            </a:solidFill>
          </p:spPr>
          <p:txBody>
            <a:bodyPr wrap="square">
              <a:spAutoFit/>
            </a:bodyPr>
            <a:lstStyle/>
            <a:p>
              <a:pPr algn="ctr"/>
              <a:r>
                <a:rPr lang="vi-VN" sz="3600" b="1"/>
                <a:t>Hậu quả</a:t>
              </a:r>
            </a:p>
          </p:txBody>
        </p:sp>
        <p:sp>
          <p:nvSpPr>
            <p:cNvPr id="121" name="TextBox 120">
              <a:extLst>
                <a:ext uri="{FF2B5EF4-FFF2-40B4-BE49-F238E27FC236}">
                  <a16:creationId xmlns:a16="http://schemas.microsoft.com/office/drawing/2014/main" xmlns="" id="{726E8343-8A59-5FE8-7225-CF8D994011C7}"/>
                </a:ext>
              </a:extLst>
            </p:cNvPr>
            <p:cNvSpPr txBox="1"/>
            <p:nvPr/>
          </p:nvSpPr>
          <p:spPr>
            <a:xfrm>
              <a:off x="10101626" y="3280391"/>
              <a:ext cx="7220779" cy="2062103"/>
            </a:xfrm>
            <a:prstGeom prst="rect">
              <a:avLst/>
            </a:prstGeom>
            <a:noFill/>
          </p:spPr>
          <p:txBody>
            <a:bodyPr wrap="square">
              <a:spAutoFit/>
            </a:bodyPr>
            <a:lstStyle/>
            <a:p>
              <a:r>
                <a:rPr lang="vi-VN" sz="3200" b="1"/>
                <a:t>Mã di truyền bị đọc sai kể từ vị trí xảy ra đột biến → làm thay đổi trình tự aa trong chuỗi polypeptide → làm thay đổi chức năng protein</a:t>
              </a:r>
            </a:p>
          </p:txBody>
        </p:sp>
      </p:grpSp>
      <p:grpSp>
        <p:nvGrpSpPr>
          <p:cNvPr id="226" name="Group 225">
            <a:extLst>
              <a:ext uri="{FF2B5EF4-FFF2-40B4-BE49-F238E27FC236}">
                <a16:creationId xmlns:a16="http://schemas.microsoft.com/office/drawing/2014/main" xmlns="" id="{B77CB3CB-C90F-C23C-500A-C3BFAC9EEE8E}"/>
              </a:ext>
            </a:extLst>
          </p:cNvPr>
          <p:cNvGrpSpPr/>
          <p:nvPr/>
        </p:nvGrpSpPr>
        <p:grpSpPr>
          <a:xfrm>
            <a:off x="1916559" y="8498147"/>
            <a:ext cx="5652061" cy="1359630"/>
            <a:chOff x="1916559" y="8498147"/>
            <a:chExt cx="5652061" cy="1359630"/>
          </a:xfrm>
        </p:grpSpPr>
        <p:sp>
          <p:nvSpPr>
            <p:cNvPr id="11" name="Rectangle 10">
              <a:extLst>
                <a:ext uri="{FF2B5EF4-FFF2-40B4-BE49-F238E27FC236}">
                  <a16:creationId xmlns:a16="http://schemas.microsoft.com/office/drawing/2014/main" xmlns="" id="{486A7A57-50C5-2C89-0B57-0D23279810C0}"/>
                </a:ext>
              </a:extLst>
            </p:cNvPr>
            <p:cNvSpPr/>
            <p:nvPr/>
          </p:nvSpPr>
          <p:spPr>
            <a:xfrm>
              <a:off x="4388157" y="8579724"/>
              <a:ext cx="497002" cy="1159969"/>
            </a:xfrm>
            <a:prstGeom prst="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000"/>
            </a:p>
          </p:txBody>
        </p:sp>
        <p:sp>
          <p:nvSpPr>
            <p:cNvPr id="168" name="Rectangle 167">
              <a:extLst>
                <a:ext uri="{FF2B5EF4-FFF2-40B4-BE49-F238E27FC236}">
                  <a16:creationId xmlns:a16="http://schemas.microsoft.com/office/drawing/2014/main" xmlns="" id="{25E0AE8A-BEB6-1FF4-E7C7-C294B6E3BE7A}"/>
                </a:ext>
              </a:extLst>
            </p:cNvPr>
            <p:cNvSpPr/>
            <p:nvPr/>
          </p:nvSpPr>
          <p:spPr>
            <a:xfrm>
              <a:off x="3891866" y="8630710"/>
              <a:ext cx="497002" cy="1159969"/>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000"/>
            </a:p>
          </p:txBody>
        </p:sp>
        <p:sp>
          <p:nvSpPr>
            <p:cNvPr id="123" name="Rectangle 122">
              <a:extLst>
                <a:ext uri="{FF2B5EF4-FFF2-40B4-BE49-F238E27FC236}">
                  <a16:creationId xmlns:a16="http://schemas.microsoft.com/office/drawing/2014/main" xmlns="" id="{14D590BF-8B78-B765-2464-0437C7EAF963}"/>
                </a:ext>
              </a:extLst>
            </p:cNvPr>
            <p:cNvSpPr/>
            <p:nvPr/>
          </p:nvSpPr>
          <p:spPr>
            <a:xfrm>
              <a:off x="3389261" y="8592006"/>
              <a:ext cx="497002" cy="1159969"/>
            </a:xfrm>
            <a:prstGeom prst="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000"/>
            </a:p>
          </p:txBody>
        </p:sp>
        <p:grpSp>
          <p:nvGrpSpPr>
            <p:cNvPr id="124" name="Group 123">
              <a:extLst>
                <a:ext uri="{FF2B5EF4-FFF2-40B4-BE49-F238E27FC236}">
                  <a16:creationId xmlns:a16="http://schemas.microsoft.com/office/drawing/2014/main" xmlns="" id="{E1F06930-6EEF-6E17-F472-C80B75D2C1AB}"/>
                </a:ext>
              </a:extLst>
            </p:cNvPr>
            <p:cNvGrpSpPr/>
            <p:nvPr/>
          </p:nvGrpSpPr>
          <p:grpSpPr>
            <a:xfrm>
              <a:off x="1916559" y="8498147"/>
              <a:ext cx="5652060" cy="764089"/>
              <a:chOff x="4419599" y="3014697"/>
              <a:chExt cx="5649862" cy="1040887"/>
            </a:xfrm>
          </p:grpSpPr>
          <p:sp>
            <p:nvSpPr>
              <p:cNvPr id="125" name="Rectangle 124">
                <a:extLst>
                  <a:ext uri="{FF2B5EF4-FFF2-40B4-BE49-F238E27FC236}">
                    <a16:creationId xmlns:a16="http://schemas.microsoft.com/office/drawing/2014/main" xmlns="" id="{16295339-B184-1B73-3950-9E8C823CBBB4}"/>
                  </a:ext>
                </a:extLst>
              </p:cNvPr>
              <p:cNvSpPr/>
              <p:nvPr/>
            </p:nvSpPr>
            <p:spPr>
              <a:xfrm>
                <a:off x="4419599" y="3014697"/>
                <a:ext cx="5577830" cy="1441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000"/>
              </a:p>
            </p:txBody>
          </p:sp>
          <p:cxnSp>
            <p:nvCxnSpPr>
              <p:cNvPr id="126" name="Straight Connector 125">
                <a:extLst>
                  <a:ext uri="{FF2B5EF4-FFF2-40B4-BE49-F238E27FC236}">
                    <a16:creationId xmlns:a16="http://schemas.microsoft.com/office/drawing/2014/main" xmlns="" id="{AA52C679-FD8E-CC6F-057F-102AB38EFBA5}"/>
                  </a:ext>
                </a:extLst>
              </p:cNvPr>
              <p:cNvCxnSpPr>
                <a:cxnSpLocks/>
              </p:cNvCxnSpPr>
              <p:nvPr/>
            </p:nvCxnSpPr>
            <p:spPr>
              <a:xfrm>
                <a:off x="51054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xmlns="" id="{CBDA1694-64E4-B0E6-CA71-7DD7EF1CA2A0}"/>
                  </a:ext>
                </a:extLst>
              </p:cNvPr>
              <p:cNvCxnSpPr>
                <a:cxnSpLocks/>
              </p:cNvCxnSpPr>
              <p:nvPr/>
            </p:nvCxnSpPr>
            <p:spPr>
              <a:xfrm>
                <a:off x="55626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xmlns="" id="{F06932FC-EA1C-CD20-6491-20E98008C537}"/>
                  </a:ext>
                </a:extLst>
              </p:cNvPr>
              <p:cNvCxnSpPr>
                <a:cxnSpLocks/>
              </p:cNvCxnSpPr>
              <p:nvPr/>
            </p:nvCxnSpPr>
            <p:spPr>
              <a:xfrm>
                <a:off x="60960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xmlns="" id="{4EE5779F-D600-1391-938A-56D7723FD4F5}"/>
                  </a:ext>
                </a:extLst>
              </p:cNvPr>
              <p:cNvCxnSpPr>
                <a:cxnSpLocks/>
              </p:cNvCxnSpPr>
              <p:nvPr/>
            </p:nvCxnSpPr>
            <p:spPr>
              <a:xfrm>
                <a:off x="66294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xmlns="" id="{C2FE46E6-B0B9-6977-0B8D-A146AFF479A1}"/>
                  </a:ext>
                </a:extLst>
              </p:cNvPr>
              <p:cNvCxnSpPr>
                <a:cxnSpLocks/>
              </p:cNvCxnSpPr>
              <p:nvPr/>
            </p:nvCxnSpPr>
            <p:spPr>
              <a:xfrm>
                <a:off x="71628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xmlns="" id="{98A7F619-00D6-3B29-263E-EF14110FCFA5}"/>
                  </a:ext>
                </a:extLst>
              </p:cNvPr>
              <p:cNvCxnSpPr>
                <a:cxnSpLocks/>
              </p:cNvCxnSpPr>
              <p:nvPr/>
            </p:nvCxnSpPr>
            <p:spPr>
              <a:xfrm>
                <a:off x="76962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xmlns="" id="{3E70B245-0262-95C6-8C1B-8BFA4D5A80DC}"/>
                  </a:ext>
                </a:extLst>
              </p:cNvPr>
              <p:cNvCxnSpPr>
                <a:cxnSpLocks/>
              </p:cNvCxnSpPr>
              <p:nvPr/>
            </p:nvCxnSpPr>
            <p:spPr>
              <a:xfrm>
                <a:off x="82296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xmlns="" id="{52A00D08-DE74-3B87-A54B-0F4D02E6C158}"/>
                  </a:ext>
                </a:extLst>
              </p:cNvPr>
              <p:cNvCxnSpPr>
                <a:cxnSpLocks/>
              </p:cNvCxnSpPr>
              <p:nvPr/>
            </p:nvCxnSpPr>
            <p:spPr>
              <a:xfrm>
                <a:off x="87630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xmlns="" id="{E2D89A8F-1DE1-CDFA-E32F-C0AC8B311C2C}"/>
                  </a:ext>
                </a:extLst>
              </p:cNvPr>
              <p:cNvCxnSpPr>
                <a:cxnSpLocks/>
              </p:cNvCxnSpPr>
              <p:nvPr/>
            </p:nvCxnSpPr>
            <p:spPr>
              <a:xfrm>
                <a:off x="92964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xmlns="" id="{17C94C9E-E048-1E93-4AA8-24340BA0B0DF}"/>
                  </a:ext>
                </a:extLst>
              </p:cNvPr>
              <p:cNvCxnSpPr>
                <a:cxnSpLocks/>
              </p:cNvCxnSpPr>
              <p:nvPr/>
            </p:nvCxnSpPr>
            <p:spPr>
              <a:xfrm>
                <a:off x="45720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36" name="TextBox 135">
                <a:extLst>
                  <a:ext uri="{FF2B5EF4-FFF2-40B4-BE49-F238E27FC236}">
                    <a16:creationId xmlns:a16="http://schemas.microsoft.com/office/drawing/2014/main" xmlns="" id="{B412668C-7529-5875-EC60-E88D44AFECF0}"/>
                  </a:ext>
                </a:extLst>
              </p:cNvPr>
              <p:cNvSpPr txBox="1"/>
              <p:nvPr/>
            </p:nvSpPr>
            <p:spPr>
              <a:xfrm>
                <a:off x="4419600" y="3510531"/>
                <a:ext cx="380999" cy="545053"/>
              </a:xfrm>
              <a:prstGeom prst="rect">
                <a:avLst/>
              </a:prstGeom>
              <a:noFill/>
            </p:spPr>
            <p:txBody>
              <a:bodyPr wrap="square" rtlCol="0">
                <a:spAutoFit/>
              </a:bodyPr>
              <a:lstStyle/>
              <a:p>
                <a:r>
                  <a:rPr lang="en-US" sz="2000" b="1"/>
                  <a:t>T</a:t>
                </a:r>
                <a:endParaRPr lang="vi-VN" sz="2000" b="1"/>
              </a:p>
            </p:txBody>
          </p:sp>
          <p:sp>
            <p:nvSpPr>
              <p:cNvPr id="137" name="TextBox 136">
                <a:extLst>
                  <a:ext uri="{FF2B5EF4-FFF2-40B4-BE49-F238E27FC236}">
                    <a16:creationId xmlns:a16="http://schemas.microsoft.com/office/drawing/2014/main" xmlns="" id="{F2975621-FD59-BD4B-F401-DFD1A4881316}"/>
                  </a:ext>
                </a:extLst>
              </p:cNvPr>
              <p:cNvSpPr txBox="1"/>
              <p:nvPr/>
            </p:nvSpPr>
            <p:spPr>
              <a:xfrm>
                <a:off x="4948741" y="3510531"/>
                <a:ext cx="380999" cy="545053"/>
              </a:xfrm>
              <a:prstGeom prst="rect">
                <a:avLst/>
              </a:prstGeom>
              <a:noFill/>
            </p:spPr>
            <p:txBody>
              <a:bodyPr wrap="square" rtlCol="0">
                <a:spAutoFit/>
              </a:bodyPr>
              <a:lstStyle/>
              <a:p>
                <a:r>
                  <a:rPr lang="en-US" sz="2000" b="1"/>
                  <a:t>A</a:t>
                </a:r>
                <a:endParaRPr lang="vi-VN" sz="2000" b="1"/>
              </a:p>
            </p:txBody>
          </p:sp>
          <p:sp>
            <p:nvSpPr>
              <p:cNvPr id="138" name="TextBox 137">
                <a:extLst>
                  <a:ext uri="{FF2B5EF4-FFF2-40B4-BE49-F238E27FC236}">
                    <a16:creationId xmlns:a16="http://schemas.microsoft.com/office/drawing/2014/main" xmlns="" id="{73EC9772-7170-B365-3BC0-2E5347ACDC04}"/>
                  </a:ext>
                </a:extLst>
              </p:cNvPr>
              <p:cNvSpPr txBox="1"/>
              <p:nvPr/>
            </p:nvSpPr>
            <p:spPr>
              <a:xfrm>
                <a:off x="5405770" y="3510531"/>
                <a:ext cx="380999" cy="545053"/>
              </a:xfrm>
              <a:prstGeom prst="rect">
                <a:avLst/>
              </a:prstGeom>
              <a:noFill/>
            </p:spPr>
            <p:txBody>
              <a:bodyPr wrap="square" rtlCol="0">
                <a:spAutoFit/>
              </a:bodyPr>
              <a:lstStyle/>
              <a:p>
                <a:r>
                  <a:rPr lang="en-US" sz="2000" b="1"/>
                  <a:t>C</a:t>
                </a:r>
                <a:endParaRPr lang="vi-VN" sz="2000" b="1"/>
              </a:p>
            </p:txBody>
          </p:sp>
          <p:sp>
            <p:nvSpPr>
              <p:cNvPr id="139" name="TextBox 138">
                <a:extLst>
                  <a:ext uri="{FF2B5EF4-FFF2-40B4-BE49-F238E27FC236}">
                    <a16:creationId xmlns:a16="http://schemas.microsoft.com/office/drawing/2014/main" xmlns="" id="{35D22C75-E52A-FCA6-8DBA-2B5D04B47949}"/>
                  </a:ext>
                </a:extLst>
              </p:cNvPr>
              <p:cNvSpPr txBox="1"/>
              <p:nvPr/>
            </p:nvSpPr>
            <p:spPr>
              <a:xfrm>
                <a:off x="5948300" y="3510531"/>
                <a:ext cx="380999" cy="545053"/>
              </a:xfrm>
              <a:prstGeom prst="rect">
                <a:avLst/>
              </a:prstGeom>
              <a:noFill/>
            </p:spPr>
            <p:txBody>
              <a:bodyPr wrap="square" rtlCol="0">
                <a:spAutoFit/>
              </a:bodyPr>
              <a:lstStyle/>
              <a:p>
                <a:r>
                  <a:rPr lang="en-US" sz="2000" b="1"/>
                  <a:t>A</a:t>
                </a:r>
                <a:endParaRPr lang="vi-VN" sz="2000" b="1"/>
              </a:p>
            </p:txBody>
          </p:sp>
          <p:sp>
            <p:nvSpPr>
              <p:cNvPr id="140" name="TextBox 139">
                <a:extLst>
                  <a:ext uri="{FF2B5EF4-FFF2-40B4-BE49-F238E27FC236}">
                    <a16:creationId xmlns:a16="http://schemas.microsoft.com/office/drawing/2014/main" xmlns="" id="{37EDD035-83C4-CD66-D4E7-172B78C09209}"/>
                  </a:ext>
                </a:extLst>
              </p:cNvPr>
              <p:cNvSpPr txBox="1"/>
              <p:nvPr/>
            </p:nvSpPr>
            <p:spPr>
              <a:xfrm>
                <a:off x="6489267" y="3510531"/>
                <a:ext cx="380999" cy="545053"/>
              </a:xfrm>
              <a:prstGeom prst="rect">
                <a:avLst/>
              </a:prstGeom>
              <a:noFill/>
            </p:spPr>
            <p:txBody>
              <a:bodyPr wrap="square" rtlCol="0">
                <a:spAutoFit/>
              </a:bodyPr>
              <a:lstStyle/>
              <a:p>
                <a:r>
                  <a:rPr lang="en-US" sz="2000" b="1"/>
                  <a:t>C</a:t>
                </a:r>
                <a:endParaRPr lang="vi-VN" sz="2000" b="1"/>
              </a:p>
            </p:txBody>
          </p:sp>
          <p:sp>
            <p:nvSpPr>
              <p:cNvPr id="141" name="TextBox 140">
                <a:extLst>
                  <a:ext uri="{FF2B5EF4-FFF2-40B4-BE49-F238E27FC236}">
                    <a16:creationId xmlns:a16="http://schemas.microsoft.com/office/drawing/2014/main" xmlns="" id="{FB2122D5-157F-6CB8-244C-660A55EACE10}"/>
                  </a:ext>
                </a:extLst>
              </p:cNvPr>
              <p:cNvSpPr txBox="1"/>
              <p:nvPr/>
            </p:nvSpPr>
            <p:spPr>
              <a:xfrm>
                <a:off x="7574697" y="3510531"/>
                <a:ext cx="380999" cy="545053"/>
              </a:xfrm>
              <a:prstGeom prst="rect">
                <a:avLst/>
              </a:prstGeom>
              <a:noFill/>
            </p:spPr>
            <p:txBody>
              <a:bodyPr wrap="square" rtlCol="0">
                <a:spAutoFit/>
              </a:bodyPr>
              <a:lstStyle/>
              <a:p>
                <a:r>
                  <a:rPr lang="en-US" sz="2000" b="1"/>
                  <a:t>T</a:t>
                </a:r>
                <a:endParaRPr lang="vi-VN" sz="2000" b="1"/>
              </a:p>
            </p:txBody>
          </p:sp>
          <p:sp>
            <p:nvSpPr>
              <p:cNvPr id="142" name="TextBox 141">
                <a:extLst>
                  <a:ext uri="{FF2B5EF4-FFF2-40B4-BE49-F238E27FC236}">
                    <a16:creationId xmlns:a16="http://schemas.microsoft.com/office/drawing/2014/main" xmlns="" id="{5FB5C6BD-6568-F134-FF34-E3C8ECCE37F3}"/>
                  </a:ext>
                </a:extLst>
              </p:cNvPr>
              <p:cNvSpPr txBox="1"/>
              <p:nvPr/>
            </p:nvSpPr>
            <p:spPr>
              <a:xfrm>
                <a:off x="8115663" y="3510531"/>
                <a:ext cx="380999" cy="545053"/>
              </a:xfrm>
              <a:prstGeom prst="rect">
                <a:avLst/>
              </a:prstGeom>
              <a:noFill/>
            </p:spPr>
            <p:txBody>
              <a:bodyPr wrap="square" rtlCol="0">
                <a:spAutoFit/>
              </a:bodyPr>
              <a:lstStyle/>
              <a:p>
                <a:r>
                  <a:rPr lang="en-US" sz="2000" b="1"/>
                  <a:t>A</a:t>
                </a:r>
                <a:endParaRPr lang="vi-VN" sz="2000" b="1"/>
              </a:p>
            </p:txBody>
          </p:sp>
          <p:sp>
            <p:nvSpPr>
              <p:cNvPr id="143" name="TextBox 142">
                <a:extLst>
                  <a:ext uri="{FF2B5EF4-FFF2-40B4-BE49-F238E27FC236}">
                    <a16:creationId xmlns:a16="http://schemas.microsoft.com/office/drawing/2014/main" xmlns="" id="{D9142D2D-C74A-4E8B-299A-9D45C273E927}"/>
                  </a:ext>
                </a:extLst>
              </p:cNvPr>
              <p:cNvSpPr txBox="1"/>
              <p:nvPr/>
            </p:nvSpPr>
            <p:spPr>
              <a:xfrm>
                <a:off x="8621662" y="3510531"/>
                <a:ext cx="380999" cy="545053"/>
              </a:xfrm>
              <a:prstGeom prst="rect">
                <a:avLst/>
              </a:prstGeom>
              <a:noFill/>
            </p:spPr>
            <p:txBody>
              <a:bodyPr wrap="square" rtlCol="0">
                <a:spAutoFit/>
              </a:bodyPr>
              <a:lstStyle/>
              <a:p>
                <a:r>
                  <a:rPr lang="en-US" sz="2000" b="1"/>
                  <a:t>C</a:t>
                </a:r>
                <a:endParaRPr lang="vi-VN" sz="2000" b="1"/>
              </a:p>
            </p:txBody>
          </p:sp>
          <p:sp>
            <p:nvSpPr>
              <p:cNvPr id="144" name="TextBox 143">
                <a:extLst>
                  <a:ext uri="{FF2B5EF4-FFF2-40B4-BE49-F238E27FC236}">
                    <a16:creationId xmlns:a16="http://schemas.microsoft.com/office/drawing/2014/main" xmlns="" id="{B362D63C-B461-1D66-64BA-364A92CE6985}"/>
                  </a:ext>
                </a:extLst>
              </p:cNvPr>
              <p:cNvSpPr txBox="1"/>
              <p:nvPr/>
            </p:nvSpPr>
            <p:spPr>
              <a:xfrm>
                <a:off x="9155062" y="3510531"/>
                <a:ext cx="380999" cy="545053"/>
              </a:xfrm>
              <a:prstGeom prst="rect">
                <a:avLst/>
              </a:prstGeom>
              <a:noFill/>
            </p:spPr>
            <p:txBody>
              <a:bodyPr wrap="square" rtlCol="0">
                <a:spAutoFit/>
              </a:bodyPr>
              <a:lstStyle/>
              <a:p>
                <a:r>
                  <a:rPr lang="en-US" sz="2000" b="1"/>
                  <a:t>G</a:t>
                </a:r>
                <a:endParaRPr lang="vi-VN" sz="2000" b="1"/>
              </a:p>
            </p:txBody>
          </p:sp>
          <p:sp>
            <p:nvSpPr>
              <p:cNvPr id="145" name="TextBox 144">
                <a:extLst>
                  <a:ext uri="{FF2B5EF4-FFF2-40B4-BE49-F238E27FC236}">
                    <a16:creationId xmlns:a16="http://schemas.microsoft.com/office/drawing/2014/main" xmlns="" id="{9F40F581-AE96-0AB1-7211-C1801C06A2B5}"/>
                  </a:ext>
                </a:extLst>
              </p:cNvPr>
              <p:cNvSpPr txBox="1"/>
              <p:nvPr/>
            </p:nvSpPr>
            <p:spPr>
              <a:xfrm>
                <a:off x="9688462" y="3510531"/>
                <a:ext cx="380999" cy="545053"/>
              </a:xfrm>
              <a:prstGeom prst="rect">
                <a:avLst/>
              </a:prstGeom>
              <a:noFill/>
            </p:spPr>
            <p:txBody>
              <a:bodyPr wrap="square" rtlCol="0">
                <a:spAutoFit/>
              </a:bodyPr>
              <a:lstStyle/>
              <a:p>
                <a:r>
                  <a:rPr lang="en-US" sz="2000" b="1"/>
                  <a:t>C</a:t>
                </a:r>
                <a:endParaRPr lang="vi-VN" sz="2000" b="1"/>
              </a:p>
            </p:txBody>
          </p:sp>
          <p:sp>
            <p:nvSpPr>
              <p:cNvPr id="5" name="TextBox 4">
                <a:extLst>
                  <a:ext uri="{FF2B5EF4-FFF2-40B4-BE49-F238E27FC236}">
                    <a16:creationId xmlns:a16="http://schemas.microsoft.com/office/drawing/2014/main" xmlns="" id="{3C7BD72C-20C4-1F6A-3D78-11C6CDFD2A94}"/>
                  </a:ext>
                </a:extLst>
              </p:cNvPr>
              <p:cNvSpPr txBox="1"/>
              <p:nvPr/>
            </p:nvSpPr>
            <p:spPr>
              <a:xfrm>
                <a:off x="6998260" y="3497578"/>
                <a:ext cx="380999" cy="545053"/>
              </a:xfrm>
              <a:prstGeom prst="rect">
                <a:avLst/>
              </a:prstGeom>
              <a:noFill/>
            </p:spPr>
            <p:txBody>
              <a:bodyPr wrap="square" rtlCol="0">
                <a:spAutoFit/>
              </a:bodyPr>
              <a:lstStyle/>
              <a:p>
                <a:r>
                  <a:rPr lang="en-US" sz="2000" b="1"/>
                  <a:t>A</a:t>
                </a:r>
                <a:endParaRPr lang="vi-VN" sz="2000" b="1"/>
              </a:p>
            </p:txBody>
          </p:sp>
        </p:grpSp>
        <p:grpSp>
          <p:nvGrpSpPr>
            <p:cNvPr id="146" name="Group 145">
              <a:extLst>
                <a:ext uri="{FF2B5EF4-FFF2-40B4-BE49-F238E27FC236}">
                  <a16:creationId xmlns:a16="http://schemas.microsoft.com/office/drawing/2014/main" xmlns="" id="{1F23434A-5DC5-B63B-798B-5E9D72D36ECD}"/>
                </a:ext>
              </a:extLst>
            </p:cNvPr>
            <p:cNvGrpSpPr/>
            <p:nvPr/>
          </p:nvGrpSpPr>
          <p:grpSpPr>
            <a:xfrm rot="10800000">
              <a:off x="1923499" y="8611778"/>
              <a:ext cx="5645121" cy="1245999"/>
              <a:chOff x="3797283" y="3014697"/>
              <a:chExt cx="5642926" cy="1697374"/>
            </a:xfrm>
          </p:grpSpPr>
          <p:sp>
            <p:nvSpPr>
              <p:cNvPr id="147" name="Rectangle 146">
                <a:extLst>
                  <a:ext uri="{FF2B5EF4-FFF2-40B4-BE49-F238E27FC236}">
                    <a16:creationId xmlns:a16="http://schemas.microsoft.com/office/drawing/2014/main" xmlns="" id="{3E7ABCF8-A49E-C67D-D179-FFAC46E03095}"/>
                  </a:ext>
                </a:extLst>
              </p:cNvPr>
              <p:cNvSpPr/>
              <p:nvPr/>
            </p:nvSpPr>
            <p:spPr>
              <a:xfrm>
                <a:off x="3862379" y="3014697"/>
                <a:ext cx="5577830" cy="1441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000"/>
              </a:p>
            </p:txBody>
          </p:sp>
          <p:cxnSp>
            <p:nvCxnSpPr>
              <p:cNvPr id="148" name="Straight Connector 147">
                <a:extLst>
                  <a:ext uri="{FF2B5EF4-FFF2-40B4-BE49-F238E27FC236}">
                    <a16:creationId xmlns:a16="http://schemas.microsoft.com/office/drawing/2014/main" xmlns="" id="{316E7734-D775-659A-E5B9-ECF7196EFFB9}"/>
                  </a:ext>
                </a:extLst>
              </p:cNvPr>
              <p:cNvCxnSpPr>
                <a:cxnSpLocks/>
              </p:cNvCxnSpPr>
              <p:nvPr/>
            </p:nvCxnSpPr>
            <p:spPr>
              <a:xfrm>
                <a:off x="51054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xmlns="" id="{A76BDDE2-7A64-35D6-A444-09A6729E4A0C}"/>
                  </a:ext>
                </a:extLst>
              </p:cNvPr>
              <p:cNvCxnSpPr>
                <a:cxnSpLocks/>
              </p:cNvCxnSpPr>
              <p:nvPr/>
            </p:nvCxnSpPr>
            <p:spPr>
              <a:xfrm>
                <a:off x="55626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xmlns="" id="{9177F1B8-E969-9F5E-CD5A-E60C5832726B}"/>
                  </a:ext>
                </a:extLst>
              </p:cNvPr>
              <p:cNvCxnSpPr>
                <a:cxnSpLocks/>
              </p:cNvCxnSpPr>
              <p:nvPr/>
            </p:nvCxnSpPr>
            <p:spPr>
              <a:xfrm>
                <a:off x="60960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xmlns="" id="{27C0B896-A45F-A7CA-16D5-B864B992A662}"/>
                  </a:ext>
                </a:extLst>
              </p:cNvPr>
              <p:cNvCxnSpPr>
                <a:cxnSpLocks/>
              </p:cNvCxnSpPr>
              <p:nvPr/>
            </p:nvCxnSpPr>
            <p:spPr>
              <a:xfrm>
                <a:off x="66294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xmlns="" id="{7F2E7DC5-A827-489F-4134-BE5A26A8B188}"/>
                  </a:ext>
                </a:extLst>
              </p:cNvPr>
              <p:cNvCxnSpPr>
                <a:cxnSpLocks/>
              </p:cNvCxnSpPr>
              <p:nvPr/>
            </p:nvCxnSpPr>
            <p:spPr>
              <a:xfrm>
                <a:off x="71628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xmlns="" id="{8CD3E994-3AAB-92BD-603A-9F55D49BAAB8}"/>
                  </a:ext>
                </a:extLst>
              </p:cNvPr>
              <p:cNvCxnSpPr>
                <a:cxnSpLocks/>
              </p:cNvCxnSpPr>
              <p:nvPr/>
            </p:nvCxnSpPr>
            <p:spPr>
              <a:xfrm>
                <a:off x="76962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xmlns="" id="{FC90B3B7-1931-FBC9-76B0-9901FA565C2E}"/>
                  </a:ext>
                </a:extLst>
              </p:cNvPr>
              <p:cNvCxnSpPr>
                <a:cxnSpLocks/>
              </p:cNvCxnSpPr>
              <p:nvPr/>
            </p:nvCxnSpPr>
            <p:spPr>
              <a:xfrm>
                <a:off x="82296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xmlns="" id="{3F63F406-38F4-F91B-05B7-C6CF002D214C}"/>
                  </a:ext>
                </a:extLst>
              </p:cNvPr>
              <p:cNvCxnSpPr>
                <a:cxnSpLocks/>
              </p:cNvCxnSpPr>
              <p:nvPr/>
            </p:nvCxnSpPr>
            <p:spPr>
              <a:xfrm>
                <a:off x="87630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xmlns="" id="{0F429DC2-F7A6-EA9A-222A-FA67ED02847B}"/>
                  </a:ext>
                </a:extLst>
              </p:cNvPr>
              <p:cNvCxnSpPr>
                <a:cxnSpLocks/>
              </p:cNvCxnSpPr>
              <p:nvPr/>
            </p:nvCxnSpPr>
            <p:spPr>
              <a:xfrm>
                <a:off x="92964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xmlns="" id="{32F125DD-FC13-8B18-5B2B-EF6AF11032B9}"/>
                  </a:ext>
                </a:extLst>
              </p:cNvPr>
              <p:cNvCxnSpPr>
                <a:cxnSpLocks/>
              </p:cNvCxnSpPr>
              <p:nvPr/>
            </p:nvCxnSpPr>
            <p:spPr>
              <a:xfrm>
                <a:off x="45720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58" name="TextBox 157">
                <a:extLst>
                  <a:ext uri="{FF2B5EF4-FFF2-40B4-BE49-F238E27FC236}">
                    <a16:creationId xmlns:a16="http://schemas.microsoft.com/office/drawing/2014/main" xmlns="" id="{5378E26D-3DEA-B19A-4968-7BB0FDD10E24}"/>
                  </a:ext>
                </a:extLst>
              </p:cNvPr>
              <p:cNvSpPr txBox="1"/>
              <p:nvPr/>
            </p:nvSpPr>
            <p:spPr>
              <a:xfrm rot="10800000">
                <a:off x="3797283" y="3469404"/>
                <a:ext cx="380999" cy="545054"/>
              </a:xfrm>
              <a:prstGeom prst="rect">
                <a:avLst/>
              </a:prstGeom>
              <a:noFill/>
            </p:spPr>
            <p:txBody>
              <a:bodyPr wrap="square" rtlCol="0">
                <a:spAutoFit/>
              </a:bodyPr>
              <a:lstStyle/>
              <a:p>
                <a:r>
                  <a:rPr lang="en-US" sz="2000" b="1"/>
                  <a:t>G</a:t>
                </a:r>
                <a:endParaRPr lang="vi-VN" sz="2000" b="1"/>
              </a:p>
            </p:txBody>
          </p:sp>
          <p:sp>
            <p:nvSpPr>
              <p:cNvPr id="159" name="TextBox 158">
                <a:extLst>
                  <a:ext uri="{FF2B5EF4-FFF2-40B4-BE49-F238E27FC236}">
                    <a16:creationId xmlns:a16="http://schemas.microsoft.com/office/drawing/2014/main" xmlns="" id="{CF3DF7E7-A46F-1CA2-1D01-0F331A165394}"/>
                  </a:ext>
                </a:extLst>
              </p:cNvPr>
              <p:cNvSpPr txBox="1"/>
              <p:nvPr/>
            </p:nvSpPr>
            <p:spPr>
              <a:xfrm rot="10800000">
                <a:off x="4326425" y="3469404"/>
                <a:ext cx="380999" cy="545054"/>
              </a:xfrm>
              <a:prstGeom prst="rect">
                <a:avLst/>
              </a:prstGeom>
              <a:noFill/>
            </p:spPr>
            <p:txBody>
              <a:bodyPr wrap="square" rtlCol="0">
                <a:spAutoFit/>
              </a:bodyPr>
              <a:lstStyle/>
              <a:p>
                <a:r>
                  <a:rPr lang="en-US" sz="2000" b="1"/>
                  <a:t>C</a:t>
                </a:r>
                <a:endParaRPr lang="vi-VN" sz="2000" b="1"/>
              </a:p>
            </p:txBody>
          </p:sp>
          <p:sp>
            <p:nvSpPr>
              <p:cNvPr id="160" name="TextBox 159">
                <a:extLst>
                  <a:ext uri="{FF2B5EF4-FFF2-40B4-BE49-F238E27FC236}">
                    <a16:creationId xmlns:a16="http://schemas.microsoft.com/office/drawing/2014/main" xmlns="" id="{B7447E31-6260-F458-5E71-E1859E353791}"/>
                  </a:ext>
                </a:extLst>
              </p:cNvPr>
              <p:cNvSpPr txBox="1"/>
              <p:nvPr/>
            </p:nvSpPr>
            <p:spPr>
              <a:xfrm rot="10800000">
                <a:off x="4783455" y="3469404"/>
                <a:ext cx="380999" cy="545054"/>
              </a:xfrm>
              <a:prstGeom prst="rect">
                <a:avLst/>
              </a:prstGeom>
              <a:noFill/>
            </p:spPr>
            <p:txBody>
              <a:bodyPr wrap="square" rtlCol="0">
                <a:spAutoFit/>
              </a:bodyPr>
              <a:lstStyle/>
              <a:p>
                <a:r>
                  <a:rPr lang="en-US" sz="2000" b="1"/>
                  <a:t>G</a:t>
                </a:r>
                <a:endParaRPr lang="vi-VN" sz="2000" b="1"/>
              </a:p>
            </p:txBody>
          </p:sp>
          <p:sp>
            <p:nvSpPr>
              <p:cNvPr id="161" name="TextBox 160">
                <a:extLst>
                  <a:ext uri="{FF2B5EF4-FFF2-40B4-BE49-F238E27FC236}">
                    <a16:creationId xmlns:a16="http://schemas.microsoft.com/office/drawing/2014/main" xmlns="" id="{2A41379A-E587-B0C8-2308-B4DAAD49EB2E}"/>
                  </a:ext>
                </a:extLst>
              </p:cNvPr>
              <p:cNvSpPr txBox="1"/>
              <p:nvPr/>
            </p:nvSpPr>
            <p:spPr>
              <a:xfrm rot="10800000">
                <a:off x="5325984" y="3469404"/>
                <a:ext cx="380999" cy="545054"/>
              </a:xfrm>
              <a:prstGeom prst="rect">
                <a:avLst/>
              </a:prstGeom>
              <a:noFill/>
            </p:spPr>
            <p:txBody>
              <a:bodyPr wrap="square" rtlCol="0">
                <a:spAutoFit/>
              </a:bodyPr>
              <a:lstStyle/>
              <a:p>
                <a:r>
                  <a:rPr lang="en-US" sz="2000" b="1"/>
                  <a:t>T</a:t>
                </a:r>
                <a:endParaRPr lang="vi-VN" sz="2000" b="1"/>
              </a:p>
            </p:txBody>
          </p:sp>
          <p:sp>
            <p:nvSpPr>
              <p:cNvPr id="162" name="TextBox 161">
                <a:extLst>
                  <a:ext uri="{FF2B5EF4-FFF2-40B4-BE49-F238E27FC236}">
                    <a16:creationId xmlns:a16="http://schemas.microsoft.com/office/drawing/2014/main" xmlns="" id="{6A8FA6F5-CD34-577E-798F-232F323DB519}"/>
                  </a:ext>
                </a:extLst>
              </p:cNvPr>
              <p:cNvSpPr txBox="1"/>
              <p:nvPr/>
            </p:nvSpPr>
            <p:spPr>
              <a:xfrm rot="10800000">
                <a:off x="5929907" y="3469404"/>
                <a:ext cx="380999" cy="545054"/>
              </a:xfrm>
              <a:prstGeom prst="rect">
                <a:avLst/>
              </a:prstGeom>
              <a:noFill/>
            </p:spPr>
            <p:txBody>
              <a:bodyPr wrap="square" rtlCol="0">
                <a:spAutoFit/>
              </a:bodyPr>
              <a:lstStyle/>
              <a:p>
                <a:r>
                  <a:rPr lang="en-US" sz="2000" b="1"/>
                  <a:t>A</a:t>
                </a:r>
                <a:endParaRPr lang="vi-VN" sz="2000" b="1"/>
              </a:p>
            </p:txBody>
          </p:sp>
          <p:sp>
            <p:nvSpPr>
              <p:cNvPr id="163" name="TextBox 162">
                <a:extLst>
                  <a:ext uri="{FF2B5EF4-FFF2-40B4-BE49-F238E27FC236}">
                    <a16:creationId xmlns:a16="http://schemas.microsoft.com/office/drawing/2014/main" xmlns="" id="{D56C4A49-6346-C2DB-43F9-5B13D6D5836D}"/>
                  </a:ext>
                </a:extLst>
              </p:cNvPr>
              <p:cNvSpPr txBox="1"/>
              <p:nvPr/>
            </p:nvSpPr>
            <p:spPr>
              <a:xfrm rot="10800000">
                <a:off x="6986109" y="3469404"/>
                <a:ext cx="380999" cy="545054"/>
              </a:xfrm>
              <a:prstGeom prst="rect">
                <a:avLst/>
              </a:prstGeom>
              <a:noFill/>
            </p:spPr>
            <p:txBody>
              <a:bodyPr wrap="square" rtlCol="0">
                <a:spAutoFit/>
              </a:bodyPr>
              <a:lstStyle/>
              <a:p>
                <a:r>
                  <a:rPr lang="en-US" sz="2000" b="1"/>
                  <a:t>G</a:t>
                </a:r>
                <a:endParaRPr lang="vi-VN" sz="2000" b="1"/>
              </a:p>
            </p:txBody>
          </p:sp>
          <p:sp>
            <p:nvSpPr>
              <p:cNvPr id="164" name="TextBox 163">
                <a:extLst>
                  <a:ext uri="{FF2B5EF4-FFF2-40B4-BE49-F238E27FC236}">
                    <a16:creationId xmlns:a16="http://schemas.microsoft.com/office/drawing/2014/main" xmlns="" id="{03F7F762-BEE4-9BCE-DD15-268B7D424BE4}"/>
                  </a:ext>
                </a:extLst>
              </p:cNvPr>
              <p:cNvSpPr txBox="1"/>
              <p:nvPr/>
            </p:nvSpPr>
            <p:spPr>
              <a:xfrm rot="10800000">
                <a:off x="7527076" y="3469404"/>
                <a:ext cx="380999" cy="545054"/>
              </a:xfrm>
              <a:prstGeom prst="rect">
                <a:avLst/>
              </a:prstGeom>
              <a:noFill/>
            </p:spPr>
            <p:txBody>
              <a:bodyPr wrap="square" rtlCol="0">
                <a:spAutoFit/>
              </a:bodyPr>
              <a:lstStyle/>
              <a:p>
                <a:r>
                  <a:rPr lang="en-US" sz="2000" b="1"/>
                  <a:t>T</a:t>
                </a:r>
                <a:endParaRPr lang="vi-VN" sz="2000" b="1"/>
              </a:p>
            </p:txBody>
          </p:sp>
          <p:sp>
            <p:nvSpPr>
              <p:cNvPr id="165" name="TextBox 164">
                <a:extLst>
                  <a:ext uri="{FF2B5EF4-FFF2-40B4-BE49-F238E27FC236}">
                    <a16:creationId xmlns:a16="http://schemas.microsoft.com/office/drawing/2014/main" xmlns="" id="{AC67FCDE-F292-27E7-AB0C-EDEEE9C63441}"/>
                  </a:ext>
                </a:extLst>
              </p:cNvPr>
              <p:cNvSpPr txBox="1"/>
              <p:nvPr/>
            </p:nvSpPr>
            <p:spPr>
              <a:xfrm rot="10800000">
                <a:off x="8033077" y="3469399"/>
                <a:ext cx="380999" cy="545054"/>
              </a:xfrm>
              <a:prstGeom prst="rect">
                <a:avLst/>
              </a:prstGeom>
              <a:noFill/>
            </p:spPr>
            <p:txBody>
              <a:bodyPr wrap="square" rtlCol="0">
                <a:spAutoFit/>
              </a:bodyPr>
              <a:lstStyle/>
              <a:p>
                <a:r>
                  <a:rPr lang="en-US" sz="2000" b="1"/>
                  <a:t>G</a:t>
                </a:r>
                <a:endParaRPr lang="vi-VN" sz="2000" b="1"/>
              </a:p>
            </p:txBody>
          </p:sp>
          <p:sp>
            <p:nvSpPr>
              <p:cNvPr id="166" name="TextBox 165">
                <a:extLst>
                  <a:ext uri="{FF2B5EF4-FFF2-40B4-BE49-F238E27FC236}">
                    <a16:creationId xmlns:a16="http://schemas.microsoft.com/office/drawing/2014/main" xmlns="" id="{053ACE3E-8570-2CFF-430F-D3FEB1D88335}"/>
                  </a:ext>
                </a:extLst>
              </p:cNvPr>
              <p:cNvSpPr txBox="1"/>
              <p:nvPr/>
            </p:nvSpPr>
            <p:spPr>
              <a:xfrm rot="10800000">
                <a:off x="8489490" y="3469399"/>
                <a:ext cx="380999" cy="545054"/>
              </a:xfrm>
              <a:prstGeom prst="rect">
                <a:avLst/>
              </a:prstGeom>
              <a:noFill/>
            </p:spPr>
            <p:txBody>
              <a:bodyPr wrap="square" rtlCol="0">
                <a:spAutoFit/>
              </a:bodyPr>
              <a:lstStyle/>
              <a:p>
                <a:r>
                  <a:rPr lang="en-US" sz="2000" b="1"/>
                  <a:t>T</a:t>
                </a:r>
                <a:endParaRPr lang="vi-VN" sz="2000" b="1"/>
              </a:p>
            </p:txBody>
          </p:sp>
          <p:sp>
            <p:nvSpPr>
              <p:cNvPr id="167" name="TextBox 166">
                <a:extLst>
                  <a:ext uri="{FF2B5EF4-FFF2-40B4-BE49-F238E27FC236}">
                    <a16:creationId xmlns:a16="http://schemas.microsoft.com/office/drawing/2014/main" xmlns="" id="{C4E5125E-015F-8C43-9EA9-86C935324574}"/>
                  </a:ext>
                </a:extLst>
              </p:cNvPr>
              <p:cNvSpPr txBox="1"/>
              <p:nvPr/>
            </p:nvSpPr>
            <p:spPr>
              <a:xfrm rot="10800000">
                <a:off x="9022891" y="3469402"/>
                <a:ext cx="380999" cy="545054"/>
              </a:xfrm>
              <a:prstGeom prst="rect">
                <a:avLst/>
              </a:prstGeom>
              <a:noFill/>
            </p:spPr>
            <p:txBody>
              <a:bodyPr wrap="square" rtlCol="0">
                <a:spAutoFit/>
              </a:bodyPr>
              <a:lstStyle/>
              <a:p>
                <a:r>
                  <a:rPr lang="en-US" sz="2000" b="1"/>
                  <a:t>A</a:t>
                </a:r>
                <a:endParaRPr lang="vi-VN" sz="2000" b="1"/>
              </a:p>
            </p:txBody>
          </p:sp>
          <p:cxnSp>
            <p:nvCxnSpPr>
              <p:cNvPr id="2" name="Straight Connector 1">
                <a:extLst>
                  <a:ext uri="{FF2B5EF4-FFF2-40B4-BE49-F238E27FC236}">
                    <a16:creationId xmlns:a16="http://schemas.microsoft.com/office/drawing/2014/main" xmlns="" id="{27402DDB-7BBE-A9F6-EDE3-81E4D6F8CD11}"/>
                  </a:ext>
                </a:extLst>
              </p:cNvPr>
              <p:cNvCxnSpPr>
                <a:cxnSpLocks/>
              </p:cNvCxnSpPr>
              <p:nvPr/>
            </p:nvCxnSpPr>
            <p:spPr>
              <a:xfrm>
                <a:off x="4025794" y="3158826"/>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xmlns="" id="{E56D0A7E-80E5-8919-870A-738F62423121}"/>
                  </a:ext>
                </a:extLst>
              </p:cNvPr>
              <p:cNvCxnSpPr>
                <a:cxnSpLocks/>
              </p:cNvCxnSpPr>
              <p:nvPr/>
            </p:nvCxnSpPr>
            <p:spPr>
              <a:xfrm>
                <a:off x="4043204" y="4332660"/>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C1BCBCD2-2D18-6F58-ECCF-EA9F385020C2}"/>
                  </a:ext>
                </a:extLst>
              </p:cNvPr>
              <p:cNvSpPr txBox="1"/>
              <p:nvPr/>
            </p:nvSpPr>
            <p:spPr>
              <a:xfrm rot="10800000">
                <a:off x="6461222" y="3513180"/>
                <a:ext cx="380999" cy="545054"/>
              </a:xfrm>
              <a:prstGeom prst="rect">
                <a:avLst/>
              </a:prstGeom>
              <a:noFill/>
            </p:spPr>
            <p:txBody>
              <a:bodyPr wrap="square" rtlCol="0">
                <a:spAutoFit/>
              </a:bodyPr>
              <a:lstStyle/>
              <a:p>
                <a:r>
                  <a:rPr lang="en-US" sz="2000" b="1"/>
                  <a:t>T</a:t>
                </a:r>
                <a:endParaRPr lang="vi-VN" sz="2000" b="1"/>
              </a:p>
            </p:txBody>
          </p:sp>
        </p:grpSp>
      </p:grpSp>
      <p:sp>
        <p:nvSpPr>
          <p:cNvPr id="169" name="TextBox 168">
            <a:extLst>
              <a:ext uri="{FF2B5EF4-FFF2-40B4-BE49-F238E27FC236}">
                <a16:creationId xmlns:a16="http://schemas.microsoft.com/office/drawing/2014/main" xmlns="" id="{17B3D678-6E0D-4979-E2F5-3F4C08B1AEB4}"/>
              </a:ext>
            </a:extLst>
          </p:cNvPr>
          <p:cNvSpPr txBox="1"/>
          <p:nvPr/>
        </p:nvSpPr>
        <p:spPr>
          <a:xfrm>
            <a:off x="3120262" y="7757418"/>
            <a:ext cx="2700996" cy="584775"/>
          </a:xfrm>
          <a:prstGeom prst="rect">
            <a:avLst/>
          </a:prstGeom>
          <a:noFill/>
        </p:spPr>
        <p:txBody>
          <a:bodyPr wrap="square" rtlCol="0">
            <a:spAutoFit/>
          </a:bodyPr>
          <a:lstStyle/>
          <a:p>
            <a:r>
              <a:rPr lang="en-US" sz="3200" b="1"/>
              <a:t>Thêm cặp C-G</a:t>
            </a:r>
            <a:endParaRPr lang="vi-VN" sz="3200" b="1"/>
          </a:p>
        </p:txBody>
      </p:sp>
      <p:grpSp>
        <p:nvGrpSpPr>
          <p:cNvPr id="225" name="Group 224">
            <a:extLst>
              <a:ext uri="{FF2B5EF4-FFF2-40B4-BE49-F238E27FC236}">
                <a16:creationId xmlns:a16="http://schemas.microsoft.com/office/drawing/2014/main" xmlns="" id="{EDB95849-DE28-750D-EB5C-6DD4DA5FF9C5}"/>
              </a:ext>
            </a:extLst>
          </p:cNvPr>
          <p:cNvGrpSpPr/>
          <p:nvPr/>
        </p:nvGrpSpPr>
        <p:grpSpPr>
          <a:xfrm>
            <a:off x="1916559" y="5877548"/>
            <a:ext cx="5154336" cy="1879870"/>
            <a:chOff x="1916559" y="5877548"/>
            <a:chExt cx="5154336" cy="1879870"/>
          </a:xfrm>
        </p:grpSpPr>
        <p:sp>
          <p:nvSpPr>
            <p:cNvPr id="122" name="Rectangle 121">
              <a:extLst>
                <a:ext uri="{FF2B5EF4-FFF2-40B4-BE49-F238E27FC236}">
                  <a16:creationId xmlns:a16="http://schemas.microsoft.com/office/drawing/2014/main" xmlns="" id="{329AD439-F9B3-3A90-FB15-AA7F73E380B2}"/>
                </a:ext>
              </a:extLst>
            </p:cNvPr>
            <p:cNvSpPr/>
            <p:nvPr/>
          </p:nvSpPr>
          <p:spPr>
            <a:xfrm>
              <a:off x="3429606" y="5971404"/>
              <a:ext cx="1059857" cy="1159969"/>
            </a:xfrm>
            <a:prstGeom prst="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000"/>
            </a:p>
          </p:txBody>
        </p:sp>
        <p:grpSp>
          <p:nvGrpSpPr>
            <p:cNvPr id="86" name="Group 85">
              <a:extLst>
                <a:ext uri="{FF2B5EF4-FFF2-40B4-BE49-F238E27FC236}">
                  <a16:creationId xmlns:a16="http://schemas.microsoft.com/office/drawing/2014/main" xmlns="" id="{2FF9327C-5676-C32D-3716-2A5C51594606}"/>
                </a:ext>
              </a:extLst>
            </p:cNvPr>
            <p:cNvGrpSpPr/>
            <p:nvPr/>
          </p:nvGrpSpPr>
          <p:grpSpPr>
            <a:xfrm>
              <a:off x="1956906" y="5877548"/>
              <a:ext cx="5113989" cy="764090"/>
              <a:chOff x="4419600" y="3014697"/>
              <a:chExt cx="5112000" cy="1040887"/>
            </a:xfrm>
          </p:grpSpPr>
          <p:sp>
            <p:nvSpPr>
              <p:cNvPr id="26" name="Rectangle 25">
                <a:extLst>
                  <a:ext uri="{FF2B5EF4-FFF2-40B4-BE49-F238E27FC236}">
                    <a16:creationId xmlns:a16="http://schemas.microsoft.com/office/drawing/2014/main" xmlns="" id="{EB198572-5446-0851-8ADC-7B706954ED2A}"/>
                  </a:ext>
                </a:extLst>
              </p:cNvPr>
              <p:cNvSpPr/>
              <p:nvPr/>
            </p:nvSpPr>
            <p:spPr>
              <a:xfrm>
                <a:off x="4419600" y="3014697"/>
                <a:ext cx="5112000" cy="1441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000"/>
              </a:p>
            </p:txBody>
          </p:sp>
          <p:cxnSp>
            <p:nvCxnSpPr>
              <p:cNvPr id="28" name="Straight Connector 27">
                <a:extLst>
                  <a:ext uri="{FF2B5EF4-FFF2-40B4-BE49-F238E27FC236}">
                    <a16:creationId xmlns:a16="http://schemas.microsoft.com/office/drawing/2014/main" xmlns="" id="{F75D37C5-D811-7B9F-1561-F8E303EDB6FF}"/>
                  </a:ext>
                </a:extLst>
              </p:cNvPr>
              <p:cNvCxnSpPr>
                <a:cxnSpLocks/>
              </p:cNvCxnSpPr>
              <p:nvPr/>
            </p:nvCxnSpPr>
            <p:spPr>
              <a:xfrm>
                <a:off x="51054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FE5FCC33-7E11-CC68-7510-DF53CB96AD8C}"/>
                  </a:ext>
                </a:extLst>
              </p:cNvPr>
              <p:cNvCxnSpPr>
                <a:cxnSpLocks/>
              </p:cNvCxnSpPr>
              <p:nvPr/>
            </p:nvCxnSpPr>
            <p:spPr>
              <a:xfrm>
                <a:off x="55626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7999F729-E535-C371-8E41-B9BF9D79B001}"/>
                  </a:ext>
                </a:extLst>
              </p:cNvPr>
              <p:cNvCxnSpPr>
                <a:cxnSpLocks/>
              </p:cNvCxnSpPr>
              <p:nvPr/>
            </p:nvCxnSpPr>
            <p:spPr>
              <a:xfrm>
                <a:off x="60960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598E2B1A-B1B7-780D-A421-D3EC533074B7}"/>
                  </a:ext>
                </a:extLst>
              </p:cNvPr>
              <p:cNvCxnSpPr>
                <a:cxnSpLocks/>
              </p:cNvCxnSpPr>
              <p:nvPr/>
            </p:nvCxnSpPr>
            <p:spPr>
              <a:xfrm>
                <a:off x="66294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7826EAB1-668B-776B-AC7E-6EB6DB15093C}"/>
                  </a:ext>
                </a:extLst>
              </p:cNvPr>
              <p:cNvCxnSpPr>
                <a:cxnSpLocks/>
              </p:cNvCxnSpPr>
              <p:nvPr/>
            </p:nvCxnSpPr>
            <p:spPr>
              <a:xfrm>
                <a:off x="71628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70276436-6FFE-4824-D366-93A2D092152D}"/>
                  </a:ext>
                </a:extLst>
              </p:cNvPr>
              <p:cNvCxnSpPr>
                <a:cxnSpLocks/>
              </p:cNvCxnSpPr>
              <p:nvPr/>
            </p:nvCxnSpPr>
            <p:spPr>
              <a:xfrm>
                <a:off x="76962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483E3A2C-4430-E5D9-8721-5FC2CA0BA1F8}"/>
                  </a:ext>
                </a:extLst>
              </p:cNvPr>
              <p:cNvCxnSpPr>
                <a:cxnSpLocks/>
              </p:cNvCxnSpPr>
              <p:nvPr/>
            </p:nvCxnSpPr>
            <p:spPr>
              <a:xfrm>
                <a:off x="82296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F437F25E-D190-9FE6-A0BF-6E237AE50DA5}"/>
                  </a:ext>
                </a:extLst>
              </p:cNvPr>
              <p:cNvCxnSpPr>
                <a:cxnSpLocks/>
              </p:cNvCxnSpPr>
              <p:nvPr/>
            </p:nvCxnSpPr>
            <p:spPr>
              <a:xfrm>
                <a:off x="87630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62233D7C-5298-4341-FEF1-08648B8E85FC}"/>
                  </a:ext>
                </a:extLst>
              </p:cNvPr>
              <p:cNvCxnSpPr>
                <a:cxnSpLocks/>
              </p:cNvCxnSpPr>
              <p:nvPr/>
            </p:nvCxnSpPr>
            <p:spPr>
              <a:xfrm>
                <a:off x="92964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xmlns="" id="{D54CAAEE-ABED-BE13-67B4-235731F9F8E1}"/>
                  </a:ext>
                </a:extLst>
              </p:cNvPr>
              <p:cNvCxnSpPr>
                <a:cxnSpLocks/>
              </p:cNvCxnSpPr>
              <p:nvPr/>
            </p:nvCxnSpPr>
            <p:spPr>
              <a:xfrm>
                <a:off x="45720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xmlns="" id="{958DCCA2-5918-A24E-EA44-1044251D9600}"/>
                  </a:ext>
                </a:extLst>
              </p:cNvPr>
              <p:cNvSpPr txBox="1"/>
              <p:nvPr/>
            </p:nvSpPr>
            <p:spPr>
              <a:xfrm>
                <a:off x="4419600" y="3510530"/>
                <a:ext cx="380999" cy="545053"/>
              </a:xfrm>
              <a:prstGeom prst="rect">
                <a:avLst/>
              </a:prstGeom>
              <a:noFill/>
            </p:spPr>
            <p:txBody>
              <a:bodyPr wrap="square" rtlCol="0">
                <a:spAutoFit/>
              </a:bodyPr>
              <a:lstStyle/>
              <a:p>
                <a:r>
                  <a:rPr lang="en-US" sz="2000" b="1"/>
                  <a:t>T</a:t>
                </a:r>
                <a:endParaRPr lang="vi-VN" sz="2000" b="1"/>
              </a:p>
            </p:txBody>
          </p:sp>
          <p:sp>
            <p:nvSpPr>
              <p:cNvPr id="59" name="TextBox 58">
                <a:extLst>
                  <a:ext uri="{FF2B5EF4-FFF2-40B4-BE49-F238E27FC236}">
                    <a16:creationId xmlns:a16="http://schemas.microsoft.com/office/drawing/2014/main" xmlns="" id="{B4FAEB8F-256B-8DBE-C90C-CC6BD48EC07E}"/>
                  </a:ext>
                </a:extLst>
              </p:cNvPr>
              <p:cNvSpPr txBox="1"/>
              <p:nvPr/>
            </p:nvSpPr>
            <p:spPr>
              <a:xfrm>
                <a:off x="4948741" y="3510531"/>
                <a:ext cx="380999" cy="545053"/>
              </a:xfrm>
              <a:prstGeom prst="rect">
                <a:avLst/>
              </a:prstGeom>
              <a:noFill/>
            </p:spPr>
            <p:txBody>
              <a:bodyPr wrap="square" rtlCol="0">
                <a:spAutoFit/>
              </a:bodyPr>
              <a:lstStyle/>
              <a:p>
                <a:r>
                  <a:rPr lang="en-US" sz="2000" b="1"/>
                  <a:t>A</a:t>
                </a:r>
                <a:endParaRPr lang="vi-VN" sz="2000" b="1"/>
              </a:p>
            </p:txBody>
          </p:sp>
          <p:sp>
            <p:nvSpPr>
              <p:cNvPr id="68" name="TextBox 67">
                <a:extLst>
                  <a:ext uri="{FF2B5EF4-FFF2-40B4-BE49-F238E27FC236}">
                    <a16:creationId xmlns:a16="http://schemas.microsoft.com/office/drawing/2014/main" xmlns="" id="{94D69667-74DC-291B-C98D-66FCECFF7243}"/>
                  </a:ext>
                </a:extLst>
              </p:cNvPr>
              <p:cNvSpPr txBox="1"/>
              <p:nvPr/>
            </p:nvSpPr>
            <p:spPr>
              <a:xfrm>
                <a:off x="5405770" y="3510531"/>
                <a:ext cx="380999" cy="545053"/>
              </a:xfrm>
              <a:prstGeom prst="rect">
                <a:avLst/>
              </a:prstGeom>
              <a:noFill/>
            </p:spPr>
            <p:txBody>
              <a:bodyPr wrap="square" rtlCol="0">
                <a:spAutoFit/>
              </a:bodyPr>
              <a:lstStyle/>
              <a:p>
                <a:r>
                  <a:rPr lang="en-US" sz="2000" b="1"/>
                  <a:t>C</a:t>
                </a:r>
                <a:endParaRPr lang="vi-VN" sz="2000" b="1"/>
              </a:p>
            </p:txBody>
          </p:sp>
          <p:sp>
            <p:nvSpPr>
              <p:cNvPr id="69" name="TextBox 68">
                <a:extLst>
                  <a:ext uri="{FF2B5EF4-FFF2-40B4-BE49-F238E27FC236}">
                    <a16:creationId xmlns:a16="http://schemas.microsoft.com/office/drawing/2014/main" xmlns="" id="{C0C9CEA9-AFAB-2B5C-C763-33F22EE4E8F0}"/>
                  </a:ext>
                </a:extLst>
              </p:cNvPr>
              <p:cNvSpPr txBox="1"/>
              <p:nvPr/>
            </p:nvSpPr>
            <p:spPr>
              <a:xfrm>
                <a:off x="5948300" y="3510531"/>
                <a:ext cx="380999" cy="545053"/>
              </a:xfrm>
              <a:prstGeom prst="rect">
                <a:avLst/>
              </a:prstGeom>
              <a:noFill/>
            </p:spPr>
            <p:txBody>
              <a:bodyPr wrap="square" rtlCol="0">
                <a:spAutoFit/>
              </a:bodyPr>
              <a:lstStyle/>
              <a:p>
                <a:r>
                  <a:rPr lang="en-US" sz="2000" b="1"/>
                  <a:t>A</a:t>
                </a:r>
                <a:endParaRPr lang="vi-VN" sz="2000" b="1"/>
              </a:p>
            </p:txBody>
          </p:sp>
          <p:sp>
            <p:nvSpPr>
              <p:cNvPr id="70" name="TextBox 69">
                <a:extLst>
                  <a:ext uri="{FF2B5EF4-FFF2-40B4-BE49-F238E27FC236}">
                    <a16:creationId xmlns:a16="http://schemas.microsoft.com/office/drawing/2014/main" xmlns="" id="{70B2F6E2-B487-2F01-4F9F-ECC4E871135E}"/>
                  </a:ext>
                </a:extLst>
              </p:cNvPr>
              <p:cNvSpPr txBox="1"/>
              <p:nvPr/>
            </p:nvSpPr>
            <p:spPr>
              <a:xfrm>
                <a:off x="6489267" y="3510531"/>
                <a:ext cx="380999" cy="545053"/>
              </a:xfrm>
              <a:prstGeom prst="rect">
                <a:avLst/>
              </a:prstGeom>
              <a:noFill/>
            </p:spPr>
            <p:txBody>
              <a:bodyPr wrap="square" rtlCol="0">
                <a:spAutoFit/>
              </a:bodyPr>
              <a:lstStyle/>
              <a:p>
                <a:r>
                  <a:rPr lang="en-US" sz="2000" b="1"/>
                  <a:t>A</a:t>
                </a:r>
                <a:endParaRPr lang="vi-VN" sz="2000" b="1"/>
              </a:p>
            </p:txBody>
          </p:sp>
          <p:sp>
            <p:nvSpPr>
              <p:cNvPr id="71" name="TextBox 70">
                <a:extLst>
                  <a:ext uri="{FF2B5EF4-FFF2-40B4-BE49-F238E27FC236}">
                    <a16:creationId xmlns:a16="http://schemas.microsoft.com/office/drawing/2014/main" xmlns="" id="{4CAD5C35-3085-9155-B38E-263FDC4BE388}"/>
                  </a:ext>
                </a:extLst>
              </p:cNvPr>
              <p:cNvSpPr txBox="1"/>
              <p:nvPr/>
            </p:nvSpPr>
            <p:spPr>
              <a:xfrm>
                <a:off x="7030234" y="3510531"/>
                <a:ext cx="380999" cy="545053"/>
              </a:xfrm>
              <a:prstGeom prst="rect">
                <a:avLst/>
              </a:prstGeom>
              <a:noFill/>
            </p:spPr>
            <p:txBody>
              <a:bodyPr wrap="square" rtlCol="0">
                <a:spAutoFit/>
              </a:bodyPr>
              <a:lstStyle/>
              <a:p>
                <a:r>
                  <a:rPr lang="en-US" sz="2000" b="1"/>
                  <a:t>T</a:t>
                </a:r>
                <a:endParaRPr lang="vi-VN" sz="2000" b="1"/>
              </a:p>
            </p:txBody>
          </p:sp>
          <p:sp>
            <p:nvSpPr>
              <p:cNvPr id="72" name="TextBox 71">
                <a:extLst>
                  <a:ext uri="{FF2B5EF4-FFF2-40B4-BE49-F238E27FC236}">
                    <a16:creationId xmlns:a16="http://schemas.microsoft.com/office/drawing/2014/main" xmlns="" id="{02CA2807-8D31-0E8E-AB03-742E6CF9ABE6}"/>
                  </a:ext>
                </a:extLst>
              </p:cNvPr>
              <p:cNvSpPr txBox="1"/>
              <p:nvPr/>
            </p:nvSpPr>
            <p:spPr>
              <a:xfrm>
                <a:off x="7571201" y="3510531"/>
                <a:ext cx="380999" cy="545053"/>
              </a:xfrm>
              <a:prstGeom prst="rect">
                <a:avLst/>
              </a:prstGeom>
              <a:noFill/>
            </p:spPr>
            <p:txBody>
              <a:bodyPr wrap="square" rtlCol="0">
                <a:spAutoFit/>
              </a:bodyPr>
              <a:lstStyle/>
              <a:p>
                <a:r>
                  <a:rPr lang="en-US" sz="2000" b="1"/>
                  <a:t>A</a:t>
                </a:r>
                <a:endParaRPr lang="vi-VN" sz="2000" b="1"/>
              </a:p>
            </p:txBody>
          </p:sp>
          <p:sp>
            <p:nvSpPr>
              <p:cNvPr id="73" name="TextBox 72">
                <a:extLst>
                  <a:ext uri="{FF2B5EF4-FFF2-40B4-BE49-F238E27FC236}">
                    <a16:creationId xmlns:a16="http://schemas.microsoft.com/office/drawing/2014/main" xmlns="" id="{E2E927E1-DBBC-635E-5456-BABA93C3CF42}"/>
                  </a:ext>
                </a:extLst>
              </p:cNvPr>
              <p:cNvSpPr txBox="1"/>
              <p:nvPr/>
            </p:nvSpPr>
            <p:spPr>
              <a:xfrm>
                <a:off x="8077200" y="3510531"/>
                <a:ext cx="380999" cy="545053"/>
              </a:xfrm>
              <a:prstGeom prst="rect">
                <a:avLst/>
              </a:prstGeom>
              <a:noFill/>
            </p:spPr>
            <p:txBody>
              <a:bodyPr wrap="square" rtlCol="0">
                <a:spAutoFit/>
              </a:bodyPr>
              <a:lstStyle/>
              <a:p>
                <a:r>
                  <a:rPr lang="en-US" sz="2000" b="1"/>
                  <a:t>C</a:t>
                </a:r>
                <a:endParaRPr lang="vi-VN" sz="2000" b="1"/>
              </a:p>
            </p:txBody>
          </p:sp>
          <p:sp>
            <p:nvSpPr>
              <p:cNvPr id="74" name="TextBox 73">
                <a:extLst>
                  <a:ext uri="{FF2B5EF4-FFF2-40B4-BE49-F238E27FC236}">
                    <a16:creationId xmlns:a16="http://schemas.microsoft.com/office/drawing/2014/main" xmlns="" id="{1370B0C2-F566-4AEA-CEFC-36187F334D52}"/>
                  </a:ext>
                </a:extLst>
              </p:cNvPr>
              <p:cNvSpPr txBox="1"/>
              <p:nvPr/>
            </p:nvSpPr>
            <p:spPr>
              <a:xfrm>
                <a:off x="8610600" y="3510531"/>
                <a:ext cx="380999" cy="545053"/>
              </a:xfrm>
              <a:prstGeom prst="rect">
                <a:avLst/>
              </a:prstGeom>
              <a:noFill/>
            </p:spPr>
            <p:txBody>
              <a:bodyPr wrap="square" rtlCol="0">
                <a:spAutoFit/>
              </a:bodyPr>
              <a:lstStyle/>
              <a:p>
                <a:r>
                  <a:rPr lang="en-US" sz="2000" b="1"/>
                  <a:t>G</a:t>
                </a:r>
                <a:endParaRPr lang="vi-VN" sz="2000" b="1"/>
              </a:p>
            </p:txBody>
          </p:sp>
          <p:sp>
            <p:nvSpPr>
              <p:cNvPr id="75" name="TextBox 74">
                <a:extLst>
                  <a:ext uri="{FF2B5EF4-FFF2-40B4-BE49-F238E27FC236}">
                    <a16:creationId xmlns:a16="http://schemas.microsoft.com/office/drawing/2014/main" xmlns="" id="{63FA236C-CD3D-A353-30DB-E2769964064D}"/>
                  </a:ext>
                </a:extLst>
              </p:cNvPr>
              <p:cNvSpPr txBox="1"/>
              <p:nvPr/>
            </p:nvSpPr>
            <p:spPr>
              <a:xfrm>
                <a:off x="9144000" y="3510531"/>
                <a:ext cx="380999" cy="545053"/>
              </a:xfrm>
              <a:prstGeom prst="rect">
                <a:avLst/>
              </a:prstGeom>
              <a:noFill/>
            </p:spPr>
            <p:txBody>
              <a:bodyPr wrap="square" rtlCol="0">
                <a:spAutoFit/>
              </a:bodyPr>
              <a:lstStyle/>
              <a:p>
                <a:r>
                  <a:rPr lang="en-US" sz="2000" b="1"/>
                  <a:t>C</a:t>
                </a:r>
                <a:endParaRPr lang="vi-VN" sz="2000" b="1"/>
              </a:p>
            </p:txBody>
          </p:sp>
        </p:grpSp>
        <p:grpSp>
          <p:nvGrpSpPr>
            <p:cNvPr id="87" name="Group 86">
              <a:extLst>
                <a:ext uri="{FF2B5EF4-FFF2-40B4-BE49-F238E27FC236}">
                  <a16:creationId xmlns:a16="http://schemas.microsoft.com/office/drawing/2014/main" xmlns="" id="{FE08F770-CFC3-69DE-D401-0F835D35660A}"/>
                </a:ext>
              </a:extLst>
            </p:cNvPr>
            <p:cNvGrpSpPr/>
            <p:nvPr/>
          </p:nvGrpSpPr>
          <p:grpSpPr>
            <a:xfrm rot="10800000">
              <a:off x="1916559" y="6503276"/>
              <a:ext cx="5113989" cy="733899"/>
              <a:chOff x="4375475" y="3014697"/>
              <a:chExt cx="5112000" cy="999761"/>
            </a:xfrm>
          </p:grpSpPr>
          <p:sp>
            <p:nvSpPr>
              <p:cNvPr id="88" name="Rectangle 87">
                <a:extLst>
                  <a:ext uri="{FF2B5EF4-FFF2-40B4-BE49-F238E27FC236}">
                    <a16:creationId xmlns:a16="http://schemas.microsoft.com/office/drawing/2014/main" xmlns="" id="{1B1D7BBE-2C74-831D-457F-0ECC07E4CBA1}"/>
                  </a:ext>
                </a:extLst>
              </p:cNvPr>
              <p:cNvSpPr/>
              <p:nvPr/>
            </p:nvSpPr>
            <p:spPr>
              <a:xfrm>
                <a:off x="4375475" y="3014697"/>
                <a:ext cx="5112000" cy="1441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000"/>
              </a:p>
            </p:txBody>
          </p:sp>
          <p:cxnSp>
            <p:nvCxnSpPr>
              <p:cNvPr id="89" name="Straight Connector 88">
                <a:extLst>
                  <a:ext uri="{FF2B5EF4-FFF2-40B4-BE49-F238E27FC236}">
                    <a16:creationId xmlns:a16="http://schemas.microsoft.com/office/drawing/2014/main" xmlns="" id="{BD944BF8-A348-F429-4678-84F43D14B647}"/>
                  </a:ext>
                </a:extLst>
              </p:cNvPr>
              <p:cNvCxnSpPr>
                <a:cxnSpLocks/>
              </p:cNvCxnSpPr>
              <p:nvPr/>
            </p:nvCxnSpPr>
            <p:spPr>
              <a:xfrm>
                <a:off x="51054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xmlns="" id="{58E5B49A-3F20-BD35-F071-606D00020A6A}"/>
                  </a:ext>
                </a:extLst>
              </p:cNvPr>
              <p:cNvCxnSpPr>
                <a:cxnSpLocks/>
              </p:cNvCxnSpPr>
              <p:nvPr/>
            </p:nvCxnSpPr>
            <p:spPr>
              <a:xfrm>
                <a:off x="55626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xmlns="" id="{782681D8-C4A0-68A3-5732-4D2E9162401F}"/>
                  </a:ext>
                </a:extLst>
              </p:cNvPr>
              <p:cNvCxnSpPr>
                <a:cxnSpLocks/>
              </p:cNvCxnSpPr>
              <p:nvPr/>
            </p:nvCxnSpPr>
            <p:spPr>
              <a:xfrm>
                <a:off x="60960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xmlns="" id="{6B07EEDC-DFC9-F0E9-7D7B-1ED9D21693F0}"/>
                  </a:ext>
                </a:extLst>
              </p:cNvPr>
              <p:cNvCxnSpPr>
                <a:cxnSpLocks/>
              </p:cNvCxnSpPr>
              <p:nvPr/>
            </p:nvCxnSpPr>
            <p:spPr>
              <a:xfrm>
                <a:off x="66294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xmlns="" id="{E04482E7-B98B-8D35-6DD5-2BCDFA770A70}"/>
                  </a:ext>
                </a:extLst>
              </p:cNvPr>
              <p:cNvCxnSpPr>
                <a:cxnSpLocks/>
              </p:cNvCxnSpPr>
              <p:nvPr/>
            </p:nvCxnSpPr>
            <p:spPr>
              <a:xfrm>
                <a:off x="71628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xmlns="" id="{AD272451-54C9-4990-4163-D4074A28BEA3}"/>
                  </a:ext>
                </a:extLst>
              </p:cNvPr>
              <p:cNvCxnSpPr>
                <a:cxnSpLocks/>
              </p:cNvCxnSpPr>
              <p:nvPr/>
            </p:nvCxnSpPr>
            <p:spPr>
              <a:xfrm>
                <a:off x="76962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xmlns="" id="{FD44EA45-32BF-2FD0-D692-DD8B27B84FF8}"/>
                  </a:ext>
                </a:extLst>
              </p:cNvPr>
              <p:cNvCxnSpPr>
                <a:cxnSpLocks/>
              </p:cNvCxnSpPr>
              <p:nvPr/>
            </p:nvCxnSpPr>
            <p:spPr>
              <a:xfrm>
                <a:off x="82296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xmlns="" id="{81FE9C13-BDF3-B737-EC10-158EA083A869}"/>
                  </a:ext>
                </a:extLst>
              </p:cNvPr>
              <p:cNvCxnSpPr>
                <a:cxnSpLocks/>
              </p:cNvCxnSpPr>
              <p:nvPr/>
            </p:nvCxnSpPr>
            <p:spPr>
              <a:xfrm>
                <a:off x="87630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xmlns="" id="{8C8DCDB7-C2E1-DEF2-0D89-EFB189EBC76C}"/>
                  </a:ext>
                </a:extLst>
              </p:cNvPr>
              <p:cNvCxnSpPr>
                <a:cxnSpLocks/>
              </p:cNvCxnSpPr>
              <p:nvPr/>
            </p:nvCxnSpPr>
            <p:spPr>
              <a:xfrm>
                <a:off x="92964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xmlns="" id="{4135D4B9-5CAE-B3E0-23FB-104F4D303737}"/>
                  </a:ext>
                </a:extLst>
              </p:cNvPr>
              <p:cNvCxnSpPr>
                <a:cxnSpLocks/>
              </p:cNvCxnSpPr>
              <p:nvPr/>
            </p:nvCxnSpPr>
            <p:spPr>
              <a:xfrm>
                <a:off x="45720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xmlns="" id="{13D6BC4C-AED7-18A6-6EE2-221B1FF3C28F}"/>
                  </a:ext>
                </a:extLst>
              </p:cNvPr>
              <p:cNvSpPr txBox="1"/>
              <p:nvPr/>
            </p:nvSpPr>
            <p:spPr>
              <a:xfrm rot="10800000">
                <a:off x="4375475" y="3469404"/>
                <a:ext cx="380999" cy="545054"/>
              </a:xfrm>
              <a:prstGeom prst="rect">
                <a:avLst/>
              </a:prstGeom>
              <a:noFill/>
            </p:spPr>
            <p:txBody>
              <a:bodyPr wrap="square" rtlCol="0">
                <a:spAutoFit/>
              </a:bodyPr>
              <a:lstStyle/>
              <a:p>
                <a:r>
                  <a:rPr lang="en-US" sz="2000" b="1"/>
                  <a:t>G</a:t>
                </a:r>
                <a:endParaRPr lang="vi-VN" sz="2000" b="1"/>
              </a:p>
            </p:txBody>
          </p:sp>
          <p:sp>
            <p:nvSpPr>
              <p:cNvPr id="100" name="TextBox 99">
                <a:extLst>
                  <a:ext uri="{FF2B5EF4-FFF2-40B4-BE49-F238E27FC236}">
                    <a16:creationId xmlns:a16="http://schemas.microsoft.com/office/drawing/2014/main" xmlns="" id="{BF3EB379-525D-9752-182A-415D38D2CB48}"/>
                  </a:ext>
                </a:extLst>
              </p:cNvPr>
              <p:cNvSpPr txBox="1"/>
              <p:nvPr/>
            </p:nvSpPr>
            <p:spPr>
              <a:xfrm rot="10800000">
                <a:off x="4904616" y="3469404"/>
                <a:ext cx="380999" cy="545054"/>
              </a:xfrm>
              <a:prstGeom prst="rect">
                <a:avLst/>
              </a:prstGeom>
              <a:noFill/>
            </p:spPr>
            <p:txBody>
              <a:bodyPr wrap="square" rtlCol="0">
                <a:spAutoFit/>
              </a:bodyPr>
              <a:lstStyle/>
              <a:p>
                <a:r>
                  <a:rPr lang="en-US" sz="2000" b="1"/>
                  <a:t>C</a:t>
                </a:r>
                <a:endParaRPr lang="vi-VN" sz="2000" b="1"/>
              </a:p>
            </p:txBody>
          </p:sp>
          <p:sp>
            <p:nvSpPr>
              <p:cNvPr id="101" name="TextBox 100">
                <a:extLst>
                  <a:ext uri="{FF2B5EF4-FFF2-40B4-BE49-F238E27FC236}">
                    <a16:creationId xmlns:a16="http://schemas.microsoft.com/office/drawing/2014/main" xmlns="" id="{157E2113-CB7B-85F6-B1D3-5E18CA10AD9C}"/>
                  </a:ext>
                </a:extLst>
              </p:cNvPr>
              <p:cNvSpPr txBox="1"/>
              <p:nvPr/>
            </p:nvSpPr>
            <p:spPr>
              <a:xfrm rot="10800000">
                <a:off x="5361646" y="3469404"/>
                <a:ext cx="380999" cy="545054"/>
              </a:xfrm>
              <a:prstGeom prst="rect">
                <a:avLst/>
              </a:prstGeom>
              <a:noFill/>
            </p:spPr>
            <p:txBody>
              <a:bodyPr wrap="square" rtlCol="0">
                <a:spAutoFit/>
              </a:bodyPr>
              <a:lstStyle/>
              <a:p>
                <a:r>
                  <a:rPr lang="en-US" sz="2000" b="1"/>
                  <a:t>G</a:t>
                </a:r>
                <a:endParaRPr lang="vi-VN" sz="2000" b="1"/>
              </a:p>
            </p:txBody>
          </p:sp>
          <p:sp>
            <p:nvSpPr>
              <p:cNvPr id="102" name="TextBox 101">
                <a:extLst>
                  <a:ext uri="{FF2B5EF4-FFF2-40B4-BE49-F238E27FC236}">
                    <a16:creationId xmlns:a16="http://schemas.microsoft.com/office/drawing/2014/main" xmlns="" id="{4C1D584A-759B-1261-012C-1ED508F12386}"/>
                  </a:ext>
                </a:extLst>
              </p:cNvPr>
              <p:cNvSpPr txBox="1"/>
              <p:nvPr/>
            </p:nvSpPr>
            <p:spPr>
              <a:xfrm rot="10800000">
                <a:off x="5904175" y="3469404"/>
                <a:ext cx="380999" cy="545054"/>
              </a:xfrm>
              <a:prstGeom prst="rect">
                <a:avLst/>
              </a:prstGeom>
              <a:noFill/>
            </p:spPr>
            <p:txBody>
              <a:bodyPr wrap="square" rtlCol="0">
                <a:spAutoFit/>
              </a:bodyPr>
              <a:lstStyle/>
              <a:p>
                <a:r>
                  <a:rPr lang="en-US" sz="2000" b="1"/>
                  <a:t>T</a:t>
                </a:r>
                <a:endParaRPr lang="vi-VN" sz="2000" b="1"/>
              </a:p>
            </p:txBody>
          </p:sp>
          <p:sp>
            <p:nvSpPr>
              <p:cNvPr id="103" name="TextBox 102">
                <a:extLst>
                  <a:ext uri="{FF2B5EF4-FFF2-40B4-BE49-F238E27FC236}">
                    <a16:creationId xmlns:a16="http://schemas.microsoft.com/office/drawing/2014/main" xmlns="" id="{291274CC-DF2C-A128-9CED-966F50A18F0E}"/>
                  </a:ext>
                </a:extLst>
              </p:cNvPr>
              <p:cNvSpPr txBox="1"/>
              <p:nvPr/>
            </p:nvSpPr>
            <p:spPr>
              <a:xfrm rot="10800000">
                <a:off x="6445145" y="3469404"/>
                <a:ext cx="380999" cy="545054"/>
              </a:xfrm>
              <a:prstGeom prst="rect">
                <a:avLst/>
              </a:prstGeom>
              <a:noFill/>
            </p:spPr>
            <p:txBody>
              <a:bodyPr wrap="square" rtlCol="0">
                <a:spAutoFit/>
              </a:bodyPr>
              <a:lstStyle/>
              <a:p>
                <a:r>
                  <a:rPr lang="en-US" sz="2000" b="1"/>
                  <a:t>A</a:t>
                </a:r>
                <a:endParaRPr lang="vi-VN" sz="2000" b="1"/>
              </a:p>
            </p:txBody>
          </p:sp>
          <p:sp>
            <p:nvSpPr>
              <p:cNvPr id="104" name="TextBox 103">
                <a:extLst>
                  <a:ext uri="{FF2B5EF4-FFF2-40B4-BE49-F238E27FC236}">
                    <a16:creationId xmlns:a16="http://schemas.microsoft.com/office/drawing/2014/main" xmlns="" id="{FDEFD6C6-F71E-CE2F-CD17-348E3BE4B5A2}"/>
                  </a:ext>
                </a:extLst>
              </p:cNvPr>
              <p:cNvSpPr txBox="1"/>
              <p:nvPr/>
            </p:nvSpPr>
            <p:spPr>
              <a:xfrm rot="10800000">
                <a:off x="6986109" y="3469404"/>
                <a:ext cx="380999" cy="545054"/>
              </a:xfrm>
              <a:prstGeom prst="rect">
                <a:avLst/>
              </a:prstGeom>
              <a:noFill/>
            </p:spPr>
            <p:txBody>
              <a:bodyPr wrap="square" rtlCol="0">
                <a:spAutoFit/>
              </a:bodyPr>
              <a:lstStyle/>
              <a:p>
                <a:r>
                  <a:rPr lang="en-US" sz="2000" b="1"/>
                  <a:t>T</a:t>
                </a:r>
                <a:endParaRPr lang="vi-VN" sz="2000" b="1"/>
              </a:p>
            </p:txBody>
          </p:sp>
          <p:sp>
            <p:nvSpPr>
              <p:cNvPr id="105" name="TextBox 104">
                <a:extLst>
                  <a:ext uri="{FF2B5EF4-FFF2-40B4-BE49-F238E27FC236}">
                    <a16:creationId xmlns:a16="http://schemas.microsoft.com/office/drawing/2014/main" xmlns="" id="{F8BB8B37-5B45-4D3E-7A99-CC99B13D1573}"/>
                  </a:ext>
                </a:extLst>
              </p:cNvPr>
              <p:cNvSpPr txBox="1"/>
              <p:nvPr/>
            </p:nvSpPr>
            <p:spPr>
              <a:xfrm rot="10800000">
                <a:off x="7527076" y="3469404"/>
                <a:ext cx="380999" cy="545054"/>
              </a:xfrm>
              <a:prstGeom prst="rect">
                <a:avLst/>
              </a:prstGeom>
              <a:noFill/>
            </p:spPr>
            <p:txBody>
              <a:bodyPr wrap="square" rtlCol="0">
                <a:spAutoFit/>
              </a:bodyPr>
              <a:lstStyle/>
              <a:p>
                <a:r>
                  <a:rPr lang="en-US" sz="2000" b="1"/>
                  <a:t>T</a:t>
                </a:r>
                <a:endParaRPr lang="vi-VN" sz="2000" b="1"/>
              </a:p>
            </p:txBody>
          </p:sp>
          <p:sp>
            <p:nvSpPr>
              <p:cNvPr id="106" name="TextBox 105">
                <a:extLst>
                  <a:ext uri="{FF2B5EF4-FFF2-40B4-BE49-F238E27FC236}">
                    <a16:creationId xmlns:a16="http://schemas.microsoft.com/office/drawing/2014/main" xmlns="" id="{05D52016-3D13-094B-A1BA-B29C0BBC0EDC}"/>
                  </a:ext>
                </a:extLst>
              </p:cNvPr>
              <p:cNvSpPr txBox="1"/>
              <p:nvPr/>
            </p:nvSpPr>
            <p:spPr>
              <a:xfrm rot="10800000">
                <a:off x="8033077" y="3469399"/>
                <a:ext cx="380999" cy="545054"/>
              </a:xfrm>
              <a:prstGeom prst="rect">
                <a:avLst/>
              </a:prstGeom>
              <a:noFill/>
            </p:spPr>
            <p:txBody>
              <a:bodyPr wrap="square" rtlCol="0">
                <a:spAutoFit/>
              </a:bodyPr>
              <a:lstStyle/>
              <a:p>
                <a:r>
                  <a:rPr lang="en-US" sz="2000" b="1"/>
                  <a:t>G</a:t>
                </a:r>
                <a:endParaRPr lang="vi-VN" sz="2000" b="1"/>
              </a:p>
            </p:txBody>
          </p:sp>
          <p:sp>
            <p:nvSpPr>
              <p:cNvPr id="107" name="TextBox 106">
                <a:extLst>
                  <a:ext uri="{FF2B5EF4-FFF2-40B4-BE49-F238E27FC236}">
                    <a16:creationId xmlns:a16="http://schemas.microsoft.com/office/drawing/2014/main" xmlns="" id="{74F4E672-458A-90FD-0B50-970024778D39}"/>
                  </a:ext>
                </a:extLst>
              </p:cNvPr>
              <p:cNvSpPr txBox="1"/>
              <p:nvPr/>
            </p:nvSpPr>
            <p:spPr>
              <a:xfrm rot="10800000">
                <a:off x="8489490" y="3469399"/>
                <a:ext cx="380999" cy="545054"/>
              </a:xfrm>
              <a:prstGeom prst="rect">
                <a:avLst/>
              </a:prstGeom>
              <a:noFill/>
            </p:spPr>
            <p:txBody>
              <a:bodyPr wrap="square" rtlCol="0">
                <a:spAutoFit/>
              </a:bodyPr>
              <a:lstStyle/>
              <a:p>
                <a:r>
                  <a:rPr lang="en-US" sz="2000" b="1"/>
                  <a:t>T</a:t>
                </a:r>
                <a:endParaRPr lang="vi-VN" sz="2000" b="1"/>
              </a:p>
            </p:txBody>
          </p:sp>
          <p:sp>
            <p:nvSpPr>
              <p:cNvPr id="108" name="TextBox 107">
                <a:extLst>
                  <a:ext uri="{FF2B5EF4-FFF2-40B4-BE49-F238E27FC236}">
                    <a16:creationId xmlns:a16="http://schemas.microsoft.com/office/drawing/2014/main" xmlns="" id="{CAA928B1-BF6C-163B-1934-7BF398A55F15}"/>
                  </a:ext>
                </a:extLst>
              </p:cNvPr>
              <p:cNvSpPr txBox="1"/>
              <p:nvPr/>
            </p:nvSpPr>
            <p:spPr>
              <a:xfrm rot="10800000">
                <a:off x="9022891" y="3469402"/>
                <a:ext cx="380999" cy="545054"/>
              </a:xfrm>
              <a:prstGeom prst="rect">
                <a:avLst/>
              </a:prstGeom>
              <a:noFill/>
            </p:spPr>
            <p:txBody>
              <a:bodyPr wrap="square" rtlCol="0">
                <a:spAutoFit/>
              </a:bodyPr>
              <a:lstStyle/>
              <a:p>
                <a:r>
                  <a:rPr lang="en-US" sz="2000" b="1"/>
                  <a:t>A</a:t>
                </a:r>
                <a:endParaRPr lang="vi-VN" sz="2000" b="1"/>
              </a:p>
            </p:txBody>
          </p:sp>
        </p:grpSp>
        <p:cxnSp>
          <p:nvCxnSpPr>
            <p:cNvPr id="8" name="Straight Arrow Connector 7">
              <a:extLst>
                <a:ext uri="{FF2B5EF4-FFF2-40B4-BE49-F238E27FC236}">
                  <a16:creationId xmlns:a16="http://schemas.microsoft.com/office/drawing/2014/main" xmlns="" id="{C4299668-2F70-1DE4-D777-9713D5A3AAFC}"/>
                </a:ext>
              </a:extLst>
            </p:cNvPr>
            <p:cNvCxnSpPr>
              <a:cxnSpLocks/>
              <a:stCxn id="88" idx="0"/>
              <a:endCxn id="169" idx="0"/>
            </p:cNvCxnSpPr>
            <p:nvPr/>
          </p:nvCxnSpPr>
          <p:spPr>
            <a:xfrm flipH="1">
              <a:off x="4470760" y="7237175"/>
              <a:ext cx="2793" cy="52024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grpSp>
        <p:nvGrpSpPr>
          <p:cNvPr id="228" name="Group 227">
            <a:extLst>
              <a:ext uri="{FF2B5EF4-FFF2-40B4-BE49-F238E27FC236}">
                <a16:creationId xmlns:a16="http://schemas.microsoft.com/office/drawing/2014/main" xmlns="" id="{AA9FA4D3-D25B-5A20-F7BF-63AC84B12DB5}"/>
              </a:ext>
            </a:extLst>
          </p:cNvPr>
          <p:cNvGrpSpPr/>
          <p:nvPr/>
        </p:nvGrpSpPr>
        <p:grpSpPr>
          <a:xfrm>
            <a:off x="8747861" y="8558659"/>
            <a:ext cx="5586939" cy="1359630"/>
            <a:chOff x="8747861" y="8558659"/>
            <a:chExt cx="5586939" cy="1359630"/>
          </a:xfrm>
        </p:grpSpPr>
        <p:sp>
          <p:nvSpPr>
            <p:cNvPr id="170" name="Rectangle 169">
              <a:extLst>
                <a:ext uri="{FF2B5EF4-FFF2-40B4-BE49-F238E27FC236}">
                  <a16:creationId xmlns:a16="http://schemas.microsoft.com/office/drawing/2014/main" xmlns="" id="{0F987A9D-ECF6-C451-4348-3364FA9340C2}"/>
                </a:ext>
              </a:extLst>
            </p:cNvPr>
            <p:cNvSpPr/>
            <p:nvPr/>
          </p:nvSpPr>
          <p:spPr>
            <a:xfrm>
              <a:off x="10220563" y="8652518"/>
              <a:ext cx="497002" cy="1159969"/>
            </a:xfrm>
            <a:prstGeom prst="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000"/>
            </a:p>
          </p:txBody>
        </p:sp>
        <p:grpSp>
          <p:nvGrpSpPr>
            <p:cNvPr id="171" name="Group 170">
              <a:extLst>
                <a:ext uri="{FF2B5EF4-FFF2-40B4-BE49-F238E27FC236}">
                  <a16:creationId xmlns:a16="http://schemas.microsoft.com/office/drawing/2014/main" xmlns="" id="{535B3D94-B3AE-B166-1A11-C69B74744AE5}"/>
                </a:ext>
              </a:extLst>
            </p:cNvPr>
            <p:cNvGrpSpPr/>
            <p:nvPr/>
          </p:nvGrpSpPr>
          <p:grpSpPr>
            <a:xfrm>
              <a:off x="8747861" y="8558659"/>
              <a:ext cx="5580000" cy="764089"/>
              <a:chOff x="4419599" y="3014697"/>
              <a:chExt cx="5577830" cy="1040887"/>
            </a:xfrm>
          </p:grpSpPr>
          <p:sp>
            <p:nvSpPr>
              <p:cNvPr id="172" name="Rectangle 171">
                <a:extLst>
                  <a:ext uri="{FF2B5EF4-FFF2-40B4-BE49-F238E27FC236}">
                    <a16:creationId xmlns:a16="http://schemas.microsoft.com/office/drawing/2014/main" xmlns="" id="{7F65B14A-C5E5-3EDD-5797-2532EDE0A30D}"/>
                  </a:ext>
                </a:extLst>
              </p:cNvPr>
              <p:cNvSpPr/>
              <p:nvPr/>
            </p:nvSpPr>
            <p:spPr>
              <a:xfrm>
                <a:off x="4419599" y="3014697"/>
                <a:ext cx="5577830" cy="1441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000"/>
              </a:p>
            </p:txBody>
          </p:sp>
          <p:cxnSp>
            <p:nvCxnSpPr>
              <p:cNvPr id="173" name="Straight Connector 172">
                <a:extLst>
                  <a:ext uri="{FF2B5EF4-FFF2-40B4-BE49-F238E27FC236}">
                    <a16:creationId xmlns:a16="http://schemas.microsoft.com/office/drawing/2014/main" xmlns="" id="{03E8C65F-E398-C87E-7F82-D4CC3ACD2B19}"/>
                  </a:ext>
                </a:extLst>
              </p:cNvPr>
              <p:cNvCxnSpPr>
                <a:cxnSpLocks/>
              </p:cNvCxnSpPr>
              <p:nvPr/>
            </p:nvCxnSpPr>
            <p:spPr>
              <a:xfrm>
                <a:off x="51054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xmlns="" id="{5AA50C4C-DAFA-994B-D086-BA2436A62CD2}"/>
                  </a:ext>
                </a:extLst>
              </p:cNvPr>
              <p:cNvCxnSpPr>
                <a:cxnSpLocks/>
              </p:cNvCxnSpPr>
              <p:nvPr/>
            </p:nvCxnSpPr>
            <p:spPr>
              <a:xfrm>
                <a:off x="55626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xmlns="" id="{EAE857D6-F535-8B88-3264-B07853371F20}"/>
                  </a:ext>
                </a:extLst>
              </p:cNvPr>
              <p:cNvCxnSpPr>
                <a:cxnSpLocks/>
              </p:cNvCxnSpPr>
              <p:nvPr/>
            </p:nvCxnSpPr>
            <p:spPr>
              <a:xfrm>
                <a:off x="60960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xmlns="" id="{F1A76A12-C582-A8DA-D3C5-A31B5730051F}"/>
                  </a:ext>
                </a:extLst>
              </p:cNvPr>
              <p:cNvCxnSpPr>
                <a:cxnSpLocks/>
              </p:cNvCxnSpPr>
              <p:nvPr/>
            </p:nvCxnSpPr>
            <p:spPr>
              <a:xfrm>
                <a:off x="66294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xmlns="" id="{CAFDECE0-2CB5-7F75-7831-A7C133886ED1}"/>
                  </a:ext>
                </a:extLst>
              </p:cNvPr>
              <p:cNvCxnSpPr>
                <a:cxnSpLocks/>
              </p:cNvCxnSpPr>
              <p:nvPr/>
            </p:nvCxnSpPr>
            <p:spPr>
              <a:xfrm>
                <a:off x="71628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2E8012B8-C8A0-89A0-5281-F86C58400596}"/>
                  </a:ext>
                </a:extLst>
              </p:cNvPr>
              <p:cNvCxnSpPr>
                <a:cxnSpLocks/>
              </p:cNvCxnSpPr>
              <p:nvPr/>
            </p:nvCxnSpPr>
            <p:spPr>
              <a:xfrm>
                <a:off x="76962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xmlns="" id="{E2567C06-F85A-2F73-EE00-50E02D52A972}"/>
                  </a:ext>
                </a:extLst>
              </p:cNvPr>
              <p:cNvCxnSpPr>
                <a:cxnSpLocks/>
              </p:cNvCxnSpPr>
              <p:nvPr/>
            </p:nvCxnSpPr>
            <p:spPr>
              <a:xfrm>
                <a:off x="82296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xmlns="" id="{DB5F988D-6C0E-63B2-C93B-AAAA461C2807}"/>
                  </a:ext>
                </a:extLst>
              </p:cNvPr>
              <p:cNvCxnSpPr>
                <a:cxnSpLocks/>
              </p:cNvCxnSpPr>
              <p:nvPr/>
            </p:nvCxnSpPr>
            <p:spPr>
              <a:xfrm>
                <a:off x="87630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xmlns="" id="{8F20B8FF-3833-260D-B9B0-9EB222B51FF3}"/>
                  </a:ext>
                </a:extLst>
              </p:cNvPr>
              <p:cNvCxnSpPr>
                <a:cxnSpLocks/>
              </p:cNvCxnSpPr>
              <p:nvPr/>
            </p:nvCxnSpPr>
            <p:spPr>
              <a:xfrm>
                <a:off x="92964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xmlns="" id="{4E5B79F2-FD61-D8C3-8A26-22C3F9CDC204}"/>
                  </a:ext>
                </a:extLst>
              </p:cNvPr>
              <p:cNvCxnSpPr>
                <a:cxnSpLocks/>
              </p:cNvCxnSpPr>
              <p:nvPr/>
            </p:nvCxnSpPr>
            <p:spPr>
              <a:xfrm>
                <a:off x="45720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83" name="TextBox 182">
                <a:extLst>
                  <a:ext uri="{FF2B5EF4-FFF2-40B4-BE49-F238E27FC236}">
                    <a16:creationId xmlns:a16="http://schemas.microsoft.com/office/drawing/2014/main" xmlns="" id="{25CEB3B2-78AB-52F2-B70C-FD0587DDE183}"/>
                  </a:ext>
                </a:extLst>
              </p:cNvPr>
              <p:cNvSpPr txBox="1"/>
              <p:nvPr/>
            </p:nvSpPr>
            <p:spPr>
              <a:xfrm>
                <a:off x="4419600" y="3510531"/>
                <a:ext cx="380999" cy="545053"/>
              </a:xfrm>
              <a:prstGeom prst="rect">
                <a:avLst/>
              </a:prstGeom>
              <a:noFill/>
            </p:spPr>
            <p:txBody>
              <a:bodyPr wrap="square" rtlCol="0">
                <a:spAutoFit/>
              </a:bodyPr>
              <a:lstStyle/>
              <a:p>
                <a:r>
                  <a:rPr lang="en-US" sz="2000" b="1"/>
                  <a:t>T</a:t>
                </a:r>
                <a:endParaRPr lang="vi-VN" sz="2000" b="1"/>
              </a:p>
            </p:txBody>
          </p:sp>
          <p:sp>
            <p:nvSpPr>
              <p:cNvPr id="184" name="TextBox 183">
                <a:extLst>
                  <a:ext uri="{FF2B5EF4-FFF2-40B4-BE49-F238E27FC236}">
                    <a16:creationId xmlns:a16="http://schemas.microsoft.com/office/drawing/2014/main" xmlns="" id="{0AEA09AA-EA1C-04DA-35C0-D63994AE6748}"/>
                  </a:ext>
                </a:extLst>
              </p:cNvPr>
              <p:cNvSpPr txBox="1"/>
              <p:nvPr/>
            </p:nvSpPr>
            <p:spPr>
              <a:xfrm>
                <a:off x="4948741" y="3510531"/>
                <a:ext cx="380999" cy="545053"/>
              </a:xfrm>
              <a:prstGeom prst="rect">
                <a:avLst/>
              </a:prstGeom>
              <a:noFill/>
            </p:spPr>
            <p:txBody>
              <a:bodyPr wrap="square" rtlCol="0">
                <a:spAutoFit/>
              </a:bodyPr>
              <a:lstStyle/>
              <a:p>
                <a:r>
                  <a:rPr lang="en-US" sz="2000" b="1"/>
                  <a:t>A</a:t>
                </a:r>
                <a:endParaRPr lang="vi-VN" sz="2000" b="1"/>
              </a:p>
            </p:txBody>
          </p:sp>
          <p:sp>
            <p:nvSpPr>
              <p:cNvPr id="185" name="TextBox 184">
                <a:extLst>
                  <a:ext uri="{FF2B5EF4-FFF2-40B4-BE49-F238E27FC236}">
                    <a16:creationId xmlns:a16="http://schemas.microsoft.com/office/drawing/2014/main" xmlns="" id="{CAF665F1-6D2F-A282-3603-B68A9D7AE371}"/>
                  </a:ext>
                </a:extLst>
              </p:cNvPr>
              <p:cNvSpPr txBox="1"/>
              <p:nvPr/>
            </p:nvSpPr>
            <p:spPr>
              <a:xfrm>
                <a:off x="5405770" y="3510531"/>
                <a:ext cx="380999" cy="545053"/>
              </a:xfrm>
              <a:prstGeom prst="rect">
                <a:avLst/>
              </a:prstGeom>
              <a:noFill/>
            </p:spPr>
            <p:txBody>
              <a:bodyPr wrap="square" rtlCol="0">
                <a:spAutoFit/>
              </a:bodyPr>
              <a:lstStyle/>
              <a:p>
                <a:r>
                  <a:rPr lang="en-US" sz="2000" b="1"/>
                  <a:t>C</a:t>
                </a:r>
                <a:endParaRPr lang="vi-VN" sz="2000" b="1"/>
              </a:p>
            </p:txBody>
          </p:sp>
          <p:sp>
            <p:nvSpPr>
              <p:cNvPr id="186" name="TextBox 185">
                <a:extLst>
                  <a:ext uri="{FF2B5EF4-FFF2-40B4-BE49-F238E27FC236}">
                    <a16:creationId xmlns:a16="http://schemas.microsoft.com/office/drawing/2014/main" xmlns="" id="{BBC6F65B-C110-A3B9-7773-43BED0C54A28}"/>
                  </a:ext>
                </a:extLst>
              </p:cNvPr>
              <p:cNvSpPr txBox="1"/>
              <p:nvPr/>
            </p:nvSpPr>
            <p:spPr>
              <a:xfrm>
                <a:off x="5948300" y="3510531"/>
                <a:ext cx="380999" cy="545053"/>
              </a:xfrm>
              <a:prstGeom prst="rect">
                <a:avLst/>
              </a:prstGeom>
              <a:noFill/>
            </p:spPr>
            <p:txBody>
              <a:bodyPr wrap="square" rtlCol="0">
                <a:spAutoFit/>
              </a:bodyPr>
              <a:lstStyle/>
              <a:p>
                <a:r>
                  <a:rPr lang="en-US" sz="2000" b="1"/>
                  <a:t>A</a:t>
                </a:r>
                <a:endParaRPr lang="vi-VN" sz="2000" b="1"/>
              </a:p>
            </p:txBody>
          </p:sp>
          <p:sp>
            <p:nvSpPr>
              <p:cNvPr id="187" name="TextBox 186">
                <a:extLst>
                  <a:ext uri="{FF2B5EF4-FFF2-40B4-BE49-F238E27FC236}">
                    <a16:creationId xmlns:a16="http://schemas.microsoft.com/office/drawing/2014/main" xmlns="" id="{D1F001F9-FDF9-21B9-0568-472BA6565BC9}"/>
                  </a:ext>
                </a:extLst>
              </p:cNvPr>
              <p:cNvSpPr txBox="1"/>
              <p:nvPr/>
            </p:nvSpPr>
            <p:spPr>
              <a:xfrm>
                <a:off x="6489267" y="3510531"/>
                <a:ext cx="380999" cy="545053"/>
              </a:xfrm>
              <a:prstGeom prst="rect">
                <a:avLst/>
              </a:prstGeom>
              <a:noFill/>
            </p:spPr>
            <p:txBody>
              <a:bodyPr wrap="square" rtlCol="0">
                <a:spAutoFit/>
              </a:bodyPr>
              <a:lstStyle/>
              <a:p>
                <a:endParaRPr lang="vi-VN" sz="2000" b="1"/>
              </a:p>
            </p:txBody>
          </p:sp>
          <p:sp>
            <p:nvSpPr>
              <p:cNvPr id="188" name="TextBox 187">
                <a:extLst>
                  <a:ext uri="{FF2B5EF4-FFF2-40B4-BE49-F238E27FC236}">
                    <a16:creationId xmlns:a16="http://schemas.microsoft.com/office/drawing/2014/main" xmlns="" id="{8199AC4C-7C53-5554-4D19-ADA03C8D149A}"/>
                  </a:ext>
                </a:extLst>
              </p:cNvPr>
              <p:cNvSpPr txBox="1"/>
              <p:nvPr/>
            </p:nvSpPr>
            <p:spPr>
              <a:xfrm>
                <a:off x="6530723" y="3510531"/>
                <a:ext cx="380999" cy="545053"/>
              </a:xfrm>
              <a:prstGeom prst="rect">
                <a:avLst/>
              </a:prstGeom>
              <a:noFill/>
            </p:spPr>
            <p:txBody>
              <a:bodyPr wrap="square" rtlCol="0">
                <a:spAutoFit/>
              </a:bodyPr>
              <a:lstStyle/>
              <a:p>
                <a:r>
                  <a:rPr lang="en-US" sz="2000" b="1"/>
                  <a:t>T</a:t>
                </a:r>
                <a:endParaRPr lang="vi-VN" sz="2000" b="1"/>
              </a:p>
            </p:txBody>
          </p:sp>
          <p:sp>
            <p:nvSpPr>
              <p:cNvPr id="189" name="TextBox 188">
                <a:extLst>
                  <a:ext uri="{FF2B5EF4-FFF2-40B4-BE49-F238E27FC236}">
                    <a16:creationId xmlns:a16="http://schemas.microsoft.com/office/drawing/2014/main" xmlns="" id="{BD34903E-5A01-E618-7750-7274E9351F6A}"/>
                  </a:ext>
                </a:extLst>
              </p:cNvPr>
              <p:cNvSpPr txBox="1"/>
              <p:nvPr/>
            </p:nvSpPr>
            <p:spPr>
              <a:xfrm>
                <a:off x="7051155" y="3510531"/>
                <a:ext cx="380999" cy="545053"/>
              </a:xfrm>
              <a:prstGeom prst="rect">
                <a:avLst/>
              </a:prstGeom>
              <a:noFill/>
            </p:spPr>
            <p:txBody>
              <a:bodyPr wrap="square" rtlCol="0">
                <a:spAutoFit/>
              </a:bodyPr>
              <a:lstStyle/>
              <a:p>
                <a:r>
                  <a:rPr lang="en-US" sz="2000" b="1"/>
                  <a:t>A</a:t>
                </a:r>
                <a:endParaRPr lang="vi-VN" sz="2000" b="1"/>
              </a:p>
            </p:txBody>
          </p:sp>
          <p:sp>
            <p:nvSpPr>
              <p:cNvPr id="190" name="TextBox 189">
                <a:extLst>
                  <a:ext uri="{FF2B5EF4-FFF2-40B4-BE49-F238E27FC236}">
                    <a16:creationId xmlns:a16="http://schemas.microsoft.com/office/drawing/2014/main" xmlns="" id="{D37F5999-1CDE-AFED-CBF5-0AAE924BC285}"/>
                  </a:ext>
                </a:extLst>
              </p:cNvPr>
              <p:cNvSpPr txBox="1"/>
              <p:nvPr/>
            </p:nvSpPr>
            <p:spPr>
              <a:xfrm>
                <a:off x="7557154" y="3510531"/>
                <a:ext cx="380999" cy="545053"/>
              </a:xfrm>
              <a:prstGeom prst="rect">
                <a:avLst/>
              </a:prstGeom>
              <a:noFill/>
            </p:spPr>
            <p:txBody>
              <a:bodyPr wrap="square" rtlCol="0">
                <a:spAutoFit/>
              </a:bodyPr>
              <a:lstStyle/>
              <a:p>
                <a:r>
                  <a:rPr lang="en-US" sz="2000" b="1"/>
                  <a:t>C</a:t>
                </a:r>
                <a:endParaRPr lang="vi-VN" sz="2000" b="1"/>
              </a:p>
            </p:txBody>
          </p:sp>
          <p:sp>
            <p:nvSpPr>
              <p:cNvPr id="191" name="TextBox 190">
                <a:extLst>
                  <a:ext uri="{FF2B5EF4-FFF2-40B4-BE49-F238E27FC236}">
                    <a16:creationId xmlns:a16="http://schemas.microsoft.com/office/drawing/2014/main" xmlns="" id="{6ED5CD2E-30DF-C448-EEFF-41EB8D1DCAC1}"/>
                  </a:ext>
                </a:extLst>
              </p:cNvPr>
              <p:cNvSpPr txBox="1"/>
              <p:nvPr/>
            </p:nvSpPr>
            <p:spPr>
              <a:xfrm>
                <a:off x="8090554" y="3510531"/>
                <a:ext cx="380999" cy="545053"/>
              </a:xfrm>
              <a:prstGeom prst="rect">
                <a:avLst/>
              </a:prstGeom>
              <a:noFill/>
            </p:spPr>
            <p:txBody>
              <a:bodyPr wrap="square" rtlCol="0">
                <a:spAutoFit/>
              </a:bodyPr>
              <a:lstStyle/>
              <a:p>
                <a:r>
                  <a:rPr lang="en-US" sz="2000" b="1"/>
                  <a:t>G</a:t>
                </a:r>
                <a:endParaRPr lang="vi-VN" sz="2000" b="1"/>
              </a:p>
            </p:txBody>
          </p:sp>
          <p:sp>
            <p:nvSpPr>
              <p:cNvPr id="192" name="TextBox 191">
                <a:extLst>
                  <a:ext uri="{FF2B5EF4-FFF2-40B4-BE49-F238E27FC236}">
                    <a16:creationId xmlns:a16="http://schemas.microsoft.com/office/drawing/2014/main" xmlns="" id="{A610446A-BDE8-90FB-4BF2-0CC0CB56164A}"/>
                  </a:ext>
                </a:extLst>
              </p:cNvPr>
              <p:cNvSpPr txBox="1"/>
              <p:nvPr/>
            </p:nvSpPr>
            <p:spPr>
              <a:xfrm>
                <a:off x="8623955" y="3510531"/>
                <a:ext cx="380999" cy="545053"/>
              </a:xfrm>
              <a:prstGeom prst="rect">
                <a:avLst/>
              </a:prstGeom>
              <a:noFill/>
            </p:spPr>
            <p:txBody>
              <a:bodyPr wrap="square" rtlCol="0">
                <a:spAutoFit/>
              </a:bodyPr>
              <a:lstStyle/>
              <a:p>
                <a:r>
                  <a:rPr lang="en-US" sz="2000" b="1"/>
                  <a:t>C</a:t>
                </a:r>
                <a:endParaRPr lang="vi-VN" sz="2000" b="1"/>
              </a:p>
            </p:txBody>
          </p:sp>
        </p:grpSp>
        <p:grpSp>
          <p:nvGrpSpPr>
            <p:cNvPr id="194" name="Group 193">
              <a:extLst>
                <a:ext uri="{FF2B5EF4-FFF2-40B4-BE49-F238E27FC236}">
                  <a16:creationId xmlns:a16="http://schemas.microsoft.com/office/drawing/2014/main" xmlns="" id="{4DC525D8-5CA6-88A2-CE32-1CB0CFEB80BE}"/>
                </a:ext>
              </a:extLst>
            </p:cNvPr>
            <p:cNvGrpSpPr/>
            <p:nvPr/>
          </p:nvGrpSpPr>
          <p:grpSpPr>
            <a:xfrm rot="10800000">
              <a:off x="8754800" y="8672290"/>
              <a:ext cx="5580000" cy="1245999"/>
              <a:chOff x="3862379" y="3014697"/>
              <a:chExt cx="5577830" cy="1697374"/>
            </a:xfrm>
          </p:grpSpPr>
          <p:sp>
            <p:nvSpPr>
              <p:cNvPr id="195" name="Rectangle 194">
                <a:extLst>
                  <a:ext uri="{FF2B5EF4-FFF2-40B4-BE49-F238E27FC236}">
                    <a16:creationId xmlns:a16="http://schemas.microsoft.com/office/drawing/2014/main" xmlns="" id="{EF6A0936-C4CD-D444-09B1-BC84BC8A8DDB}"/>
                  </a:ext>
                </a:extLst>
              </p:cNvPr>
              <p:cNvSpPr/>
              <p:nvPr/>
            </p:nvSpPr>
            <p:spPr>
              <a:xfrm>
                <a:off x="3862379" y="3014697"/>
                <a:ext cx="5577830" cy="1441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000"/>
              </a:p>
            </p:txBody>
          </p:sp>
          <p:cxnSp>
            <p:nvCxnSpPr>
              <p:cNvPr id="196" name="Straight Connector 195">
                <a:extLst>
                  <a:ext uri="{FF2B5EF4-FFF2-40B4-BE49-F238E27FC236}">
                    <a16:creationId xmlns:a16="http://schemas.microsoft.com/office/drawing/2014/main" xmlns="" id="{380D73C0-3EA8-AA43-2F84-A2B71AED7ADF}"/>
                  </a:ext>
                </a:extLst>
              </p:cNvPr>
              <p:cNvCxnSpPr>
                <a:cxnSpLocks/>
              </p:cNvCxnSpPr>
              <p:nvPr/>
            </p:nvCxnSpPr>
            <p:spPr>
              <a:xfrm>
                <a:off x="51054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xmlns="" id="{9626F817-4693-4C05-7302-77FD2056B101}"/>
                  </a:ext>
                </a:extLst>
              </p:cNvPr>
              <p:cNvCxnSpPr>
                <a:cxnSpLocks/>
              </p:cNvCxnSpPr>
              <p:nvPr/>
            </p:nvCxnSpPr>
            <p:spPr>
              <a:xfrm>
                <a:off x="55626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xmlns="" id="{59AF04DB-D601-32FF-9307-3D8F91DD88BE}"/>
                  </a:ext>
                </a:extLst>
              </p:cNvPr>
              <p:cNvCxnSpPr>
                <a:cxnSpLocks/>
              </p:cNvCxnSpPr>
              <p:nvPr/>
            </p:nvCxnSpPr>
            <p:spPr>
              <a:xfrm>
                <a:off x="60960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xmlns="" id="{B7680944-568E-25F3-37DC-804213961B8B}"/>
                  </a:ext>
                </a:extLst>
              </p:cNvPr>
              <p:cNvCxnSpPr>
                <a:cxnSpLocks/>
              </p:cNvCxnSpPr>
              <p:nvPr/>
            </p:nvCxnSpPr>
            <p:spPr>
              <a:xfrm>
                <a:off x="66294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xmlns="" id="{82BDE920-1BA6-2A48-D67B-88215D9D0728}"/>
                  </a:ext>
                </a:extLst>
              </p:cNvPr>
              <p:cNvCxnSpPr>
                <a:cxnSpLocks/>
              </p:cNvCxnSpPr>
              <p:nvPr/>
            </p:nvCxnSpPr>
            <p:spPr>
              <a:xfrm>
                <a:off x="71628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xmlns="" id="{763FE23F-4088-91E1-5E13-8E92DE72476B}"/>
                  </a:ext>
                </a:extLst>
              </p:cNvPr>
              <p:cNvCxnSpPr>
                <a:cxnSpLocks/>
              </p:cNvCxnSpPr>
              <p:nvPr/>
            </p:nvCxnSpPr>
            <p:spPr>
              <a:xfrm>
                <a:off x="76962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xmlns="" id="{0D934BD0-DAA9-EF1E-208D-E20C58E37EEB}"/>
                  </a:ext>
                </a:extLst>
              </p:cNvPr>
              <p:cNvCxnSpPr>
                <a:cxnSpLocks/>
              </p:cNvCxnSpPr>
              <p:nvPr/>
            </p:nvCxnSpPr>
            <p:spPr>
              <a:xfrm>
                <a:off x="82296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xmlns="" id="{45A0A310-3F2D-6912-2091-89B511A958DA}"/>
                  </a:ext>
                </a:extLst>
              </p:cNvPr>
              <p:cNvCxnSpPr>
                <a:cxnSpLocks/>
              </p:cNvCxnSpPr>
              <p:nvPr/>
            </p:nvCxnSpPr>
            <p:spPr>
              <a:xfrm>
                <a:off x="87630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xmlns="" id="{84DB8939-D303-5849-5A87-DE646CB4C0A3}"/>
                  </a:ext>
                </a:extLst>
              </p:cNvPr>
              <p:cNvCxnSpPr>
                <a:cxnSpLocks/>
              </p:cNvCxnSpPr>
              <p:nvPr/>
            </p:nvCxnSpPr>
            <p:spPr>
              <a:xfrm>
                <a:off x="92964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xmlns="" id="{39C9CCCC-8713-5CFF-3306-8E6D8D98E9D1}"/>
                  </a:ext>
                </a:extLst>
              </p:cNvPr>
              <p:cNvCxnSpPr>
                <a:cxnSpLocks/>
              </p:cNvCxnSpPr>
              <p:nvPr/>
            </p:nvCxnSpPr>
            <p:spPr>
              <a:xfrm>
                <a:off x="45720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xmlns="" id="{90988703-54BA-FA88-F78F-9566D4DE78B5}"/>
                  </a:ext>
                </a:extLst>
              </p:cNvPr>
              <p:cNvSpPr txBox="1"/>
              <p:nvPr/>
            </p:nvSpPr>
            <p:spPr>
              <a:xfrm rot="10800000">
                <a:off x="4861790" y="3469404"/>
                <a:ext cx="380999" cy="545054"/>
              </a:xfrm>
              <a:prstGeom prst="rect">
                <a:avLst/>
              </a:prstGeom>
              <a:noFill/>
            </p:spPr>
            <p:txBody>
              <a:bodyPr wrap="square" rtlCol="0">
                <a:spAutoFit/>
              </a:bodyPr>
              <a:lstStyle/>
              <a:p>
                <a:r>
                  <a:rPr lang="en-US" sz="2000" b="1"/>
                  <a:t>G</a:t>
                </a:r>
                <a:endParaRPr lang="vi-VN" sz="2000" b="1"/>
              </a:p>
            </p:txBody>
          </p:sp>
          <p:sp>
            <p:nvSpPr>
              <p:cNvPr id="207" name="TextBox 206">
                <a:extLst>
                  <a:ext uri="{FF2B5EF4-FFF2-40B4-BE49-F238E27FC236}">
                    <a16:creationId xmlns:a16="http://schemas.microsoft.com/office/drawing/2014/main" xmlns="" id="{92D7538F-07D6-9FB3-FCF9-6D6859331640}"/>
                  </a:ext>
                </a:extLst>
              </p:cNvPr>
              <p:cNvSpPr txBox="1"/>
              <p:nvPr/>
            </p:nvSpPr>
            <p:spPr>
              <a:xfrm rot="10800000">
                <a:off x="5390931" y="3469404"/>
                <a:ext cx="380999" cy="545054"/>
              </a:xfrm>
              <a:prstGeom prst="rect">
                <a:avLst/>
              </a:prstGeom>
              <a:noFill/>
            </p:spPr>
            <p:txBody>
              <a:bodyPr wrap="square" rtlCol="0">
                <a:spAutoFit/>
              </a:bodyPr>
              <a:lstStyle/>
              <a:p>
                <a:r>
                  <a:rPr lang="en-US" sz="2000" b="1"/>
                  <a:t>C</a:t>
                </a:r>
                <a:endParaRPr lang="vi-VN" sz="2000" b="1"/>
              </a:p>
            </p:txBody>
          </p:sp>
          <p:sp>
            <p:nvSpPr>
              <p:cNvPr id="208" name="TextBox 207">
                <a:extLst>
                  <a:ext uri="{FF2B5EF4-FFF2-40B4-BE49-F238E27FC236}">
                    <a16:creationId xmlns:a16="http://schemas.microsoft.com/office/drawing/2014/main" xmlns="" id="{61EBA9AA-0C61-ED46-02C9-84E0C0746802}"/>
                  </a:ext>
                </a:extLst>
              </p:cNvPr>
              <p:cNvSpPr txBox="1"/>
              <p:nvPr/>
            </p:nvSpPr>
            <p:spPr>
              <a:xfrm rot="10800000">
                <a:off x="5847961" y="3469404"/>
                <a:ext cx="380999" cy="545054"/>
              </a:xfrm>
              <a:prstGeom prst="rect">
                <a:avLst/>
              </a:prstGeom>
              <a:noFill/>
            </p:spPr>
            <p:txBody>
              <a:bodyPr wrap="square" rtlCol="0">
                <a:spAutoFit/>
              </a:bodyPr>
              <a:lstStyle/>
              <a:p>
                <a:r>
                  <a:rPr lang="en-US" sz="2000" b="1"/>
                  <a:t>G</a:t>
                </a:r>
                <a:endParaRPr lang="vi-VN" sz="2000" b="1"/>
              </a:p>
            </p:txBody>
          </p:sp>
          <p:sp>
            <p:nvSpPr>
              <p:cNvPr id="209" name="TextBox 208">
                <a:extLst>
                  <a:ext uri="{FF2B5EF4-FFF2-40B4-BE49-F238E27FC236}">
                    <a16:creationId xmlns:a16="http://schemas.microsoft.com/office/drawing/2014/main" xmlns="" id="{30641F63-C03D-1C6A-2124-35240147C28E}"/>
                  </a:ext>
                </a:extLst>
              </p:cNvPr>
              <p:cNvSpPr txBox="1"/>
              <p:nvPr/>
            </p:nvSpPr>
            <p:spPr>
              <a:xfrm rot="10800000">
                <a:off x="6390489" y="3469404"/>
                <a:ext cx="380999" cy="545054"/>
              </a:xfrm>
              <a:prstGeom prst="rect">
                <a:avLst/>
              </a:prstGeom>
              <a:noFill/>
            </p:spPr>
            <p:txBody>
              <a:bodyPr wrap="square" rtlCol="0">
                <a:spAutoFit/>
              </a:bodyPr>
              <a:lstStyle/>
              <a:p>
                <a:r>
                  <a:rPr lang="en-US" sz="2000" b="1"/>
                  <a:t>T</a:t>
                </a:r>
                <a:endParaRPr lang="vi-VN" sz="2000" b="1"/>
              </a:p>
            </p:txBody>
          </p:sp>
          <p:sp>
            <p:nvSpPr>
              <p:cNvPr id="210" name="TextBox 209">
                <a:extLst>
                  <a:ext uri="{FF2B5EF4-FFF2-40B4-BE49-F238E27FC236}">
                    <a16:creationId xmlns:a16="http://schemas.microsoft.com/office/drawing/2014/main" xmlns="" id="{F8B211A9-7CF4-D93D-8A41-5C6005F33F4B}"/>
                  </a:ext>
                </a:extLst>
              </p:cNvPr>
              <p:cNvSpPr txBox="1"/>
              <p:nvPr/>
            </p:nvSpPr>
            <p:spPr>
              <a:xfrm rot="10800000">
                <a:off x="6994414" y="3469404"/>
                <a:ext cx="380999" cy="545054"/>
              </a:xfrm>
              <a:prstGeom prst="rect">
                <a:avLst/>
              </a:prstGeom>
              <a:noFill/>
            </p:spPr>
            <p:txBody>
              <a:bodyPr wrap="square" rtlCol="0">
                <a:spAutoFit/>
              </a:bodyPr>
              <a:lstStyle/>
              <a:p>
                <a:r>
                  <a:rPr lang="en-US" sz="2000" b="1"/>
                  <a:t>A</a:t>
                </a:r>
                <a:endParaRPr lang="vi-VN" sz="2000" b="1"/>
              </a:p>
            </p:txBody>
          </p:sp>
          <p:sp>
            <p:nvSpPr>
              <p:cNvPr id="212" name="TextBox 211">
                <a:extLst>
                  <a:ext uri="{FF2B5EF4-FFF2-40B4-BE49-F238E27FC236}">
                    <a16:creationId xmlns:a16="http://schemas.microsoft.com/office/drawing/2014/main" xmlns="" id="{370301D1-5755-C1DC-2EB6-B540017CFE3B}"/>
                  </a:ext>
                </a:extLst>
              </p:cNvPr>
              <p:cNvSpPr txBox="1"/>
              <p:nvPr/>
            </p:nvSpPr>
            <p:spPr>
              <a:xfrm rot="10800000">
                <a:off x="7527076" y="3469404"/>
                <a:ext cx="380999" cy="545054"/>
              </a:xfrm>
              <a:prstGeom prst="rect">
                <a:avLst/>
              </a:prstGeom>
              <a:noFill/>
            </p:spPr>
            <p:txBody>
              <a:bodyPr wrap="square" rtlCol="0">
                <a:spAutoFit/>
              </a:bodyPr>
              <a:lstStyle/>
              <a:p>
                <a:r>
                  <a:rPr lang="en-US" sz="2000" b="1"/>
                  <a:t>T</a:t>
                </a:r>
                <a:endParaRPr lang="vi-VN" sz="2000" b="1"/>
              </a:p>
            </p:txBody>
          </p:sp>
          <p:sp>
            <p:nvSpPr>
              <p:cNvPr id="213" name="TextBox 212">
                <a:extLst>
                  <a:ext uri="{FF2B5EF4-FFF2-40B4-BE49-F238E27FC236}">
                    <a16:creationId xmlns:a16="http://schemas.microsoft.com/office/drawing/2014/main" xmlns="" id="{ADCB9EA3-ED1F-BAC0-0F98-6254A7ACEE36}"/>
                  </a:ext>
                </a:extLst>
              </p:cNvPr>
              <p:cNvSpPr txBox="1"/>
              <p:nvPr/>
            </p:nvSpPr>
            <p:spPr>
              <a:xfrm rot="10800000">
                <a:off x="8033077" y="3469399"/>
                <a:ext cx="380999" cy="545054"/>
              </a:xfrm>
              <a:prstGeom prst="rect">
                <a:avLst/>
              </a:prstGeom>
              <a:noFill/>
            </p:spPr>
            <p:txBody>
              <a:bodyPr wrap="square" rtlCol="0">
                <a:spAutoFit/>
              </a:bodyPr>
              <a:lstStyle/>
              <a:p>
                <a:r>
                  <a:rPr lang="en-US" sz="2000" b="1"/>
                  <a:t>G</a:t>
                </a:r>
                <a:endParaRPr lang="vi-VN" sz="2000" b="1"/>
              </a:p>
            </p:txBody>
          </p:sp>
          <p:sp>
            <p:nvSpPr>
              <p:cNvPr id="214" name="TextBox 213">
                <a:extLst>
                  <a:ext uri="{FF2B5EF4-FFF2-40B4-BE49-F238E27FC236}">
                    <a16:creationId xmlns:a16="http://schemas.microsoft.com/office/drawing/2014/main" xmlns="" id="{A5E5D755-4F54-EADC-0A98-D452A69F7140}"/>
                  </a:ext>
                </a:extLst>
              </p:cNvPr>
              <p:cNvSpPr txBox="1"/>
              <p:nvPr/>
            </p:nvSpPr>
            <p:spPr>
              <a:xfrm rot="10800000">
                <a:off x="8489490" y="3469399"/>
                <a:ext cx="380999" cy="545054"/>
              </a:xfrm>
              <a:prstGeom prst="rect">
                <a:avLst/>
              </a:prstGeom>
              <a:noFill/>
            </p:spPr>
            <p:txBody>
              <a:bodyPr wrap="square" rtlCol="0">
                <a:spAutoFit/>
              </a:bodyPr>
              <a:lstStyle/>
              <a:p>
                <a:r>
                  <a:rPr lang="en-US" sz="2000" b="1"/>
                  <a:t>T</a:t>
                </a:r>
                <a:endParaRPr lang="vi-VN" sz="2000" b="1"/>
              </a:p>
            </p:txBody>
          </p:sp>
          <p:sp>
            <p:nvSpPr>
              <p:cNvPr id="215" name="TextBox 214">
                <a:extLst>
                  <a:ext uri="{FF2B5EF4-FFF2-40B4-BE49-F238E27FC236}">
                    <a16:creationId xmlns:a16="http://schemas.microsoft.com/office/drawing/2014/main" xmlns="" id="{199E2231-812F-6336-993F-07949821B120}"/>
                  </a:ext>
                </a:extLst>
              </p:cNvPr>
              <p:cNvSpPr txBox="1"/>
              <p:nvPr/>
            </p:nvSpPr>
            <p:spPr>
              <a:xfrm rot="10800000">
                <a:off x="9022891" y="3469402"/>
                <a:ext cx="380999" cy="545054"/>
              </a:xfrm>
              <a:prstGeom prst="rect">
                <a:avLst/>
              </a:prstGeom>
              <a:noFill/>
            </p:spPr>
            <p:txBody>
              <a:bodyPr wrap="square" rtlCol="0">
                <a:spAutoFit/>
              </a:bodyPr>
              <a:lstStyle/>
              <a:p>
                <a:r>
                  <a:rPr lang="en-US" sz="2000" b="1"/>
                  <a:t>A</a:t>
                </a:r>
                <a:endParaRPr lang="vi-VN" sz="2000" b="1"/>
              </a:p>
            </p:txBody>
          </p:sp>
          <p:cxnSp>
            <p:nvCxnSpPr>
              <p:cNvPr id="216" name="Straight Connector 215">
                <a:extLst>
                  <a:ext uri="{FF2B5EF4-FFF2-40B4-BE49-F238E27FC236}">
                    <a16:creationId xmlns:a16="http://schemas.microsoft.com/office/drawing/2014/main" xmlns="" id="{8468E2BE-DBAE-3E50-D019-323DC60EF2DF}"/>
                  </a:ext>
                </a:extLst>
              </p:cNvPr>
              <p:cNvCxnSpPr>
                <a:cxnSpLocks/>
              </p:cNvCxnSpPr>
              <p:nvPr/>
            </p:nvCxnSpPr>
            <p:spPr>
              <a:xfrm>
                <a:off x="4025794" y="3158826"/>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xmlns="" id="{0F0E78A6-B5B4-6FBD-3E07-A6F0AB0C86B2}"/>
                  </a:ext>
                </a:extLst>
              </p:cNvPr>
              <p:cNvCxnSpPr>
                <a:cxnSpLocks/>
              </p:cNvCxnSpPr>
              <p:nvPr/>
            </p:nvCxnSpPr>
            <p:spPr>
              <a:xfrm>
                <a:off x="4043204" y="4332660"/>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grpSp>
      </p:grpSp>
      <p:sp>
        <p:nvSpPr>
          <p:cNvPr id="219" name="TextBox 218">
            <a:extLst>
              <a:ext uri="{FF2B5EF4-FFF2-40B4-BE49-F238E27FC236}">
                <a16:creationId xmlns:a16="http://schemas.microsoft.com/office/drawing/2014/main" xmlns="" id="{28B539C6-93CA-1D4E-18A6-DC58FA28661E}"/>
              </a:ext>
            </a:extLst>
          </p:cNvPr>
          <p:cNvSpPr txBox="1"/>
          <p:nvPr/>
        </p:nvSpPr>
        <p:spPr>
          <a:xfrm>
            <a:off x="10087612" y="7865140"/>
            <a:ext cx="2700996" cy="584775"/>
          </a:xfrm>
          <a:prstGeom prst="rect">
            <a:avLst/>
          </a:prstGeom>
          <a:noFill/>
        </p:spPr>
        <p:txBody>
          <a:bodyPr wrap="square" rtlCol="0">
            <a:spAutoFit/>
          </a:bodyPr>
          <a:lstStyle/>
          <a:p>
            <a:r>
              <a:rPr lang="en-US" sz="3200" b="1"/>
              <a:t>Mất cặp A-T</a:t>
            </a:r>
            <a:endParaRPr lang="vi-VN" sz="3200" b="1"/>
          </a:p>
        </p:txBody>
      </p:sp>
      <p:grpSp>
        <p:nvGrpSpPr>
          <p:cNvPr id="227" name="Group 226">
            <a:extLst>
              <a:ext uri="{FF2B5EF4-FFF2-40B4-BE49-F238E27FC236}">
                <a16:creationId xmlns:a16="http://schemas.microsoft.com/office/drawing/2014/main" xmlns="" id="{3C4C6B57-A0C7-91F4-3C56-CBCCCD67AEC0}"/>
              </a:ext>
            </a:extLst>
          </p:cNvPr>
          <p:cNvGrpSpPr/>
          <p:nvPr/>
        </p:nvGrpSpPr>
        <p:grpSpPr>
          <a:xfrm>
            <a:off x="8898665" y="5948833"/>
            <a:ext cx="5154336" cy="1916307"/>
            <a:chOff x="8898665" y="5948833"/>
            <a:chExt cx="5154336" cy="1916307"/>
          </a:xfrm>
        </p:grpSpPr>
        <p:sp>
          <p:nvSpPr>
            <p:cNvPr id="13" name="Rectangle 12">
              <a:extLst>
                <a:ext uri="{FF2B5EF4-FFF2-40B4-BE49-F238E27FC236}">
                  <a16:creationId xmlns:a16="http://schemas.microsoft.com/office/drawing/2014/main" xmlns="" id="{83CD0811-DBA6-447C-1BA2-1514007C189A}"/>
                </a:ext>
              </a:extLst>
            </p:cNvPr>
            <p:cNvSpPr/>
            <p:nvPr/>
          </p:nvSpPr>
          <p:spPr>
            <a:xfrm>
              <a:off x="10363300" y="6075778"/>
              <a:ext cx="1059857" cy="1159969"/>
            </a:xfrm>
            <a:prstGeom prst="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000"/>
            </a:p>
          </p:txBody>
        </p:sp>
        <p:grpSp>
          <p:nvGrpSpPr>
            <p:cNvPr id="14" name="Group 13">
              <a:extLst>
                <a:ext uri="{FF2B5EF4-FFF2-40B4-BE49-F238E27FC236}">
                  <a16:creationId xmlns:a16="http://schemas.microsoft.com/office/drawing/2014/main" xmlns="" id="{BFCB481D-80BB-7DF0-9241-49F107FFF0B6}"/>
                </a:ext>
              </a:extLst>
            </p:cNvPr>
            <p:cNvGrpSpPr/>
            <p:nvPr/>
          </p:nvGrpSpPr>
          <p:grpSpPr>
            <a:xfrm>
              <a:off x="8939012" y="5948833"/>
              <a:ext cx="5113989" cy="764090"/>
              <a:chOff x="4419600" y="3014697"/>
              <a:chExt cx="5112000" cy="1040887"/>
            </a:xfrm>
          </p:grpSpPr>
          <p:sp>
            <p:nvSpPr>
              <p:cNvPr id="15" name="Rectangle 14">
                <a:extLst>
                  <a:ext uri="{FF2B5EF4-FFF2-40B4-BE49-F238E27FC236}">
                    <a16:creationId xmlns:a16="http://schemas.microsoft.com/office/drawing/2014/main" xmlns="" id="{81767505-A737-B00F-C7E3-DDDA966EE0AC}"/>
                  </a:ext>
                </a:extLst>
              </p:cNvPr>
              <p:cNvSpPr/>
              <p:nvPr/>
            </p:nvSpPr>
            <p:spPr>
              <a:xfrm>
                <a:off x="4419600" y="3014697"/>
                <a:ext cx="5112000" cy="1441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000"/>
              </a:p>
            </p:txBody>
          </p:sp>
          <p:cxnSp>
            <p:nvCxnSpPr>
              <p:cNvPr id="18" name="Straight Connector 17">
                <a:extLst>
                  <a:ext uri="{FF2B5EF4-FFF2-40B4-BE49-F238E27FC236}">
                    <a16:creationId xmlns:a16="http://schemas.microsoft.com/office/drawing/2014/main" xmlns="" id="{654E34CB-B868-7DE1-7151-73A10E1758E8}"/>
                  </a:ext>
                </a:extLst>
              </p:cNvPr>
              <p:cNvCxnSpPr>
                <a:cxnSpLocks/>
              </p:cNvCxnSpPr>
              <p:nvPr/>
            </p:nvCxnSpPr>
            <p:spPr>
              <a:xfrm>
                <a:off x="51054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25D8131E-9E14-0305-E1C2-4C94396FC012}"/>
                  </a:ext>
                </a:extLst>
              </p:cNvPr>
              <p:cNvCxnSpPr>
                <a:cxnSpLocks/>
              </p:cNvCxnSpPr>
              <p:nvPr/>
            </p:nvCxnSpPr>
            <p:spPr>
              <a:xfrm>
                <a:off x="55626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61BF9D2B-B24B-36B4-CC54-7259EE185B0C}"/>
                  </a:ext>
                </a:extLst>
              </p:cNvPr>
              <p:cNvCxnSpPr>
                <a:cxnSpLocks/>
              </p:cNvCxnSpPr>
              <p:nvPr/>
            </p:nvCxnSpPr>
            <p:spPr>
              <a:xfrm>
                <a:off x="60960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8DC787E2-FDFF-FA44-5DC6-374749FF0102}"/>
                  </a:ext>
                </a:extLst>
              </p:cNvPr>
              <p:cNvCxnSpPr>
                <a:cxnSpLocks/>
              </p:cNvCxnSpPr>
              <p:nvPr/>
            </p:nvCxnSpPr>
            <p:spPr>
              <a:xfrm>
                <a:off x="66294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48878B01-1E1F-54A2-E569-03D2261FE41E}"/>
                  </a:ext>
                </a:extLst>
              </p:cNvPr>
              <p:cNvCxnSpPr>
                <a:cxnSpLocks/>
              </p:cNvCxnSpPr>
              <p:nvPr/>
            </p:nvCxnSpPr>
            <p:spPr>
              <a:xfrm>
                <a:off x="71628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B7E182D1-F985-6D7C-1396-D6E06A1A5A80}"/>
                  </a:ext>
                </a:extLst>
              </p:cNvPr>
              <p:cNvCxnSpPr>
                <a:cxnSpLocks/>
              </p:cNvCxnSpPr>
              <p:nvPr/>
            </p:nvCxnSpPr>
            <p:spPr>
              <a:xfrm>
                <a:off x="76962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94B38E65-2DC3-7676-6E3D-F862BBD24CE0}"/>
                  </a:ext>
                </a:extLst>
              </p:cNvPr>
              <p:cNvCxnSpPr>
                <a:cxnSpLocks/>
              </p:cNvCxnSpPr>
              <p:nvPr/>
            </p:nvCxnSpPr>
            <p:spPr>
              <a:xfrm>
                <a:off x="82296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23F62EAF-AE5C-E5FA-9304-632A7BB274F6}"/>
                  </a:ext>
                </a:extLst>
              </p:cNvPr>
              <p:cNvCxnSpPr>
                <a:cxnSpLocks/>
              </p:cNvCxnSpPr>
              <p:nvPr/>
            </p:nvCxnSpPr>
            <p:spPr>
              <a:xfrm>
                <a:off x="87630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0E2D17A7-F8CA-2684-25EF-B9F791332382}"/>
                  </a:ext>
                </a:extLst>
              </p:cNvPr>
              <p:cNvCxnSpPr>
                <a:cxnSpLocks/>
              </p:cNvCxnSpPr>
              <p:nvPr/>
            </p:nvCxnSpPr>
            <p:spPr>
              <a:xfrm>
                <a:off x="92964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3EBCA31D-9E6B-ACCE-09BA-2CF48B0D5251}"/>
                  </a:ext>
                </a:extLst>
              </p:cNvPr>
              <p:cNvCxnSpPr>
                <a:cxnSpLocks/>
              </p:cNvCxnSpPr>
              <p:nvPr/>
            </p:nvCxnSpPr>
            <p:spPr>
              <a:xfrm>
                <a:off x="45720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xmlns="" id="{9352094D-2045-E3EB-4DD1-839AC56F1BCF}"/>
                  </a:ext>
                </a:extLst>
              </p:cNvPr>
              <p:cNvSpPr txBox="1"/>
              <p:nvPr/>
            </p:nvSpPr>
            <p:spPr>
              <a:xfrm>
                <a:off x="4419600" y="3510530"/>
                <a:ext cx="380999" cy="545053"/>
              </a:xfrm>
              <a:prstGeom prst="rect">
                <a:avLst/>
              </a:prstGeom>
              <a:noFill/>
            </p:spPr>
            <p:txBody>
              <a:bodyPr wrap="square" rtlCol="0">
                <a:spAutoFit/>
              </a:bodyPr>
              <a:lstStyle/>
              <a:p>
                <a:r>
                  <a:rPr lang="en-US" sz="2000" b="1"/>
                  <a:t>T</a:t>
                </a:r>
                <a:endParaRPr lang="vi-VN" sz="2000" b="1"/>
              </a:p>
            </p:txBody>
          </p:sp>
          <p:sp>
            <p:nvSpPr>
              <p:cNvPr id="49" name="TextBox 48">
                <a:extLst>
                  <a:ext uri="{FF2B5EF4-FFF2-40B4-BE49-F238E27FC236}">
                    <a16:creationId xmlns:a16="http://schemas.microsoft.com/office/drawing/2014/main" xmlns="" id="{DEAB707C-3ABF-3BB8-4FB3-1E0E72FC51C0}"/>
                  </a:ext>
                </a:extLst>
              </p:cNvPr>
              <p:cNvSpPr txBox="1"/>
              <p:nvPr/>
            </p:nvSpPr>
            <p:spPr>
              <a:xfrm>
                <a:off x="4948741" y="3510531"/>
                <a:ext cx="380999" cy="545053"/>
              </a:xfrm>
              <a:prstGeom prst="rect">
                <a:avLst/>
              </a:prstGeom>
              <a:noFill/>
            </p:spPr>
            <p:txBody>
              <a:bodyPr wrap="square" rtlCol="0">
                <a:spAutoFit/>
              </a:bodyPr>
              <a:lstStyle/>
              <a:p>
                <a:r>
                  <a:rPr lang="en-US" sz="2000" b="1"/>
                  <a:t>A</a:t>
                </a:r>
                <a:endParaRPr lang="vi-VN" sz="2000" b="1"/>
              </a:p>
            </p:txBody>
          </p:sp>
          <p:sp>
            <p:nvSpPr>
              <p:cNvPr id="50" name="TextBox 49">
                <a:extLst>
                  <a:ext uri="{FF2B5EF4-FFF2-40B4-BE49-F238E27FC236}">
                    <a16:creationId xmlns:a16="http://schemas.microsoft.com/office/drawing/2014/main" xmlns="" id="{3A801418-877D-63A7-23BA-41CBA4CFB5C5}"/>
                  </a:ext>
                </a:extLst>
              </p:cNvPr>
              <p:cNvSpPr txBox="1"/>
              <p:nvPr/>
            </p:nvSpPr>
            <p:spPr>
              <a:xfrm>
                <a:off x="5405770" y="3510531"/>
                <a:ext cx="380999" cy="545053"/>
              </a:xfrm>
              <a:prstGeom prst="rect">
                <a:avLst/>
              </a:prstGeom>
              <a:noFill/>
            </p:spPr>
            <p:txBody>
              <a:bodyPr wrap="square" rtlCol="0">
                <a:spAutoFit/>
              </a:bodyPr>
              <a:lstStyle/>
              <a:p>
                <a:r>
                  <a:rPr lang="en-US" sz="2000" b="1"/>
                  <a:t>C</a:t>
                </a:r>
                <a:endParaRPr lang="vi-VN" sz="2000" b="1"/>
              </a:p>
            </p:txBody>
          </p:sp>
          <p:sp>
            <p:nvSpPr>
              <p:cNvPr id="51" name="TextBox 50">
                <a:extLst>
                  <a:ext uri="{FF2B5EF4-FFF2-40B4-BE49-F238E27FC236}">
                    <a16:creationId xmlns:a16="http://schemas.microsoft.com/office/drawing/2014/main" xmlns="" id="{F45690CB-9CE4-930E-5C28-C74FCC4AEB65}"/>
                  </a:ext>
                </a:extLst>
              </p:cNvPr>
              <p:cNvSpPr txBox="1"/>
              <p:nvPr/>
            </p:nvSpPr>
            <p:spPr>
              <a:xfrm>
                <a:off x="5948300" y="3510531"/>
                <a:ext cx="380999" cy="545053"/>
              </a:xfrm>
              <a:prstGeom prst="rect">
                <a:avLst/>
              </a:prstGeom>
              <a:noFill/>
            </p:spPr>
            <p:txBody>
              <a:bodyPr wrap="square" rtlCol="0">
                <a:spAutoFit/>
              </a:bodyPr>
              <a:lstStyle/>
              <a:p>
                <a:r>
                  <a:rPr lang="en-US" sz="2000" b="1"/>
                  <a:t>A</a:t>
                </a:r>
                <a:endParaRPr lang="vi-VN" sz="2000" b="1"/>
              </a:p>
            </p:txBody>
          </p:sp>
          <p:sp>
            <p:nvSpPr>
              <p:cNvPr id="52" name="TextBox 51">
                <a:extLst>
                  <a:ext uri="{FF2B5EF4-FFF2-40B4-BE49-F238E27FC236}">
                    <a16:creationId xmlns:a16="http://schemas.microsoft.com/office/drawing/2014/main" xmlns="" id="{94FE939D-3FBE-E678-E7F8-2C35CE6BD6A8}"/>
                  </a:ext>
                </a:extLst>
              </p:cNvPr>
              <p:cNvSpPr txBox="1"/>
              <p:nvPr/>
            </p:nvSpPr>
            <p:spPr>
              <a:xfrm>
                <a:off x="6489267" y="3510531"/>
                <a:ext cx="380999" cy="545053"/>
              </a:xfrm>
              <a:prstGeom prst="rect">
                <a:avLst/>
              </a:prstGeom>
              <a:noFill/>
            </p:spPr>
            <p:txBody>
              <a:bodyPr wrap="square" rtlCol="0">
                <a:spAutoFit/>
              </a:bodyPr>
              <a:lstStyle/>
              <a:p>
                <a:r>
                  <a:rPr lang="en-US" sz="2000" b="1"/>
                  <a:t>A</a:t>
                </a:r>
                <a:endParaRPr lang="vi-VN" sz="2000" b="1"/>
              </a:p>
            </p:txBody>
          </p:sp>
          <p:sp>
            <p:nvSpPr>
              <p:cNvPr id="53" name="TextBox 52">
                <a:extLst>
                  <a:ext uri="{FF2B5EF4-FFF2-40B4-BE49-F238E27FC236}">
                    <a16:creationId xmlns:a16="http://schemas.microsoft.com/office/drawing/2014/main" xmlns="" id="{3A0D99A7-388A-4F61-949D-6E4ADC5C0812}"/>
                  </a:ext>
                </a:extLst>
              </p:cNvPr>
              <p:cNvSpPr txBox="1"/>
              <p:nvPr/>
            </p:nvSpPr>
            <p:spPr>
              <a:xfrm>
                <a:off x="7030234" y="3510531"/>
                <a:ext cx="380999" cy="545053"/>
              </a:xfrm>
              <a:prstGeom prst="rect">
                <a:avLst/>
              </a:prstGeom>
              <a:noFill/>
            </p:spPr>
            <p:txBody>
              <a:bodyPr wrap="square" rtlCol="0">
                <a:spAutoFit/>
              </a:bodyPr>
              <a:lstStyle/>
              <a:p>
                <a:r>
                  <a:rPr lang="en-US" sz="2000" b="1"/>
                  <a:t>T</a:t>
                </a:r>
                <a:endParaRPr lang="vi-VN" sz="2000" b="1"/>
              </a:p>
            </p:txBody>
          </p:sp>
          <p:sp>
            <p:nvSpPr>
              <p:cNvPr id="54" name="TextBox 53">
                <a:extLst>
                  <a:ext uri="{FF2B5EF4-FFF2-40B4-BE49-F238E27FC236}">
                    <a16:creationId xmlns:a16="http://schemas.microsoft.com/office/drawing/2014/main" xmlns="" id="{1DBFC282-18A4-EE9E-BD5E-716BEF02AE0B}"/>
                  </a:ext>
                </a:extLst>
              </p:cNvPr>
              <p:cNvSpPr txBox="1"/>
              <p:nvPr/>
            </p:nvSpPr>
            <p:spPr>
              <a:xfrm>
                <a:off x="7571201" y="3510531"/>
                <a:ext cx="380999" cy="545053"/>
              </a:xfrm>
              <a:prstGeom prst="rect">
                <a:avLst/>
              </a:prstGeom>
              <a:noFill/>
            </p:spPr>
            <p:txBody>
              <a:bodyPr wrap="square" rtlCol="0">
                <a:spAutoFit/>
              </a:bodyPr>
              <a:lstStyle/>
              <a:p>
                <a:r>
                  <a:rPr lang="en-US" sz="2000" b="1"/>
                  <a:t>A</a:t>
                </a:r>
                <a:endParaRPr lang="vi-VN" sz="2000" b="1"/>
              </a:p>
            </p:txBody>
          </p:sp>
          <p:sp>
            <p:nvSpPr>
              <p:cNvPr id="56" name="TextBox 55">
                <a:extLst>
                  <a:ext uri="{FF2B5EF4-FFF2-40B4-BE49-F238E27FC236}">
                    <a16:creationId xmlns:a16="http://schemas.microsoft.com/office/drawing/2014/main" xmlns="" id="{F03BAA29-7147-FA6C-E874-44C2A668FA7D}"/>
                  </a:ext>
                </a:extLst>
              </p:cNvPr>
              <p:cNvSpPr txBox="1"/>
              <p:nvPr/>
            </p:nvSpPr>
            <p:spPr>
              <a:xfrm>
                <a:off x="8077200" y="3510531"/>
                <a:ext cx="380999" cy="545053"/>
              </a:xfrm>
              <a:prstGeom prst="rect">
                <a:avLst/>
              </a:prstGeom>
              <a:noFill/>
            </p:spPr>
            <p:txBody>
              <a:bodyPr wrap="square" rtlCol="0">
                <a:spAutoFit/>
              </a:bodyPr>
              <a:lstStyle/>
              <a:p>
                <a:r>
                  <a:rPr lang="en-US" sz="2000" b="1"/>
                  <a:t>C</a:t>
                </a:r>
                <a:endParaRPr lang="vi-VN" sz="2000" b="1"/>
              </a:p>
            </p:txBody>
          </p:sp>
          <p:sp>
            <p:nvSpPr>
              <p:cNvPr id="58" name="TextBox 57">
                <a:extLst>
                  <a:ext uri="{FF2B5EF4-FFF2-40B4-BE49-F238E27FC236}">
                    <a16:creationId xmlns:a16="http://schemas.microsoft.com/office/drawing/2014/main" xmlns="" id="{EF0B2F48-272D-8D82-25FD-D4FBD8AD5482}"/>
                  </a:ext>
                </a:extLst>
              </p:cNvPr>
              <p:cNvSpPr txBox="1"/>
              <p:nvPr/>
            </p:nvSpPr>
            <p:spPr>
              <a:xfrm>
                <a:off x="8610600" y="3510531"/>
                <a:ext cx="380999" cy="545053"/>
              </a:xfrm>
              <a:prstGeom prst="rect">
                <a:avLst/>
              </a:prstGeom>
              <a:noFill/>
            </p:spPr>
            <p:txBody>
              <a:bodyPr wrap="square" rtlCol="0">
                <a:spAutoFit/>
              </a:bodyPr>
              <a:lstStyle/>
              <a:p>
                <a:r>
                  <a:rPr lang="en-US" sz="2000" b="1"/>
                  <a:t>G</a:t>
                </a:r>
                <a:endParaRPr lang="vi-VN" sz="2000" b="1"/>
              </a:p>
            </p:txBody>
          </p:sp>
          <p:sp>
            <p:nvSpPr>
              <p:cNvPr id="60" name="TextBox 59">
                <a:extLst>
                  <a:ext uri="{FF2B5EF4-FFF2-40B4-BE49-F238E27FC236}">
                    <a16:creationId xmlns:a16="http://schemas.microsoft.com/office/drawing/2014/main" xmlns="" id="{F4C12890-199D-AEF8-0BA3-CC8B5681F8DA}"/>
                  </a:ext>
                </a:extLst>
              </p:cNvPr>
              <p:cNvSpPr txBox="1"/>
              <p:nvPr/>
            </p:nvSpPr>
            <p:spPr>
              <a:xfrm>
                <a:off x="9144000" y="3510531"/>
                <a:ext cx="380999" cy="545053"/>
              </a:xfrm>
              <a:prstGeom prst="rect">
                <a:avLst/>
              </a:prstGeom>
              <a:noFill/>
            </p:spPr>
            <p:txBody>
              <a:bodyPr wrap="square" rtlCol="0">
                <a:spAutoFit/>
              </a:bodyPr>
              <a:lstStyle/>
              <a:p>
                <a:r>
                  <a:rPr lang="en-US" sz="2000" b="1"/>
                  <a:t>C</a:t>
                </a:r>
                <a:endParaRPr lang="vi-VN" sz="2000" b="1"/>
              </a:p>
            </p:txBody>
          </p:sp>
        </p:grpSp>
        <p:grpSp>
          <p:nvGrpSpPr>
            <p:cNvPr id="61" name="Group 60">
              <a:extLst>
                <a:ext uri="{FF2B5EF4-FFF2-40B4-BE49-F238E27FC236}">
                  <a16:creationId xmlns:a16="http://schemas.microsoft.com/office/drawing/2014/main" xmlns="" id="{C280562B-9BDB-A6E9-BCB6-AA360C416978}"/>
                </a:ext>
              </a:extLst>
            </p:cNvPr>
            <p:cNvGrpSpPr/>
            <p:nvPr/>
          </p:nvGrpSpPr>
          <p:grpSpPr>
            <a:xfrm rot="10800000">
              <a:off x="8898665" y="6574561"/>
              <a:ext cx="5113989" cy="733899"/>
              <a:chOff x="4375475" y="3014697"/>
              <a:chExt cx="5112000" cy="999761"/>
            </a:xfrm>
          </p:grpSpPr>
          <p:sp>
            <p:nvSpPr>
              <p:cNvPr id="62" name="Rectangle 61">
                <a:extLst>
                  <a:ext uri="{FF2B5EF4-FFF2-40B4-BE49-F238E27FC236}">
                    <a16:creationId xmlns:a16="http://schemas.microsoft.com/office/drawing/2014/main" xmlns="" id="{A8C09C5E-10B6-3966-CECF-071081E49DFF}"/>
                  </a:ext>
                </a:extLst>
              </p:cNvPr>
              <p:cNvSpPr/>
              <p:nvPr/>
            </p:nvSpPr>
            <p:spPr>
              <a:xfrm>
                <a:off x="4375475" y="3014697"/>
                <a:ext cx="5112000" cy="1441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000"/>
              </a:p>
            </p:txBody>
          </p:sp>
          <p:cxnSp>
            <p:nvCxnSpPr>
              <p:cNvPr id="63" name="Straight Connector 62">
                <a:extLst>
                  <a:ext uri="{FF2B5EF4-FFF2-40B4-BE49-F238E27FC236}">
                    <a16:creationId xmlns:a16="http://schemas.microsoft.com/office/drawing/2014/main" xmlns="" id="{66BE045D-FB0A-6588-996C-BBA638C813BF}"/>
                  </a:ext>
                </a:extLst>
              </p:cNvPr>
              <p:cNvCxnSpPr>
                <a:cxnSpLocks/>
              </p:cNvCxnSpPr>
              <p:nvPr/>
            </p:nvCxnSpPr>
            <p:spPr>
              <a:xfrm>
                <a:off x="51054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xmlns="" id="{7FD632FE-0F8F-69E5-D516-83B87FBBDA5B}"/>
                  </a:ext>
                </a:extLst>
              </p:cNvPr>
              <p:cNvCxnSpPr>
                <a:cxnSpLocks/>
              </p:cNvCxnSpPr>
              <p:nvPr/>
            </p:nvCxnSpPr>
            <p:spPr>
              <a:xfrm>
                <a:off x="55626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xmlns="" id="{D0AE929A-F6F6-310F-0D92-4D62F59DAAF1}"/>
                  </a:ext>
                </a:extLst>
              </p:cNvPr>
              <p:cNvCxnSpPr>
                <a:cxnSpLocks/>
              </p:cNvCxnSpPr>
              <p:nvPr/>
            </p:nvCxnSpPr>
            <p:spPr>
              <a:xfrm>
                <a:off x="60960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xmlns="" id="{D912682D-1C9C-9389-F9AB-BBC77E95E253}"/>
                  </a:ext>
                </a:extLst>
              </p:cNvPr>
              <p:cNvCxnSpPr>
                <a:cxnSpLocks/>
              </p:cNvCxnSpPr>
              <p:nvPr/>
            </p:nvCxnSpPr>
            <p:spPr>
              <a:xfrm>
                <a:off x="66294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xmlns="" id="{7D664B4B-F145-3805-B3D8-2EFF74CB3A73}"/>
                  </a:ext>
                </a:extLst>
              </p:cNvPr>
              <p:cNvCxnSpPr>
                <a:cxnSpLocks/>
              </p:cNvCxnSpPr>
              <p:nvPr/>
            </p:nvCxnSpPr>
            <p:spPr>
              <a:xfrm>
                <a:off x="71628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xmlns="" id="{3A15E220-0298-85F2-A564-C7FF8AE8D512}"/>
                  </a:ext>
                </a:extLst>
              </p:cNvPr>
              <p:cNvCxnSpPr>
                <a:cxnSpLocks/>
              </p:cNvCxnSpPr>
              <p:nvPr/>
            </p:nvCxnSpPr>
            <p:spPr>
              <a:xfrm>
                <a:off x="76962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xmlns="" id="{A492F04C-011C-9A9D-E6E1-0F4D15F09E11}"/>
                  </a:ext>
                </a:extLst>
              </p:cNvPr>
              <p:cNvCxnSpPr>
                <a:cxnSpLocks/>
              </p:cNvCxnSpPr>
              <p:nvPr/>
            </p:nvCxnSpPr>
            <p:spPr>
              <a:xfrm>
                <a:off x="82296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xmlns="" id="{3F49AB6E-F6F1-F874-631E-AC3292001627}"/>
                  </a:ext>
                </a:extLst>
              </p:cNvPr>
              <p:cNvCxnSpPr>
                <a:cxnSpLocks/>
              </p:cNvCxnSpPr>
              <p:nvPr/>
            </p:nvCxnSpPr>
            <p:spPr>
              <a:xfrm>
                <a:off x="87630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xmlns="" id="{5DF49538-8FF7-B5D8-6116-255B4E7D8929}"/>
                  </a:ext>
                </a:extLst>
              </p:cNvPr>
              <p:cNvCxnSpPr>
                <a:cxnSpLocks/>
              </p:cNvCxnSpPr>
              <p:nvPr/>
            </p:nvCxnSpPr>
            <p:spPr>
              <a:xfrm>
                <a:off x="92964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xmlns="" id="{CC39D050-E7F1-FFD4-4206-B57DC2D0D4A7}"/>
                  </a:ext>
                </a:extLst>
              </p:cNvPr>
              <p:cNvCxnSpPr>
                <a:cxnSpLocks/>
              </p:cNvCxnSpPr>
              <p:nvPr/>
            </p:nvCxnSpPr>
            <p:spPr>
              <a:xfrm>
                <a:off x="4572000" y="3158827"/>
                <a:ext cx="0" cy="37941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xmlns="" id="{7D0478BC-C029-C615-8E7C-D5BB528FDFBC}"/>
                  </a:ext>
                </a:extLst>
              </p:cNvPr>
              <p:cNvSpPr txBox="1"/>
              <p:nvPr/>
            </p:nvSpPr>
            <p:spPr>
              <a:xfrm rot="10800000">
                <a:off x="4375475" y="3469404"/>
                <a:ext cx="380999" cy="545054"/>
              </a:xfrm>
              <a:prstGeom prst="rect">
                <a:avLst/>
              </a:prstGeom>
              <a:noFill/>
            </p:spPr>
            <p:txBody>
              <a:bodyPr wrap="square" rtlCol="0">
                <a:spAutoFit/>
              </a:bodyPr>
              <a:lstStyle/>
              <a:p>
                <a:r>
                  <a:rPr lang="en-US" sz="2000" b="1"/>
                  <a:t>G</a:t>
                </a:r>
                <a:endParaRPr lang="vi-VN" sz="2000" b="1"/>
              </a:p>
            </p:txBody>
          </p:sp>
          <p:sp>
            <p:nvSpPr>
              <p:cNvPr id="82" name="TextBox 81">
                <a:extLst>
                  <a:ext uri="{FF2B5EF4-FFF2-40B4-BE49-F238E27FC236}">
                    <a16:creationId xmlns:a16="http://schemas.microsoft.com/office/drawing/2014/main" xmlns="" id="{12ACD143-001C-67BF-0C22-64E751A3B6FD}"/>
                  </a:ext>
                </a:extLst>
              </p:cNvPr>
              <p:cNvSpPr txBox="1"/>
              <p:nvPr/>
            </p:nvSpPr>
            <p:spPr>
              <a:xfrm rot="10800000">
                <a:off x="4904616" y="3469404"/>
                <a:ext cx="380999" cy="545054"/>
              </a:xfrm>
              <a:prstGeom prst="rect">
                <a:avLst/>
              </a:prstGeom>
              <a:noFill/>
            </p:spPr>
            <p:txBody>
              <a:bodyPr wrap="square" rtlCol="0">
                <a:spAutoFit/>
              </a:bodyPr>
              <a:lstStyle/>
              <a:p>
                <a:r>
                  <a:rPr lang="en-US" sz="2000" b="1"/>
                  <a:t>C</a:t>
                </a:r>
                <a:endParaRPr lang="vi-VN" sz="2000" b="1"/>
              </a:p>
            </p:txBody>
          </p:sp>
          <p:sp>
            <p:nvSpPr>
              <p:cNvPr id="83" name="TextBox 82">
                <a:extLst>
                  <a:ext uri="{FF2B5EF4-FFF2-40B4-BE49-F238E27FC236}">
                    <a16:creationId xmlns:a16="http://schemas.microsoft.com/office/drawing/2014/main" xmlns="" id="{142824C7-FC83-AC43-C1EA-6AEEA8D33F97}"/>
                  </a:ext>
                </a:extLst>
              </p:cNvPr>
              <p:cNvSpPr txBox="1"/>
              <p:nvPr/>
            </p:nvSpPr>
            <p:spPr>
              <a:xfrm rot="10800000">
                <a:off x="5361646" y="3469404"/>
                <a:ext cx="380999" cy="545054"/>
              </a:xfrm>
              <a:prstGeom prst="rect">
                <a:avLst/>
              </a:prstGeom>
              <a:noFill/>
            </p:spPr>
            <p:txBody>
              <a:bodyPr wrap="square" rtlCol="0">
                <a:spAutoFit/>
              </a:bodyPr>
              <a:lstStyle/>
              <a:p>
                <a:r>
                  <a:rPr lang="en-US" sz="2000" b="1"/>
                  <a:t>G</a:t>
                </a:r>
                <a:endParaRPr lang="vi-VN" sz="2000" b="1"/>
              </a:p>
            </p:txBody>
          </p:sp>
          <p:sp>
            <p:nvSpPr>
              <p:cNvPr id="84" name="TextBox 83">
                <a:extLst>
                  <a:ext uri="{FF2B5EF4-FFF2-40B4-BE49-F238E27FC236}">
                    <a16:creationId xmlns:a16="http://schemas.microsoft.com/office/drawing/2014/main" xmlns="" id="{3BC26BA1-97BA-B65F-D3C4-D2E5499E3B84}"/>
                  </a:ext>
                </a:extLst>
              </p:cNvPr>
              <p:cNvSpPr txBox="1"/>
              <p:nvPr/>
            </p:nvSpPr>
            <p:spPr>
              <a:xfrm rot="10800000">
                <a:off x="5904175" y="3469404"/>
                <a:ext cx="380999" cy="545054"/>
              </a:xfrm>
              <a:prstGeom prst="rect">
                <a:avLst/>
              </a:prstGeom>
              <a:noFill/>
            </p:spPr>
            <p:txBody>
              <a:bodyPr wrap="square" rtlCol="0">
                <a:spAutoFit/>
              </a:bodyPr>
              <a:lstStyle/>
              <a:p>
                <a:r>
                  <a:rPr lang="en-US" sz="2000" b="1"/>
                  <a:t>T</a:t>
                </a:r>
                <a:endParaRPr lang="vi-VN" sz="2000" b="1"/>
              </a:p>
            </p:txBody>
          </p:sp>
          <p:sp>
            <p:nvSpPr>
              <p:cNvPr id="85" name="TextBox 84">
                <a:extLst>
                  <a:ext uri="{FF2B5EF4-FFF2-40B4-BE49-F238E27FC236}">
                    <a16:creationId xmlns:a16="http://schemas.microsoft.com/office/drawing/2014/main" xmlns="" id="{8E0EEF24-4EBF-0408-41A0-8325F913E233}"/>
                  </a:ext>
                </a:extLst>
              </p:cNvPr>
              <p:cNvSpPr txBox="1"/>
              <p:nvPr/>
            </p:nvSpPr>
            <p:spPr>
              <a:xfrm rot="10800000">
                <a:off x="6445145" y="3469404"/>
                <a:ext cx="380999" cy="545054"/>
              </a:xfrm>
              <a:prstGeom prst="rect">
                <a:avLst/>
              </a:prstGeom>
              <a:noFill/>
            </p:spPr>
            <p:txBody>
              <a:bodyPr wrap="square" rtlCol="0">
                <a:spAutoFit/>
              </a:bodyPr>
              <a:lstStyle/>
              <a:p>
                <a:r>
                  <a:rPr lang="en-US" sz="2000" b="1"/>
                  <a:t>A</a:t>
                </a:r>
                <a:endParaRPr lang="vi-VN" sz="2000" b="1"/>
              </a:p>
            </p:txBody>
          </p:sp>
          <p:sp>
            <p:nvSpPr>
              <p:cNvPr id="109" name="TextBox 108">
                <a:extLst>
                  <a:ext uri="{FF2B5EF4-FFF2-40B4-BE49-F238E27FC236}">
                    <a16:creationId xmlns:a16="http://schemas.microsoft.com/office/drawing/2014/main" xmlns="" id="{A8AFA0AB-5A6B-7E21-D1AE-6F0DD1D20B00}"/>
                  </a:ext>
                </a:extLst>
              </p:cNvPr>
              <p:cNvSpPr txBox="1"/>
              <p:nvPr/>
            </p:nvSpPr>
            <p:spPr>
              <a:xfrm rot="10800000">
                <a:off x="6986109" y="3469404"/>
                <a:ext cx="380999" cy="545054"/>
              </a:xfrm>
              <a:prstGeom prst="rect">
                <a:avLst/>
              </a:prstGeom>
              <a:noFill/>
            </p:spPr>
            <p:txBody>
              <a:bodyPr wrap="square" rtlCol="0">
                <a:spAutoFit/>
              </a:bodyPr>
              <a:lstStyle/>
              <a:p>
                <a:r>
                  <a:rPr lang="en-US" sz="2000" b="1"/>
                  <a:t>T</a:t>
                </a:r>
                <a:endParaRPr lang="vi-VN" sz="2000" b="1"/>
              </a:p>
            </p:txBody>
          </p:sp>
          <p:sp>
            <p:nvSpPr>
              <p:cNvPr id="110" name="TextBox 109">
                <a:extLst>
                  <a:ext uri="{FF2B5EF4-FFF2-40B4-BE49-F238E27FC236}">
                    <a16:creationId xmlns:a16="http://schemas.microsoft.com/office/drawing/2014/main" xmlns="" id="{E9643047-AD36-5EAD-0FBD-FC5CB2935554}"/>
                  </a:ext>
                </a:extLst>
              </p:cNvPr>
              <p:cNvSpPr txBox="1"/>
              <p:nvPr/>
            </p:nvSpPr>
            <p:spPr>
              <a:xfrm rot="10800000">
                <a:off x="7527076" y="3469404"/>
                <a:ext cx="380999" cy="545054"/>
              </a:xfrm>
              <a:prstGeom prst="rect">
                <a:avLst/>
              </a:prstGeom>
              <a:noFill/>
            </p:spPr>
            <p:txBody>
              <a:bodyPr wrap="square" rtlCol="0">
                <a:spAutoFit/>
              </a:bodyPr>
              <a:lstStyle/>
              <a:p>
                <a:r>
                  <a:rPr lang="en-US" sz="2000" b="1"/>
                  <a:t>T</a:t>
                </a:r>
                <a:endParaRPr lang="vi-VN" sz="2000" b="1"/>
              </a:p>
            </p:txBody>
          </p:sp>
          <p:sp>
            <p:nvSpPr>
              <p:cNvPr id="111" name="TextBox 110">
                <a:extLst>
                  <a:ext uri="{FF2B5EF4-FFF2-40B4-BE49-F238E27FC236}">
                    <a16:creationId xmlns:a16="http://schemas.microsoft.com/office/drawing/2014/main" xmlns="" id="{EB9B6C95-AF4F-CF26-3950-C5081F37EF2D}"/>
                  </a:ext>
                </a:extLst>
              </p:cNvPr>
              <p:cNvSpPr txBox="1"/>
              <p:nvPr/>
            </p:nvSpPr>
            <p:spPr>
              <a:xfrm rot="10800000">
                <a:off x="8033077" y="3469399"/>
                <a:ext cx="380999" cy="545054"/>
              </a:xfrm>
              <a:prstGeom prst="rect">
                <a:avLst/>
              </a:prstGeom>
              <a:noFill/>
            </p:spPr>
            <p:txBody>
              <a:bodyPr wrap="square" rtlCol="0">
                <a:spAutoFit/>
              </a:bodyPr>
              <a:lstStyle/>
              <a:p>
                <a:r>
                  <a:rPr lang="en-US" sz="2000" b="1"/>
                  <a:t>G</a:t>
                </a:r>
                <a:endParaRPr lang="vi-VN" sz="2000" b="1"/>
              </a:p>
            </p:txBody>
          </p:sp>
          <p:sp>
            <p:nvSpPr>
              <p:cNvPr id="115" name="TextBox 114">
                <a:extLst>
                  <a:ext uri="{FF2B5EF4-FFF2-40B4-BE49-F238E27FC236}">
                    <a16:creationId xmlns:a16="http://schemas.microsoft.com/office/drawing/2014/main" xmlns="" id="{E6994CEF-362D-3A4B-8286-EDE9D4692F56}"/>
                  </a:ext>
                </a:extLst>
              </p:cNvPr>
              <p:cNvSpPr txBox="1"/>
              <p:nvPr/>
            </p:nvSpPr>
            <p:spPr>
              <a:xfrm rot="10800000">
                <a:off x="8489490" y="3469399"/>
                <a:ext cx="380999" cy="545054"/>
              </a:xfrm>
              <a:prstGeom prst="rect">
                <a:avLst/>
              </a:prstGeom>
              <a:noFill/>
            </p:spPr>
            <p:txBody>
              <a:bodyPr wrap="square" rtlCol="0">
                <a:spAutoFit/>
              </a:bodyPr>
              <a:lstStyle/>
              <a:p>
                <a:r>
                  <a:rPr lang="en-US" sz="2000" b="1"/>
                  <a:t>T</a:t>
                </a:r>
                <a:endParaRPr lang="vi-VN" sz="2000" b="1"/>
              </a:p>
            </p:txBody>
          </p:sp>
          <p:sp>
            <p:nvSpPr>
              <p:cNvPr id="116" name="TextBox 115">
                <a:extLst>
                  <a:ext uri="{FF2B5EF4-FFF2-40B4-BE49-F238E27FC236}">
                    <a16:creationId xmlns:a16="http://schemas.microsoft.com/office/drawing/2014/main" xmlns="" id="{C06CDD8F-9EFB-D9FA-4A37-E5DFBD826C89}"/>
                  </a:ext>
                </a:extLst>
              </p:cNvPr>
              <p:cNvSpPr txBox="1"/>
              <p:nvPr/>
            </p:nvSpPr>
            <p:spPr>
              <a:xfrm rot="10800000">
                <a:off x="9022891" y="3469402"/>
                <a:ext cx="380999" cy="545054"/>
              </a:xfrm>
              <a:prstGeom prst="rect">
                <a:avLst/>
              </a:prstGeom>
              <a:noFill/>
            </p:spPr>
            <p:txBody>
              <a:bodyPr wrap="square" rtlCol="0">
                <a:spAutoFit/>
              </a:bodyPr>
              <a:lstStyle/>
              <a:p>
                <a:r>
                  <a:rPr lang="en-US" sz="2000" b="1"/>
                  <a:t>A</a:t>
                </a:r>
                <a:endParaRPr lang="vi-VN" sz="2000" b="1"/>
              </a:p>
            </p:txBody>
          </p:sp>
        </p:grpSp>
        <p:cxnSp>
          <p:nvCxnSpPr>
            <p:cNvPr id="220" name="Straight Arrow Connector 219">
              <a:extLst>
                <a:ext uri="{FF2B5EF4-FFF2-40B4-BE49-F238E27FC236}">
                  <a16:creationId xmlns:a16="http://schemas.microsoft.com/office/drawing/2014/main" xmlns="" id="{99C618DC-0F4C-D804-A46C-B77DCCEE3609}"/>
                </a:ext>
              </a:extLst>
            </p:cNvPr>
            <p:cNvCxnSpPr>
              <a:cxnSpLocks/>
              <a:stCxn id="62" idx="0"/>
              <a:endCxn id="219" idx="0"/>
            </p:cNvCxnSpPr>
            <p:nvPr/>
          </p:nvCxnSpPr>
          <p:spPr>
            <a:xfrm flipH="1">
              <a:off x="11438110" y="7308460"/>
              <a:ext cx="17549" cy="55668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sp>
        <p:nvSpPr>
          <p:cNvPr id="7" name="Rectangle 6">
            <a:extLst>
              <a:ext uri="{FF2B5EF4-FFF2-40B4-BE49-F238E27FC236}">
                <a16:creationId xmlns:a16="http://schemas.microsoft.com/office/drawing/2014/main" xmlns="" id="{D2D3B2F1-DD0D-9CD8-697D-F9B3ED46E449}"/>
              </a:ext>
            </a:extLst>
          </p:cNvPr>
          <p:cNvSpPr/>
          <p:nvPr/>
        </p:nvSpPr>
        <p:spPr>
          <a:xfrm>
            <a:off x="0" y="-1"/>
            <a:ext cx="586937" cy="1067664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50">
            <a:extLst>
              <a:ext uri="{FF2B5EF4-FFF2-40B4-BE49-F238E27FC236}">
                <a16:creationId xmlns:a16="http://schemas.microsoft.com/office/drawing/2014/main" xmlns="" id="{F00516E6-DCF4-2402-97FA-8EEEEDD0CF98}"/>
              </a:ext>
            </a:extLst>
          </p:cNvPr>
          <p:cNvSpPr txBox="1"/>
          <p:nvPr/>
        </p:nvSpPr>
        <p:spPr>
          <a:xfrm>
            <a:off x="5987356" y="191936"/>
            <a:ext cx="8795444" cy="98343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gn="ctr">
              <a:lnSpc>
                <a:spcPts val="6299"/>
              </a:lnSpc>
              <a:spcBef>
                <a:spcPct val="0"/>
              </a:spcBef>
            </a:pPr>
            <a:r>
              <a:rPr lang="vi-VN" sz="3200" b="1" u="sng">
                <a:solidFill>
                  <a:srgbClr val="FFFF00"/>
                </a:solidFill>
                <a:latin typeface="Arial" panose="020B0604020202020204" pitchFamily="34" charset="0"/>
                <a:cs typeface="Arial" panose="020B0604020202020204" pitchFamily="34" charset="0"/>
              </a:rPr>
              <a:t>1. Khái niệm, các dạng đột biến gene:</a:t>
            </a:r>
          </a:p>
        </p:txBody>
      </p:sp>
      <p:sp>
        <p:nvSpPr>
          <p:cNvPr id="12" name="TextBox 27">
            <a:extLst>
              <a:ext uri="{FF2B5EF4-FFF2-40B4-BE49-F238E27FC236}">
                <a16:creationId xmlns:a16="http://schemas.microsoft.com/office/drawing/2014/main" xmlns="" id="{22A0C20C-416B-B3D3-CD14-FCA857BE240A}"/>
              </a:ext>
            </a:extLst>
          </p:cNvPr>
          <p:cNvSpPr txBox="1"/>
          <p:nvPr/>
        </p:nvSpPr>
        <p:spPr>
          <a:xfrm>
            <a:off x="106680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II. Đột biến gene</a:t>
            </a:r>
          </a:p>
        </p:txBody>
      </p:sp>
      <p:sp>
        <p:nvSpPr>
          <p:cNvPr id="16" name="Rectangle: Rounded Corners 15">
            <a:extLst>
              <a:ext uri="{FF2B5EF4-FFF2-40B4-BE49-F238E27FC236}">
                <a16:creationId xmlns:a16="http://schemas.microsoft.com/office/drawing/2014/main" xmlns="" id="{402B43FE-6841-525B-A46F-72B4D9D90569}"/>
              </a:ext>
            </a:extLst>
          </p:cNvPr>
          <p:cNvSpPr/>
          <p:nvPr/>
        </p:nvSpPr>
        <p:spPr>
          <a:xfrm>
            <a:off x="863432" y="911029"/>
            <a:ext cx="4968000" cy="216000"/>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995526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1000"/>
                                        <p:tgtEl>
                                          <p:spTgt spid="112"/>
                                        </p:tgtEl>
                                      </p:cBhvr>
                                    </p:animEffect>
                                    <p:anim calcmode="lin" valueType="num">
                                      <p:cBhvr>
                                        <p:cTn id="8" dur="1000" fill="hold"/>
                                        <p:tgtEl>
                                          <p:spTgt spid="112"/>
                                        </p:tgtEl>
                                        <p:attrNameLst>
                                          <p:attrName>ppt_x</p:attrName>
                                        </p:attrNameLst>
                                      </p:cBhvr>
                                      <p:tavLst>
                                        <p:tav tm="0">
                                          <p:val>
                                            <p:strVal val="#ppt_x"/>
                                          </p:val>
                                        </p:tav>
                                        <p:tav tm="100000">
                                          <p:val>
                                            <p:strVal val="#ppt_x"/>
                                          </p:val>
                                        </p:tav>
                                      </p:tavLst>
                                    </p:anim>
                                    <p:anim calcmode="lin" valueType="num">
                                      <p:cBhvr>
                                        <p:cTn id="9" dur="1000" fill="hold"/>
                                        <p:tgtEl>
                                          <p:spTgt spid="1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23"/>
                                        </p:tgtEl>
                                        <p:attrNameLst>
                                          <p:attrName>style.visibility</p:attrName>
                                        </p:attrNameLst>
                                      </p:cBhvr>
                                      <p:to>
                                        <p:strVal val="visible"/>
                                      </p:to>
                                    </p:set>
                                    <p:anim calcmode="lin" valueType="num">
                                      <p:cBhvr additive="base">
                                        <p:cTn id="14" dur="500" fill="hold"/>
                                        <p:tgtEl>
                                          <p:spTgt spid="223"/>
                                        </p:tgtEl>
                                        <p:attrNameLst>
                                          <p:attrName>ppt_x</p:attrName>
                                        </p:attrNameLst>
                                      </p:cBhvr>
                                      <p:tavLst>
                                        <p:tav tm="0">
                                          <p:val>
                                            <p:strVal val="#ppt_x"/>
                                          </p:val>
                                        </p:tav>
                                        <p:tav tm="100000">
                                          <p:val>
                                            <p:strVal val="#ppt_x"/>
                                          </p:val>
                                        </p:tav>
                                      </p:tavLst>
                                    </p:anim>
                                    <p:anim calcmode="lin" valueType="num">
                                      <p:cBhvr additive="base">
                                        <p:cTn id="15" dur="500" fill="hold"/>
                                        <p:tgtEl>
                                          <p:spTgt spid="22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24"/>
                                        </p:tgtEl>
                                        <p:attrNameLst>
                                          <p:attrName>style.visibility</p:attrName>
                                        </p:attrNameLst>
                                      </p:cBhvr>
                                      <p:to>
                                        <p:strVal val="visible"/>
                                      </p:to>
                                    </p:set>
                                    <p:anim calcmode="lin" valueType="num">
                                      <p:cBhvr additive="base">
                                        <p:cTn id="20" dur="500" fill="hold"/>
                                        <p:tgtEl>
                                          <p:spTgt spid="224"/>
                                        </p:tgtEl>
                                        <p:attrNameLst>
                                          <p:attrName>ppt_x</p:attrName>
                                        </p:attrNameLst>
                                      </p:cBhvr>
                                      <p:tavLst>
                                        <p:tav tm="0">
                                          <p:val>
                                            <p:strVal val="#ppt_x"/>
                                          </p:val>
                                        </p:tav>
                                        <p:tav tm="100000">
                                          <p:val>
                                            <p:strVal val="#ppt_x"/>
                                          </p:val>
                                        </p:tav>
                                      </p:tavLst>
                                    </p:anim>
                                    <p:anim calcmode="lin" valueType="num">
                                      <p:cBhvr additive="base">
                                        <p:cTn id="21" dur="500" fill="hold"/>
                                        <p:tgtEl>
                                          <p:spTgt spid="22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25"/>
                                        </p:tgtEl>
                                        <p:attrNameLst>
                                          <p:attrName>style.visibility</p:attrName>
                                        </p:attrNameLst>
                                      </p:cBhvr>
                                      <p:to>
                                        <p:strVal val="visible"/>
                                      </p:to>
                                    </p:set>
                                    <p:animEffect transition="in" filter="fade">
                                      <p:cBhvr>
                                        <p:cTn id="26" dur="1000"/>
                                        <p:tgtEl>
                                          <p:spTgt spid="225"/>
                                        </p:tgtEl>
                                      </p:cBhvr>
                                    </p:animEffect>
                                    <p:anim calcmode="lin" valueType="num">
                                      <p:cBhvr>
                                        <p:cTn id="27" dur="1000" fill="hold"/>
                                        <p:tgtEl>
                                          <p:spTgt spid="225"/>
                                        </p:tgtEl>
                                        <p:attrNameLst>
                                          <p:attrName>ppt_x</p:attrName>
                                        </p:attrNameLst>
                                      </p:cBhvr>
                                      <p:tavLst>
                                        <p:tav tm="0">
                                          <p:val>
                                            <p:strVal val="#ppt_x"/>
                                          </p:val>
                                        </p:tav>
                                        <p:tav tm="100000">
                                          <p:val>
                                            <p:strVal val="#ppt_x"/>
                                          </p:val>
                                        </p:tav>
                                      </p:tavLst>
                                    </p:anim>
                                    <p:anim calcmode="lin" valueType="num">
                                      <p:cBhvr>
                                        <p:cTn id="28" dur="1000" fill="hold"/>
                                        <p:tgtEl>
                                          <p:spTgt spid="2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69"/>
                                        </p:tgtEl>
                                        <p:attrNameLst>
                                          <p:attrName>style.visibility</p:attrName>
                                        </p:attrNameLst>
                                      </p:cBhvr>
                                      <p:to>
                                        <p:strVal val="visible"/>
                                      </p:to>
                                    </p:set>
                                    <p:animEffect transition="in" filter="fade">
                                      <p:cBhvr>
                                        <p:cTn id="33" dur="1000"/>
                                        <p:tgtEl>
                                          <p:spTgt spid="169"/>
                                        </p:tgtEl>
                                      </p:cBhvr>
                                    </p:animEffect>
                                    <p:anim calcmode="lin" valueType="num">
                                      <p:cBhvr>
                                        <p:cTn id="34" dur="1000" fill="hold"/>
                                        <p:tgtEl>
                                          <p:spTgt spid="169"/>
                                        </p:tgtEl>
                                        <p:attrNameLst>
                                          <p:attrName>ppt_x</p:attrName>
                                        </p:attrNameLst>
                                      </p:cBhvr>
                                      <p:tavLst>
                                        <p:tav tm="0">
                                          <p:val>
                                            <p:strVal val="#ppt_x"/>
                                          </p:val>
                                        </p:tav>
                                        <p:tav tm="100000">
                                          <p:val>
                                            <p:strVal val="#ppt_x"/>
                                          </p:val>
                                        </p:tav>
                                      </p:tavLst>
                                    </p:anim>
                                    <p:anim calcmode="lin" valueType="num">
                                      <p:cBhvr>
                                        <p:cTn id="35" dur="1000" fill="hold"/>
                                        <p:tgtEl>
                                          <p:spTgt spid="169"/>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26"/>
                                        </p:tgtEl>
                                        <p:attrNameLst>
                                          <p:attrName>style.visibility</p:attrName>
                                        </p:attrNameLst>
                                      </p:cBhvr>
                                      <p:to>
                                        <p:strVal val="visible"/>
                                      </p:to>
                                    </p:set>
                                    <p:animEffect transition="in" filter="fade">
                                      <p:cBhvr>
                                        <p:cTn id="38" dur="1000"/>
                                        <p:tgtEl>
                                          <p:spTgt spid="226"/>
                                        </p:tgtEl>
                                      </p:cBhvr>
                                    </p:animEffect>
                                    <p:anim calcmode="lin" valueType="num">
                                      <p:cBhvr>
                                        <p:cTn id="39" dur="1000" fill="hold"/>
                                        <p:tgtEl>
                                          <p:spTgt spid="226"/>
                                        </p:tgtEl>
                                        <p:attrNameLst>
                                          <p:attrName>ppt_x</p:attrName>
                                        </p:attrNameLst>
                                      </p:cBhvr>
                                      <p:tavLst>
                                        <p:tav tm="0">
                                          <p:val>
                                            <p:strVal val="#ppt_x"/>
                                          </p:val>
                                        </p:tav>
                                        <p:tav tm="100000">
                                          <p:val>
                                            <p:strVal val="#ppt_x"/>
                                          </p:val>
                                        </p:tav>
                                      </p:tavLst>
                                    </p:anim>
                                    <p:anim calcmode="lin" valueType="num">
                                      <p:cBhvr>
                                        <p:cTn id="40" dur="1000" fill="hold"/>
                                        <p:tgtEl>
                                          <p:spTgt spid="22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27"/>
                                        </p:tgtEl>
                                        <p:attrNameLst>
                                          <p:attrName>style.visibility</p:attrName>
                                        </p:attrNameLst>
                                      </p:cBhvr>
                                      <p:to>
                                        <p:strVal val="visible"/>
                                      </p:to>
                                    </p:set>
                                    <p:animEffect transition="in" filter="fade">
                                      <p:cBhvr>
                                        <p:cTn id="45" dur="1000"/>
                                        <p:tgtEl>
                                          <p:spTgt spid="227"/>
                                        </p:tgtEl>
                                      </p:cBhvr>
                                    </p:animEffect>
                                    <p:anim calcmode="lin" valueType="num">
                                      <p:cBhvr>
                                        <p:cTn id="46" dur="1000" fill="hold"/>
                                        <p:tgtEl>
                                          <p:spTgt spid="227"/>
                                        </p:tgtEl>
                                        <p:attrNameLst>
                                          <p:attrName>ppt_x</p:attrName>
                                        </p:attrNameLst>
                                      </p:cBhvr>
                                      <p:tavLst>
                                        <p:tav tm="0">
                                          <p:val>
                                            <p:strVal val="#ppt_x"/>
                                          </p:val>
                                        </p:tav>
                                        <p:tav tm="100000">
                                          <p:val>
                                            <p:strVal val="#ppt_x"/>
                                          </p:val>
                                        </p:tav>
                                      </p:tavLst>
                                    </p:anim>
                                    <p:anim calcmode="lin" valueType="num">
                                      <p:cBhvr>
                                        <p:cTn id="47" dur="1000" fill="hold"/>
                                        <p:tgtEl>
                                          <p:spTgt spid="22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28"/>
                                        </p:tgtEl>
                                        <p:attrNameLst>
                                          <p:attrName>style.visibility</p:attrName>
                                        </p:attrNameLst>
                                      </p:cBhvr>
                                      <p:to>
                                        <p:strVal val="visible"/>
                                      </p:to>
                                    </p:set>
                                    <p:animEffect transition="in" filter="fade">
                                      <p:cBhvr>
                                        <p:cTn id="52" dur="1000"/>
                                        <p:tgtEl>
                                          <p:spTgt spid="228"/>
                                        </p:tgtEl>
                                      </p:cBhvr>
                                    </p:animEffect>
                                    <p:anim calcmode="lin" valueType="num">
                                      <p:cBhvr>
                                        <p:cTn id="53" dur="1000" fill="hold"/>
                                        <p:tgtEl>
                                          <p:spTgt spid="228"/>
                                        </p:tgtEl>
                                        <p:attrNameLst>
                                          <p:attrName>ppt_x</p:attrName>
                                        </p:attrNameLst>
                                      </p:cBhvr>
                                      <p:tavLst>
                                        <p:tav tm="0">
                                          <p:val>
                                            <p:strVal val="#ppt_x"/>
                                          </p:val>
                                        </p:tav>
                                        <p:tav tm="100000">
                                          <p:val>
                                            <p:strVal val="#ppt_x"/>
                                          </p:val>
                                        </p:tav>
                                      </p:tavLst>
                                    </p:anim>
                                    <p:anim calcmode="lin" valueType="num">
                                      <p:cBhvr>
                                        <p:cTn id="54" dur="1000" fill="hold"/>
                                        <p:tgtEl>
                                          <p:spTgt spid="228"/>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19"/>
                                        </p:tgtEl>
                                        <p:attrNameLst>
                                          <p:attrName>style.visibility</p:attrName>
                                        </p:attrNameLst>
                                      </p:cBhvr>
                                      <p:to>
                                        <p:strVal val="visible"/>
                                      </p:to>
                                    </p:set>
                                    <p:animEffect transition="in" filter="fade">
                                      <p:cBhvr>
                                        <p:cTn id="57" dur="1000"/>
                                        <p:tgtEl>
                                          <p:spTgt spid="219"/>
                                        </p:tgtEl>
                                      </p:cBhvr>
                                    </p:animEffect>
                                    <p:anim calcmode="lin" valueType="num">
                                      <p:cBhvr>
                                        <p:cTn id="58" dur="1000" fill="hold"/>
                                        <p:tgtEl>
                                          <p:spTgt spid="219"/>
                                        </p:tgtEl>
                                        <p:attrNameLst>
                                          <p:attrName>ppt_x</p:attrName>
                                        </p:attrNameLst>
                                      </p:cBhvr>
                                      <p:tavLst>
                                        <p:tav tm="0">
                                          <p:val>
                                            <p:strVal val="#ppt_x"/>
                                          </p:val>
                                        </p:tav>
                                        <p:tav tm="100000">
                                          <p:val>
                                            <p:strVal val="#ppt_x"/>
                                          </p:val>
                                        </p:tav>
                                      </p:tavLst>
                                    </p:anim>
                                    <p:anim calcmode="lin" valueType="num">
                                      <p:cBhvr>
                                        <p:cTn id="59" dur="1000" fill="hold"/>
                                        <p:tgtEl>
                                          <p:spTgt spid="2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69" grpId="0"/>
      <p:bldP spid="2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aphicFrame>
        <p:nvGraphicFramePr>
          <p:cNvPr id="47" name="Table 46">
            <a:extLst>
              <a:ext uri="{FF2B5EF4-FFF2-40B4-BE49-F238E27FC236}">
                <a16:creationId xmlns:a16="http://schemas.microsoft.com/office/drawing/2014/main" xmlns="" id="{97DF9AF2-D3BA-D216-ACCF-1F2D2070DFB8}"/>
              </a:ext>
            </a:extLst>
          </p:cNvPr>
          <p:cNvGraphicFramePr>
            <a:graphicFrameLocks noGrp="1"/>
          </p:cNvGraphicFramePr>
          <p:nvPr>
            <p:extLst>
              <p:ext uri="{D42A27DB-BD31-4B8C-83A1-F6EECF244321}">
                <p14:modId xmlns:p14="http://schemas.microsoft.com/office/powerpoint/2010/main" val="3667448905"/>
              </p:ext>
            </p:extLst>
          </p:nvPr>
        </p:nvGraphicFramePr>
        <p:xfrm>
          <a:off x="1813693" y="5981700"/>
          <a:ext cx="14660613" cy="3902067"/>
        </p:xfrm>
        <a:graphic>
          <a:graphicData uri="http://schemas.openxmlformats.org/drawingml/2006/table">
            <a:tbl>
              <a:tblPr firstRow="1" firstCol="1" bandRow="1"/>
              <a:tblGrid>
                <a:gridCol w="3998082">
                  <a:extLst>
                    <a:ext uri="{9D8B030D-6E8A-4147-A177-3AD203B41FA5}">
                      <a16:colId xmlns:a16="http://schemas.microsoft.com/office/drawing/2014/main" xmlns="" val="3365803371"/>
                    </a:ext>
                  </a:extLst>
                </a:gridCol>
                <a:gridCol w="4055344">
                  <a:extLst>
                    <a:ext uri="{9D8B030D-6E8A-4147-A177-3AD203B41FA5}">
                      <a16:colId xmlns:a16="http://schemas.microsoft.com/office/drawing/2014/main" xmlns="" val="3374111001"/>
                    </a:ext>
                  </a:extLst>
                </a:gridCol>
                <a:gridCol w="6607187">
                  <a:extLst>
                    <a:ext uri="{9D8B030D-6E8A-4147-A177-3AD203B41FA5}">
                      <a16:colId xmlns:a16="http://schemas.microsoft.com/office/drawing/2014/main" xmlns="" val="2506736460"/>
                    </a:ext>
                  </a:extLst>
                </a:gridCol>
              </a:tblGrid>
              <a:tr h="1224271">
                <a:tc>
                  <a:txBody>
                    <a:bodyPr/>
                    <a:lstStyle/>
                    <a:p>
                      <a:pPr algn="just">
                        <a:lnSpc>
                          <a:spcPct val="107000"/>
                        </a:lnSpc>
                        <a:spcAft>
                          <a:spcPts val="800"/>
                        </a:spcAft>
                      </a:pPr>
                      <a:r>
                        <a:rPr lang="en-US" sz="2800" b="1" i="1" kern="100">
                          <a:solidFill>
                            <a:srgbClr val="000000"/>
                          </a:solidFill>
                          <a:effectLst/>
                          <a:highlight>
                            <a:srgbClr val="FFF2CC"/>
                          </a:highlight>
                          <a:latin typeface="Times New Roman" panose="02020603050405020304" pitchFamily="18" charset="0"/>
                          <a:ea typeface="Calibri" panose="020F0502020204030204" pitchFamily="34" charset="0"/>
                          <a:cs typeface="Times New Roman" panose="02020603050405020304" pitchFamily="18" charset="0"/>
                        </a:rPr>
                        <a:t>Các dạng đột biến gene liên quan đến 1 cặp nu</a:t>
                      </a:r>
                      <a:endParaRPr lang="vi-VN" sz="2800" kern="100">
                        <a:effectLst/>
                        <a:highlight>
                          <a:srgbClr val="FFF2CC"/>
                        </a:highligh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07000"/>
                        </a:lnSpc>
                        <a:spcAft>
                          <a:spcPts val="800"/>
                        </a:spcAft>
                      </a:pPr>
                      <a:r>
                        <a:rPr lang="en-US" sz="2800" b="1" i="1" kern="100">
                          <a:solidFill>
                            <a:srgbClr val="000000"/>
                          </a:solidFill>
                          <a:effectLst/>
                          <a:highlight>
                            <a:srgbClr val="FFF2CC"/>
                          </a:highlight>
                          <a:latin typeface="Times New Roman" panose="02020603050405020304" pitchFamily="18" charset="0"/>
                          <a:ea typeface="Calibri" panose="020F0502020204030204" pitchFamily="34" charset="0"/>
                          <a:cs typeface="Times New Roman" panose="02020603050405020304" pitchFamily="18" charset="0"/>
                        </a:rPr>
                        <a:t>Đặc điểm</a:t>
                      </a:r>
                      <a:endParaRPr lang="vi-VN" sz="2800" kern="100">
                        <a:effectLst/>
                        <a:highlight>
                          <a:srgbClr val="FFF2CC"/>
                        </a:highligh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07000"/>
                        </a:lnSpc>
                        <a:spcAft>
                          <a:spcPts val="800"/>
                        </a:spcAft>
                      </a:pPr>
                      <a:r>
                        <a:rPr lang="en-US" sz="2800" b="1" i="1" kern="100">
                          <a:solidFill>
                            <a:srgbClr val="000000"/>
                          </a:solidFill>
                          <a:effectLst/>
                          <a:highlight>
                            <a:srgbClr val="FFF2CC"/>
                          </a:highlight>
                          <a:latin typeface="Times New Roman" panose="02020603050405020304" pitchFamily="18" charset="0"/>
                          <a:ea typeface="Calibri" panose="020F0502020204030204" pitchFamily="34" charset="0"/>
                          <a:cs typeface="Times New Roman" panose="02020603050405020304" pitchFamily="18" charset="0"/>
                        </a:rPr>
                        <a:t>Hậu quả</a:t>
                      </a:r>
                      <a:endParaRPr lang="vi-VN" sz="2800" kern="100">
                        <a:effectLst/>
                        <a:highlight>
                          <a:srgbClr val="FFF2CC"/>
                        </a:highligh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xmlns="" val="991829791"/>
                  </a:ext>
                </a:extLst>
              </a:tr>
              <a:tr h="806801">
                <a:tc>
                  <a:txBody>
                    <a:bodyPr/>
                    <a:lstStyle/>
                    <a:p>
                      <a:pPr algn="ctr">
                        <a:lnSpc>
                          <a:spcPct val="107000"/>
                        </a:lnSpc>
                        <a:spcAft>
                          <a:spcPts val="800"/>
                        </a:spcAft>
                      </a:pPr>
                      <a:r>
                        <a:rPr lang="en-US" sz="2800" i="1" kern="100">
                          <a:solidFill>
                            <a:srgbClr val="000000"/>
                          </a:solidFill>
                          <a:effectLst/>
                          <a:highlight>
                            <a:srgbClr val="E2EFD9"/>
                          </a:highlight>
                          <a:latin typeface="Times New Roman" panose="02020603050405020304" pitchFamily="18" charset="0"/>
                          <a:ea typeface="Calibri" panose="020F0502020204030204" pitchFamily="34" charset="0"/>
                          <a:cs typeface="Times New Roman" panose="02020603050405020304" pitchFamily="18" charset="0"/>
                        </a:rPr>
                        <a:t>Thay thế một cặp nu</a:t>
                      </a:r>
                      <a:endParaRPr lang="vi-VN" sz="2800" kern="100">
                        <a:effectLst/>
                        <a:highlight>
                          <a:srgbClr val="E2EFD9"/>
                        </a:highligh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just">
                        <a:lnSpc>
                          <a:spcPct val="107000"/>
                        </a:lnSpc>
                        <a:spcAft>
                          <a:spcPts val="800"/>
                        </a:spcAft>
                      </a:pPr>
                      <a:r>
                        <a:rPr lang="en-US" sz="2800" kern="100">
                          <a:solidFill>
                            <a:srgbClr val="000000"/>
                          </a:solidFill>
                          <a:effectLst/>
                          <a:highlight>
                            <a:srgbClr val="E2EFD9"/>
                          </a:highlight>
                          <a:latin typeface="Times New Roman" panose="02020603050405020304" pitchFamily="18" charset="0"/>
                          <a:ea typeface="Calibri" panose="020F0502020204030204" pitchFamily="34" charset="0"/>
                          <a:cs typeface="Times New Roman" panose="02020603050405020304" pitchFamily="18" charset="0"/>
                        </a:rPr>
                        <a:t>Thay thế 1 cặp nu này thành 1 cặp nu khác</a:t>
                      </a:r>
                      <a:endParaRPr lang="vi-VN" sz="2800" kern="100">
                        <a:effectLst/>
                        <a:highlight>
                          <a:srgbClr val="E2EFD9"/>
                        </a:highligh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just">
                        <a:lnSpc>
                          <a:spcPct val="107000"/>
                        </a:lnSpc>
                        <a:spcAft>
                          <a:spcPts val="800"/>
                        </a:spcAft>
                      </a:pPr>
                      <a:r>
                        <a:rPr lang="en-US" sz="2800" kern="100">
                          <a:solidFill>
                            <a:srgbClr val="000000"/>
                          </a:solidFill>
                          <a:effectLst/>
                          <a:highlight>
                            <a:srgbClr val="E2EFD9"/>
                          </a:highlight>
                          <a:latin typeface="Times New Roman" panose="02020603050405020304" pitchFamily="18" charset="0"/>
                          <a:ea typeface="Calibri" panose="020F0502020204030204" pitchFamily="34" charset="0"/>
                          <a:cs typeface="Times New Roman" panose="02020603050405020304" pitchFamily="18" charset="0"/>
                        </a:rPr>
                        <a:t>Làm thay đổi trình tự amino acid → thay đổi chức năng protein</a:t>
                      </a:r>
                      <a:endParaRPr lang="vi-VN" sz="2800" kern="100">
                        <a:effectLst/>
                        <a:highlight>
                          <a:srgbClr val="E2EFD9"/>
                        </a:highligh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xmlns="" val="678526162"/>
                  </a:ext>
                </a:extLst>
              </a:tr>
              <a:tr h="806801">
                <a:tc>
                  <a:txBody>
                    <a:bodyPr/>
                    <a:lstStyle/>
                    <a:p>
                      <a:pPr algn="ctr">
                        <a:lnSpc>
                          <a:spcPct val="107000"/>
                        </a:lnSpc>
                        <a:spcAft>
                          <a:spcPts val="800"/>
                        </a:spcAft>
                      </a:pPr>
                      <a:r>
                        <a:rPr lang="en-US" sz="2800" i="1" kern="100">
                          <a:solidFill>
                            <a:srgbClr val="000000"/>
                          </a:solidFill>
                          <a:effectLst/>
                          <a:highlight>
                            <a:srgbClr val="E2EFD9"/>
                          </a:highlight>
                          <a:latin typeface="Times New Roman" panose="02020603050405020304" pitchFamily="18" charset="0"/>
                          <a:ea typeface="Calibri" panose="020F0502020204030204" pitchFamily="34" charset="0"/>
                          <a:cs typeface="Times New Roman" panose="02020603050405020304" pitchFamily="18" charset="0"/>
                        </a:rPr>
                        <a:t>Thêm một cặp nu</a:t>
                      </a:r>
                      <a:endParaRPr lang="vi-VN" sz="2800" kern="100">
                        <a:effectLst/>
                        <a:highlight>
                          <a:srgbClr val="E2EFD9"/>
                        </a:highligh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just">
                        <a:lnSpc>
                          <a:spcPct val="107000"/>
                        </a:lnSpc>
                        <a:spcAft>
                          <a:spcPts val="800"/>
                        </a:spcAft>
                      </a:pPr>
                      <a:r>
                        <a:rPr lang="en-US" sz="2800" kern="100">
                          <a:solidFill>
                            <a:srgbClr val="000000"/>
                          </a:solidFill>
                          <a:effectLst/>
                          <a:highlight>
                            <a:srgbClr val="E2EFD9"/>
                          </a:highlight>
                          <a:latin typeface="Times New Roman" panose="02020603050405020304" pitchFamily="18" charset="0"/>
                          <a:ea typeface="Calibri" panose="020F0502020204030204" pitchFamily="34" charset="0"/>
                          <a:cs typeface="Times New Roman" panose="02020603050405020304" pitchFamily="18" charset="0"/>
                        </a:rPr>
                        <a:t>Thêm 1 cặp nu trong gene</a:t>
                      </a:r>
                      <a:endParaRPr lang="vi-VN" sz="2800" kern="100">
                        <a:effectLst/>
                        <a:highlight>
                          <a:srgbClr val="E2EFD9"/>
                        </a:highligh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rowSpan="2">
                  <a:txBody>
                    <a:bodyPr/>
                    <a:lstStyle/>
                    <a:p>
                      <a:pPr algn="just">
                        <a:lnSpc>
                          <a:spcPct val="107000"/>
                        </a:lnSpc>
                        <a:spcAft>
                          <a:spcPts val="800"/>
                        </a:spcAft>
                      </a:pPr>
                      <a:r>
                        <a:rPr lang="en-US" sz="2800" kern="100">
                          <a:solidFill>
                            <a:srgbClr val="000000"/>
                          </a:solidFill>
                          <a:effectLst/>
                          <a:highlight>
                            <a:srgbClr val="E2EFD9"/>
                          </a:highlight>
                          <a:latin typeface="Times New Roman" panose="02020603050405020304" pitchFamily="18" charset="0"/>
                          <a:ea typeface="Calibri" panose="020F0502020204030204" pitchFamily="34" charset="0"/>
                          <a:cs typeface="Times New Roman" panose="02020603050405020304" pitchFamily="18" charset="0"/>
                        </a:rPr>
                        <a:t>Mã di truyền bị đọc sai kể từ vị trí xảy ra đột biến → làm thay đổi trình tự aa trong chuỗi polypeptide → làm thay đổi chức năng protein</a:t>
                      </a:r>
                      <a:endParaRPr lang="vi-VN" sz="2800" kern="100">
                        <a:effectLst/>
                        <a:highlight>
                          <a:srgbClr val="E2EFD9"/>
                        </a:highligh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xmlns="" val="3974516507"/>
                  </a:ext>
                </a:extLst>
              </a:tr>
              <a:tr h="834940">
                <a:tc>
                  <a:txBody>
                    <a:bodyPr/>
                    <a:lstStyle/>
                    <a:p>
                      <a:pPr algn="ctr">
                        <a:lnSpc>
                          <a:spcPct val="107000"/>
                        </a:lnSpc>
                        <a:spcAft>
                          <a:spcPts val="800"/>
                        </a:spcAft>
                      </a:pPr>
                      <a:r>
                        <a:rPr lang="en-US" sz="2800" i="1" kern="100">
                          <a:solidFill>
                            <a:srgbClr val="000000"/>
                          </a:solidFill>
                          <a:effectLst/>
                          <a:highlight>
                            <a:srgbClr val="E2EFD9"/>
                          </a:highlight>
                          <a:latin typeface="Times New Roman" panose="02020603050405020304" pitchFamily="18" charset="0"/>
                          <a:ea typeface="Calibri" panose="020F0502020204030204" pitchFamily="34" charset="0"/>
                          <a:cs typeface="Times New Roman" panose="02020603050405020304" pitchFamily="18" charset="0"/>
                        </a:rPr>
                        <a:t>Mất một cặp nu</a:t>
                      </a:r>
                      <a:endParaRPr lang="vi-VN" sz="2800" kern="100">
                        <a:effectLst/>
                        <a:highlight>
                          <a:srgbClr val="E2EFD9"/>
                        </a:highligh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just">
                        <a:lnSpc>
                          <a:spcPct val="107000"/>
                        </a:lnSpc>
                        <a:spcAft>
                          <a:spcPts val="800"/>
                        </a:spcAft>
                      </a:pPr>
                      <a:r>
                        <a:rPr lang="en-US" sz="2800" kern="100">
                          <a:solidFill>
                            <a:srgbClr val="000000"/>
                          </a:solidFill>
                          <a:effectLst/>
                          <a:highlight>
                            <a:srgbClr val="E2EFD9"/>
                          </a:highlight>
                          <a:latin typeface="Times New Roman" panose="02020603050405020304" pitchFamily="18" charset="0"/>
                          <a:ea typeface="Calibri" panose="020F0502020204030204" pitchFamily="34" charset="0"/>
                          <a:cs typeface="Times New Roman" panose="02020603050405020304" pitchFamily="18" charset="0"/>
                        </a:rPr>
                        <a:t>Mất 1 cặp nu trong gene</a:t>
                      </a:r>
                      <a:endParaRPr lang="vi-VN" sz="2800" kern="100">
                        <a:effectLst/>
                        <a:highlight>
                          <a:srgbClr val="E2EFD9"/>
                        </a:highligh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vMerge="1">
                  <a:txBody>
                    <a:bodyPr/>
                    <a:lstStyle/>
                    <a:p>
                      <a:endParaRPr lang="vi-VN"/>
                    </a:p>
                  </a:txBody>
                  <a:tcPr/>
                </a:tc>
                <a:extLst>
                  <a:ext uri="{0D108BD9-81ED-4DB2-BD59-A6C34878D82A}">
                    <a16:rowId xmlns:a16="http://schemas.microsoft.com/office/drawing/2014/main" xmlns="" val="3014978007"/>
                  </a:ext>
                </a:extLst>
              </a:tr>
            </a:tbl>
          </a:graphicData>
        </a:graphic>
      </p:graphicFrame>
      <p:sp>
        <p:nvSpPr>
          <p:cNvPr id="4" name="Rectangle 3">
            <a:extLst>
              <a:ext uri="{FF2B5EF4-FFF2-40B4-BE49-F238E27FC236}">
                <a16:creationId xmlns:a16="http://schemas.microsoft.com/office/drawing/2014/main" xmlns="" id="{38E2A8ED-12C3-6DC0-0A96-86B21BA4FF6F}"/>
              </a:ext>
            </a:extLst>
          </p:cNvPr>
          <p:cNvSpPr/>
          <p:nvPr/>
        </p:nvSpPr>
        <p:spPr>
          <a:xfrm>
            <a:off x="0" y="-1"/>
            <a:ext cx="586937" cy="1067664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0">
            <a:extLst>
              <a:ext uri="{FF2B5EF4-FFF2-40B4-BE49-F238E27FC236}">
                <a16:creationId xmlns:a16="http://schemas.microsoft.com/office/drawing/2014/main" xmlns="" id="{C617BE16-8FE4-F8A8-1C51-28F455D5239A}"/>
              </a:ext>
            </a:extLst>
          </p:cNvPr>
          <p:cNvSpPr txBox="1"/>
          <p:nvPr/>
        </p:nvSpPr>
        <p:spPr>
          <a:xfrm>
            <a:off x="5987356" y="191936"/>
            <a:ext cx="8795444" cy="98343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gn="ctr">
              <a:lnSpc>
                <a:spcPts val="6299"/>
              </a:lnSpc>
              <a:spcBef>
                <a:spcPct val="0"/>
              </a:spcBef>
            </a:pPr>
            <a:r>
              <a:rPr lang="vi-VN" sz="3200" b="1" u="sng">
                <a:solidFill>
                  <a:srgbClr val="FFFF00"/>
                </a:solidFill>
                <a:latin typeface="Arial" panose="020B0604020202020204" pitchFamily="34" charset="0"/>
                <a:cs typeface="Arial" panose="020B0604020202020204" pitchFamily="34" charset="0"/>
              </a:rPr>
              <a:t>1. Khái niệm, các dạng đột biến gene:</a:t>
            </a:r>
          </a:p>
        </p:txBody>
      </p:sp>
      <p:sp>
        <p:nvSpPr>
          <p:cNvPr id="7" name="TextBox 27">
            <a:extLst>
              <a:ext uri="{FF2B5EF4-FFF2-40B4-BE49-F238E27FC236}">
                <a16:creationId xmlns:a16="http://schemas.microsoft.com/office/drawing/2014/main" xmlns="" id="{7754836E-93C8-3269-5DFD-3B890B5F726F}"/>
              </a:ext>
            </a:extLst>
          </p:cNvPr>
          <p:cNvSpPr txBox="1"/>
          <p:nvPr/>
        </p:nvSpPr>
        <p:spPr>
          <a:xfrm>
            <a:off x="106680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II. Đột biến gene</a:t>
            </a:r>
          </a:p>
        </p:txBody>
      </p:sp>
      <p:sp>
        <p:nvSpPr>
          <p:cNvPr id="8" name="Rectangle: Rounded Corners 7">
            <a:extLst>
              <a:ext uri="{FF2B5EF4-FFF2-40B4-BE49-F238E27FC236}">
                <a16:creationId xmlns:a16="http://schemas.microsoft.com/office/drawing/2014/main" xmlns="" id="{85944696-AE90-3BE3-55D3-527E98A35120}"/>
              </a:ext>
            </a:extLst>
          </p:cNvPr>
          <p:cNvSpPr/>
          <p:nvPr/>
        </p:nvSpPr>
        <p:spPr>
          <a:xfrm>
            <a:off x="863432" y="911029"/>
            <a:ext cx="4968000" cy="216000"/>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9">
            <a:extLst>
              <a:ext uri="{FF2B5EF4-FFF2-40B4-BE49-F238E27FC236}">
                <a16:creationId xmlns:a16="http://schemas.microsoft.com/office/drawing/2014/main" xmlns="" id="{6863283A-52DE-8E94-9970-5EF5F67F4F29}"/>
              </a:ext>
            </a:extLst>
          </p:cNvPr>
          <p:cNvSpPr/>
          <p:nvPr/>
        </p:nvSpPr>
        <p:spPr>
          <a:xfrm>
            <a:off x="4724400" y="1617327"/>
            <a:ext cx="7975441" cy="4191000"/>
          </a:xfrm>
          <a:custGeom>
            <a:avLst/>
            <a:gdLst/>
            <a:ahLst/>
            <a:cxnLst/>
            <a:rect l="l" t="t" r="r" b="b"/>
            <a:pathLst>
              <a:path w="8532062" h="4525559">
                <a:moveTo>
                  <a:pt x="0" y="0"/>
                </a:moveTo>
                <a:lnTo>
                  <a:pt x="8532062" y="0"/>
                </a:lnTo>
                <a:lnTo>
                  <a:pt x="8532062" y="4525559"/>
                </a:lnTo>
                <a:lnTo>
                  <a:pt x="0" y="4525559"/>
                </a:lnTo>
                <a:lnTo>
                  <a:pt x="0" y="0"/>
                </a:lnTo>
                <a:close/>
              </a:path>
            </a:pathLst>
          </a:custGeom>
          <a:blipFill>
            <a:blip r:embed="rId3"/>
            <a:stretch>
              <a:fillRect r="-719"/>
            </a:stretch>
          </a:blipFill>
        </p:spPr>
      </p:sp>
    </p:spTree>
    <p:extLst>
      <p:ext uri="{BB962C8B-B14F-4D97-AF65-F5344CB8AC3E}">
        <p14:creationId xmlns:p14="http://schemas.microsoft.com/office/powerpoint/2010/main" val="2033656011"/>
      </p:ext>
    </p:extLst>
  </p:cSld>
  <p:clrMapOvr>
    <a:masterClrMapping/>
  </p:clrMapOvr>
  <p:transition>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ột biến gen là gì_ Đột biến gen ảnh hưởng sức khỏe như thế nào_">
            <a:hlinkClick r:id="" action="ppaction://media"/>
            <a:extLst>
              <a:ext uri="{FF2B5EF4-FFF2-40B4-BE49-F238E27FC236}">
                <a16:creationId xmlns:a16="http://schemas.microsoft.com/office/drawing/2014/main" xmlns="" id="{B1EC9739-DA5F-02A9-86FE-77D3E0AA0C8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39872"/>
            <a:ext cx="18288001" cy="10247128"/>
          </a:xfrm>
          <a:prstGeom prst="rect">
            <a:avLst/>
          </a:prstGeom>
        </p:spPr>
      </p:pic>
    </p:spTree>
    <p:extLst>
      <p:ext uri="{BB962C8B-B14F-4D97-AF65-F5344CB8AC3E}">
        <p14:creationId xmlns:p14="http://schemas.microsoft.com/office/powerpoint/2010/main" val="352102977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1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xmlns="" id="{BD1DBEF0-E53D-B9DA-E3A0-370461D72347}"/>
              </a:ext>
            </a:extLst>
          </p:cNvPr>
          <p:cNvSpPr/>
          <p:nvPr/>
        </p:nvSpPr>
        <p:spPr>
          <a:xfrm>
            <a:off x="2057400" y="3028766"/>
            <a:ext cx="15011401" cy="6654681"/>
          </a:xfrm>
          <a:prstGeom prst="round2SameRect">
            <a:avLst/>
          </a:prstGeom>
          <a:solidFill>
            <a:schemeClr val="accent3">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2" name="TextBox 42"/>
          <p:cNvSpPr txBox="1"/>
          <p:nvPr/>
        </p:nvSpPr>
        <p:spPr>
          <a:xfrm>
            <a:off x="2895600" y="3656244"/>
            <a:ext cx="13364746" cy="1361848"/>
          </a:xfrm>
          <a:prstGeom prst="rect">
            <a:avLst/>
          </a:prstGeom>
        </p:spPr>
        <p:txBody>
          <a:bodyPr lIns="0" tIns="0" rIns="0" bIns="0" rtlCol="0" anchor="t">
            <a:spAutoFit/>
          </a:bodyPr>
          <a:lstStyle/>
          <a:p>
            <a:pPr>
              <a:lnSpc>
                <a:spcPts val="5599"/>
              </a:lnSpc>
              <a:spcBef>
                <a:spcPct val="0"/>
              </a:spcBef>
            </a:pPr>
            <a:r>
              <a:rPr lang="en-US" sz="3200" b="1" i="1">
                <a:latin typeface="Arial" panose="020B0604020202020204" pitchFamily="34" charset="0"/>
                <a:cs typeface="Arial" panose="020B0604020202020204" pitchFamily="34" charset="0"/>
              </a:rPr>
              <a:t>Học sinh quan sát hình + đọc SGK và hoạt động nhóm hoàn thành nội dung học tập sau.</a:t>
            </a:r>
          </a:p>
        </p:txBody>
      </p:sp>
      <p:sp>
        <p:nvSpPr>
          <p:cNvPr id="4" name="Rectangle 3">
            <a:extLst>
              <a:ext uri="{FF2B5EF4-FFF2-40B4-BE49-F238E27FC236}">
                <a16:creationId xmlns:a16="http://schemas.microsoft.com/office/drawing/2014/main" xmlns="" id="{DBC4591C-31AB-F713-F157-CCC2303F62A1}"/>
              </a:ext>
            </a:extLst>
          </p:cNvPr>
          <p:cNvSpPr/>
          <p:nvPr/>
        </p:nvSpPr>
        <p:spPr>
          <a:xfrm>
            <a:off x="0" y="-1"/>
            <a:ext cx="586937" cy="1067664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xmlns="" id="{6B81B12B-A917-F19C-9F89-988623A2BEEC}"/>
              </a:ext>
            </a:extLst>
          </p:cNvPr>
          <p:cNvGrpSpPr/>
          <p:nvPr/>
        </p:nvGrpSpPr>
        <p:grpSpPr>
          <a:xfrm>
            <a:off x="5410200" y="2324100"/>
            <a:ext cx="7391400" cy="792700"/>
            <a:chOff x="5334000" y="2016624"/>
            <a:chExt cx="7391400" cy="792700"/>
          </a:xfrm>
          <a:scene3d>
            <a:camera prst="orthographicFront">
              <a:rot lat="0" lon="0" rev="0"/>
            </a:camera>
            <a:lightRig rig="balanced" dir="t">
              <a:rot lat="0" lon="0" rev="8700000"/>
            </a:lightRig>
          </a:scene3d>
        </p:grpSpPr>
        <p:sp>
          <p:nvSpPr>
            <p:cNvPr id="8" name="Rectangle: Top Corners Rounded 7">
              <a:extLst>
                <a:ext uri="{FF2B5EF4-FFF2-40B4-BE49-F238E27FC236}">
                  <a16:creationId xmlns:a16="http://schemas.microsoft.com/office/drawing/2014/main" xmlns="" id="{551567B7-21E3-AC45-7573-59997F6CB974}"/>
                </a:ext>
              </a:extLst>
            </p:cNvPr>
            <p:cNvSpPr/>
            <p:nvPr/>
          </p:nvSpPr>
          <p:spPr>
            <a:xfrm>
              <a:off x="5334000" y="2019300"/>
              <a:ext cx="7391400" cy="790024"/>
            </a:xfrm>
            <a:prstGeom prst="round2SameRect">
              <a:avLst/>
            </a:prstGeom>
            <a:solidFill>
              <a:srgbClr val="C00000"/>
            </a:solidFill>
            <a:ln>
              <a:noFill/>
            </a:ln>
            <a:effectLst>
              <a:outerShdw blurRad="44450" dist="27940" dir="5400000" algn="ctr">
                <a:srgbClr val="000000">
                  <a:alpha val="32000"/>
                </a:srgbClr>
              </a:outerShdw>
            </a:effectLst>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xmlns="" id="{31B09A51-1D12-8327-7CFF-B547A80CB7B6}"/>
                </a:ext>
              </a:extLst>
            </p:cNvPr>
            <p:cNvSpPr txBox="1"/>
            <p:nvPr/>
          </p:nvSpPr>
          <p:spPr>
            <a:xfrm>
              <a:off x="5334000" y="2016624"/>
              <a:ext cx="7391400" cy="769441"/>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en-US" sz="4400" b="1">
                  <a:solidFill>
                    <a:schemeClr val="bg1"/>
                  </a:solidFill>
                </a:rPr>
                <a:t>Phiếu học tập</a:t>
              </a:r>
              <a:endParaRPr lang="vi-VN" sz="4400" b="1">
                <a:solidFill>
                  <a:schemeClr val="bg1"/>
                </a:solidFill>
              </a:endParaRPr>
            </a:p>
          </p:txBody>
        </p:sp>
      </p:grpSp>
      <p:sp>
        <p:nvSpPr>
          <p:cNvPr id="2" name="TextBox 27">
            <a:extLst>
              <a:ext uri="{FF2B5EF4-FFF2-40B4-BE49-F238E27FC236}">
                <a16:creationId xmlns:a16="http://schemas.microsoft.com/office/drawing/2014/main" xmlns="" id="{7F340AFB-5394-9733-E407-ECB6B1C66321}"/>
              </a:ext>
            </a:extLst>
          </p:cNvPr>
          <p:cNvSpPr txBox="1"/>
          <p:nvPr/>
        </p:nvSpPr>
        <p:spPr>
          <a:xfrm>
            <a:off x="106680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II. Đột biến gene</a:t>
            </a:r>
          </a:p>
        </p:txBody>
      </p:sp>
      <p:sp>
        <p:nvSpPr>
          <p:cNvPr id="7" name="Rectangle: Rounded Corners 6">
            <a:extLst>
              <a:ext uri="{FF2B5EF4-FFF2-40B4-BE49-F238E27FC236}">
                <a16:creationId xmlns:a16="http://schemas.microsoft.com/office/drawing/2014/main" xmlns="" id="{08DE295B-69FB-A59A-6E02-2176009452A9}"/>
              </a:ext>
            </a:extLst>
          </p:cNvPr>
          <p:cNvSpPr/>
          <p:nvPr/>
        </p:nvSpPr>
        <p:spPr>
          <a:xfrm>
            <a:off x="863432" y="911029"/>
            <a:ext cx="4968000" cy="216000"/>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50">
            <a:extLst>
              <a:ext uri="{FF2B5EF4-FFF2-40B4-BE49-F238E27FC236}">
                <a16:creationId xmlns:a16="http://schemas.microsoft.com/office/drawing/2014/main" xmlns="" id="{D5BC55A1-912C-74A8-D668-CDE5472FACB3}"/>
              </a:ext>
            </a:extLst>
          </p:cNvPr>
          <p:cNvSpPr txBox="1"/>
          <p:nvPr/>
        </p:nvSpPr>
        <p:spPr>
          <a:xfrm>
            <a:off x="744612" y="1195427"/>
            <a:ext cx="15705631" cy="98343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gn="ctr">
              <a:lnSpc>
                <a:spcPts val="6299"/>
              </a:lnSpc>
              <a:spcBef>
                <a:spcPct val="0"/>
              </a:spcBef>
            </a:pPr>
            <a:r>
              <a:rPr lang="vi-VN" sz="3200" b="1" u="sng">
                <a:solidFill>
                  <a:srgbClr val="FFFF00"/>
                </a:solidFill>
                <a:latin typeface="Arial" panose="020B0604020202020204" pitchFamily="34" charset="0"/>
                <a:cs typeface="Arial" panose="020B0604020202020204" pitchFamily="34" charset="0"/>
              </a:rPr>
              <a:t>2. Nguyên nhân, cơ chế phát sinh đột biến gene và vai trò của đột biến gene</a:t>
            </a:r>
          </a:p>
        </p:txBody>
      </p:sp>
      <p:graphicFrame>
        <p:nvGraphicFramePr>
          <p:cNvPr id="12" name="Object 11">
            <a:extLst>
              <a:ext uri="{FF2B5EF4-FFF2-40B4-BE49-F238E27FC236}">
                <a16:creationId xmlns:a16="http://schemas.microsoft.com/office/drawing/2014/main" xmlns="" id="{F8B041A5-7EAC-2BD5-F7D9-06448D2C5CA0}"/>
              </a:ext>
            </a:extLst>
          </p:cNvPr>
          <p:cNvGraphicFramePr>
            <a:graphicFrameLocks noChangeAspect="1"/>
          </p:cNvGraphicFramePr>
          <p:nvPr>
            <p:extLst>
              <p:ext uri="{D42A27DB-BD31-4B8C-83A1-F6EECF244321}">
                <p14:modId xmlns:p14="http://schemas.microsoft.com/office/powerpoint/2010/main" val="1209175072"/>
              </p:ext>
            </p:extLst>
          </p:nvPr>
        </p:nvGraphicFramePr>
        <p:xfrm>
          <a:off x="5029200" y="5165558"/>
          <a:ext cx="8872602" cy="4868779"/>
        </p:xfrm>
        <a:graphic>
          <a:graphicData uri="http://schemas.openxmlformats.org/presentationml/2006/ole">
            <mc:AlternateContent xmlns:mc="http://schemas.openxmlformats.org/markup-compatibility/2006">
              <mc:Choice xmlns:v="urn:schemas-microsoft-com:vml" Requires="v">
                <p:oleObj spid="_x0000_s2050" name="Document" r:id="rId4" imgW="6187974" imgH="3395642" progId="Word.Document.12">
                  <p:embed/>
                </p:oleObj>
              </mc:Choice>
              <mc:Fallback>
                <p:oleObj name="Document" r:id="rId4" imgW="6187974" imgH="3395642" progId="Word.Document.12">
                  <p:embed/>
                  <p:pic>
                    <p:nvPicPr>
                      <p:cNvPr id="8" name="Object 7">
                        <a:extLst>
                          <a:ext uri="{FF2B5EF4-FFF2-40B4-BE49-F238E27FC236}">
                            <a16:creationId xmlns:a16="http://schemas.microsoft.com/office/drawing/2014/main" xmlns="" id="{E2013748-1B85-8F4B-A704-81E493AEFE7A}"/>
                          </a:ext>
                        </a:extLst>
                      </p:cNvPr>
                      <p:cNvPicPr/>
                      <p:nvPr/>
                    </p:nvPicPr>
                    <p:blipFill>
                      <a:blip r:embed="rId5"/>
                      <a:stretch>
                        <a:fillRect/>
                      </a:stretch>
                    </p:blipFill>
                    <p:spPr>
                      <a:xfrm>
                        <a:off x="5029200" y="5165558"/>
                        <a:ext cx="8872602" cy="4868779"/>
                      </a:xfrm>
                      <a:prstGeom prst="rect">
                        <a:avLst/>
                      </a:prstGeom>
                    </p:spPr>
                  </p:pic>
                </p:oleObj>
              </mc:Fallback>
            </mc:AlternateContent>
          </a:graphicData>
        </a:graphic>
      </p:graphicFrame>
    </p:spTree>
  </p:cSld>
  <p:clrMapOvr>
    <a:masterClrMapping/>
  </p:clrMapOvr>
  <p:transition>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sp>
        <p:nvSpPr>
          <p:cNvPr id="38" name="Freeform 38"/>
          <p:cNvSpPr/>
          <p:nvPr/>
        </p:nvSpPr>
        <p:spPr>
          <a:xfrm>
            <a:off x="2775777" y="2322456"/>
            <a:ext cx="12736445" cy="7338109"/>
          </a:xfrm>
          <a:custGeom>
            <a:avLst/>
            <a:gdLst/>
            <a:ahLst/>
            <a:cxnLst/>
            <a:rect l="l" t="t" r="r" b="b"/>
            <a:pathLst>
              <a:path w="13067796" h="7996818">
                <a:moveTo>
                  <a:pt x="0" y="0"/>
                </a:moveTo>
                <a:lnTo>
                  <a:pt x="13067795" y="0"/>
                </a:lnTo>
                <a:lnTo>
                  <a:pt x="13067795" y="7996818"/>
                </a:lnTo>
                <a:lnTo>
                  <a:pt x="0" y="7996818"/>
                </a:lnTo>
                <a:lnTo>
                  <a:pt x="0" y="0"/>
                </a:lnTo>
                <a:close/>
              </a:path>
            </a:pathLst>
          </a:custGeom>
          <a:blipFill>
            <a:blip r:embed="rId3"/>
            <a:stretch>
              <a:fillRect b="-12099"/>
            </a:stretch>
          </a:blipFill>
        </p:spPr>
      </p:sp>
      <p:sp>
        <p:nvSpPr>
          <p:cNvPr id="39" name="Rectangle 38">
            <a:extLst>
              <a:ext uri="{FF2B5EF4-FFF2-40B4-BE49-F238E27FC236}">
                <a16:creationId xmlns:a16="http://schemas.microsoft.com/office/drawing/2014/main" xmlns="" id="{5BC2F478-593E-DB7E-2A24-E344DD1B351D}"/>
              </a:ext>
            </a:extLst>
          </p:cNvPr>
          <p:cNvSpPr/>
          <p:nvPr/>
        </p:nvSpPr>
        <p:spPr>
          <a:xfrm>
            <a:off x="0" y="0"/>
            <a:ext cx="880406" cy="10287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953CDF75-F345-A298-3F31-8A3D5392B235}"/>
              </a:ext>
            </a:extLst>
          </p:cNvPr>
          <p:cNvSpPr/>
          <p:nvPr/>
        </p:nvSpPr>
        <p:spPr>
          <a:xfrm>
            <a:off x="0" y="-1"/>
            <a:ext cx="586937" cy="1067664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27">
            <a:extLst>
              <a:ext uri="{FF2B5EF4-FFF2-40B4-BE49-F238E27FC236}">
                <a16:creationId xmlns:a16="http://schemas.microsoft.com/office/drawing/2014/main" xmlns="" id="{55C8B204-B08C-813F-DAB4-E88C00173B7A}"/>
              </a:ext>
            </a:extLst>
          </p:cNvPr>
          <p:cNvSpPr txBox="1"/>
          <p:nvPr/>
        </p:nvSpPr>
        <p:spPr>
          <a:xfrm>
            <a:off x="106680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II. Đột biến gene</a:t>
            </a:r>
          </a:p>
        </p:txBody>
      </p:sp>
      <p:sp>
        <p:nvSpPr>
          <p:cNvPr id="10" name="Rectangle: Rounded Corners 9">
            <a:extLst>
              <a:ext uri="{FF2B5EF4-FFF2-40B4-BE49-F238E27FC236}">
                <a16:creationId xmlns:a16="http://schemas.microsoft.com/office/drawing/2014/main" xmlns="" id="{C6FF5F67-FB0C-9511-A893-2B7F59C24078}"/>
              </a:ext>
            </a:extLst>
          </p:cNvPr>
          <p:cNvSpPr/>
          <p:nvPr/>
        </p:nvSpPr>
        <p:spPr>
          <a:xfrm>
            <a:off x="863432" y="911029"/>
            <a:ext cx="4968000" cy="216000"/>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50">
            <a:extLst>
              <a:ext uri="{FF2B5EF4-FFF2-40B4-BE49-F238E27FC236}">
                <a16:creationId xmlns:a16="http://schemas.microsoft.com/office/drawing/2014/main" xmlns="" id="{5B6187A4-A493-F55C-80AD-15650DB6E8FE}"/>
              </a:ext>
            </a:extLst>
          </p:cNvPr>
          <p:cNvSpPr txBox="1"/>
          <p:nvPr/>
        </p:nvSpPr>
        <p:spPr>
          <a:xfrm>
            <a:off x="744612" y="1195427"/>
            <a:ext cx="15705631" cy="98343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gn="ctr">
              <a:lnSpc>
                <a:spcPts val="6299"/>
              </a:lnSpc>
              <a:spcBef>
                <a:spcPct val="0"/>
              </a:spcBef>
            </a:pPr>
            <a:r>
              <a:rPr lang="vi-VN" sz="3200" b="1" u="sng">
                <a:solidFill>
                  <a:srgbClr val="FFFF00"/>
                </a:solidFill>
                <a:latin typeface="Arial" panose="020B0604020202020204" pitchFamily="34" charset="0"/>
                <a:cs typeface="Arial" panose="020B0604020202020204" pitchFamily="34" charset="0"/>
              </a:rPr>
              <a:t>2. Nguyên nhân, cơ chế phát sinh đột biến gene và vai trò của đột biến gene</a:t>
            </a:r>
          </a:p>
        </p:txBody>
      </p:sp>
    </p:spTree>
  </p:cSld>
  <p:clrMapOvr>
    <a:masterClrMapping/>
  </p:clrMapOvr>
  <p:transition>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xmlns="" id="{DE8988BE-5F29-9045-29E9-6469F14BAC01}"/>
              </a:ext>
            </a:extLst>
          </p:cNvPr>
          <p:cNvGrpSpPr/>
          <p:nvPr/>
        </p:nvGrpSpPr>
        <p:grpSpPr>
          <a:xfrm>
            <a:off x="2227295" y="5362628"/>
            <a:ext cx="14404686" cy="3190199"/>
            <a:chOff x="880739" y="2986783"/>
            <a:chExt cx="13188532" cy="3003056"/>
          </a:xfrm>
        </p:grpSpPr>
        <p:sp>
          <p:nvSpPr>
            <p:cNvPr id="51" name="Rectangle: Rounded Corners 50">
              <a:extLst>
                <a:ext uri="{FF2B5EF4-FFF2-40B4-BE49-F238E27FC236}">
                  <a16:creationId xmlns:a16="http://schemas.microsoft.com/office/drawing/2014/main" xmlns="" id="{CC8D25D4-FE2E-30B6-B20B-31EF2ED3A6A6}"/>
                </a:ext>
              </a:extLst>
            </p:cNvPr>
            <p:cNvSpPr/>
            <p:nvPr/>
          </p:nvSpPr>
          <p:spPr>
            <a:xfrm>
              <a:off x="880739" y="3312531"/>
              <a:ext cx="12886763" cy="2677308"/>
            </a:xfrm>
            <a:prstGeom prst="round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2" name="TextBox 51">
              <a:extLst>
                <a:ext uri="{FF2B5EF4-FFF2-40B4-BE49-F238E27FC236}">
                  <a16:creationId xmlns:a16="http://schemas.microsoft.com/office/drawing/2014/main" xmlns="" id="{C7DFE1B1-5DFE-6A23-289D-C4384350296A}"/>
                </a:ext>
              </a:extLst>
            </p:cNvPr>
            <p:cNvSpPr txBox="1"/>
            <p:nvPr/>
          </p:nvSpPr>
          <p:spPr>
            <a:xfrm>
              <a:off x="1111186" y="2986783"/>
              <a:ext cx="6086633" cy="673141"/>
            </a:xfrm>
            <a:prstGeom prst="roundRect">
              <a:avLst/>
            </a:prstGeom>
            <a:solidFill>
              <a:srgbClr val="E8E555"/>
            </a:solidFill>
          </p:spPr>
          <p:txBody>
            <a:bodyPr wrap="square">
              <a:spAutoFit/>
            </a:bodyPr>
            <a:lstStyle/>
            <a:p>
              <a:pPr algn="ctr"/>
              <a:r>
                <a:rPr lang="vi-VN" sz="3600" b="1"/>
                <a:t>Nguyên nhân bên trong</a:t>
              </a:r>
            </a:p>
          </p:txBody>
        </p:sp>
        <p:sp>
          <p:nvSpPr>
            <p:cNvPr id="53" name="TextBox 52">
              <a:extLst>
                <a:ext uri="{FF2B5EF4-FFF2-40B4-BE49-F238E27FC236}">
                  <a16:creationId xmlns:a16="http://schemas.microsoft.com/office/drawing/2014/main" xmlns="" id="{45A08A9E-7636-C0EB-9E35-33184BB6BB4F}"/>
                </a:ext>
              </a:extLst>
            </p:cNvPr>
            <p:cNvSpPr txBox="1"/>
            <p:nvPr/>
          </p:nvSpPr>
          <p:spPr>
            <a:xfrm>
              <a:off x="1394451" y="3817055"/>
              <a:ext cx="12674820" cy="2087024"/>
            </a:xfrm>
            <a:prstGeom prst="rect">
              <a:avLst/>
            </a:prstGeom>
            <a:noFill/>
          </p:spPr>
          <p:txBody>
            <a:bodyPr wrap="square">
              <a:spAutoFit/>
            </a:bodyPr>
            <a:lstStyle/>
            <a:p>
              <a:pPr>
                <a:lnSpc>
                  <a:spcPct val="150000"/>
                </a:lnSpc>
              </a:pPr>
              <a:r>
                <a:rPr lang="vi-VN" sz="3200" b="1"/>
                <a:t>Do những rối loạn sinh lí, hoá sinh của tế bào dẫn đến sai sót trong quá trình nhân đội DNA, gây biến dạng DNA hoặc biến đổi cấu trúc hoá học của các nucleotide</a:t>
              </a:r>
            </a:p>
          </p:txBody>
        </p:sp>
      </p:grpSp>
      <p:grpSp>
        <p:nvGrpSpPr>
          <p:cNvPr id="54" name="Group 53">
            <a:extLst>
              <a:ext uri="{FF2B5EF4-FFF2-40B4-BE49-F238E27FC236}">
                <a16:creationId xmlns:a16="http://schemas.microsoft.com/office/drawing/2014/main" xmlns="" id="{71F06D54-5D2E-B1C8-08F4-BFE1C1A263CD}"/>
              </a:ext>
            </a:extLst>
          </p:cNvPr>
          <p:cNvGrpSpPr/>
          <p:nvPr/>
        </p:nvGrpSpPr>
        <p:grpSpPr>
          <a:xfrm>
            <a:off x="2761727" y="1477073"/>
            <a:ext cx="13846191" cy="2191257"/>
            <a:chOff x="4617695" y="1196297"/>
            <a:chExt cx="13846191" cy="2191257"/>
          </a:xfrm>
        </p:grpSpPr>
        <p:grpSp>
          <p:nvGrpSpPr>
            <p:cNvPr id="55" name="Group 26">
              <a:extLst>
                <a:ext uri="{FF2B5EF4-FFF2-40B4-BE49-F238E27FC236}">
                  <a16:creationId xmlns:a16="http://schemas.microsoft.com/office/drawing/2014/main" xmlns="" id="{C72B27F3-C190-5123-15DC-103C6904483E}"/>
                </a:ext>
              </a:extLst>
            </p:cNvPr>
            <p:cNvGrpSpPr/>
            <p:nvPr/>
          </p:nvGrpSpPr>
          <p:grpSpPr>
            <a:xfrm>
              <a:off x="5219407" y="1196297"/>
              <a:ext cx="13244479" cy="2191257"/>
              <a:chOff x="-342115" y="-13722"/>
              <a:chExt cx="17659306" cy="2921675"/>
            </a:xfrm>
          </p:grpSpPr>
          <p:grpSp>
            <p:nvGrpSpPr>
              <p:cNvPr id="58" name="Group 27">
                <a:extLst>
                  <a:ext uri="{FF2B5EF4-FFF2-40B4-BE49-F238E27FC236}">
                    <a16:creationId xmlns:a16="http://schemas.microsoft.com/office/drawing/2014/main" xmlns="" id="{D5355CBF-C912-ED13-67C8-61F98532777B}"/>
                  </a:ext>
                </a:extLst>
              </p:cNvPr>
              <p:cNvGrpSpPr/>
              <p:nvPr/>
            </p:nvGrpSpPr>
            <p:grpSpPr>
              <a:xfrm>
                <a:off x="-342115" y="-13722"/>
                <a:ext cx="17587431" cy="2921675"/>
                <a:chOff x="-77513" y="-3109"/>
                <a:chExt cx="3984778" cy="661963"/>
              </a:xfrm>
            </p:grpSpPr>
            <p:sp>
              <p:nvSpPr>
                <p:cNvPr id="60" name="Freeform 28">
                  <a:extLst>
                    <a:ext uri="{FF2B5EF4-FFF2-40B4-BE49-F238E27FC236}">
                      <a16:creationId xmlns:a16="http://schemas.microsoft.com/office/drawing/2014/main" xmlns="" id="{BAC05F86-B4EA-6E24-4193-0E3AB22C5D22}"/>
                    </a:ext>
                  </a:extLst>
                </p:cNvPr>
                <p:cNvSpPr/>
                <p:nvPr/>
              </p:nvSpPr>
              <p:spPr>
                <a:xfrm>
                  <a:off x="-77513" y="298136"/>
                  <a:ext cx="3984778" cy="335882"/>
                </a:xfrm>
                <a:custGeom>
                  <a:avLst/>
                  <a:gdLst/>
                  <a:ahLst/>
                  <a:cxnLst/>
                  <a:rect l="l" t="t" r="r" b="b"/>
                  <a:pathLst>
                    <a:path w="2645544" h="623863">
                      <a:moveTo>
                        <a:pt x="45086" y="0"/>
                      </a:moveTo>
                      <a:lnTo>
                        <a:pt x="2600457" y="0"/>
                      </a:lnTo>
                      <a:cubicBezTo>
                        <a:pt x="2612415" y="0"/>
                        <a:pt x="2623883" y="4750"/>
                        <a:pt x="2632338" y="13205"/>
                      </a:cubicBezTo>
                      <a:cubicBezTo>
                        <a:pt x="2640793" y="21661"/>
                        <a:pt x="2645544" y="33129"/>
                        <a:pt x="2645544" y="45086"/>
                      </a:cubicBezTo>
                      <a:lnTo>
                        <a:pt x="2645544" y="578777"/>
                      </a:lnTo>
                      <a:cubicBezTo>
                        <a:pt x="2645544" y="603677"/>
                        <a:pt x="2625358" y="623863"/>
                        <a:pt x="2600457" y="623863"/>
                      </a:cubicBezTo>
                      <a:lnTo>
                        <a:pt x="45086" y="623863"/>
                      </a:lnTo>
                      <a:cubicBezTo>
                        <a:pt x="20186" y="623863"/>
                        <a:pt x="0" y="603677"/>
                        <a:pt x="0" y="578777"/>
                      </a:cubicBezTo>
                      <a:lnTo>
                        <a:pt x="0" y="45086"/>
                      </a:lnTo>
                      <a:cubicBezTo>
                        <a:pt x="0" y="20186"/>
                        <a:pt x="20186" y="0"/>
                        <a:pt x="45086" y="0"/>
                      </a:cubicBezTo>
                      <a:close/>
                    </a:path>
                  </a:pathLst>
                </a:custGeom>
                <a:solidFill>
                  <a:srgbClr val="FFFFC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p>
            <p:sp>
              <p:nvSpPr>
                <p:cNvPr id="61" name="TextBox 29">
                  <a:extLst>
                    <a:ext uri="{FF2B5EF4-FFF2-40B4-BE49-F238E27FC236}">
                      <a16:creationId xmlns:a16="http://schemas.microsoft.com/office/drawing/2014/main" xmlns="" id="{77185617-E2F3-9EC6-DF4A-A0050F2E9798}"/>
                    </a:ext>
                  </a:extLst>
                </p:cNvPr>
                <p:cNvSpPr txBox="1"/>
                <p:nvPr/>
              </p:nvSpPr>
              <p:spPr>
                <a:xfrm>
                  <a:off x="-24503" y="-3109"/>
                  <a:ext cx="2645544" cy="661963"/>
                </a:xfrm>
                <a:prstGeom prst="rect">
                  <a:avLst/>
                </a:prstGeom>
              </p:spPr>
              <p:txBody>
                <a:bodyPr lIns="50800" tIns="50800" rIns="50800" bIns="50800" rtlCol="0" anchor="ctr"/>
                <a:lstStyle/>
                <a:p>
                  <a:pPr algn="ctr">
                    <a:lnSpc>
                      <a:spcPts val="2659"/>
                    </a:lnSpc>
                  </a:pPr>
                  <a:endParaRPr sz="3200">
                    <a:latin typeface="Arial" panose="020B0604020202020204" pitchFamily="34" charset="0"/>
                    <a:cs typeface="Arial" panose="020B0604020202020204" pitchFamily="34" charset="0"/>
                  </a:endParaRPr>
                </a:p>
              </p:txBody>
            </p:sp>
          </p:grpSp>
          <p:sp>
            <p:nvSpPr>
              <p:cNvPr id="59" name="TextBox 30">
                <a:extLst>
                  <a:ext uri="{FF2B5EF4-FFF2-40B4-BE49-F238E27FC236}">
                    <a16:creationId xmlns:a16="http://schemas.microsoft.com/office/drawing/2014/main" xmlns="" id="{C5D41210-6DF3-1224-27EF-787FA7BCD40D}"/>
                  </a:ext>
                </a:extLst>
              </p:cNvPr>
              <p:cNvSpPr txBox="1"/>
              <p:nvPr/>
            </p:nvSpPr>
            <p:spPr>
              <a:xfrm>
                <a:off x="2015253" y="1550083"/>
                <a:ext cx="15301938" cy="842710"/>
              </a:xfrm>
              <a:prstGeom prst="rect">
                <a:avLst/>
              </a:prstGeom>
            </p:spPr>
            <p:txBody>
              <a:bodyPr wrap="square" lIns="0" tIns="0" rIns="0" bIns="0" rtlCol="0" anchor="t">
                <a:spAutoFit/>
              </a:bodyPr>
              <a:lstStyle/>
              <a:p>
                <a:pPr>
                  <a:lnSpc>
                    <a:spcPts val="5599"/>
                  </a:lnSpc>
                </a:pPr>
                <a:r>
                  <a:rPr lang="en-US" sz="3200" b="1">
                    <a:latin typeface="Arial" panose="020B0604020202020204" pitchFamily="34" charset="0"/>
                    <a:cs typeface="Arial" panose="020B0604020202020204" pitchFamily="34" charset="0"/>
                  </a:rPr>
                  <a:t>Nguyên nhân gây đột biến gene?</a:t>
                </a:r>
              </a:p>
            </p:txBody>
          </p:sp>
        </p:grpSp>
        <p:sp>
          <p:nvSpPr>
            <p:cNvPr id="56" name="Oval 55">
              <a:extLst>
                <a:ext uri="{FF2B5EF4-FFF2-40B4-BE49-F238E27FC236}">
                  <a16:creationId xmlns:a16="http://schemas.microsoft.com/office/drawing/2014/main" xmlns="" id="{CB1161C5-8604-CFF0-3855-CE82CE2126A7}"/>
                </a:ext>
              </a:extLst>
            </p:cNvPr>
            <p:cNvSpPr/>
            <p:nvPr/>
          </p:nvSpPr>
          <p:spPr>
            <a:xfrm>
              <a:off x="4617695" y="2080912"/>
              <a:ext cx="1316375" cy="1269103"/>
            </a:xfrm>
            <a:prstGeom prst="ellipse">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7" name="Graphic 56" descr="Question mark">
              <a:extLst>
                <a:ext uri="{FF2B5EF4-FFF2-40B4-BE49-F238E27FC236}">
                  <a16:creationId xmlns:a16="http://schemas.microsoft.com/office/drawing/2014/main" xmlns="" id="{0CF1AA6B-3B36-F7C6-CB12-EFE9CF9D161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781415" y="2202155"/>
              <a:ext cx="939799" cy="939799"/>
            </a:xfrm>
            <a:prstGeom prst="rect">
              <a:avLst/>
            </a:prstGeom>
          </p:spPr>
        </p:pic>
      </p:grpSp>
      <p:sp>
        <p:nvSpPr>
          <p:cNvPr id="4" name="Rectangle 3">
            <a:extLst>
              <a:ext uri="{FF2B5EF4-FFF2-40B4-BE49-F238E27FC236}">
                <a16:creationId xmlns:a16="http://schemas.microsoft.com/office/drawing/2014/main" xmlns="" id="{0A08C91D-0394-787E-1E1C-F173BFCF0785}"/>
              </a:ext>
            </a:extLst>
          </p:cNvPr>
          <p:cNvSpPr/>
          <p:nvPr/>
        </p:nvSpPr>
        <p:spPr>
          <a:xfrm>
            <a:off x="0" y="-1"/>
            <a:ext cx="586937" cy="1067664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89AAB254-F304-C6AA-0BBC-F23C9BD5D9A2}"/>
              </a:ext>
            </a:extLst>
          </p:cNvPr>
          <p:cNvSpPr txBox="1"/>
          <p:nvPr/>
        </p:nvSpPr>
        <p:spPr>
          <a:xfrm>
            <a:off x="2157992" y="4278042"/>
            <a:ext cx="2656791" cy="646331"/>
          </a:xfrm>
          <a:prstGeom prst="rect">
            <a:avLst/>
          </a:prstGeom>
          <a:noFill/>
        </p:spPr>
        <p:txBody>
          <a:bodyPr wrap="square" rtlCol="0">
            <a:spAutoFit/>
          </a:bodyPr>
          <a:lstStyle/>
          <a:p>
            <a:r>
              <a:rPr lang="en-US" sz="3600" b="1" i="1">
                <a:solidFill>
                  <a:srgbClr val="C00000"/>
                </a:solidFill>
              </a:rPr>
              <a:t>Trả lời</a:t>
            </a:r>
            <a:endParaRPr lang="vi-VN" sz="3600" b="1" i="1">
              <a:solidFill>
                <a:srgbClr val="C00000"/>
              </a:solidFill>
            </a:endParaRPr>
          </a:p>
        </p:txBody>
      </p:sp>
      <p:sp>
        <p:nvSpPr>
          <p:cNvPr id="2" name="TextBox 27">
            <a:extLst>
              <a:ext uri="{FF2B5EF4-FFF2-40B4-BE49-F238E27FC236}">
                <a16:creationId xmlns:a16="http://schemas.microsoft.com/office/drawing/2014/main" xmlns="" id="{B7DAD6C7-5954-5EDB-3B8C-BA46C04FB352}"/>
              </a:ext>
            </a:extLst>
          </p:cNvPr>
          <p:cNvSpPr txBox="1"/>
          <p:nvPr/>
        </p:nvSpPr>
        <p:spPr>
          <a:xfrm>
            <a:off x="106680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II. Đột biến gene</a:t>
            </a:r>
          </a:p>
        </p:txBody>
      </p:sp>
      <p:sp>
        <p:nvSpPr>
          <p:cNvPr id="7" name="Rectangle: Rounded Corners 6">
            <a:extLst>
              <a:ext uri="{FF2B5EF4-FFF2-40B4-BE49-F238E27FC236}">
                <a16:creationId xmlns:a16="http://schemas.microsoft.com/office/drawing/2014/main" xmlns="" id="{F979FA61-A40D-D4B9-16B3-0BB730293EB1}"/>
              </a:ext>
            </a:extLst>
          </p:cNvPr>
          <p:cNvSpPr/>
          <p:nvPr/>
        </p:nvSpPr>
        <p:spPr>
          <a:xfrm>
            <a:off x="863432" y="911029"/>
            <a:ext cx="4968000" cy="216000"/>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50">
            <a:extLst>
              <a:ext uri="{FF2B5EF4-FFF2-40B4-BE49-F238E27FC236}">
                <a16:creationId xmlns:a16="http://schemas.microsoft.com/office/drawing/2014/main" xmlns="" id="{217D6E59-F8C2-DE7B-7223-949D89357F82}"/>
              </a:ext>
            </a:extLst>
          </p:cNvPr>
          <p:cNvSpPr txBox="1"/>
          <p:nvPr/>
        </p:nvSpPr>
        <p:spPr>
          <a:xfrm>
            <a:off x="744612" y="1195427"/>
            <a:ext cx="15705631" cy="98343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gn="ctr">
              <a:lnSpc>
                <a:spcPts val="6299"/>
              </a:lnSpc>
              <a:spcBef>
                <a:spcPct val="0"/>
              </a:spcBef>
            </a:pPr>
            <a:r>
              <a:rPr lang="vi-VN" sz="3200" b="1" u="sng">
                <a:solidFill>
                  <a:srgbClr val="FFFF00"/>
                </a:solidFill>
                <a:latin typeface="Arial" panose="020B0604020202020204" pitchFamily="34" charset="0"/>
                <a:cs typeface="Arial" panose="020B0604020202020204" pitchFamily="34" charset="0"/>
              </a:rPr>
              <a:t>2. Nguyên nhân, cơ chế phát sinh đột biến gene và vai trò của đột biến gene</a:t>
            </a:r>
          </a:p>
        </p:txBody>
      </p:sp>
    </p:spTree>
    <p:extLst>
      <p:ext uri="{BB962C8B-B14F-4D97-AF65-F5344CB8AC3E}">
        <p14:creationId xmlns:p14="http://schemas.microsoft.com/office/powerpoint/2010/main" val="66590824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500" fill="hold"/>
                                        <p:tgtEl>
                                          <p:spTgt spid="49"/>
                                        </p:tgtEl>
                                        <p:attrNameLst>
                                          <p:attrName>ppt_x</p:attrName>
                                        </p:attrNameLst>
                                      </p:cBhvr>
                                      <p:tavLst>
                                        <p:tav tm="0">
                                          <p:val>
                                            <p:strVal val="#ppt_x"/>
                                          </p:val>
                                        </p:tav>
                                        <p:tav tm="100000">
                                          <p:val>
                                            <p:strVal val="#ppt_x"/>
                                          </p:val>
                                        </p:tav>
                                      </p:tavLst>
                                    </p:anim>
                                    <p:anim calcmode="lin" valueType="num">
                                      <p:cBhvr additive="base">
                                        <p:cTn id="1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576030"/>
            <a:ext cx="19234437" cy="12863030"/>
          </a:xfrm>
          <a:custGeom>
            <a:avLst/>
            <a:gdLst/>
            <a:ahLst/>
            <a:cxnLst/>
            <a:rect l="l" t="t" r="r" b="b"/>
            <a:pathLst>
              <a:path w="19234437" h="12863030">
                <a:moveTo>
                  <a:pt x="0" y="0"/>
                </a:moveTo>
                <a:lnTo>
                  <a:pt x="19234437" y="0"/>
                </a:lnTo>
                <a:lnTo>
                  <a:pt x="19234437" y="12863030"/>
                </a:lnTo>
                <a:lnTo>
                  <a:pt x="0" y="128630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3" name="Picture 3">
            <a:hlinkClick r:id="rId4" action="ppaction://hlinksldjump"/>
          </p:cNvPr>
          <p:cNvPicPr>
            <a:picLocks noChangeAspect="1"/>
          </p:cNvPicPr>
          <p:nvPr/>
        </p:nvPicPr>
        <p:blipFill>
          <a:blip r:embed="rId5"/>
          <a:srcRect/>
          <a:stretch>
            <a:fillRect/>
          </a:stretch>
        </p:blipFill>
        <p:spPr>
          <a:xfrm>
            <a:off x="14751169" y="6187583"/>
            <a:ext cx="4483268" cy="4483268"/>
          </a:xfrm>
          <a:prstGeom prst="rect">
            <a:avLst/>
          </a:prstGeom>
        </p:spPr>
      </p:pic>
      <p:sp>
        <p:nvSpPr>
          <p:cNvPr id="4" name="Freeform 4"/>
          <p:cNvSpPr/>
          <p:nvPr/>
        </p:nvSpPr>
        <p:spPr>
          <a:xfrm>
            <a:off x="204686" y="6815301"/>
            <a:ext cx="7315200" cy="3227832"/>
          </a:xfrm>
          <a:custGeom>
            <a:avLst/>
            <a:gdLst/>
            <a:ahLst/>
            <a:cxnLst/>
            <a:rect l="l" t="t" r="r" b="b"/>
            <a:pathLst>
              <a:path w="7315200" h="3227832">
                <a:moveTo>
                  <a:pt x="0" y="0"/>
                </a:moveTo>
                <a:lnTo>
                  <a:pt x="7315200" y="0"/>
                </a:lnTo>
                <a:lnTo>
                  <a:pt x="7315200" y="3227832"/>
                </a:lnTo>
                <a:lnTo>
                  <a:pt x="0" y="322783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TextBox 5"/>
          <p:cNvSpPr txBox="1"/>
          <p:nvPr/>
        </p:nvSpPr>
        <p:spPr>
          <a:xfrm>
            <a:off x="2796332" y="2623078"/>
            <a:ext cx="13662868" cy="1727974"/>
          </a:xfrm>
          <a:prstGeom prst="rect">
            <a:avLst/>
          </a:prstGeom>
        </p:spPr>
        <p:txBody>
          <a:bodyPr wrap="square" lIns="0" tIns="0" rIns="0" bIns="0" rtlCol="0" anchor="t">
            <a:spAutoFit/>
          </a:bodyPr>
          <a:lstStyle/>
          <a:p>
            <a:pPr algn="ctr">
              <a:lnSpc>
                <a:spcPts val="14560"/>
              </a:lnSpc>
              <a:spcBef>
                <a:spcPct val="0"/>
              </a:spcBef>
            </a:pPr>
            <a:r>
              <a:rPr lang="en-US" sz="10400" b="1">
                <a:ln>
                  <a:solidFill>
                    <a:schemeClr val="accent6"/>
                  </a:solidFill>
                </a:ln>
                <a:solidFill>
                  <a:srgbClr val="FFFFFF"/>
                </a:solidFill>
                <a:effectLst>
                  <a:outerShdw blurRad="50800" dist="38100" dir="2700000" algn="tl" rotWithShape="0">
                    <a:prstClr val="black">
                      <a:alpha val="40000"/>
                    </a:prstClr>
                  </a:outerShdw>
                </a:effectLst>
                <a:latin typeface="Arial Unicode"/>
              </a:rPr>
              <a:t>TỔNG KẾT ĐIỂM SỐ</a:t>
            </a:r>
          </a:p>
        </p:txBody>
      </p:sp>
    </p:spTree>
  </p:cSld>
  <p:clrMapOvr>
    <a:masterClrMapping/>
  </p:clrMapOvr>
  <p:transition>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xmlns="" id="{8967A4AF-2B1A-1A68-CF03-8FD4384292D1}"/>
              </a:ext>
            </a:extLst>
          </p:cNvPr>
          <p:cNvGrpSpPr/>
          <p:nvPr/>
        </p:nvGrpSpPr>
        <p:grpSpPr>
          <a:xfrm>
            <a:off x="1676400" y="3695700"/>
            <a:ext cx="15051505" cy="4876800"/>
            <a:chOff x="880738" y="2986783"/>
            <a:chExt cx="13780741" cy="4590717"/>
          </a:xfrm>
        </p:grpSpPr>
        <p:sp>
          <p:nvSpPr>
            <p:cNvPr id="63" name="Rectangle: Rounded Corners 62">
              <a:extLst>
                <a:ext uri="{FF2B5EF4-FFF2-40B4-BE49-F238E27FC236}">
                  <a16:creationId xmlns:a16="http://schemas.microsoft.com/office/drawing/2014/main" xmlns="" id="{0BCE6697-FE6F-8583-C1A9-D27E784FF382}"/>
                </a:ext>
              </a:extLst>
            </p:cNvPr>
            <p:cNvSpPr/>
            <p:nvPr/>
          </p:nvSpPr>
          <p:spPr>
            <a:xfrm>
              <a:off x="880738" y="3312531"/>
              <a:ext cx="13780741" cy="4264969"/>
            </a:xfrm>
            <a:prstGeom prst="round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4" name="TextBox 63">
              <a:extLst>
                <a:ext uri="{FF2B5EF4-FFF2-40B4-BE49-F238E27FC236}">
                  <a16:creationId xmlns:a16="http://schemas.microsoft.com/office/drawing/2014/main" xmlns="" id="{ACA85B45-A677-56C6-3C53-6DC73185A536}"/>
                </a:ext>
              </a:extLst>
            </p:cNvPr>
            <p:cNvSpPr txBox="1"/>
            <p:nvPr/>
          </p:nvSpPr>
          <p:spPr>
            <a:xfrm>
              <a:off x="1111186" y="2986783"/>
              <a:ext cx="6086633" cy="673141"/>
            </a:xfrm>
            <a:prstGeom prst="roundRect">
              <a:avLst/>
            </a:prstGeom>
            <a:solidFill>
              <a:srgbClr val="E8E555"/>
            </a:solidFill>
          </p:spPr>
          <p:txBody>
            <a:bodyPr wrap="square">
              <a:spAutoFit/>
            </a:bodyPr>
            <a:lstStyle/>
            <a:p>
              <a:pPr algn="ctr"/>
              <a:r>
                <a:rPr lang="vi-VN" sz="3600" b="1"/>
                <a:t>Nguyên nhân bên ngoài</a:t>
              </a:r>
            </a:p>
          </p:txBody>
        </p:sp>
        <p:sp>
          <p:nvSpPr>
            <p:cNvPr id="65" name="TextBox 64">
              <a:extLst>
                <a:ext uri="{FF2B5EF4-FFF2-40B4-BE49-F238E27FC236}">
                  <a16:creationId xmlns:a16="http://schemas.microsoft.com/office/drawing/2014/main" xmlns="" id="{9161F5D9-6060-0F54-C89D-4C02CF78C952}"/>
                </a:ext>
              </a:extLst>
            </p:cNvPr>
            <p:cNvSpPr txBox="1"/>
            <p:nvPr/>
          </p:nvSpPr>
          <p:spPr>
            <a:xfrm>
              <a:off x="1394452" y="3817055"/>
              <a:ext cx="12429829" cy="3477688"/>
            </a:xfrm>
            <a:prstGeom prst="rect">
              <a:avLst/>
            </a:prstGeom>
            <a:noFill/>
          </p:spPr>
          <p:txBody>
            <a:bodyPr wrap="square">
              <a:spAutoFit/>
            </a:bodyPr>
            <a:lstStyle/>
            <a:p>
              <a:pPr>
                <a:lnSpc>
                  <a:spcPct val="150000"/>
                </a:lnSpc>
              </a:pPr>
              <a:r>
                <a:rPr lang="vi-VN" sz="3200" b="1"/>
                <a:t>- Tác nhân vật lí: tia phóng xạ, tia tử ngoại (tia UV), nhiệt,... </a:t>
              </a:r>
            </a:p>
            <a:p>
              <a:pPr>
                <a:lnSpc>
                  <a:spcPct val="150000"/>
                </a:lnSpc>
              </a:pPr>
              <a:r>
                <a:rPr lang="vi-VN" sz="3200" b="1"/>
                <a:t>- Tác nhân hoá học: ethyl methanesulfonate (EMS), 5-bromouracil (5-BU), N-Nitroso-N-methylurea (NMU),... </a:t>
              </a:r>
            </a:p>
            <a:p>
              <a:pPr>
                <a:lnSpc>
                  <a:spcPct val="150000"/>
                </a:lnSpc>
              </a:pPr>
              <a:r>
                <a:rPr lang="vi-VN" sz="3200" b="1"/>
                <a:t>- Tác nhân sinh học: một số virus như viêm gan B, HPV,... cũng có thể gây nên các đột biến gene. </a:t>
              </a:r>
            </a:p>
          </p:txBody>
        </p:sp>
      </p:grpSp>
      <p:sp>
        <p:nvSpPr>
          <p:cNvPr id="4" name="Rectangle 3">
            <a:extLst>
              <a:ext uri="{FF2B5EF4-FFF2-40B4-BE49-F238E27FC236}">
                <a16:creationId xmlns:a16="http://schemas.microsoft.com/office/drawing/2014/main" xmlns="" id="{0A08C91D-0394-787E-1E1C-F173BFCF0785}"/>
              </a:ext>
            </a:extLst>
          </p:cNvPr>
          <p:cNvSpPr/>
          <p:nvPr/>
        </p:nvSpPr>
        <p:spPr>
          <a:xfrm>
            <a:off x="0" y="-1"/>
            <a:ext cx="586937" cy="1067664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89AAB254-F304-C6AA-0BBC-F23C9BD5D9A2}"/>
              </a:ext>
            </a:extLst>
          </p:cNvPr>
          <p:cNvSpPr txBox="1"/>
          <p:nvPr/>
        </p:nvSpPr>
        <p:spPr>
          <a:xfrm>
            <a:off x="1676400" y="2851870"/>
            <a:ext cx="2656791" cy="646331"/>
          </a:xfrm>
          <a:prstGeom prst="rect">
            <a:avLst/>
          </a:prstGeom>
          <a:noFill/>
        </p:spPr>
        <p:txBody>
          <a:bodyPr wrap="square" rtlCol="0">
            <a:spAutoFit/>
          </a:bodyPr>
          <a:lstStyle/>
          <a:p>
            <a:r>
              <a:rPr lang="en-US" sz="3600" b="1" i="1">
                <a:solidFill>
                  <a:srgbClr val="C00000"/>
                </a:solidFill>
              </a:rPr>
              <a:t>Trả lời</a:t>
            </a:r>
            <a:endParaRPr lang="vi-VN" sz="3600" b="1" i="1">
              <a:solidFill>
                <a:srgbClr val="C00000"/>
              </a:solidFill>
            </a:endParaRPr>
          </a:p>
        </p:txBody>
      </p:sp>
      <p:sp>
        <p:nvSpPr>
          <p:cNvPr id="2" name="TextBox 27">
            <a:extLst>
              <a:ext uri="{FF2B5EF4-FFF2-40B4-BE49-F238E27FC236}">
                <a16:creationId xmlns:a16="http://schemas.microsoft.com/office/drawing/2014/main" xmlns="" id="{B7DAD6C7-5954-5EDB-3B8C-BA46C04FB352}"/>
              </a:ext>
            </a:extLst>
          </p:cNvPr>
          <p:cNvSpPr txBox="1"/>
          <p:nvPr/>
        </p:nvSpPr>
        <p:spPr>
          <a:xfrm>
            <a:off x="106680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II. Đột biến gene</a:t>
            </a:r>
          </a:p>
        </p:txBody>
      </p:sp>
      <p:sp>
        <p:nvSpPr>
          <p:cNvPr id="7" name="Rectangle: Rounded Corners 6">
            <a:extLst>
              <a:ext uri="{FF2B5EF4-FFF2-40B4-BE49-F238E27FC236}">
                <a16:creationId xmlns:a16="http://schemas.microsoft.com/office/drawing/2014/main" xmlns="" id="{F979FA61-A40D-D4B9-16B3-0BB730293EB1}"/>
              </a:ext>
            </a:extLst>
          </p:cNvPr>
          <p:cNvSpPr/>
          <p:nvPr/>
        </p:nvSpPr>
        <p:spPr>
          <a:xfrm>
            <a:off x="863432" y="911029"/>
            <a:ext cx="4968000" cy="216000"/>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50">
            <a:extLst>
              <a:ext uri="{FF2B5EF4-FFF2-40B4-BE49-F238E27FC236}">
                <a16:creationId xmlns:a16="http://schemas.microsoft.com/office/drawing/2014/main" xmlns="" id="{217D6E59-F8C2-DE7B-7223-949D89357F82}"/>
              </a:ext>
            </a:extLst>
          </p:cNvPr>
          <p:cNvSpPr txBox="1"/>
          <p:nvPr/>
        </p:nvSpPr>
        <p:spPr>
          <a:xfrm>
            <a:off x="744612" y="1195427"/>
            <a:ext cx="15705631" cy="98343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gn="ctr">
              <a:lnSpc>
                <a:spcPts val="6299"/>
              </a:lnSpc>
              <a:spcBef>
                <a:spcPct val="0"/>
              </a:spcBef>
            </a:pPr>
            <a:r>
              <a:rPr lang="vi-VN" sz="3200" b="1" u="sng">
                <a:solidFill>
                  <a:srgbClr val="FFFF00"/>
                </a:solidFill>
                <a:latin typeface="Arial" panose="020B0604020202020204" pitchFamily="34" charset="0"/>
                <a:cs typeface="Arial" panose="020B0604020202020204" pitchFamily="34" charset="0"/>
              </a:rPr>
              <a:t>2. Nguyên nhân, cơ chế phát sinh đột biến gene và vai trò của đột biến gene</a:t>
            </a:r>
          </a:p>
        </p:txBody>
      </p:sp>
    </p:spTree>
    <p:extLst>
      <p:ext uri="{BB962C8B-B14F-4D97-AF65-F5344CB8AC3E}">
        <p14:creationId xmlns:p14="http://schemas.microsoft.com/office/powerpoint/2010/main" val="246633050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 calcmode="lin" valueType="num">
                                      <p:cBhvr additive="base">
                                        <p:cTn id="12" dur="500" fill="hold"/>
                                        <p:tgtEl>
                                          <p:spTgt spid="62"/>
                                        </p:tgtEl>
                                        <p:attrNameLst>
                                          <p:attrName>ppt_x</p:attrName>
                                        </p:attrNameLst>
                                      </p:cBhvr>
                                      <p:tavLst>
                                        <p:tav tm="0">
                                          <p:val>
                                            <p:strVal val="#ppt_x"/>
                                          </p:val>
                                        </p:tav>
                                        <p:tav tm="100000">
                                          <p:val>
                                            <p:strVal val="#ppt_x"/>
                                          </p:val>
                                        </p:tav>
                                      </p:tavLst>
                                    </p:anim>
                                    <p:anim calcmode="lin" valueType="num">
                                      <p:cBhvr additive="base">
                                        <p:cTn id="13"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A08C91D-0394-787E-1E1C-F173BFCF0785}"/>
              </a:ext>
            </a:extLst>
          </p:cNvPr>
          <p:cNvSpPr/>
          <p:nvPr/>
        </p:nvSpPr>
        <p:spPr>
          <a:xfrm>
            <a:off x="0" y="-1"/>
            <a:ext cx="586937" cy="1067664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7D82F99D-F88A-F694-FE96-63B35D00F908}"/>
              </a:ext>
            </a:extLst>
          </p:cNvPr>
          <p:cNvPicPr>
            <a:picLocks noChangeAspect="1"/>
          </p:cNvPicPr>
          <p:nvPr/>
        </p:nvPicPr>
        <p:blipFill rotWithShape="1">
          <a:blip r:embed="rId2">
            <a:extLst>
              <a:ext uri="{28A0092B-C50C-407E-A947-70E740481C1C}">
                <a14:useLocalDpi xmlns:a14="http://schemas.microsoft.com/office/drawing/2010/main" val="0"/>
              </a:ext>
            </a:extLst>
          </a:blip>
          <a:srcRect l="19583" r="22083"/>
          <a:stretch/>
        </p:blipFill>
        <p:spPr>
          <a:xfrm>
            <a:off x="2919466" y="2269314"/>
            <a:ext cx="8025617" cy="7738988"/>
          </a:xfrm>
          <a:prstGeom prst="rect">
            <a:avLst/>
          </a:prstGeom>
        </p:spPr>
      </p:pic>
      <p:pic>
        <p:nvPicPr>
          <p:cNvPr id="8" name="Picture 10" descr="Curved Arrow Vector Art, Icons, And Graphics For Free, 41% OFF">
            <a:extLst>
              <a:ext uri="{FF2B5EF4-FFF2-40B4-BE49-F238E27FC236}">
                <a16:creationId xmlns:a16="http://schemas.microsoft.com/office/drawing/2014/main" xmlns="" id="{5A65C3CC-A1D1-94B0-A7D7-D47DEBB506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1243801">
            <a:off x="10974856" y="4157850"/>
            <a:ext cx="1599291" cy="88639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57804F3D-CC70-8AFC-D57C-BD579C7458F3}"/>
              </a:ext>
            </a:extLst>
          </p:cNvPr>
          <p:cNvSpPr txBox="1"/>
          <p:nvPr/>
        </p:nvSpPr>
        <p:spPr>
          <a:xfrm>
            <a:off x="11842718" y="4917932"/>
            <a:ext cx="2871904" cy="2062103"/>
          </a:xfrm>
          <a:prstGeom prst="rect">
            <a:avLst/>
          </a:prstGeom>
          <a:noFill/>
        </p:spPr>
        <p:txBody>
          <a:bodyPr wrap="square" rtlCol="0">
            <a:spAutoFit/>
          </a:bodyPr>
          <a:lstStyle/>
          <a:p>
            <a:r>
              <a:rPr lang="vi-VN" sz="3200" b="1" i="1"/>
              <a:t>Một số tác nhân bên ngoài gây đột biến gene</a:t>
            </a:r>
          </a:p>
        </p:txBody>
      </p:sp>
      <p:sp>
        <p:nvSpPr>
          <p:cNvPr id="11" name="TextBox 27">
            <a:extLst>
              <a:ext uri="{FF2B5EF4-FFF2-40B4-BE49-F238E27FC236}">
                <a16:creationId xmlns:a16="http://schemas.microsoft.com/office/drawing/2014/main" xmlns="" id="{F4176C06-289F-4C84-237D-3B95301520C0}"/>
              </a:ext>
            </a:extLst>
          </p:cNvPr>
          <p:cNvSpPr txBox="1"/>
          <p:nvPr/>
        </p:nvSpPr>
        <p:spPr>
          <a:xfrm>
            <a:off x="106680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II. Đột biến gene</a:t>
            </a:r>
          </a:p>
        </p:txBody>
      </p:sp>
      <p:sp>
        <p:nvSpPr>
          <p:cNvPr id="12" name="Rectangle: Rounded Corners 11">
            <a:extLst>
              <a:ext uri="{FF2B5EF4-FFF2-40B4-BE49-F238E27FC236}">
                <a16:creationId xmlns:a16="http://schemas.microsoft.com/office/drawing/2014/main" xmlns="" id="{CF4457FF-61D7-9175-448D-B1BD36DCDA13}"/>
              </a:ext>
            </a:extLst>
          </p:cNvPr>
          <p:cNvSpPr/>
          <p:nvPr/>
        </p:nvSpPr>
        <p:spPr>
          <a:xfrm>
            <a:off x="863432" y="911029"/>
            <a:ext cx="4968000" cy="216000"/>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50">
            <a:extLst>
              <a:ext uri="{FF2B5EF4-FFF2-40B4-BE49-F238E27FC236}">
                <a16:creationId xmlns:a16="http://schemas.microsoft.com/office/drawing/2014/main" xmlns="" id="{89FAD22F-F081-B94D-4738-5A20A3D6CFB6}"/>
              </a:ext>
            </a:extLst>
          </p:cNvPr>
          <p:cNvSpPr txBox="1"/>
          <p:nvPr/>
        </p:nvSpPr>
        <p:spPr>
          <a:xfrm>
            <a:off x="744612" y="1195427"/>
            <a:ext cx="15705631" cy="98343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gn="ctr">
              <a:lnSpc>
                <a:spcPts val="6299"/>
              </a:lnSpc>
              <a:spcBef>
                <a:spcPct val="0"/>
              </a:spcBef>
            </a:pPr>
            <a:r>
              <a:rPr lang="vi-VN" sz="3200" b="1" u="sng">
                <a:solidFill>
                  <a:srgbClr val="FFFF00"/>
                </a:solidFill>
                <a:latin typeface="Arial" panose="020B0604020202020204" pitchFamily="34" charset="0"/>
                <a:cs typeface="Arial" panose="020B0604020202020204" pitchFamily="34" charset="0"/>
              </a:rPr>
              <a:t>2. Nguyên nhân, cơ chế phát sinh đột biến gene và vai trò của đột biến gene</a:t>
            </a:r>
          </a:p>
        </p:txBody>
      </p:sp>
    </p:spTree>
    <p:extLst>
      <p:ext uri="{BB962C8B-B14F-4D97-AF65-F5344CB8AC3E}">
        <p14:creationId xmlns:p14="http://schemas.microsoft.com/office/powerpoint/2010/main" val="102546705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9"/>
          <p:cNvGrpSpPr/>
          <p:nvPr/>
        </p:nvGrpSpPr>
        <p:grpSpPr>
          <a:xfrm>
            <a:off x="2685614" y="6120759"/>
            <a:ext cx="2802165" cy="1670070"/>
            <a:chOff x="0" y="0"/>
            <a:chExt cx="585920" cy="435341"/>
          </a:xfrm>
          <a:scene3d>
            <a:camera prst="orthographicFront">
              <a:rot lat="0" lon="0" rev="0"/>
            </a:camera>
            <a:lightRig rig="soft" dir="t">
              <a:rot lat="0" lon="0" rev="0"/>
            </a:lightRig>
          </a:scene3d>
        </p:grpSpPr>
        <p:sp>
          <p:nvSpPr>
            <p:cNvPr id="40" name="Freeform 40"/>
            <p:cNvSpPr/>
            <p:nvPr/>
          </p:nvSpPr>
          <p:spPr>
            <a:xfrm>
              <a:off x="0" y="0"/>
              <a:ext cx="585920" cy="435341"/>
            </a:xfrm>
            <a:custGeom>
              <a:avLst/>
              <a:gdLst/>
              <a:ahLst/>
              <a:cxnLst/>
              <a:rect l="l" t="t" r="r" b="b"/>
              <a:pathLst>
                <a:path w="585920" h="435341">
                  <a:moveTo>
                    <a:pt x="177482" y="0"/>
                  </a:moveTo>
                  <a:lnTo>
                    <a:pt x="408438" y="0"/>
                  </a:lnTo>
                  <a:cubicBezTo>
                    <a:pt x="506458" y="0"/>
                    <a:pt x="585920" y="79461"/>
                    <a:pt x="585920" y="177482"/>
                  </a:cubicBezTo>
                  <a:lnTo>
                    <a:pt x="585920" y="257859"/>
                  </a:lnTo>
                  <a:cubicBezTo>
                    <a:pt x="585920" y="304930"/>
                    <a:pt x="567221" y="350073"/>
                    <a:pt x="533937" y="383358"/>
                  </a:cubicBezTo>
                  <a:cubicBezTo>
                    <a:pt x="500652" y="416642"/>
                    <a:pt x="455509" y="435341"/>
                    <a:pt x="408438" y="435341"/>
                  </a:cubicBezTo>
                  <a:lnTo>
                    <a:pt x="177482" y="435341"/>
                  </a:lnTo>
                  <a:cubicBezTo>
                    <a:pt x="79461" y="435341"/>
                    <a:pt x="0" y="355879"/>
                    <a:pt x="0" y="257859"/>
                  </a:cubicBezTo>
                  <a:lnTo>
                    <a:pt x="0" y="177482"/>
                  </a:lnTo>
                  <a:cubicBezTo>
                    <a:pt x="0" y="79461"/>
                    <a:pt x="79461" y="0"/>
                    <a:pt x="177482" y="0"/>
                  </a:cubicBezTo>
                  <a:close/>
                </a:path>
              </a:pathLst>
            </a:custGeom>
            <a:solidFill>
              <a:srgbClr val="C00000"/>
            </a:solidFill>
            <a:ln>
              <a:noFill/>
            </a:ln>
            <a:effectLst>
              <a:outerShdw blurRad="107950" dist="12700" dir="5400000" algn="ctr">
                <a:srgbClr val="000000"/>
              </a:outerShdw>
            </a:effectLst>
            <a:sp3d contourW="44450" prstMaterial="matte">
              <a:bevelT w="63500" h="63500" prst="artDeco"/>
              <a:contourClr>
                <a:srgbClr val="FFFFFF"/>
              </a:contourClr>
            </a:sp3d>
          </p:spPr>
        </p:sp>
        <p:sp>
          <p:nvSpPr>
            <p:cNvPr id="41" name="TextBox 41"/>
            <p:cNvSpPr txBox="1"/>
            <p:nvPr/>
          </p:nvSpPr>
          <p:spPr>
            <a:xfrm>
              <a:off x="95761" y="0"/>
              <a:ext cx="490159" cy="435341"/>
            </a:xfrm>
            <a:prstGeom prst="rect">
              <a:avLst/>
            </a:prstGeom>
            <a:ln>
              <a:noFill/>
            </a:ln>
            <a:effectLst>
              <a:outerShdw blurRad="107950" dist="12700" dir="5400000" algn="ctr">
                <a:srgbClr val="000000"/>
              </a:outerShdw>
            </a:effectLst>
            <a:sp3d contourW="44450" prstMaterial="matte">
              <a:bevelT w="63500" h="63500" prst="artDeco"/>
              <a:contourClr>
                <a:srgbClr val="FFFFFF"/>
              </a:contourClr>
            </a:sp3d>
          </p:spPr>
          <p:txBody>
            <a:bodyPr lIns="50800" tIns="50800" rIns="50800" bIns="50800" rtlCol="0" anchor="ctr"/>
            <a:lstStyle/>
            <a:p>
              <a:pPr>
                <a:lnSpc>
                  <a:spcPts val="5599"/>
                </a:lnSpc>
              </a:pPr>
              <a:r>
                <a:rPr lang="en-US" sz="3200" b="1">
                  <a:solidFill>
                    <a:schemeClr val="bg1"/>
                  </a:solidFill>
                  <a:latin typeface="Arial" panose="020B0604020202020204" pitchFamily="34" charset="0"/>
                  <a:cs typeface="Arial" panose="020B0604020202020204" pitchFamily="34" charset="0"/>
                </a:rPr>
                <a:t>Cơ chế phát sinh</a:t>
              </a:r>
            </a:p>
          </p:txBody>
        </p:sp>
      </p:grpSp>
      <p:grpSp>
        <p:nvGrpSpPr>
          <p:cNvPr id="42" name="Group 42"/>
          <p:cNvGrpSpPr/>
          <p:nvPr/>
        </p:nvGrpSpPr>
        <p:grpSpPr>
          <a:xfrm>
            <a:off x="7088107" y="5226392"/>
            <a:ext cx="7923293" cy="983431"/>
            <a:chOff x="-55606" y="-54908"/>
            <a:chExt cx="2297002" cy="337027"/>
          </a:xfrm>
          <a:scene3d>
            <a:camera prst="orthographicFront">
              <a:rot lat="0" lon="0" rev="0"/>
            </a:camera>
            <a:lightRig rig="soft" dir="t">
              <a:rot lat="0" lon="0" rev="0"/>
            </a:lightRig>
          </a:scene3d>
        </p:grpSpPr>
        <p:sp>
          <p:nvSpPr>
            <p:cNvPr id="43" name="Freeform 43"/>
            <p:cNvSpPr/>
            <p:nvPr/>
          </p:nvSpPr>
          <p:spPr>
            <a:xfrm>
              <a:off x="-55606" y="-41618"/>
              <a:ext cx="2241396" cy="323737"/>
            </a:xfrm>
            <a:custGeom>
              <a:avLst/>
              <a:gdLst/>
              <a:ahLst/>
              <a:cxnLst/>
              <a:rect l="l" t="t" r="r" b="b"/>
              <a:pathLst>
                <a:path w="2171003" h="269743">
                  <a:moveTo>
                    <a:pt x="47900" y="0"/>
                  </a:moveTo>
                  <a:lnTo>
                    <a:pt x="2123103" y="0"/>
                  </a:lnTo>
                  <a:cubicBezTo>
                    <a:pt x="2149557" y="0"/>
                    <a:pt x="2171003" y="21445"/>
                    <a:pt x="2171003" y="47900"/>
                  </a:cubicBezTo>
                  <a:lnTo>
                    <a:pt x="2171003" y="221843"/>
                  </a:lnTo>
                  <a:cubicBezTo>
                    <a:pt x="2171003" y="248298"/>
                    <a:pt x="2149557" y="269743"/>
                    <a:pt x="2123103" y="269743"/>
                  </a:cubicBezTo>
                  <a:lnTo>
                    <a:pt x="47900" y="269743"/>
                  </a:lnTo>
                  <a:cubicBezTo>
                    <a:pt x="21445" y="269743"/>
                    <a:pt x="0" y="248298"/>
                    <a:pt x="0" y="221843"/>
                  </a:cubicBezTo>
                  <a:lnTo>
                    <a:pt x="0" y="47900"/>
                  </a:lnTo>
                  <a:cubicBezTo>
                    <a:pt x="0" y="21445"/>
                    <a:pt x="21445" y="0"/>
                    <a:pt x="47900" y="0"/>
                  </a:cubicBezTo>
                  <a:close/>
                </a:path>
              </a:pathLst>
            </a:custGeom>
            <a:solidFill>
              <a:srgbClr val="E8E555"/>
            </a:solidFill>
            <a:ln>
              <a:noFill/>
            </a:ln>
            <a:effectLst>
              <a:outerShdw blurRad="107950" dist="12700" dir="5400000" algn="ctr">
                <a:srgbClr val="000000"/>
              </a:outerShdw>
            </a:effectLst>
            <a:sp3d contourW="44450" prstMaterial="matte">
              <a:bevelT w="63500" h="63500" prst="artDeco"/>
              <a:contourClr>
                <a:srgbClr val="FFFFFF"/>
              </a:contourClr>
            </a:sp3d>
          </p:spPr>
        </p:sp>
        <p:sp>
          <p:nvSpPr>
            <p:cNvPr id="44" name="TextBox 44"/>
            <p:cNvSpPr txBox="1"/>
            <p:nvPr/>
          </p:nvSpPr>
          <p:spPr>
            <a:xfrm>
              <a:off x="0" y="-54908"/>
              <a:ext cx="2241396" cy="309595"/>
            </a:xfrm>
            <a:prstGeom prst="rect">
              <a:avLst/>
            </a:prstGeom>
            <a:ln>
              <a:noFill/>
            </a:ln>
            <a:effectLst>
              <a:outerShdw blurRad="107950" dist="12700" dir="5400000" algn="ctr">
                <a:srgbClr val="000000"/>
              </a:outerShdw>
            </a:effectLst>
            <a:sp3d contourW="44450" prstMaterial="matte">
              <a:bevelT w="63500" h="63500" prst="artDeco"/>
              <a:contourClr>
                <a:srgbClr val="FFFFFF"/>
              </a:contourClr>
            </a:sp3d>
          </p:spPr>
          <p:txBody>
            <a:bodyPr lIns="50800" tIns="50800" rIns="50800" bIns="50800" rtlCol="0" anchor="ctr"/>
            <a:lstStyle/>
            <a:p>
              <a:pPr>
                <a:lnSpc>
                  <a:spcPts val="5599"/>
                </a:lnSpc>
              </a:pPr>
              <a:r>
                <a:rPr lang="vi-VN" sz="3200" b="1">
                  <a:solidFill>
                    <a:srgbClr val="000000"/>
                  </a:solidFill>
                  <a:latin typeface="Arial" panose="020B0604020202020204" pitchFamily="34" charset="0"/>
                  <a:cs typeface="Arial" panose="020B0604020202020204" pitchFamily="34" charset="0"/>
                </a:rPr>
                <a:t>Đột biến gene tự phát</a:t>
              </a:r>
              <a:endParaRPr lang="en-US" sz="3200" b="1">
                <a:solidFill>
                  <a:srgbClr val="000000"/>
                </a:solidFill>
                <a:latin typeface="Arial" panose="020B0604020202020204" pitchFamily="34" charset="0"/>
                <a:cs typeface="Arial" panose="020B0604020202020204" pitchFamily="34" charset="0"/>
              </a:endParaRPr>
            </a:p>
          </p:txBody>
        </p:sp>
      </p:grpSp>
      <p:grpSp>
        <p:nvGrpSpPr>
          <p:cNvPr id="45" name="Group 45"/>
          <p:cNvGrpSpPr/>
          <p:nvPr/>
        </p:nvGrpSpPr>
        <p:grpSpPr>
          <a:xfrm>
            <a:off x="7088109" y="8064059"/>
            <a:ext cx="7772699" cy="1045561"/>
            <a:chOff x="-9953" y="-33221"/>
            <a:chExt cx="2253344" cy="358319"/>
          </a:xfrm>
          <a:scene3d>
            <a:camera prst="orthographicFront">
              <a:rot lat="0" lon="0" rev="0"/>
            </a:camera>
            <a:lightRig rig="soft" dir="t">
              <a:rot lat="0" lon="0" rev="0"/>
            </a:lightRig>
          </a:scene3d>
        </p:grpSpPr>
        <p:sp>
          <p:nvSpPr>
            <p:cNvPr id="46" name="Freeform 46"/>
            <p:cNvSpPr/>
            <p:nvPr/>
          </p:nvSpPr>
          <p:spPr>
            <a:xfrm>
              <a:off x="-9953" y="-20845"/>
              <a:ext cx="2241395" cy="345943"/>
            </a:xfrm>
            <a:custGeom>
              <a:avLst/>
              <a:gdLst/>
              <a:ahLst/>
              <a:cxnLst/>
              <a:rect l="l" t="t" r="r" b="b"/>
              <a:pathLst>
                <a:path w="2171003" h="269743">
                  <a:moveTo>
                    <a:pt x="47900" y="0"/>
                  </a:moveTo>
                  <a:lnTo>
                    <a:pt x="2123103" y="0"/>
                  </a:lnTo>
                  <a:cubicBezTo>
                    <a:pt x="2149557" y="0"/>
                    <a:pt x="2171003" y="21445"/>
                    <a:pt x="2171003" y="47900"/>
                  </a:cubicBezTo>
                  <a:lnTo>
                    <a:pt x="2171003" y="221843"/>
                  </a:lnTo>
                  <a:cubicBezTo>
                    <a:pt x="2171003" y="248298"/>
                    <a:pt x="2149557" y="269743"/>
                    <a:pt x="2123103" y="269743"/>
                  </a:cubicBezTo>
                  <a:lnTo>
                    <a:pt x="47900" y="269743"/>
                  </a:lnTo>
                  <a:cubicBezTo>
                    <a:pt x="21445" y="269743"/>
                    <a:pt x="0" y="248298"/>
                    <a:pt x="0" y="221843"/>
                  </a:cubicBezTo>
                  <a:lnTo>
                    <a:pt x="0" y="47900"/>
                  </a:lnTo>
                  <a:cubicBezTo>
                    <a:pt x="0" y="21445"/>
                    <a:pt x="21445" y="0"/>
                    <a:pt x="47900" y="0"/>
                  </a:cubicBezTo>
                  <a:close/>
                </a:path>
              </a:pathLst>
            </a:custGeom>
            <a:solidFill>
              <a:schemeClr val="tx2">
                <a:lumMod val="40000"/>
                <a:lumOff val="60000"/>
              </a:schemeClr>
            </a:solidFill>
            <a:ln>
              <a:noFill/>
            </a:ln>
            <a:effectLst>
              <a:outerShdw blurRad="107950" dist="12700" dir="5400000" algn="ctr">
                <a:srgbClr val="000000"/>
              </a:outerShdw>
            </a:effectLst>
            <a:sp3d contourW="44450" prstMaterial="matte">
              <a:bevelT w="63500" h="63500" prst="artDeco"/>
              <a:contourClr>
                <a:srgbClr val="FFFFFF"/>
              </a:contourClr>
            </a:sp3d>
          </p:spPr>
        </p:sp>
        <p:sp>
          <p:nvSpPr>
            <p:cNvPr id="47" name="TextBox 47"/>
            <p:cNvSpPr txBox="1"/>
            <p:nvPr/>
          </p:nvSpPr>
          <p:spPr>
            <a:xfrm>
              <a:off x="72388" y="-33221"/>
              <a:ext cx="2171003" cy="345943"/>
            </a:xfrm>
            <a:prstGeom prst="rect">
              <a:avLst/>
            </a:prstGeom>
            <a:ln>
              <a:noFill/>
            </a:ln>
            <a:effectLst>
              <a:outerShdw blurRad="107950" dist="12700" dir="5400000" algn="ctr">
                <a:srgbClr val="000000"/>
              </a:outerShdw>
            </a:effectLst>
            <a:sp3d contourW="44450" prstMaterial="matte">
              <a:bevelT w="63500" h="63500" prst="artDeco"/>
              <a:contourClr>
                <a:srgbClr val="FFFFFF"/>
              </a:contourClr>
            </a:sp3d>
          </p:spPr>
          <p:txBody>
            <a:bodyPr lIns="50800" tIns="50800" rIns="50800" bIns="50800" rtlCol="0" anchor="ctr"/>
            <a:lstStyle/>
            <a:p>
              <a:pPr>
                <a:lnSpc>
                  <a:spcPts val="5599"/>
                </a:lnSpc>
              </a:pPr>
              <a:r>
                <a:rPr lang="vi-VN" sz="3200" b="1">
                  <a:solidFill>
                    <a:srgbClr val="000000"/>
                  </a:solidFill>
                  <a:latin typeface="Arial" panose="020B0604020202020204" pitchFamily="34" charset="0"/>
                  <a:cs typeface="Arial" panose="020B0604020202020204" pitchFamily="34" charset="0"/>
                </a:rPr>
                <a:t>Đột biến gene cảm ứng</a:t>
              </a:r>
              <a:endParaRPr lang="en-US" sz="3200" b="1">
                <a:solidFill>
                  <a:srgbClr val="000000"/>
                </a:solidFill>
                <a:latin typeface="Arial" panose="020B0604020202020204" pitchFamily="34" charset="0"/>
                <a:cs typeface="Arial" panose="020B0604020202020204" pitchFamily="34" charset="0"/>
              </a:endParaRPr>
            </a:p>
          </p:txBody>
        </p:sp>
      </p:grpSp>
      <p:sp>
        <p:nvSpPr>
          <p:cNvPr id="48" name="AutoShape 48"/>
          <p:cNvSpPr/>
          <p:nvPr/>
        </p:nvSpPr>
        <p:spPr>
          <a:xfrm flipV="1">
            <a:off x="5487780" y="5589581"/>
            <a:ext cx="1503292" cy="1298822"/>
          </a:xfrm>
          <a:prstGeom prst="line">
            <a:avLst/>
          </a:prstGeom>
          <a:ln w="38100" cap="flat">
            <a:solidFill>
              <a:srgbClr val="000000"/>
            </a:solidFill>
            <a:prstDash val="solid"/>
            <a:headEnd type="none" w="sm" len="sm"/>
            <a:tailEnd type="arrow" w="med" len="sm"/>
          </a:ln>
        </p:spPr>
      </p:sp>
      <p:sp>
        <p:nvSpPr>
          <p:cNvPr id="49" name="AutoShape 49"/>
          <p:cNvSpPr/>
          <p:nvPr/>
        </p:nvSpPr>
        <p:spPr>
          <a:xfrm>
            <a:off x="5487780" y="6888403"/>
            <a:ext cx="1600328" cy="1670070"/>
          </a:xfrm>
          <a:prstGeom prst="line">
            <a:avLst/>
          </a:prstGeom>
          <a:ln w="38100" cap="flat">
            <a:solidFill>
              <a:srgbClr val="000000"/>
            </a:solidFill>
            <a:prstDash val="solid"/>
            <a:headEnd type="none" w="sm" len="sm"/>
            <a:tailEnd type="arrow" w="med" len="sm"/>
          </a:ln>
        </p:spPr>
      </p:sp>
      <p:sp>
        <p:nvSpPr>
          <p:cNvPr id="3" name="Rectangle 2">
            <a:extLst>
              <a:ext uri="{FF2B5EF4-FFF2-40B4-BE49-F238E27FC236}">
                <a16:creationId xmlns:a16="http://schemas.microsoft.com/office/drawing/2014/main" xmlns="" id="{18A3A7BB-304A-2354-185F-CC50826D612A}"/>
              </a:ext>
            </a:extLst>
          </p:cNvPr>
          <p:cNvSpPr/>
          <p:nvPr/>
        </p:nvSpPr>
        <p:spPr>
          <a:xfrm>
            <a:off x="0" y="-1"/>
            <a:ext cx="586937" cy="1067664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27">
            <a:extLst>
              <a:ext uri="{FF2B5EF4-FFF2-40B4-BE49-F238E27FC236}">
                <a16:creationId xmlns:a16="http://schemas.microsoft.com/office/drawing/2014/main" xmlns="" id="{ADF1252A-660E-DB08-801B-A936383EC4F4}"/>
              </a:ext>
            </a:extLst>
          </p:cNvPr>
          <p:cNvSpPr txBox="1"/>
          <p:nvPr/>
        </p:nvSpPr>
        <p:spPr>
          <a:xfrm>
            <a:off x="106680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II. Đột biến gene</a:t>
            </a:r>
          </a:p>
        </p:txBody>
      </p:sp>
      <p:sp>
        <p:nvSpPr>
          <p:cNvPr id="6" name="Rectangle: Rounded Corners 5">
            <a:extLst>
              <a:ext uri="{FF2B5EF4-FFF2-40B4-BE49-F238E27FC236}">
                <a16:creationId xmlns:a16="http://schemas.microsoft.com/office/drawing/2014/main" xmlns="" id="{BB7A88C1-104E-C2F7-9A7D-AE840B91D745}"/>
              </a:ext>
            </a:extLst>
          </p:cNvPr>
          <p:cNvSpPr/>
          <p:nvPr/>
        </p:nvSpPr>
        <p:spPr>
          <a:xfrm>
            <a:off x="863432" y="911029"/>
            <a:ext cx="4968000" cy="216000"/>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50">
            <a:extLst>
              <a:ext uri="{FF2B5EF4-FFF2-40B4-BE49-F238E27FC236}">
                <a16:creationId xmlns:a16="http://schemas.microsoft.com/office/drawing/2014/main" xmlns="" id="{F56A9338-E4FC-E405-24F1-1CE9EF90976A}"/>
              </a:ext>
            </a:extLst>
          </p:cNvPr>
          <p:cNvSpPr txBox="1"/>
          <p:nvPr/>
        </p:nvSpPr>
        <p:spPr>
          <a:xfrm>
            <a:off x="744612" y="1195427"/>
            <a:ext cx="15705631" cy="98343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gn="ctr">
              <a:lnSpc>
                <a:spcPts val="6299"/>
              </a:lnSpc>
              <a:spcBef>
                <a:spcPct val="0"/>
              </a:spcBef>
            </a:pPr>
            <a:r>
              <a:rPr lang="vi-VN" sz="3200" b="1" u="sng">
                <a:solidFill>
                  <a:srgbClr val="FFFF00"/>
                </a:solidFill>
                <a:latin typeface="Arial" panose="020B0604020202020204" pitchFamily="34" charset="0"/>
                <a:cs typeface="Arial" panose="020B0604020202020204" pitchFamily="34" charset="0"/>
              </a:rPr>
              <a:t>2. Nguyên nhân, cơ chế phát sinh đột biến gene và vai trò của đột biến gene</a:t>
            </a:r>
          </a:p>
        </p:txBody>
      </p:sp>
      <p:grpSp>
        <p:nvGrpSpPr>
          <p:cNvPr id="8" name="Group 7">
            <a:extLst>
              <a:ext uri="{FF2B5EF4-FFF2-40B4-BE49-F238E27FC236}">
                <a16:creationId xmlns:a16="http://schemas.microsoft.com/office/drawing/2014/main" xmlns="" id="{07B13001-D5E0-C0FB-046F-53A7AD955256}"/>
              </a:ext>
            </a:extLst>
          </p:cNvPr>
          <p:cNvGrpSpPr/>
          <p:nvPr/>
        </p:nvGrpSpPr>
        <p:grpSpPr>
          <a:xfrm>
            <a:off x="2685614" y="1673918"/>
            <a:ext cx="13461829" cy="2191257"/>
            <a:chOff x="2788615" y="1353086"/>
            <a:chExt cx="13461829" cy="2191257"/>
          </a:xfrm>
        </p:grpSpPr>
        <p:grpSp>
          <p:nvGrpSpPr>
            <p:cNvPr id="9" name="Group 8">
              <a:extLst>
                <a:ext uri="{FF2B5EF4-FFF2-40B4-BE49-F238E27FC236}">
                  <a16:creationId xmlns:a16="http://schemas.microsoft.com/office/drawing/2014/main" xmlns="" id="{5C8CE38F-4D66-5273-1C57-DB5F488D72ED}"/>
                </a:ext>
              </a:extLst>
            </p:cNvPr>
            <p:cNvGrpSpPr/>
            <p:nvPr/>
          </p:nvGrpSpPr>
          <p:grpSpPr>
            <a:xfrm>
              <a:off x="2788615" y="1353086"/>
              <a:ext cx="13461829" cy="2191257"/>
              <a:chOff x="5002057" y="1196297"/>
              <a:chExt cx="13461829" cy="2191257"/>
            </a:xfrm>
          </p:grpSpPr>
          <p:grpSp>
            <p:nvGrpSpPr>
              <p:cNvPr id="11" name="Group 26">
                <a:extLst>
                  <a:ext uri="{FF2B5EF4-FFF2-40B4-BE49-F238E27FC236}">
                    <a16:creationId xmlns:a16="http://schemas.microsoft.com/office/drawing/2014/main" xmlns="" id="{6EC042BB-9008-968E-72A7-C886F215A09B}"/>
                  </a:ext>
                </a:extLst>
              </p:cNvPr>
              <p:cNvGrpSpPr/>
              <p:nvPr/>
            </p:nvGrpSpPr>
            <p:grpSpPr>
              <a:xfrm>
                <a:off x="5219407" y="1196297"/>
                <a:ext cx="13244479" cy="2191257"/>
                <a:chOff x="-342115" y="-13722"/>
                <a:chExt cx="17659306" cy="2921675"/>
              </a:xfrm>
            </p:grpSpPr>
            <p:grpSp>
              <p:nvGrpSpPr>
                <p:cNvPr id="13" name="Group 27">
                  <a:extLst>
                    <a:ext uri="{FF2B5EF4-FFF2-40B4-BE49-F238E27FC236}">
                      <a16:creationId xmlns:a16="http://schemas.microsoft.com/office/drawing/2014/main" xmlns="" id="{B63ABBF1-C449-4690-AF9D-196088E18A9F}"/>
                    </a:ext>
                  </a:extLst>
                </p:cNvPr>
                <p:cNvGrpSpPr/>
                <p:nvPr/>
              </p:nvGrpSpPr>
              <p:grpSpPr>
                <a:xfrm>
                  <a:off x="-342115" y="-13722"/>
                  <a:ext cx="17587431" cy="2921675"/>
                  <a:chOff x="-77513" y="-3109"/>
                  <a:chExt cx="3984778" cy="661963"/>
                </a:xfrm>
              </p:grpSpPr>
              <p:sp>
                <p:nvSpPr>
                  <p:cNvPr id="15" name="Freeform 28">
                    <a:extLst>
                      <a:ext uri="{FF2B5EF4-FFF2-40B4-BE49-F238E27FC236}">
                        <a16:creationId xmlns:a16="http://schemas.microsoft.com/office/drawing/2014/main" xmlns="" id="{52834085-5303-9625-A1A8-5D56BBED7BFE}"/>
                      </a:ext>
                    </a:extLst>
                  </p:cNvPr>
                  <p:cNvSpPr/>
                  <p:nvPr/>
                </p:nvSpPr>
                <p:spPr>
                  <a:xfrm>
                    <a:off x="-77513" y="298136"/>
                    <a:ext cx="3984778" cy="335882"/>
                  </a:xfrm>
                  <a:custGeom>
                    <a:avLst/>
                    <a:gdLst/>
                    <a:ahLst/>
                    <a:cxnLst/>
                    <a:rect l="l" t="t" r="r" b="b"/>
                    <a:pathLst>
                      <a:path w="2645544" h="623863">
                        <a:moveTo>
                          <a:pt x="45086" y="0"/>
                        </a:moveTo>
                        <a:lnTo>
                          <a:pt x="2600457" y="0"/>
                        </a:lnTo>
                        <a:cubicBezTo>
                          <a:pt x="2612415" y="0"/>
                          <a:pt x="2623883" y="4750"/>
                          <a:pt x="2632338" y="13205"/>
                        </a:cubicBezTo>
                        <a:cubicBezTo>
                          <a:pt x="2640793" y="21661"/>
                          <a:pt x="2645544" y="33129"/>
                          <a:pt x="2645544" y="45086"/>
                        </a:cubicBezTo>
                        <a:lnTo>
                          <a:pt x="2645544" y="578777"/>
                        </a:lnTo>
                        <a:cubicBezTo>
                          <a:pt x="2645544" y="603677"/>
                          <a:pt x="2625358" y="623863"/>
                          <a:pt x="2600457" y="623863"/>
                        </a:cubicBezTo>
                        <a:lnTo>
                          <a:pt x="45086" y="623863"/>
                        </a:lnTo>
                        <a:cubicBezTo>
                          <a:pt x="20186" y="623863"/>
                          <a:pt x="0" y="603677"/>
                          <a:pt x="0" y="578777"/>
                        </a:cubicBezTo>
                        <a:lnTo>
                          <a:pt x="0" y="45086"/>
                        </a:lnTo>
                        <a:cubicBezTo>
                          <a:pt x="0" y="20186"/>
                          <a:pt x="20186" y="0"/>
                          <a:pt x="45086" y="0"/>
                        </a:cubicBezTo>
                        <a:close/>
                      </a:path>
                    </a:pathLst>
                  </a:custGeom>
                  <a:solidFill>
                    <a:srgbClr val="A2F03A"/>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p>
              <p:sp>
                <p:nvSpPr>
                  <p:cNvPr id="16" name="TextBox 29">
                    <a:extLst>
                      <a:ext uri="{FF2B5EF4-FFF2-40B4-BE49-F238E27FC236}">
                        <a16:creationId xmlns:a16="http://schemas.microsoft.com/office/drawing/2014/main" xmlns="" id="{892811A1-CE8A-6BEC-424E-B08F85E90A2E}"/>
                      </a:ext>
                    </a:extLst>
                  </p:cNvPr>
                  <p:cNvSpPr txBox="1"/>
                  <p:nvPr/>
                </p:nvSpPr>
                <p:spPr>
                  <a:xfrm>
                    <a:off x="-24503" y="-3109"/>
                    <a:ext cx="2645544" cy="661963"/>
                  </a:xfrm>
                  <a:prstGeom prst="rect">
                    <a:avLst/>
                  </a:prstGeom>
                </p:spPr>
                <p:txBody>
                  <a:bodyPr lIns="50800" tIns="50800" rIns="50800" bIns="50800" rtlCol="0" anchor="ctr"/>
                  <a:lstStyle/>
                  <a:p>
                    <a:pPr algn="ctr">
                      <a:lnSpc>
                        <a:spcPts val="2659"/>
                      </a:lnSpc>
                    </a:pPr>
                    <a:endParaRPr sz="3200">
                      <a:latin typeface="Arial" panose="020B0604020202020204" pitchFamily="34" charset="0"/>
                      <a:cs typeface="Arial" panose="020B0604020202020204" pitchFamily="34" charset="0"/>
                    </a:endParaRPr>
                  </a:p>
                </p:txBody>
              </p:sp>
            </p:grpSp>
            <p:sp>
              <p:nvSpPr>
                <p:cNvPr id="14" name="TextBox 30">
                  <a:extLst>
                    <a:ext uri="{FF2B5EF4-FFF2-40B4-BE49-F238E27FC236}">
                      <a16:creationId xmlns:a16="http://schemas.microsoft.com/office/drawing/2014/main" xmlns="" id="{EEC06B3D-0ADA-0C35-4FCC-2D4685C530AC}"/>
                    </a:ext>
                  </a:extLst>
                </p:cNvPr>
                <p:cNvSpPr txBox="1"/>
                <p:nvPr/>
              </p:nvSpPr>
              <p:spPr>
                <a:xfrm>
                  <a:off x="2015253" y="1550083"/>
                  <a:ext cx="15301938" cy="842710"/>
                </a:xfrm>
                <a:prstGeom prst="rect">
                  <a:avLst/>
                </a:prstGeom>
              </p:spPr>
              <p:txBody>
                <a:bodyPr wrap="square" lIns="0" tIns="0" rIns="0" bIns="0" rtlCol="0" anchor="t">
                  <a:spAutoFit/>
                </a:bodyPr>
                <a:lstStyle/>
                <a:p>
                  <a:pPr>
                    <a:lnSpc>
                      <a:spcPts val="5599"/>
                    </a:lnSpc>
                  </a:pPr>
                  <a:r>
                    <a:rPr lang="vi-VN" sz="3200" b="1">
                      <a:latin typeface="Arial" panose="020B0604020202020204" pitchFamily="34" charset="0"/>
                      <a:cs typeface="Arial" panose="020B0604020202020204" pitchFamily="34" charset="0"/>
                    </a:rPr>
                    <a:t>Nêu cơ chế phát sinh đột biến gene?</a:t>
                  </a:r>
                </a:p>
              </p:txBody>
            </p:sp>
          </p:grpSp>
          <p:sp>
            <p:nvSpPr>
              <p:cNvPr id="12" name="Oval 11">
                <a:extLst>
                  <a:ext uri="{FF2B5EF4-FFF2-40B4-BE49-F238E27FC236}">
                    <a16:creationId xmlns:a16="http://schemas.microsoft.com/office/drawing/2014/main" xmlns="" id="{93D3D713-4A47-6B04-8960-8E3F33A703C8}"/>
                  </a:ext>
                </a:extLst>
              </p:cNvPr>
              <p:cNvSpPr/>
              <p:nvPr/>
            </p:nvSpPr>
            <p:spPr>
              <a:xfrm>
                <a:off x="5002057" y="1816838"/>
                <a:ext cx="1316375" cy="1269103"/>
              </a:xfrm>
              <a:prstGeom prst="ellipse">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10" name="Graphic 9" descr="Lightbulb and gear">
              <a:extLst>
                <a:ext uri="{FF2B5EF4-FFF2-40B4-BE49-F238E27FC236}">
                  <a16:creationId xmlns:a16="http://schemas.microsoft.com/office/drawing/2014/main" xmlns="" id="{31599831-EE90-D547-793F-C1A0A93D140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985032" y="2131637"/>
              <a:ext cx="914400" cy="914400"/>
            </a:xfrm>
            <a:prstGeom prst="rect">
              <a:avLst/>
            </a:prstGeom>
          </p:spPr>
        </p:pic>
      </p:grpSp>
      <p:sp>
        <p:nvSpPr>
          <p:cNvPr id="17" name="TextBox 16">
            <a:extLst>
              <a:ext uri="{FF2B5EF4-FFF2-40B4-BE49-F238E27FC236}">
                <a16:creationId xmlns:a16="http://schemas.microsoft.com/office/drawing/2014/main" xmlns="" id="{E144F691-76E0-D68E-8FA1-EE2043A64014}"/>
              </a:ext>
            </a:extLst>
          </p:cNvPr>
          <p:cNvSpPr txBox="1"/>
          <p:nvPr/>
        </p:nvSpPr>
        <p:spPr>
          <a:xfrm>
            <a:off x="3292485" y="4229774"/>
            <a:ext cx="2656791" cy="646331"/>
          </a:xfrm>
          <a:prstGeom prst="rect">
            <a:avLst/>
          </a:prstGeom>
          <a:noFill/>
        </p:spPr>
        <p:txBody>
          <a:bodyPr wrap="square" rtlCol="0">
            <a:spAutoFit/>
          </a:bodyPr>
          <a:lstStyle/>
          <a:p>
            <a:r>
              <a:rPr lang="en-US" sz="3600" b="1" i="1">
                <a:solidFill>
                  <a:srgbClr val="C00000"/>
                </a:solidFill>
              </a:rPr>
              <a:t>Trả lời</a:t>
            </a:r>
            <a:endParaRPr lang="vi-VN" sz="3600" b="1" i="1">
              <a:solidFill>
                <a:srgbClr val="C00000"/>
              </a:solidFill>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1000"/>
                                        <p:tgtEl>
                                          <p:spTgt spid="48"/>
                                        </p:tgtEl>
                                      </p:cBhvr>
                                    </p:animEffect>
                                    <p:anim calcmode="lin" valueType="num">
                                      <p:cBhvr>
                                        <p:cTn id="19" dur="1000" fill="hold"/>
                                        <p:tgtEl>
                                          <p:spTgt spid="48"/>
                                        </p:tgtEl>
                                        <p:attrNameLst>
                                          <p:attrName>ppt_x</p:attrName>
                                        </p:attrNameLst>
                                      </p:cBhvr>
                                      <p:tavLst>
                                        <p:tav tm="0">
                                          <p:val>
                                            <p:strVal val="#ppt_x"/>
                                          </p:val>
                                        </p:tav>
                                        <p:tav tm="100000">
                                          <p:val>
                                            <p:strVal val="#ppt_x"/>
                                          </p:val>
                                        </p:tav>
                                      </p:tavLst>
                                    </p:anim>
                                    <p:anim calcmode="lin" valueType="num">
                                      <p:cBhvr>
                                        <p:cTn id="20" dur="1000" fill="hold"/>
                                        <p:tgtEl>
                                          <p:spTgt spid="48"/>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1000"/>
                                        <p:tgtEl>
                                          <p:spTgt spid="49"/>
                                        </p:tgtEl>
                                      </p:cBhvr>
                                    </p:animEffect>
                                    <p:anim calcmode="lin" valueType="num">
                                      <p:cBhvr>
                                        <p:cTn id="24" dur="1000" fill="hold"/>
                                        <p:tgtEl>
                                          <p:spTgt spid="49"/>
                                        </p:tgtEl>
                                        <p:attrNameLst>
                                          <p:attrName>ppt_x</p:attrName>
                                        </p:attrNameLst>
                                      </p:cBhvr>
                                      <p:tavLst>
                                        <p:tav tm="0">
                                          <p:val>
                                            <p:strVal val="#ppt_x"/>
                                          </p:val>
                                        </p:tav>
                                        <p:tav tm="100000">
                                          <p:val>
                                            <p:strVal val="#ppt_x"/>
                                          </p:val>
                                        </p:tav>
                                      </p:tavLst>
                                    </p:anim>
                                    <p:anim calcmode="lin" valueType="num">
                                      <p:cBhvr>
                                        <p:cTn id="25" dur="1000" fill="hold"/>
                                        <p:tgtEl>
                                          <p:spTgt spid="4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1000"/>
                                        <p:tgtEl>
                                          <p:spTgt spid="39"/>
                                        </p:tgtEl>
                                      </p:cBhvr>
                                    </p:animEffect>
                                    <p:anim calcmode="lin" valueType="num">
                                      <p:cBhvr>
                                        <p:cTn id="39" dur="1000" fill="hold"/>
                                        <p:tgtEl>
                                          <p:spTgt spid="39"/>
                                        </p:tgtEl>
                                        <p:attrNameLst>
                                          <p:attrName>ppt_x</p:attrName>
                                        </p:attrNameLst>
                                      </p:cBhvr>
                                      <p:tavLst>
                                        <p:tav tm="0">
                                          <p:val>
                                            <p:strVal val="#ppt_x"/>
                                          </p:val>
                                        </p:tav>
                                        <p:tav tm="100000">
                                          <p:val>
                                            <p:strVal val="#ppt_x"/>
                                          </p:val>
                                        </p:tav>
                                      </p:tavLst>
                                    </p:anim>
                                    <p:anim calcmode="lin" valueType="num">
                                      <p:cBhvr>
                                        <p:cTn id="40"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18A3A7BB-304A-2354-185F-CC50826D612A}"/>
              </a:ext>
            </a:extLst>
          </p:cNvPr>
          <p:cNvSpPr/>
          <p:nvPr/>
        </p:nvSpPr>
        <p:spPr>
          <a:xfrm>
            <a:off x="0" y="-1"/>
            <a:ext cx="586937" cy="1067664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27">
            <a:extLst>
              <a:ext uri="{FF2B5EF4-FFF2-40B4-BE49-F238E27FC236}">
                <a16:creationId xmlns:a16="http://schemas.microsoft.com/office/drawing/2014/main" xmlns="" id="{ADF1252A-660E-DB08-801B-A936383EC4F4}"/>
              </a:ext>
            </a:extLst>
          </p:cNvPr>
          <p:cNvSpPr txBox="1"/>
          <p:nvPr/>
        </p:nvSpPr>
        <p:spPr>
          <a:xfrm>
            <a:off x="106680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II. Đột biến gene</a:t>
            </a:r>
          </a:p>
        </p:txBody>
      </p:sp>
      <p:sp>
        <p:nvSpPr>
          <p:cNvPr id="6" name="Rectangle: Rounded Corners 5">
            <a:extLst>
              <a:ext uri="{FF2B5EF4-FFF2-40B4-BE49-F238E27FC236}">
                <a16:creationId xmlns:a16="http://schemas.microsoft.com/office/drawing/2014/main" xmlns="" id="{BB7A88C1-104E-C2F7-9A7D-AE840B91D745}"/>
              </a:ext>
            </a:extLst>
          </p:cNvPr>
          <p:cNvSpPr/>
          <p:nvPr/>
        </p:nvSpPr>
        <p:spPr>
          <a:xfrm>
            <a:off x="863432" y="911029"/>
            <a:ext cx="4968000" cy="216000"/>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50">
            <a:extLst>
              <a:ext uri="{FF2B5EF4-FFF2-40B4-BE49-F238E27FC236}">
                <a16:creationId xmlns:a16="http://schemas.microsoft.com/office/drawing/2014/main" xmlns="" id="{F56A9338-E4FC-E405-24F1-1CE9EF90976A}"/>
              </a:ext>
            </a:extLst>
          </p:cNvPr>
          <p:cNvSpPr txBox="1"/>
          <p:nvPr/>
        </p:nvSpPr>
        <p:spPr>
          <a:xfrm>
            <a:off x="744612" y="1195427"/>
            <a:ext cx="15705631" cy="98343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gn="ctr">
              <a:lnSpc>
                <a:spcPts val="6299"/>
              </a:lnSpc>
              <a:spcBef>
                <a:spcPct val="0"/>
              </a:spcBef>
            </a:pPr>
            <a:r>
              <a:rPr lang="vi-VN" sz="3200" b="1" u="sng">
                <a:solidFill>
                  <a:srgbClr val="FFFF00"/>
                </a:solidFill>
                <a:latin typeface="Arial" panose="020B0604020202020204" pitchFamily="34" charset="0"/>
                <a:cs typeface="Arial" panose="020B0604020202020204" pitchFamily="34" charset="0"/>
              </a:rPr>
              <a:t>2. Nguyên nhân, cơ chế phát sinh đột biến gene và vai trò của đột biến gene</a:t>
            </a:r>
          </a:p>
        </p:txBody>
      </p:sp>
      <p:sp>
        <p:nvSpPr>
          <p:cNvPr id="17" name="TextBox 16">
            <a:extLst>
              <a:ext uri="{FF2B5EF4-FFF2-40B4-BE49-F238E27FC236}">
                <a16:creationId xmlns:a16="http://schemas.microsoft.com/office/drawing/2014/main" xmlns="" id="{E144F691-76E0-D68E-8FA1-EE2043A64014}"/>
              </a:ext>
            </a:extLst>
          </p:cNvPr>
          <p:cNvSpPr txBox="1"/>
          <p:nvPr/>
        </p:nvSpPr>
        <p:spPr>
          <a:xfrm>
            <a:off x="2509126" y="2619470"/>
            <a:ext cx="2656791" cy="646331"/>
          </a:xfrm>
          <a:prstGeom prst="rect">
            <a:avLst/>
          </a:prstGeom>
          <a:noFill/>
        </p:spPr>
        <p:txBody>
          <a:bodyPr wrap="square" rtlCol="0">
            <a:spAutoFit/>
          </a:bodyPr>
          <a:lstStyle/>
          <a:p>
            <a:r>
              <a:rPr lang="en-US" sz="3600" b="1" i="1">
                <a:solidFill>
                  <a:srgbClr val="C00000"/>
                </a:solidFill>
              </a:rPr>
              <a:t>Trả lời</a:t>
            </a:r>
            <a:endParaRPr lang="vi-VN" sz="3600" b="1" i="1">
              <a:solidFill>
                <a:srgbClr val="C00000"/>
              </a:solidFill>
            </a:endParaRPr>
          </a:p>
        </p:txBody>
      </p:sp>
      <p:grpSp>
        <p:nvGrpSpPr>
          <p:cNvPr id="4" name="Group 34">
            <a:extLst>
              <a:ext uri="{FF2B5EF4-FFF2-40B4-BE49-F238E27FC236}">
                <a16:creationId xmlns:a16="http://schemas.microsoft.com/office/drawing/2014/main" xmlns="" id="{2E6CE9EE-1E53-D5EA-9099-F56434F7A8D0}"/>
              </a:ext>
            </a:extLst>
          </p:cNvPr>
          <p:cNvGrpSpPr/>
          <p:nvPr/>
        </p:nvGrpSpPr>
        <p:grpSpPr>
          <a:xfrm>
            <a:off x="2413517" y="5271715"/>
            <a:ext cx="14598695" cy="3186543"/>
            <a:chOff x="0" y="-178015"/>
            <a:chExt cx="15332956" cy="3875408"/>
          </a:xfrm>
        </p:grpSpPr>
        <p:grpSp>
          <p:nvGrpSpPr>
            <p:cNvPr id="20" name="Group 35">
              <a:extLst>
                <a:ext uri="{FF2B5EF4-FFF2-40B4-BE49-F238E27FC236}">
                  <a16:creationId xmlns:a16="http://schemas.microsoft.com/office/drawing/2014/main" xmlns="" id="{79DA76C9-6B1D-3B80-91F8-FA13C16AF0B8}"/>
                </a:ext>
              </a:extLst>
            </p:cNvPr>
            <p:cNvGrpSpPr/>
            <p:nvPr/>
          </p:nvGrpSpPr>
          <p:grpSpPr>
            <a:xfrm>
              <a:off x="0" y="-178015"/>
              <a:ext cx="15242101" cy="3875408"/>
              <a:chOff x="0" y="-38100"/>
              <a:chExt cx="3262219" cy="829442"/>
            </a:xfrm>
          </p:grpSpPr>
          <p:sp>
            <p:nvSpPr>
              <p:cNvPr id="22" name="Freeform 36">
                <a:extLst>
                  <a:ext uri="{FF2B5EF4-FFF2-40B4-BE49-F238E27FC236}">
                    <a16:creationId xmlns:a16="http://schemas.microsoft.com/office/drawing/2014/main" xmlns="" id="{FFD56B86-4355-4B24-0DFE-5B1A8790EBAD}"/>
                  </a:ext>
                </a:extLst>
              </p:cNvPr>
              <p:cNvSpPr/>
              <p:nvPr/>
            </p:nvSpPr>
            <p:spPr>
              <a:xfrm>
                <a:off x="0" y="0"/>
                <a:ext cx="3262219" cy="669411"/>
              </a:xfrm>
              <a:custGeom>
                <a:avLst/>
                <a:gdLst/>
                <a:ahLst/>
                <a:cxnLst/>
                <a:rect l="l" t="t" r="r" b="b"/>
                <a:pathLst>
                  <a:path w="2965130" h="791342">
                    <a:moveTo>
                      <a:pt x="40227" y="0"/>
                    </a:moveTo>
                    <a:lnTo>
                      <a:pt x="2924903" y="0"/>
                    </a:lnTo>
                    <a:cubicBezTo>
                      <a:pt x="2935572" y="0"/>
                      <a:pt x="2945804" y="4238"/>
                      <a:pt x="2953348" y="11782"/>
                    </a:cubicBezTo>
                    <a:cubicBezTo>
                      <a:pt x="2960892" y="19326"/>
                      <a:pt x="2965130" y="29558"/>
                      <a:pt x="2965130" y="40227"/>
                    </a:cubicBezTo>
                    <a:lnTo>
                      <a:pt x="2965130" y="751115"/>
                    </a:lnTo>
                    <a:cubicBezTo>
                      <a:pt x="2965130" y="773331"/>
                      <a:pt x="2947120" y="791342"/>
                      <a:pt x="2924903" y="791342"/>
                    </a:cubicBezTo>
                    <a:lnTo>
                      <a:pt x="40227" y="791342"/>
                    </a:lnTo>
                    <a:cubicBezTo>
                      <a:pt x="29558" y="791342"/>
                      <a:pt x="19326" y="787103"/>
                      <a:pt x="11782" y="779559"/>
                    </a:cubicBezTo>
                    <a:cubicBezTo>
                      <a:pt x="4238" y="772015"/>
                      <a:pt x="0" y="761784"/>
                      <a:pt x="0" y="751115"/>
                    </a:cubicBezTo>
                    <a:lnTo>
                      <a:pt x="0" y="40227"/>
                    </a:lnTo>
                    <a:cubicBezTo>
                      <a:pt x="0" y="29558"/>
                      <a:pt x="4238" y="19326"/>
                      <a:pt x="11782" y="11782"/>
                    </a:cubicBezTo>
                    <a:cubicBezTo>
                      <a:pt x="19326" y="4238"/>
                      <a:pt x="29558" y="0"/>
                      <a:pt x="40227" y="0"/>
                    </a:cubicBezTo>
                    <a:close/>
                  </a:path>
                </a:pathLst>
              </a:custGeom>
              <a:noFill/>
              <a:ln w="76200">
                <a:solidFill>
                  <a:srgbClr val="C00000"/>
                </a:solidFill>
              </a:ln>
            </p:spPr>
            <p:txBody>
              <a:bodyPr/>
              <a:lstStyle/>
              <a:p>
                <a:endParaRPr lang="vi-VN"/>
              </a:p>
            </p:txBody>
          </p:sp>
          <p:sp>
            <p:nvSpPr>
              <p:cNvPr id="23" name="TextBox 37">
                <a:extLst>
                  <a:ext uri="{FF2B5EF4-FFF2-40B4-BE49-F238E27FC236}">
                    <a16:creationId xmlns:a16="http://schemas.microsoft.com/office/drawing/2014/main" xmlns="" id="{6F7E9CB5-FDC4-26BC-463B-2FF5AAE49A31}"/>
                  </a:ext>
                </a:extLst>
              </p:cNvPr>
              <p:cNvSpPr txBox="1"/>
              <p:nvPr/>
            </p:nvSpPr>
            <p:spPr>
              <a:xfrm>
                <a:off x="0" y="-38100"/>
                <a:ext cx="2965130" cy="829442"/>
              </a:xfrm>
              <a:prstGeom prst="rect">
                <a:avLst/>
              </a:prstGeom>
            </p:spPr>
            <p:txBody>
              <a:bodyPr lIns="50800" tIns="50800" rIns="50800" bIns="50800" rtlCol="0" anchor="ctr"/>
              <a:lstStyle/>
              <a:p>
                <a:pPr algn="ctr">
                  <a:lnSpc>
                    <a:spcPts val="2660"/>
                  </a:lnSpc>
                </a:pPr>
                <a:endParaRPr sz="3200">
                  <a:latin typeface="Arial" panose="020B0604020202020204" pitchFamily="34" charset="0"/>
                  <a:cs typeface="Arial" panose="020B0604020202020204" pitchFamily="34" charset="0"/>
                </a:endParaRPr>
              </a:p>
            </p:txBody>
          </p:sp>
        </p:grpSp>
        <p:sp>
          <p:nvSpPr>
            <p:cNvPr id="21" name="TextBox 38">
              <a:extLst>
                <a:ext uri="{FF2B5EF4-FFF2-40B4-BE49-F238E27FC236}">
                  <a16:creationId xmlns:a16="http://schemas.microsoft.com/office/drawing/2014/main" xmlns="" id="{35F48DB0-EE73-F345-DF29-83DE986B5AD4}"/>
                </a:ext>
              </a:extLst>
            </p:cNvPr>
            <p:cNvSpPr txBox="1"/>
            <p:nvPr/>
          </p:nvSpPr>
          <p:spPr>
            <a:xfrm>
              <a:off x="585498" y="645713"/>
              <a:ext cx="14747458" cy="3051680"/>
            </a:xfrm>
            <a:prstGeom prst="rect">
              <a:avLst/>
            </a:prstGeom>
            <a:noFill/>
          </p:spPr>
          <p:txBody>
            <a:bodyPr/>
            <a:lstStyle>
              <a:defPPr>
                <a:defRPr lang="en-US"/>
              </a:defPPr>
            </a:lstStyle>
            <a:p>
              <a:pPr>
                <a:lnSpc>
                  <a:spcPts val="5000"/>
                </a:lnSpc>
              </a:pPr>
              <a:r>
                <a:rPr lang="vi-VN" sz="3200" b="1">
                  <a:latin typeface="Arial" panose="020B0604020202020204" pitchFamily="34" charset="0"/>
                  <a:cs typeface="Arial" panose="020B0604020202020204" pitchFamily="34" charset="0"/>
                </a:rPr>
                <a:t>Do sự tác động của các tác nhân gây đột biến dẫn đến sai sót trong quá trình nhân đối DNA. </a:t>
              </a:r>
            </a:p>
          </p:txBody>
        </p:sp>
      </p:grpSp>
      <p:pic>
        <p:nvPicPr>
          <p:cNvPr id="24" name="Picture 10" descr="Curved Arrow Vector Art, Icons, And Graphics For Free, 41% OFF">
            <a:extLst>
              <a:ext uri="{FF2B5EF4-FFF2-40B4-BE49-F238E27FC236}">
                <a16:creationId xmlns:a16="http://schemas.microsoft.com/office/drawing/2014/main" xmlns="" id="{31344228-7BA7-2774-B64C-A1054FD3E9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765551">
            <a:off x="1000204" y="5376445"/>
            <a:ext cx="1297583" cy="719174"/>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45">
            <a:extLst>
              <a:ext uri="{FF2B5EF4-FFF2-40B4-BE49-F238E27FC236}">
                <a16:creationId xmlns:a16="http://schemas.microsoft.com/office/drawing/2014/main" xmlns="" id="{0E7AEF6A-3D36-7BCD-5896-B812839EF237}"/>
              </a:ext>
            </a:extLst>
          </p:cNvPr>
          <p:cNvGrpSpPr/>
          <p:nvPr/>
        </p:nvGrpSpPr>
        <p:grpSpPr>
          <a:xfrm>
            <a:off x="2573938" y="3493174"/>
            <a:ext cx="7772699" cy="1045561"/>
            <a:chOff x="-9953" y="-33221"/>
            <a:chExt cx="2253344" cy="358319"/>
          </a:xfrm>
          <a:scene3d>
            <a:camera prst="orthographicFront">
              <a:rot lat="0" lon="0" rev="0"/>
            </a:camera>
            <a:lightRig rig="soft" dir="t">
              <a:rot lat="0" lon="0" rev="0"/>
            </a:lightRig>
          </a:scene3d>
        </p:grpSpPr>
        <p:sp>
          <p:nvSpPr>
            <p:cNvPr id="26" name="Freeform 46">
              <a:extLst>
                <a:ext uri="{FF2B5EF4-FFF2-40B4-BE49-F238E27FC236}">
                  <a16:creationId xmlns:a16="http://schemas.microsoft.com/office/drawing/2014/main" xmlns="" id="{3108ED76-E8FA-2A7F-0AC2-2969DBD01239}"/>
                </a:ext>
              </a:extLst>
            </p:cNvPr>
            <p:cNvSpPr/>
            <p:nvPr/>
          </p:nvSpPr>
          <p:spPr>
            <a:xfrm>
              <a:off x="-9953" y="-20845"/>
              <a:ext cx="2241395" cy="345943"/>
            </a:xfrm>
            <a:custGeom>
              <a:avLst/>
              <a:gdLst/>
              <a:ahLst/>
              <a:cxnLst/>
              <a:rect l="l" t="t" r="r" b="b"/>
              <a:pathLst>
                <a:path w="2171003" h="269743">
                  <a:moveTo>
                    <a:pt x="47900" y="0"/>
                  </a:moveTo>
                  <a:lnTo>
                    <a:pt x="2123103" y="0"/>
                  </a:lnTo>
                  <a:cubicBezTo>
                    <a:pt x="2149557" y="0"/>
                    <a:pt x="2171003" y="21445"/>
                    <a:pt x="2171003" y="47900"/>
                  </a:cubicBezTo>
                  <a:lnTo>
                    <a:pt x="2171003" y="221843"/>
                  </a:lnTo>
                  <a:cubicBezTo>
                    <a:pt x="2171003" y="248298"/>
                    <a:pt x="2149557" y="269743"/>
                    <a:pt x="2123103" y="269743"/>
                  </a:cubicBezTo>
                  <a:lnTo>
                    <a:pt x="47900" y="269743"/>
                  </a:lnTo>
                  <a:cubicBezTo>
                    <a:pt x="21445" y="269743"/>
                    <a:pt x="0" y="248298"/>
                    <a:pt x="0" y="221843"/>
                  </a:cubicBezTo>
                  <a:lnTo>
                    <a:pt x="0" y="47900"/>
                  </a:lnTo>
                  <a:cubicBezTo>
                    <a:pt x="0" y="21445"/>
                    <a:pt x="21445" y="0"/>
                    <a:pt x="47900" y="0"/>
                  </a:cubicBezTo>
                  <a:close/>
                </a:path>
              </a:pathLst>
            </a:custGeom>
            <a:solidFill>
              <a:schemeClr val="tx2">
                <a:lumMod val="40000"/>
                <a:lumOff val="60000"/>
              </a:schemeClr>
            </a:solidFill>
            <a:ln>
              <a:noFill/>
            </a:ln>
            <a:effectLst>
              <a:outerShdw blurRad="107950" dist="12700" dir="5400000" algn="ctr">
                <a:srgbClr val="000000"/>
              </a:outerShdw>
            </a:effectLst>
            <a:sp3d contourW="44450" prstMaterial="matte">
              <a:bevelT w="63500" h="63500" prst="artDeco"/>
              <a:contourClr>
                <a:srgbClr val="FFFFFF"/>
              </a:contourClr>
            </a:sp3d>
          </p:spPr>
        </p:sp>
        <p:sp>
          <p:nvSpPr>
            <p:cNvPr id="27" name="TextBox 47">
              <a:extLst>
                <a:ext uri="{FF2B5EF4-FFF2-40B4-BE49-F238E27FC236}">
                  <a16:creationId xmlns:a16="http://schemas.microsoft.com/office/drawing/2014/main" xmlns="" id="{138F0AC6-6DBB-6550-0E99-B5C9BCB9CA97}"/>
                </a:ext>
              </a:extLst>
            </p:cNvPr>
            <p:cNvSpPr txBox="1"/>
            <p:nvPr/>
          </p:nvSpPr>
          <p:spPr>
            <a:xfrm>
              <a:off x="72388" y="-33221"/>
              <a:ext cx="2171003" cy="345943"/>
            </a:xfrm>
            <a:prstGeom prst="rect">
              <a:avLst/>
            </a:prstGeom>
            <a:ln>
              <a:noFill/>
            </a:ln>
            <a:effectLst>
              <a:outerShdw blurRad="107950" dist="12700" dir="5400000" algn="ctr">
                <a:srgbClr val="000000"/>
              </a:outerShdw>
            </a:effectLst>
            <a:sp3d contourW="44450" prstMaterial="matte">
              <a:bevelT w="63500" h="63500" prst="artDeco"/>
              <a:contourClr>
                <a:srgbClr val="FFFFFF"/>
              </a:contourClr>
            </a:sp3d>
          </p:spPr>
          <p:txBody>
            <a:bodyPr lIns="50800" tIns="50800" rIns="50800" bIns="50800" rtlCol="0" anchor="ctr"/>
            <a:lstStyle/>
            <a:p>
              <a:pPr>
                <a:lnSpc>
                  <a:spcPts val="5599"/>
                </a:lnSpc>
              </a:pPr>
              <a:r>
                <a:rPr lang="vi-VN" sz="3200" b="1">
                  <a:solidFill>
                    <a:srgbClr val="000000"/>
                  </a:solidFill>
                  <a:latin typeface="Arial" panose="020B0604020202020204" pitchFamily="34" charset="0"/>
                  <a:cs typeface="Arial" panose="020B0604020202020204" pitchFamily="34" charset="0"/>
                </a:rPr>
                <a:t>Đột biến gene cảm ứng</a:t>
              </a:r>
              <a:endParaRPr lang="en-US" sz="3200" b="1">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120598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2"/>
          <p:cNvGrpSpPr/>
          <p:nvPr/>
        </p:nvGrpSpPr>
        <p:grpSpPr>
          <a:xfrm>
            <a:off x="2519248" y="3556505"/>
            <a:ext cx="7923293" cy="983431"/>
            <a:chOff x="-55606" y="-54908"/>
            <a:chExt cx="2297002" cy="337027"/>
          </a:xfrm>
          <a:scene3d>
            <a:camera prst="orthographicFront">
              <a:rot lat="0" lon="0" rev="0"/>
            </a:camera>
            <a:lightRig rig="soft" dir="t">
              <a:rot lat="0" lon="0" rev="0"/>
            </a:lightRig>
          </a:scene3d>
        </p:grpSpPr>
        <p:sp>
          <p:nvSpPr>
            <p:cNvPr id="43" name="Freeform 43"/>
            <p:cNvSpPr/>
            <p:nvPr/>
          </p:nvSpPr>
          <p:spPr>
            <a:xfrm>
              <a:off x="-55606" y="-41618"/>
              <a:ext cx="2241396" cy="323737"/>
            </a:xfrm>
            <a:custGeom>
              <a:avLst/>
              <a:gdLst/>
              <a:ahLst/>
              <a:cxnLst/>
              <a:rect l="l" t="t" r="r" b="b"/>
              <a:pathLst>
                <a:path w="2171003" h="269743">
                  <a:moveTo>
                    <a:pt x="47900" y="0"/>
                  </a:moveTo>
                  <a:lnTo>
                    <a:pt x="2123103" y="0"/>
                  </a:lnTo>
                  <a:cubicBezTo>
                    <a:pt x="2149557" y="0"/>
                    <a:pt x="2171003" y="21445"/>
                    <a:pt x="2171003" y="47900"/>
                  </a:cubicBezTo>
                  <a:lnTo>
                    <a:pt x="2171003" y="221843"/>
                  </a:lnTo>
                  <a:cubicBezTo>
                    <a:pt x="2171003" y="248298"/>
                    <a:pt x="2149557" y="269743"/>
                    <a:pt x="2123103" y="269743"/>
                  </a:cubicBezTo>
                  <a:lnTo>
                    <a:pt x="47900" y="269743"/>
                  </a:lnTo>
                  <a:cubicBezTo>
                    <a:pt x="21445" y="269743"/>
                    <a:pt x="0" y="248298"/>
                    <a:pt x="0" y="221843"/>
                  </a:cubicBezTo>
                  <a:lnTo>
                    <a:pt x="0" y="47900"/>
                  </a:lnTo>
                  <a:cubicBezTo>
                    <a:pt x="0" y="21445"/>
                    <a:pt x="21445" y="0"/>
                    <a:pt x="47900" y="0"/>
                  </a:cubicBezTo>
                  <a:close/>
                </a:path>
              </a:pathLst>
            </a:custGeom>
            <a:solidFill>
              <a:srgbClr val="E8E555"/>
            </a:solidFill>
            <a:ln>
              <a:noFill/>
            </a:ln>
            <a:effectLst>
              <a:outerShdw blurRad="107950" dist="12700" dir="5400000" algn="ctr">
                <a:srgbClr val="000000"/>
              </a:outerShdw>
            </a:effectLst>
            <a:sp3d contourW="44450" prstMaterial="matte">
              <a:bevelT w="63500" h="63500" prst="artDeco"/>
              <a:contourClr>
                <a:srgbClr val="FFFFFF"/>
              </a:contourClr>
            </a:sp3d>
          </p:spPr>
        </p:sp>
        <p:sp>
          <p:nvSpPr>
            <p:cNvPr id="44" name="TextBox 44"/>
            <p:cNvSpPr txBox="1"/>
            <p:nvPr/>
          </p:nvSpPr>
          <p:spPr>
            <a:xfrm>
              <a:off x="0" y="-54908"/>
              <a:ext cx="2241396" cy="309595"/>
            </a:xfrm>
            <a:prstGeom prst="rect">
              <a:avLst/>
            </a:prstGeom>
            <a:ln>
              <a:noFill/>
            </a:ln>
            <a:effectLst>
              <a:outerShdw blurRad="107950" dist="12700" dir="5400000" algn="ctr">
                <a:srgbClr val="000000"/>
              </a:outerShdw>
            </a:effectLst>
            <a:sp3d contourW="44450" prstMaterial="matte">
              <a:bevelT w="63500" h="63500" prst="artDeco"/>
              <a:contourClr>
                <a:srgbClr val="FFFFFF"/>
              </a:contourClr>
            </a:sp3d>
          </p:spPr>
          <p:txBody>
            <a:bodyPr lIns="50800" tIns="50800" rIns="50800" bIns="50800" rtlCol="0" anchor="ctr"/>
            <a:lstStyle/>
            <a:p>
              <a:pPr>
                <a:lnSpc>
                  <a:spcPts val="5599"/>
                </a:lnSpc>
              </a:pPr>
              <a:r>
                <a:rPr lang="vi-VN" sz="3200" b="1">
                  <a:solidFill>
                    <a:srgbClr val="000000"/>
                  </a:solidFill>
                  <a:latin typeface="Arial" panose="020B0604020202020204" pitchFamily="34" charset="0"/>
                  <a:cs typeface="Arial" panose="020B0604020202020204" pitchFamily="34" charset="0"/>
                </a:rPr>
                <a:t>Đột biến gene tự phát</a:t>
              </a:r>
              <a:endParaRPr lang="en-US" sz="3200" b="1">
                <a:solidFill>
                  <a:srgbClr val="000000"/>
                </a:solidFill>
                <a:latin typeface="Arial" panose="020B0604020202020204" pitchFamily="34" charset="0"/>
                <a:cs typeface="Arial" panose="020B0604020202020204" pitchFamily="34" charset="0"/>
              </a:endParaRPr>
            </a:p>
          </p:txBody>
        </p:sp>
      </p:grpSp>
      <p:sp>
        <p:nvSpPr>
          <p:cNvPr id="3" name="Rectangle 2">
            <a:extLst>
              <a:ext uri="{FF2B5EF4-FFF2-40B4-BE49-F238E27FC236}">
                <a16:creationId xmlns:a16="http://schemas.microsoft.com/office/drawing/2014/main" xmlns="" id="{18A3A7BB-304A-2354-185F-CC50826D612A}"/>
              </a:ext>
            </a:extLst>
          </p:cNvPr>
          <p:cNvSpPr/>
          <p:nvPr/>
        </p:nvSpPr>
        <p:spPr>
          <a:xfrm>
            <a:off x="0" y="-1"/>
            <a:ext cx="586937" cy="1067664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27">
            <a:extLst>
              <a:ext uri="{FF2B5EF4-FFF2-40B4-BE49-F238E27FC236}">
                <a16:creationId xmlns:a16="http://schemas.microsoft.com/office/drawing/2014/main" xmlns="" id="{ADF1252A-660E-DB08-801B-A936383EC4F4}"/>
              </a:ext>
            </a:extLst>
          </p:cNvPr>
          <p:cNvSpPr txBox="1"/>
          <p:nvPr/>
        </p:nvSpPr>
        <p:spPr>
          <a:xfrm>
            <a:off x="106680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II. Đột biến gene</a:t>
            </a:r>
          </a:p>
        </p:txBody>
      </p:sp>
      <p:sp>
        <p:nvSpPr>
          <p:cNvPr id="6" name="Rectangle: Rounded Corners 5">
            <a:extLst>
              <a:ext uri="{FF2B5EF4-FFF2-40B4-BE49-F238E27FC236}">
                <a16:creationId xmlns:a16="http://schemas.microsoft.com/office/drawing/2014/main" xmlns="" id="{BB7A88C1-104E-C2F7-9A7D-AE840B91D745}"/>
              </a:ext>
            </a:extLst>
          </p:cNvPr>
          <p:cNvSpPr/>
          <p:nvPr/>
        </p:nvSpPr>
        <p:spPr>
          <a:xfrm>
            <a:off x="863432" y="911029"/>
            <a:ext cx="4968000" cy="216000"/>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50">
            <a:extLst>
              <a:ext uri="{FF2B5EF4-FFF2-40B4-BE49-F238E27FC236}">
                <a16:creationId xmlns:a16="http://schemas.microsoft.com/office/drawing/2014/main" xmlns="" id="{F56A9338-E4FC-E405-24F1-1CE9EF90976A}"/>
              </a:ext>
            </a:extLst>
          </p:cNvPr>
          <p:cNvSpPr txBox="1"/>
          <p:nvPr/>
        </p:nvSpPr>
        <p:spPr>
          <a:xfrm>
            <a:off x="744612" y="1195427"/>
            <a:ext cx="15705631" cy="98343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gn="ctr">
              <a:lnSpc>
                <a:spcPts val="6299"/>
              </a:lnSpc>
              <a:spcBef>
                <a:spcPct val="0"/>
              </a:spcBef>
            </a:pPr>
            <a:r>
              <a:rPr lang="vi-VN" sz="3200" b="1" u="sng">
                <a:solidFill>
                  <a:srgbClr val="FFFF00"/>
                </a:solidFill>
                <a:latin typeface="Arial" panose="020B0604020202020204" pitchFamily="34" charset="0"/>
                <a:cs typeface="Arial" panose="020B0604020202020204" pitchFamily="34" charset="0"/>
              </a:rPr>
              <a:t>2. Nguyên nhân, cơ chế phát sinh đột biến gene và vai trò của đột biến gene</a:t>
            </a:r>
          </a:p>
        </p:txBody>
      </p:sp>
      <p:sp>
        <p:nvSpPr>
          <p:cNvPr id="17" name="TextBox 16">
            <a:extLst>
              <a:ext uri="{FF2B5EF4-FFF2-40B4-BE49-F238E27FC236}">
                <a16:creationId xmlns:a16="http://schemas.microsoft.com/office/drawing/2014/main" xmlns="" id="{E144F691-76E0-D68E-8FA1-EE2043A64014}"/>
              </a:ext>
            </a:extLst>
          </p:cNvPr>
          <p:cNvSpPr txBox="1"/>
          <p:nvPr/>
        </p:nvSpPr>
        <p:spPr>
          <a:xfrm>
            <a:off x="2509126" y="2619470"/>
            <a:ext cx="2656791" cy="646331"/>
          </a:xfrm>
          <a:prstGeom prst="rect">
            <a:avLst/>
          </a:prstGeom>
          <a:noFill/>
        </p:spPr>
        <p:txBody>
          <a:bodyPr wrap="square" rtlCol="0">
            <a:spAutoFit/>
          </a:bodyPr>
          <a:lstStyle/>
          <a:p>
            <a:r>
              <a:rPr lang="en-US" sz="3600" b="1" i="1">
                <a:solidFill>
                  <a:srgbClr val="C00000"/>
                </a:solidFill>
              </a:rPr>
              <a:t>Trả lời</a:t>
            </a:r>
            <a:endParaRPr lang="vi-VN" sz="3600" b="1" i="1">
              <a:solidFill>
                <a:srgbClr val="C00000"/>
              </a:solidFill>
            </a:endParaRPr>
          </a:p>
        </p:txBody>
      </p:sp>
      <p:grpSp>
        <p:nvGrpSpPr>
          <p:cNvPr id="4" name="Group 34">
            <a:extLst>
              <a:ext uri="{FF2B5EF4-FFF2-40B4-BE49-F238E27FC236}">
                <a16:creationId xmlns:a16="http://schemas.microsoft.com/office/drawing/2014/main" xmlns="" id="{2E6CE9EE-1E53-D5EA-9099-F56434F7A8D0}"/>
              </a:ext>
            </a:extLst>
          </p:cNvPr>
          <p:cNvGrpSpPr/>
          <p:nvPr/>
        </p:nvGrpSpPr>
        <p:grpSpPr>
          <a:xfrm>
            <a:off x="2509126" y="5168989"/>
            <a:ext cx="14512191" cy="3186543"/>
            <a:chOff x="0" y="-178015"/>
            <a:chExt cx="15242101" cy="3875408"/>
          </a:xfrm>
        </p:grpSpPr>
        <p:grpSp>
          <p:nvGrpSpPr>
            <p:cNvPr id="20" name="Group 35">
              <a:extLst>
                <a:ext uri="{FF2B5EF4-FFF2-40B4-BE49-F238E27FC236}">
                  <a16:creationId xmlns:a16="http://schemas.microsoft.com/office/drawing/2014/main" xmlns="" id="{79DA76C9-6B1D-3B80-91F8-FA13C16AF0B8}"/>
                </a:ext>
              </a:extLst>
            </p:cNvPr>
            <p:cNvGrpSpPr/>
            <p:nvPr/>
          </p:nvGrpSpPr>
          <p:grpSpPr>
            <a:xfrm>
              <a:off x="0" y="-178015"/>
              <a:ext cx="15242101" cy="3875408"/>
              <a:chOff x="0" y="-38100"/>
              <a:chExt cx="3262219" cy="829442"/>
            </a:xfrm>
          </p:grpSpPr>
          <p:sp>
            <p:nvSpPr>
              <p:cNvPr id="22" name="Freeform 36">
                <a:extLst>
                  <a:ext uri="{FF2B5EF4-FFF2-40B4-BE49-F238E27FC236}">
                    <a16:creationId xmlns:a16="http://schemas.microsoft.com/office/drawing/2014/main" xmlns="" id="{FFD56B86-4355-4B24-0DFE-5B1A8790EBAD}"/>
                  </a:ext>
                </a:extLst>
              </p:cNvPr>
              <p:cNvSpPr/>
              <p:nvPr/>
            </p:nvSpPr>
            <p:spPr>
              <a:xfrm>
                <a:off x="0" y="0"/>
                <a:ext cx="3262219" cy="669411"/>
              </a:xfrm>
              <a:custGeom>
                <a:avLst/>
                <a:gdLst/>
                <a:ahLst/>
                <a:cxnLst/>
                <a:rect l="l" t="t" r="r" b="b"/>
                <a:pathLst>
                  <a:path w="2965130" h="791342">
                    <a:moveTo>
                      <a:pt x="40227" y="0"/>
                    </a:moveTo>
                    <a:lnTo>
                      <a:pt x="2924903" y="0"/>
                    </a:lnTo>
                    <a:cubicBezTo>
                      <a:pt x="2935572" y="0"/>
                      <a:pt x="2945804" y="4238"/>
                      <a:pt x="2953348" y="11782"/>
                    </a:cubicBezTo>
                    <a:cubicBezTo>
                      <a:pt x="2960892" y="19326"/>
                      <a:pt x="2965130" y="29558"/>
                      <a:pt x="2965130" y="40227"/>
                    </a:cubicBezTo>
                    <a:lnTo>
                      <a:pt x="2965130" y="751115"/>
                    </a:lnTo>
                    <a:cubicBezTo>
                      <a:pt x="2965130" y="773331"/>
                      <a:pt x="2947120" y="791342"/>
                      <a:pt x="2924903" y="791342"/>
                    </a:cubicBezTo>
                    <a:lnTo>
                      <a:pt x="40227" y="791342"/>
                    </a:lnTo>
                    <a:cubicBezTo>
                      <a:pt x="29558" y="791342"/>
                      <a:pt x="19326" y="787103"/>
                      <a:pt x="11782" y="779559"/>
                    </a:cubicBezTo>
                    <a:cubicBezTo>
                      <a:pt x="4238" y="772015"/>
                      <a:pt x="0" y="761784"/>
                      <a:pt x="0" y="751115"/>
                    </a:cubicBezTo>
                    <a:lnTo>
                      <a:pt x="0" y="40227"/>
                    </a:lnTo>
                    <a:cubicBezTo>
                      <a:pt x="0" y="29558"/>
                      <a:pt x="4238" y="19326"/>
                      <a:pt x="11782" y="11782"/>
                    </a:cubicBezTo>
                    <a:cubicBezTo>
                      <a:pt x="19326" y="4238"/>
                      <a:pt x="29558" y="0"/>
                      <a:pt x="40227" y="0"/>
                    </a:cubicBezTo>
                    <a:close/>
                  </a:path>
                </a:pathLst>
              </a:custGeom>
              <a:noFill/>
              <a:ln w="76200">
                <a:solidFill>
                  <a:srgbClr val="C00000"/>
                </a:solidFill>
              </a:ln>
            </p:spPr>
            <p:txBody>
              <a:bodyPr/>
              <a:lstStyle/>
              <a:p>
                <a:endParaRPr lang="vi-VN"/>
              </a:p>
            </p:txBody>
          </p:sp>
          <p:sp>
            <p:nvSpPr>
              <p:cNvPr id="23" name="TextBox 37">
                <a:extLst>
                  <a:ext uri="{FF2B5EF4-FFF2-40B4-BE49-F238E27FC236}">
                    <a16:creationId xmlns:a16="http://schemas.microsoft.com/office/drawing/2014/main" xmlns="" id="{6F7E9CB5-FDC4-26BC-463B-2FF5AAE49A31}"/>
                  </a:ext>
                </a:extLst>
              </p:cNvPr>
              <p:cNvSpPr txBox="1"/>
              <p:nvPr/>
            </p:nvSpPr>
            <p:spPr>
              <a:xfrm>
                <a:off x="0" y="-38100"/>
                <a:ext cx="2965130" cy="829442"/>
              </a:xfrm>
              <a:prstGeom prst="rect">
                <a:avLst/>
              </a:prstGeom>
            </p:spPr>
            <p:txBody>
              <a:bodyPr lIns="50800" tIns="50800" rIns="50800" bIns="50800" rtlCol="0" anchor="ctr"/>
              <a:lstStyle/>
              <a:p>
                <a:pPr algn="ctr">
                  <a:lnSpc>
                    <a:spcPts val="2660"/>
                  </a:lnSpc>
                </a:pPr>
                <a:endParaRPr sz="3200">
                  <a:latin typeface="Arial" panose="020B0604020202020204" pitchFamily="34" charset="0"/>
                  <a:cs typeface="Arial" panose="020B0604020202020204" pitchFamily="34" charset="0"/>
                </a:endParaRPr>
              </a:p>
            </p:txBody>
          </p:sp>
        </p:grpSp>
        <p:sp>
          <p:nvSpPr>
            <p:cNvPr id="21" name="TextBox 38">
              <a:extLst>
                <a:ext uri="{FF2B5EF4-FFF2-40B4-BE49-F238E27FC236}">
                  <a16:creationId xmlns:a16="http://schemas.microsoft.com/office/drawing/2014/main" xmlns="" id="{35F48DB0-EE73-F345-DF29-83DE986B5AD4}"/>
                </a:ext>
              </a:extLst>
            </p:cNvPr>
            <p:cNvSpPr txBox="1"/>
            <p:nvPr/>
          </p:nvSpPr>
          <p:spPr>
            <a:xfrm>
              <a:off x="211974" y="353548"/>
              <a:ext cx="14747458" cy="3051680"/>
            </a:xfrm>
            <a:prstGeom prst="rect">
              <a:avLst/>
            </a:prstGeom>
            <a:noFill/>
          </p:spPr>
          <p:txBody>
            <a:bodyPr/>
            <a:lstStyle>
              <a:defPPr>
                <a:defRPr lang="en-US"/>
              </a:defPPr>
            </a:lstStyle>
            <a:p>
              <a:pPr>
                <a:lnSpc>
                  <a:spcPts val="5000"/>
                </a:lnSpc>
              </a:pPr>
              <a:r>
                <a:rPr lang="vi-VN" sz="3200" b="1">
                  <a:latin typeface="Arial" panose="020B0604020202020204" pitchFamily="34" charset="0"/>
                  <a:cs typeface="Arial" panose="020B0604020202020204" pitchFamily="34" charset="0"/>
                </a:rPr>
                <a:t>Chủ yếu do sự biến đổi cấu trúc từ nucleotide dạng thường thành nucleotide dạng hiếm có vị trí liên kết hydrogen bị thay đổi dẫn đến sự bắt cặp nucleotide sai trong quá trình nhân đôi DNA</a:t>
              </a:r>
            </a:p>
          </p:txBody>
        </p:sp>
      </p:grpSp>
      <p:pic>
        <p:nvPicPr>
          <p:cNvPr id="24" name="Picture 10" descr="Curved Arrow Vector Art, Icons, And Graphics For Free, 41% OFF">
            <a:extLst>
              <a:ext uri="{FF2B5EF4-FFF2-40B4-BE49-F238E27FC236}">
                <a16:creationId xmlns:a16="http://schemas.microsoft.com/office/drawing/2014/main" xmlns="" id="{31344228-7BA7-2774-B64C-A1054FD3E9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765551">
            <a:off x="1000204" y="5376445"/>
            <a:ext cx="1297583" cy="719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2422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18A3A7BB-304A-2354-185F-CC50826D612A}"/>
              </a:ext>
            </a:extLst>
          </p:cNvPr>
          <p:cNvSpPr/>
          <p:nvPr/>
        </p:nvSpPr>
        <p:spPr>
          <a:xfrm>
            <a:off x="0" y="-1"/>
            <a:ext cx="586937" cy="1067664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27">
            <a:extLst>
              <a:ext uri="{FF2B5EF4-FFF2-40B4-BE49-F238E27FC236}">
                <a16:creationId xmlns:a16="http://schemas.microsoft.com/office/drawing/2014/main" xmlns="" id="{ADF1252A-660E-DB08-801B-A936383EC4F4}"/>
              </a:ext>
            </a:extLst>
          </p:cNvPr>
          <p:cNvSpPr txBox="1"/>
          <p:nvPr/>
        </p:nvSpPr>
        <p:spPr>
          <a:xfrm>
            <a:off x="106680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II. Đột biến gene</a:t>
            </a:r>
          </a:p>
        </p:txBody>
      </p:sp>
      <p:sp>
        <p:nvSpPr>
          <p:cNvPr id="6" name="Rectangle: Rounded Corners 5">
            <a:extLst>
              <a:ext uri="{FF2B5EF4-FFF2-40B4-BE49-F238E27FC236}">
                <a16:creationId xmlns:a16="http://schemas.microsoft.com/office/drawing/2014/main" xmlns="" id="{BB7A88C1-104E-C2F7-9A7D-AE840B91D745}"/>
              </a:ext>
            </a:extLst>
          </p:cNvPr>
          <p:cNvSpPr/>
          <p:nvPr/>
        </p:nvSpPr>
        <p:spPr>
          <a:xfrm>
            <a:off x="863432" y="911029"/>
            <a:ext cx="4968000" cy="216000"/>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50">
            <a:extLst>
              <a:ext uri="{FF2B5EF4-FFF2-40B4-BE49-F238E27FC236}">
                <a16:creationId xmlns:a16="http://schemas.microsoft.com/office/drawing/2014/main" xmlns="" id="{F56A9338-E4FC-E405-24F1-1CE9EF90976A}"/>
              </a:ext>
            </a:extLst>
          </p:cNvPr>
          <p:cNvSpPr txBox="1"/>
          <p:nvPr/>
        </p:nvSpPr>
        <p:spPr>
          <a:xfrm>
            <a:off x="744612" y="1195427"/>
            <a:ext cx="15705631" cy="98343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gn="ctr">
              <a:lnSpc>
                <a:spcPts val="6299"/>
              </a:lnSpc>
              <a:spcBef>
                <a:spcPct val="0"/>
              </a:spcBef>
            </a:pPr>
            <a:r>
              <a:rPr lang="vi-VN" sz="3200" b="1" u="sng">
                <a:solidFill>
                  <a:srgbClr val="FFFF00"/>
                </a:solidFill>
                <a:latin typeface="Arial" panose="020B0604020202020204" pitchFamily="34" charset="0"/>
                <a:cs typeface="Arial" panose="020B0604020202020204" pitchFamily="34" charset="0"/>
              </a:rPr>
              <a:t>2. Nguyên nhân, cơ chế phát sinh đột biến gene và vai trò của đột biến gene</a:t>
            </a:r>
          </a:p>
        </p:txBody>
      </p:sp>
      <p:sp>
        <p:nvSpPr>
          <p:cNvPr id="17" name="TextBox 16">
            <a:extLst>
              <a:ext uri="{FF2B5EF4-FFF2-40B4-BE49-F238E27FC236}">
                <a16:creationId xmlns:a16="http://schemas.microsoft.com/office/drawing/2014/main" xmlns="" id="{E144F691-76E0-D68E-8FA1-EE2043A64014}"/>
              </a:ext>
            </a:extLst>
          </p:cNvPr>
          <p:cNvSpPr txBox="1"/>
          <p:nvPr/>
        </p:nvSpPr>
        <p:spPr>
          <a:xfrm>
            <a:off x="2183317" y="4550938"/>
            <a:ext cx="2656791" cy="646331"/>
          </a:xfrm>
          <a:prstGeom prst="rect">
            <a:avLst/>
          </a:prstGeom>
          <a:noFill/>
        </p:spPr>
        <p:txBody>
          <a:bodyPr wrap="square" rtlCol="0">
            <a:spAutoFit/>
          </a:bodyPr>
          <a:lstStyle/>
          <a:p>
            <a:r>
              <a:rPr lang="en-US" sz="3600" b="1" i="1">
                <a:solidFill>
                  <a:srgbClr val="C00000"/>
                </a:solidFill>
              </a:rPr>
              <a:t>Trả lời</a:t>
            </a:r>
            <a:endParaRPr lang="vi-VN" sz="3600" b="1" i="1">
              <a:solidFill>
                <a:srgbClr val="C00000"/>
              </a:solidFill>
            </a:endParaRPr>
          </a:p>
        </p:txBody>
      </p:sp>
      <p:grpSp>
        <p:nvGrpSpPr>
          <p:cNvPr id="2" name="Group 1">
            <a:extLst>
              <a:ext uri="{FF2B5EF4-FFF2-40B4-BE49-F238E27FC236}">
                <a16:creationId xmlns:a16="http://schemas.microsoft.com/office/drawing/2014/main" xmlns="" id="{CDFC8042-7789-D789-52E0-CEB8120D868D}"/>
              </a:ext>
            </a:extLst>
          </p:cNvPr>
          <p:cNvGrpSpPr/>
          <p:nvPr/>
        </p:nvGrpSpPr>
        <p:grpSpPr>
          <a:xfrm>
            <a:off x="2385140" y="2005132"/>
            <a:ext cx="13461829" cy="2191257"/>
            <a:chOff x="2788615" y="1353086"/>
            <a:chExt cx="13461829" cy="2191257"/>
          </a:xfrm>
        </p:grpSpPr>
        <p:grpSp>
          <p:nvGrpSpPr>
            <p:cNvPr id="8" name="Group 7">
              <a:extLst>
                <a:ext uri="{FF2B5EF4-FFF2-40B4-BE49-F238E27FC236}">
                  <a16:creationId xmlns:a16="http://schemas.microsoft.com/office/drawing/2014/main" xmlns="" id="{61F6AB19-2F8C-95EC-8D05-7751EB9361B3}"/>
                </a:ext>
              </a:extLst>
            </p:cNvPr>
            <p:cNvGrpSpPr/>
            <p:nvPr/>
          </p:nvGrpSpPr>
          <p:grpSpPr>
            <a:xfrm>
              <a:off x="2788615" y="1353086"/>
              <a:ext cx="13461829" cy="2191257"/>
              <a:chOff x="5002057" y="1196297"/>
              <a:chExt cx="13461829" cy="2191257"/>
            </a:xfrm>
          </p:grpSpPr>
          <p:grpSp>
            <p:nvGrpSpPr>
              <p:cNvPr id="10" name="Group 26">
                <a:extLst>
                  <a:ext uri="{FF2B5EF4-FFF2-40B4-BE49-F238E27FC236}">
                    <a16:creationId xmlns:a16="http://schemas.microsoft.com/office/drawing/2014/main" xmlns="" id="{ACA90BDE-A1AF-803E-278C-41BFF06BF098}"/>
                  </a:ext>
                </a:extLst>
              </p:cNvPr>
              <p:cNvGrpSpPr/>
              <p:nvPr/>
            </p:nvGrpSpPr>
            <p:grpSpPr>
              <a:xfrm>
                <a:off x="5219407" y="1196297"/>
                <a:ext cx="13244479" cy="2191257"/>
                <a:chOff x="-342115" y="-13722"/>
                <a:chExt cx="17659306" cy="2921675"/>
              </a:xfrm>
            </p:grpSpPr>
            <p:grpSp>
              <p:nvGrpSpPr>
                <p:cNvPr id="12" name="Group 27">
                  <a:extLst>
                    <a:ext uri="{FF2B5EF4-FFF2-40B4-BE49-F238E27FC236}">
                      <a16:creationId xmlns:a16="http://schemas.microsoft.com/office/drawing/2014/main" xmlns="" id="{8B5C0B62-0DEB-392F-C2AE-E0A2443BDF93}"/>
                    </a:ext>
                  </a:extLst>
                </p:cNvPr>
                <p:cNvGrpSpPr/>
                <p:nvPr/>
              </p:nvGrpSpPr>
              <p:grpSpPr>
                <a:xfrm>
                  <a:off x="-342115" y="-13722"/>
                  <a:ext cx="17587431" cy="2921675"/>
                  <a:chOff x="-77513" y="-3109"/>
                  <a:chExt cx="3984778" cy="661963"/>
                </a:xfrm>
              </p:grpSpPr>
              <p:sp>
                <p:nvSpPr>
                  <p:cNvPr id="14" name="Freeform 28">
                    <a:extLst>
                      <a:ext uri="{FF2B5EF4-FFF2-40B4-BE49-F238E27FC236}">
                        <a16:creationId xmlns:a16="http://schemas.microsoft.com/office/drawing/2014/main" xmlns="" id="{ABC0D38A-B21C-DF08-628A-C89D5A25F3B7}"/>
                      </a:ext>
                    </a:extLst>
                  </p:cNvPr>
                  <p:cNvSpPr/>
                  <p:nvPr/>
                </p:nvSpPr>
                <p:spPr>
                  <a:xfrm>
                    <a:off x="-77513" y="298136"/>
                    <a:ext cx="3984778" cy="335882"/>
                  </a:xfrm>
                  <a:custGeom>
                    <a:avLst/>
                    <a:gdLst/>
                    <a:ahLst/>
                    <a:cxnLst/>
                    <a:rect l="l" t="t" r="r" b="b"/>
                    <a:pathLst>
                      <a:path w="2645544" h="623863">
                        <a:moveTo>
                          <a:pt x="45086" y="0"/>
                        </a:moveTo>
                        <a:lnTo>
                          <a:pt x="2600457" y="0"/>
                        </a:lnTo>
                        <a:cubicBezTo>
                          <a:pt x="2612415" y="0"/>
                          <a:pt x="2623883" y="4750"/>
                          <a:pt x="2632338" y="13205"/>
                        </a:cubicBezTo>
                        <a:cubicBezTo>
                          <a:pt x="2640793" y="21661"/>
                          <a:pt x="2645544" y="33129"/>
                          <a:pt x="2645544" y="45086"/>
                        </a:cubicBezTo>
                        <a:lnTo>
                          <a:pt x="2645544" y="578777"/>
                        </a:lnTo>
                        <a:cubicBezTo>
                          <a:pt x="2645544" y="603677"/>
                          <a:pt x="2625358" y="623863"/>
                          <a:pt x="2600457" y="623863"/>
                        </a:cubicBezTo>
                        <a:lnTo>
                          <a:pt x="45086" y="623863"/>
                        </a:lnTo>
                        <a:cubicBezTo>
                          <a:pt x="20186" y="623863"/>
                          <a:pt x="0" y="603677"/>
                          <a:pt x="0" y="578777"/>
                        </a:cubicBezTo>
                        <a:lnTo>
                          <a:pt x="0" y="45086"/>
                        </a:lnTo>
                        <a:cubicBezTo>
                          <a:pt x="0" y="20186"/>
                          <a:pt x="20186" y="0"/>
                          <a:pt x="45086" y="0"/>
                        </a:cubicBezTo>
                        <a:close/>
                      </a:path>
                    </a:pathLst>
                  </a:custGeom>
                  <a:solidFill>
                    <a:srgbClr val="A2F03A"/>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p>
              <p:sp>
                <p:nvSpPr>
                  <p:cNvPr id="15" name="TextBox 29">
                    <a:extLst>
                      <a:ext uri="{FF2B5EF4-FFF2-40B4-BE49-F238E27FC236}">
                        <a16:creationId xmlns:a16="http://schemas.microsoft.com/office/drawing/2014/main" xmlns="" id="{80BCF0AA-4DAF-3794-8F62-F7D89C8316DC}"/>
                      </a:ext>
                    </a:extLst>
                  </p:cNvPr>
                  <p:cNvSpPr txBox="1"/>
                  <p:nvPr/>
                </p:nvSpPr>
                <p:spPr>
                  <a:xfrm>
                    <a:off x="-24503" y="-3109"/>
                    <a:ext cx="2645544" cy="661963"/>
                  </a:xfrm>
                  <a:prstGeom prst="rect">
                    <a:avLst/>
                  </a:prstGeom>
                </p:spPr>
                <p:txBody>
                  <a:bodyPr lIns="50800" tIns="50800" rIns="50800" bIns="50800" rtlCol="0" anchor="ctr"/>
                  <a:lstStyle/>
                  <a:p>
                    <a:pPr algn="ctr">
                      <a:lnSpc>
                        <a:spcPts val="2659"/>
                      </a:lnSpc>
                    </a:pPr>
                    <a:endParaRPr sz="3200">
                      <a:latin typeface="Arial" panose="020B0604020202020204" pitchFamily="34" charset="0"/>
                      <a:cs typeface="Arial" panose="020B0604020202020204" pitchFamily="34" charset="0"/>
                    </a:endParaRPr>
                  </a:p>
                </p:txBody>
              </p:sp>
            </p:grpSp>
            <p:sp>
              <p:nvSpPr>
                <p:cNvPr id="13" name="TextBox 30">
                  <a:extLst>
                    <a:ext uri="{FF2B5EF4-FFF2-40B4-BE49-F238E27FC236}">
                      <a16:creationId xmlns:a16="http://schemas.microsoft.com/office/drawing/2014/main" xmlns="" id="{800D7C03-A25C-B7DA-9495-32FF97DD9D48}"/>
                    </a:ext>
                  </a:extLst>
                </p:cNvPr>
                <p:cNvSpPr txBox="1"/>
                <p:nvPr/>
              </p:nvSpPr>
              <p:spPr>
                <a:xfrm>
                  <a:off x="2015253" y="1550083"/>
                  <a:ext cx="15301938" cy="842710"/>
                </a:xfrm>
                <a:prstGeom prst="rect">
                  <a:avLst/>
                </a:prstGeom>
              </p:spPr>
              <p:txBody>
                <a:bodyPr wrap="square" lIns="0" tIns="0" rIns="0" bIns="0" rtlCol="0" anchor="t">
                  <a:spAutoFit/>
                </a:bodyPr>
                <a:lstStyle/>
                <a:p>
                  <a:pPr>
                    <a:lnSpc>
                      <a:spcPts val="5599"/>
                    </a:lnSpc>
                  </a:pPr>
                  <a:r>
                    <a:rPr lang="vi-VN" sz="3200" b="1">
                      <a:latin typeface="Arial" panose="020B0604020202020204" pitchFamily="34" charset="0"/>
                      <a:cs typeface="Arial" panose="020B0604020202020204" pitchFamily="34" charset="0"/>
                    </a:rPr>
                    <a:t>Ví dụ cơ chế phát sinh đột biến gene?</a:t>
                  </a:r>
                </a:p>
              </p:txBody>
            </p:sp>
          </p:grpSp>
          <p:sp>
            <p:nvSpPr>
              <p:cNvPr id="11" name="Oval 10">
                <a:extLst>
                  <a:ext uri="{FF2B5EF4-FFF2-40B4-BE49-F238E27FC236}">
                    <a16:creationId xmlns:a16="http://schemas.microsoft.com/office/drawing/2014/main" xmlns="" id="{492CD500-F921-EDB6-E829-5612D60EE3D5}"/>
                  </a:ext>
                </a:extLst>
              </p:cNvPr>
              <p:cNvSpPr/>
              <p:nvPr/>
            </p:nvSpPr>
            <p:spPr>
              <a:xfrm>
                <a:off x="5002057" y="1816838"/>
                <a:ext cx="1316375" cy="1269103"/>
              </a:xfrm>
              <a:prstGeom prst="ellipse">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9" name="Graphic 8" descr="Lightbulb and gear">
              <a:extLst>
                <a:ext uri="{FF2B5EF4-FFF2-40B4-BE49-F238E27FC236}">
                  <a16:creationId xmlns:a16="http://schemas.microsoft.com/office/drawing/2014/main" xmlns="" id="{709EE891-A55F-76E4-6F09-3687789D46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985032" y="2131637"/>
              <a:ext cx="914400" cy="914400"/>
            </a:xfrm>
            <a:prstGeom prst="rect">
              <a:avLst/>
            </a:prstGeom>
          </p:spPr>
        </p:pic>
      </p:grpSp>
      <p:pic>
        <p:nvPicPr>
          <p:cNvPr id="16" name="Picture 15">
            <a:extLst>
              <a:ext uri="{FF2B5EF4-FFF2-40B4-BE49-F238E27FC236}">
                <a16:creationId xmlns:a16="http://schemas.microsoft.com/office/drawing/2014/main" xmlns="" id="{E62A3DF4-2B91-41DF-B70D-F753D942C85D}"/>
              </a:ext>
            </a:extLst>
          </p:cNvPr>
          <p:cNvPicPr>
            <a:picLocks noChangeAspect="1"/>
          </p:cNvPicPr>
          <p:nvPr/>
        </p:nvPicPr>
        <p:blipFill rotWithShape="1">
          <a:blip r:embed="rId4">
            <a:extLst>
              <a:ext uri="{28A0092B-C50C-407E-A947-70E740481C1C}">
                <a14:useLocalDpi xmlns:a14="http://schemas.microsoft.com/office/drawing/2010/main" val="0"/>
              </a:ext>
            </a:extLst>
          </a:blip>
          <a:srcRect l="585"/>
          <a:stretch/>
        </p:blipFill>
        <p:spPr>
          <a:xfrm>
            <a:off x="1327501" y="5424746"/>
            <a:ext cx="7025213" cy="4636658"/>
          </a:xfrm>
          <a:prstGeom prst="rect">
            <a:avLst/>
          </a:prstGeom>
        </p:spPr>
      </p:pic>
      <p:sp>
        <p:nvSpPr>
          <p:cNvPr id="18" name="TextBox 17">
            <a:extLst>
              <a:ext uri="{FF2B5EF4-FFF2-40B4-BE49-F238E27FC236}">
                <a16:creationId xmlns:a16="http://schemas.microsoft.com/office/drawing/2014/main" xmlns="" id="{97944C16-B42D-2CA6-4935-B39C2E7903E7}"/>
              </a:ext>
            </a:extLst>
          </p:cNvPr>
          <p:cNvSpPr txBox="1"/>
          <p:nvPr/>
        </p:nvSpPr>
        <p:spPr>
          <a:xfrm>
            <a:off x="11139289" y="5424746"/>
            <a:ext cx="6667972" cy="4392692"/>
          </a:xfrm>
          <a:prstGeom prst="roundRect">
            <a:avLst/>
          </a:prstGeom>
          <a:noFill/>
          <a:ln w="76200">
            <a:solidFill>
              <a:schemeClr val="tx2">
                <a:lumMod val="75000"/>
              </a:schemeClr>
            </a:solidFill>
          </a:ln>
        </p:spPr>
        <p:txBody>
          <a:bodyPr wrap="square">
            <a:spAutoFit/>
          </a:bodyPr>
          <a:lstStyle/>
          <a:p>
            <a:r>
              <a:rPr lang="vi-VN" sz="3600" b="1">
                <a:cs typeface="Arial" panose="020B0604020202020204" pitchFamily="34" charset="0"/>
              </a:rPr>
              <a:t>Tác động của tia UV có thể làm cho hai base thymine kế nhau trên cùng một mạch liên kết với nhau, dẫn đến phát sinh đột biến thêm hoặc mất một cặp nucleotide</a:t>
            </a:r>
            <a:endParaRPr lang="vi-VN" sz="3600"/>
          </a:p>
        </p:txBody>
      </p:sp>
      <p:sp>
        <p:nvSpPr>
          <p:cNvPr id="19" name="Freeform 7">
            <a:extLst>
              <a:ext uri="{FF2B5EF4-FFF2-40B4-BE49-F238E27FC236}">
                <a16:creationId xmlns:a16="http://schemas.microsoft.com/office/drawing/2014/main" xmlns="" id="{FE17B204-9D80-68A8-EA3E-868FD0EC6468}"/>
              </a:ext>
            </a:extLst>
          </p:cNvPr>
          <p:cNvSpPr/>
          <p:nvPr/>
        </p:nvSpPr>
        <p:spPr>
          <a:xfrm rot="20461650" flipH="1">
            <a:off x="8734436" y="5902962"/>
            <a:ext cx="1575488" cy="1106092"/>
          </a:xfrm>
          <a:custGeom>
            <a:avLst/>
            <a:gdLst/>
            <a:ahLst/>
            <a:cxnLst/>
            <a:rect l="l" t="t" r="r" b="b"/>
            <a:pathLst>
              <a:path w="1116224" h="978218">
                <a:moveTo>
                  <a:pt x="0" y="0"/>
                </a:moveTo>
                <a:lnTo>
                  <a:pt x="1116223" y="0"/>
                </a:lnTo>
                <a:lnTo>
                  <a:pt x="1116223" y="978218"/>
                </a:lnTo>
                <a:lnTo>
                  <a:pt x="0" y="97821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5" name="TextBox 24">
            <a:extLst>
              <a:ext uri="{FF2B5EF4-FFF2-40B4-BE49-F238E27FC236}">
                <a16:creationId xmlns:a16="http://schemas.microsoft.com/office/drawing/2014/main" xmlns="" id="{817C8197-5548-A5EC-B4CE-AAA18919401A}"/>
              </a:ext>
            </a:extLst>
          </p:cNvPr>
          <p:cNvSpPr txBox="1"/>
          <p:nvPr/>
        </p:nvSpPr>
        <p:spPr>
          <a:xfrm>
            <a:off x="952638" y="5983694"/>
            <a:ext cx="2055173" cy="584775"/>
          </a:xfrm>
          <a:prstGeom prst="rect">
            <a:avLst/>
          </a:prstGeom>
          <a:noFill/>
        </p:spPr>
        <p:txBody>
          <a:bodyPr wrap="square">
            <a:spAutoFit/>
          </a:bodyPr>
          <a:lstStyle/>
          <a:p>
            <a:r>
              <a:rPr lang="en-US" sz="3200" b="1">
                <a:solidFill>
                  <a:srgbClr val="000000"/>
                </a:solidFill>
                <a:latin typeface="Arial" panose="020B0604020202020204" pitchFamily="34" charset="0"/>
                <a:cs typeface="Arial" panose="020B0604020202020204" pitchFamily="34" charset="0"/>
              </a:rPr>
              <a:t>Tia UV</a:t>
            </a:r>
            <a:endParaRPr lang="vi-VN" sz="3200"/>
          </a:p>
        </p:txBody>
      </p:sp>
    </p:spTree>
    <p:extLst>
      <p:ext uri="{BB962C8B-B14F-4D97-AF65-F5344CB8AC3E}">
        <p14:creationId xmlns:p14="http://schemas.microsoft.com/office/powerpoint/2010/main" val="26457681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000"/>
                                        <p:tgtEl>
                                          <p:spTgt spid="25"/>
                                        </p:tgtEl>
                                      </p:cBhvr>
                                    </p:animEffect>
                                    <p:anim calcmode="lin" valueType="num">
                                      <p:cBhvr>
                                        <p:cTn id="24" dur="1000" fill="hold"/>
                                        <p:tgtEl>
                                          <p:spTgt spid="25"/>
                                        </p:tgtEl>
                                        <p:attrNameLst>
                                          <p:attrName>ppt_x</p:attrName>
                                        </p:attrNameLst>
                                      </p:cBhvr>
                                      <p:tavLst>
                                        <p:tav tm="0">
                                          <p:val>
                                            <p:strVal val="#ppt_x"/>
                                          </p:val>
                                        </p:tav>
                                        <p:tav tm="100000">
                                          <p:val>
                                            <p:strVal val="#ppt_x"/>
                                          </p:val>
                                        </p:tav>
                                      </p:tavLst>
                                    </p:anim>
                                    <p:anim calcmode="lin" valueType="num">
                                      <p:cBhvr>
                                        <p:cTn id="2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anim calcmode="lin" valueType="num">
                                      <p:cBhvr>
                                        <p:cTn id="31" dur="1000" fill="hold"/>
                                        <p:tgtEl>
                                          <p:spTgt spid="19"/>
                                        </p:tgtEl>
                                        <p:attrNameLst>
                                          <p:attrName>ppt_x</p:attrName>
                                        </p:attrNameLst>
                                      </p:cBhvr>
                                      <p:tavLst>
                                        <p:tav tm="0">
                                          <p:val>
                                            <p:strVal val="#ppt_x"/>
                                          </p:val>
                                        </p:tav>
                                        <p:tav tm="100000">
                                          <p:val>
                                            <p:strVal val="#ppt_x"/>
                                          </p:val>
                                        </p:tav>
                                      </p:tavLst>
                                    </p:anim>
                                    <p:anim calcmode="lin" valueType="num">
                                      <p:cBhvr>
                                        <p:cTn id="32" dur="1000" fill="hold"/>
                                        <p:tgtEl>
                                          <p:spTgt spid="19"/>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2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reeform 42"/>
          <p:cNvSpPr/>
          <p:nvPr/>
        </p:nvSpPr>
        <p:spPr>
          <a:xfrm>
            <a:off x="911791" y="3140995"/>
            <a:ext cx="13261409" cy="4593305"/>
          </a:xfrm>
          <a:custGeom>
            <a:avLst/>
            <a:gdLst/>
            <a:ahLst/>
            <a:cxnLst/>
            <a:rect l="l" t="t" r="r" b="b"/>
            <a:pathLst>
              <a:path w="16058105" h="5824999">
                <a:moveTo>
                  <a:pt x="0" y="0"/>
                </a:moveTo>
                <a:lnTo>
                  <a:pt x="16058105" y="0"/>
                </a:lnTo>
                <a:lnTo>
                  <a:pt x="16058105" y="5824999"/>
                </a:lnTo>
                <a:lnTo>
                  <a:pt x="0" y="5824999"/>
                </a:lnTo>
                <a:lnTo>
                  <a:pt x="0" y="0"/>
                </a:lnTo>
                <a:close/>
              </a:path>
            </a:pathLst>
          </a:custGeom>
          <a:blipFill>
            <a:blip r:embed="rId2"/>
            <a:stretch>
              <a:fillRect/>
            </a:stretch>
          </a:blipFill>
        </p:spPr>
      </p:sp>
      <p:sp>
        <p:nvSpPr>
          <p:cNvPr id="46" name="Oval 45">
            <a:extLst>
              <a:ext uri="{FF2B5EF4-FFF2-40B4-BE49-F238E27FC236}">
                <a16:creationId xmlns:a16="http://schemas.microsoft.com/office/drawing/2014/main" xmlns="" id="{EBA34B92-2024-B12D-4DAA-AB0091B27751}"/>
              </a:ext>
            </a:extLst>
          </p:cNvPr>
          <p:cNvSpPr/>
          <p:nvPr/>
        </p:nvSpPr>
        <p:spPr>
          <a:xfrm>
            <a:off x="4495800" y="4967709"/>
            <a:ext cx="3546126" cy="2990023"/>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a:extLst>
              <a:ext uri="{FF2B5EF4-FFF2-40B4-BE49-F238E27FC236}">
                <a16:creationId xmlns:a16="http://schemas.microsoft.com/office/drawing/2014/main" xmlns="" id="{D78B2F24-4FC2-6BD4-ADC2-B39DEE405F82}"/>
              </a:ext>
            </a:extLst>
          </p:cNvPr>
          <p:cNvSpPr/>
          <p:nvPr/>
        </p:nvSpPr>
        <p:spPr>
          <a:xfrm>
            <a:off x="0" y="-1"/>
            <a:ext cx="586937" cy="1067664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27">
            <a:extLst>
              <a:ext uri="{FF2B5EF4-FFF2-40B4-BE49-F238E27FC236}">
                <a16:creationId xmlns:a16="http://schemas.microsoft.com/office/drawing/2014/main" xmlns="" id="{B709A2F2-203B-68F6-F2C9-5AF428413D8F}"/>
              </a:ext>
            </a:extLst>
          </p:cNvPr>
          <p:cNvSpPr txBox="1"/>
          <p:nvPr/>
        </p:nvSpPr>
        <p:spPr>
          <a:xfrm>
            <a:off x="106680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II. Đột biến gene</a:t>
            </a:r>
          </a:p>
        </p:txBody>
      </p:sp>
      <p:sp>
        <p:nvSpPr>
          <p:cNvPr id="6" name="Rectangle: Rounded Corners 5">
            <a:extLst>
              <a:ext uri="{FF2B5EF4-FFF2-40B4-BE49-F238E27FC236}">
                <a16:creationId xmlns:a16="http://schemas.microsoft.com/office/drawing/2014/main" xmlns="" id="{2666E174-372D-8E35-8E64-A55283348761}"/>
              </a:ext>
            </a:extLst>
          </p:cNvPr>
          <p:cNvSpPr/>
          <p:nvPr/>
        </p:nvSpPr>
        <p:spPr>
          <a:xfrm>
            <a:off x="863432" y="911029"/>
            <a:ext cx="4968000" cy="216000"/>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50">
            <a:extLst>
              <a:ext uri="{FF2B5EF4-FFF2-40B4-BE49-F238E27FC236}">
                <a16:creationId xmlns:a16="http://schemas.microsoft.com/office/drawing/2014/main" xmlns="" id="{38C504AF-1272-4D63-1D94-86435A36DC8D}"/>
              </a:ext>
            </a:extLst>
          </p:cNvPr>
          <p:cNvSpPr txBox="1"/>
          <p:nvPr/>
        </p:nvSpPr>
        <p:spPr>
          <a:xfrm>
            <a:off x="744612" y="1195427"/>
            <a:ext cx="15705631" cy="98343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gn="ctr">
              <a:lnSpc>
                <a:spcPts val="6299"/>
              </a:lnSpc>
              <a:spcBef>
                <a:spcPct val="0"/>
              </a:spcBef>
            </a:pPr>
            <a:r>
              <a:rPr lang="vi-VN" sz="3200" b="1" u="sng">
                <a:solidFill>
                  <a:srgbClr val="FFFF00"/>
                </a:solidFill>
                <a:latin typeface="Arial" panose="020B0604020202020204" pitchFamily="34" charset="0"/>
                <a:cs typeface="Arial" panose="020B0604020202020204" pitchFamily="34" charset="0"/>
              </a:rPr>
              <a:t>2. Nguyên nhân, cơ chế phát sinh đột biến gene và vai trò của đột biến gene</a:t>
            </a:r>
          </a:p>
        </p:txBody>
      </p:sp>
      <p:sp>
        <p:nvSpPr>
          <p:cNvPr id="11" name="TextBox 10">
            <a:extLst>
              <a:ext uri="{FF2B5EF4-FFF2-40B4-BE49-F238E27FC236}">
                <a16:creationId xmlns:a16="http://schemas.microsoft.com/office/drawing/2014/main" xmlns="" id="{AC74D449-7C92-69C4-6899-F21AC28FFB96}"/>
              </a:ext>
            </a:extLst>
          </p:cNvPr>
          <p:cNvSpPr txBox="1"/>
          <p:nvPr/>
        </p:nvSpPr>
        <p:spPr>
          <a:xfrm>
            <a:off x="8333875" y="8191500"/>
            <a:ext cx="4890184" cy="1569660"/>
          </a:xfrm>
          <a:prstGeom prst="rect">
            <a:avLst/>
          </a:prstGeom>
          <a:noFill/>
        </p:spPr>
        <p:txBody>
          <a:bodyPr wrap="square">
            <a:spAutoFit/>
          </a:bodyPr>
          <a:lstStyle/>
          <a:p>
            <a:r>
              <a:rPr lang="vi-VN" sz="3200" b="1" i="1">
                <a:solidFill>
                  <a:prstClr val="black"/>
                </a:solidFill>
                <a:cs typeface="Arial" panose="020B0604020202020204" pitchFamily="34" charset="0"/>
              </a:rPr>
              <a:t>5-BU gây đột biến thay thế cặp A – T thành cặp G – C hoặc ngược lại</a:t>
            </a:r>
            <a:endParaRPr lang="vi-VN" i="1"/>
          </a:p>
        </p:txBody>
      </p:sp>
      <p:sp>
        <p:nvSpPr>
          <p:cNvPr id="12" name="Freeform 7">
            <a:extLst>
              <a:ext uri="{FF2B5EF4-FFF2-40B4-BE49-F238E27FC236}">
                <a16:creationId xmlns:a16="http://schemas.microsoft.com/office/drawing/2014/main" xmlns="" id="{9B5A7CCB-3444-DB19-F1EF-B9E933F53B1D}"/>
              </a:ext>
            </a:extLst>
          </p:cNvPr>
          <p:cNvSpPr/>
          <p:nvPr/>
        </p:nvSpPr>
        <p:spPr>
          <a:xfrm rot="10536028" flipH="1">
            <a:off x="6690209" y="7970406"/>
            <a:ext cx="1575488" cy="1106092"/>
          </a:xfrm>
          <a:custGeom>
            <a:avLst/>
            <a:gdLst/>
            <a:ahLst/>
            <a:cxnLst/>
            <a:rect l="l" t="t" r="r" b="b"/>
            <a:pathLst>
              <a:path w="1116224" h="978218">
                <a:moveTo>
                  <a:pt x="0" y="0"/>
                </a:moveTo>
                <a:lnTo>
                  <a:pt x="1116223" y="0"/>
                </a:lnTo>
                <a:lnTo>
                  <a:pt x="1116223" y="978218"/>
                </a:lnTo>
                <a:lnTo>
                  <a:pt x="0" y="97821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3" name="TextBox 12">
            <a:extLst>
              <a:ext uri="{FF2B5EF4-FFF2-40B4-BE49-F238E27FC236}">
                <a16:creationId xmlns:a16="http://schemas.microsoft.com/office/drawing/2014/main" xmlns="" id="{FAE77E63-AF4B-FE58-6770-B470CC6E4CBD}"/>
              </a:ext>
            </a:extLst>
          </p:cNvPr>
          <p:cNvSpPr txBox="1"/>
          <p:nvPr/>
        </p:nvSpPr>
        <p:spPr>
          <a:xfrm>
            <a:off x="1600200" y="2440522"/>
            <a:ext cx="2656791" cy="646331"/>
          </a:xfrm>
          <a:prstGeom prst="rect">
            <a:avLst/>
          </a:prstGeom>
          <a:noFill/>
        </p:spPr>
        <p:txBody>
          <a:bodyPr wrap="square" rtlCol="0">
            <a:spAutoFit/>
          </a:bodyPr>
          <a:lstStyle/>
          <a:p>
            <a:r>
              <a:rPr lang="en-US" sz="3600" b="1" i="1">
                <a:solidFill>
                  <a:srgbClr val="C00000"/>
                </a:solidFill>
              </a:rPr>
              <a:t>Trả lời</a:t>
            </a:r>
            <a:endParaRPr lang="vi-VN" sz="3600" b="1" i="1">
              <a:solidFill>
                <a:srgbClr val="C00000"/>
              </a:solidFill>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18A3A7BB-304A-2354-185F-CC50826D612A}"/>
              </a:ext>
            </a:extLst>
          </p:cNvPr>
          <p:cNvSpPr/>
          <p:nvPr/>
        </p:nvSpPr>
        <p:spPr>
          <a:xfrm>
            <a:off x="0" y="-1"/>
            <a:ext cx="586937" cy="1067664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27">
            <a:extLst>
              <a:ext uri="{FF2B5EF4-FFF2-40B4-BE49-F238E27FC236}">
                <a16:creationId xmlns:a16="http://schemas.microsoft.com/office/drawing/2014/main" xmlns="" id="{ADF1252A-660E-DB08-801B-A936383EC4F4}"/>
              </a:ext>
            </a:extLst>
          </p:cNvPr>
          <p:cNvSpPr txBox="1"/>
          <p:nvPr/>
        </p:nvSpPr>
        <p:spPr>
          <a:xfrm>
            <a:off x="106680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II. Đột biến gene</a:t>
            </a:r>
          </a:p>
        </p:txBody>
      </p:sp>
      <p:sp>
        <p:nvSpPr>
          <p:cNvPr id="6" name="Rectangle: Rounded Corners 5">
            <a:extLst>
              <a:ext uri="{FF2B5EF4-FFF2-40B4-BE49-F238E27FC236}">
                <a16:creationId xmlns:a16="http://schemas.microsoft.com/office/drawing/2014/main" xmlns="" id="{BB7A88C1-104E-C2F7-9A7D-AE840B91D745}"/>
              </a:ext>
            </a:extLst>
          </p:cNvPr>
          <p:cNvSpPr/>
          <p:nvPr/>
        </p:nvSpPr>
        <p:spPr>
          <a:xfrm>
            <a:off x="863432" y="911029"/>
            <a:ext cx="4968000" cy="216000"/>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50">
            <a:extLst>
              <a:ext uri="{FF2B5EF4-FFF2-40B4-BE49-F238E27FC236}">
                <a16:creationId xmlns:a16="http://schemas.microsoft.com/office/drawing/2014/main" xmlns="" id="{F56A9338-E4FC-E405-24F1-1CE9EF90976A}"/>
              </a:ext>
            </a:extLst>
          </p:cNvPr>
          <p:cNvSpPr txBox="1"/>
          <p:nvPr/>
        </p:nvSpPr>
        <p:spPr>
          <a:xfrm>
            <a:off x="744612" y="1195427"/>
            <a:ext cx="15705631" cy="98343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gn="ctr">
              <a:lnSpc>
                <a:spcPts val="6299"/>
              </a:lnSpc>
              <a:spcBef>
                <a:spcPct val="0"/>
              </a:spcBef>
            </a:pPr>
            <a:r>
              <a:rPr lang="vi-VN" sz="3200" b="1" u="sng">
                <a:solidFill>
                  <a:srgbClr val="FFFF00"/>
                </a:solidFill>
                <a:latin typeface="Arial" panose="020B0604020202020204" pitchFamily="34" charset="0"/>
                <a:cs typeface="Arial" panose="020B0604020202020204" pitchFamily="34" charset="0"/>
              </a:rPr>
              <a:t>2. Nguyên nhân, cơ chế phát sinh đột biến gene và vai trò của đột biến gene</a:t>
            </a:r>
          </a:p>
        </p:txBody>
      </p:sp>
      <p:grpSp>
        <p:nvGrpSpPr>
          <p:cNvPr id="8" name="Group 7">
            <a:extLst>
              <a:ext uri="{FF2B5EF4-FFF2-40B4-BE49-F238E27FC236}">
                <a16:creationId xmlns:a16="http://schemas.microsoft.com/office/drawing/2014/main" xmlns="" id="{07B13001-D5E0-C0FB-046F-53A7AD955256}"/>
              </a:ext>
            </a:extLst>
          </p:cNvPr>
          <p:cNvGrpSpPr/>
          <p:nvPr/>
        </p:nvGrpSpPr>
        <p:grpSpPr>
          <a:xfrm>
            <a:off x="2685614" y="1673918"/>
            <a:ext cx="13461829" cy="2191257"/>
            <a:chOff x="2788615" y="1353086"/>
            <a:chExt cx="13461829" cy="2191257"/>
          </a:xfrm>
        </p:grpSpPr>
        <p:grpSp>
          <p:nvGrpSpPr>
            <p:cNvPr id="9" name="Group 8">
              <a:extLst>
                <a:ext uri="{FF2B5EF4-FFF2-40B4-BE49-F238E27FC236}">
                  <a16:creationId xmlns:a16="http://schemas.microsoft.com/office/drawing/2014/main" xmlns="" id="{5C8CE38F-4D66-5273-1C57-DB5F488D72ED}"/>
                </a:ext>
              </a:extLst>
            </p:cNvPr>
            <p:cNvGrpSpPr/>
            <p:nvPr/>
          </p:nvGrpSpPr>
          <p:grpSpPr>
            <a:xfrm>
              <a:off x="2788615" y="1353086"/>
              <a:ext cx="13461829" cy="2191257"/>
              <a:chOff x="5002057" y="1196297"/>
              <a:chExt cx="13461829" cy="2191257"/>
            </a:xfrm>
          </p:grpSpPr>
          <p:grpSp>
            <p:nvGrpSpPr>
              <p:cNvPr id="11" name="Group 26">
                <a:extLst>
                  <a:ext uri="{FF2B5EF4-FFF2-40B4-BE49-F238E27FC236}">
                    <a16:creationId xmlns:a16="http://schemas.microsoft.com/office/drawing/2014/main" xmlns="" id="{6EC042BB-9008-968E-72A7-C886F215A09B}"/>
                  </a:ext>
                </a:extLst>
              </p:cNvPr>
              <p:cNvGrpSpPr/>
              <p:nvPr/>
            </p:nvGrpSpPr>
            <p:grpSpPr>
              <a:xfrm>
                <a:off x="5219407" y="1196297"/>
                <a:ext cx="13244479" cy="2191257"/>
                <a:chOff x="-342115" y="-13722"/>
                <a:chExt cx="17659306" cy="2921675"/>
              </a:xfrm>
            </p:grpSpPr>
            <p:grpSp>
              <p:nvGrpSpPr>
                <p:cNvPr id="13" name="Group 27">
                  <a:extLst>
                    <a:ext uri="{FF2B5EF4-FFF2-40B4-BE49-F238E27FC236}">
                      <a16:creationId xmlns:a16="http://schemas.microsoft.com/office/drawing/2014/main" xmlns="" id="{B63ABBF1-C449-4690-AF9D-196088E18A9F}"/>
                    </a:ext>
                  </a:extLst>
                </p:cNvPr>
                <p:cNvGrpSpPr/>
                <p:nvPr/>
              </p:nvGrpSpPr>
              <p:grpSpPr>
                <a:xfrm>
                  <a:off x="-342115" y="-13722"/>
                  <a:ext cx="17587431" cy="2921675"/>
                  <a:chOff x="-77513" y="-3109"/>
                  <a:chExt cx="3984778" cy="661963"/>
                </a:xfrm>
              </p:grpSpPr>
              <p:sp>
                <p:nvSpPr>
                  <p:cNvPr id="15" name="Freeform 28">
                    <a:extLst>
                      <a:ext uri="{FF2B5EF4-FFF2-40B4-BE49-F238E27FC236}">
                        <a16:creationId xmlns:a16="http://schemas.microsoft.com/office/drawing/2014/main" xmlns="" id="{52834085-5303-9625-A1A8-5D56BBED7BFE}"/>
                      </a:ext>
                    </a:extLst>
                  </p:cNvPr>
                  <p:cNvSpPr/>
                  <p:nvPr/>
                </p:nvSpPr>
                <p:spPr>
                  <a:xfrm>
                    <a:off x="-77513" y="298136"/>
                    <a:ext cx="3984778" cy="335882"/>
                  </a:xfrm>
                  <a:custGeom>
                    <a:avLst/>
                    <a:gdLst/>
                    <a:ahLst/>
                    <a:cxnLst/>
                    <a:rect l="l" t="t" r="r" b="b"/>
                    <a:pathLst>
                      <a:path w="2645544" h="623863">
                        <a:moveTo>
                          <a:pt x="45086" y="0"/>
                        </a:moveTo>
                        <a:lnTo>
                          <a:pt x="2600457" y="0"/>
                        </a:lnTo>
                        <a:cubicBezTo>
                          <a:pt x="2612415" y="0"/>
                          <a:pt x="2623883" y="4750"/>
                          <a:pt x="2632338" y="13205"/>
                        </a:cubicBezTo>
                        <a:cubicBezTo>
                          <a:pt x="2640793" y="21661"/>
                          <a:pt x="2645544" y="33129"/>
                          <a:pt x="2645544" y="45086"/>
                        </a:cubicBezTo>
                        <a:lnTo>
                          <a:pt x="2645544" y="578777"/>
                        </a:lnTo>
                        <a:cubicBezTo>
                          <a:pt x="2645544" y="603677"/>
                          <a:pt x="2625358" y="623863"/>
                          <a:pt x="2600457" y="623863"/>
                        </a:cubicBezTo>
                        <a:lnTo>
                          <a:pt x="45086" y="623863"/>
                        </a:lnTo>
                        <a:cubicBezTo>
                          <a:pt x="20186" y="623863"/>
                          <a:pt x="0" y="603677"/>
                          <a:pt x="0" y="578777"/>
                        </a:cubicBezTo>
                        <a:lnTo>
                          <a:pt x="0" y="45086"/>
                        </a:lnTo>
                        <a:cubicBezTo>
                          <a:pt x="0" y="20186"/>
                          <a:pt x="20186" y="0"/>
                          <a:pt x="45086" y="0"/>
                        </a:cubicBezTo>
                        <a:close/>
                      </a:path>
                    </a:pathLst>
                  </a:custGeom>
                  <a:solidFill>
                    <a:srgbClr val="A2F03A"/>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p>
              <p:sp>
                <p:nvSpPr>
                  <p:cNvPr id="16" name="TextBox 29">
                    <a:extLst>
                      <a:ext uri="{FF2B5EF4-FFF2-40B4-BE49-F238E27FC236}">
                        <a16:creationId xmlns:a16="http://schemas.microsoft.com/office/drawing/2014/main" xmlns="" id="{892811A1-CE8A-6BEC-424E-B08F85E90A2E}"/>
                      </a:ext>
                    </a:extLst>
                  </p:cNvPr>
                  <p:cNvSpPr txBox="1"/>
                  <p:nvPr/>
                </p:nvSpPr>
                <p:spPr>
                  <a:xfrm>
                    <a:off x="-24503" y="-3109"/>
                    <a:ext cx="2645544" cy="661963"/>
                  </a:xfrm>
                  <a:prstGeom prst="rect">
                    <a:avLst/>
                  </a:prstGeom>
                </p:spPr>
                <p:txBody>
                  <a:bodyPr lIns="50800" tIns="50800" rIns="50800" bIns="50800" rtlCol="0" anchor="ctr"/>
                  <a:lstStyle/>
                  <a:p>
                    <a:pPr algn="ctr">
                      <a:lnSpc>
                        <a:spcPts val="2659"/>
                      </a:lnSpc>
                    </a:pPr>
                    <a:endParaRPr sz="3200">
                      <a:latin typeface="Arial" panose="020B0604020202020204" pitchFamily="34" charset="0"/>
                      <a:cs typeface="Arial" panose="020B0604020202020204" pitchFamily="34" charset="0"/>
                    </a:endParaRPr>
                  </a:p>
                </p:txBody>
              </p:sp>
            </p:grpSp>
            <p:sp>
              <p:nvSpPr>
                <p:cNvPr id="14" name="TextBox 30">
                  <a:extLst>
                    <a:ext uri="{FF2B5EF4-FFF2-40B4-BE49-F238E27FC236}">
                      <a16:creationId xmlns:a16="http://schemas.microsoft.com/office/drawing/2014/main" xmlns="" id="{EEC06B3D-0ADA-0C35-4FCC-2D4685C530AC}"/>
                    </a:ext>
                  </a:extLst>
                </p:cNvPr>
                <p:cNvSpPr txBox="1"/>
                <p:nvPr/>
              </p:nvSpPr>
              <p:spPr>
                <a:xfrm>
                  <a:off x="2015253" y="1550083"/>
                  <a:ext cx="15301938" cy="842710"/>
                </a:xfrm>
                <a:prstGeom prst="rect">
                  <a:avLst/>
                </a:prstGeom>
              </p:spPr>
              <p:txBody>
                <a:bodyPr wrap="square" lIns="0" tIns="0" rIns="0" bIns="0" rtlCol="0" anchor="t">
                  <a:spAutoFit/>
                </a:bodyPr>
                <a:lstStyle/>
                <a:p>
                  <a:pPr>
                    <a:lnSpc>
                      <a:spcPts val="5599"/>
                    </a:lnSpc>
                  </a:pPr>
                  <a:r>
                    <a:rPr lang="vi-VN" sz="3200" b="1">
                      <a:latin typeface="Arial" panose="020B0604020202020204" pitchFamily="34" charset="0"/>
                      <a:cs typeface="Arial" panose="020B0604020202020204" pitchFamily="34" charset="0"/>
                    </a:rPr>
                    <a:t>Nêu vai trò của đột biến gene?</a:t>
                  </a:r>
                </a:p>
              </p:txBody>
            </p:sp>
          </p:grpSp>
          <p:sp>
            <p:nvSpPr>
              <p:cNvPr id="12" name="Oval 11">
                <a:extLst>
                  <a:ext uri="{FF2B5EF4-FFF2-40B4-BE49-F238E27FC236}">
                    <a16:creationId xmlns:a16="http://schemas.microsoft.com/office/drawing/2014/main" xmlns="" id="{93D3D713-4A47-6B04-8960-8E3F33A703C8}"/>
                  </a:ext>
                </a:extLst>
              </p:cNvPr>
              <p:cNvSpPr/>
              <p:nvPr/>
            </p:nvSpPr>
            <p:spPr>
              <a:xfrm>
                <a:off x="5002057" y="1816838"/>
                <a:ext cx="1316375" cy="1269103"/>
              </a:xfrm>
              <a:prstGeom prst="ellipse">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10" name="Graphic 9" descr="Lightbulb and gear">
              <a:extLst>
                <a:ext uri="{FF2B5EF4-FFF2-40B4-BE49-F238E27FC236}">
                  <a16:creationId xmlns:a16="http://schemas.microsoft.com/office/drawing/2014/main" xmlns="" id="{31599831-EE90-D547-793F-C1A0A93D140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985032" y="2131637"/>
              <a:ext cx="914400" cy="914400"/>
            </a:xfrm>
            <a:prstGeom prst="rect">
              <a:avLst/>
            </a:prstGeom>
          </p:spPr>
        </p:pic>
      </p:grpSp>
      <p:sp>
        <p:nvSpPr>
          <p:cNvPr id="17" name="TextBox 16">
            <a:extLst>
              <a:ext uri="{FF2B5EF4-FFF2-40B4-BE49-F238E27FC236}">
                <a16:creationId xmlns:a16="http://schemas.microsoft.com/office/drawing/2014/main" xmlns="" id="{E144F691-76E0-D68E-8FA1-EE2043A64014}"/>
              </a:ext>
            </a:extLst>
          </p:cNvPr>
          <p:cNvSpPr txBox="1"/>
          <p:nvPr/>
        </p:nvSpPr>
        <p:spPr>
          <a:xfrm>
            <a:off x="3292485" y="4229774"/>
            <a:ext cx="2656791" cy="646331"/>
          </a:xfrm>
          <a:prstGeom prst="rect">
            <a:avLst/>
          </a:prstGeom>
          <a:noFill/>
        </p:spPr>
        <p:txBody>
          <a:bodyPr wrap="square" rtlCol="0">
            <a:spAutoFit/>
          </a:bodyPr>
          <a:lstStyle/>
          <a:p>
            <a:r>
              <a:rPr lang="en-US" sz="3600" b="1" i="1">
                <a:solidFill>
                  <a:srgbClr val="C00000"/>
                </a:solidFill>
              </a:rPr>
              <a:t>Trả lời</a:t>
            </a:r>
            <a:endParaRPr lang="vi-VN" sz="3600" b="1" i="1">
              <a:solidFill>
                <a:srgbClr val="C00000"/>
              </a:solidFill>
            </a:endParaRPr>
          </a:p>
        </p:txBody>
      </p:sp>
      <p:grpSp>
        <p:nvGrpSpPr>
          <p:cNvPr id="2" name="Group 34">
            <a:extLst>
              <a:ext uri="{FF2B5EF4-FFF2-40B4-BE49-F238E27FC236}">
                <a16:creationId xmlns:a16="http://schemas.microsoft.com/office/drawing/2014/main" xmlns="" id="{6004EAB9-AAF3-AC8E-5326-C4E7EED1980D}"/>
              </a:ext>
            </a:extLst>
          </p:cNvPr>
          <p:cNvGrpSpPr/>
          <p:nvPr/>
        </p:nvGrpSpPr>
        <p:grpSpPr>
          <a:xfrm>
            <a:off x="2433738" y="4963187"/>
            <a:ext cx="8997073" cy="1774682"/>
            <a:chOff x="0" y="-178015"/>
            <a:chExt cx="15242101" cy="3875408"/>
          </a:xfrm>
        </p:grpSpPr>
        <p:grpSp>
          <p:nvGrpSpPr>
            <p:cNvPr id="4" name="Group 35">
              <a:extLst>
                <a:ext uri="{FF2B5EF4-FFF2-40B4-BE49-F238E27FC236}">
                  <a16:creationId xmlns:a16="http://schemas.microsoft.com/office/drawing/2014/main" xmlns="" id="{8A77A152-E991-549B-4840-94D8559B57E6}"/>
                </a:ext>
              </a:extLst>
            </p:cNvPr>
            <p:cNvGrpSpPr/>
            <p:nvPr/>
          </p:nvGrpSpPr>
          <p:grpSpPr>
            <a:xfrm>
              <a:off x="0" y="-178015"/>
              <a:ext cx="15242101" cy="3875408"/>
              <a:chOff x="0" y="-38100"/>
              <a:chExt cx="3262219" cy="829442"/>
            </a:xfrm>
          </p:grpSpPr>
          <p:sp>
            <p:nvSpPr>
              <p:cNvPr id="19" name="Freeform 36">
                <a:extLst>
                  <a:ext uri="{FF2B5EF4-FFF2-40B4-BE49-F238E27FC236}">
                    <a16:creationId xmlns:a16="http://schemas.microsoft.com/office/drawing/2014/main" xmlns="" id="{263F8220-6687-FE27-B1A0-B8F7D6F0424A}"/>
                  </a:ext>
                </a:extLst>
              </p:cNvPr>
              <p:cNvSpPr/>
              <p:nvPr/>
            </p:nvSpPr>
            <p:spPr>
              <a:xfrm>
                <a:off x="0" y="0"/>
                <a:ext cx="3262219" cy="669411"/>
              </a:xfrm>
              <a:custGeom>
                <a:avLst/>
                <a:gdLst/>
                <a:ahLst/>
                <a:cxnLst/>
                <a:rect l="l" t="t" r="r" b="b"/>
                <a:pathLst>
                  <a:path w="2965130" h="791342">
                    <a:moveTo>
                      <a:pt x="40227" y="0"/>
                    </a:moveTo>
                    <a:lnTo>
                      <a:pt x="2924903" y="0"/>
                    </a:lnTo>
                    <a:cubicBezTo>
                      <a:pt x="2935572" y="0"/>
                      <a:pt x="2945804" y="4238"/>
                      <a:pt x="2953348" y="11782"/>
                    </a:cubicBezTo>
                    <a:cubicBezTo>
                      <a:pt x="2960892" y="19326"/>
                      <a:pt x="2965130" y="29558"/>
                      <a:pt x="2965130" y="40227"/>
                    </a:cubicBezTo>
                    <a:lnTo>
                      <a:pt x="2965130" y="751115"/>
                    </a:lnTo>
                    <a:cubicBezTo>
                      <a:pt x="2965130" y="773331"/>
                      <a:pt x="2947120" y="791342"/>
                      <a:pt x="2924903" y="791342"/>
                    </a:cubicBezTo>
                    <a:lnTo>
                      <a:pt x="40227" y="791342"/>
                    </a:lnTo>
                    <a:cubicBezTo>
                      <a:pt x="29558" y="791342"/>
                      <a:pt x="19326" y="787103"/>
                      <a:pt x="11782" y="779559"/>
                    </a:cubicBezTo>
                    <a:cubicBezTo>
                      <a:pt x="4238" y="772015"/>
                      <a:pt x="0" y="761784"/>
                      <a:pt x="0" y="751115"/>
                    </a:cubicBezTo>
                    <a:lnTo>
                      <a:pt x="0" y="40227"/>
                    </a:lnTo>
                    <a:cubicBezTo>
                      <a:pt x="0" y="29558"/>
                      <a:pt x="4238" y="19326"/>
                      <a:pt x="11782" y="11782"/>
                    </a:cubicBezTo>
                    <a:cubicBezTo>
                      <a:pt x="19326" y="4238"/>
                      <a:pt x="29558" y="0"/>
                      <a:pt x="40227" y="0"/>
                    </a:cubicBezTo>
                    <a:close/>
                  </a:path>
                </a:pathLst>
              </a:custGeom>
              <a:noFill/>
              <a:ln w="76200">
                <a:solidFill>
                  <a:srgbClr val="C00000"/>
                </a:solidFill>
              </a:ln>
            </p:spPr>
            <p:txBody>
              <a:bodyPr/>
              <a:lstStyle/>
              <a:p>
                <a:endParaRPr lang="vi-VN"/>
              </a:p>
            </p:txBody>
          </p:sp>
          <p:sp>
            <p:nvSpPr>
              <p:cNvPr id="20" name="TextBox 37">
                <a:extLst>
                  <a:ext uri="{FF2B5EF4-FFF2-40B4-BE49-F238E27FC236}">
                    <a16:creationId xmlns:a16="http://schemas.microsoft.com/office/drawing/2014/main" xmlns="" id="{BB5D9629-991F-D84B-DB6B-88D366403986}"/>
                  </a:ext>
                </a:extLst>
              </p:cNvPr>
              <p:cNvSpPr txBox="1"/>
              <p:nvPr/>
            </p:nvSpPr>
            <p:spPr>
              <a:xfrm>
                <a:off x="0" y="-38100"/>
                <a:ext cx="2965130" cy="829442"/>
              </a:xfrm>
              <a:prstGeom prst="rect">
                <a:avLst/>
              </a:prstGeom>
            </p:spPr>
            <p:txBody>
              <a:bodyPr lIns="50800" tIns="50800" rIns="50800" bIns="50800" rtlCol="0" anchor="ctr"/>
              <a:lstStyle/>
              <a:p>
                <a:pPr algn="ctr">
                  <a:lnSpc>
                    <a:spcPts val="2660"/>
                  </a:lnSpc>
                </a:pPr>
                <a:endParaRPr sz="3200">
                  <a:latin typeface="Arial" panose="020B0604020202020204" pitchFamily="34" charset="0"/>
                  <a:cs typeface="Arial" panose="020B0604020202020204" pitchFamily="34" charset="0"/>
                </a:endParaRPr>
              </a:p>
            </p:txBody>
          </p:sp>
        </p:grpSp>
        <p:sp>
          <p:nvSpPr>
            <p:cNvPr id="18" name="TextBox 38">
              <a:extLst>
                <a:ext uri="{FF2B5EF4-FFF2-40B4-BE49-F238E27FC236}">
                  <a16:creationId xmlns:a16="http://schemas.microsoft.com/office/drawing/2014/main" xmlns="" id="{09F606C4-61D6-FAAB-BC7B-D102DD8CB74D}"/>
                </a:ext>
              </a:extLst>
            </p:cNvPr>
            <p:cNvSpPr txBox="1"/>
            <p:nvPr/>
          </p:nvSpPr>
          <p:spPr>
            <a:xfrm>
              <a:off x="211974" y="353548"/>
              <a:ext cx="14747458" cy="3051680"/>
            </a:xfrm>
            <a:prstGeom prst="rect">
              <a:avLst/>
            </a:prstGeom>
            <a:noFill/>
          </p:spPr>
          <p:txBody>
            <a:bodyPr/>
            <a:lstStyle>
              <a:defPPr>
                <a:defRPr lang="en-US"/>
              </a:defPPr>
            </a:lstStyle>
            <a:p>
              <a:pPr>
                <a:lnSpc>
                  <a:spcPts val="5000"/>
                </a:lnSpc>
              </a:pPr>
              <a:r>
                <a:rPr lang="vi-VN" sz="3200" b="1">
                  <a:latin typeface="Arial" panose="020B0604020202020204" pitchFamily="34" charset="0"/>
                  <a:cs typeface="Arial" panose="020B0604020202020204" pitchFamily="34" charset="0"/>
                </a:rPr>
                <a:t>- Đối với tiến hóa: Cung cấp nguồn nguyên liệu cho quá trình tiến hoá của sinh vật. </a:t>
              </a:r>
            </a:p>
          </p:txBody>
        </p:sp>
      </p:grpSp>
      <p:pic>
        <p:nvPicPr>
          <p:cNvPr id="21" name="Picture 10" descr="Curved Arrow Vector Art, Icons, And Graphics For Free, 41% OFF">
            <a:extLst>
              <a:ext uri="{FF2B5EF4-FFF2-40B4-BE49-F238E27FC236}">
                <a16:creationId xmlns:a16="http://schemas.microsoft.com/office/drawing/2014/main" xmlns="" id="{ED3E496E-E214-B0D6-87B1-01BEC56C3C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765551">
            <a:off x="1000204" y="5376445"/>
            <a:ext cx="1297583" cy="71917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xmlns="" id="{137CBA45-2EC9-3A53-AEC4-75BA01948558}"/>
              </a:ext>
            </a:extLst>
          </p:cNvPr>
          <p:cNvSpPr txBox="1"/>
          <p:nvPr/>
        </p:nvSpPr>
        <p:spPr>
          <a:xfrm>
            <a:off x="2057400" y="6638886"/>
            <a:ext cx="10072914" cy="3270187"/>
          </a:xfrm>
          <a:prstGeom prst="roundRect">
            <a:avLst/>
          </a:prstGeom>
          <a:noFill/>
          <a:ln w="76200">
            <a:noFill/>
          </a:ln>
        </p:spPr>
        <p:txBody>
          <a:bodyPr wrap="square">
            <a:spAutoFit/>
          </a:bodyPr>
          <a:lstStyle/>
          <a:p>
            <a:pPr>
              <a:lnSpc>
                <a:spcPct val="150000"/>
              </a:lnSpc>
            </a:pPr>
            <a:r>
              <a:rPr lang="en-US" sz="3200" i="1">
                <a:latin typeface="Arial" panose="020B0604020202020204" pitchFamily="34" charset="0"/>
                <a:cs typeface="Arial" panose="020B0604020202020204" pitchFamily="34" charset="0"/>
              </a:rPr>
              <a:t>Ví dụ: Đột biến làm thay đổi chiều xoắn của vỏ ốc trong chi Bradybaena khiến cho các con ốc đột biến không thể giao phối với ốc bình thường dẫn đến cách li sinh sản và hình thành loài mới.</a:t>
            </a:r>
            <a:endParaRPr lang="vi-VN" sz="3200" i="1"/>
          </a:p>
        </p:txBody>
      </p:sp>
      <p:pic>
        <p:nvPicPr>
          <p:cNvPr id="23" name="Picture 2" descr="Asian trampsnail (Bradybaena similaris) | Bradybaena similar… | Flickr">
            <a:extLst>
              <a:ext uri="{FF2B5EF4-FFF2-40B4-BE49-F238E27FC236}">
                <a16:creationId xmlns:a16="http://schemas.microsoft.com/office/drawing/2014/main" xmlns="" id="{55C5D163-CF1E-3BF5-C80E-4FECEF529A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35827" y="4963187"/>
            <a:ext cx="6166972" cy="411332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xmlns="" id="{D22378AB-FEB6-93F4-22C4-2E1DFE7C51E4}"/>
              </a:ext>
            </a:extLst>
          </p:cNvPr>
          <p:cNvSpPr txBox="1"/>
          <p:nvPr/>
        </p:nvSpPr>
        <p:spPr>
          <a:xfrm>
            <a:off x="11895728" y="9134486"/>
            <a:ext cx="5803931" cy="646986"/>
          </a:xfrm>
          <a:prstGeom prst="roundRect">
            <a:avLst/>
          </a:prstGeom>
          <a:noFill/>
          <a:ln w="76200">
            <a:noFill/>
          </a:ln>
        </p:spPr>
        <p:txBody>
          <a:bodyPr wrap="square">
            <a:spAutoFit/>
          </a:bodyPr>
          <a:lstStyle/>
          <a:p>
            <a:r>
              <a:rPr lang="en-US" sz="3200" i="1">
                <a:latin typeface="Arial" panose="020B0604020202020204" pitchFamily="34" charset="0"/>
                <a:cs typeface="Arial" panose="020B0604020202020204" pitchFamily="34" charset="0"/>
              </a:rPr>
              <a:t>Ốc chi Bradybaena </a:t>
            </a:r>
            <a:endParaRPr lang="vi-VN" sz="3200" i="1"/>
          </a:p>
        </p:txBody>
      </p:sp>
    </p:spTree>
    <p:extLst>
      <p:ext uri="{BB962C8B-B14F-4D97-AF65-F5344CB8AC3E}">
        <p14:creationId xmlns:p14="http://schemas.microsoft.com/office/powerpoint/2010/main" val="387263548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animBg="1"/>
      <p:bldP spid="2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18A3A7BB-304A-2354-185F-CC50826D612A}"/>
              </a:ext>
            </a:extLst>
          </p:cNvPr>
          <p:cNvSpPr/>
          <p:nvPr/>
        </p:nvSpPr>
        <p:spPr>
          <a:xfrm>
            <a:off x="0" y="-1"/>
            <a:ext cx="586937" cy="1067664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27">
            <a:extLst>
              <a:ext uri="{FF2B5EF4-FFF2-40B4-BE49-F238E27FC236}">
                <a16:creationId xmlns:a16="http://schemas.microsoft.com/office/drawing/2014/main" xmlns="" id="{ADF1252A-660E-DB08-801B-A936383EC4F4}"/>
              </a:ext>
            </a:extLst>
          </p:cNvPr>
          <p:cNvSpPr txBox="1"/>
          <p:nvPr/>
        </p:nvSpPr>
        <p:spPr>
          <a:xfrm>
            <a:off x="106680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II. Đột biến gene</a:t>
            </a:r>
          </a:p>
        </p:txBody>
      </p:sp>
      <p:sp>
        <p:nvSpPr>
          <p:cNvPr id="6" name="Rectangle: Rounded Corners 5">
            <a:extLst>
              <a:ext uri="{FF2B5EF4-FFF2-40B4-BE49-F238E27FC236}">
                <a16:creationId xmlns:a16="http://schemas.microsoft.com/office/drawing/2014/main" xmlns="" id="{BB7A88C1-104E-C2F7-9A7D-AE840B91D745}"/>
              </a:ext>
            </a:extLst>
          </p:cNvPr>
          <p:cNvSpPr/>
          <p:nvPr/>
        </p:nvSpPr>
        <p:spPr>
          <a:xfrm>
            <a:off x="863432" y="911029"/>
            <a:ext cx="4968000" cy="216000"/>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50">
            <a:extLst>
              <a:ext uri="{FF2B5EF4-FFF2-40B4-BE49-F238E27FC236}">
                <a16:creationId xmlns:a16="http://schemas.microsoft.com/office/drawing/2014/main" xmlns="" id="{F56A9338-E4FC-E405-24F1-1CE9EF90976A}"/>
              </a:ext>
            </a:extLst>
          </p:cNvPr>
          <p:cNvSpPr txBox="1"/>
          <p:nvPr/>
        </p:nvSpPr>
        <p:spPr>
          <a:xfrm>
            <a:off x="744612" y="1195427"/>
            <a:ext cx="15705631" cy="98343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gn="ctr">
              <a:lnSpc>
                <a:spcPts val="6299"/>
              </a:lnSpc>
              <a:spcBef>
                <a:spcPct val="0"/>
              </a:spcBef>
            </a:pPr>
            <a:r>
              <a:rPr lang="vi-VN" sz="3200" b="1" u="sng">
                <a:solidFill>
                  <a:srgbClr val="FFFF00"/>
                </a:solidFill>
                <a:latin typeface="Arial" panose="020B0604020202020204" pitchFamily="34" charset="0"/>
                <a:cs typeface="Arial" panose="020B0604020202020204" pitchFamily="34" charset="0"/>
              </a:rPr>
              <a:t>2. Nguyên nhân, cơ chế phát sinh đột biến gene và vai trò của đột biến gene</a:t>
            </a:r>
          </a:p>
        </p:txBody>
      </p:sp>
      <p:sp>
        <p:nvSpPr>
          <p:cNvPr id="17" name="TextBox 16">
            <a:extLst>
              <a:ext uri="{FF2B5EF4-FFF2-40B4-BE49-F238E27FC236}">
                <a16:creationId xmlns:a16="http://schemas.microsoft.com/office/drawing/2014/main" xmlns="" id="{E144F691-76E0-D68E-8FA1-EE2043A64014}"/>
              </a:ext>
            </a:extLst>
          </p:cNvPr>
          <p:cNvSpPr txBox="1"/>
          <p:nvPr/>
        </p:nvSpPr>
        <p:spPr>
          <a:xfrm>
            <a:off x="2890232" y="2273324"/>
            <a:ext cx="2656791" cy="646331"/>
          </a:xfrm>
          <a:prstGeom prst="rect">
            <a:avLst/>
          </a:prstGeom>
          <a:noFill/>
        </p:spPr>
        <p:txBody>
          <a:bodyPr wrap="square" rtlCol="0">
            <a:spAutoFit/>
          </a:bodyPr>
          <a:lstStyle/>
          <a:p>
            <a:r>
              <a:rPr lang="en-US" sz="3600" b="1" i="1">
                <a:solidFill>
                  <a:srgbClr val="C00000"/>
                </a:solidFill>
              </a:rPr>
              <a:t>Trả lời</a:t>
            </a:r>
            <a:endParaRPr lang="vi-VN" sz="3600" b="1" i="1">
              <a:solidFill>
                <a:srgbClr val="C00000"/>
              </a:solidFill>
            </a:endParaRPr>
          </a:p>
        </p:txBody>
      </p:sp>
      <p:grpSp>
        <p:nvGrpSpPr>
          <p:cNvPr id="56" name="Group 56"/>
          <p:cNvGrpSpPr/>
          <p:nvPr/>
        </p:nvGrpSpPr>
        <p:grpSpPr>
          <a:xfrm>
            <a:off x="1711626" y="2985525"/>
            <a:ext cx="9489773" cy="2157976"/>
            <a:chOff x="3593303" y="469100"/>
            <a:chExt cx="17409133" cy="6065012"/>
          </a:xfrm>
        </p:grpSpPr>
        <p:grpSp>
          <p:nvGrpSpPr>
            <p:cNvPr id="57" name="Group 57"/>
            <p:cNvGrpSpPr/>
            <p:nvPr/>
          </p:nvGrpSpPr>
          <p:grpSpPr>
            <a:xfrm>
              <a:off x="3593303" y="469100"/>
              <a:ext cx="17409133" cy="6065012"/>
              <a:chOff x="0" y="0"/>
              <a:chExt cx="3082014" cy="1073715"/>
            </a:xfrm>
          </p:grpSpPr>
          <p:sp>
            <p:nvSpPr>
              <p:cNvPr id="58" name="Freeform 58"/>
              <p:cNvSpPr/>
              <p:nvPr/>
            </p:nvSpPr>
            <p:spPr>
              <a:xfrm>
                <a:off x="0" y="0"/>
                <a:ext cx="3082014" cy="1073715"/>
              </a:xfrm>
              <a:custGeom>
                <a:avLst/>
                <a:gdLst/>
                <a:ahLst/>
                <a:cxnLst/>
                <a:rect l="l" t="t" r="r" b="b"/>
                <a:pathLst>
                  <a:path w="3082014" h="1073715">
                    <a:moveTo>
                      <a:pt x="33741" y="0"/>
                    </a:moveTo>
                    <a:lnTo>
                      <a:pt x="3048273" y="0"/>
                    </a:lnTo>
                    <a:cubicBezTo>
                      <a:pt x="3057222" y="0"/>
                      <a:pt x="3065804" y="3555"/>
                      <a:pt x="3072132" y="9883"/>
                    </a:cubicBezTo>
                    <a:cubicBezTo>
                      <a:pt x="3078460" y="16210"/>
                      <a:pt x="3082014" y="24792"/>
                      <a:pt x="3082014" y="33741"/>
                    </a:cubicBezTo>
                    <a:lnTo>
                      <a:pt x="3082014" y="1039974"/>
                    </a:lnTo>
                    <a:cubicBezTo>
                      <a:pt x="3082014" y="1048923"/>
                      <a:pt x="3078460" y="1057505"/>
                      <a:pt x="3072132" y="1063833"/>
                    </a:cubicBezTo>
                    <a:cubicBezTo>
                      <a:pt x="3065804" y="1070161"/>
                      <a:pt x="3057222" y="1073715"/>
                      <a:pt x="3048273" y="1073715"/>
                    </a:cubicBezTo>
                    <a:lnTo>
                      <a:pt x="33741" y="1073715"/>
                    </a:lnTo>
                    <a:cubicBezTo>
                      <a:pt x="24792" y="1073715"/>
                      <a:pt x="16210" y="1070161"/>
                      <a:pt x="9883" y="1063833"/>
                    </a:cubicBezTo>
                    <a:cubicBezTo>
                      <a:pt x="3555" y="1057505"/>
                      <a:pt x="0" y="1048923"/>
                      <a:pt x="0" y="1039974"/>
                    </a:cubicBezTo>
                    <a:lnTo>
                      <a:pt x="0" y="33741"/>
                    </a:lnTo>
                    <a:cubicBezTo>
                      <a:pt x="0" y="24792"/>
                      <a:pt x="3555" y="16210"/>
                      <a:pt x="9883" y="9883"/>
                    </a:cubicBezTo>
                    <a:cubicBezTo>
                      <a:pt x="16210" y="3555"/>
                      <a:pt x="24792" y="0"/>
                      <a:pt x="33741" y="0"/>
                    </a:cubicBezTo>
                    <a:close/>
                  </a:path>
                </a:pathLst>
              </a:custGeom>
              <a:noFill/>
              <a:ln w="76200">
                <a:solidFill>
                  <a:srgbClr val="FF0000"/>
                </a:solidFill>
              </a:ln>
            </p:spPr>
          </p:sp>
          <p:sp>
            <p:nvSpPr>
              <p:cNvPr id="59" name="TextBox 59"/>
              <p:cNvSpPr txBox="1"/>
              <p:nvPr/>
            </p:nvSpPr>
            <p:spPr>
              <a:xfrm>
                <a:off x="0" y="-38100"/>
                <a:ext cx="3082014" cy="1111815"/>
              </a:xfrm>
              <a:prstGeom prst="rect">
                <a:avLst/>
              </a:prstGeom>
            </p:spPr>
            <p:txBody>
              <a:bodyPr lIns="50800" tIns="50800" rIns="50800" bIns="50800" rtlCol="0" anchor="ctr"/>
              <a:lstStyle/>
              <a:p>
                <a:pPr algn="ctr">
                  <a:lnSpc>
                    <a:spcPts val="2660"/>
                  </a:lnSpc>
                </a:pPr>
                <a:endParaRPr>
                  <a:latin typeface="Arial" panose="020B0604020202020204" pitchFamily="34" charset="0"/>
                  <a:cs typeface="Arial" panose="020B0604020202020204" pitchFamily="34" charset="0"/>
                </a:endParaRPr>
              </a:p>
            </p:txBody>
          </p:sp>
        </p:grpSp>
        <p:sp>
          <p:nvSpPr>
            <p:cNvPr id="60" name="TextBox 60"/>
            <p:cNvSpPr txBox="1"/>
            <p:nvPr/>
          </p:nvSpPr>
          <p:spPr>
            <a:xfrm>
              <a:off x="3742328" y="921848"/>
              <a:ext cx="17067981" cy="2305605"/>
            </a:xfrm>
            <a:prstGeom prst="rect">
              <a:avLst/>
            </a:prstGeom>
          </p:spPr>
          <p:txBody>
            <a:bodyPr lIns="0" tIns="0" rIns="0" bIns="0" rtlCol="0" anchor="t">
              <a:spAutoFit/>
            </a:bodyPr>
            <a:lstStyle/>
            <a:p>
              <a:pPr>
                <a:lnSpc>
                  <a:spcPts val="6248"/>
                </a:lnSpc>
                <a:spcBef>
                  <a:spcPct val="0"/>
                </a:spcBef>
              </a:pPr>
              <a:r>
                <a:rPr lang="vi-VN" sz="3200" b="1">
                  <a:latin typeface="Arial" panose="020B0604020202020204" pitchFamily="34" charset="0"/>
                  <a:cs typeface="Arial" panose="020B0604020202020204" pitchFamily="34" charset="0"/>
                </a:rPr>
                <a:t>Đối với chọn giống: Cung cấp nguồn nguyên liệu cho quá trình chọn, tạo giống </a:t>
              </a:r>
            </a:p>
          </p:txBody>
        </p:sp>
      </p:grpSp>
      <p:pic>
        <p:nvPicPr>
          <p:cNvPr id="1026" name="Picture 2" descr="Tìm hiểu về các giống lúa chủ yếu được trồng phổ biến tại khắp 3 miền Việt  Nam - Hafiquacen">
            <a:extLst>
              <a:ext uri="{FF2B5EF4-FFF2-40B4-BE49-F238E27FC236}">
                <a16:creationId xmlns:a16="http://schemas.microsoft.com/office/drawing/2014/main" xmlns="" id="{AF10AEE7-3D45-B659-454B-51532B053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5995" y="2673943"/>
            <a:ext cx="4953000" cy="3374998"/>
          </a:xfrm>
          <a:prstGeom prst="roundRect">
            <a:avLst>
              <a:gd name="adj" fmla="val 8594"/>
            </a:avLst>
          </a:prstGeom>
          <a:solidFill>
            <a:srgbClr val="FFFFFF">
              <a:shade val="85000"/>
            </a:srgbClr>
          </a:solidFill>
          <a:ln w="57150">
            <a:solidFill>
              <a:schemeClr val="tx1"/>
            </a:solidFill>
          </a:ln>
          <a:effectLst>
            <a:reflection blurRad="12700" stA="38000" endPos="28000" dist="5000" dir="5400000" sy="-100000" algn="bl" rotWithShape="0"/>
          </a:effectLst>
        </p:spPr>
      </p:pic>
      <p:sp>
        <p:nvSpPr>
          <p:cNvPr id="22" name="Freeform 56"/>
          <p:cNvSpPr/>
          <p:nvPr/>
        </p:nvSpPr>
        <p:spPr>
          <a:xfrm>
            <a:off x="12125477" y="6470096"/>
            <a:ext cx="4763518" cy="3374998"/>
          </a:xfrm>
          <a:custGeom>
            <a:avLst/>
            <a:gdLst/>
            <a:ahLst/>
            <a:cxnLst/>
            <a:rect l="l" t="t" r="r" b="b"/>
            <a:pathLst>
              <a:path w="13453977" h="7584680">
                <a:moveTo>
                  <a:pt x="0" y="0"/>
                </a:moveTo>
                <a:lnTo>
                  <a:pt x="13453977" y="0"/>
                </a:lnTo>
                <a:lnTo>
                  <a:pt x="13453977" y="7584680"/>
                </a:lnTo>
                <a:lnTo>
                  <a:pt x="0" y="7584680"/>
                </a:lnTo>
                <a:lnTo>
                  <a:pt x="0" y="0"/>
                </a:lnTo>
                <a:close/>
              </a:path>
            </a:pathLst>
          </a:custGeom>
          <a:blipFill>
            <a:blip r:embed="rId3"/>
            <a:stretch>
              <a:fillRect/>
            </a:stretch>
          </a:blipFill>
          <a:ln w="57150">
            <a:solidFill>
              <a:schemeClr val="tx1"/>
            </a:solidFill>
          </a:ln>
        </p:spPr>
      </p:sp>
      <p:sp>
        <p:nvSpPr>
          <p:cNvPr id="26" name="TextBox 25">
            <a:extLst>
              <a:ext uri="{FF2B5EF4-FFF2-40B4-BE49-F238E27FC236}">
                <a16:creationId xmlns:a16="http://schemas.microsoft.com/office/drawing/2014/main" xmlns="" id="{5BCDB2E3-4855-3AF9-ECAA-0B861C8989D0}"/>
              </a:ext>
            </a:extLst>
          </p:cNvPr>
          <p:cNvSpPr txBox="1"/>
          <p:nvPr/>
        </p:nvSpPr>
        <p:spPr>
          <a:xfrm>
            <a:off x="1441577" y="5883417"/>
            <a:ext cx="10029870" cy="3950762"/>
          </a:xfrm>
          <a:prstGeom prst="rect">
            <a:avLst/>
          </a:prstGeom>
          <a:noFill/>
        </p:spPr>
        <p:txBody>
          <a:bodyPr wrap="square">
            <a:spAutoFit/>
          </a:bodyPr>
          <a:lstStyle/>
          <a:p>
            <a:pPr>
              <a:lnSpc>
                <a:spcPts val="6248"/>
              </a:lnSpc>
              <a:spcBef>
                <a:spcPct val="0"/>
              </a:spcBef>
            </a:pPr>
            <a:r>
              <a:rPr lang="en-US" sz="2800" i="1" u="sng">
                <a:solidFill>
                  <a:srgbClr val="4F3B20"/>
                </a:solidFill>
                <a:latin typeface="Arial" panose="020B0604020202020204" pitchFamily="34" charset="0"/>
                <a:cs typeface="Arial" panose="020B0604020202020204" pitchFamily="34" charset="0"/>
              </a:rPr>
              <a:t>Ví dụ: </a:t>
            </a:r>
            <a:r>
              <a:rPr lang="en-US" sz="2800" i="1">
                <a:solidFill>
                  <a:srgbClr val="4F3B20"/>
                </a:solidFill>
                <a:latin typeface="Arial" panose="020B0604020202020204" pitchFamily="34" charset="0"/>
                <a:cs typeface="Arial" panose="020B0604020202020204" pitchFamily="34" charset="0"/>
              </a:rPr>
              <a:t>Đột biến làm xuất hiện bộ ba kết thúc sớm khiến cho chồi cây cải phân nhánh mạnh đã được con người chọn lọc tạo nên các loại súp lơ trắng và súp lơ xanh, trong khi nhánh tiến hoá có cùng tổ tiên không bị đột biến hình thành nên các giống bắp cải và cải xoăn</a:t>
            </a:r>
          </a:p>
        </p:txBody>
      </p:sp>
    </p:spTree>
    <p:extLst>
      <p:ext uri="{BB962C8B-B14F-4D97-AF65-F5344CB8AC3E}">
        <p14:creationId xmlns:p14="http://schemas.microsoft.com/office/powerpoint/2010/main" val="13222807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18A3A7BB-304A-2354-185F-CC50826D612A}"/>
              </a:ext>
            </a:extLst>
          </p:cNvPr>
          <p:cNvSpPr/>
          <p:nvPr/>
        </p:nvSpPr>
        <p:spPr>
          <a:xfrm>
            <a:off x="0" y="-1"/>
            <a:ext cx="586937" cy="1067664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27">
            <a:extLst>
              <a:ext uri="{FF2B5EF4-FFF2-40B4-BE49-F238E27FC236}">
                <a16:creationId xmlns:a16="http://schemas.microsoft.com/office/drawing/2014/main" xmlns="" id="{ADF1252A-660E-DB08-801B-A936383EC4F4}"/>
              </a:ext>
            </a:extLst>
          </p:cNvPr>
          <p:cNvSpPr txBox="1"/>
          <p:nvPr/>
        </p:nvSpPr>
        <p:spPr>
          <a:xfrm>
            <a:off x="106680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II. Đột biến gene</a:t>
            </a:r>
          </a:p>
        </p:txBody>
      </p:sp>
      <p:sp>
        <p:nvSpPr>
          <p:cNvPr id="6" name="Rectangle: Rounded Corners 5">
            <a:extLst>
              <a:ext uri="{FF2B5EF4-FFF2-40B4-BE49-F238E27FC236}">
                <a16:creationId xmlns:a16="http://schemas.microsoft.com/office/drawing/2014/main" xmlns="" id="{BB7A88C1-104E-C2F7-9A7D-AE840B91D745}"/>
              </a:ext>
            </a:extLst>
          </p:cNvPr>
          <p:cNvSpPr/>
          <p:nvPr/>
        </p:nvSpPr>
        <p:spPr>
          <a:xfrm>
            <a:off x="863432" y="911029"/>
            <a:ext cx="4968000" cy="216000"/>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50">
            <a:extLst>
              <a:ext uri="{FF2B5EF4-FFF2-40B4-BE49-F238E27FC236}">
                <a16:creationId xmlns:a16="http://schemas.microsoft.com/office/drawing/2014/main" xmlns="" id="{F56A9338-E4FC-E405-24F1-1CE9EF90976A}"/>
              </a:ext>
            </a:extLst>
          </p:cNvPr>
          <p:cNvSpPr txBox="1"/>
          <p:nvPr/>
        </p:nvSpPr>
        <p:spPr>
          <a:xfrm>
            <a:off x="744612" y="1195427"/>
            <a:ext cx="15705631" cy="98343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gn="ctr">
              <a:lnSpc>
                <a:spcPts val="6299"/>
              </a:lnSpc>
              <a:spcBef>
                <a:spcPct val="0"/>
              </a:spcBef>
            </a:pPr>
            <a:r>
              <a:rPr lang="vi-VN" sz="3200" b="1" u="sng">
                <a:solidFill>
                  <a:srgbClr val="FFFF00"/>
                </a:solidFill>
                <a:latin typeface="Arial" panose="020B0604020202020204" pitchFamily="34" charset="0"/>
                <a:cs typeface="Arial" panose="020B0604020202020204" pitchFamily="34" charset="0"/>
              </a:rPr>
              <a:t>2. Nguyên nhân, cơ chế phát sinh đột biến gene và vai trò của đột biến gene</a:t>
            </a:r>
          </a:p>
        </p:txBody>
      </p:sp>
      <p:sp>
        <p:nvSpPr>
          <p:cNvPr id="17" name="TextBox 16">
            <a:extLst>
              <a:ext uri="{FF2B5EF4-FFF2-40B4-BE49-F238E27FC236}">
                <a16:creationId xmlns:a16="http://schemas.microsoft.com/office/drawing/2014/main" xmlns="" id="{E144F691-76E0-D68E-8FA1-EE2043A64014}"/>
              </a:ext>
            </a:extLst>
          </p:cNvPr>
          <p:cNvSpPr txBox="1"/>
          <p:nvPr/>
        </p:nvSpPr>
        <p:spPr>
          <a:xfrm>
            <a:off x="2890232" y="2273324"/>
            <a:ext cx="2656791" cy="646331"/>
          </a:xfrm>
          <a:prstGeom prst="rect">
            <a:avLst/>
          </a:prstGeom>
          <a:noFill/>
        </p:spPr>
        <p:txBody>
          <a:bodyPr wrap="square" rtlCol="0">
            <a:spAutoFit/>
          </a:bodyPr>
          <a:lstStyle/>
          <a:p>
            <a:r>
              <a:rPr lang="en-US" sz="3600" b="1" i="1">
                <a:solidFill>
                  <a:srgbClr val="C00000"/>
                </a:solidFill>
              </a:rPr>
              <a:t>Trả lời</a:t>
            </a:r>
            <a:endParaRPr lang="vi-VN" sz="3600" b="1" i="1">
              <a:solidFill>
                <a:srgbClr val="C00000"/>
              </a:solidFill>
            </a:endParaRPr>
          </a:p>
        </p:txBody>
      </p:sp>
      <p:sp>
        <p:nvSpPr>
          <p:cNvPr id="2" name="TextBox 47">
            <a:extLst>
              <a:ext uri="{FF2B5EF4-FFF2-40B4-BE49-F238E27FC236}">
                <a16:creationId xmlns:a16="http://schemas.microsoft.com/office/drawing/2014/main" xmlns="" id="{A73AF033-3ACC-DF88-9F18-6ED359DC2124}"/>
              </a:ext>
            </a:extLst>
          </p:cNvPr>
          <p:cNvSpPr txBox="1"/>
          <p:nvPr/>
        </p:nvSpPr>
        <p:spPr>
          <a:xfrm>
            <a:off x="983212" y="3015397"/>
            <a:ext cx="9912817" cy="5466533"/>
          </a:xfrm>
          <a:prstGeom prst="roundRect">
            <a:avLst/>
          </a:prstGeom>
          <a:ln w="76200">
            <a:solidFill>
              <a:srgbClr val="FF0000"/>
            </a:solidFill>
          </a:ln>
        </p:spPr>
        <p:txBody>
          <a:bodyPr wrap="square" lIns="0" tIns="0" rIns="0" bIns="0" rtlCol="0" anchor="t">
            <a:spAutoFit/>
          </a:bodyPr>
          <a:lstStyle/>
          <a:p>
            <a:pPr>
              <a:lnSpc>
                <a:spcPts val="5599"/>
              </a:lnSpc>
              <a:spcBef>
                <a:spcPct val="0"/>
              </a:spcBef>
            </a:pPr>
            <a:r>
              <a:rPr lang="vi-VN" sz="3200" b="1">
                <a:cs typeface="Arial" panose="020B0604020202020204" pitchFamily="34" charset="0"/>
              </a:rPr>
              <a:t>Đối với nghiên cứu di truyền: Các thể đột biến gene tự nhiên hoặc nhân tạo được các nhà khoa học dùng trong nhiều nghiên cứu di truyền nhằm xác định các quy luật di truyền, cơ chế điều hoà biểu hiện gene, cơ chế phát sinh đột biến gene, xây dựng bảng mã di truyền, làm sáng tỏ mối quan hệ giữa gene và protein,...</a:t>
            </a:r>
            <a:endParaRPr lang="en-US" sz="3200" b="1">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xmlns="" id="{A5CE1D31-A804-123A-C02B-AA14A4A98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9752" y="2916702"/>
            <a:ext cx="6918248" cy="5631124"/>
          </a:xfrm>
          <a:prstGeom prst="rect">
            <a:avLst/>
          </a:prstGeom>
        </p:spPr>
      </p:pic>
    </p:spTree>
    <p:extLst>
      <p:ext uri="{BB962C8B-B14F-4D97-AF65-F5344CB8AC3E}">
        <p14:creationId xmlns:p14="http://schemas.microsoft.com/office/powerpoint/2010/main" val="268119777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55931"/>
            <a:ext cx="18288000" cy="10350905"/>
          </a:xfrm>
          <a:custGeom>
            <a:avLst/>
            <a:gdLst/>
            <a:ahLst/>
            <a:cxnLst/>
            <a:rect l="l" t="t" r="r" b="b"/>
            <a:pathLst>
              <a:path w="19234437" h="12863030">
                <a:moveTo>
                  <a:pt x="0" y="0"/>
                </a:moveTo>
                <a:lnTo>
                  <a:pt x="19234437" y="0"/>
                </a:lnTo>
                <a:lnTo>
                  <a:pt x="19234437" y="12863030"/>
                </a:lnTo>
                <a:lnTo>
                  <a:pt x="0" y="128630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sz="4000" b="1"/>
          </a:p>
        </p:txBody>
      </p:sp>
      <p:sp>
        <p:nvSpPr>
          <p:cNvPr id="4" name="Freeform 4"/>
          <p:cNvSpPr/>
          <p:nvPr/>
        </p:nvSpPr>
        <p:spPr>
          <a:xfrm>
            <a:off x="3878413" y="2369272"/>
            <a:ext cx="9988914" cy="6055779"/>
          </a:xfrm>
          <a:custGeom>
            <a:avLst/>
            <a:gdLst/>
            <a:ahLst/>
            <a:cxnLst/>
            <a:rect l="l" t="t" r="r" b="b"/>
            <a:pathLst>
              <a:path w="9988914" h="6055779">
                <a:moveTo>
                  <a:pt x="0" y="0"/>
                </a:moveTo>
                <a:lnTo>
                  <a:pt x="9988914" y="0"/>
                </a:lnTo>
                <a:lnTo>
                  <a:pt x="9988914" y="6055779"/>
                </a:lnTo>
                <a:lnTo>
                  <a:pt x="0" y="60557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a:off x="8479700" y="8032347"/>
            <a:ext cx="2275036" cy="2262627"/>
          </a:xfrm>
          <a:custGeom>
            <a:avLst/>
            <a:gdLst/>
            <a:ahLst/>
            <a:cxnLst/>
            <a:rect l="l" t="t" r="r" b="b"/>
            <a:pathLst>
              <a:path w="2275036" h="2262627">
                <a:moveTo>
                  <a:pt x="0" y="0"/>
                </a:moveTo>
                <a:lnTo>
                  <a:pt x="2275036" y="0"/>
                </a:lnTo>
                <a:lnTo>
                  <a:pt x="2275036" y="2262627"/>
                </a:lnTo>
                <a:lnTo>
                  <a:pt x="0" y="226262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Rectangle 4">
            <a:extLst>
              <a:ext uri="{FF2B5EF4-FFF2-40B4-BE49-F238E27FC236}">
                <a16:creationId xmlns:a16="http://schemas.microsoft.com/office/drawing/2014/main" xmlns="" id="{23696BED-744C-D6E7-B6B1-BF1661CBEA4B}"/>
              </a:ext>
            </a:extLst>
          </p:cNvPr>
          <p:cNvSpPr/>
          <p:nvPr/>
        </p:nvSpPr>
        <p:spPr>
          <a:xfrm>
            <a:off x="1176670" y="3595490"/>
            <a:ext cx="15392400" cy="2286000"/>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vi-VN" sz="4000" b="1"/>
          </a:p>
        </p:txBody>
      </p:sp>
      <p:sp>
        <p:nvSpPr>
          <p:cNvPr id="6" name="Rectangle 5">
            <a:extLst>
              <a:ext uri="{FF2B5EF4-FFF2-40B4-BE49-F238E27FC236}">
                <a16:creationId xmlns:a16="http://schemas.microsoft.com/office/drawing/2014/main" xmlns="" id="{C82848C0-F912-03D7-A7D5-E02F021DCEBF}"/>
              </a:ext>
            </a:extLst>
          </p:cNvPr>
          <p:cNvSpPr/>
          <p:nvPr/>
        </p:nvSpPr>
        <p:spPr>
          <a:xfrm>
            <a:off x="337710" y="506427"/>
            <a:ext cx="17440940" cy="9274146"/>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vi-VN" sz="4000" b="1"/>
          </a:p>
        </p:txBody>
      </p:sp>
      <p:sp>
        <p:nvSpPr>
          <p:cNvPr id="7" name="TextBox 6">
            <a:extLst>
              <a:ext uri="{FF2B5EF4-FFF2-40B4-BE49-F238E27FC236}">
                <a16:creationId xmlns:a16="http://schemas.microsoft.com/office/drawing/2014/main" xmlns="" id="{76559F27-6AB1-D370-E969-C12244307A0E}"/>
              </a:ext>
            </a:extLst>
          </p:cNvPr>
          <p:cNvSpPr txBox="1"/>
          <p:nvPr/>
        </p:nvSpPr>
        <p:spPr>
          <a:xfrm>
            <a:off x="909970" y="918735"/>
            <a:ext cx="15925800" cy="1323439"/>
          </a:xfrm>
          <a:prstGeom prst="rect">
            <a:avLst/>
          </a:prstGeom>
          <a:noFill/>
        </p:spPr>
        <p:txBody>
          <a:bodyPr wrap="square" rtlCol="0">
            <a:spAutoFit/>
          </a:bodyPr>
          <a:lstStyle/>
          <a:p>
            <a:r>
              <a:rPr lang="vi-VN" sz="4000" b="1">
                <a:solidFill>
                  <a:schemeClr val="bg1"/>
                </a:solidFill>
              </a:rPr>
              <a:t>Sự biểu hiện điều hòa hoạt động của gen ở sinh vật nhân sơ diễn ra chủ yếu ở cấp độ:</a:t>
            </a:r>
          </a:p>
        </p:txBody>
      </p:sp>
      <p:sp>
        <p:nvSpPr>
          <p:cNvPr id="8" name="TextBox 7">
            <a:extLst>
              <a:ext uri="{FF2B5EF4-FFF2-40B4-BE49-F238E27FC236}">
                <a16:creationId xmlns:a16="http://schemas.microsoft.com/office/drawing/2014/main" xmlns="" id="{D1054CC6-BDD3-1B7E-F97C-7BC439F96D5C}"/>
              </a:ext>
            </a:extLst>
          </p:cNvPr>
          <p:cNvSpPr txBox="1"/>
          <p:nvPr/>
        </p:nvSpPr>
        <p:spPr>
          <a:xfrm>
            <a:off x="1176670" y="3595490"/>
            <a:ext cx="6553200" cy="707886"/>
          </a:xfrm>
          <a:prstGeom prst="rect">
            <a:avLst/>
          </a:prstGeom>
          <a:noFill/>
        </p:spPr>
        <p:txBody>
          <a:bodyPr wrap="square" rtlCol="0">
            <a:spAutoFit/>
          </a:bodyPr>
          <a:lstStyle/>
          <a:p>
            <a:r>
              <a:rPr lang="vi-VN" sz="4000" b="1">
                <a:solidFill>
                  <a:schemeClr val="bg1"/>
                </a:solidFill>
              </a:rPr>
              <a:t>A. Phiên mã</a:t>
            </a:r>
          </a:p>
        </p:txBody>
      </p:sp>
      <p:sp>
        <p:nvSpPr>
          <p:cNvPr id="9" name="TextBox 8">
            <a:extLst>
              <a:ext uri="{FF2B5EF4-FFF2-40B4-BE49-F238E27FC236}">
                <a16:creationId xmlns:a16="http://schemas.microsoft.com/office/drawing/2014/main" xmlns="" id="{3DF5E363-81B1-D8CC-7E8E-9740A01CA19F}"/>
              </a:ext>
            </a:extLst>
          </p:cNvPr>
          <p:cNvSpPr txBox="1"/>
          <p:nvPr/>
        </p:nvSpPr>
        <p:spPr>
          <a:xfrm>
            <a:off x="1203251" y="6406665"/>
            <a:ext cx="6553200" cy="707886"/>
          </a:xfrm>
          <a:prstGeom prst="rect">
            <a:avLst/>
          </a:prstGeom>
          <a:noFill/>
        </p:spPr>
        <p:txBody>
          <a:bodyPr wrap="square" rtlCol="0">
            <a:spAutoFit/>
          </a:bodyPr>
          <a:lstStyle/>
          <a:p>
            <a:r>
              <a:rPr lang="vi-VN" sz="4000" b="1">
                <a:solidFill>
                  <a:schemeClr val="bg1"/>
                </a:solidFill>
              </a:rPr>
              <a:t>B. Sau phiên mã</a:t>
            </a:r>
          </a:p>
        </p:txBody>
      </p:sp>
      <p:sp>
        <p:nvSpPr>
          <p:cNvPr id="10" name="TextBox 9">
            <a:extLst>
              <a:ext uri="{FF2B5EF4-FFF2-40B4-BE49-F238E27FC236}">
                <a16:creationId xmlns:a16="http://schemas.microsoft.com/office/drawing/2014/main" xmlns="" id="{3EB2A056-F627-E08F-14E0-E15DA27D1914}"/>
              </a:ext>
            </a:extLst>
          </p:cNvPr>
          <p:cNvSpPr txBox="1"/>
          <p:nvPr/>
        </p:nvSpPr>
        <p:spPr>
          <a:xfrm>
            <a:off x="9312699" y="3587516"/>
            <a:ext cx="6553200" cy="707886"/>
          </a:xfrm>
          <a:prstGeom prst="rect">
            <a:avLst/>
          </a:prstGeom>
          <a:noFill/>
        </p:spPr>
        <p:txBody>
          <a:bodyPr wrap="square" rtlCol="0">
            <a:spAutoFit/>
          </a:bodyPr>
          <a:lstStyle/>
          <a:p>
            <a:r>
              <a:rPr lang="vi-VN" sz="4000" b="1">
                <a:solidFill>
                  <a:schemeClr val="bg1"/>
                </a:solidFill>
              </a:rPr>
              <a:t>C. Trước phiên mã</a:t>
            </a:r>
          </a:p>
        </p:txBody>
      </p:sp>
      <p:sp>
        <p:nvSpPr>
          <p:cNvPr id="11" name="TextBox 10">
            <a:extLst>
              <a:ext uri="{FF2B5EF4-FFF2-40B4-BE49-F238E27FC236}">
                <a16:creationId xmlns:a16="http://schemas.microsoft.com/office/drawing/2014/main" xmlns="" id="{6E358FAE-A314-930C-5C73-E0981C3557E8}"/>
              </a:ext>
            </a:extLst>
          </p:cNvPr>
          <p:cNvSpPr txBox="1"/>
          <p:nvPr/>
        </p:nvSpPr>
        <p:spPr>
          <a:xfrm>
            <a:off x="9144000" y="6406665"/>
            <a:ext cx="6553200" cy="707886"/>
          </a:xfrm>
          <a:prstGeom prst="rect">
            <a:avLst/>
          </a:prstGeom>
          <a:noFill/>
        </p:spPr>
        <p:txBody>
          <a:bodyPr wrap="square" rtlCol="0">
            <a:spAutoFit/>
          </a:bodyPr>
          <a:lstStyle/>
          <a:p>
            <a:r>
              <a:rPr lang="vi-VN" sz="4000" b="1">
                <a:solidFill>
                  <a:schemeClr val="bg1"/>
                </a:solidFill>
              </a:rPr>
              <a:t>D. Dịch mã</a:t>
            </a:r>
          </a:p>
        </p:txBody>
      </p:sp>
      <p:sp>
        <p:nvSpPr>
          <p:cNvPr id="13" name="Rectangle 12">
            <a:hlinkClick r:id="rId8" action="ppaction://hlinksldjump"/>
            <a:extLst>
              <a:ext uri="{FF2B5EF4-FFF2-40B4-BE49-F238E27FC236}">
                <a16:creationId xmlns:a16="http://schemas.microsoft.com/office/drawing/2014/main" xmlns="" id="{502CB2A1-CED2-AF3E-414F-C25EB308F7AA}"/>
              </a:ext>
            </a:extLst>
          </p:cNvPr>
          <p:cNvSpPr/>
          <p:nvPr/>
        </p:nvSpPr>
        <p:spPr>
          <a:xfrm>
            <a:off x="5367109" y="9109013"/>
            <a:ext cx="2796802" cy="808414"/>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t>ĐÚNG</a:t>
            </a:r>
          </a:p>
        </p:txBody>
      </p:sp>
      <p:sp>
        <p:nvSpPr>
          <p:cNvPr id="14" name="Rectangle 13">
            <a:hlinkClick r:id="rId9" action="ppaction://hlinksldjump"/>
            <a:extLst>
              <a:ext uri="{FF2B5EF4-FFF2-40B4-BE49-F238E27FC236}">
                <a16:creationId xmlns:a16="http://schemas.microsoft.com/office/drawing/2014/main" xmlns="" id="{CB7DD654-A9BC-E649-D693-591581604613}"/>
              </a:ext>
            </a:extLst>
          </p:cNvPr>
          <p:cNvSpPr/>
          <p:nvPr/>
        </p:nvSpPr>
        <p:spPr>
          <a:xfrm>
            <a:off x="10754736" y="9109013"/>
            <a:ext cx="2796802" cy="80841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t>SAI</a:t>
            </a:r>
          </a:p>
        </p:txBody>
      </p:sp>
      <p:sp>
        <p:nvSpPr>
          <p:cNvPr id="15" name="Rectangle 14">
            <a:hlinkClick r:id="rId9" action="ppaction://hlinksldjump"/>
            <a:extLst>
              <a:ext uri="{FF2B5EF4-FFF2-40B4-BE49-F238E27FC236}">
                <a16:creationId xmlns:a16="http://schemas.microsoft.com/office/drawing/2014/main" xmlns="" id="{35ED3DE8-05D3-BF26-B968-D8FE1DDB0F64}"/>
              </a:ext>
            </a:extLst>
          </p:cNvPr>
          <p:cNvSpPr/>
          <p:nvPr/>
        </p:nvSpPr>
        <p:spPr>
          <a:xfrm>
            <a:off x="10734217" y="9150780"/>
            <a:ext cx="2796802" cy="80841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t>SAI</a:t>
            </a:r>
          </a:p>
        </p:txBody>
      </p:sp>
      <p:sp>
        <p:nvSpPr>
          <p:cNvPr id="16" name="Rectangle 15">
            <a:hlinkClick r:id="rId9" action="ppaction://hlinksldjump"/>
            <a:extLst>
              <a:ext uri="{FF2B5EF4-FFF2-40B4-BE49-F238E27FC236}">
                <a16:creationId xmlns:a16="http://schemas.microsoft.com/office/drawing/2014/main" xmlns="" id="{5C2E3756-FA67-739F-1F64-46EEC0C228DE}"/>
              </a:ext>
            </a:extLst>
          </p:cNvPr>
          <p:cNvSpPr/>
          <p:nvPr/>
        </p:nvSpPr>
        <p:spPr>
          <a:xfrm>
            <a:off x="10713698" y="9129897"/>
            <a:ext cx="2796802" cy="80841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t>SAI</a:t>
            </a:r>
          </a:p>
        </p:txBody>
      </p:sp>
    </p:spTree>
    <p:extLst>
      <p:ext uri="{BB962C8B-B14F-4D97-AF65-F5344CB8AC3E}">
        <p14:creationId xmlns:p14="http://schemas.microsoft.com/office/powerpoint/2010/main" val="2639663032"/>
      </p:ext>
    </p:extLst>
  </p:cSld>
  <p:clrMapOvr>
    <a:masterClrMapping/>
  </p:clrMapOvr>
  <p:transition>
    <p:wip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nextCondLst>
                <p:cond evt="onClick" delay="0">
                  <p:tgtEl>
                    <p:spTgt spid="9"/>
                  </p:tgtEl>
                </p:cond>
              </p:nextCondLst>
            </p:seq>
          </p:childTnLst>
        </p:cTn>
      </p:par>
    </p:tnLst>
    <p:bldLst>
      <p:bldP spid="13" grpId="0" animBg="1"/>
      <p:bldP spid="14" grpId="0" animBg="1"/>
      <p:bldP spid="15" grpId="0" animBg="1"/>
      <p:bldP spid="1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18A3A7BB-304A-2354-185F-CC50826D612A}"/>
              </a:ext>
            </a:extLst>
          </p:cNvPr>
          <p:cNvSpPr/>
          <p:nvPr/>
        </p:nvSpPr>
        <p:spPr>
          <a:xfrm>
            <a:off x="0" y="-1"/>
            <a:ext cx="586937" cy="1067664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27">
            <a:extLst>
              <a:ext uri="{FF2B5EF4-FFF2-40B4-BE49-F238E27FC236}">
                <a16:creationId xmlns:a16="http://schemas.microsoft.com/office/drawing/2014/main" xmlns="" id="{ADF1252A-660E-DB08-801B-A936383EC4F4}"/>
              </a:ext>
            </a:extLst>
          </p:cNvPr>
          <p:cNvSpPr txBox="1"/>
          <p:nvPr/>
        </p:nvSpPr>
        <p:spPr>
          <a:xfrm>
            <a:off x="106680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II. Đột biến gene</a:t>
            </a:r>
          </a:p>
        </p:txBody>
      </p:sp>
      <p:sp>
        <p:nvSpPr>
          <p:cNvPr id="6" name="Rectangle: Rounded Corners 5">
            <a:extLst>
              <a:ext uri="{FF2B5EF4-FFF2-40B4-BE49-F238E27FC236}">
                <a16:creationId xmlns:a16="http://schemas.microsoft.com/office/drawing/2014/main" xmlns="" id="{BB7A88C1-104E-C2F7-9A7D-AE840B91D745}"/>
              </a:ext>
            </a:extLst>
          </p:cNvPr>
          <p:cNvSpPr/>
          <p:nvPr/>
        </p:nvSpPr>
        <p:spPr>
          <a:xfrm>
            <a:off x="863432" y="911029"/>
            <a:ext cx="4968000" cy="216000"/>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50">
            <a:extLst>
              <a:ext uri="{FF2B5EF4-FFF2-40B4-BE49-F238E27FC236}">
                <a16:creationId xmlns:a16="http://schemas.microsoft.com/office/drawing/2014/main" xmlns="" id="{F56A9338-E4FC-E405-24F1-1CE9EF90976A}"/>
              </a:ext>
            </a:extLst>
          </p:cNvPr>
          <p:cNvSpPr txBox="1"/>
          <p:nvPr/>
        </p:nvSpPr>
        <p:spPr>
          <a:xfrm>
            <a:off x="744612" y="1195427"/>
            <a:ext cx="15705631" cy="98343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gn="ctr">
              <a:lnSpc>
                <a:spcPts val="6299"/>
              </a:lnSpc>
              <a:spcBef>
                <a:spcPct val="0"/>
              </a:spcBef>
            </a:pPr>
            <a:r>
              <a:rPr lang="vi-VN" sz="3200" b="1" u="sng">
                <a:solidFill>
                  <a:srgbClr val="FFFF00"/>
                </a:solidFill>
                <a:latin typeface="Arial" panose="020B0604020202020204" pitchFamily="34" charset="0"/>
                <a:cs typeface="Arial" panose="020B0604020202020204" pitchFamily="34" charset="0"/>
              </a:rPr>
              <a:t>2. Nguyên nhân, cơ chế phát sinh đột biến gene và vai trò của đột biến gene</a:t>
            </a:r>
          </a:p>
        </p:txBody>
      </p:sp>
      <p:sp>
        <p:nvSpPr>
          <p:cNvPr id="8" name="Freeform 10">
            <a:extLst>
              <a:ext uri="{FF2B5EF4-FFF2-40B4-BE49-F238E27FC236}">
                <a16:creationId xmlns:a16="http://schemas.microsoft.com/office/drawing/2014/main" xmlns="" id="{DD7C1E62-2CF5-A8B9-BBE6-B3DD630AE185}"/>
              </a:ext>
            </a:extLst>
          </p:cNvPr>
          <p:cNvSpPr/>
          <p:nvPr/>
        </p:nvSpPr>
        <p:spPr>
          <a:xfrm>
            <a:off x="1385492" y="2405854"/>
            <a:ext cx="15530908" cy="5987311"/>
          </a:xfrm>
          <a:custGeom>
            <a:avLst/>
            <a:gdLst/>
            <a:ahLst/>
            <a:cxnLst/>
            <a:rect l="l" t="t" r="r" b="b"/>
            <a:pathLst>
              <a:path w="17703288" h="7163180">
                <a:moveTo>
                  <a:pt x="0" y="0"/>
                </a:moveTo>
                <a:lnTo>
                  <a:pt x="17703287" y="0"/>
                </a:lnTo>
                <a:lnTo>
                  <a:pt x="17703287" y="7163180"/>
                </a:lnTo>
                <a:lnTo>
                  <a:pt x="0" y="7163180"/>
                </a:lnTo>
                <a:lnTo>
                  <a:pt x="0" y="0"/>
                </a:lnTo>
                <a:close/>
              </a:path>
            </a:pathLst>
          </a:custGeom>
          <a:blipFill>
            <a:blip r:embed="rId2"/>
            <a:stretch>
              <a:fillRect l="1" r="-975"/>
            </a:stretch>
          </a:blipFill>
        </p:spPr>
      </p:sp>
      <p:grpSp>
        <p:nvGrpSpPr>
          <p:cNvPr id="9" name="Group 11">
            <a:extLst>
              <a:ext uri="{FF2B5EF4-FFF2-40B4-BE49-F238E27FC236}">
                <a16:creationId xmlns:a16="http://schemas.microsoft.com/office/drawing/2014/main" xmlns="" id="{D7EB8D09-2616-EDF8-2D73-FFC5D1A22E2E}"/>
              </a:ext>
            </a:extLst>
          </p:cNvPr>
          <p:cNvGrpSpPr/>
          <p:nvPr/>
        </p:nvGrpSpPr>
        <p:grpSpPr>
          <a:xfrm>
            <a:off x="1677076" y="8519102"/>
            <a:ext cx="14947740" cy="890958"/>
            <a:chOff x="0" y="-192882"/>
            <a:chExt cx="19930319" cy="1187943"/>
          </a:xfrm>
        </p:grpSpPr>
        <p:grpSp>
          <p:nvGrpSpPr>
            <p:cNvPr id="10" name="Group 12">
              <a:extLst>
                <a:ext uri="{FF2B5EF4-FFF2-40B4-BE49-F238E27FC236}">
                  <a16:creationId xmlns:a16="http://schemas.microsoft.com/office/drawing/2014/main" xmlns="" id="{8FC7AEF8-F028-B175-72D7-6F6F6B94EB09}"/>
                </a:ext>
              </a:extLst>
            </p:cNvPr>
            <p:cNvGrpSpPr/>
            <p:nvPr/>
          </p:nvGrpSpPr>
          <p:grpSpPr>
            <a:xfrm>
              <a:off x="0" y="-192882"/>
              <a:ext cx="19930318" cy="1187943"/>
              <a:chOff x="0" y="-38100"/>
              <a:chExt cx="3936853" cy="234655"/>
            </a:xfrm>
          </p:grpSpPr>
          <p:sp>
            <p:nvSpPr>
              <p:cNvPr id="12" name="Freeform 13">
                <a:extLst>
                  <a:ext uri="{FF2B5EF4-FFF2-40B4-BE49-F238E27FC236}">
                    <a16:creationId xmlns:a16="http://schemas.microsoft.com/office/drawing/2014/main" xmlns="" id="{C90CAD3F-721D-A86F-40F1-5386C9006FAD}"/>
                  </a:ext>
                </a:extLst>
              </p:cNvPr>
              <p:cNvSpPr/>
              <p:nvPr/>
            </p:nvSpPr>
            <p:spPr>
              <a:xfrm>
                <a:off x="73853" y="-19050"/>
                <a:ext cx="3863000" cy="196555"/>
              </a:xfrm>
              <a:prstGeom prst="roundRect">
                <a:avLst/>
              </a:prstGeom>
              <a:noFill/>
              <a:ln w="76200">
                <a:solidFill>
                  <a:srgbClr val="C00000"/>
                </a:solidFill>
              </a:ln>
            </p:spPr>
          </p:sp>
          <p:sp>
            <p:nvSpPr>
              <p:cNvPr id="13" name="TextBox 14">
                <a:extLst>
                  <a:ext uri="{FF2B5EF4-FFF2-40B4-BE49-F238E27FC236}">
                    <a16:creationId xmlns:a16="http://schemas.microsoft.com/office/drawing/2014/main" xmlns="" id="{B4AE8434-6779-8882-78EB-0CFA4505AF7C}"/>
                  </a:ext>
                </a:extLst>
              </p:cNvPr>
              <p:cNvSpPr txBox="1"/>
              <p:nvPr/>
            </p:nvSpPr>
            <p:spPr>
              <a:xfrm>
                <a:off x="0" y="-38100"/>
                <a:ext cx="3863000" cy="234655"/>
              </a:xfrm>
              <a:prstGeom prst="rect">
                <a:avLst/>
              </a:prstGeom>
            </p:spPr>
            <p:txBody>
              <a:bodyPr lIns="50800" tIns="50800" rIns="50800" bIns="50800" rtlCol="0" anchor="ctr"/>
              <a:lstStyle/>
              <a:p>
                <a:pPr algn="ctr">
                  <a:lnSpc>
                    <a:spcPts val="2659"/>
                  </a:lnSpc>
                </a:pPr>
                <a:endParaRPr i="1"/>
              </a:p>
            </p:txBody>
          </p:sp>
        </p:grpSp>
        <p:sp>
          <p:nvSpPr>
            <p:cNvPr id="11" name="TextBox 15">
              <a:extLst>
                <a:ext uri="{FF2B5EF4-FFF2-40B4-BE49-F238E27FC236}">
                  <a16:creationId xmlns:a16="http://schemas.microsoft.com/office/drawing/2014/main" xmlns="" id="{A3EF07DD-5B92-61C1-375B-3A745DB10669}"/>
                </a:ext>
              </a:extLst>
            </p:cNvPr>
            <p:cNvSpPr txBox="1"/>
            <p:nvPr/>
          </p:nvSpPr>
          <p:spPr>
            <a:xfrm>
              <a:off x="643779" y="-76200"/>
              <a:ext cx="19286540" cy="880533"/>
            </a:xfrm>
            <a:prstGeom prst="rect">
              <a:avLst/>
            </a:prstGeom>
            <a:noFill/>
          </p:spPr>
          <p:txBody>
            <a:bodyPr lIns="0" tIns="0" rIns="0" bIns="0" rtlCol="0" anchor="t">
              <a:spAutoFit/>
            </a:bodyPr>
            <a:lstStyle/>
            <a:p>
              <a:pPr>
                <a:lnSpc>
                  <a:spcPts val="5599"/>
                </a:lnSpc>
                <a:spcBef>
                  <a:spcPct val="0"/>
                </a:spcBef>
              </a:pPr>
              <a:r>
                <a:rPr lang="en-US" sz="3999" i="1">
                  <a:solidFill>
                    <a:srgbClr val="000000"/>
                  </a:solidFill>
                  <a:latin typeface="Arial" panose="020B0604020202020204" pitchFamily="34" charset="0"/>
                  <a:cs typeface="Arial" panose="020B0604020202020204" pitchFamily="34" charset="0"/>
                </a:rPr>
                <a:t>Táo giống bằng phương pháp gây đột biến và công nghệ tế bào</a:t>
              </a:r>
            </a:p>
          </p:txBody>
        </p:sp>
      </p:grpSp>
    </p:spTree>
    <p:extLst>
      <p:ext uri="{BB962C8B-B14F-4D97-AF65-F5344CB8AC3E}">
        <p14:creationId xmlns:p14="http://schemas.microsoft.com/office/powerpoint/2010/main" val="2330772881"/>
      </p:ext>
    </p:extLst>
  </p:cSld>
  <p:clrMapOvr>
    <a:masterClrMapping/>
  </p:clrMapOvr>
  <p:transition>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6"/>
          <p:cNvSpPr txBox="1"/>
          <p:nvPr/>
        </p:nvSpPr>
        <p:spPr>
          <a:xfrm>
            <a:off x="1454890" y="2484581"/>
            <a:ext cx="12032510" cy="563112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sp>
        <p:nvSpPr>
          <p:cNvPr id="47" name="TextBox 47"/>
          <p:cNvSpPr txBox="1"/>
          <p:nvPr/>
        </p:nvSpPr>
        <p:spPr>
          <a:xfrm>
            <a:off x="983212" y="3015397"/>
            <a:ext cx="9912817" cy="5466533"/>
          </a:xfrm>
          <a:prstGeom prst="roundRect">
            <a:avLst/>
          </a:prstGeom>
          <a:ln w="76200">
            <a:solidFill>
              <a:srgbClr val="FF0000"/>
            </a:solidFill>
          </a:ln>
        </p:spPr>
        <p:txBody>
          <a:bodyPr wrap="square" lIns="0" tIns="0" rIns="0" bIns="0" rtlCol="0" anchor="t">
            <a:spAutoFit/>
          </a:bodyPr>
          <a:lstStyle/>
          <a:p>
            <a:pPr>
              <a:lnSpc>
                <a:spcPts val="5599"/>
              </a:lnSpc>
              <a:spcBef>
                <a:spcPct val="0"/>
              </a:spcBef>
            </a:pPr>
            <a:r>
              <a:rPr lang="en-US" sz="3200" b="1">
                <a:latin typeface="Arial" panose="020B0604020202020204" pitchFamily="34" charset="0"/>
                <a:cs typeface="Arial" panose="020B0604020202020204" pitchFamily="34" charset="0"/>
              </a:rPr>
              <a:t>Các thể đột biến gene là đối tượng rất quan trọng và cần thiết trong nghiên cứu di truyền. Việc tiến hành lai các dòng đột biến với nhau và theo dõi kết quả có thể giúp các nhà di truyền học tìm ra được tính trạng trội, lặn hay loại đột biến ở mỗi dòng thuộc cùng một gene hay thuộc hai gene khác nhau,...</a:t>
            </a:r>
          </a:p>
        </p:txBody>
      </p:sp>
      <p:sp>
        <p:nvSpPr>
          <p:cNvPr id="50" name="TextBox 50"/>
          <p:cNvSpPr txBox="1"/>
          <p:nvPr/>
        </p:nvSpPr>
        <p:spPr>
          <a:xfrm>
            <a:off x="1219200" y="1320444"/>
            <a:ext cx="6451768" cy="101625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t">
            <a:spAutoFit/>
          </a:bodyPr>
          <a:lstStyle/>
          <a:p>
            <a:pPr algn="ctr">
              <a:lnSpc>
                <a:spcPts val="6299"/>
              </a:lnSpc>
              <a:spcBef>
                <a:spcPct val="0"/>
              </a:spcBef>
            </a:pPr>
            <a:r>
              <a:rPr lang="en-US" sz="3200" b="1" u="sng">
                <a:solidFill>
                  <a:srgbClr val="FFFF00"/>
                </a:solidFill>
                <a:latin typeface="Arial" panose="020B0604020202020204" pitchFamily="34" charset="0"/>
                <a:cs typeface="Arial" panose="020B0604020202020204" pitchFamily="34" charset="0"/>
              </a:rPr>
              <a:t>1. Trong nghiên cứu di truyền</a:t>
            </a:r>
          </a:p>
        </p:txBody>
      </p:sp>
      <p:pic>
        <p:nvPicPr>
          <p:cNvPr id="55" name="Picture 54">
            <a:extLst>
              <a:ext uri="{FF2B5EF4-FFF2-40B4-BE49-F238E27FC236}">
                <a16:creationId xmlns:a16="http://schemas.microsoft.com/office/drawing/2014/main" xmlns="" id="{A4386218-8271-6B71-4321-27B899FF6C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9752" y="2916702"/>
            <a:ext cx="6918248" cy="5631124"/>
          </a:xfrm>
          <a:prstGeom prst="rect">
            <a:avLst/>
          </a:prstGeom>
        </p:spPr>
      </p:pic>
      <p:sp>
        <p:nvSpPr>
          <p:cNvPr id="56" name="Rectangle 55">
            <a:extLst>
              <a:ext uri="{FF2B5EF4-FFF2-40B4-BE49-F238E27FC236}">
                <a16:creationId xmlns:a16="http://schemas.microsoft.com/office/drawing/2014/main" xmlns="" id="{2261509A-9D6A-26B2-9E92-FD3DED1FF361}"/>
              </a:ext>
            </a:extLst>
          </p:cNvPr>
          <p:cNvSpPr/>
          <p:nvPr/>
        </p:nvSpPr>
        <p:spPr>
          <a:xfrm rot="5400000">
            <a:off x="8962584" y="563587"/>
            <a:ext cx="880406" cy="194468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27">
            <a:extLst>
              <a:ext uri="{FF2B5EF4-FFF2-40B4-BE49-F238E27FC236}">
                <a16:creationId xmlns:a16="http://schemas.microsoft.com/office/drawing/2014/main" xmlns="" id="{0743E14E-BB90-8202-DE81-217165B943C7}"/>
              </a:ext>
            </a:extLst>
          </p:cNvPr>
          <p:cNvSpPr txBox="1"/>
          <p:nvPr/>
        </p:nvSpPr>
        <p:spPr>
          <a:xfrm>
            <a:off x="-2895600" y="-396"/>
            <a:ext cx="15011401" cy="790024"/>
          </a:xfrm>
          <a:prstGeom prst="rect">
            <a:avLst/>
          </a:prstGeom>
        </p:spPr>
        <p:txBody>
          <a:bodyPr wrap="square" lIns="0" tIns="0" rIns="0" bIns="0" rtlCol="0" anchor="t">
            <a:spAutoFit/>
          </a:bodyPr>
          <a:lstStyle/>
          <a:p>
            <a:pPr algn="ctr">
              <a:lnSpc>
                <a:spcPts val="7000"/>
              </a:lnSpc>
            </a:pPr>
            <a:r>
              <a:rPr lang="it-IT" sz="4000" b="1">
                <a:solidFill>
                  <a:srgbClr val="000000"/>
                </a:solidFill>
                <a:latin typeface="Arial" panose="020B0604020202020204" pitchFamily="34" charset="0"/>
                <a:cs typeface="Arial" panose="020B0604020202020204" pitchFamily="34" charset="0"/>
              </a:rPr>
              <a:t> III. Vai trò của đột biến gene </a:t>
            </a:r>
          </a:p>
        </p:txBody>
      </p:sp>
      <p:sp>
        <p:nvSpPr>
          <p:cNvPr id="3" name="Rectangle: Rounded Corners 2">
            <a:extLst>
              <a:ext uri="{FF2B5EF4-FFF2-40B4-BE49-F238E27FC236}">
                <a16:creationId xmlns:a16="http://schemas.microsoft.com/office/drawing/2014/main" xmlns="" id="{3A3E146B-52FE-4E77-1259-DE5AA3F695CF}"/>
              </a:ext>
            </a:extLst>
          </p:cNvPr>
          <p:cNvSpPr/>
          <p:nvPr/>
        </p:nvSpPr>
        <p:spPr>
          <a:xfrm>
            <a:off x="863432" y="911029"/>
            <a:ext cx="6451768" cy="217331"/>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5"/>
                                        </p:tgtEl>
                                        <p:attrNameLst>
                                          <p:attrName>style.visibility</p:attrName>
                                        </p:attrNameLst>
                                      </p:cBhvr>
                                      <p:to>
                                        <p:strVal val="visible"/>
                                      </p:to>
                                    </p:set>
                                    <p:anim calcmode="lin" valueType="num">
                                      <p:cBhvr additive="base">
                                        <p:cTn id="13" dur="500" fill="hold"/>
                                        <p:tgtEl>
                                          <p:spTgt spid="55"/>
                                        </p:tgtEl>
                                        <p:attrNameLst>
                                          <p:attrName>ppt_x</p:attrName>
                                        </p:attrNameLst>
                                      </p:cBhvr>
                                      <p:tavLst>
                                        <p:tav tm="0">
                                          <p:val>
                                            <p:strVal val="#ppt_x"/>
                                          </p:val>
                                        </p:tav>
                                        <p:tav tm="100000">
                                          <p:val>
                                            <p:strVal val="#ppt_x"/>
                                          </p:val>
                                        </p:tav>
                                      </p:tavLst>
                                    </p:anim>
                                    <p:anim calcmode="lin" valueType="num">
                                      <p:cBhvr additive="base">
                                        <p:cTn id="1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9"/>
          <p:cNvGrpSpPr/>
          <p:nvPr/>
        </p:nvGrpSpPr>
        <p:grpSpPr>
          <a:xfrm>
            <a:off x="1828800" y="2518691"/>
            <a:ext cx="14278227" cy="6894555"/>
            <a:chOff x="-262880" y="-192881"/>
            <a:chExt cx="23316020" cy="5359764"/>
          </a:xfrm>
        </p:grpSpPr>
        <p:grpSp>
          <p:nvGrpSpPr>
            <p:cNvPr id="50" name="Group 50"/>
            <p:cNvGrpSpPr/>
            <p:nvPr/>
          </p:nvGrpSpPr>
          <p:grpSpPr>
            <a:xfrm>
              <a:off x="-262880" y="-192881"/>
              <a:ext cx="23316020" cy="5359764"/>
              <a:chOff x="-51927" y="-38100"/>
              <a:chExt cx="4605634" cy="1058719"/>
            </a:xfrm>
          </p:grpSpPr>
          <p:sp>
            <p:nvSpPr>
              <p:cNvPr id="51" name="Freeform 51"/>
              <p:cNvSpPr/>
              <p:nvPr/>
            </p:nvSpPr>
            <p:spPr>
              <a:xfrm>
                <a:off x="-51927" y="-10159"/>
                <a:ext cx="4605634" cy="1030778"/>
              </a:xfrm>
              <a:custGeom>
                <a:avLst/>
                <a:gdLst/>
                <a:ahLst/>
                <a:cxnLst/>
                <a:rect l="l" t="t" r="r" b="b"/>
                <a:pathLst>
                  <a:path w="4316074" h="888076">
                    <a:moveTo>
                      <a:pt x="24094" y="0"/>
                    </a:moveTo>
                    <a:lnTo>
                      <a:pt x="4291980" y="0"/>
                    </a:lnTo>
                    <a:cubicBezTo>
                      <a:pt x="4298370" y="0"/>
                      <a:pt x="4304498" y="2538"/>
                      <a:pt x="4309017" y="7057"/>
                    </a:cubicBezTo>
                    <a:cubicBezTo>
                      <a:pt x="4313535" y="11575"/>
                      <a:pt x="4316074" y="17704"/>
                      <a:pt x="4316074" y="24094"/>
                    </a:cubicBezTo>
                    <a:lnTo>
                      <a:pt x="4316074" y="863982"/>
                    </a:lnTo>
                    <a:cubicBezTo>
                      <a:pt x="4316074" y="870372"/>
                      <a:pt x="4313535" y="876500"/>
                      <a:pt x="4309017" y="881019"/>
                    </a:cubicBezTo>
                    <a:cubicBezTo>
                      <a:pt x="4304498" y="885537"/>
                      <a:pt x="4298370" y="888076"/>
                      <a:pt x="4291980" y="888076"/>
                    </a:cubicBezTo>
                    <a:lnTo>
                      <a:pt x="24094" y="888076"/>
                    </a:lnTo>
                    <a:cubicBezTo>
                      <a:pt x="17704" y="888076"/>
                      <a:pt x="11575" y="885537"/>
                      <a:pt x="7057" y="881019"/>
                    </a:cubicBezTo>
                    <a:cubicBezTo>
                      <a:pt x="2538" y="876500"/>
                      <a:pt x="0" y="870372"/>
                      <a:pt x="0" y="863982"/>
                    </a:cubicBezTo>
                    <a:lnTo>
                      <a:pt x="0" y="24094"/>
                    </a:lnTo>
                    <a:cubicBezTo>
                      <a:pt x="0" y="17704"/>
                      <a:pt x="2538" y="11575"/>
                      <a:pt x="7057" y="7057"/>
                    </a:cubicBezTo>
                    <a:cubicBezTo>
                      <a:pt x="11575" y="2538"/>
                      <a:pt x="17704" y="0"/>
                      <a:pt x="24094" y="0"/>
                    </a:cubicBezTo>
                    <a:close/>
                  </a:path>
                </a:pathLst>
              </a:custGeom>
              <a:noFill/>
              <a:ln w="76200">
                <a:solidFill>
                  <a:srgbClr val="C00000"/>
                </a:solidFill>
              </a:ln>
            </p:spPr>
          </p:sp>
          <p:sp>
            <p:nvSpPr>
              <p:cNvPr id="52" name="TextBox 52"/>
              <p:cNvSpPr txBox="1"/>
              <p:nvPr/>
            </p:nvSpPr>
            <p:spPr>
              <a:xfrm>
                <a:off x="0" y="-38100"/>
                <a:ext cx="4316074" cy="803277"/>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53" name="TextBox 53"/>
            <p:cNvSpPr txBox="1"/>
            <p:nvPr/>
          </p:nvSpPr>
          <p:spPr>
            <a:xfrm>
              <a:off x="754282" y="659600"/>
              <a:ext cx="21421948" cy="3796252"/>
            </a:xfrm>
            <a:prstGeom prst="rect">
              <a:avLst/>
            </a:prstGeom>
          </p:spPr>
          <p:txBody>
            <a:bodyPr lIns="0" tIns="0" rIns="0" bIns="0" rtlCol="0" anchor="t">
              <a:spAutoFit/>
            </a:bodyPr>
            <a:lstStyle/>
            <a:p>
              <a:pPr>
                <a:lnSpc>
                  <a:spcPct val="150000"/>
                </a:lnSpc>
              </a:pPr>
              <a:r>
                <a:rPr lang="en-US" sz="3600" b="1">
                  <a:latin typeface="Arial" panose="020B0604020202020204" pitchFamily="34" charset="0"/>
                  <a:cs typeface="Arial" panose="020B0604020202020204" pitchFamily="34" charset="0"/>
                </a:rPr>
                <a:t>Học sinh đọc SGK và hoạt động nhóm:</a:t>
              </a:r>
            </a:p>
            <a:p>
              <a:pPr>
                <a:lnSpc>
                  <a:spcPct val="150000"/>
                </a:lnSpc>
              </a:pPr>
              <a:r>
                <a:rPr lang="vi-VN" sz="3600">
                  <a:latin typeface="Arial" panose="020B0604020202020204" pitchFamily="34" charset="0"/>
                  <a:cs typeface="Arial" panose="020B0604020202020204" pitchFamily="34" charset="0"/>
                </a:rPr>
                <a:t>1. Tìm hiểu nguyên lí công nghệ DNA tái tổ hợp: công nghệ DNA tái tổ hợp được thực hiện dựa trên nguyên lí nào? </a:t>
              </a:r>
            </a:p>
            <a:p>
              <a:pPr>
                <a:lnSpc>
                  <a:spcPct val="150000"/>
                </a:lnSpc>
              </a:pPr>
              <a:r>
                <a:rPr lang="vi-VN" sz="3600">
                  <a:latin typeface="Arial" panose="020B0604020202020204" pitchFamily="34" charset="0"/>
                  <a:cs typeface="Arial" panose="020B0604020202020204" pitchFamily="34" charset="0"/>
                </a:rPr>
                <a:t>2. Tìm hiểu một số thành tựu: Quan sát hình 4.7, hãy cho biết công nghệ DNA tái tổ hợp được ứng dụng trong những lĩnh vực nào? Cho ví dụ</a:t>
              </a:r>
            </a:p>
          </p:txBody>
        </p:sp>
      </p:grpSp>
      <p:grpSp>
        <p:nvGrpSpPr>
          <p:cNvPr id="54" name="Group 45">
            <a:extLst>
              <a:ext uri="{FF2B5EF4-FFF2-40B4-BE49-F238E27FC236}">
                <a16:creationId xmlns:a16="http://schemas.microsoft.com/office/drawing/2014/main" xmlns="" id="{C5EA9F5C-3245-EA5B-4259-AB672B59439D}"/>
              </a:ext>
            </a:extLst>
          </p:cNvPr>
          <p:cNvGrpSpPr/>
          <p:nvPr/>
        </p:nvGrpSpPr>
        <p:grpSpPr>
          <a:xfrm>
            <a:off x="2207122" y="1269055"/>
            <a:ext cx="7819447" cy="1364108"/>
            <a:chOff x="-959499" y="42620"/>
            <a:chExt cx="2241097" cy="359271"/>
          </a:xfrm>
        </p:grpSpPr>
        <p:sp>
          <p:nvSpPr>
            <p:cNvPr id="55" name="Freeform 46">
              <a:extLst>
                <a:ext uri="{FF2B5EF4-FFF2-40B4-BE49-F238E27FC236}">
                  <a16:creationId xmlns:a16="http://schemas.microsoft.com/office/drawing/2014/main" xmlns="" id="{33281A63-240E-0770-F5FF-EDA61638922C}"/>
                </a:ext>
              </a:extLst>
            </p:cNvPr>
            <p:cNvSpPr/>
            <p:nvPr/>
          </p:nvSpPr>
          <p:spPr>
            <a:xfrm>
              <a:off x="-959499" y="55948"/>
              <a:ext cx="1289801" cy="345943"/>
            </a:xfrm>
            <a:prstGeom prst="round1Rect">
              <a:avLst>
                <a:gd name="adj" fmla="val 50000"/>
              </a:avLst>
            </a:prstGeom>
            <a:solidFill>
              <a:srgbClr val="C00000"/>
            </a:solidFill>
            <a:ln w="76200">
              <a:solidFill>
                <a:srgbClr val="C00000"/>
              </a:solidFill>
            </a:ln>
          </p:spPr>
        </p:sp>
        <p:sp>
          <p:nvSpPr>
            <p:cNvPr id="56" name="TextBox 47">
              <a:extLst>
                <a:ext uri="{FF2B5EF4-FFF2-40B4-BE49-F238E27FC236}">
                  <a16:creationId xmlns:a16="http://schemas.microsoft.com/office/drawing/2014/main" xmlns="" id="{A3A2C94A-BE8E-50E5-21DC-F8536356F6E5}"/>
                </a:ext>
              </a:extLst>
            </p:cNvPr>
            <p:cNvSpPr txBox="1"/>
            <p:nvPr/>
          </p:nvSpPr>
          <p:spPr>
            <a:xfrm>
              <a:off x="-889405" y="42620"/>
              <a:ext cx="2171003" cy="345943"/>
            </a:xfrm>
            <a:prstGeom prst="rect">
              <a:avLst/>
            </a:prstGeom>
            <a:ln>
              <a:noFill/>
            </a:ln>
          </p:spPr>
          <p:txBody>
            <a:bodyPr lIns="50800" tIns="50800" rIns="50800" bIns="50800" rtlCol="0" anchor="ctr"/>
            <a:lstStyle/>
            <a:p>
              <a:pPr>
                <a:lnSpc>
                  <a:spcPts val="5599"/>
                </a:lnSpc>
              </a:pPr>
              <a:r>
                <a:rPr lang="en-US" sz="3999" b="1">
                  <a:solidFill>
                    <a:schemeClr val="bg1"/>
                  </a:solidFill>
                  <a:latin typeface="Arial" panose="020B0604020202020204" pitchFamily="34" charset="0"/>
                  <a:cs typeface="Arial" panose="020B0604020202020204" pitchFamily="34" charset="0"/>
                </a:rPr>
                <a:t>Thảo luận nhóm</a:t>
              </a:r>
            </a:p>
          </p:txBody>
        </p:sp>
      </p:grpSp>
      <p:sp>
        <p:nvSpPr>
          <p:cNvPr id="2" name="TextBox 27">
            <a:extLst>
              <a:ext uri="{FF2B5EF4-FFF2-40B4-BE49-F238E27FC236}">
                <a16:creationId xmlns:a16="http://schemas.microsoft.com/office/drawing/2014/main" xmlns="" id="{04CE7605-D95C-C7C0-8363-D61AD70F893C}"/>
              </a:ext>
            </a:extLst>
          </p:cNvPr>
          <p:cNvSpPr txBox="1"/>
          <p:nvPr/>
        </p:nvSpPr>
        <p:spPr>
          <a:xfrm>
            <a:off x="-4191000" y="-396"/>
            <a:ext cx="15011401" cy="790024"/>
          </a:xfrm>
          <a:prstGeom prst="rect">
            <a:avLst/>
          </a:prstGeom>
        </p:spPr>
        <p:txBody>
          <a:bodyPr wrap="square" lIns="0" tIns="0" rIns="0" bIns="0" rtlCol="0" anchor="t">
            <a:spAutoFit/>
          </a:bodyPr>
          <a:lstStyle/>
          <a:p>
            <a:pPr algn="ctr">
              <a:lnSpc>
                <a:spcPts val="7000"/>
              </a:lnSpc>
            </a:pPr>
            <a:r>
              <a:rPr lang="it-IT" sz="4000" b="1">
                <a:solidFill>
                  <a:srgbClr val="000000"/>
                </a:solidFill>
                <a:latin typeface="Arial" panose="020B0604020202020204" pitchFamily="34" charset="0"/>
                <a:cs typeface="Arial" panose="020B0604020202020204" pitchFamily="34" charset="0"/>
              </a:rPr>
              <a:t> III. Công nghệ gene</a:t>
            </a:r>
          </a:p>
        </p:txBody>
      </p:sp>
      <p:sp>
        <p:nvSpPr>
          <p:cNvPr id="3" name="Rectangle 2">
            <a:extLst>
              <a:ext uri="{FF2B5EF4-FFF2-40B4-BE49-F238E27FC236}">
                <a16:creationId xmlns:a16="http://schemas.microsoft.com/office/drawing/2014/main" xmlns="" id="{A924D37B-13EC-3C7C-5675-33EE588AD53A}"/>
              </a:ext>
            </a:extLst>
          </p:cNvPr>
          <p:cNvSpPr/>
          <p:nvPr/>
        </p:nvSpPr>
        <p:spPr>
          <a:xfrm>
            <a:off x="0" y="-1"/>
            <a:ext cx="586937" cy="1067664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xmlns="" id="{3EE266E8-D461-16D8-B148-8AE7CFF5417A}"/>
              </a:ext>
            </a:extLst>
          </p:cNvPr>
          <p:cNvSpPr/>
          <p:nvPr/>
        </p:nvSpPr>
        <p:spPr>
          <a:xfrm>
            <a:off x="863432" y="911029"/>
            <a:ext cx="6451768" cy="217331"/>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0" descr="Gene - Innovative Genomics Institute (IGI)">
            <a:extLst>
              <a:ext uri="{FF2B5EF4-FFF2-40B4-BE49-F238E27FC236}">
                <a16:creationId xmlns:a16="http://schemas.microsoft.com/office/drawing/2014/main" xmlns="" id="{CB8EF0B9-2FFD-AF9A-ACE4-782604255AF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01681" y="5910479"/>
            <a:ext cx="3708770" cy="44945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homas Hunt Morgan by Gary Brown">
            <a:extLst>
              <a:ext uri="{FF2B5EF4-FFF2-40B4-BE49-F238E27FC236}">
                <a16:creationId xmlns:a16="http://schemas.microsoft.com/office/drawing/2014/main" xmlns="" id="{D97B5E6A-AF10-F9A7-FD97-F02A1E4026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19479" y="7300810"/>
            <a:ext cx="2748696" cy="33028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F36F8FAB-28FB-3639-5060-FBCE207CA97B}"/>
              </a:ext>
            </a:extLst>
          </p:cNvPr>
          <p:cNvGrpSpPr/>
          <p:nvPr/>
        </p:nvGrpSpPr>
        <p:grpSpPr>
          <a:xfrm>
            <a:off x="806826" y="4053918"/>
            <a:ext cx="10759963" cy="5470623"/>
            <a:chOff x="2143243" y="4360049"/>
            <a:chExt cx="11750563" cy="4804480"/>
          </a:xfrm>
        </p:grpSpPr>
        <p:grpSp>
          <p:nvGrpSpPr>
            <p:cNvPr id="56" name="Group 56"/>
            <p:cNvGrpSpPr/>
            <p:nvPr/>
          </p:nvGrpSpPr>
          <p:grpSpPr>
            <a:xfrm>
              <a:off x="2143243" y="5019540"/>
              <a:ext cx="11750563" cy="4144989"/>
              <a:chOff x="-39057" y="-192881"/>
              <a:chExt cx="15667418" cy="7386245"/>
            </a:xfrm>
          </p:grpSpPr>
          <p:grpSp>
            <p:nvGrpSpPr>
              <p:cNvPr id="57" name="Group 57"/>
              <p:cNvGrpSpPr/>
              <p:nvPr/>
            </p:nvGrpSpPr>
            <p:grpSpPr>
              <a:xfrm>
                <a:off x="-39057" y="-192881"/>
                <a:ext cx="15641755" cy="7386245"/>
                <a:chOff x="-7715" y="-38100"/>
                <a:chExt cx="3089729" cy="1459011"/>
              </a:xfrm>
            </p:grpSpPr>
            <p:sp>
              <p:nvSpPr>
                <p:cNvPr id="58" name="Freeform 58"/>
                <p:cNvSpPr/>
                <p:nvPr/>
              </p:nvSpPr>
              <p:spPr>
                <a:xfrm>
                  <a:off x="-7715" y="-1"/>
                  <a:ext cx="3082014" cy="1420912"/>
                </a:xfrm>
                <a:custGeom>
                  <a:avLst/>
                  <a:gdLst/>
                  <a:ahLst/>
                  <a:cxnLst/>
                  <a:rect l="l" t="t" r="r" b="b"/>
                  <a:pathLst>
                    <a:path w="3082014" h="1420912">
                      <a:moveTo>
                        <a:pt x="33741" y="0"/>
                      </a:moveTo>
                      <a:lnTo>
                        <a:pt x="3048273" y="0"/>
                      </a:lnTo>
                      <a:cubicBezTo>
                        <a:pt x="3057222" y="0"/>
                        <a:pt x="3065804" y="3555"/>
                        <a:pt x="3072132" y="9883"/>
                      </a:cubicBezTo>
                      <a:cubicBezTo>
                        <a:pt x="3078460" y="16210"/>
                        <a:pt x="3082014" y="24792"/>
                        <a:pt x="3082014" y="33741"/>
                      </a:cubicBezTo>
                      <a:lnTo>
                        <a:pt x="3082014" y="1387171"/>
                      </a:lnTo>
                      <a:cubicBezTo>
                        <a:pt x="3082014" y="1396119"/>
                        <a:pt x="3078460" y="1404701"/>
                        <a:pt x="3072132" y="1411029"/>
                      </a:cubicBezTo>
                      <a:cubicBezTo>
                        <a:pt x="3065804" y="1417357"/>
                        <a:pt x="3057222" y="1420912"/>
                        <a:pt x="3048273" y="1420912"/>
                      </a:cubicBezTo>
                      <a:lnTo>
                        <a:pt x="33741" y="1420912"/>
                      </a:lnTo>
                      <a:cubicBezTo>
                        <a:pt x="24792" y="1420912"/>
                        <a:pt x="16210" y="1417357"/>
                        <a:pt x="9883" y="1411029"/>
                      </a:cubicBezTo>
                      <a:cubicBezTo>
                        <a:pt x="3555" y="1404701"/>
                        <a:pt x="0" y="1396119"/>
                        <a:pt x="0" y="1387171"/>
                      </a:cubicBezTo>
                      <a:lnTo>
                        <a:pt x="0" y="33741"/>
                      </a:lnTo>
                      <a:cubicBezTo>
                        <a:pt x="0" y="24792"/>
                        <a:pt x="3555" y="16210"/>
                        <a:pt x="9883" y="9883"/>
                      </a:cubicBezTo>
                      <a:cubicBezTo>
                        <a:pt x="16210" y="3555"/>
                        <a:pt x="24792" y="0"/>
                        <a:pt x="33741" y="0"/>
                      </a:cubicBezTo>
                      <a:close/>
                    </a:path>
                  </a:pathLst>
                </a:custGeom>
                <a:noFill/>
                <a:ln w="76200">
                  <a:solidFill>
                    <a:srgbClr val="FF0000"/>
                  </a:solidFill>
                </a:ln>
              </p:spPr>
            </p:sp>
            <p:sp>
              <p:nvSpPr>
                <p:cNvPr id="59" name="TextBox 59"/>
                <p:cNvSpPr txBox="1"/>
                <p:nvPr/>
              </p:nvSpPr>
              <p:spPr>
                <a:xfrm>
                  <a:off x="0" y="-38100"/>
                  <a:ext cx="3082014" cy="145901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0" name="TextBox 60"/>
              <p:cNvSpPr txBox="1"/>
              <p:nvPr/>
            </p:nvSpPr>
            <p:spPr>
              <a:xfrm>
                <a:off x="331415" y="695053"/>
                <a:ext cx="15296946" cy="5650963"/>
              </a:xfrm>
              <a:prstGeom prst="rect">
                <a:avLst/>
              </a:prstGeom>
            </p:spPr>
            <p:txBody>
              <a:bodyPr lIns="0" tIns="0" rIns="0" bIns="0" rtlCol="0" anchor="t">
                <a:spAutoFit/>
              </a:bodyPr>
              <a:lstStyle/>
              <a:p>
                <a:pPr>
                  <a:lnSpc>
                    <a:spcPts val="6439"/>
                  </a:lnSpc>
                  <a:spcBef>
                    <a:spcPct val="0"/>
                  </a:spcBef>
                </a:pPr>
                <a:r>
                  <a:rPr lang="vi-VN" sz="3200" b="1">
                    <a:latin typeface="Arial" panose="020B0604020202020204" pitchFamily="34" charset="0"/>
                    <a:cs typeface="Arial" panose="020B0604020202020204" pitchFamily="34" charset="0"/>
                  </a:rPr>
                  <a:t>Công nghệ gene là các quy trình kĩ thuật liên quan đến việc nghiên cứu về sự biểu hiện gene, chỉnh sửa gene và chuyển gene, từ đó, có thể tạo ra các tế bào, cơ thể sinh vật có hệ gene biểu hiện những tính trạng mong muốn</a:t>
                </a:r>
              </a:p>
            </p:txBody>
          </p:sp>
        </p:grpSp>
        <p:sp>
          <p:nvSpPr>
            <p:cNvPr id="17" name="Oval 16">
              <a:extLst>
                <a:ext uri="{FF2B5EF4-FFF2-40B4-BE49-F238E27FC236}">
                  <a16:creationId xmlns:a16="http://schemas.microsoft.com/office/drawing/2014/main" xmlns="" id="{7C478475-8193-FC74-A624-19C683609C0A}"/>
                </a:ext>
              </a:extLst>
            </p:cNvPr>
            <p:cNvSpPr/>
            <p:nvPr/>
          </p:nvSpPr>
          <p:spPr>
            <a:xfrm>
              <a:off x="2409965" y="4360049"/>
              <a:ext cx="1658261" cy="1208335"/>
            </a:xfrm>
            <a:prstGeom prst="ellipse">
              <a:avLst/>
            </a:prstGeom>
            <a:solidFill>
              <a:schemeClr val="accent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1" name="Picture 61"/>
            <p:cNvPicPr>
              <a:picLocks noChangeAspect="1"/>
            </p:cNvPicPr>
            <p:nvPr/>
          </p:nvPicPr>
          <p:blipFill>
            <a:blip r:embed="rId2"/>
            <a:srcRect/>
            <a:stretch>
              <a:fillRect/>
            </a:stretch>
          </p:blipFill>
          <p:spPr>
            <a:xfrm>
              <a:off x="2431477" y="4428480"/>
              <a:ext cx="1195138" cy="1046488"/>
            </a:xfrm>
            <a:prstGeom prst="rect">
              <a:avLst/>
            </a:prstGeom>
          </p:spPr>
        </p:pic>
      </p:grpSp>
      <p:sp>
        <p:nvSpPr>
          <p:cNvPr id="16" name="Rectangle 15">
            <a:extLst>
              <a:ext uri="{FF2B5EF4-FFF2-40B4-BE49-F238E27FC236}">
                <a16:creationId xmlns:a16="http://schemas.microsoft.com/office/drawing/2014/main" xmlns="" id="{A40B8BCC-271C-0828-BF0F-0B9D018400D1}"/>
              </a:ext>
            </a:extLst>
          </p:cNvPr>
          <p:cNvSpPr/>
          <p:nvPr/>
        </p:nvSpPr>
        <p:spPr>
          <a:xfrm rot="5400000">
            <a:off x="8962584" y="563587"/>
            <a:ext cx="880406" cy="194468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27">
            <a:extLst>
              <a:ext uri="{FF2B5EF4-FFF2-40B4-BE49-F238E27FC236}">
                <a16:creationId xmlns:a16="http://schemas.microsoft.com/office/drawing/2014/main" xmlns="" id="{668F5BB8-49A3-DFA1-871C-F3035C342675}"/>
              </a:ext>
            </a:extLst>
          </p:cNvPr>
          <p:cNvSpPr txBox="1"/>
          <p:nvPr/>
        </p:nvSpPr>
        <p:spPr>
          <a:xfrm>
            <a:off x="106680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III. Công nghệ gene</a:t>
            </a:r>
          </a:p>
        </p:txBody>
      </p:sp>
      <p:sp>
        <p:nvSpPr>
          <p:cNvPr id="6" name="Rectangle: Rounded Corners 5">
            <a:extLst>
              <a:ext uri="{FF2B5EF4-FFF2-40B4-BE49-F238E27FC236}">
                <a16:creationId xmlns:a16="http://schemas.microsoft.com/office/drawing/2014/main" xmlns="" id="{E7444D02-4B43-FDC9-A1E5-A504B0845029}"/>
              </a:ext>
            </a:extLst>
          </p:cNvPr>
          <p:cNvSpPr/>
          <p:nvPr/>
        </p:nvSpPr>
        <p:spPr>
          <a:xfrm>
            <a:off x="863432" y="911029"/>
            <a:ext cx="4968000" cy="216000"/>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50">
            <a:extLst>
              <a:ext uri="{FF2B5EF4-FFF2-40B4-BE49-F238E27FC236}">
                <a16:creationId xmlns:a16="http://schemas.microsoft.com/office/drawing/2014/main" xmlns="" id="{51D245B5-A3C4-19A7-0548-D82F4B51A606}"/>
              </a:ext>
            </a:extLst>
          </p:cNvPr>
          <p:cNvSpPr txBox="1"/>
          <p:nvPr/>
        </p:nvSpPr>
        <p:spPr>
          <a:xfrm>
            <a:off x="6684362" y="231166"/>
            <a:ext cx="6113388" cy="98343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nSpc>
                <a:spcPts val="6299"/>
              </a:lnSpc>
              <a:spcBef>
                <a:spcPct val="0"/>
              </a:spcBef>
            </a:pPr>
            <a:r>
              <a:rPr lang="vi-VN" sz="3200" b="1" u="sng">
                <a:solidFill>
                  <a:srgbClr val="FFFF00"/>
                </a:solidFill>
                <a:latin typeface="Arial" panose="020B0604020202020204" pitchFamily="34" charset="0"/>
                <a:cs typeface="Arial" panose="020B0604020202020204" pitchFamily="34" charset="0"/>
              </a:rPr>
              <a:t>1. Công nghệ DNA tái tổ hợp</a:t>
            </a:r>
          </a:p>
        </p:txBody>
      </p:sp>
      <p:grpSp>
        <p:nvGrpSpPr>
          <p:cNvPr id="10" name="Group 9">
            <a:extLst>
              <a:ext uri="{FF2B5EF4-FFF2-40B4-BE49-F238E27FC236}">
                <a16:creationId xmlns:a16="http://schemas.microsoft.com/office/drawing/2014/main" xmlns="" id="{7A0685A9-F435-F6FD-828A-23E49096C14C}"/>
              </a:ext>
            </a:extLst>
          </p:cNvPr>
          <p:cNvGrpSpPr/>
          <p:nvPr/>
        </p:nvGrpSpPr>
        <p:grpSpPr>
          <a:xfrm>
            <a:off x="2727763" y="499186"/>
            <a:ext cx="12832473" cy="2912411"/>
            <a:chOff x="4795164" y="1080468"/>
            <a:chExt cx="12832473" cy="2346471"/>
          </a:xfrm>
        </p:grpSpPr>
        <p:grpSp>
          <p:nvGrpSpPr>
            <p:cNvPr id="12" name="Group 26">
              <a:extLst>
                <a:ext uri="{FF2B5EF4-FFF2-40B4-BE49-F238E27FC236}">
                  <a16:creationId xmlns:a16="http://schemas.microsoft.com/office/drawing/2014/main" xmlns="" id="{73A7A160-6766-28B6-4216-49EB516FBD95}"/>
                </a:ext>
              </a:extLst>
            </p:cNvPr>
            <p:cNvGrpSpPr/>
            <p:nvPr/>
          </p:nvGrpSpPr>
          <p:grpSpPr>
            <a:xfrm>
              <a:off x="5354425" y="1080468"/>
              <a:ext cx="12273212" cy="2346471"/>
              <a:chOff x="-162091" y="-168160"/>
              <a:chExt cx="16364284" cy="3128627"/>
            </a:xfrm>
          </p:grpSpPr>
          <p:grpSp>
            <p:nvGrpSpPr>
              <p:cNvPr id="19" name="Group 27">
                <a:extLst>
                  <a:ext uri="{FF2B5EF4-FFF2-40B4-BE49-F238E27FC236}">
                    <a16:creationId xmlns:a16="http://schemas.microsoft.com/office/drawing/2014/main" xmlns="" id="{2DC7DACF-B4C2-1823-04D9-B55B32FE6F4F}"/>
                  </a:ext>
                </a:extLst>
              </p:cNvPr>
              <p:cNvGrpSpPr/>
              <p:nvPr/>
            </p:nvGrpSpPr>
            <p:grpSpPr>
              <a:xfrm>
                <a:off x="-162091" y="-168160"/>
                <a:ext cx="16364284" cy="3128627"/>
                <a:chOff x="-36725" y="-38100"/>
                <a:chExt cx="3707650" cy="708852"/>
              </a:xfrm>
            </p:grpSpPr>
            <p:sp>
              <p:nvSpPr>
                <p:cNvPr id="22" name="Freeform 28">
                  <a:extLst>
                    <a:ext uri="{FF2B5EF4-FFF2-40B4-BE49-F238E27FC236}">
                      <a16:creationId xmlns:a16="http://schemas.microsoft.com/office/drawing/2014/main" xmlns="" id="{F7B58726-3D1B-7382-CDD8-AD8C3D719B37}"/>
                    </a:ext>
                  </a:extLst>
                </p:cNvPr>
                <p:cNvSpPr/>
                <p:nvPr/>
              </p:nvSpPr>
              <p:spPr>
                <a:xfrm>
                  <a:off x="-36725" y="258895"/>
                  <a:ext cx="3707650" cy="411857"/>
                </a:xfrm>
                <a:custGeom>
                  <a:avLst/>
                  <a:gdLst/>
                  <a:ahLst/>
                  <a:cxnLst/>
                  <a:rect l="l" t="t" r="r" b="b"/>
                  <a:pathLst>
                    <a:path w="2645544" h="623863">
                      <a:moveTo>
                        <a:pt x="45086" y="0"/>
                      </a:moveTo>
                      <a:lnTo>
                        <a:pt x="2600457" y="0"/>
                      </a:lnTo>
                      <a:cubicBezTo>
                        <a:pt x="2612415" y="0"/>
                        <a:pt x="2623883" y="4750"/>
                        <a:pt x="2632338" y="13205"/>
                      </a:cubicBezTo>
                      <a:cubicBezTo>
                        <a:pt x="2640793" y="21661"/>
                        <a:pt x="2645544" y="33129"/>
                        <a:pt x="2645544" y="45086"/>
                      </a:cubicBezTo>
                      <a:lnTo>
                        <a:pt x="2645544" y="578777"/>
                      </a:lnTo>
                      <a:cubicBezTo>
                        <a:pt x="2645544" y="603677"/>
                        <a:pt x="2625358" y="623863"/>
                        <a:pt x="2600457" y="623863"/>
                      </a:cubicBezTo>
                      <a:lnTo>
                        <a:pt x="45086" y="623863"/>
                      </a:lnTo>
                      <a:cubicBezTo>
                        <a:pt x="20186" y="623863"/>
                        <a:pt x="0" y="603677"/>
                        <a:pt x="0" y="578777"/>
                      </a:cubicBezTo>
                      <a:lnTo>
                        <a:pt x="0" y="45086"/>
                      </a:lnTo>
                      <a:cubicBezTo>
                        <a:pt x="0" y="20186"/>
                        <a:pt x="20186" y="0"/>
                        <a:pt x="45086" y="0"/>
                      </a:cubicBezTo>
                      <a:close/>
                    </a:path>
                  </a:pathLst>
                </a:cu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p>
            <p:sp>
              <p:nvSpPr>
                <p:cNvPr id="23" name="TextBox 29">
                  <a:extLst>
                    <a:ext uri="{FF2B5EF4-FFF2-40B4-BE49-F238E27FC236}">
                      <a16:creationId xmlns:a16="http://schemas.microsoft.com/office/drawing/2014/main" xmlns="" id="{67E7AC75-8A47-A7AC-884D-D223F064F693}"/>
                    </a:ext>
                  </a:extLst>
                </p:cNvPr>
                <p:cNvSpPr txBox="1"/>
                <p:nvPr/>
              </p:nvSpPr>
              <p:spPr>
                <a:xfrm>
                  <a:off x="0" y="-38100"/>
                  <a:ext cx="2645544" cy="661963"/>
                </a:xfrm>
                <a:prstGeom prst="rect">
                  <a:avLst/>
                </a:prstGeom>
              </p:spPr>
              <p:txBody>
                <a:bodyPr lIns="50800" tIns="50800" rIns="50800" bIns="50800" rtlCol="0" anchor="ctr"/>
                <a:lstStyle/>
                <a:p>
                  <a:pPr algn="ctr">
                    <a:lnSpc>
                      <a:spcPts val="2659"/>
                    </a:lnSpc>
                  </a:pPr>
                  <a:endParaRPr sz="3200">
                    <a:latin typeface="Arial" panose="020B0604020202020204" pitchFamily="34" charset="0"/>
                    <a:cs typeface="Arial" panose="020B0604020202020204" pitchFamily="34" charset="0"/>
                  </a:endParaRPr>
                </a:p>
              </p:txBody>
            </p:sp>
          </p:grpSp>
          <p:sp>
            <p:nvSpPr>
              <p:cNvPr id="21" name="TextBox 30">
                <a:extLst>
                  <a:ext uri="{FF2B5EF4-FFF2-40B4-BE49-F238E27FC236}">
                    <a16:creationId xmlns:a16="http://schemas.microsoft.com/office/drawing/2014/main" xmlns="" id="{BDD8AC52-8C86-DACE-EA55-1774B4ECB2D7}"/>
                  </a:ext>
                </a:extLst>
              </p:cNvPr>
              <p:cNvSpPr txBox="1"/>
              <p:nvPr/>
            </p:nvSpPr>
            <p:spPr>
              <a:xfrm>
                <a:off x="2360451" y="1633443"/>
                <a:ext cx="11319200" cy="606630"/>
              </a:xfrm>
              <a:prstGeom prst="rect">
                <a:avLst/>
              </a:prstGeom>
            </p:spPr>
            <p:txBody>
              <a:bodyPr lIns="0" tIns="0" rIns="0" bIns="0" rtlCol="0" anchor="t">
                <a:spAutoFit/>
              </a:bodyPr>
              <a:lstStyle/>
              <a:p>
                <a:pPr>
                  <a:lnSpc>
                    <a:spcPts val="4882"/>
                  </a:lnSpc>
                </a:pPr>
                <a:r>
                  <a:rPr lang="vi-VN" sz="3200" b="1">
                    <a:latin typeface="Arial" panose="020B0604020202020204" pitchFamily="34" charset="0"/>
                    <a:cs typeface="Arial" panose="020B0604020202020204" pitchFamily="34" charset="0"/>
                  </a:rPr>
                  <a:t>Nêu khái niệm công nghệ gene?</a:t>
                </a:r>
              </a:p>
            </p:txBody>
          </p:sp>
        </p:grpSp>
        <p:sp>
          <p:nvSpPr>
            <p:cNvPr id="13" name="Oval 12">
              <a:extLst>
                <a:ext uri="{FF2B5EF4-FFF2-40B4-BE49-F238E27FC236}">
                  <a16:creationId xmlns:a16="http://schemas.microsoft.com/office/drawing/2014/main" xmlns="" id="{7173EF5C-1BC3-B78E-565C-4856ABBA9EE2}"/>
                </a:ext>
              </a:extLst>
            </p:cNvPr>
            <p:cNvSpPr/>
            <p:nvPr/>
          </p:nvSpPr>
          <p:spPr>
            <a:xfrm>
              <a:off x="4795164" y="2148579"/>
              <a:ext cx="1443491" cy="1153176"/>
            </a:xfrm>
            <a:prstGeom prst="ellipse">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4" name="Graphic 13" descr="Question mark">
              <a:extLst>
                <a:ext uri="{FF2B5EF4-FFF2-40B4-BE49-F238E27FC236}">
                  <a16:creationId xmlns:a16="http://schemas.microsoft.com/office/drawing/2014/main" xmlns="" id="{C6C8AE52-3BC6-A530-17E0-5B41AB96A06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993059" y="2352372"/>
              <a:ext cx="910991" cy="774283"/>
            </a:xfrm>
            <a:prstGeom prst="rect">
              <a:avLst/>
            </a:prstGeom>
          </p:spPr>
        </p:pic>
      </p:grpSp>
      <p:sp>
        <p:nvSpPr>
          <p:cNvPr id="30" name="TextBox 29">
            <a:extLst>
              <a:ext uri="{FF2B5EF4-FFF2-40B4-BE49-F238E27FC236}">
                <a16:creationId xmlns:a16="http://schemas.microsoft.com/office/drawing/2014/main" xmlns="" id="{D87157CC-37B5-96A2-4B51-7AD82E227F9C}"/>
              </a:ext>
            </a:extLst>
          </p:cNvPr>
          <p:cNvSpPr txBox="1"/>
          <p:nvPr/>
        </p:nvSpPr>
        <p:spPr>
          <a:xfrm>
            <a:off x="831739" y="3351905"/>
            <a:ext cx="2656791" cy="646331"/>
          </a:xfrm>
          <a:prstGeom prst="rect">
            <a:avLst/>
          </a:prstGeom>
          <a:noFill/>
        </p:spPr>
        <p:txBody>
          <a:bodyPr wrap="square" rtlCol="0">
            <a:spAutoFit/>
          </a:bodyPr>
          <a:lstStyle/>
          <a:p>
            <a:r>
              <a:rPr lang="en-US" sz="3600" b="1" i="1">
                <a:solidFill>
                  <a:srgbClr val="C00000"/>
                </a:solidFill>
              </a:rPr>
              <a:t>Trả lời</a:t>
            </a:r>
            <a:endParaRPr lang="vi-VN" sz="3600" b="1" i="1">
              <a:solidFill>
                <a:srgbClr val="C00000"/>
              </a:solidFill>
            </a:endParaRPr>
          </a:p>
        </p:txBody>
      </p:sp>
      <p:pic>
        <p:nvPicPr>
          <p:cNvPr id="32" name="Picture 2" descr="Công nghệ gen (Genetic Engineering) là gì? Đặc điểm và tranh cãi">
            <a:extLst>
              <a:ext uri="{FF2B5EF4-FFF2-40B4-BE49-F238E27FC236}">
                <a16:creationId xmlns:a16="http://schemas.microsoft.com/office/drawing/2014/main" xmlns="" id="{88B3CA19-698E-3B8D-6F53-0C8D2CA756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44400" y="5196826"/>
            <a:ext cx="5374321" cy="3542802"/>
          </a:xfrm>
          <a:prstGeom prst="roundRect">
            <a:avLst>
              <a:gd name="adj" fmla="val 8594"/>
            </a:avLst>
          </a:prstGeom>
          <a:solidFill>
            <a:srgbClr val="FFFFFF">
              <a:shade val="85000"/>
            </a:srgbClr>
          </a:solidFill>
          <a:ln w="76200">
            <a:solidFill>
              <a:schemeClr val="tx1"/>
            </a:solidFill>
          </a:ln>
          <a:effectLst>
            <a:reflection blurRad="12700" stA="38000" endPos="28000" dist="5000" dir="5400000" sy="-100000" algn="bl" rotWithShape="0"/>
          </a:effectLst>
        </p:spPr>
      </p:pic>
      <p:sp>
        <p:nvSpPr>
          <p:cNvPr id="33" name="TextBox 16">
            <a:extLst>
              <a:ext uri="{FF2B5EF4-FFF2-40B4-BE49-F238E27FC236}">
                <a16:creationId xmlns:a16="http://schemas.microsoft.com/office/drawing/2014/main" xmlns="" id="{0570948D-440F-C82C-B210-7E09383E7A2D}"/>
              </a:ext>
            </a:extLst>
          </p:cNvPr>
          <p:cNvSpPr txBox="1"/>
          <p:nvPr/>
        </p:nvSpPr>
        <p:spPr>
          <a:xfrm>
            <a:off x="13220700" y="404670"/>
            <a:ext cx="5067300" cy="699359"/>
          </a:xfrm>
          <a:prstGeom prst="rect">
            <a:avLst/>
          </a:prstGeom>
        </p:spPr>
        <p:txBody>
          <a:bodyPr wrap="square" lIns="0" tIns="0" rIns="0" bIns="0" rtlCol="0" anchor="t">
            <a:spAutoFit/>
          </a:bodyPr>
          <a:lstStyle/>
          <a:p>
            <a:pPr>
              <a:lnSpc>
                <a:spcPts val="6299"/>
              </a:lnSpc>
              <a:spcBef>
                <a:spcPct val="0"/>
              </a:spcBef>
            </a:pPr>
            <a:r>
              <a:rPr lang="en-US" sz="3200" b="1">
                <a:solidFill>
                  <a:srgbClr val="000000"/>
                </a:solidFill>
                <a:latin typeface="Arial" panose="020B0604020202020204" pitchFamily="34" charset="0"/>
                <a:cs typeface="Arial" panose="020B0604020202020204" pitchFamily="34" charset="0"/>
              </a:rPr>
              <a:t>a. Khái niệm</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F36F8FAB-28FB-3639-5060-FBCE207CA97B}"/>
              </a:ext>
            </a:extLst>
          </p:cNvPr>
          <p:cNvGrpSpPr/>
          <p:nvPr/>
        </p:nvGrpSpPr>
        <p:grpSpPr>
          <a:xfrm>
            <a:off x="806826" y="4053918"/>
            <a:ext cx="10742339" cy="5470623"/>
            <a:chOff x="2143243" y="4360049"/>
            <a:chExt cx="11731316" cy="4804480"/>
          </a:xfrm>
        </p:grpSpPr>
        <p:grpSp>
          <p:nvGrpSpPr>
            <p:cNvPr id="56" name="Group 56"/>
            <p:cNvGrpSpPr/>
            <p:nvPr/>
          </p:nvGrpSpPr>
          <p:grpSpPr>
            <a:xfrm>
              <a:off x="2143243" y="5019540"/>
              <a:ext cx="11731316" cy="4144989"/>
              <a:chOff x="-39057" y="-192881"/>
              <a:chExt cx="15641755" cy="7386245"/>
            </a:xfrm>
          </p:grpSpPr>
          <p:grpSp>
            <p:nvGrpSpPr>
              <p:cNvPr id="57" name="Group 57"/>
              <p:cNvGrpSpPr/>
              <p:nvPr/>
            </p:nvGrpSpPr>
            <p:grpSpPr>
              <a:xfrm>
                <a:off x="-39057" y="-192881"/>
                <a:ext cx="15641755" cy="7386245"/>
                <a:chOff x="-7715" y="-38100"/>
                <a:chExt cx="3089729" cy="1459011"/>
              </a:xfrm>
            </p:grpSpPr>
            <p:sp>
              <p:nvSpPr>
                <p:cNvPr id="58" name="Freeform 58"/>
                <p:cNvSpPr/>
                <p:nvPr/>
              </p:nvSpPr>
              <p:spPr>
                <a:xfrm>
                  <a:off x="-7715" y="-1"/>
                  <a:ext cx="2880121" cy="1420912"/>
                </a:xfrm>
                <a:custGeom>
                  <a:avLst/>
                  <a:gdLst/>
                  <a:ahLst/>
                  <a:cxnLst/>
                  <a:rect l="l" t="t" r="r" b="b"/>
                  <a:pathLst>
                    <a:path w="3082014" h="1420912">
                      <a:moveTo>
                        <a:pt x="33741" y="0"/>
                      </a:moveTo>
                      <a:lnTo>
                        <a:pt x="3048273" y="0"/>
                      </a:lnTo>
                      <a:cubicBezTo>
                        <a:pt x="3057222" y="0"/>
                        <a:pt x="3065804" y="3555"/>
                        <a:pt x="3072132" y="9883"/>
                      </a:cubicBezTo>
                      <a:cubicBezTo>
                        <a:pt x="3078460" y="16210"/>
                        <a:pt x="3082014" y="24792"/>
                        <a:pt x="3082014" y="33741"/>
                      </a:cubicBezTo>
                      <a:lnTo>
                        <a:pt x="3082014" y="1387171"/>
                      </a:lnTo>
                      <a:cubicBezTo>
                        <a:pt x="3082014" y="1396119"/>
                        <a:pt x="3078460" y="1404701"/>
                        <a:pt x="3072132" y="1411029"/>
                      </a:cubicBezTo>
                      <a:cubicBezTo>
                        <a:pt x="3065804" y="1417357"/>
                        <a:pt x="3057222" y="1420912"/>
                        <a:pt x="3048273" y="1420912"/>
                      </a:cubicBezTo>
                      <a:lnTo>
                        <a:pt x="33741" y="1420912"/>
                      </a:lnTo>
                      <a:cubicBezTo>
                        <a:pt x="24792" y="1420912"/>
                        <a:pt x="16210" y="1417357"/>
                        <a:pt x="9883" y="1411029"/>
                      </a:cubicBezTo>
                      <a:cubicBezTo>
                        <a:pt x="3555" y="1404701"/>
                        <a:pt x="0" y="1396119"/>
                        <a:pt x="0" y="1387171"/>
                      </a:cubicBezTo>
                      <a:lnTo>
                        <a:pt x="0" y="33741"/>
                      </a:lnTo>
                      <a:cubicBezTo>
                        <a:pt x="0" y="24792"/>
                        <a:pt x="3555" y="16210"/>
                        <a:pt x="9883" y="9883"/>
                      </a:cubicBezTo>
                      <a:cubicBezTo>
                        <a:pt x="16210" y="3555"/>
                        <a:pt x="24792" y="0"/>
                        <a:pt x="33741" y="0"/>
                      </a:cubicBezTo>
                      <a:close/>
                    </a:path>
                  </a:pathLst>
                </a:custGeom>
                <a:noFill/>
                <a:ln w="76200">
                  <a:solidFill>
                    <a:srgbClr val="FF0000"/>
                  </a:solidFill>
                </a:ln>
              </p:spPr>
            </p:sp>
            <p:sp>
              <p:nvSpPr>
                <p:cNvPr id="59" name="TextBox 59"/>
                <p:cNvSpPr txBox="1"/>
                <p:nvPr/>
              </p:nvSpPr>
              <p:spPr>
                <a:xfrm>
                  <a:off x="0" y="-38100"/>
                  <a:ext cx="3082014" cy="145901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0" name="TextBox 60"/>
              <p:cNvSpPr txBox="1"/>
              <p:nvPr/>
            </p:nvSpPr>
            <p:spPr>
              <a:xfrm>
                <a:off x="331416" y="695053"/>
                <a:ext cx="13211558" cy="6247303"/>
              </a:xfrm>
              <a:prstGeom prst="rect">
                <a:avLst/>
              </a:prstGeom>
            </p:spPr>
            <p:txBody>
              <a:bodyPr wrap="square" lIns="0" tIns="0" rIns="0" bIns="0" rtlCol="0" anchor="t">
                <a:spAutoFit/>
              </a:bodyPr>
              <a:lstStyle/>
              <a:p>
                <a:pPr>
                  <a:lnSpc>
                    <a:spcPts val="6439"/>
                  </a:lnSpc>
                  <a:spcBef>
                    <a:spcPct val="0"/>
                  </a:spcBef>
                </a:pPr>
                <a:r>
                  <a:rPr lang="vi-VN" sz="3200" b="1">
                    <a:solidFill>
                      <a:srgbClr val="FF0000"/>
                    </a:solidFill>
                    <a:latin typeface="Arial" panose="020B0604020202020204" pitchFamily="34" charset="0"/>
                    <a:cs typeface="Arial" panose="020B0604020202020204" pitchFamily="34" charset="0"/>
                  </a:rPr>
                  <a:t>Công nghệ DNA tái tổ hợp </a:t>
                </a:r>
                <a:r>
                  <a:rPr lang="vi-VN" sz="3200" b="1">
                    <a:latin typeface="Arial" panose="020B0604020202020204" pitchFamily="34" charset="0"/>
                    <a:cs typeface="Arial" panose="020B0604020202020204" pitchFamily="34" charset="0"/>
                  </a:rPr>
                  <a:t>là quy trình kĩ thuật dựa trên nguyên lí tái tổ hợp DNA và biểu hiện gene, tạo ra sản phẩm là DNA tái tổ hợp và protein tái tổ hợp với số lượng lớn phục vụ cho đời sống con người</a:t>
                </a:r>
              </a:p>
            </p:txBody>
          </p:sp>
        </p:grpSp>
        <p:sp>
          <p:nvSpPr>
            <p:cNvPr id="17" name="Oval 16">
              <a:extLst>
                <a:ext uri="{FF2B5EF4-FFF2-40B4-BE49-F238E27FC236}">
                  <a16:creationId xmlns:a16="http://schemas.microsoft.com/office/drawing/2014/main" xmlns="" id="{7C478475-8193-FC74-A624-19C683609C0A}"/>
                </a:ext>
              </a:extLst>
            </p:cNvPr>
            <p:cNvSpPr/>
            <p:nvPr/>
          </p:nvSpPr>
          <p:spPr>
            <a:xfrm>
              <a:off x="2409965" y="4360049"/>
              <a:ext cx="1658261" cy="1208335"/>
            </a:xfrm>
            <a:prstGeom prst="ellipse">
              <a:avLst/>
            </a:prstGeom>
            <a:solidFill>
              <a:schemeClr val="accent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1" name="Picture 61"/>
            <p:cNvPicPr>
              <a:picLocks noChangeAspect="1"/>
            </p:cNvPicPr>
            <p:nvPr/>
          </p:nvPicPr>
          <p:blipFill>
            <a:blip r:embed="rId2"/>
            <a:srcRect/>
            <a:stretch>
              <a:fillRect/>
            </a:stretch>
          </p:blipFill>
          <p:spPr>
            <a:xfrm>
              <a:off x="2431477" y="4428480"/>
              <a:ext cx="1195138" cy="1046488"/>
            </a:xfrm>
            <a:prstGeom prst="rect">
              <a:avLst/>
            </a:prstGeom>
          </p:spPr>
        </p:pic>
      </p:grpSp>
      <p:sp>
        <p:nvSpPr>
          <p:cNvPr id="16" name="Rectangle 15">
            <a:extLst>
              <a:ext uri="{FF2B5EF4-FFF2-40B4-BE49-F238E27FC236}">
                <a16:creationId xmlns:a16="http://schemas.microsoft.com/office/drawing/2014/main" xmlns="" id="{A40B8BCC-271C-0828-BF0F-0B9D018400D1}"/>
              </a:ext>
            </a:extLst>
          </p:cNvPr>
          <p:cNvSpPr/>
          <p:nvPr/>
        </p:nvSpPr>
        <p:spPr>
          <a:xfrm rot="5400000">
            <a:off x="8962584" y="563587"/>
            <a:ext cx="880406" cy="194468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27">
            <a:extLst>
              <a:ext uri="{FF2B5EF4-FFF2-40B4-BE49-F238E27FC236}">
                <a16:creationId xmlns:a16="http://schemas.microsoft.com/office/drawing/2014/main" xmlns="" id="{668F5BB8-49A3-DFA1-871C-F3035C342675}"/>
              </a:ext>
            </a:extLst>
          </p:cNvPr>
          <p:cNvSpPr txBox="1"/>
          <p:nvPr/>
        </p:nvSpPr>
        <p:spPr>
          <a:xfrm>
            <a:off x="106680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III. Công nghệ gene</a:t>
            </a:r>
          </a:p>
        </p:txBody>
      </p:sp>
      <p:sp>
        <p:nvSpPr>
          <p:cNvPr id="6" name="Rectangle: Rounded Corners 5">
            <a:extLst>
              <a:ext uri="{FF2B5EF4-FFF2-40B4-BE49-F238E27FC236}">
                <a16:creationId xmlns:a16="http://schemas.microsoft.com/office/drawing/2014/main" xmlns="" id="{E7444D02-4B43-FDC9-A1E5-A504B0845029}"/>
              </a:ext>
            </a:extLst>
          </p:cNvPr>
          <p:cNvSpPr/>
          <p:nvPr/>
        </p:nvSpPr>
        <p:spPr>
          <a:xfrm>
            <a:off x="863432" y="911029"/>
            <a:ext cx="4968000" cy="216000"/>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50">
            <a:extLst>
              <a:ext uri="{FF2B5EF4-FFF2-40B4-BE49-F238E27FC236}">
                <a16:creationId xmlns:a16="http://schemas.microsoft.com/office/drawing/2014/main" xmlns="" id="{51D245B5-A3C4-19A7-0548-D82F4B51A606}"/>
              </a:ext>
            </a:extLst>
          </p:cNvPr>
          <p:cNvSpPr txBox="1"/>
          <p:nvPr/>
        </p:nvSpPr>
        <p:spPr>
          <a:xfrm>
            <a:off x="6684362" y="231166"/>
            <a:ext cx="6113388" cy="98343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nSpc>
                <a:spcPts val="6299"/>
              </a:lnSpc>
              <a:spcBef>
                <a:spcPct val="0"/>
              </a:spcBef>
            </a:pPr>
            <a:r>
              <a:rPr lang="vi-VN" sz="3200" b="1" u="sng">
                <a:solidFill>
                  <a:srgbClr val="FFFF00"/>
                </a:solidFill>
                <a:latin typeface="Arial" panose="020B0604020202020204" pitchFamily="34" charset="0"/>
                <a:cs typeface="Arial" panose="020B0604020202020204" pitchFamily="34" charset="0"/>
              </a:rPr>
              <a:t>1. Công nghệ DNA tái tổ hợp</a:t>
            </a:r>
          </a:p>
        </p:txBody>
      </p:sp>
      <p:grpSp>
        <p:nvGrpSpPr>
          <p:cNvPr id="10" name="Group 9">
            <a:extLst>
              <a:ext uri="{FF2B5EF4-FFF2-40B4-BE49-F238E27FC236}">
                <a16:creationId xmlns:a16="http://schemas.microsoft.com/office/drawing/2014/main" xmlns="" id="{7A0685A9-F435-F6FD-828A-23E49096C14C}"/>
              </a:ext>
            </a:extLst>
          </p:cNvPr>
          <p:cNvGrpSpPr/>
          <p:nvPr/>
        </p:nvGrpSpPr>
        <p:grpSpPr>
          <a:xfrm>
            <a:off x="2697705" y="612376"/>
            <a:ext cx="12832473" cy="2912411"/>
            <a:chOff x="4795164" y="1080468"/>
            <a:chExt cx="12832473" cy="2346471"/>
          </a:xfrm>
        </p:grpSpPr>
        <p:grpSp>
          <p:nvGrpSpPr>
            <p:cNvPr id="12" name="Group 26">
              <a:extLst>
                <a:ext uri="{FF2B5EF4-FFF2-40B4-BE49-F238E27FC236}">
                  <a16:creationId xmlns:a16="http://schemas.microsoft.com/office/drawing/2014/main" xmlns="" id="{73A7A160-6766-28B6-4216-49EB516FBD95}"/>
                </a:ext>
              </a:extLst>
            </p:cNvPr>
            <p:cNvGrpSpPr/>
            <p:nvPr/>
          </p:nvGrpSpPr>
          <p:grpSpPr>
            <a:xfrm>
              <a:off x="5354425" y="1080468"/>
              <a:ext cx="12273212" cy="2346471"/>
              <a:chOff x="-162091" y="-168160"/>
              <a:chExt cx="16364284" cy="3128627"/>
            </a:xfrm>
          </p:grpSpPr>
          <p:grpSp>
            <p:nvGrpSpPr>
              <p:cNvPr id="19" name="Group 27">
                <a:extLst>
                  <a:ext uri="{FF2B5EF4-FFF2-40B4-BE49-F238E27FC236}">
                    <a16:creationId xmlns:a16="http://schemas.microsoft.com/office/drawing/2014/main" xmlns="" id="{2DC7DACF-B4C2-1823-04D9-B55B32FE6F4F}"/>
                  </a:ext>
                </a:extLst>
              </p:cNvPr>
              <p:cNvGrpSpPr/>
              <p:nvPr/>
            </p:nvGrpSpPr>
            <p:grpSpPr>
              <a:xfrm>
                <a:off x="-162091" y="-168160"/>
                <a:ext cx="16364284" cy="3128627"/>
                <a:chOff x="-36725" y="-38100"/>
                <a:chExt cx="3707650" cy="708852"/>
              </a:xfrm>
            </p:grpSpPr>
            <p:sp>
              <p:nvSpPr>
                <p:cNvPr id="22" name="Freeform 28">
                  <a:extLst>
                    <a:ext uri="{FF2B5EF4-FFF2-40B4-BE49-F238E27FC236}">
                      <a16:creationId xmlns:a16="http://schemas.microsoft.com/office/drawing/2014/main" xmlns="" id="{F7B58726-3D1B-7382-CDD8-AD8C3D719B37}"/>
                    </a:ext>
                  </a:extLst>
                </p:cNvPr>
                <p:cNvSpPr/>
                <p:nvPr/>
              </p:nvSpPr>
              <p:spPr>
                <a:xfrm>
                  <a:off x="-36725" y="258895"/>
                  <a:ext cx="3707650" cy="411857"/>
                </a:xfrm>
                <a:custGeom>
                  <a:avLst/>
                  <a:gdLst/>
                  <a:ahLst/>
                  <a:cxnLst/>
                  <a:rect l="l" t="t" r="r" b="b"/>
                  <a:pathLst>
                    <a:path w="2645544" h="623863">
                      <a:moveTo>
                        <a:pt x="45086" y="0"/>
                      </a:moveTo>
                      <a:lnTo>
                        <a:pt x="2600457" y="0"/>
                      </a:lnTo>
                      <a:cubicBezTo>
                        <a:pt x="2612415" y="0"/>
                        <a:pt x="2623883" y="4750"/>
                        <a:pt x="2632338" y="13205"/>
                      </a:cubicBezTo>
                      <a:cubicBezTo>
                        <a:pt x="2640793" y="21661"/>
                        <a:pt x="2645544" y="33129"/>
                        <a:pt x="2645544" y="45086"/>
                      </a:cubicBezTo>
                      <a:lnTo>
                        <a:pt x="2645544" y="578777"/>
                      </a:lnTo>
                      <a:cubicBezTo>
                        <a:pt x="2645544" y="603677"/>
                        <a:pt x="2625358" y="623863"/>
                        <a:pt x="2600457" y="623863"/>
                      </a:cubicBezTo>
                      <a:lnTo>
                        <a:pt x="45086" y="623863"/>
                      </a:lnTo>
                      <a:cubicBezTo>
                        <a:pt x="20186" y="623863"/>
                        <a:pt x="0" y="603677"/>
                        <a:pt x="0" y="578777"/>
                      </a:cubicBezTo>
                      <a:lnTo>
                        <a:pt x="0" y="45086"/>
                      </a:lnTo>
                      <a:cubicBezTo>
                        <a:pt x="0" y="20186"/>
                        <a:pt x="20186" y="0"/>
                        <a:pt x="45086" y="0"/>
                      </a:cubicBezTo>
                      <a:close/>
                    </a:path>
                  </a:pathLst>
                </a:cu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p>
            <p:sp>
              <p:nvSpPr>
                <p:cNvPr id="23" name="TextBox 29">
                  <a:extLst>
                    <a:ext uri="{FF2B5EF4-FFF2-40B4-BE49-F238E27FC236}">
                      <a16:creationId xmlns:a16="http://schemas.microsoft.com/office/drawing/2014/main" xmlns="" id="{67E7AC75-8A47-A7AC-884D-D223F064F693}"/>
                    </a:ext>
                  </a:extLst>
                </p:cNvPr>
                <p:cNvSpPr txBox="1"/>
                <p:nvPr/>
              </p:nvSpPr>
              <p:spPr>
                <a:xfrm>
                  <a:off x="0" y="-38100"/>
                  <a:ext cx="2645544" cy="661963"/>
                </a:xfrm>
                <a:prstGeom prst="rect">
                  <a:avLst/>
                </a:prstGeom>
              </p:spPr>
              <p:txBody>
                <a:bodyPr lIns="50800" tIns="50800" rIns="50800" bIns="50800" rtlCol="0" anchor="ctr"/>
                <a:lstStyle/>
                <a:p>
                  <a:pPr algn="ctr">
                    <a:lnSpc>
                      <a:spcPts val="2659"/>
                    </a:lnSpc>
                  </a:pPr>
                  <a:endParaRPr sz="3200">
                    <a:latin typeface="Arial" panose="020B0604020202020204" pitchFamily="34" charset="0"/>
                    <a:cs typeface="Arial" panose="020B0604020202020204" pitchFamily="34" charset="0"/>
                  </a:endParaRPr>
                </a:p>
              </p:txBody>
            </p:sp>
          </p:grpSp>
          <p:sp>
            <p:nvSpPr>
              <p:cNvPr id="21" name="TextBox 30">
                <a:extLst>
                  <a:ext uri="{FF2B5EF4-FFF2-40B4-BE49-F238E27FC236}">
                    <a16:creationId xmlns:a16="http://schemas.microsoft.com/office/drawing/2014/main" xmlns="" id="{BDD8AC52-8C86-DACE-EA55-1774B4ECB2D7}"/>
                  </a:ext>
                </a:extLst>
              </p:cNvPr>
              <p:cNvSpPr txBox="1"/>
              <p:nvPr/>
            </p:nvSpPr>
            <p:spPr>
              <a:xfrm>
                <a:off x="2360451" y="1633443"/>
                <a:ext cx="11319200" cy="606630"/>
              </a:xfrm>
              <a:prstGeom prst="rect">
                <a:avLst/>
              </a:prstGeom>
            </p:spPr>
            <p:txBody>
              <a:bodyPr lIns="0" tIns="0" rIns="0" bIns="0" rtlCol="0" anchor="t">
                <a:spAutoFit/>
              </a:bodyPr>
              <a:lstStyle/>
              <a:p>
                <a:pPr>
                  <a:lnSpc>
                    <a:spcPts val="4882"/>
                  </a:lnSpc>
                </a:pPr>
                <a:r>
                  <a:rPr lang="vi-VN" sz="3200" b="1">
                    <a:latin typeface="Arial" panose="020B0604020202020204" pitchFamily="34" charset="0"/>
                    <a:cs typeface="Arial" panose="020B0604020202020204" pitchFamily="34" charset="0"/>
                  </a:rPr>
                  <a:t>Nêu khái niệm công nghệ DNA tái tổ hợp?</a:t>
                </a:r>
              </a:p>
            </p:txBody>
          </p:sp>
        </p:grpSp>
        <p:sp>
          <p:nvSpPr>
            <p:cNvPr id="13" name="Oval 12">
              <a:extLst>
                <a:ext uri="{FF2B5EF4-FFF2-40B4-BE49-F238E27FC236}">
                  <a16:creationId xmlns:a16="http://schemas.microsoft.com/office/drawing/2014/main" xmlns="" id="{7173EF5C-1BC3-B78E-565C-4856ABBA9EE2}"/>
                </a:ext>
              </a:extLst>
            </p:cNvPr>
            <p:cNvSpPr/>
            <p:nvPr/>
          </p:nvSpPr>
          <p:spPr>
            <a:xfrm>
              <a:off x="4795164" y="2148579"/>
              <a:ext cx="1443491" cy="1153176"/>
            </a:xfrm>
            <a:prstGeom prst="ellipse">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4" name="Graphic 13" descr="Question mark">
              <a:extLst>
                <a:ext uri="{FF2B5EF4-FFF2-40B4-BE49-F238E27FC236}">
                  <a16:creationId xmlns:a16="http://schemas.microsoft.com/office/drawing/2014/main" xmlns="" id="{C6C8AE52-3BC6-A530-17E0-5B41AB96A06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993059" y="2352372"/>
              <a:ext cx="910991" cy="774283"/>
            </a:xfrm>
            <a:prstGeom prst="rect">
              <a:avLst/>
            </a:prstGeom>
          </p:spPr>
        </p:pic>
      </p:grpSp>
      <p:sp>
        <p:nvSpPr>
          <p:cNvPr id="30" name="TextBox 29">
            <a:extLst>
              <a:ext uri="{FF2B5EF4-FFF2-40B4-BE49-F238E27FC236}">
                <a16:creationId xmlns:a16="http://schemas.microsoft.com/office/drawing/2014/main" xmlns="" id="{D87157CC-37B5-96A2-4B51-7AD82E227F9C}"/>
              </a:ext>
            </a:extLst>
          </p:cNvPr>
          <p:cNvSpPr txBox="1"/>
          <p:nvPr/>
        </p:nvSpPr>
        <p:spPr>
          <a:xfrm>
            <a:off x="831739" y="3351905"/>
            <a:ext cx="2656791" cy="646331"/>
          </a:xfrm>
          <a:prstGeom prst="rect">
            <a:avLst/>
          </a:prstGeom>
          <a:noFill/>
        </p:spPr>
        <p:txBody>
          <a:bodyPr wrap="square" rtlCol="0">
            <a:spAutoFit/>
          </a:bodyPr>
          <a:lstStyle/>
          <a:p>
            <a:r>
              <a:rPr lang="en-US" sz="3600" b="1" i="1">
                <a:solidFill>
                  <a:srgbClr val="C00000"/>
                </a:solidFill>
              </a:rPr>
              <a:t>Trả lời</a:t>
            </a:r>
            <a:endParaRPr lang="vi-VN" sz="3600" b="1" i="1">
              <a:solidFill>
                <a:srgbClr val="C00000"/>
              </a:solidFill>
            </a:endParaRPr>
          </a:p>
        </p:txBody>
      </p:sp>
      <p:pic>
        <p:nvPicPr>
          <p:cNvPr id="3" name="Picture 2" descr="DNA tái tổ hợp – Wikipedia tiếng Việt">
            <a:extLst>
              <a:ext uri="{FF2B5EF4-FFF2-40B4-BE49-F238E27FC236}">
                <a16:creationId xmlns:a16="http://schemas.microsoft.com/office/drawing/2014/main" xmlns="" id="{1755D07E-75D2-0F0D-3936-864D4A1DFC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35921" y="4181700"/>
            <a:ext cx="6568634" cy="53288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Curved Arrow Vector Art, Icons, And Graphics For Free, 41% OFF">
            <a:extLst>
              <a:ext uri="{FF2B5EF4-FFF2-40B4-BE49-F238E27FC236}">
                <a16:creationId xmlns:a16="http://schemas.microsoft.com/office/drawing/2014/main" xmlns="" id="{99955DC7-0BEB-B8B5-1514-2024F3F7F24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2281218" flipH="1">
            <a:off x="11286698" y="4563097"/>
            <a:ext cx="1266884" cy="7191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6">
            <a:extLst>
              <a:ext uri="{FF2B5EF4-FFF2-40B4-BE49-F238E27FC236}">
                <a16:creationId xmlns:a16="http://schemas.microsoft.com/office/drawing/2014/main" xmlns="" id="{9B3BCCA5-60D8-7A72-2A97-CA3B9F25233C}"/>
              </a:ext>
            </a:extLst>
          </p:cNvPr>
          <p:cNvSpPr txBox="1"/>
          <p:nvPr/>
        </p:nvSpPr>
        <p:spPr>
          <a:xfrm>
            <a:off x="13220700" y="404670"/>
            <a:ext cx="5067300" cy="699359"/>
          </a:xfrm>
          <a:prstGeom prst="rect">
            <a:avLst/>
          </a:prstGeom>
        </p:spPr>
        <p:txBody>
          <a:bodyPr wrap="square" lIns="0" tIns="0" rIns="0" bIns="0" rtlCol="0" anchor="t">
            <a:spAutoFit/>
          </a:bodyPr>
          <a:lstStyle/>
          <a:p>
            <a:pPr>
              <a:lnSpc>
                <a:spcPts val="6299"/>
              </a:lnSpc>
              <a:spcBef>
                <a:spcPct val="0"/>
              </a:spcBef>
            </a:pPr>
            <a:r>
              <a:rPr lang="en-US" sz="3200" b="1">
                <a:solidFill>
                  <a:srgbClr val="000000"/>
                </a:solidFill>
                <a:latin typeface="Arial" panose="020B0604020202020204" pitchFamily="34" charset="0"/>
                <a:cs typeface="Arial" panose="020B0604020202020204" pitchFamily="34" charset="0"/>
              </a:rPr>
              <a:t>a. Khái niệm</a:t>
            </a:r>
          </a:p>
        </p:txBody>
      </p:sp>
    </p:spTree>
    <p:extLst>
      <p:ext uri="{BB962C8B-B14F-4D97-AF65-F5344CB8AC3E}">
        <p14:creationId xmlns:p14="http://schemas.microsoft.com/office/powerpoint/2010/main" val="425222950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42"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anim calcmode="lin" valueType="num">
                                      <p:cBhvr>
                                        <p:cTn id="11" dur="1000" fill="hold"/>
                                        <p:tgtEl>
                                          <p:spTgt spid="31"/>
                                        </p:tgtEl>
                                        <p:attrNameLst>
                                          <p:attrName>ppt_x</p:attrName>
                                        </p:attrNameLst>
                                      </p:cBhvr>
                                      <p:tavLst>
                                        <p:tav tm="0">
                                          <p:val>
                                            <p:strVal val="#ppt_x"/>
                                          </p:val>
                                        </p:tav>
                                        <p:tav tm="100000">
                                          <p:val>
                                            <p:strVal val="#ppt_x"/>
                                          </p:val>
                                        </p:tav>
                                      </p:tavLst>
                                    </p:anim>
                                    <p:anim calcmode="lin" valueType="num">
                                      <p:cBhvr>
                                        <p:cTn id="1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F36F8FAB-28FB-3639-5060-FBCE207CA97B}"/>
              </a:ext>
            </a:extLst>
          </p:cNvPr>
          <p:cNvGrpSpPr/>
          <p:nvPr/>
        </p:nvGrpSpPr>
        <p:grpSpPr>
          <a:xfrm>
            <a:off x="1752600" y="4335860"/>
            <a:ext cx="15576173" cy="5470623"/>
            <a:chOff x="2143243" y="4360049"/>
            <a:chExt cx="17010169" cy="4804480"/>
          </a:xfrm>
        </p:grpSpPr>
        <p:grpSp>
          <p:nvGrpSpPr>
            <p:cNvPr id="56" name="Group 56"/>
            <p:cNvGrpSpPr/>
            <p:nvPr/>
          </p:nvGrpSpPr>
          <p:grpSpPr>
            <a:xfrm>
              <a:off x="2143243" y="5019540"/>
              <a:ext cx="17010169" cy="4144989"/>
              <a:chOff x="-39057" y="-192881"/>
              <a:chExt cx="22680226" cy="7386245"/>
            </a:xfrm>
          </p:grpSpPr>
          <p:grpSp>
            <p:nvGrpSpPr>
              <p:cNvPr id="57" name="Group 57"/>
              <p:cNvGrpSpPr/>
              <p:nvPr/>
            </p:nvGrpSpPr>
            <p:grpSpPr>
              <a:xfrm>
                <a:off x="-39057" y="-192881"/>
                <a:ext cx="22680226" cy="7386245"/>
                <a:chOff x="-7715" y="-38100"/>
                <a:chExt cx="4480044" cy="1459011"/>
              </a:xfrm>
            </p:grpSpPr>
            <p:sp>
              <p:nvSpPr>
                <p:cNvPr id="58" name="Freeform 58"/>
                <p:cNvSpPr/>
                <p:nvPr/>
              </p:nvSpPr>
              <p:spPr>
                <a:xfrm>
                  <a:off x="-7715" y="-1"/>
                  <a:ext cx="4480044" cy="1057482"/>
                </a:xfrm>
                <a:custGeom>
                  <a:avLst/>
                  <a:gdLst/>
                  <a:ahLst/>
                  <a:cxnLst/>
                  <a:rect l="l" t="t" r="r" b="b"/>
                  <a:pathLst>
                    <a:path w="3082014" h="1420912">
                      <a:moveTo>
                        <a:pt x="33741" y="0"/>
                      </a:moveTo>
                      <a:lnTo>
                        <a:pt x="3048273" y="0"/>
                      </a:lnTo>
                      <a:cubicBezTo>
                        <a:pt x="3057222" y="0"/>
                        <a:pt x="3065804" y="3555"/>
                        <a:pt x="3072132" y="9883"/>
                      </a:cubicBezTo>
                      <a:cubicBezTo>
                        <a:pt x="3078460" y="16210"/>
                        <a:pt x="3082014" y="24792"/>
                        <a:pt x="3082014" y="33741"/>
                      </a:cubicBezTo>
                      <a:lnTo>
                        <a:pt x="3082014" y="1387171"/>
                      </a:lnTo>
                      <a:cubicBezTo>
                        <a:pt x="3082014" y="1396119"/>
                        <a:pt x="3078460" y="1404701"/>
                        <a:pt x="3072132" y="1411029"/>
                      </a:cubicBezTo>
                      <a:cubicBezTo>
                        <a:pt x="3065804" y="1417357"/>
                        <a:pt x="3057222" y="1420912"/>
                        <a:pt x="3048273" y="1420912"/>
                      </a:cubicBezTo>
                      <a:lnTo>
                        <a:pt x="33741" y="1420912"/>
                      </a:lnTo>
                      <a:cubicBezTo>
                        <a:pt x="24792" y="1420912"/>
                        <a:pt x="16210" y="1417357"/>
                        <a:pt x="9883" y="1411029"/>
                      </a:cubicBezTo>
                      <a:cubicBezTo>
                        <a:pt x="3555" y="1404701"/>
                        <a:pt x="0" y="1396119"/>
                        <a:pt x="0" y="1387171"/>
                      </a:cubicBezTo>
                      <a:lnTo>
                        <a:pt x="0" y="33741"/>
                      </a:lnTo>
                      <a:cubicBezTo>
                        <a:pt x="0" y="24792"/>
                        <a:pt x="3555" y="16210"/>
                        <a:pt x="9883" y="9883"/>
                      </a:cubicBezTo>
                      <a:cubicBezTo>
                        <a:pt x="16210" y="3555"/>
                        <a:pt x="24792" y="0"/>
                        <a:pt x="33741" y="0"/>
                      </a:cubicBezTo>
                      <a:close/>
                    </a:path>
                  </a:pathLst>
                </a:custGeom>
                <a:noFill/>
                <a:ln w="76200">
                  <a:solidFill>
                    <a:srgbClr val="FF0000"/>
                  </a:solidFill>
                </a:ln>
              </p:spPr>
            </p:sp>
            <p:sp>
              <p:nvSpPr>
                <p:cNvPr id="59" name="TextBox 59"/>
                <p:cNvSpPr txBox="1"/>
                <p:nvPr/>
              </p:nvSpPr>
              <p:spPr>
                <a:xfrm>
                  <a:off x="0" y="-38100"/>
                  <a:ext cx="3082014" cy="145901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0" name="TextBox 60"/>
              <p:cNvSpPr txBox="1"/>
              <p:nvPr/>
            </p:nvSpPr>
            <p:spPr>
              <a:xfrm>
                <a:off x="331416" y="695053"/>
                <a:ext cx="20550653" cy="3325199"/>
              </a:xfrm>
              <a:prstGeom prst="rect">
                <a:avLst/>
              </a:prstGeom>
            </p:spPr>
            <p:txBody>
              <a:bodyPr wrap="square" lIns="0" tIns="0" rIns="0" bIns="0" rtlCol="0" anchor="t">
                <a:spAutoFit/>
              </a:bodyPr>
              <a:lstStyle/>
              <a:p>
                <a:pPr>
                  <a:lnSpc>
                    <a:spcPct val="150000"/>
                  </a:lnSpc>
                  <a:spcBef>
                    <a:spcPct val="0"/>
                  </a:spcBef>
                </a:pPr>
                <a:r>
                  <a:rPr lang="en-US" sz="3200" b="1">
                    <a:solidFill>
                      <a:srgbClr val="000000"/>
                    </a:solidFill>
                    <a:latin typeface="Arial" panose="020B0604020202020204" pitchFamily="34" charset="0"/>
                    <a:cs typeface="Arial" panose="020B0604020202020204" pitchFamily="34" charset="0"/>
                  </a:rPr>
                  <a:t>Công nghệ DNA tái tổ hợp đóng vai trò quan trọng trong nhiều lĩnh vực khác nhau như tạo protein tái tổ hợp phục vụ cho y học hoặc xử lí ô nhiễm môi trường, nghiên cứu chức năng của gene,... </a:t>
                </a:r>
              </a:p>
            </p:txBody>
          </p:sp>
        </p:grpSp>
        <p:sp>
          <p:nvSpPr>
            <p:cNvPr id="17" name="Oval 16">
              <a:extLst>
                <a:ext uri="{FF2B5EF4-FFF2-40B4-BE49-F238E27FC236}">
                  <a16:creationId xmlns:a16="http://schemas.microsoft.com/office/drawing/2014/main" xmlns="" id="{7C478475-8193-FC74-A624-19C683609C0A}"/>
                </a:ext>
              </a:extLst>
            </p:cNvPr>
            <p:cNvSpPr/>
            <p:nvPr/>
          </p:nvSpPr>
          <p:spPr>
            <a:xfrm>
              <a:off x="2409965" y="4360049"/>
              <a:ext cx="1658261" cy="1208335"/>
            </a:xfrm>
            <a:prstGeom prst="ellipse">
              <a:avLst/>
            </a:prstGeom>
            <a:solidFill>
              <a:schemeClr val="accent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1" name="Picture 61"/>
            <p:cNvPicPr>
              <a:picLocks noChangeAspect="1"/>
            </p:cNvPicPr>
            <p:nvPr/>
          </p:nvPicPr>
          <p:blipFill>
            <a:blip r:embed="rId2"/>
            <a:srcRect/>
            <a:stretch>
              <a:fillRect/>
            </a:stretch>
          </p:blipFill>
          <p:spPr>
            <a:xfrm>
              <a:off x="2431477" y="4428480"/>
              <a:ext cx="1195138" cy="1046488"/>
            </a:xfrm>
            <a:prstGeom prst="rect">
              <a:avLst/>
            </a:prstGeom>
          </p:spPr>
        </p:pic>
      </p:grpSp>
      <p:sp>
        <p:nvSpPr>
          <p:cNvPr id="16" name="Rectangle 15">
            <a:extLst>
              <a:ext uri="{FF2B5EF4-FFF2-40B4-BE49-F238E27FC236}">
                <a16:creationId xmlns:a16="http://schemas.microsoft.com/office/drawing/2014/main" xmlns="" id="{A40B8BCC-271C-0828-BF0F-0B9D018400D1}"/>
              </a:ext>
            </a:extLst>
          </p:cNvPr>
          <p:cNvSpPr/>
          <p:nvPr/>
        </p:nvSpPr>
        <p:spPr>
          <a:xfrm rot="5400000">
            <a:off x="8962584" y="563587"/>
            <a:ext cx="880406" cy="194468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27">
            <a:extLst>
              <a:ext uri="{FF2B5EF4-FFF2-40B4-BE49-F238E27FC236}">
                <a16:creationId xmlns:a16="http://schemas.microsoft.com/office/drawing/2014/main" xmlns="" id="{668F5BB8-49A3-DFA1-871C-F3035C342675}"/>
              </a:ext>
            </a:extLst>
          </p:cNvPr>
          <p:cNvSpPr txBox="1"/>
          <p:nvPr/>
        </p:nvSpPr>
        <p:spPr>
          <a:xfrm>
            <a:off x="106680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III. Công nghệ gene</a:t>
            </a:r>
          </a:p>
        </p:txBody>
      </p:sp>
      <p:sp>
        <p:nvSpPr>
          <p:cNvPr id="6" name="Rectangle: Rounded Corners 5">
            <a:extLst>
              <a:ext uri="{FF2B5EF4-FFF2-40B4-BE49-F238E27FC236}">
                <a16:creationId xmlns:a16="http://schemas.microsoft.com/office/drawing/2014/main" xmlns="" id="{E7444D02-4B43-FDC9-A1E5-A504B0845029}"/>
              </a:ext>
            </a:extLst>
          </p:cNvPr>
          <p:cNvSpPr/>
          <p:nvPr/>
        </p:nvSpPr>
        <p:spPr>
          <a:xfrm>
            <a:off x="863432" y="911029"/>
            <a:ext cx="4968000" cy="216000"/>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50">
            <a:extLst>
              <a:ext uri="{FF2B5EF4-FFF2-40B4-BE49-F238E27FC236}">
                <a16:creationId xmlns:a16="http://schemas.microsoft.com/office/drawing/2014/main" xmlns="" id="{51D245B5-A3C4-19A7-0548-D82F4B51A606}"/>
              </a:ext>
            </a:extLst>
          </p:cNvPr>
          <p:cNvSpPr txBox="1"/>
          <p:nvPr/>
        </p:nvSpPr>
        <p:spPr>
          <a:xfrm>
            <a:off x="6684362" y="231166"/>
            <a:ext cx="6113388" cy="98343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nSpc>
                <a:spcPts val="6299"/>
              </a:lnSpc>
              <a:spcBef>
                <a:spcPct val="0"/>
              </a:spcBef>
            </a:pPr>
            <a:r>
              <a:rPr lang="vi-VN" sz="3200" b="1" u="sng">
                <a:solidFill>
                  <a:srgbClr val="FFFF00"/>
                </a:solidFill>
                <a:latin typeface="Arial" panose="020B0604020202020204" pitchFamily="34" charset="0"/>
                <a:cs typeface="Arial" panose="020B0604020202020204" pitchFamily="34" charset="0"/>
              </a:rPr>
              <a:t>1. Công nghệ DNA tái tổ hợp</a:t>
            </a:r>
          </a:p>
        </p:txBody>
      </p:sp>
      <p:grpSp>
        <p:nvGrpSpPr>
          <p:cNvPr id="10" name="Group 9">
            <a:extLst>
              <a:ext uri="{FF2B5EF4-FFF2-40B4-BE49-F238E27FC236}">
                <a16:creationId xmlns:a16="http://schemas.microsoft.com/office/drawing/2014/main" xmlns="" id="{7A0685A9-F435-F6FD-828A-23E49096C14C}"/>
              </a:ext>
            </a:extLst>
          </p:cNvPr>
          <p:cNvGrpSpPr/>
          <p:nvPr/>
        </p:nvGrpSpPr>
        <p:grpSpPr>
          <a:xfrm>
            <a:off x="2697705" y="612376"/>
            <a:ext cx="12832473" cy="2912411"/>
            <a:chOff x="4795164" y="1080468"/>
            <a:chExt cx="12832473" cy="2346471"/>
          </a:xfrm>
        </p:grpSpPr>
        <p:grpSp>
          <p:nvGrpSpPr>
            <p:cNvPr id="12" name="Group 26">
              <a:extLst>
                <a:ext uri="{FF2B5EF4-FFF2-40B4-BE49-F238E27FC236}">
                  <a16:creationId xmlns:a16="http://schemas.microsoft.com/office/drawing/2014/main" xmlns="" id="{73A7A160-6766-28B6-4216-49EB516FBD95}"/>
                </a:ext>
              </a:extLst>
            </p:cNvPr>
            <p:cNvGrpSpPr/>
            <p:nvPr/>
          </p:nvGrpSpPr>
          <p:grpSpPr>
            <a:xfrm>
              <a:off x="5354425" y="1080468"/>
              <a:ext cx="12273212" cy="2346471"/>
              <a:chOff x="-162091" y="-168160"/>
              <a:chExt cx="16364284" cy="3128627"/>
            </a:xfrm>
          </p:grpSpPr>
          <p:grpSp>
            <p:nvGrpSpPr>
              <p:cNvPr id="19" name="Group 27">
                <a:extLst>
                  <a:ext uri="{FF2B5EF4-FFF2-40B4-BE49-F238E27FC236}">
                    <a16:creationId xmlns:a16="http://schemas.microsoft.com/office/drawing/2014/main" xmlns="" id="{2DC7DACF-B4C2-1823-04D9-B55B32FE6F4F}"/>
                  </a:ext>
                </a:extLst>
              </p:cNvPr>
              <p:cNvGrpSpPr/>
              <p:nvPr/>
            </p:nvGrpSpPr>
            <p:grpSpPr>
              <a:xfrm>
                <a:off x="-162091" y="-168160"/>
                <a:ext cx="16364284" cy="3128627"/>
                <a:chOff x="-36725" y="-38100"/>
                <a:chExt cx="3707650" cy="708852"/>
              </a:xfrm>
            </p:grpSpPr>
            <p:sp>
              <p:nvSpPr>
                <p:cNvPr id="22" name="Freeform 28">
                  <a:extLst>
                    <a:ext uri="{FF2B5EF4-FFF2-40B4-BE49-F238E27FC236}">
                      <a16:creationId xmlns:a16="http://schemas.microsoft.com/office/drawing/2014/main" xmlns="" id="{F7B58726-3D1B-7382-CDD8-AD8C3D719B37}"/>
                    </a:ext>
                  </a:extLst>
                </p:cNvPr>
                <p:cNvSpPr/>
                <p:nvPr/>
              </p:nvSpPr>
              <p:spPr>
                <a:xfrm>
                  <a:off x="-36725" y="258895"/>
                  <a:ext cx="3707650" cy="411857"/>
                </a:xfrm>
                <a:custGeom>
                  <a:avLst/>
                  <a:gdLst/>
                  <a:ahLst/>
                  <a:cxnLst/>
                  <a:rect l="l" t="t" r="r" b="b"/>
                  <a:pathLst>
                    <a:path w="2645544" h="623863">
                      <a:moveTo>
                        <a:pt x="45086" y="0"/>
                      </a:moveTo>
                      <a:lnTo>
                        <a:pt x="2600457" y="0"/>
                      </a:lnTo>
                      <a:cubicBezTo>
                        <a:pt x="2612415" y="0"/>
                        <a:pt x="2623883" y="4750"/>
                        <a:pt x="2632338" y="13205"/>
                      </a:cubicBezTo>
                      <a:cubicBezTo>
                        <a:pt x="2640793" y="21661"/>
                        <a:pt x="2645544" y="33129"/>
                        <a:pt x="2645544" y="45086"/>
                      </a:cubicBezTo>
                      <a:lnTo>
                        <a:pt x="2645544" y="578777"/>
                      </a:lnTo>
                      <a:cubicBezTo>
                        <a:pt x="2645544" y="603677"/>
                        <a:pt x="2625358" y="623863"/>
                        <a:pt x="2600457" y="623863"/>
                      </a:cubicBezTo>
                      <a:lnTo>
                        <a:pt x="45086" y="623863"/>
                      </a:lnTo>
                      <a:cubicBezTo>
                        <a:pt x="20186" y="623863"/>
                        <a:pt x="0" y="603677"/>
                        <a:pt x="0" y="578777"/>
                      </a:cubicBezTo>
                      <a:lnTo>
                        <a:pt x="0" y="45086"/>
                      </a:lnTo>
                      <a:cubicBezTo>
                        <a:pt x="0" y="20186"/>
                        <a:pt x="20186" y="0"/>
                        <a:pt x="45086" y="0"/>
                      </a:cubicBezTo>
                      <a:close/>
                    </a:path>
                  </a:pathLst>
                </a:cu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p>
            <p:sp>
              <p:nvSpPr>
                <p:cNvPr id="23" name="TextBox 29">
                  <a:extLst>
                    <a:ext uri="{FF2B5EF4-FFF2-40B4-BE49-F238E27FC236}">
                      <a16:creationId xmlns:a16="http://schemas.microsoft.com/office/drawing/2014/main" xmlns="" id="{67E7AC75-8A47-A7AC-884D-D223F064F693}"/>
                    </a:ext>
                  </a:extLst>
                </p:cNvPr>
                <p:cNvSpPr txBox="1"/>
                <p:nvPr/>
              </p:nvSpPr>
              <p:spPr>
                <a:xfrm>
                  <a:off x="0" y="-38100"/>
                  <a:ext cx="2645544" cy="661963"/>
                </a:xfrm>
                <a:prstGeom prst="rect">
                  <a:avLst/>
                </a:prstGeom>
              </p:spPr>
              <p:txBody>
                <a:bodyPr lIns="50800" tIns="50800" rIns="50800" bIns="50800" rtlCol="0" anchor="ctr"/>
                <a:lstStyle/>
                <a:p>
                  <a:pPr algn="ctr">
                    <a:lnSpc>
                      <a:spcPts val="2659"/>
                    </a:lnSpc>
                  </a:pPr>
                  <a:endParaRPr sz="3200">
                    <a:latin typeface="Arial" panose="020B0604020202020204" pitchFamily="34" charset="0"/>
                    <a:cs typeface="Arial" panose="020B0604020202020204" pitchFamily="34" charset="0"/>
                  </a:endParaRPr>
                </a:p>
              </p:txBody>
            </p:sp>
          </p:grpSp>
          <p:sp>
            <p:nvSpPr>
              <p:cNvPr id="21" name="TextBox 30">
                <a:extLst>
                  <a:ext uri="{FF2B5EF4-FFF2-40B4-BE49-F238E27FC236}">
                    <a16:creationId xmlns:a16="http://schemas.microsoft.com/office/drawing/2014/main" xmlns="" id="{BDD8AC52-8C86-DACE-EA55-1774B4ECB2D7}"/>
                  </a:ext>
                </a:extLst>
              </p:cNvPr>
              <p:cNvSpPr txBox="1"/>
              <p:nvPr/>
            </p:nvSpPr>
            <p:spPr>
              <a:xfrm>
                <a:off x="2360451" y="1633443"/>
                <a:ext cx="11319200" cy="1281658"/>
              </a:xfrm>
              <a:prstGeom prst="rect">
                <a:avLst/>
              </a:prstGeom>
            </p:spPr>
            <p:txBody>
              <a:bodyPr lIns="0" tIns="0" rIns="0" bIns="0" rtlCol="0" anchor="t">
                <a:spAutoFit/>
              </a:bodyPr>
              <a:lstStyle/>
              <a:p>
                <a:pPr>
                  <a:lnSpc>
                    <a:spcPts val="4882"/>
                  </a:lnSpc>
                </a:pPr>
                <a:r>
                  <a:rPr lang="vi-VN" sz="3200" b="1">
                    <a:latin typeface="Arial" panose="020B0604020202020204" pitchFamily="34" charset="0"/>
                    <a:cs typeface="Arial" panose="020B0604020202020204" pitchFamily="34" charset="0"/>
                  </a:rPr>
                  <a:t>Nêu vai trò của công nghệ DNA tái tổ hợp?</a:t>
                </a:r>
              </a:p>
              <a:p>
                <a:pPr>
                  <a:lnSpc>
                    <a:spcPts val="4882"/>
                  </a:lnSpc>
                </a:pPr>
                <a:endParaRPr lang="vi-VN" sz="3200" b="1">
                  <a:latin typeface="Arial" panose="020B0604020202020204" pitchFamily="34" charset="0"/>
                  <a:cs typeface="Arial" panose="020B0604020202020204" pitchFamily="34" charset="0"/>
                </a:endParaRPr>
              </a:p>
            </p:txBody>
          </p:sp>
        </p:grpSp>
        <p:sp>
          <p:nvSpPr>
            <p:cNvPr id="13" name="Oval 12">
              <a:extLst>
                <a:ext uri="{FF2B5EF4-FFF2-40B4-BE49-F238E27FC236}">
                  <a16:creationId xmlns:a16="http://schemas.microsoft.com/office/drawing/2014/main" xmlns="" id="{7173EF5C-1BC3-B78E-565C-4856ABBA9EE2}"/>
                </a:ext>
              </a:extLst>
            </p:cNvPr>
            <p:cNvSpPr/>
            <p:nvPr/>
          </p:nvSpPr>
          <p:spPr>
            <a:xfrm>
              <a:off x="4795164" y="2148579"/>
              <a:ext cx="1443491" cy="1153176"/>
            </a:xfrm>
            <a:prstGeom prst="ellipse">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4" name="Graphic 13" descr="Question mark">
              <a:extLst>
                <a:ext uri="{FF2B5EF4-FFF2-40B4-BE49-F238E27FC236}">
                  <a16:creationId xmlns:a16="http://schemas.microsoft.com/office/drawing/2014/main" xmlns="" id="{C6C8AE52-3BC6-A530-17E0-5B41AB96A06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993059" y="2352372"/>
              <a:ext cx="910991" cy="774283"/>
            </a:xfrm>
            <a:prstGeom prst="rect">
              <a:avLst/>
            </a:prstGeom>
          </p:spPr>
        </p:pic>
      </p:grpSp>
      <p:sp>
        <p:nvSpPr>
          <p:cNvPr id="30" name="TextBox 29">
            <a:extLst>
              <a:ext uri="{FF2B5EF4-FFF2-40B4-BE49-F238E27FC236}">
                <a16:creationId xmlns:a16="http://schemas.microsoft.com/office/drawing/2014/main" xmlns="" id="{D87157CC-37B5-96A2-4B51-7AD82E227F9C}"/>
              </a:ext>
            </a:extLst>
          </p:cNvPr>
          <p:cNvSpPr txBox="1"/>
          <p:nvPr/>
        </p:nvSpPr>
        <p:spPr>
          <a:xfrm>
            <a:off x="1149800" y="3705825"/>
            <a:ext cx="2656791" cy="646331"/>
          </a:xfrm>
          <a:prstGeom prst="rect">
            <a:avLst/>
          </a:prstGeom>
          <a:noFill/>
        </p:spPr>
        <p:txBody>
          <a:bodyPr wrap="square" rtlCol="0">
            <a:spAutoFit/>
          </a:bodyPr>
          <a:lstStyle/>
          <a:p>
            <a:r>
              <a:rPr lang="en-US" sz="3600" b="1" i="1">
                <a:solidFill>
                  <a:srgbClr val="C00000"/>
                </a:solidFill>
              </a:rPr>
              <a:t>Trả lời</a:t>
            </a:r>
            <a:endParaRPr lang="vi-VN" sz="3600" b="1" i="1">
              <a:solidFill>
                <a:srgbClr val="C00000"/>
              </a:solidFill>
            </a:endParaRPr>
          </a:p>
        </p:txBody>
      </p:sp>
      <p:sp>
        <p:nvSpPr>
          <p:cNvPr id="5" name="TextBox 16">
            <a:extLst>
              <a:ext uri="{FF2B5EF4-FFF2-40B4-BE49-F238E27FC236}">
                <a16:creationId xmlns:a16="http://schemas.microsoft.com/office/drawing/2014/main" xmlns="" id="{5C00BED6-A6D0-1FF3-495B-8B899F0448CC}"/>
              </a:ext>
            </a:extLst>
          </p:cNvPr>
          <p:cNvSpPr txBox="1"/>
          <p:nvPr/>
        </p:nvSpPr>
        <p:spPr>
          <a:xfrm>
            <a:off x="13220700" y="404670"/>
            <a:ext cx="5067300" cy="699359"/>
          </a:xfrm>
          <a:prstGeom prst="rect">
            <a:avLst/>
          </a:prstGeom>
        </p:spPr>
        <p:txBody>
          <a:bodyPr wrap="square" lIns="0" tIns="0" rIns="0" bIns="0" rtlCol="0" anchor="t">
            <a:spAutoFit/>
          </a:bodyPr>
          <a:lstStyle/>
          <a:p>
            <a:pPr>
              <a:lnSpc>
                <a:spcPts val="6299"/>
              </a:lnSpc>
              <a:spcBef>
                <a:spcPct val="0"/>
              </a:spcBef>
            </a:pPr>
            <a:r>
              <a:rPr lang="en-US" sz="3200" b="1">
                <a:solidFill>
                  <a:srgbClr val="000000"/>
                </a:solidFill>
                <a:latin typeface="Arial" panose="020B0604020202020204" pitchFamily="34" charset="0"/>
                <a:cs typeface="Arial" panose="020B0604020202020204" pitchFamily="34" charset="0"/>
              </a:rPr>
              <a:t>a. Khái niệm</a:t>
            </a:r>
          </a:p>
        </p:txBody>
      </p:sp>
    </p:spTree>
    <p:extLst>
      <p:ext uri="{BB962C8B-B14F-4D97-AF65-F5344CB8AC3E}">
        <p14:creationId xmlns:p14="http://schemas.microsoft.com/office/powerpoint/2010/main" val="224905728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42"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anim calcmode="lin" valueType="num">
                                      <p:cBhvr>
                                        <p:cTn id="11" dur="1000" fill="hold"/>
                                        <p:tgtEl>
                                          <p:spTgt spid="31"/>
                                        </p:tgtEl>
                                        <p:attrNameLst>
                                          <p:attrName>ppt_x</p:attrName>
                                        </p:attrNameLst>
                                      </p:cBhvr>
                                      <p:tavLst>
                                        <p:tav tm="0">
                                          <p:val>
                                            <p:strVal val="#ppt_x"/>
                                          </p:val>
                                        </p:tav>
                                        <p:tav tm="100000">
                                          <p:val>
                                            <p:strVal val="#ppt_x"/>
                                          </p:val>
                                        </p:tav>
                                      </p:tavLst>
                                    </p:anim>
                                    <p:anim calcmode="lin" valueType="num">
                                      <p:cBhvr>
                                        <p:cTn id="1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F36F8FAB-28FB-3639-5060-FBCE207CA97B}"/>
              </a:ext>
            </a:extLst>
          </p:cNvPr>
          <p:cNvGrpSpPr/>
          <p:nvPr/>
        </p:nvGrpSpPr>
        <p:grpSpPr>
          <a:xfrm>
            <a:off x="1525205" y="4180483"/>
            <a:ext cx="15576173" cy="5470623"/>
            <a:chOff x="2143243" y="4360049"/>
            <a:chExt cx="17010169" cy="4804480"/>
          </a:xfrm>
        </p:grpSpPr>
        <p:grpSp>
          <p:nvGrpSpPr>
            <p:cNvPr id="56" name="Group 56"/>
            <p:cNvGrpSpPr/>
            <p:nvPr/>
          </p:nvGrpSpPr>
          <p:grpSpPr>
            <a:xfrm>
              <a:off x="2143243" y="5019540"/>
              <a:ext cx="17010169" cy="4144989"/>
              <a:chOff x="-39057" y="-192881"/>
              <a:chExt cx="22680226" cy="7386245"/>
            </a:xfrm>
          </p:grpSpPr>
          <p:grpSp>
            <p:nvGrpSpPr>
              <p:cNvPr id="57" name="Group 57"/>
              <p:cNvGrpSpPr/>
              <p:nvPr/>
            </p:nvGrpSpPr>
            <p:grpSpPr>
              <a:xfrm>
                <a:off x="-39057" y="-192881"/>
                <a:ext cx="22680226" cy="7386245"/>
                <a:chOff x="-7715" y="-38100"/>
                <a:chExt cx="4480044" cy="1459011"/>
              </a:xfrm>
            </p:grpSpPr>
            <p:sp>
              <p:nvSpPr>
                <p:cNvPr id="58" name="Freeform 58"/>
                <p:cNvSpPr/>
                <p:nvPr/>
              </p:nvSpPr>
              <p:spPr>
                <a:xfrm>
                  <a:off x="-7715" y="-1"/>
                  <a:ext cx="4480044" cy="1366601"/>
                </a:xfrm>
                <a:custGeom>
                  <a:avLst/>
                  <a:gdLst/>
                  <a:ahLst/>
                  <a:cxnLst/>
                  <a:rect l="l" t="t" r="r" b="b"/>
                  <a:pathLst>
                    <a:path w="3082014" h="1420912">
                      <a:moveTo>
                        <a:pt x="33741" y="0"/>
                      </a:moveTo>
                      <a:lnTo>
                        <a:pt x="3048273" y="0"/>
                      </a:lnTo>
                      <a:cubicBezTo>
                        <a:pt x="3057222" y="0"/>
                        <a:pt x="3065804" y="3555"/>
                        <a:pt x="3072132" y="9883"/>
                      </a:cubicBezTo>
                      <a:cubicBezTo>
                        <a:pt x="3078460" y="16210"/>
                        <a:pt x="3082014" y="24792"/>
                        <a:pt x="3082014" y="33741"/>
                      </a:cubicBezTo>
                      <a:lnTo>
                        <a:pt x="3082014" y="1387171"/>
                      </a:lnTo>
                      <a:cubicBezTo>
                        <a:pt x="3082014" y="1396119"/>
                        <a:pt x="3078460" y="1404701"/>
                        <a:pt x="3072132" y="1411029"/>
                      </a:cubicBezTo>
                      <a:cubicBezTo>
                        <a:pt x="3065804" y="1417357"/>
                        <a:pt x="3057222" y="1420912"/>
                        <a:pt x="3048273" y="1420912"/>
                      </a:cubicBezTo>
                      <a:lnTo>
                        <a:pt x="33741" y="1420912"/>
                      </a:lnTo>
                      <a:cubicBezTo>
                        <a:pt x="24792" y="1420912"/>
                        <a:pt x="16210" y="1417357"/>
                        <a:pt x="9883" y="1411029"/>
                      </a:cubicBezTo>
                      <a:cubicBezTo>
                        <a:pt x="3555" y="1404701"/>
                        <a:pt x="0" y="1396119"/>
                        <a:pt x="0" y="1387171"/>
                      </a:cubicBezTo>
                      <a:lnTo>
                        <a:pt x="0" y="33741"/>
                      </a:lnTo>
                      <a:cubicBezTo>
                        <a:pt x="0" y="24792"/>
                        <a:pt x="3555" y="16210"/>
                        <a:pt x="9883" y="9883"/>
                      </a:cubicBezTo>
                      <a:cubicBezTo>
                        <a:pt x="16210" y="3555"/>
                        <a:pt x="24792" y="0"/>
                        <a:pt x="33741" y="0"/>
                      </a:cubicBezTo>
                      <a:close/>
                    </a:path>
                  </a:pathLst>
                </a:custGeom>
                <a:noFill/>
                <a:ln w="76200">
                  <a:solidFill>
                    <a:srgbClr val="FF0000"/>
                  </a:solidFill>
                </a:ln>
              </p:spPr>
            </p:sp>
            <p:sp>
              <p:nvSpPr>
                <p:cNvPr id="59" name="TextBox 59"/>
                <p:cNvSpPr txBox="1"/>
                <p:nvPr/>
              </p:nvSpPr>
              <p:spPr>
                <a:xfrm>
                  <a:off x="0" y="-38100"/>
                  <a:ext cx="3082014" cy="145901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0" name="TextBox 60"/>
              <p:cNvSpPr txBox="1"/>
              <p:nvPr/>
            </p:nvSpPr>
            <p:spPr>
              <a:xfrm>
                <a:off x="331416" y="695053"/>
                <a:ext cx="22042164" cy="5637192"/>
              </a:xfrm>
              <a:prstGeom prst="rect">
                <a:avLst/>
              </a:prstGeom>
            </p:spPr>
            <p:txBody>
              <a:bodyPr wrap="square" lIns="0" tIns="0" rIns="0" bIns="0" rtlCol="0" anchor="t">
                <a:spAutoFit/>
              </a:bodyPr>
              <a:lstStyle/>
              <a:p>
                <a:pPr>
                  <a:lnSpc>
                    <a:spcPct val="150000"/>
                  </a:lnSpc>
                  <a:spcBef>
                    <a:spcPct val="0"/>
                  </a:spcBef>
                </a:pPr>
                <a:r>
                  <a:rPr lang="en-US" sz="3200" i="1">
                    <a:solidFill>
                      <a:srgbClr val="000000"/>
                    </a:solidFill>
                    <a:latin typeface="Arial" panose="020B0604020202020204" pitchFamily="34" charset="0"/>
                    <a:cs typeface="Arial" panose="020B0604020202020204" pitchFamily="34" charset="0"/>
                  </a:rPr>
                  <a:t>Công nghệ DNA tái tổ hợp được thực hiện dựa trên:</a:t>
                </a:r>
              </a:p>
              <a:p>
                <a:pPr>
                  <a:lnSpc>
                    <a:spcPct val="150000"/>
                  </a:lnSpc>
                  <a:spcBef>
                    <a:spcPct val="0"/>
                  </a:spcBef>
                </a:pPr>
                <a:r>
                  <a:rPr lang="en-US" sz="3200" i="1">
                    <a:solidFill>
                      <a:srgbClr val="000000"/>
                    </a:solidFill>
                    <a:latin typeface="Arial" panose="020B0604020202020204" pitchFamily="34" charset="0"/>
                    <a:cs typeface="Arial" panose="020B0604020202020204" pitchFamily="34" charset="0"/>
                  </a:rPr>
                  <a:t>- Nguyên lí tài tổ hợp DNA là sự dụng hợ giữa hai hay nhiều đoạn DNA gắn với nhau tại ra phân tử DNA tái tổ hợp</a:t>
                </a:r>
              </a:p>
              <a:p>
                <a:pPr>
                  <a:lnSpc>
                    <a:spcPct val="150000"/>
                  </a:lnSpc>
                  <a:spcBef>
                    <a:spcPct val="0"/>
                  </a:spcBef>
                </a:pPr>
                <a:r>
                  <a:rPr lang="en-US" sz="3200" i="1">
                    <a:solidFill>
                      <a:srgbClr val="000000"/>
                    </a:solidFill>
                    <a:latin typeface="Arial" panose="020B0604020202020204" pitchFamily="34" charset="0"/>
                    <a:cs typeface="Arial" panose="020B0604020202020204" pitchFamily="34" charset="0"/>
                  </a:rPr>
                  <a:t>- Nguyên lí biểu hiện gene là thông tin mã hóa trình tự amino acid trên gene được biểu hiện thành protein trong tế bòa sống thông qua cơ chế phiên mã và dịch mã</a:t>
                </a:r>
              </a:p>
            </p:txBody>
          </p:sp>
        </p:grpSp>
        <p:sp>
          <p:nvSpPr>
            <p:cNvPr id="17" name="Oval 16">
              <a:extLst>
                <a:ext uri="{FF2B5EF4-FFF2-40B4-BE49-F238E27FC236}">
                  <a16:creationId xmlns:a16="http://schemas.microsoft.com/office/drawing/2014/main" xmlns="" id="{7C478475-8193-FC74-A624-19C683609C0A}"/>
                </a:ext>
              </a:extLst>
            </p:cNvPr>
            <p:cNvSpPr/>
            <p:nvPr/>
          </p:nvSpPr>
          <p:spPr>
            <a:xfrm>
              <a:off x="2409965" y="4360049"/>
              <a:ext cx="1658261" cy="1208335"/>
            </a:xfrm>
            <a:prstGeom prst="ellipse">
              <a:avLst/>
            </a:prstGeom>
            <a:solidFill>
              <a:schemeClr val="accent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1" name="Picture 61"/>
            <p:cNvPicPr>
              <a:picLocks noChangeAspect="1"/>
            </p:cNvPicPr>
            <p:nvPr/>
          </p:nvPicPr>
          <p:blipFill>
            <a:blip r:embed="rId2"/>
            <a:srcRect/>
            <a:stretch>
              <a:fillRect/>
            </a:stretch>
          </p:blipFill>
          <p:spPr>
            <a:xfrm>
              <a:off x="2431477" y="4428480"/>
              <a:ext cx="1195138" cy="1046488"/>
            </a:xfrm>
            <a:prstGeom prst="rect">
              <a:avLst/>
            </a:prstGeom>
          </p:spPr>
        </p:pic>
      </p:grpSp>
      <p:sp>
        <p:nvSpPr>
          <p:cNvPr id="16" name="Rectangle 15">
            <a:extLst>
              <a:ext uri="{FF2B5EF4-FFF2-40B4-BE49-F238E27FC236}">
                <a16:creationId xmlns:a16="http://schemas.microsoft.com/office/drawing/2014/main" xmlns="" id="{A40B8BCC-271C-0828-BF0F-0B9D018400D1}"/>
              </a:ext>
            </a:extLst>
          </p:cNvPr>
          <p:cNvSpPr/>
          <p:nvPr/>
        </p:nvSpPr>
        <p:spPr>
          <a:xfrm rot="5400000">
            <a:off x="8962584" y="563587"/>
            <a:ext cx="880406" cy="194468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27">
            <a:extLst>
              <a:ext uri="{FF2B5EF4-FFF2-40B4-BE49-F238E27FC236}">
                <a16:creationId xmlns:a16="http://schemas.microsoft.com/office/drawing/2014/main" xmlns="" id="{668F5BB8-49A3-DFA1-871C-F3035C342675}"/>
              </a:ext>
            </a:extLst>
          </p:cNvPr>
          <p:cNvSpPr txBox="1"/>
          <p:nvPr/>
        </p:nvSpPr>
        <p:spPr>
          <a:xfrm>
            <a:off x="106680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III. Công nghệ gene</a:t>
            </a:r>
          </a:p>
        </p:txBody>
      </p:sp>
      <p:sp>
        <p:nvSpPr>
          <p:cNvPr id="6" name="Rectangle: Rounded Corners 5">
            <a:extLst>
              <a:ext uri="{FF2B5EF4-FFF2-40B4-BE49-F238E27FC236}">
                <a16:creationId xmlns:a16="http://schemas.microsoft.com/office/drawing/2014/main" xmlns="" id="{E7444D02-4B43-FDC9-A1E5-A504B0845029}"/>
              </a:ext>
            </a:extLst>
          </p:cNvPr>
          <p:cNvSpPr/>
          <p:nvPr/>
        </p:nvSpPr>
        <p:spPr>
          <a:xfrm>
            <a:off x="863432" y="911029"/>
            <a:ext cx="4968000" cy="216000"/>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50">
            <a:extLst>
              <a:ext uri="{FF2B5EF4-FFF2-40B4-BE49-F238E27FC236}">
                <a16:creationId xmlns:a16="http://schemas.microsoft.com/office/drawing/2014/main" xmlns="" id="{51D245B5-A3C4-19A7-0548-D82F4B51A606}"/>
              </a:ext>
            </a:extLst>
          </p:cNvPr>
          <p:cNvSpPr txBox="1"/>
          <p:nvPr/>
        </p:nvSpPr>
        <p:spPr>
          <a:xfrm>
            <a:off x="6684362" y="231166"/>
            <a:ext cx="6113388" cy="98343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nSpc>
                <a:spcPts val="6299"/>
              </a:lnSpc>
              <a:spcBef>
                <a:spcPct val="0"/>
              </a:spcBef>
            </a:pPr>
            <a:r>
              <a:rPr lang="vi-VN" sz="3200" b="1" u="sng">
                <a:solidFill>
                  <a:srgbClr val="FFFF00"/>
                </a:solidFill>
                <a:latin typeface="Arial" panose="020B0604020202020204" pitchFamily="34" charset="0"/>
                <a:cs typeface="Arial" panose="020B0604020202020204" pitchFamily="34" charset="0"/>
              </a:rPr>
              <a:t>1. Công nghệ DNA tái tổ hợp</a:t>
            </a:r>
          </a:p>
        </p:txBody>
      </p:sp>
      <p:grpSp>
        <p:nvGrpSpPr>
          <p:cNvPr id="10" name="Group 9">
            <a:extLst>
              <a:ext uri="{FF2B5EF4-FFF2-40B4-BE49-F238E27FC236}">
                <a16:creationId xmlns:a16="http://schemas.microsoft.com/office/drawing/2014/main" xmlns="" id="{7A0685A9-F435-F6FD-828A-23E49096C14C}"/>
              </a:ext>
            </a:extLst>
          </p:cNvPr>
          <p:cNvGrpSpPr/>
          <p:nvPr/>
        </p:nvGrpSpPr>
        <p:grpSpPr>
          <a:xfrm>
            <a:off x="2697705" y="612376"/>
            <a:ext cx="12832473" cy="2912411"/>
            <a:chOff x="4795164" y="1080468"/>
            <a:chExt cx="12832473" cy="2346471"/>
          </a:xfrm>
        </p:grpSpPr>
        <p:grpSp>
          <p:nvGrpSpPr>
            <p:cNvPr id="12" name="Group 26">
              <a:extLst>
                <a:ext uri="{FF2B5EF4-FFF2-40B4-BE49-F238E27FC236}">
                  <a16:creationId xmlns:a16="http://schemas.microsoft.com/office/drawing/2014/main" xmlns="" id="{73A7A160-6766-28B6-4216-49EB516FBD95}"/>
                </a:ext>
              </a:extLst>
            </p:cNvPr>
            <p:cNvGrpSpPr/>
            <p:nvPr/>
          </p:nvGrpSpPr>
          <p:grpSpPr>
            <a:xfrm>
              <a:off x="5354425" y="1080468"/>
              <a:ext cx="12273212" cy="2346471"/>
              <a:chOff x="-162091" y="-168160"/>
              <a:chExt cx="16364284" cy="3128627"/>
            </a:xfrm>
          </p:grpSpPr>
          <p:grpSp>
            <p:nvGrpSpPr>
              <p:cNvPr id="19" name="Group 27">
                <a:extLst>
                  <a:ext uri="{FF2B5EF4-FFF2-40B4-BE49-F238E27FC236}">
                    <a16:creationId xmlns:a16="http://schemas.microsoft.com/office/drawing/2014/main" xmlns="" id="{2DC7DACF-B4C2-1823-04D9-B55B32FE6F4F}"/>
                  </a:ext>
                </a:extLst>
              </p:cNvPr>
              <p:cNvGrpSpPr/>
              <p:nvPr/>
            </p:nvGrpSpPr>
            <p:grpSpPr>
              <a:xfrm>
                <a:off x="-162091" y="-168160"/>
                <a:ext cx="16364284" cy="3128627"/>
                <a:chOff x="-36725" y="-38100"/>
                <a:chExt cx="3707650" cy="708852"/>
              </a:xfrm>
            </p:grpSpPr>
            <p:sp>
              <p:nvSpPr>
                <p:cNvPr id="22" name="Freeform 28">
                  <a:extLst>
                    <a:ext uri="{FF2B5EF4-FFF2-40B4-BE49-F238E27FC236}">
                      <a16:creationId xmlns:a16="http://schemas.microsoft.com/office/drawing/2014/main" xmlns="" id="{F7B58726-3D1B-7382-CDD8-AD8C3D719B37}"/>
                    </a:ext>
                  </a:extLst>
                </p:cNvPr>
                <p:cNvSpPr/>
                <p:nvPr/>
              </p:nvSpPr>
              <p:spPr>
                <a:xfrm>
                  <a:off x="-36725" y="258895"/>
                  <a:ext cx="3707650" cy="411857"/>
                </a:xfrm>
                <a:custGeom>
                  <a:avLst/>
                  <a:gdLst/>
                  <a:ahLst/>
                  <a:cxnLst/>
                  <a:rect l="l" t="t" r="r" b="b"/>
                  <a:pathLst>
                    <a:path w="2645544" h="623863">
                      <a:moveTo>
                        <a:pt x="45086" y="0"/>
                      </a:moveTo>
                      <a:lnTo>
                        <a:pt x="2600457" y="0"/>
                      </a:lnTo>
                      <a:cubicBezTo>
                        <a:pt x="2612415" y="0"/>
                        <a:pt x="2623883" y="4750"/>
                        <a:pt x="2632338" y="13205"/>
                      </a:cubicBezTo>
                      <a:cubicBezTo>
                        <a:pt x="2640793" y="21661"/>
                        <a:pt x="2645544" y="33129"/>
                        <a:pt x="2645544" y="45086"/>
                      </a:cubicBezTo>
                      <a:lnTo>
                        <a:pt x="2645544" y="578777"/>
                      </a:lnTo>
                      <a:cubicBezTo>
                        <a:pt x="2645544" y="603677"/>
                        <a:pt x="2625358" y="623863"/>
                        <a:pt x="2600457" y="623863"/>
                      </a:cubicBezTo>
                      <a:lnTo>
                        <a:pt x="45086" y="623863"/>
                      </a:lnTo>
                      <a:cubicBezTo>
                        <a:pt x="20186" y="623863"/>
                        <a:pt x="0" y="603677"/>
                        <a:pt x="0" y="578777"/>
                      </a:cubicBezTo>
                      <a:lnTo>
                        <a:pt x="0" y="45086"/>
                      </a:lnTo>
                      <a:cubicBezTo>
                        <a:pt x="0" y="20186"/>
                        <a:pt x="20186" y="0"/>
                        <a:pt x="45086" y="0"/>
                      </a:cubicBezTo>
                      <a:close/>
                    </a:path>
                  </a:pathLst>
                </a:cu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p>
            <p:sp>
              <p:nvSpPr>
                <p:cNvPr id="23" name="TextBox 29">
                  <a:extLst>
                    <a:ext uri="{FF2B5EF4-FFF2-40B4-BE49-F238E27FC236}">
                      <a16:creationId xmlns:a16="http://schemas.microsoft.com/office/drawing/2014/main" xmlns="" id="{67E7AC75-8A47-A7AC-884D-D223F064F693}"/>
                    </a:ext>
                  </a:extLst>
                </p:cNvPr>
                <p:cNvSpPr txBox="1"/>
                <p:nvPr/>
              </p:nvSpPr>
              <p:spPr>
                <a:xfrm>
                  <a:off x="0" y="-38100"/>
                  <a:ext cx="2645544" cy="661963"/>
                </a:xfrm>
                <a:prstGeom prst="rect">
                  <a:avLst/>
                </a:prstGeom>
              </p:spPr>
              <p:txBody>
                <a:bodyPr lIns="50800" tIns="50800" rIns="50800" bIns="50800" rtlCol="0" anchor="ctr"/>
                <a:lstStyle/>
                <a:p>
                  <a:pPr algn="ctr">
                    <a:lnSpc>
                      <a:spcPts val="2659"/>
                    </a:lnSpc>
                  </a:pPr>
                  <a:endParaRPr sz="3200">
                    <a:latin typeface="Arial" panose="020B0604020202020204" pitchFamily="34" charset="0"/>
                    <a:cs typeface="Arial" panose="020B0604020202020204" pitchFamily="34" charset="0"/>
                  </a:endParaRPr>
                </a:p>
              </p:txBody>
            </p:sp>
          </p:grpSp>
          <p:sp>
            <p:nvSpPr>
              <p:cNvPr id="21" name="TextBox 30">
                <a:extLst>
                  <a:ext uri="{FF2B5EF4-FFF2-40B4-BE49-F238E27FC236}">
                    <a16:creationId xmlns:a16="http://schemas.microsoft.com/office/drawing/2014/main" xmlns="" id="{BDD8AC52-8C86-DACE-EA55-1774B4ECB2D7}"/>
                  </a:ext>
                </a:extLst>
              </p:cNvPr>
              <p:cNvSpPr txBox="1"/>
              <p:nvPr/>
            </p:nvSpPr>
            <p:spPr>
              <a:xfrm>
                <a:off x="2360451" y="1633443"/>
                <a:ext cx="11319200" cy="1281658"/>
              </a:xfrm>
              <a:prstGeom prst="rect">
                <a:avLst/>
              </a:prstGeom>
            </p:spPr>
            <p:txBody>
              <a:bodyPr lIns="0" tIns="0" rIns="0" bIns="0" rtlCol="0" anchor="t">
                <a:spAutoFit/>
              </a:bodyPr>
              <a:lstStyle/>
              <a:p>
                <a:pPr>
                  <a:lnSpc>
                    <a:spcPts val="4882"/>
                  </a:lnSpc>
                </a:pPr>
                <a:r>
                  <a:rPr lang="vi-VN" sz="3200" b="1">
                    <a:latin typeface="Arial" panose="020B0604020202020204" pitchFamily="34" charset="0"/>
                    <a:cs typeface="Arial" panose="020B0604020202020204" pitchFamily="34" charset="0"/>
                  </a:rPr>
                  <a:t>Nêu nguyên lí công nghệ DNA tái tổ hợp?</a:t>
                </a:r>
              </a:p>
              <a:p>
                <a:pPr>
                  <a:lnSpc>
                    <a:spcPts val="4882"/>
                  </a:lnSpc>
                </a:pPr>
                <a:endParaRPr lang="vi-VN" sz="3200" b="1">
                  <a:latin typeface="Arial" panose="020B0604020202020204" pitchFamily="34" charset="0"/>
                  <a:cs typeface="Arial" panose="020B0604020202020204" pitchFamily="34" charset="0"/>
                </a:endParaRPr>
              </a:p>
            </p:txBody>
          </p:sp>
        </p:grpSp>
        <p:sp>
          <p:nvSpPr>
            <p:cNvPr id="13" name="Oval 12">
              <a:extLst>
                <a:ext uri="{FF2B5EF4-FFF2-40B4-BE49-F238E27FC236}">
                  <a16:creationId xmlns:a16="http://schemas.microsoft.com/office/drawing/2014/main" xmlns="" id="{7173EF5C-1BC3-B78E-565C-4856ABBA9EE2}"/>
                </a:ext>
              </a:extLst>
            </p:cNvPr>
            <p:cNvSpPr/>
            <p:nvPr/>
          </p:nvSpPr>
          <p:spPr>
            <a:xfrm>
              <a:off x="4795164" y="2148579"/>
              <a:ext cx="1443491" cy="1153176"/>
            </a:xfrm>
            <a:prstGeom prst="ellipse">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4" name="Graphic 13" descr="Question mark">
              <a:extLst>
                <a:ext uri="{FF2B5EF4-FFF2-40B4-BE49-F238E27FC236}">
                  <a16:creationId xmlns:a16="http://schemas.microsoft.com/office/drawing/2014/main" xmlns="" id="{C6C8AE52-3BC6-A530-17E0-5B41AB96A06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993059" y="2352372"/>
              <a:ext cx="910991" cy="774283"/>
            </a:xfrm>
            <a:prstGeom prst="rect">
              <a:avLst/>
            </a:prstGeom>
          </p:spPr>
        </p:pic>
      </p:grpSp>
      <p:sp>
        <p:nvSpPr>
          <p:cNvPr id="30" name="TextBox 29">
            <a:extLst>
              <a:ext uri="{FF2B5EF4-FFF2-40B4-BE49-F238E27FC236}">
                <a16:creationId xmlns:a16="http://schemas.microsoft.com/office/drawing/2014/main" xmlns="" id="{D87157CC-37B5-96A2-4B51-7AD82E227F9C}"/>
              </a:ext>
            </a:extLst>
          </p:cNvPr>
          <p:cNvSpPr txBox="1"/>
          <p:nvPr/>
        </p:nvSpPr>
        <p:spPr>
          <a:xfrm>
            <a:off x="922405" y="3550448"/>
            <a:ext cx="2656791" cy="646331"/>
          </a:xfrm>
          <a:prstGeom prst="rect">
            <a:avLst/>
          </a:prstGeom>
          <a:noFill/>
        </p:spPr>
        <p:txBody>
          <a:bodyPr wrap="square" rtlCol="0">
            <a:spAutoFit/>
          </a:bodyPr>
          <a:lstStyle/>
          <a:p>
            <a:r>
              <a:rPr lang="en-US" sz="3600" b="1" i="1">
                <a:solidFill>
                  <a:srgbClr val="C00000"/>
                </a:solidFill>
              </a:rPr>
              <a:t>Trả lời</a:t>
            </a:r>
            <a:endParaRPr lang="vi-VN" sz="3600" b="1" i="1">
              <a:solidFill>
                <a:srgbClr val="C00000"/>
              </a:solidFill>
            </a:endParaRPr>
          </a:p>
        </p:txBody>
      </p:sp>
      <p:sp>
        <p:nvSpPr>
          <p:cNvPr id="5" name="TextBox 16">
            <a:extLst>
              <a:ext uri="{FF2B5EF4-FFF2-40B4-BE49-F238E27FC236}">
                <a16:creationId xmlns:a16="http://schemas.microsoft.com/office/drawing/2014/main" xmlns="" id="{5C00BED6-A6D0-1FF3-495B-8B899F0448CC}"/>
              </a:ext>
            </a:extLst>
          </p:cNvPr>
          <p:cNvSpPr txBox="1"/>
          <p:nvPr/>
        </p:nvSpPr>
        <p:spPr>
          <a:xfrm>
            <a:off x="13220700" y="404670"/>
            <a:ext cx="5067300" cy="699359"/>
          </a:xfrm>
          <a:prstGeom prst="rect">
            <a:avLst/>
          </a:prstGeom>
        </p:spPr>
        <p:txBody>
          <a:bodyPr wrap="square" lIns="0" tIns="0" rIns="0" bIns="0" rtlCol="0" anchor="t">
            <a:spAutoFit/>
          </a:bodyPr>
          <a:lstStyle/>
          <a:p>
            <a:pPr>
              <a:lnSpc>
                <a:spcPts val="6299"/>
              </a:lnSpc>
              <a:spcBef>
                <a:spcPct val="0"/>
              </a:spcBef>
            </a:pPr>
            <a:r>
              <a:rPr lang="en-US" sz="3200" b="1">
                <a:solidFill>
                  <a:srgbClr val="000000"/>
                </a:solidFill>
                <a:latin typeface="Arial" panose="020B0604020202020204" pitchFamily="34" charset="0"/>
                <a:cs typeface="Arial" panose="020B0604020202020204" pitchFamily="34" charset="0"/>
              </a:rPr>
              <a:t>a. Nguyên lí</a:t>
            </a:r>
          </a:p>
        </p:txBody>
      </p:sp>
    </p:spTree>
    <p:extLst>
      <p:ext uri="{BB962C8B-B14F-4D97-AF65-F5344CB8AC3E}">
        <p14:creationId xmlns:p14="http://schemas.microsoft.com/office/powerpoint/2010/main" val="308549573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42"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anim calcmode="lin" valueType="num">
                                      <p:cBhvr>
                                        <p:cTn id="11" dur="1000" fill="hold"/>
                                        <p:tgtEl>
                                          <p:spTgt spid="31"/>
                                        </p:tgtEl>
                                        <p:attrNameLst>
                                          <p:attrName>ppt_x</p:attrName>
                                        </p:attrNameLst>
                                      </p:cBhvr>
                                      <p:tavLst>
                                        <p:tav tm="0">
                                          <p:val>
                                            <p:strVal val="#ppt_x"/>
                                          </p:val>
                                        </p:tav>
                                        <p:tav tm="100000">
                                          <p:val>
                                            <p:strVal val="#ppt_x"/>
                                          </p:val>
                                        </p:tav>
                                      </p:tavLst>
                                    </p:anim>
                                    <p:anim calcmode="lin" valueType="num">
                                      <p:cBhvr>
                                        <p:cTn id="1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A40B8BCC-271C-0828-BF0F-0B9D018400D1}"/>
              </a:ext>
            </a:extLst>
          </p:cNvPr>
          <p:cNvSpPr/>
          <p:nvPr/>
        </p:nvSpPr>
        <p:spPr>
          <a:xfrm rot="5400000">
            <a:off x="8962584" y="563587"/>
            <a:ext cx="880406" cy="194468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27">
            <a:extLst>
              <a:ext uri="{FF2B5EF4-FFF2-40B4-BE49-F238E27FC236}">
                <a16:creationId xmlns:a16="http://schemas.microsoft.com/office/drawing/2014/main" xmlns="" id="{668F5BB8-49A3-DFA1-871C-F3035C342675}"/>
              </a:ext>
            </a:extLst>
          </p:cNvPr>
          <p:cNvSpPr txBox="1"/>
          <p:nvPr/>
        </p:nvSpPr>
        <p:spPr>
          <a:xfrm>
            <a:off x="106680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III. Công nghệ gene</a:t>
            </a:r>
          </a:p>
        </p:txBody>
      </p:sp>
      <p:sp>
        <p:nvSpPr>
          <p:cNvPr id="6" name="Rectangle: Rounded Corners 5">
            <a:extLst>
              <a:ext uri="{FF2B5EF4-FFF2-40B4-BE49-F238E27FC236}">
                <a16:creationId xmlns:a16="http://schemas.microsoft.com/office/drawing/2014/main" xmlns="" id="{E7444D02-4B43-FDC9-A1E5-A504B0845029}"/>
              </a:ext>
            </a:extLst>
          </p:cNvPr>
          <p:cNvSpPr/>
          <p:nvPr/>
        </p:nvSpPr>
        <p:spPr>
          <a:xfrm>
            <a:off x="863432" y="911029"/>
            <a:ext cx="4968000" cy="216000"/>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50">
            <a:extLst>
              <a:ext uri="{FF2B5EF4-FFF2-40B4-BE49-F238E27FC236}">
                <a16:creationId xmlns:a16="http://schemas.microsoft.com/office/drawing/2014/main" xmlns="" id="{51D245B5-A3C4-19A7-0548-D82F4B51A606}"/>
              </a:ext>
            </a:extLst>
          </p:cNvPr>
          <p:cNvSpPr txBox="1"/>
          <p:nvPr/>
        </p:nvSpPr>
        <p:spPr>
          <a:xfrm>
            <a:off x="6684362" y="231166"/>
            <a:ext cx="6113388" cy="98343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nSpc>
                <a:spcPts val="6299"/>
              </a:lnSpc>
              <a:spcBef>
                <a:spcPct val="0"/>
              </a:spcBef>
            </a:pPr>
            <a:r>
              <a:rPr lang="vi-VN" sz="3200" b="1" u="sng">
                <a:solidFill>
                  <a:srgbClr val="FFFF00"/>
                </a:solidFill>
                <a:latin typeface="Arial" panose="020B0604020202020204" pitchFamily="34" charset="0"/>
                <a:cs typeface="Arial" panose="020B0604020202020204" pitchFamily="34" charset="0"/>
              </a:rPr>
              <a:t>1. Công nghệ DNA tái tổ hợp</a:t>
            </a:r>
          </a:p>
        </p:txBody>
      </p:sp>
      <p:pic>
        <p:nvPicPr>
          <p:cNvPr id="7" name="Picture 6">
            <a:extLst>
              <a:ext uri="{FF2B5EF4-FFF2-40B4-BE49-F238E27FC236}">
                <a16:creationId xmlns:a16="http://schemas.microsoft.com/office/drawing/2014/main" xmlns="" id="{01B8CA30-5CA9-90B2-BAC8-2D964A52E13D}"/>
              </a:ext>
            </a:extLst>
          </p:cNvPr>
          <p:cNvPicPr>
            <a:picLocks noChangeAspect="1"/>
          </p:cNvPicPr>
          <p:nvPr/>
        </p:nvPicPr>
        <p:blipFill rotWithShape="1">
          <a:blip r:embed="rId2">
            <a:extLst>
              <a:ext uri="{28A0092B-C50C-407E-A947-70E740481C1C}">
                <a14:useLocalDpi xmlns:a14="http://schemas.microsoft.com/office/drawing/2010/main" val="0"/>
              </a:ext>
            </a:extLst>
          </a:blip>
          <a:srcRect r="27211"/>
          <a:stretch/>
        </p:blipFill>
        <p:spPr>
          <a:xfrm>
            <a:off x="1089678" y="1847705"/>
            <a:ext cx="9296400" cy="7726946"/>
          </a:xfrm>
          <a:prstGeom prst="rect">
            <a:avLst/>
          </a:prstGeom>
        </p:spPr>
      </p:pic>
      <p:grpSp>
        <p:nvGrpSpPr>
          <p:cNvPr id="26" name="Group 25">
            <a:extLst>
              <a:ext uri="{FF2B5EF4-FFF2-40B4-BE49-F238E27FC236}">
                <a16:creationId xmlns:a16="http://schemas.microsoft.com/office/drawing/2014/main" xmlns="" id="{73998B91-90CB-459A-25AA-DB1B75EA4F69}"/>
              </a:ext>
            </a:extLst>
          </p:cNvPr>
          <p:cNvGrpSpPr/>
          <p:nvPr/>
        </p:nvGrpSpPr>
        <p:grpSpPr>
          <a:xfrm>
            <a:off x="11125200" y="2745167"/>
            <a:ext cx="3822032" cy="6637017"/>
            <a:chOff x="13716000" y="2781301"/>
            <a:chExt cx="3822032" cy="6637017"/>
          </a:xfrm>
        </p:grpSpPr>
        <p:sp>
          <p:nvSpPr>
            <p:cNvPr id="9" name="TextBox 8">
              <a:extLst>
                <a:ext uri="{FF2B5EF4-FFF2-40B4-BE49-F238E27FC236}">
                  <a16:creationId xmlns:a16="http://schemas.microsoft.com/office/drawing/2014/main" xmlns="" id="{E549DA1C-CB55-7552-D958-9D7D3877FABD}"/>
                </a:ext>
              </a:extLst>
            </p:cNvPr>
            <p:cNvSpPr txBox="1"/>
            <p:nvPr/>
          </p:nvSpPr>
          <p:spPr>
            <a:xfrm>
              <a:off x="13716000" y="2781301"/>
              <a:ext cx="3781926" cy="584775"/>
            </a:xfrm>
            <a:prstGeom prst="rect">
              <a:avLst/>
            </a:prstGeom>
            <a:noFill/>
            <a:ln>
              <a:solidFill>
                <a:schemeClr val="tx1">
                  <a:lumMod val="95000"/>
                  <a:lumOff val="5000"/>
                </a:schemeClr>
              </a:solidFill>
            </a:ln>
          </p:spPr>
          <p:txBody>
            <a:bodyPr wrap="square" rtlCol="0">
              <a:spAutoFit/>
            </a:bodyPr>
            <a:lstStyle/>
            <a:p>
              <a:pPr algn="ctr"/>
              <a:r>
                <a:rPr lang="en-US" sz="3200" b="1"/>
                <a:t>Tế bào nhận</a:t>
              </a:r>
              <a:endParaRPr lang="vi-VN" sz="3200" b="1"/>
            </a:p>
          </p:txBody>
        </p:sp>
        <p:sp>
          <p:nvSpPr>
            <p:cNvPr id="11" name="TextBox 10">
              <a:extLst>
                <a:ext uri="{FF2B5EF4-FFF2-40B4-BE49-F238E27FC236}">
                  <a16:creationId xmlns:a16="http://schemas.microsoft.com/office/drawing/2014/main" xmlns="" id="{591E916B-DEC7-031D-0ED4-61B43ABAC1D2}"/>
                </a:ext>
              </a:extLst>
            </p:cNvPr>
            <p:cNvSpPr txBox="1"/>
            <p:nvPr/>
          </p:nvSpPr>
          <p:spPr>
            <a:xfrm>
              <a:off x="13744074" y="3543300"/>
              <a:ext cx="3781926" cy="584775"/>
            </a:xfrm>
            <a:prstGeom prst="rect">
              <a:avLst/>
            </a:prstGeom>
            <a:noFill/>
            <a:ln>
              <a:solidFill>
                <a:schemeClr val="tx1">
                  <a:lumMod val="95000"/>
                  <a:lumOff val="5000"/>
                </a:schemeClr>
              </a:solidFill>
            </a:ln>
          </p:spPr>
          <p:txBody>
            <a:bodyPr wrap="square" rtlCol="0">
              <a:spAutoFit/>
            </a:bodyPr>
            <a:lstStyle/>
            <a:p>
              <a:pPr algn="ctr"/>
              <a:r>
                <a:rPr lang="en-US" sz="3200" b="1"/>
                <a:t>Enzyme cắt giới hạn</a:t>
              </a:r>
              <a:endParaRPr lang="vi-VN" sz="3200" b="1"/>
            </a:p>
          </p:txBody>
        </p:sp>
        <p:sp>
          <p:nvSpPr>
            <p:cNvPr id="15" name="TextBox 14">
              <a:extLst>
                <a:ext uri="{FF2B5EF4-FFF2-40B4-BE49-F238E27FC236}">
                  <a16:creationId xmlns:a16="http://schemas.microsoft.com/office/drawing/2014/main" xmlns="" id="{269BB06A-4F61-AD25-1EF9-B68F64C46C20}"/>
                </a:ext>
              </a:extLst>
            </p:cNvPr>
            <p:cNvSpPr txBox="1"/>
            <p:nvPr/>
          </p:nvSpPr>
          <p:spPr>
            <a:xfrm>
              <a:off x="13716000" y="4283241"/>
              <a:ext cx="3781926" cy="584775"/>
            </a:xfrm>
            <a:prstGeom prst="rect">
              <a:avLst/>
            </a:prstGeom>
            <a:noFill/>
            <a:ln>
              <a:solidFill>
                <a:schemeClr val="tx1">
                  <a:lumMod val="95000"/>
                  <a:lumOff val="5000"/>
                </a:schemeClr>
              </a:solidFill>
            </a:ln>
          </p:spPr>
          <p:txBody>
            <a:bodyPr wrap="square" rtlCol="0">
              <a:spAutoFit/>
            </a:bodyPr>
            <a:lstStyle/>
            <a:p>
              <a:pPr algn="ctr"/>
              <a:r>
                <a:rPr lang="en-US" sz="3200" b="1"/>
                <a:t>Enzyme ligase</a:t>
              </a:r>
              <a:endParaRPr lang="vi-VN" sz="3200" b="1"/>
            </a:p>
          </p:txBody>
        </p:sp>
        <p:sp>
          <p:nvSpPr>
            <p:cNvPr id="18" name="TextBox 17">
              <a:extLst>
                <a:ext uri="{FF2B5EF4-FFF2-40B4-BE49-F238E27FC236}">
                  <a16:creationId xmlns:a16="http://schemas.microsoft.com/office/drawing/2014/main" xmlns="" id="{002BF0FB-6794-A698-CCB7-11AB8A274EA1}"/>
                </a:ext>
              </a:extLst>
            </p:cNvPr>
            <p:cNvSpPr txBox="1"/>
            <p:nvPr/>
          </p:nvSpPr>
          <p:spPr>
            <a:xfrm>
              <a:off x="13744074" y="5045240"/>
              <a:ext cx="3781926" cy="584775"/>
            </a:xfrm>
            <a:prstGeom prst="rect">
              <a:avLst/>
            </a:prstGeom>
            <a:noFill/>
            <a:ln>
              <a:solidFill>
                <a:schemeClr val="tx1">
                  <a:lumMod val="95000"/>
                  <a:lumOff val="5000"/>
                </a:schemeClr>
              </a:solidFill>
            </a:ln>
          </p:spPr>
          <p:txBody>
            <a:bodyPr wrap="square" rtlCol="0">
              <a:spAutoFit/>
            </a:bodyPr>
            <a:lstStyle/>
            <a:p>
              <a:pPr algn="ctr"/>
              <a:r>
                <a:rPr lang="en-US" sz="3200" b="1"/>
                <a:t>plasmid</a:t>
              </a:r>
              <a:endParaRPr lang="vi-VN" sz="3200" b="1"/>
            </a:p>
          </p:txBody>
        </p:sp>
        <p:sp>
          <p:nvSpPr>
            <p:cNvPr id="20" name="TextBox 19">
              <a:extLst>
                <a:ext uri="{FF2B5EF4-FFF2-40B4-BE49-F238E27FC236}">
                  <a16:creationId xmlns:a16="http://schemas.microsoft.com/office/drawing/2014/main" xmlns="" id="{705C2DBA-8ED2-6C16-F16C-CC0638685894}"/>
                </a:ext>
              </a:extLst>
            </p:cNvPr>
            <p:cNvSpPr txBox="1"/>
            <p:nvPr/>
          </p:nvSpPr>
          <p:spPr>
            <a:xfrm>
              <a:off x="13756106" y="5863864"/>
              <a:ext cx="3781926" cy="584775"/>
            </a:xfrm>
            <a:prstGeom prst="rect">
              <a:avLst/>
            </a:prstGeom>
            <a:noFill/>
            <a:ln>
              <a:solidFill>
                <a:schemeClr val="tx1">
                  <a:lumMod val="95000"/>
                  <a:lumOff val="5000"/>
                </a:schemeClr>
              </a:solidFill>
            </a:ln>
          </p:spPr>
          <p:txBody>
            <a:bodyPr wrap="square" rtlCol="0">
              <a:spAutoFit/>
            </a:bodyPr>
            <a:lstStyle/>
            <a:p>
              <a:pPr algn="ctr"/>
              <a:r>
                <a:rPr lang="en-US" sz="3200" b="1"/>
                <a:t>Gene cần chuyển</a:t>
              </a:r>
              <a:endParaRPr lang="vi-VN" sz="3200" b="1"/>
            </a:p>
          </p:txBody>
        </p:sp>
        <p:sp>
          <p:nvSpPr>
            <p:cNvPr id="24" name="TextBox 23">
              <a:extLst>
                <a:ext uri="{FF2B5EF4-FFF2-40B4-BE49-F238E27FC236}">
                  <a16:creationId xmlns:a16="http://schemas.microsoft.com/office/drawing/2014/main" xmlns="" id="{1B0E2A4E-5BAD-AF3C-800B-71F6DF17620A}"/>
                </a:ext>
              </a:extLst>
            </p:cNvPr>
            <p:cNvSpPr txBox="1"/>
            <p:nvPr/>
          </p:nvSpPr>
          <p:spPr>
            <a:xfrm>
              <a:off x="13728032" y="6603805"/>
              <a:ext cx="3781926" cy="2062103"/>
            </a:xfrm>
            <a:prstGeom prst="rect">
              <a:avLst/>
            </a:prstGeom>
            <a:noFill/>
            <a:ln>
              <a:solidFill>
                <a:schemeClr val="tx1">
                  <a:lumMod val="95000"/>
                  <a:lumOff val="5000"/>
                </a:schemeClr>
              </a:solidFill>
            </a:ln>
          </p:spPr>
          <p:txBody>
            <a:bodyPr wrap="square" rtlCol="0">
              <a:spAutoFit/>
            </a:bodyPr>
            <a:lstStyle/>
            <a:p>
              <a:pPr algn="ctr"/>
              <a:r>
                <a:rPr lang="en-US" sz="3200" b="1"/>
                <a:t>Các trình tự ở đầu dính của plasmid và gene cần chuyển liên kết bổ sung</a:t>
              </a:r>
              <a:endParaRPr lang="vi-VN" sz="3200" b="1"/>
            </a:p>
          </p:txBody>
        </p:sp>
        <p:sp>
          <p:nvSpPr>
            <p:cNvPr id="25" name="TextBox 24">
              <a:extLst>
                <a:ext uri="{FF2B5EF4-FFF2-40B4-BE49-F238E27FC236}">
                  <a16:creationId xmlns:a16="http://schemas.microsoft.com/office/drawing/2014/main" xmlns="" id="{3A1D493F-A5FD-6CEA-E22B-0DBA02E71E54}"/>
                </a:ext>
              </a:extLst>
            </p:cNvPr>
            <p:cNvSpPr txBox="1"/>
            <p:nvPr/>
          </p:nvSpPr>
          <p:spPr>
            <a:xfrm>
              <a:off x="13756106" y="8833543"/>
              <a:ext cx="3781926" cy="584775"/>
            </a:xfrm>
            <a:prstGeom prst="rect">
              <a:avLst/>
            </a:prstGeom>
            <a:noFill/>
            <a:ln>
              <a:solidFill>
                <a:schemeClr val="tx1">
                  <a:lumMod val="95000"/>
                  <a:lumOff val="5000"/>
                </a:schemeClr>
              </a:solidFill>
            </a:ln>
          </p:spPr>
          <p:txBody>
            <a:bodyPr wrap="square" rtlCol="0">
              <a:spAutoFit/>
            </a:bodyPr>
            <a:lstStyle/>
            <a:p>
              <a:pPr algn="ctr"/>
              <a:r>
                <a:rPr lang="en-US" sz="3200" b="1"/>
                <a:t>DNA tái tổ hợp</a:t>
              </a:r>
              <a:endParaRPr lang="vi-VN" sz="3200" b="1"/>
            </a:p>
          </p:txBody>
        </p:sp>
      </p:grpSp>
      <p:sp>
        <p:nvSpPr>
          <p:cNvPr id="28" name="TextBox 27">
            <a:extLst>
              <a:ext uri="{FF2B5EF4-FFF2-40B4-BE49-F238E27FC236}">
                <a16:creationId xmlns:a16="http://schemas.microsoft.com/office/drawing/2014/main" xmlns="" id="{BD150A48-5DF8-ECAF-BCE1-12B2E635ED44}"/>
              </a:ext>
            </a:extLst>
          </p:cNvPr>
          <p:cNvSpPr txBox="1"/>
          <p:nvPr/>
        </p:nvSpPr>
        <p:spPr>
          <a:xfrm>
            <a:off x="10386078" y="1475482"/>
            <a:ext cx="6128084" cy="1077218"/>
          </a:xfrm>
          <a:prstGeom prst="rect">
            <a:avLst/>
          </a:prstGeom>
          <a:solidFill>
            <a:schemeClr val="accent1">
              <a:lumMod val="20000"/>
              <a:lumOff val="80000"/>
            </a:schemeClr>
          </a:solidFill>
        </p:spPr>
        <p:txBody>
          <a:bodyPr wrap="square">
            <a:spAutoFit/>
          </a:bodyPr>
          <a:lstStyle/>
          <a:p>
            <a:r>
              <a:rPr lang="en-US" sz="3200" i="1">
                <a:latin typeface="Arial" panose="020B0604020202020204" pitchFamily="34" charset="0"/>
                <a:cs typeface="Arial" panose="020B0604020202020204" pitchFamily="34" charset="0"/>
              </a:rPr>
              <a:t>Học sinh thảo luận nhóm, hoàn thành hình sau</a:t>
            </a:r>
            <a:endParaRPr lang="vi-VN" sz="3200" i="1">
              <a:latin typeface="Arial" panose="020B0604020202020204" pitchFamily="34" charset="0"/>
              <a:cs typeface="Arial" panose="020B0604020202020204" pitchFamily="34" charset="0"/>
            </a:endParaRPr>
          </a:p>
        </p:txBody>
      </p:sp>
      <p:sp>
        <p:nvSpPr>
          <p:cNvPr id="29" name="TextBox 16">
            <a:extLst>
              <a:ext uri="{FF2B5EF4-FFF2-40B4-BE49-F238E27FC236}">
                <a16:creationId xmlns:a16="http://schemas.microsoft.com/office/drawing/2014/main" xmlns="" id="{D5325C56-D878-0A15-5F2B-732E09097199}"/>
              </a:ext>
            </a:extLst>
          </p:cNvPr>
          <p:cNvSpPr txBox="1"/>
          <p:nvPr/>
        </p:nvSpPr>
        <p:spPr>
          <a:xfrm>
            <a:off x="13220700" y="404670"/>
            <a:ext cx="5067300" cy="699359"/>
          </a:xfrm>
          <a:prstGeom prst="rect">
            <a:avLst/>
          </a:prstGeom>
        </p:spPr>
        <p:txBody>
          <a:bodyPr wrap="square" lIns="0" tIns="0" rIns="0" bIns="0" rtlCol="0" anchor="t">
            <a:spAutoFit/>
          </a:bodyPr>
          <a:lstStyle/>
          <a:p>
            <a:pPr>
              <a:lnSpc>
                <a:spcPts val="6299"/>
              </a:lnSpc>
              <a:spcBef>
                <a:spcPct val="0"/>
              </a:spcBef>
            </a:pPr>
            <a:r>
              <a:rPr lang="en-US" sz="3200" b="1">
                <a:solidFill>
                  <a:srgbClr val="000000"/>
                </a:solidFill>
                <a:latin typeface="Arial" panose="020B0604020202020204" pitchFamily="34" charset="0"/>
                <a:cs typeface="Arial" panose="020B0604020202020204" pitchFamily="34" charset="0"/>
              </a:rPr>
              <a:t>b. Nguyên lí</a:t>
            </a:r>
          </a:p>
        </p:txBody>
      </p:sp>
    </p:spTree>
    <p:extLst>
      <p:ext uri="{BB962C8B-B14F-4D97-AF65-F5344CB8AC3E}">
        <p14:creationId xmlns:p14="http://schemas.microsoft.com/office/powerpoint/2010/main" val="1875271474"/>
      </p:ext>
    </p:extLst>
  </p:cSld>
  <p:clrMapOvr>
    <a:masterClrMapping/>
  </p:clrMapOvr>
  <p:transition>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A40B8BCC-271C-0828-BF0F-0B9D018400D1}"/>
              </a:ext>
            </a:extLst>
          </p:cNvPr>
          <p:cNvSpPr/>
          <p:nvPr/>
        </p:nvSpPr>
        <p:spPr>
          <a:xfrm rot="5400000">
            <a:off x="8962584" y="563587"/>
            <a:ext cx="880406" cy="194468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27">
            <a:extLst>
              <a:ext uri="{FF2B5EF4-FFF2-40B4-BE49-F238E27FC236}">
                <a16:creationId xmlns:a16="http://schemas.microsoft.com/office/drawing/2014/main" xmlns="" id="{668F5BB8-49A3-DFA1-871C-F3035C342675}"/>
              </a:ext>
            </a:extLst>
          </p:cNvPr>
          <p:cNvSpPr txBox="1"/>
          <p:nvPr/>
        </p:nvSpPr>
        <p:spPr>
          <a:xfrm>
            <a:off x="106680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III. Công nghệ gene</a:t>
            </a:r>
          </a:p>
        </p:txBody>
      </p:sp>
      <p:sp>
        <p:nvSpPr>
          <p:cNvPr id="6" name="Rectangle: Rounded Corners 5">
            <a:extLst>
              <a:ext uri="{FF2B5EF4-FFF2-40B4-BE49-F238E27FC236}">
                <a16:creationId xmlns:a16="http://schemas.microsoft.com/office/drawing/2014/main" xmlns="" id="{E7444D02-4B43-FDC9-A1E5-A504B0845029}"/>
              </a:ext>
            </a:extLst>
          </p:cNvPr>
          <p:cNvSpPr/>
          <p:nvPr/>
        </p:nvSpPr>
        <p:spPr>
          <a:xfrm>
            <a:off x="863432" y="911029"/>
            <a:ext cx="4968000" cy="216000"/>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50">
            <a:extLst>
              <a:ext uri="{FF2B5EF4-FFF2-40B4-BE49-F238E27FC236}">
                <a16:creationId xmlns:a16="http://schemas.microsoft.com/office/drawing/2014/main" xmlns="" id="{51D245B5-A3C4-19A7-0548-D82F4B51A606}"/>
              </a:ext>
            </a:extLst>
          </p:cNvPr>
          <p:cNvSpPr txBox="1"/>
          <p:nvPr/>
        </p:nvSpPr>
        <p:spPr>
          <a:xfrm>
            <a:off x="6684362" y="231166"/>
            <a:ext cx="6113388" cy="98343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nSpc>
                <a:spcPts val="6299"/>
              </a:lnSpc>
              <a:spcBef>
                <a:spcPct val="0"/>
              </a:spcBef>
            </a:pPr>
            <a:r>
              <a:rPr lang="vi-VN" sz="3200" b="1" u="sng">
                <a:solidFill>
                  <a:srgbClr val="FFFF00"/>
                </a:solidFill>
                <a:latin typeface="Arial" panose="020B0604020202020204" pitchFamily="34" charset="0"/>
                <a:cs typeface="Arial" panose="020B0604020202020204" pitchFamily="34" charset="0"/>
              </a:rPr>
              <a:t>1. Công nghệ DNA tái tổ hợp</a:t>
            </a:r>
          </a:p>
        </p:txBody>
      </p:sp>
      <p:sp>
        <p:nvSpPr>
          <p:cNvPr id="29" name="TextBox 16">
            <a:extLst>
              <a:ext uri="{FF2B5EF4-FFF2-40B4-BE49-F238E27FC236}">
                <a16:creationId xmlns:a16="http://schemas.microsoft.com/office/drawing/2014/main" xmlns="" id="{D5325C56-D878-0A15-5F2B-732E09097199}"/>
              </a:ext>
            </a:extLst>
          </p:cNvPr>
          <p:cNvSpPr txBox="1"/>
          <p:nvPr/>
        </p:nvSpPr>
        <p:spPr>
          <a:xfrm>
            <a:off x="13220700" y="404670"/>
            <a:ext cx="5067300" cy="699359"/>
          </a:xfrm>
          <a:prstGeom prst="rect">
            <a:avLst/>
          </a:prstGeom>
        </p:spPr>
        <p:txBody>
          <a:bodyPr wrap="square" lIns="0" tIns="0" rIns="0" bIns="0" rtlCol="0" anchor="t">
            <a:spAutoFit/>
          </a:bodyPr>
          <a:lstStyle/>
          <a:p>
            <a:pPr>
              <a:lnSpc>
                <a:spcPts val="6299"/>
              </a:lnSpc>
              <a:spcBef>
                <a:spcPct val="0"/>
              </a:spcBef>
            </a:pPr>
            <a:r>
              <a:rPr lang="en-US" sz="3200" b="1">
                <a:solidFill>
                  <a:srgbClr val="000000"/>
                </a:solidFill>
                <a:latin typeface="Arial" panose="020B0604020202020204" pitchFamily="34" charset="0"/>
                <a:cs typeface="Arial" panose="020B0604020202020204" pitchFamily="34" charset="0"/>
              </a:rPr>
              <a:t>b. Nguyên lí</a:t>
            </a:r>
          </a:p>
        </p:txBody>
      </p:sp>
      <p:pic>
        <p:nvPicPr>
          <p:cNvPr id="4" name="Picture 3">
            <a:extLst>
              <a:ext uri="{FF2B5EF4-FFF2-40B4-BE49-F238E27FC236}">
                <a16:creationId xmlns:a16="http://schemas.microsoft.com/office/drawing/2014/main" xmlns="" id="{C11A9373-2867-0F0B-AABE-CE4A08DB73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6286" y="1667732"/>
            <a:ext cx="9067800" cy="7725928"/>
          </a:xfrm>
          <a:prstGeom prst="rect">
            <a:avLst/>
          </a:prstGeom>
        </p:spPr>
      </p:pic>
      <p:sp>
        <p:nvSpPr>
          <p:cNvPr id="5" name="TextBox 4">
            <a:extLst>
              <a:ext uri="{FF2B5EF4-FFF2-40B4-BE49-F238E27FC236}">
                <a16:creationId xmlns:a16="http://schemas.microsoft.com/office/drawing/2014/main" xmlns="" id="{4FECFC9A-5DD0-A3A1-42B7-BF2189DBC6DE}"/>
              </a:ext>
            </a:extLst>
          </p:cNvPr>
          <p:cNvSpPr txBox="1"/>
          <p:nvPr/>
        </p:nvSpPr>
        <p:spPr>
          <a:xfrm>
            <a:off x="1219200" y="1799253"/>
            <a:ext cx="2656791" cy="646331"/>
          </a:xfrm>
          <a:prstGeom prst="rect">
            <a:avLst/>
          </a:prstGeom>
          <a:noFill/>
        </p:spPr>
        <p:txBody>
          <a:bodyPr wrap="square" rtlCol="0">
            <a:spAutoFit/>
          </a:bodyPr>
          <a:lstStyle/>
          <a:p>
            <a:r>
              <a:rPr lang="en-US" sz="3600" b="1" i="1">
                <a:solidFill>
                  <a:srgbClr val="C00000"/>
                </a:solidFill>
              </a:rPr>
              <a:t>Trả lời</a:t>
            </a:r>
            <a:endParaRPr lang="vi-VN" sz="3600" b="1" i="1">
              <a:solidFill>
                <a:srgbClr val="C00000"/>
              </a:solidFill>
            </a:endParaRPr>
          </a:p>
        </p:txBody>
      </p:sp>
      <p:grpSp>
        <p:nvGrpSpPr>
          <p:cNvPr id="10" name="Group 34">
            <a:extLst>
              <a:ext uri="{FF2B5EF4-FFF2-40B4-BE49-F238E27FC236}">
                <a16:creationId xmlns:a16="http://schemas.microsoft.com/office/drawing/2014/main" xmlns="" id="{6E233D2E-E75F-BEAC-232D-0C1023BE4DB6}"/>
              </a:ext>
            </a:extLst>
          </p:cNvPr>
          <p:cNvGrpSpPr/>
          <p:nvPr/>
        </p:nvGrpSpPr>
        <p:grpSpPr>
          <a:xfrm>
            <a:off x="1038727" y="3009287"/>
            <a:ext cx="4792705" cy="2362814"/>
            <a:chOff x="0" y="-178015"/>
            <a:chExt cx="15242101" cy="3875408"/>
          </a:xfrm>
        </p:grpSpPr>
        <p:grpSp>
          <p:nvGrpSpPr>
            <p:cNvPr id="12" name="Group 35">
              <a:extLst>
                <a:ext uri="{FF2B5EF4-FFF2-40B4-BE49-F238E27FC236}">
                  <a16:creationId xmlns:a16="http://schemas.microsoft.com/office/drawing/2014/main" xmlns="" id="{90D34AF2-D3A7-E9CC-86FD-7B96F9CC1679}"/>
                </a:ext>
              </a:extLst>
            </p:cNvPr>
            <p:cNvGrpSpPr/>
            <p:nvPr/>
          </p:nvGrpSpPr>
          <p:grpSpPr>
            <a:xfrm>
              <a:off x="0" y="-178015"/>
              <a:ext cx="15242101" cy="3875408"/>
              <a:chOff x="0" y="-38100"/>
              <a:chExt cx="3262219" cy="829442"/>
            </a:xfrm>
          </p:grpSpPr>
          <p:sp>
            <p:nvSpPr>
              <p:cNvPr id="14" name="Freeform 36">
                <a:extLst>
                  <a:ext uri="{FF2B5EF4-FFF2-40B4-BE49-F238E27FC236}">
                    <a16:creationId xmlns:a16="http://schemas.microsoft.com/office/drawing/2014/main" xmlns="" id="{968E431F-02E3-5535-5E86-432F9A0D9691}"/>
                  </a:ext>
                </a:extLst>
              </p:cNvPr>
              <p:cNvSpPr/>
              <p:nvPr/>
            </p:nvSpPr>
            <p:spPr>
              <a:xfrm>
                <a:off x="0" y="0"/>
                <a:ext cx="3262219" cy="669411"/>
              </a:xfrm>
              <a:custGeom>
                <a:avLst/>
                <a:gdLst/>
                <a:ahLst/>
                <a:cxnLst/>
                <a:rect l="l" t="t" r="r" b="b"/>
                <a:pathLst>
                  <a:path w="2965130" h="791342">
                    <a:moveTo>
                      <a:pt x="40227" y="0"/>
                    </a:moveTo>
                    <a:lnTo>
                      <a:pt x="2924903" y="0"/>
                    </a:lnTo>
                    <a:cubicBezTo>
                      <a:pt x="2935572" y="0"/>
                      <a:pt x="2945804" y="4238"/>
                      <a:pt x="2953348" y="11782"/>
                    </a:cubicBezTo>
                    <a:cubicBezTo>
                      <a:pt x="2960892" y="19326"/>
                      <a:pt x="2965130" y="29558"/>
                      <a:pt x="2965130" y="40227"/>
                    </a:cubicBezTo>
                    <a:lnTo>
                      <a:pt x="2965130" y="751115"/>
                    </a:lnTo>
                    <a:cubicBezTo>
                      <a:pt x="2965130" y="773331"/>
                      <a:pt x="2947120" y="791342"/>
                      <a:pt x="2924903" y="791342"/>
                    </a:cubicBezTo>
                    <a:lnTo>
                      <a:pt x="40227" y="791342"/>
                    </a:lnTo>
                    <a:cubicBezTo>
                      <a:pt x="29558" y="791342"/>
                      <a:pt x="19326" y="787103"/>
                      <a:pt x="11782" y="779559"/>
                    </a:cubicBezTo>
                    <a:cubicBezTo>
                      <a:pt x="4238" y="772015"/>
                      <a:pt x="0" y="761784"/>
                      <a:pt x="0" y="751115"/>
                    </a:cubicBezTo>
                    <a:lnTo>
                      <a:pt x="0" y="40227"/>
                    </a:lnTo>
                    <a:cubicBezTo>
                      <a:pt x="0" y="29558"/>
                      <a:pt x="4238" y="19326"/>
                      <a:pt x="11782" y="11782"/>
                    </a:cubicBezTo>
                    <a:cubicBezTo>
                      <a:pt x="19326" y="4238"/>
                      <a:pt x="29558" y="0"/>
                      <a:pt x="40227" y="0"/>
                    </a:cubicBezTo>
                    <a:close/>
                  </a:path>
                </a:pathLst>
              </a:custGeom>
              <a:noFill/>
              <a:ln w="76200">
                <a:solidFill>
                  <a:srgbClr val="C00000"/>
                </a:solidFill>
              </a:ln>
            </p:spPr>
            <p:txBody>
              <a:bodyPr/>
              <a:lstStyle/>
              <a:p>
                <a:endParaRPr lang="vi-VN"/>
              </a:p>
            </p:txBody>
          </p:sp>
          <p:sp>
            <p:nvSpPr>
              <p:cNvPr id="17" name="TextBox 37">
                <a:extLst>
                  <a:ext uri="{FF2B5EF4-FFF2-40B4-BE49-F238E27FC236}">
                    <a16:creationId xmlns:a16="http://schemas.microsoft.com/office/drawing/2014/main" xmlns="" id="{0866F155-E5FA-AAB7-7978-326C92108E04}"/>
                  </a:ext>
                </a:extLst>
              </p:cNvPr>
              <p:cNvSpPr txBox="1"/>
              <p:nvPr/>
            </p:nvSpPr>
            <p:spPr>
              <a:xfrm>
                <a:off x="0" y="-38100"/>
                <a:ext cx="2965130" cy="829442"/>
              </a:xfrm>
              <a:prstGeom prst="rect">
                <a:avLst/>
              </a:prstGeom>
            </p:spPr>
            <p:txBody>
              <a:bodyPr lIns="50800" tIns="50800" rIns="50800" bIns="50800" rtlCol="0" anchor="ctr"/>
              <a:lstStyle/>
              <a:p>
                <a:pPr algn="ctr">
                  <a:lnSpc>
                    <a:spcPts val="2660"/>
                  </a:lnSpc>
                </a:pPr>
                <a:endParaRPr sz="3200">
                  <a:latin typeface="Arial" panose="020B0604020202020204" pitchFamily="34" charset="0"/>
                  <a:cs typeface="Arial" panose="020B0604020202020204" pitchFamily="34" charset="0"/>
                </a:endParaRPr>
              </a:p>
            </p:txBody>
          </p:sp>
        </p:grpSp>
        <p:sp>
          <p:nvSpPr>
            <p:cNvPr id="13" name="TextBox 38">
              <a:extLst>
                <a:ext uri="{FF2B5EF4-FFF2-40B4-BE49-F238E27FC236}">
                  <a16:creationId xmlns:a16="http://schemas.microsoft.com/office/drawing/2014/main" xmlns="" id="{E9ACB828-C6F8-0DCA-F48F-BEEDD0B0C40F}"/>
                </a:ext>
              </a:extLst>
            </p:cNvPr>
            <p:cNvSpPr txBox="1"/>
            <p:nvPr/>
          </p:nvSpPr>
          <p:spPr>
            <a:xfrm>
              <a:off x="211974" y="353548"/>
              <a:ext cx="14747458" cy="3051680"/>
            </a:xfrm>
            <a:prstGeom prst="rect">
              <a:avLst/>
            </a:prstGeom>
            <a:noFill/>
          </p:spPr>
          <p:txBody>
            <a:bodyPr/>
            <a:lstStyle>
              <a:defPPr>
                <a:defRPr lang="en-US"/>
              </a:defPPr>
            </a:lstStyle>
            <a:p>
              <a:pPr>
                <a:lnSpc>
                  <a:spcPts val="5000"/>
                </a:lnSpc>
              </a:pPr>
              <a:r>
                <a:rPr lang="vi-VN" sz="3200" b="1">
                  <a:latin typeface="Arial" panose="020B0604020202020204" pitchFamily="34" charset="0"/>
                  <a:cs typeface="Arial" panose="020B0604020202020204" pitchFamily="34" charset="0"/>
                </a:rPr>
                <a:t>Bước 1: Tách dòng và tạo DNA tái tổ hợp</a:t>
              </a:r>
            </a:p>
          </p:txBody>
        </p:sp>
      </p:grpSp>
    </p:spTree>
    <p:extLst>
      <p:ext uri="{BB962C8B-B14F-4D97-AF65-F5344CB8AC3E}">
        <p14:creationId xmlns:p14="http://schemas.microsoft.com/office/powerpoint/2010/main" val="420589080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A40B8BCC-271C-0828-BF0F-0B9D018400D1}"/>
              </a:ext>
            </a:extLst>
          </p:cNvPr>
          <p:cNvSpPr/>
          <p:nvPr/>
        </p:nvSpPr>
        <p:spPr>
          <a:xfrm rot="5400000">
            <a:off x="8962584" y="563587"/>
            <a:ext cx="880406" cy="194468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27">
            <a:extLst>
              <a:ext uri="{FF2B5EF4-FFF2-40B4-BE49-F238E27FC236}">
                <a16:creationId xmlns:a16="http://schemas.microsoft.com/office/drawing/2014/main" xmlns="" id="{668F5BB8-49A3-DFA1-871C-F3035C342675}"/>
              </a:ext>
            </a:extLst>
          </p:cNvPr>
          <p:cNvSpPr txBox="1"/>
          <p:nvPr/>
        </p:nvSpPr>
        <p:spPr>
          <a:xfrm>
            <a:off x="106680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III. Công nghệ gene</a:t>
            </a:r>
          </a:p>
        </p:txBody>
      </p:sp>
      <p:sp>
        <p:nvSpPr>
          <p:cNvPr id="6" name="Rectangle: Rounded Corners 5">
            <a:extLst>
              <a:ext uri="{FF2B5EF4-FFF2-40B4-BE49-F238E27FC236}">
                <a16:creationId xmlns:a16="http://schemas.microsoft.com/office/drawing/2014/main" xmlns="" id="{E7444D02-4B43-FDC9-A1E5-A504B0845029}"/>
              </a:ext>
            </a:extLst>
          </p:cNvPr>
          <p:cNvSpPr/>
          <p:nvPr/>
        </p:nvSpPr>
        <p:spPr>
          <a:xfrm>
            <a:off x="863432" y="911029"/>
            <a:ext cx="4968000" cy="216000"/>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50">
            <a:extLst>
              <a:ext uri="{FF2B5EF4-FFF2-40B4-BE49-F238E27FC236}">
                <a16:creationId xmlns:a16="http://schemas.microsoft.com/office/drawing/2014/main" xmlns="" id="{51D245B5-A3C4-19A7-0548-D82F4B51A606}"/>
              </a:ext>
            </a:extLst>
          </p:cNvPr>
          <p:cNvSpPr txBox="1"/>
          <p:nvPr/>
        </p:nvSpPr>
        <p:spPr>
          <a:xfrm>
            <a:off x="6684362" y="231166"/>
            <a:ext cx="6113388" cy="98343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nSpc>
                <a:spcPts val="6299"/>
              </a:lnSpc>
              <a:spcBef>
                <a:spcPct val="0"/>
              </a:spcBef>
            </a:pPr>
            <a:r>
              <a:rPr lang="vi-VN" sz="3200" b="1" u="sng">
                <a:solidFill>
                  <a:srgbClr val="FFFF00"/>
                </a:solidFill>
                <a:latin typeface="Arial" panose="020B0604020202020204" pitchFamily="34" charset="0"/>
                <a:cs typeface="Arial" panose="020B0604020202020204" pitchFamily="34" charset="0"/>
              </a:rPr>
              <a:t>1. Công nghệ DNA tái tổ hợp</a:t>
            </a:r>
          </a:p>
        </p:txBody>
      </p:sp>
      <p:sp>
        <p:nvSpPr>
          <p:cNvPr id="29" name="TextBox 16">
            <a:extLst>
              <a:ext uri="{FF2B5EF4-FFF2-40B4-BE49-F238E27FC236}">
                <a16:creationId xmlns:a16="http://schemas.microsoft.com/office/drawing/2014/main" xmlns="" id="{D5325C56-D878-0A15-5F2B-732E09097199}"/>
              </a:ext>
            </a:extLst>
          </p:cNvPr>
          <p:cNvSpPr txBox="1"/>
          <p:nvPr/>
        </p:nvSpPr>
        <p:spPr>
          <a:xfrm>
            <a:off x="13220700" y="404670"/>
            <a:ext cx="5067300" cy="699359"/>
          </a:xfrm>
          <a:prstGeom prst="rect">
            <a:avLst/>
          </a:prstGeom>
        </p:spPr>
        <p:txBody>
          <a:bodyPr wrap="square" lIns="0" tIns="0" rIns="0" bIns="0" rtlCol="0" anchor="t">
            <a:spAutoFit/>
          </a:bodyPr>
          <a:lstStyle/>
          <a:p>
            <a:pPr>
              <a:lnSpc>
                <a:spcPts val="6299"/>
              </a:lnSpc>
              <a:spcBef>
                <a:spcPct val="0"/>
              </a:spcBef>
            </a:pPr>
            <a:r>
              <a:rPr lang="en-US" sz="3200" b="1">
                <a:solidFill>
                  <a:srgbClr val="000000"/>
                </a:solidFill>
                <a:latin typeface="Arial" panose="020B0604020202020204" pitchFamily="34" charset="0"/>
                <a:cs typeface="Arial" panose="020B0604020202020204" pitchFamily="34" charset="0"/>
              </a:rPr>
              <a:t>b. Nguyên lí</a:t>
            </a:r>
          </a:p>
        </p:txBody>
      </p:sp>
      <p:sp>
        <p:nvSpPr>
          <p:cNvPr id="5" name="TextBox 4">
            <a:extLst>
              <a:ext uri="{FF2B5EF4-FFF2-40B4-BE49-F238E27FC236}">
                <a16:creationId xmlns:a16="http://schemas.microsoft.com/office/drawing/2014/main" xmlns="" id="{4FECFC9A-5DD0-A3A1-42B7-BF2189DBC6DE}"/>
              </a:ext>
            </a:extLst>
          </p:cNvPr>
          <p:cNvSpPr txBox="1"/>
          <p:nvPr/>
        </p:nvSpPr>
        <p:spPr>
          <a:xfrm>
            <a:off x="1219200" y="1799253"/>
            <a:ext cx="2656791" cy="646331"/>
          </a:xfrm>
          <a:prstGeom prst="rect">
            <a:avLst/>
          </a:prstGeom>
          <a:noFill/>
        </p:spPr>
        <p:txBody>
          <a:bodyPr wrap="square" rtlCol="0">
            <a:spAutoFit/>
          </a:bodyPr>
          <a:lstStyle/>
          <a:p>
            <a:r>
              <a:rPr lang="en-US" sz="3600" b="1" i="1">
                <a:solidFill>
                  <a:srgbClr val="C00000"/>
                </a:solidFill>
              </a:rPr>
              <a:t>Trả lời</a:t>
            </a:r>
            <a:endParaRPr lang="vi-VN" sz="3600" b="1" i="1">
              <a:solidFill>
                <a:srgbClr val="C00000"/>
              </a:solidFill>
            </a:endParaRPr>
          </a:p>
        </p:txBody>
      </p:sp>
      <p:grpSp>
        <p:nvGrpSpPr>
          <p:cNvPr id="10" name="Group 34">
            <a:extLst>
              <a:ext uri="{FF2B5EF4-FFF2-40B4-BE49-F238E27FC236}">
                <a16:creationId xmlns:a16="http://schemas.microsoft.com/office/drawing/2014/main" xmlns="" id="{6E233D2E-E75F-BEAC-232D-0C1023BE4DB6}"/>
              </a:ext>
            </a:extLst>
          </p:cNvPr>
          <p:cNvGrpSpPr/>
          <p:nvPr/>
        </p:nvGrpSpPr>
        <p:grpSpPr>
          <a:xfrm>
            <a:off x="1371600" y="2653480"/>
            <a:ext cx="12601073" cy="1143613"/>
            <a:chOff x="0" y="-178015"/>
            <a:chExt cx="15242101" cy="3875408"/>
          </a:xfrm>
        </p:grpSpPr>
        <p:grpSp>
          <p:nvGrpSpPr>
            <p:cNvPr id="12" name="Group 35">
              <a:extLst>
                <a:ext uri="{FF2B5EF4-FFF2-40B4-BE49-F238E27FC236}">
                  <a16:creationId xmlns:a16="http://schemas.microsoft.com/office/drawing/2014/main" xmlns="" id="{90D34AF2-D3A7-E9CC-86FD-7B96F9CC1679}"/>
                </a:ext>
              </a:extLst>
            </p:cNvPr>
            <p:cNvGrpSpPr/>
            <p:nvPr/>
          </p:nvGrpSpPr>
          <p:grpSpPr>
            <a:xfrm>
              <a:off x="0" y="-178015"/>
              <a:ext cx="15242101" cy="3875408"/>
              <a:chOff x="0" y="-38100"/>
              <a:chExt cx="3262219" cy="829442"/>
            </a:xfrm>
          </p:grpSpPr>
          <p:sp>
            <p:nvSpPr>
              <p:cNvPr id="14" name="Freeform 36">
                <a:extLst>
                  <a:ext uri="{FF2B5EF4-FFF2-40B4-BE49-F238E27FC236}">
                    <a16:creationId xmlns:a16="http://schemas.microsoft.com/office/drawing/2014/main" xmlns="" id="{968E431F-02E3-5535-5E86-432F9A0D9691}"/>
                  </a:ext>
                </a:extLst>
              </p:cNvPr>
              <p:cNvSpPr/>
              <p:nvPr/>
            </p:nvSpPr>
            <p:spPr>
              <a:xfrm>
                <a:off x="0" y="0"/>
                <a:ext cx="3262219" cy="669411"/>
              </a:xfrm>
              <a:custGeom>
                <a:avLst/>
                <a:gdLst/>
                <a:ahLst/>
                <a:cxnLst/>
                <a:rect l="l" t="t" r="r" b="b"/>
                <a:pathLst>
                  <a:path w="2965130" h="791342">
                    <a:moveTo>
                      <a:pt x="40227" y="0"/>
                    </a:moveTo>
                    <a:lnTo>
                      <a:pt x="2924903" y="0"/>
                    </a:lnTo>
                    <a:cubicBezTo>
                      <a:pt x="2935572" y="0"/>
                      <a:pt x="2945804" y="4238"/>
                      <a:pt x="2953348" y="11782"/>
                    </a:cubicBezTo>
                    <a:cubicBezTo>
                      <a:pt x="2960892" y="19326"/>
                      <a:pt x="2965130" y="29558"/>
                      <a:pt x="2965130" y="40227"/>
                    </a:cubicBezTo>
                    <a:lnTo>
                      <a:pt x="2965130" y="751115"/>
                    </a:lnTo>
                    <a:cubicBezTo>
                      <a:pt x="2965130" y="773331"/>
                      <a:pt x="2947120" y="791342"/>
                      <a:pt x="2924903" y="791342"/>
                    </a:cubicBezTo>
                    <a:lnTo>
                      <a:pt x="40227" y="791342"/>
                    </a:lnTo>
                    <a:cubicBezTo>
                      <a:pt x="29558" y="791342"/>
                      <a:pt x="19326" y="787103"/>
                      <a:pt x="11782" y="779559"/>
                    </a:cubicBezTo>
                    <a:cubicBezTo>
                      <a:pt x="4238" y="772015"/>
                      <a:pt x="0" y="761784"/>
                      <a:pt x="0" y="751115"/>
                    </a:cubicBezTo>
                    <a:lnTo>
                      <a:pt x="0" y="40227"/>
                    </a:lnTo>
                    <a:cubicBezTo>
                      <a:pt x="0" y="29558"/>
                      <a:pt x="4238" y="19326"/>
                      <a:pt x="11782" y="11782"/>
                    </a:cubicBezTo>
                    <a:cubicBezTo>
                      <a:pt x="19326" y="4238"/>
                      <a:pt x="29558" y="0"/>
                      <a:pt x="40227" y="0"/>
                    </a:cubicBezTo>
                    <a:close/>
                  </a:path>
                </a:pathLst>
              </a:custGeom>
              <a:noFill/>
              <a:ln w="76200">
                <a:solidFill>
                  <a:srgbClr val="C00000"/>
                </a:solidFill>
              </a:ln>
            </p:spPr>
            <p:txBody>
              <a:bodyPr/>
              <a:lstStyle/>
              <a:p>
                <a:endParaRPr lang="vi-VN"/>
              </a:p>
            </p:txBody>
          </p:sp>
          <p:sp>
            <p:nvSpPr>
              <p:cNvPr id="17" name="TextBox 37">
                <a:extLst>
                  <a:ext uri="{FF2B5EF4-FFF2-40B4-BE49-F238E27FC236}">
                    <a16:creationId xmlns:a16="http://schemas.microsoft.com/office/drawing/2014/main" xmlns="" id="{0866F155-E5FA-AAB7-7978-326C92108E04}"/>
                  </a:ext>
                </a:extLst>
              </p:cNvPr>
              <p:cNvSpPr txBox="1"/>
              <p:nvPr/>
            </p:nvSpPr>
            <p:spPr>
              <a:xfrm>
                <a:off x="0" y="-38100"/>
                <a:ext cx="2965130" cy="829442"/>
              </a:xfrm>
              <a:prstGeom prst="rect">
                <a:avLst/>
              </a:prstGeom>
            </p:spPr>
            <p:txBody>
              <a:bodyPr lIns="50800" tIns="50800" rIns="50800" bIns="50800" rtlCol="0" anchor="ctr"/>
              <a:lstStyle/>
              <a:p>
                <a:pPr algn="ctr">
                  <a:lnSpc>
                    <a:spcPts val="2660"/>
                  </a:lnSpc>
                </a:pPr>
                <a:endParaRPr sz="3200">
                  <a:latin typeface="Arial" panose="020B0604020202020204" pitchFamily="34" charset="0"/>
                  <a:cs typeface="Arial" panose="020B0604020202020204" pitchFamily="34" charset="0"/>
                </a:endParaRPr>
              </a:p>
            </p:txBody>
          </p:sp>
        </p:grpSp>
        <p:sp>
          <p:nvSpPr>
            <p:cNvPr id="13" name="TextBox 38">
              <a:extLst>
                <a:ext uri="{FF2B5EF4-FFF2-40B4-BE49-F238E27FC236}">
                  <a16:creationId xmlns:a16="http://schemas.microsoft.com/office/drawing/2014/main" xmlns="" id="{E9ACB828-C6F8-0DCA-F48F-BEEDD0B0C40F}"/>
                </a:ext>
              </a:extLst>
            </p:cNvPr>
            <p:cNvSpPr txBox="1"/>
            <p:nvPr/>
          </p:nvSpPr>
          <p:spPr>
            <a:xfrm>
              <a:off x="211974" y="353548"/>
              <a:ext cx="14747458" cy="3051680"/>
            </a:xfrm>
            <a:prstGeom prst="rect">
              <a:avLst/>
            </a:prstGeom>
            <a:noFill/>
          </p:spPr>
          <p:txBody>
            <a:bodyPr/>
            <a:lstStyle>
              <a:defPPr>
                <a:defRPr lang="en-US"/>
              </a:defPPr>
            </a:lstStyle>
            <a:p>
              <a:pPr>
                <a:lnSpc>
                  <a:spcPct val="150000"/>
                </a:lnSpc>
              </a:pPr>
              <a:r>
                <a:rPr lang="vi-VN" sz="3200" b="1">
                  <a:latin typeface="Arial" panose="020B0604020202020204" pitchFamily="34" charset="0"/>
                  <a:cs typeface="Arial" panose="020B0604020202020204" pitchFamily="34" charset="0"/>
                </a:rPr>
                <a:t>Bước 2: Biểu hiện gene và phân tích biểu hiện gene </a:t>
              </a:r>
            </a:p>
          </p:txBody>
        </p:sp>
      </p:grpSp>
      <p:sp>
        <p:nvSpPr>
          <p:cNvPr id="7" name="TextBox 6">
            <a:extLst>
              <a:ext uri="{FF2B5EF4-FFF2-40B4-BE49-F238E27FC236}">
                <a16:creationId xmlns:a16="http://schemas.microsoft.com/office/drawing/2014/main" xmlns="" id="{EE14DD07-1526-153D-0418-F4F47D0F0E2C}"/>
              </a:ext>
            </a:extLst>
          </p:cNvPr>
          <p:cNvSpPr txBox="1"/>
          <p:nvPr/>
        </p:nvSpPr>
        <p:spPr>
          <a:xfrm>
            <a:off x="2583690" y="4029929"/>
            <a:ext cx="14104110" cy="2148986"/>
          </a:xfrm>
          <a:prstGeom prst="rect">
            <a:avLst/>
          </a:prstGeom>
          <a:noFill/>
        </p:spPr>
        <p:txBody>
          <a:bodyPr wrap="square">
            <a:spAutoFit/>
          </a:bodyPr>
          <a:lstStyle/>
          <a:p>
            <a:pPr>
              <a:lnSpc>
                <a:spcPts val="5599"/>
              </a:lnSpc>
              <a:spcBef>
                <a:spcPct val="0"/>
              </a:spcBef>
            </a:pPr>
            <a:r>
              <a:rPr lang="en-US" sz="2800" i="1">
                <a:solidFill>
                  <a:srgbClr val="000000"/>
                </a:solidFill>
                <a:latin typeface="Arial" panose="020B0604020202020204" pitchFamily="34" charset="0"/>
                <a:cs typeface="Arial" panose="020B0604020202020204" pitchFamily="34" charset="0"/>
              </a:rPr>
              <a:t>Sử dụng vector biểu hiện gene trong quy trình tạo DNA tái tổ hợp. Tế bào chủ mang DNA tái tổ hợp được nuôi cấy trong môi trường thích hợp nhằm tạo điều kiện cho gene chuyển được biểu hiện. </a:t>
            </a:r>
          </a:p>
        </p:txBody>
      </p:sp>
      <p:sp>
        <p:nvSpPr>
          <p:cNvPr id="9" name="TextBox 8">
            <a:extLst>
              <a:ext uri="{FF2B5EF4-FFF2-40B4-BE49-F238E27FC236}">
                <a16:creationId xmlns:a16="http://schemas.microsoft.com/office/drawing/2014/main" xmlns="" id="{4690C1D0-AB06-201D-FD6C-0EB09A342498}"/>
              </a:ext>
            </a:extLst>
          </p:cNvPr>
          <p:cNvSpPr txBox="1"/>
          <p:nvPr/>
        </p:nvSpPr>
        <p:spPr>
          <a:xfrm>
            <a:off x="2547595" y="6322722"/>
            <a:ext cx="14104110" cy="2867132"/>
          </a:xfrm>
          <a:prstGeom prst="rect">
            <a:avLst/>
          </a:prstGeom>
          <a:noFill/>
        </p:spPr>
        <p:txBody>
          <a:bodyPr wrap="square">
            <a:spAutoFit/>
          </a:bodyPr>
          <a:lstStyle/>
          <a:p>
            <a:pPr>
              <a:lnSpc>
                <a:spcPts val="5599"/>
              </a:lnSpc>
              <a:spcBef>
                <a:spcPct val="0"/>
              </a:spcBef>
            </a:pPr>
            <a:r>
              <a:rPr lang="vi-VN" sz="2800" i="1">
                <a:solidFill>
                  <a:srgbClr val="000000"/>
                </a:solidFill>
                <a:latin typeface="Arial" panose="020B0604020202020204" pitchFamily="34" charset="0"/>
                <a:cs typeface="Arial" panose="020B0604020202020204" pitchFamily="34" charset="0"/>
              </a:rPr>
              <a:t>Để nhận biết được tế bào vi khuẩn nào có chứa DNA tái tổ hợp, có thể phân tích sự có mặt và hợp nhất của gene chuyển trong tế bào chủ bằng kĩ thuật PCR hoặc lai phân tử. Sau quá trình biểu hiện gene, protein tái tổ hợp được tách chiết từ các dòng tế bào chủ và được kiểm tra bằng phương pháp điện di. </a:t>
            </a:r>
          </a:p>
        </p:txBody>
      </p:sp>
      <p:sp>
        <p:nvSpPr>
          <p:cNvPr id="18" name="Isosceles Triangle 17">
            <a:extLst>
              <a:ext uri="{FF2B5EF4-FFF2-40B4-BE49-F238E27FC236}">
                <a16:creationId xmlns:a16="http://schemas.microsoft.com/office/drawing/2014/main" xmlns="" id="{0D2C9EB5-B3F8-E42E-91E1-237BF937CED1}"/>
              </a:ext>
            </a:extLst>
          </p:cNvPr>
          <p:cNvSpPr/>
          <p:nvPr/>
        </p:nvSpPr>
        <p:spPr>
          <a:xfrm rot="5400000">
            <a:off x="1736162" y="4581952"/>
            <a:ext cx="884291" cy="682427"/>
          </a:xfrm>
          <a:prstGeom prst="triangle">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Isosceles Triangle 18">
            <a:extLst>
              <a:ext uri="{FF2B5EF4-FFF2-40B4-BE49-F238E27FC236}">
                <a16:creationId xmlns:a16="http://schemas.microsoft.com/office/drawing/2014/main" xmlns="" id="{A2024F0C-2002-A0C5-EC4A-381CCFFB2B78}"/>
              </a:ext>
            </a:extLst>
          </p:cNvPr>
          <p:cNvSpPr/>
          <p:nvPr/>
        </p:nvSpPr>
        <p:spPr>
          <a:xfrm rot="5400000">
            <a:off x="1732743" y="6698940"/>
            <a:ext cx="884291" cy="682427"/>
          </a:xfrm>
          <a:prstGeom prst="triangle">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04345309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55931"/>
            <a:ext cx="18288000" cy="10350905"/>
          </a:xfrm>
          <a:custGeom>
            <a:avLst/>
            <a:gdLst/>
            <a:ahLst/>
            <a:cxnLst/>
            <a:rect l="l" t="t" r="r" b="b"/>
            <a:pathLst>
              <a:path w="19234437" h="12863030">
                <a:moveTo>
                  <a:pt x="0" y="0"/>
                </a:moveTo>
                <a:lnTo>
                  <a:pt x="19234437" y="0"/>
                </a:lnTo>
                <a:lnTo>
                  <a:pt x="19234437" y="12863030"/>
                </a:lnTo>
                <a:lnTo>
                  <a:pt x="0" y="128630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sz="4000" b="1"/>
          </a:p>
        </p:txBody>
      </p:sp>
      <p:sp>
        <p:nvSpPr>
          <p:cNvPr id="4" name="Freeform 4"/>
          <p:cNvSpPr/>
          <p:nvPr/>
        </p:nvSpPr>
        <p:spPr>
          <a:xfrm>
            <a:off x="3878413" y="2369272"/>
            <a:ext cx="9988914" cy="6055779"/>
          </a:xfrm>
          <a:custGeom>
            <a:avLst/>
            <a:gdLst/>
            <a:ahLst/>
            <a:cxnLst/>
            <a:rect l="l" t="t" r="r" b="b"/>
            <a:pathLst>
              <a:path w="9988914" h="6055779">
                <a:moveTo>
                  <a:pt x="0" y="0"/>
                </a:moveTo>
                <a:lnTo>
                  <a:pt x="9988914" y="0"/>
                </a:lnTo>
                <a:lnTo>
                  <a:pt x="9988914" y="6055779"/>
                </a:lnTo>
                <a:lnTo>
                  <a:pt x="0" y="60557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a:off x="8479700" y="8032347"/>
            <a:ext cx="2275036" cy="2262627"/>
          </a:xfrm>
          <a:custGeom>
            <a:avLst/>
            <a:gdLst/>
            <a:ahLst/>
            <a:cxnLst/>
            <a:rect l="l" t="t" r="r" b="b"/>
            <a:pathLst>
              <a:path w="2275036" h="2262627">
                <a:moveTo>
                  <a:pt x="0" y="0"/>
                </a:moveTo>
                <a:lnTo>
                  <a:pt x="2275036" y="0"/>
                </a:lnTo>
                <a:lnTo>
                  <a:pt x="2275036" y="2262627"/>
                </a:lnTo>
                <a:lnTo>
                  <a:pt x="0" y="226262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Rectangle 4">
            <a:extLst>
              <a:ext uri="{FF2B5EF4-FFF2-40B4-BE49-F238E27FC236}">
                <a16:creationId xmlns:a16="http://schemas.microsoft.com/office/drawing/2014/main" xmlns="" id="{23696BED-744C-D6E7-B6B1-BF1661CBEA4B}"/>
              </a:ext>
            </a:extLst>
          </p:cNvPr>
          <p:cNvSpPr/>
          <p:nvPr/>
        </p:nvSpPr>
        <p:spPr>
          <a:xfrm>
            <a:off x="1176670" y="3595490"/>
            <a:ext cx="15392400" cy="2286000"/>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vi-VN" sz="4000" b="1"/>
          </a:p>
        </p:txBody>
      </p:sp>
      <p:sp>
        <p:nvSpPr>
          <p:cNvPr id="6" name="Rectangle 5">
            <a:extLst>
              <a:ext uri="{FF2B5EF4-FFF2-40B4-BE49-F238E27FC236}">
                <a16:creationId xmlns:a16="http://schemas.microsoft.com/office/drawing/2014/main" xmlns="" id="{C82848C0-F912-03D7-A7D5-E02F021DCEBF}"/>
              </a:ext>
            </a:extLst>
          </p:cNvPr>
          <p:cNvSpPr/>
          <p:nvPr/>
        </p:nvSpPr>
        <p:spPr>
          <a:xfrm>
            <a:off x="423530" y="506427"/>
            <a:ext cx="17440940" cy="9274146"/>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vi-VN" sz="4000" b="1"/>
          </a:p>
        </p:txBody>
      </p:sp>
      <p:sp>
        <p:nvSpPr>
          <p:cNvPr id="7" name="TextBox 6">
            <a:extLst>
              <a:ext uri="{FF2B5EF4-FFF2-40B4-BE49-F238E27FC236}">
                <a16:creationId xmlns:a16="http://schemas.microsoft.com/office/drawing/2014/main" xmlns="" id="{76559F27-6AB1-D370-E969-C12244307A0E}"/>
              </a:ext>
            </a:extLst>
          </p:cNvPr>
          <p:cNvSpPr txBox="1"/>
          <p:nvPr/>
        </p:nvSpPr>
        <p:spPr>
          <a:xfrm>
            <a:off x="909970" y="751251"/>
            <a:ext cx="15925800" cy="1323439"/>
          </a:xfrm>
          <a:prstGeom prst="rect">
            <a:avLst/>
          </a:prstGeom>
          <a:noFill/>
        </p:spPr>
        <p:txBody>
          <a:bodyPr wrap="square" rtlCol="0">
            <a:spAutoFit/>
          </a:bodyPr>
          <a:lstStyle/>
          <a:p>
            <a:r>
              <a:rPr lang="vi-VN" sz="4000" b="1">
                <a:solidFill>
                  <a:schemeClr val="bg1"/>
                </a:solidFill>
              </a:rPr>
              <a:t>Theo Jacôp và Mônô, các thành phần cấu tạo của opêron Lac gồm:</a:t>
            </a:r>
          </a:p>
        </p:txBody>
      </p:sp>
      <p:sp>
        <p:nvSpPr>
          <p:cNvPr id="8" name="TextBox 7">
            <a:extLst>
              <a:ext uri="{FF2B5EF4-FFF2-40B4-BE49-F238E27FC236}">
                <a16:creationId xmlns:a16="http://schemas.microsoft.com/office/drawing/2014/main" xmlns="" id="{D1054CC6-BDD3-1B7E-F97C-7BC439F96D5C}"/>
              </a:ext>
            </a:extLst>
          </p:cNvPr>
          <p:cNvSpPr txBox="1"/>
          <p:nvPr/>
        </p:nvSpPr>
        <p:spPr>
          <a:xfrm>
            <a:off x="1176670" y="3595490"/>
            <a:ext cx="6553200" cy="1938992"/>
          </a:xfrm>
          <a:prstGeom prst="rect">
            <a:avLst/>
          </a:prstGeom>
          <a:noFill/>
        </p:spPr>
        <p:txBody>
          <a:bodyPr wrap="square" rtlCol="0">
            <a:spAutoFit/>
          </a:bodyPr>
          <a:lstStyle/>
          <a:p>
            <a:r>
              <a:rPr lang="vi-VN" sz="4000" b="1">
                <a:solidFill>
                  <a:schemeClr val="bg1"/>
                </a:solidFill>
              </a:rPr>
              <a:t>A. Gen điều hoà, nhóm gen cấu trúc, vùng khởi động (P).</a:t>
            </a:r>
          </a:p>
        </p:txBody>
      </p:sp>
      <p:sp>
        <p:nvSpPr>
          <p:cNvPr id="9" name="TextBox 8">
            <a:extLst>
              <a:ext uri="{FF2B5EF4-FFF2-40B4-BE49-F238E27FC236}">
                <a16:creationId xmlns:a16="http://schemas.microsoft.com/office/drawing/2014/main" xmlns="" id="{3DF5E363-81B1-D8CC-7E8E-9740A01CA19F}"/>
              </a:ext>
            </a:extLst>
          </p:cNvPr>
          <p:cNvSpPr txBox="1"/>
          <p:nvPr/>
        </p:nvSpPr>
        <p:spPr>
          <a:xfrm>
            <a:off x="1203251" y="6406665"/>
            <a:ext cx="6553200" cy="1938992"/>
          </a:xfrm>
          <a:prstGeom prst="rect">
            <a:avLst/>
          </a:prstGeom>
          <a:noFill/>
        </p:spPr>
        <p:txBody>
          <a:bodyPr wrap="square" rtlCol="0">
            <a:spAutoFit/>
          </a:bodyPr>
          <a:lstStyle/>
          <a:p>
            <a:r>
              <a:rPr lang="vi-VN" sz="4000" b="1">
                <a:solidFill>
                  <a:schemeClr val="bg1"/>
                </a:solidFill>
              </a:rPr>
              <a:t>B. Vùng vận hành (O), nhóm gen cấu trúc, vùng khởi động (P)</a:t>
            </a:r>
          </a:p>
        </p:txBody>
      </p:sp>
      <p:sp>
        <p:nvSpPr>
          <p:cNvPr id="10" name="TextBox 9">
            <a:extLst>
              <a:ext uri="{FF2B5EF4-FFF2-40B4-BE49-F238E27FC236}">
                <a16:creationId xmlns:a16="http://schemas.microsoft.com/office/drawing/2014/main" xmlns="" id="{3EB2A056-F627-E08F-14E0-E15DA27D1914}"/>
              </a:ext>
            </a:extLst>
          </p:cNvPr>
          <p:cNvSpPr txBox="1"/>
          <p:nvPr/>
        </p:nvSpPr>
        <p:spPr>
          <a:xfrm>
            <a:off x="9312699" y="3587516"/>
            <a:ext cx="6553200" cy="1938992"/>
          </a:xfrm>
          <a:prstGeom prst="rect">
            <a:avLst/>
          </a:prstGeom>
          <a:noFill/>
        </p:spPr>
        <p:txBody>
          <a:bodyPr wrap="square" rtlCol="0">
            <a:spAutoFit/>
          </a:bodyPr>
          <a:lstStyle/>
          <a:p>
            <a:r>
              <a:rPr lang="vi-VN" sz="4000" b="1">
                <a:solidFill>
                  <a:schemeClr val="bg1"/>
                </a:solidFill>
              </a:rPr>
              <a:t>C. Gen điều hoà, nhóm gen cấu trúc, vùng vận hành (O).</a:t>
            </a:r>
          </a:p>
        </p:txBody>
      </p:sp>
      <p:sp>
        <p:nvSpPr>
          <p:cNvPr id="11" name="TextBox 10">
            <a:extLst>
              <a:ext uri="{FF2B5EF4-FFF2-40B4-BE49-F238E27FC236}">
                <a16:creationId xmlns:a16="http://schemas.microsoft.com/office/drawing/2014/main" xmlns="" id="{6E358FAE-A314-930C-5C73-E0981C3557E8}"/>
              </a:ext>
            </a:extLst>
          </p:cNvPr>
          <p:cNvSpPr txBox="1"/>
          <p:nvPr/>
        </p:nvSpPr>
        <p:spPr>
          <a:xfrm>
            <a:off x="9144000" y="6406665"/>
            <a:ext cx="6553200" cy="2554545"/>
          </a:xfrm>
          <a:prstGeom prst="rect">
            <a:avLst/>
          </a:prstGeom>
          <a:noFill/>
        </p:spPr>
        <p:txBody>
          <a:bodyPr wrap="square" rtlCol="0">
            <a:spAutoFit/>
          </a:bodyPr>
          <a:lstStyle/>
          <a:p>
            <a:r>
              <a:rPr lang="vi-VN" sz="4000" b="1">
                <a:solidFill>
                  <a:schemeClr val="bg1"/>
                </a:solidFill>
              </a:rPr>
              <a:t>D. Gen điều hoà, nhóm gen cấu trúc, vùng vận hành (O), vùng khởi động (P).</a:t>
            </a:r>
          </a:p>
        </p:txBody>
      </p:sp>
      <p:sp>
        <p:nvSpPr>
          <p:cNvPr id="13" name="Rectangle 12">
            <a:hlinkClick r:id="rId8" action="ppaction://hlinksldjump"/>
            <a:extLst>
              <a:ext uri="{FF2B5EF4-FFF2-40B4-BE49-F238E27FC236}">
                <a16:creationId xmlns:a16="http://schemas.microsoft.com/office/drawing/2014/main" xmlns="" id="{502CB2A1-CED2-AF3E-414F-C25EB308F7AA}"/>
              </a:ext>
            </a:extLst>
          </p:cNvPr>
          <p:cNvSpPr/>
          <p:nvPr/>
        </p:nvSpPr>
        <p:spPr>
          <a:xfrm>
            <a:off x="5367109" y="9109013"/>
            <a:ext cx="2796802" cy="808414"/>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t>ĐÚNG</a:t>
            </a:r>
          </a:p>
        </p:txBody>
      </p:sp>
      <p:sp>
        <p:nvSpPr>
          <p:cNvPr id="14" name="Rectangle 13">
            <a:hlinkClick r:id="rId9" action="ppaction://hlinksldjump"/>
            <a:extLst>
              <a:ext uri="{FF2B5EF4-FFF2-40B4-BE49-F238E27FC236}">
                <a16:creationId xmlns:a16="http://schemas.microsoft.com/office/drawing/2014/main" xmlns="" id="{CB7DD654-A9BC-E649-D693-591581604613}"/>
              </a:ext>
            </a:extLst>
          </p:cNvPr>
          <p:cNvSpPr/>
          <p:nvPr/>
        </p:nvSpPr>
        <p:spPr>
          <a:xfrm>
            <a:off x="10754736" y="9109013"/>
            <a:ext cx="2796802" cy="80841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t>SAI</a:t>
            </a:r>
          </a:p>
        </p:txBody>
      </p:sp>
      <p:sp>
        <p:nvSpPr>
          <p:cNvPr id="15" name="Rectangle 14">
            <a:hlinkClick r:id="rId9" action="ppaction://hlinksldjump"/>
            <a:extLst>
              <a:ext uri="{FF2B5EF4-FFF2-40B4-BE49-F238E27FC236}">
                <a16:creationId xmlns:a16="http://schemas.microsoft.com/office/drawing/2014/main" xmlns="" id="{35ED3DE8-05D3-BF26-B968-D8FE1DDB0F64}"/>
              </a:ext>
            </a:extLst>
          </p:cNvPr>
          <p:cNvSpPr/>
          <p:nvPr/>
        </p:nvSpPr>
        <p:spPr>
          <a:xfrm>
            <a:off x="10754736" y="9150780"/>
            <a:ext cx="2796802" cy="80841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t>SAI</a:t>
            </a:r>
          </a:p>
        </p:txBody>
      </p:sp>
      <p:sp>
        <p:nvSpPr>
          <p:cNvPr id="16" name="Rectangle 15">
            <a:hlinkClick r:id="rId9" action="ppaction://hlinksldjump"/>
            <a:extLst>
              <a:ext uri="{FF2B5EF4-FFF2-40B4-BE49-F238E27FC236}">
                <a16:creationId xmlns:a16="http://schemas.microsoft.com/office/drawing/2014/main" xmlns="" id="{5C2E3756-FA67-739F-1F64-46EEC0C228DE}"/>
              </a:ext>
            </a:extLst>
          </p:cNvPr>
          <p:cNvSpPr/>
          <p:nvPr/>
        </p:nvSpPr>
        <p:spPr>
          <a:xfrm>
            <a:off x="10732445" y="9150780"/>
            <a:ext cx="2796802" cy="80841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t>SAI</a:t>
            </a:r>
          </a:p>
        </p:txBody>
      </p:sp>
    </p:spTree>
    <p:extLst>
      <p:ext uri="{BB962C8B-B14F-4D97-AF65-F5344CB8AC3E}">
        <p14:creationId xmlns:p14="http://schemas.microsoft.com/office/powerpoint/2010/main" val="234218408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nextCondLst>
                <p:cond evt="onClick" delay="0">
                  <p:tgtEl>
                    <p:spTgt spid="11"/>
                  </p:tgtEl>
                </p:cond>
              </p:nextCondLst>
            </p:seq>
          </p:childTnLst>
        </p:cTn>
      </p:par>
    </p:tnLst>
    <p:bldLst>
      <p:bldP spid="13" grpId="0" animBg="1"/>
      <p:bldP spid="14" grpId="0" animBg="1"/>
      <p:bldP spid="15" grpId="0" animBg="1"/>
      <p:bldP spid="1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A40B8BCC-271C-0828-BF0F-0B9D018400D1}"/>
              </a:ext>
            </a:extLst>
          </p:cNvPr>
          <p:cNvSpPr/>
          <p:nvPr/>
        </p:nvSpPr>
        <p:spPr>
          <a:xfrm rot="5400000">
            <a:off x="8962584" y="563587"/>
            <a:ext cx="880406" cy="194468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27">
            <a:extLst>
              <a:ext uri="{FF2B5EF4-FFF2-40B4-BE49-F238E27FC236}">
                <a16:creationId xmlns:a16="http://schemas.microsoft.com/office/drawing/2014/main" xmlns="" id="{668F5BB8-49A3-DFA1-871C-F3035C342675}"/>
              </a:ext>
            </a:extLst>
          </p:cNvPr>
          <p:cNvSpPr txBox="1"/>
          <p:nvPr/>
        </p:nvSpPr>
        <p:spPr>
          <a:xfrm>
            <a:off x="106680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III. Công nghệ gene</a:t>
            </a:r>
          </a:p>
        </p:txBody>
      </p:sp>
      <p:sp>
        <p:nvSpPr>
          <p:cNvPr id="6" name="Rectangle: Rounded Corners 5">
            <a:extLst>
              <a:ext uri="{FF2B5EF4-FFF2-40B4-BE49-F238E27FC236}">
                <a16:creationId xmlns:a16="http://schemas.microsoft.com/office/drawing/2014/main" xmlns="" id="{E7444D02-4B43-FDC9-A1E5-A504B0845029}"/>
              </a:ext>
            </a:extLst>
          </p:cNvPr>
          <p:cNvSpPr/>
          <p:nvPr/>
        </p:nvSpPr>
        <p:spPr>
          <a:xfrm>
            <a:off x="863432" y="911029"/>
            <a:ext cx="4968000" cy="216000"/>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50">
            <a:extLst>
              <a:ext uri="{FF2B5EF4-FFF2-40B4-BE49-F238E27FC236}">
                <a16:creationId xmlns:a16="http://schemas.microsoft.com/office/drawing/2014/main" xmlns="" id="{51D245B5-A3C4-19A7-0548-D82F4B51A606}"/>
              </a:ext>
            </a:extLst>
          </p:cNvPr>
          <p:cNvSpPr txBox="1"/>
          <p:nvPr/>
        </p:nvSpPr>
        <p:spPr>
          <a:xfrm>
            <a:off x="6684362" y="231166"/>
            <a:ext cx="6113388" cy="98343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nSpc>
                <a:spcPts val="6299"/>
              </a:lnSpc>
              <a:spcBef>
                <a:spcPct val="0"/>
              </a:spcBef>
            </a:pPr>
            <a:r>
              <a:rPr lang="vi-VN" sz="3200" b="1" u="sng">
                <a:solidFill>
                  <a:srgbClr val="FFFF00"/>
                </a:solidFill>
                <a:latin typeface="Arial" panose="020B0604020202020204" pitchFamily="34" charset="0"/>
                <a:cs typeface="Arial" panose="020B0604020202020204" pitchFamily="34" charset="0"/>
              </a:rPr>
              <a:t>1. Công nghệ DNA tái tổ hợp</a:t>
            </a:r>
          </a:p>
        </p:txBody>
      </p:sp>
      <p:sp>
        <p:nvSpPr>
          <p:cNvPr id="29" name="TextBox 16">
            <a:extLst>
              <a:ext uri="{FF2B5EF4-FFF2-40B4-BE49-F238E27FC236}">
                <a16:creationId xmlns:a16="http://schemas.microsoft.com/office/drawing/2014/main" xmlns="" id="{D5325C56-D878-0A15-5F2B-732E09097199}"/>
              </a:ext>
            </a:extLst>
          </p:cNvPr>
          <p:cNvSpPr txBox="1"/>
          <p:nvPr/>
        </p:nvSpPr>
        <p:spPr>
          <a:xfrm>
            <a:off x="13220700" y="404670"/>
            <a:ext cx="5067300" cy="699359"/>
          </a:xfrm>
          <a:prstGeom prst="rect">
            <a:avLst/>
          </a:prstGeom>
        </p:spPr>
        <p:txBody>
          <a:bodyPr wrap="square" lIns="0" tIns="0" rIns="0" bIns="0" rtlCol="0" anchor="t">
            <a:spAutoFit/>
          </a:bodyPr>
          <a:lstStyle/>
          <a:p>
            <a:pPr>
              <a:lnSpc>
                <a:spcPts val="6299"/>
              </a:lnSpc>
              <a:spcBef>
                <a:spcPct val="0"/>
              </a:spcBef>
            </a:pPr>
            <a:r>
              <a:rPr lang="en-US" sz="3200" b="1">
                <a:solidFill>
                  <a:srgbClr val="000000"/>
                </a:solidFill>
                <a:latin typeface="Arial" panose="020B0604020202020204" pitchFamily="34" charset="0"/>
                <a:cs typeface="Arial" panose="020B0604020202020204" pitchFamily="34" charset="0"/>
              </a:rPr>
              <a:t>b. Nguyên lí</a:t>
            </a:r>
          </a:p>
        </p:txBody>
      </p:sp>
      <p:sp>
        <p:nvSpPr>
          <p:cNvPr id="5" name="TextBox 4">
            <a:extLst>
              <a:ext uri="{FF2B5EF4-FFF2-40B4-BE49-F238E27FC236}">
                <a16:creationId xmlns:a16="http://schemas.microsoft.com/office/drawing/2014/main" xmlns="" id="{4FECFC9A-5DD0-A3A1-42B7-BF2189DBC6DE}"/>
              </a:ext>
            </a:extLst>
          </p:cNvPr>
          <p:cNvSpPr txBox="1"/>
          <p:nvPr/>
        </p:nvSpPr>
        <p:spPr>
          <a:xfrm>
            <a:off x="1219200" y="1799253"/>
            <a:ext cx="2656791" cy="646331"/>
          </a:xfrm>
          <a:prstGeom prst="rect">
            <a:avLst/>
          </a:prstGeom>
          <a:noFill/>
        </p:spPr>
        <p:txBody>
          <a:bodyPr wrap="square" rtlCol="0">
            <a:spAutoFit/>
          </a:bodyPr>
          <a:lstStyle/>
          <a:p>
            <a:r>
              <a:rPr lang="en-US" sz="3600" b="1" i="1">
                <a:solidFill>
                  <a:srgbClr val="C00000"/>
                </a:solidFill>
              </a:rPr>
              <a:t>Trả lời</a:t>
            </a:r>
            <a:endParaRPr lang="vi-VN" sz="3600" b="1" i="1">
              <a:solidFill>
                <a:srgbClr val="C00000"/>
              </a:solidFill>
            </a:endParaRPr>
          </a:p>
        </p:txBody>
      </p:sp>
      <p:grpSp>
        <p:nvGrpSpPr>
          <p:cNvPr id="10" name="Group 34">
            <a:extLst>
              <a:ext uri="{FF2B5EF4-FFF2-40B4-BE49-F238E27FC236}">
                <a16:creationId xmlns:a16="http://schemas.microsoft.com/office/drawing/2014/main" xmlns="" id="{6E233D2E-E75F-BEAC-232D-0C1023BE4DB6}"/>
              </a:ext>
            </a:extLst>
          </p:cNvPr>
          <p:cNvGrpSpPr/>
          <p:nvPr/>
        </p:nvGrpSpPr>
        <p:grpSpPr>
          <a:xfrm>
            <a:off x="1454910" y="3139427"/>
            <a:ext cx="12601073" cy="1143613"/>
            <a:chOff x="0" y="-178015"/>
            <a:chExt cx="15242101" cy="3875408"/>
          </a:xfrm>
        </p:grpSpPr>
        <p:grpSp>
          <p:nvGrpSpPr>
            <p:cNvPr id="12" name="Group 35">
              <a:extLst>
                <a:ext uri="{FF2B5EF4-FFF2-40B4-BE49-F238E27FC236}">
                  <a16:creationId xmlns:a16="http://schemas.microsoft.com/office/drawing/2014/main" xmlns="" id="{90D34AF2-D3A7-E9CC-86FD-7B96F9CC1679}"/>
                </a:ext>
              </a:extLst>
            </p:cNvPr>
            <p:cNvGrpSpPr/>
            <p:nvPr/>
          </p:nvGrpSpPr>
          <p:grpSpPr>
            <a:xfrm>
              <a:off x="0" y="-178015"/>
              <a:ext cx="15242101" cy="3875408"/>
              <a:chOff x="0" y="-38100"/>
              <a:chExt cx="3262219" cy="829442"/>
            </a:xfrm>
          </p:grpSpPr>
          <p:sp>
            <p:nvSpPr>
              <p:cNvPr id="14" name="Freeform 36">
                <a:extLst>
                  <a:ext uri="{FF2B5EF4-FFF2-40B4-BE49-F238E27FC236}">
                    <a16:creationId xmlns:a16="http://schemas.microsoft.com/office/drawing/2014/main" xmlns="" id="{968E431F-02E3-5535-5E86-432F9A0D9691}"/>
                  </a:ext>
                </a:extLst>
              </p:cNvPr>
              <p:cNvSpPr/>
              <p:nvPr/>
            </p:nvSpPr>
            <p:spPr>
              <a:xfrm>
                <a:off x="0" y="0"/>
                <a:ext cx="3262219" cy="669411"/>
              </a:xfrm>
              <a:custGeom>
                <a:avLst/>
                <a:gdLst/>
                <a:ahLst/>
                <a:cxnLst/>
                <a:rect l="l" t="t" r="r" b="b"/>
                <a:pathLst>
                  <a:path w="2965130" h="791342">
                    <a:moveTo>
                      <a:pt x="40227" y="0"/>
                    </a:moveTo>
                    <a:lnTo>
                      <a:pt x="2924903" y="0"/>
                    </a:lnTo>
                    <a:cubicBezTo>
                      <a:pt x="2935572" y="0"/>
                      <a:pt x="2945804" y="4238"/>
                      <a:pt x="2953348" y="11782"/>
                    </a:cubicBezTo>
                    <a:cubicBezTo>
                      <a:pt x="2960892" y="19326"/>
                      <a:pt x="2965130" y="29558"/>
                      <a:pt x="2965130" y="40227"/>
                    </a:cubicBezTo>
                    <a:lnTo>
                      <a:pt x="2965130" y="751115"/>
                    </a:lnTo>
                    <a:cubicBezTo>
                      <a:pt x="2965130" y="773331"/>
                      <a:pt x="2947120" y="791342"/>
                      <a:pt x="2924903" y="791342"/>
                    </a:cubicBezTo>
                    <a:lnTo>
                      <a:pt x="40227" y="791342"/>
                    </a:lnTo>
                    <a:cubicBezTo>
                      <a:pt x="29558" y="791342"/>
                      <a:pt x="19326" y="787103"/>
                      <a:pt x="11782" y="779559"/>
                    </a:cubicBezTo>
                    <a:cubicBezTo>
                      <a:pt x="4238" y="772015"/>
                      <a:pt x="0" y="761784"/>
                      <a:pt x="0" y="751115"/>
                    </a:cubicBezTo>
                    <a:lnTo>
                      <a:pt x="0" y="40227"/>
                    </a:lnTo>
                    <a:cubicBezTo>
                      <a:pt x="0" y="29558"/>
                      <a:pt x="4238" y="19326"/>
                      <a:pt x="11782" y="11782"/>
                    </a:cubicBezTo>
                    <a:cubicBezTo>
                      <a:pt x="19326" y="4238"/>
                      <a:pt x="29558" y="0"/>
                      <a:pt x="40227" y="0"/>
                    </a:cubicBezTo>
                    <a:close/>
                  </a:path>
                </a:pathLst>
              </a:custGeom>
              <a:noFill/>
              <a:ln w="76200">
                <a:solidFill>
                  <a:srgbClr val="C00000"/>
                </a:solidFill>
              </a:ln>
            </p:spPr>
            <p:txBody>
              <a:bodyPr/>
              <a:lstStyle/>
              <a:p>
                <a:endParaRPr lang="vi-VN"/>
              </a:p>
            </p:txBody>
          </p:sp>
          <p:sp>
            <p:nvSpPr>
              <p:cNvPr id="17" name="TextBox 37">
                <a:extLst>
                  <a:ext uri="{FF2B5EF4-FFF2-40B4-BE49-F238E27FC236}">
                    <a16:creationId xmlns:a16="http://schemas.microsoft.com/office/drawing/2014/main" xmlns="" id="{0866F155-E5FA-AAB7-7978-326C92108E04}"/>
                  </a:ext>
                </a:extLst>
              </p:cNvPr>
              <p:cNvSpPr txBox="1"/>
              <p:nvPr/>
            </p:nvSpPr>
            <p:spPr>
              <a:xfrm>
                <a:off x="0" y="-38100"/>
                <a:ext cx="2965130" cy="829442"/>
              </a:xfrm>
              <a:prstGeom prst="rect">
                <a:avLst/>
              </a:prstGeom>
            </p:spPr>
            <p:txBody>
              <a:bodyPr lIns="50800" tIns="50800" rIns="50800" bIns="50800" rtlCol="0" anchor="ctr"/>
              <a:lstStyle/>
              <a:p>
                <a:pPr algn="ctr">
                  <a:lnSpc>
                    <a:spcPts val="2660"/>
                  </a:lnSpc>
                </a:pPr>
                <a:endParaRPr sz="3200">
                  <a:latin typeface="Arial" panose="020B0604020202020204" pitchFamily="34" charset="0"/>
                  <a:cs typeface="Arial" panose="020B0604020202020204" pitchFamily="34" charset="0"/>
                </a:endParaRPr>
              </a:p>
            </p:txBody>
          </p:sp>
        </p:grpSp>
        <p:sp>
          <p:nvSpPr>
            <p:cNvPr id="13" name="TextBox 38">
              <a:extLst>
                <a:ext uri="{FF2B5EF4-FFF2-40B4-BE49-F238E27FC236}">
                  <a16:creationId xmlns:a16="http://schemas.microsoft.com/office/drawing/2014/main" xmlns="" id="{E9ACB828-C6F8-0DCA-F48F-BEEDD0B0C40F}"/>
                </a:ext>
              </a:extLst>
            </p:cNvPr>
            <p:cNvSpPr txBox="1"/>
            <p:nvPr/>
          </p:nvSpPr>
          <p:spPr>
            <a:xfrm>
              <a:off x="211974" y="353548"/>
              <a:ext cx="14747458" cy="3051680"/>
            </a:xfrm>
            <a:prstGeom prst="rect">
              <a:avLst/>
            </a:prstGeom>
            <a:noFill/>
          </p:spPr>
          <p:txBody>
            <a:bodyPr/>
            <a:lstStyle>
              <a:defPPr>
                <a:defRPr lang="en-US"/>
              </a:defPPr>
            </a:lstStyle>
            <a:p>
              <a:pPr>
                <a:lnSpc>
                  <a:spcPct val="150000"/>
                </a:lnSpc>
              </a:pPr>
              <a:r>
                <a:rPr lang="vi-VN" sz="3200" b="1">
                  <a:latin typeface="Arial" panose="020B0604020202020204" pitchFamily="34" charset="0"/>
                  <a:cs typeface="Arial" panose="020B0604020202020204" pitchFamily="34" charset="0"/>
                </a:rPr>
                <a:t>Bước 3: Sản xuất protein tái tổ hợp </a:t>
              </a:r>
            </a:p>
          </p:txBody>
        </p:sp>
      </p:grpSp>
      <p:sp>
        <p:nvSpPr>
          <p:cNvPr id="7" name="TextBox 6">
            <a:extLst>
              <a:ext uri="{FF2B5EF4-FFF2-40B4-BE49-F238E27FC236}">
                <a16:creationId xmlns:a16="http://schemas.microsoft.com/office/drawing/2014/main" xmlns="" id="{EE14DD07-1526-153D-0418-F4F47D0F0E2C}"/>
              </a:ext>
            </a:extLst>
          </p:cNvPr>
          <p:cNvSpPr txBox="1"/>
          <p:nvPr/>
        </p:nvSpPr>
        <p:spPr>
          <a:xfrm>
            <a:off x="2819400" y="4673982"/>
            <a:ext cx="14104110" cy="2867132"/>
          </a:xfrm>
          <a:prstGeom prst="rect">
            <a:avLst/>
          </a:prstGeom>
          <a:noFill/>
        </p:spPr>
        <p:txBody>
          <a:bodyPr wrap="square">
            <a:spAutoFit/>
          </a:bodyPr>
          <a:lstStyle/>
          <a:p>
            <a:pPr>
              <a:lnSpc>
                <a:spcPts val="5599"/>
              </a:lnSpc>
              <a:spcBef>
                <a:spcPct val="0"/>
              </a:spcBef>
            </a:pPr>
            <a:r>
              <a:rPr lang="vi-VN" sz="2800" i="1">
                <a:solidFill>
                  <a:srgbClr val="000000"/>
                </a:solidFill>
                <a:cs typeface="Arial" panose="020B0604020202020204" pitchFamily="34" charset="0"/>
              </a:rPr>
              <a:t>Sau khi được thu nhận, người ta tiến hành đánh giá chất lượng protein tái tổ hợp về đặc tính và chức năng so với protein tự nhiên. Cuối cùng, protein tái tổ hợp được đưa vào sản xuất ở các quy mô công nghệ khác nhau (quy mô phòng thí nghiệm, quy mô công nghiệp,...). </a:t>
            </a:r>
          </a:p>
        </p:txBody>
      </p:sp>
      <p:sp>
        <p:nvSpPr>
          <p:cNvPr id="18" name="Isosceles Triangle 17">
            <a:extLst>
              <a:ext uri="{FF2B5EF4-FFF2-40B4-BE49-F238E27FC236}">
                <a16:creationId xmlns:a16="http://schemas.microsoft.com/office/drawing/2014/main" xmlns="" id="{0D2C9EB5-B3F8-E42E-91E1-237BF937CED1}"/>
              </a:ext>
            </a:extLst>
          </p:cNvPr>
          <p:cNvSpPr/>
          <p:nvPr/>
        </p:nvSpPr>
        <p:spPr>
          <a:xfrm rot="5400000">
            <a:off x="1971872" y="5226005"/>
            <a:ext cx="884291" cy="682427"/>
          </a:xfrm>
          <a:prstGeom prst="triangle">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14789767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8BA736E2-958C-150F-0CF3-C7FAD4BDE0DC}"/>
              </a:ext>
            </a:extLst>
          </p:cNvPr>
          <p:cNvSpPr/>
          <p:nvPr/>
        </p:nvSpPr>
        <p:spPr>
          <a:xfrm>
            <a:off x="-147526" y="-396"/>
            <a:ext cx="880406" cy="194468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xmlns="" id="{6AE2BA5F-77CC-FF05-1103-1587153C7C77}"/>
              </a:ext>
            </a:extLst>
          </p:cNvPr>
          <p:cNvGrpSpPr/>
          <p:nvPr/>
        </p:nvGrpSpPr>
        <p:grpSpPr>
          <a:xfrm>
            <a:off x="2953961" y="501429"/>
            <a:ext cx="12832473" cy="2912411"/>
            <a:chOff x="4795164" y="1080468"/>
            <a:chExt cx="12832473" cy="2346471"/>
          </a:xfrm>
        </p:grpSpPr>
        <p:grpSp>
          <p:nvGrpSpPr>
            <p:cNvPr id="3" name="Group 26">
              <a:extLst>
                <a:ext uri="{FF2B5EF4-FFF2-40B4-BE49-F238E27FC236}">
                  <a16:creationId xmlns:a16="http://schemas.microsoft.com/office/drawing/2014/main" xmlns="" id="{3AE2170A-BE14-EFB4-CC70-C48F3C3797EC}"/>
                </a:ext>
              </a:extLst>
            </p:cNvPr>
            <p:cNvGrpSpPr/>
            <p:nvPr/>
          </p:nvGrpSpPr>
          <p:grpSpPr>
            <a:xfrm>
              <a:off x="5354425" y="1080468"/>
              <a:ext cx="12273212" cy="2346471"/>
              <a:chOff x="-162091" y="-168160"/>
              <a:chExt cx="16364284" cy="3128627"/>
            </a:xfrm>
          </p:grpSpPr>
          <p:grpSp>
            <p:nvGrpSpPr>
              <p:cNvPr id="6" name="Group 27">
                <a:extLst>
                  <a:ext uri="{FF2B5EF4-FFF2-40B4-BE49-F238E27FC236}">
                    <a16:creationId xmlns:a16="http://schemas.microsoft.com/office/drawing/2014/main" xmlns="" id="{9EF09525-1AE6-E9FB-26A3-85D3AA29886B}"/>
                  </a:ext>
                </a:extLst>
              </p:cNvPr>
              <p:cNvGrpSpPr/>
              <p:nvPr/>
            </p:nvGrpSpPr>
            <p:grpSpPr>
              <a:xfrm>
                <a:off x="-162091" y="-168160"/>
                <a:ext cx="16364284" cy="3128627"/>
                <a:chOff x="-36725" y="-38100"/>
                <a:chExt cx="3707650" cy="708852"/>
              </a:xfrm>
            </p:grpSpPr>
            <p:sp>
              <p:nvSpPr>
                <p:cNvPr id="13" name="Freeform 28">
                  <a:extLst>
                    <a:ext uri="{FF2B5EF4-FFF2-40B4-BE49-F238E27FC236}">
                      <a16:creationId xmlns:a16="http://schemas.microsoft.com/office/drawing/2014/main" xmlns="" id="{98FA1A75-402F-7AF2-3C1D-414CCAD89A70}"/>
                    </a:ext>
                  </a:extLst>
                </p:cNvPr>
                <p:cNvSpPr/>
                <p:nvPr/>
              </p:nvSpPr>
              <p:spPr>
                <a:xfrm>
                  <a:off x="-36725" y="258895"/>
                  <a:ext cx="3707650" cy="411857"/>
                </a:xfrm>
                <a:custGeom>
                  <a:avLst/>
                  <a:gdLst/>
                  <a:ahLst/>
                  <a:cxnLst/>
                  <a:rect l="l" t="t" r="r" b="b"/>
                  <a:pathLst>
                    <a:path w="2645544" h="623863">
                      <a:moveTo>
                        <a:pt x="45086" y="0"/>
                      </a:moveTo>
                      <a:lnTo>
                        <a:pt x="2600457" y="0"/>
                      </a:lnTo>
                      <a:cubicBezTo>
                        <a:pt x="2612415" y="0"/>
                        <a:pt x="2623883" y="4750"/>
                        <a:pt x="2632338" y="13205"/>
                      </a:cubicBezTo>
                      <a:cubicBezTo>
                        <a:pt x="2640793" y="21661"/>
                        <a:pt x="2645544" y="33129"/>
                        <a:pt x="2645544" y="45086"/>
                      </a:cubicBezTo>
                      <a:lnTo>
                        <a:pt x="2645544" y="578777"/>
                      </a:lnTo>
                      <a:cubicBezTo>
                        <a:pt x="2645544" y="603677"/>
                        <a:pt x="2625358" y="623863"/>
                        <a:pt x="2600457" y="623863"/>
                      </a:cubicBezTo>
                      <a:lnTo>
                        <a:pt x="45086" y="623863"/>
                      </a:lnTo>
                      <a:cubicBezTo>
                        <a:pt x="20186" y="623863"/>
                        <a:pt x="0" y="603677"/>
                        <a:pt x="0" y="578777"/>
                      </a:cubicBezTo>
                      <a:lnTo>
                        <a:pt x="0" y="45086"/>
                      </a:lnTo>
                      <a:cubicBezTo>
                        <a:pt x="0" y="20186"/>
                        <a:pt x="20186" y="0"/>
                        <a:pt x="45086" y="0"/>
                      </a:cubicBezTo>
                      <a:close/>
                    </a:path>
                  </a:pathLst>
                </a:cu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p>
            <p:sp>
              <p:nvSpPr>
                <p:cNvPr id="14" name="TextBox 29">
                  <a:extLst>
                    <a:ext uri="{FF2B5EF4-FFF2-40B4-BE49-F238E27FC236}">
                      <a16:creationId xmlns:a16="http://schemas.microsoft.com/office/drawing/2014/main" xmlns="" id="{64F34018-34E0-3A0D-56B4-5DBD92FACF70}"/>
                    </a:ext>
                  </a:extLst>
                </p:cNvPr>
                <p:cNvSpPr txBox="1"/>
                <p:nvPr/>
              </p:nvSpPr>
              <p:spPr>
                <a:xfrm>
                  <a:off x="0" y="-38100"/>
                  <a:ext cx="2645544" cy="661963"/>
                </a:xfrm>
                <a:prstGeom prst="rect">
                  <a:avLst/>
                </a:prstGeom>
              </p:spPr>
              <p:txBody>
                <a:bodyPr lIns="50800" tIns="50800" rIns="50800" bIns="50800" rtlCol="0" anchor="ctr"/>
                <a:lstStyle/>
                <a:p>
                  <a:pPr algn="ctr">
                    <a:lnSpc>
                      <a:spcPts val="2659"/>
                    </a:lnSpc>
                  </a:pPr>
                  <a:endParaRPr sz="3200">
                    <a:latin typeface="Arial" panose="020B0604020202020204" pitchFamily="34" charset="0"/>
                    <a:cs typeface="Arial" panose="020B0604020202020204" pitchFamily="34" charset="0"/>
                  </a:endParaRPr>
                </a:p>
              </p:txBody>
            </p:sp>
          </p:grpSp>
          <p:sp>
            <p:nvSpPr>
              <p:cNvPr id="7" name="TextBox 30">
                <a:extLst>
                  <a:ext uri="{FF2B5EF4-FFF2-40B4-BE49-F238E27FC236}">
                    <a16:creationId xmlns:a16="http://schemas.microsoft.com/office/drawing/2014/main" xmlns="" id="{9240668F-94D3-3B92-02C6-5FA71EBE1FCD}"/>
                  </a:ext>
                </a:extLst>
              </p:cNvPr>
              <p:cNvSpPr txBox="1"/>
              <p:nvPr/>
            </p:nvSpPr>
            <p:spPr>
              <a:xfrm>
                <a:off x="2137907" y="1476582"/>
                <a:ext cx="13698978" cy="1281658"/>
              </a:xfrm>
              <a:prstGeom prst="rect">
                <a:avLst/>
              </a:prstGeom>
            </p:spPr>
            <p:txBody>
              <a:bodyPr wrap="square" lIns="0" tIns="0" rIns="0" bIns="0" rtlCol="0" anchor="t">
                <a:spAutoFit/>
              </a:bodyPr>
              <a:lstStyle/>
              <a:p>
                <a:pPr>
                  <a:lnSpc>
                    <a:spcPts val="4882"/>
                  </a:lnSpc>
                </a:pPr>
                <a:r>
                  <a:rPr lang="vi-VN" sz="3200" b="1">
                    <a:latin typeface="Arial" panose="020B0604020202020204" pitchFamily="34" charset="0"/>
                    <a:cs typeface="Arial" panose="020B0604020202020204" pitchFamily="34" charset="0"/>
                  </a:rPr>
                  <a:t>Hãy cho biết công nghệ DNA tái tổ hợp được ứng dụng trong những lĩnh vực nào. Cho ví dụ</a:t>
                </a:r>
              </a:p>
            </p:txBody>
          </p:sp>
        </p:grpSp>
        <p:sp>
          <p:nvSpPr>
            <p:cNvPr id="4" name="Oval 3">
              <a:extLst>
                <a:ext uri="{FF2B5EF4-FFF2-40B4-BE49-F238E27FC236}">
                  <a16:creationId xmlns:a16="http://schemas.microsoft.com/office/drawing/2014/main" xmlns="" id="{69F199B6-C521-355A-8D23-E8EF4F4A706E}"/>
                </a:ext>
              </a:extLst>
            </p:cNvPr>
            <p:cNvSpPr/>
            <p:nvPr/>
          </p:nvSpPr>
          <p:spPr>
            <a:xfrm>
              <a:off x="4795164" y="2148579"/>
              <a:ext cx="1443491" cy="1153176"/>
            </a:xfrm>
            <a:prstGeom prst="ellipse">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Graphic 4" descr="Question mark">
              <a:extLst>
                <a:ext uri="{FF2B5EF4-FFF2-40B4-BE49-F238E27FC236}">
                  <a16:creationId xmlns:a16="http://schemas.microsoft.com/office/drawing/2014/main" xmlns="" id="{E86AF717-D2C5-8CC6-D44E-52A5CF3B938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993059" y="2352372"/>
              <a:ext cx="910991" cy="774283"/>
            </a:xfrm>
            <a:prstGeom prst="rect">
              <a:avLst/>
            </a:prstGeom>
          </p:spPr>
        </p:pic>
      </p:grpSp>
      <p:sp>
        <p:nvSpPr>
          <p:cNvPr id="15" name="TextBox 27">
            <a:extLst>
              <a:ext uri="{FF2B5EF4-FFF2-40B4-BE49-F238E27FC236}">
                <a16:creationId xmlns:a16="http://schemas.microsoft.com/office/drawing/2014/main" xmlns="" id="{50B54779-60D4-9CD1-7F30-1477F3147022}"/>
              </a:ext>
            </a:extLst>
          </p:cNvPr>
          <p:cNvSpPr txBox="1"/>
          <p:nvPr/>
        </p:nvSpPr>
        <p:spPr>
          <a:xfrm>
            <a:off x="106680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III. Công nghệ gene</a:t>
            </a:r>
          </a:p>
        </p:txBody>
      </p:sp>
      <p:sp>
        <p:nvSpPr>
          <p:cNvPr id="16" name="Rectangle: Rounded Corners 15">
            <a:extLst>
              <a:ext uri="{FF2B5EF4-FFF2-40B4-BE49-F238E27FC236}">
                <a16:creationId xmlns:a16="http://schemas.microsoft.com/office/drawing/2014/main" xmlns="" id="{E228F7BC-7A71-F9A5-CE25-89D5DA6EAE2A}"/>
              </a:ext>
            </a:extLst>
          </p:cNvPr>
          <p:cNvSpPr/>
          <p:nvPr/>
        </p:nvSpPr>
        <p:spPr>
          <a:xfrm>
            <a:off x="863432" y="911029"/>
            <a:ext cx="4968000" cy="216000"/>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50">
            <a:extLst>
              <a:ext uri="{FF2B5EF4-FFF2-40B4-BE49-F238E27FC236}">
                <a16:creationId xmlns:a16="http://schemas.microsoft.com/office/drawing/2014/main" xmlns="" id="{E915173C-EFCF-9444-E800-7B0207F0D82B}"/>
              </a:ext>
            </a:extLst>
          </p:cNvPr>
          <p:cNvSpPr txBox="1"/>
          <p:nvPr/>
        </p:nvSpPr>
        <p:spPr>
          <a:xfrm>
            <a:off x="6684362" y="231166"/>
            <a:ext cx="6113388" cy="98343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nSpc>
                <a:spcPts val="6299"/>
              </a:lnSpc>
              <a:spcBef>
                <a:spcPct val="0"/>
              </a:spcBef>
            </a:pPr>
            <a:r>
              <a:rPr lang="vi-VN" sz="3200" b="1" u="sng">
                <a:solidFill>
                  <a:srgbClr val="FFFF00"/>
                </a:solidFill>
                <a:latin typeface="Arial" panose="020B0604020202020204" pitchFamily="34" charset="0"/>
                <a:cs typeface="Arial" panose="020B0604020202020204" pitchFamily="34" charset="0"/>
              </a:rPr>
              <a:t>1. Công nghệ DNA tái tổ hợp</a:t>
            </a:r>
          </a:p>
        </p:txBody>
      </p:sp>
      <p:sp>
        <p:nvSpPr>
          <p:cNvPr id="19" name="TextBox 16">
            <a:extLst>
              <a:ext uri="{FF2B5EF4-FFF2-40B4-BE49-F238E27FC236}">
                <a16:creationId xmlns:a16="http://schemas.microsoft.com/office/drawing/2014/main" xmlns="" id="{AD45573B-46F3-9218-A265-C683A28E38BE}"/>
              </a:ext>
            </a:extLst>
          </p:cNvPr>
          <p:cNvSpPr txBox="1"/>
          <p:nvPr/>
        </p:nvSpPr>
        <p:spPr>
          <a:xfrm>
            <a:off x="13220700" y="404670"/>
            <a:ext cx="5067300" cy="699359"/>
          </a:xfrm>
          <a:prstGeom prst="rect">
            <a:avLst/>
          </a:prstGeom>
        </p:spPr>
        <p:txBody>
          <a:bodyPr wrap="square" lIns="0" tIns="0" rIns="0" bIns="0" rtlCol="0" anchor="t">
            <a:spAutoFit/>
          </a:bodyPr>
          <a:lstStyle/>
          <a:p>
            <a:pPr>
              <a:lnSpc>
                <a:spcPts val="6299"/>
              </a:lnSpc>
              <a:spcBef>
                <a:spcPct val="0"/>
              </a:spcBef>
            </a:pPr>
            <a:r>
              <a:rPr lang="en-US" sz="3200" b="1">
                <a:solidFill>
                  <a:srgbClr val="000000"/>
                </a:solidFill>
                <a:latin typeface="Arial" panose="020B0604020202020204" pitchFamily="34" charset="0"/>
                <a:cs typeface="Arial" panose="020B0604020202020204" pitchFamily="34" charset="0"/>
              </a:rPr>
              <a:t>c. Một số thành tựu</a:t>
            </a:r>
          </a:p>
        </p:txBody>
      </p:sp>
      <p:sp>
        <p:nvSpPr>
          <p:cNvPr id="20" name="TextBox 19">
            <a:extLst>
              <a:ext uri="{FF2B5EF4-FFF2-40B4-BE49-F238E27FC236}">
                <a16:creationId xmlns:a16="http://schemas.microsoft.com/office/drawing/2014/main" xmlns="" id="{99DFE07D-BD30-10D7-FD60-3A460109354A}"/>
              </a:ext>
            </a:extLst>
          </p:cNvPr>
          <p:cNvSpPr txBox="1"/>
          <p:nvPr/>
        </p:nvSpPr>
        <p:spPr>
          <a:xfrm>
            <a:off x="1676400" y="3480152"/>
            <a:ext cx="2656791" cy="646331"/>
          </a:xfrm>
          <a:prstGeom prst="rect">
            <a:avLst/>
          </a:prstGeom>
          <a:noFill/>
        </p:spPr>
        <p:txBody>
          <a:bodyPr wrap="square" rtlCol="0">
            <a:spAutoFit/>
          </a:bodyPr>
          <a:lstStyle/>
          <a:p>
            <a:r>
              <a:rPr lang="en-US" sz="3600" b="1" i="1">
                <a:solidFill>
                  <a:srgbClr val="C00000"/>
                </a:solidFill>
              </a:rPr>
              <a:t>Trả lời</a:t>
            </a:r>
            <a:endParaRPr lang="vi-VN" sz="3600" b="1" i="1">
              <a:solidFill>
                <a:srgbClr val="C00000"/>
              </a:solidFill>
            </a:endParaRPr>
          </a:p>
        </p:txBody>
      </p:sp>
      <p:grpSp>
        <p:nvGrpSpPr>
          <p:cNvPr id="21" name="Group 34">
            <a:extLst>
              <a:ext uri="{FF2B5EF4-FFF2-40B4-BE49-F238E27FC236}">
                <a16:creationId xmlns:a16="http://schemas.microsoft.com/office/drawing/2014/main" xmlns="" id="{BCB9A24B-553C-30DF-5041-BAA3EA835498}"/>
              </a:ext>
            </a:extLst>
          </p:cNvPr>
          <p:cNvGrpSpPr/>
          <p:nvPr/>
        </p:nvGrpSpPr>
        <p:grpSpPr>
          <a:xfrm>
            <a:off x="1828800" y="4334379"/>
            <a:ext cx="15544800" cy="4125466"/>
            <a:chOff x="0" y="-178015"/>
            <a:chExt cx="15242101" cy="3875408"/>
          </a:xfrm>
        </p:grpSpPr>
        <p:grpSp>
          <p:nvGrpSpPr>
            <p:cNvPr id="22" name="Group 35">
              <a:extLst>
                <a:ext uri="{FF2B5EF4-FFF2-40B4-BE49-F238E27FC236}">
                  <a16:creationId xmlns:a16="http://schemas.microsoft.com/office/drawing/2014/main" xmlns="" id="{CB8B8D2C-C610-8597-F683-E386A0104371}"/>
                </a:ext>
              </a:extLst>
            </p:cNvPr>
            <p:cNvGrpSpPr/>
            <p:nvPr/>
          </p:nvGrpSpPr>
          <p:grpSpPr>
            <a:xfrm>
              <a:off x="0" y="-178015"/>
              <a:ext cx="15242101" cy="3875408"/>
              <a:chOff x="0" y="-38100"/>
              <a:chExt cx="3262219" cy="829442"/>
            </a:xfrm>
          </p:grpSpPr>
          <p:sp>
            <p:nvSpPr>
              <p:cNvPr id="24" name="Freeform 36">
                <a:extLst>
                  <a:ext uri="{FF2B5EF4-FFF2-40B4-BE49-F238E27FC236}">
                    <a16:creationId xmlns:a16="http://schemas.microsoft.com/office/drawing/2014/main" xmlns="" id="{BD0D0D3F-5F4D-733C-C893-385EFF47A1A2}"/>
                  </a:ext>
                </a:extLst>
              </p:cNvPr>
              <p:cNvSpPr/>
              <p:nvPr/>
            </p:nvSpPr>
            <p:spPr>
              <a:xfrm>
                <a:off x="0" y="0"/>
                <a:ext cx="3262219" cy="750056"/>
              </a:xfrm>
              <a:custGeom>
                <a:avLst/>
                <a:gdLst/>
                <a:ahLst/>
                <a:cxnLst/>
                <a:rect l="l" t="t" r="r" b="b"/>
                <a:pathLst>
                  <a:path w="2965130" h="791342">
                    <a:moveTo>
                      <a:pt x="40227" y="0"/>
                    </a:moveTo>
                    <a:lnTo>
                      <a:pt x="2924903" y="0"/>
                    </a:lnTo>
                    <a:cubicBezTo>
                      <a:pt x="2935572" y="0"/>
                      <a:pt x="2945804" y="4238"/>
                      <a:pt x="2953348" y="11782"/>
                    </a:cubicBezTo>
                    <a:cubicBezTo>
                      <a:pt x="2960892" y="19326"/>
                      <a:pt x="2965130" y="29558"/>
                      <a:pt x="2965130" y="40227"/>
                    </a:cubicBezTo>
                    <a:lnTo>
                      <a:pt x="2965130" y="751115"/>
                    </a:lnTo>
                    <a:cubicBezTo>
                      <a:pt x="2965130" y="773331"/>
                      <a:pt x="2947120" y="791342"/>
                      <a:pt x="2924903" y="791342"/>
                    </a:cubicBezTo>
                    <a:lnTo>
                      <a:pt x="40227" y="791342"/>
                    </a:lnTo>
                    <a:cubicBezTo>
                      <a:pt x="29558" y="791342"/>
                      <a:pt x="19326" y="787103"/>
                      <a:pt x="11782" y="779559"/>
                    </a:cubicBezTo>
                    <a:cubicBezTo>
                      <a:pt x="4238" y="772015"/>
                      <a:pt x="0" y="761784"/>
                      <a:pt x="0" y="751115"/>
                    </a:cubicBezTo>
                    <a:lnTo>
                      <a:pt x="0" y="40227"/>
                    </a:lnTo>
                    <a:cubicBezTo>
                      <a:pt x="0" y="29558"/>
                      <a:pt x="4238" y="19326"/>
                      <a:pt x="11782" y="11782"/>
                    </a:cubicBezTo>
                    <a:cubicBezTo>
                      <a:pt x="19326" y="4238"/>
                      <a:pt x="29558" y="0"/>
                      <a:pt x="40227" y="0"/>
                    </a:cubicBezTo>
                    <a:close/>
                  </a:path>
                </a:pathLst>
              </a:custGeom>
              <a:noFill/>
              <a:ln w="76200">
                <a:solidFill>
                  <a:srgbClr val="C00000"/>
                </a:solidFill>
              </a:ln>
            </p:spPr>
            <p:txBody>
              <a:bodyPr/>
              <a:lstStyle/>
              <a:p>
                <a:endParaRPr lang="vi-VN"/>
              </a:p>
            </p:txBody>
          </p:sp>
          <p:sp>
            <p:nvSpPr>
              <p:cNvPr id="25" name="TextBox 37">
                <a:extLst>
                  <a:ext uri="{FF2B5EF4-FFF2-40B4-BE49-F238E27FC236}">
                    <a16:creationId xmlns:a16="http://schemas.microsoft.com/office/drawing/2014/main" xmlns="" id="{CA1498CB-1FB4-6F24-474A-EC9C2B28F987}"/>
                  </a:ext>
                </a:extLst>
              </p:cNvPr>
              <p:cNvSpPr txBox="1"/>
              <p:nvPr/>
            </p:nvSpPr>
            <p:spPr>
              <a:xfrm>
                <a:off x="0" y="-38100"/>
                <a:ext cx="2965130" cy="829442"/>
              </a:xfrm>
              <a:prstGeom prst="rect">
                <a:avLst/>
              </a:prstGeom>
            </p:spPr>
            <p:txBody>
              <a:bodyPr lIns="50800" tIns="50800" rIns="50800" bIns="50800" rtlCol="0" anchor="ctr"/>
              <a:lstStyle/>
              <a:p>
                <a:pPr algn="ctr">
                  <a:lnSpc>
                    <a:spcPts val="2660"/>
                  </a:lnSpc>
                </a:pPr>
                <a:endParaRPr sz="3200">
                  <a:latin typeface="Arial" panose="020B0604020202020204" pitchFamily="34" charset="0"/>
                  <a:cs typeface="Arial" panose="020B0604020202020204" pitchFamily="34" charset="0"/>
                </a:endParaRPr>
              </a:p>
            </p:txBody>
          </p:sp>
        </p:grpSp>
        <p:sp>
          <p:nvSpPr>
            <p:cNvPr id="23" name="TextBox 38">
              <a:extLst>
                <a:ext uri="{FF2B5EF4-FFF2-40B4-BE49-F238E27FC236}">
                  <a16:creationId xmlns:a16="http://schemas.microsoft.com/office/drawing/2014/main" xmlns="" id="{44425CF4-F232-E004-81A6-A67F57E4664D}"/>
                </a:ext>
              </a:extLst>
            </p:cNvPr>
            <p:cNvSpPr txBox="1"/>
            <p:nvPr/>
          </p:nvSpPr>
          <p:spPr>
            <a:xfrm>
              <a:off x="211974" y="353548"/>
              <a:ext cx="14747458" cy="3051680"/>
            </a:xfrm>
            <a:prstGeom prst="rect">
              <a:avLst/>
            </a:prstGeom>
            <a:noFill/>
          </p:spPr>
          <p:txBody>
            <a:bodyPr/>
            <a:lstStyle>
              <a:defPPr>
                <a:defRPr lang="en-US"/>
              </a:defPPr>
            </a:lstStyle>
            <a:p>
              <a:pPr>
                <a:lnSpc>
                  <a:spcPct val="150000"/>
                </a:lnSpc>
              </a:pPr>
              <a:r>
                <a:rPr lang="vi-VN" sz="3200" i="1">
                  <a:latin typeface="Arial" panose="020B0604020202020204" pitchFamily="34" charset="0"/>
                  <a:cs typeface="Arial" panose="020B0604020202020204" pitchFamily="34" charset="0"/>
                </a:rPr>
                <a:t>Công nghệ DNA tái tổ hợp đã tạo được các dòng vi sinh vật tái tổ hợp ứng dụng để sản xuất các sản phẩm như chế phẩm sinh học và thuốc chữa bệnh, xử lí chất thải, chẩn đoán bệnh di truyền, định danh và xác định quan hệ họ hàng giữa các loài sinh vật,... </a:t>
              </a: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8BA736E2-958C-150F-0CF3-C7FAD4BDE0DC}"/>
              </a:ext>
            </a:extLst>
          </p:cNvPr>
          <p:cNvSpPr/>
          <p:nvPr/>
        </p:nvSpPr>
        <p:spPr>
          <a:xfrm>
            <a:off x="-147526" y="-396"/>
            <a:ext cx="880406" cy="194468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27">
            <a:extLst>
              <a:ext uri="{FF2B5EF4-FFF2-40B4-BE49-F238E27FC236}">
                <a16:creationId xmlns:a16="http://schemas.microsoft.com/office/drawing/2014/main" xmlns="" id="{50B54779-60D4-9CD1-7F30-1477F3147022}"/>
              </a:ext>
            </a:extLst>
          </p:cNvPr>
          <p:cNvSpPr txBox="1"/>
          <p:nvPr/>
        </p:nvSpPr>
        <p:spPr>
          <a:xfrm>
            <a:off x="106680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III. Công nghệ gene</a:t>
            </a:r>
          </a:p>
        </p:txBody>
      </p:sp>
      <p:sp>
        <p:nvSpPr>
          <p:cNvPr id="16" name="Rectangle: Rounded Corners 15">
            <a:extLst>
              <a:ext uri="{FF2B5EF4-FFF2-40B4-BE49-F238E27FC236}">
                <a16:creationId xmlns:a16="http://schemas.microsoft.com/office/drawing/2014/main" xmlns="" id="{E228F7BC-7A71-F9A5-CE25-89D5DA6EAE2A}"/>
              </a:ext>
            </a:extLst>
          </p:cNvPr>
          <p:cNvSpPr/>
          <p:nvPr/>
        </p:nvSpPr>
        <p:spPr>
          <a:xfrm>
            <a:off x="863432" y="911029"/>
            <a:ext cx="4968000" cy="216000"/>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50">
            <a:extLst>
              <a:ext uri="{FF2B5EF4-FFF2-40B4-BE49-F238E27FC236}">
                <a16:creationId xmlns:a16="http://schemas.microsoft.com/office/drawing/2014/main" xmlns="" id="{E915173C-EFCF-9444-E800-7B0207F0D82B}"/>
              </a:ext>
            </a:extLst>
          </p:cNvPr>
          <p:cNvSpPr txBox="1"/>
          <p:nvPr/>
        </p:nvSpPr>
        <p:spPr>
          <a:xfrm>
            <a:off x="6684362" y="231166"/>
            <a:ext cx="6113388" cy="98343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nSpc>
                <a:spcPts val="6299"/>
              </a:lnSpc>
              <a:spcBef>
                <a:spcPct val="0"/>
              </a:spcBef>
            </a:pPr>
            <a:r>
              <a:rPr lang="vi-VN" sz="3200" b="1" u="sng">
                <a:solidFill>
                  <a:srgbClr val="FFFF00"/>
                </a:solidFill>
                <a:latin typeface="Arial" panose="020B0604020202020204" pitchFamily="34" charset="0"/>
                <a:cs typeface="Arial" panose="020B0604020202020204" pitchFamily="34" charset="0"/>
              </a:rPr>
              <a:t>1. Công nghệ DNA tái tổ hợp</a:t>
            </a:r>
          </a:p>
        </p:txBody>
      </p:sp>
      <p:sp>
        <p:nvSpPr>
          <p:cNvPr id="19" name="TextBox 16">
            <a:extLst>
              <a:ext uri="{FF2B5EF4-FFF2-40B4-BE49-F238E27FC236}">
                <a16:creationId xmlns:a16="http://schemas.microsoft.com/office/drawing/2014/main" xmlns="" id="{AD45573B-46F3-9218-A265-C683A28E38BE}"/>
              </a:ext>
            </a:extLst>
          </p:cNvPr>
          <p:cNvSpPr txBox="1"/>
          <p:nvPr/>
        </p:nvSpPr>
        <p:spPr>
          <a:xfrm>
            <a:off x="13220700" y="404670"/>
            <a:ext cx="5067300" cy="699359"/>
          </a:xfrm>
          <a:prstGeom prst="rect">
            <a:avLst/>
          </a:prstGeom>
        </p:spPr>
        <p:txBody>
          <a:bodyPr wrap="square" lIns="0" tIns="0" rIns="0" bIns="0" rtlCol="0" anchor="t">
            <a:spAutoFit/>
          </a:bodyPr>
          <a:lstStyle/>
          <a:p>
            <a:pPr>
              <a:lnSpc>
                <a:spcPts val="6299"/>
              </a:lnSpc>
              <a:spcBef>
                <a:spcPct val="0"/>
              </a:spcBef>
            </a:pPr>
            <a:r>
              <a:rPr lang="en-US" sz="3200" b="1">
                <a:solidFill>
                  <a:srgbClr val="000000"/>
                </a:solidFill>
                <a:latin typeface="Arial" panose="020B0604020202020204" pitchFamily="34" charset="0"/>
                <a:cs typeface="Arial" panose="020B0604020202020204" pitchFamily="34" charset="0"/>
              </a:rPr>
              <a:t>c. Một số thành tựu</a:t>
            </a:r>
          </a:p>
        </p:txBody>
      </p:sp>
      <p:sp>
        <p:nvSpPr>
          <p:cNvPr id="20" name="TextBox 19">
            <a:extLst>
              <a:ext uri="{FF2B5EF4-FFF2-40B4-BE49-F238E27FC236}">
                <a16:creationId xmlns:a16="http://schemas.microsoft.com/office/drawing/2014/main" xmlns="" id="{99DFE07D-BD30-10D7-FD60-3A460109354A}"/>
              </a:ext>
            </a:extLst>
          </p:cNvPr>
          <p:cNvSpPr txBox="1"/>
          <p:nvPr/>
        </p:nvSpPr>
        <p:spPr>
          <a:xfrm>
            <a:off x="1676400" y="1469873"/>
            <a:ext cx="2656791" cy="646331"/>
          </a:xfrm>
          <a:prstGeom prst="rect">
            <a:avLst/>
          </a:prstGeom>
          <a:noFill/>
        </p:spPr>
        <p:txBody>
          <a:bodyPr wrap="square" rtlCol="0">
            <a:spAutoFit/>
          </a:bodyPr>
          <a:lstStyle/>
          <a:p>
            <a:r>
              <a:rPr lang="en-US" sz="3600" b="1" i="1">
                <a:solidFill>
                  <a:srgbClr val="C00000"/>
                </a:solidFill>
              </a:rPr>
              <a:t>Trả lời</a:t>
            </a:r>
            <a:endParaRPr lang="vi-VN" sz="3600" b="1" i="1">
              <a:solidFill>
                <a:srgbClr val="C00000"/>
              </a:solidFill>
            </a:endParaRPr>
          </a:p>
        </p:txBody>
      </p:sp>
      <p:grpSp>
        <p:nvGrpSpPr>
          <p:cNvPr id="21" name="Group 34">
            <a:extLst>
              <a:ext uri="{FF2B5EF4-FFF2-40B4-BE49-F238E27FC236}">
                <a16:creationId xmlns:a16="http://schemas.microsoft.com/office/drawing/2014/main" xmlns="" id="{BCB9A24B-553C-30DF-5041-BAA3EA835498}"/>
              </a:ext>
            </a:extLst>
          </p:cNvPr>
          <p:cNvGrpSpPr/>
          <p:nvPr/>
        </p:nvGrpSpPr>
        <p:grpSpPr>
          <a:xfrm>
            <a:off x="1828800" y="2324100"/>
            <a:ext cx="15621000" cy="3399921"/>
            <a:chOff x="0" y="-178015"/>
            <a:chExt cx="15242101" cy="3875408"/>
          </a:xfrm>
        </p:grpSpPr>
        <p:grpSp>
          <p:nvGrpSpPr>
            <p:cNvPr id="22" name="Group 35">
              <a:extLst>
                <a:ext uri="{FF2B5EF4-FFF2-40B4-BE49-F238E27FC236}">
                  <a16:creationId xmlns:a16="http://schemas.microsoft.com/office/drawing/2014/main" xmlns="" id="{CB8B8D2C-C610-8597-F683-E386A0104371}"/>
                </a:ext>
              </a:extLst>
            </p:cNvPr>
            <p:cNvGrpSpPr/>
            <p:nvPr/>
          </p:nvGrpSpPr>
          <p:grpSpPr>
            <a:xfrm>
              <a:off x="0" y="-178015"/>
              <a:ext cx="15242101" cy="3875408"/>
              <a:chOff x="0" y="-38100"/>
              <a:chExt cx="3262219" cy="829442"/>
            </a:xfrm>
          </p:grpSpPr>
          <p:sp>
            <p:nvSpPr>
              <p:cNvPr id="24" name="Freeform 36">
                <a:extLst>
                  <a:ext uri="{FF2B5EF4-FFF2-40B4-BE49-F238E27FC236}">
                    <a16:creationId xmlns:a16="http://schemas.microsoft.com/office/drawing/2014/main" xmlns="" id="{BD0D0D3F-5F4D-733C-C893-385EFF47A1A2}"/>
                  </a:ext>
                </a:extLst>
              </p:cNvPr>
              <p:cNvSpPr/>
              <p:nvPr/>
            </p:nvSpPr>
            <p:spPr>
              <a:xfrm>
                <a:off x="0" y="0"/>
                <a:ext cx="3262219" cy="649718"/>
              </a:xfrm>
              <a:custGeom>
                <a:avLst/>
                <a:gdLst/>
                <a:ahLst/>
                <a:cxnLst/>
                <a:rect l="l" t="t" r="r" b="b"/>
                <a:pathLst>
                  <a:path w="2965130" h="791342">
                    <a:moveTo>
                      <a:pt x="40227" y="0"/>
                    </a:moveTo>
                    <a:lnTo>
                      <a:pt x="2924903" y="0"/>
                    </a:lnTo>
                    <a:cubicBezTo>
                      <a:pt x="2935572" y="0"/>
                      <a:pt x="2945804" y="4238"/>
                      <a:pt x="2953348" y="11782"/>
                    </a:cubicBezTo>
                    <a:cubicBezTo>
                      <a:pt x="2960892" y="19326"/>
                      <a:pt x="2965130" y="29558"/>
                      <a:pt x="2965130" y="40227"/>
                    </a:cubicBezTo>
                    <a:lnTo>
                      <a:pt x="2965130" y="751115"/>
                    </a:lnTo>
                    <a:cubicBezTo>
                      <a:pt x="2965130" y="773331"/>
                      <a:pt x="2947120" y="791342"/>
                      <a:pt x="2924903" y="791342"/>
                    </a:cubicBezTo>
                    <a:lnTo>
                      <a:pt x="40227" y="791342"/>
                    </a:lnTo>
                    <a:cubicBezTo>
                      <a:pt x="29558" y="791342"/>
                      <a:pt x="19326" y="787103"/>
                      <a:pt x="11782" y="779559"/>
                    </a:cubicBezTo>
                    <a:cubicBezTo>
                      <a:pt x="4238" y="772015"/>
                      <a:pt x="0" y="761784"/>
                      <a:pt x="0" y="751115"/>
                    </a:cubicBezTo>
                    <a:lnTo>
                      <a:pt x="0" y="40227"/>
                    </a:lnTo>
                    <a:cubicBezTo>
                      <a:pt x="0" y="29558"/>
                      <a:pt x="4238" y="19326"/>
                      <a:pt x="11782" y="11782"/>
                    </a:cubicBezTo>
                    <a:cubicBezTo>
                      <a:pt x="19326" y="4238"/>
                      <a:pt x="29558" y="0"/>
                      <a:pt x="40227" y="0"/>
                    </a:cubicBezTo>
                    <a:close/>
                  </a:path>
                </a:pathLst>
              </a:custGeom>
              <a:noFill/>
              <a:ln w="76200">
                <a:solidFill>
                  <a:srgbClr val="C00000"/>
                </a:solidFill>
              </a:ln>
            </p:spPr>
            <p:txBody>
              <a:bodyPr/>
              <a:lstStyle/>
              <a:p>
                <a:endParaRPr lang="vi-VN"/>
              </a:p>
            </p:txBody>
          </p:sp>
          <p:sp>
            <p:nvSpPr>
              <p:cNvPr id="25" name="TextBox 37">
                <a:extLst>
                  <a:ext uri="{FF2B5EF4-FFF2-40B4-BE49-F238E27FC236}">
                    <a16:creationId xmlns:a16="http://schemas.microsoft.com/office/drawing/2014/main" xmlns="" id="{CA1498CB-1FB4-6F24-474A-EC9C2B28F987}"/>
                  </a:ext>
                </a:extLst>
              </p:cNvPr>
              <p:cNvSpPr txBox="1"/>
              <p:nvPr/>
            </p:nvSpPr>
            <p:spPr>
              <a:xfrm>
                <a:off x="0" y="-38100"/>
                <a:ext cx="2965130" cy="829442"/>
              </a:xfrm>
              <a:prstGeom prst="rect">
                <a:avLst/>
              </a:prstGeom>
            </p:spPr>
            <p:txBody>
              <a:bodyPr lIns="50800" tIns="50800" rIns="50800" bIns="50800" rtlCol="0" anchor="ctr"/>
              <a:lstStyle/>
              <a:p>
                <a:pPr algn="ctr">
                  <a:lnSpc>
                    <a:spcPts val="2660"/>
                  </a:lnSpc>
                </a:pPr>
                <a:endParaRPr sz="3200">
                  <a:latin typeface="Arial" panose="020B0604020202020204" pitchFamily="34" charset="0"/>
                  <a:cs typeface="Arial" panose="020B0604020202020204" pitchFamily="34" charset="0"/>
                </a:endParaRPr>
              </a:p>
            </p:txBody>
          </p:sp>
        </p:grpSp>
        <p:sp>
          <p:nvSpPr>
            <p:cNvPr id="23" name="TextBox 38">
              <a:extLst>
                <a:ext uri="{FF2B5EF4-FFF2-40B4-BE49-F238E27FC236}">
                  <a16:creationId xmlns:a16="http://schemas.microsoft.com/office/drawing/2014/main" xmlns="" id="{44425CF4-F232-E004-81A6-A67F57E4664D}"/>
                </a:ext>
              </a:extLst>
            </p:cNvPr>
            <p:cNvSpPr txBox="1"/>
            <p:nvPr/>
          </p:nvSpPr>
          <p:spPr>
            <a:xfrm>
              <a:off x="211974" y="353548"/>
              <a:ext cx="14747458" cy="3051680"/>
            </a:xfrm>
            <a:prstGeom prst="rect">
              <a:avLst/>
            </a:prstGeom>
            <a:noFill/>
          </p:spPr>
          <p:txBody>
            <a:bodyPr/>
            <a:lstStyle>
              <a:defPPr>
                <a:defRPr lang="en-US"/>
              </a:defPPr>
            </a:lstStyle>
            <a:p>
              <a:pPr>
                <a:lnSpc>
                  <a:spcPct val="150000"/>
                </a:lnSpc>
              </a:pPr>
              <a:r>
                <a:rPr lang="vi-VN" sz="3200" i="1">
                  <a:latin typeface="Arial" panose="020B0604020202020204" pitchFamily="34" charset="0"/>
                  <a:cs typeface="Arial" panose="020B0604020202020204" pitchFamily="34" charset="0"/>
                </a:rPr>
                <a:t>Ứng dụng công nghệ DNA tái tổ hợp giúp tiết kiệm được chi phí cũng như phù hợp với các nguyên lí về đạo đức sinh học trong việc sử dụng sinh vật để nghiên cứu, sản xuất. </a:t>
              </a:r>
            </a:p>
          </p:txBody>
        </p:sp>
      </p:grpSp>
      <p:pic>
        <p:nvPicPr>
          <p:cNvPr id="4098" name="Picture 2" descr="Sẽ lập Quỹ để hợp tác công-tư trong việc mua vaccine COVID-19">
            <a:extLst>
              <a:ext uri="{FF2B5EF4-FFF2-40B4-BE49-F238E27FC236}">
                <a16:creationId xmlns:a16="http://schemas.microsoft.com/office/drawing/2014/main" xmlns="" id="{3B62DAB9-8B5D-C7A8-F584-8785FE4937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055"/>
          <a:stretch/>
        </p:blipFill>
        <p:spPr bwMode="auto">
          <a:xfrm>
            <a:off x="2415590" y="5408414"/>
            <a:ext cx="3835202" cy="43146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Curved Arrow Vector Art, Icons, And Graphics For Free, 41% OFF">
            <a:extLst>
              <a:ext uri="{FF2B5EF4-FFF2-40B4-BE49-F238E27FC236}">
                <a16:creationId xmlns:a16="http://schemas.microsoft.com/office/drawing/2014/main" xmlns="" id="{75AE10CC-8918-9016-7182-391D03C4CCC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148212">
            <a:off x="6987124" y="6473937"/>
            <a:ext cx="1441872" cy="71917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7CC4AC94-9141-FEB4-F2FC-73F6C49195C5}"/>
              </a:ext>
            </a:extLst>
          </p:cNvPr>
          <p:cNvSpPr txBox="1"/>
          <p:nvPr/>
        </p:nvSpPr>
        <p:spPr>
          <a:xfrm>
            <a:off x="8928000" y="6596219"/>
            <a:ext cx="5930999" cy="2239844"/>
          </a:xfrm>
          <a:prstGeom prst="rect">
            <a:avLst/>
          </a:prstGeom>
          <a:noFill/>
        </p:spPr>
        <p:txBody>
          <a:bodyPr wrap="square">
            <a:spAutoFit/>
          </a:bodyPr>
          <a:lstStyle/>
          <a:p>
            <a:pPr>
              <a:lnSpc>
                <a:spcPct val="150000"/>
              </a:lnSpc>
            </a:pPr>
            <a:r>
              <a:rPr lang="vi-VN" sz="2400" b="1" i="1">
                <a:latin typeface="Arial" panose="020B0604020202020204" pitchFamily="34" charset="0"/>
                <a:cs typeface="Arial" panose="020B0604020202020204" pitchFamily="34" charset="0"/>
              </a:rPr>
              <a:t>Một số loại vaccine Covid 19 được sản suất nhờ công nghệ tái tổ hợp như: Novavax (Nuvaxovid), </a:t>
            </a:r>
            <a:r>
              <a:rPr lang="en-US" sz="2400" b="1" i="1">
                <a:latin typeface="Arial" panose="020B0604020202020204" pitchFamily="34" charset="0"/>
                <a:cs typeface="Arial" panose="020B0604020202020204" pitchFamily="34" charset="0"/>
              </a:rPr>
              <a:t>Vaccine phòng COVID-19 của Medicago</a:t>
            </a:r>
            <a:endParaRPr lang="vi-VN" sz="2400" b="1"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386225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fade">
                                      <p:cBhvr>
                                        <p:cTn id="19" dur="500"/>
                                        <p:tgtEl>
                                          <p:spTgt spid="409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8BA736E2-958C-150F-0CF3-C7FAD4BDE0DC}"/>
              </a:ext>
            </a:extLst>
          </p:cNvPr>
          <p:cNvSpPr/>
          <p:nvPr/>
        </p:nvSpPr>
        <p:spPr>
          <a:xfrm>
            <a:off x="-147526" y="-396"/>
            <a:ext cx="880406" cy="194468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xmlns="" id="{6AE2BA5F-77CC-FF05-1103-1587153C7C77}"/>
              </a:ext>
            </a:extLst>
          </p:cNvPr>
          <p:cNvGrpSpPr/>
          <p:nvPr/>
        </p:nvGrpSpPr>
        <p:grpSpPr>
          <a:xfrm>
            <a:off x="3513222" y="501429"/>
            <a:ext cx="12720976" cy="2719761"/>
            <a:chOff x="5354425" y="1080468"/>
            <a:chExt cx="12720976" cy="2191257"/>
          </a:xfrm>
        </p:grpSpPr>
        <p:grpSp>
          <p:nvGrpSpPr>
            <p:cNvPr id="3" name="Group 26">
              <a:extLst>
                <a:ext uri="{FF2B5EF4-FFF2-40B4-BE49-F238E27FC236}">
                  <a16:creationId xmlns:a16="http://schemas.microsoft.com/office/drawing/2014/main" xmlns="" id="{3AE2170A-BE14-EFB4-CC70-C48F3C3797EC}"/>
                </a:ext>
              </a:extLst>
            </p:cNvPr>
            <p:cNvGrpSpPr/>
            <p:nvPr/>
          </p:nvGrpSpPr>
          <p:grpSpPr>
            <a:xfrm>
              <a:off x="5354425" y="1080468"/>
              <a:ext cx="12273212" cy="2191257"/>
              <a:chOff x="-162091" y="-168160"/>
              <a:chExt cx="16364284" cy="2921675"/>
            </a:xfrm>
          </p:grpSpPr>
          <p:grpSp>
            <p:nvGrpSpPr>
              <p:cNvPr id="6" name="Group 27">
                <a:extLst>
                  <a:ext uri="{FF2B5EF4-FFF2-40B4-BE49-F238E27FC236}">
                    <a16:creationId xmlns:a16="http://schemas.microsoft.com/office/drawing/2014/main" xmlns="" id="{9EF09525-1AE6-E9FB-26A3-85D3AA29886B}"/>
                  </a:ext>
                </a:extLst>
              </p:cNvPr>
              <p:cNvGrpSpPr/>
              <p:nvPr/>
            </p:nvGrpSpPr>
            <p:grpSpPr>
              <a:xfrm>
                <a:off x="-162091" y="-168160"/>
                <a:ext cx="16364284" cy="2921675"/>
                <a:chOff x="-36725" y="-38100"/>
                <a:chExt cx="3707650" cy="661963"/>
              </a:xfrm>
            </p:grpSpPr>
            <p:sp>
              <p:nvSpPr>
                <p:cNvPr id="13" name="Freeform 28">
                  <a:extLst>
                    <a:ext uri="{FF2B5EF4-FFF2-40B4-BE49-F238E27FC236}">
                      <a16:creationId xmlns:a16="http://schemas.microsoft.com/office/drawing/2014/main" xmlns="" id="{98FA1A75-402F-7AF2-3C1D-414CCAD89A70}"/>
                    </a:ext>
                  </a:extLst>
                </p:cNvPr>
                <p:cNvSpPr/>
                <p:nvPr/>
              </p:nvSpPr>
              <p:spPr>
                <a:xfrm>
                  <a:off x="-36725" y="258895"/>
                  <a:ext cx="3707650" cy="337397"/>
                </a:xfrm>
                <a:custGeom>
                  <a:avLst/>
                  <a:gdLst/>
                  <a:ahLst/>
                  <a:cxnLst/>
                  <a:rect l="l" t="t" r="r" b="b"/>
                  <a:pathLst>
                    <a:path w="2645544" h="623863">
                      <a:moveTo>
                        <a:pt x="45086" y="0"/>
                      </a:moveTo>
                      <a:lnTo>
                        <a:pt x="2600457" y="0"/>
                      </a:lnTo>
                      <a:cubicBezTo>
                        <a:pt x="2612415" y="0"/>
                        <a:pt x="2623883" y="4750"/>
                        <a:pt x="2632338" y="13205"/>
                      </a:cubicBezTo>
                      <a:cubicBezTo>
                        <a:pt x="2640793" y="21661"/>
                        <a:pt x="2645544" y="33129"/>
                        <a:pt x="2645544" y="45086"/>
                      </a:cubicBezTo>
                      <a:lnTo>
                        <a:pt x="2645544" y="578777"/>
                      </a:lnTo>
                      <a:cubicBezTo>
                        <a:pt x="2645544" y="603677"/>
                        <a:pt x="2625358" y="623863"/>
                        <a:pt x="2600457" y="623863"/>
                      </a:cubicBezTo>
                      <a:lnTo>
                        <a:pt x="45086" y="623863"/>
                      </a:lnTo>
                      <a:cubicBezTo>
                        <a:pt x="20186" y="623863"/>
                        <a:pt x="0" y="603677"/>
                        <a:pt x="0" y="578777"/>
                      </a:cubicBezTo>
                      <a:lnTo>
                        <a:pt x="0" y="45086"/>
                      </a:lnTo>
                      <a:cubicBezTo>
                        <a:pt x="0" y="20186"/>
                        <a:pt x="20186" y="0"/>
                        <a:pt x="45086" y="0"/>
                      </a:cubicBezTo>
                      <a:close/>
                    </a:path>
                  </a:pathLst>
                </a:cu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p>
            <p:sp>
              <p:nvSpPr>
                <p:cNvPr id="14" name="TextBox 29">
                  <a:extLst>
                    <a:ext uri="{FF2B5EF4-FFF2-40B4-BE49-F238E27FC236}">
                      <a16:creationId xmlns:a16="http://schemas.microsoft.com/office/drawing/2014/main" xmlns="" id="{64F34018-34E0-3A0D-56B4-5DBD92FACF70}"/>
                    </a:ext>
                  </a:extLst>
                </p:cNvPr>
                <p:cNvSpPr txBox="1"/>
                <p:nvPr/>
              </p:nvSpPr>
              <p:spPr>
                <a:xfrm>
                  <a:off x="0" y="-38100"/>
                  <a:ext cx="2645544" cy="661963"/>
                </a:xfrm>
                <a:prstGeom prst="rect">
                  <a:avLst/>
                </a:prstGeom>
              </p:spPr>
              <p:txBody>
                <a:bodyPr lIns="50800" tIns="50800" rIns="50800" bIns="50800" rtlCol="0" anchor="ctr"/>
                <a:lstStyle/>
                <a:p>
                  <a:pPr algn="ctr">
                    <a:lnSpc>
                      <a:spcPts val="2659"/>
                    </a:lnSpc>
                  </a:pPr>
                  <a:endParaRPr sz="3200">
                    <a:latin typeface="Arial" panose="020B0604020202020204" pitchFamily="34" charset="0"/>
                    <a:cs typeface="Arial" panose="020B0604020202020204" pitchFamily="34" charset="0"/>
                  </a:endParaRPr>
                </a:p>
              </p:txBody>
            </p:sp>
          </p:grpSp>
          <p:sp>
            <p:nvSpPr>
              <p:cNvPr id="7" name="TextBox 30">
                <a:extLst>
                  <a:ext uri="{FF2B5EF4-FFF2-40B4-BE49-F238E27FC236}">
                    <a16:creationId xmlns:a16="http://schemas.microsoft.com/office/drawing/2014/main" xmlns="" id="{9240668F-94D3-3B92-02C6-5FA71EBE1FCD}"/>
                  </a:ext>
                </a:extLst>
              </p:cNvPr>
              <p:cNvSpPr txBox="1"/>
              <p:nvPr/>
            </p:nvSpPr>
            <p:spPr>
              <a:xfrm>
                <a:off x="837072" y="1481705"/>
                <a:ext cx="13698978" cy="606629"/>
              </a:xfrm>
              <a:prstGeom prst="rect">
                <a:avLst/>
              </a:prstGeom>
            </p:spPr>
            <p:txBody>
              <a:bodyPr wrap="square" lIns="0" tIns="0" rIns="0" bIns="0" rtlCol="0" anchor="t">
                <a:spAutoFit/>
              </a:bodyPr>
              <a:lstStyle/>
              <a:p>
                <a:pPr>
                  <a:lnSpc>
                    <a:spcPts val="4882"/>
                  </a:lnSpc>
                </a:pPr>
                <a:r>
                  <a:rPr lang="vi-VN" sz="3200" b="1">
                    <a:latin typeface="Arial" panose="020B0604020202020204" pitchFamily="34" charset="0"/>
                    <a:cs typeface="Arial" panose="020B0604020202020204" pitchFamily="34" charset="0"/>
                  </a:rPr>
                  <a:t>Sinh vật biến đổi gene là gì?</a:t>
                </a:r>
              </a:p>
            </p:txBody>
          </p:sp>
        </p:grpSp>
        <p:sp>
          <p:nvSpPr>
            <p:cNvPr id="4" name="Oval 3">
              <a:extLst>
                <a:ext uri="{FF2B5EF4-FFF2-40B4-BE49-F238E27FC236}">
                  <a16:creationId xmlns:a16="http://schemas.microsoft.com/office/drawing/2014/main" xmlns="" id="{69F199B6-C521-355A-8D23-E8EF4F4A706E}"/>
                </a:ext>
              </a:extLst>
            </p:cNvPr>
            <p:cNvSpPr/>
            <p:nvPr/>
          </p:nvSpPr>
          <p:spPr>
            <a:xfrm>
              <a:off x="16631910" y="1724056"/>
              <a:ext cx="1443491" cy="1153176"/>
            </a:xfrm>
            <a:prstGeom prst="ellipse">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Graphic 4" descr="Question mark">
              <a:extLst>
                <a:ext uri="{FF2B5EF4-FFF2-40B4-BE49-F238E27FC236}">
                  <a16:creationId xmlns:a16="http://schemas.microsoft.com/office/drawing/2014/main" xmlns="" id="{E86AF717-D2C5-8CC6-D44E-52A5CF3B938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6829805" y="1927850"/>
              <a:ext cx="910991" cy="774283"/>
            </a:xfrm>
            <a:prstGeom prst="rect">
              <a:avLst/>
            </a:prstGeom>
          </p:spPr>
        </p:pic>
      </p:grpSp>
      <p:sp>
        <p:nvSpPr>
          <p:cNvPr id="15" name="TextBox 27">
            <a:extLst>
              <a:ext uri="{FF2B5EF4-FFF2-40B4-BE49-F238E27FC236}">
                <a16:creationId xmlns:a16="http://schemas.microsoft.com/office/drawing/2014/main" xmlns="" id="{50B54779-60D4-9CD1-7F30-1477F3147022}"/>
              </a:ext>
            </a:extLst>
          </p:cNvPr>
          <p:cNvSpPr txBox="1"/>
          <p:nvPr/>
        </p:nvSpPr>
        <p:spPr>
          <a:xfrm>
            <a:off x="106680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III. Công nghệ gene</a:t>
            </a:r>
          </a:p>
        </p:txBody>
      </p:sp>
      <p:sp>
        <p:nvSpPr>
          <p:cNvPr id="16" name="Rectangle: Rounded Corners 15">
            <a:extLst>
              <a:ext uri="{FF2B5EF4-FFF2-40B4-BE49-F238E27FC236}">
                <a16:creationId xmlns:a16="http://schemas.microsoft.com/office/drawing/2014/main" xmlns="" id="{E228F7BC-7A71-F9A5-CE25-89D5DA6EAE2A}"/>
              </a:ext>
            </a:extLst>
          </p:cNvPr>
          <p:cNvSpPr/>
          <p:nvPr/>
        </p:nvSpPr>
        <p:spPr>
          <a:xfrm>
            <a:off x="863432" y="911029"/>
            <a:ext cx="4968000" cy="216000"/>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50">
            <a:extLst>
              <a:ext uri="{FF2B5EF4-FFF2-40B4-BE49-F238E27FC236}">
                <a16:creationId xmlns:a16="http://schemas.microsoft.com/office/drawing/2014/main" xmlns="" id="{E915173C-EFCF-9444-E800-7B0207F0D82B}"/>
              </a:ext>
            </a:extLst>
          </p:cNvPr>
          <p:cNvSpPr txBox="1"/>
          <p:nvPr/>
        </p:nvSpPr>
        <p:spPr>
          <a:xfrm>
            <a:off x="6684362" y="231166"/>
            <a:ext cx="9102072" cy="98343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nSpc>
                <a:spcPts val="6299"/>
              </a:lnSpc>
              <a:spcBef>
                <a:spcPct val="0"/>
              </a:spcBef>
            </a:pPr>
            <a:r>
              <a:rPr lang="vi-VN" sz="3200" b="1" u="sng">
                <a:solidFill>
                  <a:srgbClr val="FFFF00"/>
                </a:solidFill>
                <a:cs typeface="Arial" panose="020B0604020202020204" pitchFamily="34" charset="0"/>
              </a:rPr>
              <a:t>2. Tạo thực vật và động vật biến đổi gene</a:t>
            </a:r>
          </a:p>
        </p:txBody>
      </p:sp>
      <p:sp>
        <p:nvSpPr>
          <p:cNvPr id="20" name="TextBox 19">
            <a:extLst>
              <a:ext uri="{FF2B5EF4-FFF2-40B4-BE49-F238E27FC236}">
                <a16:creationId xmlns:a16="http://schemas.microsoft.com/office/drawing/2014/main" xmlns="" id="{99DFE07D-BD30-10D7-FD60-3A460109354A}"/>
              </a:ext>
            </a:extLst>
          </p:cNvPr>
          <p:cNvSpPr txBox="1"/>
          <p:nvPr/>
        </p:nvSpPr>
        <p:spPr>
          <a:xfrm>
            <a:off x="1295400" y="3146964"/>
            <a:ext cx="2656791" cy="646331"/>
          </a:xfrm>
          <a:prstGeom prst="rect">
            <a:avLst/>
          </a:prstGeom>
          <a:noFill/>
        </p:spPr>
        <p:txBody>
          <a:bodyPr wrap="square" rtlCol="0">
            <a:spAutoFit/>
          </a:bodyPr>
          <a:lstStyle/>
          <a:p>
            <a:r>
              <a:rPr lang="en-US" sz="3600" b="1" i="1">
                <a:solidFill>
                  <a:srgbClr val="C00000"/>
                </a:solidFill>
              </a:rPr>
              <a:t>Trả lời</a:t>
            </a:r>
            <a:endParaRPr lang="vi-VN" sz="3600" b="1" i="1">
              <a:solidFill>
                <a:srgbClr val="C00000"/>
              </a:solidFill>
            </a:endParaRPr>
          </a:p>
        </p:txBody>
      </p:sp>
      <p:grpSp>
        <p:nvGrpSpPr>
          <p:cNvPr id="21" name="Group 34">
            <a:extLst>
              <a:ext uri="{FF2B5EF4-FFF2-40B4-BE49-F238E27FC236}">
                <a16:creationId xmlns:a16="http://schemas.microsoft.com/office/drawing/2014/main" xmlns="" id="{BCB9A24B-553C-30DF-5041-BAA3EA835498}"/>
              </a:ext>
            </a:extLst>
          </p:cNvPr>
          <p:cNvGrpSpPr/>
          <p:nvPr/>
        </p:nvGrpSpPr>
        <p:grpSpPr>
          <a:xfrm>
            <a:off x="1496890" y="4047690"/>
            <a:ext cx="10895287" cy="4202036"/>
            <a:chOff x="0" y="-178015"/>
            <a:chExt cx="15242101" cy="3875408"/>
          </a:xfrm>
        </p:grpSpPr>
        <p:grpSp>
          <p:nvGrpSpPr>
            <p:cNvPr id="22" name="Group 35">
              <a:extLst>
                <a:ext uri="{FF2B5EF4-FFF2-40B4-BE49-F238E27FC236}">
                  <a16:creationId xmlns:a16="http://schemas.microsoft.com/office/drawing/2014/main" xmlns="" id="{CB8B8D2C-C610-8597-F683-E386A0104371}"/>
                </a:ext>
              </a:extLst>
            </p:cNvPr>
            <p:cNvGrpSpPr/>
            <p:nvPr/>
          </p:nvGrpSpPr>
          <p:grpSpPr>
            <a:xfrm>
              <a:off x="0" y="-178015"/>
              <a:ext cx="15242101" cy="3875408"/>
              <a:chOff x="0" y="-38100"/>
              <a:chExt cx="3262219" cy="829442"/>
            </a:xfrm>
          </p:grpSpPr>
          <p:sp>
            <p:nvSpPr>
              <p:cNvPr id="24" name="Freeform 36">
                <a:extLst>
                  <a:ext uri="{FF2B5EF4-FFF2-40B4-BE49-F238E27FC236}">
                    <a16:creationId xmlns:a16="http://schemas.microsoft.com/office/drawing/2014/main" xmlns="" id="{BD0D0D3F-5F4D-733C-C893-385EFF47A1A2}"/>
                  </a:ext>
                </a:extLst>
              </p:cNvPr>
              <p:cNvSpPr/>
              <p:nvPr/>
            </p:nvSpPr>
            <p:spPr>
              <a:xfrm>
                <a:off x="0" y="0"/>
                <a:ext cx="3262219" cy="750056"/>
              </a:xfrm>
              <a:custGeom>
                <a:avLst/>
                <a:gdLst/>
                <a:ahLst/>
                <a:cxnLst/>
                <a:rect l="l" t="t" r="r" b="b"/>
                <a:pathLst>
                  <a:path w="2965130" h="791342">
                    <a:moveTo>
                      <a:pt x="40227" y="0"/>
                    </a:moveTo>
                    <a:lnTo>
                      <a:pt x="2924903" y="0"/>
                    </a:lnTo>
                    <a:cubicBezTo>
                      <a:pt x="2935572" y="0"/>
                      <a:pt x="2945804" y="4238"/>
                      <a:pt x="2953348" y="11782"/>
                    </a:cubicBezTo>
                    <a:cubicBezTo>
                      <a:pt x="2960892" y="19326"/>
                      <a:pt x="2965130" y="29558"/>
                      <a:pt x="2965130" y="40227"/>
                    </a:cubicBezTo>
                    <a:lnTo>
                      <a:pt x="2965130" y="751115"/>
                    </a:lnTo>
                    <a:cubicBezTo>
                      <a:pt x="2965130" y="773331"/>
                      <a:pt x="2947120" y="791342"/>
                      <a:pt x="2924903" y="791342"/>
                    </a:cubicBezTo>
                    <a:lnTo>
                      <a:pt x="40227" y="791342"/>
                    </a:lnTo>
                    <a:cubicBezTo>
                      <a:pt x="29558" y="791342"/>
                      <a:pt x="19326" y="787103"/>
                      <a:pt x="11782" y="779559"/>
                    </a:cubicBezTo>
                    <a:cubicBezTo>
                      <a:pt x="4238" y="772015"/>
                      <a:pt x="0" y="761784"/>
                      <a:pt x="0" y="751115"/>
                    </a:cubicBezTo>
                    <a:lnTo>
                      <a:pt x="0" y="40227"/>
                    </a:lnTo>
                    <a:cubicBezTo>
                      <a:pt x="0" y="29558"/>
                      <a:pt x="4238" y="19326"/>
                      <a:pt x="11782" y="11782"/>
                    </a:cubicBezTo>
                    <a:cubicBezTo>
                      <a:pt x="19326" y="4238"/>
                      <a:pt x="29558" y="0"/>
                      <a:pt x="40227" y="0"/>
                    </a:cubicBezTo>
                    <a:close/>
                  </a:path>
                </a:pathLst>
              </a:custGeom>
              <a:noFill/>
              <a:ln w="76200">
                <a:solidFill>
                  <a:srgbClr val="C00000"/>
                </a:solidFill>
              </a:ln>
            </p:spPr>
            <p:txBody>
              <a:bodyPr/>
              <a:lstStyle/>
              <a:p>
                <a:endParaRPr lang="vi-VN"/>
              </a:p>
            </p:txBody>
          </p:sp>
          <p:sp>
            <p:nvSpPr>
              <p:cNvPr id="25" name="TextBox 37">
                <a:extLst>
                  <a:ext uri="{FF2B5EF4-FFF2-40B4-BE49-F238E27FC236}">
                    <a16:creationId xmlns:a16="http://schemas.microsoft.com/office/drawing/2014/main" xmlns="" id="{CA1498CB-1FB4-6F24-474A-EC9C2B28F987}"/>
                  </a:ext>
                </a:extLst>
              </p:cNvPr>
              <p:cNvSpPr txBox="1"/>
              <p:nvPr/>
            </p:nvSpPr>
            <p:spPr>
              <a:xfrm>
                <a:off x="0" y="-38100"/>
                <a:ext cx="2965130" cy="829442"/>
              </a:xfrm>
              <a:prstGeom prst="rect">
                <a:avLst/>
              </a:prstGeom>
            </p:spPr>
            <p:txBody>
              <a:bodyPr lIns="50800" tIns="50800" rIns="50800" bIns="50800" rtlCol="0" anchor="ctr"/>
              <a:lstStyle/>
              <a:p>
                <a:pPr algn="ctr">
                  <a:lnSpc>
                    <a:spcPts val="2660"/>
                  </a:lnSpc>
                </a:pPr>
                <a:endParaRPr sz="3200">
                  <a:latin typeface="Arial" panose="020B0604020202020204" pitchFamily="34" charset="0"/>
                  <a:cs typeface="Arial" panose="020B0604020202020204" pitchFamily="34" charset="0"/>
                </a:endParaRPr>
              </a:p>
            </p:txBody>
          </p:sp>
        </p:grpSp>
        <p:sp>
          <p:nvSpPr>
            <p:cNvPr id="23" name="TextBox 38">
              <a:extLst>
                <a:ext uri="{FF2B5EF4-FFF2-40B4-BE49-F238E27FC236}">
                  <a16:creationId xmlns:a16="http://schemas.microsoft.com/office/drawing/2014/main" xmlns="" id="{44425CF4-F232-E004-81A6-A67F57E4664D}"/>
                </a:ext>
              </a:extLst>
            </p:cNvPr>
            <p:cNvSpPr txBox="1"/>
            <p:nvPr/>
          </p:nvSpPr>
          <p:spPr>
            <a:xfrm>
              <a:off x="211974" y="353548"/>
              <a:ext cx="14747458" cy="3051680"/>
            </a:xfrm>
            <a:prstGeom prst="rect">
              <a:avLst/>
            </a:prstGeom>
            <a:noFill/>
          </p:spPr>
          <p:txBody>
            <a:bodyPr/>
            <a:lstStyle>
              <a:defPPr>
                <a:defRPr lang="en-US"/>
              </a:defPPr>
            </a:lstStyle>
            <a:p>
              <a:pPr>
                <a:lnSpc>
                  <a:spcPct val="150000"/>
                </a:lnSpc>
              </a:pPr>
              <a:r>
                <a:rPr lang="vi-VN" sz="3200" i="1">
                  <a:latin typeface="Arial" panose="020B0604020202020204" pitchFamily="34" charset="0"/>
                  <a:cs typeface="Arial" panose="020B0604020202020204" pitchFamily="34" charset="0"/>
                </a:rPr>
                <a:t>Sinh vật biến đổi gene là các sinh vật chứa gene ngoại lai (gene có nguồn gốc từ một cá thể khác, có thể cùng loài hoặc khác loài) trong hệ gene, gene ngoại lai có thể gắn vào những vị trí khác nhau trên nhiễm sắc thể.</a:t>
              </a:r>
            </a:p>
          </p:txBody>
        </p:sp>
      </p:grpSp>
      <p:pic>
        <p:nvPicPr>
          <p:cNvPr id="8" name="Picture 2" descr="Trung Quốc tạo ra chó biến đổi gien siêu cơ bắp">
            <a:extLst>
              <a:ext uri="{FF2B5EF4-FFF2-40B4-BE49-F238E27FC236}">
                <a16:creationId xmlns:a16="http://schemas.microsoft.com/office/drawing/2014/main" xmlns="" id="{8F49168B-0019-D524-35EF-001138E295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77539" y="4192443"/>
            <a:ext cx="5830514" cy="43728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rved Arrow Vector Art, Icons, And Graphics For Free, 41% OFF">
            <a:extLst>
              <a:ext uri="{FF2B5EF4-FFF2-40B4-BE49-F238E27FC236}">
                <a16:creationId xmlns:a16="http://schemas.microsoft.com/office/drawing/2014/main" xmlns="" id="{1FDC5242-E0EE-0C05-C09D-69EE1151780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549644">
            <a:off x="12076814" y="8880558"/>
            <a:ext cx="1441872" cy="71917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0B2F86E2-13AC-D02E-78D7-2BE8BB324624}"/>
              </a:ext>
            </a:extLst>
          </p:cNvPr>
          <p:cNvSpPr txBox="1"/>
          <p:nvPr/>
        </p:nvSpPr>
        <p:spPr>
          <a:xfrm>
            <a:off x="6546540" y="9114282"/>
            <a:ext cx="5930999" cy="523220"/>
          </a:xfrm>
          <a:prstGeom prst="rect">
            <a:avLst/>
          </a:prstGeom>
          <a:noFill/>
        </p:spPr>
        <p:txBody>
          <a:bodyPr wrap="square">
            <a:spAutoFit/>
          </a:bodyPr>
          <a:lstStyle/>
          <a:p>
            <a:r>
              <a:rPr lang="en-US" sz="2800" b="1" i="1">
                <a:latin typeface="Arial" panose="020B0604020202020204" pitchFamily="34" charset="0"/>
                <a:cs typeface="Arial" panose="020B0604020202020204" pitchFamily="34" charset="0"/>
              </a:rPr>
              <a:t>Giống chó đã được biến đổi gene</a:t>
            </a:r>
            <a:endParaRPr lang="vi-VN" sz="2800" b="1"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730880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8BA736E2-958C-150F-0CF3-C7FAD4BDE0DC}"/>
              </a:ext>
            </a:extLst>
          </p:cNvPr>
          <p:cNvSpPr/>
          <p:nvPr/>
        </p:nvSpPr>
        <p:spPr>
          <a:xfrm>
            <a:off x="-147526" y="-396"/>
            <a:ext cx="880406" cy="194468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xmlns="" id="{6AE2BA5F-77CC-FF05-1103-1587153C7C77}"/>
              </a:ext>
            </a:extLst>
          </p:cNvPr>
          <p:cNvGrpSpPr/>
          <p:nvPr/>
        </p:nvGrpSpPr>
        <p:grpSpPr>
          <a:xfrm>
            <a:off x="3513222" y="501429"/>
            <a:ext cx="12720976" cy="2927659"/>
            <a:chOff x="5354425" y="1080468"/>
            <a:chExt cx="12720976" cy="2358756"/>
          </a:xfrm>
        </p:grpSpPr>
        <p:grpSp>
          <p:nvGrpSpPr>
            <p:cNvPr id="3" name="Group 26">
              <a:extLst>
                <a:ext uri="{FF2B5EF4-FFF2-40B4-BE49-F238E27FC236}">
                  <a16:creationId xmlns:a16="http://schemas.microsoft.com/office/drawing/2014/main" xmlns="" id="{3AE2170A-BE14-EFB4-CC70-C48F3C3797EC}"/>
                </a:ext>
              </a:extLst>
            </p:cNvPr>
            <p:cNvGrpSpPr/>
            <p:nvPr/>
          </p:nvGrpSpPr>
          <p:grpSpPr>
            <a:xfrm>
              <a:off x="5354425" y="1080468"/>
              <a:ext cx="12273212" cy="2358756"/>
              <a:chOff x="-162091" y="-168160"/>
              <a:chExt cx="16364284" cy="3145006"/>
            </a:xfrm>
          </p:grpSpPr>
          <p:grpSp>
            <p:nvGrpSpPr>
              <p:cNvPr id="6" name="Group 27">
                <a:extLst>
                  <a:ext uri="{FF2B5EF4-FFF2-40B4-BE49-F238E27FC236}">
                    <a16:creationId xmlns:a16="http://schemas.microsoft.com/office/drawing/2014/main" xmlns="" id="{9EF09525-1AE6-E9FB-26A3-85D3AA29886B}"/>
                  </a:ext>
                </a:extLst>
              </p:cNvPr>
              <p:cNvGrpSpPr/>
              <p:nvPr/>
            </p:nvGrpSpPr>
            <p:grpSpPr>
              <a:xfrm>
                <a:off x="-162091" y="-168160"/>
                <a:ext cx="16364284" cy="3145006"/>
                <a:chOff x="-36725" y="-38100"/>
                <a:chExt cx="3707650" cy="712563"/>
              </a:xfrm>
            </p:grpSpPr>
            <p:sp>
              <p:nvSpPr>
                <p:cNvPr id="13" name="Freeform 28">
                  <a:extLst>
                    <a:ext uri="{FF2B5EF4-FFF2-40B4-BE49-F238E27FC236}">
                      <a16:creationId xmlns:a16="http://schemas.microsoft.com/office/drawing/2014/main" xmlns="" id="{98FA1A75-402F-7AF2-3C1D-414CCAD89A70}"/>
                    </a:ext>
                  </a:extLst>
                </p:cNvPr>
                <p:cNvSpPr/>
                <p:nvPr/>
              </p:nvSpPr>
              <p:spPr>
                <a:xfrm>
                  <a:off x="-36725" y="258895"/>
                  <a:ext cx="3707650" cy="415568"/>
                </a:xfrm>
                <a:custGeom>
                  <a:avLst/>
                  <a:gdLst/>
                  <a:ahLst/>
                  <a:cxnLst/>
                  <a:rect l="l" t="t" r="r" b="b"/>
                  <a:pathLst>
                    <a:path w="2645544" h="623863">
                      <a:moveTo>
                        <a:pt x="45086" y="0"/>
                      </a:moveTo>
                      <a:lnTo>
                        <a:pt x="2600457" y="0"/>
                      </a:lnTo>
                      <a:cubicBezTo>
                        <a:pt x="2612415" y="0"/>
                        <a:pt x="2623883" y="4750"/>
                        <a:pt x="2632338" y="13205"/>
                      </a:cubicBezTo>
                      <a:cubicBezTo>
                        <a:pt x="2640793" y="21661"/>
                        <a:pt x="2645544" y="33129"/>
                        <a:pt x="2645544" y="45086"/>
                      </a:cubicBezTo>
                      <a:lnTo>
                        <a:pt x="2645544" y="578777"/>
                      </a:lnTo>
                      <a:cubicBezTo>
                        <a:pt x="2645544" y="603677"/>
                        <a:pt x="2625358" y="623863"/>
                        <a:pt x="2600457" y="623863"/>
                      </a:cubicBezTo>
                      <a:lnTo>
                        <a:pt x="45086" y="623863"/>
                      </a:lnTo>
                      <a:cubicBezTo>
                        <a:pt x="20186" y="623863"/>
                        <a:pt x="0" y="603677"/>
                        <a:pt x="0" y="578777"/>
                      </a:cubicBezTo>
                      <a:lnTo>
                        <a:pt x="0" y="45086"/>
                      </a:lnTo>
                      <a:cubicBezTo>
                        <a:pt x="0" y="20186"/>
                        <a:pt x="20186" y="0"/>
                        <a:pt x="45086" y="0"/>
                      </a:cubicBezTo>
                      <a:close/>
                    </a:path>
                  </a:pathLst>
                </a:cu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p>
            <p:sp>
              <p:nvSpPr>
                <p:cNvPr id="14" name="TextBox 29">
                  <a:extLst>
                    <a:ext uri="{FF2B5EF4-FFF2-40B4-BE49-F238E27FC236}">
                      <a16:creationId xmlns:a16="http://schemas.microsoft.com/office/drawing/2014/main" xmlns="" id="{64F34018-34E0-3A0D-56B4-5DBD92FACF70}"/>
                    </a:ext>
                  </a:extLst>
                </p:cNvPr>
                <p:cNvSpPr txBox="1"/>
                <p:nvPr/>
              </p:nvSpPr>
              <p:spPr>
                <a:xfrm>
                  <a:off x="0" y="-38100"/>
                  <a:ext cx="2645544" cy="661963"/>
                </a:xfrm>
                <a:prstGeom prst="rect">
                  <a:avLst/>
                </a:prstGeom>
              </p:spPr>
              <p:txBody>
                <a:bodyPr lIns="50800" tIns="50800" rIns="50800" bIns="50800" rtlCol="0" anchor="ctr"/>
                <a:lstStyle/>
                <a:p>
                  <a:pPr algn="ctr">
                    <a:lnSpc>
                      <a:spcPts val="2659"/>
                    </a:lnSpc>
                  </a:pPr>
                  <a:endParaRPr sz="3200">
                    <a:latin typeface="Arial" panose="020B0604020202020204" pitchFamily="34" charset="0"/>
                    <a:cs typeface="Arial" panose="020B0604020202020204" pitchFamily="34" charset="0"/>
                  </a:endParaRPr>
                </a:p>
              </p:txBody>
            </p:sp>
          </p:grpSp>
          <p:sp>
            <p:nvSpPr>
              <p:cNvPr id="7" name="TextBox 30">
                <a:extLst>
                  <a:ext uri="{FF2B5EF4-FFF2-40B4-BE49-F238E27FC236}">
                    <a16:creationId xmlns:a16="http://schemas.microsoft.com/office/drawing/2014/main" xmlns="" id="{9240668F-94D3-3B92-02C6-5FA71EBE1FCD}"/>
                  </a:ext>
                </a:extLst>
              </p:cNvPr>
              <p:cNvSpPr txBox="1"/>
              <p:nvPr/>
            </p:nvSpPr>
            <p:spPr>
              <a:xfrm>
                <a:off x="837072" y="1481705"/>
                <a:ext cx="13698978" cy="1281658"/>
              </a:xfrm>
              <a:prstGeom prst="rect">
                <a:avLst/>
              </a:prstGeom>
            </p:spPr>
            <p:txBody>
              <a:bodyPr wrap="square" lIns="0" tIns="0" rIns="0" bIns="0" rtlCol="0" anchor="t">
                <a:spAutoFit/>
              </a:bodyPr>
              <a:lstStyle/>
              <a:p>
                <a:pPr>
                  <a:lnSpc>
                    <a:spcPts val="4882"/>
                  </a:lnSpc>
                </a:pPr>
                <a:r>
                  <a:rPr lang="vi-VN" sz="3200" b="1">
                    <a:latin typeface="Arial" panose="020B0604020202020204" pitchFamily="34" charset="0"/>
                    <a:cs typeface="Arial" panose="020B0604020202020204" pitchFamily="34" charset="0"/>
                  </a:rPr>
                  <a:t>Nêu nguyên lí và một số thành tựu ở thực vật biến đổi gene biến đổi gene</a:t>
                </a:r>
              </a:p>
            </p:txBody>
          </p:sp>
        </p:grpSp>
        <p:sp>
          <p:nvSpPr>
            <p:cNvPr id="4" name="Oval 3">
              <a:extLst>
                <a:ext uri="{FF2B5EF4-FFF2-40B4-BE49-F238E27FC236}">
                  <a16:creationId xmlns:a16="http://schemas.microsoft.com/office/drawing/2014/main" xmlns="" id="{69F199B6-C521-355A-8D23-E8EF4F4A706E}"/>
                </a:ext>
              </a:extLst>
            </p:cNvPr>
            <p:cNvSpPr/>
            <p:nvPr/>
          </p:nvSpPr>
          <p:spPr>
            <a:xfrm>
              <a:off x="16631910" y="1724056"/>
              <a:ext cx="1443491" cy="1153176"/>
            </a:xfrm>
            <a:prstGeom prst="ellipse">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Graphic 4" descr="Question mark">
              <a:extLst>
                <a:ext uri="{FF2B5EF4-FFF2-40B4-BE49-F238E27FC236}">
                  <a16:creationId xmlns:a16="http://schemas.microsoft.com/office/drawing/2014/main" xmlns="" id="{E86AF717-D2C5-8CC6-D44E-52A5CF3B938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6829805" y="1927850"/>
              <a:ext cx="910991" cy="774283"/>
            </a:xfrm>
            <a:prstGeom prst="rect">
              <a:avLst/>
            </a:prstGeom>
          </p:spPr>
        </p:pic>
      </p:grpSp>
      <p:sp>
        <p:nvSpPr>
          <p:cNvPr id="15" name="TextBox 27">
            <a:extLst>
              <a:ext uri="{FF2B5EF4-FFF2-40B4-BE49-F238E27FC236}">
                <a16:creationId xmlns:a16="http://schemas.microsoft.com/office/drawing/2014/main" xmlns="" id="{50B54779-60D4-9CD1-7F30-1477F3147022}"/>
              </a:ext>
            </a:extLst>
          </p:cNvPr>
          <p:cNvSpPr txBox="1"/>
          <p:nvPr/>
        </p:nvSpPr>
        <p:spPr>
          <a:xfrm>
            <a:off x="106680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III. Công nghệ gene</a:t>
            </a:r>
          </a:p>
        </p:txBody>
      </p:sp>
      <p:sp>
        <p:nvSpPr>
          <p:cNvPr id="16" name="Rectangle: Rounded Corners 15">
            <a:extLst>
              <a:ext uri="{FF2B5EF4-FFF2-40B4-BE49-F238E27FC236}">
                <a16:creationId xmlns:a16="http://schemas.microsoft.com/office/drawing/2014/main" xmlns="" id="{E228F7BC-7A71-F9A5-CE25-89D5DA6EAE2A}"/>
              </a:ext>
            </a:extLst>
          </p:cNvPr>
          <p:cNvSpPr/>
          <p:nvPr/>
        </p:nvSpPr>
        <p:spPr>
          <a:xfrm>
            <a:off x="863432" y="911029"/>
            <a:ext cx="4968000" cy="216000"/>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99DFE07D-BD30-10D7-FD60-3A460109354A}"/>
              </a:ext>
            </a:extLst>
          </p:cNvPr>
          <p:cNvSpPr txBox="1"/>
          <p:nvPr/>
        </p:nvSpPr>
        <p:spPr>
          <a:xfrm>
            <a:off x="1577729" y="3459368"/>
            <a:ext cx="2656791" cy="646331"/>
          </a:xfrm>
          <a:prstGeom prst="rect">
            <a:avLst/>
          </a:prstGeom>
          <a:noFill/>
        </p:spPr>
        <p:txBody>
          <a:bodyPr wrap="square" rtlCol="0">
            <a:spAutoFit/>
          </a:bodyPr>
          <a:lstStyle/>
          <a:p>
            <a:r>
              <a:rPr lang="en-US" sz="3600" b="1" i="1">
                <a:solidFill>
                  <a:srgbClr val="C00000"/>
                </a:solidFill>
              </a:rPr>
              <a:t>Trả lời</a:t>
            </a:r>
            <a:endParaRPr lang="vi-VN" sz="3600" b="1" i="1">
              <a:solidFill>
                <a:srgbClr val="C00000"/>
              </a:solidFill>
            </a:endParaRPr>
          </a:p>
        </p:txBody>
      </p:sp>
      <p:sp>
        <p:nvSpPr>
          <p:cNvPr id="8" name="TextBox 50">
            <a:extLst>
              <a:ext uri="{FF2B5EF4-FFF2-40B4-BE49-F238E27FC236}">
                <a16:creationId xmlns:a16="http://schemas.microsoft.com/office/drawing/2014/main" xmlns="" id="{7A9367E3-A190-59E0-B349-45836F1C2561}"/>
              </a:ext>
            </a:extLst>
          </p:cNvPr>
          <p:cNvSpPr txBox="1"/>
          <p:nvPr/>
        </p:nvSpPr>
        <p:spPr>
          <a:xfrm>
            <a:off x="6684362" y="231166"/>
            <a:ext cx="9102072" cy="98343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nSpc>
                <a:spcPts val="6299"/>
              </a:lnSpc>
              <a:spcBef>
                <a:spcPct val="0"/>
              </a:spcBef>
            </a:pPr>
            <a:r>
              <a:rPr lang="vi-VN" sz="3200" b="1" u="sng">
                <a:solidFill>
                  <a:srgbClr val="FFFF00"/>
                </a:solidFill>
                <a:cs typeface="Arial" panose="020B0604020202020204" pitchFamily="34" charset="0"/>
              </a:rPr>
              <a:t>2. Tạo thực vật và động vật biến đổi gene</a:t>
            </a:r>
          </a:p>
        </p:txBody>
      </p:sp>
      <p:grpSp>
        <p:nvGrpSpPr>
          <p:cNvPr id="30" name="Group 29">
            <a:extLst>
              <a:ext uri="{FF2B5EF4-FFF2-40B4-BE49-F238E27FC236}">
                <a16:creationId xmlns:a16="http://schemas.microsoft.com/office/drawing/2014/main" xmlns="" id="{5063D944-BE69-7E37-A947-F9E0A572EC93}"/>
              </a:ext>
            </a:extLst>
          </p:cNvPr>
          <p:cNvGrpSpPr/>
          <p:nvPr/>
        </p:nvGrpSpPr>
        <p:grpSpPr>
          <a:xfrm>
            <a:off x="1536356" y="4273728"/>
            <a:ext cx="11917144" cy="5287643"/>
            <a:chOff x="1877428" y="4497994"/>
            <a:chExt cx="14129141" cy="5227853"/>
          </a:xfrm>
        </p:grpSpPr>
        <p:grpSp>
          <p:nvGrpSpPr>
            <p:cNvPr id="21" name="Group 34">
              <a:extLst>
                <a:ext uri="{FF2B5EF4-FFF2-40B4-BE49-F238E27FC236}">
                  <a16:creationId xmlns:a16="http://schemas.microsoft.com/office/drawing/2014/main" xmlns="" id="{BCB9A24B-553C-30DF-5041-BAA3EA835498}"/>
                </a:ext>
              </a:extLst>
            </p:cNvPr>
            <p:cNvGrpSpPr/>
            <p:nvPr/>
          </p:nvGrpSpPr>
          <p:grpSpPr>
            <a:xfrm>
              <a:off x="1877428" y="5305087"/>
              <a:ext cx="14129141" cy="4420760"/>
              <a:chOff x="0" y="-178015"/>
              <a:chExt cx="13854009" cy="4152803"/>
            </a:xfrm>
          </p:grpSpPr>
          <p:grpSp>
            <p:nvGrpSpPr>
              <p:cNvPr id="22" name="Group 35">
                <a:extLst>
                  <a:ext uri="{FF2B5EF4-FFF2-40B4-BE49-F238E27FC236}">
                    <a16:creationId xmlns:a16="http://schemas.microsoft.com/office/drawing/2014/main" xmlns="" id="{CB8B8D2C-C610-8597-F683-E386A0104371}"/>
                  </a:ext>
                </a:extLst>
              </p:cNvPr>
              <p:cNvGrpSpPr/>
              <p:nvPr/>
            </p:nvGrpSpPr>
            <p:grpSpPr>
              <a:xfrm>
                <a:off x="0" y="-178015"/>
                <a:ext cx="13854009" cy="4152803"/>
                <a:chOff x="0" y="-38100"/>
                <a:chExt cx="2965130" cy="888812"/>
              </a:xfrm>
            </p:grpSpPr>
            <p:sp>
              <p:nvSpPr>
                <p:cNvPr id="24" name="Freeform 36">
                  <a:extLst>
                    <a:ext uri="{FF2B5EF4-FFF2-40B4-BE49-F238E27FC236}">
                      <a16:creationId xmlns:a16="http://schemas.microsoft.com/office/drawing/2014/main" xmlns="" id="{BD0D0D3F-5F4D-733C-C893-385EFF47A1A2}"/>
                    </a:ext>
                  </a:extLst>
                </p:cNvPr>
                <p:cNvSpPr/>
                <p:nvPr/>
              </p:nvSpPr>
              <p:spPr>
                <a:xfrm>
                  <a:off x="0" y="0"/>
                  <a:ext cx="2547431" cy="850712"/>
                </a:xfrm>
                <a:custGeom>
                  <a:avLst/>
                  <a:gdLst/>
                  <a:ahLst/>
                  <a:cxnLst/>
                  <a:rect l="l" t="t" r="r" b="b"/>
                  <a:pathLst>
                    <a:path w="2965130" h="791342">
                      <a:moveTo>
                        <a:pt x="40227" y="0"/>
                      </a:moveTo>
                      <a:lnTo>
                        <a:pt x="2924903" y="0"/>
                      </a:lnTo>
                      <a:cubicBezTo>
                        <a:pt x="2935572" y="0"/>
                        <a:pt x="2945804" y="4238"/>
                        <a:pt x="2953348" y="11782"/>
                      </a:cubicBezTo>
                      <a:cubicBezTo>
                        <a:pt x="2960892" y="19326"/>
                        <a:pt x="2965130" y="29558"/>
                        <a:pt x="2965130" y="40227"/>
                      </a:cubicBezTo>
                      <a:lnTo>
                        <a:pt x="2965130" y="751115"/>
                      </a:lnTo>
                      <a:cubicBezTo>
                        <a:pt x="2965130" y="773331"/>
                        <a:pt x="2947120" y="791342"/>
                        <a:pt x="2924903" y="791342"/>
                      </a:cubicBezTo>
                      <a:lnTo>
                        <a:pt x="40227" y="791342"/>
                      </a:lnTo>
                      <a:cubicBezTo>
                        <a:pt x="29558" y="791342"/>
                        <a:pt x="19326" y="787103"/>
                        <a:pt x="11782" y="779559"/>
                      </a:cubicBezTo>
                      <a:cubicBezTo>
                        <a:pt x="4238" y="772015"/>
                        <a:pt x="0" y="761784"/>
                        <a:pt x="0" y="751115"/>
                      </a:cubicBezTo>
                      <a:lnTo>
                        <a:pt x="0" y="40227"/>
                      </a:lnTo>
                      <a:cubicBezTo>
                        <a:pt x="0" y="29558"/>
                        <a:pt x="4238" y="19326"/>
                        <a:pt x="11782" y="11782"/>
                      </a:cubicBezTo>
                      <a:cubicBezTo>
                        <a:pt x="19326" y="4238"/>
                        <a:pt x="29558" y="0"/>
                        <a:pt x="40227" y="0"/>
                      </a:cubicBezTo>
                      <a:close/>
                    </a:path>
                  </a:pathLst>
                </a:custGeom>
                <a:noFill/>
                <a:ln w="76200">
                  <a:solidFill>
                    <a:srgbClr val="C00000"/>
                  </a:solidFill>
                </a:ln>
              </p:spPr>
              <p:txBody>
                <a:bodyPr/>
                <a:lstStyle/>
                <a:p>
                  <a:endParaRPr lang="vi-VN"/>
                </a:p>
              </p:txBody>
            </p:sp>
            <p:sp>
              <p:nvSpPr>
                <p:cNvPr id="25" name="TextBox 37">
                  <a:extLst>
                    <a:ext uri="{FF2B5EF4-FFF2-40B4-BE49-F238E27FC236}">
                      <a16:creationId xmlns:a16="http://schemas.microsoft.com/office/drawing/2014/main" xmlns="" id="{CA1498CB-1FB4-6F24-474A-EC9C2B28F987}"/>
                    </a:ext>
                  </a:extLst>
                </p:cNvPr>
                <p:cNvSpPr txBox="1"/>
                <p:nvPr/>
              </p:nvSpPr>
              <p:spPr>
                <a:xfrm>
                  <a:off x="0" y="-38100"/>
                  <a:ext cx="2965130" cy="829442"/>
                </a:xfrm>
                <a:prstGeom prst="rect">
                  <a:avLst/>
                </a:prstGeom>
              </p:spPr>
              <p:txBody>
                <a:bodyPr lIns="50800" tIns="50800" rIns="50800" bIns="50800" rtlCol="0" anchor="ctr"/>
                <a:lstStyle/>
                <a:p>
                  <a:pPr algn="ctr">
                    <a:lnSpc>
                      <a:spcPts val="2660"/>
                    </a:lnSpc>
                  </a:pPr>
                  <a:endParaRPr sz="3200">
                    <a:latin typeface="Arial" panose="020B0604020202020204" pitchFamily="34" charset="0"/>
                    <a:cs typeface="Arial" panose="020B0604020202020204" pitchFamily="34" charset="0"/>
                  </a:endParaRPr>
                </a:p>
              </p:txBody>
            </p:sp>
          </p:grpSp>
          <p:sp>
            <p:nvSpPr>
              <p:cNvPr id="23" name="TextBox 38">
                <a:extLst>
                  <a:ext uri="{FF2B5EF4-FFF2-40B4-BE49-F238E27FC236}">
                    <a16:creationId xmlns:a16="http://schemas.microsoft.com/office/drawing/2014/main" xmlns="" id="{44425CF4-F232-E004-81A6-A67F57E4664D}"/>
                  </a:ext>
                </a:extLst>
              </p:cNvPr>
              <p:cNvSpPr txBox="1"/>
              <p:nvPr/>
            </p:nvSpPr>
            <p:spPr>
              <a:xfrm>
                <a:off x="211975" y="353548"/>
                <a:ext cx="11516129" cy="3461210"/>
              </a:xfrm>
              <a:prstGeom prst="rect">
                <a:avLst/>
              </a:prstGeom>
              <a:noFill/>
            </p:spPr>
            <p:txBody>
              <a:bodyPr/>
              <a:lstStyle>
                <a:defPPr>
                  <a:defRPr lang="en-US"/>
                </a:defPPr>
              </a:lstStyle>
              <a:p>
                <a:pPr>
                  <a:lnSpc>
                    <a:spcPct val="150000"/>
                  </a:lnSpc>
                </a:pPr>
                <a:r>
                  <a:rPr lang="vi-VN" sz="3200" b="1">
                    <a:latin typeface="Arial" panose="020B0604020202020204" pitchFamily="34" charset="0"/>
                    <a:cs typeface="Arial" panose="020B0604020202020204" pitchFamily="34" charset="0"/>
                  </a:rPr>
                  <a:t>Vector được sử dụng phổ biến là Ti plasmid (đã làm mất khả năng gây bệnh) có nguồn gốc từ vi khuẩn đất Agrobacterium tumefaciens, có thể dùng súng bắn gene, chuyển gene trực tiếp qua ống phấn, vi tiêm ở tế bào trần, dùng virus,... </a:t>
                </a:r>
              </a:p>
            </p:txBody>
          </p:sp>
        </p:grpSp>
        <p:grpSp>
          <p:nvGrpSpPr>
            <p:cNvPr id="27" name="Group 45">
              <a:extLst>
                <a:ext uri="{FF2B5EF4-FFF2-40B4-BE49-F238E27FC236}">
                  <a16:creationId xmlns:a16="http://schemas.microsoft.com/office/drawing/2014/main" xmlns="" id="{007B2B21-09BF-2FBB-B098-B9541DA96A66}"/>
                </a:ext>
              </a:extLst>
            </p:cNvPr>
            <p:cNvGrpSpPr/>
            <p:nvPr/>
          </p:nvGrpSpPr>
          <p:grpSpPr>
            <a:xfrm>
              <a:off x="2281433" y="4497994"/>
              <a:ext cx="9428822" cy="1023599"/>
              <a:chOff x="-967951" y="79032"/>
              <a:chExt cx="2976785" cy="345943"/>
            </a:xfrm>
          </p:grpSpPr>
          <p:sp>
            <p:nvSpPr>
              <p:cNvPr id="28" name="Freeform 46">
                <a:extLst>
                  <a:ext uri="{FF2B5EF4-FFF2-40B4-BE49-F238E27FC236}">
                    <a16:creationId xmlns:a16="http://schemas.microsoft.com/office/drawing/2014/main" xmlns="" id="{17ACEF9E-AE55-9B26-9CF3-1CDF5038B377}"/>
                  </a:ext>
                </a:extLst>
              </p:cNvPr>
              <p:cNvSpPr/>
              <p:nvPr/>
            </p:nvSpPr>
            <p:spPr>
              <a:xfrm>
                <a:off x="-967951" y="173828"/>
                <a:ext cx="2976785" cy="246728"/>
              </a:xfrm>
              <a:prstGeom prst="round1Rect">
                <a:avLst>
                  <a:gd name="adj" fmla="val 50000"/>
                </a:avLst>
              </a:prstGeom>
              <a:solidFill>
                <a:srgbClr val="C00000"/>
              </a:solidFill>
              <a:ln w="76200">
                <a:solidFill>
                  <a:srgbClr val="C00000"/>
                </a:solidFill>
              </a:ln>
            </p:spPr>
          </p:sp>
          <p:sp>
            <p:nvSpPr>
              <p:cNvPr id="29" name="TextBox 47">
                <a:extLst>
                  <a:ext uri="{FF2B5EF4-FFF2-40B4-BE49-F238E27FC236}">
                    <a16:creationId xmlns:a16="http://schemas.microsoft.com/office/drawing/2014/main" xmlns="" id="{BB0C9BA0-2B42-4F37-FF48-0EA6E62A2C67}"/>
                  </a:ext>
                </a:extLst>
              </p:cNvPr>
              <p:cNvSpPr txBox="1"/>
              <p:nvPr/>
            </p:nvSpPr>
            <p:spPr>
              <a:xfrm>
                <a:off x="-766118" y="79032"/>
                <a:ext cx="2632339" cy="345943"/>
              </a:xfrm>
              <a:prstGeom prst="rect">
                <a:avLst/>
              </a:prstGeom>
              <a:ln>
                <a:noFill/>
              </a:ln>
            </p:spPr>
            <p:txBody>
              <a:bodyPr lIns="50800" tIns="50800" rIns="50800" bIns="50800" rtlCol="0" anchor="ctr"/>
              <a:lstStyle/>
              <a:p>
                <a:pPr>
                  <a:lnSpc>
                    <a:spcPts val="5599"/>
                  </a:lnSpc>
                </a:pPr>
                <a:r>
                  <a:rPr lang="en-US" sz="3200" b="1" i="1">
                    <a:solidFill>
                      <a:schemeClr val="bg1"/>
                    </a:solidFill>
                    <a:latin typeface="Arial" panose="020B0604020202020204" pitchFamily="34" charset="0"/>
                    <a:cs typeface="Arial" panose="020B0604020202020204" pitchFamily="34" charset="0"/>
                  </a:rPr>
                  <a:t>Nguyên lí: Thực vật biến đổi gene</a:t>
                </a:r>
              </a:p>
            </p:txBody>
          </p:sp>
        </p:grpSp>
      </p:grpSp>
      <p:pic>
        <p:nvPicPr>
          <p:cNvPr id="13314" name="Picture 2" descr="Ti plasmid - Wikipedia">
            <a:extLst>
              <a:ext uri="{FF2B5EF4-FFF2-40B4-BE49-F238E27FC236}">
                <a16:creationId xmlns:a16="http://schemas.microsoft.com/office/drawing/2014/main" xmlns="" id="{3A891A15-9765-EF6E-D39E-BD76CFBB9F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23181" y="5281720"/>
            <a:ext cx="5544482" cy="419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3193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1000"/>
                                        <p:tgtEl>
                                          <p:spTgt spid="13314"/>
                                        </p:tgtEl>
                                      </p:cBhvr>
                                    </p:animEffect>
                                    <p:anim calcmode="lin" valueType="num">
                                      <p:cBhvr>
                                        <p:cTn id="8" dur="1000" fill="hold"/>
                                        <p:tgtEl>
                                          <p:spTgt spid="13314"/>
                                        </p:tgtEl>
                                        <p:attrNameLst>
                                          <p:attrName>ppt_x</p:attrName>
                                        </p:attrNameLst>
                                      </p:cBhvr>
                                      <p:tavLst>
                                        <p:tav tm="0">
                                          <p:val>
                                            <p:strVal val="#ppt_x"/>
                                          </p:val>
                                        </p:tav>
                                        <p:tav tm="100000">
                                          <p:val>
                                            <p:strVal val="#ppt_x"/>
                                          </p:val>
                                        </p:tav>
                                      </p:tavLst>
                                    </p:anim>
                                    <p:anim calcmode="lin" valueType="num">
                                      <p:cBhvr>
                                        <p:cTn id="9" dur="1000" fill="hold"/>
                                        <p:tgtEl>
                                          <p:spTgt spid="133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8BA736E2-958C-150F-0CF3-C7FAD4BDE0DC}"/>
              </a:ext>
            </a:extLst>
          </p:cNvPr>
          <p:cNvSpPr/>
          <p:nvPr/>
        </p:nvSpPr>
        <p:spPr>
          <a:xfrm>
            <a:off x="-147526" y="-396"/>
            <a:ext cx="880406" cy="194468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27">
            <a:extLst>
              <a:ext uri="{FF2B5EF4-FFF2-40B4-BE49-F238E27FC236}">
                <a16:creationId xmlns:a16="http://schemas.microsoft.com/office/drawing/2014/main" xmlns="" id="{50B54779-60D4-9CD1-7F30-1477F3147022}"/>
              </a:ext>
            </a:extLst>
          </p:cNvPr>
          <p:cNvSpPr txBox="1"/>
          <p:nvPr/>
        </p:nvSpPr>
        <p:spPr>
          <a:xfrm>
            <a:off x="106680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III. Công nghệ gene</a:t>
            </a:r>
          </a:p>
        </p:txBody>
      </p:sp>
      <p:sp>
        <p:nvSpPr>
          <p:cNvPr id="16" name="Rectangle: Rounded Corners 15">
            <a:extLst>
              <a:ext uri="{FF2B5EF4-FFF2-40B4-BE49-F238E27FC236}">
                <a16:creationId xmlns:a16="http://schemas.microsoft.com/office/drawing/2014/main" xmlns="" id="{E228F7BC-7A71-F9A5-CE25-89D5DA6EAE2A}"/>
              </a:ext>
            </a:extLst>
          </p:cNvPr>
          <p:cNvSpPr/>
          <p:nvPr/>
        </p:nvSpPr>
        <p:spPr>
          <a:xfrm>
            <a:off x="863432" y="911029"/>
            <a:ext cx="4968000" cy="216000"/>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99DFE07D-BD30-10D7-FD60-3A460109354A}"/>
              </a:ext>
            </a:extLst>
          </p:cNvPr>
          <p:cNvSpPr txBox="1"/>
          <p:nvPr/>
        </p:nvSpPr>
        <p:spPr>
          <a:xfrm>
            <a:off x="1528335" y="1727353"/>
            <a:ext cx="2656791" cy="646331"/>
          </a:xfrm>
          <a:prstGeom prst="rect">
            <a:avLst/>
          </a:prstGeom>
          <a:noFill/>
        </p:spPr>
        <p:txBody>
          <a:bodyPr wrap="square" rtlCol="0">
            <a:spAutoFit/>
          </a:bodyPr>
          <a:lstStyle/>
          <a:p>
            <a:r>
              <a:rPr lang="en-US" sz="3600" b="1" i="1">
                <a:solidFill>
                  <a:srgbClr val="C00000"/>
                </a:solidFill>
              </a:rPr>
              <a:t>Trả lời</a:t>
            </a:r>
            <a:endParaRPr lang="vi-VN" sz="3600" b="1" i="1">
              <a:solidFill>
                <a:srgbClr val="C00000"/>
              </a:solidFill>
            </a:endParaRPr>
          </a:p>
        </p:txBody>
      </p:sp>
      <p:sp>
        <p:nvSpPr>
          <p:cNvPr id="8" name="TextBox 50">
            <a:extLst>
              <a:ext uri="{FF2B5EF4-FFF2-40B4-BE49-F238E27FC236}">
                <a16:creationId xmlns:a16="http://schemas.microsoft.com/office/drawing/2014/main" xmlns="" id="{7A9367E3-A190-59E0-B349-45836F1C2561}"/>
              </a:ext>
            </a:extLst>
          </p:cNvPr>
          <p:cNvSpPr txBox="1"/>
          <p:nvPr/>
        </p:nvSpPr>
        <p:spPr>
          <a:xfrm>
            <a:off x="6684362" y="231166"/>
            <a:ext cx="9102072" cy="98343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nSpc>
                <a:spcPts val="6299"/>
              </a:lnSpc>
              <a:spcBef>
                <a:spcPct val="0"/>
              </a:spcBef>
            </a:pPr>
            <a:r>
              <a:rPr lang="vi-VN" sz="3200" b="1" u="sng">
                <a:solidFill>
                  <a:srgbClr val="FFFF00"/>
                </a:solidFill>
                <a:cs typeface="Arial" panose="020B0604020202020204" pitchFamily="34" charset="0"/>
              </a:rPr>
              <a:t>2. Tạo thực vật và động vật biến đổi gene</a:t>
            </a:r>
          </a:p>
        </p:txBody>
      </p:sp>
      <p:grpSp>
        <p:nvGrpSpPr>
          <p:cNvPr id="19" name="Group 18">
            <a:extLst>
              <a:ext uri="{FF2B5EF4-FFF2-40B4-BE49-F238E27FC236}">
                <a16:creationId xmlns:a16="http://schemas.microsoft.com/office/drawing/2014/main" xmlns="" id="{E90D8517-1F21-7D0A-5D1B-E57E43DF8571}"/>
              </a:ext>
            </a:extLst>
          </p:cNvPr>
          <p:cNvGrpSpPr/>
          <p:nvPr/>
        </p:nvGrpSpPr>
        <p:grpSpPr>
          <a:xfrm>
            <a:off x="1447800" y="2408222"/>
            <a:ext cx="15937507" cy="6767428"/>
            <a:chOff x="1447800" y="2408222"/>
            <a:chExt cx="15937507" cy="6767428"/>
          </a:xfrm>
        </p:grpSpPr>
        <p:grpSp>
          <p:nvGrpSpPr>
            <p:cNvPr id="11" name="Group 10">
              <a:extLst>
                <a:ext uri="{FF2B5EF4-FFF2-40B4-BE49-F238E27FC236}">
                  <a16:creationId xmlns:a16="http://schemas.microsoft.com/office/drawing/2014/main" xmlns="" id="{6AE16060-E693-94C4-8860-D49813AB55E9}"/>
                </a:ext>
              </a:extLst>
            </p:cNvPr>
            <p:cNvGrpSpPr/>
            <p:nvPr/>
          </p:nvGrpSpPr>
          <p:grpSpPr>
            <a:xfrm>
              <a:off x="1447800" y="3253899"/>
              <a:ext cx="15937507" cy="5921751"/>
              <a:chOff x="1447800" y="3253899"/>
              <a:chExt cx="15937507" cy="5921751"/>
            </a:xfrm>
          </p:grpSpPr>
          <p:grpSp>
            <p:nvGrpSpPr>
              <p:cNvPr id="21" name="Group 34">
                <a:extLst>
                  <a:ext uri="{FF2B5EF4-FFF2-40B4-BE49-F238E27FC236}">
                    <a16:creationId xmlns:a16="http://schemas.microsoft.com/office/drawing/2014/main" xmlns="" id="{BCB9A24B-553C-30DF-5041-BAA3EA835498}"/>
                  </a:ext>
                </a:extLst>
              </p:cNvPr>
              <p:cNvGrpSpPr/>
              <p:nvPr/>
            </p:nvGrpSpPr>
            <p:grpSpPr>
              <a:xfrm>
                <a:off x="1447800" y="3253899"/>
                <a:ext cx="15937507" cy="5921751"/>
                <a:chOff x="0" y="-178015"/>
                <a:chExt cx="18527792" cy="5499913"/>
              </a:xfrm>
            </p:grpSpPr>
            <p:grpSp>
              <p:nvGrpSpPr>
                <p:cNvPr id="22" name="Group 35">
                  <a:extLst>
                    <a:ext uri="{FF2B5EF4-FFF2-40B4-BE49-F238E27FC236}">
                      <a16:creationId xmlns:a16="http://schemas.microsoft.com/office/drawing/2014/main" xmlns="" id="{CB8B8D2C-C610-8597-F683-E386A0104371}"/>
                    </a:ext>
                  </a:extLst>
                </p:cNvPr>
                <p:cNvGrpSpPr/>
                <p:nvPr/>
              </p:nvGrpSpPr>
              <p:grpSpPr>
                <a:xfrm>
                  <a:off x="0" y="-178015"/>
                  <a:ext cx="18527792" cy="5499913"/>
                  <a:chOff x="0" y="-38100"/>
                  <a:chExt cx="3965445" cy="1177130"/>
                </a:xfrm>
              </p:grpSpPr>
              <p:sp>
                <p:nvSpPr>
                  <p:cNvPr id="24" name="Freeform 36">
                    <a:extLst>
                      <a:ext uri="{FF2B5EF4-FFF2-40B4-BE49-F238E27FC236}">
                        <a16:creationId xmlns:a16="http://schemas.microsoft.com/office/drawing/2014/main" xmlns="" id="{BD0D0D3F-5F4D-733C-C893-385EFF47A1A2}"/>
                      </a:ext>
                    </a:extLst>
                  </p:cNvPr>
                  <p:cNvSpPr/>
                  <p:nvPr/>
                </p:nvSpPr>
                <p:spPr>
                  <a:xfrm>
                    <a:off x="0" y="0"/>
                    <a:ext cx="3965445" cy="1139030"/>
                  </a:xfrm>
                  <a:custGeom>
                    <a:avLst/>
                    <a:gdLst/>
                    <a:ahLst/>
                    <a:cxnLst/>
                    <a:rect l="l" t="t" r="r" b="b"/>
                    <a:pathLst>
                      <a:path w="2965130" h="791342">
                        <a:moveTo>
                          <a:pt x="40227" y="0"/>
                        </a:moveTo>
                        <a:lnTo>
                          <a:pt x="2924903" y="0"/>
                        </a:lnTo>
                        <a:cubicBezTo>
                          <a:pt x="2935572" y="0"/>
                          <a:pt x="2945804" y="4238"/>
                          <a:pt x="2953348" y="11782"/>
                        </a:cubicBezTo>
                        <a:cubicBezTo>
                          <a:pt x="2960892" y="19326"/>
                          <a:pt x="2965130" y="29558"/>
                          <a:pt x="2965130" y="40227"/>
                        </a:cubicBezTo>
                        <a:lnTo>
                          <a:pt x="2965130" y="751115"/>
                        </a:lnTo>
                        <a:cubicBezTo>
                          <a:pt x="2965130" y="773331"/>
                          <a:pt x="2947120" y="791342"/>
                          <a:pt x="2924903" y="791342"/>
                        </a:cubicBezTo>
                        <a:lnTo>
                          <a:pt x="40227" y="791342"/>
                        </a:lnTo>
                        <a:cubicBezTo>
                          <a:pt x="29558" y="791342"/>
                          <a:pt x="19326" y="787103"/>
                          <a:pt x="11782" y="779559"/>
                        </a:cubicBezTo>
                        <a:cubicBezTo>
                          <a:pt x="4238" y="772015"/>
                          <a:pt x="0" y="761784"/>
                          <a:pt x="0" y="751115"/>
                        </a:cubicBezTo>
                        <a:lnTo>
                          <a:pt x="0" y="40227"/>
                        </a:lnTo>
                        <a:cubicBezTo>
                          <a:pt x="0" y="29558"/>
                          <a:pt x="4238" y="19326"/>
                          <a:pt x="11782" y="11782"/>
                        </a:cubicBezTo>
                        <a:cubicBezTo>
                          <a:pt x="19326" y="4238"/>
                          <a:pt x="29558" y="0"/>
                          <a:pt x="40227" y="0"/>
                        </a:cubicBezTo>
                        <a:close/>
                      </a:path>
                    </a:pathLst>
                  </a:custGeom>
                  <a:noFill/>
                  <a:ln w="76200">
                    <a:solidFill>
                      <a:srgbClr val="C00000"/>
                    </a:solidFill>
                  </a:ln>
                </p:spPr>
                <p:txBody>
                  <a:bodyPr/>
                  <a:lstStyle/>
                  <a:p>
                    <a:endParaRPr lang="vi-VN"/>
                  </a:p>
                </p:txBody>
              </p:sp>
              <p:sp>
                <p:nvSpPr>
                  <p:cNvPr id="25" name="TextBox 37">
                    <a:extLst>
                      <a:ext uri="{FF2B5EF4-FFF2-40B4-BE49-F238E27FC236}">
                        <a16:creationId xmlns:a16="http://schemas.microsoft.com/office/drawing/2014/main" xmlns="" id="{CA1498CB-1FB4-6F24-474A-EC9C2B28F987}"/>
                      </a:ext>
                    </a:extLst>
                  </p:cNvPr>
                  <p:cNvSpPr txBox="1"/>
                  <p:nvPr/>
                </p:nvSpPr>
                <p:spPr>
                  <a:xfrm>
                    <a:off x="0" y="-38100"/>
                    <a:ext cx="2965130" cy="829442"/>
                  </a:xfrm>
                  <a:prstGeom prst="rect">
                    <a:avLst/>
                  </a:prstGeom>
                </p:spPr>
                <p:txBody>
                  <a:bodyPr lIns="50800" tIns="50800" rIns="50800" bIns="50800" rtlCol="0" anchor="ctr"/>
                  <a:lstStyle/>
                  <a:p>
                    <a:pPr algn="ctr">
                      <a:lnSpc>
                        <a:spcPts val="2660"/>
                      </a:lnSpc>
                    </a:pPr>
                    <a:endParaRPr sz="3200">
                      <a:latin typeface="Arial" panose="020B0604020202020204" pitchFamily="34" charset="0"/>
                      <a:cs typeface="Arial" panose="020B0604020202020204" pitchFamily="34" charset="0"/>
                    </a:endParaRPr>
                  </a:p>
                </p:txBody>
              </p:sp>
            </p:grpSp>
            <p:sp>
              <p:nvSpPr>
                <p:cNvPr id="23" name="TextBox 38">
                  <a:extLst>
                    <a:ext uri="{FF2B5EF4-FFF2-40B4-BE49-F238E27FC236}">
                      <a16:creationId xmlns:a16="http://schemas.microsoft.com/office/drawing/2014/main" xmlns="" id="{44425CF4-F232-E004-81A6-A67F57E4664D}"/>
                    </a:ext>
                  </a:extLst>
                </p:cNvPr>
                <p:cNvSpPr txBox="1"/>
                <p:nvPr/>
              </p:nvSpPr>
              <p:spPr>
                <a:xfrm>
                  <a:off x="211975" y="353548"/>
                  <a:ext cx="17926522" cy="4634259"/>
                </a:xfrm>
                <a:prstGeom prst="rect">
                  <a:avLst/>
                </a:prstGeom>
                <a:noFill/>
              </p:spPr>
              <p:txBody>
                <a:bodyPr/>
                <a:lstStyle>
                  <a:defPPr>
                    <a:defRPr lang="en-US"/>
                  </a:defPPr>
                </a:lstStyle>
                <a:p>
                  <a:pPr>
                    <a:lnSpc>
                      <a:spcPct val="150000"/>
                    </a:lnSpc>
                  </a:pPr>
                  <a:r>
                    <a:rPr lang="vi-VN" sz="3200" b="1">
                      <a:latin typeface="Arial" panose="020B0604020202020204" pitchFamily="34" charset="0"/>
                      <a:cs typeface="Arial" panose="020B0604020202020204" pitchFamily="34" charset="0"/>
                    </a:rPr>
                    <a:t>Việc chuyển plasmid tái tổ hợp vào tế bào thực vật có thể tiến hành theo hai phương pháp: </a:t>
                  </a:r>
                </a:p>
                <a:p>
                  <a:pPr>
                    <a:lnSpc>
                      <a:spcPct val="150000"/>
                    </a:lnSpc>
                  </a:pPr>
                  <a:r>
                    <a:rPr lang="vi-VN" sz="3200" b="1">
                      <a:latin typeface="Arial" panose="020B0604020202020204" pitchFamily="34" charset="0"/>
                      <a:cs typeface="Arial" panose="020B0604020202020204" pitchFamily="34" charset="0"/>
                    </a:rPr>
                    <a:t>	(1) Biến nạp vào tế bào thực vật nuôi cấy nhờ xung điện, </a:t>
                  </a:r>
                </a:p>
                <a:p>
                  <a:pPr>
                    <a:lnSpc>
                      <a:spcPct val="150000"/>
                    </a:lnSpc>
                  </a:pPr>
                  <a:r>
                    <a:rPr lang="vi-VN" sz="3200" b="1">
                      <a:latin typeface="Arial" panose="020B0604020202020204" pitchFamily="34" charset="0"/>
                      <a:cs typeface="Arial" panose="020B0604020202020204" pitchFamily="34" charset="0"/>
                    </a:rPr>
                    <a:t>	</a:t>
                  </a:r>
                </a:p>
                <a:p>
                  <a:pPr>
                    <a:lnSpc>
                      <a:spcPct val="150000"/>
                    </a:lnSpc>
                  </a:pPr>
                  <a:r>
                    <a:rPr lang="vi-VN" sz="3200" b="1">
                      <a:latin typeface="Arial" panose="020B0604020202020204" pitchFamily="34" charset="0"/>
                      <a:cs typeface="Arial" panose="020B0604020202020204" pitchFamily="34" charset="0"/>
                    </a:rPr>
                    <a:t>	(2) Chuyển plasmid tái tổ hợp vào trở lại vi khuẩn A. tumefaciens rồi cho vi khuẩn lây nhiễm vào tế bào thực vật nuôi cấy hoặc trực tiếp vào cây. </a:t>
                  </a:r>
                </a:p>
              </p:txBody>
            </p:sp>
          </p:grpSp>
          <p:sp>
            <p:nvSpPr>
              <p:cNvPr id="9" name="Isosceles Triangle 8">
                <a:extLst>
                  <a:ext uri="{FF2B5EF4-FFF2-40B4-BE49-F238E27FC236}">
                    <a16:creationId xmlns:a16="http://schemas.microsoft.com/office/drawing/2014/main" xmlns="" id="{57BB1C0A-EBE9-627A-81FE-5D99044486AD}"/>
                  </a:ext>
                </a:extLst>
              </p:cNvPr>
              <p:cNvSpPr/>
              <p:nvPr/>
            </p:nvSpPr>
            <p:spPr>
              <a:xfrm rot="5400000">
                <a:off x="1687624" y="5441155"/>
                <a:ext cx="884291" cy="682427"/>
              </a:xfrm>
              <a:prstGeom prst="triangle">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Isosceles Triangle 9">
                <a:extLst>
                  <a:ext uri="{FF2B5EF4-FFF2-40B4-BE49-F238E27FC236}">
                    <a16:creationId xmlns:a16="http://schemas.microsoft.com/office/drawing/2014/main" xmlns="" id="{24716CE9-AA77-84D9-B52C-77A56040F9A2}"/>
                  </a:ext>
                </a:extLst>
              </p:cNvPr>
              <p:cNvSpPr/>
              <p:nvPr/>
            </p:nvSpPr>
            <p:spPr>
              <a:xfrm rot="5400000">
                <a:off x="1687624" y="6823046"/>
                <a:ext cx="884291" cy="682427"/>
              </a:xfrm>
              <a:prstGeom prst="triangle">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7" name="Freeform 46">
              <a:extLst>
                <a:ext uri="{FF2B5EF4-FFF2-40B4-BE49-F238E27FC236}">
                  <a16:creationId xmlns:a16="http://schemas.microsoft.com/office/drawing/2014/main" xmlns="" id="{72A5FBFC-BC5E-9252-D5E3-88FF25B9A1C4}"/>
                </a:ext>
              </a:extLst>
            </p:cNvPr>
            <p:cNvSpPr/>
            <p:nvPr/>
          </p:nvSpPr>
          <p:spPr>
            <a:xfrm>
              <a:off x="2057400" y="2691919"/>
              <a:ext cx="7952687" cy="738385"/>
            </a:xfrm>
            <a:prstGeom prst="round1Rect">
              <a:avLst>
                <a:gd name="adj" fmla="val 50000"/>
              </a:avLst>
            </a:prstGeom>
            <a:solidFill>
              <a:srgbClr val="C00000"/>
            </a:solidFill>
            <a:ln w="76200">
              <a:solidFill>
                <a:srgbClr val="C00000"/>
              </a:solidFill>
            </a:ln>
          </p:spPr>
        </p:sp>
        <p:sp>
          <p:nvSpPr>
            <p:cNvPr id="18" name="TextBox 47">
              <a:extLst>
                <a:ext uri="{FF2B5EF4-FFF2-40B4-BE49-F238E27FC236}">
                  <a16:creationId xmlns:a16="http://schemas.microsoft.com/office/drawing/2014/main" xmlns="" id="{8F5B2E06-B970-B78C-D529-3A9DFAAAD876}"/>
                </a:ext>
              </a:extLst>
            </p:cNvPr>
            <p:cNvSpPr txBox="1"/>
            <p:nvPr/>
          </p:nvSpPr>
          <p:spPr>
            <a:xfrm>
              <a:off x="2596611" y="2408222"/>
              <a:ext cx="7032476" cy="1035306"/>
            </a:xfrm>
            <a:prstGeom prst="rect">
              <a:avLst/>
            </a:prstGeom>
            <a:ln>
              <a:noFill/>
            </a:ln>
          </p:spPr>
          <p:txBody>
            <a:bodyPr lIns="50800" tIns="50800" rIns="50800" bIns="50800" rtlCol="0" anchor="ctr"/>
            <a:lstStyle/>
            <a:p>
              <a:pPr>
                <a:lnSpc>
                  <a:spcPts val="5599"/>
                </a:lnSpc>
              </a:pPr>
              <a:r>
                <a:rPr lang="en-US" sz="3200" b="1" i="1">
                  <a:solidFill>
                    <a:schemeClr val="bg1"/>
                  </a:solidFill>
                  <a:latin typeface="Arial" panose="020B0604020202020204" pitchFamily="34" charset="0"/>
                  <a:cs typeface="Arial" panose="020B0604020202020204" pitchFamily="34" charset="0"/>
                </a:rPr>
                <a:t>Nguyên lí: Thực vật biến đổi gene</a:t>
              </a:r>
            </a:p>
          </p:txBody>
        </p:sp>
      </p:grpSp>
    </p:spTree>
    <p:extLst>
      <p:ext uri="{BB962C8B-B14F-4D97-AF65-F5344CB8AC3E}">
        <p14:creationId xmlns:p14="http://schemas.microsoft.com/office/powerpoint/2010/main" val="17557977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8BA736E2-958C-150F-0CF3-C7FAD4BDE0DC}"/>
              </a:ext>
            </a:extLst>
          </p:cNvPr>
          <p:cNvSpPr/>
          <p:nvPr/>
        </p:nvSpPr>
        <p:spPr>
          <a:xfrm>
            <a:off x="-147526" y="-396"/>
            <a:ext cx="880406" cy="194468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27">
            <a:extLst>
              <a:ext uri="{FF2B5EF4-FFF2-40B4-BE49-F238E27FC236}">
                <a16:creationId xmlns:a16="http://schemas.microsoft.com/office/drawing/2014/main" xmlns="" id="{50B54779-60D4-9CD1-7F30-1477F3147022}"/>
              </a:ext>
            </a:extLst>
          </p:cNvPr>
          <p:cNvSpPr txBox="1"/>
          <p:nvPr/>
        </p:nvSpPr>
        <p:spPr>
          <a:xfrm>
            <a:off x="106680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III. Công nghệ gene</a:t>
            </a:r>
          </a:p>
        </p:txBody>
      </p:sp>
      <p:sp>
        <p:nvSpPr>
          <p:cNvPr id="16" name="Rectangle: Rounded Corners 15">
            <a:extLst>
              <a:ext uri="{FF2B5EF4-FFF2-40B4-BE49-F238E27FC236}">
                <a16:creationId xmlns:a16="http://schemas.microsoft.com/office/drawing/2014/main" xmlns="" id="{E228F7BC-7A71-F9A5-CE25-89D5DA6EAE2A}"/>
              </a:ext>
            </a:extLst>
          </p:cNvPr>
          <p:cNvSpPr/>
          <p:nvPr/>
        </p:nvSpPr>
        <p:spPr>
          <a:xfrm>
            <a:off x="863432" y="911029"/>
            <a:ext cx="4968000" cy="216000"/>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99DFE07D-BD30-10D7-FD60-3A460109354A}"/>
              </a:ext>
            </a:extLst>
          </p:cNvPr>
          <p:cNvSpPr txBox="1"/>
          <p:nvPr/>
        </p:nvSpPr>
        <p:spPr>
          <a:xfrm>
            <a:off x="1479884" y="1384012"/>
            <a:ext cx="2656791" cy="646331"/>
          </a:xfrm>
          <a:prstGeom prst="rect">
            <a:avLst/>
          </a:prstGeom>
          <a:noFill/>
        </p:spPr>
        <p:txBody>
          <a:bodyPr wrap="square" rtlCol="0">
            <a:spAutoFit/>
          </a:bodyPr>
          <a:lstStyle/>
          <a:p>
            <a:r>
              <a:rPr lang="en-US" sz="3600" b="1" i="1">
                <a:solidFill>
                  <a:srgbClr val="C00000"/>
                </a:solidFill>
              </a:rPr>
              <a:t>Trả lời</a:t>
            </a:r>
            <a:endParaRPr lang="vi-VN" sz="3600" b="1" i="1">
              <a:solidFill>
                <a:srgbClr val="C00000"/>
              </a:solidFill>
            </a:endParaRPr>
          </a:p>
        </p:txBody>
      </p:sp>
      <p:sp>
        <p:nvSpPr>
          <p:cNvPr id="8" name="TextBox 50">
            <a:extLst>
              <a:ext uri="{FF2B5EF4-FFF2-40B4-BE49-F238E27FC236}">
                <a16:creationId xmlns:a16="http://schemas.microsoft.com/office/drawing/2014/main" xmlns="" id="{7A9367E3-A190-59E0-B349-45836F1C2561}"/>
              </a:ext>
            </a:extLst>
          </p:cNvPr>
          <p:cNvSpPr txBox="1"/>
          <p:nvPr/>
        </p:nvSpPr>
        <p:spPr>
          <a:xfrm>
            <a:off x="6684362" y="231166"/>
            <a:ext cx="9102072" cy="98343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nSpc>
                <a:spcPts val="6299"/>
              </a:lnSpc>
              <a:spcBef>
                <a:spcPct val="0"/>
              </a:spcBef>
            </a:pPr>
            <a:r>
              <a:rPr lang="vi-VN" sz="3200" b="1" u="sng">
                <a:solidFill>
                  <a:srgbClr val="FFFF00"/>
                </a:solidFill>
                <a:cs typeface="Arial" panose="020B0604020202020204" pitchFamily="34" charset="0"/>
              </a:rPr>
              <a:t>2. Tạo thực vật và động vật biến đổi gene</a:t>
            </a:r>
          </a:p>
        </p:txBody>
      </p:sp>
      <p:grpSp>
        <p:nvGrpSpPr>
          <p:cNvPr id="19" name="Group 18">
            <a:extLst>
              <a:ext uri="{FF2B5EF4-FFF2-40B4-BE49-F238E27FC236}">
                <a16:creationId xmlns:a16="http://schemas.microsoft.com/office/drawing/2014/main" xmlns="" id="{E90D8517-1F21-7D0A-5D1B-E57E43DF8571}"/>
              </a:ext>
            </a:extLst>
          </p:cNvPr>
          <p:cNvGrpSpPr/>
          <p:nvPr/>
        </p:nvGrpSpPr>
        <p:grpSpPr>
          <a:xfrm>
            <a:off x="1447800" y="2030343"/>
            <a:ext cx="16239879" cy="5018325"/>
            <a:chOff x="1447800" y="2408222"/>
            <a:chExt cx="16239879" cy="5018325"/>
          </a:xfrm>
        </p:grpSpPr>
        <p:grpSp>
          <p:nvGrpSpPr>
            <p:cNvPr id="21" name="Group 34">
              <a:extLst>
                <a:ext uri="{FF2B5EF4-FFF2-40B4-BE49-F238E27FC236}">
                  <a16:creationId xmlns:a16="http://schemas.microsoft.com/office/drawing/2014/main" xmlns="" id="{BCB9A24B-553C-30DF-5041-BAA3EA835498}"/>
                </a:ext>
              </a:extLst>
            </p:cNvPr>
            <p:cNvGrpSpPr/>
            <p:nvPr/>
          </p:nvGrpSpPr>
          <p:grpSpPr>
            <a:xfrm>
              <a:off x="1447800" y="3253899"/>
              <a:ext cx="16239879" cy="4172648"/>
              <a:chOff x="0" y="-178015"/>
              <a:chExt cx="18879308" cy="3875408"/>
            </a:xfrm>
          </p:grpSpPr>
          <p:grpSp>
            <p:nvGrpSpPr>
              <p:cNvPr id="22" name="Group 35">
                <a:extLst>
                  <a:ext uri="{FF2B5EF4-FFF2-40B4-BE49-F238E27FC236}">
                    <a16:creationId xmlns:a16="http://schemas.microsoft.com/office/drawing/2014/main" xmlns="" id="{CB8B8D2C-C610-8597-F683-E386A0104371}"/>
                  </a:ext>
                </a:extLst>
              </p:cNvPr>
              <p:cNvGrpSpPr/>
              <p:nvPr/>
            </p:nvGrpSpPr>
            <p:grpSpPr>
              <a:xfrm>
                <a:off x="0" y="-178015"/>
                <a:ext cx="18879308" cy="3875408"/>
                <a:chOff x="0" y="-38100"/>
                <a:chExt cx="4040679" cy="829442"/>
              </a:xfrm>
            </p:grpSpPr>
            <p:sp>
              <p:nvSpPr>
                <p:cNvPr id="24" name="Freeform 36">
                  <a:extLst>
                    <a:ext uri="{FF2B5EF4-FFF2-40B4-BE49-F238E27FC236}">
                      <a16:creationId xmlns:a16="http://schemas.microsoft.com/office/drawing/2014/main" xmlns="" id="{BD0D0D3F-5F4D-733C-C893-385EFF47A1A2}"/>
                    </a:ext>
                  </a:extLst>
                </p:cNvPr>
                <p:cNvSpPr/>
                <p:nvPr/>
              </p:nvSpPr>
              <p:spPr>
                <a:xfrm>
                  <a:off x="7983" y="0"/>
                  <a:ext cx="4032696" cy="526147"/>
                </a:xfrm>
                <a:custGeom>
                  <a:avLst/>
                  <a:gdLst/>
                  <a:ahLst/>
                  <a:cxnLst/>
                  <a:rect l="l" t="t" r="r" b="b"/>
                  <a:pathLst>
                    <a:path w="2965130" h="791342">
                      <a:moveTo>
                        <a:pt x="40227" y="0"/>
                      </a:moveTo>
                      <a:lnTo>
                        <a:pt x="2924903" y="0"/>
                      </a:lnTo>
                      <a:cubicBezTo>
                        <a:pt x="2935572" y="0"/>
                        <a:pt x="2945804" y="4238"/>
                        <a:pt x="2953348" y="11782"/>
                      </a:cubicBezTo>
                      <a:cubicBezTo>
                        <a:pt x="2960892" y="19326"/>
                        <a:pt x="2965130" y="29558"/>
                        <a:pt x="2965130" y="40227"/>
                      </a:cubicBezTo>
                      <a:lnTo>
                        <a:pt x="2965130" y="751115"/>
                      </a:lnTo>
                      <a:cubicBezTo>
                        <a:pt x="2965130" y="773331"/>
                        <a:pt x="2947120" y="791342"/>
                        <a:pt x="2924903" y="791342"/>
                      </a:cubicBezTo>
                      <a:lnTo>
                        <a:pt x="40227" y="791342"/>
                      </a:lnTo>
                      <a:cubicBezTo>
                        <a:pt x="29558" y="791342"/>
                        <a:pt x="19326" y="787103"/>
                        <a:pt x="11782" y="779559"/>
                      </a:cubicBezTo>
                      <a:cubicBezTo>
                        <a:pt x="4238" y="772015"/>
                        <a:pt x="0" y="761784"/>
                        <a:pt x="0" y="751115"/>
                      </a:cubicBezTo>
                      <a:lnTo>
                        <a:pt x="0" y="40227"/>
                      </a:lnTo>
                      <a:cubicBezTo>
                        <a:pt x="0" y="29558"/>
                        <a:pt x="4238" y="19326"/>
                        <a:pt x="11782" y="11782"/>
                      </a:cubicBezTo>
                      <a:cubicBezTo>
                        <a:pt x="19326" y="4238"/>
                        <a:pt x="29558" y="0"/>
                        <a:pt x="40227" y="0"/>
                      </a:cubicBezTo>
                      <a:close/>
                    </a:path>
                  </a:pathLst>
                </a:custGeom>
                <a:noFill/>
                <a:ln w="76200">
                  <a:solidFill>
                    <a:srgbClr val="002060"/>
                  </a:solidFill>
                </a:ln>
              </p:spPr>
              <p:txBody>
                <a:bodyPr/>
                <a:lstStyle/>
                <a:p>
                  <a:endParaRPr lang="vi-VN"/>
                </a:p>
              </p:txBody>
            </p:sp>
            <p:sp>
              <p:nvSpPr>
                <p:cNvPr id="25" name="TextBox 37">
                  <a:extLst>
                    <a:ext uri="{FF2B5EF4-FFF2-40B4-BE49-F238E27FC236}">
                      <a16:creationId xmlns:a16="http://schemas.microsoft.com/office/drawing/2014/main" xmlns="" id="{CA1498CB-1FB4-6F24-474A-EC9C2B28F987}"/>
                    </a:ext>
                  </a:extLst>
                </p:cNvPr>
                <p:cNvSpPr txBox="1"/>
                <p:nvPr/>
              </p:nvSpPr>
              <p:spPr>
                <a:xfrm>
                  <a:off x="0" y="-38100"/>
                  <a:ext cx="2965130" cy="829442"/>
                </a:xfrm>
                <a:prstGeom prst="rect">
                  <a:avLst/>
                </a:prstGeom>
              </p:spPr>
              <p:txBody>
                <a:bodyPr lIns="50800" tIns="50800" rIns="50800" bIns="50800" rtlCol="0" anchor="ctr"/>
                <a:lstStyle/>
                <a:p>
                  <a:pPr algn="ctr">
                    <a:lnSpc>
                      <a:spcPts val="2660"/>
                    </a:lnSpc>
                  </a:pPr>
                  <a:endParaRPr sz="3200">
                    <a:latin typeface="Arial" panose="020B0604020202020204" pitchFamily="34" charset="0"/>
                    <a:cs typeface="Arial" panose="020B0604020202020204" pitchFamily="34" charset="0"/>
                  </a:endParaRPr>
                </a:p>
              </p:txBody>
            </p:sp>
          </p:grpSp>
          <p:sp>
            <p:nvSpPr>
              <p:cNvPr id="23" name="TextBox 38">
                <a:extLst>
                  <a:ext uri="{FF2B5EF4-FFF2-40B4-BE49-F238E27FC236}">
                    <a16:creationId xmlns:a16="http://schemas.microsoft.com/office/drawing/2014/main" xmlns="" id="{44425CF4-F232-E004-81A6-A67F57E4664D}"/>
                  </a:ext>
                </a:extLst>
              </p:cNvPr>
              <p:cNvSpPr txBox="1"/>
              <p:nvPr/>
            </p:nvSpPr>
            <p:spPr>
              <a:xfrm>
                <a:off x="249275" y="353549"/>
                <a:ext cx="18230542" cy="2140682"/>
              </a:xfrm>
              <a:prstGeom prst="rect">
                <a:avLst/>
              </a:prstGeom>
              <a:noFill/>
            </p:spPr>
            <p:txBody>
              <a:bodyPr/>
              <a:lstStyle>
                <a:defPPr>
                  <a:defRPr lang="en-US"/>
                </a:defPPr>
              </a:lstStyle>
              <a:p>
                <a:pPr>
                  <a:lnSpc>
                    <a:spcPct val="150000"/>
                  </a:lnSpc>
                </a:pPr>
                <a:r>
                  <a:rPr lang="vi-VN" sz="3200" b="1">
                    <a:latin typeface="Arial" panose="020B0604020202020204" pitchFamily="34" charset="0"/>
                    <a:cs typeface="Arial" panose="020B0604020202020204" pitchFamily="34" charset="0"/>
                  </a:rPr>
                  <a:t>Tạo giống cà chua chuyển gene kháng virus, giống lúa vàng chuyển gene tổng hợp B-carotene, sâm đất chuyển gene sản xuất nhóm chất flavonoid được dùng để điều trị bệnh,... </a:t>
                </a:r>
              </a:p>
            </p:txBody>
          </p:sp>
        </p:grpSp>
        <p:sp>
          <p:nvSpPr>
            <p:cNvPr id="17" name="Freeform 46">
              <a:extLst>
                <a:ext uri="{FF2B5EF4-FFF2-40B4-BE49-F238E27FC236}">
                  <a16:creationId xmlns:a16="http://schemas.microsoft.com/office/drawing/2014/main" xmlns="" id="{72A5FBFC-BC5E-9252-D5E3-88FF25B9A1C4}"/>
                </a:ext>
              </a:extLst>
            </p:cNvPr>
            <p:cNvSpPr/>
            <p:nvPr/>
          </p:nvSpPr>
          <p:spPr>
            <a:xfrm>
              <a:off x="2057400" y="2691919"/>
              <a:ext cx="7952687" cy="738385"/>
            </a:xfrm>
            <a:prstGeom prst="round1Rect">
              <a:avLst>
                <a:gd name="adj" fmla="val 50000"/>
              </a:avLst>
            </a:prstGeom>
            <a:solidFill>
              <a:schemeClr val="tx2">
                <a:lumMod val="50000"/>
              </a:schemeClr>
            </a:solidFill>
            <a:ln w="76200">
              <a:solidFill>
                <a:srgbClr val="002060"/>
              </a:solidFill>
            </a:ln>
          </p:spPr>
        </p:sp>
        <p:sp>
          <p:nvSpPr>
            <p:cNvPr id="18" name="TextBox 47">
              <a:extLst>
                <a:ext uri="{FF2B5EF4-FFF2-40B4-BE49-F238E27FC236}">
                  <a16:creationId xmlns:a16="http://schemas.microsoft.com/office/drawing/2014/main" xmlns="" id="{8F5B2E06-B970-B78C-D529-3A9DFAAAD876}"/>
                </a:ext>
              </a:extLst>
            </p:cNvPr>
            <p:cNvSpPr txBox="1"/>
            <p:nvPr/>
          </p:nvSpPr>
          <p:spPr>
            <a:xfrm>
              <a:off x="2596611" y="2408222"/>
              <a:ext cx="7032476" cy="1035306"/>
            </a:xfrm>
            <a:prstGeom prst="rect">
              <a:avLst/>
            </a:prstGeom>
            <a:ln>
              <a:noFill/>
            </a:ln>
          </p:spPr>
          <p:txBody>
            <a:bodyPr lIns="50800" tIns="50800" rIns="50800" bIns="50800" rtlCol="0" anchor="ctr"/>
            <a:lstStyle/>
            <a:p>
              <a:pPr>
                <a:lnSpc>
                  <a:spcPts val="5599"/>
                </a:lnSpc>
              </a:pPr>
              <a:r>
                <a:rPr lang="en-US" sz="3200" b="1" i="1">
                  <a:solidFill>
                    <a:schemeClr val="bg1"/>
                  </a:solidFill>
                  <a:latin typeface="Arial" panose="020B0604020202020204" pitchFamily="34" charset="0"/>
                  <a:cs typeface="Arial" panose="020B0604020202020204" pitchFamily="34" charset="0"/>
                </a:rPr>
                <a:t>Thành tựu: Thực vật biến đổi gene</a:t>
              </a:r>
            </a:p>
          </p:txBody>
        </p:sp>
      </p:grpSp>
      <p:sp>
        <p:nvSpPr>
          <p:cNvPr id="2" name="Freeform 10">
            <a:extLst>
              <a:ext uri="{FF2B5EF4-FFF2-40B4-BE49-F238E27FC236}">
                <a16:creationId xmlns:a16="http://schemas.microsoft.com/office/drawing/2014/main" xmlns="" id="{EAA48E0E-260A-AC60-D692-20AD5B10A5B3}"/>
              </a:ext>
            </a:extLst>
          </p:cNvPr>
          <p:cNvSpPr/>
          <p:nvPr/>
        </p:nvSpPr>
        <p:spPr>
          <a:xfrm>
            <a:off x="9144000" y="5906227"/>
            <a:ext cx="6678432" cy="4037045"/>
          </a:xfrm>
          <a:custGeom>
            <a:avLst/>
            <a:gdLst/>
            <a:ahLst/>
            <a:cxnLst/>
            <a:rect l="l" t="t" r="r" b="b"/>
            <a:pathLst>
              <a:path w="13901854" h="9220200">
                <a:moveTo>
                  <a:pt x="0" y="0"/>
                </a:moveTo>
                <a:lnTo>
                  <a:pt x="13901854" y="0"/>
                </a:lnTo>
                <a:lnTo>
                  <a:pt x="13901854" y="9220200"/>
                </a:lnTo>
                <a:lnTo>
                  <a:pt x="0" y="9220200"/>
                </a:lnTo>
                <a:lnTo>
                  <a:pt x="0" y="0"/>
                </a:lnTo>
                <a:close/>
              </a:path>
            </a:pathLst>
          </a:custGeom>
          <a:blipFill>
            <a:blip r:embed="rId2"/>
            <a:stretch>
              <a:fillRect/>
            </a:stretch>
          </a:blipFill>
        </p:spPr>
      </p:sp>
      <p:sp>
        <p:nvSpPr>
          <p:cNvPr id="3" name="TextBox 2">
            <a:extLst>
              <a:ext uri="{FF2B5EF4-FFF2-40B4-BE49-F238E27FC236}">
                <a16:creationId xmlns:a16="http://schemas.microsoft.com/office/drawing/2014/main" xmlns="" id="{A9FEDF1B-8704-5209-0758-177FAB80BB09}"/>
              </a:ext>
            </a:extLst>
          </p:cNvPr>
          <p:cNvSpPr txBox="1"/>
          <p:nvPr/>
        </p:nvSpPr>
        <p:spPr>
          <a:xfrm>
            <a:off x="3352800" y="7567650"/>
            <a:ext cx="4648200" cy="2452942"/>
          </a:xfrm>
          <a:prstGeom prst="roundRect">
            <a:avLst/>
          </a:prstGeom>
          <a:noFill/>
          <a:ln w="38100">
            <a:noFill/>
          </a:ln>
        </p:spPr>
        <p:txBody>
          <a:bodyPr wrap="square">
            <a:spAutoFit/>
          </a:bodyPr>
          <a:lstStyle/>
          <a:p>
            <a:pPr>
              <a:lnSpc>
                <a:spcPct val="150000"/>
              </a:lnSpc>
            </a:pPr>
            <a:r>
              <a:rPr lang="vi-VN" sz="3200" i="1"/>
              <a:t>Gạo vàng chứa B-carotene cung cấp vitamin A </a:t>
            </a:r>
          </a:p>
        </p:txBody>
      </p:sp>
      <p:pic>
        <p:nvPicPr>
          <p:cNvPr id="4" name="Picture 10" descr="Curved Arrow Vector Art, Icons, And Graphics For Free, 41% OFF">
            <a:extLst>
              <a:ext uri="{FF2B5EF4-FFF2-40B4-BE49-F238E27FC236}">
                <a16:creationId xmlns:a16="http://schemas.microsoft.com/office/drawing/2014/main" xmlns="" id="{C153B43E-DBC0-F36E-F1E3-6FA94B7023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40895" flipV="1">
            <a:off x="6864142" y="7161568"/>
            <a:ext cx="1526483" cy="761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00482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8BA736E2-958C-150F-0CF3-C7FAD4BDE0DC}"/>
              </a:ext>
            </a:extLst>
          </p:cNvPr>
          <p:cNvSpPr/>
          <p:nvPr/>
        </p:nvSpPr>
        <p:spPr>
          <a:xfrm>
            <a:off x="-147526" y="-396"/>
            <a:ext cx="880406" cy="194468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xmlns="" id="{6AE2BA5F-77CC-FF05-1103-1587153C7C77}"/>
              </a:ext>
            </a:extLst>
          </p:cNvPr>
          <p:cNvGrpSpPr/>
          <p:nvPr/>
        </p:nvGrpSpPr>
        <p:grpSpPr>
          <a:xfrm>
            <a:off x="3513222" y="501429"/>
            <a:ext cx="12720976" cy="2927659"/>
            <a:chOff x="5354425" y="1080468"/>
            <a:chExt cx="12720976" cy="2358756"/>
          </a:xfrm>
        </p:grpSpPr>
        <p:grpSp>
          <p:nvGrpSpPr>
            <p:cNvPr id="3" name="Group 26">
              <a:extLst>
                <a:ext uri="{FF2B5EF4-FFF2-40B4-BE49-F238E27FC236}">
                  <a16:creationId xmlns:a16="http://schemas.microsoft.com/office/drawing/2014/main" xmlns="" id="{3AE2170A-BE14-EFB4-CC70-C48F3C3797EC}"/>
                </a:ext>
              </a:extLst>
            </p:cNvPr>
            <p:cNvGrpSpPr/>
            <p:nvPr/>
          </p:nvGrpSpPr>
          <p:grpSpPr>
            <a:xfrm>
              <a:off x="5354425" y="1080468"/>
              <a:ext cx="12273212" cy="2358756"/>
              <a:chOff x="-162091" y="-168160"/>
              <a:chExt cx="16364284" cy="3145006"/>
            </a:xfrm>
          </p:grpSpPr>
          <p:grpSp>
            <p:nvGrpSpPr>
              <p:cNvPr id="6" name="Group 27">
                <a:extLst>
                  <a:ext uri="{FF2B5EF4-FFF2-40B4-BE49-F238E27FC236}">
                    <a16:creationId xmlns:a16="http://schemas.microsoft.com/office/drawing/2014/main" xmlns="" id="{9EF09525-1AE6-E9FB-26A3-85D3AA29886B}"/>
                  </a:ext>
                </a:extLst>
              </p:cNvPr>
              <p:cNvGrpSpPr/>
              <p:nvPr/>
            </p:nvGrpSpPr>
            <p:grpSpPr>
              <a:xfrm>
                <a:off x="-162091" y="-168160"/>
                <a:ext cx="16364284" cy="3145006"/>
                <a:chOff x="-36725" y="-38100"/>
                <a:chExt cx="3707650" cy="712563"/>
              </a:xfrm>
            </p:grpSpPr>
            <p:sp>
              <p:nvSpPr>
                <p:cNvPr id="13" name="Freeform 28">
                  <a:extLst>
                    <a:ext uri="{FF2B5EF4-FFF2-40B4-BE49-F238E27FC236}">
                      <a16:creationId xmlns:a16="http://schemas.microsoft.com/office/drawing/2014/main" xmlns="" id="{98FA1A75-402F-7AF2-3C1D-414CCAD89A70}"/>
                    </a:ext>
                  </a:extLst>
                </p:cNvPr>
                <p:cNvSpPr/>
                <p:nvPr/>
              </p:nvSpPr>
              <p:spPr>
                <a:xfrm>
                  <a:off x="-36725" y="258895"/>
                  <a:ext cx="3707650" cy="415568"/>
                </a:xfrm>
                <a:custGeom>
                  <a:avLst/>
                  <a:gdLst/>
                  <a:ahLst/>
                  <a:cxnLst/>
                  <a:rect l="l" t="t" r="r" b="b"/>
                  <a:pathLst>
                    <a:path w="2645544" h="623863">
                      <a:moveTo>
                        <a:pt x="45086" y="0"/>
                      </a:moveTo>
                      <a:lnTo>
                        <a:pt x="2600457" y="0"/>
                      </a:lnTo>
                      <a:cubicBezTo>
                        <a:pt x="2612415" y="0"/>
                        <a:pt x="2623883" y="4750"/>
                        <a:pt x="2632338" y="13205"/>
                      </a:cubicBezTo>
                      <a:cubicBezTo>
                        <a:pt x="2640793" y="21661"/>
                        <a:pt x="2645544" y="33129"/>
                        <a:pt x="2645544" y="45086"/>
                      </a:cubicBezTo>
                      <a:lnTo>
                        <a:pt x="2645544" y="578777"/>
                      </a:lnTo>
                      <a:cubicBezTo>
                        <a:pt x="2645544" y="603677"/>
                        <a:pt x="2625358" y="623863"/>
                        <a:pt x="2600457" y="623863"/>
                      </a:cubicBezTo>
                      <a:lnTo>
                        <a:pt x="45086" y="623863"/>
                      </a:lnTo>
                      <a:cubicBezTo>
                        <a:pt x="20186" y="623863"/>
                        <a:pt x="0" y="603677"/>
                        <a:pt x="0" y="578777"/>
                      </a:cubicBezTo>
                      <a:lnTo>
                        <a:pt x="0" y="45086"/>
                      </a:lnTo>
                      <a:cubicBezTo>
                        <a:pt x="0" y="20186"/>
                        <a:pt x="20186" y="0"/>
                        <a:pt x="45086" y="0"/>
                      </a:cubicBezTo>
                      <a:close/>
                    </a:path>
                  </a:pathLst>
                </a:cu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p>
            <p:sp>
              <p:nvSpPr>
                <p:cNvPr id="14" name="TextBox 29">
                  <a:extLst>
                    <a:ext uri="{FF2B5EF4-FFF2-40B4-BE49-F238E27FC236}">
                      <a16:creationId xmlns:a16="http://schemas.microsoft.com/office/drawing/2014/main" xmlns="" id="{64F34018-34E0-3A0D-56B4-5DBD92FACF70}"/>
                    </a:ext>
                  </a:extLst>
                </p:cNvPr>
                <p:cNvSpPr txBox="1"/>
                <p:nvPr/>
              </p:nvSpPr>
              <p:spPr>
                <a:xfrm>
                  <a:off x="0" y="-38100"/>
                  <a:ext cx="2645544" cy="661963"/>
                </a:xfrm>
                <a:prstGeom prst="rect">
                  <a:avLst/>
                </a:prstGeom>
              </p:spPr>
              <p:txBody>
                <a:bodyPr lIns="50800" tIns="50800" rIns="50800" bIns="50800" rtlCol="0" anchor="ctr"/>
                <a:lstStyle/>
                <a:p>
                  <a:pPr algn="ctr">
                    <a:lnSpc>
                      <a:spcPts val="2659"/>
                    </a:lnSpc>
                  </a:pPr>
                  <a:endParaRPr sz="3200">
                    <a:latin typeface="Arial" panose="020B0604020202020204" pitchFamily="34" charset="0"/>
                    <a:cs typeface="Arial" panose="020B0604020202020204" pitchFamily="34" charset="0"/>
                  </a:endParaRPr>
                </a:p>
              </p:txBody>
            </p:sp>
          </p:grpSp>
          <p:sp>
            <p:nvSpPr>
              <p:cNvPr id="7" name="TextBox 30">
                <a:extLst>
                  <a:ext uri="{FF2B5EF4-FFF2-40B4-BE49-F238E27FC236}">
                    <a16:creationId xmlns:a16="http://schemas.microsoft.com/office/drawing/2014/main" xmlns="" id="{9240668F-94D3-3B92-02C6-5FA71EBE1FCD}"/>
                  </a:ext>
                </a:extLst>
              </p:cNvPr>
              <p:cNvSpPr txBox="1"/>
              <p:nvPr/>
            </p:nvSpPr>
            <p:spPr>
              <a:xfrm>
                <a:off x="837072" y="1481705"/>
                <a:ext cx="13698978" cy="1281658"/>
              </a:xfrm>
              <a:prstGeom prst="rect">
                <a:avLst/>
              </a:prstGeom>
            </p:spPr>
            <p:txBody>
              <a:bodyPr wrap="square" lIns="0" tIns="0" rIns="0" bIns="0" rtlCol="0" anchor="t">
                <a:spAutoFit/>
              </a:bodyPr>
              <a:lstStyle/>
              <a:p>
                <a:pPr>
                  <a:lnSpc>
                    <a:spcPts val="4882"/>
                  </a:lnSpc>
                </a:pPr>
                <a:r>
                  <a:rPr lang="vi-VN" sz="3200" b="1">
                    <a:latin typeface="Arial" panose="020B0604020202020204" pitchFamily="34" charset="0"/>
                    <a:cs typeface="Arial" panose="020B0604020202020204" pitchFamily="34" charset="0"/>
                  </a:rPr>
                  <a:t>Nêu nguyên lí và một số thành tựu ở động vật biến đổi gene</a:t>
                </a:r>
              </a:p>
            </p:txBody>
          </p:sp>
        </p:grpSp>
        <p:sp>
          <p:nvSpPr>
            <p:cNvPr id="4" name="Oval 3">
              <a:extLst>
                <a:ext uri="{FF2B5EF4-FFF2-40B4-BE49-F238E27FC236}">
                  <a16:creationId xmlns:a16="http://schemas.microsoft.com/office/drawing/2014/main" xmlns="" id="{69F199B6-C521-355A-8D23-E8EF4F4A706E}"/>
                </a:ext>
              </a:extLst>
            </p:cNvPr>
            <p:cNvSpPr/>
            <p:nvPr/>
          </p:nvSpPr>
          <p:spPr>
            <a:xfrm>
              <a:off x="16631910" y="1724056"/>
              <a:ext cx="1443491" cy="1153176"/>
            </a:xfrm>
            <a:prstGeom prst="ellipse">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Graphic 4" descr="Question mark">
              <a:extLst>
                <a:ext uri="{FF2B5EF4-FFF2-40B4-BE49-F238E27FC236}">
                  <a16:creationId xmlns:a16="http://schemas.microsoft.com/office/drawing/2014/main" xmlns="" id="{E86AF717-D2C5-8CC6-D44E-52A5CF3B938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6829805" y="1927850"/>
              <a:ext cx="910991" cy="774283"/>
            </a:xfrm>
            <a:prstGeom prst="rect">
              <a:avLst/>
            </a:prstGeom>
          </p:spPr>
        </p:pic>
      </p:grpSp>
      <p:sp>
        <p:nvSpPr>
          <p:cNvPr id="15" name="TextBox 27">
            <a:extLst>
              <a:ext uri="{FF2B5EF4-FFF2-40B4-BE49-F238E27FC236}">
                <a16:creationId xmlns:a16="http://schemas.microsoft.com/office/drawing/2014/main" xmlns="" id="{50B54779-60D4-9CD1-7F30-1477F3147022}"/>
              </a:ext>
            </a:extLst>
          </p:cNvPr>
          <p:cNvSpPr txBox="1"/>
          <p:nvPr/>
        </p:nvSpPr>
        <p:spPr>
          <a:xfrm>
            <a:off x="106680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III. Công nghệ gene</a:t>
            </a:r>
          </a:p>
        </p:txBody>
      </p:sp>
      <p:sp>
        <p:nvSpPr>
          <p:cNvPr id="16" name="Rectangle: Rounded Corners 15">
            <a:extLst>
              <a:ext uri="{FF2B5EF4-FFF2-40B4-BE49-F238E27FC236}">
                <a16:creationId xmlns:a16="http://schemas.microsoft.com/office/drawing/2014/main" xmlns="" id="{E228F7BC-7A71-F9A5-CE25-89D5DA6EAE2A}"/>
              </a:ext>
            </a:extLst>
          </p:cNvPr>
          <p:cNvSpPr/>
          <p:nvPr/>
        </p:nvSpPr>
        <p:spPr>
          <a:xfrm>
            <a:off x="863432" y="911029"/>
            <a:ext cx="4968000" cy="216000"/>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50">
            <a:extLst>
              <a:ext uri="{FF2B5EF4-FFF2-40B4-BE49-F238E27FC236}">
                <a16:creationId xmlns:a16="http://schemas.microsoft.com/office/drawing/2014/main" xmlns="" id="{E915173C-EFCF-9444-E800-7B0207F0D82B}"/>
              </a:ext>
            </a:extLst>
          </p:cNvPr>
          <p:cNvSpPr txBox="1"/>
          <p:nvPr/>
        </p:nvSpPr>
        <p:spPr>
          <a:xfrm>
            <a:off x="6684362" y="231166"/>
            <a:ext cx="6113388" cy="98343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nSpc>
                <a:spcPts val="6299"/>
              </a:lnSpc>
              <a:spcBef>
                <a:spcPct val="0"/>
              </a:spcBef>
            </a:pPr>
            <a:r>
              <a:rPr lang="vi-VN" sz="3200" b="1" u="sng">
                <a:solidFill>
                  <a:srgbClr val="FFFF00"/>
                </a:solidFill>
                <a:latin typeface="Arial" panose="020B0604020202020204" pitchFamily="34" charset="0"/>
                <a:cs typeface="Arial" panose="020B0604020202020204" pitchFamily="34" charset="0"/>
              </a:rPr>
              <a:t>1. Công nghệ DNA tái tổ hợp</a:t>
            </a:r>
          </a:p>
        </p:txBody>
      </p:sp>
      <p:sp>
        <p:nvSpPr>
          <p:cNvPr id="19" name="TextBox 16">
            <a:extLst>
              <a:ext uri="{FF2B5EF4-FFF2-40B4-BE49-F238E27FC236}">
                <a16:creationId xmlns:a16="http://schemas.microsoft.com/office/drawing/2014/main" xmlns="" id="{AD45573B-46F3-9218-A265-C683A28E38BE}"/>
              </a:ext>
            </a:extLst>
          </p:cNvPr>
          <p:cNvSpPr txBox="1"/>
          <p:nvPr/>
        </p:nvSpPr>
        <p:spPr>
          <a:xfrm>
            <a:off x="13220700" y="404670"/>
            <a:ext cx="5067300" cy="699359"/>
          </a:xfrm>
          <a:prstGeom prst="rect">
            <a:avLst/>
          </a:prstGeom>
        </p:spPr>
        <p:txBody>
          <a:bodyPr wrap="square" lIns="0" tIns="0" rIns="0" bIns="0" rtlCol="0" anchor="t">
            <a:spAutoFit/>
          </a:bodyPr>
          <a:lstStyle/>
          <a:p>
            <a:pPr>
              <a:lnSpc>
                <a:spcPts val="6299"/>
              </a:lnSpc>
              <a:spcBef>
                <a:spcPct val="0"/>
              </a:spcBef>
            </a:pPr>
            <a:r>
              <a:rPr lang="en-US" sz="3200" b="1">
                <a:solidFill>
                  <a:srgbClr val="000000"/>
                </a:solidFill>
                <a:latin typeface="Arial" panose="020B0604020202020204" pitchFamily="34" charset="0"/>
                <a:cs typeface="Arial" panose="020B0604020202020204" pitchFamily="34" charset="0"/>
              </a:rPr>
              <a:t>c. Một số thành tựu</a:t>
            </a:r>
          </a:p>
        </p:txBody>
      </p:sp>
      <p:sp>
        <p:nvSpPr>
          <p:cNvPr id="20" name="TextBox 19">
            <a:extLst>
              <a:ext uri="{FF2B5EF4-FFF2-40B4-BE49-F238E27FC236}">
                <a16:creationId xmlns:a16="http://schemas.microsoft.com/office/drawing/2014/main" xmlns="" id="{99DFE07D-BD30-10D7-FD60-3A460109354A}"/>
              </a:ext>
            </a:extLst>
          </p:cNvPr>
          <p:cNvSpPr txBox="1"/>
          <p:nvPr/>
        </p:nvSpPr>
        <p:spPr>
          <a:xfrm>
            <a:off x="1447800" y="3405100"/>
            <a:ext cx="2656791" cy="646331"/>
          </a:xfrm>
          <a:prstGeom prst="rect">
            <a:avLst/>
          </a:prstGeom>
          <a:noFill/>
        </p:spPr>
        <p:txBody>
          <a:bodyPr wrap="square" rtlCol="0">
            <a:spAutoFit/>
          </a:bodyPr>
          <a:lstStyle/>
          <a:p>
            <a:r>
              <a:rPr lang="en-US" sz="3600" b="1" i="1">
                <a:solidFill>
                  <a:srgbClr val="C00000"/>
                </a:solidFill>
              </a:rPr>
              <a:t>Trả lời</a:t>
            </a:r>
            <a:endParaRPr lang="vi-VN" sz="3600" b="1" i="1">
              <a:solidFill>
                <a:srgbClr val="C00000"/>
              </a:solidFill>
            </a:endParaRPr>
          </a:p>
        </p:txBody>
      </p:sp>
      <p:grpSp>
        <p:nvGrpSpPr>
          <p:cNvPr id="8" name="Group 7">
            <a:extLst>
              <a:ext uri="{FF2B5EF4-FFF2-40B4-BE49-F238E27FC236}">
                <a16:creationId xmlns:a16="http://schemas.microsoft.com/office/drawing/2014/main" xmlns="" id="{8F44ECF3-8E2C-821B-E921-E3B92281975D}"/>
              </a:ext>
            </a:extLst>
          </p:cNvPr>
          <p:cNvGrpSpPr/>
          <p:nvPr/>
        </p:nvGrpSpPr>
        <p:grpSpPr>
          <a:xfrm>
            <a:off x="1681074" y="3936163"/>
            <a:ext cx="15937507" cy="6407713"/>
            <a:chOff x="1447800" y="2408222"/>
            <a:chExt cx="15937507" cy="6407713"/>
          </a:xfrm>
        </p:grpSpPr>
        <p:grpSp>
          <p:nvGrpSpPr>
            <p:cNvPr id="17" name="Group 34">
              <a:extLst>
                <a:ext uri="{FF2B5EF4-FFF2-40B4-BE49-F238E27FC236}">
                  <a16:creationId xmlns:a16="http://schemas.microsoft.com/office/drawing/2014/main" xmlns="" id="{01F2A979-7850-C888-1083-9159A0F8B2D2}"/>
                </a:ext>
              </a:extLst>
            </p:cNvPr>
            <p:cNvGrpSpPr/>
            <p:nvPr/>
          </p:nvGrpSpPr>
          <p:grpSpPr>
            <a:xfrm>
              <a:off x="1447800" y="3253899"/>
              <a:ext cx="15937507" cy="5562036"/>
              <a:chOff x="0" y="-178015"/>
              <a:chExt cx="18527792" cy="5165822"/>
            </a:xfrm>
          </p:grpSpPr>
          <p:grpSp>
            <p:nvGrpSpPr>
              <p:cNvPr id="28" name="Group 35">
                <a:extLst>
                  <a:ext uri="{FF2B5EF4-FFF2-40B4-BE49-F238E27FC236}">
                    <a16:creationId xmlns:a16="http://schemas.microsoft.com/office/drawing/2014/main" xmlns="" id="{8F48DCB4-1A95-4CE5-AEC9-BD3E52F6E42F}"/>
                  </a:ext>
                </a:extLst>
              </p:cNvPr>
              <p:cNvGrpSpPr/>
              <p:nvPr/>
            </p:nvGrpSpPr>
            <p:grpSpPr>
              <a:xfrm>
                <a:off x="0" y="-178015"/>
                <a:ext cx="18527792" cy="4266868"/>
                <a:chOff x="0" y="-38100"/>
                <a:chExt cx="3965445" cy="913225"/>
              </a:xfrm>
            </p:grpSpPr>
            <p:sp>
              <p:nvSpPr>
                <p:cNvPr id="30" name="Freeform 36">
                  <a:extLst>
                    <a:ext uri="{FF2B5EF4-FFF2-40B4-BE49-F238E27FC236}">
                      <a16:creationId xmlns:a16="http://schemas.microsoft.com/office/drawing/2014/main" xmlns="" id="{4C017463-3606-93F0-B477-6D305ACD6ACD}"/>
                    </a:ext>
                  </a:extLst>
                </p:cNvPr>
                <p:cNvSpPr/>
                <p:nvPr/>
              </p:nvSpPr>
              <p:spPr>
                <a:xfrm>
                  <a:off x="0" y="0"/>
                  <a:ext cx="3965445" cy="875125"/>
                </a:xfrm>
                <a:custGeom>
                  <a:avLst/>
                  <a:gdLst/>
                  <a:ahLst/>
                  <a:cxnLst/>
                  <a:rect l="l" t="t" r="r" b="b"/>
                  <a:pathLst>
                    <a:path w="2965130" h="791342">
                      <a:moveTo>
                        <a:pt x="40227" y="0"/>
                      </a:moveTo>
                      <a:lnTo>
                        <a:pt x="2924903" y="0"/>
                      </a:lnTo>
                      <a:cubicBezTo>
                        <a:pt x="2935572" y="0"/>
                        <a:pt x="2945804" y="4238"/>
                        <a:pt x="2953348" y="11782"/>
                      </a:cubicBezTo>
                      <a:cubicBezTo>
                        <a:pt x="2960892" y="19326"/>
                        <a:pt x="2965130" y="29558"/>
                        <a:pt x="2965130" y="40227"/>
                      </a:cubicBezTo>
                      <a:lnTo>
                        <a:pt x="2965130" y="751115"/>
                      </a:lnTo>
                      <a:cubicBezTo>
                        <a:pt x="2965130" y="773331"/>
                        <a:pt x="2947120" y="791342"/>
                        <a:pt x="2924903" y="791342"/>
                      </a:cubicBezTo>
                      <a:lnTo>
                        <a:pt x="40227" y="791342"/>
                      </a:lnTo>
                      <a:cubicBezTo>
                        <a:pt x="29558" y="791342"/>
                        <a:pt x="19326" y="787103"/>
                        <a:pt x="11782" y="779559"/>
                      </a:cubicBezTo>
                      <a:cubicBezTo>
                        <a:pt x="4238" y="772015"/>
                        <a:pt x="0" y="761784"/>
                        <a:pt x="0" y="751115"/>
                      </a:cubicBezTo>
                      <a:lnTo>
                        <a:pt x="0" y="40227"/>
                      </a:lnTo>
                      <a:cubicBezTo>
                        <a:pt x="0" y="29558"/>
                        <a:pt x="4238" y="19326"/>
                        <a:pt x="11782" y="11782"/>
                      </a:cubicBezTo>
                      <a:cubicBezTo>
                        <a:pt x="19326" y="4238"/>
                        <a:pt x="29558" y="0"/>
                        <a:pt x="40227" y="0"/>
                      </a:cubicBezTo>
                      <a:close/>
                    </a:path>
                  </a:pathLst>
                </a:custGeom>
                <a:noFill/>
                <a:ln w="76200">
                  <a:solidFill>
                    <a:srgbClr val="C00000"/>
                  </a:solidFill>
                </a:ln>
              </p:spPr>
              <p:txBody>
                <a:bodyPr/>
                <a:lstStyle/>
                <a:p>
                  <a:endParaRPr lang="vi-VN"/>
                </a:p>
              </p:txBody>
            </p:sp>
            <p:sp>
              <p:nvSpPr>
                <p:cNvPr id="31" name="TextBox 37">
                  <a:extLst>
                    <a:ext uri="{FF2B5EF4-FFF2-40B4-BE49-F238E27FC236}">
                      <a16:creationId xmlns:a16="http://schemas.microsoft.com/office/drawing/2014/main" xmlns="" id="{53126785-9020-5DD4-59A6-969E18DAC9F5}"/>
                    </a:ext>
                  </a:extLst>
                </p:cNvPr>
                <p:cNvSpPr txBox="1"/>
                <p:nvPr/>
              </p:nvSpPr>
              <p:spPr>
                <a:xfrm>
                  <a:off x="0" y="-38100"/>
                  <a:ext cx="2965130" cy="829442"/>
                </a:xfrm>
                <a:prstGeom prst="rect">
                  <a:avLst/>
                </a:prstGeom>
              </p:spPr>
              <p:txBody>
                <a:bodyPr lIns="50800" tIns="50800" rIns="50800" bIns="50800" rtlCol="0" anchor="ctr"/>
                <a:lstStyle/>
                <a:p>
                  <a:pPr algn="ctr">
                    <a:lnSpc>
                      <a:spcPts val="2660"/>
                    </a:lnSpc>
                  </a:pPr>
                  <a:endParaRPr sz="3200">
                    <a:latin typeface="Arial" panose="020B0604020202020204" pitchFamily="34" charset="0"/>
                    <a:cs typeface="Arial" panose="020B0604020202020204" pitchFamily="34" charset="0"/>
                  </a:endParaRPr>
                </a:p>
              </p:txBody>
            </p:sp>
          </p:grpSp>
          <p:sp>
            <p:nvSpPr>
              <p:cNvPr id="29" name="TextBox 38">
                <a:extLst>
                  <a:ext uri="{FF2B5EF4-FFF2-40B4-BE49-F238E27FC236}">
                    <a16:creationId xmlns:a16="http://schemas.microsoft.com/office/drawing/2014/main" xmlns="" id="{A15BE975-7F87-FD8A-9C48-EFADB9333AA7}"/>
                  </a:ext>
                </a:extLst>
              </p:cNvPr>
              <p:cNvSpPr txBox="1"/>
              <p:nvPr/>
            </p:nvSpPr>
            <p:spPr>
              <a:xfrm>
                <a:off x="211975" y="353548"/>
                <a:ext cx="17926522" cy="4634259"/>
              </a:xfrm>
              <a:prstGeom prst="rect">
                <a:avLst/>
              </a:prstGeom>
              <a:noFill/>
            </p:spPr>
            <p:txBody>
              <a:bodyPr/>
              <a:lstStyle>
                <a:defPPr>
                  <a:defRPr lang="en-US"/>
                </a:defPPr>
              </a:lstStyle>
              <a:p>
                <a:pPr>
                  <a:lnSpc>
                    <a:spcPct val="150000"/>
                  </a:lnSpc>
                </a:pPr>
                <a:r>
                  <a:rPr lang="vi-VN" sz="3200" b="1">
                    <a:latin typeface="Arial" panose="020B0604020202020204" pitchFamily="34" charset="0"/>
                    <a:cs typeface="Arial" panose="020B0604020202020204" pitchFamily="34" charset="0"/>
                  </a:rPr>
                  <a:t>Có thể dùng phương pháp vi tiêm hoặc sử dụng virus, tế bào trứng, tinh trùng, tế bào gốc phôi,... như một loại vector để chuyển gene. Ở động vật, việc chuyển gene có thể tiến hành ở tế bào soma hoặc tế bào sinh dục, tuy nhiên, hiện nay chỉ mới áp dụng ở tế bào soma vì chuyển gene vào tế bào sinh dục có thể ảnh hưởng đến khả năng sinh sản.</a:t>
                </a:r>
              </a:p>
            </p:txBody>
          </p:sp>
        </p:grpSp>
        <p:sp>
          <p:nvSpPr>
            <p:cNvPr id="10" name="Freeform 46">
              <a:extLst>
                <a:ext uri="{FF2B5EF4-FFF2-40B4-BE49-F238E27FC236}">
                  <a16:creationId xmlns:a16="http://schemas.microsoft.com/office/drawing/2014/main" xmlns="" id="{C46D3B7B-5CF3-D24E-4F17-985EFA653879}"/>
                </a:ext>
              </a:extLst>
            </p:cNvPr>
            <p:cNvSpPr/>
            <p:nvPr/>
          </p:nvSpPr>
          <p:spPr>
            <a:xfrm>
              <a:off x="2057400" y="2691919"/>
              <a:ext cx="7952687" cy="738385"/>
            </a:xfrm>
            <a:prstGeom prst="round1Rect">
              <a:avLst>
                <a:gd name="adj" fmla="val 50000"/>
              </a:avLst>
            </a:prstGeom>
            <a:solidFill>
              <a:srgbClr val="C00000"/>
            </a:solidFill>
            <a:ln w="76200">
              <a:solidFill>
                <a:srgbClr val="C00000"/>
              </a:solidFill>
            </a:ln>
          </p:spPr>
        </p:sp>
        <p:sp>
          <p:nvSpPr>
            <p:cNvPr id="11" name="TextBox 47">
              <a:extLst>
                <a:ext uri="{FF2B5EF4-FFF2-40B4-BE49-F238E27FC236}">
                  <a16:creationId xmlns:a16="http://schemas.microsoft.com/office/drawing/2014/main" xmlns="" id="{45D2B9C0-BEB4-99ED-B72C-93BDACF8D2AF}"/>
                </a:ext>
              </a:extLst>
            </p:cNvPr>
            <p:cNvSpPr txBox="1"/>
            <p:nvPr/>
          </p:nvSpPr>
          <p:spPr>
            <a:xfrm>
              <a:off x="2596611" y="2408222"/>
              <a:ext cx="7032476" cy="1035306"/>
            </a:xfrm>
            <a:prstGeom prst="rect">
              <a:avLst/>
            </a:prstGeom>
            <a:ln>
              <a:noFill/>
            </a:ln>
          </p:spPr>
          <p:txBody>
            <a:bodyPr lIns="50800" tIns="50800" rIns="50800" bIns="50800" rtlCol="0" anchor="ctr"/>
            <a:lstStyle/>
            <a:p>
              <a:pPr>
                <a:lnSpc>
                  <a:spcPts val="5599"/>
                </a:lnSpc>
              </a:pPr>
              <a:r>
                <a:rPr lang="en-US" sz="3200" b="1" i="1">
                  <a:solidFill>
                    <a:schemeClr val="bg1"/>
                  </a:solidFill>
                  <a:latin typeface="Arial" panose="020B0604020202020204" pitchFamily="34" charset="0"/>
                  <a:cs typeface="Arial" panose="020B0604020202020204" pitchFamily="34" charset="0"/>
                </a:rPr>
                <a:t>Nguyên lí: Động vật biến đổi gene</a:t>
              </a:r>
            </a:p>
          </p:txBody>
        </p:sp>
      </p:grpSp>
    </p:spTree>
    <p:extLst>
      <p:ext uri="{BB962C8B-B14F-4D97-AF65-F5344CB8AC3E}">
        <p14:creationId xmlns:p14="http://schemas.microsoft.com/office/powerpoint/2010/main" val="181355376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8BA736E2-958C-150F-0CF3-C7FAD4BDE0DC}"/>
              </a:ext>
            </a:extLst>
          </p:cNvPr>
          <p:cNvSpPr/>
          <p:nvPr/>
        </p:nvSpPr>
        <p:spPr>
          <a:xfrm>
            <a:off x="-147526" y="-396"/>
            <a:ext cx="880406" cy="194468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27">
            <a:extLst>
              <a:ext uri="{FF2B5EF4-FFF2-40B4-BE49-F238E27FC236}">
                <a16:creationId xmlns:a16="http://schemas.microsoft.com/office/drawing/2014/main" xmlns="" id="{50B54779-60D4-9CD1-7F30-1477F3147022}"/>
              </a:ext>
            </a:extLst>
          </p:cNvPr>
          <p:cNvSpPr txBox="1"/>
          <p:nvPr/>
        </p:nvSpPr>
        <p:spPr>
          <a:xfrm>
            <a:off x="1066800" y="91830"/>
            <a:ext cx="11730950" cy="819199"/>
          </a:xfrm>
          <a:prstGeom prst="rect">
            <a:avLst/>
          </a:prstGeom>
        </p:spPr>
        <p:txBody>
          <a:bodyPr wrap="square" lIns="0" tIns="0" rIns="0" bIns="0" rtlCol="0" anchor="t">
            <a:spAutoFit/>
          </a:bodyPr>
          <a:lstStyle/>
          <a:p>
            <a:pPr>
              <a:lnSpc>
                <a:spcPts val="7000"/>
              </a:lnSpc>
            </a:pPr>
            <a:r>
              <a:rPr lang="en-US" sz="4000" b="1">
                <a:solidFill>
                  <a:srgbClr val="000000"/>
                </a:solidFill>
                <a:latin typeface="Arial" panose="020B0604020202020204" pitchFamily="34" charset="0"/>
                <a:cs typeface="Arial" panose="020B0604020202020204" pitchFamily="34" charset="0"/>
              </a:rPr>
              <a:t>III. Công nghệ gene</a:t>
            </a:r>
          </a:p>
        </p:txBody>
      </p:sp>
      <p:sp>
        <p:nvSpPr>
          <p:cNvPr id="16" name="Rectangle: Rounded Corners 15">
            <a:extLst>
              <a:ext uri="{FF2B5EF4-FFF2-40B4-BE49-F238E27FC236}">
                <a16:creationId xmlns:a16="http://schemas.microsoft.com/office/drawing/2014/main" xmlns="" id="{E228F7BC-7A71-F9A5-CE25-89D5DA6EAE2A}"/>
              </a:ext>
            </a:extLst>
          </p:cNvPr>
          <p:cNvSpPr/>
          <p:nvPr/>
        </p:nvSpPr>
        <p:spPr>
          <a:xfrm>
            <a:off x="863432" y="911029"/>
            <a:ext cx="4968000" cy="216000"/>
          </a:xfrm>
          <a:prstGeom prst="roundRect">
            <a:avLst>
              <a:gd name="adj" fmla="val 50000"/>
            </a:avLst>
          </a:prstGeom>
          <a:gradFill>
            <a:gsLst>
              <a:gs pos="0">
                <a:schemeClr val="accent6">
                  <a:lumMod val="40000"/>
                  <a:lumOff val="60000"/>
                </a:schemeClr>
              </a:gs>
              <a:gs pos="50000">
                <a:schemeClr val="accent6">
                  <a:lumMod val="40000"/>
                  <a:lumOff val="60000"/>
                </a:schemeClr>
              </a:gs>
              <a:gs pos="100000">
                <a:schemeClr val="accent6">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99DFE07D-BD30-10D7-FD60-3A460109354A}"/>
              </a:ext>
            </a:extLst>
          </p:cNvPr>
          <p:cNvSpPr txBox="1"/>
          <p:nvPr/>
        </p:nvSpPr>
        <p:spPr>
          <a:xfrm>
            <a:off x="1479884" y="1384012"/>
            <a:ext cx="2656791" cy="646331"/>
          </a:xfrm>
          <a:prstGeom prst="rect">
            <a:avLst/>
          </a:prstGeom>
          <a:noFill/>
        </p:spPr>
        <p:txBody>
          <a:bodyPr wrap="square" rtlCol="0">
            <a:spAutoFit/>
          </a:bodyPr>
          <a:lstStyle/>
          <a:p>
            <a:r>
              <a:rPr lang="en-US" sz="3600" b="1" i="1">
                <a:solidFill>
                  <a:srgbClr val="C00000"/>
                </a:solidFill>
              </a:rPr>
              <a:t>Trả lời</a:t>
            </a:r>
            <a:endParaRPr lang="vi-VN" sz="3600" b="1" i="1">
              <a:solidFill>
                <a:srgbClr val="C00000"/>
              </a:solidFill>
            </a:endParaRPr>
          </a:p>
        </p:txBody>
      </p:sp>
      <p:sp>
        <p:nvSpPr>
          <p:cNvPr id="8" name="TextBox 50">
            <a:extLst>
              <a:ext uri="{FF2B5EF4-FFF2-40B4-BE49-F238E27FC236}">
                <a16:creationId xmlns:a16="http://schemas.microsoft.com/office/drawing/2014/main" xmlns="" id="{7A9367E3-A190-59E0-B349-45836F1C2561}"/>
              </a:ext>
            </a:extLst>
          </p:cNvPr>
          <p:cNvSpPr txBox="1"/>
          <p:nvPr/>
        </p:nvSpPr>
        <p:spPr>
          <a:xfrm>
            <a:off x="6684362" y="231166"/>
            <a:ext cx="9102072" cy="983431"/>
          </a:xfrm>
          <a:prstGeom prst="roundRect">
            <a:avLst>
              <a:gd name="adj" fmla="val 50000"/>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spAutoFit/>
          </a:bodyPr>
          <a:lstStyle/>
          <a:p>
            <a:pPr>
              <a:lnSpc>
                <a:spcPts val="6299"/>
              </a:lnSpc>
              <a:spcBef>
                <a:spcPct val="0"/>
              </a:spcBef>
            </a:pPr>
            <a:r>
              <a:rPr lang="vi-VN" sz="3200" b="1" u="sng">
                <a:solidFill>
                  <a:srgbClr val="FFFF00"/>
                </a:solidFill>
                <a:cs typeface="Arial" panose="020B0604020202020204" pitchFamily="34" charset="0"/>
              </a:rPr>
              <a:t>2. Tạo thực vật và động vật biến đổi gene</a:t>
            </a:r>
          </a:p>
        </p:txBody>
      </p:sp>
      <p:grpSp>
        <p:nvGrpSpPr>
          <p:cNvPr id="19" name="Group 18">
            <a:extLst>
              <a:ext uri="{FF2B5EF4-FFF2-40B4-BE49-F238E27FC236}">
                <a16:creationId xmlns:a16="http://schemas.microsoft.com/office/drawing/2014/main" xmlns="" id="{E90D8517-1F21-7D0A-5D1B-E57E43DF8571}"/>
              </a:ext>
            </a:extLst>
          </p:cNvPr>
          <p:cNvGrpSpPr/>
          <p:nvPr/>
        </p:nvGrpSpPr>
        <p:grpSpPr>
          <a:xfrm>
            <a:off x="1447800" y="2030343"/>
            <a:ext cx="11917144" cy="5580306"/>
            <a:chOff x="1447800" y="2408222"/>
            <a:chExt cx="11917144" cy="5580306"/>
          </a:xfrm>
        </p:grpSpPr>
        <p:grpSp>
          <p:nvGrpSpPr>
            <p:cNvPr id="21" name="Group 34">
              <a:extLst>
                <a:ext uri="{FF2B5EF4-FFF2-40B4-BE49-F238E27FC236}">
                  <a16:creationId xmlns:a16="http://schemas.microsoft.com/office/drawing/2014/main" xmlns="" id="{BCB9A24B-553C-30DF-5041-BAA3EA835498}"/>
                </a:ext>
              </a:extLst>
            </p:cNvPr>
            <p:cNvGrpSpPr/>
            <p:nvPr/>
          </p:nvGrpSpPr>
          <p:grpSpPr>
            <a:xfrm>
              <a:off x="1447800" y="3253899"/>
              <a:ext cx="11917144" cy="4734629"/>
              <a:chOff x="0" y="-178015"/>
              <a:chExt cx="13854009" cy="4397356"/>
            </a:xfrm>
          </p:grpSpPr>
          <p:grpSp>
            <p:nvGrpSpPr>
              <p:cNvPr id="22" name="Group 35">
                <a:extLst>
                  <a:ext uri="{FF2B5EF4-FFF2-40B4-BE49-F238E27FC236}">
                    <a16:creationId xmlns:a16="http://schemas.microsoft.com/office/drawing/2014/main" xmlns="" id="{CB8B8D2C-C610-8597-F683-E386A0104371}"/>
                  </a:ext>
                </a:extLst>
              </p:cNvPr>
              <p:cNvGrpSpPr/>
              <p:nvPr/>
            </p:nvGrpSpPr>
            <p:grpSpPr>
              <a:xfrm>
                <a:off x="0" y="-178015"/>
                <a:ext cx="13854009" cy="4397356"/>
                <a:chOff x="0" y="-38100"/>
                <a:chExt cx="2965130" cy="941153"/>
              </a:xfrm>
            </p:grpSpPr>
            <p:sp>
              <p:nvSpPr>
                <p:cNvPr id="24" name="Freeform 36">
                  <a:extLst>
                    <a:ext uri="{FF2B5EF4-FFF2-40B4-BE49-F238E27FC236}">
                      <a16:creationId xmlns:a16="http://schemas.microsoft.com/office/drawing/2014/main" xmlns="" id="{BD0D0D3F-5F4D-733C-C893-385EFF47A1A2}"/>
                    </a:ext>
                  </a:extLst>
                </p:cNvPr>
                <p:cNvSpPr/>
                <p:nvPr/>
              </p:nvSpPr>
              <p:spPr>
                <a:xfrm>
                  <a:off x="7983" y="-10667"/>
                  <a:ext cx="2456750" cy="913720"/>
                </a:xfrm>
                <a:custGeom>
                  <a:avLst/>
                  <a:gdLst/>
                  <a:ahLst/>
                  <a:cxnLst/>
                  <a:rect l="l" t="t" r="r" b="b"/>
                  <a:pathLst>
                    <a:path w="2965130" h="791342">
                      <a:moveTo>
                        <a:pt x="40227" y="0"/>
                      </a:moveTo>
                      <a:lnTo>
                        <a:pt x="2924903" y="0"/>
                      </a:lnTo>
                      <a:cubicBezTo>
                        <a:pt x="2935572" y="0"/>
                        <a:pt x="2945804" y="4238"/>
                        <a:pt x="2953348" y="11782"/>
                      </a:cubicBezTo>
                      <a:cubicBezTo>
                        <a:pt x="2960892" y="19326"/>
                        <a:pt x="2965130" y="29558"/>
                        <a:pt x="2965130" y="40227"/>
                      </a:cubicBezTo>
                      <a:lnTo>
                        <a:pt x="2965130" y="751115"/>
                      </a:lnTo>
                      <a:cubicBezTo>
                        <a:pt x="2965130" y="773331"/>
                        <a:pt x="2947120" y="791342"/>
                        <a:pt x="2924903" y="791342"/>
                      </a:cubicBezTo>
                      <a:lnTo>
                        <a:pt x="40227" y="791342"/>
                      </a:lnTo>
                      <a:cubicBezTo>
                        <a:pt x="29558" y="791342"/>
                        <a:pt x="19326" y="787103"/>
                        <a:pt x="11782" y="779559"/>
                      </a:cubicBezTo>
                      <a:cubicBezTo>
                        <a:pt x="4238" y="772015"/>
                        <a:pt x="0" y="761784"/>
                        <a:pt x="0" y="751115"/>
                      </a:cubicBezTo>
                      <a:lnTo>
                        <a:pt x="0" y="40227"/>
                      </a:lnTo>
                      <a:cubicBezTo>
                        <a:pt x="0" y="29558"/>
                        <a:pt x="4238" y="19326"/>
                        <a:pt x="11782" y="11782"/>
                      </a:cubicBezTo>
                      <a:cubicBezTo>
                        <a:pt x="19326" y="4238"/>
                        <a:pt x="29558" y="0"/>
                        <a:pt x="40227" y="0"/>
                      </a:cubicBezTo>
                      <a:close/>
                    </a:path>
                  </a:pathLst>
                </a:custGeom>
                <a:noFill/>
                <a:ln w="76200">
                  <a:solidFill>
                    <a:srgbClr val="002060"/>
                  </a:solidFill>
                </a:ln>
              </p:spPr>
              <p:txBody>
                <a:bodyPr/>
                <a:lstStyle/>
                <a:p>
                  <a:endParaRPr lang="vi-VN"/>
                </a:p>
              </p:txBody>
            </p:sp>
            <p:sp>
              <p:nvSpPr>
                <p:cNvPr id="25" name="TextBox 37">
                  <a:extLst>
                    <a:ext uri="{FF2B5EF4-FFF2-40B4-BE49-F238E27FC236}">
                      <a16:creationId xmlns:a16="http://schemas.microsoft.com/office/drawing/2014/main" xmlns="" id="{CA1498CB-1FB4-6F24-474A-EC9C2B28F987}"/>
                    </a:ext>
                  </a:extLst>
                </p:cNvPr>
                <p:cNvSpPr txBox="1"/>
                <p:nvPr/>
              </p:nvSpPr>
              <p:spPr>
                <a:xfrm>
                  <a:off x="0" y="-38100"/>
                  <a:ext cx="2965130" cy="829442"/>
                </a:xfrm>
                <a:prstGeom prst="rect">
                  <a:avLst/>
                </a:prstGeom>
              </p:spPr>
              <p:txBody>
                <a:bodyPr lIns="50800" tIns="50800" rIns="50800" bIns="50800" rtlCol="0" anchor="ctr"/>
                <a:lstStyle/>
                <a:p>
                  <a:pPr algn="ctr">
                    <a:lnSpc>
                      <a:spcPts val="2660"/>
                    </a:lnSpc>
                  </a:pPr>
                  <a:endParaRPr sz="3200">
                    <a:latin typeface="Arial" panose="020B0604020202020204" pitchFamily="34" charset="0"/>
                    <a:cs typeface="Arial" panose="020B0604020202020204" pitchFamily="34" charset="0"/>
                  </a:endParaRPr>
                </a:p>
              </p:txBody>
            </p:sp>
          </p:grpSp>
          <p:sp>
            <p:nvSpPr>
              <p:cNvPr id="23" name="TextBox 38">
                <a:extLst>
                  <a:ext uri="{FF2B5EF4-FFF2-40B4-BE49-F238E27FC236}">
                    <a16:creationId xmlns:a16="http://schemas.microsoft.com/office/drawing/2014/main" xmlns="" id="{44425CF4-F232-E004-81A6-A67F57E4664D}"/>
                  </a:ext>
                </a:extLst>
              </p:cNvPr>
              <p:cNvSpPr txBox="1"/>
              <p:nvPr/>
            </p:nvSpPr>
            <p:spPr>
              <a:xfrm>
                <a:off x="708677" y="126280"/>
                <a:ext cx="11106189" cy="3717562"/>
              </a:xfrm>
              <a:prstGeom prst="rect">
                <a:avLst/>
              </a:prstGeom>
              <a:noFill/>
            </p:spPr>
            <p:txBody>
              <a:bodyPr/>
              <a:lstStyle>
                <a:defPPr>
                  <a:defRPr lang="en-US"/>
                </a:defPPr>
              </a:lstStyle>
              <a:p>
                <a:pPr>
                  <a:lnSpc>
                    <a:spcPct val="150000"/>
                  </a:lnSpc>
                </a:pPr>
                <a:r>
                  <a:rPr lang="vi-VN" sz="3200" b="1">
                    <a:latin typeface="Arial" panose="020B0604020202020204" pitchFamily="34" charset="0"/>
                    <a:cs typeface="Arial" panose="020B0604020202020204" pitchFamily="34" charset="0"/>
                  </a:rPr>
                  <a:t>Tạo giống cừu chuyển gene tổng hợp được huyết thanh và a-1-antitrypsin ở người chữa bệnh khí thủng phổi (emphysema); dê chuyển gene sản xuất sữa chứa protein CFTR chữa bệnh u xơ nang;... </a:t>
                </a:r>
              </a:p>
            </p:txBody>
          </p:sp>
        </p:grpSp>
        <p:sp>
          <p:nvSpPr>
            <p:cNvPr id="17" name="Freeform 46">
              <a:extLst>
                <a:ext uri="{FF2B5EF4-FFF2-40B4-BE49-F238E27FC236}">
                  <a16:creationId xmlns:a16="http://schemas.microsoft.com/office/drawing/2014/main" xmlns="" id="{72A5FBFC-BC5E-9252-D5E3-88FF25B9A1C4}"/>
                </a:ext>
              </a:extLst>
            </p:cNvPr>
            <p:cNvSpPr/>
            <p:nvPr/>
          </p:nvSpPr>
          <p:spPr>
            <a:xfrm>
              <a:off x="2057400" y="2691919"/>
              <a:ext cx="7952687" cy="738385"/>
            </a:xfrm>
            <a:prstGeom prst="round1Rect">
              <a:avLst>
                <a:gd name="adj" fmla="val 50000"/>
              </a:avLst>
            </a:prstGeom>
            <a:solidFill>
              <a:schemeClr val="tx2">
                <a:lumMod val="50000"/>
              </a:schemeClr>
            </a:solidFill>
            <a:ln w="76200">
              <a:solidFill>
                <a:srgbClr val="002060"/>
              </a:solidFill>
            </a:ln>
          </p:spPr>
        </p:sp>
        <p:sp>
          <p:nvSpPr>
            <p:cNvPr id="18" name="TextBox 47">
              <a:extLst>
                <a:ext uri="{FF2B5EF4-FFF2-40B4-BE49-F238E27FC236}">
                  <a16:creationId xmlns:a16="http://schemas.microsoft.com/office/drawing/2014/main" xmlns="" id="{8F5B2E06-B970-B78C-D529-3A9DFAAAD876}"/>
                </a:ext>
              </a:extLst>
            </p:cNvPr>
            <p:cNvSpPr txBox="1"/>
            <p:nvPr/>
          </p:nvSpPr>
          <p:spPr>
            <a:xfrm>
              <a:off x="2596611" y="2408222"/>
              <a:ext cx="7032476" cy="1035306"/>
            </a:xfrm>
            <a:prstGeom prst="rect">
              <a:avLst/>
            </a:prstGeom>
            <a:ln>
              <a:noFill/>
            </a:ln>
          </p:spPr>
          <p:txBody>
            <a:bodyPr lIns="50800" tIns="50800" rIns="50800" bIns="50800" rtlCol="0" anchor="ctr"/>
            <a:lstStyle/>
            <a:p>
              <a:pPr>
                <a:lnSpc>
                  <a:spcPts val="5599"/>
                </a:lnSpc>
              </a:pPr>
              <a:r>
                <a:rPr lang="en-US" sz="3200" b="1" i="1">
                  <a:solidFill>
                    <a:schemeClr val="bg1"/>
                  </a:solidFill>
                  <a:latin typeface="Arial" panose="020B0604020202020204" pitchFamily="34" charset="0"/>
                  <a:cs typeface="Arial" panose="020B0604020202020204" pitchFamily="34" charset="0"/>
                </a:rPr>
                <a:t>Thành tựu: Động vật biến đổi gene</a:t>
              </a:r>
            </a:p>
          </p:txBody>
        </p:sp>
      </p:grpSp>
      <p:pic>
        <p:nvPicPr>
          <p:cNvPr id="5" name="Picture 2" descr="Giá cừu thịt (cừu giống Phan Rang) bán tại Ninh Thuận, TPHCM - NẮNG GIÓ">
            <a:extLst>
              <a:ext uri="{FF2B5EF4-FFF2-40B4-BE49-F238E27FC236}">
                <a16:creationId xmlns:a16="http://schemas.microsoft.com/office/drawing/2014/main" xmlns="" id="{36091933-116D-DADB-BB23-56E5227FB4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00804" y="3391002"/>
            <a:ext cx="5890305" cy="3926870"/>
          </a:xfrm>
          <a:prstGeom prst="roundRect">
            <a:avLst>
              <a:gd name="adj" fmla="val 8594"/>
            </a:avLst>
          </a:prstGeom>
          <a:solidFill>
            <a:srgbClr val="FFFFFF">
              <a:shade val="85000"/>
            </a:srgbClr>
          </a:solidFill>
          <a:ln w="76200">
            <a:solidFill>
              <a:schemeClr val="tx1"/>
            </a:solidFill>
          </a:ln>
          <a:effectLst>
            <a:reflection blurRad="12700" stA="38000" endPos="28000" dist="5000" dir="5400000" sy="-100000" algn="bl" rotWithShape="0"/>
          </a:effectLst>
        </p:spPr>
      </p:pic>
    </p:spTree>
    <p:extLst>
      <p:ext uri="{BB962C8B-B14F-4D97-AF65-F5344CB8AC3E}">
        <p14:creationId xmlns:p14="http://schemas.microsoft.com/office/powerpoint/2010/main" val="375779888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685800" y="1028700"/>
            <a:ext cx="17191281" cy="8937003"/>
          </a:xfrm>
          <a:prstGeom prst="roundRect">
            <a:avLst>
              <a:gd name="adj" fmla="val 2086"/>
            </a:avLst>
          </a:prstGeom>
          <a:solidFill>
            <a:schemeClr val="bg1"/>
          </a:solidFill>
          <a:ln w="38100">
            <a:solidFill>
              <a:srgbClr val="4971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3200">
              <a:solidFill>
                <a:srgbClr val="FDFAF6"/>
              </a:solidFill>
              <a:latin typeface="Arial"/>
            </a:endParaRPr>
          </a:p>
        </p:txBody>
      </p:sp>
      <p:grpSp>
        <p:nvGrpSpPr>
          <p:cNvPr id="3" name="Group 2"/>
          <p:cNvGrpSpPr/>
          <p:nvPr/>
        </p:nvGrpSpPr>
        <p:grpSpPr>
          <a:xfrm>
            <a:off x="404257" y="321297"/>
            <a:ext cx="7210356" cy="1371600"/>
            <a:chOff x="3620120" y="976704"/>
            <a:chExt cx="4806904" cy="914400"/>
          </a:xfrm>
        </p:grpSpPr>
        <p:sp>
          <p:nvSpPr>
            <p:cNvPr id="4" name="Rectangle: Rounded Corners 3"/>
            <p:cNvSpPr/>
            <p:nvPr/>
          </p:nvSpPr>
          <p:spPr>
            <a:xfrm>
              <a:off x="4114104" y="1077165"/>
              <a:ext cx="4312920" cy="727766"/>
            </a:xfrm>
            <a:prstGeom prst="roundRect">
              <a:avLst/>
            </a:prstGeom>
            <a:solidFill>
              <a:srgbClr val="497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3200">
                <a:solidFill>
                  <a:prstClr val="white"/>
                </a:solidFill>
                <a:latin typeface="Arial" panose="020B0604020202020204"/>
              </a:endParaRPr>
            </a:p>
          </p:txBody>
        </p:sp>
        <p:sp>
          <p:nvSpPr>
            <p:cNvPr id="5" name="Oval 4"/>
            <p:cNvSpPr/>
            <p:nvPr/>
          </p:nvSpPr>
          <p:spPr>
            <a:xfrm>
              <a:off x="3620120" y="976704"/>
              <a:ext cx="914400" cy="914400"/>
            </a:xfrm>
            <a:prstGeom prst="ellipse">
              <a:avLst/>
            </a:prstGeom>
            <a:solidFill>
              <a:schemeClr val="bg1"/>
            </a:solidFill>
            <a:ln w="57150">
              <a:solidFill>
                <a:srgbClr val="355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3200">
                <a:solidFill>
                  <a:prstClr val="white"/>
                </a:solidFill>
                <a:latin typeface="Arial" panose="020B0604020202020204"/>
              </a:endParaRPr>
            </a:p>
          </p:txBody>
        </p:sp>
        <p:pic>
          <p:nvPicPr>
            <p:cNvPr id="6" name="Picture 5" descr="Vector Illustration of Green Light Bulb Icon | Freestock icons"/>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3437" y="1077165"/>
              <a:ext cx="727766" cy="72776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96380" y="1204838"/>
              <a:ext cx="2568225" cy="389850"/>
            </a:xfrm>
            <a:prstGeom prst="rect">
              <a:avLst/>
            </a:prstGeom>
            <a:noFill/>
          </p:spPr>
          <p:txBody>
            <a:bodyPr wrap="none" rtlCol="0">
              <a:spAutoFit/>
            </a:bodyPr>
            <a:lstStyle/>
            <a:p>
              <a:pPr defTabSz="1371600">
                <a:defRPr/>
              </a:pPr>
              <a:r>
                <a:rPr lang="en-US" sz="3200" b="1">
                  <a:solidFill>
                    <a:prstClr val="white"/>
                  </a:solidFill>
                  <a:latin typeface="Arial" panose="020B0604020202020204"/>
                </a:rPr>
                <a:t>TÓM TẮT BÀI HỌC</a:t>
              </a:r>
            </a:p>
          </p:txBody>
        </p:sp>
      </p:grpSp>
      <p:sp>
        <p:nvSpPr>
          <p:cNvPr id="8" name="Rectangle 7"/>
          <p:cNvSpPr/>
          <p:nvPr/>
        </p:nvSpPr>
        <p:spPr>
          <a:xfrm>
            <a:off x="1062421" y="3720147"/>
            <a:ext cx="16361970" cy="1919383"/>
          </a:xfrm>
          <a:prstGeom prst="rect">
            <a:avLst/>
          </a:prstGeom>
          <a:solidFill>
            <a:srgbClr val="FBE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3200">
              <a:solidFill>
                <a:prstClr val="white"/>
              </a:solidFill>
              <a:latin typeface="Arial" panose="020B0604020202020204"/>
            </a:endParaRPr>
          </a:p>
        </p:txBody>
      </p:sp>
      <p:sp>
        <p:nvSpPr>
          <p:cNvPr id="9" name="Rectangle 8"/>
          <p:cNvSpPr/>
          <p:nvPr/>
        </p:nvSpPr>
        <p:spPr>
          <a:xfrm>
            <a:off x="1062421" y="1876118"/>
            <a:ext cx="16361970" cy="1715948"/>
          </a:xfrm>
          <a:prstGeom prst="rect">
            <a:avLst/>
          </a:prstGeom>
          <a:solidFill>
            <a:srgbClr val="FF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3200">
              <a:solidFill>
                <a:prstClr val="white"/>
              </a:solidFill>
              <a:latin typeface="Arial" panose="020B0604020202020204"/>
            </a:endParaRPr>
          </a:p>
        </p:txBody>
      </p:sp>
      <p:sp>
        <p:nvSpPr>
          <p:cNvPr id="10" name="Oval 9"/>
          <p:cNvSpPr/>
          <p:nvPr/>
        </p:nvSpPr>
        <p:spPr>
          <a:xfrm>
            <a:off x="1300449" y="2161381"/>
            <a:ext cx="237932" cy="237932"/>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3200">
              <a:solidFill>
                <a:prstClr val="white"/>
              </a:solidFill>
              <a:latin typeface="Arial" panose="020B0604020202020204"/>
            </a:endParaRPr>
          </a:p>
        </p:txBody>
      </p:sp>
      <p:sp>
        <p:nvSpPr>
          <p:cNvPr id="11" name="Oval 10"/>
          <p:cNvSpPr/>
          <p:nvPr/>
        </p:nvSpPr>
        <p:spPr>
          <a:xfrm>
            <a:off x="1336059" y="4678275"/>
            <a:ext cx="237932" cy="23793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3200">
              <a:solidFill>
                <a:prstClr val="white"/>
              </a:solidFill>
              <a:latin typeface="Arial" panose="020B0604020202020204"/>
            </a:endParaRPr>
          </a:p>
        </p:txBody>
      </p:sp>
      <p:sp>
        <p:nvSpPr>
          <p:cNvPr id="14" name="TextBox 13"/>
          <p:cNvSpPr txBox="1"/>
          <p:nvPr/>
        </p:nvSpPr>
        <p:spPr>
          <a:xfrm>
            <a:off x="1693046" y="1876116"/>
            <a:ext cx="15478307" cy="1305165"/>
          </a:xfrm>
          <a:prstGeom prst="rect">
            <a:avLst/>
          </a:prstGeom>
          <a:noFill/>
        </p:spPr>
        <p:txBody>
          <a:bodyPr wrap="square" rtlCol="0">
            <a:spAutoFit/>
          </a:bodyPr>
          <a:lstStyle>
            <a:defPPr>
              <a:defRPr lang="en-US"/>
            </a:defPPr>
            <a:lvl1pPr marR="0" lvl="0" indent="0" defTabSz="914400" fontAlgn="auto">
              <a:lnSpc>
                <a:spcPct val="115000"/>
              </a:lnSpc>
              <a:spcBef>
                <a:spcPts val="0"/>
              </a:spcBef>
              <a:spcAft>
                <a:spcPts val="0"/>
              </a:spcAft>
              <a:buClrTx/>
              <a:buSzTx/>
              <a:buFontTx/>
              <a:buNone/>
              <a:defRPr kumimoji="0" sz="2400" b="1" i="0" u="none" strike="noStrike" cap="none" spc="0" normalizeH="0" baseline="0">
                <a:ln>
                  <a:noFill/>
                </a:ln>
                <a:solidFill>
                  <a:prstClr val="black"/>
                </a:solidFill>
                <a:effectLst/>
                <a:uLnTx/>
                <a:uFillTx/>
                <a:latin typeface="Arial" panose="020B0604020202020204"/>
              </a:defRPr>
            </a:lvl1pPr>
          </a:lstStyle>
          <a:p>
            <a:pPr algn="just" defTabSz="1371600">
              <a:lnSpc>
                <a:spcPct val="150000"/>
              </a:lnSpc>
              <a:defRPr/>
            </a:pPr>
            <a:r>
              <a:rPr lang="vi-VN" sz="2800" b="0"/>
              <a:t>Hệ gene là toàn bộ trình tự các nucleotide trên DNA có trong tế bào của cơ thể sinh vật. Mỗi sinh vật có hệ gene đặc trưng về kích thước, số lượng gene và tổ chức hệ gene.</a:t>
            </a:r>
          </a:p>
        </p:txBody>
      </p:sp>
      <p:sp>
        <p:nvSpPr>
          <p:cNvPr id="16" name="TextBox 15"/>
          <p:cNvSpPr txBox="1"/>
          <p:nvPr/>
        </p:nvSpPr>
        <p:spPr>
          <a:xfrm>
            <a:off x="1806432" y="3661994"/>
            <a:ext cx="15385517" cy="1951496"/>
          </a:xfrm>
          <a:prstGeom prst="rect">
            <a:avLst/>
          </a:prstGeom>
          <a:noFill/>
        </p:spPr>
        <p:txBody>
          <a:bodyPr wrap="square" rtlCol="0">
            <a:spAutoFit/>
          </a:bodyPr>
          <a:lstStyle>
            <a:defPPr>
              <a:defRPr lang="en-US"/>
            </a:defPPr>
            <a:lvl1pPr marR="0" lvl="0" indent="0" algn="just" defTabSz="914400" fontAlgn="auto">
              <a:lnSpc>
                <a:spcPct val="115000"/>
              </a:lnSpc>
              <a:spcBef>
                <a:spcPts val="0"/>
              </a:spcBef>
              <a:spcAft>
                <a:spcPts val="0"/>
              </a:spcAft>
              <a:buClrTx/>
              <a:buSzTx/>
              <a:buFontTx/>
              <a:buNone/>
              <a:defRPr kumimoji="0" sz="2400" b="1" i="0" u="none" strike="noStrike" cap="none" spc="0" normalizeH="0" baseline="0">
                <a:ln>
                  <a:noFill/>
                </a:ln>
                <a:solidFill>
                  <a:prstClr val="black"/>
                </a:solidFill>
                <a:effectLst/>
                <a:uLnTx/>
                <a:uFillTx/>
                <a:latin typeface="Arial" panose="020B0604020202020204"/>
              </a:defRPr>
            </a:lvl1pPr>
          </a:lstStyle>
          <a:p>
            <a:pPr defTabSz="1371600">
              <a:lnSpc>
                <a:spcPct val="150000"/>
              </a:lnSpc>
              <a:defRPr/>
            </a:pPr>
            <a:r>
              <a:rPr lang="vi-VN" sz="2800" b="0"/>
              <a:t> Đột biến gene là những biến đổi trong cấu trúc của gene, liên quan đến một cặp nucleotide hoặc một số cặp nucleotide. Các dạng đột biến điểm gồm: mất hoặc thêm môt cặp nucleotide, thay thế cặp nucleotide.</a:t>
            </a:r>
            <a:endParaRPr lang="en-US" sz="2800" b="0" dirty="0"/>
          </a:p>
        </p:txBody>
      </p:sp>
      <p:sp>
        <p:nvSpPr>
          <p:cNvPr id="17" name="Rectangle 16"/>
          <p:cNvSpPr/>
          <p:nvPr/>
        </p:nvSpPr>
        <p:spPr>
          <a:xfrm>
            <a:off x="1052445" y="5750462"/>
            <a:ext cx="16361970" cy="1353548"/>
          </a:xfrm>
          <a:prstGeom prst="rect">
            <a:avLst/>
          </a:prstGeom>
          <a:solidFill>
            <a:srgbClr val="B4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3200">
              <a:solidFill>
                <a:prstClr val="white"/>
              </a:solidFill>
              <a:latin typeface="Arial" panose="020B0604020202020204"/>
            </a:endParaRPr>
          </a:p>
        </p:txBody>
      </p:sp>
      <p:sp>
        <p:nvSpPr>
          <p:cNvPr id="18" name="Oval 17"/>
          <p:cNvSpPr/>
          <p:nvPr/>
        </p:nvSpPr>
        <p:spPr>
          <a:xfrm>
            <a:off x="1305484" y="6285400"/>
            <a:ext cx="237932" cy="237932"/>
          </a:xfrm>
          <a:prstGeom prst="ellipse">
            <a:avLst/>
          </a:prstGeom>
          <a:solidFill>
            <a:srgbClr val="148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3200">
              <a:solidFill>
                <a:prstClr val="white"/>
              </a:solidFill>
              <a:latin typeface="Arial" panose="020B0604020202020204"/>
            </a:endParaRPr>
          </a:p>
        </p:txBody>
      </p:sp>
      <p:sp>
        <p:nvSpPr>
          <p:cNvPr id="20" name="TextBox 19"/>
          <p:cNvSpPr txBox="1"/>
          <p:nvPr/>
        </p:nvSpPr>
        <p:spPr>
          <a:xfrm>
            <a:off x="1775857" y="5798905"/>
            <a:ext cx="15385517" cy="658835"/>
          </a:xfrm>
          <a:prstGeom prst="rect">
            <a:avLst/>
          </a:prstGeom>
          <a:noFill/>
        </p:spPr>
        <p:txBody>
          <a:bodyPr wrap="square" rtlCol="0">
            <a:spAutoFit/>
          </a:bodyPr>
          <a:lstStyle>
            <a:defPPr>
              <a:defRPr lang="en-US"/>
            </a:defPPr>
            <a:lvl1pPr marR="0" lvl="0" indent="0" algn="just" defTabSz="914400" fontAlgn="auto">
              <a:lnSpc>
                <a:spcPct val="115000"/>
              </a:lnSpc>
              <a:spcBef>
                <a:spcPts val="0"/>
              </a:spcBef>
              <a:spcAft>
                <a:spcPts val="0"/>
              </a:spcAft>
              <a:buClrTx/>
              <a:buSzTx/>
              <a:buFontTx/>
              <a:buNone/>
              <a:defRPr kumimoji="0" sz="2400" b="1" i="0" u="none" strike="noStrike" cap="none" spc="0" normalizeH="0" baseline="0">
                <a:ln>
                  <a:noFill/>
                </a:ln>
                <a:solidFill>
                  <a:prstClr val="black"/>
                </a:solidFill>
                <a:effectLst/>
                <a:uLnTx/>
                <a:uFillTx/>
                <a:latin typeface="Arial" panose="020B0604020202020204"/>
              </a:defRPr>
            </a:lvl1pPr>
          </a:lstStyle>
          <a:p>
            <a:pPr defTabSz="1371600">
              <a:lnSpc>
                <a:spcPct val="150000"/>
              </a:lnSpc>
              <a:defRPr/>
            </a:pPr>
            <a:r>
              <a:rPr lang="vi-VN" sz="2800" b="0"/>
              <a:t> Đột biến gene có vai trò quan trọng trong tiến hóa, chọn giống và nghiên cứu di truyền.</a:t>
            </a:r>
            <a:endParaRPr lang="en-US" sz="2800" b="0" dirty="0"/>
          </a:p>
        </p:txBody>
      </p:sp>
      <p:sp>
        <p:nvSpPr>
          <p:cNvPr id="12" name="Rectangle 11">
            <a:extLst>
              <a:ext uri="{FF2B5EF4-FFF2-40B4-BE49-F238E27FC236}">
                <a16:creationId xmlns:a16="http://schemas.microsoft.com/office/drawing/2014/main" xmlns="" id="{1DE43E89-E256-A9E3-C8CB-96AFE0CA67C5}"/>
              </a:ext>
            </a:extLst>
          </p:cNvPr>
          <p:cNvSpPr/>
          <p:nvPr/>
        </p:nvSpPr>
        <p:spPr>
          <a:xfrm>
            <a:off x="1047410" y="7250312"/>
            <a:ext cx="16361970" cy="235055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3200">
              <a:solidFill>
                <a:prstClr val="white"/>
              </a:solidFill>
              <a:latin typeface="Arial" panose="020B0604020202020204"/>
            </a:endParaRPr>
          </a:p>
        </p:txBody>
      </p:sp>
      <p:sp>
        <p:nvSpPr>
          <p:cNvPr id="13" name="Oval 12">
            <a:extLst>
              <a:ext uri="{FF2B5EF4-FFF2-40B4-BE49-F238E27FC236}">
                <a16:creationId xmlns:a16="http://schemas.microsoft.com/office/drawing/2014/main" xmlns="" id="{10108EBF-0D9F-7343-AFF1-B6A6F1626AAA}"/>
              </a:ext>
            </a:extLst>
          </p:cNvPr>
          <p:cNvSpPr/>
          <p:nvPr/>
        </p:nvSpPr>
        <p:spPr>
          <a:xfrm>
            <a:off x="1300449" y="7785251"/>
            <a:ext cx="237932" cy="23793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3200">
              <a:solidFill>
                <a:prstClr val="white"/>
              </a:solidFill>
              <a:latin typeface="Arial" panose="020B0604020202020204"/>
            </a:endParaRPr>
          </a:p>
        </p:txBody>
      </p:sp>
      <p:sp>
        <p:nvSpPr>
          <p:cNvPr id="15" name="TextBox 14">
            <a:extLst>
              <a:ext uri="{FF2B5EF4-FFF2-40B4-BE49-F238E27FC236}">
                <a16:creationId xmlns:a16="http://schemas.microsoft.com/office/drawing/2014/main" xmlns="" id="{E839B24D-DD30-EC50-8F0E-1C0292FB5DE6}"/>
              </a:ext>
            </a:extLst>
          </p:cNvPr>
          <p:cNvSpPr txBox="1"/>
          <p:nvPr/>
        </p:nvSpPr>
        <p:spPr>
          <a:xfrm>
            <a:off x="1770822" y="7298756"/>
            <a:ext cx="15385517" cy="1951496"/>
          </a:xfrm>
          <a:prstGeom prst="rect">
            <a:avLst/>
          </a:prstGeom>
          <a:noFill/>
        </p:spPr>
        <p:txBody>
          <a:bodyPr wrap="square" rtlCol="0">
            <a:spAutoFit/>
          </a:bodyPr>
          <a:lstStyle>
            <a:defPPr>
              <a:defRPr lang="en-US"/>
            </a:defPPr>
            <a:lvl1pPr marR="0" lvl="0" indent="0" algn="just" defTabSz="914400" fontAlgn="auto">
              <a:lnSpc>
                <a:spcPct val="115000"/>
              </a:lnSpc>
              <a:spcBef>
                <a:spcPts val="0"/>
              </a:spcBef>
              <a:spcAft>
                <a:spcPts val="0"/>
              </a:spcAft>
              <a:buClrTx/>
              <a:buSzTx/>
              <a:buFontTx/>
              <a:buNone/>
              <a:defRPr kumimoji="0" sz="2400" b="1" i="0" u="none" strike="noStrike" cap="none" spc="0" normalizeH="0" baseline="0">
                <a:ln>
                  <a:noFill/>
                </a:ln>
                <a:solidFill>
                  <a:prstClr val="black"/>
                </a:solidFill>
                <a:effectLst/>
                <a:uLnTx/>
                <a:uFillTx/>
                <a:latin typeface="Arial" panose="020B0604020202020204"/>
              </a:defRPr>
            </a:lvl1pPr>
          </a:lstStyle>
          <a:p>
            <a:pPr defTabSz="1371600">
              <a:lnSpc>
                <a:spcPct val="150000"/>
              </a:lnSpc>
              <a:defRPr/>
            </a:pPr>
            <a:r>
              <a:rPr lang="vi-VN" sz="2800" b="0"/>
              <a:t> Sinh vật biến đổi gene là các sinh vật chứa gene ngoại lai trong hệ gene, được tạo ra nhờ kĩ thuật chuyển gene. Chuyển gene (biến nạp di truyền) là kỹ thuật biến nạp gene ngoại lai vào dòng tế bào mô chủ, sau đó cho dòng tế bào mô chủ tái sinh thành sinh vật biến đổi gene.</a:t>
            </a:r>
            <a:endParaRPr lang="en-US" sz="2800" b="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55931"/>
            <a:ext cx="18288000" cy="10350905"/>
          </a:xfrm>
          <a:custGeom>
            <a:avLst/>
            <a:gdLst/>
            <a:ahLst/>
            <a:cxnLst/>
            <a:rect l="l" t="t" r="r" b="b"/>
            <a:pathLst>
              <a:path w="19234437" h="12863030">
                <a:moveTo>
                  <a:pt x="0" y="0"/>
                </a:moveTo>
                <a:lnTo>
                  <a:pt x="19234437" y="0"/>
                </a:lnTo>
                <a:lnTo>
                  <a:pt x="19234437" y="12863030"/>
                </a:lnTo>
                <a:lnTo>
                  <a:pt x="0" y="128630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sz="4000" b="1"/>
          </a:p>
        </p:txBody>
      </p:sp>
      <p:sp>
        <p:nvSpPr>
          <p:cNvPr id="4" name="Freeform 4"/>
          <p:cNvSpPr/>
          <p:nvPr/>
        </p:nvSpPr>
        <p:spPr>
          <a:xfrm>
            <a:off x="3878413" y="2369272"/>
            <a:ext cx="9988914" cy="6055779"/>
          </a:xfrm>
          <a:custGeom>
            <a:avLst/>
            <a:gdLst/>
            <a:ahLst/>
            <a:cxnLst/>
            <a:rect l="l" t="t" r="r" b="b"/>
            <a:pathLst>
              <a:path w="9988914" h="6055779">
                <a:moveTo>
                  <a:pt x="0" y="0"/>
                </a:moveTo>
                <a:lnTo>
                  <a:pt x="9988914" y="0"/>
                </a:lnTo>
                <a:lnTo>
                  <a:pt x="9988914" y="6055779"/>
                </a:lnTo>
                <a:lnTo>
                  <a:pt x="0" y="60557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a:off x="8479700" y="8032347"/>
            <a:ext cx="2275036" cy="2262627"/>
          </a:xfrm>
          <a:custGeom>
            <a:avLst/>
            <a:gdLst/>
            <a:ahLst/>
            <a:cxnLst/>
            <a:rect l="l" t="t" r="r" b="b"/>
            <a:pathLst>
              <a:path w="2275036" h="2262627">
                <a:moveTo>
                  <a:pt x="0" y="0"/>
                </a:moveTo>
                <a:lnTo>
                  <a:pt x="2275036" y="0"/>
                </a:lnTo>
                <a:lnTo>
                  <a:pt x="2275036" y="2262627"/>
                </a:lnTo>
                <a:lnTo>
                  <a:pt x="0" y="226262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Rectangle 4">
            <a:extLst>
              <a:ext uri="{FF2B5EF4-FFF2-40B4-BE49-F238E27FC236}">
                <a16:creationId xmlns:a16="http://schemas.microsoft.com/office/drawing/2014/main" xmlns="" id="{23696BED-744C-D6E7-B6B1-BF1661CBEA4B}"/>
              </a:ext>
            </a:extLst>
          </p:cNvPr>
          <p:cNvSpPr/>
          <p:nvPr/>
        </p:nvSpPr>
        <p:spPr>
          <a:xfrm>
            <a:off x="1176670" y="3595490"/>
            <a:ext cx="15392400" cy="2286000"/>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vi-VN" sz="4000" b="1"/>
          </a:p>
        </p:txBody>
      </p:sp>
      <p:sp>
        <p:nvSpPr>
          <p:cNvPr id="6" name="Rectangle 5">
            <a:extLst>
              <a:ext uri="{FF2B5EF4-FFF2-40B4-BE49-F238E27FC236}">
                <a16:creationId xmlns:a16="http://schemas.microsoft.com/office/drawing/2014/main" xmlns="" id="{C82848C0-F912-03D7-A7D5-E02F021DCEBF}"/>
              </a:ext>
            </a:extLst>
          </p:cNvPr>
          <p:cNvSpPr/>
          <p:nvPr/>
        </p:nvSpPr>
        <p:spPr>
          <a:xfrm>
            <a:off x="423530" y="506427"/>
            <a:ext cx="17440940" cy="9274146"/>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vi-VN" sz="4000" b="1"/>
          </a:p>
        </p:txBody>
      </p:sp>
      <p:sp>
        <p:nvSpPr>
          <p:cNvPr id="7" name="TextBox 6">
            <a:extLst>
              <a:ext uri="{FF2B5EF4-FFF2-40B4-BE49-F238E27FC236}">
                <a16:creationId xmlns:a16="http://schemas.microsoft.com/office/drawing/2014/main" xmlns="" id="{76559F27-6AB1-D370-E969-C12244307A0E}"/>
              </a:ext>
            </a:extLst>
          </p:cNvPr>
          <p:cNvSpPr txBox="1"/>
          <p:nvPr/>
        </p:nvSpPr>
        <p:spPr>
          <a:xfrm>
            <a:off x="909970" y="751251"/>
            <a:ext cx="15925800" cy="1323439"/>
          </a:xfrm>
          <a:prstGeom prst="rect">
            <a:avLst/>
          </a:prstGeom>
          <a:noFill/>
        </p:spPr>
        <p:txBody>
          <a:bodyPr wrap="square" rtlCol="0">
            <a:spAutoFit/>
          </a:bodyPr>
          <a:lstStyle/>
          <a:p>
            <a:r>
              <a:rPr lang="vi-VN" sz="4000" b="1">
                <a:solidFill>
                  <a:schemeClr val="bg1"/>
                </a:solidFill>
              </a:rPr>
              <a:t>Tín hiệu điều hòa hoạt động gen của opêron Lac ở vi khuẩn E.coli là:</a:t>
            </a:r>
          </a:p>
        </p:txBody>
      </p:sp>
      <p:sp>
        <p:nvSpPr>
          <p:cNvPr id="8" name="TextBox 7">
            <a:extLst>
              <a:ext uri="{FF2B5EF4-FFF2-40B4-BE49-F238E27FC236}">
                <a16:creationId xmlns:a16="http://schemas.microsoft.com/office/drawing/2014/main" xmlns="" id="{D1054CC6-BDD3-1B7E-F97C-7BC439F96D5C}"/>
              </a:ext>
            </a:extLst>
          </p:cNvPr>
          <p:cNvSpPr txBox="1"/>
          <p:nvPr/>
        </p:nvSpPr>
        <p:spPr>
          <a:xfrm>
            <a:off x="1176670" y="3595490"/>
            <a:ext cx="6553200" cy="707886"/>
          </a:xfrm>
          <a:prstGeom prst="rect">
            <a:avLst/>
          </a:prstGeom>
          <a:noFill/>
        </p:spPr>
        <p:txBody>
          <a:bodyPr wrap="square" rtlCol="0">
            <a:spAutoFit/>
          </a:bodyPr>
          <a:lstStyle/>
          <a:p>
            <a:r>
              <a:rPr lang="vi-VN" sz="4000" b="1">
                <a:solidFill>
                  <a:schemeClr val="bg1"/>
                </a:solidFill>
              </a:rPr>
              <a:t>A. Protein ức chế.</a:t>
            </a:r>
          </a:p>
        </p:txBody>
      </p:sp>
      <p:sp>
        <p:nvSpPr>
          <p:cNvPr id="9" name="TextBox 8">
            <a:extLst>
              <a:ext uri="{FF2B5EF4-FFF2-40B4-BE49-F238E27FC236}">
                <a16:creationId xmlns:a16="http://schemas.microsoft.com/office/drawing/2014/main" xmlns="" id="{3DF5E363-81B1-D8CC-7E8E-9740A01CA19F}"/>
              </a:ext>
            </a:extLst>
          </p:cNvPr>
          <p:cNvSpPr txBox="1"/>
          <p:nvPr/>
        </p:nvSpPr>
        <p:spPr>
          <a:xfrm>
            <a:off x="1203251" y="6406665"/>
            <a:ext cx="6553200" cy="707886"/>
          </a:xfrm>
          <a:prstGeom prst="rect">
            <a:avLst/>
          </a:prstGeom>
          <a:noFill/>
        </p:spPr>
        <p:txBody>
          <a:bodyPr wrap="square" rtlCol="0">
            <a:spAutoFit/>
          </a:bodyPr>
          <a:lstStyle/>
          <a:p>
            <a:r>
              <a:rPr lang="vi-VN" sz="4000" b="1">
                <a:solidFill>
                  <a:schemeClr val="bg1"/>
                </a:solidFill>
              </a:rPr>
              <a:t>B. Đường lactose.</a:t>
            </a:r>
          </a:p>
        </p:txBody>
      </p:sp>
      <p:sp>
        <p:nvSpPr>
          <p:cNvPr id="10" name="TextBox 9">
            <a:extLst>
              <a:ext uri="{FF2B5EF4-FFF2-40B4-BE49-F238E27FC236}">
                <a16:creationId xmlns:a16="http://schemas.microsoft.com/office/drawing/2014/main" xmlns="" id="{3EB2A056-F627-E08F-14E0-E15DA27D1914}"/>
              </a:ext>
            </a:extLst>
          </p:cNvPr>
          <p:cNvSpPr txBox="1"/>
          <p:nvPr/>
        </p:nvSpPr>
        <p:spPr>
          <a:xfrm>
            <a:off x="9312699" y="3587516"/>
            <a:ext cx="6553200" cy="707886"/>
          </a:xfrm>
          <a:prstGeom prst="rect">
            <a:avLst/>
          </a:prstGeom>
          <a:noFill/>
        </p:spPr>
        <p:txBody>
          <a:bodyPr wrap="square" rtlCol="0">
            <a:spAutoFit/>
          </a:bodyPr>
          <a:lstStyle/>
          <a:p>
            <a:r>
              <a:rPr lang="vi-VN" sz="4000" b="1">
                <a:solidFill>
                  <a:schemeClr val="bg1"/>
                </a:solidFill>
              </a:rPr>
              <a:t>C. Enzim ADN-polimeraza.</a:t>
            </a:r>
          </a:p>
        </p:txBody>
      </p:sp>
      <p:sp>
        <p:nvSpPr>
          <p:cNvPr id="11" name="TextBox 10">
            <a:extLst>
              <a:ext uri="{FF2B5EF4-FFF2-40B4-BE49-F238E27FC236}">
                <a16:creationId xmlns:a16="http://schemas.microsoft.com/office/drawing/2014/main" xmlns="" id="{6E358FAE-A314-930C-5C73-E0981C3557E8}"/>
              </a:ext>
            </a:extLst>
          </p:cNvPr>
          <p:cNvSpPr txBox="1"/>
          <p:nvPr/>
        </p:nvSpPr>
        <p:spPr>
          <a:xfrm>
            <a:off x="9144000" y="6406665"/>
            <a:ext cx="6553200" cy="707886"/>
          </a:xfrm>
          <a:prstGeom prst="rect">
            <a:avLst/>
          </a:prstGeom>
          <a:noFill/>
        </p:spPr>
        <p:txBody>
          <a:bodyPr wrap="square" rtlCol="0">
            <a:spAutoFit/>
          </a:bodyPr>
          <a:lstStyle/>
          <a:p>
            <a:r>
              <a:rPr lang="vi-VN" sz="4000" b="1">
                <a:solidFill>
                  <a:schemeClr val="bg1"/>
                </a:solidFill>
              </a:rPr>
              <a:t>D. Đường mantose.</a:t>
            </a:r>
          </a:p>
        </p:txBody>
      </p:sp>
      <p:sp>
        <p:nvSpPr>
          <p:cNvPr id="13" name="Rectangle 12">
            <a:hlinkClick r:id="rId8" action="ppaction://hlinksldjump"/>
            <a:extLst>
              <a:ext uri="{FF2B5EF4-FFF2-40B4-BE49-F238E27FC236}">
                <a16:creationId xmlns:a16="http://schemas.microsoft.com/office/drawing/2014/main" xmlns="" id="{502CB2A1-CED2-AF3E-414F-C25EB308F7AA}"/>
              </a:ext>
            </a:extLst>
          </p:cNvPr>
          <p:cNvSpPr/>
          <p:nvPr/>
        </p:nvSpPr>
        <p:spPr>
          <a:xfrm>
            <a:off x="5367109" y="9109013"/>
            <a:ext cx="2796802" cy="808414"/>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t>ĐÚNG</a:t>
            </a:r>
          </a:p>
        </p:txBody>
      </p:sp>
      <p:sp>
        <p:nvSpPr>
          <p:cNvPr id="14" name="Rectangle 13">
            <a:hlinkClick r:id="rId9" action="ppaction://hlinksldjump"/>
            <a:extLst>
              <a:ext uri="{FF2B5EF4-FFF2-40B4-BE49-F238E27FC236}">
                <a16:creationId xmlns:a16="http://schemas.microsoft.com/office/drawing/2014/main" xmlns="" id="{CB7DD654-A9BC-E649-D693-591581604613}"/>
              </a:ext>
            </a:extLst>
          </p:cNvPr>
          <p:cNvSpPr/>
          <p:nvPr/>
        </p:nvSpPr>
        <p:spPr>
          <a:xfrm>
            <a:off x="10754736" y="9109013"/>
            <a:ext cx="2796802" cy="80841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t>SAI</a:t>
            </a:r>
          </a:p>
        </p:txBody>
      </p:sp>
      <p:sp>
        <p:nvSpPr>
          <p:cNvPr id="15" name="Rectangle 14">
            <a:hlinkClick r:id="rId9" action="ppaction://hlinksldjump"/>
            <a:extLst>
              <a:ext uri="{FF2B5EF4-FFF2-40B4-BE49-F238E27FC236}">
                <a16:creationId xmlns:a16="http://schemas.microsoft.com/office/drawing/2014/main" xmlns="" id="{35ED3DE8-05D3-BF26-B968-D8FE1DDB0F64}"/>
              </a:ext>
            </a:extLst>
          </p:cNvPr>
          <p:cNvSpPr/>
          <p:nvPr/>
        </p:nvSpPr>
        <p:spPr>
          <a:xfrm>
            <a:off x="10754736" y="9113499"/>
            <a:ext cx="2796802" cy="80841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t>SAI</a:t>
            </a:r>
          </a:p>
        </p:txBody>
      </p:sp>
      <p:sp>
        <p:nvSpPr>
          <p:cNvPr id="16" name="Rectangle 15">
            <a:hlinkClick r:id="rId9" action="ppaction://hlinksldjump"/>
            <a:extLst>
              <a:ext uri="{FF2B5EF4-FFF2-40B4-BE49-F238E27FC236}">
                <a16:creationId xmlns:a16="http://schemas.microsoft.com/office/drawing/2014/main" xmlns="" id="{5C2E3756-FA67-739F-1F64-46EEC0C228DE}"/>
              </a:ext>
            </a:extLst>
          </p:cNvPr>
          <p:cNvSpPr/>
          <p:nvPr/>
        </p:nvSpPr>
        <p:spPr>
          <a:xfrm>
            <a:off x="10761824" y="9090070"/>
            <a:ext cx="2796802" cy="80841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t>SAI</a:t>
            </a:r>
          </a:p>
        </p:txBody>
      </p:sp>
    </p:spTree>
    <p:extLst>
      <p:ext uri="{BB962C8B-B14F-4D97-AF65-F5344CB8AC3E}">
        <p14:creationId xmlns:p14="http://schemas.microsoft.com/office/powerpoint/2010/main" val="3332948636"/>
      </p:ext>
    </p:extLst>
  </p:cSld>
  <p:clrMapOvr>
    <a:masterClrMapping/>
  </p:clrMapOvr>
  <p:transition>
    <p:wip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nextCondLst>
                <p:cond evt="onClick" delay="0">
                  <p:tgtEl>
                    <p:spTgt spid="9"/>
                  </p:tgtEl>
                </p:cond>
              </p:nextCondLst>
            </p:seq>
          </p:childTnLst>
        </p:cTn>
      </p:par>
    </p:tnLst>
    <p:bldLst>
      <p:bldP spid="13" grpId="0" animBg="1"/>
      <p:bldP spid="14" grpId="0" animBg="1"/>
      <p:bldP spid="15" grpId="0" animBg="1"/>
      <p:bldP spid="1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Top Corners Rounded 3">
            <a:extLst>
              <a:ext uri="{FF2B5EF4-FFF2-40B4-BE49-F238E27FC236}">
                <a16:creationId xmlns:a16="http://schemas.microsoft.com/office/drawing/2014/main" xmlns="" id="{AD7E4B1B-76B9-75AC-0BD0-DB5823B1DEAF}"/>
              </a:ext>
            </a:extLst>
          </p:cNvPr>
          <p:cNvSpPr/>
          <p:nvPr/>
        </p:nvSpPr>
        <p:spPr>
          <a:xfrm>
            <a:off x="5488489" y="1201041"/>
            <a:ext cx="9982200" cy="1506522"/>
          </a:xfrm>
          <a:prstGeom prst="round2Same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3" name="Group 43"/>
          <p:cNvGrpSpPr/>
          <p:nvPr/>
        </p:nvGrpSpPr>
        <p:grpSpPr>
          <a:xfrm>
            <a:off x="2209800" y="2781301"/>
            <a:ext cx="14020799" cy="4419600"/>
            <a:chOff x="-217526" y="-829070"/>
            <a:chExt cx="13200742" cy="10755552"/>
          </a:xfrm>
        </p:grpSpPr>
        <p:grpSp>
          <p:nvGrpSpPr>
            <p:cNvPr id="44" name="Group 44"/>
            <p:cNvGrpSpPr/>
            <p:nvPr/>
          </p:nvGrpSpPr>
          <p:grpSpPr>
            <a:xfrm>
              <a:off x="-217526" y="-829070"/>
              <a:ext cx="13200742" cy="10755552"/>
              <a:chOff x="-42968" y="-163767"/>
              <a:chExt cx="2607554" cy="2124554"/>
            </a:xfrm>
          </p:grpSpPr>
          <p:sp>
            <p:nvSpPr>
              <p:cNvPr id="45" name="Freeform 45"/>
              <p:cNvSpPr/>
              <p:nvPr/>
            </p:nvSpPr>
            <p:spPr>
              <a:xfrm>
                <a:off x="-42968" y="-163767"/>
                <a:ext cx="2607554" cy="2124554"/>
              </a:xfrm>
              <a:prstGeom prst="roundRect">
                <a:avLst>
                  <a:gd name="adj" fmla="val 8703"/>
                </a:avLst>
              </a:prstGeom>
              <a:noFill/>
              <a:ln w="76200">
                <a:solidFill>
                  <a:srgbClr val="FF0000"/>
                </a:solidFill>
              </a:ln>
            </p:spPr>
          </p:sp>
          <p:sp>
            <p:nvSpPr>
              <p:cNvPr id="46" name="TextBox 46"/>
              <p:cNvSpPr txBox="1"/>
              <p:nvPr/>
            </p:nvSpPr>
            <p:spPr>
              <a:xfrm>
                <a:off x="0" y="-57150"/>
                <a:ext cx="2452300" cy="1457242"/>
              </a:xfrm>
              <a:prstGeom prst="rect">
                <a:avLst/>
              </a:prstGeom>
            </p:spPr>
            <p:txBody>
              <a:bodyPr lIns="50800" tIns="50800" rIns="50800" bIns="50800" rtlCol="0" anchor="ctr"/>
              <a:lstStyle/>
              <a:p>
                <a:pPr algn="ctr">
                  <a:lnSpc>
                    <a:spcPts val="2801"/>
                  </a:lnSpc>
                </a:pPr>
                <a:endParaRPr>
                  <a:latin typeface="Arial" panose="020B0604020202020204" pitchFamily="34" charset="0"/>
                  <a:cs typeface="Arial" panose="020B0604020202020204" pitchFamily="34" charset="0"/>
                </a:endParaRPr>
              </a:p>
            </p:txBody>
          </p:sp>
        </p:grpSp>
        <p:sp>
          <p:nvSpPr>
            <p:cNvPr id="47" name="TextBox 47"/>
            <p:cNvSpPr txBox="1"/>
            <p:nvPr/>
          </p:nvSpPr>
          <p:spPr>
            <a:xfrm>
              <a:off x="2566393" y="2137976"/>
              <a:ext cx="9821943" cy="5817124"/>
            </a:xfrm>
            <a:prstGeom prst="rect">
              <a:avLst/>
            </a:prstGeom>
          </p:spPr>
          <p:txBody>
            <a:bodyPr wrap="square" lIns="0" tIns="0" rIns="0" bIns="0" rtlCol="0" anchor="t">
              <a:spAutoFit/>
            </a:bodyPr>
            <a:lstStyle/>
            <a:p>
              <a:pPr>
                <a:lnSpc>
                  <a:spcPct val="150000"/>
                </a:lnSpc>
              </a:pPr>
              <a:r>
                <a:rPr lang="vi-VN" sz="3600" b="1">
                  <a:solidFill>
                    <a:srgbClr val="C00000"/>
                  </a:solidFill>
                  <a:latin typeface="Arial" panose="020B0604020202020204" pitchFamily="34" charset="0"/>
                  <a:cs typeface="Arial" panose="020B0604020202020204" pitchFamily="34" charset="0"/>
                </a:rPr>
                <a:t>(1) Tại sao việc giải mã thành công hệ gene người đã mở ra nhiều triển vọng trong việc bảo vệ sức khoẻ con người? </a:t>
              </a:r>
            </a:p>
          </p:txBody>
        </p:sp>
      </p:grpSp>
      <p:sp>
        <p:nvSpPr>
          <p:cNvPr id="48" name="Freeform 48"/>
          <p:cNvSpPr/>
          <p:nvPr/>
        </p:nvSpPr>
        <p:spPr>
          <a:xfrm>
            <a:off x="15903033" y="6385779"/>
            <a:ext cx="2216392" cy="3734279"/>
          </a:xfrm>
          <a:custGeom>
            <a:avLst/>
            <a:gdLst/>
            <a:ahLst/>
            <a:cxnLst/>
            <a:rect l="l" t="t" r="r" b="b"/>
            <a:pathLst>
              <a:path w="3706272" h="7468559">
                <a:moveTo>
                  <a:pt x="0" y="0"/>
                </a:moveTo>
                <a:lnTo>
                  <a:pt x="3706273" y="0"/>
                </a:lnTo>
                <a:lnTo>
                  <a:pt x="3706273" y="7468559"/>
                </a:lnTo>
                <a:lnTo>
                  <a:pt x="0" y="74685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9" name="TextBox 49"/>
          <p:cNvSpPr txBox="1"/>
          <p:nvPr/>
        </p:nvSpPr>
        <p:spPr>
          <a:xfrm>
            <a:off x="3117952" y="1982982"/>
            <a:ext cx="14579150" cy="559897"/>
          </a:xfrm>
          <a:prstGeom prst="rect">
            <a:avLst/>
          </a:prstGeom>
        </p:spPr>
        <p:txBody>
          <a:bodyPr lIns="0" tIns="0" rIns="0" bIns="0" rtlCol="0" anchor="t">
            <a:spAutoFit/>
          </a:bodyPr>
          <a:lstStyle/>
          <a:p>
            <a:pPr algn="ctr">
              <a:lnSpc>
                <a:spcPts val="4000"/>
              </a:lnSpc>
            </a:pPr>
            <a:r>
              <a:rPr lang="en-US" sz="6000" b="1">
                <a:solidFill>
                  <a:srgbClr val="4F3B20"/>
                </a:solidFill>
                <a:latin typeface="Arial" panose="020B0604020202020204" pitchFamily="34" charset="0"/>
                <a:cs typeface="Arial" panose="020B0604020202020204" pitchFamily="34" charset="0"/>
              </a:rPr>
              <a:t>HOẠT ĐỘNG LUYỆN TẬP</a:t>
            </a:r>
          </a:p>
        </p:txBody>
      </p:sp>
      <p:sp>
        <p:nvSpPr>
          <p:cNvPr id="50" name="Rectangle 49">
            <a:extLst>
              <a:ext uri="{FF2B5EF4-FFF2-40B4-BE49-F238E27FC236}">
                <a16:creationId xmlns:a16="http://schemas.microsoft.com/office/drawing/2014/main" xmlns="" id="{BA65A455-016F-D13C-6EC6-574B5282BAD9}"/>
              </a:ext>
            </a:extLst>
          </p:cNvPr>
          <p:cNvSpPr/>
          <p:nvPr/>
        </p:nvSpPr>
        <p:spPr>
          <a:xfrm>
            <a:off x="-481758" y="-1866900"/>
            <a:ext cx="880406" cy="194468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19">
            <a:extLst>
              <a:ext uri="{FF2B5EF4-FFF2-40B4-BE49-F238E27FC236}">
                <a16:creationId xmlns:a16="http://schemas.microsoft.com/office/drawing/2014/main" xmlns="" id="{CAB0B972-335C-65F7-046B-7222DB4F2FD3}"/>
              </a:ext>
            </a:extLst>
          </p:cNvPr>
          <p:cNvPicPr>
            <a:picLocks noChangeAspect="1"/>
          </p:cNvPicPr>
          <p:nvPr/>
        </p:nvPicPr>
        <p:blipFill>
          <a:blip r:embed="rId4"/>
          <a:srcRect/>
          <a:stretch>
            <a:fillRect/>
          </a:stretch>
        </p:blipFill>
        <p:spPr>
          <a:xfrm>
            <a:off x="1100512" y="2400300"/>
            <a:ext cx="3527456" cy="6655580"/>
          </a:xfrm>
          <a:prstGeom prst="rect">
            <a:avLst/>
          </a:prstGeom>
        </p:spPr>
      </p:pic>
    </p:spTree>
  </p:cSld>
  <p:clrMapOvr>
    <a:masterClrMapping/>
  </p:clrMapOvr>
  <p:transition>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964405" y="-38100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txBody>
          <a:bodyPr/>
          <a:lstStyle/>
          <a:p>
            <a:endParaRPr lang="vi-VN"/>
          </a:p>
        </p:txBody>
      </p:sp>
      <p:grpSp>
        <p:nvGrpSpPr>
          <p:cNvPr id="43" name="Group 43"/>
          <p:cNvGrpSpPr/>
          <p:nvPr/>
        </p:nvGrpSpPr>
        <p:grpSpPr>
          <a:xfrm>
            <a:off x="838200" y="2275327"/>
            <a:ext cx="16764000" cy="7116780"/>
            <a:chOff x="0" y="-289322"/>
            <a:chExt cx="11088685" cy="10196686"/>
          </a:xfrm>
        </p:grpSpPr>
        <p:grpSp>
          <p:nvGrpSpPr>
            <p:cNvPr id="44" name="Group 44"/>
            <p:cNvGrpSpPr/>
            <p:nvPr/>
          </p:nvGrpSpPr>
          <p:grpSpPr>
            <a:xfrm>
              <a:off x="0" y="-289322"/>
              <a:ext cx="11088685" cy="10196686"/>
              <a:chOff x="0" y="-57150"/>
              <a:chExt cx="2190358" cy="2014160"/>
            </a:xfrm>
          </p:grpSpPr>
          <p:sp>
            <p:nvSpPr>
              <p:cNvPr id="45" name="Freeform 45"/>
              <p:cNvSpPr/>
              <p:nvPr/>
            </p:nvSpPr>
            <p:spPr>
              <a:xfrm>
                <a:off x="0" y="-42637"/>
                <a:ext cx="2190358" cy="1957010"/>
              </a:xfrm>
              <a:custGeom>
                <a:avLst/>
                <a:gdLst/>
                <a:ahLst/>
                <a:cxnLst/>
                <a:rect l="l" t="t" r="r" b="b"/>
                <a:pathLst>
                  <a:path w="2190358" h="1957010">
                    <a:moveTo>
                      <a:pt x="47476" y="0"/>
                    </a:moveTo>
                    <a:lnTo>
                      <a:pt x="2142881" y="0"/>
                    </a:lnTo>
                    <a:cubicBezTo>
                      <a:pt x="2169102" y="0"/>
                      <a:pt x="2190358" y="21256"/>
                      <a:pt x="2190358" y="47476"/>
                    </a:cubicBezTo>
                    <a:lnTo>
                      <a:pt x="2190358" y="1909534"/>
                    </a:lnTo>
                    <a:cubicBezTo>
                      <a:pt x="2190358" y="1935754"/>
                      <a:pt x="2169102" y="1957010"/>
                      <a:pt x="2142881" y="1957010"/>
                    </a:cubicBezTo>
                    <a:lnTo>
                      <a:pt x="47476" y="1957010"/>
                    </a:lnTo>
                    <a:cubicBezTo>
                      <a:pt x="21256" y="1957010"/>
                      <a:pt x="0" y="1935754"/>
                      <a:pt x="0" y="1909534"/>
                    </a:cubicBezTo>
                    <a:lnTo>
                      <a:pt x="0" y="47476"/>
                    </a:lnTo>
                    <a:cubicBezTo>
                      <a:pt x="0" y="21256"/>
                      <a:pt x="21256" y="0"/>
                      <a:pt x="47476" y="0"/>
                    </a:cubicBezTo>
                    <a:close/>
                  </a:path>
                </a:pathLst>
              </a:custGeom>
              <a:solidFill>
                <a:schemeClr val="bg1"/>
              </a:solidFill>
              <a:ln w="76200">
                <a:solidFill>
                  <a:srgbClr val="FF0000"/>
                </a:solidFill>
              </a:ln>
            </p:spPr>
          </p:sp>
          <p:sp>
            <p:nvSpPr>
              <p:cNvPr id="46" name="TextBox 46"/>
              <p:cNvSpPr txBox="1"/>
              <p:nvPr/>
            </p:nvSpPr>
            <p:spPr>
              <a:xfrm>
                <a:off x="0" y="-57150"/>
                <a:ext cx="2190358" cy="2014160"/>
              </a:xfrm>
              <a:prstGeom prst="rect">
                <a:avLst/>
              </a:prstGeom>
            </p:spPr>
            <p:txBody>
              <a:bodyPr lIns="50800" tIns="50800" rIns="50800" bIns="50800" rtlCol="0" anchor="ctr"/>
              <a:lstStyle/>
              <a:p>
                <a:pPr algn="ctr">
                  <a:lnSpc>
                    <a:spcPts val="2801"/>
                  </a:lnSpc>
                </a:pPr>
                <a:endParaRPr>
                  <a:latin typeface="Arial" panose="020B0604020202020204" pitchFamily="34" charset="0"/>
                  <a:cs typeface="Arial" panose="020B0604020202020204" pitchFamily="34" charset="0"/>
                </a:endParaRPr>
              </a:p>
            </p:txBody>
          </p:sp>
        </p:grpSp>
        <p:sp>
          <p:nvSpPr>
            <p:cNvPr id="47" name="TextBox 47"/>
            <p:cNvSpPr txBox="1"/>
            <p:nvPr/>
          </p:nvSpPr>
          <p:spPr>
            <a:xfrm>
              <a:off x="199865" y="169461"/>
              <a:ext cx="10685534" cy="9137033"/>
            </a:xfrm>
            <a:prstGeom prst="rect">
              <a:avLst/>
            </a:prstGeom>
          </p:spPr>
          <p:txBody>
            <a:bodyPr lIns="0" tIns="0" rIns="0" bIns="0" rtlCol="0" anchor="t">
              <a:spAutoFit/>
            </a:bodyPr>
            <a:lstStyle/>
            <a:p>
              <a:pPr>
                <a:lnSpc>
                  <a:spcPts val="5599"/>
                </a:lnSpc>
              </a:pPr>
              <a:r>
                <a:rPr lang="en-US" sz="3200">
                  <a:solidFill>
                    <a:srgbClr val="000000"/>
                  </a:solidFill>
                  <a:latin typeface="Arial" panose="020B0604020202020204" pitchFamily="34" charset="0"/>
                  <a:cs typeface="Arial" panose="020B0604020202020204" pitchFamily="34" charset="0"/>
                </a:rPr>
                <a:t>(1) Việc giải mã thành công hệ gene người đã mở ra nhiều triển vọng trong việc bảo vệ sức khoẻ con người vì nó cung cấp cho chúng ta một hiểu biết sâu hơn về cấu trúc và chức năng của gene. Điều này cho phép chúng ta nghiên cứu và hiểu rõ hơn về các bệnh di truyền và cơ chế di truyền của chúng. Cụ thể, giải mã genoma con người đã giúp chúng ta: </a:t>
              </a:r>
            </a:p>
            <a:p>
              <a:pPr>
                <a:lnSpc>
                  <a:spcPts val="5599"/>
                </a:lnSpc>
                <a:spcBef>
                  <a:spcPct val="0"/>
                </a:spcBef>
              </a:pPr>
              <a:r>
                <a:rPr lang="en-US" sz="3200" b="1">
                  <a:solidFill>
                    <a:srgbClr val="000000"/>
                  </a:solidFill>
                  <a:latin typeface="Arial" panose="020B0604020202020204" pitchFamily="34" charset="0"/>
                  <a:cs typeface="Arial" panose="020B0604020202020204" pitchFamily="34" charset="0"/>
                </a:rPr>
                <a:t>1. Chẩn đoán và điều trị bệnh: </a:t>
              </a:r>
              <a:r>
                <a:rPr lang="en-US" sz="3200">
                  <a:solidFill>
                    <a:srgbClr val="000000"/>
                  </a:solidFill>
                  <a:latin typeface="Arial" panose="020B0604020202020204" pitchFamily="34" charset="0"/>
                  <a:cs typeface="Arial" panose="020B0604020202020204" pitchFamily="34" charset="0"/>
                </a:rPr>
                <a:t>Hiểu rõ hơn về gen giúp chúng ta phát hiện và chẩn đoán các bệnh di truyền một cách chính xác hơn. Điều này cho phép chúng ta phát triển các phương pháp điều trị tốt hơn và cá nhân hóa điều trị dựa trên thông tin gen của mỗi người</a:t>
              </a:r>
            </a:p>
          </p:txBody>
        </p:sp>
      </p:grpSp>
      <p:sp>
        <p:nvSpPr>
          <p:cNvPr id="49" name="TextBox 49"/>
          <p:cNvSpPr txBox="1"/>
          <p:nvPr/>
        </p:nvSpPr>
        <p:spPr>
          <a:xfrm>
            <a:off x="1028154" y="1300612"/>
            <a:ext cx="3947245" cy="478144"/>
          </a:xfrm>
          <a:prstGeom prst="rect">
            <a:avLst/>
          </a:prstGeom>
        </p:spPr>
        <p:txBody>
          <a:bodyPr wrap="square" lIns="0" tIns="0" rIns="0" bIns="0" rtlCol="0" anchor="t">
            <a:spAutoFit/>
          </a:bodyPr>
          <a:lstStyle/>
          <a:p>
            <a:pPr>
              <a:lnSpc>
                <a:spcPts val="4000"/>
              </a:lnSpc>
            </a:pPr>
            <a:r>
              <a:rPr lang="en-US" sz="3200" b="1" i="1" u="sng">
                <a:solidFill>
                  <a:srgbClr val="4F3B20"/>
                </a:solidFill>
                <a:latin typeface="Arial" panose="020B0604020202020204" pitchFamily="34" charset="0"/>
                <a:cs typeface="Arial" panose="020B0604020202020204" pitchFamily="34" charset="0"/>
              </a:rPr>
              <a:t>Trả lời</a:t>
            </a:r>
          </a:p>
        </p:txBody>
      </p:sp>
      <p:sp>
        <p:nvSpPr>
          <p:cNvPr id="50" name="Rectangle 49">
            <a:extLst>
              <a:ext uri="{FF2B5EF4-FFF2-40B4-BE49-F238E27FC236}">
                <a16:creationId xmlns:a16="http://schemas.microsoft.com/office/drawing/2014/main" xmlns="" id="{01DE82F4-4B8E-9568-D7B1-90DAEC4C1ED5}"/>
              </a:ext>
            </a:extLst>
          </p:cNvPr>
          <p:cNvSpPr/>
          <p:nvPr/>
        </p:nvSpPr>
        <p:spPr>
          <a:xfrm rot="5400000">
            <a:off x="8962584" y="563587"/>
            <a:ext cx="880406" cy="194468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3159"/>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43" name="Group 43"/>
          <p:cNvGrpSpPr/>
          <p:nvPr/>
        </p:nvGrpSpPr>
        <p:grpSpPr>
          <a:xfrm>
            <a:off x="838200" y="2275326"/>
            <a:ext cx="10210800" cy="6711061"/>
            <a:chOff x="0" y="-289322"/>
            <a:chExt cx="11088685" cy="10757060"/>
          </a:xfrm>
        </p:grpSpPr>
        <p:grpSp>
          <p:nvGrpSpPr>
            <p:cNvPr id="44" name="Group 44"/>
            <p:cNvGrpSpPr/>
            <p:nvPr/>
          </p:nvGrpSpPr>
          <p:grpSpPr>
            <a:xfrm>
              <a:off x="0" y="-289322"/>
              <a:ext cx="11088685" cy="10196686"/>
              <a:chOff x="0" y="-57150"/>
              <a:chExt cx="2190358" cy="2014160"/>
            </a:xfrm>
          </p:grpSpPr>
          <p:sp>
            <p:nvSpPr>
              <p:cNvPr id="45" name="Freeform 45"/>
              <p:cNvSpPr/>
              <p:nvPr/>
            </p:nvSpPr>
            <p:spPr>
              <a:xfrm>
                <a:off x="0" y="-42637"/>
                <a:ext cx="2190358" cy="1957010"/>
              </a:xfrm>
              <a:custGeom>
                <a:avLst/>
                <a:gdLst/>
                <a:ahLst/>
                <a:cxnLst/>
                <a:rect l="l" t="t" r="r" b="b"/>
                <a:pathLst>
                  <a:path w="2190358" h="1957010">
                    <a:moveTo>
                      <a:pt x="47476" y="0"/>
                    </a:moveTo>
                    <a:lnTo>
                      <a:pt x="2142881" y="0"/>
                    </a:lnTo>
                    <a:cubicBezTo>
                      <a:pt x="2169102" y="0"/>
                      <a:pt x="2190358" y="21256"/>
                      <a:pt x="2190358" y="47476"/>
                    </a:cubicBezTo>
                    <a:lnTo>
                      <a:pt x="2190358" y="1909534"/>
                    </a:lnTo>
                    <a:cubicBezTo>
                      <a:pt x="2190358" y="1935754"/>
                      <a:pt x="2169102" y="1957010"/>
                      <a:pt x="2142881" y="1957010"/>
                    </a:cubicBezTo>
                    <a:lnTo>
                      <a:pt x="47476" y="1957010"/>
                    </a:lnTo>
                    <a:cubicBezTo>
                      <a:pt x="21256" y="1957010"/>
                      <a:pt x="0" y="1935754"/>
                      <a:pt x="0" y="1909534"/>
                    </a:cubicBezTo>
                    <a:lnTo>
                      <a:pt x="0" y="47476"/>
                    </a:lnTo>
                    <a:cubicBezTo>
                      <a:pt x="0" y="21256"/>
                      <a:pt x="21256" y="0"/>
                      <a:pt x="47476" y="0"/>
                    </a:cubicBezTo>
                    <a:close/>
                  </a:path>
                </a:pathLst>
              </a:custGeom>
              <a:solidFill>
                <a:schemeClr val="bg1"/>
              </a:solidFill>
              <a:ln w="76200">
                <a:solidFill>
                  <a:srgbClr val="FF0000"/>
                </a:solidFill>
              </a:ln>
            </p:spPr>
          </p:sp>
          <p:sp>
            <p:nvSpPr>
              <p:cNvPr id="46" name="TextBox 46"/>
              <p:cNvSpPr txBox="1"/>
              <p:nvPr/>
            </p:nvSpPr>
            <p:spPr>
              <a:xfrm>
                <a:off x="0" y="-57150"/>
                <a:ext cx="2190358" cy="2014160"/>
              </a:xfrm>
              <a:prstGeom prst="rect">
                <a:avLst/>
              </a:prstGeom>
            </p:spPr>
            <p:txBody>
              <a:bodyPr lIns="50800" tIns="50800" rIns="50800" bIns="50800" rtlCol="0" anchor="ctr"/>
              <a:lstStyle/>
              <a:p>
                <a:pPr algn="ctr">
                  <a:lnSpc>
                    <a:spcPts val="2801"/>
                  </a:lnSpc>
                </a:pPr>
                <a:endParaRPr>
                  <a:latin typeface="Arial" panose="020B0604020202020204" pitchFamily="34" charset="0"/>
                  <a:cs typeface="Arial" panose="020B0604020202020204" pitchFamily="34" charset="0"/>
                </a:endParaRPr>
              </a:p>
            </p:txBody>
          </p:sp>
        </p:grpSp>
        <p:sp>
          <p:nvSpPr>
            <p:cNvPr id="47" name="TextBox 47"/>
            <p:cNvSpPr txBox="1"/>
            <p:nvPr/>
          </p:nvSpPr>
          <p:spPr>
            <a:xfrm>
              <a:off x="199865" y="169461"/>
              <a:ext cx="10685534" cy="10298277"/>
            </a:xfrm>
            <a:prstGeom prst="rect">
              <a:avLst/>
            </a:prstGeom>
          </p:spPr>
          <p:txBody>
            <a:bodyPr lIns="0" tIns="0" rIns="0" bIns="0" rtlCol="0" anchor="t">
              <a:spAutoFit/>
            </a:bodyPr>
            <a:lstStyle/>
            <a:p>
              <a:pPr>
                <a:lnSpc>
                  <a:spcPts val="5599"/>
                </a:lnSpc>
              </a:pPr>
              <a:r>
                <a:rPr lang="en-US" sz="3200" b="1">
                  <a:solidFill>
                    <a:srgbClr val="000000"/>
                  </a:solidFill>
                  <a:latin typeface="Arial" panose="020B0604020202020204" pitchFamily="34" charset="0"/>
                  <a:cs typeface="Arial" panose="020B0604020202020204" pitchFamily="34" charset="0"/>
                </a:rPr>
                <a:t>2. Phòng ngừa bệnh</a:t>
              </a:r>
              <a:r>
                <a:rPr lang="en-US" sz="3200">
                  <a:solidFill>
                    <a:srgbClr val="000000"/>
                  </a:solidFill>
                  <a:latin typeface="Arial" panose="020B0604020202020204" pitchFamily="34" charset="0"/>
                  <a:cs typeface="Arial" panose="020B0604020202020204" pitchFamily="34" charset="0"/>
                </a:rPr>
                <a:t>: Hiểu rõ hơn về gen giúp chúng ta xác định các yếu tố nguy cơ di truyền và đưa ra các biện pháp phòng ngừa để giảm nguy cơ mắc các bệnh di truyền. </a:t>
              </a:r>
            </a:p>
            <a:p>
              <a:pPr>
                <a:lnSpc>
                  <a:spcPts val="5599"/>
                </a:lnSpc>
                <a:spcBef>
                  <a:spcPct val="0"/>
                </a:spcBef>
              </a:pPr>
              <a:r>
                <a:rPr lang="en-US" sz="3200" b="1">
                  <a:solidFill>
                    <a:srgbClr val="000000"/>
                  </a:solidFill>
                  <a:latin typeface="Arial" panose="020B0604020202020204" pitchFamily="34" charset="0"/>
                  <a:cs typeface="Arial" panose="020B0604020202020204" pitchFamily="34" charset="0"/>
                </a:rPr>
                <a:t>3. Phát triển dược phẩm: </a:t>
              </a:r>
              <a:r>
                <a:rPr lang="en-US" sz="3200">
                  <a:solidFill>
                    <a:srgbClr val="000000"/>
                  </a:solidFill>
                  <a:latin typeface="Arial" panose="020B0604020202020204" pitchFamily="34" charset="0"/>
                  <a:cs typeface="Arial" panose="020B0604020202020204" pitchFamily="34" charset="0"/>
                </a:rPr>
                <a:t>Hiểu rõ hơn về gen giúp chúng ta phát triển các loại thuốc mới và cá nhân hóa điều trị dựa trên thông tin gen của mỗi người. Điều này giúp tăng hiệu quả điều trị và giảm tác dụng phụ.</a:t>
              </a:r>
            </a:p>
          </p:txBody>
        </p:sp>
      </p:grpSp>
      <p:sp>
        <p:nvSpPr>
          <p:cNvPr id="50" name="Rectangle 49">
            <a:extLst>
              <a:ext uri="{FF2B5EF4-FFF2-40B4-BE49-F238E27FC236}">
                <a16:creationId xmlns:a16="http://schemas.microsoft.com/office/drawing/2014/main" xmlns="" id="{01DE82F4-4B8E-9568-D7B1-90DAEC4C1ED5}"/>
              </a:ext>
            </a:extLst>
          </p:cNvPr>
          <p:cNvSpPr/>
          <p:nvPr/>
        </p:nvSpPr>
        <p:spPr>
          <a:xfrm rot="5400000">
            <a:off x="8962584" y="563587"/>
            <a:ext cx="880406" cy="194468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49">
            <a:extLst>
              <a:ext uri="{FF2B5EF4-FFF2-40B4-BE49-F238E27FC236}">
                <a16:creationId xmlns:a16="http://schemas.microsoft.com/office/drawing/2014/main" xmlns="" id="{20BB9F99-C9BD-3D43-FC93-4DFC2491E8D4}"/>
              </a:ext>
            </a:extLst>
          </p:cNvPr>
          <p:cNvSpPr txBox="1"/>
          <p:nvPr/>
        </p:nvSpPr>
        <p:spPr>
          <a:xfrm>
            <a:off x="1028154" y="1300612"/>
            <a:ext cx="3947245" cy="478144"/>
          </a:xfrm>
          <a:prstGeom prst="rect">
            <a:avLst/>
          </a:prstGeom>
        </p:spPr>
        <p:txBody>
          <a:bodyPr wrap="square" lIns="0" tIns="0" rIns="0" bIns="0" rtlCol="0" anchor="t">
            <a:spAutoFit/>
          </a:bodyPr>
          <a:lstStyle/>
          <a:p>
            <a:pPr>
              <a:lnSpc>
                <a:spcPts val="4000"/>
              </a:lnSpc>
            </a:pPr>
            <a:r>
              <a:rPr lang="en-US" sz="3200" b="1" i="1" u="sng">
                <a:solidFill>
                  <a:srgbClr val="4F3B20"/>
                </a:solidFill>
                <a:latin typeface="Arial" panose="020B0604020202020204" pitchFamily="34" charset="0"/>
                <a:cs typeface="Arial" panose="020B0604020202020204" pitchFamily="34" charset="0"/>
              </a:rPr>
              <a:t>Trả lời</a:t>
            </a:r>
          </a:p>
        </p:txBody>
      </p:sp>
      <p:pic>
        <p:nvPicPr>
          <p:cNvPr id="5" name="Picture 2">
            <a:extLst>
              <a:ext uri="{FF2B5EF4-FFF2-40B4-BE49-F238E27FC236}">
                <a16:creationId xmlns:a16="http://schemas.microsoft.com/office/drawing/2014/main" xmlns="" id="{9B15FAA5-EEB9-E3C2-4CD9-AA9CD11628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01710" y="2908320"/>
            <a:ext cx="6702188" cy="4470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82775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3"/>
          <p:cNvGrpSpPr/>
          <p:nvPr/>
        </p:nvGrpSpPr>
        <p:grpSpPr>
          <a:xfrm>
            <a:off x="449829" y="1399012"/>
            <a:ext cx="11437371" cy="9090964"/>
            <a:chOff x="0" y="-289322"/>
            <a:chExt cx="11088685" cy="12111769"/>
          </a:xfrm>
        </p:grpSpPr>
        <p:grpSp>
          <p:nvGrpSpPr>
            <p:cNvPr id="44" name="Group 44"/>
            <p:cNvGrpSpPr/>
            <p:nvPr/>
          </p:nvGrpSpPr>
          <p:grpSpPr>
            <a:xfrm>
              <a:off x="0" y="-289322"/>
              <a:ext cx="11088685" cy="10196686"/>
              <a:chOff x="0" y="-57150"/>
              <a:chExt cx="2190358" cy="2014160"/>
            </a:xfrm>
          </p:grpSpPr>
          <p:sp>
            <p:nvSpPr>
              <p:cNvPr id="45" name="Freeform 45"/>
              <p:cNvSpPr/>
              <p:nvPr/>
            </p:nvSpPr>
            <p:spPr>
              <a:xfrm>
                <a:off x="0" y="-42637"/>
                <a:ext cx="2190358" cy="1957010"/>
              </a:xfrm>
              <a:custGeom>
                <a:avLst/>
                <a:gdLst/>
                <a:ahLst/>
                <a:cxnLst/>
                <a:rect l="l" t="t" r="r" b="b"/>
                <a:pathLst>
                  <a:path w="2190358" h="1957010">
                    <a:moveTo>
                      <a:pt x="47476" y="0"/>
                    </a:moveTo>
                    <a:lnTo>
                      <a:pt x="2142881" y="0"/>
                    </a:lnTo>
                    <a:cubicBezTo>
                      <a:pt x="2169102" y="0"/>
                      <a:pt x="2190358" y="21256"/>
                      <a:pt x="2190358" y="47476"/>
                    </a:cubicBezTo>
                    <a:lnTo>
                      <a:pt x="2190358" y="1909534"/>
                    </a:lnTo>
                    <a:cubicBezTo>
                      <a:pt x="2190358" y="1935754"/>
                      <a:pt x="2169102" y="1957010"/>
                      <a:pt x="2142881" y="1957010"/>
                    </a:cubicBezTo>
                    <a:lnTo>
                      <a:pt x="47476" y="1957010"/>
                    </a:lnTo>
                    <a:cubicBezTo>
                      <a:pt x="21256" y="1957010"/>
                      <a:pt x="0" y="1935754"/>
                      <a:pt x="0" y="1909534"/>
                    </a:cubicBezTo>
                    <a:lnTo>
                      <a:pt x="0" y="47476"/>
                    </a:lnTo>
                    <a:cubicBezTo>
                      <a:pt x="0" y="21256"/>
                      <a:pt x="21256" y="0"/>
                      <a:pt x="47476" y="0"/>
                    </a:cubicBezTo>
                    <a:close/>
                  </a:path>
                </a:pathLst>
              </a:custGeom>
              <a:solidFill>
                <a:schemeClr val="bg1"/>
              </a:solidFill>
              <a:ln w="76200">
                <a:solidFill>
                  <a:srgbClr val="FF0000"/>
                </a:solidFill>
              </a:ln>
            </p:spPr>
          </p:sp>
          <p:sp>
            <p:nvSpPr>
              <p:cNvPr id="46" name="TextBox 46"/>
              <p:cNvSpPr txBox="1"/>
              <p:nvPr/>
            </p:nvSpPr>
            <p:spPr>
              <a:xfrm>
                <a:off x="0" y="-57150"/>
                <a:ext cx="2190358" cy="2014160"/>
              </a:xfrm>
              <a:prstGeom prst="rect">
                <a:avLst/>
              </a:prstGeom>
            </p:spPr>
            <p:txBody>
              <a:bodyPr lIns="50800" tIns="50800" rIns="50800" bIns="50800" rtlCol="0" anchor="ctr"/>
              <a:lstStyle/>
              <a:p>
                <a:pPr algn="ctr">
                  <a:lnSpc>
                    <a:spcPts val="2801"/>
                  </a:lnSpc>
                </a:pPr>
                <a:endParaRPr>
                  <a:latin typeface="Arial" panose="020B0604020202020204" pitchFamily="34" charset="0"/>
                  <a:cs typeface="Arial" panose="020B0604020202020204" pitchFamily="34" charset="0"/>
                </a:endParaRPr>
              </a:p>
            </p:txBody>
          </p:sp>
        </p:grpSp>
        <p:sp>
          <p:nvSpPr>
            <p:cNvPr id="47" name="TextBox 47"/>
            <p:cNvSpPr txBox="1"/>
            <p:nvPr/>
          </p:nvSpPr>
          <p:spPr>
            <a:xfrm>
              <a:off x="199865" y="169460"/>
              <a:ext cx="10685534" cy="11652987"/>
            </a:xfrm>
            <a:prstGeom prst="rect">
              <a:avLst/>
            </a:prstGeom>
          </p:spPr>
          <p:txBody>
            <a:bodyPr lIns="0" tIns="0" rIns="0" bIns="0" rtlCol="0" anchor="t">
              <a:spAutoFit/>
            </a:bodyPr>
            <a:lstStyle/>
            <a:p>
              <a:pPr>
                <a:lnSpc>
                  <a:spcPts val="5599"/>
                </a:lnSpc>
              </a:pPr>
              <a:r>
                <a:rPr lang="en-US" sz="3200">
                  <a:solidFill>
                    <a:srgbClr val="000000"/>
                  </a:solidFill>
                  <a:latin typeface="Arial" panose="020B0604020202020204" pitchFamily="34" charset="0"/>
                  <a:cs typeface="Arial" panose="020B0604020202020204" pitchFamily="34" charset="0"/>
                </a:rPr>
                <a:t>4. Nghiên cứu và phát triển công nghệ gen: Hiểu rõ hơn về gen giúp chúng ta nghiên cứu và phát triển công nghệ gen như chỉnh sửa gen, gen hóa, và phân tích gen. Điều này mở ra cơ hội để điều chỉnh và cải thiện các tính chất di truyền của con người. </a:t>
              </a:r>
            </a:p>
            <a:p>
              <a:pPr>
                <a:lnSpc>
                  <a:spcPts val="5599"/>
                </a:lnSpc>
              </a:pPr>
              <a:r>
                <a:rPr lang="en-US" sz="3200">
                  <a:solidFill>
                    <a:srgbClr val="000000"/>
                  </a:solidFill>
                  <a:latin typeface="Arial" panose="020B0604020202020204" pitchFamily="34" charset="0"/>
                  <a:cs typeface="Arial" panose="020B0604020202020204" pitchFamily="34" charset="0"/>
                </a:rPr>
                <a:t>Tóm lại, giải mã thành công hệ gene người đã mang lại nhiều triển vọng trong việc bảo vệ sức khoẻ con người bằng cách cung cấp hiểu biết sâu hơn về gen và cho phép chúng ta áp dụng kiến thức này vào việc chẩn đoán, điều trị, phòng ngừa và phát triển dược phẩm.</a:t>
              </a:r>
            </a:p>
            <a:p>
              <a:pPr>
                <a:lnSpc>
                  <a:spcPts val="5599"/>
                </a:lnSpc>
                <a:spcBef>
                  <a:spcPct val="0"/>
                </a:spcBef>
              </a:pPr>
              <a:endParaRPr lang="en-US" sz="3200">
                <a:solidFill>
                  <a:srgbClr val="000000"/>
                </a:solidFill>
                <a:latin typeface="Arial" panose="020B0604020202020204" pitchFamily="34" charset="0"/>
                <a:cs typeface="Arial" panose="020B0604020202020204" pitchFamily="34" charset="0"/>
              </a:endParaRPr>
            </a:p>
          </p:txBody>
        </p:sp>
      </p:grpSp>
      <p:sp>
        <p:nvSpPr>
          <p:cNvPr id="50" name="Rectangle 49">
            <a:extLst>
              <a:ext uri="{FF2B5EF4-FFF2-40B4-BE49-F238E27FC236}">
                <a16:creationId xmlns:a16="http://schemas.microsoft.com/office/drawing/2014/main" xmlns="" id="{01DE82F4-4B8E-9568-D7B1-90DAEC4C1ED5}"/>
              </a:ext>
            </a:extLst>
          </p:cNvPr>
          <p:cNvSpPr/>
          <p:nvPr/>
        </p:nvSpPr>
        <p:spPr>
          <a:xfrm rot="5400000">
            <a:off x="8962584" y="563587"/>
            <a:ext cx="880406" cy="194468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9">
            <a:extLst>
              <a:ext uri="{FF2B5EF4-FFF2-40B4-BE49-F238E27FC236}">
                <a16:creationId xmlns:a16="http://schemas.microsoft.com/office/drawing/2014/main" xmlns="" id="{B4DC23FC-25C7-8197-D980-E8FB89E897CF}"/>
              </a:ext>
            </a:extLst>
          </p:cNvPr>
          <p:cNvSpPr txBox="1"/>
          <p:nvPr/>
        </p:nvSpPr>
        <p:spPr>
          <a:xfrm>
            <a:off x="1013542" y="806807"/>
            <a:ext cx="3947245" cy="478144"/>
          </a:xfrm>
          <a:prstGeom prst="rect">
            <a:avLst/>
          </a:prstGeom>
        </p:spPr>
        <p:txBody>
          <a:bodyPr wrap="square" lIns="0" tIns="0" rIns="0" bIns="0" rtlCol="0" anchor="t">
            <a:spAutoFit/>
          </a:bodyPr>
          <a:lstStyle/>
          <a:p>
            <a:pPr>
              <a:lnSpc>
                <a:spcPts val="4000"/>
              </a:lnSpc>
            </a:pPr>
            <a:r>
              <a:rPr lang="en-US" sz="3200" b="1" i="1" u="sng">
                <a:solidFill>
                  <a:srgbClr val="4F3B20"/>
                </a:solidFill>
                <a:latin typeface="Arial" panose="020B0604020202020204" pitchFamily="34" charset="0"/>
                <a:cs typeface="Arial" panose="020B0604020202020204" pitchFamily="34" charset="0"/>
              </a:rPr>
              <a:t>Trả lời</a:t>
            </a:r>
          </a:p>
        </p:txBody>
      </p:sp>
      <p:sp>
        <p:nvSpPr>
          <p:cNvPr id="4" name="Freeform 12">
            <a:extLst>
              <a:ext uri="{FF2B5EF4-FFF2-40B4-BE49-F238E27FC236}">
                <a16:creationId xmlns:a16="http://schemas.microsoft.com/office/drawing/2014/main" xmlns="" id="{C2DF7B6B-58AE-CC70-3236-63F2FD20F7DE}"/>
              </a:ext>
            </a:extLst>
          </p:cNvPr>
          <p:cNvSpPr/>
          <p:nvPr/>
        </p:nvSpPr>
        <p:spPr>
          <a:xfrm>
            <a:off x="12093350" y="3162300"/>
            <a:ext cx="6028726" cy="4390298"/>
          </a:xfrm>
          <a:custGeom>
            <a:avLst/>
            <a:gdLst/>
            <a:ahLst/>
            <a:cxnLst/>
            <a:rect l="l" t="t" r="r" b="b"/>
            <a:pathLst>
              <a:path w="6028726" h="4390298">
                <a:moveTo>
                  <a:pt x="0" y="0"/>
                </a:moveTo>
                <a:lnTo>
                  <a:pt x="6028726" y="0"/>
                </a:lnTo>
                <a:lnTo>
                  <a:pt x="6028726" y="4390299"/>
                </a:lnTo>
                <a:lnTo>
                  <a:pt x="0" y="4390299"/>
                </a:lnTo>
                <a:lnTo>
                  <a:pt x="0" y="0"/>
                </a:lnTo>
                <a:close/>
              </a:path>
            </a:pathLst>
          </a:custGeom>
          <a:blipFill>
            <a:blip r:embed="rId2"/>
            <a:stretch>
              <a:fillRect l="-8760" t="-1027" b="-1027"/>
            </a:stretch>
          </a:blipFill>
        </p:spPr>
      </p:sp>
    </p:spTree>
    <p:extLst>
      <p:ext uri="{BB962C8B-B14F-4D97-AF65-F5344CB8AC3E}">
        <p14:creationId xmlns:p14="http://schemas.microsoft.com/office/powerpoint/2010/main" val="313538893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3"/>
          <p:cNvGrpSpPr/>
          <p:nvPr/>
        </p:nvGrpSpPr>
        <p:grpSpPr>
          <a:xfrm>
            <a:off x="2209800" y="2781301"/>
            <a:ext cx="14020799" cy="4419600"/>
            <a:chOff x="-217526" y="-829070"/>
            <a:chExt cx="13200742" cy="10755552"/>
          </a:xfrm>
        </p:grpSpPr>
        <p:grpSp>
          <p:nvGrpSpPr>
            <p:cNvPr id="44" name="Group 44"/>
            <p:cNvGrpSpPr/>
            <p:nvPr/>
          </p:nvGrpSpPr>
          <p:grpSpPr>
            <a:xfrm>
              <a:off x="-217526" y="-829070"/>
              <a:ext cx="13200742" cy="10755552"/>
              <a:chOff x="-42968" y="-163767"/>
              <a:chExt cx="2607554" cy="2124554"/>
            </a:xfrm>
          </p:grpSpPr>
          <p:sp>
            <p:nvSpPr>
              <p:cNvPr id="45" name="Freeform 45"/>
              <p:cNvSpPr/>
              <p:nvPr/>
            </p:nvSpPr>
            <p:spPr>
              <a:xfrm>
                <a:off x="-42968" y="-163767"/>
                <a:ext cx="2607554" cy="2124554"/>
              </a:xfrm>
              <a:prstGeom prst="roundRect">
                <a:avLst>
                  <a:gd name="adj" fmla="val 8703"/>
                </a:avLst>
              </a:prstGeom>
              <a:noFill/>
              <a:ln w="76200">
                <a:solidFill>
                  <a:srgbClr val="FF0000"/>
                </a:solidFill>
              </a:ln>
            </p:spPr>
          </p:sp>
          <p:sp>
            <p:nvSpPr>
              <p:cNvPr id="46" name="TextBox 46"/>
              <p:cNvSpPr txBox="1"/>
              <p:nvPr/>
            </p:nvSpPr>
            <p:spPr>
              <a:xfrm>
                <a:off x="0" y="-57150"/>
                <a:ext cx="2452300" cy="1457242"/>
              </a:xfrm>
              <a:prstGeom prst="rect">
                <a:avLst/>
              </a:prstGeom>
            </p:spPr>
            <p:txBody>
              <a:bodyPr lIns="50800" tIns="50800" rIns="50800" bIns="50800" rtlCol="0" anchor="ctr"/>
              <a:lstStyle/>
              <a:p>
                <a:pPr algn="ctr">
                  <a:lnSpc>
                    <a:spcPts val="2801"/>
                  </a:lnSpc>
                </a:pPr>
                <a:endParaRPr>
                  <a:latin typeface="Arial" panose="020B0604020202020204" pitchFamily="34" charset="0"/>
                  <a:cs typeface="Arial" panose="020B0604020202020204" pitchFamily="34" charset="0"/>
                </a:endParaRPr>
              </a:p>
            </p:txBody>
          </p:sp>
        </p:grpSp>
        <p:sp>
          <p:nvSpPr>
            <p:cNvPr id="47" name="TextBox 47"/>
            <p:cNvSpPr txBox="1"/>
            <p:nvPr/>
          </p:nvSpPr>
          <p:spPr>
            <a:xfrm>
              <a:off x="2610239" y="2815010"/>
              <a:ext cx="9821943" cy="3794810"/>
            </a:xfrm>
            <a:prstGeom prst="rect">
              <a:avLst/>
            </a:prstGeom>
          </p:spPr>
          <p:txBody>
            <a:bodyPr wrap="square" lIns="0" tIns="0" rIns="0" bIns="0" rtlCol="0" anchor="t">
              <a:spAutoFit/>
            </a:bodyPr>
            <a:lstStyle/>
            <a:p>
              <a:pPr>
                <a:lnSpc>
                  <a:spcPct val="150000"/>
                </a:lnSpc>
              </a:pPr>
              <a:r>
                <a:rPr lang="vi-VN" sz="3600" b="1">
                  <a:solidFill>
                    <a:srgbClr val="C00000"/>
                  </a:solidFill>
                  <a:latin typeface="Arial" panose="020B0604020202020204" pitchFamily="34" charset="0"/>
                  <a:cs typeface="Arial" panose="020B0604020202020204" pitchFamily="34" charset="0"/>
                </a:rPr>
                <a:t>(2) Đột biến gene diễn ra theo hướng nào ít làm biến đổi chuỗi polypeptide nhất? Giải thích?</a:t>
              </a:r>
            </a:p>
          </p:txBody>
        </p:sp>
      </p:grpSp>
      <p:sp>
        <p:nvSpPr>
          <p:cNvPr id="48" name="Freeform 48"/>
          <p:cNvSpPr/>
          <p:nvPr/>
        </p:nvSpPr>
        <p:spPr>
          <a:xfrm>
            <a:off x="15903033" y="6385779"/>
            <a:ext cx="2216392" cy="3734279"/>
          </a:xfrm>
          <a:custGeom>
            <a:avLst/>
            <a:gdLst/>
            <a:ahLst/>
            <a:cxnLst/>
            <a:rect l="l" t="t" r="r" b="b"/>
            <a:pathLst>
              <a:path w="3706272" h="7468559">
                <a:moveTo>
                  <a:pt x="0" y="0"/>
                </a:moveTo>
                <a:lnTo>
                  <a:pt x="3706273" y="0"/>
                </a:lnTo>
                <a:lnTo>
                  <a:pt x="3706273" y="7468559"/>
                </a:lnTo>
                <a:lnTo>
                  <a:pt x="0" y="74685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0" name="Rectangle 49">
            <a:extLst>
              <a:ext uri="{FF2B5EF4-FFF2-40B4-BE49-F238E27FC236}">
                <a16:creationId xmlns:a16="http://schemas.microsoft.com/office/drawing/2014/main" xmlns="" id="{BA65A455-016F-D13C-6EC6-574B5282BAD9}"/>
              </a:ext>
            </a:extLst>
          </p:cNvPr>
          <p:cNvSpPr/>
          <p:nvPr/>
        </p:nvSpPr>
        <p:spPr>
          <a:xfrm>
            <a:off x="-481758" y="-1866900"/>
            <a:ext cx="880406" cy="194468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19">
            <a:extLst>
              <a:ext uri="{FF2B5EF4-FFF2-40B4-BE49-F238E27FC236}">
                <a16:creationId xmlns:a16="http://schemas.microsoft.com/office/drawing/2014/main" xmlns="" id="{CAB0B972-335C-65F7-046B-7222DB4F2FD3}"/>
              </a:ext>
            </a:extLst>
          </p:cNvPr>
          <p:cNvPicPr>
            <a:picLocks noChangeAspect="1"/>
          </p:cNvPicPr>
          <p:nvPr/>
        </p:nvPicPr>
        <p:blipFill>
          <a:blip r:embed="rId4"/>
          <a:srcRect/>
          <a:stretch>
            <a:fillRect/>
          </a:stretch>
        </p:blipFill>
        <p:spPr>
          <a:xfrm>
            <a:off x="1100512" y="2400300"/>
            <a:ext cx="3527456" cy="6655580"/>
          </a:xfrm>
          <a:prstGeom prst="rect">
            <a:avLst/>
          </a:prstGeom>
        </p:spPr>
      </p:pic>
      <p:sp>
        <p:nvSpPr>
          <p:cNvPr id="2" name="Rectangle: Top Corners Rounded 1">
            <a:extLst>
              <a:ext uri="{FF2B5EF4-FFF2-40B4-BE49-F238E27FC236}">
                <a16:creationId xmlns:a16="http://schemas.microsoft.com/office/drawing/2014/main" xmlns="" id="{23EF9ADF-559C-BF42-96F3-128060D8AFB0}"/>
              </a:ext>
            </a:extLst>
          </p:cNvPr>
          <p:cNvSpPr/>
          <p:nvPr/>
        </p:nvSpPr>
        <p:spPr>
          <a:xfrm>
            <a:off x="5416427" y="1201041"/>
            <a:ext cx="9982200" cy="1506522"/>
          </a:xfrm>
          <a:prstGeom prst="round2Same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49">
            <a:extLst>
              <a:ext uri="{FF2B5EF4-FFF2-40B4-BE49-F238E27FC236}">
                <a16:creationId xmlns:a16="http://schemas.microsoft.com/office/drawing/2014/main" xmlns="" id="{946CDCBA-A640-4290-AE4C-1378543C2EA4}"/>
              </a:ext>
            </a:extLst>
          </p:cNvPr>
          <p:cNvSpPr txBox="1"/>
          <p:nvPr/>
        </p:nvSpPr>
        <p:spPr>
          <a:xfrm>
            <a:off x="3117952" y="1982982"/>
            <a:ext cx="14579150" cy="559897"/>
          </a:xfrm>
          <a:prstGeom prst="rect">
            <a:avLst/>
          </a:prstGeom>
        </p:spPr>
        <p:txBody>
          <a:bodyPr lIns="0" tIns="0" rIns="0" bIns="0" rtlCol="0" anchor="t">
            <a:spAutoFit/>
          </a:bodyPr>
          <a:lstStyle/>
          <a:p>
            <a:pPr algn="ctr">
              <a:lnSpc>
                <a:spcPts val="4000"/>
              </a:lnSpc>
            </a:pPr>
            <a:r>
              <a:rPr lang="en-US" sz="6000" b="1">
                <a:solidFill>
                  <a:srgbClr val="4F3B20"/>
                </a:solidFill>
                <a:latin typeface="Arial" panose="020B0604020202020204" pitchFamily="34" charset="0"/>
                <a:cs typeface="Arial" panose="020B0604020202020204" pitchFamily="34" charset="0"/>
              </a:rPr>
              <a:t>HOẠT ĐỘNG LUYỆN TẬP</a:t>
            </a:r>
          </a:p>
        </p:txBody>
      </p:sp>
    </p:spTree>
    <p:extLst>
      <p:ext uri="{BB962C8B-B14F-4D97-AF65-F5344CB8AC3E}">
        <p14:creationId xmlns:p14="http://schemas.microsoft.com/office/powerpoint/2010/main" val="4125613940"/>
      </p:ext>
    </p:extLst>
  </p:cSld>
  <p:clrMapOvr>
    <a:masterClrMapping/>
  </p:clrMapOvr>
  <p:transition>
    <p:wip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3"/>
          <p:cNvGrpSpPr/>
          <p:nvPr/>
        </p:nvGrpSpPr>
        <p:grpSpPr>
          <a:xfrm>
            <a:off x="863344" y="2079293"/>
            <a:ext cx="9118856" cy="7026607"/>
            <a:chOff x="0" y="-289322"/>
            <a:chExt cx="11088685" cy="21832676"/>
          </a:xfrm>
        </p:grpSpPr>
        <p:grpSp>
          <p:nvGrpSpPr>
            <p:cNvPr id="44" name="Group 44"/>
            <p:cNvGrpSpPr/>
            <p:nvPr/>
          </p:nvGrpSpPr>
          <p:grpSpPr>
            <a:xfrm>
              <a:off x="0" y="-289322"/>
              <a:ext cx="11088685" cy="21832676"/>
              <a:chOff x="0" y="-57150"/>
              <a:chExt cx="2190358" cy="4312627"/>
            </a:xfrm>
          </p:grpSpPr>
          <p:sp>
            <p:nvSpPr>
              <p:cNvPr id="45" name="Freeform 45"/>
              <p:cNvSpPr/>
              <p:nvPr/>
            </p:nvSpPr>
            <p:spPr>
              <a:xfrm>
                <a:off x="0" y="-42638"/>
                <a:ext cx="2190358" cy="4298115"/>
              </a:xfrm>
              <a:custGeom>
                <a:avLst/>
                <a:gdLst/>
                <a:ahLst/>
                <a:cxnLst/>
                <a:rect l="l" t="t" r="r" b="b"/>
                <a:pathLst>
                  <a:path w="2190358" h="1957010">
                    <a:moveTo>
                      <a:pt x="47476" y="0"/>
                    </a:moveTo>
                    <a:lnTo>
                      <a:pt x="2142881" y="0"/>
                    </a:lnTo>
                    <a:cubicBezTo>
                      <a:pt x="2169102" y="0"/>
                      <a:pt x="2190358" y="21256"/>
                      <a:pt x="2190358" y="47476"/>
                    </a:cubicBezTo>
                    <a:lnTo>
                      <a:pt x="2190358" y="1909534"/>
                    </a:lnTo>
                    <a:cubicBezTo>
                      <a:pt x="2190358" y="1935754"/>
                      <a:pt x="2169102" y="1957010"/>
                      <a:pt x="2142881" y="1957010"/>
                    </a:cubicBezTo>
                    <a:lnTo>
                      <a:pt x="47476" y="1957010"/>
                    </a:lnTo>
                    <a:cubicBezTo>
                      <a:pt x="21256" y="1957010"/>
                      <a:pt x="0" y="1935754"/>
                      <a:pt x="0" y="1909534"/>
                    </a:cubicBezTo>
                    <a:lnTo>
                      <a:pt x="0" y="47476"/>
                    </a:lnTo>
                    <a:cubicBezTo>
                      <a:pt x="0" y="21256"/>
                      <a:pt x="21256" y="0"/>
                      <a:pt x="47476" y="0"/>
                    </a:cubicBezTo>
                    <a:close/>
                  </a:path>
                </a:pathLst>
              </a:custGeom>
              <a:solidFill>
                <a:schemeClr val="bg1"/>
              </a:solidFill>
              <a:ln w="76200">
                <a:solidFill>
                  <a:srgbClr val="FF0000"/>
                </a:solidFill>
              </a:ln>
            </p:spPr>
          </p:sp>
          <p:sp>
            <p:nvSpPr>
              <p:cNvPr id="46" name="TextBox 46"/>
              <p:cNvSpPr txBox="1"/>
              <p:nvPr/>
            </p:nvSpPr>
            <p:spPr>
              <a:xfrm>
                <a:off x="0" y="-57150"/>
                <a:ext cx="2190358" cy="2014160"/>
              </a:xfrm>
              <a:prstGeom prst="rect">
                <a:avLst/>
              </a:prstGeom>
            </p:spPr>
            <p:txBody>
              <a:bodyPr lIns="50800" tIns="50800" rIns="50800" bIns="50800" rtlCol="0" anchor="ctr"/>
              <a:lstStyle/>
              <a:p>
                <a:pPr algn="ctr">
                  <a:lnSpc>
                    <a:spcPts val="2801"/>
                  </a:lnSpc>
                </a:pPr>
                <a:endParaRPr>
                  <a:latin typeface="Arial" panose="020B0604020202020204" pitchFamily="34" charset="0"/>
                  <a:cs typeface="Arial" panose="020B0604020202020204" pitchFamily="34" charset="0"/>
                </a:endParaRPr>
              </a:p>
            </p:txBody>
          </p:sp>
        </p:grpSp>
        <p:sp>
          <p:nvSpPr>
            <p:cNvPr id="47" name="TextBox 47"/>
            <p:cNvSpPr txBox="1"/>
            <p:nvPr/>
          </p:nvSpPr>
          <p:spPr>
            <a:xfrm>
              <a:off x="199865" y="169456"/>
              <a:ext cx="10685534" cy="20214009"/>
            </a:xfrm>
            <a:prstGeom prst="rect">
              <a:avLst/>
            </a:prstGeom>
          </p:spPr>
          <p:txBody>
            <a:bodyPr lIns="0" tIns="0" rIns="0" bIns="0" rtlCol="0" anchor="t">
              <a:spAutoFit/>
            </a:bodyPr>
            <a:lstStyle/>
            <a:p>
              <a:pPr>
                <a:lnSpc>
                  <a:spcPts val="5599"/>
                </a:lnSpc>
                <a:spcBef>
                  <a:spcPct val="0"/>
                </a:spcBef>
              </a:pPr>
              <a:r>
                <a:rPr lang="en-US" sz="3200" b="1">
                  <a:solidFill>
                    <a:srgbClr val="000000"/>
                  </a:solidFill>
                  <a:latin typeface="Arial" panose="020B0604020202020204" pitchFamily="34" charset="0"/>
                  <a:cs typeface="Arial" panose="020B0604020202020204" pitchFamily="34" charset="0"/>
                </a:rPr>
                <a:t>(2) </a:t>
              </a:r>
              <a:r>
                <a:rPr lang="en-US" sz="3200">
                  <a:solidFill>
                    <a:srgbClr val="000000"/>
                  </a:solidFill>
                  <a:latin typeface="Arial" panose="020B0604020202020204" pitchFamily="34" charset="0"/>
                  <a:cs typeface="Arial" panose="020B0604020202020204" pitchFamily="34" charset="0"/>
                </a:rPr>
                <a:t>Trong các loại đột biến gene, đột biến đồng nghĩa (đột biến câm, đột biến im lặng) là loại ít làm biến đổi chuỗi polypeptide nhất. Đột biến đồng nghĩa xảy ra khi có một thay đổi trong DNA nhưng không gây ra sự thay đổi trong chuỗi polypeptide. Điều này xảy ra khi thay đổi trong DNA không ảnh hưởng đến mã RNA hoặc mã RNA không thay đổi cách dịch mã thành chuỗi polypeptide.</a:t>
              </a:r>
            </a:p>
          </p:txBody>
        </p:sp>
      </p:grpSp>
      <p:sp>
        <p:nvSpPr>
          <p:cNvPr id="50" name="Rectangle 49">
            <a:extLst>
              <a:ext uri="{FF2B5EF4-FFF2-40B4-BE49-F238E27FC236}">
                <a16:creationId xmlns:a16="http://schemas.microsoft.com/office/drawing/2014/main" xmlns="" id="{01DE82F4-4B8E-9568-D7B1-90DAEC4C1ED5}"/>
              </a:ext>
            </a:extLst>
          </p:cNvPr>
          <p:cNvSpPr/>
          <p:nvPr/>
        </p:nvSpPr>
        <p:spPr>
          <a:xfrm rot="5400000">
            <a:off x="8962584" y="563587"/>
            <a:ext cx="880406" cy="194468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9">
            <a:extLst>
              <a:ext uri="{FF2B5EF4-FFF2-40B4-BE49-F238E27FC236}">
                <a16:creationId xmlns:a16="http://schemas.microsoft.com/office/drawing/2014/main" xmlns="" id="{ED67BE99-82B3-DFAE-CB2C-F3EB35F00448}"/>
              </a:ext>
            </a:extLst>
          </p:cNvPr>
          <p:cNvSpPr txBox="1"/>
          <p:nvPr/>
        </p:nvSpPr>
        <p:spPr>
          <a:xfrm>
            <a:off x="1028154" y="1300612"/>
            <a:ext cx="3947245" cy="478144"/>
          </a:xfrm>
          <a:prstGeom prst="rect">
            <a:avLst/>
          </a:prstGeom>
        </p:spPr>
        <p:txBody>
          <a:bodyPr wrap="square" lIns="0" tIns="0" rIns="0" bIns="0" rtlCol="0" anchor="t">
            <a:spAutoFit/>
          </a:bodyPr>
          <a:lstStyle/>
          <a:p>
            <a:pPr>
              <a:lnSpc>
                <a:spcPts val="4000"/>
              </a:lnSpc>
            </a:pPr>
            <a:r>
              <a:rPr lang="en-US" sz="3200" b="1" i="1" u="sng">
                <a:solidFill>
                  <a:srgbClr val="4F3B20"/>
                </a:solidFill>
                <a:latin typeface="Arial" panose="020B0604020202020204" pitchFamily="34" charset="0"/>
                <a:cs typeface="Arial" panose="020B0604020202020204" pitchFamily="34" charset="0"/>
              </a:rPr>
              <a:t>Trả lời</a:t>
            </a:r>
          </a:p>
        </p:txBody>
      </p:sp>
      <p:sp>
        <p:nvSpPr>
          <p:cNvPr id="4" name="Freeform 11">
            <a:extLst>
              <a:ext uri="{FF2B5EF4-FFF2-40B4-BE49-F238E27FC236}">
                <a16:creationId xmlns:a16="http://schemas.microsoft.com/office/drawing/2014/main" xmlns="" id="{B24753BD-AE46-DCC7-A90E-5052187B2837}"/>
              </a:ext>
            </a:extLst>
          </p:cNvPr>
          <p:cNvSpPr/>
          <p:nvPr/>
        </p:nvSpPr>
        <p:spPr>
          <a:xfrm>
            <a:off x="10146560" y="2920074"/>
            <a:ext cx="7901385" cy="4280826"/>
          </a:xfrm>
          <a:custGeom>
            <a:avLst/>
            <a:gdLst/>
            <a:ahLst/>
            <a:cxnLst/>
            <a:rect l="l" t="t" r="r" b="b"/>
            <a:pathLst>
              <a:path w="8308734" h="4414015">
                <a:moveTo>
                  <a:pt x="0" y="0"/>
                </a:moveTo>
                <a:lnTo>
                  <a:pt x="8308735" y="0"/>
                </a:lnTo>
                <a:lnTo>
                  <a:pt x="8308735" y="4414015"/>
                </a:lnTo>
                <a:lnTo>
                  <a:pt x="0" y="4414015"/>
                </a:lnTo>
                <a:lnTo>
                  <a:pt x="0" y="0"/>
                </a:lnTo>
                <a:close/>
              </a:path>
            </a:pathLst>
          </a:custGeom>
          <a:blipFill>
            <a:blip r:embed="rId2"/>
            <a:stretch>
              <a:fillRect/>
            </a:stretch>
          </a:blipFill>
        </p:spPr>
      </p:sp>
    </p:spTree>
    <p:extLst>
      <p:ext uri="{BB962C8B-B14F-4D97-AF65-F5344CB8AC3E}">
        <p14:creationId xmlns:p14="http://schemas.microsoft.com/office/powerpoint/2010/main" val="82636303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3"/>
          <p:cNvGrpSpPr/>
          <p:nvPr/>
        </p:nvGrpSpPr>
        <p:grpSpPr>
          <a:xfrm>
            <a:off x="2209800" y="2781301"/>
            <a:ext cx="14020799" cy="4419600"/>
            <a:chOff x="-217526" y="-829070"/>
            <a:chExt cx="13200742" cy="10755552"/>
          </a:xfrm>
        </p:grpSpPr>
        <p:grpSp>
          <p:nvGrpSpPr>
            <p:cNvPr id="44" name="Group 44"/>
            <p:cNvGrpSpPr/>
            <p:nvPr/>
          </p:nvGrpSpPr>
          <p:grpSpPr>
            <a:xfrm>
              <a:off x="-217526" y="-829070"/>
              <a:ext cx="13200742" cy="10755552"/>
              <a:chOff x="-42968" y="-163767"/>
              <a:chExt cx="2607554" cy="2124554"/>
            </a:xfrm>
          </p:grpSpPr>
          <p:sp>
            <p:nvSpPr>
              <p:cNvPr id="45" name="Freeform 45"/>
              <p:cNvSpPr/>
              <p:nvPr/>
            </p:nvSpPr>
            <p:spPr>
              <a:xfrm>
                <a:off x="-42968" y="-163767"/>
                <a:ext cx="2607554" cy="2124554"/>
              </a:xfrm>
              <a:prstGeom prst="roundRect">
                <a:avLst>
                  <a:gd name="adj" fmla="val 8703"/>
                </a:avLst>
              </a:prstGeom>
              <a:noFill/>
              <a:ln w="76200">
                <a:solidFill>
                  <a:srgbClr val="FF0000"/>
                </a:solidFill>
              </a:ln>
            </p:spPr>
          </p:sp>
          <p:sp>
            <p:nvSpPr>
              <p:cNvPr id="46" name="TextBox 46"/>
              <p:cNvSpPr txBox="1"/>
              <p:nvPr/>
            </p:nvSpPr>
            <p:spPr>
              <a:xfrm>
                <a:off x="0" y="-57150"/>
                <a:ext cx="2452300" cy="1457242"/>
              </a:xfrm>
              <a:prstGeom prst="rect">
                <a:avLst/>
              </a:prstGeom>
            </p:spPr>
            <p:txBody>
              <a:bodyPr lIns="50800" tIns="50800" rIns="50800" bIns="50800" rtlCol="0" anchor="ctr"/>
              <a:lstStyle/>
              <a:p>
                <a:pPr algn="ctr">
                  <a:lnSpc>
                    <a:spcPts val="2801"/>
                  </a:lnSpc>
                </a:pPr>
                <a:endParaRPr>
                  <a:latin typeface="Arial" panose="020B0604020202020204" pitchFamily="34" charset="0"/>
                  <a:cs typeface="Arial" panose="020B0604020202020204" pitchFamily="34" charset="0"/>
                </a:endParaRPr>
              </a:p>
            </p:txBody>
          </p:sp>
        </p:grpSp>
        <p:sp>
          <p:nvSpPr>
            <p:cNvPr id="47" name="TextBox 47"/>
            <p:cNvSpPr txBox="1"/>
            <p:nvPr/>
          </p:nvSpPr>
          <p:spPr>
            <a:xfrm>
              <a:off x="2610239" y="2815010"/>
              <a:ext cx="9821943" cy="3794810"/>
            </a:xfrm>
            <a:prstGeom prst="rect">
              <a:avLst/>
            </a:prstGeom>
          </p:spPr>
          <p:txBody>
            <a:bodyPr wrap="square" lIns="0" tIns="0" rIns="0" bIns="0" rtlCol="0" anchor="t">
              <a:spAutoFit/>
            </a:bodyPr>
            <a:lstStyle/>
            <a:p>
              <a:pPr>
                <a:lnSpc>
                  <a:spcPct val="150000"/>
                </a:lnSpc>
              </a:pPr>
              <a:r>
                <a:rPr lang="vi-VN" sz="3600" b="1">
                  <a:solidFill>
                    <a:srgbClr val="C00000"/>
                  </a:solidFill>
                  <a:latin typeface="Arial" panose="020B0604020202020204" pitchFamily="34" charset="0"/>
                  <a:cs typeface="Arial" panose="020B0604020202020204" pitchFamily="34" charset="0"/>
                </a:rPr>
                <a:t>(3) Công nghệ gene có vai trò như thế nào đối với đời sống con người?</a:t>
              </a:r>
            </a:p>
          </p:txBody>
        </p:sp>
      </p:grpSp>
      <p:sp>
        <p:nvSpPr>
          <p:cNvPr id="48" name="Freeform 48"/>
          <p:cNvSpPr/>
          <p:nvPr/>
        </p:nvSpPr>
        <p:spPr>
          <a:xfrm>
            <a:off x="15903033" y="6385779"/>
            <a:ext cx="2216392" cy="3734279"/>
          </a:xfrm>
          <a:custGeom>
            <a:avLst/>
            <a:gdLst/>
            <a:ahLst/>
            <a:cxnLst/>
            <a:rect l="l" t="t" r="r" b="b"/>
            <a:pathLst>
              <a:path w="3706272" h="7468559">
                <a:moveTo>
                  <a:pt x="0" y="0"/>
                </a:moveTo>
                <a:lnTo>
                  <a:pt x="3706273" y="0"/>
                </a:lnTo>
                <a:lnTo>
                  <a:pt x="3706273" y="7468559"/>
                </a:lnTo>
                <a:lnTo>
                  <a:pt x="0" y="74685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0" name="Rectangle 49">
            <a:extLst>
              <a:ext uri="{FF2B5EF4-FFF2-40B4-BE49-F238E27FC236}">
                <a16:creationId xmlns:a16="http://schemas.microsoft.com/office/drawing/2014/main" xmlns="" id="{BA65A455-016F-D13C-6EC6-574B5282BAD9}"/>
              </a:ext>
            </a:extLst>
          </p:cNvPr>
          <p:cNvSpPr/>
          <p:nvPr/>
        </p:nvSpPr>
        <p:spPr>
          <a:xfrm>
            <a:off x="-481758" y="-1866900"/>
            <a:ext cx="880406" cy="194468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19">
            <a:extLst>
              <a:ext uri="{FF2B5EF4-FFF2-40B4-BE49-F238E27FC236}">
                <a16:creationId xmlns:a16="http://schemas.microsoft.com/office/drawing/2014/main" xmlns="" id="{CAB0B972-335C-65F7-046B-7222DB4F2FD3}"/>
              </a:ext>
            </a:extLst>
          </p:cNvPr>
          <p:cNvPicPr>
            <a:picLocks noChangeAspect="1"/>
          </p:cNvPicPr>
          <p:nvPr/>
        </p:nvPicPr>
        <p:blipFill>
          <a:blip r:embed="rId4"/>
          <a:srcRect/>
          <a:stretch>
            <a:fillRect/>
          </a:stretch>
        </p:blipFill>
        <p:spPr>
          <a:xfrm>
            <a:off x="1100512" y="2400300"/>
            <a:ext cx="3527456" cy="6655580"/>
          </a:xfrm>
          <a:prstGeom prst="rect">
            <a:avLst/>
          </a:prstGeom>
        </p:spPr>
      </p:pic>
      <p:sp>
        <p:nvSpPr>
          <p:cNvPr id="2" name="Rectangle: Top Corners Rounded 1">
            <a:extLst>
              <a:ext uri="{FF2B5EF4-FFF2-40B4-BE49-F238E27FC236}">
                <a16:creationId xmlns:a16="http://schemas.microsoft.com/office/drawing/2014/main" xmlns="" id="{23EF9ADF-559C-BF42-96F3-128060D8AFB0}"/>
              </a:ext>
            </a:extLst>
          </p:cNvPr>
          <p:cNvSpPr/>
          <p:nvPr/>
        </p:nvSpPr>
        <p:spPr>
          <a:xfrm>
            <a:off x="5416427" y="1201041"/>
            <a:ext cx="9982200" cy="1506522"/>
          </a:xfrm>
          <a:prstGeom prst="round2Same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49">
            <a:extLst>
              <a:ext uri="{FF2B5EF4-FFF2-40B4-BE49-F238E27FC236}">
                <a16:creationId xmlns:a16="http://schemas.microsoft.com/office/drawing/2014/main" xmlns="" id="{946CDCBA-A640-4290-AE4C-1378543C2EA4}"/>
              </a:ext>
            </a:extLst>
          </p:cNvPr>
          <p:cNvSpPr txBox="1"/>
          <p:nvPr/>
        </p:nvSpPr>
        <p:spPr>
          <a:xfrm>
            <a:off x="3117952" y="1982982"/>
            <a:ext cx="14579150" cy="559897"/>
          </a:xfrm>
          <a:prstGeom prst="rect">
            <a:avLst/>
          </a:prstGeom>
        </p:spPr>
        <p:txBody>
          <a:bodyPr lIns="0" tIns="0" rIns="0" bIns="0" rtlCol="0" anchor="t">
            <a:spAutoFit/>
          </a:bodyPr>
          <a:lstStyle/>
          <a:p>
            <a:pPr algn="ctr">
              <a:lnSpc>
                <a:spcPts val="4000"/>
              </a:lnSpc>
            </a:pPr>
            <a:r>
              <a:rPr lang="en-US" sz="6000" b="1">
                <a:solidFill>
                  <a:srgbClr val="4F3B20"/>
                </a:solidFill>
                <a:latin typeface="Arial" panose="020B0604020202020204" pitchFamily="34" charset="0"/>
                <a:cs typeface="Arial" panose="020B0604020202020204" pitchFamily="34" charset="0"/>
              </a:rPr>
              <a:t>HOẠT ĐỘNG LUYỆN TẬP</a:t>
            </a:r>
          </a:p>
        </p:txBody>
      </p:sp>
    </p:spTree>
    <p:extLst>
      <p:ext uri="{BB962C8B-B14F-4D97-AF65-F5344CB8AC3E}">
        <p14:creationId xmlns:p14="http://schemas.microsoft.com/office/powerpoint/2010/main" val="2364417202"/>
      </p:ext>
    </p:extLst>
  </p:cSld>
  <p:clrMapOvr>
    <a:masterClrMapping/>
  </p:clrMapOvr>
  <p:transition>
    <p:wip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3"/>
          <p:cNvGrpSpPr/>
          <p:nvPr/>
        </p:nvGrpSpPr>
        <p:grpSpPr>
          <a:xfrm>
            <a:off x="1295400" y="2171700"/>
            <a:ext cx="15291056" cy="6417009"/>
            <a:chOff x="0" y="-289322"/>
            <a:chExt cx="20476360" cy="21576468"/>
          </a:xfrm>
        </p:grpSpPr>
        <p:grpSp>
          <p:nvGrpSpPr>
            <p:cNvPr id="44" name="Group 44"/>
            <p:cNvGrpSpPr/>
            <p:nvPr/>
          </p:nvGrpSpPr>
          <p:grpSpPr>
            <a:xfrm>
              <a:off x="0" y="-289322"/>
              <a:ext cx="20476360" cy="21576468"/>
              <a:chOff x="0" y="-57150"/>
              <a:chExt cx="4044714" cy="4262018"/>
            </a:xfrm>
          </p:grpSpPr>
          <p:sp>
            <p:nvSpPr>
              <p:cNvPr id="45" name="Freeform 45"/>
              <p:cNvSpPr/>
              <p:nvPr/>
            </p:nvSpPr>
            <p:spPr>
              <a:xfrm>
                <a:off x="0" y="-42637"/>
                <a:ext cx="4044714" cy="4247505"/>
              </a:xfrm>
              <a:custGeom>
                <a:avLst/>
                <a:gdLst/>
                <a:ahLst/>
                <a:cxnLst/>
                <a:rect l="l" t="t" r="r" b="b"/>
                <a:pathLst>
                  <a:path w="2190358" h="1957010">
                    <a:moveTo>
                      <a:pt x="47476" y="0"/>
                    </a:moveTo>
                    <a:lnTo>
                      <a:pt x="2142881" y="0"/>
                    </a:lnTo>
                    <a:cubicBezTo>
                      <a:pt x="2169102" y="0"/>
                      <a:pt x="2190358" y="21256"/>
                      <a:pt x="2190358" y="47476"/>
                    </a:cubicBezTo>
                    <a:lnTo>
                      <a:pt x="2190358" y="1909534"/>
                    </a:lnTo>
                    <a:cubicBezTo>
                      <a:pt x="2190358" y="1935754"/>
                      <a:pt x="2169102" y="1957010"/>
                      <a:pt x="2142881" y="1957010"/>
                    </a:cubicBezTo>
                    <a:lnTo>
                      <a:pt x="47476" y="1957010"/>
                    </a:lnTo>
                    <a:cubicBezTo>
                      <a:pt x="21256" y="1957010"/>
                      <a:pt x="0" y="1935754"/>
                      <a:pt x="0" y="1909534"/>
                    </a:cubicBezTo>
                    <a:lnTo>
                      <a:pt x="0" y="47476"/>
                    </a:lnTo>
                    <a:cubicBezTo>
                      <a:pt x="0" y="21256"/>
                      <a:pt x="21256" y="0"/>
                      <a:pt x="47476" y="0"/>
                    </a:cubicBezTo>
                    <a:close/>
                  </a:path>
                </a:pathLst>
              </a:custGeom>
              <a:solidFill>
                <a:schemeClr val="bg1"/>
              </a:solidFill>
              <a:ln w="76200">
                <a:solidFill>
                  <a:srgbClr val="FF0000"/>
                </a:solidFill>
              </a:ln>
            </p:spPr>
          </p:sp>
          <p:sp>
            <p:nvSpPr>
              <p:cNvPr id="46" name="TextBox 46"/>
              <p:cNvSpPr txBox="1"/>
              <p:nvPr/>
            </p:nvSpPr>
            <p:spPr>
              <a:xfrm>
                <a:off x="0" y="-57150"/>
                <a:ext cx="2190358" cy="2014160"/>
              </a:xfrm>
              <a:prstGeom prst="rect">
                <a:avLst/>
              </a:prstGeom>
            </p:spPr>
            <p:txBody>
              <a:bodyPr lIns="50800" tIns="50800" rIns="50800" bIns="50800" rtlCol="0" anchor="ctr"/>
              <a:lstStyle/>
              <a:p>
                <a:pPr algn="ctr">
                  <a:lnSpc>
                    <a:spcPts val="2801"/>
                  </a:lnSpc>
                </a:pPr>
                <a:endParaRPr>
                  <a:latin typeface="Arial" panose="020B0604020202020204" pitchFamily="34" charset="0"/>
                  <a:cs typeface="Arial" panose="020B0604020202020204" pitchFamily="34" charset="0"/>
                </a:endParaRPr>
              </a:p>
            </p:txBody>
          </p:sp>
        </p:grpSp>
        <p:sp>
          <p:nvSpPr>
            <p:cNvPr id="47" name="TextBox 47"/>
            <p:cNvSpPr txBox="1"/>
            <p:nvPr/>
          </p:nvSpPr>
          <p:spPr>
            <a:xfrm>
              <a:off x="476529" y="852188"/>
              <a:ext cx="19460177" cy="19027916"/>
            </a:xfrm>
            <a:prstGeom prst="rect">
              <a:avLst/>
            </a:prstGeom>
          </p:spPr>
          <p:txBody>
            <a:bodyPr wrap="square" lIns="0" tIns="0" rIns="0" bIns="0" rtlCol="0" anchor="t">
              <a:spAutoFit/>
            </a:bodyPr>
            <a:lstStyle/>
            <a:p>
              <a:pPr>
                <a:lnSpc>
                  <a:spcPts val="5599"/>
                </a:lnSpc>
              </a:pPr>
              <a:r>
                <a:rPr lang="en-US" sz="3200" i="1">
                  <a:solidFill>
                    <a:srgbClr val="000000"/>
                  </a:solidFill>
                  <a:latin typeface="Arial" panose="020B0604020202020204" pitchFamily="34" charset="0"/>
                  <a:cs typeface="Arial" panose="020B0604020202020204" pitchFamily="34" charset="0"/>
                </a:rPr>
                <a:t>(3) Công nghệ gene đóng vai trò quan trọng trong nhiều khía cạnh của đời sống con người. Dưới đây là một số vai trò quan trọng của công nghệ gene: </a:t>
              </a:r>
            </a:p>
            <a:p>
              <a:pPr>
                <a:lnSpc>
                  <a:spcPts val="5599"/>
                </a:lnSpc>
              </a:pPr>
              <a:r>
                <a:rPr lang="en-US" sz="3200" b="1">
                  <a:solidFill>
                    <a:srgbClr val="000000"/>
                  </a:solidFill>
                  <a:latin typeface="Arial" panose="020B0604020202020204" pitchFamily="34" charset="0"/>
                  <a:cs typeface="Arial" panose="020B0604020202020204" pitchFamily="34" charset="0"/>
                </a:rPr>
                <a:t>1. Chẩn đoán bệnh: </a:t>
              </a:r>
              <a:r>
                <a:rPr lang="en-US" sz="3200">
                  <a:solidFill>
                    <a:srgbClr val="000000"/>
                  </a:solidFill>
                  <a:latin typeface="Arial" panose="020B0604020202020204" pitchFamily="34" charset="0"/>
                  <a:cs typeface="Arial" panose="020B0604020202020204" pitchFamily="34" charset="0"/>
                </a:rPr>
                <a:t>Công nghệ gene cho phép chẩn đoán các bệnh di truyền và các bệnh ung thư dựa trên phân tích gen. Điều này giúp xác định nguyên nhân gốc rễ của bệnh và đưa ra phương pháp điều trị phù hợp. </a:t>
              </a:r>
            </a:p>
            <a:p>
              <a:pPr>
                <a:lnSpc>
                  <a:spcPts val="5599"/>
                </a:lnSpc>
                <a:spcBef>
                  <a:spcPct val="0"/>
                </a:spcBef>
              </a:pPr>
              <a:r>
                <a:rPr lang="en-US" sz="3200" b="1">
                  <a:solidFill>
                    <a:srgbClr val="000000"/>
                  </a:solidFill>
                  <a:latin typeface="Arial" panose="020B0604020202020204" pitchFamily="34" charset="0"/>
                  <a:cs typeface="Arial" panose="020B0604020202020204" pitchFamily="34" charset="0"/>
                </a:rPr>
                <a:t>2. Điều trị bệnh: </a:t>
              </a:r>
              <a:r>
                <a:rPr lang="en-US" sz="3200">
                  <a:solidFill>
                    <a:srgbClr val="000000"/>
                  </a:solidFill>
                  <a:latin typeface="Arial" panose="020B0604020202020204" pitchFamily="34" charset="0"/>
                  <a:cs typeface="Arial" panose="020B0604020202020204" pitchFamily="34" charset="0"/>
                </a:rPr>
                <a:t>Công nghệ gene có thể được sử dụng để điều trị một số bệnh di truyền. Ví dụ, kỹ thuật chỉnh sửa gen CRISPR-Cas9 có thể được sử dụng để sửa đổi gen bất thường gây ra bệnh. </a:t>
              </a:r>
            </a:p>
          </p:txBody>
        </p:sp>
      </p:grpSp>
      <p:sp>
        <p:nvSpPr>
          <p:cNvPr id="50" name="Rectangle 49">
            <a:extLst>
              <a:ext uri="{FF2B5EF4-FFF2-40B4-BE49-F238E27FC236}">
                <a16:creationId xmlns:a16="http://schemas.microsoft.com/office/drawing/2014/main" xmlns="" id="{01DE82F4-4B8E-9568-D7B1-90DAEC4C1ED5}"/>
              </a:ext>
            </a:extLst>
          </p:cNvPr>
          <p:cNvSpPr/>
          <p:nvPr/>
        </p:nvSpPr>
        <p:spPr>
          <a:xfrm rot="5400000">
            <a:off x="8962584" y="563587"/>
            <a:ext cx="880406" cy="194468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49">
            <a:extLst>
              <a:ext uri="{FF2B5EF4-FFF2-40B4-BE49-F238E27FC236}">
                <a16:creationId xmlns:a16="http://schemas.microsoft.com/office/drawing/2014/main" xmlns="" id="{23720022-B862-BCD2-7FC5-A738E8ED6F9B}"/>
              </a:ext>
            </a:extLst>
          </p:cNvPr>
          <p:cNvSpPr txBox="1"/>
          <p:nvPr/>
        </p:nvSpPr>
        <p:spPr>
          <a:xfrm>
            <a:off x="1028154" y="1300612"/>
            <a:ext cx="3947245" cy="478144"/>
          </a:xfrm>
          <a:prstGeom prst="rect">
            <a:avLst/>
          </a:prstGeom>
        </p:spPr>
        <p:txBody>
          <a:bodyPr wrap="square" lIns="0" tIns="0" rIns="0" bIns="0" rtlCol="0" anchor="t">
            <a:spAutoFit/>
          </a:bodyPr>
          <a:lstStyle/>
          <a:p>
            <a:pPr>
              <a:lnSpc>
                <a:spcPts val="4000"/>
              </a:lnSpc>
            </a:pPr>
            <a:r>
              <a:rPr lang="en-US" sz="3200" b="1" i="1" u="sng">
                <a:solidFill>
                  <a:srgbClr val="4F3B20"/>
                </a:solidFill>
                <a:latin typeface="Arial" panose="020B0604020202020204" pitchFamily="34" charset="0"/>
                <a:cs typeface="Arial" panose="020B0604020202020204" pitchFamily="34" charset="0"/>
              </a:rPr>
              <a:t>Trả lời</a:t>
            </a:r>
          </a:p>
        </p:txBody>
      </p:sp>
    </p:spTree>
    <p:extLst>
      <p:ext uri="{BB962C8B-B14F-4D97-AF65-F5344CB8AC3E}">
        <p14:creationId xmlns:p14="http://schemas.microsoft.com/office/powerpoint/2010/main" val="127256403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3"/>
          <p:cNvGrpSpPr/>
          <p:nvPr/>
        </p:nvGrpSpPr>
        <p:grpSpPr>
          <a:xfrm>
            <a:off x="1124687" y="2031289"/>
            <a:ext cx="8555136" cy="7531811"/>
            <a:chOff x="0" y="-289322"/>
            <a:chExt cx="11456243" cy="25324865"/>
          </a:xfrm>
        </p:grpSpPr>
        <p:grpSp>
          <p:nvGrpSpPr>
            <p:cNvPr id="44" name="Group 44"/>
            <p:cNvGrpSpPr/>
            <p:nvPr/>
          </p:nvGrpSpPr>
          <p:grpSpPr>
            <a:xfrm>
              <a:off x="0" y="-289322"/>
              <a:ext cx="11456243" cy="25324865"/>
              <a:chOff x="0" y="-57150"/>
              <a:chExt cx="2262962" cy="5002442"/>
            </a:xfrm>
          </p:grpSpPr>
          <p:sp>
            <p:nvSpPr>
              <p:cNvPr id="45" name="Freeform 45"/>
              <p:cNvSpPr/>
              <p:nvPr/>
            </p:nvSpPr>
            <p:spPr>
              <a:xfrm>
                <a:off x="0" y="-42638"/>
                <a:ext cx="2262962" cy="4987930"/>
              </a:xfrm>
              <a:custGeom>
                <a:avLst/>
                <a:gdLst/>
                <a:ahLst/>
                <a:cxnLst/>
                <a:rect l="l" t="t" r="r" b="b"/>
                <a:pathLst>
                  <a:path w="2190358" h="1957010">
                    <a:moveTo>
                      <a:pt x="47476" y="0"/>
                    </a:moveTo>
                    <a:lnTo>
                      <a:pt x="2142881" y="0"/>
                    </a:lnTo>
                    <a:cubicBezTo>
                      <a:pt x="2169102" y="0"/>
                      <a:pt x="2190358" y="21256"/>
                      <a:pt x="2190358" y="47476"/>
                    </a:cubicBezTo>
                    <a:lnTo>
                      <a:pt x="2190358" y="1909534"/>
                    </a:lnTo>
                    <a:cubicBezTo>
                      <a:pt x="2190358" y="1935754"/>
                      <a:pt x="2169102" y="1957010"/>
                      <a:pt x="2142881" y="1957010"/>
                    </a:cubicBezTo>
                    <a:lnTo>
                      <a:pt x="47476" y="1957010"/>
                    </a:lnTo>
                    <a:cubicBezTo>
                      <a:pt x="21256" y="1957010"/>
                      <a:pt x="0" y="1935754"/>
                      <a:pt x="0" y="1909534"/>
                    </a:cubicBezTo>
                    <a:lnTo>
                      <a:pt x="0" y="47476"/>
                    </a:lnTo>
                    <a:cubicBezTo>
                      <a:pt x="0" y="21256"/>
                      <a:pt x="21256" y="0"/>
                      <a:pt x="47476" y="0"/>
                    </a:cubicBezTo>
                    <a:close/>
                  </a:path>
                </a:pathLst>
              </a:custGeom>
              <a:solidFill>
                <a:schemeClr val="bg1"/>
              </a:solidFill>
              <a:ln w="76200">
                <a:solidFill>
                  <a:srgbClr val="FF0000"/>
                </a:solidFill>
              </a:ln>
            </p:spPr>
          </p:sp>
          <p:sp>
            <p:nvSpPr>
              <p:cNvPr id="46" name="TextBox 46"/>
              <p:cNvSpPr txBox="1"/>
              <p:nvPr/>
            </p:nvSpPr>
            <p:spPr>
              <a:xfrm>
                <a:off x="0" y="-57150"/>
                <a:ext cx="2190358" cy="2014160"/>
              </a:xfrm>
              <a:prstGeom prst="rect">
                <a:avLst/>
              </a:prstGeom>
            </p:spPr>
            <p:txBody>
              <a:bodyPr lIns="50800" tIns="50800" rIns="50800" bIns="50800" rtlCol="0" anchor="ctr"/>
              <a:lstStyle/>
              <a:p>
                <a:pPr algn="ctr">
                  <a:lnSpc>
                    <a:spcPts val="2801"/>
                  </a:lnSpc>
                </a:pPr>
                <a:endParaRPr>
                  <a:latin typeface="Arial" panose="020B0604020202020204" pitchFamily="34" charset="0"/>
                  <a:cs typeface="Arial" panose="020B0604020202020204" pitchFamily="34" charset="0"/>
                </a:endParaRPr>
              </a:p>
            </p:txBody>
          </p:sp>
        </p:grpSp>
        <p:sp>
          <p:nvSpPr>
            <p:cNvPr id="47" name="TextBox 47"/>
            <p:cNvSpPr txBox="1"/>
            <p:nvPr/>
          </p:nvSpPr>
          <p:spPr>
            <a:xfrm>
              <a:off x="199864" y="169456"/>
              <a:ext cx="10685533" cy="23857281"/>
            </a:xfrm>
            <a:prstGeom prst="rect">
              <a:avLst/>
            </a:prstGeom>
          </p:spPr>
          <p:txBody>
            <a:bodyPr lIns="0" tIns="0" rIns="0" bIns="0" rtlCol="0" anchor="t">
              <a:spAutoFit/>
            </a:bodyPr>
            <a:lstStyle/>
            <a:p>
              <a:pPr>
                <a:lnSpc>
                  <a:spcPts val="5599"/>
                </a:lnSpc>
              </a:pPr>
              <a:r>
                <a:rPr lang="en-US" sz="3200">
                  <a:solidFill>
                    <a:srgbClr val="000000"/>
                  </a:solidFill>
                  <a:latin typeface="Arial" panose="020B0604020202020204" pitchFamily="34" charset="0"/>
                  <a:cs typeface="Arial" panose="020B0604020202020204" pitchFamily="34" charset="0"/>
                </a:rPr>
                <a:t>3. Nghiên cứu gen: Công nghệ gene cho phép các nhà nghiên cứu nghiên cứu và hiểu rõ hơn về cấu trúc và chức năng của gen. Điều này giúp chúng ta có được kiến thức sâu hơn về di truyền học và cơ chế hoạt động của các bệnh. </a:t>
              </a:r>
            </a:p>
            <a:p>
              <a:pPr>
                <a:lnSpc>
                  <a:spcPts val="5599"/>
                </a:lnSpc>
                <a:spcBef>
                  <a:spcPct val="0"/>
                </a:spcBef>
              </a:pPr>
              <a:r>
                <a:rPr lang="en-US" sz="3200">
                  <a:solidFill>
                    <a:srgbClr val="000000"/>
                  </a:solidFill>
                  <a:latin typeface="Arial" panose="020B0604020202020204" pitchFamily="34" charset="0"/>
                  <a:cs typeface="Arial" panose="020B0604020202020204" pitchFamily="34" charset="0"/>
                </a:rPr>
                <a:t>4. Phát triển thuốc: Công nghệ gene cung cấp thông tin quan trọng về cơ chế hoạt động của các bệnh, từ đó giúp phát triển các loại thuốc mới và hiệu quả hơn.</a:t>
              </a:r>
            </a:p>
          </p:txBody>
        </p:sp>
      </p:grpSp>
      <p:sp>
        <p:nvSpPr>
          <p:cNvPr id="50" name="Rectangle 49">
            <a:extLst>
              <a:ext uri="{FF2B5EF4-FFF2-40B4-BE49-F238E27FC236}">
                <a16:creationId xmlns:a16="http://schemas.microsoft.com/office/drawing/2014/main" xmlns="" id="{01DE82F4-4B8E-9568-D7B1-90DAEC4C1ED5}"/>
              </a:ext>
            </a:extLst>
          </p:cNvPr>
          <p:cNvSpPr/>
          <p:nvPr/>
        </p:nvSpPr>
        <p:spPr>
          <a:xfrm rot="5400000">
            <a:off x="8962584" y="563587"/>
            <a:ext cx="880406" cy="194468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49">
            <a:extLst>
              <a:ext uri="{FF2B5EF4-FFF2-40B4-BE49-F238E27FC236}">
                <a16:creationId xmlns:a16="http://schemas.microsoft.com/office/drawing/2014/main" xmlns="" id="{DDD9D255-CBDF-5B59-46A8-FDA5E78F5F2D}"/>
              </a:ext>
            </a:extLst>
          </p:cNvPr>
          <p:cNvSpPr txBox="1"/>
          <p:nvPr/>
        </p:nvSpPr>
        <p:spPr>
          <a:xfrm>
            <a:off x="1028154" y="1300612"/>
            <a:ext cx="3947245" cy="478144"/>
          </a:xfrm>
          <a:prstGeom prst="rect">
            <a:avLst/>
          </a:prstGeom>
        </p:spPr>
        <p:txBody>
          <a:bodyPr wrap="square" lIns="0" tIns="0" rIns="0" bIns="0" rtlCol="0" anchor="t">
            <a:spAutoFit/>
          </a:bodyPr>
          <a:lstStyle/>
          <a:p>
            <a:pPr>
              <a:lnSpc>
                <a:spcPts val="4000"/>
              </a:lnSpc>
            </a:pPr>
            <a:r>
              <a:rPr lang="en-US" sz="3200" b="1" i="1" u="sng">
                <a:solidFill>
                  <a:srgbClr val="4F3B20"/>
                </a:solidFill>
                <a:latin typeface="Arial" panose="020B0604020202020204" pitchFamily="34" charset="0"/>
                <a:cs typeface="Arial" panose="020B0604020202020204" pitchFamily="34" charset="0"/>
              </a:rPr>
              <a:t>Trả lời</a:t>
            </a:r>
          </a:p>
        </p:txBody>
      </p:sp>
      <p:pic>
        <p:nvPicPr>
          <p:cNvPr id="15362" name="Picture 2" descr="Đề xuất danh mục thuốc có ít nhất 3 hãng trong nước sản xuất đáp ứng tiêu  chuẩn EU-GMP">
            <a:extLst>
              <a:ext uri="{FF2B5EF4-FFF2-40B4-BE49-F238E27FC236}">
                <a16:creationId xmlns:a16="http://schemas.microsoft.com/office/drawing/2014/main" xmlns="" id="{C6A00C43-266A-CDCF-9D7E-DD215433E8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94653" y="3695700"/>
            <a:ext cx="7693272" cy="5135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64249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fade">
                                      <p:cBhvr>
                                        <p:cTn id="12" dur="1000"/>
                                        <p:tgtEl>
                                          <p:spTgt spid="15362"/>
                                        </p:tgtEl>
                                      </p:cBhvr>
                                    </p:animEffect>
                                    <p:anim calcmode="lin" valueType="num">
                                      <p:cBhvr>
                                        <p:cTn id="13" dur="1000" fill="hold"/>
                                        <p:tgtEl>
                                          <p:spTgt spid="15362"/>
                                        </p:tgtEl>
                                        <p:attrNameLst>
                                          <p:attrName>ppt_x</p:attrName>
                                        </p:attrNameLst>
                                      </p:cBhvr>
                                      <p:tavLst>
                                        <p:tav tm="0">
                                          <p:val>
                                            <p:strVal val="#ppt_x"/>
                                          </p:val>
                                        </p:tav>
                                        <p:tav tm="100000">
                                          <p:val>
                                            <p:strVal val="#ppt_x"/>
                                          </p:val>
                                        </p:tav>
                                      </p:tavLst>
                                    </p:anim>
                                    <p:anim calcmode="lin" valueType="num">
                                      <p:cBhvr>
                                        <p:cTn id="14" dur="1000" fill="hold"/>
                                        <p:tgtEl>
                                          <p:spTgt spid="153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3"/>
          <p:cNvGrpSpPr/>
          <p:nvPr/>
        </p:nvGrpSpPr>
        <p:grpSpPr>
          <a:xfrm>
            <a:off x="1295401" y="1485900"/>
            <a:ext cx="8198352" cy="7391400"/>
            <a:chOff x="0" y="-289322"/>
            <a:chExt cx="11088685" cy="21832676"/>
          </a:xfrm>
        </p:grpSpPr>
        <p:grpSp>
          <p:nvGrpSpPr>
            <p:cNvPr id="44" name="Group 44"/>
            <p:cNvGrpSpPr/>
            <p:nvPr/>
          </p:nvGrpSpPr>
          <p:grpSpPr>
            <a:xfrm>
              <a:off x="0" y="-289322"/>
              <a:ext cx="11088685" cy="21832676"/>
              <a:chOff x="0" y="-57150"/>
              <a:chExt cx="2190358" cy="4312627"/>
            </a:xfrm>
          </p:grpSpPr>
          <p:sp>
            <p:nvSpPr>
              <p:cNvPr id="45" name="Freeform 45"/>
              <p:cNvSpPr/>
              <p:nvPr/>
            </p:nvSpPr>
            <p:spPr>
              <a:xfrm>
                <a:off x="0" y="-42638"/>
                <a:ext cx="2190358" cy="4298115"/>
              </a:xfrm>
              <a:custGeom>
                <a:avLst/>
                <a:gdLst/>
                <a:ahLst/>
                <a:cxnLst/>
                <a:rect l="l" t="t" r="r" b="b"/>
                <a:pathLst>
                  <a:path w="2190358" h="1957010">
                    <a:moveTo>
                      <a:pt x="47476" y="0"/>
                    </a:moveTo>
                    <a:lnTo>
                      <a:pt x="2142881" y="0"/>
                    </a:lnTo>
                    <a:cubicBezTo>
                      <a:pt x="2169102" y="0"/>
                      <a:pt x="2190358" y="21256"/>
                      <a:pt x="2190358" y="47476"/>
                    </a:cubicBezTo>
                    <a:lnTo>
                      <a:pt x="2190358" y="1909534"/>
                    </a:lnTo>
                    <a:cubicBezTo>
                      <a:pt x="2190358" y="1935754"/>
                      <a:pt x="2169102" y="1957010"/>
                      <a:pt x="2142881" y="1957010"/>
                    </a:cubicBezTo>
                    <a:lnTo>
                      <a:pt x="47476" y="1957010"/>
                    </a:lnTo>
                    <a:cubicBezTo>
                      <a:pt x="21256" y="1957010"/>
                      <a:pt x="0" y="1935754"/>
                      <a:pt x="0" y="1909534"/>
                    </a:cubicBezTo>
                    <a:lnTo>
                      <a:pt x="0" y="47476"/>
                    </a:lnTo>
                    <a:cubicBezTo>
                      <a:pt x="0" y="21256"/>
                      <a:pt x="21256" y="0"/>
                      <a:pt x="47476" y="0"/>
                    </a:cubicBezTo>
                    <a:close/>
                  </a:path>
                </a:pathLst>
              </a:custGeom>
              <a:solidFill>
                <a:schemeClr val="bg1"/>
              </a:solidFill>
              <a:ln w="76200">
                <a:solidFill>
                  <a:srgbClr val="FF0000"/>
                </a:solidFill>
              </a:ln>
            </p:spPr>
          </p:sp>
          <p:sp>
            <p:nvSpPr>
              <p:cNvPr id="46" name="TextBox 46"/>
              <p:cNvSpPr txBox="1"/>
              <p:nvPr/>
            </p:nvSpPr>
            <p:spPr>
              <a:xfrm>
                <a:off x="0" y="-57150"/>
                <a:ext cx="2190358" cy="2014160"/>
              </a:xfrm>
              <a:prstGeom prst="rect">
                <a:avLst/>
              </a:prstGeom>
            </p:spPr>
            <p:txBody>
              <a:bodyPr lIns="50800" tIns="50800" rIns="50800" bIns="50800" rtlCol="0" anchor="ctr"/>
              <a:lstStyle/>
              <a:p>
                <a:pPr algn="ctr">
                  <a:lnSpc>
                    <a:spcPts val="2801"/>
                  </a:lnSpc>
                </a:pPr>
                <a:endParaRPr>
                  <a:latin typeface="Arial" panose="020B0604020202020204" pitchFamily="34" charset="0"/>
                  <a:cs typeface="Arial" panose="020B0604020202020204" pitchFamily="34" charset="0"/>
                </a:endParaRPr>
              </a:p>
            </p:txBody>
          </p:sp>
        </p:grpSp>
        <p:sp>
          <p:nvSpPr>
            <p:cNvPr id="47" name="TextBox 47"/>
            <p:cNvSpPr txBox="1"/>
            <p:nvPr/>
          </p:nvSpPr>
          <p:spPr>
            <a:xfrm>
              <a:off x="201575" y="136072"/>
              <a:ext cx="10685533" cy="16378565"/>
            </a:xfrm>
            <a:prstGeom prst="rect">
              <a:avLst/>
            </a:prstGeom>
          </p:spPr>
          <p:txBody>
            <a:bodyPr lIns="0" tIns="0" rIns="0" bIns="0" rtlCol="0" anchor="t">
              <a:spAutoFit/>
            </a:bodyPr>
            <a:lstStyle/>
            <a:p>
              <a:pPr>
                <a:lnSpc>
                  <a:spcPts val="5599"/>
                </a:lnSpc>
              </a:pPr>
              <a:r>
                <a:rPr lang="en-US" sz="3200">
                  <a:solidFill>
                    <a:srgbClr val="000000"/>
                  </a:solidFill>
                  <a:latin typeface="Arial" panose="020B0604020202020204" pitchFamily="34" charset="0"/>
                  <a:cs typeface="Arial" panose="020B0604020202020204" pitchFamily="34" charset="0"/>
                </a:rPr>
                <a:t>5. Nông nghiệp và chăn nuôi: Công nghệ gene có thể được sử dụng để cải thiện cây trồng và động vật nuôi, từ đó tăng năng suất và kháng bệnh. </a:t>
              </a:r>
            </a:p>
            <a:p>
              <a:pPr>
                <a:lnSpc>
                  <a:spcPts val="5599"/>
                </a:lnSpc>
                <a:spcBef>
                  <a:spcPct val="0"/>
                </a:spcBef>
              </a:pPr>
              <a:r>
                <a:rPr lang="en-US" sz="3200">
                  <a:solidFill>
                    <a:srgbClr val="000000"/>
                  </a:solidFill>
                  <a:latin typeface="Arial" panose="020B0604020202020204" pitchFamily="34" charset="0"/>
                  <a:cs typeface="Arial" panose="020B0604020202020204" pitchFamily="34" charset="0"/>
                </a:rPr>
                <a:t>Tuy nhiên, công nghệ gene cũng đặt ra một số thách thức đạo đức và định chế, bao gồm quyền riêng tư và an ninh gen, đạo đức trong việc chỉnh sửa gen, và phân phối công bằng của các ứng dụng công nghệ gene.</a:t>
              </a:r>
            </a:p>
          </p:txBody>
        </p:sp>
      </p:grpSp>
      <p:sp>
        <p:nvSpPr>
          <p:cNvPr id="50" name="Rectangle 49">
            <a:extLst>
              <a:ext uri="{FF2B5EF4-FFF2-40B4-BE49-F238E27FC236}">
                <a16:creationId xmlns:a16="http://schemas.microsoft.com/office/drawing/2014/main" xmlns="" id="{01DE82F4-4B8E-9568-D7B1-90DAEC4C1ED5}"/>
              </a:ext>
            </a:extLst>
          </p:cNvPr>
          <p:cNvSpPr/>
          <p:nvPr/>
        </p:nvSpPr>
        <p:spPr>
          <a:xfrm rot="5400000">
            <a:off x="8962584" y="563587"/>
            <a:ext cx="880406" cy="194468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49">
            <a:extLst>
              <a:ext uri="{FF2B5EF4-FFF2-40B4-BE49-F238E27FC236}">
                <a16:creationId xmlns:a16="http://schemas.microsoft.com/office/drawing/2014/main" xmlns="" id="{C3764288-1DC9-6846-A1CE-F3308C63018D}"/>
              </a:ext>
            </a:extLst>
          </p:cNvPr>
          <p:cNvSpPr txBox="1"/>
          <p:nvPr/>
        </p:nvSpPr>
        <p:spPr>
          <a:xfrm>
            <a:off x="1143000" y="725803"/>
            <a:ext cx="3947245" cy="478144"/>
          </a:xfrm>
          <a:prstGeom prst="rect">
            <a:avLst/>
          </a:prstGeom>
        </p:spPr>
        <p:txBody>
          <a:bodyPr wrap="square" lIns="0" tIns="0" rIns="0" bIns="0" rtlCol="0" anchor="t">
            <a:spAutoFit/>
          </a:bodyPr>
          <a:lstStyle/>
          <a:p>
            <a:pPr>
              <a:lnSpc>
                <a:spcPts val="4000"/>
              </a:lnSpc>
            </a:pPr>
            <a:r>
              <a:rPr lang="en-US" sz="3200" b="1" i="1" u="sng">
                <a:solidFill>
                  <a:srgbClr val="4F3B20"/>
                </a:solidFill>
                <a:latin typeface="Arial" panose="020B0604020202020204" pitchFamily="34" charset="0"/>
                <a:cs typeface="Arial" panose="020B0604020202020204" pitchFamily="34" charset="0"/>
              </a:rPr>
              <a:t>Trả lời</a:t>
            </a:r>
          </a:p>
        </p:txBody>
      </p:sp>
      <p:pic>
        <p:nvPicPr>
          <p:cNvPr id="19460" name="Picture 4" descr="Ngành chăn nuôi Việt Nam giàu cơ hội cho đối tác nước ngoài">
            <a:extLst>
              <a:ext uri="{FF2B5EF4-FFF2-40B4-BE49-F238E27FC236}">
                <a16:creationId xmlns:a16="http://schemas.microsoft.com/office/drawing/2014/main" xmlns="" id="{1A3A9F5E-A0E6-F32F-6803-F9C2D7F74C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0860" y="2245893"/>
            <a:ext cx="8088849" cy="5384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07856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fade">
                                      <p:cBhvr>
                                        <p:cTn id="12" dur="1000"/>
                                        <p:tgtEl>
                                          <p:spTgt spid="19460"/>
                                        </p:tgtEl>
                                      </p:cBhvr>
                                    </p:animEffect>
                                    <p:anim calcmode="lin" valueType="num">
                                      <p:cBhvr>
                                        <p:cTn id="13" dur="1000" fill="hold"/>
                                        <p:tgtEl>
                                          <p:spTgt spid="19460"/>
                                        </p:tgtEl>
                                        <p:attrNameLst>
                                          <p:attrName>ppt_x</p:attrName>
                                        </p:attrNameLst>
                                      </p:cBhvr>
                                      <p:tavLst>
                                        <p:tav tm="0">
                                          <p:val>
                                            <p:strVal val="#ppt_x"/>
                                          </p:val>
                                        </p:tav>
                                        <p:tav tm="100000">
                                          <p:val>
                                            <p:strVal val="#ppt_x"/>
                                          </p:val>
                                        </p:tav>
                                      </p:tavLst>
                                    </p:anim>
                                    <p:anim calcmode="lin" valueType="num">
                                      <p:cBhvr>
                                        <p:cTn id="14" dur="1000" fill="hold"/>
                                        <p:tgtEl>
                                          <p:spTgt spid="194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55931"/>
            <a:ext cx="18288000" cy="10350905"/>
          </a:xfrm>
          <a:custGeom>
            <a:avLst/>
            <a:gdLst/>
            <a:ahLst/>
            <a:cxnLst/>
            <a:rect l="l" t="t" r="r" b="b"/>
            <a:pathLst>
              <a:path w="19234437" h="12863030">
                <a:moveTo>
                  <a:pt x="0" y="0"/>
                </a:moveTo>
                <a:lnTo>
                  <a:pt x="19234437" y="0"/>
                </a:lnTo>
                <a:lnTo>
                  <a:pt x="19234437" y="12863030"/>
                </a:lnTo>
                <a:lnTo>
                  <a:pt x="0" y="128630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sz="4000" b="1"/>
          </a:p>
        </p:txBody>
      </p:sp>
      <p:sp>
        <p:nvSpPr>
          <p:cNvPr id="4" name="Freeform 4"/>
          <p:cNvSpPr/>
          <p:nvPr/>
        </p:nvSpPr>
        <p:spPr>
          <a:xfrm>
            <a:off x="3878413" y="2369272"/>
            <a:ext cx="9988914" cy="6055779"/>
          </a:xfrm>
          <a:custGeom>
            <a:avLst/>
            <a:gdLst/>
            <a:ahLst/>
            <a:cxnLst/>
            <a:rect l="l" t="t" r="r" b="b"/>
            <a:pathLst>
              <a:path w="9988914" h="6055779">
                <a:moveTo>
                  <a:pt x="0" y="0"/>
                </a:moveTo>
                <a:lnTo>
                  <a:pt x="9988914" y="0"/>
                </a:lnTo>
                <a:lnTo>
                  <a:pt x="9988914" y="6055779"/>
                </a:lnTo>
                <a:lnTo>
                  <a:pt x="0" y="60557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a:off x="8479700" y="8032347"/>
            <a:ext cx="2275036" cy="2262627"/>
          </a:xfrm>
          <a:custGeom>
            <a:avLst/>
            <a:gdLst/>
            <a:ahLst/>
            <a:cxnLst/>
            <a:rect l="l" t="t" r="r" b="b"/>
            <a:pathLst>
              <a:path w="2275036" h="2262627">
                <a:moveTo>
                  <a:pt x="0" y="0"/>
                </a:moveTo>
                <a:lnTo>
                  <a:pt x="2275036" y="0"/>
                </a:lnTo>
                <a:lnTo>
                  <a:pt x="2275036" y="2262627"/>
                </a:lnTo>
                <a:lnTo>
                  <a:pt x="0" y="226262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Rectangle 4">
            <a:extLst>
              <a:ext uri="{FF2B5EF4-FFF2-40B4-BE49-F238E27FC236}">
                <a16:creationId xmlns:a16="http://schemas.microsoft.com/office/drawing/2014/main" xmlns="" id="{23696BED-744C-D6E7-B6B1-BF1661CBEA4B}"/>
              </a:ext>
            </a:extLst>
          </p:cNvPr>
          <p:cNvSpPr/>
          <p:nvPr/>
        </p:nvSpPr>
        <p:spPr>
          <a:xfrm>
            <a:off x="1176670" y="3595490"/>
            <a:ext cx="15392400" cy="2286000"/>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vi-VN" sz="4000" b="1"/>
          </a:p>
        </p:txBody>
      </p:sp>
      <p:sp>
        <p:nvSpPr>
          <p:cNvPr id="6" name="Rectangle 5">
            <a:extLst>
              <a:ext uri="{FF2B5EF4-FFF2-40B4-BE49-F238E27FC236}">
                <a16:creationId xmlns:a16="http://schemas.microsoft.com/office/drawing/2014/main" xmlns="" id="{C82848C0-F912-03D7-A7D5-E02F021DCEBF}"/>
              </a:ext>
            </a:extLst>
          </p:cNvPr>
          <p:cNvSpPr/>
          <p:nvPr/>
        </p:nvSpPr>
        <p:spPr>
          <a:xfrm>
            <a:off x="423530" y="506427"/>
            <a:ext cx="17440940" cy="9274146"/>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vi-VN" sz="4000" b="1"/>
          </a:p>
        </p:txBody>
      </p:sp>
      <p:sp>
        <p:nvSpPr>
          <p:cNvPr id="7" name="TextBox 6">
            <a:extLst>
              <a:ext uri="{FF2B5EF4-FFF2-40B4-BE49-F238E27FC236}">
                <a16:creationId xmlns:a16="http://schemas.microsoft.com/office/drawing/2014/main" xmlns="" id="{76559F27-6AB1-D370-E969-C12244307A0E}"/>
              </a:ext>
            </a:extLst>
          </p:cNvPr>
          <p:cNvSpPr txBox="1"/>
          <p:nvPr/>
        </p:nvSpPr>
        <p:spPr>
          <a:xfrm>
            <a:off x="909970" y="751251"/>
            <a:ext cx="15925800" cy="707886"/>
          </a:xfrm>
          <a:prstGeom prst="rect">
            <a:avLst/>
          </a:prstGeom>
          <a:noFill/>
        </p:spPr>
        <p:txBody>
          <a:bodyPr wrap="square" rtlCol="0">
            <a:spAutoFit/>
          </a:bodyPr>
          <a:lstStyle/>
          <a:p>
            <a:r>
              <a:rPr lang="vi-VN" sz="4000" b="1">
                <a:solidFill>
                  <a:schemeClr val="bg1"/>
                </a:solidFill>
              </a:rPr>
              <a:t>Sự điều hoà hoạt động của gen nhằm</a:t>
            </a:r>
          </a:p>
        </p:txBody>
      </p:sp>
      <p:sp>
        <p:nvSpPr>
          <p:cNvPr id="8" name="TextBox 7">
            <a:extLst>
              <a:ext uri="{FF2B5EF4-FFF2-40B4-BE49-F238E27FC236}">
                <a16:creationId xmlns:a16="http://schemas.microsoft.com/office/drawing/2014/main" xmlns="" id="{D1054CC6-BDD3-1B7E-F97C-7BC439F96D5C}"/>
              </a:ext>
            </a:extLst>
          </p:cNvPr>
          <p:cNvSpPr txBox="1"/>
          <p:nvPr/>
        </p:nvSpPr>
        <p:spPr>
          <a:xfrm>
            <a:off x="1176670" y="3595490"/>
            <a:ext cx="6553200" cy="1323439"/>
          </a:xfrm>
          <a:prstGeom prst="rect">
            <a:avLst/>
          </a:prstGeom>
          <a:noFill/>
        </p:spPr>
        <p:txBody>
          <a:bodyPr wrap="square" rtlCol="0">
            <a:spAutoFit/>
          </a:bodyPr>
          <a:lstStyle/>
          <a:p>
            <a:r>
              <a:rPr lang="vi-VN" sz="4000" b="1">
                <a:solidFill>
                  <a:schemeClr val="bg1"/>
                </a:solidFill>
              </a:rPr>
              <a:t>A. Tổng hợp ra protein cần thiết.</a:t>
            </a:r>
          </a:p>
        </p:txBody>
      </p:sp>
      <p:sp>
        <p:nvSpPr>
          <p:cNvPr id="9" name="TextBox 8">
            <a:extLst>
              <a:ext uri="{FF2B5EF4-FFF2-40B4-BE49-F238E27FC236}">
                <a16:creationId xmlns:a16="http://schemas.microsoft.com/office/drawing/2014/main" xmlns="" id="{3DF5E363-81B1-D8CC-7E8E-9740A01CA19F}"/>
              </a:ext>
            </a:extLst>
          </p:cNvPr>
          <p:cNvSpPr txBox="1"/>
          <p:nvPr/>
        </p:nvSpPr>
        <p:spPr>
          <a:xfrm>
            <a:off x="1203251" y="6406665"/>
            <a:ext cx="6553200" cy="1323439"/>
          </a:xfrm>
          <a:prstGeom prst="rect">
            <a:avLst/>
          </a:prstGeom>
          <a:noFill/>
        </p:spPr>
        <p:txBody>
          <a:bodyPr wrap="square" rtlCol="0">
            <a:spAutoFit/>
          </a:bodyPr>
          <a:lstStyle/>
          <a:p>
            <a:r>
              <a:rPr lang="vi-VN" sz="4000" b="1">
                <a:solidFill>
                  <a:schemeClr val="bg1"/>
                </a:solidFill>
              </a:rPr>
              <a:t>B. Ức chế sự tổng hợp protein vào lúc cần thiết.</a:t>
            </a:r>
          </a:p>
        </p:txBody>
      </p:sp>
      <p:sp>
        <p:nvSpPr>
          <p:cNvPr id="10" name="TextBox 9">
            <a:extLst>
              <a:ext uri="{FF2B5EF4-FFF2-40B4-BE49-F238E27FC236}">
                <a16:creationId xmlns:a16="http://schemas.microsoft.com/office/drawing/2014/main" xmlns="" id="{3EB2A056-F627-E08F-14E0-E15DA27D1914}"/>
              </a:ext>
            </a:extLst>
          </p:cNvPr>
          <p:cNvSpPr txBox="1"/>
          <p:nvPr/>
        </p:nvSpPr>
        <p:spPr>
          <a:xfrm>
            <a:off x="9312699" y="3587516"/>
            <a:ext cx="6553200" cy="1938992"/>
          </a:xfrm>
          <a:prstGeom prst="rect">
            <a:avLst/>
          </a:prstGeom>
          <a:noFill/>
        </p:spPr>
        <p:txBody>
          <a:bodyPr wrap="square" rtlCol="0">
            <a:spAutoFit/>
          </a:bodyPr>
          <a:lstStyle/>
          <a:p>
            <a:r>
              <a:rPr lang="vi-VN" sz="4000" b="1">
                <a:solidFill>
                  <a:schemeClr val="bg1"/>
                </a:solidFill>
              </a:rPr>
              <a:t>C. Cân bằng giữa sự cần tổng hợp và không cần tổng hợp protein</a:t>
            </a:r>
          </a:p>
        </p:txBody>
      </p:sp>
      <p:sp>
        <p:nvSpPr>
          <p:cNvPr id="11" name="TextBox 10">
            <a:extLst>
              <a:ext uri="{FF2B5EF4-FFF2-40B4-BE49-F238E27FC236}">
                <a16:creationId xmlns:a16="http://schemas.microsoft.com/office/drawing/2014/main" xmlns="" id="{6E358FAE-A314-930C-5C73-E0981C3557E8}"/>
              </a:ext>
            </a:extLst>
          </p:cNvPr>
          <p:cNvSpPr txBox="1"/>
          <p:nvPr/>
        </p:nvSpPr>
        <p:spPr>
          <a:xfrm>
            <a:off x="9144000" y="6406665"/>
            <a:ext cx="6553200" cy="1938992"/>
          </a:xfrm>
          <a:prstGeom prst="rect">
            <a:avLst/>
          </a:prstGeom>
          <a:noFill/>
        </p:spPr>
        <p:txBody>
          <a:bodyPr wrap="square" rtlCol="0">
            <a:spAutoFit/>
          </a:bodyPr>
          <a:lstStyle/>
          <a:p>
            <a:r>
              <a:rPr lang="vi-VN" sz="4000" b="1">
                <a:solidFill>
                  <a:schemeClr val="bg1"/>
                </a:solidFill>
              </a:rPr>
              <a:t>D. Đảm bảo cho hoạt động sống của tế bào trở nên hài hoà.</a:t>
            </a:r>
          </a:p>
        </p:txBody>
      </p:sp>
      <p:sp>
        <p:nvSpPr>
          <p:cNvPr id="13" name="Rectangle 12">
            <a:hlinkClick r:id="rId8" action="ppaction://hlinksldjump"/>
            <a:extLst>
              <a:ext uri="{FF2B5EF4-FFF2-40B4-BE49-F238E27FC236}">
                <a16:creationId xmlns:a16="http://schemas.microsoft.com/office/drawing/2014/main" xmlns="" id="{502CB2A1-CED2-AF3E-414F-C25EB308F7AA}"/>
              </a:ext>
            </a:extLst>
          </p:cNvPr>
          <p:cNvSpPr/>
          <p:nvPr/>
        </p:nvSpPr>
        <p:spPr>
          <a:xfrm>
            <a:off x="5367109" y="9109013"/>
            <a:ext cx="2796802" cy="808414"/>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t>ĐÚNG</a:t>
            </a:r>
          </a:p>
        </p:txBody>
      </p:sp>
      <p:sp>
        <p:nvSpPr>
          <p:cNvPr id="14" name="Rectangle 13">
            <a:hlinkClick r:id="rId9" action="ppaction://hlinksldjump"/>
            <a:extLst>
              <a:ext uri="{FF2B5EF4-FFF2-40B4-BE49-F238E27FC236}">
                <a16:creationId xmlns:a16="http://schemas.microsoft.com/office/drawing/2014/main" xmlns="" id="{CB7DD654-A9BC-E649-D693-591581604613}"/>
              </a:ext>
            </a:extLst>
          </p:cNvPr>
          <p:cNvSpPr/>
          <p:nvPr/>
        </p:nvSpPr>
        <p:spPr>
          <a:xfrm>
            <a:off x="10754736" y="9109013"/>
            <a:ext cx="2796802" cy="80841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t>SAI</a:t>
            </a:r>
          </a:p>
        </p:txBody>
      </p:sp>
      <p:sp>
        <p:nvSpPr>
          <p:cNvPr id="15" name="Rectangle 14">
            <a:hlinkClick r:id="rId9" action="ppaction://hlinksldjump"/>
            <a:extLst>
              <a:ext uri="{FF2B5EF4-FFF2-40B4-BE49-F238E27FC236}">
                <a16:creationId xmlns:a16="http://schemas.microsoft.com/office/drawing/2014/main" xmlns="" id="{35ED3DE8-05D3-BF26-B968-D8FE1DDB0F64}"/>
              </a:ext>
            </a:extLst>
          </p:cNvPr>
          <p:cNvSpPr/>
          <p:nvPr/>
        </p:nvSpPr>
        <p:spPr>
          <a:xfrm>
            <a:off x="10754736" y="9131542"/>
            <a:ext cx="2796802" cy="80841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t>SAI</a:t>
            </a:r>
          </a:p>
        </p:txBody>
      </p:sp>
      <p:sp>
        <p:nvSpPr>
          <p:cNvPr id="16" name="Rectangle 15">
            <a:hlinkClick r:id="rId9" action="ppaction://hlinksldjump"/>
            <a:extLst>
              <a:ext uri="{FF2B5EF4-FFF2-40B4-BE49-F238E27FC236}">
                <a16:creationId xmlns:a16="http://schemas.microsoft.com/office/drawing/2014/main" xmlns="" id="{5C2E3756-FA67-739F-1F64-46EEC0C228DE}"/>
              </a:ext>
            </a:extLst>
          </p:cNvPr>
          <p:cNvSpPr/>
          <p:nvPr/>
        </p:nvSpPr>
        <p:spPr>
          <a:xfrm>
            <a:off x="10754736" y="9169480"/>
            <a:ext cx="2796802" cy="80841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t>SAI</a:t>
            </a:r>
          </a:p>
        </p:txBody>
      </p:sp>
    </p:spTree>
    <p:extLst>
      <p:ext uri="{BB962C8B-B14F-4D97-AF65-F5344CB8AC3E}">
        <p14:creationId xmlns:p14="http://schemas.microsoft.com/office/powerpoint/2010/main" val="730673277"/>
      </p:ext>
    </p:extLst>
  </p:cSld>
  <p:clrMapOvr>
    <a:masterClrMapping/>
  </p:clrMapOvr>
  <p:transition>
    <p:wip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nextCondLst>
                <p:cond evt="onClick" delay="0">
                  <p:tgtEl>
                    <p:spTgt spid="9"/>
                  </p:tgtEl>
                </p:cond>
              </p:nextCondLst>
            </p:seq>
          </p:childTnLst>
        </p:cTn>
      </p:par>
    </p:tnLst>
    <p:bldLst>
      <p:bldP spid="13" grpId="0" animBg="1"/>
      <p:bldP spid="14" grpId="0" animBg="1"/>
      <p:bldP spid="15" grpId="0" animBg="1"/>
      <p:bldP spid="1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Snipped 1">
            <a:extLst>
              <a:ext uri="{FF2B5EF4-FFF2-40B4-BE49-F238E27FC236}">
                <a16:creationId xmlns:a16="http://schemas.microsoft.com/office/drawing/2014/main" xmlns="" id="{6F63B4B9-325E-5453-0148-B0F27C66C4BD}"/>
              </a:ext>
            </a:extLst>
          </p:cNvPr>
          <p:cNvSpPr/>
          <p:nvPr/>
        </p:nvSpPr>
        <p:spPr>
          <a:xfrm>
            <a:off x="457200" y="647700"/>
            <a:ext cx="17084278" cy="9056768"/>
          </a:xfrm>
          <a:prstGeom prst="snip2DiagRect">
            <a:avLst>
              <a:gd name="adj1" fmla="val 995"/>
              <a:gd name="adj2" fmla="val 12878"/>
            </a:avLst>
          </a:prstGeom>
          <a:solidFill>
            <a:schemeClr val="bg1"/>
          </a:solidFill>
          <a:ln w="57150">
            <a:solidFill>
              <a:schemeClr val="tx2">
                <a:lumMod val="60000"/>
                <a:lumOff val="4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Freeform 24"/>
          <p:cNvSpPr/>
          <p:nvPr/>
        </p:nvSpPr>
        <p:spPr>
          <a:xfrm>
            <a:off x="2121914" y="6791333"/>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a:stretch>
          </a:blipFill>
        </p:spPr>
      </p:sp>
      <p:sp>
        <p:nvSpPr>
          <p:cNvPr id="39" name="Freeform 39"/>
          <p:cNvSpPr/>
          <p:nvPr/>
        </p:nvSpPr>
        <p:spPr>
          <a:xfrm>
            <a:off x="2885296" y="8335398"/>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4">
              <a:alphaModFix amt="30000"/>
              <a:extLst>
                <a:ext uri="{96DAC541-7B7A-43D3-8B79-37D633B846F1}">
                  <asvg:svgBlip xmlns:asvg="http://schemas.microsoft.com/office/drawing/2016/SVG/main" xmlns="" r:embed="rId5"/>
                </a:ext>
              </a:extLst>
            </a:blip>
            <a:stretch>
              <a:fillRect/>
            </a:stretch>
          </a:blipFill>
        </p:spPr>
      </p:sp>
      <p:sp>
        <p:nvSpPr>
          <p:cNvPr id="61" name="TextBox 61"/>
          <p:cNvSpPr txBox="1"/>
          <p:nvPr/>
        </p:nvSpPr>
        <p:spPr>
          <a:xfrm>
            <a:off x="1843807" y="1121236"/>
            <a:ext cx="14579150" cy="540341"/>
          </a:xfrm>
          <a:prstGeom prst="rect">
            <a:avLst/>
          </a:prstGeom>
        </p:spPr>
        <p:txBody>
          <a:bodyPr lIns="0" tIns="0" rIns="0" bIns="0" rtlCol="0" anchor="t">
            <a:spAutoFit/>
          </a:bodyPr>
          <a:lstStyle/>
          <a:p>
            <a:pPr algn="ctr">
              <a:lnSpc>
                <a:spcPts val="4000"/>
              </a:lnSpc>
            </a:pPr>
            <a:r>
              <a:rPr lang="en-US" sz="5000" b="1">
                <a:solidFill>
                  <a:srgbClr val="4F3B20"/>
                </a:solidFill>
                <a:latin typeface="Arial" panose="020B0604020202020204" pitchFamily="34" charset="0"/>
                <a:cs typeface="Arial" panose="020B0604020202020204" pitchFamily="34" charset="0"/>
              </a:rPr>
              <a:t>BÀI TẬP TRẮC NGHIỆM</a:t>
            </a:r>
          </a:p>
        </p:txBody>
      </p:sp>
      <p:grpSp>
        <p:nvGrpSpPr>
          <p:cNvPr id="62" name="Group 8">
            <a:extLst>
              <a:ext uri="{FF2B5EF4-FFF2-40B4-BE49-F238E27FC236}">
                <a16:creationId xmlns:a16="http://schemas.microsoft.com/office/drawing/2014/main" xmlns="" id="{016B0E9E-C76B-B556-F6ED-A465C2AAC95A}"/>
              </a:ext>
            </a:extLst>
          </p:cNvPr>
          <p:cNvGrpSpPr/>
          <p:nvPr/>
        </p:nvGrpSpPr>
        <p:grpSpPr>
          <a:xfrm>
            <a:off x="1600200" y="1810404"/>
            <a:ext cx="15361485" cy="1237407"/>
            <a:chOff x="0" y="-76200"/>
            <a:chExt cx="4045823" cy="325901"/>
          </a:xfrm>
          <a:solidFill>
            <a:srgbClr val="FFFFCC"/>
          </a:solidFill>
          <a:scene3d>
            <a:camera prst="orthographicFront">
              <a:rot lat="0" lon="0" rev="0"/>
            </a:camera>
            <a:lightRig rig="balanced" dir="t">
              <a:rot lat="0" lon="0" rev="8700000"/>
            </a:lightRig>
          </a:scene3d>
        </p:grpSpPr>
        <p:sp>
          <p:nvSpPr>
            <p:cNvPr id="63" name="Freeform 9">
              <a:extLst>
                <a:ext uri="{FF2B5EF4-FFF2-40B4-BE49-F238E27FC236}">
                  <a16:creationId xmlns:a16="http://schemas.microsoft.com/office/drawing/2014/main" xmlns="" id="{C9882F95-7064-6593-9AD7-19C256DF427A}"/>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grpFill/>
            <a:ln>
              <a:noFill/>
            </a:ln>
            <a:effectLst>
              <a:outerShdw blurRad="44450" dist="27940" dir="5400000" algn="ctr">
                <a:srgbClr val="000000">
                  <a:alpha val="32000"/>
                </a:srgbClr>
              </a:outerShdw>
            </a:effectLst>
            <a:sp3d>
              <a:bevelT w="190500" h="38100"/>
            </a:sp3d>
          </p:spPr>
        </p:sp>
        <p:sp>
          <p:nvSpPr>
            <p:cNvPr id="64" name="TextBox 10">
              <a:extLst>
                <a:ext uri="{FF2B5EF4-FFF2-40B4-BE49-F238E27FC236}">
                  <a16:creationId xmlns:a16="http://schemas.microsoft.com/office/drawing/2014/main" xmlns="" id="{6EE0175F-AD6B-1302-72F3-1D219C56DDA4}"/>
                </a:ext>
              </a:extLst>
            </p:cNvPr>
            <p:cNvSpPr txBox="1"/>
            <p:nvPr/>
          </p:nvSpPr>
          <p:spPr>
            <a:xfrm>
              <a:off x="0" y="-76200"/>
              <a:ext cx="4045823" cy="325901"/>
            </a:xfrm>
            <a:prstGeom prst="rect">
              <a:avLst/>
            </a:prstGeom>
            <a:solidFill>
              <a:srgbClr val="FFC000"/>
            </a:solidFill>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nSpc>
                  <a:spcPts val="5599"/>
                </a:lnSpc>
              </a:pPr>
              <a:r>
                <a:rPr lang="en-US" sz="3600" b="1">
                  <a:solidFill>
                    <a:schemeClr val="tx1">
                      <a:lumMod val="95000"/>
                      <a:lumOff val="5000"/>
                    </a:schemeClr>
                  </a:solidFill>
                  <a:latin typeface="Arial" panose="020B0604020202020204" pitchFamily="34" charset="0"/>
                  <a:cs typeface="Arial" panose="020B0604020202020204" pitchFamily="34" charset="0"/>
                </a:rPr>
                <a:t>Câu 1. Thể đột biến là:</a:t>
              </a:r>
            </a:p>
          </p:txBody>
        </p:sp>
      </p:grpSp>
      <p:grpSp>
        <p:nvGrpSpPr>
          <p:cNvPr id="65" name="Group 11">
            <a:extLst>
              <a:ext uri="{FF2B5EF4-FFF2-40B4-BE49-F238E27FC236}">
                <a16:creationId xmlns:a16="http://schemas.microsoft.com/office/drawing/2014/main" xmlns="" id="{72C388CF-95AF-04E5-5A89-3D00A850890E}"/>
              </a:ext>
            </a:extLst>
          </p:cNvPr>
          <p:cNvGrpSpPr/>
          <p:nvPr/>
        </p:nvGrpSpPr>
        <p:grpSpPr>
          <a:xfrm>
            <a:off x="1600200" y="3978375"/>
            <a:ext cx="15361485" cy="948085"/>
            <a:chOff x="0" y="0"/>
            <a:chExt cx="4045823" cy="249701"/>
          </a:xfrm>
          <a:solidFill>
            <a:srgbClr val="FFFFCC"/>
          </a:solidFill>
          <a:scene3d>
            <a:camera prst="orthographicFront">
              <a:rot lat="0" lon="0" rev="0"/>
            </a:camera>
            <a:lightRig rig="balanced" dir="t">
              <a:rot lat="0" lon="0" rev="8700000"/>
            </a:lightRig>
          </a:scene3d>
        </p:grpSpPr>
        <p:sp>
          <p:nvSpPr>
            <p:cNvPr id="66" name="Freeform 12">
              <a:extLst>
                <a:ext uri="{FF2B5EF4-FFF2-40B4-BE49-F238E27FC236}">
                  <a16:creationId xmlns:a16="http://schemas.microsoft.com/office/drawing/2014/main" xmlns="" id="{2273BC3E-EE28-9BF7-2165-7DDB0CBAAD83}"/>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grpFill/>
            <a:ln>
              <a:noFill/>
            </a:ln>
            <a:effectLst>
              <a:outerShdw blurRad="44450" dist="27940" dir="5400000" algn="ctr">
                <a:srgbClr val="000000">
                  <a:alpha val="32000"/>
                </a:srgbClr>
              </a:outerShdw>
            </a:effectLst>
            <a:sp3d>
              <a:bevelT w="190500" h="38100"/>
            </a:sp3d>
          </p:spPr>
        </p:sp>
        <p:sp>
          <p:nvSpPr>
            <p:cNvPr id="67" name="TextBox 13">
              <a:extLst>
                <a:ext uri="{FF2B5EF4-FFF2-40B4-BE49-F238E27FC236}">
                  <a16:creationId xmlns:a16="http://schemas.microsoft.com/office/drawing/2014/main" xmlns="" id="{885D6668-6E2C-8146-D45B-9D8C32888F61}"/>
                </a:ext>
              </a:extLst>
            </p:cNvPr>
            <p:cNvSpPr txBox="1"/>
            <p:nvPr/>
          </p:nvSpPr>
          <p:spPr>
            <a:xfrm>
              <a:off x="0" y="-76200"/>
              <a:ext cx="4045823" cy="325901"/>
            </a:xfrm>
            <a:prstGeom prst="rect">
              <a:avLst/>
            </a:prstGeom>
            <a:grpFill/>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nSpc>
                  <a:spcPts val="5599"/>
                </a:lnSpc>
              </a:pPr>
              <a:r>
                <a:rPr lang="en-US" sz="3600" b="1">
                  <a:solidFill>
                    <a:schemeClr val="tx1">
                      <a:lumMod val="95000"/>
                      <a:lumOff val="5000"/>
                    </a:schemeClr>
                  </a:solidFill>
                  <a:latin typeface="Arial" panose="020B0604020202020204" pitchFamily="34" charset="0"/>
                  <a:cs typeface="Arial" panose="020B0604020202020204" pitchFamily="34" charset="0"/>
                </a:rPr>
                <a:t>A. Cơ thể mang đột biến gene đó biểu hiện ra kiểu hình trội</a:t>
              </a:r>
            </a:p>
          </p:txBody>
        </p:sp>
      </p:grpSp>
      <p:grpSp>
        <p:nvGrpSpPr>
          <p:cNvPr id="68" name="Group 14">
            <a:extLst>
              <a:ext uri="{FF2B5EF4-FFF2-40B4-BE49-F238E27FC236}">
                <a16:creationId xmlns:a16="http://schemas.microsoft.com/office/drawing/2014/main" xmlns="" id="{D9462EA4-09AB-3607-58CE-834740D0B318}"/>
              </a:ext>
            </a:extLst>
          </p:cNvPr>
          <p:cNvGrpSpPr/>
          <p:nvPr/>
        </p:nvGrpSpPr>
        <p:grpSpPr>
          <a:xfrm>
            <a:off x="1600200" y="5326510"/>
            <a:ext cx="15361485" cy="948085"/>
            <a:chOff x="0" y="0"/>
            <a:chExt cx="4045823" cy="249701"/>
          </a:xfrm>
          <a:solidFill>
            <a:srgbClr val="FFFFCC"/>
          </a:solidFill>
          <a:scene3d>
            <a:camera prst="orthographicFront">
              <a:rot lat="0" lon="0" rev="0"/>
            </a:camera>
            <a:lightRig rig="balanced" dir="t">
              <a:rot lat="0" lon="0" rev="8700000"/>
            </a:lightRig>
          </a:scene3d>
        </p:grpSpPr>
        <p:sp>
          <p:nvSpPr>
            <p:cNvPr id="69" name="Freeform 15">
              <a:extLst>
                <a:ext uri="{FF2B5EF4-FFF2-40B4-BE49-F238E27FC236}">
                  <a16:creationId xmlns:a16="http://schemas.microsoft.com/office/drawing/2014/main" xmlns="" id="{5C456BDC-6050-8AC6-5135-F915617E45AC}"/>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grpFill/>
            <a:ln>
              <a:noFill/>
            </a:ln>
            <a:effectLst>
              <a:outerShdw blurRad="44450" dist="27940" dir="5400000" algn="ctr">
                <a:srgbClr val="000000">
                  <a:alpha val="32000"/>
                </a:srgbClr>
              </a:outerShdw>
            </a:effectLst>
            <a:sp3d>
              <a:bevelT w="190500" h="38100"/>
            </a:sp3d>
          </p:spPr>
        </p:sp>
        <p:sp>
          <p:nvSpPr>
            <p:cNvPr id="70" name="TextBox 16">
              <a:extLst>
                <a:ext uri="{FF2B5EF4-FFF2-40B4-BE49-F238E27FC236}">
                  <a16:creationId xmlns:a16="http://schemas.microsoft.com/office/drawing/2014/main" xmlns="" id="{F7C34C12-0BB4-5863-A74C-F458C7D1F71D}"/>
                </a:ext>
              </a:extLst>
            </p:cNvPr>
            <p:cNvSpPr txBox="1"/>
            <p:nvPr/>
          </p:nvSpPr>
          <p:spPr>
            <a:xfrm>
              <a:off x="0" y="-76200"/>
              <a:ext cx="4045823" cy="325901"/>
            </a:xfrm>
            <a:prstGeom prst="rect">
              <a:avLst/>
            </a:prstGeom>
            <a:grpFill/>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nSpc>
                  <a:spcPts val="5599"/>
                </a:lnSpc>
              </a:pPr>
              <a:r>
                <a:rPr lang="en-US" sz="3600" b="1">
                  <a:solidFill>
                    <a:schemeClr val="tx1">
                      <a:lumMod val="95000"/>
                      <a:lumOff val="5000"/>
                    </a:schemeClr>
                  </a:solidFill>
                  <a:latin typeface="Arial" panose="020B0604020202020204" pitchFamily="34" charset="0"/>
                  <a:cs typeface="Arial" panose="020B0604020202020204" pitchFamily="34" charset="0"/>
                </a:rPr>
                <a:t>B. Cơ thể mang đột biến gene đó biểu hiện ra kiểu hình lặn</a:t>
              </a:r>
            </a:p>
          </p:txBody>
        </p:sp>
      </p:grpSp>
      <p:grpSp>
        <p:nvGrpSpPr>
          <p:cNvPr id="71" name="Group 17">
            <a:extLst>
              <a:ext uri="{FF2B5EF4-FFF2-40B4-BE49-F238E27FC236}">
                <a16:creationId xmlns:a16="http://schemas.microsoft.com/office/drawing/2014/main" xmlns="" id="{B9AE5E24-5DD3-E45C-F0D7-38A860963883}"/>
              </a:ext>
            </a:extLst>
          </p:cNvPr>
          <p:cNvGrpSpPr/>
          <p:nvPr/>
        </p:nvGrpSpPr>
        <p:grpSpPr>
          <a:xfrm>
            <a:off x="1600200" y="6674644"/>
            <a:ext cx="15361485" cy="948085"/>
            <a:chOff x="0" y="0"/>
            <a:chExt cx="4045823" cy="249701"/>
          </a:xfrm>
          <a:solidFill>
            <a:srgbClr val="FFFFCC"/>
          </a:solidFill>
          <a:scene3d>
            <a:camera prst="orthographicFront">
              <a:rot lat="0" lon="0" rev="0"/>
            </a:camera>
            <a:lightRig rig="balanced" dir="t">
              <a:rot lat="0" lon="0" rev="8700000"/>
            </a:lightRig>
          </a:scene3d>
        </p:grpSpPr>
        <p:sp>
          <p:nvSpPr>
            <p:cNvPr id="72" name="Freeform 18">
              <a:extLst>
                <a:ext uri="{FF2B5EF4-FFF2-40B4-BE49-F238E27FC236}">
                  <a16:creationId xmlns:a16="http://schemas.microsoft.com/office/drawing/2014/main" xmlns="" id="{2FFAC871-E9FF-0615-686A-3251F1FC8B86}"/>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grpFill/>
            <a:ln>
              <a:noFill/>
            </a:ln>
            <a:effectLst>
              <a:outerShdw blurRad="44450" dist="27940" dir="5400000" algn="ctr">
                <a:srgbClr val="000000">
                  <a:alpha val="32000"/>
                </a:srgbClr>
              </a:outerShdw>
            </a:effectLst>
            <a:sp3d>
              <a:bevelT w="190500" h="38100"/>
            </a:sp3d>
          </p:spPr>
        </p:sp>
        <p:sp>
          <p:nvSpPr>
            <p:cNvPr id="73" name="TextBox 19">
              <a:extLst>
                <a:ext uri="{FF2B5EF4-FFF2-40B4-BE49-F238E27FC236}">
                  <a16:creationId xmlns:a16="http://schemas.microsoft.com/office/drawing/2014/main" xmlns="" id="{125F9999-64E3-AAD2-896B-FFC2135921FE}"/>
                </a:ext>
              </a:extLst>
            </p:cNvPr>
            <p:cNvSpPr txBox="1"/>
            <p:nvPr/>
          </p:nvSpPr>
          <p:spPr>
            <a:xfrm>
              <a:off x="0" y="-76200"/>
              <a:ext cx="4045823" cy="325901"/>
            </a:xfrm>
            <a:prstGeom prst="rect">
              <a:avLst/>
            </a:prstGeom>
            <a:grpFill/>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nSpc>
                  <a:spcPts val="5599"/>
                </a:lnSpc>
              </a:pPr>
              <a:r>
                <a:rPr lang="en-US" sz="3600" b="1">
                  <a:solidFill>
                    <a:schemeClr val="tx1">
                      <a:lumMod val="95000"/>
                      <a:lumOff val="5000"/>
                    </a:schemeClr>
                  </a:solidFill>
                  <a:latin typeface="Arial" panose="020B0604020202020204" pitchFamily="34" charset="0"/>
                  <a:cs typeface="Arial" panose="020B0604020202020204" pitchFamily="34" charset="0"/>
                </a:rPr>
                <a:t>C. Cơ thể mang đột biến gene đó biểu hiện ra kiểu hình trung gian</a:t>
              </a:r>
            </a:p>
          </p:txBody>
        </p:sp>
      </p:grpSp>
      <p:grpSp>
        <p:nvGrpSpPr>
          <p:cNvPr id="74" name="Group 20">
            <a:extLst>
              <a:ext uri="{FF2B5EF4-FFF2-40B4-BE49-F238E27FC236}">
                <a16:creationId xmlns:a16="http://schemas.microsoft.com/office/drawing/2014/main" xmlns="" id="{6980BE92-7895-836B-E9BE-FA5626258922}"/>
              </a:ext>
            </a:extLst>
          </p:cNvPr>
          <p:cNvGrpSpPr/>
          <p:nvPr/>
        </p:nvGrpSpPr>
        <p:grpSpPr>
          <a:xfrm>
            <a:off x="1600200" y="8022779"/>
            <a:ext cx="15361485" cy="948085"/>
            <a:chOff x="0" y="0"/>
            <a:chExt cx="4045823" cy="249701"/>
          </a:xfrm>
          <a:solidFill>
            <a:srgbClr val="FFFFCC"/>
          </a:solidFill>
          <a:scene3d>
            <a:camera prst="orthographicFront">
              <a:rot lat="0" lon="0" rev="0"/>
            </a:camera>
            <a:lightRig rig="balanced" dir="t">
              <a:rot lat="0" lon="0" rev="8700000"/>
            </a:lightRig>
          </a:scene3d>
        </p:grpSpPr>
        <p:sp>
          <p:nvSpPr>
            <p:cNvPr id="75" name="Freeform 21">
              <a:extLst>
                <a:ext uri="{FF2B5EF4-FFF2-40B4-BE49-F238E27FC236}">
                  <a16:creationId xmlns:a16="http://schemas.microsoft.com/office/drawing/2014/main" xmlns="" id="{DA8ED695-4E2E-4862-DFE6-C99648B5E007}"/>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grpFill/>
            <a:ln>
              <a:noFill/>
            </a:ln>
            <a:effectLst>
              <a:outerShdw blurRad="44450" dist="27940" dir="5400000" algn="ctr">
                <a:srgbClr val="000000">
                  <a:alpha val="32000"/>
                </a:srgbClr>
              </a:outerShdw>
            </a:effectLst>
            <a:sp3d>
              <a:bevelT w="190500" h="38100"/>
            </a:sp3d>
          </p:spPr>
        </p:sp>
        <p:sp>
          <p:nvSpPr>
            <p:cNvPr id="76" name="TextBox 22">
              <a:extLst>
                <a:ext uri="{FF2B5EF4-FFF2-40B4-BE49-F238E27FC236}">
                  <a16:creationId xmlns:a16="http://schemas.microsoft.com/office/drawing/2014/main" xmlns="" id="{D02E3E94-DCF3-BD93-6922-0C593C4B8B02}"/>
                </a:ext>
              </a:extLst>
            </p:cNvPr>
            <p:cNvSpPr txBox="1"/>
            <p:nvPr/>
          </p:nvSpPr>
          <p:spPr>
            <a:xfrm>
              <a:off x="0" y="-76200"/>
              <a:ext cx="4045823" cy="325901"/>
            </a:xfrm>
            <a:prstGeom prst="rect">
              <a:avLst/>
            </a:prstGeom>
            <a:grpFill/>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nSpc>
                  <a:spcPts val="5599"/>
                </a:lnSpc>
              </a:pPr>
              <a:r>
                <a:rPr lang="en-US" sz="3600" b="1">
                  <a:solidFill>
                    <a:schemeClr val="tx1">
                      <a:lumMod val="95000"/>
                      <a:lumOff val="5000"/>
                    </a:schemeClr>
                  </a:solidFill>
                  <a:latin typeface="Arial" panose="020B0604020202020204" pitchFamily="34" charset="0"/>
                  <a:cs typeface="Arial" panose="020B0604020202020204" pitchFamily="34" charset="0"/>
                </a:rPr>
                <a:t>D. Cơ thể mang đột biến gene đó biểu hiện ra kiểu hình</a:t>
              </a:r>
            </a:p>
          </p:txBody>
        </p:sp>
      </p:grpSp>
      <p:sp>
        <p:nvSpPr>
          <p:cNvPr id="77" name="Freeform 24">
            <a:extLst>
              <a:ext uri="{FF2B5EF4-FFF2-40B4-BE49-F238E27FC236}">
                <a16:creationId xmlns:a16="http://schemas.microsoft.com/office/drawing/2014/main" xmlns="" id="{103C1BF3-3A3E-8A94-0FF6-4A2D259C975B}"/>
              </a:ext>
            </a:extLst>
          </p:cNvPr>
          <p:cNvSpPr/>
          <p:nvPr/>
        </p:nvSpPr>
        <p:spPr>
          <a:xfrm>
            <a:off x="816436" y="8084120"/>
            <a:ext cx="690916" cy="663279"/>
          </a:xfrm>
          <a:custGeom>
            <a:avLst/>
            <a:gdLst/>
            <a:ahLst/>
            <a:cxnLst/>
            <a:rect l="l" t="t" r="r" b="b"/>
            <a:pathLst>
              <a:path w="690916" h="663279">
                <a:moveTo>
                  <a:pt x="0" y="0"/>
                </a:moveTo>
                <a:lnTo>
                  <a:pt x="690916" y="0"/>
                </a:lnTo>
                <a:lnTo>
                  <a:pt x="690916" y="663279"/>
                </a:lnTo>
                <a:lnTo>
                  <a:pt x="0" y="66327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8" name="Freeform 27">
            <a:extLst>
              <a:ext uri="{FF2B5EF4-FFF2-40B4-BE49-F238E27FC236}">
                <a16:creationId xmlns:a16="http://schemas.microsoft.com/office/drawing/2014/main" xmlns="" id="{00BB9DB8-C780-8247-15F2-5AF81BBE42F2}"/>
              </a:ext>
            </a:extLst>
          </p:cNvPr>
          <p:cNvSpPr/>
          <p:nvPr/>
        </p:nvSpPr>
        <p:spPr>
          <a:xfrm>
            <a:off x="823930" y="6690724"/>
            <a:ext cx="683422" cy="683422"/>
          </a:xfrm>
          <a:custGeom>
            <a:avLst/>
            <a:gdLst/>
            <a:ahLst/>
            <a:cxnLst/>
            <a:rect l="l" t="t" r="r" b="b"/>
            <a:pathLst>
              <a:path w="683422" h="683422">
                <a:moveTo>
                  <a:pt x="0" y="0"/>
                </a:moveTo>
                <a:lnTo>
                  <a:pt x="683422" y="0"/>
                </a:lnTo>
                <a:lnTo>
                  <a:pt x="683422" y="683423"/>
                </a:lnTo>
                <a:lnTo>
                  <a:pt x="0" y="6834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9" name="Freeform 27">
            <a:extLst>
              <a:ext uri="{FF2B5EF4-FFF2-40B4-BE49-F238E27FC236}">
                <a16:creationId xmlns:a16="http://schemas.microsoft.com/office/drawing/2014/main" xmlns="" id="{EC1EAECE-9CF9-92A9-435E-355EEBF792F4}"/>
              </a:ext>
            </a:extLst>
          </p:cNvPr>
          <p:cNvSpPr/>
          <p:nvPr/>
        </p:nvSpPr>
        <p:spPr>
          <a:xfrm>
            <a:off x="816436" y="5309356"/>
            <a:ext cx="683422" cy="683422"/>
          </a:xfrm>
          <a:custGeom>
            <a:avLst/>
            <a:gdLst/>
            <a:ahLst/>
            <a:cxnLst/>
            <a:rect l="l" t="t" r="r" b="b"/>
            <a:pathLst>
              <a:path w="683422" h="683422">
                <a:moveTo>
                  <a:pt x="0" y="0"/>
                </a:moveTo>
                <a:lnTo>
                  <a:pt x="683422" y="0"/>
                </a:lnTo>
                <a:lnTo>
                  <a:pt x="683422" y="683423"/>
                </a:lnTo>
                <a:lnTo>
                  <a:pt x="0" y="6834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0" name="Freeform 27">
            <a:extLst>
              <a:ext uri="{FF2B5EF4-FFF2-40B4-BE49-F238E27FC236}">
                <a16:creationId xmlns:a16="http://schemas.microsoft.com/office/drawing/2014/main" xmlns="" id="{3E2DE9AD-A528-18E9-939C-04CDDE56947E}"/>
              </a:ext>
            </a:extLst>
          </p:cNvPr>
          <p:cNvSpPr/>
          <p:nvPr/>
        </p:nvSpPr>
        <p:spPr>
          <a:xfrm>
            <a:off x="808942" y="3927988"/>
            <a:ext cx="683422" cy="683422"/>
          </a:xfrm>
          <a:custGeom>
            <a:avLst/>
            <a:gdLst/>
            <a:ahLst/>
            <a:cxnLst/>
            <a:rect l="l" t="t" r="r" b="b"/>
            <a:pathLst>
              <a:path w="683422" h="683422">
                <a:moveTo>
                  <a:pt x="0" y="0"/>
                </a:moveTo>
                <a:lnTo>
                  <a:pt x="683422" y="0"/>
                </a:lnTo>
                <a:lnTo>
                  <a:pt x="683422" y="683423"/>
                </a:lnTo>
                <a:lnTo>
                  <a:pt x="0" y="6834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extLst>
      <p:ext uri="{BB962C8B-B14F-4D97-AF65-F5344CB8AC3E}">
        <p14:creationId xmlns:p14="http://schemas.microsoft.com/office/powerpoint/2010/main" val="1943821277"/>
      </p:ext>
    </p:extLst>
  </p:cSld>
  <p:clrMapOvr>
    <a:masterClrMapping/>
  </p:clrMapOvr>
  <p:transition>
    <p:wipe/>
  </p:transition>
  <p:timing>
    <p:tnLst>
      <p:par>
        <p:cTn id="1" dur="indefinite" restart="never" nodeType="tmRoot">
          <p:childTnLst>
            <p:seq concurrent="1" nextAc="seek">
              <p:cTn id="2" restart="whenNotActive" fill="hold" evtFilter="cancelBubble" nodeType="interactiveSeq">
                <p:stCondLst>
                  <p:cond evt="onClick" delay="0">
                    <p:tgtEl>
                      <p:spTgt spid="6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childTnLst>
                    </p:cTn>
                  </p:par>
                </p:childTnLst>
              </p:cTn>
              <p:nextCondLst>
                <p:cond evt="onClick" delay="0">
                  <p:tgtEl>
                    <p:spTgt spid="65"/>
                  </p:tgtEl>
                </p:cond>
              </p:nextCondLst>
            </p:seq>
            <p:seq concurrent="1" nextAc="seek">
              <p:cTn id="8" restart="whenNotActive" fill="hold" evtFilter="cancelBubble" nodeType="interactiveSeq">
                <p:stCondLst>
                  <p:cond evt="onClick" delay="0">
                    <p:tgtEl>
                      <p:spTgt spid="6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fade">
                                      <p:cBhvr>
                                        <p:cTn id="13" dur="500"/>
                                        <p:tgtEl>
                                          <p:spTgt spid="79"/>
                                        </p:tgtEl>
                                      </p:cBhvr>
                                    </p:animEffect>
                                  </p:childTnLst>
                                </p:cTn>
                              </p:par>
                            </p:childTnLst>
                          </p:cTn>
                        </p:par>
                      </p:childTnLst>
                    </p:cTn>
                  </p:par>
                </p:childTnLst>
              </p:cTn>
              <p:nextCondLst>
                <p:cond evt="onClick" delay="0">
                  <p:tgtEl>
                    <p:spTgt spid="68"/>
                  </p:tgtEl>
                </p:cond>
              </p:nextCondLst>
            </p:seq>
            <p:seq concurrent="1" nextAc="seek">
              <p:cTn id="14" restart="whenNotActive" fill="hold" evtFilter="cancelBubble" nodeType="interactiveSeq">
                <p:stCondLst>
                  <p:cond evt="onClick" delay="0">
                    <p:tgtEl>
                      <p:spTgt spid="7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fade">
                                      <p:cBhvr>
                                        <p:cTn id="19" dur="500"/>
                                        <p:tgtEl>
                                          <p:spTgt spid="78"/>
                                        </p:tgtEl>
                                      </p:cBhvr>
                                    </p:animEffect>
                                  </p:childTnLst>
                                </p:cTn>
                              </p:par>
                            </p:childTnLst>
                          </p:cTn>
                        </p:par>
                      </p:childTnLst>
                    </p:cTn>
                  </p:par>
                </p:childTnLst>
              </p:cTn>
              <p:nextCondLst>
                <p:cond evt="onClick" delay="0">
                  <p:tgtEl>
                    <p:spTgt spid="71"/>
                  </p:tgtEl>
                </p:cond>
              </p:nextCondLst>
            </p:seq>
            <p:seq concurrent="1" nextAc="seek">
              <p:cTn id="20" restart="whenNotActive" fill="hold" evtFilter="cancelBubble" nodeType="interactiveSeq">
                <p:stCondLst>
                  <p:cond evt="onClick" delay="0">
                    <p:tgtEl>
                      <p:spTgt spid="7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7"/>
                                        </p:tgtEl>
                                        <p:attrNameLst>
                                          <p:attrName>style.visibility</p:attrName>
                                        </p:attrNameLst>
                                      </p:cBhvr>
                                      <p:to>
                                        <p:strVal val="visible"/>
                                      </p:to>
                                    </p:set>
                                    <p:animEffect transition="in" filter="fade">
                                      <p:cBhvr>
                                        <p:cTn id="25" dur="500"/>
                                        <p:tgtEl>
                                          <p:spTgt spid="77"/>
                                        </p:tgtEl>
                                      </p:cBhvr>
                                    </p:animEffect>
                                  </p:childTnLst>
                                </p:cTn>
                              </p:par>
                            </p:childTnLst>
                          </p:cTn>
                        </p:par>
                      </p:childTnLst>
                    </p:cTn>
                  </p:par>
                </p:childTnLst>
              </p:cTn>
              <p:nextCondLst>
                <p:cond evt="onClick" delay="0">
                  <p:tgtEl>
                    <p:spTgt spid="74"/>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Snipped 1">
            <a:extLst>
              <a:ext uri="{FF2B5EF4-FFF2-40B4-BE49-F238E27FC236}">
                <a16:creationId xmlns:a16="http://schemas.microsoft.com/office/drawing/2014/main" xmlns="" id="{BCD54020-ED91-375C-6E8C-F2ABC20708DC}"/>
              </a:ext>
            </a:extLst>
          </p:cNvPr>
          <p:cNvSpPr/>
          <p:nvPr/>
        </p:nvSpPr>
        <p:spPr>
          <a:xfrm>
            <a:off x="457200" y="647700"/>
            <a:ext cx="17084278" cy="9372600"/>
          </a:xfrm>
          <a:prstGeom prst="snip2DiagRect">
            <a:avLst>
              <a:gd name="adj1" fmla="val 995"/>
              <a:gd name="adj2" fmla="val 12878"/>
            </a:avLst>
          </a:prstGeom>
          <a:solidFill>
            <a:schemeClr val="bg1"/>
          </a:solidFill>
          <a:ln w="57150">
            <a:solidFill>
              <a:schemeClr val="tx2">
                <a:lumMod val="60000"/>
                <a:lumOff val="4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5" name="TextBox 10">
            <a:extLst>
              <a:ext uri="{FF2B5EF4-FFF2-40B4-BE49-F238E27FC236}">
                <a16:creationId xmlns:a16="http://schemas.microsoft.com/office/drawing/2014/main" xmlns="" id="{64193A10-B8D2-4FE3-BE59-ABB5A0BAF716}"/>
              </a:ext>
            </a:extLst>
          </p:cNvPr>
          <p:cNvSpPr txBox="1"/>
          <p:nvPr/>
        </p:nvSpPr>
        <p:spPr>
          <a:xfrm>
            <a:off x="1324344" y="1332336"/>
            <a:ext cx="15361484" cy="3755777"/>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50800" tIns="50800" rIns="50800" bIns="50800" rtlCol="0" anchor="ctr"/>
          <a:lstStyle/>
          <a:p>
            <a:pPr>
              <a:lnSpc>
                <a:spcPts val="5040"/>
              </a:lnSpc>
            </a:pPr>
            <a:r>
              <a:rPr lang="en-US" sz="3200" b="1">
                <a:solidFill>
                  <a:srgbClr val="000000"/>
                </a:solidFill>
                <a:latin typeface="Arial" panose="020B0604020202020204" pitchFamily="34" charset="0"/>
                <a:cs typeface="Arial" panose="020B0604020202020204" pitchFamily="34" charset="0"/>
              </a:rPr>
              <a:t>Câu 2. Căn cứ vào trình tự của các nucleotide trước và sau đột biến của đoạn gene sau, hãy cho biết dạng đột biến:</a:t>
            </a:r>
          </a:p>
          <a:p>
            <a:pPr>
              <a:lnSpc>
                <a:spcPts val="5040"/>
              </a:lnSpc>
            </a:pPr>
            <a:r>
              <a:rPr lang="en-US" sz="3200" b="1">
                <a:solidFill>
                  <a:srgbClr val="000000"/>
                </a:solidFill>
                <a:latin typeface="Arial" panose="020B0604020202020204" pitchFamily="34" charset="0"/>
                <a:cs typeface="Arial" panose="020B0604020202020204" pitchFamily="34" charset="0"/>
              </a:rPr>
              <a:t>Trước đột biến:  A T T G X X T X X A A G A X T</a:t>
            </a:r>
          </a:p>
          <a:p>
            <a:pPr>
              <a:lnSpc>
                <a:spcPts val="5040"/>
              </a:lnSpc>
            </a:pPr>
            <a:r>
              <a:rPr lang="en-US" sz="3200" b="1">
                <a:solidFill>
                  <a:srgbClr val="000000"/>
                </a:solidFill>
                <a:latin typeface="Arial" panose="020B0604020202020204" pitchFamily="34" charset="0"/>
                <a:cs typeface="Arial" panose="020B0604020202020204" pitchFamily="34" charset="0"/>
              </a:rPr>
              <a:t>                           T A A X G G A G G T T X T G A</a:t>
            </a:r>
          </a:p>
          <a:p>
            <a:pPr>
              <a:lnSpc>
                <a:spcPts val="5040"/>
              </a:lnSpc>
            </a:pPr>
            <a:r>
              <a:rPr lang="en-US" sz="3200" b="1">
                <a:solidFill>
                  <a:srgbClr val="000000"/>
                </a:solidFill>
                <a:latin typeface="Arial" panose="020B0604020202020204" pitchFamily="34" charset="0"/>
                <a:cs typeface="Arial" panose="020B0604020202020204" pitchFamily="34" charset="0"/>
              </a:rPr>
              <a:t>Sau đột biến   :  A T T G X X T A X A A G A X T</a:t>
            </a:r>
          </a:p>
          <a:p>
            <a:pPr>
              <a:lnSpc>
                <a:spcPts val="5040"/>
              </a:lnSpc>
            </a:pPr>
            <a:r>
              <a:rPr lang="en-US" sz="3200" b="1">
                <a:solidFill>
                  <a:srgbClr val="000000"/>
                </a:solidFill>
                <a:latin typeface="Arial" panose="020B0604020202020204" pitchFamily="34" charset="0"/>
                <a:cs typeface="Arial" panose="020B0604020202020204" pitchFamily="34" charset="0"/>
              </a:rPr>
              <a:t>                          T A A X G G A T G T T X T G A</a:t>
            </a:r>
          </a:p>
        </p:txBody>
      </p:sp>
      <p:grpSp>
        <p:nvGrpSpPr>
          <p:cNvPr id="66" name="Group 11">
            <a:extLst>
              <a:ext uri="{FF2B5EF4-FFF2-40B4-BE49-F238E27FC236}">
                <a16:creationId xmlns:a16="http://schemas.microsoft.com/office/drawing/2014/main" xmlns="" id="{2A4FD583-8E7C-C259-E906-46ED0F40428D}"/>
              </a:ext>
            </a:extLst>
          </p:cNvPr>
          <p:cNvGrpSpPr/>
          <p:nvPr/>
        </p:nvGrpSpPr>
        <p:grpSpPr>
          <a:xfrm>
            <a:off x="5486400" y="5216176"/>
            <a:ext cx="7583642" cy="948085"/>
            <a:chOff x="0" y="0"/>
            <a:chExt cx="4045823" cy="249701"/>
          </a:xfrm>
          <a:scene3d>
            <a:camera prst="orthographicFront">
              <a:rot lat="0" lon="0" rev="0"/>
            </a:camera>
            <a:lightRig rig="balanced" dir="t">
              <a:rot lat="0" lon="0" rev="8700000"/>
            </a:lightRig>
          </a:scene3d>
        </p:grpSpPr>
        <p:sp>
          <p:nvSpPr>
            <p:cNvPr id="67" name="Freeform 12">
              <a:extLst>
                <a:ext uri="{FF2B5EF4-FFF2-40B4-BE49-F238E27FC236}">
                  <a16:creationId xmlns:a16="http://schemas.microsoft.com/office/drawing/2014/main" xmlns="" id="{013F3C0D-4038-3394-AB49-9D6A91E60533}"/>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a:ln>
              <a:noFill/>
            </a:ln>
            <a:effectLst>
              <a:outerShdw blurRad="44450" dist="27940" dir="5400000" algn="ctr">
                <a:srgbClr val="000000">
                  <a:alpha val="32000"/>
                </a:srgbClr>
              </a:outerShdw>
            </a:effectLst>
            <a:sp3d>
              <a:bevelT w="190500" h="38100"/>
            </a:sp3d>
          </p:spPr>
        </p:sp>
        <p:sp>
          <p:nvSpPr>
            <p:cNvPr id="68" name="TextBox 13">
              <a:extLst>
                <a:ext uri="{FF2B5EF4-FFF2-40B4-BE49-F238E27FC236}">
                  <a16:creationId xmlns:a16="http://schemas.microsoft.com/office/drawing/2014/main" xmlns="" id="{D596F869-0C49-B871-27C0-E3DF3C6C6876}"/>
                </a:ext>
              </a:extLst>
            </p:cNvPr>
            <p:cNvSpPr txBox="1"/>
            <p:nvPr/>
          </p:nvSpPr>
          <p:spPr>
            <a:xfrm>
              <a:off x="0" y="-76200"/>
              <a:ext cx="4045823" cy="32590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nSpc>
                  <a:spcPts val="5599"/>
                </a:lnSpc>
              </a:pPr>
              <a:r>
                <a:rPr lang="en-US" sz="3600" b="1">
                  <a:solidFill>
                    <a:srgbClr val="000000"/>
                  </a:solidFill>
                  <a:latin typeface="Arial" panose="020B0604020202020204" pitchFamily="34" charset="0"/>
                  <a:cs typeface="Arial" panose="020B0604020202020204" pitchFamily="34" charset="0"/>
                </a:rPr>
                <a:t>A. Mất một cặp nucleotide                                       </a:t>
              </a:r>
            </a:p>
          </p:txBody>
        </p:sp>
      </p:grpSp>
      <p:grpSp>
        <p:nvGrpSpPr>
          <p:cNvPr id="69" name="Group 14">
            <a:extLst>
              <a:ext uri="{FF2B5EF4-FFF2-40B4-BE49-F238E27FC236}">
                <a16:creationId xmlns:a16="http://schemas.microsoft.com/office/drawing/2014/main" xmlns="" id="{88C45F58-7A3F-FC1A-C8C8-B6A3F9233FF2}"/>
              </a:ext>
            </a:extLst>
          </p:cNvPr>
          <p:cNvGrpSpPr/>
          <p:nvPr/>
        </p:nvGrpSpPr>
        <p:grpSpPr>
          <a:xfrm>
            <a:off x="5486400" y="6402386"/>
            <a:ext cx="7583642" cy="948085"/>
            <a:chOff x="0" y="0"/>
            <a:chExt cx="4045823" cy="249701"/>
          </a:xfrm>
          <a:scene3d>
            <a:camera prst="orthographicFront">
              <a:rot lat="0" lon="0" rev="0"/>
            </a:camera>
            <a:lightRig rig="balanced" dir="t">
              <a:rot lat="0" lon="0" rev="8700000"/>
            </a:lightRig>
          </a:scene3d>
        </p:grpSpPr>
        <p:sp>
          <p:nvSpPr>
            <p:cNvPr id="70" name="Freeform 15">
              <a:extLst>
                <a:ext uri="{FF2B5EF4-FFF2-40B4-BE49-F238E27FC236}">
                  <a16:creationId xmlns:a16="http://schemas.microsoft.com/office/drawing/2014/main" xmlns="" id="{D7CBE6C2-F28D-27B7-2278-063F3F8340C7}"/>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a:ln>
              <a:noFill/>
            </a:ln>
            <a:effectLst>
              <a:outerShdw blurRad="44450" dist="27940" dir="5400000" algn="ctr">
                <a:srgbClr val="000000">
                  <a:alpha val="32000"/>
                </a:srgbClr>
              </a:outerShdw>
            </a:effectLst>
            <a:sp3d>
              <a:bevelT w="190500" h="38100"/>
            </a:sp3d>
          </p:spPr>
        </p:sp>
        <p:sp>
          <p:nvSpPr>
            <p:cNvPr id="71" name="TextBox 16">
              <a:extLst>
                <a:ext uri="{FF2B5EF4-FFF2-40B4-BE49-F238E27FC236}">
                  <a16:creationId xmlns:a16="http://schemas.microsoft.com/office/drawing/2014/main" xmlns="" id="{B013476C-DA8D-353A-6BDB-8F834C1B0EE7}"/>
                </a:ext>
              </a:extLst>
            </p:cNvPr>
            <p:cNvSpPr txBox="1"/>
            <p:nvPr/>
          </p:nvSpPr>
          <p:spPr>
            <a:xfrm>
              <a:off x="0" y="-76200"/>
              <a:ext cx="4045823" cy="32590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nSpc>
                  <a:spcPts val="5599"/>
                </a:lnSpc>
              </a:pPr>
              <a:r>
                <a:rPr lang="en-US" sz="3600" b="1">
                  <a:solidFill>
                    <a:srgbClr val="000000"/>
                  </a:solidFill>
                  <a:latin typeface="Arial" panose="020B0604020202020204" pitchFamily="34" charset="0"/>
                  <a:cs typeface="Arial" panose="020B0604020202020204" pitchFamily="34" charset="0"/>
                </a:rPr>
                <a:t>B. Thêm một cặp nucleotide</a:t>
              </a:r>
            </a:p>
          </p:txBody>
        </p:sp>
      </p:grpSp>
      <p:grpSp>
        <p:nvGrpSpPr>
          <p:cNvPr id="72" name="Group 17">
            <a:extLst>
              <a:ext uri="{FF2B5EF4-FFF2-40B4-BE49-F238E27FC236}">
                <a16:creationId xmlns:a16="http://schemas.microsoft.com/office/drawing/2014/main" xmlns="" id="{FF463CEA-A4AF-45AF-FE42-F1D795FEFEB3}"/>
              </a:ext>
            </a:extLst>
          </p:cNvPr>
          <p:cNvGrpSpPr/>
          <p:nvPr/>
        </p:nvGrpSpPr>
        <p:grpSpPr>
          <a:xfrm>
            <a:off x="5486400" y="7588595"/>
            <a:ext cx="7583642" cy="948085"/>
            <a:chOff x="0" y="0"/>
            <a:chExt cx="4045823" cy="249701"/>
          </a:xfrm>
          <a:scene3d>
            <a:camera prst="orthographicFront">
              <a:rot lat="0" lon="0" rev="0"/>
            </a:camera>
            <a:lightRig rig="balanced" dir="t">
              <a:rot lat="0" lon="0" rev="8700000"/>
            </a:lightRig>
          </a:scene3d>
        </p:grpSpPr>
        <p:sp>
          <p:nvSpPr>
            <p:cNvPr id="73" name="Freeform 18">
              <a:extLst>
                <a:ext uri="{FF2B5EF4-FFF2-40B4-BE49-F238E27FC236}">
                  <a16:creationId xmlns:a16="http://schemas.microsoft.com/office/drawing/2014/main" xmlns="" id="{33D4495C-71AC-FCC9-E939-1DE5F1A3AADE}"/>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a:ln>
              <a:noFill/>
            </a:ln>
            <a:effectLst>
              <a:outerShdw blurRad="44450" dist="27940" dir="5400000" algn="ctr">
                <a:srgbClr val="000000">
                  <a:alpha val="32000"/>
                </a:srgbClr>
              </a:outerShdw>
            </a:effectLst>
            <a:sp3d>
              <a:bevelT w="190500" h="38100"/>
            </a:sp3d>
          </p:spPr>
        </p:sp>
        <p:sp>
          <p:nvSpPr>
            <p:cNvPr id="74" name="TextBox 19">
              <a:extLst>
                <a:ext uri="{FF2B5EF4-FFF2-40B4-BE49-F238E27FC236}">
                  <a16:creationId xmlns:a16="http://schemas.microsoft.com/office/drawing/2014/main" xmlns="" id="{E64DB7F4-D6A7-B0A6-64F1-3306737963F3}"/>
                </a:ext>
              </a:extLst>
            </p:cNvPr>
            <p:cNvSpPr txBox="1"/>
            <p:nvPr/>
          </p:nvSpPr>
          <p:spPr>
            <a:xfrm>
              <a:off x="0" y="-76200"/>
              <a:ext cx="4045823" cy="32590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nSpc>
                  <a:spcPts val="5599"/>
                </a:lnSpc>
              </a:pPr>
              <a:r>
                <a:rPr lang="en-US" sz="3600" b="1">
                  <a:solidFill>
                    <a:srgbClr val="000000"/>
                  </a:solidFill>
                  <a:latin typeface="Arial" panose="020B0604020202020204" pitchFamily="34" charset="0"/>
                  <a:cs typeface="Arial" panose="020B0604020202020204" pitchFamily="34" charset="0"/>
                </a:rPr>
                <a:t>C. Thay một cặp nucleotide                                       </a:t>
              </a:r>
            </a:p>
          </p:txBody>
        </p:sp>
      </p:grpSp>
      <p:grpSp>
        <p:nvGrpSpPr>
          <p:cNvPr id="75" name="Group 20">
            <a:extLst>
              <a:ext uri="{FF2B5EF4-FFF2-40B4-BE49-F238E27FC236}">
                <a16:creationId xmlns:a16="http://schemas.microsoft.com/office/drawing/2014/main" xmlns="" id="{212062C2-D45B-0D42-5BA1-D4587CFEA8C5}"/>
              </a:ext>
            </a:extLst>
          </p:cNvPr>
          <p:cNvGrpSpPr/>
          <p:nvPr/>
        </p:nvGrpSpPr>
        <p:grpSpPr>
          <a:xfrm>
            <a:off x="5486400" y="8774805"/>
            <a:ext cx="7583642" cy="948085"/>
            <a:chOff x="0" y="0"/>
            <a:chExt cx="4045823" cy="249701"/>
          </a:xfrm>
          <a:scene3d>
            <a:camera prst="orthographicFront">
              <a:rot lat="0" lon="0" rev="0"/>
            </a:camera>
            <a:lightRig rig="balanced" dir="t">
              <a:rot lat="0" lon="0" rev="8700000"/>
            </a:lightRig>
          </a:scene3d>
        </p:grpSpPr>
        <p:sp>
          <p:nvSpPr>
            <p:cNvPr id="76" name="Freeform 21">
              <a:extLst>
                <a:ext uri="{FF2B5EF4-FFF2-40B4-BE49-F238E27FC236}">
                  <a16:creationId xmlns:a16="http://schemas.microsoft.com/office/drawing/2014/main" xmlns="" id="{C9903A47-5243-A2B3-E1EE-62280FBAA189}"/>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a:ln>
              <a:noFill/>
            </a:ln>
            <a:effectLst>
              <a:outerShdw blurRad="44450" dist="27940" dir="5400000" algn="ctr">
                <a:srgbClr val="000000">
                  <a:alpha val="32000"/>
                </a:srgbClr>
              </a:outerShdw>
            </a:effectLst>
            <a:sp3d>
              <a:bevelT w="190500" h="38100"/>
            </a:sp3d>
          </p:spPr>
        </p:sp>
        <p:sp>
          <p:nvSpPr>
            <p:cNvPr id="77" name="TextBox 22">
              <a:extLst>
                <a:ext uri="{FF2B5EF4-FFF2-40B4-BE49-F238E27FC236}">
                  <a16:creationId xmlns:a16="http://schemas.microsoft.com/office/drawing/2014/main" xmlns="" id="{77FA1A5A-9B15-AD7D-C166-07731809AF9B}"/>
                </a:ext>
              </a:extLst>
            </p:cNvPr>
            <p:cNvSpPr txBox="1"/>
            <p:nvPr/>
          </p:nvSpPr>
          <p:spPr>
            <a:xfrm>
              <a:off x="0" y="-76200"/>
              <a:ext cx="4045823" cy="32590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nSpc>
                  <a:spcPts val="5599"/>
                </a:lnSpc>
              </a:pPr>
              <a:r>
                <a:rPr lang="en-US" sz="3600" b="1">
                  <a:solidFill>
                    <a:srgbClr val="000000"/>
                  </a:solidFill>
                  <a:latin typeface="Arial" panose="020B0604020202020204" pitchFamily="34" charset="0"/>
                  <a:cs typeface="Arial" panose="020B0604020202020204" pitchFamily="34" charset="0"/>
                </a:rPr>
                <a:t>D. Đảo vị trí một cặp nucleotide</a:t>
              </a:r>
            </a:p>
          </p:txBody>
        </p:sp>
      </p:grpSp>
      <p:sp>
        <p:nvSpPr>
          <p:cNvPr id="78" name="Freeform 26">
            <a:extLst>
              <a:ext uri="{FF2B5EF4-FFF2-40B4-BE49-F238E27FC236}">
                <a16:creationId xmlns:a16="http://schemas.microsoft.com/office/drawing/2014/main" xmlns="" id="{9CE4EC80-0BC6-5940-4A87-CB93B03F73EE}"/>
              </a:ext>
            </a:extLst>
          </p:cNvPr>
          <p:cNvSpPr/>
          <p:nvPr/>
        </p:nvSpPr>
        <p:spPr>
          <a:xfrm>
            <a:off x="4618945" y="7599359"/>
            <a:ext cx="690916" cy="663279"/>
          </a:xfrm>
          <a:custGeom>
            <a:avLst/>
            <a:gdLst/>
            <a:ahLst/>
            <a:cxnLst/>
            <a:rect l="l" t="t" r="r" b="b"/>
            <a:pathLst>
              <a:path w="690916" h="663279">
                <a:moveTo>
                  <a:pt x="0" y="0"/>
                </a:moveTo>
                <a:lnTo>
                  <a:pt x="690916" y="0"/>
                </a:lnTo>
                <a:lnTo>
                  <a:pt x="690916" y="663279"/>
                </a:lnTo>
                <a:lnTo>
                  <a:pt x="0" y="66327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9" name="Freeform 27">
            <a:extLst>
              <a:ext uri="{FF2B5EF4-FFF2-40B4-BE49-F238E27FC236}">
                <a16:creationId xmlns:a16="http://schemas.microsoft.com/office/drawing/2014/main" xmlns="" id="{371DF438-56FA-E645-24EB-A0F8F3EBDBE8}"/>
              </a:ext>
            </a:extLst>
          </p:cNvPr>
          <p:cNvSpPr/>
          <p:nvPr/>
        </p:nvSpPr>
        <p:spPr>
          <a:xfrm>
            <a:off x="4586400" y="8877918"/>
            <a:ext cx="683422" cy="683422"/>
          </a:xfrm>
          <a:custGeom>
            <a:avLst/>
            <a:gdLst/>
            <a:ahLst/>
            <a:cxnLst/>
            <a:rect l="l" t="t" r="r" b="b"/>
            <a:pathLst>
              <a:path w="683422" h="683422">
                <a:moveTo>
                  <a:pt x="0" y="0"/>
                </a:moveTo>
                <a:lnTo>
                  <a:pt x="683422" y="0"/>
                </a:lnTo>
                <a:lnTo>
                  <a:pt x="683422" y="683423"/>
                </a:lnTo>
                <a:lnTo>
                  <a:pt x="0" y="68342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0" name="Freeform 27">
            <a:extLst>
              <a:ext uri="{FF2B5EF4-FFF2-40B4-BE49-F238E27FC236}">
                <a16:creationId xmlns:a16="http://schemas.microsoft.com/office/drawing/2014/main" xmlns="" id="{E41CDE1E-976A-DF68-E4B8-37F98EBC8343}"/>
              </a:ext>
            </a:extLst>
          </p:cNvPr>
          <p:cNvSpPr/>
          <p:nvPr/>
        </p:nvSpPr>
        <p:spPr>
          <a:xfrm>
            <a:off x="4613029" y="6529401"/>
            <a:ext cx="683422" cy="683422"/>
          </a:xfrm>
          <a:custGeom>
            <a:avLst/>
            <a:gdLst/>
            <a:ahLst/>
            <a:cxnLst/>
            <a:rect l="l" t="t" r="r" b="b"/>
            <a:pathLst>
              <a:path w="683422" h="683422">
                <a:moveTo>
                  <a:pt x="0" y="0"/>
                </a:moveTo>
                <a:lnTo>
                  <a:pt x="683422" y="0"/>
                </a:lnTo>
                <a:lnTo>
                  <a:pt x="683422" y="683423"/>
                </a:lnTo>
                <a:lnTo>
                  <a:pt x="0" y="68342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1" name="Freeform 27">
            <a:extLst>
              <a:ext uri="{FF2B5EF4-FFF2-40B4-BE49-F238E27FC236}">
                <a16:creationId xmlns:a16="http://schemas.microsoft.com/office/drawing/2014/main" xmlns="" id="{E74D7D5F-70C1-C4D7-F188-B234879BADE0}"/>
              </a:ext>
            </a:extLst>
          </p:cNvPr>
          <p:cNvSpPr/>
          <p:nvPr/>
        </p:nvSpPr>
        <p:spPr>
          <a:xfrm>
            <a:off x="4608776" y="5247750"/>
            <a:ext cx="683422" cy="683422"/>
          </a:xfrm>
          <a:custGeom>
            <a:avLst/>
            <a:gdLst/>
            <a:ahLst/>
            <a:cxnLst/>
            <a:rect l="l" t="t" r="r" b="b"/>
            <a:pathLst>
              <a:path w="683422" h="683422">
                <a:moveTo>
                  <a:pt x="0" y="0"/>
                </a:moveTo>
                <a:lnTo>
                  <a:pt x="683422" y="0"/>
                </a:lnTo>
                <a:lnTo>
                  <a:pt x="683422" y="683423"/>
                </a:lnTo>
                <a:lnTo>
                  <a:pt x="0" y="68342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TextBox 61">
            <a:extLst>
              <a:ext uri="{FF2B5EF4-FFF2-40B4-BE49-F238E27FC236}">
                <a16:creationId xmlns:a16="http://schemas.microsoft.com/office/drawing/2014/main" xmlns="" id="{8D286CEA-EFD6-0C90-7C1D-7CB9D2AF8C39}"/>
              </a:ext>
            </a:extLst>
          </p:cNvPr>
          <p:cNvSpPr txBox="1"/>
          <p:nvPr/>
        </p:nvSpPr>
        <p:spPr>
          <a:xfrm>
            <a:off x="1602172" y="902528"/>
            <a:ext cx="14579150" cy="540341"/>
          </a:xfrm>
          <a:prstGeom prst="rect">
            <a:avLst/>
          </a:prstGeom>
        </p:spPr>
        <p:txBody>
          <a:bodyPr lIns="0" tIns="0" rIns="0" bIns="0" rtlCol="0" anchor="t">
            <a:spAutoFit/>
          </a:bodyPr>
          <a:lstStyle/>
          <a:p>
            <a:pPr algn="ctr">
              <a:lnSpc>
                <a:spcPts val="4000"/>
              </a:lnSpc>
            </a:pPr>
            <a:r>
              <a:rPr lang="en-US" sz="5000" b="1">
                <a:solidFill>
                  <a:srgbClr val="4F3B20"/>
                </a:solidFill>
                <a:latin typeface="Arial" panose="020B0604020202020204" pitchFamily="34" charset="0"/>
                <a:cs typeface="Arial" panose="020B0604020202020204" pitchFamily="34" charset="0"/>
              </a:rPr>
              <a:t>BÀI TẬP TRẮC NGHIỆM</a:t>
            </a:r>
          </a:p>
        </p:txBody>
      </p:sp>
    </p:spTree>
  </p:cSld>
  <p:clrMapOvr>
    <a:masterClrMapping/>
  </p:clrMapOvr>
  <p:transition>
    <p:wipe/>
  </p:transition>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childTnLst>
                          </p:cTn>
                        </p:par>
                      </p:childTnLst>
                    </p:cTn>
                  </p:par>
                </p:childTnLst>
              </p:cTn>
              <p:nextCondLst>
                <p:cond evt="onClick" delay="0">
                  <p:tgtEl>
                    <p:spTgt spid="66"/>
                  </p:tgtEl>
                </p:cond>
              </p:nextCondLst>
            </p:seq>
            <p:seq concurrent="1" nextAc="seek">
              <p:cTn id="8" restart="whenNotActive" fill="hold" evtFilter="cancelBubble" nodeType="interactiveSeq">
                <p:stCondLst>
                  <p:cond evt="onClick" delay="0">
                    <p:tgtEl>
                      <p:spTgt spid="6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500"/>
                                        <p:tgtEl>
                                          <p:spTgt spid="80"/>
                                        </p:tgtEl>
                                      </p:cBhvr>
                                    </p:animEffect>
                                  </p:childTnLst>
                                </p:cTn>
                              </p:par>
                            </p:childTnLst>
                          </p:cTn>
                        </p:par>
                      </p:childTnLst>
                    </p:cTn>
                  </p:par>
                </p:childTnLst>
              </p:cTn>
              <p:nextCondLst>
                <p:cond evt="onClick" delay="0">
                  <p:tgtEl>
                    <p:spTgt spid="69"/>
                  </p:tgtEl>
                </p:cond>
              </p:nextCondLst>
            </p:seq>
            <p:seq concurrent="1" nextAc="seek">
              <p:cTn id="14" restart="whenNotActive" fill="hold" evtFilter="cancelBubble" nodeType="interactiveSeq">
                <p:stCondLst>
                  <p:cond evt="onClick" delay="0">
                    <p:tgtEl>
                      <p:spTgt spid="7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fade">
                                      <p:cBhvr>
                                        <p:cTn id="19" dur="500"/>
                                        <p:tgtEl>
                                          <p:spTgt spid="78"/>
                                        </p:tgtEl>
                                      </p:cBhvr>
                                    </p:animEffect>
                                  </p:childTnLst>
                                </p:cTn>
                              </p:par>
                            </p:childTnLst>
                          </p:cTn>
                        </p:par>
                      </p:childTnLst>
                    </p:cTn>
                  </p:par>
                </p:childTnLst>
              </p:cTn>
              <p:nextCondLst>
                <p:cond evt="onClick" delay="0">
                  <p:tgtEl>
                    <p:spTgt spid="72"/>
                  </p:tgtEl>
                </p:cond>
              </p:nextCondLst>
            </p:seq>
            <p:seq concurrent="1" nextAc="seek">
              <p:cTn id="20" restart="whenNotActive" fill="hold" evtFilter="cancelBubble" nodeType="interactiveSeq">
                <p:stCondLst>
                  <p:cond evt="onClick" delay="0">
                    <p:tgtEl>
                      <p:spTgt spid="7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9"/>
                                        </p:tgtEl>
                                        <p:attrNameLst>
                                          <p:attrName>style.visibility</p:attrName>
                                        </p:attrNameLst>
                                      </p:cBhvr>
                                      <p:to>
                                        <p:strVal val="visible"/>
                                      </p:to>
                                    </p:set>
                                    <p:animEffect transition="in" filter="fade">
                                      <p:cBhvr>
                                        <p:cTn id="25" dur="500"/>
                                        <p:tgtEl>
                                          <p:spTgt spid="79"/>
                                        </p:tgtEl>
                                      </p:cBhvr>
                                    </p:animEffect>
                                  </p:childTnLst>
                                </p:cTn>
                              </p:par>
                            </p:childTnLst>
                          </p:cTn>
                        </p:par>
                      </p:childTnLst>
                    </p:cTn>
                  </p:par>
                </p:childTnLst>
              </p:cTn>
              <p:nextCondLst>
                <p:cond evt="onClick" delay="0">
                  <p:tgtEl>
                    <p:spTgt spid="75"/>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Snipped 1">
            <a:extLst>
              <a:ext uri="{FF2B5EF4-FFF2-40B4-BE49-F238E27FC236}">
                <a16:creationId xmlns:a16="http://schemas.microsoft.com/office/drawing/2014/main" xmlns="" id="{F4E90355-24D3-536B-C66B-95A6FB5478F2}"/>
              </a:ext>
            </a:extLst>
          </p:cNvPr>
          <p:cNvSpPr/>
          <p:nvPr/>
        </p:nvSpPr>
        <p:spPr>
          <a:xfrm>
            <a:off x="457200" y="647700"/>
            <a:ext cx="17084278" cy="9372600"/>
          </a:xfrm>
          <a:prstGeom prst="snip2DiagRect">
            <a:avLst>
              <a:gd name="adj1" fmla="val 995"/>
              <a:gd name="adj2" fmla="val 12878"/>
            </a:avLst>
          </a:prstGeom>
          <a:solidFill>
            <a:schemeClr val="bg1"/>
          </a:solidFill>
          <a:ln w="57150">
            <a:solidFill>
              <a:schemeClr val="tx2">
                <a:lumMod val="60000"/>
                <a:lumOff val="4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1" name="TextBox 61"/>
          <p:cNvSpPr txBox="1"/>
          <p:nvPr/>
        </p:nvSpPr>
        <p:spPr>
          <a:xfrm>
            <a:off x="1709764" y="921548"/>
            <a:ext cx="14579150" cy="542393"/>
          </a:xfrm>
          <a:prstGeom prst="rect">
            <a:avLst/>
          </a:prstGeom>
        </p:spPr>
        <p:txBody>
          <a:bodyPr lIns="0" tIns="0" rIns="0" bIns="0" rtlCol="0" anchor="t">
            <a:spAutoFit/>
          </a:bodyPr>
          <a:lstStyle/>
          <a:p>
            <a:pPr algn="ctr">
              <a:lnSpc>
                <a:spcPts val="4000"/>
              </a:lnSpc>
            </a:pPr>
            <a:r>
              <a:rPr lang="en-US" sz="5400" b="1">
                <a:latin typeface="Arial" panose="020B0604020202020204" pitchFamily="34" charset="0"/>
                <a:cs typeface="Arial" panose="020B0604020202020204" pitchFamily="34" charset="0"/>
              </a:rPr>
              <a:t>BÀI TẬP TRẮC NGHIỆM</a:t>
            </a:r>
          </a:p>
        </p:txBody>
      </p:sp>
      <p:grpSp>
        <p:nvGrpSpPr>
          <p:cNvPr id="4" name="Group 8">
            <a:extLst>
              <a:ext uri="{FF2B5EF4-FFF2-40B4-BE49-F238E27FC236}">
                <a16:creationId xmlns:a16="http://schemas.microsoft.com/office/drawing/2014/main" xmlns="" id="{F3805A34-5EAC-E0E0-C26C-6E36D4A796C9}"/>
              </a:ext>
            </a:extLst>
          </p:cNvPr>
          <p:cNvGrpSpPr/>
          <p:nvPr/>
        </p:nvGrpSpPr>
        <p:grpSpPr>
          <a:xfrm>
            <a:off x="1443060" y="1414265"/>
            <a:ext cx="15361485" cy="2647107"/>
            <a:chOff x="0" y="-76200"/>
            <a:chExt cx="4045823" cy="697180"/>
          </a:xfrm>
        </p:grpSpPr>
        <p:sp>
          <p:nvSpPr>
            <p:cNvPr id="5" name="Freeform 9">
              <a:extLst>
                <a:ext uri="{FF2B5EF4-FFF2-40B4-BE49-F238E27FC236}">
                  <a16:creationId xmlns:a16="http://schemas.microsoft.com/office/drawing/2014/main" xmlns="" id="{FBAF0817-1821-781A-318A-D69255091D8D}"/>
                </a:ext>
              </a:extLst>
            </p:cNvPr>
            <p:cNvSpPr/>
            <p:nvPr/>
          </p:nvSpPr>
          <p:spPr>
            <a:xfrm>
              <a:off x="0" y="0"/>
              <a:ext cx="4045823" cy="620980"/>
            </a:xfrm>
            <a:custGeom>
              <a:avLst/>
              <a:gdLst/>
              <a:ahLst/>
              <a:cxnLst/>
              <a:rect l="l" t="t" r="r" b="b"/>
              <a:pathLst>
                <a:path w="4045823" h="620980">
                  <a:moveTo>
                    <a:pt x="50398" y="0"/>
                  </a:moveTo>
                  <a:lnTo>
                    <a:pt x="3995425" y="0"/>
                  </a:lnTo>
                  <a:cubicBezTo>
                    <a:pt x="4023259" y="0"/>
                    <a:pt x="4045823" y="22564"/>
                    <a:pt x="4045823" y="50398"/>
                  </a:cubicBezTo>
                  <a:lnTo>
                    <a:pt x="4045823" y="570582"/>
                  </a:lnTo>
                  <a:cubicBezTo>
                    <a:pt x="4045823" y="598416"/>
                    <a:pt x="4023259" y="620980"/>
                    <a:pt x="3995425" y="620980"/>
                  </a:cubicBezTo>
                  <a:lnTo>
                    <a:pt x="50398" y="620980"/>
                  </a:lnTo>
                  <a:cubicBezTo>
                    <a:pt x="22564" y="620980"/>
                    <a:pt x="0" y="598416"/>
                    <a:pt x="0" y="570582"/>
                  </a:cubicBezTo>
                  <a:lnTo>
                    <a:pt x="0" y="50398"/>
                  </a:lnTo>
                  <a:cubicBezTo>
                    <a:pt x="0" y="22564"/>
                    <a:pt x="22564" y="0"/>
                    <a:pt x="50398" y="0"/>
                  </a:cubicBezTo>
                  <a:close/>
                </a:path>
              </a:pathLst>
            </a:cu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p>
        <p:sp>
          <p:nvSpPr>
            <p:cNvPr id="6" name="TextBox 10">
              <a:extLst>
                <a:ext uri="{FF2B5EF4-FFF2-40B4-BE49-F238E27FC236}">
                  <a16:creationId xmlns:a16="http://schemas.microsoft.com/office/drawing/2014/main" xmlns="" id="{D2050BB4-CA56-5AEB-C10C-0AAD52A58C71}"/>
                </a:ext>
              </a:extLst>
            </p:cNvPr>
            <p:cNvSpPr txBox="1"/>
            <p:nvPr/>
          </p:nvSpPr>
          <p:spPr>
            <a:xfrm>
              <a:off x="0" y="-76200"/>
              <a:ext cx="4045823" cy="697180"/>
            </a:xfrm>
            <a:prstGeom prst="rect">
              <a:avLst/>
            </a:prstGeom>
          </p:spPr>
          <p:txBody>
            <a:bodyPr lIns="50800" tIns="50800" rIns="50800" bIns="50800" rtlCol="0" anchor="ctr"/>
            <a:lstStyle/>
            <a:p>
              <a:pPr>
                <a:lnSpc>
                  <a:spcPts val="5599"/>
                </a:lnSpc>
              </a:pPr>
              <a:r>
                <a:rPr lang="en-US" sz="3600" b="1">
                  <a:latin typeface="Arial" panose="020B0604020202020204" pitchFamily="34" charset="0"/>
                  <a:cs typeface="Arial" panose="020B0604020202020204" pitchFamily="34" charset="0"/>
                </a:rPr>
                <a:t>Câu 3. Đột biến thay thế cặp nucleotide này bằng cặp nucleotide khác nhưng trình tự amino acid vẫn không bị thay đổi mà chỉ thay đổi số lượng chuỗi polipeptid được tạo ra. Nguyên nhân là do:</a:t>
              </a:r>
            </a:p>
          </p:txBody>
        </p:sp>
      </p:grpSp>
      <p:grpSp>
        <p:nvGrpSpPr>
          <p:cNvPr id="7" name="Group 11">
            <a:extLst>
              <a:ext uri="{FF2B5EF4-FFF2-40B4-BE49-F238E27FC236}">
                <a16:creationId xmlns:a16="http://schemas.microsoft.com/office/drawing/2014/main" xmlns="" id="{6435E6BE-5595-D265-A1D3-816C6A840F6B}"/>
              </a:ext>
            </a:extLst>
          </p:cNvPr>
          <p:cNvGrpSpPr/>
          <p:nvPr/>
        </p:nvGrpSpPr>
        <p:grpSpPr>
          <a:xfrm>
            <a:off x="1540161" y="4328071"/>
            <a:ext cx="15361485" cy="948085"/>
            <a:chOff x="0" y="0"/>
            <a:chExt cx="4045823" cy="249701"/>
          </a:xfrm>
          <a:scene3d>
            <a:camera prst="orthographicFront">
              <a:rot lat="0" lon="0" rev="0"/>
            </a:camera>
            <a:lightRig rig="balanced" dir="t">
              <a:rot lat="0" lon="0" rev="8700000"/>
            </a:lightRig>
          </a:scene3d>
        </p:grpSpPr>
        <p:sp>
          <p:nvSpPr>
            <p:cNvPr id="8" name="Freeform 12">
              <a:extLst>
                <a:ext uri="{FF2B5EF4-FFF2-40B4-BE49-F238E27FC236}">
                  <a16:creationId xmlns:a16="http://schemas.microsoft.com/office/drawing/2014/main" xmlns="" id="{B21809CF-CB72-2031-2BD7-3362A5C4A8A4}"/>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a:ln>
              <a:noFill/>
            </a:ln>
            <a:effectLst>
              <a:outerShdw blurRad="44450" dist="27940" dir="5400000" algn="ctr">
                <a:srgbClr val="000000">
                  <a:alpha val="32000"/>
                </a:srgbClr>
              </a:outerShdw>
            </a:effectLst>
            <a:sp3d>
              <a:bevelT w="190500" h="38100"/>
            </a:sp3d>
          </p:spPr>
        </p:sp>
        <p:sp>
          <p:nvSpPr>
            <p:cNvPr id="9" name="TextBox 13">
              <a:extLst>
                <a:ext uri="{FF2B5EF4-FFF2-40B4-BE49-F238E27FC236}">
                  <a16:creationId xmlns:a16="http://schemas.microsoft.com/office/drawing/2014/main" xmlns="" id="{812AA74F-2989-C459-EA15-8209D10DD11E}"/>
                </a:ext>
              </a:extLst>
            </p:cNvPr>
            <p:cNvSpPr txBox="1"/>
            <p:nvPr/>
          </p:nvSpPr>
          <p:spPr>
            <a:xfrm>
              <a:off x="0" y="-76200"/>
              <a:ext cx="4045823" cy="32590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nSpc>
                  <a:spcPts val="5599"/>
                </a:lnSpc>
              </a:pPr>
              <a:r>
                <a:rPr lang="en-US" sz="3600" b="1">
                  <a:latin typeface="Arial" panose="020B0604020202020204" pitchFamily="34" charset="0"/>
                  <a:cs typeface="Arial" panose="020B0604020202020204" pitchFamily="34" charset="0"/>
                </a:rPr>
                <a:t>A. Đột biến xảy ra ở vùng kết thúc</a:t>
              </a:r>
            </a:p>
          </p:txBody>
        </p:sp>
      </p:grpSp>
      <p:grpSp>
        <p:nvGrpSpPr>
          <p:cNvPr id="10" name="Group 14">
            <a:extLst>
              <a:ext uri="{FF2B5EF4-FFF2-40B4-BE49-F238E27FC236}">
                <a16:creationId xmlns:a16="http://schemas.microsoft.com/office/drawing/2014/main" xmlns="" id="{6C484233-0B26-6AE5-31BF-BF170EF50A64}"/>
              </a:ext>
            </a:extLst>
          </p:cNvPr>
          <p:cNvGrpSpPr/>
          <p:nvPr/>
        </p:nvGrpSpPr>
        <p:grpSpPr>
          <a:xfrm>
            <a:off x="1540161" y="5514281"/>
            <a:ext cx="15361485" cy="948085"/>
            <a:chOff x="0" y="0"/>
            <a:chExt cx="4045823" cy="249701"/>
          </a:xfrm>
          <a:scene3d>
            <a:camera prst="orthographicFront">
              <a:rot lat="0" lon="0" rev="0"/>
            </a:camera>
            <a:lightRig rig="balanced" dir="t">
              <a:rot lat="0" lon="0" rev="8700000"/>
            </a:lightRig>
          </a:scene3d>
        </p:grpSpPr>
        <p:sp>
          <p:nvSpPr>
            <p:cNvPr id="11" name="Freeform 15">
              <a:extLst>
                <a:ext uri="{FF2B5EF4-FFF2-40B4-BE49-F238E27FC236}">
                  <a16:creationId xmlns:a16="http://schemas.microsoft.com/office/drawing/2014/main" xmlns="" id="{1313BCE5-1454-3CBC-E96E-5BD0361AAE4F}"/>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a:ln>
              <a:noFill/>
            </a:ln>
            <a:effectLst>
              <a:outerShdw blurRad="44450" dist="27940" dir="5400000" algn="ctr">
                <a:srgbClr val="000000">
                  <a:alpha val="32000"/>
                </a:srgbClr>
              </a:outerShdw>
            </a:effectLst>
            <a:sp3d>
              <a:bevelT w="190500" h="38100"/>
            </a:sp3d>
          </p:spPr>
        </p:sp>
        <p:sp>
          <p:nvSpPr>
            <p:cNvPr id="12" name="TextBox 16">
              <a:extLst>
                <a:ext uri="{FF2B5EF4-FFF2-40B4-BE49-F238E27FC236}">
                  <a16:creationId xmlns:a16="http://schemas.microsoft.com/office/drawing/2014/main" xmlns="" id="{A6AC56F2-45AD-C31C-CAE9-4F7A2159B351}"/>
                </a:ext>
              </a:extLst>
            </p:cNvPr>
            <p:cNvSpPr txBox="1"/>
            <p:nvPr/>
          </p:nvSpPr>
          <p:spPr>
            <a:xfrm>
              <a:off x="0" y="-76200"/>
              <a:ext cx="4045823" cy="32590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nSpc>
                  <a:spcPts val="5599"/>
                </a:lnSpc>
              </a:pPr>
              <a:r>
                <a:rPr lang="en-US" sz="3600" b="1">
                  <a:latin typeface="Arial" panose="020B0604020202020204" pitchFamily="34" charset="0"/>
                  <a:cs typeface="Arial" panose="020B0604020202020204" pitchFamily="34" charset="0"/>
                </a:rPr>
                <a:t>B. Mã di truyền có tính thoái hóa</a:t>
              </a:r>
            </a:p>
          </p:txBody>
        </p:sp>
      </p:grpSp>
      <p:grpSp>
        <p:nvGrpSpPr>
          <p:cNvPr id="13" name="Group 17">
            <a:extLst>
              <a:ext uri="{FF2B5EF4-FFF2-40B4-BE49-F238E27FC236}">
                <a16:creationId xmlns:a16="http://schemas.microsoft.com/office/drawing/2014/main" xmlns="" id="{932CE60F-352F-5091-1AE1-C3952A746B3D}"/>
              </a:ext>
            </a:extLst>
          </p:cNvPr>
          <p:cNvGrpSpPr/>
          <p:nvPr/>
        </p:nvGrpSpPr>
        <p:grpSpPr>
          <a:xfrm>
            <a:off x="1540161" y="6700491"/>
            <a:ext cx="15361485" cy="948085"/>
            <a:chOff x="0" y="0"/>
            <a:chExt cx="4045823" cy="249701"/>
          </a:xfrm>
          <a:scene3d>
            <a:camera prst="orthographicFront">
              <a:rot lat="0" lon="0" rev="0"/>
            </a:camera>
            <a:lightRig rig="balanced" dir="t">
              <a:rot lat="0" lon="0" rev="8700000"/>
            </a:lightRig>
          </a:scene3d>
        </p:grpSpPr>
        <p:sp>
          <p:nvSpPr>
            <p:cNvPr id="14" name="Freeform 18">
              <a:extLst>
                <a:ext uri="{FF2B5EF4-FFF2-40B4-BE49-F238E27FC236}">
                  <a16:creationId xmlns:a16="http://schemas.microsoft.com/office/drawing/2014/main" xmlns="" id="{D5E8F983-E435-8B41-C4C0-C3D2455C3E0E}"/>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a:ln>
              <a:noFill/>
            </a:ln>
            <a:effectLst>
              <a:outerShdw blurRad="44450" dist="27940" dir="5400000" algn="ctr">
                <a:srgbClr val="000000">
                  <a:alpha val="32000"/>
                </a:srgbClr>
              </a:outerShdw>
            </a:effectLst>
            <a:sp3d>
              <a:bevelT w="190500" h="38100"/>
            </a:sp3d>
          </p:spPr>
        </p:sp>
        <p:sp>
          <p:nvSpPr>
            <p:cNvPr id="15" name="TextBox 19">
              <a:extLst>
                <a:ext uri="{FF2B5EF4-FFF2-40B4-BE49-F238E27FC236}">
                  <a16:creationId xmlns:a16="http://schemas.microsoft.com/office/drawing/2014/main" xmlns="" id="{69E9B30A-B0DD-B559-9095-BE876D294F2E}"/>
                </a:ext>
              </a:extLst>
            </p:cNvPr>
            <p:cNvSpPr txBox="1"/>
            <p:nvPr/>
          </p:nvSpPr>
          <p:spPr>
            <a:xfrm>
              <a:off x="0" y="-76200"/>
              <a:ext cx="4045823" cy="32590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nSpc>
                  <a:spcPts val="5599"/>
                </a:lnSpc>
              </a:pPr>
              <a:r>
                <a:rPr lang="en-US" sz="3600" b="1">
                  <a:latin typeface="Arial" panose="020B0604020202020204" pitchFamily="34" charset="0"/>
                  <a:cs typeface="Arial" panose="020B0604020202020204" pitchFamily="34" charset="0"/>
                </a:rPr>
                <a:t>C. Đột biến xảy ra ở vùng promoter.                    </a:t>
              </a:r>
            </a:p>
          </p:txBody>
        </p:sp>
      </p:grpSp>
      <p:grpSp>
        <p:nvGrpSpPr>
          <p:cNvPr id="62" name="Group 20">
            <a:extLst>
              <a:ext uri="{FF2B5EF4-FFF2-40B4-BE49-F238E27FC236}">
                <a16:creationId xmlns:a16="http://schemas.microsoft.com/office/drawing/2014/main" xmlns="" id="{4A15D0C9-6978-99A6-A633-C951D95B9985}"/>
              </a:ext>
            </a:extLst>
          </p:cNvPr>
          <p:cNvGrpSpPr/>
          <p:nvPr/>
        </p:nvGrpSpPr>
        <p:grpSpPr>
          <a:xfrm>
            <a:off x="1540161" y="7886700"/>
            <a:ext cx="15361485" cy="948085"/>
            <a:chOff x="0" y="0"/>
            <a:chExt cx="4045823" cy="249701"/>
          </a:xfrm>
          <a:scene3d>
            <a:camera prst="orthographicFront">
              <a:rot lat="0" lon="0" rev="0"/>
            </a:camera>
            <a:lightRig rig="balanced" dir="t">
              <a:rot lat="0" lon="0" rev="8700000"/>
            </a:lightRig>
          </a:scene3d>
        </p:grpSpPr>
        <p:sp>
          <p:nvSpPr>
            <p:cNvPr id="63" name="Freeform 21">
              <a:extLst>
                <a:ext uri="{FF2B5EF4-FFF2-40B4-BE49-F238E27FC236}">
                  <a16:creationId xmlns:a16="http://schemas.microsoft.com/office/drawing/2014/main" xmlns="" id="{C420E504-BE30-E99C-215E-316055BD1DB3}"/>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a:ln>
              <a:noFill/>
            </a:ln>
            <a:effectLst>
              <a:outerShdw blurRad="44450" dist="27940" dir="5400000" algn="ctr">
                <a:srgbClr val="000000">
                  <a:alpha val="32000"/>
                </a:srgbClr>
              </a:outerShdw>
            </a:effectLst>
            <a:sp3d>
              <a:bevelT w="190500" h="38100"/>
            </a:sp3d>
          </p:spPr>
        </p:sp>
        <p:sp>
          <p:nvSpPr>
            <p:cNvPr id="64" name="TextBox 22">
              <a:extLst>
                <a:ext uri="{FF2B5EF4-FFF2-40B4-BE49-F238E27FC236}">
                  <a16:creationId xmlns:a16="http://schemas.microsoft.com/office/drawing/2014/main" xmlns="" id="{B6713861-85F6-C2AC-41F1-717B63CDC320}"/>
                </a:ext>
              </a:extLst>
            </p:cNvPr>
            <p:cNvSpPr txBox="1"/>
            <p:nvPr/>
          </p:nvSpPr>
          <p:spPr>
            <a:xfrm>
              <a:off x="0" y="-76200"/>
              <a:ext cx="4045823" cy="32590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nSpc>
                  <a:spcPts val="5599"/>
                </a:lnSpc>
              </a:pPr>
              <a:r>
                <a:rPr lang="en-US" sz="3600" b="1">
                  <a:latin typeface="Arial" panose="020B0604020202020204" pitchFamily="34" charset="0"/>
                  <a:cs typeface="Arial" panose="020B0604020202020204" pitchFamily="34" charset="0"/>
                </a:rPr>
                <a:t>D. Đột biến xảy ra ở vùng intron</a:t>
              </a:r>
            </a:p>
          </p:txBody>
        </p:sp>
      </p:grpSp>
      <p:sp>
        <p:nvSpPr>
          <p:cNvPr id="65" name="Freeform 26">
            <a:extLst>
              <a:ext uri="{FF2B5EF4-FFF2-40B4-BE49-F238E27FC236}">
                <a16:creationId xmlns:a16="http://schemas.microsoft.com/office/drawing/2014/main" xmlns="" id="{F4DF26FF-CF58-D171-3F66-F84AACB8A646}"/>
              </a:ext>
            </a:extLst>
          </p:cNvPr>
          <p:cNvSpPr/>
          <p:nvPr/>
        </p:nvSpPr>
        <p:spPr>
          <a:xfrm>
            <a:off x="792183" y="6652627"/>
            <a:ext cx="690916" cy="663279"/>
          </a:xfrm>
          <a:custGeom>
            <a:avLst/>
            <a:gdLst/>
            <a:ahLst/>
            <a:cxnLst/>
            <a:rect l="l" t="t" r="r" b="b"/>
            <a:pathLst>
              <a:path w="690916" h="663279">
                <a:moveTo>
                  <a:pt x="0" y="0"/>
                </a:moveTo>
                <a:lnTo>
                  <a:pt x="690916" y="0"/>
                </a:lnTo>
                <a:lnTo>
                  <a:pt x="690916" y="663279"/>
                </a:lnTo>
                <a:lnTo>
                  <a:pt x="0" y="66327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6" name="Freeform 27">
            <a:extLst>
              <a:ext uri="{FF2B5EF4-FFF2-40B4-BE49-F238E27FC236}">
                <a16:creationId xmlns:a16="http://schemas.microsoft.com/office/drawing/2014/main" xmlns="" id="{7C1AC19F-CA2F-D0DF-DD5B-B6458A82E6FC}"/>
              </a:ext>
            </a:extLst>
          </p:cNvPr>
          <p:cNvSpPr/>
          <p:nvPr/>
        </p:nvSpPr>
        <p:spPr>
          <a:xfrm>
            <a:off x="759638" y="7931186"/>
            <a:ext cx="683422" cy="683422"/>
          </a:xfrm>
          <a:custGeom>
            <a:avLst/>
            <a:gdLst/>
            <a:ahLst/>
            <a:cxnLst/>
            <a:rect l="l" t="t" r="r" b="b"/>
            <a:pathLst>
              <a:path w="683422" h="683422">
                <a:moveTo>
                  <a:pt x="0" y="0"/>
                </a:moveTo>
                <a:lnTo>
                  <a:pt x="683422" y="0"/>
                </a:lnTo>
                <a:lnTo>
                  <a:pt x="683422" y="683423"/>
                </a:lnTo>
                <a:lnTo>
                  <a:pt x="0" y="68342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7" name="Freeform 27">
            <a:extLst>
              <a:ext uri="{FF2B5EF4-FFF2-40B4-BE49-F238E27FC236}">
                <a16:creationId xmlns:a16="http://schemas.microsoft.com/office/drawing/2014/main" xmlns="" id="{D80D0061-864A-BE9C-394B-8CDF671DE56B}"/>
              </a:ext>
            </a:extLst>
          </p:cNvPr>
          <p:cNvSpPr/>
          <p:nvPr/>
        </p:nvSpPr>
        <p:spPr>
          <a:xfrm>
            <a:off x="786267" y="5582669"/>
            <a:ext cx="683422" cy="683422"/>
          </a:xfrm>
          <a:custGeom>
            <a:avLst/>
            <a:gdLst/>
            <a:ahLst/>
            <a:cxnLst/>
            <a:rect l="l" t="t" r="r" b="b"/>
            <a:pathLst>
              <a:path w="683422" h="683422">
                <a:moveTo>
                  <a:pt x="0" y="0"/>
                </a:moveTo>
                <a:lnTo>
                  <a:pt x="683422" y="0"/>
                </a:lnTo>
                <a:lnTo>
                  <a:pt x="683422" y="683423"/>
                </a:lnTo>
                <a:lnTo>
                  <a:pt x="0" y="68342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8" name="Freeform 27">
            <a:extLst>
              <a:ext uri="{FF2B5EF4-FFF2-40B4-BE49-F238E27FC236}">
                <a16:creationId xmlns:a16="http://schemas.microsoft.com/office/drawing/2014/main" xmlns="" id="{0E9DB597-A5DB-BBE7-1E30-E501BE3B8ACD}"/>
              </a:ext>
            </a:extLst>
          </p:cNvPr>
          <p:cNvSpPr/>
          <p:nvPr/>
        </p:nvSpPr>
        <p:spPr>
          <a:xfrm>
            <a:off x="782014" y="4301018"/>
            <a:ext cx="683422" cy="683422"/>
          </a:xfrm>
          <a:custGeom>
            <a:avLst/>
            <a:gdLst/>
            <a:ahLst/>
            <a:cxnLst/>
            <a:rect l="l" t="t" r="r" b="b"/>
            <a:pathLst>
              <a:path w="683422" h="683422">
                <a:moveTo>
                  <a:pt x="0" y="0"/>
                </a:moveTo>
                <a:lnTo>
                  <a:pt x="683422" y="0"/>
                </a:lnTo>
                <a:lnTo>
                  <a:pt x="683422" y="683423"/>
                </a:lnTo>
                <a:lnTo>
                  <a:pt x="0" y="68342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2242742677"/>
      </p:ext>
    </p:extLst>
  </p:cSld>
  <p:clrMapOvr>
    <a:masterClrMapping/>
  </p:clrMapOvr>
  <p:transition>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500"/>
                                        <p:tgtEl>
                                          <p:spTgt spid="65"/>
                                        </p:tgtEl>
                                      </p:cBhvr>
                                    </p:animEffec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62"/>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fade">
                                      <p:cBhvr>
                                        <p:cTn id="25" dur="500"/>
                                        <p:tgtEl>
                                          <p:spTgt spid="66"/>
                                        </p:tgtEl>
                                      </p:cBhvr>
                                    </p:animEffect>
                                  </p:childTnLst>
                                </p:cTn>
                              </p:par>
                            </p:childTnLst>
                          </p:cTn>
                        </p:par>
                      </p:childTnLst>
                    </p:cTn>
                  </p:par>
                </p:childTnLst>
              </p:cTn>
              <p:nextCondLst>
                <p:cond evt="onClick" delay="0">
                  <p:tgtEl>
                    <p:spTgt spid="62"/>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Snipped 1">
            <a:extLst>
              <a:ext uri="{FF2B5EF4-FFF2-40B4-BE49-F238E27FC236}">
                <a16:creationId xmlns:a16="http://schemas.microsoft.com/office/drawing/2014/main" xmlns="" id="{F75C49F2-F12C-2D80-3B6D-E4993BCEB3EC}"/>
              </a:ext>
            </a:extLst>
          </p:cNvPr>
          <p:cNvSpPr/>
          <p:nvPr/>
        </p:nvSpPr>
        <p:spPr>
          <a:xfrm>
            <a:off x="457200" y="647700"/>
            <a:ext cx="17084278" cy="9372600"/>
          </a:xfrm>
          <a:prstGeom prst="snip2DiagRect">
            <a:avLst>
              <a:gd name="adj1" fmla="val 995"/>
              <a:gd name="adj2" fmla="val 12878"/>
            </a:avLst>
          </a:prstGeom>
          <a:solidFill>
            <a:schemeClr val="bg1"/>
          </a:solidFill>
          <a:ln w="57150">
            <a:solidFill>
              <a:schemeClr val="tx2">
                <a:lumMod val="60000"/>
                <a:lumOff val="4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Freeform 24"/>
          <p:cNvSpPr/>
          <p:nvPr/>
        </p:nvSpPr>
        <p:spPr>
          <a:xfrm>
            <a:off x="1984971" y="634408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a:stretch>
          </a:blipFill>
        </p:spPr>
      </p:sp>
      <p:grpSp>
        <p:nvGrpSpPr>
          <p:cNvPr id="28" name="Group 28"/>
          <p:cNvGrpSpPr/>
          <p:nvPr/>
        </p:nvGrpSpPr>
        <p:grpSpPr>
          <a:xfrm>
            <a:off x="2030890" y="4603934"/>
            <a:ext cx="229651" cy="229651"/>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61" name="TextBox 61"/>
          <p:cNvSpPr txBox="1"/>
          <p:nvPr/>
        </p:nvSpPr>
        <p:spPr>
          <a:xfrm>
            <a:off x="1854425" y="895547"/>
            <a:ext cx="14579150" cy="530658"/>
          </a:xfrm>
          <a:prstGeom prst="rect">
            <a:avLst/>
          </a:prstGeom>
        </p:spPr>
        <p:txBody>
          <a:bodyPr lIns="0" tIns="0" rIns="0" bIns="0" rtlCol="0" anchor="t">
            <a:spAutoFit/>
          </a:bodyPr>
          <a:lstStyle/>
          <a:p>
            <a:pPr algn="ctr">
              <a:lnSpc>
                <a:spcPts val="4000"/>
              </a:lnSpc>
            </a:pPr>
            <a:r>
              <a:rPr lang="en-US" sz="5000" b="1">
                <a:latin typeface="Arial" panose="020B0604020202020204" pitchFamily="34" charset="0"/>
                <a:cs typeface="Arial" panose="020B0604020202020204" pitchFamily="34" charset="0"/>
              </a:rPr>
              <a:t>BÀI TẬP TRẮC NGHIỆM</a:t>
            </a:r>
          </a:p>
        </p:txBody>
      </p:sp>
      <p:grpSp>
        <p:nvGrpSpPr>
          <p:cNvPr id="3" name="Group 8">
            <a:extLst>
              <a:ext uri="{FF2B5EF4-FFF2-40B4-BE49-F238E27FC236}">
                <a16:creationId xmlns:a16="http://schemas.microsoft.com/office/drawing/2014/main" xmlns="" id="{2DBE1109-BDE1-69AB-CF7F-D369F0A11276}"/>
              </a:ext>
            </a:extLst>
          </p:cNvPr>
          <p:cNvGrpSpPr/>
          <p:nvPr/>
        </p:nvGrpSpPr>
        <p:grpSpPr>
          <a:xfrm>
            <a:off x="1351275" y="1734033"/>
            <a:ext cx="15361485" cy="1652935"/>
            <a:chOff x="0" y="0"/>
            <a:chExt cx="4045823" cy="435341"/>
          </a:xfrm>
          <a:scene3d>
            <a:camera prst="orthographicFront">
              <a:rot lat="0" lon="0" rev="0"/>
            </a:camera>
            <a:lightRig rig="balanced" dir="t">
              <a:rot lat="0" lon="0" rev="8700000"/>
            </a:lightRig>
          </a:scene3d>
        </p:grpSpPr>
        <p:sp>
          <p:nvSpPr>
            <p:cNvPr id="4" name="Freeform 9">
              <a:extLst>
                <a:ext uri="{FF2B5EF4-FFF2-40B4-BE49-F238E27FC236}">
                  <a16:creationId xmlns:a16="http://schemas.microsoft.com/office/drawing/2014/main" xmlns="" id="{0ACFEB63-A5B0-17D1-75B4-5A3937EE87B8}"/>
                </a:ext>
              </a:extLst>
            </p:cNvPr>
            <p:cNvSpPr/>
            <p:nvPr/>
          </p:nvSpPr>
          <p:spPr>
            <a:xfrm>
              <a:off x="0" y="0"/>
              <a:ext cx="4045823" cy="435341"/>
            </a:xfrm>
            <a:custGeom>
              <a:avLst/>
              <a:gdLst/>
              <a:ahLst/>
              <a:cxnLst/>
              <a:rect l="l" t="t" r="r" b="b"/>
              <a:pathLst>
                <a:path w="4045823" h="435341">
                  <a:moveTo>
                    <a:pt x="50398" y="0"/>
                  </a:moveTo>
                  <a:lnTo>
                    <a:pt x="3995425" y="0"/>
                  </a:lnTo>
                  <a:cubicBezTo>
                    <a:pt x="4023259" y="0"/>
                    <a:pt x="4045823" y="22564"/>
                    <a:pt x="4045823" y="50398"/>
                  </a:cubicBezTo>
                  <a:lnTo>
                    <a:pt x="4045823" y="384943"/>
                  </a:lnTo>
                  <a:cubicBezTo>
                    <a:pt x="4045823" y="412777"/>
                    <a:pt x="4023259" y="435341"/>
                    <a:pt x="3995425" y="435341"/>
                  </a:cubicBezTo>
                  <a:lnTo>
                    <a:pt x="50398" y="435341"/>
                  </a:lnTo>
                  <a:cubicBezTo>
                    <a:pt x="22564" y="435341"/>
                    <a:pt x="0" y="412777"/>
                    <a:pt x="0" y="384943"/>
                  </a:cubicBezTo>
                  <a:lnTo>
                    <a:pt x="0" y="50398"/>
                  </a:lnTo>
                  <a:cubicBezTo>
                    <a:pt x="0" y="22564"/>
                    <a:pt x="22564" y="0"/>
                    <a:pt x="50398" y="0"/>
                  </a:cubicBezTo>
                  <a:close/>
                </a:path>
              </a:pathLst>
            </a:custGeom>
            <a:solidFill>
              <a:srgbClr val="FFC000"/>
            </a:solidFill>
            <a:ln>
              <a:noFill/>
            </a:ln>
            <a:effectLst>
              <a:outerShdw blurRad="44450" dist="27940" dir="5400000" algn="ctr">
                <a:srgbClr val="000000">
                  <a:alpha val="32000"/>
                </a:srgbClr>
              </a:outerShdw>
            </a:effectLst>
            <a:sp3d>
              <a:bevelT w="190500" h="38100"/>
            </a:sp3d>
          </p:spPr>
        </p:sp>
        <p:sp>
          <p:nvSpPr>
            <p:cNvPr id="5" name="TextBox 10">
              <a:extLst>
                <a:ext uri="{FF2B5EF4-FFF2-40B4-BE49-F238E27FC236}">
                  <a16:creationId xmlns:a16="http://schemas.microsoft.com/office/drawing/2014/main" xmlns="" id="{18AD23FF-28B2-E142-3A07-BBBE3DF7055F}"/>
                </a:ext>
              </a:extLst>
            </p:cNvPr>
            <p:cNvSpPr txBox="1"/>
            <p:nvPr/>
          </p:nvSpPr>
          <p:spPr>
            <a:xfrm>
              <a:off x="0" y="-76200"/>
              <a:ext cx="4045823" cy="51154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nSpc>
                  <a:spcPts val="5599"/>
                </a:lnSpc>
              </a:pPr>
              <a:r>
                <a:rPr lang="en-US" sz="3600" b="1">
                  <a:latin typeface="Arial" panose="020B0604020202020204" pitchFamily="34" charset="0"/>
                  <a:cs typeface="Arial" panose="020B0604020202020204" pitchFamily="34" charset="0"/>
                </a:rPr>
                <a:t>Câu 4. Đột biến ở vị trí nào trong gene làm cho quá trình dịch mã không thực hiện được ?</a:t>
              </a:r>
            </a:p>
          </p:txBody>
        </p:sp>
      </p:grpSp>
      <p:grpSp>
        <p:nvGrpSpPr>
          <p:cNvPr id="6" name="Group 11">
            <a:extLst>
              <a:ext uri="{FF2B5EF4-FFF2-40B4-BE49-F238E27FC236}">
                <a16:creationId xmlns:a16="http://schemas.microsoft.com/office/drawing/2014/main" xmlns="" id="{4E0B3440-858E-F418-A4A7-F6B3B00197EA}"/>
              </a:ext>
            </a:extLst>
          </p:cNvPr>
          <p:cNvGrpSpPr/>
          <p:nvPr/>
        </p:nvGrpSpPr>
        <p:grpSpPr>
          <a:xfrm>
            <a:off x="1560358" y="3732373"/>
            <a:ext cx="15361485" cy="948085"/>
            <a:chOff x="0" y="0"/>
            <a:chExt cx="4045823" cy="249701"/>
          </a:xfrm>
          <a:scene3d>
            <a:camera prst="orthographicFront">
              <a:rot lat="0" lon="0" rev="0"/>
            </a:camera>
            <a:lightRig rig="balanced" dir="t">
              <a:rot lat="0" lon="0" rev="8700000"/>
            </a:lightRig>
          </a:scene3d>
        </p:grpSpPr>
        <p:sp>
          <p:nvSpPr>
            <p:cNvPr id="7" name="Freeform 12">
              <a:extLst>
                <a:ext uri="{FF2B5EF4-FFF2-40B4-BE49-F238E27FC236}">
                  <a16:creationId xmlns:a16="http://schemas.microsoft.com/office/drawing/2014/main" xmlns="" id="{3A560CB3-B507-54AD-74B1-A64E6FC3D382}"/>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a:ln>
              <a:noFill/>
            </a:ln>
            <a:effectLst>
              <a:outerShdw blurRad="44450" dist="27940" dir="5400000" algn="ctr">
                <a:srgbClr val="000000">
                  <a:alpha val="32000"/>
                </a:srgbClr>
              </a:outerShdw>
            </a:effectLst>
            <a:sp3d>
              <a:bevelT w="190500" h="38100"/>
            </a:sp3d>
          </p:spPr>
        </p:sp>
        <p:sp>
          <p:nvSpPr>
            <p:cNvPr id="8" name="TextBox 13">
              <a:extLst>
                <a:ext uri="{FF2B5EF4-FFF2-40B4-BE49-F238E27FC236}">
                  <a16:creationId xmlns:a16="http://schemas.microsoft.com/office/drawing/2014/main" xmlns="" id="{36117434-720C-5103-0E47-3E6CE024660F}"/>
                </a:ext>
              </a:extLst>
            </p:cNvPr>
            <p:cNvSpPr txBox="1"/>
            <p:nvPr/>
          </p:nvSpPr>
          <p:spPr>
            <a:xfrm>
              <a:off x="0" y="-76200"/>
              <a:ext cx="4045823" cy="32590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nSpc>
                  <a:spcPts val="5599"/>
                </a:lnSpc>
              </a:pPr>
              <a:r>
                <a:rPr lang="en-US" sz="3600" b="1">
                  <a:latin typeface="Arial" panose="020B0604020202020204" pitchFamily="34" charset="0"/>
                  <a:cs typeface="Arial" panose="020B0604020202020204" pitchFamily="34" charset="0"/>
                </a:rPr>
                <a:t>A. Đột biến ở mã mở đầu.                                    </a:t>
              </a:r>
            </a:p>
          </p:txBody>
        </p:sp>
      </p:grpSp>
      <p:grpSp>
        <p:nvGrpSpPr>
          <p:cNvPr id="9" name="Group 14">
            <a:extLst>
              <a:ext uri="{FF2B5EF4-FFF2-40B4-BE49-F238E27FC236}">
                <a16:creationId xmlns:a16="http://schemas.microsoft.com/office/drawing/2014/main" xmlns="" id="{4C7ABBF0-732D-D1CA-2999-00722A1E0EB7}"/>
              </a:ext>
            </a:extLst>
          </p:cNvPr>
          <p:cNvGrpSpPr/>
          <p:nvPr/>
        </p:nvGrpSpPr>
        <p:grpSpPr>
          <a:xfrm>
            <a:off x="1560358" y="4918583"/>
            <a:ext cx="15361485" cy="948085"/>
            <a:chOff x="0" y="0"/>
            <a:chExt cx="4045823" cy="249701"/>
          </a:xfrm>
          <a:scene3d>
            <a:camera prst="orthographicFront">
              <a:rot lat="0" lon="0" rev="0"/>
            </a:camera>
            <a:lightRig rig="balanced" dir="t">
              <a:rot lat="0" lon="0" rev="8700000"/>
            </a:lightRig>
          </a:scene3d>
        </p:grpSpPr>
        <p:sp>
          <p:nvSpPr>
            <p:cNvPr id="10" name="Freeform 15">
              <a:extLst>
                <a:ext uri="{FF2B5EF4-FFF2-40B4-BE49-F238E27FC236}">
                  <a16:creationId xmlns:a16="http://schemas.microsoft.com/office/drawing/2014/main" xmlns="" id="{D2EF1D9E-DC38-4FF0-9933-9DC69C0BD13D}"/>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a:ln>
              <a:noFill/>
            </a:ln>
            <a:effectLst>
              <a:outerShdw blurRad="44450" dist="27940" dir="5400000" algn="ctr">
                <a:srgbClr val="000000">
                  <a:alpha val="32000"/>
                </a:srgbClr>
              </a:outerShdw>
            </a:effectLst>
            <a:sp3d>
              <a:bevelT w="190500" h="38100"/>
            </a:sp3d>
          </p:spPr>
        </p:sp>
        <p:sp>
          <p:nvSpPr>
            <p:cNvPr id="11" name="TextBox 16">
              <a:extLst>
                <a:ext uri="{FF2B5EF4-FFF2-40B4-BE49-F238E27FC236}">
                  <a16:creationId xmlns:a16="http://schemas.microsoft.com/office/drawing/2014/main" xmlns="" id="{2FBABE8E-EB1D-E247-61E2-FDB5095E188B}"/>
                </a:ext>
              </a:extLst>
            </p:cNvPr>
            <p:cNvSpPr txBox="1"/>
            <p:nvPr/>
          </p:nvSpPr>
          <p:spPr>
            <a:xfrm>
              <a:off x="0" y="-76200"/>
              <a:ext cx="4045823" cy="32590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nSpc>
                  <a:spcPts val="5599"/>
                </a:lnSpc>
              </a:pPr>
              <a:r>
                <a:rPr lang="en-US" sz="3600" b="1">
                  <a:latin typeface="Arial" panose="020B0604020202020204" pitchFamily="34" charset="0"/>
                  <a:cs typeface="Arial" panose="020B0604020202020204" pitchFamily="34" charset="0"/>
                </a:rPr>
                <a:t>B. Đột biến ở bộ ba ở giữa gene.</a:t>
              </a:r>
            </a:p>
          </p:txBody>
        </p:sp>
      </p:grpSp>
      <p:grpSp>
        <p:nvGrpSpPr>
          <p:cNvPr id="12" name="Group 17">
            <a:extLst>
              <a:ext uri="{FF2B5EF4-FFF2-40B4-BE49-F238E27FC236}">
                <a16:creationId xmlns:a16="http://schemas.microsoft.com/office/drawing/2014/main" xmlns="" id="{E0BC4389-2423-7C41-C075-EC3E89600FD2}"/>
              </a:ext>
            </a:extLst>
          </p:cNvPr>
          <p:cNvGrpSpPr/>
          <p:nvPr/>
        </p:nvGrpSpPr>
        <p:grpSpPr>
          <a:xfrm>
            <a:off x="1560358" y="6104793"/>
            <a:ext cx="15361485" cy="948085"/>
            <a:chOff x="0" y="0"/>
            <a:chExt cx="4045823" cy="249701"/>
          </a:xfrm>
          <a:scene3d>
            <a:camera prst="orthographicFront">
              <a:rot lat="0" lon="0" rev="0"/>
            </a:camera>
            <a:lightRig rig="balanced" dir="t">
              <a:rot lat="0" lon="0" rev="8700000"/>
            </a:lightRig>
          </a:scene3d>
        </p:grpSpPr>
        <p:sp>
          <p:nvSpPr>
            <p:cNvPr id="13" name="Freeform 18">
              <a:extLst>
                <a:ext uri="{FF2B5EF4-FFF2-40B4-BE49-F238E27FC236}">
                  <a16:creationId xmlns:a16="http://schemas.microsoft.com/office/drawing/2014/main" xmlns="" id="{F3F3307B-1C93-8171-3191-57B11CE9E32E}"/>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a:ln>
              <a:noFill/>
            </a:ln>
            <a:effectLst>
              <a:outerShdw blurRad="44450" dist="27940" dir="5400000" algn="ctr">
                <a:srgbClr val="000000">
                  <a:alpha val="32000"/>
                </a:srgbClr>
              </a:outerShdw>
            </a:effectLst>
            <a:sp3d>
              <a:bevelT w="190500" h="38100"/>
            </a:sp3d>
          </p:spPr>
        </p:sp>
        <p:sp>
          <p:nvSpPr>
            <p:cNvPr id="14" name="TextBox 19">
              <a:extLst>
                <a:ext uri="{FF2B5EF4-FFF2-40B4-BE49-F238E27FC236}">
                  <a16:creationId xmlns:a16="http://schemas.microsoft.com/office/drawing/2014/main" xmlns="" id="{DA4CE2C0-2A32-FE77-FCF2-45EDDCB304C1}"/>
                </a:ext>
              </a:extLst>
            </p:cNvPr>
            <p:cNvSpPr txBox="1"/>
            <p:nvPr/>
          </p:nvSpPr>
          <p:spPr>
            <a:xfrm>
              <a:off x="0" y="-76200"/>
              <a:ext cx="4045823" cy="32590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nSpc>
                  <a:spcPts val="5599"/>
                </a:lnSpc>
              </a:pPr>
              <a:r>
                <a:rPr lang="en-US" sz="3600" b="1">
                  <a:latin typeface="Arial" panose="020B0604020202020204" pitchFamily="34" charset="0"/>
                  <a:cs typeface="Arial" panose="020B0604020202020204" pitchFamily="34" charset="0"/>
                </a:rPr>
                <a:t>C. Đột biến ở mã kết thúc.                                   </a:t>
              </a:r>
            </a:p>
          </p:txBody>
        </p:sp>
      </p:grpSp>
      <p:grpSp>
        <p:nvGrpSpPr>
          <p:cNvPr id="15" name="Group 20">
            <a:extLst>
              <a:ext uri="{FF2B5EF4-FFF2-40B4-BE49-F238E27FC236}">
                <a16:creationId xmlns:a16="http://schemas.microsoft.com/office/drawing/2014/main" xmlns="" id="{F5F224C0-72D1-8229-B64E-5B08B0ABE925}"/>
              </a:ext>
            </a:extLst>
          </p:cNvPr>
          <p:cNvGrpSpPr/>
          <p:nvPr/>
        </p:nvGrpSpPr>
        <p:grpSpPr>
          <a:xfrm>
            <a:off x="1560358" y="7291002"/>
            <a:ext cx="15361485" cy="948085"/>
            <a:chOff x="0" y="0"/>
            <a:chExt cx="4045823" cy="249701"/>
          </a:xfrm>
          <a:scene3d>
            <a:camera prst="orthographicFront">
              <a:rot lat="0" lon="0" rev="0"/>
            </a:camera>
            <a:lightRig rig="balanced" dir="t">
              <a:rot lat="0" lon="0" rev="8700000"/>
            </a:lightRig>
          </a:scene3d>
        </p:grpSpPr>
        <p:sp>
          <p:nvSpPr>
            <p:cNvPr id="62" name="Freeform 21">
              <a:extLst>
                <a:ext uri="{FF2B5EF4-FFF2-40B4-BE49-F238E27FC236}">
                  <a16:creationId xmlns:a16="http://schemas.microsoft.com/office/drawing/2014/main" xmlns="" id="{33279132-0472-8667-4805-CA5C2934E858}"/>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a:ln>
              <a:noFill/>
            </a:ln>
            <a:effectLst>
              <a:outerShdw blurRad="44450" dist="27940" dir="5400000" algn="ctr">
                <a:srgbClr val="000000">
                  <a:alpha val="32000"/>
                </a:srgbClr>
              </a:outerShdw>
            </a:effectLst>
            <a:sp3d>
              <a:bevelT w="190500" h="38100"/>
            </a:sp3d>
          </p:spPr>
        </p:sp>
        <p:sp>
          <p:nvSpPr>
            <p:cNvPr id="63" name="TextBox 22">
              <a:extLst>
                <a:ext uri="{FF2B5EF4-FFF2-40B4-BE49-F238E27FC236}">
                  <a16:creationId xmlns:a16="http://schemas.microsoft.com/office/drawing/2014/main" xmlns="" id="{33832931-C939-94A1-A8A1-B9647F8BA5DC}"/>
                </a:ext>
              </a:extLst>
            </p:cNvPr>
            <p:cNvSpPr txBox="1"/>
            <p:nvPr/>
          </p:nvSpPr>
          <p:spPr>
            <a:xfrm>
              <a:off x="0" y="-76200"/>
              <a:ext cx="4045823" cy="32590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nSpc>
                  <a:spcPts val="5599"/>
                </a:lnSpc>
              </a:pPr>
              <a:r>
                <a:rPr lang="en-US" sz="3600" b="1">
                  <a:latin typeface="Arial" panose="020B0604020202020204" pitchFamily="34" charset="0"/>
                  <a:cs typeface="Arial" panose="020B0604020202020204" pitchFamily="34" charset="0"/>
                </a:rPr>
                <a:t>D. Đột biến ở bộ ba giáp mã kết thúc.</a:t>
              </a:r>
            </a:p>
          </p:txBody>
        </p:sp>
      </p:grpSp>
      <p:sp>
        <p:nvSpPr>
          <p:cNvPr id="64" name="Freeform 26">
            <a:extLst>
              <a:ext uri="{FF2B5EF4-FFF2-40B4-BE49-F238E27FC236}">
                <a16:creationId xmlns:a16="http://schemas.microsoft.com/office/drawing/2014/main" xmlns="" id="{78F14F41-0F77-D806-280E-A266D3C36965}"/>
              </a:ext>
            </a:extLst>
          </p:cNvPr>
          <p:cNvSpPr/>
          <p:nvPr/>
        </p:nvSpPr>
        <p:spPr>
          <a:xfrm>
            <a:off x="714826" y="3792431"/>
            <a:ext cx="690916" cy="663279"/>
          </a:xfrm>
          <a:custGeom>
            <a:avLst/>
            <a:gdLst/>
            <a:ahLst/>
            <a:cxnLst/>
            <a:rect l="l" t="t" r="r" b="b"/>
            <a:pathLst>
              <a:path w="690916" h="663279">
                <a:moveTo>
                  <a:pt x="0" y="0"/>
                </a:moveTo>
                <a:lnTo>
                  <a:pt x="690916" y="0"/>
                </a:lnTo>
                <a:lnTo>
                  <a:pt x="690916" y="663280"/>
                </a:lnTo>
                <a:lnTo>
                  <a:pt x="0" y="6632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5" name="Freeform 27">
            <a:extLst>
              <a:ext uri="{FF2B5EF4-FFF2-40B4-BE49-F238E27FC236}">
                <a16:creationId xmlns:a16="http://schemas.microsoft.com/office/drawing/2014/main" xmlns="" id="{30628926-E29B-5C9A-D9E9-A5576541F7B2}"/>
              </a:ext>
            </a:extLst>
          </p:cNvPr>
          <p:cNvSpPr/>
          <p:nvPr/>
        </p:nvSpPr>
        <p:spPr>
          <a:xfrm>
            <a:off x="714826" y="4940468"/>
            <a:ext cx="683422" cy="683422"/>
          </a:xfrm>
          <a:custGeom>
            <a:avLst/>
            <a:gdLst/>
            <a:ahLst/>
            <a:cxnLst/>
            <a:rect l="l" t="t" r="r" b="b"/>
            <a:pathLst>
              <a:path w="683422" h="683422">
                <a:moveTo>
                  <a:pt x="0" y="0"/>
                </a:moveTo>
                <a:lnTo>
                  <a:pt x="683422" y="0"/>
                </a:lnTo>
                <a:lnTo>
                  <a:pt x="683422" y="683422"/>
                </a:lnTo>
                <a:lnTo>
                  <a:pt x="0" y="6834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6" name="Freeform 27">
            <a:extLst>
              <a:ext uri="{FF2B5EF4-FFF2-40B4-BE49-F238E27FC236}">
                <a16:creationId xmlns:a16="http://schemas.microsoft.com/office/drawing/2014/main" xmlns="" id="{924E7CBC-DC39-4F19-910A-0E85F9FA2B2F}"/>
              </a:ext>
            </a:extLst>
          </p:cNvPr>
          <p:cNvSpPr/>
          <p:nvPr/>
        </p:nvSpPr>
        <p:spPr>
          <a:xfrm>
            <a:off x="736268" y="6139472"/>
            <a:ext cx="683422" cy="683422"/>
          </a:xfrm>
          <a:custGeom>
            <a:avLst/>
            <a:gdLst/>
            <a:ahLst/>
            <a:cxnLst/>
            <a:rect l="l" t="t" r="r" b="b"/>
            <a:pathLst>
              <a:path w="683422" h="683422">
                <a:moveTo>
                  <a:pt x="0" y="0"/>
                </a:moveTo>
                <a:lnTo>
                  <a:pt x="683422" y="0"/>
                </a:lnTo>
                <a:lnTo>
                  <a:pt x="683422" y="683422"/>
                </a:lnTo>
                <a:lnTo>
                  <a:pt x="0" y="6834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7" name="Freeform 27">
            <a:extLst>
              <a:ext uri="{FF2B5EF4-FFF2-40B4-BE49-F238E27FC236}">
                <a16:creationId xmlns:a16="http://schemas.microsoft.com/office/drawing/2014/main" xmlns="" id="{8915E2DE-C08F-FB7A-576B-9E20B893BD7A}"/>
              </a:ext>
            </a:extLst>
          </p:cNvPr>
          <p:cNvSpPr/>
          <p:nvPr/>
        </p:nvSpPr>
        <p:spPr>
          <a:xfrm>
            <a:off x="757710" y="7338476"/>
            <a:ext cx="683422" cy="683422"/>
          </a:xfrm>
          <a:custGeom>
            <a:avLst/>
            <a:gdLst/>
            <a:ahLst/>
            <a:cxnLst/>
            <a:rect l="l" t="t" r="r" b="b"/>
            <a:pathLst>
              <a:path w="683422" h="683422">
                <a:moveTo>
                  <a:pt x="0" y="0"/>
                </a:moveTo>
                <a:lnTo>
                  <a:pt x="683422" y="0"/>
                </a:lnTo>
                <a:lnTo>
                  <a:pt x="683422" y="683422"/>
                </a:lnTo>
                <a:lnTo>
                  <a:pt x="0" y="6834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3781021355"/>
      </p:ext>
    </p:extLst>
  </p:cSld>
  <p:clrMapOvr>
    <a:masterClrMapping/>
  </p:clrMapOvr>
  <p:transition>
    <p:wip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fade">
                                      <p:cBhvr>
                                        <p:cTn id="13" dur="500"/>
                                        <p:tgtEl>
                                          <p:spTgt spid="65"/>
                                        </p:tgtEl>
                                      </p:cBhvr>
                                    </p:animEffec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500"/>
                                        <p:tgtEl>
                                          <p:spTgt spid="66"/>
                                        </p:tgtEl>
                                      </p:cBhvr>
                                    </p:animEffec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fade">
                                      <p:cBhvr>
                                        <p:cTn id="25" dur="500"/>
                                        <p:tgtEl>
                                          <p:spTgt spid="67"/>
                                        </p:tgtEl>
                                      </p:cBhvr>
                                    </p:animEffect>
                                  </p:childTnLst>
                                </p:cTn>
                              </p:par>
                            </p:childTnLst>
                          </p:cTn>
                        </p:par>
                      </p:childTnLst>
                    </p:cTn>
                  </p:par>
                </p:childTnLst>
              </p:cTn>
              <p:nextCondLst>
                <p:cond evt="onClick" delay="0">
                  <p:tgtEl>
                    <p:spTgt spid="15"/>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Snipped 1">
            <a:extLst>
              <a:ext uri="{FF2B5EF4-FFF2-40B4-BE49-F238E27FC236}">
                <a16:creationId xmlns:a16="http://schemas.microsoft.com/office/drawing/2014/main" xmlns="" id="{255259EE-CE50-7443-D636-9A4678FD5FA3}"/>
              </a:ext>
            </a:extLst>
          </p:cNvPr>
          <p:cNvSpPr/>
          <p:nvPr/>
        </p:nvSpPr>
        <p:spPr>
          <a:xfrm>
            <a:off x="457200" y="647700"/>
            <a:ext cx="17084278" cy="9372600"/>
          </a:xfrm>
          <a:prstGeom prst="snip2DiagRect">
            <a:avLst>
              <a:gd name="adj1" fmla="val 995"/>
              <a:gd name="adj2" fmla="val 12878"/>
            </a:avLst>
          </a:prstGeom>
          <a:solidFill>
            <a:schemeClr val="bg1"/>
          </a:solidFill>
          <a:ln w="57150">
            <a:solidFill>
              <a:schemeClr val="tx2">
                <a:lumMod val="60000"/>
                <a:lumOff val="4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1" name="TextBox 61"/>
          <p:cNvSpPr txBox="1"/>
          <p:nvPr/>
        </p:nvSpPr>
        <p:spPr>
          <a:xfrm>
            <a:off x="1709764" y="1047330"/>
            <a:ext cx="14579150" cy="530658"/>
          </a:xfrm>
          <a:prstGeom prst="rect">
            <a:avLst/>
          </a:prstGeom>
        </p:spPr>
        <p:txBody>
          <a:bodyPr lIns="0" tIns="0" rIns="0" bIns="0" rtlCol="0" anchor="t">
            <a:spAutoFit/>
          </a:bodyPr>
          <a:lstStyle/>
          <a:p>
            <a:pPr algn="ctr">
              <a:lnSpc>
                <a:spcPts val="4000"/>
              </a:lnSpc>
            </a:pPr>
            <a:r>
              <a:rPr lang="en-US" sz="5000" b="1">
                <a:solidFill>
                  <a:srgbClr val="4F3B20"/>
                </a:solidFill>
                <a:latin typeface="Arial" panose="020B0604020202020204" pitchFamily="34" charset="0"/>
                <a:cs typeface="Arial" panose="020B0604020202020204" pitchFamily="34" charset="0"/>
              </a:rPr>
              <a:t>BÀI TẬP TRẮC NGHIỆM</a:t>
            </a:r>
          </a:p>
        </p:txBody>
      </p:sp>
      <p:grpSp>
        <p:nvGrpSpPr>
          <p:cNvPr id="3" name="Group 8">
            <a:extLst>
              <a:ext uri="{FF2B5EF4-FFF2-40B4-BE49-F238E27FC236}">
                <a16:creationId xmlns:a16="http://schemas.microsoft.com/office/drawing/2014/main" xmlns="" id="{CCA0FD4D-7D64-2FAE-50D8-3411689F0213}"/>
              </a:ext>
            </a:extLst>
          </p:cNvPr>
          <p:cNvGrpSpPr/>
          <p:nvPr/>
        </p:nvGrpSpPr>
        <p:grpSpPr>
          <a:xfrm>
            <a:off x="1463257" y="1727014"/>
            <a:ext cx="15361485" cy="1652935"/>
            <a:chOff x="0" y="0"/>
            <a:chExt cx="4045823" cy="435341"/>
          </a:xfrm>
          <a:scene3d>
            <a:camera prst="orthographicFront">
              <a:rot lat="0" lon="0" rev="0"/>
            </a:camera>
            <a:lightRig rig="balanced" dir="t">
              <a:rot lat="0" lon="0" rev="8700000"/>
            </a:lightRig>
          </a:scene3d>
        </p:grpSpPr>
        <p:sp>
          <p:nvSpPr>
            <p:cNvPr id="4" name="Freeform 9">
              <a:extLst>
                <a:ext uri="{FF2B5EF4-FFF2-40B4-BE49-F238E27FC236}">
                  <a16:creationId xmlns:a16="http://schemas.microsoft.com/office/drawing/2014/main" xmlns="" id="{E6C09335-7118-F9AF-4673-543D5204626D}"/>
                </a:ext>
              </a:extLst>
            </p:cNvPr>
            <p:cNvSpPr/>
            <p:nvPr/>
          </p:nvSpPr>
          <p:spPr>
            <a:xfrm>
              <a:off x="0" y="0"/>
              <a:ext cx="4045823" cy="435341"/>
            </a:xfrm>
            <a:custGeom>
              <a:avLst/>
              <a:gdLst/>
              <a:ahLst/>
              <a:cxnLst/>
              <a:rect l="l" t="t" r="r" b="b"/>
              <a:pathLst>
                <a:path w="4045823" h="435341">
                  <a:moveTo>
                    <a:pt x="50398" y="0"/>
                  </a:moveTo>
                  <a:lnTo>
                    <a:pt x="3995425" y="0"/>
                  </a:lnTo>
                  <a:cubicBezTo>
                    <a:pt x="4023259" y="0"/>
                    <a:pt x="4045823" y="22564"/>
                    <a:pt x="4045823" y="50398"/>
                  </a:cubicBezTo>
                  <a:lnTo>
                    <a:pt x="4045823" y="384943"/>
                  </a:lnTo>
                  <a:cubicBezTo>
                    <a:pt x="4045823" y="412777"/>
                    <a:pt x="4023259" y="435341"/>
                    <a:pt x="3995425" y="435341"/>
                  </a:cubicBezTo>
                  <a:lnTo>
                    <a:pt x="50398" y="435341"/>
                  </a:lnTo>
                  <a:cubicBezTo>
                    <a:pt x="22564" y="435341"/>
                    <a:pt x="0" y="412777"/>
                    <a:pt x="0" y="384943"/>
                  </a:cubicBezTo>
                  <a:lnTo>
                    <a:pt x="0" y="50398"/>
                  </a:lnTo>
                  <a:cubicBezTo>
                    <a:pt x="0" y="22564"/>
                    <a:pt x="22564" y="0"/>
                    <a:pt x="50398" y="0"/>
                  </a:cubicBezTo>
                  <a:close/>
                </a:path>
              </a:pathLst>
            </a:custGeom>
            <a:solidFill>
              <a:srgbClr val="FFC000"/>
            </a:solidFill>
            <a:ln>
              <a:noFill/>
            </a:ln>
            <a:effectLst>
              <a:outerShdw blurRad="44450" dist="27940" dir="5400000" algn="ctr">
                <a:srgbClr val="000000">
                  <a:alpha val="32000"/>
                </a:srgbClr>
              </a:outerShdw>
            </a:effectLst>
            <a:sp3d>
              <a:bevelT w="190500" h="38100"/>
            </a:sp3d>
          </p:spPr>
        </p:sp>
        <p:sp>
          <p:nvSpPr>
            <p:cNvPr id="5" name="TextBox 10">
              <a:extLst>
                <a:ext uri="{FF2B5EF4-FFF2-40B4-BE49-F238E27FC236}">
                  <a16:creationId xmlns:a16="http://schemas.microsoft.com/office/drawing/2014/main" xmlns="" id="{073F043F-61BA-4048-74CA-8DF993D32B48}"/>
                </a:ext>
              </a:extLst>
            </p:cNvPr>
            <p:cNvSpPr txBox="1"/>
            <p:nvPr/>
          </p:nvSpPr>
          <p:spPr>
            <a:xfrm>
              <a:off x="0" y="-76200"/>
              <a:ext cx="4045823" cy="51154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nSpc>
                  <a:spcPts val="5599"/>
                </a:lnSpc>
              </a:pPr>
              <a:r>
                <a:rPr lang="en-US" sz="3600" b="1">
                  <a:solidFill>
                    <a:srgbClr val="000000"/>
                  </a:solidFill>
                  <a:latin typeface="Arial" panose="020B0604020202020204" pitchFamily="34" charset="0"/>
                  <a:cs typeface="Arial" panose="020B0604020202020204" pitchFamily="34" charset="0"/>
                </a:rPr>
                <a:t>Câu 5. Dạng đột biến nào sau đây làm cho alene đột biến tăng 2 liên kết hydrogen?</a:t>
              </a:r>
            </a:p>
          </p:txBody>
        </p:sp>
      </p:grpSp>
      <p:grpSp>
        <p:nvGrpSpPr>
          <p:cNvPr id="6" name="Group 11">
            <a:extLst>
              <a:ext uri="{FF2B5EF4-FFF2-40B4-BE49-F238E27FC236}">
                <a16:creationId xmlns:a16="http://schemas.microsoft.com/office/drawing/2014/main" xmlns="" id="{D91E904F-2A6E-9FE0-04B7-3A8F9E3BB722}"/>
              </a:ext>
            </a:extLst>
          </p:cNvPr>
          <p:cNvGrpSpPr/>
          <p:nvPr/>
        </p:nvGrpSpPr>
        <p:grpSpPr>
          <a:xfrm>
            <a:off x="1560358" y="3732373"/>
            <a:ext cx="15361485" cy="948085"/>
            <a:chOff x="0" y="0"/>
            <a:chExt cx="4045823" cy="249701"/>
          </a:xfrm>
          <a:scene3d>
            <a:camera prst="orthographicFront">
              <a:rot lat="0" lon="0" rev="0"/>
            </a:camera>
            <a:lightRig rig="balanced" dir="t">
              <a:rot lat="0" lon="0" rev="8700000"/>
            </a:lightRig>
          </a:scene3d>
        </p:grpSpPr>
        <p:sp>
          <p:nvSpPr>
            <p:cNvPr id="7" name="Freeform 12">
              <a:extLst>
                <a:ext uri="{FF2B5EF4-FFF2-40B4-BE49-F238E27FC236}">
                  <a16:creationId xmlns:a16="http://schemas.microsoft.com/office/drawing/2014/main" xmlns="" id="{71592F09-793C-E094-C9DF-435F52E3FEC0}"/>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a:ln>
              <a:noFill/>
            </a:ln>
            <a:effectLst>
              <a:outerShdw blurRad="44450" dist="27940" dir="5400000" algn="ctr">
                <a:srgbClr val="000000">
                  <a:alpha val="32000"/>
                </a:srgbClr>
              </a:outerShdw>
            </a:effectLst>
            <a:sp3d>
              <a:bevelT w="190500" h="38100"/>
            </a:sp3d>
          </p:spPr>
        </p:sp>
        <p:sp>
          <p:nvSpPr>
            <p:cNvPr id="8" name="TextBox 13">
              <a:extLst>
                <a:ext uri="{FF2B5EF4-FFF2-40B4-BE49-F238E27FC236}">
                  <a16:creationId xmlns:a16="http://schemas.microsoft.com/office/drawing/2014/main" xmlns="" id="{33BEBB04-E114-CDCA-92F6-D9A0F51F7378}"/>
                </a:ext>
              </a:extLst>
            </p:cNvPr>
            <p:cNvSpPr txBox="1"/>
            <p:nvPr/>
          </p:nvSpPr>
          <p:spPr>
            <a:xfrm>
              <a:off x="0" y="-76200"/>
              <a:ext cx="4045823" cy="32590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nSpc>
                  <a:spcPts val="5599"/>
                </a:lnSpc>
              </a:pPr>
              <a:r>
                <a:rPr lang="en-US" sz="3600" b="1">
                  <a:solidFill>
                    <a:srgbClr val="000000"/>
                  </a:solidFill>
                  <a:latin typeface="Arial" panose="020B0604020202020204" pitchFamily="34" charset="0"/>
                  <a:cs typeface="Arial" panose="020B0604020202020204" pitchFamily="34" charset="0"/>
                </a:rPr>
                <a:t>A. Mất 2 cặp A - T</a:t>
              </a:r>
            </a:p>
          </p:txBody>
        </p:sp>
      </p:grpSp>
      <p:grpSp>
        <p:nvGrpSpPr>
          <p:cNvPr id="9" name="Group 14">
            <a:extLst>
              <a:ext uri="{FF2B5EF4-FFF2-40B4-BE49-F238E27FC236}">
                <a16:creationId xmlns:a16="http://schemas.microsoft.com/office/drawing/2014/main" xmlns="" id="{27299B9A-F4EE-556F-DED3-152085F5D6AE}"/>
              </a:ext>
            </a:extLst>
          </p:cNvPr>
          <p:cNvGrpSpPr/>
          <p:nvPr/>
        </p:nvGrpSpPr>
        <p:grpSpPr>
          <a:xfrm>
            <a:off x="1560358" y="4918583"/>
            <a:ext cx="15361485" cy="948085"/>
            <a:chOff x="0" y="0"/>
            <a:chExt cx="4045823" cy="249701"/>
          </a:xfrm>
          <a:scene3d>
            <a:camera prst="orthographicFront">
              <a:rot lat="0" lon="0" rev="0"/>
            </a:camera>
            <a:lightRig rig="balanced" dir="t">
              <a:rot lat="0" lon="0" rev="8700000"/>
            </a:lightRig>
          </a:scene3d>
        </p:grpSpPr>
        <p:sp>
          <p:nvSpPr>
            <p:cNvPr id="10" name="Freeform 15">
              <a:extLst>
                <a:ext uri="{FF2B5EF4-FFF2-40B4-BE49-F238E27FC236}">
                  <a16:creationId xmlns:a16="http://schemas.microsoft.com/office/drawing/2014/main" xmlns="" id="{D0375228-2200-BB40-26E5-69B4DE51310A}"/>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a:ln>
              <a:noFill/>
            </a:ln>
            <a:effectLst>
              <a:outerShdw blurRad="44450" dist="27940" dir="5400000" algn="ctr">
                <a:srgbClr val="000000">
                  <a:alpha val="32000"/>
                </a:srgbClr>
              </a:outerShdw>
            </a:effectLst>
            <a:sp3d>
              <a:bevelT w="190500" h="38100"/>
            </a:sp3d>
          </p:spPr>
        </p:sp>
        <p:sp>
          <p:nvSpPr>
            <p:cNvPr id="11" name="TextBox 16">
              <a:extLst>
                <a:ext uri="{FF2B5EF4-FFF2-40B4-BE49-F238E27FC236}">
                  <a16:creationId xmlns:a16="http://schemas.microsoft.com/office/drawing/2014/main" xmlns="" id="{9680A3DF-A7B9-1DB1-A1CB-CF4299C3E8D1}"/>
                </a:ext>
              </a:extLst>
            </p:cNvPr>
            <p:cNvSpPr txBox="1"/>
            <p:nvPr/>
          </p:nvSpPr>
          <p:spPr>
            <a:xfrm>
              <a:off x="0" y="-76200"/>
              <a:ext cx="4045823" cy="32590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nSpc>
                  <a:spcPts val="5599"/>
                </a:lnSpc>
              </a:pPr>
              <a:r>
                <a:rPr lang="en-US" sz="3600" b="1">
                  <a:solidFill>
                    <a:srgbClr val="000000"/>
                  </a:solidFill>
                  <a:latin typeface="Arial" panose="020B0604020202020204" pitchFamily="34" charset="0"/>
                  <a:cs typeface="Arial" panose="020B0604020202020204" pitchFamily="34" charset="0"/>
                </a:rPr>
                <a:t>B. Thêm 1 cặp G - X</a:t>
              </a:r>
            </a:p>
          </p:txBody>
        </p:sp>
      </p:grpSp>
      <p:grpSp>
        <p:nvGrpSpPr>
          <p:cNvPr id="12" name="Group 17">
            <a:extLst>
              <a:ext uri="{FF2B5EF4-FFF2-40B4-BE49-F238E27FC236}">
                <a16:creationId xmlns:a16="http://schemas.microsoft.com/office/drawing/2014/main" xmlns="" id="{828CA505-FE96-1CB4-5DB3-4D96A813560C}"/>
              </a:ext>
            </a:extLst>
          </p:cNvPr>
          <p:cNvGrpSpPr/>
          <p:nvPr/>
        </p:nvGrpSpPr>
        <p:grpSpPr>
          <a:xfrm>
            <a:off x="1560358" y="6104793"/>
            <a:ext cx="15361485" cy="948085"/>
            <a:chOff x="0" y="0"/>
            <a:chExt cx="4045823" cy="249701"/>
          </a:xfrm>
          <a:scene3d>
            <a:camera prst="orthographicFront">
              <a:rot lat="0" lon="0" rev="0"/>
            </a:camera>
            <a:lightRig rig="balanced" dir="t">
              <a:rot lat="0" lon="0" rev="8700000"/>
            </a:lightRig>
          </a:scene3d>
        </p:grpSpPr>
        <p:sp>
          <p:nvSpPr>
            <p:cNvPr id="13" name="Freeform 18">
              <a:extLst>
                <a:ext uri="{FF2B5EF4-FFF2-40B4-BE49-F238E27FC236}">
                  <a16:creationId xmlns:a16="http://schemas.microsoft.com/office/drawing/2014/main" xmlns="" id="{93ED0282-03FD-C55E-5734-8C9DF98B0536}"/>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a:ln>
              <a:noFill/>
            </a:ln>
            <a:effectLst>
              <a:outerShdw blurRad="44450" dist="27940" dir="5400000" algn="ctr">
                <a:srgbClr val="000000">
                  <a:alpha val="32000"/>
                </a:srgbClr>
              </a:outerShdw>
            </a:effectLst>
            <a:sp3d>
              <a:bevelT w="190500" h="38100"/>
            </a:sp3d>
          </p:spPr>
        </p:sp>
        <p:sp>
          <p:nvSpPr>
            <p:cNvPr id="14" name="TextBox 19">
              <a:extLst>
                <a:ext uri="{FF2B5EF4-FFF2-40B4-BE49-F238E27FC236}">
                  <a16:creationId xmlns:a16="http://schemas.microsoft.com/office/drawing/2014/main" xmlns="" id="{D827F895-D9EC-5B13-813F-BC4B7C4DDDF8}"/>
                </a:ext>
              </a:extLst>
            </p:cNvPr>
            <p:cNvSpPr txBox="1"/>
            <p:nvPr/>
          </p:nvSpPr>
          <p:spPr>
            <a:xfrm>
              <a:off x="0" y="-76200"/>
              <a:ext cx="4045823" cy="32590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nSpc>
                  <a:spcPts val="5599"/>
                </a:lnSpc>
              </a:pPr>
              <a:r>
                <a:rPr lang="en-US" sz="3600" b="1">
                  <a:solidFill>
                    <a:srgbClr val="000000"/>
                  </a:solidFill>
                  <a:latin typeface="Arial" panose="020B0604020202020204" pitchFamily="34" charset="0"/>
                  <a:cs typeface="Arial" panose="020B0604020202020204" pitchFamily="34" charset="0"/>
                </a:rPr>
                <a:t>C. Thêm 1 cặp A - T.                                           </a:t>
              </a:r>
            </a:p>
          </p:txBody>
        </p:sp>
      </p:grpSp>
      <p:grpSp>
        <p:nvGrpSpPr>
          <p:cNvPr id="15" name="Group 20">
            <a:extLst>
              <a:ext uri="{FF2B5EF4-FFF2-40B4-BE49-F238E27FC236}">
                <a16:creationId xmlns:a16="http://schemas.microsoft.com/office/drawing/2014/main" xmlns="" id="{54C4DD37-65DB-F525-D907-D2D8DCC9D5F6}"/>
              </a:ext>
            </a:extLst>
          </p:cNvPr>
          <p:cNvGrpSpPr/>
          <p:nvPr/>
        </p:nvGrpSpPr>
        <p:grpSpPr>
          <a:xfrm>
            <a:off x="1560358" y="7291002"/>
            <a:ext cx="15361485" cy="948085"/>
            <a:chOff x="0" y="0"/>
            <a:chExt cx="4045823" cy="249701"/>
          </a:xfrm>
          <a:scene3d>
            <a:camera prst="orthographicFront">
              <a:rot lat="0" lon="0" rev="0"/>
            </a:camera>
            <a:lightRig rig="balanced" dir="t">
              <a:rot lat="0" lon="0" rev="8700000"/>
            </a:lightRig>
          </a:scene3d>
        </p:grpSpPr>
        <p:sp>
          <p:nvSpPr>
            <p:cNvPr id="62" name="Freeform 21">
              <a:extLst>
                <a:ext uri="{FF2B5EF4-FFF2-40B4-BE49-F238E27FC236}">
                  <a16:creationId xmlns:a16="http://schemas.microsoft.com/office/drawing/2014/main" xmlns="" id="{66EC6CA8-355C-3AF4-D807-3F6A3F7BDB7D}"/>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a:ln>
              <a:noFill/>
            </a:ln>
            <a:effectLst>
              <a:outerShdw blurRad="44450" dist="27940" dir="5400000" algn="ctr">
                <a:srgbClr val="000000">
                  <a:alpha val="32000"/>
                </a:srgbClr>
              </a:outerShdw>
            </a:effectLst>
            <a:sp3d>
              <a:bevelT w="190500" h="38100"/>
            </a:sp3d>
          </p:spPr>
        </p:sp>
        <p:sp>
          <p:nvSpPr>
            <p:cNvPr id="63" name="TextBox 22">
              <a:extLst>
                <a:ext uri="{FF2B5EF4-FFF2-40B4-BE49-F238E27FC236}">
                  <a16:creationId xmlns:a16="http://schemas.microsoft.com/office/drawing/2014/main" xmlns="" id="{F237BE22-6CFE-A13C-438A-CB7B656E2264}"/>
                </a:ext>
              </a:extLst>
            </p:cNvPr>
            <p:cNvSpPr txBox="1"/>
            <p:nvPr/>
          </p:nvSpPr>
          <p:spPr>
            <a:xfrm>
              <a:off x="0" y="-76200"/>
              <a:ext cx="4045823" cy="32590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nSpc>
                  <a:spcPts val="5599"/>
                </a:lnSpc>
              </a:pPr>
              <a:r>
                <a:rPr lang="en-US" sz="3600" b="1">
                  <a:solidFill>
                    <a:srgbClr val="000000"/>
                  </a:solidFill>
                  <a:latin typeface="Arial" panose="020B0604020202020204" pitchFamily="34" charset="0"/>
                  <a:cs typeface="Arial" panose="020B0604020202020204" pitchFamily="34" charset="0"/>
                </a:rPr>
                <a:t>D. Mất 1 cặp A - T.</a:t>
              </a:r>
            </a:p>
          </p:txBody>
        </p:sp>
      </p:grpSp>
      <p:sp>
        <p:nvSpPr>
          <p:cNvPr id="64" name="Freeform 26">
            <a:extLst>
              <a:ext uri="{FF2B5EF4-FFF2-40B4-BE49-F238E27FC236}">
                <a16:creationId xmlns:a16="http://schemas.microsoft.com/office/drawing/2014/main" xmlns="" id="{F82393C6-A97A-93B2-14A2-62030EE1DB8F}"/>
              </a:ext>
            </a:extLst>
          </p:cNvPr>
          <p:cNvSpPr/>
          <p:nvPr/>
        </p:nvSpPr>
        <p:spPr>
          <a:xfrm>
            <a:off x="785041" y="6104793"/>
            <a:ext cx="690916" cy="663279"/>
          </a:xfrm>
          <a:custGeom>
            <a:avLst/>
            <a:gdLst/>
            <a:ahLst/>
            <a:cxnLst/>
            <a:rect l="l" t="t" r="r" b="b"/>
            <a:pathLst>
              <a:path w="690916" h="663279">
                <a:moveTo>
                  <a:pt x="0" y="0"/>
                </a:moveTo>
                <a:lnTo>
                  <a:pt x="690916" y="0"/>
                </a:lnTo>
                <a:lnTo>
                  <a:pt x="690916" y="663279"/>
                </a:lnTo>
                <a:lnTo>
                  <a:pt x="0" y="66327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5" name="Freeform 27">
            <a:extLst>
              <a:ext uri="{FF2B5EF4-FFF2-40B4-BE49-F238E27FC236}">
                <a16:creationId xmlns:a16="http://schemas.microsoft.com/office/drawing/2014/main" xmlns="" id="{6BEC9F24-ECA3-106C-48F4-58DB8094385F}"/>
              </a:ext>
            </a:extLst>
          </p:cNvPr>
          <p:cNvSpPr/>
          <p:nvPr/>
        </p:nvSpPr>
        <p:spPr>
          <a:xfrm>
            <a:off x="752496" y="7383352"/>
            <a:ext cx="683422" cy="683422"/>
          </a:xfrm>
          <a:custGeom>
            <a:avLst/>
            <a:gdLst/>
            <a:ahLst/>
            <a:cxnLst/>
            <a:rect l="l" t="t" r="r" b="b"/>
            <a:pathLst>
              <a:path w="683422" h="683422">
                <a:moveTo>
                  <a:pt x="0" y="0"/>
                </a:moveTo>
                <a:lnTo>
                  <a:pt x="683422" y="0"/>
                </a:lnTo>
                <a:lnTo>
                  <a:pt x="683422" y="683423"/>
                </a:lnTo>
                <a:lnTo>
                  <a:pt x="0" y="68342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6" name="Freeform 27">
            <a:extLst>
              <a:ext uri="{FF2B5EF4-FFF2-40B4-BE49-F238E27FC236}">
                <a16:creationId xmlns:a16="http://schemas.microsoft.com/office/drawing/2014/main" xmlns="" id="{825CF394-2477-4A9C-94DD-3099376D77CE}"/>
              </a:ext>
            </a:extLst>
          </p:cNvPr>
          <p:cNvSpPr/>
          <p:nvPr/>
        </p:nvSpPr>
        <p:spPr>
          <a:xfrm>
            <a:off x="779125" y="5034835"/>
            <a:ext cx="683422" cy="683422"/>
          </a:xfrm>
          <a:custGeom>
            <a:avLst/>
            <a:gdLst/>
            <a:ahLst/>
            <a:cxnLst/>
            <a:rect l="l" t="t" r="r" b="b"/>
            <a:pathLst>
              <a:path w="683422" h="683422">
                <a:moveTo>
                  <a:pt x="0" y="0"/>
                </a:moveTo>
                <a:lnTo>
                  <a:pt x="683422" y="0"/>
                </a:lnTo>
                <a:lnTo>
                  <a:pt x="683422" y="683423"/>
                </a:lnTo>
                <a:lnTo>
                  <a:pt x="0" y="68342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7" name="Freeform 27">
            <a:extLst>
              <a:ext uri="{FF2B5EF4-FFF2-40B4-BE49-F238E27FC236}">
                <a16:creationId xmlns:a16="http://schemas.microsoft.com/office/drawing/2014/main" xmlns="" id="{5F65EF9A-B6B5-9450-14DD-699324D2A5FF}"/>
              </a:ext>
            </a:extLst>
          </p:cNvPr>
          <p:cNvSpPr/>
          <p:nvPr/>
        </p:nvSpPr>
        <p:spPr>
          <a:xfrm>
            <a:off x="774872" y="3753184"/>
            <a:ext cx="683422" cy="683422"/>
          </a:xfrm>
          <a:custGeom>
            <a:avLst/>
            <a:gdLst/>
            <a:ahLst/>
            <a:cxnLst/>
            <a:rect l="l" t="t" r="r" b="b"/>
            <a:pathLst>
              <a:path w="683422" h="683422">
                <a:moveTo>
                  <a:pt x="0" y="0"/>
                </a:moveTo>
                <a:lnTo>
                  <a:pt x="683422" y="0"/>
                </a:lnTo>
                <a:lnTo>
                  <a:pt x="683422" y="683423"/>
                </a:lnTo>
                <a:lnTo>
                  <a:pt x="0" y="68342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1905061190"/>
      </p:ext>
    </p:extLst>
  </p:cSld>
  <p:clrMapOvr>
    <a:masterClrMapping/>
  </p:clrMapOvr>
  <p:transition>
    <p:wip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500"/>
                                        <p:tgtEl>
                                          <p:spTgt spid="66"/>
                                        </p:tgtEl>
                                      </p:cBhvr>
                                    </p:animEffec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fade">
                                      <p:cBhvr>
                                        <p:cTn id="19" dur="500"/>
                                        <p:tgtEl>
                                          <p:spTgt spid="64"/>
                                        </p:tgtEl>
                                      </p:cBhvr>
                                    </p:animEffec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fade">
                                      <p:cBhvr>
                                        <p:cTn id="25" dur="500"/>
                                        <p:tgtEl>
                                          <p:spTgt spid="65"/>
                                        </p:tgtEl>
                                      </p:cBhvr>
                                    </p:animEffect>
                                  </p:childTnLst>
                                </p:cTn>
                              </p:par>
                            </p:childTnLst>
                          </p:cTn>
                        </p:par>
                      </p:childTnLst>
                    </p:cTn>
                  </p:par>
                </p:childTnLst>
              </p:cTn>
              <p:nextCondLst>
                <p:cond evt="onClick" delay="0">
                  <p:tgtEl>
                    <p:spTgt spid="15"/>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Snipped 1">
            <a:extLst>
              <a:ext uri="{FF2B5EF4-FFF2-40B4-BE49-F238E27FC236}">
                <a16:creationId xmlns:a16="http://schemas.microsoft.com/office/drawing/2014/main" xmlns="" id="{21B6DA95-8601-F4F5-084E-09D6DCD057A2}"/>
              </a:ext>
            </a:extLst>
          </p:cNvPr>
          <p:cNvSpPr/>
          <p:nvPr/>
        </p:nvSpPr>
        <p:spPr>
          <a:xfrm>
            <a:off x="437729" y="648724"/>
            <a:ext cx="17084278" cy="9372600"/>
          </a:xfrm>
          <a:prstGeom prst="snip2DiagRect">
            <a:avLst>
              <a:gd name="adj1" fmla="val 995"/>
              <a:gd name="adj2" fmla="val 12878"/>
            </a:avLst>
          </a:prstGeom>
          <a:solidFill>
            <a:schemeClr val="bg1"/>
          </a:solidFill>
          <a:ln w="57150">
            <a:solidFill>
              <a:schemeClr val="tx2">
                <a:lumMod val="60000"/>
                <a:lumOff val="4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Freeform 24"/>
          <p:cNvSpPr/>
          <p:nvPr/>
        </p:nvSpPr>
        <p:spPr>
          <a:xfrm>
            <a:off x="1984971" y="634408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p>
      <p:sp>
        <p:nvSpPr>
          <p:cNvPr id="35" name="Freeform 35"/>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4">
              <a:alphaModFix amt="30000"/>
              <a:extLst>
                <a:ext uri="{96DAC541-7B7A-43D3-8B79-37D633B846F1}">
                  <asvg:svgBlip xmlns:asvg="http://schemas.microsoft.com/office/drawing/2016/SVG/main" xmlns="" r:embed="rId5"/>
                </a:ext>
              </a:extLst>
            </a:blip>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p>
      <p:sp>
        <p:nvSpPr>
          <p:cNvPr id="39" name="Freeform 39"/>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6">
              <a:alphaModFix amt="30000"/>
              <a:extLst>
                <a:ext uri="{96DAC541-7B7A-43D3-8B79-37D633B846F1}">
                  <asvg:svgBlip xmlns:asvg="http://schemas.microsoft.com/office/drawing/2016/SVG/main" xmlns="" r:embed="rId7"/>
                </a:ext>
              </a:extLst>
            </a:blip>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p>
      <p:grpSp>
        <p:nvGrpSpPr>
          <p:cNvPr id="42" name="Group 42"/>
          <p:cNvGrpSpPr/>
          <p:nvPr/>
        </p:nvGrpSpPr>
        <p:grpSpPr>
          <a:xfrm>
            <a:off x="2102176" y="1987440"/>
            <a:ext cx="229651" cy="229651"/>
            <a:chOff x="0" y="0"/>
            <a:chExt cx="6350000" cy="6350000"/>
          </a:xfrm>
          <a:scene3d>
            <a:camera prst="orthographicFront">
              <a:rot lat="0" lon="0" rev="0"/>
            </a:camera>
            <a:lightRig rig="balanced" dir="t">
              <a:rot lat="0" lon="0" rev="8700000"/>
            </a:lightRig>
          </a:scene3d>
        </p:grpSpPr>
        <p:sp>
          <p:nvSpPr>
            <p:cNvPr id="43" name="Freeform 4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a:ln>
              <a:noFill/>
            </a:ln>
            <a:effectLst>
              <a:outerShdw blurRad="44450" dist="27940" dir="5400000" algn="ctr">
                <a:srgbClr val="000000">
                  <a:alpha val="32000"/>
                </a:srgbClr>
              </a:outerShdw>
            </a:effectLst>
            <a:sp3d>
              <a:bevelT w="190500" h="38100"/>
            </a:sp3d>
          </p:spPr>
        </p:sp>
      </p:grpSp>
      <p:sp>
        <p:nvSpPr>
          <p:cNvPr id="61" name="TextBox 61"/>
          <p:cNvSpPr txBox="1"/>
          <p:nvPr/>
        </p:nvSpPr>
        <p:spPr>
          <a:xfrm>
            <a:off x="1709764" y="1052225"/>
            <a:ext cx="14579150" cy="530658"/>
          </a:xfrm>
          <a:prstGeom prst="rect">
            <a:avLst/>
          </a:prstGeom>
        </p:spPr>
        <p:txBody>
          <a:bodyPr lIns="0" tIns="0" rIns="0" bIns="0" rtlCol="0" anchor="t">
            <a:spAutoFit/>
          </a:bodyPr>
          <a:lstStyle/>
          <a:p>
            <a:pPr algn="ctr">
              <a:lnSpc>
                <a:spcPts val="4000"/>
              </a:lnSpc>
            </a:pPr>
            <a:r>
              <a:rPr lang="en-US" sz="5000" b="1">
                <a:solidFill>
                  <a:srgbClr val="4F3B20"/>
                </a:solidFill>
                <a:latin typeface="Arial" panose="020B0604020202020204" pitchFamily="34" charset="0"/>
                <a:cs typeface="Arial" panose="020B0604020202020204" pitchFamily="34" charset="0"/>
              </a:rPr>
              <a:t>BÀI TẬP TRẮC NGHIỆM</a:t>
            </a:r>
          </a:p>
        </p:txBody>
      </p:sp>
      <p:grpSp>
        <p:nvGrpSpPr>
          <p:cNvPr id="3" name="Group 8">
            <a:extLst>
              <a:ext uri="{FF2B5EF4-FFF2-40B4-BE49-F238E27FC236}">
                <a16:creationId xmlns:a16="http://schemas.microsoft.com/office/drawing/2014/main" xmlns="" id="{7FBE19CD-3725-B91A-DCA7-DFB367EFA4AF}"/>
              </a:ext>
            </a:extLst>
          </p:cNvPr>
          <p:cNvGrpSpPr/>
          <p:nvPr/>
        </p:nvGrpSpPr>
        <p:grpSpPr>
          <a:xfrm>
            <a:off x="1463257" y="1727014"/>
            <a:ext cx="15361485" cy="948085"/>
            <a:chOff x="0" y="0"/>
            <a:chExt cx="4045823" cy="249701"/>
          </a:xfrm>
          <a:scene3d>
            <a:camera prst="orthographicFront">
              <a:rot lat="0" lon="0" rev="0"/>
            </a:camera>
            <a:lightRig rig="balanced" dir="t">
              <a:rot lat="0" lon="0" rev="8700000"/>
            </a:lightRig>
          </a:scene3d>
        </p:grpSpPr>
        <p:sp>
          <p:nvSpPr>
            <p:cNvPr id="4" name="Freeform 9">
              <a:extLst>
                <a:ext uri="{FF2B5EF4-FFF2-40B4-BE49-F238E27FC236}">
                  <a16:creationId xmlns:a16="http://schemas.microsoft.com/office/drawing/2014/main" xmlns="" id="{17374952-FCE9-1B19-7E13-B558CE8F661E}"/>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C000"/>
            </a:solidFill>
            <a:ln>
              <a:noFill/>
            </a:ln>
            <a:effectLst>
              <a:outerShdw blurRad="44450" dist="27940" dir="5400000" algn="ctr">
                <a:srgbClr val="000000">
                  <a:alpha val="32000"/>
                </a:srgbClr>
              </a:outerShdw>
            </a:effectLst>
            <a:sp3d>
              <a:bevelT w="190500" h="38100"/>
            </a:sp3d>
          </p:spPr>
        </p:sp>
        <p:sp>
          <p:nvSpPr>
            <p:cNvPr id="5" name="TextBox 10">
              <a:extLst>
                <a:ext uri="{FF2B5EF4-FFF2-40B4-BE49-F238E27FC236}">
                  <a16:creationId xmlns:a16="http://schemas.microsoft.com/office/drawing/2014/main" xmlns="" id="{BFF41585-6B11-59EF-76C6-0812C10A4B49}"/>
                </a:ext>
              </a:extLst>
            </p:cNvPr>
            <p:cNvSpPr txBox="1"/>
            <p:nvPr/>
          </p:nvSpPr>
          <p:spPr>
            <a:xfrm>
              <a:off x="0" y="-76200"/>
              <a:ext cx="4045823" cy="32590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nSpc>
                  <a:spcPts val="5599"/>
                </a:lnSpc>
              </a:pPr>
              <a:r>
                <a:rPr lang="en-US" sz="3600" b="1">
                  <a:solidFill>
                    <a:srgbClr val="000000"/>
                  </a:solidFill>
                  <a:latin typeface="Arial" panose="020B0604020202020204" pitchFamily="34" charset="0"/>
                  <a:cs typeface="Arial" panose="020B0604020202020204" pitchFamily="34" charset="0"/>
                </a:rPr>
                <a:t>Câu 6. Đột biến gene xảy ra ở sinh vật nào?</a:t>
              </a:r>
            </a:p>
          </p:txBody>
        </p:sp>
      </p:grpSp>
      <p:grpSp>
        <p:nvGrpSpPr>
          <p:cNvPr id="6" name="Group 11">
            <a:extLst>
              <a:ext uri="{FF2B5EF4-FFF2-40B4-BE49-F238E27FC236}">
                <a16:creationId xmlns:a16="http://schemas.microsoft.com/office/drawing/2014/main" xmlns="" id="{349E9571-9CAE-CD66-98EA-7440C2075333}"/>
              </a:ext>
            </a:extLst>
          </p:cNvPr>
          <p:cNvGrpSpPr/>
          <p:nvPr/>
        </p:nvGrpSpPr>
        <p:grpSpPr>
          <a:xfrm>
            <a:off x="1560358" y="3732373"/>
            <a:ext cx="15361485" cy="948085"/>
            <a:chOff x="0" y="0"/>
            <a:chExt cx="4045823" cy="249701"/>
          </a:xfrm>
          <a:scene3d>
            <a:camera prst="orthographicFront">
              <a:rot lat="0" lon="0" rev="0"/>
            </a:camera>
            <a:lightRig rig="balanced" dir="t">
              <a:rot lat="0" lon="0" rev="8700000"/>
            </a:lightRig>
          </a:scene3d>
        </p:grpSpPr>
        <p:sp>
          <p:nvSpPr>
            <p:cNvPr id="7" name="Freeform 12">
              <a:extLst>
                <a:ext uri="{FF2B5EF4-FFF2-40B4-BE49-F238E27FC236}">
                  <a16:creationId xmlns:a16="http://schemas.microsoft.com/office/drawing/2014/main" xmlns="" id="{05B41C38-F9E4-0189-E36D-02BF26A21183}"/>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a:ln>
              <a:noFill/>
            </a:ln>
            <a:effectLst>
              <a:outerShdw blurRad="44450" dist="27940" dir="5400000" algn="ctr">
                <a:srgbClr val="000000">
                  <a:alpha val="32000"/>
                </a:srgbClr>
              </a:outerShdw>
            </a:effectLst>
            <a:sp3d>
              <a:bevelT w="190500" h="38100"/>
            </a:sp3d>
          </p:spPr>
        </p:sp>
        <p:sp>
          <p:nvSpPr>
            <p:cNvPr id="8" name="TextBox 13">
              <a:extLst>
                <a:ext uri="{FF2B5EF4-FFF2-40B4-BE49-F238E27FC236}">
                  <a16:creationId xmlns:a16="http://schemas.microsoft.com/office/drawing/2014/main" xmlns="" id="{2470571B-9B91-C30D-ACDB-4F2DE628CD7E}"/>
                </a:ext>
              </a:extLst>
            </p:cNvPr>
            <p:cNvSpPr txBox="1"/>
            <p:nvPr/>
          </p:nvSpPr>
          <p:spPr>
            <a:xfrm>
              <a:off x="0" y="-76200"/>
              <a:ext cx="4045823" cy="32590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nSpc>
                  <a:spcPts val="5599"/>
                </a:lnSpc>
              </a:pPr>
              <a:r>
                <a:rPr lang="en-US" sz="3600" b="1">
                  <a:solidFill>
                    <a:srgbClr val="000000"/>
                  </a:solidFill>
                  <a:latin typeface="Arial" panose="020B0604020202020204" pitchFamily="34" charset="0"/>
                  <a:cs typeface="Arial" panose="020B0604020202020204" pitchFamily="34" charset="0"/>
                </a:rPr>
                <a:t>A. Sinh vật nhân sơ</a:t>
              </a:r>
            </a:p>
          </p:txBody>
        </p:sp>
      </p:grpSp>
      <p:grpSp>
        <p:nvGrpSpPr>
          <p:cNvPr id="9" name="Group 14">
            <a:extLst>
              <a:ext uri="{FF2B5EF4-FFF2-40B4-BE49-F238E27FC236}">
                <a16:creationId xmlns:a16="http://schemas.microsoft.com/office/drawing/2014/main" xmlns="" id="{9989537B-379B-875E-68CF-6086BC1113B4}"/>
              </a:ext>
            </a:extLst>
          </p:cNvPr>
          <p:cNvGrpSpPr/>
          <p:nvPr/>
        </p:nvGrpSpPr>
        <p:grpSpPr>
          <a:xfrm>
            <a:off x="1560358" y="4918583"/>
            <a:ext cx="15361485" cy="948085"/>
            <a:chOff x="0" y="0"/>
            <a:chExt cx="4045823" cy="249701"/>
          </a:xfrm>
          <a:scene3d>
            <a:camera prst="orthographicFront">
              <a:rot lat="0" lon="0" rev="0"/>
            </a:camera>
            <a:lightRig rig="balanced" dir="t">
              <a:rot lat="0" lon="0" rev="8700000"/>
            </a:lightRig>
          </a:scene3d>
        </p:grpSpPr>
        <p:sp>
          <p:nvSpPr>
            <p:cNvPr id="10" name="Freeform 15">
              <a:extLst>
                <a:ext uri="{FF2B5EF4-FFF2-40B4-BE49-F238E27FC236}">
                  <a16:creationId xmlns:a16="http://schemas.microsoft.com/office/drawing/2014/main" xmlns="" id="{4FBA92E5-A2F0-0CDA-2258-4B3EDB536B60}"/>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a:ln>
              <a:noFill/>
            </a:ln>
            <a:effectLst>
              <a:outerShdw blurRad="44450" dist="27940" dir="5400000" algn="ctr">
                <a:srgbClr val="000000">
                  <a:alpha val="32000"/>
                </a:srgbClr>
              </a:outerShdw>
            </a:effectLst>
            <a:sp3d>
              <a:bevelT w="190500" h="38100"/>
            </a:sp3d>
          </p:spPr>
        </p:sp>
        <p:sp>
          <p:nvSpPr>
            <p:cNvPr id="11" name="TextBox 16">
              <a:extLst>
                <a:ext uri="{FF2B5EF4-FFF2-40B4-BE49-F238E27FC236}">
                  <a16:creationId xmlns:a16="http://schemas.microsoft.com/office/drawing/2014/main" xmlns="" id="{B100D95A-2D0F-3D8C-6BB1-892629967360}"/>
                </a:ext>
              </a:extLst>
            </p:cNvPr>
            <p:cNvSpPr txBox="1"/>
            <p:nvPr/>
          </p:nvSpPr>
          <p:spPr>
            <a:xfrm>
              <a:off x="0" y="-76200"/>
              <a:ext cx="4045823" cy="32590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nSpc>
                  <a:spcPts val="5599"/>
                </a:lnSpc>
              </a:pPr>
              <a:r>
                <a:rPr lang="en-US" sz="3600" b="1">
                  <a:solidFill>
                    <a:srgbClr val="000000"/>
                  </a:solidFill>
                  <a:latin typeface="Arial" panose="020B0604020202020204" pitchFamily="34" charset="0"/>
                  <a:cs typeface="Arial" panose="020B0604020202020204" pitchFamily="34" charset="0"/>
                </a:rPr>
                <a:t>B. Sinh vật nhân thực đa bào.</a:t>
              </a:r>
            </a:p>
          </p:txBody>
        </p:sp>
      </p:grpSp>
      <p:grpSp>
        <p:nvGrpSpPr>
          <p:cNvPr id="12" name="Group 17">
            <a:extLst>
              <a:ext uri="{FF2B5EF4-FFF2-40B4-BE49-F238E27FC236}">
                <a16:creationId xmlns:a16="http://schemas.microsoft.com/office/drawing/2014/main" xmlns="" id="{848808EA-F93D-4D42-6E6A-241ABEE57C4E}"/>
              </a:ext>
            </a:extLst>
          </p:cNvPr>
          <p:cNvGrpSpPr/>
          <p:nvPr/>
        </p:nvGrpSpPr>
        <p:grpSpPr>
          <a:xfrm>
            <a:off x="1560358" y="6104793"/>
            <a:ext cx="15361485" cy="948085"/>
            <a:chOff x="0" y="0"/>
            <a:chExt cx="4045823" cy="249701"/>
          </a:xfrm>
          <a:scene3d>
            <a:camera prst="orthographicFront">
              <a:rot lat="0" lon="0" rev="0"/>
            </a:camera>
            <a:lightRig rig="balanced" dir="t">
              <a:rot lat="0" lon="0" rev="8700000"/>
            </a:lightRig>
          </a:scene3d>
        </p:grpSpPr>
        <p:sp>
          <p:nvSpPr>
            <p:cNvPr id="13" name="Freeform 18">
              <a:extLst>
                <a:ext uri="{FF2B5EF4-FFF2-40B4-BE49-F238E27FC236}">
                  <a16:creationId xmlns:a16="http://schemas.microsoft.com/office/drawing/2014/main" xmlns="" id="{6C7B8561-5392-7FA5-2387-33F6B9CB2103}"/>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a:ln>
              <a:noFill/>
            </a:ln>
            <a:effectLst>
              <a:outerShdw blurRad="44450" dist="27940" dir="5400000" algn="ctr">
                <a:srgbClr val="000000">
                  <a:alpha val="32000"/>
                </a:srgbClr>
              </a:outerShdw>
            </a:effectLst>
            <a:sp3d>
              <a:bevelT w="190500" h="38100"/>
            </a:sp3d>
          </p:spPr>
        </p:sp>
        <p:sp>
          <p:nvSpPr>
            <p:cNvPr id="14" name="TextBox 19">
              <a:extLst>
                <a:ext uri="{FF2B5EF4-FFF2-40B4-BE49-F238E27FC236}">
                  <a16:creationId xmlns:a16="http://schemas.microsoft.com/office/drawing/2014/main" xmlns="" id="{0FF9FA2A-1E60-4906-3BC9-9D85D1A0CEB0}"/>
                </a:ext>
              </a:extLst>
            </p:cNvPr>
            <p:cNvSpPr txBox="1"/>
            <p:nvPr/>
          </p:nvSpPr>
          <p:spPr>
            <a:xfrm>
              <a:off x="0" y="-76200"/>
              <a:ext cx="4045823" cy="32590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nSpc>
                  <a:spcPts val="5599"/>
                </a:lnSpc>
              </a:pPr>
              <a:r>
                <a:rPr lang="en-US" sz="3600" b="1">
                  <a:solidFill>
                    <a:srgbClr val="000000"/>
                  </a:solidFill>
                  <a:latin typeface="Arial" panose="020B0604020202020204" pitchFamily="34" charset="0"/>
                  <a:cs typeface="Arial" panose="020B0604020202020204" pitchFamily="34" charset="0"/>
                </a:rPr>
                <a:t>C. Sinh vật nhân thực đơn bào.                            </a:t>
              </a:r>
            </a:p>
          </p:txBody>
        </p:sp>
      </p:grpSp>
      <p:grpSp>
        <p:nvGrpSpPr>
          <p:cNvPr id="15" name="Group 20">
            <a:extLst>
              <a:ext uri="{FF2B5EF4-FFF2-40B4-BE49-F238E27FC236}">
                <a16:creationId xmlns:a16="http://schemas.microsoft.com/office/drawing/2014/main" xmlns="" id="{1428C1CC-7370-84BE-A51E-1FD6825B0522}"/>
              </a:ext>
            </a:extLst>
          </p:cNvPr>
          <p:cNvGrpSpPr/>
          <p:nvPr/>
        </p:nvGrpSpPr>
        <p:grpSpPr>
          <a:xfrm>
            <a:off x="1560358" y="7291002"/>
            <a:ext cx="15361485" cy="948085"/>
            <a:chOff x="0" y="0"/>
            <a:chExt cx="4045823" cy="249701"/>
          </a:xfrm>
          <a:scene3d>
            <a:camera prst="orthographicFront">
              <a:rot lat="0" lon="0" rev="0"/>
            </a:camera>
            <a:lightRig rig="balanced" dir="t">
              <a:rot lat="0" lon="0" rev="8700000"/>
            </a:lightRig>
          </a:scene3d>
        </p:grpSpPr>
        <p:sp>
          <p:nvSpPr>
            <p:cNvPr id="62" name="Freeform 21">
              <a:extLst>
                <a:ext uri="{FF2B5EF4-FFF2-40B4-BE49-F238E27FC236}">
                  <a16:creationId xmlns:a16="http://schemas.microsoft.com/office/drawing/2014/main" xmlns="" id="{24F89585-286C-DD20-0E95-5F16C7DF6AA5}"/>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a:ln>
              <a:noFill/>
            </a:ln>
            <a:effectLst>
              <a:outerShdw blurRad="44450" dist="27940" dir="5400000" algn="ctr">
                <a:srgbClr val="000000">
                  <a:alpha val="32000"/>
                </a:srgbClr>
              </a:outerShdw>
            </a:effectLst>
            <a:sp3d>
              <a:bevelT w="190500" h="38100"/>
            </a:sp3d>
          </p:spPr>
        </p:sp>
        <p:sp>
          <p:nvSpPr>
            <p:cNvPr id="63" name="TextBox 22">
              <a:extLst>
                <a:ext uri="{FF2B5EF4-FFF2-40B4-BE49-F238E27FC236}">
                  <a16:creationId xmlns:a16="http://schemas.microsoft.com/office/drawing/2014/main" xmlns="" id="{F23657A7-A72F-C6E7-2C42-0093E8A73CE2}"/>
                </a:ext>
              </a:extLst>
            </p:cNvPr>
            <p:cNvSpPr txBox="1"/>
            <p:nvPr/>
          </p:nvSpPr>
          <p:spPr>
            <a:xfrm>
              <a:off x="0" y="-76200"/>
              <a:ext cx="4045823" cy="32590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nSpc>
                  <a:spcPts val="5599"/>
                </a:lnSpc>
              </a:pPr>
              <a:r>
                <a:rPr lang="en-US" sz="3600" b="1">
                  <a:solidFill>
                    <a:srgbClr val="000000"/>
                  </a:solidFill>
                  <a:latin typeface="Arial" panose="020B0604020202020204" pitchFamily="34" charset="0"/>
                  <a:cs typeface="Arial" panose="020B0604020202020204" pitchFamily="34" charset="0"/>
                </a:rPr>
                <a:t>D. Tất cả các loài sinh vật.</a:t>
              </a:r>
            </a:p>
          </p:txBody>
        </p:sp>
      </p:grpSp>
      <p:sp>
        <p:nvSpPr>
          <p:cNvPr id="64" name="Freeform 24">
            <a:extLst>
              <a:ext uri="{FF2B5EF4-FFF2-40B4-BE49-F238E27FC236}">
                <a16:creationId xmlns:a16="http://schemas.microsoft.com/office/drawing/2014/main" xmlns="" id="{421B5412-959D-0A2E-C146-8B265CC65A94}"/>
              </a:ext>
            </a:extLst>
          </p:cNvPr>
          <p:cNvSpPr/>
          <p:nvPr/>
        </p:nvSpPr>
        <p:spPr>
          <a:xfrm>
            <a:off x="712386" y="7356058"/>
            <a:ext cx="690916" cy="663279"/>
          </a:xfrm>
          <a:custGeom>
            <a:avLst/>
            <a:gdLst/>
            <a:ahLst/>
            <a:cxnLst/>
            <a:rect l="l" t="t" r="r" b="b"/>
            <a:pathLst>
              <a:path w="690916" h="663279">
                <a:moveTo>
                  <a:pt x="0" y="0"/>
                </a:moveTo>
                <a:lnTo>
                  <a:pt x="690916" y="0"/>
                </a:lnTo>
                <a:lnTo>
                  <a:pt x="690916" y="663279"/>
                </a:lnTo>
                <a:lnTo>
                  <a:pt x="0" y="66327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5" name="Freeform 27">
            <a:extLst>
              <a:ext uri="{FF2B5EF4-FFF2-40B4-BE49-F238E27FC236}">
                <a16:creationId xmlns:a16="http://schemas.microsoft.com/office/drawing/2014/main" xmlns="" id="{2F50A444-0754-4ADF-9646-45B738E19097}"/>
              </a:ext>
            </a:extLst>
          </p:cNvPr>
          <p:cNvSpPr/>
          <p:nvPr/>
        </p:nvSpPr>
        <p:spPr>
          <a:xfrm>
            <a:off x="686987" y="6243473"/>
            <a:ext cx="683422" cy="683422"/>
          </a:xfrm>
          <a:custGeom>
            <a:avLst/>
            <a:gdLst/>
            <a:ahLst/>
            <a:cxnLst/>
            <a:rect l="l" t="t" r="r" b="b"/>
            <a:pathLst>
              <a:path w="683422" h="683422">
                <a:moveTo>
                  <a:pt x="0" y="0"/>
                </a:moveTo>
                <a:lnTo>
                  <a:pt x="683422" y="0"/>
                </a:lnTo>
                <a:lnTo>
                  <a:pt x="683422" y="683423"/>
                </a:lnTo>
                <a:lnTo>
                  <a:pt x="0" y="6834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6" name="Freeform 27">
            <a:extLst>
              <a:ext uri="{FF2B5EF4-FFF2-40B4-BE49-F238E27FC236}">
                <a16:creationId xmlns:a16="http://schemas.microsoft.com/office/drawing/2014/main" xmlns="" id="{D9A35FC1-E31C-E3A3-B549-8171C57C7E18}"/>
              </a:ext>
            </a:extLst>
          </p:cNvPr>
          <p:cNvSpPr/>
          <p:nvPr/>
        </p:nvSpPr>
        <p:spPr>
          <a:xfrm>
            <a:off x="719880" y="4993313"/>
            <a:ext cx="683422" cy="683422"/>
          </a:xfrm>
          <a:custGeom>
            <a:avLst/>
            <a:gdLst/>
            <a:ahLst/>
            <a:cxnLst/>
            <a:rect l="l" t="t" r="r" b="b"/>
            <a:pathLst>
              <a:path w="683422" h="683422">
                <a:moveTo>
                  <a:pt x="0" y="0"/>
                </a:moveTo>
                <a:lnTo>
                  <a:pt x="683422" y="0"/>
                </a:lnTo>
                <a:lnTo>
                  <a:pt x="683422" y="683423"/>
                </a:lnTo>
                <a:lnTo>
                  <a:pt x="0" y="6834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7" name="Freeform 27">
            <a:extLst>
              <a:ext uri="{FF2B5EF4-FFF2-40B4-BE49-F238E27FC236}">
                <a16:creationId xmlns:a16="http://schemas.microsoft.com/office/drawing/2014/main" xmlns="" id="{590D795A-A5D7-B87D-0184-73EF7CF407BD}"/>
              </a:ext>
            </a:extLst>
          </p:cNvPr>
          <p:cNvSpPr/>
          <p:nvPr/>
        </p:nvSpPr>
        <p:spPr>
          <a:xfrm>
            <a:off x="682735" y="3811941"/>
            <a:ext cx="683422" cy="683422"/>
          </a:xfrm>
          <a:custGeom>
            <a:avLst/>
            <a:gdLst/>
            <a:ahLst/>
            <a:cxnLst/>
            <a:rect l="l" t="t" r="r" b="b"/>
            <a:pathLst>
              <a:path w="683422" h="683422">
                <a:moveTo>
                  <a:pt x="0" y="0"/>
                </a:moveTo>
                <a:lnTo>
                  <a:pt x="683422" y="0"/>
                </a:lnTo>
                <a:lnTo>
                  <a:pt x="683422" y="683423"/>
                </a:lnTo>
                <a:lnTo>
                  <a:pt x="0" y="6834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1457192049"/>
      </p:ext>
    </p:extLst>
  </p:cSld>
  <p:clrMapOvr>
    <a:masterClrMapping/>
  </p:clrMapOvr>
  <p:transition>
    <p:wip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500"/>
                                        <p:tgtEl>
                                          <p:spTgt spid="66"/>
                                        </p:tgtEl>
                                      </p:cBhvr>
                                    </p:animEffec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500"/>
                                        <p:tgtEl>
                                          <p:spTgt spid="65"/>
                                        </p:tgtEl>
                                      </p:cBhvr>
                                    </p:animEffec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fade">
                                      <p:cBhvr>
                                        <p:cTn id="25" dur="500"/>
                                        <p:tgtEl>
                                          <p:spTgt spid="64"/>
                                        </p:tgtEl>
                                      </p:cBhvr>
                                    </p:animEffect>
                                  </p:childTnLst>
                                </p:cTn>
                              </p:par>
                            </p:childTnLst>
                          </p:cTn>
                        </p:par>
                      </p:childTnLst>
                    </p:cTn>
                  </p:par>
                </p:childTnLst>
              </p:cTn>
              <p:nextCondLst>
                <p:cond evt="onClick" delay="0">
                  <p:tgtEl>
                    <p:spTgt spid="15"/>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Snipped 1">
            <a:extLst>
              <a:ext uri="{FF2B5EF4-FFF2-40B4-BE49-F238E27FC236}">
                <a16:creationId xmlns:a16="http://schemas.microsoft.com/office/drawing/2014/main" xmlns="" id="{F841B2AD-28E6-47A2-9935-11D915297C40}"/>
              </a:ext>
            </a:extLst>
          </p:cNvPr>
          <p:cNvSpPr/>
          <p:nvPr/>
        </p:nvSpPr>
        <p:spPr>
          <a:xfrm>
            <a:off x="457200" y="647700"/>
            <a:ext cx="17084278" cy="9372600"/>
          </a:xfrm>
          <a:prstGeom prst="snip2DiagRect">
            <a:avLst>
              <a:gd name="adj1" fmla="val 995"/>
              <a:gd name="adj2" fmla="val 12878"/>
            </a:avLst>
          </a:prstGeom>
          <a:solidFill>
            <a:schemeClr val="bg1"/>
          </a:solidFill>
          <a:ln w="57150">
            <a:solidFill>
              <a:schemeClr val="tx2">
                <a:lumMod val="60000"/>
                <a:lumOff val="4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Freeform 39"/>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p>
      <p:sp>
        <p:nvSpPr>
          <p:cNvPr id="61" name="TextBox 61"/>
          <p:cNvSpPr txBox="1"/>
          <p:nvPr/>
        </p:nvSpPr>
        <p:spPr>
          <a:xfrm>
            <a:off x="1854424" y="1027702"/>
            <a:ext cx="14579150" cy="530658"/>
          </a:xfrm>
          <a:prstGeom prst="rect">
            <a:avLst/>
          </a:prstGeom>
        </p:spPr>
        <p:txBody>
          <a:bodyPr lIns="0" tIns="0" rIns="0" bIns="0" rtlCol="0" anchor="t">
            <a:spAutoFit/>
          </a:bodyPr>
          <a:lstStyle/>
          <a:p>
            <a:pPr algn="ctr">
              <a:lnSpc>
                <a:spcPts val="4000"/>
              </a:lnSpc>
            </a:pPr>
            <a:r>
              <a:rPr lang="en-US" sz="5000" b="1">
                <a:solidFill>
                  <a:srgbClr val="4F3B20"/>
                </a:solidFill>
                <a:latin typeface="Arial" panose="020B0604020202020204" pitchFamily="34" charset="0"/>
                <a:cs typeface="Arial" panose="020B0604020202020204" pitchFamily="34" charset="0"/>
              </a:rPr>
              <a:t>BÀI TẬP TRẮC NGHIỆM</a:t>
            </a:r>
          </a:p>
        </p:txBody>
      </p:sp>
      <p:grpSp>
        <p:nvGrpSpPr>
          <p:cNvPr id="3" name="Group 8">
            <a:extLst>
              <a:ext uri="{FF2B5EF4-FFF2-40B4-BE49-F238E27FC236}">
                <a16:creationId xmlns:a16="http://schemas.microsoft.com/office/drawing/2014/main" xmlns="" id="{1D0DFF11-9ACD-3EE1-24D5-C3F8F79D2CA5}"/>
              </a:ext>
            </a:extLst>
          </p:cNvPr>
          <p:cNvGrpSpPr/>
          <p:nvPr/>
        </p:nvGrpSpPr>
        <p:grpSpPr>
          <a:xfrm>
            <a:off x="1463257" y="1727014"/>
            <a:ext cx="15361485" cy="948085"/>
            <a:chOff x="0" y="0"/>
            <a:chExt cx="4045823" cy="249701"/>
          </a:xfrm>
          <a:scene3d>
            <a:camera prst="orthographicFront">
              <a:rot lat="0" lon="0" rev="0"/>
            </a:camera>
            <a:lightRig rig="balanced" dir="t">
              <a:rot lat="0" lon="0" rev="8700000"/>
            </a:lightRig>
          </a:scene3d>
        </p:grpSpPr>
        <p:sp>
          <p:nvSpPr>
            <p:cNvPr id="4" name="Freeform 9">
              <a:extLst>
                <a:ext uri="{FF2B5EF4-FFF2-40B4-BE49-F238E27FC236}">
                  <a16:creationId xmlns:a16="http://schemas.microsoft.com/office/drawing/2014/main" xmlns="" id="{7FF6A848-62BF-A576-5DEA-10E444A52E2E}"/>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C000"/>
            </a:solidFill>
            <a:ln>
              <a:noFill/>
            </a:ln>
            <a:effectLst>
              <a:outerShdw blurRad="44450" dist="27940" dir="5400000" algn="ctr">
                <a:srgbClr val="000000">
                  <a:alpha val="32000"/>
                </a:srgbClr>
              </a:outerShdw>
            </a:effectLst>
            <a:sp3d>
              <a:bevelT w="190500" h="38100"/>
            </a:sp3d>
          </p:spPr>
        </p:sp>
        <p:sp>
          <p:nvSpPr>
            <p:cNvPr id="5" name="TextBox 10">
              <a:extLst>
                <a:ext uri="{FF2B5EF4-FFF2-40B4-BE49-F238E27FC236}">
                  <a16:creationId xmlns:a16="http://schemas.microsoft.com/office/drawing/2014/main" xmlns="" id="{33F7BD73-E777-388C-8CCF-524DF745F6B2}"/>
                </a:ext>
              </a:extLst>
            </p:cNvPr>
            <p:cNvSpPr txBox="1"/>
            <p:nvPr/>
          </p:nvSpPr>
          <p:spPr>
            <a:xfrm>
              <a:off x="0" y="-76200"/>
              <a:ext cx="4045823" cy="32590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nSpc>
                  <a:spcPts val="5599"/>
                </a:lnSpc>
              </a:pPr>
              <a:r>
                <a:rPr lang="en-US" sz="3600" b="1">
                  <a:solidFill>
                    <a:srgbClr val="000000"/>
                  </a:solidFill>
                  <a:latin typeface="Arial" panose="020B0604020202020204" pitchFamily="34" charset="0"/>
                  <a:cs typeface="Arial" panose="020B0604020202020204" pitchFamily="34" charset="0"/>
                </a:rPr>
                <a:t>Câu 7. Đột biến gene có thể làm xuất hiện</a:t>
              </a:r>
            </a:p>
          </p:txBody>
        </p:sp>
      </p:grpSp>
      <p:grpSp>
        <p:nvGrpSpPr>
          <p:cNvPr id="6" name="Group 11">
            <a:extLst>
              <a:ext uri="{FF2B5EF4-FFF2-40B4-BE49-F238E27FC236}">
                <a16:creationId xmlns:a16="http://schemas.microsoft.com/office/drawing/2014/main" xmlns="" id="{D8E793EA-40CD-6AA4-19A7-E69FBD579B4D}"/>
              </a:ext>
            </a:extLst>
          </p:cNvPr>
          <p:cNvGrpSpPr/>
          <p:nvPr/>
        </p:nvGrpSpPr>
        <p:grpSpPr>
          <a:xfrm>
            <a:off x="1560358" y="3732373"/>
            <a:ext cx="15361485" cy="948085"/>
            <a:chOff x="0" y="0"/>
            <a:chExt cx="4045823" cy="249701"/>
          </a:xfrm>
          <a:scene3d>
            <a:camera prst="orthographicFront">
              <a:rot lat="0" lon="0" rev="0"/>
            </a:camera>
            <a:lightRig rig="balanced" dir="t">
              <a:rot lat="0" lon="0" rev="8700000"/>
            </a:lightRig>
          </a:scene3d>
        </p:grpSpPr>
        <p:sp>
          <p:nvSpPr>
            <p:cNvPr id="7" name="Freeform 12">
              <a:extLst>
                <a:ext uri="{FF2B5EF4-FFF2-40B4-BE49-F238E27FC236}">
                  <a16:creationId xmlns:a16="http://schemas.microsoft.com/office/drawing/2014/main" xmlns="" id="{4E0AA02F-46F4-6138-0DE8-7196EEBEA98D}"/>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a:ln>
              <a:noFill/>
            </a:ln>
            <a:effectLst>
              <a:outerShdw blurRad="44450" dist="27940" dir="5400000" algn="ctr">
                <a:srgbClr val="000000">
                  <a:alpha val="32000"/>
                </a:srgbClr>
              </a:outerShdw>
            </a:effectLst>
            <a:sp3d>
              <a:bevelT w="190500" h="38100"/>
            </a:sp3d>
          </p:spPr>
        </p:sp>
        <p:sp>
          <p:nvSpPr>
            <p:cNvPr id="8" name="TextBox 13">
              <a:extLst>
                <a:ext uri="{FF2B5EF4-FFF2-40B4-BE49-F238E27FC236}">
                  <a16:creationId xmlns:a16="http://schemas.microsoft.com/office/drawing/2014/main" xmlns="" id="{0621D92C-CAF8-3BAA-E819-E3399EB12128}"/>
                </a:ext>
              </a:extLst>
            </p:cNvPr>
            <p:cNvSpPr txBox="1"/>
            <p:nvPr/>
          </p:nvSpPr>
          <p:spPr>
            <a:xfrm>
              <a:off x="0" y="-76200"/>
              <a:ext cx="4045823" cy="32590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nSpc>
                  <a:spcPts val="5599"/>
                </a:lnSpc>
              </a:pPr>
              <a:r>
                <a:rPr lang="en-US" sz="3600" b="1">
                  <a:solidFill>
                    <a:srgbClr val="000000"/>
                  </a:solidFill>
                  <a:latin typeface="Arial" panose="020B0604020202020204" pitchFamily="34" charset="0"/>
                  <a:cs typeface="Arial" panose="020B0604020202020204" pitchFamily="34" charset="0"/>
                </a:rPr>
                <a:t>A. Các alene mới</a:t>
              </a:r>
            </a:p>
          </p:txBody>
        </p:sp>
      </p:grpSp>
      <p:grpSp>
        <p:nvGrpSpPr>
          <p:cNvPr id="9" name="Group 14">
            <a:extLst>
              <a:ext uri="{FF2B5EF4-FFF2-40B4-BE49-F238E27FC236}">
                <a16:creationId xmlns:a16="http://schemas.microsoft.com/office/drawing/2014/main" xmlns="" id="{89EB6DDE-704F-1139-EA30-6244ABE328B4}"/>
              </a:ext>
            </a:extLst>
          </p:cNvPr>
          <p:cNvGrpSpPr/>
          <p:nvPr/>
        </p:nvGrpSpPr>
        <p:grpSpPr>
          <a:xfrm>
            <a:off x="1560358" y="4918583"/>
            <a:ext cx="15361485" cy="948085"/>
            <a:chOff x="0" y="0"/>
            <a:chExt cx="4045823" cy="249701"/>
          </a:xfrm>
          <a:scene3d>
            <a:camera prst="orthographicFront">
              <a:rot lat="0" lon="0" rev="0"/>
            </a:camera>
            <a:lightRig rig="balanced" dir="t">
              <a:rot lat="0" lon="0" rev="8700000"/>
            </a:lightRig>
          </a:scene3d>
        </p:grpSpPr>
        <p:sp>
          <p:nvSpPr>
            <p:cNvPr id="10" name="Freeform 15">
              <a:extLst>
                <a:ext uri="{FF2B5EF4-FFF2-40B4-BE49-F238E27FC236}">
                  <a16:creationId xmlns:a16="http://schemas.microsoft.com/office/drawing/2014/main" xmlns="" id="{83D727D4-1181-30CE-70E3-F526C1964A3F}"/>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a:ln>
              <a:noFill/>
            </a:ln>
            <a:effectLst>
              <a:outerShdw blurRad="44450" dist="27940" dir="5400000" algn="ctr">
                <a:srgbClr val="000000">
                  <a:alpha val="32000"/>
                </a:srgbClr>
              </a:outerShdw>
            </a:effectLst>
            <a:sp3d>
              <a:bevelT w="190500" h="38100"/>
            </a:sp3d>
          </p:spPr>
        </p:sp>
        <p:sp>
          <p:nvSpPr>
            <p:cNvPr id="11" name="TextBox 16">
              <a:extLst>
                <a:ext uri="{FF2B5EF4-FFF2-40B4-BE49-F238E27FC236}">
                  <a16:creationId xmlns:a16="http://schemas.microsoft.com/office/drawing/2014/main" xmlns="" id="{B24F70AC-B77C-771D-7E12-0DF762715EDE}"/>
                </a:ext>
              </a:extLst>
            </p:cNvPr>
            <p:cNvSpPr txBox="1"/>
            <p:nvPr/>
          </p:nvSpPr>
          <p:spPr>
            <a:xfrm>
              <a:off x="0" y="-76200"/>
              <a:ext cx="4045823" cy="32590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nSpc>
                  <a:spcPts val="5599"/>
                </a:lnSpc>
              </a:pPr>
              <a:r>
                <a:rPr lang="en-US" sz="3600" b="1">
                  <a:solidFill>
                    <a:srgbClr val="000000"/>
                  </a:solidFill>
                  <a:latin typeface="Arial" panose="020B0604020202020204" pitchFamily="34" charset="0"/>
                  <a:cs typeface="Arial" panose="020B0604020202020204" pitchFamily="34" charset="0"/>
                </a:rPr>
                <a:t>B. Các tế bào mới</a:t>
              </a:r>
            </a:p>
          </p:txBody>
        </p:sp>
      </p:grpSp>
      <p:grpSp>
        <p:nvGrpSpPr>
          <p:cNvPr id="12" name="Group 17">
            <a:extLst>
              <a:ext uri="{FF2B5EF4-FFF2-40B4-BE49-F238E27FC236}">
                <a16:creationId xmlns:a16="http://schemas.microsoft.com/office/drawing/2014/main" xmlns="" id="{F25EAE65-7F52-4D68-DA20-588AFB16C951}"/>
              </a:ext>
            </a:extLst>
          </p:cNvPr>
          <p:cNvGrpSpPr/>
          <p:nvPr/>
        </p:nvGrpSpPr>
        <p:grpSpPr>
          <a:xfrm>
            <a:off x="1560358" y="6104793"/>
            <a:ext cx="15361485" cy="948085"/>
            <a:chOff x="0" y="0"/>
            <a:chExt cx="4045823" cy="249701"/>
          </a:xfrm>
          <a:scene3d>
            <a:camera prst="orthographicFront">
              <a:rot lat="0" lon="0" rev="0"/>
            </a:camera>
            <a:lightRig rig="balanced" dir="t">
              <a:rot lat="0" lon="0" rev="8700000"/>
            </a:lightRig>
          </a:scene3d>
        </p:grpSpPr>
        <p:sp>
          <p:nvSpPr>
            <p:cNvPr id="13" name="Freeform 18">
              <a:extLst>
                <a:ext uri="{FF2B5EF4-FFF2-40B4-BE49-F238E27FC236}">
                  <a16:creationId xmlns:a16="http://schemas.microsoft.com/office/drawing/2014/main" xmlns="" id="{E5A8C887-E436-A26A-0D60-314CA8280B1E}"/>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a:ln>
              <a:noFill/>
            </a:ln>
            <a:effectLst>
              <a:outerShdw blurRad="44450" dist="27940" dir="5400000" algn="ctr">
                <a:srgbClr val="000000">
                  <a:alpha val="32000"/>
                </a:srgbClr>
              </a:outerShdw>
            </a:effectLst>
            <a:sp3d>
              <a:bevelT w="190500" h="38100"/>
            </a:sp3d>
          </p:spPr>
        </p:sp>
        <p:sp>
          <p:nvSpPr>
            <p:cNvPr id="14" name="TextBox 19">
              <a:extLst>
                <a:ext uri="{FF2B5EF4-FFF2-40B4-BE49-F238E27FC236}">
                  <a16:creationId xmlns:a16="http://schemas.microsoft.com/office/drawing/2014/main" xmlns="" id="{53616CE6-A6D9-9C1F-BD33-AC367810AFC5}"/>
                </a:ext>
              </a:extLst>
            </p:cNvPr>
            <p:cNvSpPr txBox="1"/>
            <p:nvPr/>
          </p:nvSpPr>
          <p:spPr>
            <a:xfrm>
              <a:off x="0" y="-76200"/>
              <a:ext cx="4045823" cy="32590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nSpc>
                  <a:spcPts val="5599"/>
                </a:lnSpc>
              </a:pPr>
              <a:r>
                <a:rPr lang="en-US" sz="3600" b="1">
                  <a:solidFill>
                    <a:srgbClr val="000000"/>
                  </a:solidFill>
                  <a:latin typeface="Arial" panose="020B0604020202020204" pitchFamily="34" charset="0"/>
                  <a:cs typeface="Arial" panose="020B0604020202020204" pitchFamily="34" charset="0"/>
                </a:rPr>
                <a:t>C. Các NST mới</a:t>
              </a:r>
            </a:p>
          </p:txBody>
        </p:sp>
      </p:grpSp>
      <p:grpSp>
        <p:nvGrpSpPr>
          <p:cNvPr id="15" name="Group 20">
            <a:extLst>
              <a:ext uri="{FF2B5EF4-FFF2-40B4-BE49-F238E27FC236}">
                <a16:creationId xmlns:a16="http://schemas.microsoft.com/office/drawing/2014/main" xmlns="" id="{50C6BAC0-3606-D405-2887-E95339042FCB}"/>
              </a:ext>
            </a:extLst>
          </p:cNvPr>
          <p:cNvGrpSpPr/>
          <p:nvPr/>
        </p:nvGrpSpPr>
        <p:grpSpPr>
          <a:xfrm>
            <a:off x="1560358" y="7291002"/>
            <a:ext cx="15361485" cy="948085"/>
            <a:chOff x="0" y="0"/>
            <a:chExt cx="4045823" cy="249701"/>
          </a:xfrm>
          <a:scene3d>
            <a:camera prst="orthographicFront">
              <a:rot lat="0" lon="0" rev="0"/>
            </a:camera>
            <a:lightRig rig="balanced" dir="t">
              <a:rot lat="0" lon="0" rev="8700000"/>
            </a:lightRig>
          </a:scene3d>
        </p:grpSpPr>
        <p:sp>
          <p:nvSpPr>
            <p:cNvPr id="62" name="Freeform 21">
              <a:extLst>
                <a:ext uri="{FF2B5EF4-FFF2-40B4-BE49-F238E27FC236}">
                  <a16:creationId xmlns:a16="http://schemas.microsoft.com/office/drawing/2014/main" xmlns="" id="{FB927AA4-884F-EBD1-9FAC-DF2AA675A32F}"/>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a:ln>
              <a:noFill/>
            </a:ln>
            <a:effectLst>
              <a:outerShdw blurRad="44450" dist="27940" dir="5400000" algn="ctr">
                <a:srgbClr val="000000">
                  <a:alpha val="32000"/>
                </a:srgbClr>
              </a:outerShdw>
            </a:effectLst>
            <a:sp3d>
              <a:bevelT w="190500" h="38100"/>
            </a:sp3d>
          </p:spPr>
        </p:sp>
        <p:sp>
          <p:nvSpPr>
            <p:cNvPr id="63" name="TextBox 22">
              <a:extLst>
                <a:ext uri="{FF2B5EF4-FFF2-40B4-BE49-F238E27FC236}">
                  <a16:creationId xmlns:a16="http://schemas.microsoft.com/office/drawing/2014/main" xmlns="" id="{4D6D3724-C3D1-2606-858F-1F310B58664C}"/>
                </a:ext>
              </a:extLst>
            </p:cNvPr>
            <p:cNvSpPr txBox="1"/>
            <p:nvPr/>
          </p:nvSpPr>
          <p:spPr>
            <a:xfrm>
              <a:off x="0" y="-76200"/>
              <a:ext cx="4045823" cy="32590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nSpc>
                  <a:spcPts val="5599"/>
                </a:lnSpc>
              </a:pPr>
              <a:r>
                <a:rPr lang="en-US" sz="3600" b="1">
                  <a:solidFill>
                    <a:srgbClr val="000000"/>
                  </a:solidFill>
                  <a:latin typeface="Arial" panose="020B0604020202020204" pitchFamily="34" charset="0"/>
                  <a:cs typeface="Arial" panose="020B0604020202020204" pitchFamily="34" charset="0"/>
                </a:rPr>
                <a:t>D. Các tính trạng mới</a:t>
              </a:r>
            </a:p>
          </p:txBody>
        </p:sp>
      </p:grpSp>
      <p:sp>
        <p:nvSpPr>
          <p:cNvPr id="64" name="Freeform 26">
            <a:extLst>
              <a:ext uri="{FF2B5EF4-FFF2-40B4-BE49-F238E27FC236}">
                <a16:creationId xmlns:a16="http://schemas.microsoft.com/office/drawing/2014/main" xmlns="" id="{47CA97A5-22C3-C31D-68AE-60153209CA3D}"/>
              </a:ext>
            </a:extLst>
          </p:cNvPr>
          <p:cNvSpPr/>
          <p:nvPr/>
        </p:nvSpPr>
        <p:spPr>
          <a:xfrm>
            <a:off x="714826" y="3792431"/>
            <a:ext cx="690916" cy="663279"/>
          </a:xfrm>
          <a:custGeom>
            <a:avLst/>
            <a:gdLst/>
            <a:ahLst/>
            <a:cxnLst/>
            <a:rect l="l" t="t" r="r" b="b"/>
            <a:pathLst>
              <a:path w="690916" h="663279">
                <a:moveTo>
                  <a:pt x="0" y="0"/>
                </a:moveTo>
                <a:lnTo>
                  <a:pt x="690916" y="0"/>
                </a:lnTo>
                <a:lnTo>
                  <a:pt x="690916" y="663280"/>
                </a:lnTo>
                <a:lnTo>
                  <a:pt x="0" y="6632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5" name="Freeform 27">
            <a:extLst>
              <a:ext uri="{FF2B5EF4-FFF2-40B4-BE49-F238E27FC236}">
                <a16:creationId xmlns:a16="http://schemas.microsoft.com/office/drawing/2014/main" xmlns="" id="{E00EB798-4683-90FE-13D7-2807371FBE43}"/>
              </a:ext>
            </a:extLst>
          </p:cNvPr>
          <p:cNvSpPr/>
          <p:nvPr/>
        </p:nvSpPr>
        <p:spPr>
          <a:xfrm>
            <a:off x="736268" y="6139472"/>
            <a:ext cx="683422" cy="683422"/>
          </a:xfrm>
          <a:custGeom>
            <a:avLst/>
            <a:gdLst/>
            <a:ahLst/>
            <a:cxnLst/>
            <a:rect l="l" t="t" r="r" b="b"/>
            <a:pathLst>
              <a:path w="683422" h="683422">
                <a:moveTo>
                  <a:pt x="0" y="0"/>
                </a:moveTo>
                <a:lnTo>
                  <a:pt x="683422" y="0"/>
                </a:lnTo>
                <a:lnTo>
                  <a:pt x="683422" y="683422"/>
                </a:lnTo>
                <a:lnTo>
                  <a:pt x="0" y="6834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6" name="Freeform 27">
            <a:extLst>
              <a:ext uri="{FF2B5EF4-FFF2-40B4-BE49-F238E27FC236}">
                <a16:creationId xmlns:a16="http://schemas.microsoft.com/office/drawing/2014/main" xmlns="" id="{16F2CAC7-5B45-E8E5-C515-881BA443AEA4}"/>
              </a:ext>
            </a:extLst>
          </p:cNvPr>
          <p:cNvSpPr/>
          <p:nvPr/>
        </p:nvSpPr>
        <p:spPr>
          <a:xfrm>
            <a:off x="757710" y="7338476"/>
            <a:ext cx="683422" cy="683422"/>
          </a:xfrm>
          <a:custGeom>
            <a:avLst/>
            <a:gdLst/>
            <a:ahLst/>
            <a:cxnLst/>
            <a:rect l="l" t="t" r="r" b="b"/>
            <a:pathLst>
              <a:path w="683422" h="683422">
                <a:moveTo>
                  <a:pt x="0" y="0"/>
                </a:moveTo>
                <a:lnTo>
                  <a:pt x="683422" y="0"/>
                </a:lnTo>
                <a:lnTo>
                  <a:pt x="683422" y="683422"/>
                </a:lnTo>
                <a:lnTo>
                  <a:pt x="0" y="6834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7" name="Freeform 27">
            <a:extLst>
              <a:ext uri="{FF2B5EF4-FFF2-40B4-BE49-F238E27FC236}">
                <a16:creationId xmlns:a16="http://schemas.microsoft.com/office/drawing/2014/main" xmlns="" id="{916644CE-32C7-F660-ADCA-EE87CD1D9DB0}"/>
              </a:ext>
            </a:extLst>
          </p:cNvPr>
          <p:cNvSpPr/>
          <p:nvPr/>
        </p:nvSpPr>
        <p:spPr>
          <a:xfrm>
            <a:off x="761668" y="4971292"/>
            <a:ext cx="683422" cy="683422"/>
          </a:xfrm>
          <a:custGeom>
            <a:avLst/>
            <a:gdLst/>
            <a:ahLst/>
            <a:cxnLst/>
            <a:rect l="l" t="t" r="r" b="b"/>
            <a:pathLst>
              <a:path w="683422" h="683422">
                <a:moveTo>
                  <a:pt x="0" y="0"/>
                </a:moveTo>
                <a:lnTo>
                  <a:pt x="683422" y="0"/>
                </a:lnTo>
                <a:lnTo>
                  <a:pt x="683422" y="683422"/>
                </a:lnTo>
                <a:lnTo>
                  <a:pt x="0" y="6834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938062414"/>
      </p:ext>
    </p:extLst>
  </p:cSld>
  <p:clrMapOvr>
    <a:masterClrMapping/>
  </p:clrMapOvr>
  <p:transition>
    <p:wip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500"/>
                                        <p:tgtEl>
                                          <p:spTgt spid="65"/>
                                        </p:tgtEl>
                                      </p:cBhvr>
                                    </p:animEffec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fade">
                                      <p:cBhvr>
                                        <p:cTn id="25" dur="500"/>
                                        <p:tgtEl>
                                          <p:spTgt spid="66"/>
                                        </p:tgtEl>
                                      </p:cBhvr>
                                    </p:animEffect>
                                  </p:childTnLst>
                                </p:cTn>
                              </p:par>
                            </p:childTnLst>
                          </p:cTn>
                        </p:par>
                      </p:childTnLst>
                    </p:cTn>
                  </p:par>
                </p:childTnLst>
              </p:cTn>
              <p:nextCondLst>
                <p:cond evt="onClick" delay="0">
                  <p:tgtEl>
                    <p:spTgt spid="15"/>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Diagonal Corners Snipped 15">
            <a:extLst>
              <a:ext uri="{FF2B5EF4-FFF2-40B4-BE49-F238E27FC236}">
                <a16:creationId xmlns:a16="http://schemas.microsoft.com/office/drawing/2014/main" xmlns="" id="{58BAC96B-4EB6-F953-D0FC-C76AB3350745}"/>
              </a:ext>
            </a:extLst>
          </p:cNvPr>
          <p:cNvSpPr/>
          <p:nvPr/>
        </p:nvSpPr>
        <p:spPr>
          <a:xfrm>
            <a:off x="457200" y="647700"/>
            <a:ext cx="17084278" cy="9372600"/>
          </a:xfrm>
          <a:prstGeom prst="snip2DiagRect">
            <a:avLst>
              <a:gd name="adj1" fmla="val 995"/>
              <a:gd name="adj2" fmla="val 12878"/>
            </a:avLst>
          </a:prstGeom>
          <a:solidFill>
            <a:schemeClr val="bg1"/>
          </a:solidFill>
          <a:ln w="57150">
            <a:solidFill>
              <a:schemeClr val="tx2">
                <a:lumMod val="60000"/>
                <a:lumOff val="4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Freeform 24"/>
          <p:cNvSpPr/>
          <p:nvPr/>
        </p:nvSpPr>
        <p:spPr>
          <a:xfrm>
            <a:off x="1984971" y="634408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a:stretch>
          </a:blipFill>
        </p:spPr>
      </p:sp>
      <p:sp>
        <p:nvSpPr>
          <p:cNvPr id="35" name="Freeform 35"/>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4">
              <a:alphaModFix amt="30000"/>
              <a:extLst>
                <a:ext uri="{96DAC541-7B7A-43D3-8B79-37D633B846F1}">
                  <asvg:svgBlip xmlns:asvg="http://schemas.microsoft.com/office/drawing/2016/SVG/main" xmlns="" r:embed="rId5"/>
                </a:ext>
              </a:extLst>
            </a:blip>
            <a:stretch>
              <a:fillRect/>
            </a:stretch>
          </a:blipFill>
        </p:spPr>
      </p:sp>
      <p:sp>
        <p:nvSpPr>
          <p:cNvPr id="39" name="Freeform 39"/>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6">
              <a:alphaModFix amt="30000"/>
              <a:extLst>
                <a:ext uri="{96DAC541-7B7A-43D3-8B79-37D633B846F1}">
                  <asvg:svgBlip xmlns:asvg="http://schemas.microsoft.com/office/drawing/2016/SVG/main" xmlns="" r:embed="rId7"/>
                </a:ext>
              </a:extLst>
            </a:blip>
            <a:stretch>
              <a:fillRect/>
            </a:stretch>
          </a:blipFill>
        </p:spPr>
      </p:sp>
      <p:grpSp>
        <p:nvGrpSpPr>
          <p:cNvPr id="42" name="Group 42"/>
          <p:cNvGrpSpPr/>
          <p:nvPr/>
        </p:nvGrpSpPr>
        <p:grpSpPr>
          <a:xfrm>
            <a:off x="2102176" y="1987440"/>
            <a:ext cx="229651" cy="229651"/>
            <a:chOff x="0" y="0"/>
            <a:chExt cx="6350000" cy="6350000"/>
          </a:xfrm>
        </p:grpSpPr>
        <p:sp>
          <p:nvSpPr>
            <p:cNvPr id="43" name="Freeform 4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61" name="TextBox 61"/>
          <p:cNvSpPr txBox="1"/>
          <p:nvPr/>
        </p:nvSpPr>
        <p:spPr>
          <a:xfrm>
            <a:off x="1826875" y="908682"/>
            <a:ext cx="14579150" cy="530658"/>
          </a:xfrm>
          <a:prstGeom prst="rect">
            <a:avLst/>
          </a:prstGeom>
        </p:spPr>
        <p:txBody>
          <a:bodyPr lIns="0" tIns="0" rIns="0" bIns="0" rtlCol="0" anchor="t">
            <a:spAutoFit/>
          </a:bodyPr>
          <a:lstStyle/>
          <a:p>
            <a:pPr algn="ctr">
              <a:lnSpc>
                <a:spcPts val="4000"/>
              </a:lnSpc>
            </a:pPr>
            <a:r>
              <a:rPr lang="en-US" sz="5000" b="1">
                <a:solidFill>
                  <a:srgbClr val="4F3B20"/>
                </a:solidFill>
                <a:latin typeface="Arial" panose="020B0604020202020204" pitchFamily="34" charset="0"/>
                <a:cs typeface="Arial" panose="020B0604020202020204" pitchFamily="34" charset="0"/>
              </a:rPr>
              <a:t>BÀI TẬP TRẮC NGHIỆM</a:t>
            </a:r>
          </a:p>
        </p:txBody>
      </p:sp>
      <p:grpSp>
        <p:nvGrpSpPr>
          <p:cNvPr id="3" name="Group 8">
            <a:extLst>
              <a:ext uri="{FF2B5EF4-FFF2-40B4-BE49-F238E27FC236}">
                <a16:creationId xmlns:a16="http://schemas.microsoft.com/office/drawing/2014/main" xmlns="" id="{A0CBF6E5-515C-C24F-EBCE-D97932AD56B9}"/>
              </a:ext>
            </a:extLst>
          </p:cNvPr>
          <p:cNvGrpSpPr/>
          <p:nvPr/>
        </p:nvGrpSpPr>
        <p:grpSpPr>
          <a:xfrm>
            <a:off x="1463257" y="1727014"/>
            <a:ext cx="15361485" cy="1652935"/>
            <a:chOff x="0" y="0"/>
            <a:chExt cx="4045823" cy="435341"/>
          </a:xfrm>
        </p:grpSpPr>
        <p:sp>
          <p:nvSpPr>
            <p:cNvPr id="4" name="Freeform 9">
              <a:extLst>
                <a:ext uri="{FF2B5EF4-FFF2-40B4-BE49-F238E27FC236}">
                  <a16:creationId xmlns:a16="http://schemas.microsoft.com/office/drawing/2014/main" xmlns="" id="{5D4267D3-700C-72A9-B6F9-7F81BC1F3968}"/>
                </a:ext>
              </a:extLst>
            </p:cNvPr>
            <p:cNvSpPr/>
            <p:nvPr/>
          </p:nvSpPr>
          <p:spPr>
            <a:xfrm>
              <a:off x="0" y="0"/>
              <a:ext cx="4045823" cy="435341"/>
            </a:xfrm>
            <a:custGeom>
              <a:avLst/>
              <a:gdLst/>
              <a:ahLst/>
              <a:cxnLst/>
              <a:rect l="l" t="t" r="r" b="b"/>
              <a:pathLst>
                <a:path w="4045823" h="435341">
                  <a:moveTo>
                    <a:pt x="50398" y="0"/>
                  </a:moveTo>
                  <a:lnTo>
                    <a:pt x="3995425" y="0"/>
                  </a:lnTo>
                  <a:cubicBezTo>
                    <a:pt x="4023259" y="0"/>
                    <a:pt x="4045823" y="22564"/>
                    <a:pt x="4045823" y="50398"/>
                  </a:cubicBezTo>
                  <a:lnTo>
                    <a:pt x="4045823" y="384943"/>
                  </a:lnTo>
                  <a:cubicBezTo>
                    <a:pt x="4045823" y="412777"/>
                    <a:pt x="4023259" y="435341"/>
                    <a:pt x="3995425" y="435341"/>
                  </a:cubicBezTo>
                  <a:lnTo>
                    <a:pt x="50398" y="435341"/>
                  </a:lnTo>
                  <a:cubicBezTo>
                    <a:pt x="22564" y="435341"/>
                    <a:pt x="0" y="412777"/>
                    <a:pt x="0" y="384943"/>
                  </a:cubicBezTo>
                  <a:lnTo>
                    <a:pt x="0" y="50398"/>
                  </a:lnTo>
                  <a:cubicBezTo>
                    <a:pt x="0" y="22564"/>
                    <a:pt x="22564" y="0"/>
                    <a:pt x="50398" y="0"/>
                  </a:cubicBezTo>
                  <a:close/>
                </a:path>
              </a:pathLst>
            </a:custGeom>
            <a:solidFill>
              <a:srgbClr val="FFF2E6"/>
            </a:solidFill>
          </p:spPr>
        </p:sp>
        <p:sp>
          <p:nvSpPr>
            <p:cNvPr id="5" name="TextBox 10">
              <a:extLst>
                <a:ext uri="{FF2B5EF4-FFF2-40B4-BE49-F238E27FC236}">
                  <a16:creationId xmlns:a16="http://schemas.microsoft.com/office/drawing/2014/main" xmlns="" id="{767707D6-5218-CA65-90E6-2C4EB3C3C3BB}"/>
                </a:ext>
              </a:extLst>
            </p:cNvPr>
            <p:cNvSpPr txBox="1"/>
            <p:nvPr/>
          </p:nvSpPr>
          <p:spPr>
            <a:xfrm>
              <a:off x="0" y="-76200"/>
              <a:ext cx="4045823" cy="511541"/>
            </a:xfrm>
            <a:prstGeom prst="rect">
              <a:avLst/>
            </a:prstGeom>
          </p:spPr>
          <p:txBody>
            <a:bodyPr lIns="50800" tIns="50800" rIns="50800" bIns="50800" rtlCol="0" anchor="ctr"/>
            <a:lstStyle/>
            <a:p>
              <a:pPr>
                <a:lnSpc>
                  <a:spcPts val="5599"/>
                </a:lnSpc>
              </a:pPr>
              <a:r>
                <a:rPr lang="en-US" sz="3600" b="1">
                  <a:solidFill>
                    <a:srgbClr val="000000"/>
                  </a:solidFill>
                  <a:latin typeface="Arial" panose="020B0604020202020204" pitchFamily="34" charset="0"/>
                  <a:cs typeface="Arial" panose="020B0604020202020204" pitchFamily="34" charset="0"/>
                </a:rPr>
                <a:t>Câu 8. Tại sao đột biến gene có tần số thấp nhưng lại thường xuyên xuất hiện trong quần thể giao phối?</a:t>
              </a:r>
            </a:p>
          </p:txBody>
        </p:sp>
      </p:grpSp>
      <p:grpSp>
        <p:nvGrpSpPr>
          <p:cNvPr id="6" name="Group 11">
            <a:extLst>
              <a:ext uri="{FF2B5EF4-FFF2-40B4-BE49-F238E27FC236}">
                <a16:creationId xmlns:a16="http://schemas.microsoft.com/office/drawing/2014/main" xmlns="" id="{5210DCAE-77E3-5EFD-786B-1F33DC950EB1}"/>
              </a:ext>
            </a:extLst>
          </p:cNvPr>
          <p:cNvGrpSpPr/>
          <p:nvPr/>
        </p:nvGrpSpPr>
        <p:grpSpPr>
          <a:xfrm>
            <a:off x="1560358" y="3732373"/>
            <a:ext cx="15361485" cy="948085"/>
            <a:chOff x="0" y="0"/>
            <a:chExt cx="4045823" cy="249701"/>
          </a:xfrm>
        </p:grpSpPr>
        <p:sp>
          <p:nvSpPr>
            <p:cNvPr id="7" name="Freeform 12">
              <a:extLst>
                <a:ext uri="{FF2B5EF4-FFF2-40B4-BE49-F238E27FC236}">
                  <a16:creationId xmlns:a16="http://schemas.microsoft.com/office/drawing/2014/main" xmlns="" id="{6D7EE131-F6E8-2212-ECEF-49E1C4E54023}"/>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8" name="TextBox 13">
              <a:extLst>
                <a:ext uri="{FF2B5EF4-FFF2-40B4-BE49-F238E27FC236}">
                  <a16:creationId xmlns:a16="http://schemas.microsoft.com/office/drawing/2014/main" xmlns="" id="{9939B38C-F8A1-7286-2FC2-5B19D5E87B39}"/>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600" b="1">
                  <a:solidFill>
                    <a:srgbClr val="000000"/>
                  </a:solidFill>
                  <a:latin typeface="Arial" panose="020B0604020202020204" pitchFamily="34" charset="0"/>
                  <a:cs typeface="Arial" panose="020B0604020202020204" pitchFamily="34" charset="0"/>
                </a:rPr>
                <a:t>A. Vì vốn gene trong quần thể rất lớn</a:t>
              </a:r>
            </a:p>
          </p:txBody>
        </p:sp>
      </p:grpSp>
      <p:grpSp>
        <p:nvGrpSpPr>
          <p:cNvPr id="9" name="Group 14">
            <a:extLst>
              <a:ext uri="{FF2B5EF4-FFF2-40B4-BE49-F238E27FC236}">
                <a16:creationId xmlns:a16="http://schemas.microsoft.com/office/drawing/2014/main" xmlns="" id="{80C48606-8D6E-0239-2F75-A20D88DBEDAE}"/>
              </a:ext>
            </a:extLst>
          </p:cNvPr>
          <p:cNvGrpSpPr/>
          <p:nvPr/>
        </p:nvGrpSpPr>
        <p:grpSpPr>
          <a:xfrm>
            <a:off x="1560358" y="4918583"/>
            <a:ext cx="15361485" cy="948085"/>
            <a:chOff x="0" y="0"/>
            <a:chExt cx="4045823" cy="249701"/>
          </a:xfrm>
        </p:grpSpPr>
        <p:sp>
          <p:nvSpPr>
            <p:cNvPr id="10" name="Freeform 15">
              <a:extLst>
                <a:ext uri="{FF2B5EF4-FFF2-40B4-BE49-F238E27FC236}">
                  <a16:creationId xmlns:a16="http://schemas.microsoft.com/office/drawing/2014/main" xmlns="" id="{F2A9C541-D6DE-0815-7DCF-F4862A1D8882}"/>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11" name="TextBox 16">
              <a:extLst>
                <a:ext uri="{FF2B5EF4-FFF2-40B4-BE49-F238E27FC236}">
                  <a16:creationId xmlns:a16="http://schemas.microsoft.com/office/drawing/2014/main" xmlns="" id="{A5248937-2B3D-8317-19B9-5F9BE16A4061}"/>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600" b="1">
                  <a:solidFill>
                    <a:srgbClr val="000000"/>
                  </a:solidFill>
                  <a:latin typeface="Arial" panose="020B0604020202020204" pitchFamily="34" charset="0"/>
                  <a:cs typeface="Arial" panose="020B0604020202020204" pitchFamily="34" charset="0"/>
                </a:rPr>
                <a:t>B. Vì gene có cấu trúc kém bền vững.</a:t>
              </a:r>
            </a:p>
          </p:txBody>
        </p:sp>
      </p:grpSp>
      <p:grpSp>
        <p:nvGrpSpPr>
          <p:cNvPr id="12" name="Group 17">
            <a:extLst>
              <a:ext uri="{FF2B5EF4-FFF2-40B4-BE49-F238E27FC236}">
                <a16:creationId xmlns:a16="http://schemas.microsoft.com/office/drawing/2014/main" xmlns="" id="{88894EDE-049B-CE83-D8FB-A188E5961B87}"/>
              </a:ext>
            </a:extLst>
          </p:cNvPr>
          <p:cNvGrpSpPr/>
          <p:nvPr/>
        </p:nvGrpSpPr>
        <p:grpSpPr>
          <a:xfrm>
            <a:off x="1560358" y="6104793"/>
            <a:ext cx="15361485" cy="948085"/>
            <a:chOff x="0" y="0"/>
            <a:chExt cx="4045823" cy="249701"/>
          </a:xfrm>
        </p:grpSpPr>
        <p:sp>
          <p:nvSpPr>
            <p:cNvPr id="13" name="Freeform 18">
              <a:extLst>
                <a:ext uri="{FF2B5EF4-FFF2-40B4-BE49-F238E27FC236}">
                  <a16:creationId xmlns:a16="http://schemas.microsoft.com/office/drawing/2014/main" xmlns="" id="{2C1F403C-3349-2F6E-7549-1632525BA87C}"/>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14" name="TextBox 19">
              <a:extLst>
                <a:ext uri="{FF2B5EF4-FFF2-40B4-BE49-F238E27FC236}">
                  <a16:creationId xmlns:a16="http://schemas.microsoft.com/office/drawing/2014/main" xmlns="" id="{5598123D-D352-3300-08D8-F66F1885E8DD}"/>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600" b="1">
                  <a:solidFill>
                    <a:srgbClr val="000000"/>
                  </a:solidFill>
                  <a:latin typeface="Arial" panose="020B0604020202020204" pitchFamily="34" charset="0"/>
                  <a:cs typeface="Arial" panose="020B0604020202020204" pitchFamily="34" charset="0"/>
                </a:rPr>
                <a:t>C. Vì tác nhân gây đột biến rất nhiều.</a:t>
              </a:r>
            </a:p>
          </p:txBody>
        </p:sp>
      </p:grpSp>
      <p:grpSp>
        <p:nvGrpSpPr>
          <p:cNvPr id="15" name="Group 20">
            <a:extLst>
              <a:ext uri="{FF2B5EF4-FFF2-40B4-BE49-F238E27FC236}">
                <a16:creationId xmlns:a16="http://schemas.microsoft.com/office/drawing/2014/main" xmlns="" id="{B3BDBC4A-4D5E-E75F-8A6F-C758103FFCDB}"/>
              </a:ext>
            </a:extLst>
          </p:cNvPr>
          <p:cNvGrpSpPr/>
          <p:nvPr/>
        </p:nvGrpSpPr>
        <p:grpSpPr>
          <a:xfrm>
            <a:off x="1560358" y="7291002"/>
            <a:ext cx="15361485" cy="948085"/>
            <a:chOff x="0" y="0"/>
            <a:chExt cx="4045823" cy="249701"/>
          </a:xfrm>
        </p:grpSpPr>
        <p:sp>
          <p:nvSpPr>
            <p:cNvPr id="62" name="Freeform 21">
              <a:extLst>
                <a:ext uri="{FF2B5EF4-FFF2-40B4-BE49-F238E27FC236}">
                  <a16:creationId xmlns:a16="http://schemas.microsoft.com/office/drawing/2014/main" xmlns="" id="{1E6F8498-599B-025C-9CFA-E1E333A2C391}"/>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p:spPr>
        </p:sp>
        <p:sp>
          <p:nvSpPr>
            <p:cNvPr id="63" name="TextBox 22">
              <a:extLst>
                <a:ext uri="{FF2B5EF4-FFF2-40B4-BE49-F238E27FC236}">
                  <a16:creationId xmlns:a16="http://schemas.microsoft.com/office/drawing/2014/main" xmlns="" id="{1903DD57-A37D-2618-5D14-9AACDE663EB8}"/>
                </a:ext>
              </a:extLst>
            </p:cNvPr>
            <p:cNvSpPr txBox="1"/>
            <p:nvPr/>
          </p:nvSpPr>
          <p:spPr>
            <a:xfrm>
              <a:off x="0" y="-76200"/>
              <a:ext cx="4045823" cy="325901"/>
            </a:xfrm>
            <a:prstGeom prst="rect">
              <a:avLst/>
            </a:prstGeom>
          </p:spPr>
          <p:txBody>
            <a:bodyPr lIns="50800" tIns="50800" rIns="50800" bIns="50800" rtlCol="0" anchor="ctr"/>
            <a:lstStyle/>
            <a:p>
              <a:pPr>
                <a:lnSpc>
                  <a:spcPts val="5599"/>
                </a:lnSpc>
              </a:pPr>
              <a:r>
                <a:rPr lang="en-US" sz="3600" b="1">
                  <a:solidFill>
                    <a:srgbClr val="000000"/>
                  </a:solidFill>
                  <a:latin typeface="Arial" panose="020B0604020202020204" pitchFamily="34" charset="0"/>
                  <a:cs typeface="Arial" panose="020B0604020202020204" pitchFamily="34" charset="0"/>
                </a:rPr>
                <a:t>D. Vì NST bắt cặp và trao đổi chéo trong nguyên phân</a:t>
              </a:r>
            </a:p>
          </p:txBody>
        </p:sp>
      </p:grpSp>
      <p:sp>
        <p:nvSpPr>
          <p:cNvPr id="64" name="Freeform 26">
            <a:extLst>
              <a:ext uri="{FF2B5EF4-FFF2-40B4-BE49-F238E27FC236}">
                <a16:creationId xmlns:a16="http://schemas.microsoft.com/office/drawing/2014/main" xmlns="" id="{B77507C7-827B-1473-6745-43CDB5135F5A}"/>
              </a:ext>
            </a:extLst>
          </p:cNvPr>
          <p:cNvSpPr/>
          <p:nvPr/>
        </p:nvSpPr>
        <p:spPr>
          <a:xfrm>
            <a:off x="714826" y="3792431"/>
            <a:ext cx="690916" cy="663279"/>
          </a:xfrm>
          <a:custGeom>
            <a:avLst/>
            <a:gdLst/>
            <a:ahLst/>
            <a:cxnLst/>
            <a:rect l="l" t="t" r="r" b="b"/>
            <a:pathLst>
              <a:path w="690916" h="663279">
                <a:moveTo>
                  <a:pt x="0" y="0"/>
                </a:moveTo>
                <a:lnTo>
                  <a:pt x="690916" y="0"/>
                </a:lnTo>
                <a:lnTo>
                  <a:pt x="690916" y="663280"/>
                </a:lnTo>
                <a:lnTo>
                  <a:pt x="0" y="66328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5" name="Freeform 27">
            <a:extLst>
              <a:ext uri="{FF2B5EF4-FFF2-40B4-BE49-F238E27FC236}">
                <a16:creationId xmlns:a16="http://schemas.microsoft.com/office/drawing/2014/main" xmlns="" id="{7896E2BE-71FD-F4A0-76F5-3EC6C250D204}"/>
              </a:ext>
            </a:extLst>
          </p:cNvPr>
          <p:cNvSpPr/>
          <p:nvPr/>
        </p:nvSpPr>
        <p:spPr>
          <a:xfrm>
            <a:off x="736268" y="6139472"/>
            <a:ext cx="683422" cy="683422"/>
          </a:xfrm>
          <a:custGeom>
            <a:avLst/>
            <a:gdLst/>
            <a:ahLst/>
            <a:cxnLst/>
            <a:rect l="l" t="t" r="r" b="b"/>
            <a:pathLst>
              <a:path w="683422" h="683422">
                <a:moveTo>
                  <a:pt x="0" y="0"/>
                </a:moveTo>
                <a:lnTo>
                  <a:pt x="683422" y="0"/>
                </a:lnTo>
                <a:lnTo>
                  <a:pt x="683422" y="683422"/>
                </a:lnTo>
                <a:lnTo>
                  <a:pt x="0" y="68342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6" name="Freeform 27">
            <a:extLst>
              <a:ext uri="{FF2B5EF4-FFF2-40B4-BE49-F238E27FC236}">
                <a16:creationId xmlns:a16="http://schemas.microsoft.com/office/drawing/2014/main" xmlns="" id="{DF64C3AF-3356-D2F9-AEA8-9B86CE38CE86}"/>
              </a:ext>
            </a:extLst>
          </p:cNvPr>
          <p:cNvSpPr/>
          <p:nvPr/>
        </p:nvSpPr>
        <p:spPr>
          <a:xfrm>
            <a:off x="757710" y="7338476"/>
            <a:ext cx="683422" cy="683422"/>
          </a:xfrm>
          <a:custGeom>
            <a:avLst/>
            <a:gdLst/>
            <a:ahLst/>
            <a:cxnLst/>
            <a:rect l="l" t="t" r="r" b="b"/>
            <a:pathLst>
              <a:path w="683422" h="683422">
                <a:moveTo>
                  <a:pt x="0" y="0"/>
                </a:moveTo>
                <a:lnTo>
                  <a:pt x="683422" y="0"/>
                </a:lnTo>
                <a:lnTo>
                  <a:pt x="683422" y="683422"/>
                </a:lnTo>
                <a:lnTo>
                  <a:pt x="0" y="68342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7" name="Freeform 27">
            <a:extLst>
              <a:ext uri="{FF2B5EF4-FFF2-40B4-BE49-F238E27FC236}">
                <a16:creationId xmlns:a16="http://schemas.microsoft.com/office/drawing/2014/main" xmlns="" id="{9FD9B362-89D2-A7F8-C613-7FF1241C3266}"/>
              </a:ext>
            </a:extLst>
          </p:cNvPr>
          <p:cNvSpPr/>
          <p:nvPr/>
        </p:nvSpPr>
        <p:spPr>
          <a:xfrm>
            <a:off x="761668" y="4971292"/>
            <a:ext cx="683422" cy="683422"/>
          </a:xfrm>
          <a:custGeom>
            <a:avLst/>
            <a:gdLst/>
            <a:ahLst/>
            <a:cxnLst/>
            <a:rect l="l" t="t" r="r" b="b"/>
            <a:pathLst>
              <a:path w="683422" h="683422">
                <a:moveTo>
                  <a:pt x="0" y="0"/>
                </a:moveTo>
                <a:lnTo>
                  <a:pt x="683422" y="0"/>
                </a:lnTo>
                <a:lnTo>
                  <a:pt x="683422" y="683422"/>
                </a:lnTo>
                <a:lnTo>
                  <a:pt x="0" y="68342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3955121808"/>
      </p:ext>
    </p:extLst>
  </p:cSld>
  <p:clrMapOvr>
    <a:masterClrMapping/>
  </p:clrMapOvr>
  <p:transition>
    <p:wip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500"/>
                                        <p:tgtEl>
                                          <p:spTgt spid="65"/>
                                        </p:tgtEl>
                                      </p:cBhvr>
                                    </p:animEffec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fade">
                                      <p:cBhvr>
                                        <p:cTn id="25" dur="500"/>
                                        <p:tgtEl>
                                          <p:spTgt spid="66"/>
                                        </p:tgtEl>
                                      </p:cBhvr>
                                    </p:animEffect>
                                  </p:childTnLst>
                                </p:cTn>
                              </p:par>
                            </p:childTnLst>
                          </p:cTn>
                        </p:par>
                      </p:childTnLst>
                    </p:cTn>
                  </p:par>
                </p:childTnLst>
              </p:cTn>
              <p:nextCondLst>
                <p:cond evt="onClick" delay="0">
                  <p:tgtEl>
                    <p:spTgt spid="15"/>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5"/>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a:stretch>
          </a:blipFill>
        </p:spPr>
      </p:sp>
      <p:grpSp>
        <p:nvGrpSpPr>
          <p:cNvPr id="42" name="Group 42"/>
          <p:cNvGrpSpPr/>
          <p:nvPr/>
        </p:nvGrpSpPr>
        <p:grpSpPr>
          <a:xfrm>
            <a:off x="2102176" y="1987440"/>
            <a:ext cx="229651" cy="229651"/>
            <a:chOff x="0" y="0"/>
            <a:chExt cx="6350000" cy="6350000"/>
          </a:xfrm>
        </p:grpSpPr>
        <p:sp>
          <p:nvSpPr>
            <p:cNvPr id="43" name="Freeform 4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alpha val="29804"/>
              </a:srgbClr>
            </a:solidFill>
          </p:spPr>
        </p:sp>
      </p:grpSp>
      <p:sp>
        <p:nvSpPr>
          <p:cNvPr id="61" name="TextBox 61"/>
          <p:cNvSpPr txBox="1"/>
          <p:nvPr/>
        </p:nvSpPr>
        <p:spPr>
          <a:xfrm>
            <a:off x="1826875" y="477337"/>
            <a:ext cx="14579150" cy="530658"/>
          </a:xfrm>
          <a:prstGeom prst="rect">
            <a:avLst/>
          </a:prstGeom>
        </p:spPr>
        <p:txBody>
          <a:bodyPr lIns="0" tIns="0" rIns="0" bIns="0" rtlCol="0" anchor="t">
            <a:spAutoFit/>
          </a:bodyPr>
          <a:lstStyle/>
          <a:p>
            <a:pPr algn="ctr">
              <a:lnSpc>
                <a:spcPts val="4000"/>
              </a:lnSpc>
            </a:pPr>
            <a:r>
              <a:rPr lang="en-US" sz="5000" b="1">
                <a:solidFill>
                  <a:srgbClr val="4F3B20"/>
                </a:solidFill>
                <a:latin typeface="Arial" panose="020B0604020202020204" pitchFamily="34" charset="0"/>
                <a:cs typeface="Arial" panose="020B0604020202020204" pitchFamily="34" charset="0"/>
              </a:rPr>
              <a:t>BÀI TẬP TRẮC NGHIỆM</a:t>
            </a:r>
          </a:p>
        </p:txBody>
      </p:sp>
      <p:grpSp>
        <p:nvGrpSpPr>
          <p:cNvPr id="4" name="Group 8">
            <a:extLst>
              <a:ext uri="{FF2B5EF4-FFF2-40B4-BE49-F238E27FC236}">
                <a16:creationId xmlns:a16="http://schemas.microsoft.com/office/drawing/2014/main" xmlns="" id="{08FB3940-69EF-91F1-4BBA-E52828C61532}"/>
              </a:ext>
            </a:extLst>
          </p:cNvPr>
          <p:cNvGrpSpPr/>
          <p:nvPr/>
        </p:nvGrpSpPr>
        <p:grpSpPr>
          <a:xfrm>
            <a:off x="609600" y="1071896"/>
            <a:ext cx="17145000" cy="6915098"/>
            <a:chOff x="0" y="0"/>
            <a:chExt cx="4603080" cy="1821260"/>
          </a:xfrm>
          <a:scene3d>
            <a:camera prst="orthographicFront">
              <a:rot lat="0" lon="0" rev="0"/>
            </a:camera>
            <a:lightRig rig="balanced" dir="t">
              <a:rot lat="0" lon="0" rev="8700000"/>
            </a:lightRig>
          </a:scene3d>
        </p:grpSpPr>
        <p:sp>
          <p:nvSpPr>
            <p:cNvPr id="5" name="Freeform 9">
              <a:extLst>
                <a:ext uri="{FF2B5EF4-FFF2-40B4-BE49-F238E27FC236}">
                  <a16:creationId xmlns:a16="http://schemas.microsoft.com/office/drawing/2014/main" xmlns="" id="{E5083C03-AE0A-2380-C8C6-4566B6508414}"/>
                </a:ext>
              </a:extLst>
            </p:cNvPr>
            <p:cNvSpPr/>
            <p:nvPr/>
          </p:nvSpPr>
          <p:spPr>
            <a:xfrm>
              <a:off x="0" y="0"/>
              <a:ext cx="4603080" cy="1821260"/>
            </a:xfrm>
            <a:custGeom>
              <a:avLst/>
              <a:gdLst/>
              <a:ahLst/>
              <a:cxnLst/>
              <a:rect l="l" t="t" r="r" b="b"/>
              <a:pathLst>
                <a:path w="4603080" h="1163774">
                  <a:moveTo>
                    <a:pt x="44297" y="0"/>
                  </a:moveTo>
                  <a:lnTo>
                    <a:pt x="4558783" y="0"/>
                  </a:lnTo>
                  <a:cubicBezTo>
                    <a:pt x="4570531" y="0"/>
                    <a:pt x="4581798" y="4667"/>
                    <a:pt x="4590105" y="12974"/>
                  </a:cubicBezTo>
                  <a:cubicBezTo>
                    <a:pt x="4598413" y="21282"/>
                    <a:pt x="4603080" y="32549"/>
                    <a:pt x="4603080" y="44297"/>
                  </a:cubicBezTo>
                  <a:lnTo>
                    <a:pt x="4603080" y="1119477"/>
                  </a:lnTo>
                  <a:cubicBezTo>
                    <a:pt x="4603080" y="1131226"/>
                    <a:pt x="4598413" y="1142493"/>
                    <a:pt x="4590105" y="1150800"/>
                  </a:cubicBezTo>
                  <a:cubicBezTo>
                    <a:pt x="4581798" y="1159107"/>
                    <a:pt x="4570531" y="1163774"/>
                    <a:pt x="4558783" y="1163774"/>
                  </a:cubicBezTo>
                  <a:lnTo>
                    <a:pt x="44297" y="1163774"/>
                  </a:lnTo>
                  <a:cubicBezTo>
                    <a:pt x="32549" y="1163774"/>
                    <a:pt x="21282" y="1159107"/>
                    <a:pt x="12974" y="1150800"/>
                  </a:cubicBezTo>
                  <a:cubicBezTo>
                    <a:pt x="4667" y="1142493"/>
                    <a:pt x="0" y="1131226"/>
                    <a:pt x="0" y="1119477"/>
                  </a:cubicBezTo>
                  <a:lnTo>
                    <a:pt x="0" y="44297"/>
                  </a:lnTo>
                  <a:cubicBezTo>
                    <a:pt x="0" y="32549"/>
                    <a:pt x="4667" y="21282"/>
                    <a:pt x="12974" y="12974"/>
                  </a:cubicBezTo>
                  <a:cubicBezTo>
                    <a:pt x="21282" y="4667"/>
                    <a:pt x="32549" y="0"/>
                    <a:pt x="44297" y="0"/>
                  </a:cubicBezTo>
                  <a:close/>
                </a:path>
              </a:pathLst>
            </a:custGeom>
            <a:solidFill>
              <a:srgbClr val="FFC000"/>
            </a:solidFill>
            <a:ln>
              <a:noFill/>
            </a:ln>
            <a:effectLst>
              <a:outerShdw blurRad="44450" dist="27940" dir="5400000" algn="ctr">
                <a:srgbClr val="000000">
                  <a:alpha val="32000"/>
                </a:srgbClr>
              </a:outerShdw>
            </a:effectLst>
            <a:sp3d>
              <a:bevelT w="190500" h="38100"/>
            </a:sp3d>
          </p:spPr>
        </p:sp>
        <p:sp>
          <p:nvSpPr>
            <p:cNvPr id="6" name="TextBox 10">
              <a:extLst>
                <a:ext uri="{FF2B5EF4-FFF2-40B4-BE49-F238E27FC236}">
                  <a16:creationId xmlns:a16="http://schemas.microsoft.com/office/drawing/2014/main" xmlns="" id="{D5AC3DE8-7C52-373C-38DC-148F95A36359}"/>
                </a:ext>
              </a:extLst>
            </p:cNvPr>
            <p:cNvSpPr txBox="1"/>
            <p:nvPr/>
          </p:nvSpPr>
          <p:spPr>
            <a:xfrm>
              <a:off x="113025" y="98023"/>
              <a:ext cx="4428868" cy="151708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nSpc>
                  <a:spcPct val="150000"/>
                </a:lnSpc>
              </a:pPr>
              <a:r>
                <a:rPr lang="en-US" sz="3200" b="1">
                  <a:solidFill>
                    <a:srgbClr val="000000"/>
                  </a:solidFill>
                  <a:latin typeface="Arial" panose="020B0604020202020204" pitchFamily="34" charset="0"/>
                  <a:cs typeface="Arial" panose="020B0604020202020204" pitchFamily="34" charset="0"/>
                </a:rPr>
                <a:t>Câu 9. Khi nói về đột biến gene, có bao nhiêu phát biểu sau đây đúng?</a:t>
              </a:r>
            </a:p>
            <a:p>
              <a:pPr>
                <a:lnSpc>
                  <a:spcPct val="150000"/>
                </a:lnSpc>
              </a:pPr>
              <a:r>
                <a:rPr lang="en-US" sz="3200" b="1">
                  <a:solidFill>
                    <a:srgbClr val="000000"/>
                  </a:solidFill>
                  <a:latin typeface="Arial" panose="020B0604020202020204" pitchFamily="34" charset="0"/>
                  <a:cs typeface="Arial" panose="020B0604020202020204" pitchFamily="34" charset="0"/>
                </a:rPr>
                <a:t>I. Nucleotide kết cặp sai trong quá trình nhân đôi ADN gây đột biến thay thế cặp nucleotide</a:t>
              </a:r>
            </a:p>
            <a:p>
              <a:pPr>
                <a:lnSpc>
                  <a:spcPct val="150000"/>
                </a:lnSpc>
              </a:pPr>
              <a:r>
                <a:rPr lang="en-US" sz="3200" b="1">
                  <a:solidFill>
                    <a:srgbClr val="000000"/>
                  </a:solidFill>
                  <a:latin typeface="Arial" panose="020B0604020202020204" pitchFamily="34" charset="0"/>
                  <a:cs typeface="Arial" panose="020B0604020202020204" pitchFamily="34" charset="0"/>
                </a:rPr>
                <a:t>II. Đột biến gene tạo ra các alene mới làm phong phú vốn gene của quần thể.</a:t>
              </a:r>
            </a:p>
            <a:p>
              <a:pPr>
                <a:lnSpc>
                  <a:spcPct val="150000"/>
                </a:lnSpc>
              </a:pPr>
              <a:r>
                <a:rPr lang="en-US" sz="3200" b="1">
                  <a:solidFill>
                    <a:srgbClr val="000000"/>
                  </a:solidFill>
                  <a:latin typeface="Arial" panose="020B0604020202020204" pitchFamily="34" charset="0"/>
                  <a:cs typeface="Arial" panose="020B0604020202020204" pitchFamily="34" charset="0"/>
                </a:rPr>
                <a:t>III. Đột biến điểm là dạng đột biến liên quan đến một đoạn nhiễm sắc thể.</a:t>
              </a:r>
            </a:p>
            <a:p>
              <a:pPr>
                <a:lnSpc>
                  <a:spcPct val="150000"/>
                </a:lnSpc>
              </a:pPr>
              <a:r>
                <a:rPr lang="en-US" sz="3200" b="1">
                  <a:solidFill>
                    <a:srgbClr val="000000"/>
                  </a:solidFill>
                  <a:latin typeface="Arial" panose="020B0604020202020204" pitchFamily="34" charset="0"/>
                  <a:cs typeface="Arial" panose="020B0604020202020204" pitchFamily="34" charset="0"/>
                </a:rPr>
                <a:t>IV. Đột biến gene tạo ra nguồn nguyên liệu sơ cấp chủ yếu cho tiến hóa.</a:t>
              </a:r>
            </a:p>
            <a:p>
              <a:pPr>
                <a:lnSpc>
                  <a:spcPct val="150000"/>
                </a:lnSpc>
              </a:pPr>
              <a:r>
                <a:rPr lang="en-US" sz="3200" b="1">
                  <a:solidFill>
                    <a:srgbClr val="000000"/>
                  </a:solidFill>
                  <a:latin typeface="Arial" panose="020B0604020202020204" pitchFamily="34" charset="0"/>
                  <a:cs typeface="Arial" panose="020B0604020202020204" pitchFamily="34" charset="0"/>
                </a:rPr>
                <a:t>V. Mức độ gây hại của alene đột biến phụ thuộc vào tổ hợp gene và điều kiện môi trường.</a:t>
              </a:r>
            </a:p>
            <a:p>
              <a:pPr>
                <a:lnSpc>
                  <a:spcPct val="150000"/>
                </a:lnSpc>
              </a:pPr>
              <a:r>
                <a:rPr lang="en-US" sz="3200" b="1">
                  <a:solidFill>
                    <a:srgbClr val="000000"/>
                  </a:solidFill>
                  <a:latin typeface="Arial" panose="020B0604020202020204" pitchFamily="34" charset="0"/>
                  <a:cs typeface="Arial" panose="020B0604020202020204" pitchFamily="34" charset="0"/>
                </a:rPr>
                <a:t>VI. Hóa chất 5-brom uraxin gây đột biến thay thế cặp G-X thành cặp A-T.</a:t>
              </a:r>
            </a:p>
          </p:txBody>
        </p:sp>
      </p:grpSp>
      <p:grpSp>
        <p:nvGrpSpPr>
          <p:cNvPr id="7" name="Group 11">
            <a:extLst>
              <a:ext uri="{FF2B5EF4-FFF2-40B4-BE49-F238E27FC236}">
                <a16:creationId xmlns:a16="http://schemas.microsoft.com/office/drawing/2014/main" xmlns="" id="{A37ACDF5-9A4F-006B-4AC2-4E037B24B223}"/>
              </a:ext>
            </a:extLst>
          </p:cNvPr>
          <p:cNvGrpSpPr/>
          <p:nvPr/>
        </p:nvGrpSpPr>
        <p:grpSpPr>
          <a:xfrm>
            <a:off x="4120633" y="8171283"/>
            <a:ext cx="1779180" cy="724848"/>
            <a:chOff x="0" y="0"/>
            <a:chExt cx="4045823" cy="249701"/>
          </a:xfrm>
          <a:scene3d>
            <a:camera prst="orthographicFront">
              <a:rot lat="0" lon="0" rev="0"/>
            </a:camera>
            <a:lightRig rig="balanced" dir="t">
              <a:rot lat="0" lon="0" rev="8700000"/>
            </a:lightRig>
          </a:scene3d>
        </p:grpSpPr>
        <p:sp>
          <p:nvSpPr>
            <p:cNvPr id="8" name="Freeform 12">
              <a:extLst>
                <a:ext uri="{FF2B5EF4-FFF2-40B4-BE49-F238E27FC236}">
                  <a16:creationId xmlns:a16="http://schemas.microsoft.com/office/drawing/2014/main" xmlns="" id="{2A088694-F6FD-A661-236B-F4921ACD1F3E}"/>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a:ln>
              <a:noFill/>
            </a:ln>
            <a:effectLst>
              <a:outerShdw blurRad="44450" dist="27940" dir="5400000" algn="ctr">
                <a:srgbClr val="000000">
                  <a:alpha val="32000"/>
                </a:srgbClr>
              </a:outerShdw>
            </a:effectLst>
            <a:sp3d>
              <a:bevelT w="190500" h="38100"/>
            </a:sp3d>
          </p:spPr>
        </p:sp>
        <p:sp>
          <p:nvSpPr>
            <p:cNvPr id="9" name="TextBox 13">
              <a:extLst>
                <a:ext uri="{FF2B5EF4-FFF2-40B4-BE49-F238E27FC236}">
                  <a16:creationId xmlns:a16="http://schemas.microsoft.com/office/drawing/2014/main" xmlns="" id="{7A97DDE2-763A-FD0D-08C0-8BCEEA884B67}"/>
                </a:ext>
              </a:extLst>
            </p:cNvPr>
            <p:cNvSpPr txBox="1"/>
            <p:nvPr/>
          </p:nvSpPr>
          <p:spPr>
            <a:xfrm>
              <a:off x="0" y="-76200"/>
              <a:ext cx="4045823" cy="32590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nSpc>
                  <a:spcPts val="5599"/>
                </a:lnSpc>
              </a:pPr>
              <a:r>
                <a:rPr lang="en-US" sz="3999" b="1">
                  <a:solidFill>
                    <a:srgbClr val="000000"/>
                  </a:solidFill>
                  <a:latin typeface="Arial" panose="020B0604020202020204" pitchFamily="34" charset="0"/>
                  <a:cs typeface="Arial" panose="020B0604020202020204" pitchFamily="34" charset="0"/>
                </a:rPr>
                <a:t>A. 3                              </a:t>
              </a:r>
            </a:p>
          </p:txBody>
        </p:sp>
      </p:grpSp>
      <p:grpSp>
        <p:nvGrpSpPr>
          <p:cNvPr id="10" name="Group 14">
            <a:extLst>
              <a:ext uri="{FF2B5EF4-FFF2-40B4-BE49-F238E27FC236}">
                <a16:creationId xmlns:a16="http://schemas.microsoft.com/office/drawing/2014/main" xmlns="" id="{705A2D00-86A6-CB24-58A2-FF35CEC19DFE}"/>
              </a:ext>
            </a:extLst>
          </p:cNvPr>
          <p:cNvGrpSpPr/>
          <p:nvPr/>
        </p:nvGrpSpPr>
        <p:grpSpPr>
          <a:xfrm>
            <a:off x="4120633" y="9290818"/>
            <a:ext cx="1779180" cy="724848"/>
            <a:chOff x="0" y="0"/>
            <a:chExt cx="4045823" cy="249701"/>
          </a:xfrm>
          <a:scene3d>
            <a:camera prst="orthographicFront">
              <a:rot lat="0" lon="0" rev="0"/>
            </a:camera>
            <a:lightRig rig="balanced" dir="t">
              <a:rot lat="0" lon="0" rev="8700000"/>
            </a:lightRig>
          </a:scene3d>
        </p:grpSpPr>
        <p:sp>
          <p:nvSpPr>
            <p:cNvPr id="11" name="Freeform 15">
              <a:extLst>
                <a:ext uri="{FF2B5EF4-FFF2-40B4-BE49-F238E27FC236}">
                  <a16:creationId xmlns:a16="http://schemas.microsoft.com/office/drawing/2014/main" xmlns="" id="{49213D79-E3CD-603F-B494-0B99EBAAAE0A}"/>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a:ln>
              <a:noFill/>
            </a:ln>
            <a:effectLst>
              <a:outerShdw blurRad="44450" dist="27940" dir="5400000" algn="ctr">
                <a:srgbClr val="000000">
                  <a:alpha val="32000"/>
                </a:srgbClr>
              </a:outerShdw>
            </a:effectLst>
            <a:sp3d>
              <a:bevelT w="190500" h="38100"/>
            </a:sp3d>
          </p:spPr>
        </p:sp>
        <p:sp>
          <p:nvSpPr>
            <p:cNvPr id="12" name="TextBox 16">
              <a:extLst>
                <a:ext uri="{FF2B5EF4-FFF2-40B4-BE49-F238E27FC236}">
                  <a16:creationId xmlns:a16="http://schemas.microsoft.com/office/drawing/2014/main" xmlns="" id="{310B5DF9-9210-2292-5C12-B4922908E0F6}"/>
                </a:ext>
              </a:extLst>
            </p:cNvPr>
            <p:cNvSpPr txBox="1"/>
            <p:nvPr/>
          </p:nvSpPr>
          <p:spPr>
            <a:xfrm>
              <a:off x="0" y="-76200"/>
              <a:ext cx="4045823" cy="32590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nSpc>
                  <a:spcPts val="5599"/>
                </a:lnSpc>
              </a:pPr>
              <a:r>
                <a:rPr lang="en-US" sz="3999" b="1">
                  <a:solidFill>
                    <a:srgbClr val="000000"/>
                  </a:solidFill>
                  <a:latin typeface="Arial" panose="020B0604020202020204" pitchFamily="34" charset="0"/>
                  <a:cs typeface="Arial" panose="020B0604020202020204" pitchFamily="34" charset="0"/>
                </a:rPr>
                <a:t>B. 4                               </a:t>
              </a:r>
            </a:p>
          </p:txBody>
        </p:sp>
      </p:grpSp>
      <p:grpSp>
        <p:nvGrpSpPr>
          <p:cNvPr id="13" name="Group 17">
            <a:extLst>
              <a:ext uri="{FF2B5EF4-FFF2-40B4-BE49-F238E27FC236}">
                <a16:creationId xmlns:a16="http://schemas.microsoft.com/office/drawing/2014/main" xmlns="" id="{9719076D-6A26-147F-0B81-48AFAD112E0D}"/>
              </a:ext>
            </a:extLst>
          </p:cNvPr>
          <p:cNvGrpSpPr/>
          <p:nvPr/>
        </p:nvGrpSpPr>
        <p:grpSpPr>
          <a:xfrm>
            <a:off x="8254410" y="8145215"/>
            <a:ext cx="1779180" cy="724848"/>
            <a:chOff x="0" y="0"/>
            <a:chExt cx="4045823" cy="249701"/>
          </a:xfrm>
          <a:scene3d>
            <a:camera prst="orthographicFront">
              <a:rot lat="0" lon="0" rev="0"/>
            </a:camera>
            <a:lightRig rig="balanced" dir="t">
              <a:rot lat="0" lon="0" rev="8700000"/>
            </a:lightRig>
          </a:scene3d>
        </p:grpSpPr>
        <p:sp>
          <p:nvSpPr>
            <p:cNvPr id="14" name="Freeform 18">
              <a:extLst>
                <a:ext uri="{FF2B5EF4-FFF2-40B4-BE49-F238E27FC236}">
                  <a16:creationId xmlns:a16="http://schemas.microsoft.com/office/drawing/2014/main" xmlns="" id="{E4440CC3-A47A-2C7D-15DA-9F365699C98D}"/>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a:ln>
              <a:noFill/>
            </a:ln>
            <a:effectLst>
              <a:outerShdw blurRad="44450" dist="27940" dir="5400000" algn="ctr">
                <a:srgbClr val="000000">
                  <a:alpha val="32000"/>
                </a:srgbClr>
              </a:outerShdw>
            </a:effectLst>
            <a:sp3d>
              <a:bevelT w="190500" h="38100"/>
            </a:sp3d>
          </p:spPr>
        </p:sp>
        <p:sp>
          <p:nvSpPr>
            <p:cNvPr id="15" name="TextBox 19">
              <a:extLst>
                <a:ext uri="{FF2B5EF4-FFF2-40B4-BE49-F238E27FC236}">
                  <a16:creationId xmlns:a16="http://schemas.microsoft.com/office/drawing/2014/main" xmlns="" id="{1296EC6D-8C9A-1138-2C33-BC1DCD7D88CE}"/>
                </a:ext>
              </a:extLst>
            </p:cNvPr>
            <p:cNvSpPr txBox="1"/>
            <p:nvPr/>
          </p:nvSpPr>
          <p:spPr>
            <a:xfrm>
              <a:off x="0" y="-76200"/>
              <a:ext cx="4045823" cy="32590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nSpc>
                  <a:spcPts val="5599"/>
                </a:lnSpc>
              </a:pPr>
              <a:r>
                <a:rPr lang="en-US" sz="3999" b="1">
                  <a:solidFill>
                    <a:srgbClr val="000000"/>
                  </a:solidFill>
                  <a:latin typeface="Arial" panose="020B0604020202020204" pitchFamily="34" charset="0"/>
                  <a:cs typeface="Arial" panose="020B0604020202020204" pitchFamily="34" charset="0"/>
                </a:rPr>
                <a:t>C. 5                                    </a:t>
              </a:r>
            </a:p>
          </p:txBody>
        </p:sp>
      </p:grpSp>
      <p:grpSp>
        <p:nvGrpSpPr>
          <p:cNvPr id="62" name="Group 20">
            <a:extLst>
              <a:ext uri="{FF2B5EF4-FFF2-40B4-BE49-F238E27FC236}">
                <a16:creationId xmlns:a16="http://schemas.microsoft.com/office/drawing/2014/main" xmlns="" id="{EDA37FFE-F362-A348-1CBE-D17AAB80F21D}"/>
              </a:ext>
            </a:extLst>
          </p:cNvPr>
          <p:cNvGrpSpPr/>
          <p:nvPr/>
        </p:nvGrpSpPr>
        <p:grpSpPr>
          <a:xfrm>
            <a:off x="8254410" y="9265938"/>
            <a:ext cx="1779180" cy="724848"/>
            <a:chOff x="0" y="0"/>
            <a:chExt cx="4045823" cy="249701"/>
          </a:xfrm>
          <a:scene3d>
            <a:camera prst="orthographicFront">
              <a:rot lat="0" lon="0" rev="0"/>
            </a:camera>
            <a:lightRig rig="balanced" dir="t">
              <a:rot lat="0" lon="0" rev="8700000"/>
            </a:lightRig>
          </a:scene3d>
        </p:grpSpPr>
        <p:sp>
          <p:nvSpPr>
            <p:cNvPr id="63" name="Freeform 21">
              <a:extLst>
                <a:ext uri="{FF2B5EF4-FFF2-40B4-BE49-F238E27FC236}">
                  <a16:creationId xmlns:a16="http://schemas.microsoft.com/office/drawing/2014/main" xmlns="" id="{C2CBDD0A-436E-C06A-0723-A0C73C4892B1}"/>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a:ln>
              <a:noFill/>
            </a:ln>
            <a:effectLst>
              <a:outerShdw blurRad="44450" dist="27940" dir="5400000" algn="ctr">
                <a:srgbClr val="000000">
                  <a:alpha val="32000"/>
                </a:srgbClr>
              </a:outerShdw>
            </a:effectLst>
            <a:sp3d>
              <a:bevelT w="190500" h="38100"/>
            </a:sp3d>
          </p:spPr>
        </p:sp>
        <p:sp>
          <p:nvSpPr>
            <p:cNvPr id="64" name="TextBox 22">
              <a:extLst>
                <a:ext uri="{FF2B5EF4-FFF2-40B4-BE49-F238E27FC236}">
                  <a16:creationId xmlns:a16="http://schemas.microsoft.com/office/drawing/2014/main" xmlns="" id="{C23484A4-085D-F29A-8D1F-DC723E64D625}"/>
                </a:ext>
              </a:extLst>
            </p:cNvPr>
            <p:cNvSpPr txBox="1"/>
            <p:nvPr/>
          </p:nvSpPr>
          <p:spPr>
            <a:xfrm>
              <a:off x="0" y="-76200"/>
              <a:ext cx="4045823" cy="32590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nSpc>
                  <a:spcPts val="5599"/>
                </a:lnSpc>
              </a:pPr>
              <a:r>
                <a:rPr lang="en-US" sz="3999" b="1">
                  <a:solidFill>
                    <a:srgbClr val="000000"/>
                  </a:solidFill>
                  <a:latin typeface="Arial" panose="020B0604020202020204" pitchFamily="34" charset="0"/>
                  <a:cs typeface="Arial" panose="020B0604020202020204" pitchFamily="34" charset="0"/>
                </a:rPr>
                <a:t>D. 6</a:t>
              </a:r>
            </a:p>
          </p:txBody>
        </p:sp>
      </p:grpSp>
      <p:sp>
        <p:nvSpPr>
          <p:cNvPr id="65" name="Freeform 25">
            <a:extLst>
              <a:ext uri="{FF2B5EF4-FFF2-40B4-BE49-F238E27FC236}">
                <a16:creationId xmlns:a16="http://schemas.microsoft.com/office/drawing/2014/main" xmlns="" id="{EA84CED3-C000-89EF-6F13-788B66C4D6EC}"/>
              </a:ext>
            </a:extLst>
          </p:cNvPr>
          <p:cNvSpPr/>
          <p:nvPr/>
        </p:nvSpPr>
        <p:spPr>
          <a:xfrm>
            <a:off x="3220633" y="9433221"/>
            <a:ext cx="690916" cy="663279"/>
          </a:xfrm>
          <a:custGeom>
            <a:avLst/>
            <a:gdLst/>
            <a:ahLst/>
            <a:cxnLst/>
            <a:rect l="l" t="t" r="r" b="b"/>
            <a:pathLst>
              <a:path w="690916" h="663279">
                <a:moveTo>
                  <a:pt x="0" y="0"/>
                </a:moveTo>
                <a:lnTo>
                  <a:pt x="690916" y="0"/>
                </a:lnTo>
                <a:lnTo>
                  <a:pt x="690916" y="663279"/>
                </a:lnTo>
                <a:lnTo>
                  <a:pt x="0" y="6632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6" name="Freeform 27">
            <a:extLst>
              <a:ext uri="{FF2B5EF4-FFF2-40B4-BE49-F238E27FC236}">
                <a16:creationId xmlns:a16="http://schemas.microsoft.com/office/drawing/2014/main" xmlns="" id="{5B3B7FF9-FDC3-4A86-2544-544FB5EEDB0D}"/>
              </a:ext>
            </a:extLst>
          </p:cNvPr>
          <p:cNvSpPr/>
          <p:nvPr/>
        </p:nvSpPr>
        <p:spPr>
          <a:xfrm>
            <a:off x="7361904" y="9367610"/>
            <a:ext cx="683422" cy="683422"/>
          </a:xfrm>
          <a:custGeom>
            <a:avLst/>
            <a:gdLst/>
            <a:ahLst/>
            <a:cxnLst/>
            <a:rect l="l" t="t" r="r" b="b"/>
            <a:pathLst>
              <a:path w="683422" h="683422">
                <a:moveTo>
                  <a:pt x="0" y="0"/>
                </a:moveTo>
                <a:lnTo>
                  <a:pt x="683422" y="0"/>
                </a:lnTo>
                <a:lnTo>
                  <a:pt x="683422" y="683422"/>
                </a:lnTo>
                <a:lnTo>
                  <a:pt x="0" y="6834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7" name="Freeform 27">
            <a:extLst>
              <a:ext uri="{FF2B5EF4-FFF2-40B4-BE49-F238E27FC236}">
                <a16:creationId xmlns:a16="http://schemas.microsoft.com/office/drawing/2014/main" xmlns="" id="{5C0840F7-2176-F383-3807-96FE63DB2A11}"/>
              </a:ext>
            </a:extLst>
          </p:cNvPr>
          <p:cNvSpPr/>
          <p:nvPr/>
        </p:nvSpPr>
        <p:spPr>
          <a:xfrm>
            <a:off x="7361904" y="8249689"/>
            <a:ext cx="683422" cy="683422"/>
          </a:xfrm>
          <a:custGeom>
            <a:avLst/>
            <a:gdLst/>
            <a:ahLst/>
            <a:cxnLst/>
            <a:rect l="l" t="t" r="r" b="b"/>
            <a:pathLst>
              <a:path w="683422" h="683422">
                <a:moveTo>
                  <a:pt x="0" y="0"/>
                </a:moveTo>
                <a:lnTo>
                  <a:pt x="683422" y="0"/>
                </a:lnTo>
                <a:lnTo>
                  <a:pt x="683422" y="683422"/>
                </a:lnTo>
                <a:lnTo>
                  <a:pt x="0" y="6834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8" name="Freeform 27">
            <a:extLst>
              <a:ext uri="{FF2B5EF4-FFF2-40B4-BE49-F238E27FC236}">
                <a16:creationId xmlns:a16="http://schemas.microsoft.com/office/drawing/2014/main" xmlns="" id="{8D1C2CFC-75D1-82F7-1781-81F99CA48441}"/>
              </a:ext>
            </a:extLst>
          </p:cNvPr>
          <p:cNvSpPr/>
          <p:nvPr/>
        </p:nvSpPr>
        <p:spPr>
          <a:xfrm>
            <a:off x="3256787" y="8214794"/>
            <a:ext cx="683422" cy="683422"/>
          </a:xfrm>
          <a:custGeom>
            <a:avLst/>
            <a:gdLst/>
            <a:ahLst/>
            <a:cxnLst/>
            <a:rect l="l" t="t" r="r" b="b"/>
            <a:pathLst>
              <a:path w="683422" h="683422">
                <a:moveTo>
                  <a:pt x="0" y="0"/>
                </a:moveTo>
                <a:lnTo>
                  <a:pt x="683422" y="0"/>
                </a:lnTo>
                <a:lnTo>
                  <a:pt x="683422" y="683422"/>
                </a:lnTo>
                <a:lnTo>
                  <a:pt x="0" y="6834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2980670809"/>
      </p:ext>
    </p:extLst>
  </p:cSld>
  <p:clrMapOvr>
    <a:masterClrMapping/>
  </p:clrMapOvr>
  <p:transition>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fade">
                                      <p:cBhvr>
                                        <p:cTn id="13" dur="500"/>
                                        <p:tgtEl>
                                          <p:spTgt spid="65"/>
                                        </p:tgtEl>
                                      </p:cBhvr>
                                    </p:animEffec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fade">
                                      <p:cBhvr>
                                        <p:cTn id="19" dur="500"/>
                                        <p:tgtEl>
                                          <p:spTgt spid="67"/>
                                        </p:tgtEl>
                                      </p:cBhvr>
                                    </p:animEffec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62"/>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fade">
                                      <p:cBhvr>
                                        <p:cTn id="25" dur="500"/>
                                        <p:tgtEl>
                                          <p:spTgt spid="66"/>
                                        </p:tgtEl>
                                      </p:cBhvr>
                                    </p:animEffect>
                                  </p:childTnLst>
                                </p:cTn>
                              </p:par>
                            </p:childTnLst>
                          </p:cTn>
                        </p:par>
                      </p:childTnLst>
                    </p:cTn>
                  </p:par>
                </p:childTnLst>
              </p:cTn>
              <p:nextCondLst>
                <p:cond evt="onClick" delay="0">
                  <p:tgtEl>
                    <p:spTgt spid="62"/>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Snipped 1">
            <a:extLst>
              <a:ext uri="{FF2B5EF4-FFF2-40B4-BE49-F238E27FC236}">
                <a16:creationId xmlns:a16="http://schemas.microsoft.com/office/drawing/2014/main" xmlns="" id="{FB3130D6-E606-2142-C815-2CDAF01225A1}"/>
              </a:ext>
            </a:extLst>
          </p:cNvPr>
          <p:cNvSpPr/>
          <p:nvPr/>
        </p:nvSpPr>
        <p:spPr>
          <a:xfrm>
            <a:off x="457200" y="647700"/>
            <a:ext cx="17084278" cy="9372600"/>
          </a:xfrm>
          <a:prstGeom prst="snip2DiagRect">
            <a:avLst>
              <a:gd name="adj1" fmla="val 995"/>
              <a:gd name="adj2" fmla="val 12878"/>
            </a:avLst>
          </a:prstGeom>
          <a:solidFill>
            <a:schemeClr val="bg1"/>
          </a:solidFill>
          <a:ln w="57150">
            <a:solidFill>
              <a:schemeClr val="tx2">
                <a:lumMod val="60000"/>
                <a:lumOff val="4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1" name="Freeform 51"/>
          <p:cNvSpPr/>
          <p:nvPr/>
        </p:nvSpPr>
        <p:spPr>
          <a:xfrm>
            <a:off x="853598" y="8681128"/>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a:stretch>
          </a:blipFill>
        </p:spPr>
      </p:sp>
      <p:grpSp>
        <p:nvGrpSpPr>
          <p:cNvPr id="4" name="Group 8">
            <a:extLst>
              <a:ext uri="{FF2B5EF4-FFF2-40B4-BE49-F238E27FC236}">
                <a16:creationId xmlns:a16="http://schemas.microsoft.com/office/drawing/2014/main" xmlns="" id="{BFAFD89C-D9A7-BCC9-52C7-7F77113BA07D}"/>
              </a:ext>
            </a:extLst>
          </p:cNvPr>
          <p:cNvGrpSpPr/>
          <p:nvPr/>
        </p:nvGrpSpPr>
        <p:grpSpPr>
          <a:xfrm>
            <a:off x="853598" y="1098452"/>
            <a:ext cx="15758002" cy="3866910"/>
            <a:chOff x="0" y="0"/>
            <a:chExt cx="4603080" cy="1018446"/>
          </a:xfrm>
          <a:scene3d>
            <a:camera prst="orthographicFront">
              <a:rot lat="0" lon="0" rev="0"/>
            </a:camera>
            <a:lightRig rig="balanced" dir="t">
              <a:rot lat="0" lon="0" rev="8700000"/>
            </a:lightRig>
          </a:scene3d>
        </p:grpSpPr>
        <p:sp>
          <p:nvSpPr>
            <p:cNvPr id="5" name="Freeform 9">
              <a:extLst>
                <a:ext uri="{FF2B5EF4-FFF2-40B4-BE49-F238E27FC236}">
                  <a16:creationId xmlns:a16="http://schemas.microsoft.com/office/drawing/2014/main" xmlns="" id="{8A41BBDA-A83E-E369-D6E8-95BDF432AB65}"/>
                </a:ext>
              </a:extLst>
            </p:cNvPr>
            <p:cNvSpPr/>
            <p:nvPr/>
          </p:nvSpPr>
          <p:spPr>
            <a:xfrm>
              <a:off x="0" y="0"/>
              <a:ext cx="4603080" cy="1018446"/>
            </a:xfrm>
            <a:custGeom>
              <a:avLst/>
              <a:gdLst/>
              <a:ahLst/>
              <a:cxnLst/>
              <a:rect l="l" t="t" r="r" b="b"/>
              <a:pathLst>
                <a:path w="4603080" h="1018446">
                  <a:moveTo>
                    <a:pt x="44297" y="0"/>
                  </a:moveTo>
                  <a:lnTo>
                    <a:pt x="4558783" y="0"/>
                  </a:lnTo>
                  <a:cubicBezTo>
                    <a:pt x="4570531" y="0"/>
                    <a:pt x="4581798" y="4667"/>
                    <a:pt x="4590105" y="12974"/>
                  </a:cubicBezTo>
                  <a:cubicBezTo>
                    <a:pt x="4598413" y="21282"/>
                    <a:pt x="4603080" y="32549"/>
                    <a:pt x="4603080" y="44297"/>
                  </a:cubicBezTo>
                  <a:lnTo>
                    <a:pt x="4603080" y="974149"/>
                  </a:lnTo>
                  <a:cubicBezTo>
                    <a:pt x="4603080" y="985897"/>
                    <a:pt x="4598413" y="997164"/>
                    <a:pt x="4590105" y="1005471"/>
                  </a:cubicBezTo>
                  <a:cubicBezTo>
                    <a:pt x="4581798" y="1013779"/>
                    <a:pt x="4570531" y="1018446"/>
                    <a:pt x="4558783" y="1018446"/>
                  </a:cubicBezTo>
                  <a:lnTo>
                    <a:pt x="44297" y="1018446"/>
                  </a:lnTo>
                  <a:cubicBezTo>
                    <a:pt x="32549" y="1018446"/>
                    <a:pt x="21282" y="1013779"/>
                    <a:pt x="12974" y="1005471"/>
                  </a:cubicBezTo>
                  <a:cubicBezTo>
                    <a:pt x="4667" y="997164"/>
                    <a:pt x="0" y="985897"/>
                    <a:pt x="0" y="974149"/>
                  </a:cubicBezTo>
                  <a:lnTo>
                    <a:pt x="0" y="44297"/>
                  </a:lnTo>
                  <a:cubicBezTo>
                    <a:pt x="0" y="32549"/>
                    <a:pt x="4667" y="21282"/>
                    <a:pt x="12974" y="12974"/>
                  </a:cubicBezTo>
                  <a:cubicBezTo>
                    <a:pt x="21282" y="4667"/>
                    <a:pt x="32549" y="0"/>
                    <a:pt x="44297" y="0"/>
                  </a:cubicBezTo>
                  <a:close/>
                </a:path>
              </a:pathLst>
            </a:custGeom>
            <a:solidFill>
              <a:srgbClr val="FFC000"/>
            </a:solidFill>
            <a:ln>
              <a:noFill/>
            </a:ln>
            <a:effectLst>
              <a:outerShdw blurRad="44450" dist="27940" dir="5400000" algn="ctr">
                <a:srgbClr val="000000">
                  <a:alpha val="32000"/>
                </a:srgbClr>
              </a:outerShdw>
            </a:effectLst>
            <a:sp3d>
              <a:bevelT w="190500" h="38100"/>
            </a:sp3d>
          </p:spPr>
        </p:sp>
        <p:sp>
          <p:nvSpPr>
            <p:cNvPr id="6" name="TextBox 10">
              <a:extLst>
                <a:ext uri="{FF2B5EF4-FFF2-40B4-BE49-F238E27FC236}">
                  <a16:creationId xmlns:a16="http://schemas.microsoft.com/office/drawing/2014/main" xmlns="" id="{61A25CA6-5C07-FFEA-BB54-5F6DD5D5DEDA}"/>
                </a:ext>
              </a:extLst>
            </p:cNvPr>
            <p:cNvSpPr txBox="1"/>
            <p:nvPr/>
          </p:nvSpPr>
          <p:spPr>
            <a:xfrm>
              <a:off x="0" y="-76200"/>
              <a:ext cx="4603080" cy="1094646"/>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nSpc>
                  <a:spcPts val="5739"/>
                </a:lnSpc>
              </a:pPr>
              <a:r>
                <a:rPr lang="en-US" sz="3600" b="1">
                  <a:solidFill>
                    <a:srgbClr val="000000"/>
                  </a:solidFill>
                  <a:latin typeface="Arial" panose="020B0604020202020204" pitchFamily="34" charset="0"/>
                  <a:cs typeface="Arial" panose="020B0604020202020204" pitchFamily="34" charset="0"/>
                </a:rPr>
                <a:t>Câu 10. Gene A có chiều dài 476nm và có 3400 liên kết hydrogen bị đột biến thành alene a. Cặp gene Aa tự nhân đôi liên tiếp hai lần tạo ra các gene con. Trong 2 lần nhân đôi, môi trường nội bào đã cung cấp 4803 nucleotide loại adenine và 3597 nucleotide loại guanine. Dạng đột biến đã xảy ra với gene A là:</a:t>
              </a:r>
            </a:p>
          </p:txBody>
        </p:sp>
      </p:grpSp>
      <p:grpSp>
        <p:nvGrpSpPr>
          <p:cNvPr id="7" name="Group 11">
            <a:extLst>
              <a:ext uri="{FF2B5EF4-FFF2-40B4-BE49-F238E27FC236}">
                <a16:creationId xmlns:a16="http://schemas.microsoft.com/office/drawing/2014/main" xmlns="" id="{6F026006-CE2E-B45E-14AA-70D71C2D18A8}"/>
              </a:ext>
            </a:extLst>
          </p:cNvPr>
          <p:cNvGrpSpPr/>
          <p:nvPr/>
        </p:nvGrpSpPr>
        <p:grpSpPr>
          <a:xfrm>
            <a:off x="2133600" y="5275063"/>
            <a:ext cx="15361485" cy="948085"/>
            <a:chOff x="0" y="0"/>
            <a:chExt cx="4045823" cy="249701"/>
          </a:xfrm>
          <a:scene3d>
            <a:camera prst="orthographicFront">
              <a:rot lat="0" lon="0" rev="0"/>
            </a:camera>
            <a:lightRig rig="balanced" dir="t">
              <a:rot lat="0" lon="0" rev="8700000"/>
            </a:lightRig>
          </a:scene3d>
        </p:grpSpPr>
        <p:sp>
          <p:nvSpPr>
            <p:cNvPr id="8" name="Freeform 12">
              <a:extLst>
                <a:ext uri="{FF2B5EF4-FFF2-40B4-BE49-F238E27FC236}">
                  <a16:creationId xmlns:a16="http://schemas.microsoft.com/office/drawing/2014/main" xmlns="" id="{A749D482-CFA0-7B30-B08E-E41D7C659E2C}"/>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a:ln>
              <a:noFill/>
            </a:ln>
            <a:effectLst>
              <a:outerShdw blurRad="44450" dist="27940" dir="5400000" algn="ctr">
                <a:srgbClr val="000000">
                  <a:alpha val="32000"/>
                </a:srgbClr>
              </a:outerShdw>
            </a:effectLst>
            <a:sp3d>
              <a:bevelT w="190500" h="38100"/>
            </a:sp3d>
          </p:spPr>
        </p:sp>
        <p:sp>
          <p:nvSpPr>
            <p:cNvPr id="9" name="TextBox 13">
              <a:extLst>
                <a:ext uri="{FF2B5EF4-FFF2-40B4-BE49-F238E27FC236}">
                  <a16:creationId xmlns:a16="http://schemas.microsoft.com/office/drawing/2014/main" xmlns="" id="{BBF46A58-E2B4-59AA-6642-6C8B5933F0A8}"/>
                </a:ext>
              </a:extLst>
            </p:cNvPr>
            <p:cNvSpPr txBox="1"/>
            <p:nvPr/>
          </p:nvSpPr>
          <p:spPr>
            <a:xfrm>
              <a:off x="0" y="-76200"/>
              <a:ext cx="4045823" cy="32590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nSpc>
                  <a:spcPts val="5599"/>
                </a:lnSpc>
              </a:pPr>
              <a:r>
                <a:rPr lang="en-US" sz="3600" b="1">
                  <a:solidFill>
                    <a:srgbClr val="000000"/>
                  </a:solidFill>
                  <a:latin typeface="Arial" panose="020B0604020202020204" pitchFamily="34" charset="0"/>
                  <a:cs typeface="Arial" panose="020B0604020202020204" pitchFamily="34" charset="0"/>
                </a:rPr>
                <a:t>A. Thay thế một cặp G-X bằng cặp A-T                </a:t>
              </a:r>
            </a:p>
          </p:txBody>
        </p:sp>
      </p:grpSp>
      <p:grpSp>
        <p:nvGrpSpPr>
          <p:cNvPr id="10" name="Group 14">
            <a:extLst>
              <a:ext uri="{FF2B5EF4-FFF2-40B4-BE49-F238E27FC236}">
                <a16:creationId xmlns:a16="http://schemas.microsoft.com/office/drawing/2014/main" xmlns="" id="{E8C2D9B3-95D0-143D-086A-3A7C3298C5F3}"/>
              </a:ext>
            </a:extLst>
          </p:cNvPr>
          <p:cNvGrpSpPr/>
          <p:nvPr/>
        </p:nvGrpSpPr>
        <p:grpSpPr>
          <a:xfrm>
            <a:off x="2133600" y="6394598"/>
            <a:ext cx="15361485" cy="948085"/>
            <a:chOff x="0" y="0"/>
            <a:chExt cx="4045823" cy="249701"/>
          </a:xfrm>
          <a:scene3d>
            <a:camera prst="orthographicFront">
              <a:rot lat="0" lon="0" rev="0"/>
            </a:camera>
            <a:lightRig rig="balanced" dir="t">
              <a:rot lat="0" lon="0" rev="8700000"/>
            </a:lightRig>
          </a:scene3d>
        </p:grpSpPr>
        <p:sp>
          <p:nvSpPr>
            <p:cNvPr id="11" name="Freeform 15">
              <a:extLst>
                <a:ext uri="{FF2B5EF4-FFF2-40B4-BE49-F238E27FC236}">
                  <a16:creationId xmlns:a16="http://schemas.microsoft.com/office/drawing/2014/main" xmlns="" id="{735A5A7B-EC4B-D2FD-620C-BA876D4AFE86}"/>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a:ln>
              <a:noFill/>
            </a:ln>
            <a:effectLst>
              <a:outerShdw blurRad="44450" dist="27940" dir="5400000" algn="ctr">
                <a:srgbClr val="000000">
                  <a:alpha val="32000"/>
                </a:srgbClr>
              </a:outerShdw>
            </a:effectLst>
            <a:sp3d>
              <a:bevelT w="190500" h="38100"/>
            </a:sp3d>
          </p:spPr>
        </p:sp>
        <p:sp>
          <p:nvSpPr>
            <p:cNvPr id="12" name="TextBox 16">
              <a:extLst>
                <a:ext uri="{FF2B5EF4-FFF2-40B4-BE49-F238E27FC236}">
                  <a16:creationId xmlns:a16="http://schemas.microsoft.com/office/drawing/2014/main" xmlns="" id="{E399DFA6-9A3A-52DD-AA18-F55497C9ABE8}"/>
                </a:ext>
              </a:extLst>
            </p:cNvPr>
            <p:cNvSpPr txBox="1"/>
            <p:nvPr/>
          </p:nvSpPr>
          <p:spPr>
            <a:xfrm>
              <a:off x="0" y="-76200"/>
              <a:ext cx="4045823" cy="32590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nSpc>
                  <a:spcPts val="5599"/>
                </a:lnSpc>
              </a:pPr>
              <a:r>
                <a:rPr lang="en-US" sz="3600" b="1">
                  <a:solidFill>
                    <a:srgbClr val="000000"/>
                  </a:solidFill>
                  <a:latin typeface="Arial" panose="020B0604020202020204" pitchFamily="34" charset="0"/>
                  <a:cs typeface="Arial" panose="020B0604020202020204" pitchFamily="34" charset="0"/>
                </a:rPr>
                <a:t>B. Thay thế một cặp A-T bằng cặp G-X</a:t>
              </a:r>
            </a:p>
          </p:txBody>
        </p:sp>
      </p:grpSp>
      <p:grpSp>
        <p:nvGrpSpPr>
          <p:cNvPr id="13" name="Group 17">
            <a:extLst>
              <a:ext uri="{FF2B5EF4-FFF2-40B4-BE49-F238E27FC236}">
                <a16:creationId xmlns:a16="http://schemas.microsoft.com/office/drawing/2014/main" xmlns="" id="{133C5891-5B02-22AF-B1F2-70FE94B18F9E}"/>
              </a:ext>
            </a:extLst>
          </p:cNvPr>
          <p:cNvGrpSpPr/>
          <p:nvPr/>
        </p:nvGrpSpPr>
        <p:grpSpPr>
          <a:xfrm>
            <a:off x="2133600" y="7514133"/>
            <a:ext cx="15361485" cy="948085"/>
            <a:chOff x="0" y="0"/>
            <a:chExt cx="4045823" cy="249701"/>
          </a:xfrm>
          <a:scene3d>
            <a:camera prst="orthographicFront">
              <a:rot lat="0" lon="0" rev="0"/>
            </a:camera>
            <a:lightRig rig="balanced" dir="t">
              <a:rot lat="0" lon="0" rev="8700000"/>
            </a:lightRig>
          </a:scene3d>
        </p:grpSpPr>
        <p:sp>
          <p:nvSpPr>
            <p:cNvPr id="14" name="Freeform 18">
              <a:extLst>
                <a:ext uri="{FF2B5EF4-FFF2-40B4-BE49-F238E27FC236}">
                  <a16:creationId xmlns:a16="http://schemas.microsoft.com/office/drawing/2014/main" xmlns="" id="{E92245E2-538A-618D-43DE-01A1DFE4BAB2}"/>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a:ln>
              <a:noFill/>
            </a:ln>
            <a:effectLst>
              <a:outerShdw blurRad="44450" dist="27940" dir="5400000" algn="ctr">
                <a:srgbClr val="000000">
                  <a:alpha val="32000"/>
                </a:srgbClr>
              </a:outerShdw>
            </a:effectLst>
            <a:sp3d>
              <a:bevelT w="190500" h="38100"/>
            </a:sp3d>
          </p:spPr>
        </p:sp>
        <p:sp>
          <p:nvSpPr>
            <p:cNvPr id="15" name="TextBox 19">
              <a:extLst>
                <a:ext uri="{FF2B5EF4-FFF2-40B4-BE49-F238E27FC236}">
                  <a16:creationId xmlns:a16="http://schemas.microsoft.com/office/drawing/2014/main" xmlns="" id="{E4ECF110-5B83-1933-5082-5F90E964E927}"/>
                </a:ext>
              </a:extLst>
            </p:cNvPr>
            <p:cNvSpPr txBox="1"/>
            <p:nvPr/>
          </p:nvSpPr>
          <p:spPr>
            <a:xfrm>
              <a:off x="0" y="-76200"/>
              <a:ext cx="4045823" cy="32590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nSpc>
                  <a:spcPts val="5599"/>
                </a:lnSpc>
              </a:pPr>
              <a:r>
                <a:rPr lang="en-US" sz="3600" b="1">
                  <a:solidFill>
                    <a:srgbClr val="000000"/>
                  </a:solidFill>
                  <a:latin typeface="Arial" panose="020B0604020202020204" pitchFamily="34" charset="0"/>
                  <a:cs typeface="Arial" panose="020B0604020202020204" pitchFamily="34" charset="0"/>
                </a:rPr>
                <a:t>C. Mất một cặp A-T</a:t>
              </a:r>
            </a:p>
          </p:txBody>
        </p:sp>
      </p:grpSp>
      <p:sp>
        <p:nvSpPr>
          <p:cNvPr id="62" name="Freeform 26">
            <a:extLst>
              <a:ext uri="{FF2B5EF4-FFF2-40B4-BE49-F238E27FC236}">
                <a16:creationId xmlns:a16="http://schemas.microsoft.com/office/drawing/2014/main" xmlns="" id="{27B8EA26-92E2-A1E5-DD55-E6D0ADB31627}"/>
              </a:ext>
            </a:extLst>
          </p:cNvPr>
          <p:cNvSpPr/>
          <p:nvPr/>
        </p:nvSpPr>
        <p:spPr>
          <a:xfrm>
            <a:off x="1298072" y="5360009"/>
            <a:ext cx="690916" cy="663279"/>
          </a:xfrm>
          <a:custGeom>
            <a:avLst/>
            <a:gdLst/>
            <a:ahLst/>
            <a:cxnLst/>
            <a:rect l="l" t="t" r="r" b="b"/>
            <a:pathLst>
              <a:path w="690916" h="663279">
                <a:moveTo>
                  <a:pt x="0" y="0"/>
                </a:moveTo>
                <a:lnTo>
                  <a:pt x="690916" y="0"/>
                </a:lnTo>
                <a:lnTo>
                  <a:pt x="690916" y="663280"/>
                </a:lnTo>
                <a:lnTo>
                  <a:pt x="0" y="6632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3" name="Freeform 27">
            <a:extLst>
              <a:ext uri="{FF2B5EF4-FFF2-40B4-BE49-F238E27FC236}">
                <a16:creationId xmlns:a16="http://schemas.microsoft.com/office/drawing/2014/main" xmlns="" id="{DBD3C31A-D31C-9D4B-88F7-8077EA05A236}"/>
              </a:ext>
            </a:extLst>
          </p:cNvPr>
          <p:cNvSpPr/>
          <p:nvPr/>
        </p:nvSpPr>
        <p:spPr>
          <a:xfrm>
            <a:off x="1260230" y="7534331"/>
            <a:ext cx="683422" cy="683422"/>
          </a:xfrm>
          <a:custGeom>
            <a:avLst/>
            <a:gdLst/>
            <a:ahLst/>
            <a:cxnLst/>
            <a:rect l="l" t="t" r="r" b="b"/>
            <a:pathLst>
              <a:path w="683422" h="683422">
                <a:moveTo>
                  <a:pt x="0" y="0"/>
                </a:moveTo>
                <a:lnTo>
                  <a:pt x="683422" y="0"/>
                </a:lnTo>
                <a:lnTo>
                  <a:pt x="683422" y="683422"/>
                </a:lnTo>
                <a:lnTo>
                  <a:pt x="0" y="6834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5" name="Freeform 27">
            <a:extLst>
              <a:ext uri="{FF2B5EF4-FFF2-40B4-BE49-F238E27FC236}">
                <a16:creationId xmlns:a16="http://schemas.microsoft.com/office/drawing/2014/main" xmlns="" id="{F5931880-2FDB-877E-5594-C4E2C4C19024}"/>
              </a:ext>
            </a:extLst>
          </p:cNvPr>
          <p:cNvSpPr/>
          <p:nvPr/>
        </p:nvSpPr>
        <p:spPr>
          <a:xfrm>
            <a:off x="1268972" y="6485384"/>
            <a:ext cx="683422" cy="683422"/>
          </a:xfrm>
          <a:custGeom>
            <a:avLst/>
            <a:gdLst/>
            <a:ahLst/>
            <a:cxnLst/>
            <a:rect l="l" t="t" r="r" b="b"/>
            <a:pathLst>
              <a:path w="683422" h="683422">
                <a:moveTo>
                  <a:pt x="0" y="0"/>
                </a:moveTo>
                <a:lnTo>
                  <a:pt x="683422" y="0"/>
                </a:lnTo>
                <a:lnTo>
                  <a:pt x="683422" y="683422"/>
                </a:lnTo>
                <a:lnTo>
                  <a:pt x="0" y="6834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3" name="Group 2">
            <a:extLst>
              <a:ext uri="{FF2B5EF4-FFF2-40B4-BE49-F238E27FC236}">
                <a16:creationId xmlns:a16="http://schemas.microsoft.com/office/drawing/2014/main" xmlns="" id="{0B88C871-441C-989E-29D8-71B00D072326}"/>
              </a:ext>
            </a:extLst>
          </p:cNvPr>
          <p:cNvGrpSpPr/>
          <p:nvPr/>
        </p:nvGrpSpPr>
        <p:grpSpPr>
          <a:xfrm>
            <a:off x="2108145" y="8289343"/>
            <a:ext cx="15361485" cy="1237407"/>
            <a:chOff x="0" y="-76200"/>
            <a:chExt cx="4045823" cy="325901"/>
          </a:xfrm>
          <a:scene3d>
            <a:camera prst="orthographicFront">
              <a:rot lat="0" lon="0" rev="0"/>
            </a:camera>
            <a:lightRig rig="balanced" dir="t">
              <a:rot lat="0" lon="0" rev="8700000"/>
            </a:lightRig>
          </a:scene3d>
        </p:grpSpPr>
        <p:sp>
          <p:nvSpPr>
            <p:cNvPr id="67" name="Freeform 21">
              <a:extLst>
                <a:ext uri="{FF2B5EF4-FFF2-40B4-BE49-F238E27FC236}">
                  <a16:creationId xmlns:a16="http://schemas.microsoft.com/office/drawing/2014/main" xmlns="" id="{1DBD0753-A63E-B43E-9814-ED87EC17DC49}"/>
                </a:ext>
              </a:extLst>
            </p:cNvPr>
            <p:cNvSpPr/>
            <p:nvPr/>
          </p:nvSpPr>
          <p:spPr>
            <a:xfrm>
              <a:off x="0" y="0"/>
              <a:ext cx="4045823" cy="249701"/>
            </a:xfrm>
            <a:custGeom>
              <a:avLst/>
              <a:gdLst/>
              <a:ahLst/>
              <a:cxnLst/>
              <a:rect l="l" t="t" r="r" b="b"/>
              <a:pathLst>
                <a:path w="4045823" h="249701">
                  <a:moveTo>
                    <a:pt x="50398" y="0"/>
                  </a:moveTo>
                  <a:lnTo>
                    <a:pt x="3995425" y="0"/>
                  </a:lnTo>
                  <a:cubicBezTo>
                    <a:pt x="4023259" y="0"/>
                    <a:pt x="4045823" y="22564"/>
                    <a:pt x="4045823" y="50398"/>
                  </a:cubicBezTo>
                  <a:lnTo>
                    <a:pt x="4045823" y="199303"/>
                  </a:lnTo>
                  <a:cubicBezTo>
                    <a:pt x="4045823" y="227137"/>
                    <a:pt x="4023259" y="249701"/>
                    <a:pt x="3995425" y="249701"/>
                  </a:cubicBezTo>
                  <a:lnTo>
                    <a:pt x="50398" y="249701"/>
                  </a:lnTo>
                  <a:cubicBezTo>
                    <a:pt x="22564" y="249701"/>
                    <a:pt x="0" y="227137"/>
                    <a:pt x="0" y="199303"/>
                  </a:cubicBezTo>
                  <a:lnTo>
                    <a:pt x="0" y="50398"/>
                  </a:lnTo>
                  <a:cubicBezTo>
                    <a:pt x="0" y="22564"/>
                    <a:pt x="22564" y="0"/>
                    <a:pt x="50398" y="0"/>
                  </a:cubicBezTo>
                  <a:close/>
                </a:path>
              </a:pathLst>
            </a:custGeom>
            <a:solidFill>
              <a:srgbClr val="FFF2E6"/>
            </a:solidFill>
            <a:ln>
              <a:noFill/>
            </a:ln>
            <a:effectLst>
              <a:outerShdw blurRad="44450" dist="27940" dir="5400000" algn="ctr">
                <a:srgbClr val="000000">
                  <a:alpha val="32000"/>
                </a:srgbClr>
              </a:outerShdw>
            </a:effectLst>
            <a:sp3d>
              <a:bevelT w="190500" h="38100"/>
            </a:sp3d>
          </p:spPr>
          <p:txBody>
            <a:bodyPr/>
            <a:lstStyle/>
            <a:p>
              <a:endParaRPr lang="vi-VN" sz="1600" b="1">
                <a:latin typeface="Arial" panose="020B0604020202020204" pitchFamily="34" charset="0"/>
                <a:cs typeface="Arial" panose="020B0604020202020204" pitchFamily="34" charset="0"/>
              </a:endParaRPr>
            </a:p>
          </p:txBody>
        </p:sp>
        <p:sp>
          <p:nvSpPr>
            <p:cNvPr id="68" name="TextBox 22">
              <a:extLst>
                <a:ext uri="{FF2B5EF4-FFF2-40B4-BE49-F238E27FC236}">
                  <a16:creationId xmlns:a16="http://schemas.microsoft.com/office/drawing/2014/main" xmlns="" id="{F19335D2-9168-FDDC-4C5E-22536E5CB8CB}"/>
                </a:ext>
              </a:extLst>
            </p:cNvPr>
            <p:cNvSpPr txBox="1"/>
            <p:nvPr/>
          </p:nvSpPr>
          <p:spPr>
            <a:xfrm>
              <a:off x="0" y="-76200"/>
              <a:ext cx="4045823" cy="32590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5599"/>
                </a:lnSpc>
              </a:pPr>
              <a:r>
                <a:rPr lang="en-US" sz="3600" b="1">
                  <a:solidFill>
                    <a:srgbClr val="000000"/>
                  </a:solidFill>
                  <a:latin typeface="Arial" panose="020B0604020202020204" pitchFamily="34" charset="0"/>
                  <a:cs typeface="Arial" panose="020B0604020202020204" pitchFamily="34" charset="0"/>
                </a:rPr>
                <a:t>D. Mất một cặp G-X</a:t>
              </a:r>
            </a:p>
          </p:txBody>
        </p:sp>
      </p:grpSp>
      <p:sp>
        <p:nvSpPr>
          <p:cNvPr id="66" name="Freeform 27">
            <a:extLst>
              <a:ext uri="{FF2B5EF4-FFF2-40B4-BE49-F238E27FC236}">
                <a16:creationId xmlns:a16="http://schemas.microsoft.com/office/drawing/2014/main" xmlns="" id="{C583827E-7726-2647-4DEF-32F0FD6E3CBB}"/>
              </a:ext>
            </a:extLst>
          </p:cNvPr>
          <p:cNvSpPr/>
          <p:nvPr/>
        </p:nvSpPr>
        <p:spPr>
          <a:xfrm>
            <a:off x="1256217" y="8677144"/>
            <a:ext cx="683422" cy="683422"/>
          </a:xfrm>
          <a:custGeom>
            <a:avLst/>
            <a:gdLst/>
            <a:ahLst/>
            <a:cxnLst/>
            <a:rect l="l" t="t" r="r" b="b"/>
            <a:pathLst>
              <a:path w="683422" h="683422">
                <a:moveTo>
                  <a:pt x="0" y="0"/>
                </a:moveTo>
                <a:lnTo>
                  <a:pt x="683422" y="0"/>
                </a:lnTo>
                <a:lnTo>
                  <a:pt x="683422" y="683422"/>
                </a:lnTo>
                <a:lnTo>
                  <a:pt x="0" y="6834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sz="16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4830952"/>
      </p:ext>
    </p:extLst>
  </p:cSld>
  <p:clrMapOvr>
    <a:masterClrMapping/>
  </p:clrMapOvr>
  <p:transition>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fade">
                                      <p:cBhvr>
                                        <p:cTn id="13" dur="500"/>
                                        <p:tgtEl>
                                          <p:spTgt spid="65"/>
                                        </p:tgtEl>
                                      </p:cBhvr>
                                    </p:animEffec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500"/>
                                        <p:tgtEl>
                                          <p:spTgt spid="63"/>
                                        </p:tgtEl>
                                      </p:cBhvr>
                                    </p:animEffec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fade">
                                      <p:cBhvr>
                                        <p:cTn id="25" dur="500"/>
                                        <p:tgtEl>
                                          <p:spTgt spid="66"/>
                                        </p:tgtEl>
                                      </p:cBhvr>
                                    </p:animEffect>
                                  </p:childTnLst>
                                </p:cTn>
                              </p:par>
                            </p:childTnLst>
                          </p:cTn>
                        </p:par>
                      </p:childTnLst>
                    </p:cTn>
                  </p:par>
                </p:childTnLst>
              </p:cTn>
              <p:nextCondLst>
                <p:cond evt="onClick" delay="0">
                  <p:tgtEl>
                    <p:spTgt spid="3"/>
                  </p:tgtEl>
                </p:cond>
              </p:nextCondLst>
            </p:seq>
          </p:childTnLst>
        </p:cTn>
      </p:par>
    </p:tnLst>
    <p:bldLst>
      <p:bldP spid="6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55931"/>
            <a:ext cx="18288000" cy="10350905"/>
          </a:xfrm>
          <a:custGeom>
            <a:avLst/>
            <a:gdLst/>
            <a:ahLst/>
            <a:cxnLst/>
            <a:rect l="l" t="t" r="r" b="b"/>
            <a:pathLst>
              <a:path w="19234437" h="12863030">
                <a:moveTo>
                  <a:pt x="0" y="0"/>
                </a:moveTo>
                <a:lnTo>
                  <a:pt x="19234437" y="0"/>
                </a:lnTo>
                <a:lnTo>
                  <a:pt x="19234437" y="12863030"/>
                </a:lnTo>
                <a:lnTo>
                  <a:pt x="0" y="128630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sz="4000" b="1"/>
          </a:p>
        </p:txBody>
      </p:sp>
      <p:sp>
        <p:nvSpPr>
          <p:cNvPr id="4" name="Freeform 4"/>
          <p:cNvSpPr/>
          <p:nvPr/>
        </p:nvSpPr>
        <p:spPr>
          <a:xfrm>
            <a:off x="3878413" y="2369272"/>
            <a:ext cx="9988914" cy="6055779"/>
          </a:xfrm>
          <a:custGeom>
            <a:avLst/>
            <a:gdLst/>
            <a:ahLst/>
            <a:cxnLst/>
            <a:rect l="l" t="t" r="r" b="b"/>
            <a:pathLst>
              <a:path w="9988914" h="6055779">
                <a:moveTo>
                  <a:pt x="0" y="0"/>
                </a:moveTo>
                <a:lnTo>
                  <a:pt x="9988914" y="0"/>
                </a:lnTo>
                <a:lnTo>
                  <a:pt x="9988914" y="6055779"/>
                </a:lnTo>
                <a:lnTo>
                  <a:pt x="0" y="60557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a:off x="8479700" y="8032347"/>
            <a:ext cx="2275036" cy="2262627"/>
          </a:xfrm>
          <a:custGeom>
            <a:avLst/>
            <a:gdLst/>
            <a:ahLst/>
            <a:cxnLst/>
            <a:rect l="l" t="t" r="r" b="b"/>
            <a:pathLst>
              <a:path w="2275036" h="2262627">
                <a:moveTo>
                  <a:pt x="0" y="0"/>
                </a:moveTo>
                <a:lnTo>
                  <a:pt x="2275036" y="0"/>
                </a:lnTo>
                <a:lnTo>
                  <a:pt x="2275036" y="2262627"/>
                </a:lnTo>
                <a:lnTo>
                  <a:pt x="0" y="226262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Rectangle 4">
            <a:extLst>
              <a:ext uri="{FF2B5EF4-FFF2-40B4-BE49-F238E27FC236}">
                <a16:creationId xmlns:a16="http://schemas.microsoft.com/office/drawing/2014/main" xmlns="" id="{23696BED-744C-D6E7-B6B1-BF1661CBEA4B}"/>
              </a:ext>
            </a:extLst>
          </p:cNvPr>
          <p:cNvSpPr/>
          <p:nvPr/>
        </p:nvSpPr>
        <p:spPr>
          <a:xfrm>
            <a:off x="1176670" y="3595490"/>
            <a:ext cx="15392400" cy="2286000"/>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vi-VN" sz="4000" b="1"/>
          </a:p>
        </p:txBody>
      </p:sp>
      <p:sp>
        <p:nvSpPr>
          <p:cNvPr id="6" name="Rectangle 5">
            <a:extLst>
              <a:ext uri="{FF2B5EF4-FFF2-40B4-BE49-F238E27FC236}">
                <a16:creationId xmlns:a16="http://schemas.microsoft.com/office/drawing/2014/main" xmlns="" id="{C82848C0-F912-03D7-A7D5-E02F021DCEBF}"/>
              </a:ext>
            </a:extLst>
          </p:cNvPr>
          <p:cNvSpPr/>
          <p:nvPr/>
        </p:nvSpPr>
        <p:spPr>
          <a:xfrm>
            <a:off x="423530" y="506427"/>
            <a:ext cx="17440940" cy="9274146"/>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vi-VN" sz="4000" b="1"/>
          </a:p>
        </p:txBody>
      </p:sp>
      <p:sp>
        <p:nvSpPr>
          <p:cNvPr id="7" name="TextBox 6">
            <a:extLst>
              <a:ext uri="{FF2B5EF4-FFF2-40B4-BE49-F238E27FC236}">
                <a16:creationId xmlns:a16="http://schemas.microsoft.com/office/drawing/2014/main" xmlns="" id="{76559F27-6AB1-D370-E969-C12244307A0E}"/>
              </a:ext>
            </a:extLst>
          </p:cNvPr>
          <p:cNvSpPr txBox="1"/>
          <p:nvPr/>
        </p:nvSpPr>
        <p:spPr>
          <a:xfrm>
            <a:off x="909970" y="751251"/>
            <a:ext cx="15925800" cy="1323439"/>
          </a:xfrm>
          <a:prstGeom prst="rect">
            <a:avLst/>
          </a:prstGeom>
          <a:noFill/>
        </p:spPr>
        <p:txBody>
          <a:bodyPr wrap="square" rtlCol="0">
            <a:spAutoFit/>
          </a:bodyPr>
          <a:lstStyle/>
          <a:p>
            <a:r>
              <a:rPr lang="vi-VN" sz="4000" b="1">
                <a:solidFill>
                  <a:schemeClr val="bg1"/>
                </a:solidFill>
              </a:rPr>
              <a:t>Trong cơ chế điều hòa hoạt động của opêron Lac ở E.coli, lactose đóng vai trò của chất</a:t>
            </a:r>
          </a:p>
        </p:txBody>
      </p:sp>
      <p:sp>
        <p:nvSpPr>
          <p:cNvPr id="8" name="TextBox 7">
            <a:extLst>
              <a:ext uri="{FF2B5EF4-FFF2-40B4-BE49-F238E27FC236}">
                <a16:creationId xmlns:a16="http://schemas.microsoft.com/office/drawing/2014/main" xmlns="" id="{D1054CC6-BDD3-1B7E-F97C-7BC439F96D5C}"/>
              </a:ext>
            </a:extLst>
          </p:cNvPr>
          <p:cNvSpPr txBox="1"/>
          <p:nvPr/>
        </p:nvSpPr>
        <p:spPr>
          <a:xfrm>
            <a:off x="1176670" y="3595490"/>
            <a:ext cx="6553200" cy="707886"/>
          </a:xfrm>
          <a:prstGeom prst="rect">
            <a:avLst/>
          </a:prstGeom>
          <a:noFill/>
        </p:spPr>
        <p:txBody>
          <a:bodyPr wrap="square" rtlCol="0">
            <a:spAutoFit/>
          </a:bodyPr>
          <a:lstStyle/>
          <a:p>
            <a:r>
              <a:rPr lang="vi-VN" sz="4000" b="1">
                <a:solidFill>
                  <a:schemeClr val="bg1"/>
                </a:solidFill>
              </a:rPr>
              <a:t>A. Xúc tác</a:t>
            </a:r>
          </a:p>
        </p:txBody>
      </p:sp>
      <p:sp>
        <p:nvSpPr>
          <p:cNvPr id="9" name="TextBox 8">
            <a:extLst>
              <a:ext uri="{FF2B5EF4-FFF2-40B4-BE49-F238E27FC236}">
                <a16:creationId xmlns:a16="http://schemas.microsoft.com/office/drawing/2014/main" xmlns="" id="{3DF5E363-81B1-D8CC-7E8E-9740A01CA19F}"/>
              </a:ext>
            </a:extLst>
          </p:cNvPr>
          <p:cNvSpPr txBox="1"/>
          <p:nvPr/>
        </p:nvSpPr>
        <p:spPr>
          <a:xfrm>
            <a:off x="1203251" y="6406665"/>
            <a:ext cx="6553200" cy="707886"/>
          </a:xfrm>
          <a:prstGeom prst="rect">
            <a:avLst/>
          </a:prstGeom>
          <a:noFill/>
        </p:spPr>
        <p:txBody>
          <a:bodyPr wrap="square" rtlCol="0">
            <a:spAutoFit/>
          </a:bodyPr>
          <a:lstStyle/>
          <a:p>
            <a:r>
              <a:rPr lang="vi-VN" sz="4000" b="1">
                <a:solidFill>
                  <a:schemeClr val="bg1"/>
                </a:solidFill>
              </a:rPr>
              <a:t>B. Ức chế</a:t>
            </a:r>
          </a:p>
        </p:txBody>
      </p:sp>
      <p:sp>
        <p:nvSpPr>
          <p:cNvPr id="10" name="TextBox 9">
            <a:extLst>
              <a:ext uri="{FF2B5EF4-FFF2-40B4-BE49-F238E27FC236}">
                <a16:creationId xmlns:a16="http://schemas.microsoft.com/office/drawing/2014/main" xmlns="" id="{3EB2A056-F627-E08F-14E0-E15DA27D1914}"/>
              </a:ext>
            </a:extLst>
          </p:cNvPr>
          <p:cNvSpPr txBox="1"/>
          <p:nvPr/>
        </p:nvSpPr>
        <p:spPr>
          <a:xfrm>
            <a:off x="9312699" y="3587516"/>
            <a:ext cx="6553200" cy="707886"/>
          </a:xfrm>
          <a:prstGeom prst="rect">
            <a:avLst/>
          </a:prstGeom>
          <a:noFill/>
        </p:spPr>
        <p:txBody>
          <a:bodyPr wrap="square" rtlCol="0">
            <a:spAutoFit/>
          </a:bodyPr>
          <a:lstStyle/>
          <a:p>
            <a:r>
              <a:rPr lang="vi-VN" sz="4000" b="1">
                <a:solidFill>
                  <a:schemeClr val="bg1"/>
                </a:solidFill>
              </a:rPr>
              <a:t>C. Cảm ứng</a:t>
            </a:r>
          </a:p>
        </p:txBody>
      </p:sp>
      <p:sp>
        <p:nvSpPr>
          <p:cNvPr id="11" name="TextBox 10">
            <a:extLst>
              <a:ext uri="{FF2B5EF4-FFF2-40B4-BE49-F238E27FC236}">
                <a16:creationId xmlns:a16="http://schemas.microsoft.com/office/drawing/2014/main" xmlns="" id="{6E358FAE-A314-930C-5C73-E0981C3557E8}"/>
              </a:ext>
            </a:extLst>
          </p:cNvPr>
          <p:cNvSpPr txBox="1"/>
          <p:nvPr/>
        </p:nvSpPr>
        <p:spPr>
          <a:xfrm>
            <a:off x="9144000" y="6406665"/>
            <a:ext cx="6553200" cy="707886"/>
          </a:xfrm>
          <a:prstGeom prst="rect">
            <a:avLst/>
          </a:prstGeom>
          <a:noFill/>
        </p:spPr>
        <p:txBody>
          <a:bodyPr wrap="square" rtlCol="0">
            <a:spAutoFit/>
          </a:bodyPr>
          <a:lstStyle/>
          <a:p>
            <a:r>
              <a:rPr lang="vi-VN" sz="4000" b="1">
                <a:solidFill>
                  <a:schemeClr val="bg1"/>
                </a:solidFill>
              </a:rPr>
              <a:t>D. Trung gian.</a:t>
            </a:r>
          </a:p>
        </p:txBody>
      </p:sp>
      <p:sp>
        <p:nvSpPr>
          <p:cNvPr id="13" name="Rectangle 12">
            <a:hlinkClick r:id="rId8" action="ppaction://hlinksldjump"/>
            <a:extLst>
              <a:ext uri="{FF2B5EF4-FFF2-40B4-BE49-F238E27FC236}">
                <a16:creationId xmlns:a16="http://schemas.microsoft.com/office/drawing/2014/main" xmlns="" id="{502CB2A1-CED2-AF3E-414F-C25EB308F7AA}"/>
              </a:ext>
            </a:extLst>
          </p:cNvPr>
          <p:cNvSpPr/>
          <p:nvPr/>
        </p:nvSpPr>
        <p:spPr>
          <a:xfrm>
            <a:off x="5367109" y="9109013"/>
            <a:ext cx="2796802" cy="808414"/>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t>ĐÚNG</a:t>
            </a:r>
          </a:p>
        </p:txBody>
      </p:sp>
      <p:sp>
        <p:nvSpPr>
          <p:cNvPr id="14" name="Rectangle 13">
            <a:hlinkClick r:id="rId9" action="ppaction://hlinksldjump"/>
            <a:extLst>
              <a:ext uri="{FF2B5EF4-FFF2-40B4-BE49-F238E27FC236}">
                <a16:creationId xmlns:a16="http://schemas.microsoft.com/office/drawing/2014/main" xmlns="" id="{CB7DD654-A9BC-E649-D693-591581604613}"/>
              </a:ext>
            </a:extLst>
          </p:cNvPr>
          <p:cNvSpPr/>
          <p:nvPr/>
        </p:nvSpPr>
        <p:spPr>
          <a:xfrm>
            <a:off x="10754736" y="9109013"/>
            <a:ext cx="2796802" cy="80841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t>SAI</a:t>
            </a:r>
          </a:p>
        </p:txBody>
      </p:sp>
      <p:sp>
        <p:nvSpPr>
          <p:cNvPr id="15" name="Rectangle 14">
            <a:hlinkClick r:id="rId9" action="ppaction://hlinksldjump"/>
            <a:extLst>
              <a:ext uri="{FF2B5EF4-FFF2-40B4-BE49-F238E27FC236}">
                <a16:creationId xmlns:a16="http://schemas.microsoft.com/office/drawing/2014/main" xmlns="" id="{35ED3DE8-05D3-BF26-B968-D8FE1DDB0F64}"/>
              </a:ext>
            </a:extLst>
          </p:cNvPr>
          <p:cNvSpPr/>
          <p:nvPr/>
        </p:nvSpPr>
        <p:spPr>
          <a:xfrm>
            <a:off x="10783756" y="9072799"/>
            <a:ext cx="2796802" cy="80841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t>SAI</a:t>
            </a:r>
          </a:p>
        </p:txBody>
      </p:sp>
      <p:sp>
        <p:nvSpPr>
          <p:cNvPr id="16" name="Rectangle 15">
            <a:hlinkClick r:id="rId9" action="ppaction://hlinksldjump"/>
            <a:extLst>
              <a:ext uri="{FF2B5EF4-FFF2-40B4-BE49-F238E27FC236}">
                <a16:creationId xmlns:a16="http://schemas.microsoft.com/office/drawing/2014/main" xmlns="" id="{5C2E3756-FA67-739F-1F64-46EEC0C228DE}"/>
              </a:ext>
            </a:extLst>
          </p:cNvPr>
          <p:cNvSpPr/>
          <p:nvPr/>
        </p:nvSpPr>
        <p:spPr>
          <a:xfrm>
            <a:off x="10783756" y="9072799"/>
            <a:ext cx="2796802" cy="80841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t>SAI</a:t>
            </a:r>
          </a:p>
        </p:txBody>
      </p:sp>
    </p:spTree>
    <p:extLst>
      <p:ext uri="{BB962C8B-B14F-4D97-AF65-F5344CB8AC3E}">
        <p14:creationId xmlns:p14="http://schemas.microsoft.com/office/powerpoint/2010/main" val="3805849396"/>
      </p:ext>
    </p:extLst>
  </p:cSld>
  <p:clrMapOvr>
    <a:masterClrMapping/>
  </p:clrMapOvr>
  <p:transition>
    <p:wip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nextCondLst>
                <p:cond evt="onClick" delay="0">
                  <p:tgtEl>
                    <p:spTgt spid="9"/>
                  </p:tgtEl>
                </p:cond>
              </p:nextCondLst>
            </p:seq>
          </p:childTnLst>
        </p:cTn>
      </p:par>
    </p:tnLst>
    <p:bldLst>
      <p:bldP spid="13" grpId="0" animBg="1"/>
      <p:bldP spid="14" grpId="0" animBg="1"/>
      <p:bldP spid="15" grpId="0" animBg="1"/>
      <p:bldP spid="1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7"/>
          <p:cNvSpPr/>
          <p:nvPr/>
        </p:nvSpPr>
        <p:spPr>
          <a:xfrm rot="-873501">
            <a:off x="16056360" y="6909666"/>
            <a:ext cx="1911167" cy="3166089"/>
          </a:xfrm>
          <a:custGeom>
            <a:avLst/>
            <a:gdLst/>
            <a:ahLst/>
            <a:cxnLst/>
            <a:rect l="l" t="t" r="r" b="b"/>
            <a:pathLst>
              <a:path w="1911167" h="3166089">
                <a:moveTo>
                  <a:pt x="0" y="0"/>
                </a:moveTo>
                <a:lnTo>
                  <a:pt x="1911167" y="0"/>
                </a:lnTo>
                <a:lnTo>
                  <a:pt x="1911167" y="3166089"/>
                </a:lnTo>
                <a:lnTo>
                  <a:pt x="0" y="3166089"/>
                </a:lnTo>
                <a:lnTo>
                  <a:pt x="0" y="0"/>
                </a:lnTo>
                <a:close/>
              </a:path>
            </a:pathLst>
          </a:custGeom>
          <a:blipFill dpi="0" rotWithShape="1">
            <a:blip r:embed="rId2">
              <a:alphaModFix amt="72000"/>
              <a:extLst>
                <a:ext uri="{96DAC541-7B7A-43D3-8B79-37D633B846F1}">
                  <asvg:svgBlip xmlns:asvg="http://schemas.microsoft.com/office/drawing/2016/SVG/main" xmlns="" r:embed="rId3"/>
                </a:ext>
              </a:extLst>
            </a:blip>
            <a:srcRect/>
            <a:stretch>
              <a:fillRect/>
            </a:stretch>
          </a:blipFill>
          <a:effectLst>
            <a:outerShdw blurRad="393700" dist="38100" dir="3000000" sx="101000" sy="101000" algn="tl" rotWithShape="0">
              <a:schemeClr val="tx1"/>
            </a:outerShdw>
          </a:effectLst>
          <a:scene3d>
            <a:camera prst="orthographicFront"/>
            <a:lightRig rig="threePt" dir="t">
              <a:rot lat="0" lon="0" rev="4800000"/>
            </a:lightRig>
          </a:scene3d>
        </p:spPr>
      </p:sp>
      <p:sp>
        <p:nvSpPr>
          <p:cNvPr id="18" name="Freeform 18"/>
          <p:cNvSpPr/>
          <p:nvPr/>
        </p:nvSpPr>
        <p:spPr>
          <a:xfrm rot="-6816188">
            <a:off x="15412108" y="1136197"/>
            <a:ext cx="2064762" cy="2095590"/>
          </a:xfrm>
          <a:custGeom>
            <a:avLst/>
            <a:gdLst/>
            <a:ahLst/>
            <a:cxnLst/>
            <a:rect l="l" t="t" r="r" b="b"/>
            <a:pathLst>
              <a:path w="3656175" h="3543166">
                <a:moveTo>
                  <a:pt x="0" y="0"/>
                </a:moveTo>
                <a:lnTo>
                  <a:pt x="3656175" y="0"/>
                </a:lnTo>
                <a:lnTo>
                  <a:pt x="3656175" y="3543166"/>
                </a:lnTo>
                <a:lnTo>
                  <a:pt x="0" y="3543166"/>
                </a:lnTo>
                <a:lnTo>
                  <a:pt x="0" y="0"/>
                </a:lnTo>
                <a:close/>
              </a:path>
            </a:pathLst>
          </a:custGeom>
          <a:blipFill dpi="0" rotWithShape="1">
            <a:blip r:embed="rId4">
              <a:alphaModFix amt="77000"/>
              <a:extLst>
                <a:ext uri="{96DAC541-7B7A-43D3-8B79-37D633B846F1}">
                  <asvg:svgBlip xmlns:asvg="http://schemas.microsoft.com/office/drawing/2016/SVG/main" xmlns="" r:embed="rId5"/>
                </a:ext>
              </a:extLst>
            </a:blip>
            <a:srcRect/>
            <a:stretch>
              <a:fillRect/>
            </a:stretch>
          </a:blipFill>
          <a:effectLst>
            <a:outerShdw blurRad="50800" dist="50800" dir="5400000" sx="96000" sy="96000" algn="ctr" rotWithShape="0">
              <a:schemeClr val="tx1"/>
            </a:outerShdw>
          </a:effectLst>
        </p:spPr>
      </p:sp>
      <p:sp>
        <p:nvSpPr>
          <p:cNvPr id="19" name="Freeform 19"/>
          <p:cNvSpPr/>
          <p:nvPr/>
        </p:nvSpPr>
        <p:spPr>
          <a:xfrm rot="776812">
            <a:off x="290989" y="7405368"/>
            <a:ext cx="1403466" cy="2756808"/>
          </a:xfrm>
          <a:custGeom>
            <a:avLst/>
            <a:gdLst/>
            <a:ahLst/>
            <a:cxnLst/>
            <a:rect l="l" t="t" r="r" b="b"/>
            <a:pathLst>
              <a:path w="1403466" h="2756808">
                <a:moveTo>
                  <a:pt x="0" y="0"/>
                </a:moveTo>
                <a:lnTo>
                  <a:pt x="1403466" y="0"/>
                </a:lnTo>
                <a:lnTo>
                  <a:pt x="1403466" y="2756808"/>
                </a:lnTo>
                <a:lnTo>
                  <a:pt x="0" y="2756808"/>
                </a:lnTo>
                <a:lnTo>
                  <a:pt x="0" y="0"/>
                </a:lnTo>
                <a:close/>
              </a:path>
            </a:pathLst>
          </a:custGeom>
          <a:blipFill dpi="0" rotWithShape="1">
            <a:blip r:embed="rId6">
              <a:alphaModFix amt="38000"/>
              <a:extLst>
                <a:ext uri="{96DAC541-7B7A-43D3-8B79-37D633B846F1}">
                  <asvg:svgBlip xmlns:asvg="http://schemas.microsoft.com/office/drawing/2016/SVG/main" xmlns="" r:embed="rId7"/>
                </a:ext>
              </a:extLst>
            </a:blip>
            <a:srcRect/>
            <a:stretch>
              <a:fillRect/>
            </a:stretch>
          </a:blipFill>
          <a:effectLst>
            <a:outerShdw blurRad="63500" sx="102000" sy="102000" algn="ctr" rotWithShape="0">
              <a:prstClr val="black">
                <a:alpha val="40000"/>
              </a:prstClr>
            </a:outerShdw>
          </a:effectLst>
        </p:spPr>
      </p:sp>
      <p:grpSp>
        <p:nvGrpSpPr>
          <p:cNvPr id="20" name="Group 20"/>
          <p:cNvGrpSpPr/>
          <p:nvPr/>
        </p:nvGrpSpPr>
        <p:grpSpPr>
          <a:xfrm>
            <a:off x="20424208" y="4457700"/>
            <a:ext cx="229651" cy="229651"/>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2" name="Freeform 22"/>
          <p:cNvSpPr/>
          <p:nvPr/>
        </p:nvSpPr>
        <p:spPr>
          <a:xfrm>
            <a:off x="20220095" y="931538"/>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3" name="Freeform 23"/>
          <p:cNvSpPr/>
          <p:nvPr/>
        </p:nvSpPr>
        <p:spPr>
          <a:xfrm rot="-771795">
            <a:off x="1341254" y="8957539"/>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4" name="Freeform 24"/>
          <p:cNvSpPr/>
          <p:nvPr/>
        </p:nvSpPr>
        <p:spPr>
          <a:xfrm>
            <a:off x="17658423" y="7821509"/>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25" name="Group 25"/>
          <p:cNvGrpSpPr>
            <a:grpSpLocks noChangeAspect="1"/>
          </p:cNvGrpSpPr>
          <p:nvPr/>
        </p:nvGrpSpPr>
        <p:grpSpPr>
          <a:xfrm rot="-874149">
            <a:off x="21652747" y="3413548"/>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7" name="Group 27"/>
          <p:cNvGrpSpPr/>
          <p:nvPr/>
        </p:nvGrpSpPr>
        <p:grpSpPr>
          <a:xfrm>
            <a:off x="21113269" y="8313944"/>
            <a:ext cx="229651" cy="229651"/>
            <a:chOff x="0" y="0"/>
            <a:chExt cx="6350000" cy="6350000"/>
          </a:xfrm>
        </p:grpSpPr>
        <p:sp>
          <p:nvSpPr>
            <p:cNvPr id="28" name="Freeform 2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9" name="Freeform 29"/>
          <p:cNvSpPr/>
          <p:nvPr/>
        </p:nvSpPr>
        <p:spPr>
          <a:xfrm>
            <a:off x="15989449" y="7991165"/>
            <a:ext cx="455040" cy="40788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0" name="Freeform 30"/>
          <p:cNvSpPr/>
          <p:nvPr/>
        </p:nvSpPr>
        <p:spPr>
          <a:xfrm>
            <a:off x="17089827" y="6444518"/>
            <a:ext cx="568596" cy="50966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31" name="Group 31"/>
          <p:cNvGrpSpPr>
            <a:grpSpLocks noChangeAspect="1"/>
          </p:cNvGrpSpPr>
          <p:nvPr/>
        </p:nvGrpSpPr>
        <p:grpSpPr>
          <a:xfrm rot="-9583335">
            <a:off x="524147" y="6897065"/>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3" name="TextBox 33"/>
          <p:cNvSpPr txBox="1"/>
          <p:nvPr/>
        </p:nvSpPr>
        <p:spPr>
          <a:xfrm>
            <a:off x="1911089" y="612176"/>
            <a:ext cx="7908524" cy="1335237"/>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0" tIns="0" rIns="0" bIns="0" rtlCol="0" anchor="ctr">
            <a:spAutoFit/>
          </a:bodyPr>
          <a:lstStyle/>
          <a:p>
            <a:pPr algn="ctr">
              <a:lnSpc>
                <a:spcPct val="150000"/>
              </a:lnSpc>
            </a:pPr>
            <a:r>
              <a:rPr lang="en-US" sz="6600" b="1">
                <a:solidFill>
                  <a:srgbClr val="C00000"/>
                </a:solidFill>
                <a:latin typeface="Arial" panose="020B0604020202020204" pitchFamily="34" charset="0"/>
                <a:cs typeface="Arial" panose="020B0604020202020204" pitchFamily="34" charset="0"/>
              </a:rPr>
              <a:t>BÀI TẬP VỀ NHÀ</a:t>
            </a:r>
          </a:p>
        </p:txBody>
      </p:sp>
      <p:sp>
        <p:nvSpPr>
          <p:cNvPr id="34" name="TextBox 34"/>
          <p:cNvSpPr txBox="1"/>
          <p:nvPr/>
        </p:nvSpPr>
        <p:spPr>
          <a:xfrm>
            <a:off x="1911089" y="1947413"/>
            <a:ext cx="13565745" cy="6397814"/>
          </a:xfrm>
          <a:prstGeom prst="snip2DiagRect">
            <a:avLst/>
          </a:prstGeom>
          <a:ln w="76200">
            <a:solidFill>
              <a:srgbClr val="C00000"/>
            </a:solidFill>
          </a:ln>
        </p:spPr>
        <p:txBody>
          <a:bodyPr wrap="square" lIns="0" tIns="0" rIns="0" bIns="0" rtlCol="0" anchor="t">
            <a:spAutoFit/>
          </a:bodyPr>
          <a:lstStyle/>
          <a:p>
            <a:pPr>
              <a:lnSpc>
                <a:spcPts val="5320"/>
              </a:lnSpc>
            </a:pPr>
            <a:r>
              <a:rPr lang="vi-VN" sz="3200" b="1" i="1">
                <a:solidFill>
                  <a:srgbClr val="4F3B20"/>
                </a:solidFill>
                <a:latin typeface="Arial" panose="020B0604020202020204" pitchFamily="34" charset="0"/>
                <a:cs typeface="Arial" panose="020B0604020202020204" pitchFamily="34" charset="0"/>
              </a:rPr>
              <a:t>(1) Một số virus có thể chèn hệ gene của chúng vào hệ gene người, gây đột biến gene và gây ra nhiều bệnh hiểm nghèo, trong đó có một số loại ung thư. Hãy cho biết các biện pháp phòng tránh đột biến gene ở người gây nên bởi một số loại virus như virus viêm gan B?</a:t>
            </a:r>
          </a:p>
          <a:p>
            <a:pPr>
              <a:lnSpc>
                <a:spcPts val="5320"/>
              </a:lnSpc>
            </a:pPr>
            <a:r>
              <a:rPr lang="vi-VN" sz="3200" b="1" i="1">
                <a:solidFill>
                  <a:srgbClr val="4F3B20"/>
                </a:solidFill>
                <a:latin typeface="Arial" panose="020B0604020202020204" pitchFamily="34" charset="0"/>
                <a:cs typeface="Arial" panose="020B0604020202020204" pitchFamily="34" charset="0"/>
              </a:rPr>
              <a:t>(2) Theo em, việc tạo giống sinh vật biến đổi gene có trái với đạo đức sinh học không? Tại sao? Quan điểm của em như thế nào về việc sản xuất và sử dụng sản phẩm bién đổi gene?</a:t>
            </a:r>
          </a:p>
        </p:txBody>
      </p:sp>
      <p:cxnSp>
        <p:nvCxnSpPr>
          <p:cNvPr id="3" name="Straight Connector 2">
            <a:extLst>
              <a:ext uri="{FF2B5EF4-FFF2-40B4-BE49-F238E27FC236}">
                <a16:creationId xmlns:a16="http://schemas.microsoft.com/office/drawing/2014/main" xmlns="" id="{6279BA7B-E1F1-5EA6-9871-F47775158D04}"/>
              </a:ext>
            </a:extLst>
          </p:cNvPr>
          <p:cNvCxnSpPr>
            <a:cxnSpLocks/>
          </p:cNvCxnSpPr>
          <p:nvPr/>
        </p:nvCxnSpPr>
        <p:spPr>
          <a:xfrm flipH="1">
            <a:off x="2111679" y="1943100"/>
            <a:ext cx="20886" cy="5436000"/>
          </a:xfrm>
          <a:prstGeom prst="line">
            <a:avLst/>
          </a:prstGeom>
          <a:ln w="76200">
            <a:solidFill>
              <a:srgbClr val="F2BC2A"/>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xmlns="" id="{84A13BAE-5236-7F61-E85A-EFC9CB6A2DD3}"/>
              </a:ext>
            </a:extLst>
          </p:cNvPr>
          <p:cNvCxnSpPr>
            <a:cxnSpLocks/>
          </p:cNvCxnSpPr>
          <p:nvPr/>
        </p:nvCxnSpPr>
        <p:spPr>
          <a:xfrm flipH="1">
            <a:off x="15229291" y="2857500"/>
            <a:ext cx="20886" cy="5558770"/>
          </a:xfrm>
          <a:prstGeom prst="line">
            <a:avLst/>
          </a:prstGeom>
          <a:ln w="76200">
            <a:solidFill>
              <a:srgbClr val="F2BC2A"/>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766" y="2683"/>
            <a:ext cx="18278477" cy="10281644"/>
          </a:xfrm>
          <a:prstGeom prst="rect">
            <a:avLst/>
          </a:prstGeom>
        </p:spPr>
      </p:pic>
      <p:pic>
        <p:nvPicPr>
          <p:cNvPr id="28" name="Picture 27"/>
          <p:cNvPicPr>
            <a:picLocks noChangeAspect="1"/>
          </p:cNvPicPr>
          <p:nvPr/>
        </p:nvPicPr>
        <p:blipFill>
          <a:blip r:embed="rId3"/>
          <a:stretch>
            <a:fillRect/>
          </a:stretch>
        </p:blipFill>
        <p:spPr>
          <a:xfrm>
            <a:off x="-279360" y="-454283"/>
            <a:ext cx="15092555" cy="10071756"/>
          </a:xfrm>
          <a:prstGeom prst="rect">
            <a:avLst/>
          </a:prstGeom>
        </p:spPr>
      </p:pic>
      <p:pic>
        <p:nvPicPr>
          <p:cNvPr id="26" name="Picture 25"/>
          <p:cNvPicPr>
            <a:picLocks noChangeAspect="1"/>
          </p:cNvPicPr>
          <p:nvPr/>
        </p:nvPicPr>
        <p:blipFill>
          <a:blip r:embed="rId4"/>
          <a:stretch>
            <a:fillRect/>
          </a:stretch>
        </p:blipFill>
        <p:spPr>
          <a:xfrm>
            <a:off x="6099151" y="190500"/>
            <a:ext cx="11901455" cy="7232508"/>
          </a:xfrm>
          <a:prstGeom prst="rect">
            <a:avLst/>
          </a:prstGeom>
        </p:spPr>
      </p:pic>
      <p:pic>
        <p:nvPicPr>
          <p:cNvPr id="7" name="Graphic 6"/>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037514" y="5462717"/>
            <a:ext cx="4060304" cy="4821611"/>
          </a:xfrm>
          <a:prstGeom prst="rect">
            <a:avLst/>
          </a:prstGeom>
        </p:spPr>
      </p:pic>
      <p:pic>
        <p:nvPicPr>
          <p:cNvPr id="11" name="Graphic 10"/>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49957" y="5069192"/>
            <a:ext cx="4563191" cy="3896820"/>
          </a:xfrm>
          <a:prstGeom prst="rect">
            <a:avLst/>
          </a:prstGeom>
        </p:spPr>
      </p:pic>
      <p:pic>
        <p:nvPicPr>
          <p:cNvPr id="9" name="Graphic 8"/>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4766" y="8950625"/>
            <a:ext cx="13094816" cy="1333703"/>
          </a:xfrm>
          <a:prstGeom prst="rect">
            <a:avLst/>
          </a:prstGeom>
        </p:spPr>
      </p:pic>
      <p:pic>
        <p:nvPicPr>
          <p:cNvPr id="23" name="Graphic 22"/>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4702025" y="8940240"/>
            <a:ext cx="1332743" cy="651885"/>
          </a:xfrm>
          <a:prstGeom prst="rect">
            <a:avLst/>
          </a:prstGeom>
        </p:spPr>
      </p:pic>
      <p:pic>
        <p:nvPicPr>
          <p:cNvPr id="13" name="Graphic 12"/>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2176216" y="2403262"/>
            <a:ext cx="3389801" cy="3071099"/>
          </a:xfrm>
          <a:prstGeom prst="rect">
            <a:avLst/>
          </a:prstGeom>
        </p:spPr>
      </p:pic>
      <p:pic>
        <p:nvPicPr>
          <p:cNvPr id="17" name="Graphic 16"/>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287394" y="5200487"/>
            <a:ext cx="2853807" cy="3795419"/>
          </a:xfrm>
          <a:prstGeom prst="rect">
            <a:avLst/>
          </a:prstGeom>
        </p:spPr>
      </p:pic>
      <p:pic>
        <p:nvPicPr>
          <p:cNvPr id="15" name="Graphic 14"/>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178366" y="7588564"/>
            <a:ext cx="782264" cy="767777"/>
          </a:xfrm>
          <a:prstGeom prst="rect">
            <a:avLst/>
          </a:prstGeom>
        </p:spPr>
      </p:pic>
      <p:pic>
        <p:nvPicPr>
          <p:cNvPr id="19" name="Graphic 18"/>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1243131" y="9299710"/>
            <a:ext cx="3071103" cy="680858"/>
          </a:xfrm>
          <a:prstGeom prst="rect">
            <a:avLst/>
          </a:prstGeom>
        </p:spPr>
      </p:pic>
      <p:pic>
        <p:nvPicPr>
          <p:cNvPr id="21" name="Graphic 20"/>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178366" y="7646853"/>
            <a:ext cx="1550036" cy="1303770"/>
          </a:xfrm>
          <a:prstGeom prst="rect">
            <a:avLst/>
          </a:prstGeom>
        </p:spPr>
      </p:pic>
      <p:sp>
        <p:nvSpPr>
          <p:cNvPr id="2" name="TextBox 1"/>
          <p:cNvSpPr txBox="1"/>
          <p:nvPr/>
        </p:nvSpPr>
        <p:spPr>
          <a:xfrm>
            <a:off x="7821022" y="913306"/>
            <a:ext cx="8201678" cy="923330"/>
          </a:xfrm>
          <a:prstGeom prst="rect">
            <a:avLst/>
          </a:prstGeom>
          <a:noFill/>
        </p:spPr>
        <p:txBody>
          <a:bodyPr wrap="square" rtlCol="0">
            <a:spAutoFit/>
          </a:bodyPr>
          <a:lstStyle/>
          <a:p>
            <a:pPr algn="ctr" defTabSz="1370364">
              <a:defRPr/>
            </a:pPr>
            <a:r>
              <a:rPr lang="en-US" sz="5400" b="1" dirty="0">
                <a:solidFill>
                  <a:srgbClr val="FFFCF3"/>
                </a:solidFill>
                <a:latin typeface="Arial"/>
                <a:cs typeface="#9Slide03 Arima Madurai Black" panose="00000A00000000000000" pitchFamily="2" charset="0"/>
                <a:sym typeface="Arial" panose="020B0604020202020204"/>
              </a:rPr>
              <a:t>DẶN DÒ VỀ NHÀ</a:t>
            </a:r>
          </a:p>
        </p:txBody>
      </p:sp>
      <p:sp>
        <p:nvSpPr>
          <p:cNvPr id="3" name="TextBox 2"/>
          <p:cNvSpPr txBox="1"/>
          <p:nvPr/>
        </p:nvSpPr>
        <p:spPr>
          <a:xfrm>
            <a:off x="6858000" y="1738066"/>
            <a:ext cx="10126645" cy="4206023"/>
          </a:xfrm>
          <a:prstGeom prst="rect">
            <a:avLst/>
          </a:prstGeom>
          <a:noFill/>
        </p:spPr>
        <p:txBody>
          <a:bodyPr wrap="square" rtlCol="0">
            <a:spAutoFit/>
          </a:bodyPr>
          <a:lstStyle/>
          <a:p>
            <a:pPr marL="514362" indent="-514362" algn="just" defTabSz="1370364">
              <a:lnSpc>
                <a:spcPct val="130000"/>
              </a:lnSpc>
              <a:buFontTx/>
              <a:buAutoNum type="arabicPeriod"/>
              <a:defRPr/>
            </a:pPr>
            <a:r>
              <a:rPr lang="vi-VN" sz="4200" b="1">
                <a:solidFill>
                  <a:srgbClr val="FFFFFF"/>
                </a:solidFill>
                <a:latin typeface="Arial"/>
                <a:cs typeface="#9Slide03 Arima Madurai Black" panose="00000A00000000000000" pitchFamily="2" charset="0"/>
                <a:sym typeface="Arial" panose="020B0604020202020204"/>
              </a:rPr>
              <a:t>- Ôn lại kiến thức đã học</a:t>
            </a:r>
          </a:p>
          <a:p>
            <a:pPr marL="514362" indent="-514362" algn="just" defTabSz="1370364">
              <a:lnSpc>
                <a:spcPct val="130000"/>
              </a:lnSpc>
              <a:buFontTx/>
              <a:buAutoNum type="arabicPeriod"/>
              <a:defRPr/>
            </a:pPr>
            <a:r>
              <a:rPr lang="vi-VN" sz="4200" b="1">
                <a:solidFill>
                  <a:srgbClr val="FFFFFF"/>
                </a:solidFill>
                <a:latin typeface="Arial"/>
                <a:cs typeface="#9Slide03 Arima Madurai Black" panose="00000A00000000000000" pitchFamily="2" charset="0"/>
                <a:sym typeface="Arial" panose="020B0604020202020204"/>
              </a:rPr>
              <a:t>- Trả lời các câu hỏi SGK</a:t>
            </a:r>
          </a:p>
          <a:p>
            <a:pPr marL="514362" indent="-514362" algn="just" defTabSz="1370364">
              <a:lnSpc>
                <a:spcPct val="130000"/>
              </a:lnSpc>
              <a:buFontTx/>
              <a:buAutoNum type="arabicPeriod"/>
              <a:defRPr/>
            </a:pPr>
            <a:r>
              <a:rPr lang="vi-VN" sz="4200" b="1">
                <a:solidFill>
                  <a:srgbClr val="FFFFFF"/>
                </a:solidFill>
                <a:latin typeface="Arial"/>
                <a:cs typeface="#9Slide03 Arima Madurai Black" panose="00000A00000000000000" pitchFamily="2" charset="0"/>
                <a:sym typeface="Arial" panose="020B0604020202020204"/>
              </a:rPr>
              <a:t>- Làm bài tập SBT </a:t>
            </a:r>
          </a:p>
          <a:p>
            <a:pPr marL="514362" indent="-514362" algn="just" defTabSz="1370364">
              <a:lnSpc>
                <a:spcPct val="130000"/>
              </a:lnSpc>
              <a:buFontTx/>
              <a:buAutoNum type="arabicPeriod"/>
              <a:defRPr/>
            </a:pPr>
            <a:r>
              <a:rPr lang="vi-VN" sz="4200" b="1">
                <a:solidFill>
                  <a:srgbClr val="FFFFFF"/>
                </a:solidFill>
                <a:latin typeface="Arial"/>
                <a:cs typeface="#9Slide03 Arima Madurai Black" panose="00000A00000000000000" pitchFamily="2" charset="0"/>
                <a:sym typeface="Arial" panose="020B0604020202020204"/>
              </a:rPr>
              <a:t>- Đọc trước và trả lời các câu hỏi bài 5: CÔNG NGHỆ GENE</a:t>
            </a:r>
          </a:p>
        </p:txBody>
      </p:sp>
      <p:pic>
        <p:nvPicPr>
          <p:cNvPr id="6" name="Picture 5"/>
          <p:cNvPicPr>
            <a:picLocks noChangeAspect="1"/>
          </p:cNvPicPr>
          <p:nvPr/>
        </p:nvPicPr>
        <p:blipFill>
          <a:blip r:embed="rId23"/>
          <a:stretch>
            <a:fillRect/>
          </a:stretch>
        </p:blipFill>
        <p:spPr>
          <a:xfrm>
            <a:off x="4766" y="10593582"/>
            <a:ext cx="18278477" cy="3232583"/>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7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44216" y="2959377"/>
            <a:ext cx="9691995" cy="2575494"/>
          </a:xfrm>
        </p:spPr>
        <p:txBody>
          <a:bodyPr/>
          <a:lstStyle/>
          <a:p>
            <a:pPr algn="r">
              <a:lnSpc>
                <a:spcPct val="120000"/>
              </a:lnSpc>
            </a:pPr>
            <a:r>
              <a:rPr lang="en-US" sz="7200" dirty="0"/>
              <a:t>CÁM ƠN CÁC EM ĐÃ THEO DÕI BÀI HỌC</a:t>
            </a:r>
          </a:p>
        </p:txBody>
      </p:sp>
      <p:sp>
        <p:nvSpPr>
          <p:cNvPr id="3" name="Subtitle 2"/>
          <p:cNvSpPr>
            <a:spLocks noGrp="1"/>
          </p:cNvSpPr>
          <p:nvPr>
            <p:ph type="subTitle" idx="1"/>
          </p:nvPr>
        </p:nvSpPr>
        <p:spPr>
          <a:xfrm>
            <a:off x="4632053" y="5882483"/>
            <a:ext cx="5869523" cy="728099"/>
          </a:xfrm>
        </p:spPr>
        <p:txBody>
          <a:bodyPr/>
          <a:lstStyle/>
          <a:p>
            <a:pPr algn="r"/>
            <a:r>
              <a:rPr lang="en-US" b="1" i="1" dirty="0">
                <a:latin typeface="Times New Roman" panose="02020603050405020304" pitchFamily="18" charset="0"/>
                <a:cs typeface="Times New Roman" panose="02020603050405020304" pitchFamily="18" charset="0"/>
              </a:rPr>
              <a:t>Sinh </a:t>
            </a:r>
            <a:r>
              <a:rPr lang="en-US" b="1" i="1" dirty="0" err="1">
                <a:latin typeface="Times New Roman" panose="02020603050405020304" pitchFamily="18" charset="0"/>
                <a:cs typeface="Times New Roman" panose="02020603050405020304" pitchFamily="18" charset="0"/>
              </a:rPr>
              <a:t>học</a:t>
            </a:r>
            <a:r>
              <a:rPr lang="en-US" b="1" i="1" dirty="0">
                <a:latin typeface="Times New Roman" panose="02020603050405020304" pitchFamily="18" charset="0"/>
                <a:cs typeface="Times New Roman" panose="02020603050405020304" pitchFamily="18" charset="0"/>
              </a:rPr>
              <a:t> 12</a:t>
            </a:r>
          </a:p>
        </p:txBody>
      </p:sp>
      <p:grpSp>
        <p:nvGrpSpPr>
          <p:cNvPr id="4" name="Group 3"/>
          <p:cNvGrpSpPr/>
          <p:nvPr/>
        </p:nvGrpSpPr>
        <p:grpSpPr>
          <a:xfrm>
            <a:off x="722460" y="1089580"/>
            <a:ext cx="4235238" cy="1014342"/>
            <a:chOff x="945350" y="611792"/>
            <a:chExt cx="3435496" cy="676228"/>
          </a:xfrm>
        </p:grpSpPr>
        <p:sp>
          <p:nvSpPr>
            <p:cNvPr id="5" name="Rectangle: Rounded Corners 4"/>
            <p:cNvSpPr/>
            <p:nvPr/>
          </p:nvSpPr>
          <p:spPr>
            <a:xfrm rot="21311722">
              <a:off x="945350" y="611792"/>
              <a:ext cx="3357831" cy="676228"/>
            </a:xfrm>
            <a:prstGeom prst="roundRect">
              <a:avLst/>
            </a:prstGeom>
            <a:solidFill>
              <a:srgbClr val="0070C0"/>
            </a:solidFill>
            <a:ln w="28575" cap="flat" cmpd="sng" algn="ctr">
              <a:solidFill>
                <a:schemeClr val="tx1"/>
              </a:solidFill>
              <a:prstDash val="solid"/>
              <a:miter lim="800000"/>
            </a:ln>
            <a:effectLst/>
          </p:spPr>
          <p:txBody>
            <a:bodyPr rtlCol="0" anchor="ctr"/>
            <a:lstStyle/>
            <a:p>
              <a:pPr algn="ctr" defTabSz="1371600">
                <a:defRPr/>
              </a:pPr>
              <a:endParaRPr lang="en-US" sz="2700" kern="0">
                <a:solidFill>
                  <a:prstClr val="white"/>
                </a:solidFill>
                <a:latin typeface="Calibri" panose="020F0502020204030204"/>
              </a:endParaRPr>
            </a:p>
          </p:txBody>
        </p:sp>
        <p:sp>
          <p:nvSpPr>
            <p:cNvPr id="6" name="TextBox 5"/>
            <p:cNvSpPr txBox="1"/>
            <p:nvPr/>
          </p:nvSpPr>
          <p:spPr>
            <a:xfrm rot="21296516">
              <a:off x="1770901" y="651120"/>
              <a:ext cx="2609945" cy="492443"/>
            </a:xfrm>
            <a:prstGeom prst="rect">
              <a:avLst/>
            </a:prstGeom>
            <a:noFill/>
          </p:spPr>
          <p:txBody>
            <a:bodyPr wrap="square" rtlCol="0">
              <a:spAutoFit/>
            </a:bodyPr>
            <a:lstStyle/>
            <a:p>
              <a:pPr defTabSz="1371600">
                <a:defRPr/>
              </a:pPr>
              <a:r>
                <a:rPr lang="en-US" sz="4200" b="1" kern="0">
                  <a:solidFill>
                    <a:prstClr val="white"/>
                  </a:solidFill>
                  <a:effectLst>
                    <a:outerShdw blurRad="76200" dist="76200" dir="2700000" sx="101000" sy="101000" algn="tl" rotWithShape="0">
                      <a:prstClr val="black">
                        <a:alpha val="40000"/>
                      </a:prstClr>
                    </a:outerShdw>
                  </a:effectLst>
                  <a:latin typeface="Arial" panose="020B0604020202020204"/>
                  <a:cs typeface="Arial" panose="020B0604020202020204" pitchFamily="34" charset="0"/>
                </a:rPr>
                <a:t>KẾT THÚC</a:t>
              </a:r>
            </a:p>
          </p:txBody>
        </p:sp>
      </p:grpSp>
      <p:grpSp>
        <p:nvGrpSpPr>
          <p:cNvPr id="7" name="Group 6"/>
          <p:cNvGrpSpPr/>
          <p:nvPr/>
        </p:nvGrpSpPr>
        <p:grpSpPr>
          <a:xfrm>
            <a:off x="308442" y="1116372"/>
            <a:ext cx="1371600" cy="1371600"/>
            <a:chOff x="5532121" y="2971800"/>
            <a:chExt cx="914400" cy="914400"/>
          </a:xfrm>
        </p:grpSpPr>
        <p:sp>
          <p:nvSpPr>
            <p:cNvPr id="8" name="Oval 7"/>
            <p:cNvSpPr/>
            <p:nvPr/>
          </p:nvSpPr>
          <p:spPr>
            <a:xfrm>
              <a:off x="5532121" y="2971800"/>
              <a:ext cx="914400" cy="914400"/>
            </a:xfrm>
            <a:prstGeom prst="ellipse">
              <a:avLst/>
            </a:prstGeom>
            <a:solidFill>
              <a:srgbClr val="0070C0"/>
            </a:solidFill>
            <a:ln w="38100" cap="flat" cmpd="sng" algn="ctr">
              <a:solidFill>
                <a:sysClr val="window" lastClr="FFFFFF"/>
              </a:solidFill>
              <a:prstDash val="solid"/>
              <a:miter lim="800000"/>
            </a:ln>
            <a:effectLst/>
          </p:spPr>
          <p:txBody>
            <a:bodyPr rtlCol="0" anchor="ctr"/>
            <a:lstStyle/>
            <a:p>
              <a:pPr algn="ctr" defTabSz="1371600">
                <a:defRPr/>
              </a:pPr>
              <a:endParaRPr lang="en-US" sz="2700" kern="0">
                <a:solidFill>
                  <a:prstClr val="white"/>
                </a:solidFill>
                <a:latin typeface="Calibri" panose="020F0502020204030204"/>
              </a:endParaRPr>
            </a:p>
          </p:txBody>
        </p:sp>
        <p:pic>
          <p:nvPicPr>
            <p:cNvPr id="9" name="Picture 8" descr="Icon&#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4559" y="3124238"/>
              <a:ext cx="609524" cy="609524"/>
            </a:xfrm>
            <a:prstGeom prst="rect">
              <a:avLst/>
            </a:prstGeom>
          </p:spPr>
        </p:pic>
        <p:sp>
          <p:nvSpPr>
            <p:cNvPr id="10" name="Oval 9"/>
            <p:cNvSpPr/>
            <p:nvPr/>
          </p:nvSpPr>
          <p:spPr>
            <a:xfrm>
              <a:off x="5690273" y="3126143"/>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algn="ctr" defTabSz="1371600">
                <a:defRPr/>
              </a:pPr>
              <a:endParaRPr lang="en-US" sz="2700" kern="0">
                <a:solidFill>
                  <a:prstClr val="white"/>
                </a:solidFill>
                <a:latin typeface="Calibri" panose="020F0502020204030204"/>
              </a:endParaRPr>
            </a:p>
          </p:txBody>
        </p:sp>
        <p:sp>
          <p:nvSpPr>
            <p:cNvPr id="11" name="Oval 10"/>
            <p:cNvSpPr/>
            <p:nvPr/>
          </p:nvSpPr>
          <p:spPr>
            <a:xfrm>
              <a:off x="6101715" y="318136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algn="ctr" defTabSz="1371600">
                <a:defRPr/>
              </a:pPr>
              <a:endParaRPr lang="en-US" sz="2700" kern="0">
                <a:solidFill>
                  <a:prstClr val="white"/>
                </a:solidFill>
                <a:latin typeface="Calibri" panose="020F0502020204030204"/>
              </a:endParaRPr>
            </a:p>
          </p:txBody>
        </p:sp>
        <p:sp>
          <p:nvSpPr>
            <p:cNvPr id="12" name="Oval 11"/>
            <p:cNvSpPr/>
            <p:nvPr/>
          </p:nvSpPr>
          <p:spPr>
            <a:xfrm>
              <a:off x="6153151" y="351283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algn="ctr" defTabSz="1371600">
                <a:defRPr/>
              </a:pPr>
              <a:endParaRPr lang="en-US" sz="2700" kern="0">
                <a:solidFill>
                  <a:prstClr val="white"/>
                </a:solidFill>
                <a:latin typeface="Calibri" panose="020F0502020204030204"/>
              </a:endParaRPr>
            </a:p>
          </p:txBody>
        </p:sp>
        <p:sp>
          <p:nvSpPr>
            <p:cNvPr id="13" name="Oval 12"/>
            <p:cNvSpPr/>
            <p:nvPr/>
          </p:nvSpPr>
          <p:spPr>
            <a:xfrm>
              <a:off x="5760739" y="3589020"/>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algn="ctr" defTabSz="1371600">
                <a:defRPr/>
              </a:pPr>
              <a:endParaRPr lang="en-US" sz="2700" kern="0">
                <a:solidFill>
                  <a:prstClr val="white"/>
                </a:solidFill>
                <a:latin typeface="Calibri" panose="020F0502020204030204"/>
              </a:endParaRPr>
            </a:p>
          </p:txBody>
        </p:sp>
        <p:sp>
          <p:nvSpPr>
            <p:cNvPr id="14" name="Oval 13"/>
            <p:cNvSpPr/>
            <p:nvPr/>
          </p:nvSpPr>
          <p:spPr>
            <a:xfrm>
              <a:off x="5901671" y="3345189"/>
              <a:ext cx="167621" cy="167621"/>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algn="ctr" defTabSz="1371600">
                <a:defRPr/>
              </a:pPr>
              <a:endParaRPr lang="en-US" sz="2700" kern="0">
                <a:solidFill>
                  <a:prstClr val="white"/>
                </a:solidFill>
                <a:latin typeface="Calibri" panose="020F0502020204030204"/>
              </a:endParaRPr>
            </a:p>
          </p:txBody>
        </p:sp>
      </p:grpSp>
      <p:pic>
        <p:nvPicPr>
          <p:cNvPr id="15" name="Picture 2" descr="28 Collection Of Boy Reading Book Clipart Png - Read A Book Clipart,  Transparent Png - kind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805" b="94348" l="10000" r="90000">
                        <a14:foregroundMark x1="39186" y1="29873" x2="39186" y2="29873"/>
                        <a14:foregroundMark x1="41860" y1="8881" x2="57093" y2="6920"/>
                        <a14:foregroundMark x1="46163" y1="40830" x2="51047" y2="49596"/>
                        <a14:foregroundMark x1="54419" y1="63322" x2="52907" y2="81776"/>
                        <a14:foregroundMark x1="34767" y1="83737" x2="57674" y2="87313"/>
                        <a14:foregroundMark x1="35581" y1="92388" x2="35581" y2="94348"/>
                        <a14:foregroundMark x1="63256" y1="85928" x2="70581" y2="81776"/>
                        <a14:foregroundMark x1="36395" y1="73818" x2="49651" y2="75202"/>
                        <a14:foregroundMark x1="32558" y1="54671" x2="45581" y2="60092"/>
                        <a14:foregroundMark x1="54302" y1="55133" x2="43140" y2="58131"/>
                        <a14:foregroundMark x1="45814" y1="56055" x2="49651" y2="51903"/>
                        <a14:foregroundMark x1="59651" y1="53979" x2="64767" y2="49712"/>
                        <a14:foregroundMark x1="64767" y1="52941" x2="50814" y2="56055"/>
                        <a14:foregroundMark x1="58256" y1="55825" x2="48023" y2="60900"/>
                        <a14:foregroundMark x1="60000" y1="27566" x2="55349" y2="29527"/>
                        <a14:foregroundMark x1="32674" y1="82699" x2="34070" y2="82353"/>
                      </a14:backgroundRemoval>
                    </a14:imgEffect>
                  </a14:imgLayer>
                </a14:imgProps>
              </a:ext>
              <a:ext uri="{28A0092B-C50C-407E-A947-70E740481C1C}">
                <a14:useLocalDpi xmlns:a14="http://schemas.microsoft.com/office/drawing/2010/main" val="0"/>
              </a:ext>
            </a:extLst>
          </a:blip>
          <a:srcRect/>
          <a:stretch>
            <a:fillRect/>
          </a:stretch>
        </p:blipFill>
        <p:spPr bwMode="auto">
          <a:xfrm>
            <a:off x="12819603" y="4544247"/>
            <a:ext cx="5965767" cy="60144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3429000" y="665815"/>
            <a:ext cx="10138073" cy="819199"/>
          </a:xfrm>
          <a:prstGeom prst="rect">
            <a:avLst/>
          </a:prstGeom>
        </p:spPr>
        <p:txBody>
          <a:bodyPr lIns="0" tIns="0" rIns="0" bIns="0" rtlCol="0" anchor="t">
            <a:spAutoFit/>
          </a:bodyPr>
          <a:lstStyle/>
          <a:p>
            <a:pPr algn="ctr">
              <a:lnSpc>
                <a:spcPts val="7000"/>
              </a:lnSpc>
              <a:spcBef>
                <a:spcPct val="0"/>
              </a:spcBef>
            </a:pPr>
            <a:r>
              <a:rPr lang="en-US" sz="5000" b="1">
                <a:solidFill>
                  <a:srgbClr val="000000"/>
                </a:solidFill>
                <a:latin typeface="Arial" panose="020B0604020202020204" pitchFamily="34" charset="0"/>
                <a:cs typeface="Arial" panose="020B0604020202020204" pitchFamily="34" charset="0"/>
              </a:rPr>
              <a:t>GỢI Ý KẾT QUẢ BÀI TẬP VỀ NHÀ</a:t>
            </a:r>
          </a:p>
        </p:txBody>
      </p:sp>
      <p:grpSp>
        <p:nvGrpSpPr>
          <p:cNvPr id="16" name="Group 4">
            <a:extLst>
              <a:ext uri="{FF2B5EF4-FFF2-40B4-BE49-F238E27FC236}">
                <a16:creationId xmlns:a16="http://schemas.microsoft.com/office/drawing/2014/main" xmlns="" id="{24209B18-A432-2C97-D068-291AF45AF2A7}"/>
              </a:ext>
            </a:extLst>
          </p:cNvPr>
          <p:cNvGrpSpPr/>
          <p:nvPr/>
        </p:nvGrpSpPr>
        <p:grpSpPr>
          <a:xfrm>
            <a:off x="272902" y="1485900"/>
            <a:ext cx="11125200" cy="8148111"/>
            <a:chOff x="0" y="0"/>
            <a:chExt cx="3335176" cy="2533907"/>
          </a:xfrm>
        </p:grpSpPr>
        <p:sp>
          <p:nvSpPr>
            <p:cNvPr id="17" name="Freeform 5">
              <a:extLst>
                <a:ext uri="{FF2B5EF4-FFF2-40B4-BE49-F238E27FC236}">
                  <a16:creationId xmlns:a16="http://schemas.microsoft.com/office/drawing/2014/main" xmlns="" id="{6AEC33EE-C060-CD52-FA7F-16A28EF1AE03}"/>
                </a:ext>
              </a:extLst>
            </p:cNvPr>
            <p:cNvSpPr/>
            <p:nvPr/>
          </p:nvSpPr>
          <p:spPr>
            <a:xfrm>
              <a:off x="0" y="0"/>
              <a:ext cx="3335177" cy="2533907"/>
            </a:xfrm>
            <a:custGeom>
              <a:avLst/>
              <a:gdLst/>
              <a:ahLst/>
              <a:cxnLst/>
              <a:rect l="l" t="t" r="r" b="b"/>
              <a:pathLst>
                <a:path w="3335177" h="2533907">
                  <a:moveTo>
                    <a:pt x="34059" y="0"/>
                  </a:moveTo>
                  <a:lnTo>
                    <a:pt x="3301117" y="0"/>
                  </a:lnTo>
                  <a:cubicBezTo>
                    <a:pt x="3310151" y="0"/>
                    <a:pt x="3318814" y="3588"/>
                    <a:pt x="3325201" y="9976"/>
                  </a:cubicBezTo>
                  <a:cubicBezTo>
                    <a:pt x="3331588" y="16363"/>
                    <a:pt x="3335177" y="25026"/>
                    <a:pt x="3335177" y="34059"/>
                  </a:cubicBezTo>
                  <a:lnTo>
                    <a:pt x="3335177" y="2499848"/>
                  </a:lnTo>
                  <a:cubicBezTo>
                    <a:pt x="3335177" y="2508881"/>
                    <a:pt x="3331588" y="2517544"/>
                    <a:pt x="3325201" y="2523931"/>
                  </a:cubicBezTo>
                  <a:cubicBezTo>
                    <a:pt x="3318814" y="2530319"/>
                    <a:pt x="3310151" y="2533907"/>
                    <a:pt x="3301117" y="2533907"/>
                  </a:cubicBezTo>
                  <a:lnTo>
                    <a:pt x="34059" y="2533907"/>
                  </a:lnTo>
                  <a:cubicBezTo>
                    <a:pt x="25026" y="2533907"/>
                    <a:pt x="16363" y="2530319"/>
                    <a:pt x="9976" y="2523931"/>
                  </a:cubicBezTo>
                  <a:cubicBezTo>
                    <a:pt x="3588" y="2517544"/>
                    <a:pt x="0" y="2508881"/>
                    <a:pt x="0" y="2499848"/>
                  </a:cubicBezTo>
                  <a:lnTo>
                    <a:pt x="0" y="34059"/>
                  </a:lnTo>
                  <a:cubicBezTo>
                    <a:pt x="0" y="25026"/>
                    <a:pt x="3588" y="16363"/>
                    <a:pt x="9976" y="9976"/>
                  </a:cubicBezTo>
                  <a:cubicBezTo>
                    <a:pt x="16363" y="3588"/>
                    <a:pt x="25026" y="0"/>
                    <a:pt x="34059" y="0"/>
                  </a:cubicBezTo>
                  <a:close/>
                </a:path>
              </a:pathLst>
            </a:custGeom>
            <a:gradFill rotWithShape="1">
              <a:gsLst>
                <a:gs pos="0">
                  <a:srgbClr val="FFF7AD">
                    <a:alpha val="40000"/>
                  </a:srgbClr>
                </a:gs>
                <a:gs pos="100000">
                  <a:srgbClr val="FFA9F9">
                    <a:alpha val="40000"/>
                  </a:srgbClr>
                </a:gs>
              </a:gsLst>
              <a:lin ang="0"/>
            </a:gradFill>
          </p:spPr>
        </p:sp>
        <p:sp>
          <p:nvSpPr>
            <p:cNvPr id="18" name="TextBox 6">
              <a:extLst>
                <a:ext uri="{FF2B5EF4-FFF2-40B4-BE49-F238E27FC236}">
                  <a16:creationId xmlns:a16="http://schemas.microsoft.com/office/drawing/2014/main" xmlns="" id="{F6AE3B2B-DE6B-5490-D629-021424325D28}"/>
                </a:ext>
              </a:extLst>
            </p:cNvPr>
            <p:cNvSpPr txBox="1"/>
            <p:nvPr/>
          </p:nvSpPr>
          <p:spPr>
            <a:xfrm>
              <a:off x="0" y="-38100"/>
              <a:ext cx="3335176" cy="2572007"/>
            </a:xfrm>
            <a:prstGeom prst="rect">
              <a:avLst/>
            </a:prstGeom>
          </p:spPr>
          <p:txBody>
            <a:bodyPr lIns="46680" tIns="46680" rIns="46680" bIns="4668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19" name="TextBox 7">
            <a:extLst>
              <a:ext uri="{FF2B5EF4-FFF2-40B4-BE49-F238E27FC236}">
                <a16:creationId xmlns:a16="http://schemas.microsoft.com/office/drawing/2014/main" xmlns="" id="{683CE151-5197-5697-4313-50AD5B01B5D0}"/>
              </a:ext>
            </a:extLst>
          </p:cNvPr>
          <p:cNvSpPr txBox="1"/>
          <p:nvPr/>
        </p:nvSpPr>
        <p:spPr>
          <a:xfrm>
            <a:off x="425302" y="1591954"/>
            <a:ext cx="10820400" cy="7813486"/>
          </a:xfrm>
          <a:prstGeom prst="rect">
            <a:avLst/>
          </a:prstGeom>
        </p:spPr>
        <p:txBody>
          <a:bodyPr wrap="square" lIns="0" tIns="0" rIns="0" bIns="0" rtlCol="0" anchor="t">
            <a:spAutoFit/>
          </a:bodyPr>
          <a:lstStyle/>
          <a:p>
            <a:pPr>
              <a:lnSpc>
                <a:spcPts val="5599"/>
              </a:lnSpc>
            </a:pPr>
            <a:r>
              <a:rPr lang="en-US" sz="3200" b="1">
                <a:solidFill>
                  <a:srgbClr val="000000"/>
                </a:solidFill>
                <a:latin typeface="Arial" panose="020B0604020202020204" pitchFamily="34" charset="0"/>
                <a:cs typeface="Arial" panose="020B0604020202020204" pitchFamily="34" charset="0"/>
              </a:rPr>
              <a:t>(1) Đột biến gene do virus gây ra có thể gây nên nhiều bệnh nguy hiểm, bao gồm cả ung thư. Để phòng tránh đột biến gene ở người gây ra bởi virus như virus viêm gan B, có một số biện pháp phòng ngừa quan trọng sau đây:</a:t>
            </a:r>
          </a:p>
          <a:p>
            <a:pPr>
              <a:lnSpc>
                <a:spcPts val="5599"/>
              </a:lnSpc>
              <a:spcBef>
                <a:spcPct val="0"/>
              </a:spcBef>
            </a:pPr>
            <a:r>
              <a:rPr lang="en-US" sz="3200" b="1">
                <a:solidFill>
                  <a:srgbClr val="C00000"/>
                </a:solidFill>
                <a:latin typeface="Arial" panose="020B0604020202020204" pitchFamily="34" charset="0"/>
                <a:cs typeface="Arial" panose="020B0604020202020204" pitchFamily="34" charset="0"/>
              </a:rPr>
              <a:t>1. Tiêm chủng: </a:t>
            </a:r>
            <a:r>
              <a:rPr lang="en-US" sz="3200" b="1">
                <a:solidFill>
                  <a:srgbClr val="000000"/>
                </a:solidFill>
                <a:latin typeface="Arial" panose="020B0604020202020204" pitchFamily="34" charset="0"/>
                <a:cs typeface="Arial" panose="020B0604020202020204" pitchFamily="34" charset="0"/>
              </a:rPr>
              <a:t>Việc tiêm chủng đầy đủ và đúng lịch trình chống viêm gan B là biện pháp phòng ngừa quan trọng nhất. Viêm gan B là một bệnh truyền nhiễm do virus viêm gan B gây ra, và tiêm chủng có thể giúp cung cấp miễn dịch cho cơ thể chống lại virus và ngăn ngừa sự lây lan của nó.</a:t>
            </a:r>
          </a:p>
        </p:txBody>
      </p:sp>
      <p:sp>
        <p:nvSpPr>
          <p:cNvPr id="20" name="Freeform 9">
            <a:extLst>
              <a:ext uri="{FF2B5EF4-FFF2-40B4-BE49-F238E27FC236}">
                <a16:creationId xmlns:a16="http://schemas.microsoft.com/office/drawing/2014/main" xmlns="" id="{CA33C572-DC1B-6546-5DBE-EE5CF0D2E838}"/>
              </a:ext>
            </a:extLst>
          </p:cNvPr>
          <p:cNvSpPr/>
          <p:nvPr/>
        </p:nvSpPr>
        <p:spPr>
          <a:xfrm>
            <a:off x="11557590" y="2388604"/>
            <a:ext cx="6511777" cy="5509791"/>
          </a:xfrm>
          <a:custGeom>
            <a:avLst/>
            <a:gdLst/>
            <a:ahLst/>
            <a:cxnLst/>
            <a:rect l="l" t="t" r="r" b="b"/>
            <a:pathLst>
              <a:path w="6511777" h="5509791">
                <a:moveTo>
                  <a:pt x="0" y="0"/>
                </a:moveTo>
                <a:lnTo>
                  <a:pt x="6511777" y="0"/>
                </a:lnTo>
                <a:lnTo>
                  <a:pt x="6511777" y="5509791"/>
                </a:lnTo>
                <a:lnTo>
                  <a:pt x="0" y="5509791"/>
                </a:lnTo>
                <a:lnTo>
                  <a:pt x="0" y="0"/>
                </a:lnTo>
                <a:close/>
              </a:path>
            </a:pathLst>
          </a:custGeom>
          <a:blipFill>
            <a:blip r:embed="rId2"/>
            <a:stretch>
              <a:fillRect l="-26919"/>
            </a:stretch>
          </a:blipFill>
        </p:spPr>
      </p:sp>
      <p:sp>
        <p:nvSpPr>
          <p:cNvPr id="4" name="Rectangle 3">
            <a:extLst>
              <a:ext uri="{FF2B5EF4-FFF2-40B4-BE49-F238E27FC236}">
                <a16:creationId xmlns:a16="http://schemas.microsoft.com/office/drawing/2014/main" xmlns="" id="{DD592B66-CB0F-8D4A-5A35-7ABC9C4D4891}"/>
              </a:ext>
            </a:extLst>
          </p:cNvPr>
          <p:cNvSpPr/>
          <p:nvPr/>
        </p:nvSpPr>
        <p:spPr>
          <a:xfrm rot="5400000">
            <a:off x="8826010" y="428740"/>
            <a:ext cx="880406" cy="194468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E4340FF1-108A-AABF-EB0C-3A87548C626C}"/>
              </a:ext>
            </a:extLst>
          </p:cNvPr>
          <p:cNvSpPr/>
          <p:nvPr/>
        </p:nvSpPr>
        <p:spPr>
          <a:xfrm rot="5400000">
            <a:off x="9244411" y="-9672520"/>
            <a:ext cx="880406" cy="194468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ip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85800" y="1530443"/>
            <a:ext cx="17173657" cy="7703335"/>
            <a:chOff x="0" y="-38100"/>
            <a:chExt cx="4448304" cy="2721174"/>
          </a:xfrm>
        </p:grpSpPr>
        <p:sp>
          <p:nvSpPr>
            <p:cNvPr id="4" name="Freeform 4"/>
            <p:cNvSpPr/>
            <p:nvPr/>
          </p:nvSpPr>
          <p:spPr>
            <a:xfrm>
              <a:off x="0" y="0"/>
              <a:ext cx="4448304" cy="2683074"/>
            </a:xfrm>
            <a:custGeom>
              <a:avLst/>
              <a:gdLst/>
              <a:ahLst/>
              <a:cxnLst/>
              <a:rect l="l" t="t" r="r" b="b"/>
              <a:pathLst>
                <a:path w="4448304" h="2341617">
                  <a:moveTo>
                    <a:pt x="23465" y="0"/>
                  </a:moveTo>
                  <a:lnTo>
                    <a:pt x="4424839" y="0"/>
                  </a:lnTo>
                  <a:cubicBezTo>
                    <a:pt x="4437798" y="0"/>
                    <a:pt x="4448304" y="10506"/>
                    <a:pt x="4448304" y="23465"/>
                  </a:cubicBezTo>
                  <a:lnTo>
                    <a:pt x="4448304" y="2318152"/>
                  </a:lnTo>
                  <a:cubicBezTo>
                    <a:pt x="4448304" y="2324375"/>
                    <a:pt x="4445832" y="2330344"/>
                    <a:pt x="4441431" y="2334745"/>
                  </a:cubicBezTo>
                  <a:cubicBezTo>
                    <a:pt x="4437031" y="2339145"/>
                    <a:pt x="4431062" y="2341617"/>
                    <a:pt x="4424839" y="2341617"/>
                  </a:cubicBezTo>
                  <a:lnTo>
                    <a:pt x="23465" y="2341617"/>
                  </a:lnTo>
                  <a:cubicBezTo>
                    <a:pt x="17242" y="2341617"/>
                    <a:pt x="11273" y="2339145"/>
                    <a:pt x="6873" y="2334745"/>
                  </a:cubicBezTo>
                  <a:cubicBezTo>
                    <a:pt x="2472" y="2330344"/>
                    <a:pt x="0" y="2324375"/>
                    <a:pt x="0" y="2318152"/>
                  </a:cubicBezTo>
                  <a:lnTo>
                    <a:pt x="0" y="23465"/>
                  </a:lnTo>
                  <a:cubicBezTo>
                    <a:pt x="0" y="17242"/>
                    <a:pt x="2472" y="11273"/>
                    <a:pt x="6873" y="6873"/>
                  </a:cubicBezTo>
                  <a:cubicBezTo>
                    <a:pt x="11273" y="2472"/>
                    <a:pt x="17242" y="0"/>
                    <a:pt x="23465" y="0"/>
                  </a:cubicBezTo>
                  <a:close/>
                </a:path>
              </a:pathLst>
            </a:custGeom>
            <a:gradFill rotWithShape="1">
              <a:gsLst>
                <a:gs pos="0">
                  <a:srgbClr val="FFF7AD">
                    <a:alpha val="40000"/>
                  </a:srgbClr>
                </a:gs>
                <a:gs pos="100000">
                  <a:srgbClr val="FFA9F9">
                    <a:alpha val="40000"/>
                  </a:srgbClr>
                </a:gs>
              </a:gsLst>
              <a:lin ang="0"/>
            </a:gradFill>
          </p:spPr>
        </p:sp>
        <p:sp>
          <p:nvSpPr>
            <p:cNvPr id="5" name="TextBox 5"/>
            <p:cNvSpPr txBox="1"/>
            <p:nvPr/>
          </p:nvSpPr>
          <p:spPr>
            <a:xfrm>
              <a:off x="0" y="-38100"/>
              <a:ext cx="4448304" cy="2379717"/>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TextBox 6"/>
          <p:cNvSpPr txBox="1"/>
          <p:nvPr/>
        </p:nvSpPr>
        <p:spPr>
          <a:xfrm>
            <a:off x="1324057" y="1994207"/>
            <a:ext cx="16016427" cy="7595477"/>
          </a:xfrm>
          <a:prstGeom prst="rect">
            <a:avLst/>
          </a:prstGeom>
        </p:spPr>
        <p:txBody>
          <a:bodyPr lIns="0" tIns="0" rIns="0" bIns="0" rtlCol="0" anchor="t">
            <a:spAutoFit/>
          </a:bodyPr>
          <a:lstStyle/>
          <a:p>
            <a:pPr>
              <a:lnSpc>
                <a:spcPts val="5997"/>
              </a:lnSpc>
            </a:pPr>
            <a:r>
              <a:rPr lang="en-US" sz="3200" b="1">
                <a:solidFill>
                  <a:srgbClr val="C00000"/>
                </a:solidFill>
                <a:latin typeface="Arial" panose="020B0604020202020204" pitchFamily="34" charset="0"/>
                <a:cs typeface="Arial" panose="020B0604020202020204" pitchFamily="34" charset="0"/>
              </a:rPr>
              <a:t>2. Sử dụng biện pháp phòng ngừa lây nhiễm</a:t>
            </a:r>
            <a:r>
              <a:rPr lang="en-US" sz="3200" b="1">
                <a:solidFill>
                  <a:srgbClr val="000000"/>
                </a:solidFill>
                <a:latin typeface="Arial" panose="020B0604020202020204" pitchFamily="34" charset="0"/>
                <a:cs typeface="Arial" panose="020B0604020202020204" pitchFamily="34" charset="0"/>
              </a:rPr>
              <a:t>: Virus viêm gan B chủ yếu lây qua tiếp xúc với máu hoặc chất lỏng cơ thể của người nhiễm bệnh. Do đó, việc sử dụng biện pháp phòng ngừa lây nhiễm như sử dụng bao cao su khi quan hệ tình dục, không chia sẻ kim tiêm, vật cắt hoặc vật dụng cá nhân khác có thể giảm nguy cơ lây nhiễm virus.</a:t>
            </a:r>
          </a:p>
          <a:p>
            <a:pPr>
              <a:lnSpc>
                <a:spcPts val="5997"/>
              </a:lnSpc>
            </a:pPr>
            <a:r>
              <a:rPr lang="en-US" sz="3200" b="1">
                <a:solidFill>
                  <a:srgbClr val="C00000"/>
                </a:solidFill>
                <a:latin typeface="Arial" panose="020B0604020202020204" pitchFamily="34" charset="0"/>
                <a:cs typeface="Arial" panose="020B0604020202020204" pitchFamily="34" charset="0"/>
              </a:rPr>
              <a:t>3. Kiểm tra và chẩn đoán sớm: </a:t>
            </a:r>
            <a:r>
              <a:rPr lang="en-US" sz="3200" b="1">
                <a:solidFill>
                  <a:srgbClr val="000000"/>
                </a:solidFill>
                <a:latin typeface="Arial" panose="020B0604020202020204" pitchFamily="34" charset="0"/>
                <a:cs typeface="Arial" panose="020B0604020202020204" pitchFamily="34" charset="0"/>
              </a:rPr>
              <a:t>Đối với những người có nguy cơ cao nhiễm virus viêm gan B, như những người có tiếp xúc với người nhiễm bệnh hoặc sống trong khu vực có tỷ lệ nhiễm cao, kiểm tra và chẩn đoán sớm có thể giúp phát hiện bệnh sớm và áp dụng biện pháp điều trị kịp thời.</a:t>
            </a:r>
          </a:p>
          <a:p>
            <a:pPr>
              <a:lnSpc>
                <a:spcPts val="5997"/>
              </a:lnSpc>
              <a:spcBef>
                <a:spcPct val="0"/>
              </a:spcBef>
            </a:pPr>
            <a:endParaRPr lang="en-US" sz="3200" b="1">
              <a:solidFill>
                <a:srgbClr val="000000"/>
              </a:solidFill>
              <a:latin typeface="Arial" panose="020B0604020202020204" pitchFamily="34" charset="0"/>
              <a:cs typeface="Arial" panose="020B0604020202020204" pitchFamily="34" charset="0"/>
            </a:endParaRPr>
          </a:p>
        </p:txBody>
      </p:sp>
      <p:sp>
        <p:nvSpPr>
          <p:cNvPr id="7" name="TextBox 7"/>
          <p:cNvSpPr txBox="1"/>
          <p:nvPr/>
        </p:nvSpPr>
        <p:spPr>
          <a:xfrm>
            <a:off x="2362200" y="764522"/>
            <a:ext cx="12226202" cy="660400"/>
          </a:xfrm>
          <a:prstGeom prst="rect">
            <a:avLst/>
          </a:prstGeom>
        </p:spPr>
        <p:txBody>
          <a:bodyPr lIns="0" tIns="0" rIns="0" bIns="0" rtlCol="0" anchor="t">
            <a:spAutoFit/>
          </a:bodyPr>
          <a:lstStyle/>
          <a:p>
            <a:pPr algn="ctr">
              <a:lnSpc>
                <a:spcPts val="5000"/>
              </a:lnSpc>
            </a:pPr>
            <a:r>
              <a:rPr lang="en-US" sz="5000" b="1" spc="370">
                <a:solidFill>
                  <a:srgbClr val="000000"/>
                </a:solidFill>
                <a:latin typeface="Arial" panose="020B0604020202020204" pitchFamily="34" charset="0"/>
                <a:cs typeface="Arial" panose="020B0604020202020204" pitchFamily="34" charset="0"/>
              </a:rPr>
              <a:t>GỢI Ý KẾT QUẢ BÀI TẬP VỀ NHÀ</a:t>
            </a:r>
          </a:p>
        </p:txBody>
      </p:sp>
      <p:sp>
        <p:nvSpPr>
          <p:cNvPr id="2" name="Rectangle 1">
            <a:extLst>
              <a:ext uri="{FF2B5EF4-FFF2-40B4-BE49-F238E27FC236}">
                <a16:creationId xmlns:a16="http://schemas.microsoft.com/office/drawing/2014/main" xmlns="" id="{EEA03C6C-F776-230F-A1FC-F484A69C9788}"/>
              </a:ext>
            </a:extLst>
          </p:cNvPr>
          <p:cNvSpPr/>
          <p:nvPr/>
        </p:nvSpPr>
        <p:spPr>
          <a:xfrm rot="5400000">
            <a:off x="8826010" y="428740"/>
            <a:ext cx="880406" cy="194468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9A88FA27-6B7F-B730-437D-42AADDFFCD3C}"/>
              </a:ext>
            </a:extLst>
          </p:cNvPr>
          <p:cNvSpPr/>
          <p:nvPr/>
        </p:nvSpPr>
        <p:spPr>
          <a:xfrm rot="5400000">
            <a:off x="8826010" y="428740"/>
            <a:ext cx="880406" cy="194468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BCAD4311-7D4B-4C4F-1776-F0B0B42DF36D}"/>
              </a:ext>
            </a:extLst>
          </p:cNvPr>
          <p:cNvSpPr/>
          <p:nvPr/>
        </p:nvSpPr>
        <p:spPr>
          <a:xfrm rot="5400000">
            <a:off x="9244411" y="-9672520"/>
            <a:ext cx="880406" cy="194468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ip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90670" y="1928786"/>
            <a:ext cx="16602157" cy="6705052"/>
            <a:chOff x="0" y="0"/>
            <a:chExt cx="4448304" cy="2175463"/>
          </a:xfrm>
        </p:grpSpPr>
        <p:sp>
          <p:nvSpPr>
            <p:cNvPr id="4" name="Freeform 4"/>
            <p:cNvSpPr/>
            <p:nvPr/>
          </p:nvSpPr>
          <p:spPr>
            <a:xfrm>
              <a:off x="0" y="0"/>
              <a:ext cx="4448304" cy="2175464"/>
            </a:xfrm>
            <a:custGeom>
              <a:avLst/>
              <a:gdLst/>
              <a:ahLst/>
              <a:cxnLst/>
              <a:rect l="l" t="t" r="r" b="b"/>
              <a:pathLst>
                <a:path w="4448304" h="2175464">
                  <a:moveTo>
                    <a:pt x="23465" y="0"/>
                  </a:moveTo>
                  <a:lnTo>
                    <a:pt x="4424839" y="0"/>
                  </a:lnTo>
                  <a:cubicBezTo>
                    <a:pt x="4437798" y="0"/>
                    <a:pt x="4448304" y="10506"/>
                    <a:pt x="4448304" y="23465"/>
                  </a:cubicBezTo>
                  <a:lnTo>
                    <a:pt x="4448304" y="2151998"/>
                  </a:lnTo>
                  <a:cubicBezTo>
                    <a:pt x="4448304" y="2158222"/>
                    <a:pt x="4445832" y="2164190"/>
                    <a:pt x="4441431" y="2168591"/>
                  </a:cubicBezTo>
                  <a:cubicBezTo>
                    <a:pt x="4437031" y="2172991"/>
                    <a:pt x="4431062" y="2175464"/>
                    <a:pt x="4424839" y="2175464"/>
                  </a:cubicBezTo>
                  <a:lnTo>
                    <a:pt x="23465" y="2175464"/>
                  </a:lnTo>
                  <a:cubicBezTo>
                    <a:pt x="17242" y="2175464"/>
                    <a:pt x="11273" y="2172991"/>
                    <a:pt x="6873" y="2168591"/>
                  </a:cubicBezTo>
                  <a:cubicBezTo>
                    <a:pt x="2472" y="2164190"/>
                    <a:pt x="0" y="2158222"/>
                    <a:pt x="0" y="2151998"/>
                  </a:cubicBezTo>
                  <a:lnTo>
                    <a:pt x="0" y="23465"/>
                  </a:lnTo>
                  <a:cubicBezTo>
                    <a:pt x="0" y="17242"/>
                    <a:pt x="2472" y="11273"/>
                    <a:pt x="6873" y="6873"/>
                  </a:cubicBezTo>
                  <a:cubicBezTo>
                    <a:pt x="11273" y="2472"/>
                    <a:pt x="17242" y="0"/>
                    <a:pt x="23465" y="0"/>
                  </a:cubicBezTo>
                  <a:close/>
                </a:path>
              </a:pathLst>
            </a:custGeom>
            <a:gradFill rotWithShape="1">
              <a:gsLst>
                <a:gs pos="0">
                  <a:srgbClr val="FFF7AD">
                    <a:alpha val="40000"/>
                  </a:srgbClr>
                </a:gs>
                <a:gs pos="100000">
                  <a:srgbClr val="FFA9F9">
                    <a:alpha val="40000"/>
                  </a:srgbClr>
                </a:gs>
              </a:gsLst>
              <a:lin ang="0"/>
            </a:gradFill>
          </p:spPr>
        </p:sp>
        <p:sp>
          <p:nvSpPr>
            <p:cNvPr id="5" name="TextBox 5"/>
            <p:cNvSpPr txBox="1"/>
            <p:nvPr/>
          </p:nvSpPr>
          <p:spPr>
            <a:xfrm>
              <a:off x="0" y="-38100"/>
              <a:ext cx="4448304" cy="2213563"/>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TextBox 6"/>
          <p:cNvSpPr txBox="1"/>
          <p:nvPr/>
        </p:nvSpPr>
        <p:spPr>
          <a:xfrm>
            <a:off x="1676400" y="2109368"/>
            <a:ext cx="16016427" cy="6068264"/>
          </a:xfrm>
          <a:prstGeom prst="rect">
            <a:avLst/>
          </a:prstGeom>
        </p:spPr>
        <p:txBody>
          <a:bodyPr lIns="0" tIns="0" rIns="0" bIns="0" rtlCol="0" anchor="t">
            <a:spAutoFit/>
          </a:bodyPr>
          <a:lstStyle/>
          <a:p>
            <a:pPr>
              <a:lnSpc>
                <a:spcPts val="5997"/>
              </a:lnSpc>
            </a:pPr>
            <a:r>
              <a:rPr lang="en-US" sz="3200" b="1">
                <a:solidFill>
                  <a:srgbClr val="C00000"/>
                </a:solidFill>
                <a:latin typeface="Arial" panose="020B0604020202020204" pitchFamily="34" charset="0"/>
                <a:cs typeface="Arial" panose="020B0604020202020204" pitchFamily="34" charset="0"/>
              </a:rPr>
              <a:t>4. Hạn chế tiếp xúc với các chất gây ung thư khác: </a:t>
            </a:r>
            <a:r>
              <a:rPr lang="en-US" sz="3200" b="1">
                <a:solidFill>
                  <a:srgbClr val="000000"/>
                </a:solidFill>
                <a:latin typeface="Arial" panose="020B0604020202020204" pitchFamily="34" charset="0"/>
                <a:cs typeface="Arial" panose="020B0604020202020204" pitchFamily="34" charset="0"/>
              </a:rPr>
              <a:t>Một số chất gây ung thư khác như thuốc lá, hóa chất độc hại và tia tử ngoại cũng có thể gây đột biến gene và tăng nguy cơ mắc ung thư. Hạn chế tiếp xúc với những chất này có thể giảm nguy cơ đột biến gene và phát triển ung thư.</a:t>
            </a:r>
          </a:p>
          <a:p>
            <a:pPr>
              <a:lnSpc>
                <a:spcPts val="5997"/>
              </a:lnSpc>
              <a:spcBef>
                <a:spcPct val="0"/>
              </a:spcBef>
            </a:pPr>
            <a:r>
              <a:rPr lang="en-US" sz="3200" b="1">
                <a:solidFill>
                  <a:srgbClr val="C00000"/>
                </a:solidFill>
                <a:latin typeface="Arial" panose="020B0604020202020204" pitchFamily="34" charset="0"/>
                <a:cs typeface="Arial" panose="020B0604020202020204" pitchFamily="34" charset="0"/>
              </a:rPr>
              <a:t>5. Tăng cường hệ miễn dịch: </a:t>
            </a:r>
            <a:r>
              <a:rPr lang="en-US" sz="3200" b="1">
                <a:solidFill>
                  <a:srgbClr val="000000"/>
                </a:solidFill>
                <a:latin typeface="Arial" panose="020B0604020202020204" pitchFamily="34" charset="0"/>
                <a:cs typeface="Arial" panose="020B0604020202020204" pitchFamily="34" charset="0"/>
              </a:rPr>
              <a:t>Một hệ miễn dịch mạnh có thể giúp ngăn chặn sự phát triển của virus và giảm nguy cơ đột biến gene. Để tăng cường hệ miễn dịch, hãy duy trì một lối sống lành mạnh, bao gồm chế độ ăn uống cân đối, vận động thể dục đều đặn và giảm stress.</a:t>
            </a:r>
          </a:p>
        </p:txBody>
      </p:sp>
      <p:sp>
        <p:nvSpPr>
          <p:cNvPr id="7" name="TextBox 7"/>
          <p:cNvSpPr txBox="1"/>
          <p:nvPr/>
        </p:nvSpPr>
        <p:spPr>
          <a:xfrm>
            <a:off x="2209800" y="992759"/>
            <a:ext cx="12226202" cy="660400"/>
          </a:xfrm>
          <a:prstGeom prst="rect">
            <a:avLst/>
          </a:prstGeom>
        </p:spPr>
        <p:txBody>
          <a:bodyPr lIns="0" tIns="0" rIns="0" bIns="0" rtlCol="0" anchor="t">
            <a:spAutoFit/>
          </a:bodyPr>
          <a:lstStyle/>
          <a:p>
            <a:pPr algn="ctr">
              <a:lnSpc>
                <a:spcPts val="5000"/>
              </a:lnSpc>
            </a:pPr>
            <a:r>
              <a:rPr lang="en-US" sz="5000" b="1" spc="370">
                <a:solidFill>
                  <a:srgbClr val="000000"/>
                </a:solidFill>
                <a:latin typeface="Arial" panose="020B0604020202020204" pitchFamily="34" charset="0"/>
                <a:cs typeface="Arial" panose="020B0604020202020204" pitchFamily="34" charset="0"/>
              </a:rPr>
              <a:t>GỢI Ý KẾT QUẢ BÀI TẬP VỀ NHÀ</a:t>
            </a:r>
          </a:p>
        </p:txBody>
      </p:sp>
      <p:sp>
        <p:nvSpPr>
          <p:cNvPr id="2" name="Rectangle 1">
            <a:extLst>
              <a:ext uri="{FF2B5EF4-FFF2-40B4-BE49-F238E27FC236}">
                <a16:creationId xmlns:a16="http://schemas.microsoft.com/office/drawing/2014/main" xmlns="" id="{9DA843C3-5C21-E8CC-52D1-4F5E6985C80B}"/>
              </a:ext>
            </a:extLst>
          </p:cNvPr>
          <p:cNvSpPr/>
          <p:nvPr/>
        </p:nvSpPr>
        <p:spPr>
          <a:xfrm rot="5400000">
            <a:off x="8826010" y="428740"/>
            <a:ext cx="880406" cy="194468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918B7581-2857-B0AA-08FC-5E463D5AC151}"/>
              </a:ext>
            </a:extLst>
          </p:cNvPr>
          <p:cNvSpPr/>
          <p:nvPr/>
        </p:nvSpPr>
        <p:spPr>
          <a:xfrm rot="5400000">
            <a:off x="9244411" y="-9672520"/>
            <a:ext cx="880406" cy="194468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ip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154977" y="1548362"/>
            <a:ext cx="8413225" cy="7808728"/>
            <a:chOff x="0" y="0"/>
            <a:chExt cx="4448304" cy="1087659"/>
          </a:xfrm>
        </p:grpSpPr>
        <p:sp>
          <p:nvSpPr>
            <p:cNvPr id="4" name="Freeform 4"/>
            <p:cNvSpPr/>
            <p:nvPr/>
          </p:nvSpPr>
          <p:spPr>
            <a:xfrm>
              <a:off x="0" y="0"/>
              <a:ext cx="4448304" cy="1087659"/>
            </a:xfrm>
            <a:custGeom>
              <a:avLst/>
              <a:gdLst/>
              <a:ahLst/>
              <a:cxnLst/>
              <a:rect l="l" t="t" r="r" b="b"/>
              <a:pathLst>
                <a:path w="4448304" h="1087659">
                  <a:moveTo>
                    <a:pt x="23465" y="0"/>
                  </a:moveTo>
                  <a:lnTo>
                    <a:pt x="4424839" y="0"/>
                  </a:lnTo>
                  <a:cubicBezTo>
                    <a:pt x="4437798" y="0"/>
                    <a:pt x="4448304" y="10506"/>
                    <a:pt x="4448304" y="23465"/>
                  </a:cubicBezTo>
                  <a:lnTo>
                    <a:pt x="4448304" y="1064194"/>
                  </a:lnTo>
                  <a:cubicBezTo>
                    <a:pt x="4448304" y="1070417"/>
                    <a:pt x="4445832" y="1076386"/>
                    <a:pt x="4441431" y="1080786"/>
                  </a:cubicBezTo>
                  <a:cubicBezTo>
                    <a:pt x="4437031" y="1085187"/>
                    <a:pt x="4431062" y="1087659"/>
                    <a:pt x="4424839" y="1087659"/>
                  </a:cubicBezTo>
                  <a:lnTo>
                    <a:pt x="23465" y="1087659"/>
                  </a:lnTo>
                  <a:cubicBezTo>
                    <a:pt x="17242" y="1087659"/>
                    <a:pt x="11273" y="1085187"/>
                    <a:pt x="6873" y="1080786"/>
                  </a:cubicBezTo>
                  <a:cubicBezTo>
                    <a:pt x="2472" y="1076386"/>
                    <a:pt x="0" y="1070417"/>
                    <a:pt x="0" y="1064194"/>
                  </a:cubicBezTo>
                  <a:lnTo>
                    <a:pt x="0" y="23465"/>
                  </a:lnTo>
                  <a:cubicBezTo>
                    <a:pt x="0" y="17242"/>
                    <a:pt x="2472" y="11273"/>
                    <a:pt x="6873" y="6873"/>
                  </a:cubicBezTo>
                  <a:cubicBezTo>
                    <a:pt x="11273" y="2472"/>
                    <a:pt x="17242" y="0"/>
                    <a:pt x="23465" y="0"/>
                  </a:cubicBezTo>
                  <a:close/>
                </a:path>
              </a:pathLst>
            </a:custGeom>
            <a:gradFill rotWithShape="1">
              <a:gsLst>
                <a:gs pos="0">
                  <a:srgbClr val="FFF7AD">
                    <a:alpha val="40000"/>
                  </a:srgbClr>
                </a:gs>
                <a:gs pos="100000">
                  <a:srgbClr val="FFA9F9">
                    <a:alpha val="40000"/>
                  </a:srgbClr>
                </a:gs>
              </a:gsLst>
              <a:lin ang="0"/>
            </a:gradFill>
          </p:spPr>
        </p:sp>
        <p:sp>
          <p:nvSpPr>
            <p:cNvPr id="5" name="TextBox 5"/>
            <p:cNvSpPr txBox="1"/>
            <p:nvPr/>
          </p:nvSpPr>
          <p:spPr>
            <a:xfrm>
              <a:off x="0" y="-38100"/>
              <a:ext cx="4448304" cy="1125759"/>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TextBox 6"/>
          <p:cNvSpPr txBox="1"/>
          <p:nvPr/>
        </p:nvSpPr>
        <p:spPr>
          <a:xfrm>
            <a:off x="1719603" y="2070915"/>
            <a:ext cx="6934199" cy="6826036"/>
          </a:xfrm>
          <a:prstGeom prst="rect">
            <a:avLst/>
          </a:prstGeom>
        </p:spPr>
        <p:txBody>
          <a:bodyPr wrap="square" lIns="0" tIns="0" rIns="0" bIns="0" rtlCol="0" anchor="t">
            <a:spAutoFit/>
          </a:bodyPr>
          <a:lstStyle/>
          <a:p>
            <a:pPr>
              <a:lnSpc>
                <a:spcPts val="5997"/>
              </a:lnSpc>
              <a:spcBef>
                <a:spcPct val="0"/>
              </a:spcBef>
            </a:pPr>
            <a:r>
              <a:rPr lang="en-US" sz="3200" b="1">
                <a:solidFill>
                  <a:srgbClr val="000000"/>
                </a:solidFill>
                <a:latin typeface="Arial" panose="020B0604020202020204" pitchFamily="34" charset="0"/>
                <a:cs typeface="Arial" panose="020B0604020202020204" pitchFamily="34" charset="0"/>
              </a:rPr>
              <a:t>Lưu ý rằng việc tuân thủ các biện pháp phòng ngừa trên có thể giảm nguy cơ đột biến gene và phát triển ung thư do virus viêm gan B gây ra, nhưng không đảm bảo 100% ngăn ngừa. Việc thực hiện các biện pháp này cần được thảo luận và tuân thủ theo hướng dẫn của các chuyên gia y tế.</a:t>
            </a:r>
          </a:p>
        </p:txBody>
      </p:sp>
      <p:sp>
        <p:nvSpPr>
          <p:cNvPr id="7" name="Freeform 7"/>
          <p:cNvSpPr/>
          <p:nvPr/>
        </p:nvSpPr>
        <p:spPr>
          <a:xfrm>
            <a:off x="10134600" y="3312671"/>
            <a:ext cx="7045055" cy="4006573"/>
          </a:xfrm>
          <a:custGeom>
            <a:avLst/>
            <a:gdLst/>
            <a:ahLst/>
            <a:cxnLst/>
            <a:rect l="l" t="t" r="r" b="b"/>
            <a:pathLst>
              <a:path w="7860920" h="5188207">
                <a:moveTo>
                  <a:pt x="0" y="0"/>
                </a:moveTo>
                <a:lnTo>
                  <a:pt x="7860920" y="0"/>
                </a:lnTo>
                <a:lnTo>
                  <a:pt x="7860920" y="5188207"/>
                </a:lnTo>
                <a:lnTo>
                  <a:pt x="0" y="5188207"/>
                </a:lnTo>
                <a:lnTo>
                  <a:pt x="0" y="0"/>
                </a:lnTo>
                <a:close/>
              </a:path>
            </a:pathLst>
          </a:custGeom>
          <a:blipFill>
            <a:blip r:embed="rId2"/>
            <a:stretch>
              <a:fillRect/>
            </a:stretch>
          </a:blipFill>
        </p:spPr>
      </p:sp>
      <p:sp>
        <p:nvSpPr>
          <p:cNvPr id="8" name="TextBox 8"/>
          <p:cNvSpPr txBox="1"/>
          <p:nvPr/>
        </p:nvSpPr>
        <p:spPr>
          <a:xfrm>
            <a:off x="3455101" y="778820"/>
            <a:ext cx="12226202" cy="660400"/>
          </a:xfrm>
          <a:prstGeom prst="rect">
            <a:avLst/>
          </a:prstGeom>
        </p:spPr>
        <p:txBody>
          <a:bodyPr lIns="0" tIns="0" rIns="0" bIns="0" rtlCol="0" anchor="t">
            <a:spAutoFit/>
          </a:bodyPr>
          <a:lstStyle/>
          <a:p>
            <a:pPr algn="ctr">
              <a:lnSpc>
                <a:spcPts val="5000"/>
              </a:lnSpc>
            </a:pPr>
            <a:r>
              <a:rPr lang="en-US" sz="5000" b="1" spc="370">
                <a:solidFill>
                  <a:srgbClr val="000000"/>
                </a:solidFill>
                <a:latin typeface="Arial" panose="020B0604020202020204" pitchFamily="34" charset="0"/>
                <a:cs typeface="Arial" panose="020B0604020202020204" pitchFamily="34" charset="0"/>
              </a:rPr>
              <a:t>GỢI Ý KẾT QUẢ BÀI TẬP VỀ NHÀ</a:t>
            </a:r>
          </a:p>
        </p:txBody>
      </p:sp>
      <p:sp>
        <p:nvSpPr>
          <p:cNvPr id="2" name="Rectangle 1">
            <a:extLst>
              <a:ext uri="{FF2B5EF4-FFF2-40B4-BE49-F238E27FC236}">
                <a16:creationId xmlns:a16="http://schemas.microsoft.com/office/drawing/2014/main" xmlns="" id="{747D6E9A-A585-6D6A-3884-CDA7DA0FB035}"/>
              </a:ext>
            </a:extLst>
          </p:cNvPr>
          <p:cNvSpPr/>
          <p:nvPr/>
        </p:nvSpPr>
        <p:spPr>
          <a:xfrm rot="5400000">
            <a:off x="8826010" y="428740"/>
            <a:ext cx="880406" cy="194468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FFFA95D2-5A88-D0FD-B6B6-D48872E4C216}"/>
              </a:ext>
            </a:extLst>
          </p:cNvPr>
          <p:cNvSpPr/>
          <p:nvPr/>
        </p:nvSpPr>
        <p:spPr>
          <a:xfrm rot="5400000">
            <a:off x="9244411" y="-9672520"/>
            <a:ext cx="880406" cy="194468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ip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71471" y="1760562"/>
            <a:ext cx="16945057" cy="7595477"/>
            <a:chOff x="0" y="0"/>
            <a:chExt cx="4448304" cy="2352371"/>
          </a:xfrm>
        </p:grpSpPr>
        <p:sp>
          <p:nvSpPr>
            <p:cNvPr id="4" name="Freeform 4"/>
            <p:cNvSpPr/>
            <p:nvPr/>
          </p:nvSpPr>
          <p:spPr>
            <a:xfrm>
              <a:off x="0" y="0"/>
              <a:ext cx="4448304" cy="2352371"/>
            </a:xfrm>
            <a:custGeom>
              <a:avLst/>
              <a:gdLst/>
              <a:ahLst/>
              <a:cxnLst/>
              <a:rect l="l" t="t" r="r" b="b"/>
              <a:pathLst>
                <a:path w="4448304" h="2352371">
                  <a:moveTo>
                    <a:pt x="23465" y="0"/>
                  </a:moveTo>
                  <a:lnTo>
                    <a:pt x="4424839" y="0"/>
                  </a:lnTo>
                  <a:cubicBezTo>
                    <a:pt x="4437798" y="0"/>
                    <a:pt x="4448304" y="10506"/>
                    <a:pt x="4448304" y="23465"/>
                  </a:cubicBezTo>
                  <a:lnTo>
                    <a:pt x="4448304" y="2328906"/>
                  </a:lnTo>
                  <a:cubicBezTo>
                    <a:pt x="4448304" y="2335129"/>
                    <a:pt x="4445832" y="2341097"/>
                    <a:pt x="4441431" y="2345498"/>
                  </a:cubicBezTo>
                  <a:cubicBezTo>
                    <a:pt x="4437031" y="2349899"/>
                    <a:pt x="4431062" y="2352371"/>
                    <a:pt x="4424839" y="2352371"/>
                  </a:cubicBezTo>
                  <a:lnTo>
                    <a:pt x="23465" y="2352371"/>
                  </a:lnTo>
                  <a:cubicBezTo>
                    <a:pt x="17242" y="2352371"/>
                    <a:pt x="11273" y="2349899"/>
                    <a:pt x="6873" y="2345498"/>
                  </a:cubicBezTo>
                  <a:cubicBezTo>
                    <a:pt x="2472" y="2341097"/>
                    <a:pt x="0" y="2335129"/>
                    <a:pt x="0" y="2328906"/>
                  </a:cubicBezTo>
                  <a:lnTo>
                    <a:pt x="0" y="23465"/>
                  </a:lnTo>
                  <a:cubicBezTo>
                    <a:pt x="0" y="17242"/>
                    <a:pt x="2472" y="11273"/>
                    <a:pt x="6873" y="6873"/>
                  </a:cubicBezTo>
                  <a:cubicBezTo>
                    <a:pt x="11273" y="2472"/>
                    <a:pt x="17242" y="0"/>
                    <a:pt x="23465" y="0"/>
                  </a:cubicBezTo>
                  <a:close/>
                </a:path>
              </a:pathLst>
            </a:custGeom>
            <a:gradFill rotWithShape="1">
              <a:gsLst>
                <a:gs pos="0">
                  <a:srgbClr val="CDFFD8">
                    <a:alpha val="40000"/>
                  </a:srgbClr>
                </a:gs>
                <a:gs pos="100000">
                  <a:srgbClr val="94B9FF">
                    <a:alpha val="40000"/>
                  </a:srgbClr>
                </a:gs>
              </a:gsLst>
              <a:lin ang="0"/>
            </a:gradFill>
          </p:spPr>
        </p:sp>
        <p:sp>
          <p:nvSpPr>
            <p:cNvPr id="5" name="TextBox 5"/>
            <p:cNvSpPr txBox="1"/>
            <p:nvPr/>
          </p:nvSpPr>
          <p:spPr>
            <a:xfrm>
              <a:off x="0" y="-38100"/>
              <a:ext cx="4448304" cy="239047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TextBox 6"/>
          <p:cNvSpPr txBox="1"/>
          <p:nvPr/>
        </p:nvSpPr>
        <p:spPr>
          <a:xfrm>
            <a:off x="1257201" y="1941144"/>
            <a:ext cx="16016427" cy="7595477"/>
          </a:xfrm>
          <a:prstGeom prst="rect">
            <a:avLst/>
          </a:prstGeom>
        </p:spPr>
        <p:txBody>
          <a:bodyPr lIns="0" tIns="0" rIns="0" bIns="0" rtlCol="0" anchor="t">
            <a:spAutoFit/>
          </a:bodyPr>
          <a:lstStyle/>
          <a:p>
            <a:pPr>
              <a:lnSpc>
                <a:spcPts val="5997"/>
              </a:lnSpc>
            </a:pPr>
            <a:r>
              <a:rPr lang="en-US" sz="3200" b="1">
                <a:solidFill>
                  <a:srgbClr val="000000"/>
                </a:solidFill>
                <a:latin typeface="Arial" panose="020B0604020202020204" pitchFamily="34" charset="0"/>
                <a:cs typeface="Arial" panose="020B0604020202020204" pitchFamily="34" charset="0"/>
              </a:rPr>
              <a:t>(2) Việc tạo giống sinh vật biến đổi gene không nhất thiết phải trái với đạo đức sinh học. Đạo đức sinh học là một lĩnh vực nghiên cứu đa chiều, và quan điểm về việc biến đổi gene có thể khác nhau tùy thuộc vào quan điểm cá nhân và giá trị đạo đức của mỗi người.</a:t>
            </a:r>
          </a:p>
          <a:p>
            <a:pPr>
              <a:lnSpc>
                <a:spcPts val="5997"/>
              </a:lnSpc>
            </a:pPr>
            <a:r>
              <a:rPr lang="en-US" sz="3200" b="1">
                <a:solidFill>
                  <a:srgbClr val="000000"/>
                </a:solidFill>
                <a:latin typeface="Arial" panose="020B0604020202020204" pitchFamily="34" charset="0"/>
                <a:cs typeface="Arial" panose="020B0604020202020204" pitchFamily="34" charset="0"/>
              </a:rPr>
              <a:t>Một số người có quan điểm rằng việc biến đổi gene có thể mang lại nhiều lợi ích cho con người và môi trường. Công nghệ này có thể giúp cải thiện năng suất cây trồng, tăng khả năng chống chịu với các bệnh, sâu bọ và khí hậu biến đổi. Ngoài ra, việc biến đổi gene cũng có thể giúp tạo ra các loại thuốc và vắc-xin mới để điều trị các bệnh hiểm nghèo.</a:t>
            </a:r>
          </a:p>
          <a:p>
            <a:pPr>
              <a:lnSpc>
                <a:spcPts val="5997"/>
              </a:lnSpc>
              <a:spcBef>
                <a:spcPct val="0"/>
              </a:spcBef>
            </a:pPr>
            <a:endParaRPr lang="en-US" sz="3200" b="1">
              <a:solidFill>
                <a:srgbClr val="000000"/>
              </a:solidFill>
              <a:latin typeface="Arial" panose="020B0604020202020204" pitchFamily="34" charset="0"/>
              <a:cs typeface="Arial" panose="020B0604020202020204" pitchFamily="34" charset="0"/>
            </a:endParaRPr>
          </a:p>
        </p:txBody>
      </p:sp>
      <p:sp>
        <p:nvSpPr>
          <p:cNvPr id="7" name="TextBox 7"/>
          <p:cNvSpPr txBox="1"/>
          <p:nvPr/>
        </p:nvSpPr>
        <p:spPr>
          <a:xfrm>
            <a:off x="2590800" y="924835"/>
            <a:ext cx="12226202" cy="660400"/>
          </a:xfrm>
          <a:prstGeom prst="rect">
            <a:avLst/>
          </a:prstGeom>
        </p:spPr>
        <p:txBody>
          <a:bodyPr lIns="0" tIns="0" rIns="0" bIns="0" rtlCol="0" anchor="t">
            <a:spAutoFit/>
          </a:bodyPr>
          <a:lstStyle/>
          <a:p>
            <a:pPr algn="ctr">
              <a:lnSpc>
                <a:spcPts val="5000"/>
              </a:lnSpc>
            </a:pPr>
            <a:r>
              <a:rPr lang="en-US" sz="5000" b="1" spc="370">
                <a:solidFill>
                  <a:srgbClr val="000000"/>
                </a:solidFill>
                <a:latin typeface="Arial" panose="020B0604020202020204" pitchFamily="34" charset="0"/>
                <a:cs typeface="Arial" panose="020B0604020202020204" pitchFamily="34" charset="0"/>
              </a:rPr>
              <a:t>GỢI Ý KẾT QUẢ BÀI TẬP VỀ NHÀ</a:t>
            </a:r>
          </a:p>
        </p:txBody>
      </p:sp>
      <p:sp>
        <p:nvSpPr>
          <p:cNvPr id="2" name="Rectangle 1">
            <a:extLst>
              <a:ext uri="{FF2B5EF4-FFF2-40B4-BE49-F238E27FC236}">
                <a16:creationId xmlns:a16="http://schemas.microsoft.com/office/drawing/2014/main" xmlns="" id="{52BF77D4-5309-C389-BBC0-764779E00B9B}"/>
              </a:ext>
            </a:extLst>
          </p:cNvPr>
          <p:cNvSpPr/>
          <p:nvPr/>
        </p:nvSpPr>
        <p:spPr>
          <a:xfrm rot="5400000">
            <a:off x="8826010" y="428740"/>
            <a:ext cx="880406" cy="194468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AC7338C-279B-40BA-7153-2B526A3519E4}"/>
              </a:ext>
            </a:extLst>
          </p:cNvPr>
          <p:cNvSpPr/>
          <p:nvPr/>
        </p:nvSpPr>
        <p:spPr>
          <a:xfrm rot="5400000">
            <a:off x="9244411" y="-9672520"/>
            <a:ext cx="880406" cy="194468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ip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71471" y="1749274"/>
            <a:ext cx="16945057" cy="7703400"/>
            <a:chOff x="0" y="0"/>
            <a:chExt cx="4448304" cy="2352371"/>
          </a:xfrm>
        </p:grpSpPr>
        <p:sp>
          <p:nvSpPr>
            <p:cNvPr id="4" name="Freeform 4"/>
            <p:cNvSpPr/>
            <p:nvPr/>
          </p:nvSpPr>
          <p:spPr>
            <a:xfrm>
              <a:off x="0" y="0"/>
              <a:ext cx="4448304" cy="2352371"/>
            </a:xfrm>
            <a:custGeom>
              <a:avLst/>
              <a:gdLst/>
              <a:ahLst/>
              <a:cxnLst/>
              <a:rect l="l" t="t" r="r" b="b"/>
              <a:pathLst>
                <a:path w="4448304" h="2352371">
                  <a:moveTo>
                    <a:pt x="23465" y="0"/>
                  </a:moveTo>
                  <a:lnTo>
                    <a:pt x="4424839" y="0"/>
                  </a:lnTo>
                  <a:cubicBezTo>
                    <a:pt x="4437798" y="0"/>
                    <a:pt x="4448304" y="10506"/>
                    <a:pt x="4448304" y="23465"/>
                  </a:cubicBezTo>
                  <a:lnTo>
                    <a:pt x="4448304" y="2328906"/>
                  </a:lnTo>
                  <a:cubicBezTo>
                    <a:pt x="4448304" y="2335129"/>
                    <a:pt x="4445832" y="2341097"/>
                    <a:pt x="4441431" y="2345498"/>
                  </a:cubicBezTo>
                  <a:cubicBezTo>
                    <a:pt x="4437031" y="2349899"/>
                    <a:pt x="4431062" y="2352371"/>
                    <a:pt x="4424839" y="2352371"/>
                  </a:cubicBezTo>
                  <a:lnTo>
                    <a:pt x="23465" y="2352371"/>
                  </a:lnTo>
                  <a:cubicBezTo>
                    <a:pt x="17242" y="2352371"/>
                    <a:pt x="11273" y="2349899"/>
                    <a:pt x="6873" y="2345498"/>
                  </a:cubicBezTo>
                  <a:cubicBezTo>
                    <a:pt x="2472" y="2341097"/>
                    <a:pt x="0" y="2335129"/>
                    <a:pt x="0" y="2328906"/>
                  </a:cubicBezTo>
                  <a:lnTo>
                    <a:pt x="0" y="23465"/>
                  </a:lnTo>
                  <a:cubicBezTo>
                    <a:pt x="0" y="17242"/>
                    <a:pt x="2472" y="11273"/>
                    <a:pt x="6873" y="6873"/>
                  </a:cubicBezTo>
                  <a:cubicBezTo>
                    <a:pt x="11273" y="2472"/>
                    <a:pt x="17242" y="0"/>
                    <a:pt x="23465" y="0"/>
                  </a:cubicBezTo>
                  <a:close/>
                </a:path>
              </a:pathLst>
            </a:custGeom>
            <a:gradFill rotWithShape="1">
              <a:gsLst>
                <a:gs pos="0">
                  <a:srgbClr val="CDFFD8">
                    <a:alpha val="40000"/>
                  </a:srgbClr>
                </a:gs>
                <a:gs pos="100000">
                  <a:srgbClr val="94B9FF">
                    <a:alpha val="40000"/>
                  </a:srgbClr>
                </a:gs>
              </a:gsLst>
              <a:lin ang="0"/>
            </a:gradFill>
          </p:spPr>
        </p:sp>
        <p:sp>
          <p:nvSpPr>
            <p:cNvPr id="5" name="TextBox 5"/>
            <p:cNvSpPr txBox="1"/>
            <p:nvPr/>
          </p:nvSpPr>
          <p:spPr>
            <a:xfrm>
              <a:off x="0" y="-38100"/>
              <a:ext cx="4448304" cy="2390471"/>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6" name="TextBox 6"/>
          <p:cNvSpPr txBox="1"/>
          <p:nvPr/>
        </p:nvSpPr>
        <p:spPr>
          <a:xfrm>
            <a:off x="1257201" y="1939380"/>
            <a:ext cx="16016427" cy="7399911"/>
          </a:xfrm>
          <a:prstGeom prst="rect">
            <a:avLst/>
          </a:prstGeom>
        </p:spPr>
        <p:txBody>
          <a:bodyPr lIns="0" tIns="0" rIns="0" bIns="0" rtlCol="0" anchor="t">
            <a:spAutoFit/>
          </a:bodyPr>
          <a:lstStyle/>
          <a:p>
            <a:pPr>
              <a:lnSpc>
                <a:spcPts val="5297"/>
              </a:lnSpc>
            </a:pPr>
            <a:r>
              <a:rPr lang="en-US" sz="3200" b="1">
                <a:solidFill>
                  <a:srgbClr val="000000"/>
                </a:solidFill>
                <a:latin typeface="Arial" panose="020B0604020202020204" pitchFamily="34" charset="0"/>
                <a:cs typeface="Arial" panose="020B0604020202020204" pitchFamily="34" charset="0"/>
              </a:rPr>
              <a:t>Tuy nhiên, một số người có quan điểm rằng việc biến đổi gene có thể mang lại những tác động không mong muốn và tiềm ẩn nguy cơ cho sức khỏe con người và môi trường. Các loại cây trồng biến đổi gene có thể gây ảnh hưởng đến đa dạng sinh học và gây tác động tiêu cực đến hệ sinh thái. Ngoài ra, việc sử dụng sản phẩm biến đổi gene cũng có thể gây tranh cãi về quyền lựa chọn và quyền biết thông tin của người tiêu dùng.</a:t>
            </a:r>
          </a:p>
          <a:p>
            <a:pPr>
              <a:lnSpc>
                <a:spcPts val="5297"/>
              </a:lnSpc>
              <a:spcBef>
                <a:spcPct val="0"/>
              </a:spcBef>
            </a:pPr>
            <a:r>
              <a:rPr lang="en-US" sz="3200" b="1">
                <a:solidFill>
                  <a:srgbClr val="000000"/>
                </a:solidFill>
                <a:latin typeface="Arial" panose="020B0604020202020204" pitchFamily="34" charset="0"/>
                <a:cs typeface="Arial" panose="020B0604020202020204" pitchFamily="34" charset="0"/>
              </a:rPr>
              <a:t>Quan điểm của mỗi người về việc sản xuất và sử dụng sản phẩm biến đổi gene có thể khác nhau. Để đưa ra quyết định đạo đức, chúng ta cần cân nhắc các yếu tố như lợi ích và rủi ro của công nghệ, tôn trọng quyền lựa chọn và quyền biết thông tin của người tiêu dùng, và đảm bảo rằng quá trình sản xuất và sử dụng sản phẩm biến đổi gene tuân thủ các quy định và quyền lực pháp luật.</a:t>
            </a:r>
          </a:p>
        </p:txBody>
      </p:sp>
      <p:sp>
        <p:nvSpPr>
          <p:cNvPr id="7" name="TextBox 7"/>
          <p:cNvSpPr txBox="1"/>
          <p:nvPr/>
        </p:nvSpPr>
        <p:spPr>
          <a:xfrm>
            <a:off x="2362200" y="834326"/>
            <a:ext cx="12226202" cy="660400"/>
          </a:xfrm>
          <a:prstGeom prst="rect">
            <a:avLst/>
          </a:prstGeom>
        </p:spPr>
        <p:txBody>
          <a:bodyPr lIns="0" tIns="0" rIns="0" bIns="0" rtlCol="0" anchor="t">
            <a:spAutoFit/>
          </a:bodyPr>
          <a:lstStyle/>
          <a:p>
            <a:pPr algn="ctr">
              <a:lnSpc>
                <a:spcPts val="5000"/>
              </a:lnSpc>
            </a:pPr>
            <a:r>
              <a:rPr lang="en-US" sz="5000" b="1" spc="370">
                <a:solidFill>
                  <a:srgbClr val="000000"/>
                </a:solidFill>
                <a:latin typeface="Arial" panose="020B0604020202020204" pitchFamily="34" charset="0"/>
                <a:cs typeface="Arial" panose="020B0604020202020204" pitchFamily="34" charset="0"/>
              </a:rPr>
              <a:t>GỢI Ý KẾT QUẢ BÀI TẬP VỀ NHÀ</a:t>
            </a:r>
          </a:p>
        </p:txBody>
      </p:sp>
      <p:sp>
        <p:nvSpPr>
          <p:cNvPr id="2" name="Rectangle 1">
            <a:extLst>
              <a:ext uri="{FF2B5EF4-FFF2-40B4-BE49-F238E27FC236}">
                <a16:creationId xmlns:a16="http://schemas.microsoft.com/office/drawing/2014/main" xmlns="" id="{4A39C32D-1FC1-E42A-62C8-14F093881ACE}"/>
              </a:ext>
            </a:extLst>
          </p:cNvPr>
          <p:cNvSpPr/>
          <p:nvPr/>
        </p:nvSpPr>
        <p:spPr>
          <a:xfrm rot="5400000">
            <a:off x="8826010" y="428740"/>
            <a:ext cx="880406" cy="194468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FC3283F7-4CB2-927F-15FA-074E7EEBF66A}"/>
              </a:ext>
            </a:extLst>
          </p:cNvPr>
          <p:cNvSpPr/>
          <p:nvPr/>
        </p:nvSpPr>
        <p:spPr>
          <a:xfrm rot="5400000">
            <a:off x="9244411" y="-9672520"/>
            <a:ext cx="880406" cy="1944682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ip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4377"/>
            <a:ext cx="18135600" cy="10933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474" y="6793555"/>
            <a:ext cx="2384600" cy="3438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48776" y="8289983"/>
            <a:ext cx="3529116" cy="2169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7E76683F-AAF1-6A3B-D0A7-7BAAA8E00B69}"/>
              </a:ext>
            </a:extLst>
          </p:cNvPr>
          <p:cNvSpPr txBox="1"/>
          <p:nvPr/>
        </p:nvSpPr>
        <p:spPr>
          <a:xfrm>
            <a:off x="5340205" y="559865"/>
            <a:ext cx="8519338" cy="1687890"/>
          </a:xfrm>
          <a:prstGeom prst="roundRect">
            <a:avLst>
              <a:gd name="adj" fmla="val 50000"/>
            </a:avLst>
          </a:prstGeom>
          <a:solidFill>
            <a:schemeClr val="bg1"/>
          </a:solidFill>
          <a:effectLst>
            <a:outerShdw blurRad="50800" dist="38100" dir="16200000" rotWithShape="0">
              <a:prstClr val="black">
                <a:alpha val="40000"/>
              </a:prstClr>
            </a:outerShdw>
          </a:effectLst>
        </p:spPr>
        <p:txBody>
          <a:bodyPr wrap="square" rtlCol="0" anchor="ctr">
            <a:spAutoFit/>
          </a:bodyPr>
          <a:lstStyle/>
          <a:p>
            <a:pPr algn="ctr" defTabSz="1371600">
              <a:defRPr/>
            </a:pPr>
            <a:r>
              <a:rPr lang="vi-VN" sz="3600" b="1" dirty="0">
                <a:ea typeface="宋体"/>
              </a:rPr>
              <a:t>DANH SÁCH VIDEO THAM KHẢO</a:t>
            </a:r>
            <a:endParaRPr lang="en-US" sz="3600" b="1" dirty="0">
              <a:ea typeface="宋体"/>
            </a:endParaRPr>
          </a:p>
        </p:txBody>
      </p:sp>
      <p:sp>
        <p:nvSpPr>
          <p:cNvPr id="6" name="TextBox 5">
            <a:extLst>
              <a:ext uri="{FF2B5EF4-FFF2-40B4-BE49-F238E27FC236}">
                <a16:creationId xmlns:a16="http://schemas.microsoft.com/office/drawing/2014/main" xmlns="" id="{B1829194-6C3E-5F3E-F1F7-B75153DC3909}"/>
              </a:ext>
            </a:extLst>
          </p:cNvPr>
          <p:cNvSpPr txBox="1"/>
          <p:nvPr/>
        </p:nvSpPr>
        <p:spPr>
          <a:xfrm>
            <a:off x="3339216" y="2839836"/>
            <a:ext cx="12966408" cy="645754"/>
          </a:xfrm>
          <a:prstGeom prst="rect">
            <a:avLst/>
          </a:prstGeom>
          <a:noFill/>
          <a:ln w="9525">
            <a:noFill/>
            <a:miter lim="800000"/>
            <a:headEnd/>
            <a:tailEnd/>
          </a:ln>
          <a:effectLst/>
        </p:spPr>
        <p:txBody>
          <a:bodyPr wrap="square">
            <a:spAutoFit/>
          </a:bodyPr>
          <a:lstStyle>
            <a:defPPr>
              <a:defRPr lang="en-US"/>
            </a:defPPr>
            <a:lvl1pPr marL="342900" indent="-342900" fontAlgn="base">
              <a:lnSpc>
                <a:spcPct val="120000"/>
              </a:lnSpc>
              <a:spcAft>
                <a:spcPts val="600"/>
              </a:spcAft>
              <a:buFont typeface="Wingdings" panose="05000000000000000000" pitchFamily="2" charset="2"/>
              <a:buChar char="m"/>
              <a:defRPr sz="2200" b="1" i="0">
                <a:latin typeface="Arial" panose="020B0604020202020204" pitchFamily="34" charset="0"/>
                <a:cs typeface="Arial" panose="020B0604020202020204" pitchFamily="34" charset="0"/>
              </a:defRPr>
            </a:lvl1pPr>
          </a:lstStyle>
          <a:p>
            <a:pPr>
              <a:buFont typeface="+mj-lt"/>
              <a:buAutoNum type="arabicPeriod"/>
            </a:pPr>
            <a:r>
              <a:rPr lang="vi-VN" sz="3300"/>
              <a:t> Đột biến gene, ảnh hưởng của đột biến gene.</a:t>
            </a:r>
          </a:p>
        </p:txBody>
      </p:sp>
    </p:spTree>
    <p:extLst>
      <p:ext uri="{BB962C8B-B14F-4D97-AF65-F5344CB8AC3E}">
        <p14:creationId xmlns:p14="http://schemas.microsoft.com/office/powerpoint/2010/main" val="4197895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3.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xmlns="" name="SlateVTI" id="{35C4A07C-0176-4A32-9BCB-B016516853F0}" vid="{9B70D35C-BCA8-4715-BB49-8BE54A7FC07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docProps/app.xml><?xml version="1.0" encoding="utf-8"?>
<Properties xmlns="http://schemas.openxmlformats.org/officeDocument/2006/extended-properties" xmlns:vt="http://schemas.openxmlformats.org/officeDocument/2006/docPropsVTypes">
  <TotalTime>834</TotalTime>
  <Words>7313</Words>
  <Application>Microsoft Office PowerPoint</Application>
  <PresentationFormat>Custom</PresentationFormat>
  <Paragraphs>688</Paragraphs>
  <Slides>100</Slides>
  <Notes>2</Notes>
  <HiddenSlides>0</HiddenSlides>
  <MMClips>2</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1</vt:i4>
      </vt:variant>
      <vt:variant>
        <vt:lpstr>Slide Titles</vt:lpstr>
      </vt:variant>
      <vt:variant>
        <vt:i4>100</vt:i4>
      </vt:variant>
    </vt:vector>
  </HeadingPairs>
  <TitlesOfParts>
    <vt:vector size="116" baseType="lpstr">
      <vt:lpstr>Arial</vt:lpstr>
      <vt:lpstr>Wingdings</vt:lpstr>
      <vt:lpstr>Times New Roman</vt:lpstr>
      <vt:lpstr>Wingdings 2</vt:lpstr>
      <vt:lpstr>等线</vt:lpstr>
      <vt:lpstr>Century Gothic</vt:lpstr>
      <vt:lpstr>#9Slide03 Arima Madurai Black</vt:lpstr>
      <vt:lpstr>宋体</vt:lpstr>
      <vt:lpstr>Calibri</vt:lpstr>
      <vt:lpstr>Trebuchet MS</vt:lpstr>
      <vt:lpstr>Arial Unicode</vt:lpstr>
      <vt:lpstr>Tahoma</vt:lpstr>
      <vt:lpstr>Office Theme</vt:lpstr>
      <vt:lpstr>1_Office Theme</vt:lpstr>
      <vt:lpstr>SlateVTI</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HỆ GENE, ĐỘT BIẾN GENE VÀ CÔNG NGHỆ GENE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CÁM ƠN CÁC EM ĐÃ THEO DÕI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4 ĐỘT BIẾN GENE</dc:title>
  <cp:lastModifiedBy>ASUS</cp:lastModifiedBy>
  <cp:revision>16</cp:revision>
  <dcterms:created xsi:type="dcterms:W3CDTF">2006-08-16T00:00:00Z</dcterms:created>
  <dcterms:modified xsi:type="dcterms:W3CDTF">2024-11-01T10:07:25Z</dcterms:modified>
  <dc:identifier>DAF6nhGOAMI</dc:identifier>
</cp:coreProperties>
</file>